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62" r:id="rId3"/>
    <p:sldId id="263" r:id="rId4"/>
    <p:sldId id="264" r:id="rId5"/>
    <p:sldId id="265" r:id="rId6"/>
    <p:sldId id="276" r:id="rId7"/>
    <p:sldId id="277" r:id="rId8"/>
    <p:sldId id="291" r:id="rId9"/>
    <p:sldId id="278" r:id="rId10"/>
    <p:sldId id="279" r:id="rId11"/>
    <p:sldId id="280" r:id="rId12"/>
    <p:sldId id="281" r:id="rId13"/>
    <p:sldId id="266" r:id="rId14"/>
    <p:sldId id="267" r:id="rId15"/>
    <p:sldId id="268" r:id="rId16"/>
    <p:sldId id="269" r:id="rId17"/>
    <p:sldId id="270" r:id="rId18"/>
    <p:sldId id="271" r:id="rId19"/>
    <p:sldId id="272" r:id="rId20"/>
    <p:sldId id="273" r:id="rId21"/>
    <p:sldId id="274" r:id="rId22"/>
    <p:sldId id="290" r:id="rId23"/>
    <p:sldId id="275" r:id="rId24"/>
    <p:sldId id="282" r:id="rId25"/>
    <p:sldId id="283" r:id="rId26"/>
    <p:sldId id="284" r:id="rId27"/>
    <p:sldId id="285" r:id="rId28"/>
    <p:sldId id="286" r:id="rId29"/>
    <p:sldId id="288" r:id="rId30"/>
    <p:sldId id="293" r:id="rId31"/>
    <p:sldId id="292" r:id="rId32"/>
  </p:sldIdLst>
  <p:sldSz cx="12192000" cy="6858000"/>
  <p:notesSz cx="6858000" cy="9144000"/>
  <p:kinsoku lang="ja-JP" invalStChars="、。，．・：；？！゛゜ヽヾゝゞ々’”）〕］｝〉》」』】°‰′″℃％!%),.:;]}｡｣､･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CDE"/>
    <a:srgbClr val="BA0C2F"/>
    <a:srgbClr val="B332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93" autoAdjust="0"/>
    <p:restoredTop sz="82455" autoAdjust="0"/>
  </p:normalViewPr>
  <p:slideViewPr>
    <p:cSldViewPr snapToGrid="0" snapToObjects="1">
      <p:cViewPr>
        <p:scale>
          <a:sx n="66" d="100"/>
          <a:sy n="66" d="100"/>
        </p:scale>
        <p:origin x="-822" y="-16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00265B-DA52-0D42-9C78-9A9FE656E1DA}" type="datetimeFigureOut">
              <a:rPr lang="en-US" smtClean="0"/>
              <a:t>3/1/2019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54CB6-2963-3A47-B7F3-BD3AB36FDC91}" type="slidenum">
              <a:rPr lang="en-US" smtClean="0"/>
              <a:t>‹#›</a:t>
            </a:fld>
            <a:endParaRPr lang="en-US" dirty="0"/>
          </a:p>
        </p:txBody>
      </p:sp>
    </p:spTree>
    <p:extLst>
      <p:ext uri="{BB962C8B-B14F-4D97-AF65-F5344CB8AC3E}">
        <p14:creationId xmlns:p14="http://schemas.microsoft.com/office/powerpoint/2010/main" val="195438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2054CB6-2963-3A47-B7F3-BD3AB36FDC91}" type="slidenum">
              <a:rPr lang="en-US" smtClean="0"/>
              <a:t>1</a:t>
            </a:fld>
            <a:endParaRPr lang="en-US" dirty="0"/>
          </a:p>
        </p:txBody>
      </p:sp>
    </p:spTree>
    <p:extLst>
      <p:ext uri="{BB962C8B-B14F-4D97-AF65-F5344CB8AC3E}">
        <p14:creationId xmlns:p14="http://schemas.microsoft.com/office/powerpoint/2010/main" val="165786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164339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Shape 26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62467" name="Shape 266"/>
          <p:cNvSpPr>
            <a:spLocks noGrp="1" noRot="1" noChangeAspect="1" noTextEdit="1"/>
          </p:cNvSpPr>
          <p:nvPr>
            <p:ph type="sldImg" idx="2"/>
          </p:nvPr>
        </p:nvSpPr>
        <p:spPr>
          <a:noFill/>
        </p:spPr>
      </p:sp>
    </p:spTree>
    <p:extLst>
      <p:ext uri="{BB962C8B-B14F-4D97-AF65-F5344CB8AC3E}">
        <p14:creationId xmlns:p14="http://schemas.microsoft.com/office/powerpoint/2010/main" val="388981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Shape 26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62467" name="Shape 266"/>
          <p:cNvSpPr>
            <a:spLocks noGrp="1" noRot="1" noChangeAspect="1" noTextEdit="1"/>
          </p:cNvSpPr>
          <p:nvPr>
            <p:ph type="sldImg" idx="2"/>
          </p:nvPr>
        </p:nvSpPr>
        <p:spPr>
          <a:noFill/>
        </p:spPr>
      </p:sp>
    </p:spTree>
    <p:extLst>
      <p:ext uri="{BB962C8B-B14F-4D97-AF65-F5344CB8AC3E}">
        <p14:creationId xmlns:p14="http://schemas.microsoft.com/office/powerpoint/2010/main" val="667327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Shape 26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62467" name="Shape 266"/>
          <p:cNvSpPr>
            <a:spLocks noGrp="1" noRot="1" noChangeAspect="1" noTextEdit="1"/>
          </p:cNvSpPr>
          <p:nvPr>
            <p:ph type="sldImg" idx="2"/>
          </p:nvPr>
        </p:nvSpPr>
        <p:spPr>
          <a:noFill/>
        </p:spPr>
      </p:sp>
    </p:spTree>
    <p:extLst>
      <p:ext uri="{BB962C8B-B14F-4D97-AF65-F5344CB8AC3E}">
        <p14:creationId xmlns:p14="http://schemas.microsoft.com/office/powerpoint/2010/main" val="1621234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1962576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Ventricular Fibrillation (fine) (VFF)</a:t>
            </a:r>
          </a:p>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Ventricular Fibrillation (course) (VFC)</a:t>
            </a:r>
          </a:p>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Ventricular tachycardia (VT)</a:t>
            </a:r>
          </a:p>
          <a:p>
            <a:pPr lvl="1">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(pulseless)</a:t>
            </a:r>
          </a:p>
          <a:p>
            <a:pPr>
              <a:lnSpc>
                <a:spcPct val="110000"/>
              </a:lnSpc>
              <a:buFontTx/>
              <a:buNone/>
            </a:pPr>
            <a:r>
              <a:rPr lang="en-GB" altLang="en-US" sz="2000" dirty="0" smtClean="0">
                <a:solidFill>
                  <a:schemeClr val="tx2">
                    <a:lumMod val="10000"/>
                  </a:schemeClr>
                </a:solidFill>
                <a:latin typeface="Montserrat Light" pitchFamily="50" charset="0"/>
              </a:rPr>
              <a:t>The above produce no pulsating blood flow and require </a:t>
            </a:r>
            <a:r>
              <a:rPr lang="en-GB" altLang="en-US" sz="2000" u="sng" dirty="0" smtClean="0">
                <a:solidFill>
                  <a:schemeClr val="tx2">
                    <a:lumMod val="10000"/>
                  </a:schemeClr>
                </a:solidFill>
                <a:latin typeface="Montserrat Light" pitchFamily="50" charset="0"/>
              </a:rPr>
              <a:t>no synchronized</a:t>
            </a:r>
            <a:r>
              <a:rPr lang="en-GB" altLang="en-US" sz="2000" dirty="0" smtClean="0">
                <a:solidFill>
                  <a:schemeClr val="tx2">
                    <a:lumMod val="10000"/>
                  </a:schemeClr>
                </a:solidFill>
                <a:latin typeface="Montserrat Light" pitchFamily="50" charset="0"/>
              </a:rPr>
              <a:t> </a:t>
            </a:r>
            <a:r>
              <a:rPr lang="en-GB" altLang="en-US" sz="2000" dirty="0" err="1" smtClean="0">
                <a:solidFill>
                  <a:schemeClr val="tx2">
                    <a:lumMod val="10000"/>
                  </a:schemeClr>
                </a:solidFill>
                <a:latin typeface="Montserrat Light" pitchFamily="50" charset="0"/>
              </a:rPr>
              <a:t>defib</a:t>
            </a:r>
            <a:r>
              <a:rPr lang="en-GB" altLang="en-US" sz="2000" dirty="0" smtClean="0">
                <a:solidFill>
                  <a:schemeClr val="tx2">
                    <a:lumMod val="10000"/>
                  </a:schemeClr>
                </a:solidFill>
                <a:latin typeface="Montserrat Light" pitchFamily="50" charset="0"/>
              </a:rPr>
              <a:t> pulse</a:t>
            </a:r>
          </a:p>
          <a:p>
            <a:pPr>
              <a:lnSpc>
                <a:spcPct val="110000"/>
              </a:lnSpc>
              <a:buClr>
                <a:schemeClr val="accent1"/>
              </a:buClr>
              <a:buFont typeface="Wingdings" panose="05000000000000000000" pitchFamily="2" charset="2"/>
              <a:buChar char="§"/>
            </a:pPr>
            <a:endParaRPr lang="en-GB" altLang="en-US" sz="2000" dirty="0" smtClean="0">
              <a:solidFill>
                <a:schemeClr val="tx2">
                  <a:lumMod val="10000"/>
                </a:schemeClr>
              </a:solidFill>
              <a:latin typeface="Montserrat Light" pitchFamily="50" charset="0"/>
            </a:endParaRPr>
          </a:p>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Atrial Flutter (AFLT)</a:t>
            </a:r>
          </a:p>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Atrial Fibrillation (AFIB)</a:t>
            </a:r>
          </a:p>
          <a:p>
            <a:pPr>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Ventricular tachycardia (VT)</a:t>
            </a:r>
          </a:p>
          <a:p>
            <a:pPr lvl="1">
              <a:lnSpc>
                <a:spcPct val="110000"/>
              </a:lnSpc>
              <a:buFont typeface="Arial" panose="020B0604020202020204" pitchFamily="34" charset="0"/>
              <a:buChar char="•"/>
            </a:pPr>
            <a:r>
              <a:rPr lang="en-GB" altLang="en-US" sz="2000" dirty="0" smtClean="0">
                <a:solidFill>
                  <a:schemeClr val="tx2">
                    <a:lumMod val="10000"/>
                  </a:schemeClr>
                </a:solidFill>
                <a:latin typeface="Montserrat Light" pitchFamily="50" charset="0"/>
              </a:rPr>
              <a:t>(with pulse)</a:t>
            </a:r>
          </a:p>
          <a:p>
            <a:pPr>
              <a:lnSpc>
                <a:spcPct val="110000"/>
              </a:lnSpc>
              <a:buFontTx/>
              <a:buNone/>
            </a:pPr>
            <a:r>
              <a:rPr lang="en-GB" altLang="en-US" sz="2000" dirty="0" smtClean="0">
                <a:solidFill>
                  <a:schemeClr val="tx2">
                    <a:lumMod val="10000"/>
                  </a:schemeClr>
                </a:solidFill>
                <a:latin typeface="Montserrat Light" pitchFamily="50" charset="0"/>
              </a:rPr>
              <a:t>The above produce pulsating blood flow and require </a:t>
            </a:r>
            <a:r>
              <a:rPr lang="en-GB" altLang="en-US" sz="2000" u="sng" dirty="0" smtClean="0">
                <a:solidFill>
                  <a:schemeClr val="tx2">
                    <a:lumMod val="10000"/>
                  </a:schemeClr>
                </a:solidFill>
                <a:latin typeface="Montserrat Light" pitchFamily="50" charset="0"/>
              </a:rPr>
              <a:t>synchronized</a:t>
            </a:r>
            <a:r>
              <a:rPr lang="en-GB" altLang="en-US" sz="2000" dirty="0" smtClean="0">
                <a:solidFill>
                  <a:schemeClr val="tx2">
                    <a:lumMod val="10000"/>
                  </a:schemeClr>
                </a:solidFill>
                <a:latin typeface="Montserrat Light" pitchFamily="50" charset="0"/>
              </a:rPr>
              <a:t> </a:t>
            </a:r>
            <a:r>
              <a:rPr lang="en-GB" altLang="en-US" sz="2000" dirty="0" err="1" smtClean="0">
                <a:solidFill>
                  <a:schemeClr val="tx2">
                    <a:lumMod val="10000"/>
                  </a:schemeClr>
                </a:solidFill>
                <a:latin typeface="Montserrat Light" pitchFamily="50" charset="0"/>
              </a:rPr>
              <a:t>defib</a:t>
            </a:r>
            <a:r>
              <a:rPr lang="en-GB" altLang="en-US" sz="2000" dirty="0" smtClean="0">
                <a:solidFill>
                  <a:schemeClr val="tx2">
                    <a:lumMod val="10000"/>
                  </a:schemeClr>
                </a:solidFill>
                <a:latin typeface="Montserrat Light" pitchFamily="50" charset="0"/>
              </a:rPr>
              <a:t> pulse</a:t>
            </a:r>
          </a:p>
          <a:p>
            <a:pPr>
              <a:lnSpc>
                <a:spcPct val="110000"/>
              </a:lnSpc>
            </a:pPr>
            <a:endParaRPr lang="en-GB" altLang="en-US" sz="1800" dirty="0" smtClean="0">
              <a:solidFill>
                <a:schemeClr val="tx2">
                  <a:lumMod val="10000"/>
                </a:schemeClr>
              </a:solidFill>
              <a:latin typeface="Montserrat Light" pitchFamily="50" charset="0"/>
            </a:endParaRPr>
          </a:p>
          <a:p>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9</a:t>
            </a:fld>
            <a:endParaRPr lang="en-US" dirty="0"/>
          </a:p>
        </p:txBody>
      </p:sp>
    </p:spTree>
    <p:extLst>
      <p:ext uri="{BB962C8B-B14F-4D97-AF65-F5344CB8AC3E}">
        <p14:creationId xmlns:p14="http://schemas.microsoft.com/office/powerpoint/2010/main" val="1365284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810837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solidFill>
                <a:schemeClr val="tx2">
                  <a:lumMod val="10000"/>
                </a:schemeClr>
              </a:solidFill>
            </a:endParaRPr>
          </a:p>
          <a:p>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17</a:t>
            </a:fld>
            <a:endParaRPr lang="en-US" dirty="0"/>
          </a:p>
        </p:txBody>
      </p:sp>
    </p:spTree>
    <p:extLst>
      <p:ext uri="{BB962C8B-B14F-4D97-AF65-F5344CB8AC3E}">
        <p14:creationId xmlns:p14="http://schemas.microsoft.com/office/powerpoint/2010/main" val="195468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18</a:t>
            </a:fld>
            <a:endParaRPr lang="en-US" dirty="0"/>
          </a:p>
        </p:txBody>
      </p:sp>
    </p:spTree>
    <p:extLst>
      <p:ext uri="{BB962C8B-B14F-4D97-AF65-F5344CB8AC3E}">
        <p14:creationId xmlns:p14="http://schemas.microsoft.com/office/powerpoint/2010/main" val="1982612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19</a:t>
            </a:fld>
            <a:endParaRPr lang="en-US" dirty="0"/>
          </a:p>
        </p:txBody>
      </p:sp>
    </p:spTree>
    <p:extLst>
      <p:ext uri="{BB962C8B-B14F-4D97-AF65-F5344CB8AC3E}">
        <p14:creationId xmlns:p14="http://schemas.microsoft.com/office/powerpoint/2010/main" val="1722299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20</a:t>
            </a:fld>
            <a:endParaRPr lang="en-US" dirty="0"/>
          </a:p>
        </p:txBody>
      </p:sp>
    </p:spTree>
    <p:extLst>
      <p:ext uri="{BB962C8B-B14F-4D97-AF65-F5344CB8AC3E}">
        <p14:creationId xmlns:p14="http://schemas.microsoft.com/office/powerpoint/2010/main" val="2071556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054CB6-2963-3A47-B7F3-BD3AB36FDC91}" type="slidenum">
              <a:rPr lang="en-US" smtClean="0"/>
              <a:t>21</a:t>
            </a:fld>
            <a:endParaRPr lang="en-US" dirty="0"/>
          </a:p>
        </p:txBody>
      </p:sp>
    </p:spTree>
    <p:extLst>
      <p:ext uri="{BB962C8B-B14F-4D97-AF65-F5344CB8AC3E}">
        <p14:creationId xmlns:p14="http://schemas.microsoft.com/office/powerpoint/2010/main" val="698962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1814741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1796711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 compatLnSpc="1">
            <a:prstTxWarp prst="textNoShape">
              <a:avLst/>
            </a:prstTxWarp>
          </a:bodyPr>
          <a:lstStyle/>
          <a:p>
            <a:endParaRPr lang="en-US" altLang="en-US" dirty="0" smtClean="0"/>
          </a:p>
        </p:txBody>
      </p:sp>
      <p:sp>
        <p:nvSpPr>
          <p:cNvPr id="59395" name="Shape 239"/>
          <p:cNvSpPr>
            <a:spLocks noGrp="1" noRot="1" noChangeAspect="1" noTextEdit="1"/>
          </p:cNvSpPr>
          <p:nvPr>
            <p:ph type="sldImg" idx="2"/>
          </p:nvPr>
        </p:nvSpPr>
        <p:spPr>
          <a:noFill/>
        </p:spPr>
      </p:sp>
    </p:spTree>
    <p:extLst>
      <p:ext uri="{BB962C8B-B14F-4D97-AF65-F5344CB8AC3E}">
        <p14:creationId xmlns:p14="http://schemas.microsoft.com/office/powerpoint/2010/main" val="1561292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61245" y="2925567"/>
            <a:ext cx="11264113" cy="1017616"/>
          </a:xfrm>
        </p:spPr>
        <p:txBody>
          <a:bodyPr anchor="b">
            <a:normAutofit/>
          </a:bodyPr>
          <a:lstStyle>
            <a:lvl1pPr algn="ctr">
              <a:defRPr sz="4000" b="1" i="0">
                <a:solidFill>
                  <a:schemeClr val="bg1"/>
                </a:solidFill>
                <a:latin typeface="Montserrat" charset="0"/>
                <a:ea typeface="Montserrat" charset="0"/>
                <a:cs typeface="Montserrat"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461245" y="4746560"/>
            <a:ext cx="11258717" cy="1655762"/>
          </a:xfrm>
        </p:spPr>
        <p:txBody>
          <a:bodyPr/>
          <a:lstStyle>
            <a:lvl1pPr marL="0" indent="0" algn="ctr">
              <a:buNone/>
              <a:defRPr sz="2400" b="0" i="0">
                <a:solidFill>
                  <a:schemeClr val="bg1"/>
                </a:solidFill>
                <a:latin typeface="Montserrat" charset="0"/>
                <a:ea typeface="Montserrat" charset="0"/>
                <a:cs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95231" y="1558265"/>
            <a:ext cx="4053449" cy="796517"/>
          </a:xfrm>
          <a:prstGeom prst="rect">
            <a:avLst/>
          </a:prstGeom>
        </p:spPr>
      </p:pic>
    </p:spTree>
    <p:extLst>
      <p:ext uri="{BB962C8B-B14F-4D97-AF65-F5344CB8AC3E}">
        <p14:creationId xmlns:p14="http://schemas.microsoft.com/office/powerpoint/2010/main" val="178618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529" t="4952" b="16967"/>
          <a:stretch/>
        </p:blipFill>
        <p:spPr>
          <a:xfrm>
            <a:off x="0" y="6140522"/>
            <a:ext cx="12200092" cy="743181"/>
          </a:xfrm>
          <a:prstGeom prst="rect">
            <a:avLst/>
          </a:prstGeom>
        </p:spPr>
      </p:pic>
      <p:sp>
        <p:nvSpPr>
          <p:cNvPr id="6" name="Title 1"/>
          <p:cNvSpPr>
            <a:spLocks noGrp="1"/>
          </p:cNvSpPr>
          <p:nvPr>
            <p:ph type="title"/>
          </p:nvPr>
        </p:nvSpPr>
        <p:spPr>
          <a:xfrm>
            <a:off x="356049" y="365126"/>
            <a:ext cx="11487993" cy="694932"/>
          </a:xfrm>
        </p:spPr>
        <p:txBody>
          <a:bodyPr>
            <a:normAutofit/>
          </a:bodyPr>
          <a:lstStyle>
            <a:lvl1pPr>
              <a:defRPr sz="3600" baseline="0">
                <a:solidFill>
                  <a:srgbClr val="009CDE"/>
                </a:solidFill>
                <a:latin typeface="Montserrat" charset="0"/>
                <a:ea typeface="Montserrat" charset="0"/>
                <a:cs typeface="Montserrat" charset="0"/>
              </a:defRPr>
            </a:lvl1pPr>
          </a:lstStyle>
          <a:p>
            <a:r>
              <a:rPr lang="en-US" dirty="0" smtClean="0"/>
              <a:t>Click to edit Master title style</a:t>
            </a:r>
            <a:endParaRPr lang="en-US" dirty="0"/>
          </a:p>
        </p:txBody>
      </p:sp>
      <p:sp>
        <p:nvSpPr>
          <p:cNvPr id="7" name="Content Placeholder 2"/>
          <p:cNvSpPr>
            <a:spLocks noGrp="1"/>
          </p:cNvSpPr>
          <p:nvPr>
            <p:ph idx="1"/>
          </p:nvPr>
        </p:nvSpPr>
        <p:spPr>
          <a:xfrm>
            <a:off x="356049" y="1128699"/>
            <a:ext cx="11487993" cy="4645568"/>
          </a:xfrm>
        </p:spPr>
        <p:txBody>
          <a:bodyPr/>
          <a:lstStyle>
            <a:lvl1pPr>
              <a:buClr>
                <a:srgbClr val="009CDE"/>
              </a:buClr>
              <a:defRPr b="0" i="0" baseline="0">
                <a:latin typeface="Montserrat Light" charset="0"/>
                <a:ea typeface="Montserrat Light" charset="0"/>
                <a:cs typeface="Montserrat Light" charset="0"/>
              </a:defRPr>
            </a:lvl1pPr>
            <a:lvl2pPr>
              <a:buClr>
                <a:srgbClr val="009CDE"/>
              </a:buClr>
              <a:defRPr b="0" i="0">
                <a:latin typeface="Montserrat Light" charset="0"/>
                <a:ea typeface="Montserrat Light" charset="0"/>
                <a:cs typeface="Montserrat Light" charset="0"/>
              </a:defRPr>
            </a:lvl2pPr>
            <a:lvl3pPr>
              <a:buClr>
                <a:srgbClr val="009CDE"/>
              </a:buClr>
              <a:defRPr b="0" i="0" baseline="0">
                <a:latin typeface="Montserrat Light" charset="0"/>
                <a:ea typeface="Montserrat Light" charset="0"/>
                <a:cs typeface="Montserrat Light" charset="0"/>
              </a:defRPr>
            </a:lvl3pPr>
            <a:lvl4pPr>
              <a:buClr>
                <a:srgbClr val="009CDE"/>
              </a:buClr>
              <a:defRPr b="0" i="0">
                <a:latin typeface="Montserrat Light" charset="0"/>
                <a:ea typeface="Montserrat Light" charset="0"/>
                <a:cs typeface="Montserrat Light" charset="0"/>
              </a:defRPr>
            </a:lvl4pPr>
            <a:lvl5pPr>
              <a:buClr>
                <a:srgbClr val="009CDE"/>
              </a:buClr>
              <a:defRPr b="0" i="0">
                <a:latin typeface="Montserrat Light" charset="0"/>
                <a:ea typeface="Montserrat Light" charset="0"/>
                <a:cs typeface="Montserrat Light"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Box 9"/>
          <p:cNvSpPr txBox="1"/>
          <p:nvPr userDrawn="1"/>
        </p:nvSpPr>
        <p:spPr>
          <a:xfrm>
            <a:off x="-7046348" y="6363053"/>
            <a:ext cx="18890391" cy="261610"/>
          </a:xfrm>
          <a:prstGeom prst="rect">
            <a:avLst/>
          </a:prstGeom>
          <a:noFill/>
        </p:spPr>
        <p:txBody>
          <a:bodyPr wrap="square" rtlCol="0">
            <a:spAutoFit/>
          </a:bodyPr>
          <a:lstStyle/>
          <a:p>
            <a:pPr algn="r"/>
            <a:r>
              <a:rPr lang="en-US" sz="1100" b="0" i="0" dirty="0" smtClean="0">
                <a:solidFill>
                  <a:schemeClr val="bg1"/>
                </a:solidFill>
                <a:latin typeface="Montserrat" charset="0"/>
                <a:ea typeface="Montserrat" charset="0"/>
                <a:cs typeface="Montserrat" charset="0"/>
              </a:rPr>
              <a:t>rigelmedical.com</a:t>
            </a:r>
            <a:endParaRPr lang="en-US" sz="1100" b="0" i="0" dirty="0">
              <a:solidFill>
                <a:schemeClr val="bg1"/>
              </a:solidFill>
              <a:latin typeface="Montserrat" charset="0"/>
              <a:ea typeface="Montserrat" charset="0"/>
              <a:cs typeface="Montserrat"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0109" y="6353804"/>
            <a:ext cx="1723153" cy="338606"/>
          </a:xfrm>
          <a:prstGeom prst="rect">
            <a:avLst/>
          </a:prstGeom>
        </p:spPr>
      </p:pic>
    </p:spTree>
    <p:extLst>
      <p:ext uri="{BB962C8B-B14F-4D97-AF65-F5344CB8AC3E}">
        <p14:creationId xmlns:p14="http://schemas.microsoft.com/office/powerpoint/2010/main" val="1927802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95231" y="1558265"/>
            <a:ext cx="4053449" cy="796517"/>
          </a:xfrm>
          <a:prstGeom prst="rect">
            <a:avLst/>
          </a:prstGeom>
        </p:spPr>
      </p:pic>
      <p:sp>
        <p:nvSpPr>
          <p:cNvPr id="8" name="Rectangle 7"/>
          <p:cNvSpPr/>
          <p:nvPr userDrawn="1"/>
        </p:nvSpPr>
        <p:spPr>
          <a:xfrm>
            <a:off x="0" y="5350213"/>
            <a:ext cx="12192000" cy="389106"/>
          </a:xfrm>
          <a:prstGeom prst="rect">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9" name="TextBox 8"/>
          <p:cNvSpPr txBox="1"/>
          <p:nvPr userDrawn="1"/>
        </p:nvSpPr>
        <p:spPr>
          <a:xfrm>
            <a:off x="0" y="5400503"/>
            <a:ext cx="12192000" cy="276999"/>
          </a:xfrm>
          <a:prstGeom prst="rect">
            <a:avLst/>
          </a:prstGeom>
          <a:noFill/>
        </p:spPr>
        <p:txBody>
          <a:bodyPr wrap="square" rtlCol="0">
            <a:spAutoFit/>
          </a:bodyPr>
          <a:lstStyle/>
          <a:p>
            <a:pPr algn="ctr"/>
            <a:r>
              <a:rPr lang="en-US" sz="1200" b="0" i="0" dirty="0" smtClean="0">
                <a:solidFill>
                  <a:srgbClr val="BA0C2F"/>
                </a:solidFill>
                <a:latin typeface="Montserrat Light" charset="0"/>
                <a:ea typeface="Montserrat Light" charset="0"/>
                <a:cs typeface="Montserrat Light" charset="0"/>
              </a:rPr>
              <a:t>TESTED, TRUSTED</a:t>
            </a:r>
            <a:r>
              <a:rPr lang="mr-IN" sz="1200" b="0" i="0" dirty="0" smtClean="0">
                <a:solidFill>
                  <a:srgbClr val="BA0C2F"/>
                </a:solidFill>
                <a:latin typeface="Montserrat Light" charset="0"/>
                <a:ea typeface="Montserrat Light" charset="0"/>
                <a:cs typeface="Montserrat Light" charset="0"/>
              </a:rPr>
              <a:t>…</a:t>
            </a:r>
            <a:r>
              <a:rPr lang="en-GB" sz="1200" b="0" i="0" dirty="0" smtClean="0">
                <a:solidFill>
                  <a:srgbClr val="BA0C2F"/>
                </a:solidFill>
                <a:latin typeface="Montserrat Light" charset="0"/>
                <a:ea typeface="Montserrat Light" charset="0"/>
                <a:cs typeface="Montserrat Light" charset="0"/>
              </a:rPr>
              <a:t>WORLDWIDE</a:t>
            </a:r>
            <a:endParaRPr lang="en-US" sz="1200" b="0" i="0" dirty="0">
              <a:solidFill>
                <a:srgbClr val="BA0C2F"/>
              </a:solidFill>
              <a:latin typeface="Montserrat Light" charset="0"/>
              <a:ea typeface="Montserrat Light" charset="0"/>
              <a:cs typeface="Montserrat Light" charset="0"/>
            </a:endParaRPr>
          </a:p>
        </p:txBody>
      </p:sp>
      <p:sp>
        <p:nvSpPr>
          <p:cNvPr id="14" name="TextBox 13"/>
          <p:cNvSpPr txBox="1"/>
          <p:nvPr userDrawn="1"/>
        </p:nvSpPr>
        <p:spPr>
          <a:xfrm>
            <a:off x="0" y="5931713"/>
            <a:ext cx="12192000" cy="276999"/>
          </a:xfrm>
          <a:prstGeom prst="rect">
            <a:avLst/>
          </a:prstGeom>
          <a:noFill/>
        </p:spPr>
        <p:txBody>
          <a:bodyPr wrap="square" rtlCol="0">
            <a:spAutoFit/>
          </a:bodyPr>
          <a:lstStyle/>
          <a:p>
            <a:pPr algn="ctr"/>
            <a:r>
              <a:rPr lang="en-GB" sz="1200" b="0" i="0" dirty="0" smtClean="0">
                <a:solidFill>
                  <a:schemeClr val="bg1"/>
                </a:solidFill>
                <a:latin typeface="Montserrat Light" charset="0"/>
                <a:ea typeface="Montserrat Light" charset="0"/>
                <a:cs typeface="Montserrat Light" charset="0"/>
              </a:rPr>
              <a:t>rigelmedical.com</a:t>
            </a:r>
            <a:endParaRPr lang="en-US" sz="1200" b="0" i="0" dirty="0">
              <a:solidFill>
                <a:schemeClr val="bg1"/>
              </a:solidFill>
              <a:latin typeface="Montserrat Light" charset="0"/>
              <a:ea typeface="Montserrat Light" charset="0"/>
              <a:cs typeface="Montserrat Light" charset="0"/>
            </a:endParaRPr>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32015" y="4473965"/>
            <a:ext cx="508112" cy="586743"/>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75527" y="4468929"/>
            <a:ext cx="512474" cy="591781"/>
          </a:xfrm>
          <a:prstGeom prst="rect">
            <a:avLst/>
          </a:prstGeom>
        </p:spPr>
      </p:pic>
      <p:pic>
        <p:nvPicPr>
          <p:cNvPr id="17" name="Picture 1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16526" y="4468929"/>
            <a:ext cx="512287" cy="591781"/>
          </a:xfrm>
          <a:prstGeom prst="rect">
            <a:avLst/>
          </a:prstGeom>
        </p:spPr>
      </p:pic>
      <p:pic>
        <p:nvPicPr>
          <p:cNvPr id="18" name="Picture 1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964214" y="4468929"/>
            <a:ext cx="512983" cy="591781"/>
          </a:xfrm>
          <a:prstGeom prst="rect">
            <a:avLst/>
          </a:prstGeom>
        </p:spPr>
      </p:pic>
    </p:spTree>
    <p:extLst>
      <p:ext uri="{BB962C8B-B14F-4D97-AF65-F5344CB8AC3E}">
        <p14:creationId xmlns:p14="http://schemas.microsoft.com/office/powerpoint/2010/main" val="1557402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72702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752522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106208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27326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4881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510001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77550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F627AC-21B1-5E41-9787-C77DA77A446F}" type="datetimeFigureOut">
              <a:rPr lang="en-US" smtClean="0"/>
              <a:t>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B990A9-5D67-1D42-8053-A6C1573F9F06}" type="slidenum">
              <a:rPr lang="en-US" smtClean="0"/>
              <a:t>‹#›</a:t>
            </a:fld>
            <a:endParaRPr lang="en-US" dirty="0"/>
          </a:p>
        </p:txBody>
      </p:sp>
    </p:spTree>
    <p:extLst>
      <p:ext uri="{BB962C8B-B14F-4D97-AF65-F5344CB8AC3E}">
        <p14:creationId xmlns:p14="http://schemas.microsoft.com/office/powerpoint/2010/main" val="1684958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Afsnitsoverskrift">
    <p:spTree>
      <p:nvGrpSpPr>
        <p:cNvPr id="1" name="Shape 15"/>
        <p:cNvGrpSpPr/>
        <p:nvPr/>
      </p:nvGrpSpPr>
      <p:grpSpPr>
        <a:xfrm>
          <a:off x="0" y="0"/>
          <a:ext cx="0" cy="0"/>
          <a:chOff x="0" y="0"/>
          <a:chExt cx="0" cy="0"/>
        </a:xfrm>
      </p:grpSpPr>
      <p:grpSp>
        <p:nvGrpSpPr>
          <p:cNvPr id="5" name="Shape 16"/>
          <p:cNvGrpSpPr>
            <a:grpSpLocks/>
          </p:cNvGrpSpPr>
          <p:nvPr/>
        </p:nvGrpSpPr>
        <p:grpSpPr bwMode="auto">
          <a:xfrm>
            <a:off x="0" y="0"/>
            <a:ext cx="12192000" cy="1968500"/>
            <a:chOff x="0" y="0"/>
            <a:chExt cx="9144000" cy="1968500"/>
          </a:xfrm>
        </p:grpSpPr>
        <p:sp>
          <p:nvSpPr>
            <p:cNvPr id="6" name="Shape 17"/>
            <p:cNvSpPr>
              <a:spLocks noChangeArrowheads="1"/>
            </p:cNvSpPr>
            <p:nvPr/>
          </p:nvSpPr>
          <p:spPr bwMode="auto">
            <a:xfrm>
              <a:off x="0" y="0"/>
              <a:ext cx="9144000" cy="1968500"/>
            </a:xfrm>
            <a:prstGeom prst="rect">
              <a:avLst/>
            </a:prstGeom>
            <a:gradFill rotWithShape="0">
              <a:gsLst>
                <a:gs pos="0">
                  <a:srgbClr val="03D4A8"/>
                </a:gs>
                <a:gs pos="25000">
                  <a:srgbClr val="21D6E0"/>
                </a:gs>
                <a:gs pos="75000">
                  <a:srgbClr val="0087E6"/>
                </a:gs>
                <a:gs pos="100000">
                  <a:srgbClr val="005CBF"/>
                </a:gs>
              </a:gsLst>
              <a:lin ang="1344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en-US" altLang="en-US" dirty="0" smtClean="0"/>
            </a:p>
          </p:txBody>
        </p:sp>
        <p:sp>
          <p:nvSpPr>
            <p:cNvPr id="7" name="Shape 18"/>
            <p:cNvSpPr>
              <a:spLocks noChangeArrowheads="1"/>
            </p:cNvSpPr>
            <p:nvPr/>
          </p:nvSpPr>
          <p:spPr bwMode="auto">
            <a:xfrm>
              <a:off x="0" y="1660525"/>
              <a:ext cx="9144000" cy="304800"/>
            </a:xfrm>
            <a:prstGeom prst="rect">
              <a:avLst/>
            </a:prstGeom>
            <a:gradFill rotWithShape="0">
              <a:gsLst>
                <a:gs pos="0">
                  <a:srgbClr val="C0C2C3"/>
                </a:gs>
                <a:gs pos="100000">
                  <a:schemeClr val="accent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en-US" altLang="en-US" dirty="0" smtClean="0"/>
            </a:p>
          </p:txBody>
        </p:sp>
      </p:grpSp>
      <p:sp>
        <p:nvSpPr>
          <p:cNvPr id="19" name="Shape 19"/>
          <p:cNvSpPr txBox="1">
            <a:spLocks noGrp="1"/>
          </p:cNvSpPr>
          <p:nvPr>
            <p:ph type="body" idx="1"/>
          </p:nvPr>
        </p:nvSpPr>
        <p:spPr>
          <a:xfrm>
            <a:off x="609600" y="2552701"/>
            <a:ext cx="10972800" cy="3573463"/>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20" name="Shape 20"/>
          <p:cNvSpPr txBox="1">
            <a:spLocks noGrp="1"/>
          </p:cNvSpPr>
          <p:nvPr>
            <p:ph type="title"/>
          </p:nvPr>
        </p:nvSpPr>
        <p:spPr>
          <a:xfrm>
            <a:off x="237067" y="515937"/>
            <a:ext cx="6112932" cy="563562"/>
          </a:xfrm>
          <a:prstGeom prst="rect">
            <a:avLst/>
          </a:prstGeom>
          <a:noFill/>
          <a:ln>
            <a:noFill/>
          </a:ln>
        </p:spPr>
        <p:txBody>
          <a:bodyPr lIns="91425" tIns="91425" rIns="91425" bIns="91425" anchor="t"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1" name="Shape 21"/>
          <p:cNvSpPr txBox="1">
            <a:spLocks noGrp="1"/>
          </p:cNvSpPr>
          <p:nvPr>
            <p:ph type="body" idx="2"/>
          </p:nvPr>
        </p:nvSpPr>
        <p:spPr>
          <a:xfrm>
            <a:off x="237067" y="1130301"/>
            <a:ext cx="8652932" cy="358773"/>
          </a:xfrm>
          <a:prstGeom prst="rect">
            <a:avLst/>
          </a:prstGeom>
          <a:noFill/>
          <a:ln>
            <a:noFill/>
          </a:ln>
        </p:spPr>
        <p:txBody>
          <a:bodyPr lIns="91425" tIns="91425" rIns="91425" bIns="91425" anchor="b" anchorCtr="0"/>
          <a:lstStyle>
            <a:lvl1pPr marL="0" indent="0" rtl="0">
              <a:buFont typeface="Arial"/>
              <a:buNone/>
              <a:defRPr/>
            </a:lvl1pPr>
            <a:lvl2pPr marL="457200" indent="0" rtl="0">
              <a:buFont typeface="Arial Narrow"/>
              <a:buNone/>
              <a:defRPr/>
            </a:lvl2pPr>
            <a:lvl3pPr marL="914400" indent="0" rtl="0">
              <a:buFont typeface="Arial Narrow"/>
              <a:buNone/>
              <a:defRPr/>
            </a:lvl3pPr>
            <a:lvl4pPr marL="1371600" indent="0" rtl="0">
              <a:buFont typeface="Arial Narrow"/>
              <a:buNone/>
              <a:defRPr/>
            </a:lvl4pPr>
            <a:lvl5pPr marL="1828800" indent="0" rtl="0">
              <a:buFont typeface="Arial Narrow"/>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8" name="Shape 23"/>
          <p:cNvSpPr txBox="1">
            <a:spLocks noGrp="1"/>
          </p:cNvSpPr>
          <p:nvPr>
            <p:ph type="sldNum" idx="10"/>
          </p:nvPr>
        </p:nvSpPr>
        <p:spPr bwMode="auto">
          <a:xfrm>
            <a:off x="8737600" y="6356351"/>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a:defRPr/>
            </a:lvl1pPr>
          </a:lstStyle>
          <a:p>
            <a:pPr>
              <a:defRPr/>
            </a:pPr>
            <a:endParaRPr lang="en-US" altLang="en-US" dirty="0"/>
          </a:p>
        </p:txBody>
      </p:sp>
    </p:spTree>
    <p:extLst>
      <p:ext uri="{BB962C8B-B14F-4D97-AF65-F5344CB8AC3E}">
        <p14:creationId xmlns:p14="http://schemas.microsoft.com/office/powerpoint/2010/main" val="1254278764"/>
      </p:ext>
    </p:extLst>
  </p:cSld>
  <p:clrMapOvr>
    <a:overrideClrMapping bg1="lt1" tx1="dk1" bg2="lt2" tx2="dk2" accent1="accent1" accent2="accent2" accent3="accent3" accent4="accent4" accent5="accent5" accent6="accent6" hlink="hlink" folHlink="folHlink"/>
  </p:clrMapOvr>
  <p:transition spd="slow">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el og indholdsobjekt">
    <p:spTree>
      <p:nvGrpSpPr>
        <p:cNvPr id="1" name="Shape 6"/>
        <p:cNvGrpSpPr/>
        <p:nvPr/>
      </p:nvGrpSpPr>
      <p:grpSpPr>
        <a:xfrm>
          <a:off x="0" y="0"/>
          <a:ext cx="0" cy="0"/>
          <a:chOff x="0" y="0"/>
          <a:chExt cx="0" cy="0"/>
        </a:xfrm>
      </p:grpSpPr>
      <p:grpSp>
        <p:nvGrpSpPr>
          <p:cNvPr id="5" name="Shape 7"/>
          <p:cNvGrpSpPr>
            <a:grpSpLocks/>
          </p:cNvGrpSpPr>
          <p:nvPr/>
        </p:nvGrpSpPr>
        <p:grpSpPr bwMode="auto">
          <a:xfrm>
            <a:off x="0" y="763589"/>
            <a:ext cx="12192000" cy="1246187"/>
            <a:chOff x="0" y="763289"/>
            <a:chExt cx="9144000" cy="1246485"/>
          </a:xfrm>
        </p:grpSpPr>
        <p:sp>
          <p:nvSpPr>
            <p:cNvPr id="6" name="Shape 8"/>
            <p:cNvSpPr>
              <a:spLocks noChangeArrowheads="1"/>
            </p:cNvSpPr>
            <p:nvPr/>
          </p:nvSpPr>
          <p:spPr bwMode="auto">
            <a:xfrm>
              <a:off x="0" y="772816"/>
              <a:ext cx="9144000" cy="1230606"/>
            </a:xfrm>
            <a:prstGeom prst="rect">
              <a:avLst/>
            </a:prstGeom>
            <a:gradFill rotWithShape="0">
              <a:gsLst>
                <a:gs pos="0">
                  <a:srgbClr val="03D4A8"/>
                </a:gs>
                <a:gs pos="25000">
                  <a:srgbClr val="21D6E0"/>
                </a:gs>
                <a:gs pos="75000">
                  <a:srgbClr val="0087E6"/>
                </a:gs>
                <a:gs pos="100000">
                  <a:srgbClr val="005CBF"/>
                </a:gs>
              </a:gsLst>
              <a:lin ang="1344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defRPr/>
              </a:pPr>
              <a:endParaRPr lang="en-US" altLang="en-US" dirty="0" smtClean="0"/>
            </a:p>
          </p:txBody>
        </p:sp>
        <p:pic>
          <p:nvPicPr>
            <p:cNvPr id="7" name="Shape 9"/>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5257" y="763289"/>
              <a:ext cx="1688742" cy="124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Shape 10"/>
          <p:cNvSpPr txBox="1">
            <a:spLocks noGrp="1"/>
          </p:cNvSpPr>
          <p:nvPr>
            <p:ph type="body" idx="1"/>
          </p:nvPr>
        </p:nvSpPr>
        <p:spPr>
          <a:xfrm>
            <a:off x="609600" y="2298700"/>
            <a:ext cx="10972800" cy="3827462"/>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dirty="0"/>
          </a:p>
        </p:txBody>
      </p:sp>
      <p:sp>
        <p:nvSpPr>
          <p:cNvPr id="11" name="Shape 11"/>
          <p:cNvSpPr txBox="1">
            <a:spLocks noGrp="1"/>
          </p:cNvSpPr>
          <p:nvPr>
            <p:ph type="title"/>
          </p:nvPr>
        </p:nvSpPr>
        <p:spPr>
          <a:xfrm>
            <a:off x="237067" y="833437"/>
            <a:ext cx="6112932" cy="563562"/>
          </a:xfrm>
          <a:prstGeom prst="rect">
            <a:avLst/>
          </a:prstGeom>
          <a:noFill/>
          <a:ln>
            <a:noFill/>
          </a:ln>
        </p:spPr>
        <p:txBody>
          <a:bodyPr lIns="91425" tIns="91425" rIns="91425" bIns="91425" anchor="t"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12" name="Shape 12"/>
          <p:cNvSpPr txBox="1">
            <a:spLocks noGrp="1"/>
          </p:cNvSpPr>
          <p:nvPr>
            <p:ph type="body" idx="2"/>
          </p:nvPr>
        </p:nvSpPr>
        <p:spPr>
          <a:xfrm>
            <a:off x="237067" y="1447801"/>
            <a:ext cx="8652932" cy="358773"/>
          </a:xfrm>
          <a:prstGeom prst="rect">
            <a:avLst/>
          </a:prstGeom>
          <a:noFill/>
          <a:ln>
            <a:noFill/>
          </a:ln>
        </p:spPr>
        <p:txBody>
          <a:bodyPr lIns="91425" tIns="91425" rIns="91425" bIns="91425" anchor="b" anchorCtr="0"/>
          <a:lstStyle>
            <a:lvl1pPr marL="0" indent="0" rtl="0">
              <a:buFont typeface="Arial"/>
              <a:buNone/>
              <a:defRPr/>
            </a:lvl1pPr>
            <a:lvl2pPr marL="457200" indent="0" rtl="0">
              <a:buFont typeface="Arial Narrow"/>
              <a:buNone/>
              <a:defRPr/>
            </a:lvl2pPr>
            <a:lvl3pPr marL="914400" indent="0" rtl="0">
              <a:buFont typeface="Arial Narrow"/>
              <a:buNone/>
              <a:defRPr/>
            </a:lvl3pPr>
            <a:lvl4pPr marL="1371600" indent="0" rtl="0">
              <a:buFont typeface="Arial Narrow"/>
              <a:buNone/>
              <a:defRPr/>
            </a:lvl4pPr>
            <a:lvl5pPr marL="1828800" indent="0" rtl="0">
              <a:buFont typeface="Arial Narrow"/>
              <a:buNone/>
              <a:defRPr/>
            </a:lvl5pPr>
            <a:lvl6pPr marL="2286000" indent="0" rtl="0">
              <a:buFont typeface="Calibri"/>
              <a:buNone/>
              <a:defRPr/>
            </a:lvl6pPr>
            <a:lvl7pPr marL="2743200" indent="0" rtl="0">
              <a:buFont typeface="Calibri"/>
              <a:buNone/>
              <a:defRPr/>
            </a:lvl7pPr>
            <a:lvl8pPr marL="3200400" indent="0" rtl="0">
              <a:buFont typeface="Calibri"/>
              <a:buNone/>
              <a:defRPr/>
            </a:lvl8pPr>
            <a:lvl9pPr marL="3657600" indent="0" rtl="0">
              <a:buFont typeface="Calibri"/>
              <a:buNone/>
              <a:defRPr/>
            </a:lvl9pPr>
          </a:lstStyle>
          <a:p>
            <a:endParaRPr/>
          </a:p>
        </p:txBody>
      </p:sp>
      <p:sp>
        <p:nvSpPr>
          <p:cNvPr id="8" name="Shape 14"/>
          <p:cNvSpPr txBox="1">
            <a:spLocks noGrp="1"/>
          </p:cNvSpPr>
          <p:nvPr>
            <p:ph type="sldNum" idx="10"/>
          </p:nvPr>
        </p:nvSpPr>
        <p:spPr bwMode="auto">
          <a:xfrm>
            <a:off x="8737600" y="6356351"/>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a:defRPr/>
            </a:lvl1pPr>
          </a:lstStyle>
          <a:p>
            <a:pPr>
              <a:defRPr/>
            </a:pPr>
            <a:endParaRPr lang="en-US" altLang="en-US" dirty="0"/>
          </a:p>
        </p:txBody>
      </p:sp>
    </p:spTree>
    <p:extLst>
      <p:ext uri="{BB962C8B-B14F-4D97-AF65-F5344CB8AC3E}">
        <p14:creationId xmlns:p14="http://schemas.microsoft.com/office/powerpoint/2010/main" val="3941954372"/>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F627AC-21B1-5E41-9787-C77DA77A446F}" type="datetimeFigureOut">
              <a:rPr lang="en-US" smtClean="0"/>
              <a:t>3/1/2019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990A9-5D67-1D42-8053-A6C1573F9F06}" type="slidenum">
              <a:rPr lang="en-US" smtClean="0"/>
              <a:t>‹#›</a:t>
            </a:fld>
            <a:endParaRPr lang="en-US" dirty="0"/>
          </a:p>
        </p:txBody>
      </p:sp>
    </p:spTree>
    <p:extLst>
      <p:ext uri="{BB962C8B-B14F-4D97-AF65-F5344CB8AC3E}">
        <p14:creationId xmlns:p14="http://schemas.microsoft.com/office/powerpoint/2010/main" val="1421966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3600" kern="1200">
          <a:solidFill>
            <a:schemeClr val="tx1"/>
          </a:solidFill>
          <a:latin typeface="Montserrat" charset="0"/>
          <a:ea typeface="Montserrat" charset="0"/>
          <a:cs typeface="Montserrat" charset="0"/>
        </a:defRPr>
      </a:lvl1pPr>
    </p:titleStyle>
    <p:bodyStyle>
      <a:lvl1pPr marL="228600" indent="-228600" algn="l" defTabSz="914400" rtl="0" eaLnBrk="1" latinLnBrk="0" hangingPunct="1">
        <a:lnSpc>
          <a:spcPct val="90000"/>
        </a:lnSpc>
        <a:spcBef>
          <a:spcPts val="1000"/>
        </a:spcBef>
        <a:buClr>
          <a:srgbClr val="BA0C2F"/>
        </a:buClr>
        <a:buFont typeface="Arial"/>
        <a:buChar char="•"/>
        <a:defRPr sz="2800" b="0" i="0" kern="120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BA0C2F"/>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BA0C2F"/>
        </a:buClr>
        <a:buFont typeface="Arial"/>
        <a:buChar char="•"/>
        <a:defRPr sz="2400" b="0" i="0" kern="120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BA0C2F"/>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BA0C2F"/>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2" Type="http://schemas.openxmlformats.org/officeDocument/2006/relationships/hyperlink" Target="mailto:brittanys@seaward-groupusa.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335" y="3392494"/>
            <a:ext cx="11264113" cy="1017616"/>
          </a:xfrm>
        </p:spPr>
        <p:txBody>
          <a:bodyPr>
            <a:noAutofit/>
          </a:bodyPr>
          <a:lstStyle/>
          <a:p>
            <a:pPr>
              <a:lnSpc>
                <a:spcPct val="100000"/>
              </a:lnSpc>
              <a:defRPr/>
            </a:pPr>
            <a:r>
              <a:rPr lang="en-US" altLang="en-US" dirty="0" smtClean="0"/>
              <a:t>An Introduction to </a:t>
            </a:r>
            <a:br>
              <a:rPr lang="en-US" altLang="en-US" dirty="0" smtClean="0"/>
            </a:br>
            <a:r>
              <a:rPr lang="en-US" altLang="en-US" dirty="0" smtClean="0"/>
              <a:t>Defibrillator Testing (60601-2-4)</a:t>
            </a:r>
            <a:endParaRPr lang="en-US" altLang="en-US" dirty="0"/>
          </a:p>
        </p:txBody>
      </p:sp>
    </p:spTree>
    <p:extLst>
      <p:ext uri="{BB962C8B-B14F-4D97-AF65-F5344CB8AC3E}">
        <p14:creationId xmlns:p14="http://schemas.microsoft.com/office/powerpoint/2010/main" val="741931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200"/>
          <p:cNvSpPr>
            <a:spLocks noChangeArrowheads="1"/>
          </p:cNvSpPr>
          <p:nvPr/>
        </p:nvSpPr>
        <p:spPr bwMode="auto">
          <a:xfrm>
            <a:off x="1174639" y="4249666"/>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42" name="Shape 200"/>
          <p:cNvSpPr>
            <a:spLocks noChangeArrowheads="1"/>
          </p:cNvSpPr>
          <p:nvPr/>
        </p:nvSpPr>
        <p:spPr bwMode="auto">
          <a:xfrm>
            <a:off x="1184229" y="3713648"/>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41" name="Shape 200"/>
          <p:cNvSpPr>
            <a:spLocks noChangeArrowheads="1"/>
          </p:cNvSpPr>
          <p:nvPr/>
        </p:nvSpPr>
        <p:spPr bwMode="auto">
          <a:xfrm>
            <a:off x="1191381" y="316859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6" name="Shape 200"/>
          <p:cNvSpPr>
            <a:spLocks noChangeArrowheads="1"/>
          </p:cNvSpPr>
          <p:nvPr/>
        </p:nvSpPr>
        <p:spPr bwMode="auto">
          <a:xfrm>
            <a:off x="1180107" y="2625081"/>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1508" name="Shape 200"/>
          <p:cNvSpPr>
            <a:spLocks noChangeArrowheads="1"/>
          </p:cNvSpPr>
          <p:nvPr/>
        </p:nvSpPr>
        <p:spPr bwMode="auto">
          <a:xfrm>
            <a:off x="1195118" y="2089608"/>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1513" name="Shape 210"/>
          <p:cNvSpPr txBox="1">
            <a:spLocks noChangeArrowheads="1"/>
          </p:cNvSpPr>
          <p:nvPr/>
        </p:nvSpPr>
        <p:spPr bwMode="auto">
          <a:xfrm>
            <a:off x="1191379" y="3176806"/>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Standard– </a:t>
            </a:r>
            <a:r>
              <a:rPr lang="en-US" altLang="en-US" sz="2000" dirty="0">
                <a:latin typeface="Montserrat Light" charset="0"/>
                <a:ea typeface="Montserrat Light" charset="0"/>
                <a:cs typeface="Montserrat Light" charset="0"/>
              </a:rPr>
              <a:t>IEC </a:t>
            </a:r>
            <a:r>
              <a:rPr lang="en-US" altLang="en-US" sz="2000" dirty="0" smtClean="0">
                <a:latin typeface="Montserrat Light" charset="0"/>
                <a:ea typeface="Montserrat Light" charset="0"/>
                <a:cs typeface="Montserrat Light" charset="0"/>
              </a:rPr>
              <a:t>60601-2-4</a:t>
            </a:r>
            <a:endParaRPr lang="en-US" altLang="en-US" sz="2000" dirty="0">
              <a:latin typeface="Montserrat Light" charset="0"/>
              <a:ea typeface="Montserrat Light" charset="0"/>
              <a:cs typeface="Montserrat Light" charset="0"/>
            </a:endParaRPr>
          </a:p>
        </p:txBody>
      </p:sp>
      <p:sp>
        <p:nvSpPr>
          <p:cNvPr id="21514" name="Shape 212"/>
          <p:cNvSpPr txBox="1">
            <a:spLocks noChangeArrowheads="1"/>
          </p:cNvSpPr>
          <p:nvPr/>
        </p:nvSpPr>
        <p:spPr bwMode="auto">
          <a:xfrm>
            <a:off x="1181995" y="1554554"/>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21521"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4"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Defibrillator PM</a:t>
            </a:r>
            <a:endParaRPr lang="en-US" altLang="en-US" sz="2000" dirty="0">
              <a:solidFill>
                <a:srgbClr val="171717"/>
              </a:solidFill>
              <a:latin typeface="Montserrat Light" charset="0"/>
              <a:ea typeface="Montserrat Light" charset="0"/>
              <a:cs typeface="Montserrat Light" charset="0"/>
            </a:endParaRPr>
          </a:p>
        </p:txBody>
      </p:sp>
      <p:sp>
        <p:nvSpPr>
          <p:cNvPr id="39"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Closing remarks</a:t>
            </a:r>
            <a:endParaRPr lang="en-US" altLang="en-US" sz="2000" dirty="0">
              <a:solidFill>
                <a:srgbClr val="171717"/>
              </a:solidFill>
              <a:latin typeface="Montserrat Light" charset="0"/>
              <a:ea typeface="Montserrat Light" charset="0"/>
              <a:cs typeface="Montserrat Light" charset="0"/>
            </a:endParaRPr>
          </a:p>
        </p:txBody>
      </p:sp>
      <p:sp>
        <p:nvSpPr>
          <p:cNvPr id="35" name="Shape 210"/>
          <p:cNvSpPr txBox="1">
            <a:spLocks noChangeArrowheads="1"/>
          </p:cNvSpPr>
          <p:nvPr/>
        </p:nvSpPr>
        <p:spPr bwMode="auto">
          <a:xfrm>
            <a:off x="1201218" y="2085163"/>
            <a:ext cx="453683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Definition &amp; Use</a:t>
            </a:r>
            <a:endParaRPr lang="en-US" altLang="en-US" sz="2000" dirty="0">
              <a:latin typeface="Montserrat Light" charset="0"/>
              <a:ea typeface="Montserrat Light" charset="0"/>
              <a:cs typeface="Montserrat Light" charset="0"/>
            </a:endParaRPr>
          </a:p>
        </p:txBody>
      </p:sp>
      <p:sp>
        <p:nvSpPr>
          <p:cNvPr id="37" name="Shape 210"/>
          <p:cNvSpPr txBox="1">
            <a:spLocks noChangeArrowheads="1"/>
          </p:cNvSpPr>
          <p:nvPr/>
        </p:nvSpPr>
        <p:spPr bwMode="auto">
          <a:xfrm>
            <a:off x="1201217" y="2625597"/>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Heart &amp; Electrical Signals</a:t>
            </a:r>
            <a:endParaRPr lang="en-US" altLang="en-US" sz="2000" dirty="0">
              <a:latin typeface="Montserrat Light" charset="0"/>
              <a:ea typeface="Montserrat Light" charset="0"/>
              <a:cs typeface="Montserrat Light" charset="0"/>
            </a:endParaRPr>
          </a:p>
        </p:txBody>
      </p:sp>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Title 2"/>
          <p:cNvSpPr>
            <a:spLocks noGrp="1"/>
          </p:cNvSpPr>
          <p:nvPr>
            <p:ph type="title"/>
          </p:nvPr>
        </p:nvSpPr>
        <p:spPr/>
        <p:txBody>
          <a:bodyPr/>
          <a:lstStyle/>
          <a:p>
            <a:r>
              <a:rPr lang="en-US" dirty="0" smtClean="0"/>
              <a:t>Agenda</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
        <p:nvSpPr>
          <p:cNvPr id="11" name="TextBox 10"/>
          <p:cNvSpPr txBox="1"/>
          <p:nvPr/>
        </p:nvSpPr>
        <p:spPr>
          <a:xfrm>
            <a:off x="1201217" y="1585733"/>
            <a:ext cx="5058475" cy="646331"/>
          </a:xfrm>
          <a:prstGeom prst="rect">
            <a:avLst/>
          </a:prstGeom>
          <a:noFill/>
        </p:spPr>
        <p:txBody>
          <a:bodyPr wrap="square" rtlCol="0">
            <a:spAutoFit/>
          </a:bodyPr>
          <a:lstStyle/>
          <a:p>
            <a:r>
              <a:rPr lang="en-US" altLang="en-US" sz="2000" dirty="0">
                <a:solidFill>
                  <a:srgbClr val="FFFCF9"/>
                </a:solidFill>
                <a:latin typeface="Montserrat" charset="0"/>
                <a:ea typeface="Montserrat" charset="0"/>
                <a:cs typeface="Montserrat" charset="0"/>
              </a:rPr>
              <a:t>Defibrillation - History and Theory</a:t>
            </a:r>
          </a:p>
          <a:p>
            <a:endParaRPr lang="en-US" sz="1600" dirty="0">
              <a:latin typeface="Montserrat" charset="0"/>
              <a:ea typeface="Montserrat" charset="0"/>
              <a:cs typeface="Montserrat" charset="0"/>
            </a:endParaRPr>
          </a:p>
        </p:txBody>
      </p:sp>
      <p:sp>
        <p:nvSpPr>
          <p:cNvPr id="45"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46"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47"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48"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49"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hape 260"/>
          <p:cNvSpPr txBox="1">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compatLnSpc="1">
            <a:prstTxWarp prst="textNoShape">
              <a:avLst/>
            </a:prstTxWarp>
            <a:noAutofit/>
          </a:bodyPr>
          <a:lstStyle/>
          <a:p>
            <a:pPr>
              <a:buSzPct val="25000"/>
            </a:pPr>
            <a:r>
              <a:rPr lang="en-US" altLang="en-US" dirty="0" smtClean="0">
                <a:latin typeface="Montserrat" pitchFamily="50" charset="0"/>
                <a:cs typeface="Arial" charset="0"/>
              </a:rPr>
              <a:t>History of Defibrillation</a:t>
            </a:r>
          </a:p>
        </p:txBody>
      </p:sp>
      <p:sp>
        <p:nvSpPr>
          <p:cNvPr id="2" name="Text Placeholder 1"/>
          <p:cNvSpPr>
            <a:spLocks noGrp="1"/>
          </p:cNvSpPr>
          <p:nvPr>
            <p:ph idx="1"/>
          </p:nvPr>
        </p:nvSpPr>
        <p:spPr>
          <a:xfrm>
            <a:off x="356049" y="1128699"/>
            <a:ext cx="11487991" cy="4728762"/>
          </a:xfrm>
        </p:spPr>
        <p:txBody>
          <a:bodyPr>
            <a:normAutofit lnSpcReduction="10000"/>
          </a:bodyPr>
          <a:lstStyle/>
          <a:p>
            <a:pPr>
              <a:lnSpc>
                <a:spcPct val="110000"/>
              </a:lnSpc>
            </a:pPr>
            <a:r>
              <a:rPr lang="en-US" sz="2400" dirty="0" smtClean="0"/>
              <a:t>Early 20th </a:t>
            </a:r>
            <a:r>
              <a:rPr lang="en-US" sz="2400" dirty="0"/>
              <a:t>century Swiss researchers Jean-Louis Prévost and Frédéric Batelli brought about the paradox that electric current </a:t>
            </a:r>
            <a:r>
              <a:rPr lang="en-US" sz="2400" dirty="0" smtClean="0"/>
              <a:t>could </a:t>
            </a:r>
            <a:r>
              <a:rPr lang="en-US" sz="2400" dirty="0"/>
              <a:t>lead to fibrillation of the cardiac chambers and more importantly defibrillation when experimenting on a dog’s </a:t>
            </a:r>
            <a:r>
              <a:rPr lang="en-US" sz="2400" dirty="0" smtClean="0"/>
              <a:t>heart.</a:t>
            </a:r>
          </a:p>
          <a:p>
            <a:pPr>
              <a:lnSpc>
                <a:spcPct val="110000"/>
              </a:lnSpc>
            </a:pPr>
            <a:r>
              <a:rPr lang="en-US" sz="2400" dirty="0"/>
              <a:t>In the 1920s engineering professor William B. </a:t>
            </a:r>
            <a:r>
              <a:rPr lang="en-US" sz="2400" dirty="0" err="1" smtClean="0"/>
              <a:t>Kouwenhoven</a:t>
            </a:r>
            <a:r>
              <a:rPr lang="en-US" sz="2400" dirty="0" smtClean="0"/>
              <a:t> 		      began </a:t>
            </a:r>
            <a:r>
              <a:rPr lang="en-US" sz="2400" dirty="0"/>
              <a:t>research on electric defibrillation at John Hopkins </a:t>
            </a:r>
            <a:r>
              <a:rPr lang="en-US" sz="2400" dirty="0" smtClean="0"/>
              <a:t>		           University</a:t>
            </a:r>
            <a:r>
              <a:rPr lang="en-US" sz="2400" dirty="0"/>
              <a:t>, Baltimore. His pioneering work with surgeon </a:t>
            </a:r>
            <a:r>
              <a:rPr lang="en-US" sz="2400" dirty="0" smtClean="0"/>
              <a:t>		                Claude </a:t>
            </a:r>
            <a:r>
              <a:rPr lang="en-US" sz="2400" dirty="0"/>
              <a:t>S. Beck, led to open-chest and clinical defibrillation. </a:t>
            </a:r>
          </a:p>
          <a:p>
            <a:pPr>
              <a:lnSpc>
                <a:spcPct val="110000"/>
              </a:lnSpc>
            </a:pPr>
            <a:r>
              <a:rPr lang="en-US" sz="2400" dirty="0"/>
              <a:t>In 1933 </a:t>
            </a:r>
            <a:r>
              <a:rPr lang="en-US" sz="2400" dirty="0" err="1" smtClean="0"/>
              <a:t>Kouwenhoven</a:t>
            </a:r>
            <a:r>
              <a:rPr lang="en-US" sz="2400" dirty="0" smtClean="0"/>
              <a:t> </a:t>
            </a:r>
            <a:r>
              <a:rPr lang="en-US" sz="2400" dirty="0"/>
              <a:t>had restored a dog’s normal sinus </a:t>
            </a:r>
            <a:r>
              <a:rPr lang="en-US" sz="2400" dirty="0" smtClean="0"/>
              <a:t>		      rhythm </a:t>
            </a:r>
            <a:r>
              <a:rPr lang="en-US" sz="2400" dirty="0"/>
              <a:t>(NSR) using an AC surge of electricity he called a </a:t>
            </a:r>
            <a:r>
              <a:rPr lang="en-US" sz="2400" dirty="0" smtClean="0"/>
              <a:t>		                         counter </a:t>
            </a:r>
            <a:r>
              <a:rPr lang="en-US" sz="2400" dirty="0"/>
              <a:t>shock. </a:t>
            </a:r>
          </a:p>
          <a:p>
            <a:pPr>
              <a:lnSpc>
                <a:spcPct val="110000"/>
              </a:lnSpc>
            </a:pPr>
            <a:endParaRPr lang="en-US" sz="2400" dirty="0"/>
          </a:p>
          <a:p>
            <a:pPr>
              <a:lnSpc>
                <a:spcPct val="110000"/>
              </a:lnSpc>
            </a:pPr>
            <a:endParaRPr lang="en-US" sz="2400" dirty="0" smtClean="0"/>
          </a:p>
          <a:p>
            <a:pPr>
              <a:lnSpc>
                <a:spcPct val="110000"/>
              </a:lnSpc>
            </a:pPr>
            <a:endParaRPr lang="en-US" dirty="0"/>
          </a:p>
        </p:txBody>
      </p:sp>
      <p:sp>
        <p:nvSpPr>
          <p:cNvPr id="9" name="Text Placeholder 1"/>
          <p:cNvSpPr txBox="1">
            <a:spLocks/>
          </p:cNvSpPr>
          <p:nvPr/>
        </p:nvSpPr>
        <p:spPr>
          <a:xfrm>
            <a:off x="356050" y="4746255"/>
            <a:ext cx="9324980" cy="20555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endParaRPr lang="en-US" sz="2200" dirty="0"/>
          </a:p>
        </p:txBody>
      </p:sp>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2085" y="2514690"/>
            <a:ext cx="2161957" cy="2231565"/>
          </a:xfrm>
          <a:prstGeom prst="rect">
            <a:avLst/>
          </a:prstGeom>
          <a:noFill/>
          <a:ln>
            <a:noFill/>
          </a:ln>
        </p:spPr>
      </p:pic>
      <p:sp>
        <p:nvSpPr>
          <p:cNvPr id="13" name="Rectangle 12"/>
          <p:cNvSpPr/>
          <p:nvPr/>
        </p:nvSpPr>
        <p:spPr>
          <a:xfrm>
            <a:off x="9409042" y="4812717"/>
            <a:ext cx="2161958" cy="523220"/>
          </a:xfrm>
          <a:prstGeom prst="rect">
            <a:avLst/>
          </a:prstGeom>
          <a:solidFill>
            <a:srgbClr val="009CDE">
              <a:alpha val="9804"/>
            </a:srgbClr>
          </a:solidFill>
        </p:spPr>
        <p:txBody>
          <a:bodyPr wrap="square">
            <a:spAutoFit/>
          </a:bodyPr>
          <a:lstStyle/>
          <a:p>
            <a:pPr algn="ctr"/>
            <a:r>
              <a:rPr lang="en-US" sz="1400" dirty="0">
                <a:latin typeface="Montserrat Light" charset="0"/>
                <a:ea typeface="Montserrat Light" charset="0"/>
                <a:cs typeface="Montserrat Light" charset="0"/>
              </a:rPr>
              <a:t>Kouwenhoven's open-chest defibrillator </a:t>
            </a:r>
          </a:p>
        </p:txBody>
      </p:sp>
    </p:spTree>
    <p:extLst>
      <p:ext uri="{BB962C8B-B14F-4D97-AF65-F5344CB8AC3E}">
        <p14:creationId xmlns:p14="http://schemas.microsoft.com/office/powerpoint/2010/main" val="1274376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hape 260"/>
          <p:cNvSpPr txBox="1">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compatLnSpc="1">
            <a:prstTxWarp prst="textNoShape">
              <a:avLst/>
            </a:prstTxWarp>
            <a:noAutofit/>
          </a:bodyPr>
          <a:lstStyle/>
          <a:p>
            <a:pPr>
              <a:buSzPct val="25000"/>
            </a:pPr>
            <a:r>
              <a:rPr lang="en-US" altLang="en-US" dirty="0">
                <a:latin typeface="Montserrat" pitchFamily="50" charset="0"/>
                <a:cs typeface="Arial" charset="0"/>
              </a:rPr>
              <a:t>History of Defibrillation</a:t>
            </a:r>
            <a:endParaRPr lang="en-US" altLang="en-US" dirty="0" smtClean="0">
              <a:latin typeface="Montserrat" pitchFamily="50" charset="0"/>
              <a:cs typeface="Arial" charset="0"/>
            </a:endParaRPr>
          </a:p>
        </p:txBody>
      </p:sp>
      <p:sp>
        <p:nvSpPr>
          <p:cNvPr id="2" name="Text Placeholder 1"/>
          <p:cNvSpPr>
            <a:spLocks noGrp="1"/>
          </p:cNvSpPr>
          <p:nvPr>
            <p:ph idx="1"/>
          </p:nvPr>
        </p:nvSpPr>
        <p:spPr>
          <a:xfrm>
            <a:off x="356050" y="1128698"/>
            <a:ext cx="11214950" cy="4647987"/>
          </a:xfrm>
        </p:spPr>
        <p:txBody>
          <a:bodyPr>
            <a:normAutofit/>
          </a:bodyPr>
          <a:lstStyle/>
          <a:p>
            <a:pPr>
              <a:lnSpc>
                <a:spcPct val="110000"/>
              </a:lnSpc>
            </a:pPr>
            <a:r>
              <a:rPr lang="en-US" sz="2200" dirty="0"/>
              <a:t>Beck was an expert in improving heart circulation. He had noticed that during cardiac surgery, the heart would occasionally go into VF. </a:t>
            </a:r>
            <a:endParaRPr lang="en-US" sz="2200" dirty="0" smtClean="0"/>
          </a:p>
          <a:p>
            <a:pPr>
              <a:lnSpc>
                <a:spcPct val="110000"/>
              </a:lnSpc>
            </a:pPr>
            <a:r>
              <a:rPr lang="en-US" sz="2200" dirty="0"/>
              <a:t>In 1947, Beck applied open-chest defibrillation to a human </a:t>
            </a:r>
            <a:r>
              <a:rPr lang="en-US" sz="2200" dirty="0" smtClean="0"/>
              <a:t>		    heart </a:t>
            </a:r>
            <a:r>
              <a:rPr lang="en-US" sz="2200" dirty="0"/>
              <a:t>in VF during surgery, successfully reviving the patient </a:t>
            </a:r>
            <a:r>
              <a:rPr lang="en-US" sz="2200" dirty="0" smtClean="0"/>
              <a:t>		    using </a:t>
            </a:r>
            <a:r>
              <a:rPr lang="en-US" sz="2200" dirty="0" err="1"/>
              <a:t>Kouwenhoven’s</a:t>
            </a:r>
            <a:r>
              <a:rPr lang="en-US" sz="2200" dirty="0"/>
              <a:t> team’s AC biphasic electric </a:t>
            </a:r>
            <a:r>
              <a:rPr lang="en-US" sz="2200" dirty="0" smtClean="0"/>
              <a:t>			    defibrillator</a:t>
            </a:r>
            <a:r>
              <a:rPr lang="en-US" sz="2200" dirty="0"/>
              <a:t>.</a:t>
            </a:r>
          </a:p>
          <a:p>
            <a:pPr>
              <a:lnSpc>
                <a:spcPct val="100000"/>
              </a:lnSpc>
              <a:spcBef>
                <a:spcPts val="0"/>
              </a:spcBef>
            </a:pPr>
            <a:r>
              <a:rPr lang="en-US" sz="2200" dirty="0"/>
              <a:t>In Moscow, 1938-39 </a:t>
            </a:r>
            <a:r>
              <a:rPr lang="en-US" sz="2200" dirty="0" err="1"/>
              <a:t>Naum</a:t>
            </a:r>
            <a:r>
              <a:rPr lang="en-US" sz="2200" dirty="0"/>
              <a:t> L. </a:t>
            </a:r>
            <a:r>
              <a:rPr lang="en-US" sz="2200" dirty="0" err="1"/>
              <a:t>Gurvich</a:t>
            </a:r>
            <a:r>
              <a:rPr lang="en-US" sz="2200" dirty="0"/>
              <a:t> began work on a less </a:t>
            </a:r>
            <a:r>
              <a:rPr lang="en-US" sz="2200" dirty="0" smtClean="0"/>
              <a:t>	</a:t>
            </a:r>
          </a:p>
          <a:p>
            <a:pPr marL="0" indent="0">
              <a:lnSpc>
                <a:spcPct val="100000"/>
              </a:lnSpc>
              <a:spcBef>
                <a:spcPts val="0"/>
              </a:spcBef>
              <a:buNone/>
            </a:pPr>
            <a:r>
              <a:rPr lang="en-US" sz="2200" dirty="0" smtClean="0"/>
              <a:t>   dangerous </a:t>
            </a:r>
            <a:r>
              <a:rPr lang="en-US" sz="2200" dirty="0"/>
              <a:t>DC monophasic device to deliver </a:t>
            </a:r>
            <a:r>
              <a:rPr lang="en-US" sz="2200" dirty="0" smtClean="0"/>
              <a:t>transthoracic </a:t>
            </a:r>
          </a:p>
          <a:p>
            <a:pPr marL="0" indent="0">
              <a:lnSpc>
                <a:spcPct val="100000"/>
              </a:lnSpc>
              <a:spcBef>
                <a:spcPts val="0"/>
              </a:spcBef>
              <a:buNone/>
            </a:pPr>
            <a:r>
              <a:rPr lang="en-US" sz="2200" dirty="0"/>
              <a:t> </a:t>
            </a:r>
            <a:r>
              <a:rPr lang="en-US" sz="2200" dirty="0" smtClean="0"/>
              <a:t>  defibrillation</a:t>
            </a:r>
            <a:r>
              <a:rPr lang="en-US" sz="2200" dirty="0"/>
              <a:t>. </a:t>
            </a:r>
            <a:r>
              <a:rPr lang="en-US" sz="2200" dirty="0" err="1"/>
              <a:t>Gurvich</a:t>
            </a:r>
            <a:r>
              <a:rPr lang="en-US" sz="2200" dirty="0"/>
              <a:t> discharged between 2 kV – 6 kV from </a:t>
            </a:r>
            <a:endParaRPr lang="en-US" sz="2200" dirty="0" smtClean="0"/>
          </a:p>
          <a:p>
            <a:pPr marL="0" indent="0">
              <a:lnSpc>
                <a:spcPct val="100000"/>
              </a:lnSpc>
              <a:spcBef>
                <a:spcPts val="0"/>
              </a:spcBef>
              <a:buNone/>
            </a:pPr>
            <a:r>
              <a:rPr lang="en-US" sz="2200" dirty="0" smtClean="0"/>
              <a:t>   a </a:t>
            </a:r>
            <a:r>
              <a:rPr lang="en-US" sz="2200" dirty="0"/>
              <a:t>capacitor across the chest of animals to restore cardiac </a:t>
            </a:r>
            <a:endParaRPr lang="en-US" sz="2200" dirty="0" smtClean="0"/>
          </a:p>
          <a:p>
            <a:pPr marL="0" indent="0">
              <a:lnSpc>
                <a:spcPct val="100000"/>
              </a:lnSpc>
              <a:spcBef>
                <a:spcPts val="0"/>
              </a:spcBef>
              <a:buNone/>
            </a:pPr>
            <a:r>
              <a:rPr lang="en-US" sz="2200" dirty="0"/>
              <a:t> </a:t>
            </a:r>
            <a:r>
              <a:rPr lang="en-US" sz="2200" dirty="0" smtClean="0"/>
              <a:t>  function</a:t>
            </a:r>
            <a:r>
              <a:rPr lang="en-US" sz="2200" dirty="0"/>
              <a:t>. </a:t>
            </a:r>
          </a:p>
          <a:p>
            <a:pPr>
              <a:lnSpc>
                <a:spcPct val="110000"/>
              </a:lnSpc>
            </a:pPr>
            <a:endParaRPr lang="en-US" sz="2200" dirty="0"/>
          </a:p>
          <a:p>
            <a:pPr>
              <a:lnSpc>
                <a:spcPct val="110000"/>
              </a:lnSpc>
            </a:pPr>
            <a:endParaRPr lang="en-US" sz="2200" dirty="0"/>
          </a:p>
          <a:p>
            <a:pPr>
              <a:lnSpc>
                <a:spcPct val="110000"/>
              </a:lnSpc>
            </a:pPr>
            <a:endParaRPr lang="en-US" sz="2200" dirty="0"/>
          </a:p>
          <a:p>
            <a:pPr>
              <a:lnSpc>
                <a:spcPct val="110000"/>
              </a:lnSpc>
            </a:pPr>
            <a:endParaRPr lang="en-US" sz="2200" dirty="0"/>
          </a:p>
          <a:p>
            <a:pPr>
              <a:lnSpc>
                <a:spcPct val="110000"/>
              </a:lnSpc>
            </a:pPr>
            <a:endParaRPr lang="en-US" sz="2200" dirty="0"/>
          </a:p>
          <a:p>
            <a:pPr>
              <a:lnSpc>
                <a:spcPct val="110000"/>
              </a:lnSpc>
            </a:pPr>
            <a:endParaRPr lang="en-US" dirty="0"/>
          </a:p>
          <a:p>
            <a:pPr>
              <a:lnSpc>
                <a:spcPct val="110000"/>
              </a:lnSpc>
            </a:pPr>
            <a:endParaRPr lang="en-US" dirty="0"/>
          </a:p>
        </p:txBody>
      </p:sp>
      <p:pic>
        <p:nvPicPr>
          <p:cNvPr id="17" name="Picture 1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9042" y="2531684"/>
            <a:ext cx="2161957" cy="2231565"/>
          </a:xfrm>
          <a:prstGeom prst="rect">
            <a:avLst/>
          </a:prstGeom>
          <a:noFill/>
          <a:ln>
            <a:noFill/>
          </a:ln>
        </p:spPr>
      </p:pic>
      <p:sp>
        <p:nvSpPr>
          <p:cNvPr id="18" name="Rectangle 17"/>
          <p:cNvSpPr/>
          <p:nvPr/>
        </p:nvSpPr>
        <p:spPr>
          <a:xfrm>
            <a:off x="9409042" y="4812717"/>
            <a:ext cx="2161958" cy="523220"/>
          </a:xfrm>
          <a:prstGeom prst="rect">
            <a:avLst/>
          </a:prstGeom>
          <a:solidFill>
            <a:srgbClr val="009CDE">
              <a:alpha val="9804"/>
            </a:srgbClr>
          </a:solidFill>
        </p:spPr>
        <p:txBody>
          <a:bodyPr wrap="square">
            <a:spAutoFit/>
          </a:bodyPr>
          <a:lstStyle/>
          <a:p>
            <a:pPr algn="ctr"/>
            <a:r>
              <a:rPr lang="en-US" sz="1400" dirty="0">
                <a:latin typeface="Montserrat Light" charset="0"/>
                <a:ea typeface="Montserrat Light" charset="0"/>
                <a:cs typeface="Montserrat Light" charset="0"/>
              </a:rPr>
              <a:t>Kouwenhoven's open-chest defibrillator </a:t>
            </a:r>
          </a:p>
        </p:txBody>
      </p:sp>
    </p:spTree>
    <p:extLst>
      <p:ext uri="{BB962C8B-B14F-4D97-AF65-F5344CB8AC3E}">
        <p14:creationId xmlns:p14="http://schemas.microsoft.com/office/powerpoint/2010/main" val="3037704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hape 260"/>
          <p:cNvSpPr txBox="1">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5700" bIns="45700" numCol="1" compatLnSpc="1">
            <a:prstTxWarp prst="textNoShape">
              <a:avLst/>
            </a:prstTxWarp>
            <a:noAutofit/>
          </a:bodyPr>
          <a:lstStyle/>
          <a:p>
            <a:pPr>
              <a:buSzPct val="25000"/>
            </a:pPr>
            <a:r>
              <a:rPr lang="en-US" altLang="en-US" dirty="0" smtClean="0">
                <a:latin typeface="Montserrat" pitchFamily="50" charset="0"/>
                <a:cs typeface="Arial" charset="0"/>
              </a:rPr>
              <a:t>History of Defibrillation</a:t>
            </a:r>
          </a:p>
        </p:txBody>
      </p:sp>
      <p:sp>
        <p:nvSpPr>
          <p:cNvPr id="2" name="Text Placeholder 1"/>
          <p:cNvSpPr>
            <a:spLocks noGrp="1"/>
          </p:cNvSpPr>
          <p:nvPr>
            <p:ph idx="1"/>
          </p:nvPr>
        </p:nvSpPr>
        <p:spPr>
          <a:xfrm>
            <a:off x="356049" y="1131325"/>
            <a:ext cx="11566748" cy="4993704"/>
          </a:xfrm>
        </p:spPr>
        <p:txBody>
          <a:bodyPr>
            <a:noAutofit/>
          </a:bodyPr>
          <a:lstStyle/>
          <a:p>
            <a:pPr>
              <a:lnSpc>
                <a:spcPct val="100000"/>
              </a:lnSpc>
            </a:pPr>
            <a:r>
              <a:rPr lang="en-US" sz="2200" dirty="0" smtClean="0"/>
              <a:t>The </a:t>
            </a:r>
            <a:r>
              <a:rPr lang="en-US" sz="2200" dirty="0"/>
              <a:t>1950s-1960s </a:t>
            </a:r>
            <a:r>
              <a:rPr lang="en-US" sz="2200" dirty="0" smtClean="0"/>
              <a:t>led to improvements </a:t>
            </a:r>
            <a:r>
              <a:rPr lang="en-US" sz="2200" dirty="0"/>
              <a:t>in defibrillator design. </a:t>
            </a:r>
          </a:p>
          <a:p>
            <a:pPr lvl="1">
              <a:lnSpc>
                <a:spcPct val="100000"/>
              </a:lnSpc>
            </a:pPr>
            <a:r>
              <a:rPr lang="en-US" sz="2200" dirty="0" smtClean="0"/>
              <a:t>Paul </a:t>
            </a:r>
            <a:r>
              <a:rPr lang="en-US" sz="2200" dirty="0"/>
              <a:t>Zoll – a Boston cardiologist who experimented with external closed-chest cardiac pacing and AC defibrillation. </a:t>
            </a:r>
          </a:p>
          <a:p>
            <a:pPr lvl="1">
              <a:lnSpc>
                <a:spcPct val="100000"/>
              </a:lnSpc>
            </a:pPr>
            <a:r>
              <a:rPr lang="en-US" sz="2200" dirty="0"/>
              <a:t>Dr. Bernard Lown – used DC for cardioversion, </a:t>
            </a:r>
            <a:r>
              <a:rPr lang="en-US" sz="2200" dirty="0" smtClean="0"/>
              <a:t>inventing	the</a:t>
            </a:r>
          </a:p>
          <a:p>
            <a:pPr marL="457200" lvl="1" indent="0">
              <a:lnSpc>
                <a:spcPct val="100000"/>
              </a:lnSpc>
              <a:buNone/>
            </a:pPr>
            <a:r>
              <a:rPr lang="en-US" sz="2200" dirty="0" smtClean="0"/>
              <a:t> “</a:t>
            </a:r>
            <a:r>
              <a:rPr lang="en-US" sz="2200" dirty="0" smtClean="0"/>
              <a:t>cardioverter</a:t>
            </a:r>
            <a:r>
              <a:rPr lang="en-US" sz="2200" dirty="0"/>
              <a:t>”.  </a:t>
            </a:r>
          </a:p>
          <a:p>
            <a:pPr lvl="1">
              <a:lnSpc>
                <a:spcPct val="100000"/>
              </a:lnSpc>
            </a:pPr>
            <a:r>
              <a:rPr lang="en-US" sz="2200" dirty="0" err="1" smtClean="0"/>
              <a:t>Bohumil</a:t>
            </a:r>
            <a:r>
              <a:rPr lang="en-US" sz="2200" dirty="0" smtClean="0"/>
              <a:t> </a:t>
            </a:r>
            <a:r>
              <a:rPr lang="en-US" sz="2200" dirty="0" err="1" smtClean="0"/>
              <a:t>Peleŝka</a:t>
            </a:r>
            <a:r>
              <a:rPr lang="en-US" sz="2200" dirty="0" smtClean="0"/>
              <a:t> – who optimized and improved 			   </a:t>
            </a:r>
            <a:r>
              <a:rPr lang="en-US" sz="2200" dirty="0" err="1" smtClean="0"/>
              <a:t>Gurvich’s</a:t>
            </a:r>
            <a:r>
              <a:rPr lang="en-US" sz="2200" dirty="0" smtClean="0"/>
              <a:t> DC defibrillation. </a:t>
            </a:r>
            <a:r>
              <a:rPr lang="en-US" sz="2000" dirty="0" smtClean="0"/>
              <a:t>	</a:t>
            </a:r>
            <a:r>
              <a:rPr lang="en-US" sz="2200" dirty="0" smtClean="0"/>
              <a:t>	</a:t>
            </a:r>
            <a:r>
              <a:rPr lang="en-US" sz="2400" dirty="0" smtClean="0"/>
              <a:t>			</a:t>
            </a:r>
          </a:p>
          <a:p>
            <a:pPr>
              <a:lnSpc>
                <a:spcPct val="100000"/>
              </a:lnSpc>
            </a:pPr>
            <a:r>
              <a:rPr lang="en-US" sz="2200" dirty="0" smtClean="0"/>
              <a:t>From the 1960s to 1980s further advancements in 			          technology paved the way for sophisticated defibrillators 			           and pacemakers </a:t>
            </a:r>
          </a:p>
          <a:p>
            <a:pPr>
              <a:lnSpc>
                <a:spcPct val="100000"/>
              </a:lnSpc>
            </a:pPr>
            <a:r>
              <a:rPr lang="en-US" sz="2200" dirty="0" smtClean="0"/>
              <a:t>The final development in defibrillation was AEDs in the 			       1990s, a single-button automatic defibrillator that could be 		          used by anyone, bettering the survival rate odds for OHCA patients</a:t>
            </a:r>
            <a:endParaRPr lang="en-US" sz="2200" dirty="0"/>
          </a:p>
        </p:txBody>
      </p:sp>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9042" y="2531684"/>
            <a:ext cx="2161957" cy="2231565"/>
          </a:xfrm>
          <a:prstGeom prst="rect">
            <a:avLst/>
          </a:prstGeom>
          <a:noFill/>
          <a:ln>
            <a:noFill/>
          </a:ln>
        </p:spPr>
      </p:pic>
      <p:sp>
        <p:nvSpPr>
          <p:cNvPr id="11" name="Rectangle 10"/>
          <p:cNvSpPr/>
          <p:nvPr/>
        </p:nvSpPr>
        <p:spPr>
          <a:xfrm>
            <a:off x="9409042" y="4812717"/>
            <a:ext cx="2161958" cy="523220"/>
          </a:xfrm>
          <a:prstGeom prst="rect">
            <a:avLst/>
          </a:prstGeom>
          <a:solidFill>
            <a:srgbClr val="009CDE">
              <a:alpha val="9804"/>
            </a:srgbClr>
          </a:solidFill>
        </p:spPr>
        <p:txBody>
          <a:bodyPr wrap="square">
            <a:spAutoFit/>
          </a:bodyPr>
          <a:lstStyle/>
          <a:p>
            <a:pPr algn="ctr"/>
            <a:r>
              <a:rPr lang="en-US" sz="1400" dirty="0">
                <a:latin typeface="Montserrat Light" charset="0"/>
                <a:ea typeface="Montserrat Light" charset="0"/>
                <a:cs typeface="Montserrat Light" charset="0"/>
              </a:rPr>
              <a:t>Kouwenhoven's open-chest defibrillator </a:t>
            </a:r>
          </a:p>
        </p:txBody>
      </p:sp>
    </p:spTree>
    <p:extLst>
      <p:ext uri="{BB962C8B-B14F-4D97-AF65-F5344CB8AC3E}">
        <p14:creationId xmlns:p14="http://schemas.microsoft.com/office/powerpoint/2010/main" val="445871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p:cNvSpPr>
            <a:spLocks noGrp="1"/>
          </p:cNvSpPr>
          <p:nvPr>
            <p:ph type="title"/>
          </p:nvPr>
        </p:nvSpPr>
        <p:spPr/>
        <p:txBody>
          <a:bodyPr>
            <a:normAutofit/>
          </a:bodyPr>
          <a:lstStyle/>
          <a:p>
            <a:r>
              <a:rPr lang="en-US" dirty="0" smtClean="0">
                <a:latin typeface="Montserrat" pitchFamily="50" charset="0"/>
              </a:rPr>
              <a:t>Agenda</a:t>
            </a:r>
            <a:endParaRPr lang="en-US" dirty="0">
              <a:latin typeface="Montserrat" pitchFamily="50" charset="0"/>
            </a:endParaRPr>
          </a:p>
        </p:txBody>
      </p:sp>
      <p:sp>
        <p:nvSpPr>
          <p:cNvPr id="27" name="Shape 200"/>
          <p:cNvSpPr>
            <a:spLocks noChangeArrowheads="1"/>
          </p:cNvSpPr>
          <p:nvPr/>
        </p:nvSpPr>
        <p:spPr bwMode="auto">
          <a:xfrm>
            <a:off x="1174639" y="4249666"/>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9" name="Shape 200"/>
          <p:cNvSpPr>
            <a:spLocks noChangeArrowheads="1"/>
          </p:cNvSpPr>
          <p:nvPr/>
        </p:nvSpPr>
        <p:spPr bwMode="auto">
          <a:xfrm>
            <a:off x="1184229" y="3713648"/>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0" name="Shape 200"/>
          <p:cNvSpPr>
            <a:spLocks noChangeArrowheads="1"/>
          </p:cNvSpPr>
          <p:nvPr/>
        </p:nvSpPr>
        <p:spPr bwMode="auto">
          <a:xfrm>
            <a:off x="1191381" y="316859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2" name="Shape 200"/>
          <p:cNvSpPr>
            <a:spLocks noChangeArrowheads="1"/>
          </p:cNvSpPr>
          <p:nvPr/>
        </p:nvSpPr>
        <p:spPr bwMode="auto">
          <a:xfrm>
            <a:off x="1184937" y="1536022"/>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4" name="Shape 210"/>
          <p:cNvSpPr txBox="1">
            <a:spLocks noChangeArrowheads="1"/>
          </p:cNvSpPr>
          <p:nvPr/>
        </p:nvSpPr>
        <p:spPr bwMode="auto">
          <a:xfrm>
            <a:off x="1191379" y="3176806"/>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Standard– </a:t>
            </a:r>
            <a:r>
              <a:rPr lang="en-US" altLang="en-US" sz="2000" dirty="0">
                <a:latin typeface="Montserrat Light" charset="0"/>
                <a:ea typeface="Montserrat Light" charset="0"/>
                <a:cs typeface="Montserrat Light" charset="0"/>
              </a:rPr>
              <a:t>IEC </a:t>
            </a:r>
            <a:r>
              <a:rPr lang="en-US" altLang="en-US" sz="2000" dirty="0" smtClean="0">
                <a:latin typeface="Montserrat Light" charset="0"/>
                <a:ea typeface="Montserrat Light" charset="0"/>
                <a:cs typeface="Montserrat Light" charset="0"/>
              </a:rPr>
              <a:t>60601-2-4</a:t>
            </a:r>
            <a:endParaRPr lang="en-US" altLang="en-US" sz="2000" dirty="0">
              <a:latin typeface="Montserrat Light" charset="0"/>
              <a:ea typeface="Montserrat Light" charset="0"/>
              <a:cs typeface="Montserrat Light" charset="0"/>
            </a:endParaRPr>
          </a:p>
        </p:txBody>
      </p:sp>
      <p:sp>
        <p:nvSpPr>
          <p:cNvPr id="37"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8"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Defibrillator PM</a:t>
            </a:r>
            <a:endParaRPr lang="en-US" altLang="en-US" sz="2000" dirty="0">
              <a:solidFill>
                <a:srgbClr val="171717"/>
              </a:solidFill>
              <a:latin typeface="Montserrat Light" charset="0"/>
              <a:ea typeface="Montserrat Light" charset="0"/>
              <a:cs typeface="Montserrat Light" charset="0"/>
            </a:endParaRPr>
          </a:p>
        </p:txBody>
      </p:sp>
      <p:sp>
        <p:nvSpPr>
          <p:cNvPr id="39"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Closing remarks</a:t>
            </a:r>
            <a:endParaRPr lang="en-US" altLang="en-US" sz="2000" dirty="0">
              <a:solidFill>
                <a:srgbClr val="171717"/>
              </a:solidFill>
              <a:latin typeface="Montserrat Light" charset="0"/>
              <a:ea typeface="Montserrat Light" charset="0"/>
              <a:cs typeface="Montserrat Light" charset="0"/>
            </a:endParaRPr>
          </a:p>
        </p:txBody>
      </p:sp>
      <p:grpSp>
        <p:nvGrpSpPr>
          <p:cNvPr id="3" name="Group 2"/>
          <p:cNvGrpSpPr/>
          <p:nvPr/>
        </p:nvGrpSpPr>
        <p:grpSpPr>
          <a:xfrm>
            <a:off x="1174639" y="2624200"/>
            <a:ext cx="6242390" cy="409754"/>
            <a:chOff x="1190153" y="4993382"/>
            <a:chExt cx="6242390" cy="409754"/>
          </a:xfrm>
        </p:grpSpPr>
        <p:sp>
          <p:nvSpPr>
            <p:cNvPr id="33" name="Shape 200"/>
            <p:cNvSpPr>
              <a:spLocks noChangeArrowheads="1"/>
            </p:cNvSpPr>
            <p:nvPr/>
          </p:nvSpPr>
          <p:spPr bwMode="auto">
            <a:xfrm>
              <a:off x="1190153" y="4993382"/>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40" name="Shape 210"/>
            <p:cNvSpPr txBox="1">
              <a:spLocks noChangeArrowheads="1"/>
            </p:cNvSpPr>
            <p:nvPr/>
          </p:nvSpPr>
          <p:spPr bwMode="auto">
            <a:xfrm>
              <a:off x="1201218" y="5017049"/>
              <a:ext cx="453683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Definition &amp; Use</a:t>
              </a:r>
              <a:endParaRPr lang="en-US" altLang="en-US" sz="2000" dirty="0">
                <a:latin typeface="Montserrat Light" charset="0"/>
                <a:ea typeface="Montserrat Light" charset="0"/>
                <a:cs typeface="Montserrat Light" charset="0"/>
              </a:endParaRPr>
            </a:p>
          </p:txBody>
        </p:sp>
      </p:grpSp>
      <p:grpSp>
        <p:nvGrpSpPr>
          <p:cNvPr id="2" name="Group 1"/>
          <p:cNvGrpSpPr/>
          <p:nvPr/>
        </p:nvGrpSpPr>
        <p:grpSpPr>
          <a:xfrm>
            <a:off x="1174639" y="2093341"/>
            <a:ext cx="6244966" cy="419154"/>
            <a:chOff x="1181995" y="2619989"/>
            <a:chExt cx="6244966" cy="419154"/>
          </a:xfrm>
        </p:grpSpPr>
        <p:sp>
          <p:nvSpPr>
            <p:cNvPr id="35" name="Shape 212"/>
            <p:cNvSpPr txBox="1">
              <a:spLocks noChangeArrowheads="1"/>
            </p:cNvSpPr>
            <p:nvPr/>
          </p:nvSpPr>
          <p:spPr bwMode="auto">
            <a:xfrm>
              <a:off x="1181995" y="2619989"/>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57" name="Shape 210"/>
            <p:cNvSpPr txBox="1">
              <a:spLocks noChangeArrowheads="1"/>
            </p:cNvSpPr>
            <p:nvPr/>
          </p:nvSpPr>
          <p:spPr bwMode="auto">
            <a:xfrm>
              <a:off x="1201217" y="2625597"/>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bg1"/>
                  </a:solidFill>
                  <a:latin typeface="Montserrat" charset="0"/>
                  <a:ea typeface="Montserrat" charset="0"/>
                  <a:cs typeface="Montserrat" charset="0"/>
                </a:rPr>
                <a:t>Heart &amp; Electrical Signals</a:t>
              </a:r>
              <a:endParaRPr lang="en-US" altLang="en-US" sz="2000" dirty="0">
                <a:solidFill>
                  <a:schemeClr val="bg1"/>
                </a:solidFill>
                <a:latin typeface="Montserrat" charset="0"/>
                <a:ea typeface="Montserrat" charset="0"/>
                <a:cs typeface="Montserrat" charset="0"/>
              </a:endParaRPr>
            </a:p>
          </p:txBody>
        </p:sp>
      </p:grpSp>
      <p:sp>
        <p:nvSpPr>
          <p:cNvPr id="58" name="TextBox 57"/>
          <p:cNvSpPr txBox="1"/>
          <p:nvPr/>
        </p:nvSpPr>
        <p:spPr>
          <a:xfrm>
            <a:off x="1201217" y="1555253"/>
            <a:ext cx="5058475" cy="646331"/>
          </a:xfrm>
          <a:prstGeom prst="rect">
            <a:avLst/>
          </a:prstGeom>
          <a:noFill/>
        </p:spPr>
        <p:txBody>
          <a:bodyPr wrap="square" rtlCol="0">
            <a:spAutoFit/>
          </a:bodyPr>
          <a:lstStyle/>
          <a:p>
            <a:r>
              <a:rPr lang="en-US" altLang="en-US" sz="2000" dirty="0">
                <a:latin typeface="Montserrat Light" charset="0"/>
                <a:ea typeface="Montserrat Light" charset="0"/>
                <a:cs typeface="Montserrat Light" charset="0"/>
              </a:rPr>
              <a:t>Defibrillation - History and Theory</a:t>
            </a:r>
          </a:p>
          <a:p>
            <a:endParaRPr lang="en-US" sz="1600" dirty="0">
              <a:latin typeface="Montserrat" charset="0"/>
              <a:ea typeface="Montserrat" charset="0"/>
              <a:cs typeface="Montserrat" charset="0"/>
            </a:endParaRPr>
          </a:p>
        </p:txBody>
      </p:sp>
      <p:sp>
        <p:nvSpPr>
          <p:cNvPr id="59"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60"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61"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62"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63"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64" name="Picture 63"/>
          <p:cNvPicPr>
            <a:picLocks noChangeAspect="1"/>
          </p:cNvPicPr>
          <p:nvPr/>
        </p:nvPicPr>
        <p:blipFill rotWithShape="1">
          <a:blip r:embed="rId3">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Tree>
    <p:extLst>
      <p:ext uri="{BB962C8B-B14F-4D97-AF65-F5344CB8AC3E}">
        <p14:creationId xmlns:p14="http://schemas.microsoft.com/office/powerpoint/2010/main" val="2077192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356049" y="1179937"/>
            <a:ext cx="11388911" cy="4645568"/>
          </a:xfrm>
        </p:spPr>
        <p:txBody>
          <a:bodyPr numCol="2">
            <a:noAutofit/>
          </a:bodyPr>
          <a:lstStyle/>
          <a:p>
            <a:pPr>
              <a:lnSpc>
                <a:spcPct val="100000"/>
              </a:lnSpc>
            </a:pPr>
            <a:r>
              <a:rPr lang="en-US" sz="1800" dirty="0" smtClean="0"/>
              <a:t>The </a:t>
            </a:r>
            <a:r>
              <a:rPr lang="en-US" sz="1800" dirty="0"/>
              <a:t>heart has four chambers, the right and left atria, and the right and left </a:t>
            </a:r>
            <a:r>
              <a:rPr lang="en-US" sz="1800" dirty="0" smtClean="0"/>
              <a:t>ventricles</a:t>
            </a:r>
            <a:r>
              <a:rPr lang="en-US" sz="1800" dirty="0"/>
              <a:t> </a:t>
            </a:r>
            <a:r>
              <a:rPr lang="en-US" sz="1800" dirty="0" smtClean="0"/>
              <a:t>comprised of cardiac muscle; myocardium.</a:t>
            </a:r>
          </a:p>
          <a:p>
            <a:pPr>
              <a:lnSpc>
                <a:spcPct val="100000"/>
              </a:lnSpc>
            </a:pPr>
            <a:r>
              <a:rPr lang="en-US" sz="1800" dirty="0" smtClean="0"/>
              <a:t>The </a:t>
            </a:r>
            <a:r>
              <a:rPr lang="en-US" sz="1800" dirty="0"/>
              <a:t>electrical activity of the myocardium regulates </a:t>
            </a:r>
            <a:r>
              <a:rPr lang="en-US" sz="1800" dirty="0" smtClean="0"/>
              <a:t>the </a:t>
            </a:r>
            <a:r>
              <a:rPr lang="en-US" sz="1800" dirty="0"/>
              <a:t>cardiac cycle. </a:t>
            </a:r>
            <a:endParaRPr lang="en-US" sz="1800" dirty="0" smtClean="0"/>
          </a:p>
          <a:p>
            <a:pPr lvl="1">
              <a:lnSpc>
                <a:spcPct val="100000"/>
              </a:lnSpc>
            </a:pPr>
            <a:r>
              <a:rPr lang="en-US" sz="1800" dirty="0"/>
              <a:t>T</a:t>
            </a:r>
            <a:r>
              <a:rPr lang="en-US" sz="1800" dirty="0" smtClean="0"/>
              <a:t>he </a:t>
            </a:r>
            <a:r>
              <a:rPr lang="en-US" sz="1800" dirty="0"/>
              <a:t>cardiac cycle is the simultaneous contraction (systole) of </a:t>
            </a:r>
            <a:r>
              <a:rPr lang="en-US" sz="1800" dirty="0" smtClean="0"/>
              <a:t>both atria's, </a:t>
            </a:r>
            <a:r>
              <a:rPr lang="en-US" sz="1800" dirty="0"/>
              <a:t>followed by the contraction of </a:t>
            </a:r>
            <a:r>
              <a:rPr lang="en-US" sz="1800" dirty="0" smtClean="0"/>
              <a:t>both ventricles</a:t>
            </a:r>
            <a:r>
              <a:rPr lang="en-US" sz="1800" dirty="0"/>
              <a:t>. </a:t>
            </a:r>
            <a:endParaRPr lang="en-US" sz="1800" dirty="0" smtClean="0"/>
          </a:p>
          <a:p>
            <a:pPr lvl="1">
              <a:lnSpc>
                <a:spcPct val="100000"/>
              </a:lnSpc>
            </a:pPr>
            <a:r>
              <a:rPr lang="en-US" sz="1800" dirty="0" smtClean="0"/>
              <a:t>After </a:t>
            </a:r>
            <a:r>
              <a:rPr lang="en-US" sz="1800" dirty="0"/>
              <a:t>ventricular systole the heart will relax (diastole) and the </a:t>
            </a:r>
            <a:r>
              <a:rPr lang="en-US" sz="1800" dirty="0" smtClean="0"/>
              <a:t>atria </a:t>
            </a:r>
            <a:r>
              <a:rPr lang="en-US" sz="1800" dirty="0"/>
              <a:t>will fill with blood. </a:t>
            </a:r>
            <a:endParaRPr lang="en-US" sz="1800" dirty="0" smtClean="0"/>
          </a:p>
          <a:p>
            <a:pPr lvl="1">
              <a:lnSpc>
                <a:spcPct val="100000"/>
              </a:lnSpc>
            </a:pPr>
            <a:r>
              <a:rPr lang="en-US" sz="1800" dirty="0" smtClean="0"/>
              <a:t>The </a:t>
            </a:r>
            <a:r>
              <a:rPr lang="en-US" sz="1800" dirty="0"/>
              <a:t>right atrium returns deoxygenated blood from the upper and lower body to the right ventricle via the right atrioventricular (AV) valve. </a:t>
            </a:r>
            <a:endParaRPr lang="en-US" sz="1800" dirty="0" smtClean="0"/>
          </a:p>
          <a:p>
            <a:pPr lvl="1">
              <a:lnSpc>
                <a:spcPct val="100000"/>
              </a:lnSpc>
            </a:pPr>
            <a:r>
              <a:rPr lang="en-US" sz="1800" dirty="0" smtClean="0"/>
              <a:t>As the right </a:t>
            </a:r>
            <a:r>
              <a:rPr lang="en-US" sz="1800" dirty="0"/>
              <a:t>ventricle contracts, deoxygenated blood is pumped past the pulmonary semilunar valve, through the pulmonary artery to the lungs. </a:t>
            </a:r>
            <a:endParaRPr lang="en-US" sz="1800" dirty="0" smtClean="0"/>
          </a:p>
          <a:p>
            <a:pPr>
              <a:lnSpc>
                <a:spcPct val="100000"/>
              </a:lnSpc>
            </a:pPr>
            <a:r>
              <a:rPr lang="en-US" sz="1800" dirty="0" smtClean="0"/>
              <a:t>The </a:t>
            </a:r>
            <a:r>
              <a:rPr lang="en-US" sz="1800" dirty="0"/>
              <a:t>lungs perform a gas exchange expelling the waste product - carbon dioxide from blood to air, and taking in the nutrient - oxygen from air to blood. </a:t>
            </a:r>
            <a:endParaRPr lang="en-US" sz="1800" dirty="0" smtClean="0"/>
          </a:p>
          <a:p>
            <a:pPr>
              <a:lnSpc>
                <a:spcPct val="100000"/>
              </a:lnSpc>
            </a:pPr>
            <a:r>
              <a:rPr lang="en-US" sz="1800" dirty="0" smtClean="0"/>
              <a:t>The </a:t>
            </a:r>
            <a:r>
              <a:rPr lang="en-US" sz="1800" dirty="0"/>
              <a:t>left atrium receives oxygenated blood from the lungs via the pulmonary veins, the blood then passes the left AV valve to the left ventricle. When the left ventricle contracts, oxygenated blood is pumped past aortic semilunar valve, through the aorta to the upper and lower body</a:t>
            </a:r>
          </a:p>
        </p:txBody>
      </p:sp>
      <p:sp>
        <p:nvSpPr>
          <p:cNvPr id="5" name="Title 2"/>
          <p:cNvSpPr>
            <a:spLocks noGrp="1"/>
          </p:cNvSpPr>
          <p:nvPr>
            <p:ph type="title"/>
          </p:nvPr>
        </p:nvSpPr>
        <p:spPr>
          <a:xfrm>
            <a:off x="356049" y="365126"/>
            <a:ext cx="11487993" cy="694932"/>
          </a:xfrm>
        </p:spPr>
        <p:txBody>
          <a:bodyPr>
            <a:normAutofit/>
          </a:bodyPr>
          <a:lstStyle/>
          <a:p>
            <a:r>
              <a:rPr lang="en-US" dirty="0" smtClean="0">
                <a:latin typeface="Montserrat" pitchFamily="50" charset="0"/>
              </a:rPr>
              <a:t>The Heart</a:t>
            </a:r>
            <a:endParaRPr lang="en-US" dirty="0">
              <a:latin typeface="Montserrat" pitchFamily="50" charset="0"/>
            </a:endParaRPr>
          </a:p>
        </p:txBody>
      </p:sp>
    </p:spTree>
    <p:extLst>
      <p:ext uri="{BB962C8B-B14F-4D97-AF65-F5344CB8AC3E}">
        <p14:creationId xmlns:p14="http://schemas.microsoft.com/office/powerpoint/2010/main" val="2564843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D:\Defib testing\Defib Presentation Images\Figure 5 - ECG electrical activ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0854" y="624498"/>
            <a:ext cx="5030294" cy="296767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Defib testing\Defib Presentation Images\Figure 3 - Cardiac cycle (Bl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386" y="3500737"/>
            <a:ext cx="4287230" cy="261976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p:nvPr>
        </p:nvSpPr>
        <p:spPr>
          <a:xfrm>
            <a:off x="356049" y="365126"/>
            <a:ext cx="11487993" cy="694932"/>
          </a:xfrm>
        </p:spPr>
        <p:txBody>
          <a:bodyPr>
            <a:normAutofit/>
          </a:bodyPr>
          <a:lstStyle/>
          <a:p>
            <a:r>
              <a:rPr lang="en-US" dirty="0" smtClean="0">
                <a:latin typeface="Montserrat" pitchFamily="50" charset="0"/>
              </a:rPr>
              <a:t>The Heart</a:t>
            </a:r>
            <a:endParaRPr lang="en-US" dirty="0">
              <a:latin typeface="Montserrat" pitchFamily="50"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030" y="1798320"/>
            <a:ext cx="6173738" cy="3942080"/>
          </a:xfrm>
          <a:prstGeom prst="rect">
            <a:avLst/>
          </a:prstGeom>
        </p:spPr>
      </p:pic>
    </p:spTree>
    <p:extLst>
      <p:ext uri="{BB962C8B-B14F-4D97-AF65-F5344CB8AC3E}">
        <p14:creationId xmlns:p14="http://schemas.microsoft.com/office/powerpoint/2010/main" val="4003127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352737" y="1139574"/>
            <a:ext cx="11673601" cy="16896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n-GB" sz="2200" dirty="0" smtClean="0">
                <a:solidFill>
                  <a:schemeClr val="tx2">
                    <a:lumMod val="10000"/>
                  </a:schemeClr>
                </a:solidFill>
              </a:rPr>
              <a:t>Ventricular Fibrillation (Fine) (VFF)</a:t>
            </a:r>
          </a:p>
          <a:p>
            <a:pPr>
              <a:lnSpc>
                <a:spcPct val="100000"/>
              </a:lnSpc>
            </a:pPr>
            <a:r>
              <a:rPr lang="en-GB" sz="2200" dirty="0">
                <a:solidFill>
                  <a:schemeClr val="tx2">
                    <a:lumMod val="10000"/>
                  </a:schemeClr>
                </a:solidFill>
              </a:rPr>
              <a:t>Ventricular </a:t>
            </a:r>
            <a:r>
              <a:rPr lang="en-GB" sz="2200" dirty="0" smtClean="0">
                <a:solidFill>
                  <a:schemeClr val="tx2">
                    <a:lumMod val="10000"/>
                  </a:schemeClr>
                </a:solidFill>
              </a:rPr>
              <a:t>Fibrillation (Course) (VFC)</a:t>
            </a:r>
          </a:p>
          <a:p>
            <a:pPr>
              <a:lnSpc>
                <a:spcPct val="100000"/>
              </a:lnSpc>
            </a:pPr>
            <a:r>
              <a:rPr lang="en-GB" sz="2200" dirty="0" smtClean="0">
                <a:solidFill>
                  <a:schemeClr val="tx2">
                    <a:lumMod val="10000"/>
                  </a:schemeClr>
                </a:solidFill>
              </a:rPr>
              <a:t>Ventricular Tachycardia (VT)</a:t>
            </a:r>
          </a:p>
          <a:p>
            <a:pPr lvl="1">
              <a:lnSpc>
                <a:spcPct val="100000"/>
              </a:lnSpc>
            </a:pPr>
            <a:r>
              <a:rPr lang="en-GB" sz="2200" dirty="0" smtClean="0">
                <a:solidFill>
                  <a:schemeClr val="tx2">
                    <a:lumMod val="10000"/>
                  </a:schemeClr>
                </a:solidFill>
              </a:rPr>
              <a:t>(Pulseless)</a:t>
            </a:r>
            <a:endParaRPr lang="en-GB" sz="2200" dirty="0" smtClean="0">
              <a:solidFill>
                <a:schemeClr val="bg1"/>
              </a:solidFill>
            </a:endParaRPr>
          </a:p>
        </p:txBody>
      </p:sp>
      <p:sp>
        <p:nvSpPr>
          <p:cNvPr id="15" name="Content Placeholder 2"/>
          <p:cNvSpPr txBox="1">
            <a:spLocks/>
          </p:cNvSpPr>
          <p:nvPr/>
        </p:nvSpPr>
        <p:spPr>
          <a:xfrm>
            <a:off x="371807" y="3738640"/>
            <a:ext cx="11673601" cy="17944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n-GB" sz="2200" dirty="0" smtClean="0">
                <a:solidFill>
                  <a:schemeClr val="tx2">
                    <a:lumMod val="10000"/>
                  </a:schemeClr>
                </a:solidFill>
              </a:rPr>
              <a:t>Atrial Flutter (AFLT)</a:t>
            </a:r>
          </a:p>
          <a:p>
            <a:pPr>
              <a:lnSpc>
                <a:spcPct val="100000"/>
              </a:lnSpc>
            </a:pPr>
            <a:r>
              <a:rPr lang="en-GB" sz="2200" dirty="0" smtClean="0">
                <a:solidFill>
                  <a:schemeClr val="tx2">
                    <a:lumMod val="10000"/>
                  </a:schemeClr>
                </a:solidFill>
              </a:rPr>
              <a:t>Atrial Fibrillation (AFIB)</a:t>
            </a:r>
          </a:p>
          <a:p>
            <a:pPr>
              <a:lnSpc>
                <a:spcPct val="100000"/>
              </a:lnSpc>
            </a:pPr>
            <a:r>
              <a:rPr lang="en-GB" sz="2200" dirty="0" smtClean="0">
                <a:solidFill>
                  <a:schemeClr val="tx2">
                    <a:lumMod val="10000"/>
                  </a:schemeClr>
                </a:solidFill>
              </a:rPr>
              <a:t>Ventricular Tachycardia (VT)</a:t>
            </a:r>
          </a:p>
          <a:p>
            <a:pPr lvl="1">
              <a:lnSpc>
                <a:spcPct val="100000"/>
              </a:lnSpc>
            </a:pPr>
            <a:r>
              <a:rPr lang="en-GB" sz="2200" dirty="0" smtClean="0">
                <a:solidFill>
                  <a:schemeClr val="tx2">
                    <a:lumMod val="10000"/>
                  </a:schemeClr>
                </a:solidFill>
              </a:rPr>
              <a:t>(With pulse)</a:t>
            </a:r>
          </a:p>
        </p:txBody>
      </p:sp>
      <p:sp>
        <p:nvSpPr>
          <p:cNvPr id="2" name="Title 1"/>
          <p:cNvSpPr>
            <a:spLocks noGrp="1"/>
          </p:cNvSpPr>
          <p:nvPr>
            <p:ph type="title"/>
          </p:nvPr>
        </p:nvSpPr>
        <p:spPr>
          <a:xfrm>
            <a:off x="371807" y="365126"/>
            <a:ext cx="11487993" cy="694932"/>
          </a:xfrm>
        </p:spPr>
        <p:txBody>
          <a:bodyPr>
            <a:normAutofit/>
          </a:bodyPr>
          <a:lstStyle/>
          <a:p>
            <a:r>
              <a:rPr lang="en-US" dirty="0" smtClean="0">
                <a:latin typeface="Montserrat" pitchFamily="50" charset="0"/>
              </a:rPr>
              <a:t>Shockable Arrhythmias</a:t>
            </a:r>
            <a:endParaRPr lang="en-GB" dirty="0">
              <a:latin typeface="Montserrat" pitchFamily="50" charset="0"/>
            </a:endParaRPr>
          </a:p>
        </p:txBody>
      </p:sp>
      <p:pic>
        <p:nvPicPr>
          <p:cNvPr id="7" name="Picture 5" descr="C:\Users\TonyM\Desktop\Screen%20shot%202010-07-06%20at%209_54_11%20PM.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6115803" y="1202041"/>
            <a:ext cx="5671318" cy="1330587"/>
          </a:xfrm>
          <a:prstGeom prst="rect">
            <a:avLst/>
          </a:prstGeom>
          <a:noFill/>
        </p:spPr>
      </p:pic>
      <p:sp>
        <p:nvSpPr>
          <p:cNvPr id="6" name="Rectangle 3"/>
          <p:cNvSpPr txBox="1">
            <a:spLocks noChangeArrowheads="1"/>
          </p:cNvSpPr>
          <p:nvPr/>
        </p:nvSpPr>
        <p:spPr>
          <a:xfrm>
            <a:off x="356049" y="1222361"/>
            <a:ext cx="11821067" cy="43107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pPr>
            <a:endParaRPr lang="en-GB" altLang="en-US" sz="1800" dirty="0" smtClean="0">
              <a:solidFill>
                <a:schemeClr val="tx2">
                  <a:lumMod val="10000"/>
                </a:schemeClr>
              </a:solidFill>
              <a:latin typeface="Montserrat Light" pitchFamily="50" charset="0"/>
            </a:endParaRPr>
          </a:p>
        </p:txBody>
      </p:sp>
      <p:pic>
        <p:nvPicPr>
          <p:cNvPr id="8" name="Picture 6" descr="C:\Users\TonyM\Desktop\atrial_flutter_213494642297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218" y="3639121"/>
            <a:ext cx="6977185" cy="134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txBox="1">
            <a:spLocks/>
          </p:cNvSpPr>
          <p:nvPr/>
        </p:nvSpPr>
        <p:spPr>
          <a:xfrm>
            <a:off x="362272" y="2829230"/>
            <a:ext cx="11673601" cy="8298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200" dirty="0" smtClean="0">
                <a:solidFill>
                  <a:schemeClr val="tx2">
                    <a:lumMod val="10000"/>
                  </a:schemeClr>
                </a:solidFill>
              </a:rPr>
              <a:t>The above produce no pulsating blood flow and require </a:t>
            </a:r>
            <a:r>
              <a:rPr lang="en-GB" sz="2200" u="sng" dirty="0" smtClean="0">
                <a:solidFill>
                  <a:schemeClr val="tx2">
                    <a:lumMod val="10000"/>
                  </a:schemeClr>
                </a:solidFill>
              </a:rPr>
              <a:t>no synchronized</a:t>
            </a:r>
            <a:r>
              <a:rPr lang="en-GB" sz="2200" dirty="0" smtClean="0">
                <a:solidFill>
                  <a:schemeClr val="tx2">
                    <a:lumMod val="10000"/>
                  </a:schemeClr>
                </a:solidFill>
              </a:rPr>
              <a:t> </a:t>
            </a:r>
            <a:r>
              <a:rPr lang="en-GB" sz="2200" dirty="0" err="1" smtClean="0">
                <a:solidFill>
                  <a:schemeClr val="tx2">
                    <a:lumMod val="10000"/>
                  </a:schemeClr>
                </a:solidFill>
              </a:rPr>
              <a:t>defib</a:t>
            </a:r>
            <a:r>
              <a:rPr lang="en-GB" sz="2200" dirty="0" smtClean="0">
                <a:solidFill>
                  <a:schemeClr val="tx2">
                    <a:lumMod val="10000"/>
                  </a:schemeClr>
                </a:solidFill>
              </a:rPr>
              <a:t> pulse</a:t>
            </a:r>
          </a:p>
        </p:txBody>
      </p:sp>
      <p:sp>
        <p:nvSpPr>
          <p:cNvPr id="16" name="Content Placeholder 2"/>
          <p:cNvSpPr txBox="1">
            <a:spLocks/>
          </p:cNvSpPr>
          <p:nvPr/>
        </p:nvSpPr>
        <p:spPr>
          <a:xfrm>
            <a:off x="371807" y="5612620"/>
            <a:ext cx="11673601" cy="8298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200" dirty="0">
                <a:solidFill>
                  <a:schemeClr val="tx2">
                    <a:lumMod val="10000"/>
                  </a:schemeClr>
                </a:solidFill>
              </a:rPr>
              <a:t>The above produce pulsating blood flow and require synchronized </a:t>
            </a:r>
            <a:r>
              <a:rPr lang="en-GB" sz="2200" dirty="0" err="1">
                <a:solidFill>
                  <a:schemeClr val="tx2">
                    <a:lumMod val="10000"/>
                  </a:schemeClr>
                </a:solidFill>
              </a:rPr>
              <a:t>defib</a:t>
            </a:r>
            <a:r>
              <a:rPr lang="en-GB" sz="2200" dirty="0">
                <a:solidFill>
                  <a:schemeClr val="tx2">
                    <a:lumMod val="10000"/>
                  </a:schemeClr>
                </a:solidFill>
              </a:rPr>
              <a:t> pulse </a:t>
            </a:r>
          </a:p>
        </p:txBody>
      </p:sp>
    </p:spTree>
    <p:extLst>
      <p:ext uri="{BB962C8B-B14F-4D97-AF65-F5344CB8AC3E}">
        <p14:creationId xmlns:p14="http://schemas.microsoft.com/office/powerpoint/2010/main" val="3136833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ontserrat" pitchFamily="50" charset="0"/>
              </a:rPr>
              <a:t>Non-Shockable Arrhythmias</a:t>
            </a:r>
            <a:endParaRPr lang="en-GB" dirty="0">
              <a:latin typeface="Montserrat" pitchFamily="50" charset="0"/>
            </a:endParaRPr>
          </a:p>
        </p:txBody>
      </p:sp>
      <p:sp>
        <p:nvSpPr>
          <p:cNvPr id="3" name="Content Placeholder 2"/>
          <p:cNvSpPr>
            <a:spLocks noGrp="1"/>
          </p:cNvSpPr>
          <p:nvPr>
            <p:ph idx="1"/>
          </p:nvPr>
        </p:nvSpPr>
        <p:spPr>
          <a:xfrm>
            <a:off x="356049" y="1156700"/>
            <a:ext cx="11487993" cy="4645568"/>
          </a:xfrm>
        </p:spPr>
        <p:txBody>
          <a:bodyPr>
            <a:normAutofit/>
          </a:bodyPr>
          <a:lstStyle/>
          <a:p>
            <a:pPr>
              <a:buFont typeface="Arial" panose="020B0604020202020204" pitchFamily="34" charset="0"/>
              <a:buChar char="•"/>
            </a:pPr>
            <a:r>
              <a:rPr lang="en-GB" altLang="en-US" sz="2200" dirty="0">
                <a:solidFill>
                  <a:schemeClr val="tx2">
                    <a:lumMod val="10000"/>
                  </a:schemeClr>
                </a:solidFill>
                <a:latin typeface="Montserrat Light" pitchFamily="50" charset="0"/>
              </a:rPr>
              <a:t>Asystole – the P-wave can still be present </a:t>
            </a:r>
            <a:r>
              <a:rPr lang="en-GB" altLang="en-US" sz="2200" dirty="0" smtClean="0">
                <a:solidFill>
                  <a:schemeClr val="tx2">
                    <a:lumMod val="10000"/>
                  </a:schemeClr>
                </a:solidFill>
                <a:latin typeface="Montserrat Light" pitchFamily="50" charset="0"/>
              </a:rPr>
              <a:t>(flat line)</a:t>
            </a:r>
            <a:endParaRPr lang="en-GB" altLang="en-US" sz="2200" dirty="0">
              <a:solidFill>
                <a:schemeClr val="tx2">
                  <a:lumMod val="10000"/>
                </a:schemeClr>
              </a:solidFill>
              <a:latin typeface="Montserrat Light" pitchFamily="50" charset="0"/>
            </a:endParaRPr>
          </a:p>
          <a:p>
            <a:pPr marL="0" indent="0">
              <a:buNone/>
            </a:pPr>
            <a:endParaRPr lang="en-GB" altLang="en-US" sz="2200" dirty="0" smtClean="0">
              <a:solidFill>
                <a:schemeClr val="tx2">
                  <a:lumMod val="10000"/>
                </a:schemeClr>
              </a:solidFill>
              <a:latin typeface="Montserrat Light" pitchFamily="50" charset="0"/>
            </a:endParaRPr>
          </a:p>
          <a:p>
            <a:pPr marL="0" indent="0">
              <a:buNone/>
            </a:pPr>
            <a:endParaRPr lang="en-GB" altLang="en-US" sz="2200" dirty="0">
              <a:solidFill>
                <a:schemeClr val="tx2">
                  <a:lumMod val="10000"/>
                </a:schemeClr>
              </a:solidFill>
              <a:latin typeface="Montserrat Light" pitchFamily="50" charset="0"/>
            </a:endParaRPr>
          </a:p>
          <a:p>
            <a:pPr marL="0" indent="0">
              <a:buNone/>
            </a:pPr>
            <a:endParaRPr lang="en-GB" altLang="en-US" sz="2200" dirty="0" smtClean="0">
              <a:solidFill>
                <a:schemeClr val="tx2">
                  <a:lumMod val="10000"/>
                </a:schemeClr>
              </a:solidFill>
              <a:latin typeface="Montserrat Light" pitchFamily="50" charset="0"/>
            </a:endParaRPr>
          </a:p>
          <a:p>
            <a:pPr>
              <a:buFont typeface="Arial" panose="020B0604020202020204" pitchFamily="34" charset="0"/>
              <a:buChar char="•"/>
            </a:pPr>
            <a:endParaRPr lang="en-GB" altLang="en-US" sz="2200" dirty="0">
              <a:solidFill>
                <a:schemeClr val="tx2">
                  <a:lumMod val="10000"/>
                </a:schemeClr>
              </a:solidFill>
              <a:latin typeface="Montserrat Light" pitchFamily="50" charset="0"/>
            </a:endParaRPr>
          </a:p>
          <a:p>
            <a:pPr>
              <a:buFont typeface="Arial" panose="020B0604020202020204" pitchFamily="34" charset="0"/>
              <a:buChar char="•"/>
            </a:pPr>
            <a:r>
              <a:rPr lang="en-GB" altLang="en-US" sz="2200" dirty="0" smtClean="0">
                <a:solidFill>
                  <a:schemeClr val="tx2">
                    <a:lumMod val="10000"/>
                  </a:schemeClr>
                </a:solidFill>
                <a:latin typeface="Montserrat Light" pitchFamily="50" charset="0"/>
              </a:rPr>
              <a:t>Treatment </a:t>
            </a:r>
            <a:r>
              <a:rPr lang="en-GB" altLang="en-US" sz="2200" dirty="0">
                <a:solidFill>
                  <a:schemeClr val="tx2">
                    <a:lumMod val="10000"/>
                  </a:schemeClr>
                </a:solidFill>
                <a:latin typeface="Montserrat Light" pitchFamily="50" charset="0"/>
              </a:rPr>
              <a:t>possible through CPR and drugs to stimulate the heart into any electrical activity</a:t>
            </a:r>
          </a:p>
          <a:p>
            <a:endParaRPr lang="en-US" sz="2200" dirty="0"/>
          </a:p>
        </p:txBody>
      </p:sp>
      <p:sp>
        <p:nvSpPr>
          <p:cNvPr id="6" name="Rectangle 3"/>
          <p:cNvSpPr txBox="1">
            <a:spLocks noChangeArrowheads="1"/>
          </p:cNvSpPr>
          <p:nvPr/>
        </p:nvSpPr>
        <p:spPr>
          <a:xfrm>
            <a:off x="531812" y="2025570"/>
            <a:ext cx="11391013" cy="2825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chemeClr val="accent1"/>
              </a:buClr>
              <a:buFont typeface="Wingdings" panose="05000000000000000000" pitchFamily="2" charset="2"/>
              <a:buChar char="§"/>
            </a:pPr>
            <a:endParaRPr lang="en-GB" altLang="en-US" sz="2400" dirty="0" smtClean="0">
              <a:solidFill>
                <a:schemeClr val="tx2">
                  <a:lumMod val="10000"/>
                </a:schemeClr>
              </a:solidFill>
              <a:latin typeface="Montserrat Light" pitchFamily="50" charset="0"/>
            </a:endParaRPr>
          </a:p>
          <a:p>
            <a:pPr>
              <a:buClr>
                <a:schemeClr val="accent1"/>
              </a:buClr>
              <a:buFont typeface="Wingdings" panose="05000000000000000000" pitchFamily="2" charset="2"/>
              <a:buChar char="§"/>
            </a:pPr>
            <a:endParaRPr lang="en-GB" altLang="en-US" sz="2400" dirty="0">
              <a:solidFill>
                <a:schemeClr val="tx2">
                  <a:lumMod val="10000"/>
                </a:schemeClr>
              </a:solidFill>
              <a:latin typeface="Montserrat Light" pitchFamily="50" charset="0"/>
            </a:endParaRPr>
          </a:p>
          <a:p>
            <a:endParaRPr lang="en-GB" altLang="en-US" sz="5100" dirty="0" smtClean="0">
              <a:solidFill>
                <a:schemeClr val="tx2">
                  <a:lumMod val="10000"/>
                </a:schemeClr>
              </a:solidFill>
              <a:latin typeface="Calibri" panose="020F0502020204030204" pitchFamily="34" charset="0"/>
            </a:endParaRPr>
          </a:p>
        </p:txBody>
      </p:sp>
      <p:pic>
        <p:nvPicPr>
          <p:cNvPr id="7" name="Picture 3" descr="C:\Users\MichaelW\Desktop\v1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335" y="1836251"/>
            <a:ext cx="9159651" cy="11488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MichaelW\Desktop\cp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939" y="4015849"/>
            <a:ext cx="2294893" cy="1812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554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ontserrat" pitchFamily="50" charset="0"/>
              </a:rPr>
              <a:t>Cardiac Synchronization</a:t>
            </a:r>
            <a:endParaRPr lang="en-GB" dirty="0">
              <a:latin typeface="Montserrat" pitchFamily="50" charset="0"/>
            </a:endParaRPr>
          </a:p>
        </p:txBody>
      </p:sp>
      <p:sp>
        <p:nvSpPr>
          <p:cNvPr id="3" name="Content Placeholder 2"/>
          <p:cNvSpPr>
            <a:spLocks noGrp="1"/>
          </p:cNvSpPr>
          <p:nvPr>
            <p:ph idx="1"/>
          </p:nvPr>
        </p:nvSpPr>
        <p:spPr>
          <a:xfrm>
            <a:off x="345889" y="1217660"/>
            <a:ext cx="11498153" cy="4645568"/>
          </a:xfrm>
        </p:spPr>
        <p:txBody>
          <a:bodyPr>
            <a:normAutofit fontScale="92500" lnSpcReduction="20000"/>
          </a:bodyPr>
          <a:lstStyle/>
          <a:p>
            <a:pPr>
              <a:lnSpc>
                <a:spcPct val="120000"/>
              </a:lnSpc>
              <a:buFont typeface="Arial" panose="020B0604020202020204" pitchFamily="34" charset="0"/>
              <a:buChar char="•"/>
            </a:pPr>
            <a:r>
              <a:rPr lang="en-GB" altLang="en-US" sz="2400" dirty="0">
                <a:solidFill>
                  <a:schemeClr val="tx2">
                    <a:lumMod val="10000"/>
                  </a:schemeClr>
                </a:solidFill>
                <a:latin typeface="Montserrat Light" pitchFamily="50" charset="0"/>
              </a:rPr>
              <a:t>When the heart goes through a </a:t>
            </a:r>
            <a:r>
              <a:rPr lang="en-GB" altLang="en-US" sz="2400" dirty="0" smtClean="0">
                <a:solidFill>
                  <a:schemeClr val="tx2">
                    <a:lumMod val="10000"/>
                  </a:schemeClr>
                </a:solidFill>
                <a:latin typeface="Montserrat Light" pitchFamily="50" charset="0"/>
              </a:rPr>
              <a:t>depolarization </a:t>
            </a:r>
            <a:r>
              <a:rPr lang="en-GB" altLang="en-US" sz="2400" dirty="0">
                <a:solidFill>
                  <a:schemeClr val="tx2">
                    <a:lumMod val="10000"/>
                  </a:schemeClr>
                </a:solidFill>
                <a:latin typeface="Montserrat Light" pitchFamily="50" charset="0"/>
              </a:rPr>
              <a:t>and </a:t>
            </a:r>
            <a:r>
              <a:rPr lang="en-GB" altLang="en-US" sz="2400" dirty="0" smtClean="0">
                <a:solidFill>
                  <a:schemeClr val="tx2">
                    <a:lumMod val="10000"/>
                  </a:schemeClr>
                </a:solidFill>
                <a:latin typeface="Montserrat Light" pitchFamily="50" charset="0"/>
              </a:rPr>
              <a:t>repolarization </a:t>
            </a:r>
            <a:r>
              <a:rPr lang="en-GB" altLang="en-US" sz="2400" dirty="0">
                <a:solidFill>
                  <a:schemeClr val="tx2">
                    <a:lumMod val="10000"/>
                  </a:schemeClr>
                </a:solidFill>
                <a:latin typeface="Montserrat Light" pitchFamily="50" charset="0"/>
              </a:rPr>
              <a:t>process, it produces </a:t>
            </a:r>
            <a:r>
              <a:rPr lang="en-GB" altLang="en-US" sz="2400" dirty="0" smtClean="0">
                <a:solidFill>
                  <a:schemeClr val="tx2">
                    <a:lumMod val="10000"/>
                  </a:schemeClr>
                </a:solidFill>
                <a:latin typeface="Montserrat Light" pitchFamily="50" charset="0"/>
              </a:rPr>
              <a:t>recognizable </a:t>
            </a:r>
            <a:r>
              <a:rPr lang="en-GB" altLang="en-US" sz="2400" dirty="0">
                <a:solidFill>
                  <a:schemeClr val="tx2">
                    <a:lumMod val="10000"/>
                  </a:schemeClr>
                </a:solidFill>
                <a:latin typeface="Montserrat Light" pitchFamily="50" charset="0"/>
              </a:rPr>
              <a:t>electrical cardiogram (ECG) wave forms, example shown below</a:t>
            </a:r>
          </a:p>
          <a:p>
            <a:pPr>
              <a:lnSpc>
                <a:spcPct val="120000"/>
              </a:lnSpc>
              <a:buFont typeface="Arial" panose="020B0604020202020204" pitchFamily="34" charset="0"/>
              <a:buChar char="•"/>
            </a:pPr>
            <a:r>
              <a:rPr lang="en-GB" altLang="en-US" sz="2400" dirty="0">
                <a:solidFill>
                  <a:schemeClr val="tx2">
                    <a:lumMod val="10000"/>
                  </a:schemeClr>
                </a:solidFill>
                <a:latin typeface="Montserrat Light" pitchFamily="50" charset="0"/>
              </a:rPr>
              <a:t>When a pulse is present, defibrillation shall </a:t>
            </a:r>
            <a:r>
              <a:rPr lang="en-GB" altLang="en-US" sz="2400" dirty="0" smtClean="0">
                <a:solidFill>
                  <a:schemeClr val="tx2">
                    <a:lumMod val="10000"/>
                  </a:schemeClr>
                </a:solidFill>
                <a:latin typeface="Montserrat Light" pitchFamily="50" charset="0"/>
              </a:rPr>
              <a:t>					           not </a:t>
            </a:r>
            <a:r>
              <a:rPr lang="en-GB" altLang="en-US" sz="2400" dirty="0">
                <a:solidFill>
                  <a:schemeClr val="tx2">
                    <a:lumMod val="10000"/>
                  </a:schemeClr>
                </a:solidFill>
                <a:latin typeface="Montserrat Light" pitchFamily="50" charset="0"/>
              </a:rPr>
              <a:t>occur during the vulnerable period as </a:t>
            </a:r>
            <a:r>
              <a:rPr lang="en-GB" altLang="en-US" sz="2400" dirty="0" smtClean="0">
                <a:solidFill>
                  <a:schemeClr val="tx2">
                    <a:lumMod val="10000"/>
                  </a:schemeClr>
                </a:solidFill>
                <a:latin typeface="Montserrat Light" pitchFamily="50" charset="0"/>
              </a:rPr>
              <a:t>					           this could </a:t>
            </a:r>
            <a:r>
              <a:rPr lang="en-GB" altLang="en-US" sz="2400" dirty="0">
                <a:solidFill>
                  <a:schemeClr val="tx2">
                    <a:lumMod val="10000"/>
                  </a:schemeClr>
                </a:solidFill>
                <a:latin typeface="Montserrat Light" pitchFamily="50" charset="0"/>
              </a:rPr>
              <a:t>lead to non-pulse fibrillation</a:t>
            </a:r>
          </a:p>
          <a:p>
            <a:pPr>
              <a:lnSpc>
                <a:spcPct val="120000"/>
              </a:lnSpc>
              <a:buFont typeface="Arial" panose="020B0604020202020204" pitchFamily="34" charset="0"/>
              <a:buChar char="•"/>
            </a:pPr>
            <a:r>
              <a:rPr lang="en-GB" altLang="en-US" sz="2400" dirty="0">
                <a:solidFill>
                  <a:schemeClr val="tx2">
                    <a:lumMod val="10000"/>
                  </a:schemeClr>
                </a:solidFill>
                <a:latin typeface="Montserrat Light" pitchFamily="50" charset="0"/>
              </a:rPr>
              <a:t>An electrical pulse must be delivered as </a:t>
            </a:r>
            <a:r>
              <a:rPr lang="en-GB" altLang="en-US" sz="2400" dirty="0" smtClean="0">
                <a:solidFill>
                  <a:schemeClr val="tx2">
                    <a:lumMod val="10000"/>
                  </a:schemeClr>
                </a:solidFill>
                <a:latin typeface="Montserrat Light" pitchFamily="50" charset="0"/>
              </a:rPr>
              <a:t>					        close to </a:t>
            </a:r>
            <a:r>
              <a:rPr lang="en-GB" altLang="en-US" sz="2400" dirty="0">
                <a:solidFill>
                  <a:schemeClr val="tx2">
                    <a:lumMod val="10000"/>
                  </a:schemeClr>
                </a:solidFill>
                <a:latin typeface="Montserrat Light" pitchFamily="50" charset="0"/>
              </a:rPr>
              <a:t>the R-wave, thus </a:t>
            </a:r>
            <a:r>
              <a:rPr lang="en-GB" altLang="en-US" sz="2400" dirty="0" smtClean="0">
                <a:solidFill>
                  <a:schemeClr val="tx2">
                    <a:lumMod val="10000"/>
                  </a:schemeClr>
                </a:solidFill>
                <a:latin typeface="Montserrat Light" pitchFamily="50" charset="0"/>
              </a:rPr>
              <a:t>synchronized</a:t>
            </a:r>
            <a:r>
              <a:rPr lang="en-GB" altLang="en-US" sz="2400" dirty="0">
                <a:solidFill>
                  <a:schemeClr val="tx2">
                    <a:lumMod val="10000"/>
                  </a:schemeClr>
                </a:solidFill>
                <a:latin typeface="Montserrat Light" pitchFamily="50" charset="0"/>
              </a:rPr>
              <a:t>.</a:t>
            </a:r>
          </a:p>
          <a:p>
            <a:pPr>
              <a:lnSpc>
                <a:spcPct val="120000"/>
              </a:lnSpc>
              <a:buFont typeface="Arial" panose="020B0604020202020204" pitchFamily="34" charset="0"/>
              <a:buChar char="•"/>
            </a:pPr>
            <a:r>
              <a:rPr lang="en-GB" altLang="en-US" sz="2400" dirty="0">
                <a:solidFill>
                  <a:schemeClr val="tx2">
                    <a:lumMod val="10000"/>
                  </a:schemeClr>
                </a:solidFill>
                <a:latin typeface="Montserrat Light" pitchFamily="50" charset="0"/>
              </a:rPr>
              <a:t>Delay typically between 10-30ms</a:t>
            </a:r>
          </a:p>
          <a:p>
            <a:pPr>
              <a:lnSpc>
                <a:spcPct val="120000"/>
              </a:lnSpc>
              <a:buFont typeface="Arial" panose="020B0604020202020204" pitchFamily="34" charset="0"/>
              <a:buChar char="•"/>
            </a:pPr>
            <a:r>
              <a:rPr lang="en-GB" altLang="en-US" sz="2400" dirty="0">
                <a:solidFill>
                  <a:schemeClr val="tx2">
                    <a:lumMod val="10000"/>
                  </a:schemeClr>
                </a:solidFill>
                <a:latin typeface="Montserrat Light" pitchFamily="50" charset="0"/>
              </a:rPr>
              <a:t>The defibrillator </a:t>
            </a:r>
            <a:r>
              <a:rPr lang="en-GB" altLang="en-US" sz="2400" dirty="0" smtClean="0">
                <a:solidFill>
                  <a:schemeClr val="tx2">
                    <a:lumMod val="10000"/>
                  </a:schemeClr>
                </a:solidFill>
                <a:latin typeface="Montserrat Light" pitchFamily="50" charset="0"/>
              </a:rPr>
              <a:t>analyzer </a:t>
            </a:r>
            <a:r>
              <a:rPr lang="en-GB" altLang="en-US" sz="2400" dirty="0">
                <a:solidFill>
                  <a:schemeClr val="tx2">
                    <a:lumMod val="10000"/>
                  </a:schemeClr>
                </a:solidFill>
                <a:latin typeface="Montserrat Light" pitchFamily="50" charset="0"/>
              </a:rPr>
              <a:t>measures the </a:t>
            </a:r>
            <a:r>
              <a:rPr lang="en-GB" altLang="en-US" sz="2400" dirty="0" smtClean="0">
                <a:solidFill>
                  <a:schemeClr val="tx2">
                    <a:lumMod val="10000"/>
                  </a:schemeClr>
                </a:solidFill>
                <a:latin typeface="Montserrat Light" pitchFamily="50" charset="0"/>
              </a:rPr>
              <a:t>					        delay between </a:t>
            </a:r>
            <a:r>
              <a:rPr lang="en-GB" altLang="en-US" sz="2400" dirty="0">
                <a:solidFill>
                  <a:schemeClr val="tx2">
                    <a:lumMod val="10000"/>
                  </a:schemeClr>
                </a:solidFill>
                <a:latin typeface="Montserrat Light" pitchFamily="50" charset="0"/>
              </a:rPr>
              <a:t>R-wave and energy delivery </a:t>
            </a:r>
            <a:r>
              <a:rPr lang="en-GB" altLang="en-US" sz="2400" dirty="0" smtClean="0">
                <a:solidFill>
                  <a:schemeClr val="tx2">
                    <a:lumMod val="10000"/>
                  </a:schemeClr>
                </a:solidFill>
                <a:latin typeface="Montserrat Light" pitchFamily="50" charset="0"/>
              </a:rPr>
              <a:t>						   in </a:t>
            </a:r>
            <a:r>
              <a:rPr lang="en-US" altLang="en-US" sz="2400" dirty="0" smtClean="0">
                <a:solidFill>
                  <a:schemeClr val="tx2">
                    <a:lumMod val="10000"/>
                  </a:schemeClr>
                </a:solidFill>
                <a:latin typeface="Montserrat Light" pitchFamily="50" charset="0"/>
              </a:rPr>
              <a:t>milliseconds (ms)</a:t>
            </a:r>
          </a:p>
          <a:p>
            <a:endParaRPr lang="en-US" sz="2200" dirty="0"/>
          </a:p>
        </p:txBody>
      </p:sp>
      <p:sp>
        <p:nvSpPr>
          <p:cNvPr id="4" name="Rectangle 3"/>
          <p:cNvSpPr txBox="1">
            <a:spLocks noChangeArrowheads="1"/>
          </p:cNvSpPr>
          <p:nvPr/>
        </p:nvSpPr>
        <p:spPr>
          <a:xfrm>
            <a:off x="531812" y="2159785"/>
            <a:ext cx="6112802" cy="4071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 typeface="Arial" panose="020B0604020202020204" pitchFamily="34" charset="0"/>
              <a:buChar char="•"/>
            </a:pPr>
            <a:endParaRPr lang="en-GB" altLang="en-US" sz="2000" dirty="0">
              <a:solidFill>
                <a:schemeClr val="tx2">
                  <a:lumMod val="10000"/>
                </a:schemeClr>
              </a:solidFill>
              <a:latin typeface="Montserrat Light" pitchFamily="50" charset="0"/>
            </a:endParaRPr>
          </a:p>
        </p:txBody>
      </p:sp>
      <p:pic>
        <p:nvPicPr>
          <p:cNvPr id="6146" name="Picture 2" descr="D:\Defib testing\Defib Presentation Images\Figure 9 - Absolute and relative refractory periods. T wave - Vulnerable period.jpg"/>
          <p:cNvPicPr>
            <a:picLocks noChangeAspect="1" noChangeArrowheads="1"/>
          </p:cNvPicPr>
          <p:nvPr/>
        </p:nvPicPr>
        <p:blipFill rotWithShape="1">
          <a:blip r:embed="rId2">
            <a:extLst>
              <a:ext uri="{28A0092B-C50C-407E-A947-70E740481C1C}">
                <a14:useLocalDpi xmlns:a14="http://schemas.microsoft.com/office/drawing/2010/main" val="0"/>
              </a:ext>
            </a:extLst>
          </a:blip>
          <a:srcRect r="8010" b="8324"/>
          <a:stretch/>
        </p:blipFill>
        <p:spPr bwMode="auto">
          <a:xfrm>
            <a:off x="6953275" y="2519809"/>
            <a:ext cx="4789167" cy="3351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93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489" y="365126"/>
            <a:ext cx="11487993" cy="694932"/>
          </a:xfrm>
        </p:spPr>
        <p:txBody>
          <a:bodyPr>
            <a:normAutofit/>
          </a:bodyPr>
          <a:lstStyle/>
          <a:p>
            <a:r>
              <a:rPr lang="en-US" dirty="0" smtClean="0">
                <a:latin typeface="Montserrat" pitchFamily="50" charset="0"/>
              </a:rPr>
              <a:t>Transcutaneous Pacing</a:t>
            </a:r>
            <a:endParaRPr lang="en-GB" dirty="0">
              <a:latin typeface="Montserrat" pitchFamily="50" charset="0"/>
            </a:endParaRPr>
          </a:p>
        </p:txBody>
      </p:sp>
      <p:sp>
        <p:nvSpPr>
          <p:cNvPr id="3" name="Content Placeholder 2"/>
          <p:cNvSpPr>
            <a:spLocks noGrp="1"/>
          </p:cNvSpPr>
          <p:nvPr>
            <p:ph idx="1"/>
          </p:nvPr>
        </p:nvSpPr>
        <p:spPr>
          <a:xfrm>
            <a:off x="356048" y="1128699"/>
            <a:ext cx="11487993" cy="4645568"/>
          </a:xfrm>
        </p:spPr>
        <p:txBody>
          <a:bodyPr>
            <a:normAutofit/>
          </a:bodyPr>
          <a:lstStyle/>
          <a:p>
            <a:pPr>
              <a:buFont typeface="Arial" panose="020B0604020202020204" pitchFamily="34" charset="0"/>
              <a:buChar char="•"/>
            </a:pPr>
            <a:r>
              <a:rPr lang="en-GB" altLang="en-US" sz="2200" dirty="0">
                <a:solidFill>
                  <a:schemeClr val="tx2">
                    <a:lumMod val="10000"/>
                  </a:schemeClr>
                </a:solidFill>
                <a:latin typeface="Montserrat Light" pitchFamily="50" charset="0"/>
              </a:rPr>
              <a:t>Applying a pulse of current up to 200mA non-invasively</a:t>
            </a:r>
          </a:p>
          <a:p>
            <a:pPr>
              <a:buFont typeface="Arial" panose="020B0604020202020204" pitchFamily="34" charset="0"/>
              <a:buChar char="•"/>
            </a:pPr>
            <a:r>
              <a:rPr lang="en-GB" altLang="en-US" sz="2200" dirty="0">
                <a:solidFill>
                  <a:schemeClr val="tx2">
                    <a:lumMod val="10000"/>
                  </a:schemeClr>
                </a:solidFill>
                <a:latin typeface="Montserrat Light" pitchFamily="50" charset="0"/>
              </a:rPr>
              <a:t>Typically for bradycardic patients</a:t>
            </a:r>
          </a:p>
          <a:p>
            <a:pPr>
              <a:buFont typeface="Arial" panose="020B0604020202020204" pitchFamily="34" charset="0"/>
              <a:buChar char="•"/>
            </a:pPr>
            <a:r>
              <a:rPr lang="en-GB" altLang="en-US" sz="2200" dirty="0">
                <a:solidFill>
                  <a:schemeClr val="tx2">
                    <a:lumMod val="10000"/>
                  </a:schemeClr>
                </a:solidFill>
                <a:latin typeface="Montserrat Light" pitchFamily="50" charset="0"/>
              </a:rPr>
              <a:t>Stimulate the myocardium </a:t>
            </a:r>
          </a:p>
          <a:p>
            <a:pPr>
              <a:buFont typeface="Arial" panose="020B0604020202020204" pitchFamily="34" charset="0"/>
              <a:buChar char="•"/>
            </a:pPr>
            <a:r>
              <a:rPr lang="en-GB" altLang="en-US" sz="2200" dirty="0">
                <a:solidFill>
                  <a:schemeClr val="tx2">
                    <a:lumMod val="10000"/>
                  </a:schemeClr>
                </a:solidFill>
                <a:latin typeface="Montserrat Light" pitchFamily="50" charset="0"/>
              </a:rPr>
              <a:t>Demand and non-demand (fixed)</a:t>
            </a:r>
          </a:p>
          <a:p>
            <a:pPr>
              <a:buFont typeface="Arial" panose="020B0604020202020204" pitchFamily="34" charset="0"/>
              <a:buChar char="•"/>
            </a:pPr>
            <a:r>
              <a:rPr lang="en-GB" sz="2200" dirty="0">
                <a:solidFill>
                  <a:schemeClr val="tx2">
                    <a:lumMod val="10000"/>
                  </a:schemeClr>
                </a:solidFill>
                <a:latin typeface="Montserrat Light" pitchFamily="50" charset="0"/>
              </a:rPr>
              <a:t>Anterior-Anterior, Anterior-Posterior </a:t>
            </a:r>
            <a:r>
              <a:rPr lang="en-GB" sz="2200" dirty="0">
                <a:latin typeface="Montserrat Light" pitchFamily="50" charset="0"/>
              </a:rPr>
              <a:t>placement</a:t>
            </a:r>
            <a:endParaRPr lang="en-GB" altLang="en-US" sz="2200" dirty="0">
              <a:latin typeface="Montserrat Light" pitchFamily="50" charset="0"/>
            </a:endParaRPr>
          </a:p>
        </p:txBody>
      </p:sp>
      <p:pic>
        <p:nvPicPr>
          <p:cNvPr id="7170" name="Picture 2" descr="D:\Defib testing\Defib Presentation Images\Figure 17 - Transcutaneous electrode placem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489" y="3587106"/>
            <a:ext cx="6044751" cy="2334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156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p:cNvSpPr>
            <a:spLocks noGrp="1"/>
          </p:cNvSpPr>
          <p:nvPr>
            <p:ph type="title"/>
          </p:nvPr>
        </p:nvSpPr>
        <p:spPr/>
        <p:txBody>
          <a:bodyPr>
            <a:normAutofit/>
          </a:bodyPr>
          <a:lstStyle/>
          <a:p>
            <a:r>
              <a:rPr lang="en-US" dirty="0" smtClean="0">
                <a:latin typeface="Montserrat" pitchFamily="50" charset="0"/>
              </a:rPr>
              <a:t>Agenda</a:t>
            </a:r>
            <a:endParaRPr lang="en-US" dirty="0">
              <a:latin typeface="Montserrat" pitchFamily="50" charset="0"/>
            </a:endParaRPr>
          </a:p>
        </p:txBody>
      </p:sp>
      <p:sp>
        <p:nvSpPr>
          <p:cNvPr id="25" name="Shape 200"/>
          <p:cNvSpPr>
            <a:spLocks noChangeArrowheads="1"/>
          </p:cNvSpPr>
          <p:nvPr/>
        </p:nvSpPr>
        <p:spPr bwMode="auto">
          <a:xfrm>
            <a:off x="1174639" y="4249666"/>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6" name="Shape 200"/>
          <p:cNvSpPr>
            <a:spLocks noChangeArrowheads="1"/>
          </p:cNvSpPr>
          <p:nvPr/>
        </p:nvSpPr>
        <p:spPr bwMode="auto">
          <a:xfrm>
            <a:off x="1184229" y="3713648"/>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7" name="Shape 200"/>
          <p:cNvSpPr>
            <a:spLocks noChangeArrowheads="1"/>
          </p:cNvSpPr>
          <p:nvPr/>
        </p:nvSpPr>
        <p:spPr bwMode="auto">
          <a:xfrm>
            <a:off x="1191381" y="316859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8" name="Shape 200"/>
          <p:cNvSpPr>
            <a:spLocks noChangeArrowheads="1"/>
          </p:cNvSpPr>
          <p:nvPr/>
        </p:nvSpPr>
        <p:spPr bwMode="auto">
          <a:xfrm>
            <a:off x="1240149" y="2060513"/>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9" name="Shape 200"/>
          <p:cNvSpPr>
            <a:spLocks noChangeArrowheads="1"/>
          </p:cNvSpPr>
          <p:nvPr/>
        </p:nvSpPr>
        <p:spPr bwMode="auto">
          <a:xfrm>
            <a:off x="1184958" y="1554234"/>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0" name="Shape 210"/>
          <p:cNvSpPr txBox="1">
            <a:spLocks noChangeArrowheads="1"/>
          </p:cNvSpPr>
          <p:nvPr/>
        </p:nvSpPr>
        <p:spPr bwMode="auto">
          <a:xfrm>
            <a:off x="1191379" y="3176806"/>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Standard– </a:t>
            </a:r>
            <a:r>
              <a:rPr lang="en-US" altLang="en-US" sz="2000" dirty="0">
                <a:latin typeface="Montserrat Light" charset="0"/>
                <a:ea typeface="Montserrat Light" charset="0"/>
                <a:cs typeface="Montserrat Light" charset="0"/>
              </a:rPr>
              <a:t>IEC </a:t>
            </a:r>
            <a:r>
              <a:rPr lang="en-US" altLang="en-US" sz="2000" dirty="0" smtClean="0">
                <a:latin typeface="Montserrat Light" charset="0"/>
                <a:ea typeface="Montserrat Light" charset="0"/>
                <a:cs typeface="Montserrat Light" charset="0"/>
              </a:rPr>
              <a:t>60601-2-4</a:t>
            </a:r>
            <a:endParaRPr lang="en-US" altLang="en-US" sz="2000" dirty="0">
              <a:latin typeface="Montserrat Light" charset="0"/>
              <a:ea typeface="Montserrat Light" charset="0"/>
              <a:cs typeface="Montserrat Light" charset="0"/>
            </a:endParaRPr>
          </a:p>
        </p:txBody>
      </p:sp>
      <p:sp>
        <p:nvSpPr>
          <p:cNvPr id="32"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3"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Defibrillator PM</a:t>
            </a:r>
            <a:endParaRPr lang="en-US" altLang="en-US" sz="2000" dirty="0">
              <a:solidFill>
                <a:srgbClr val="171717"/>
              </a:solidFill>
              <a:latin typeface="Montserrat Light" charset="0"/>
              <a:ea typeface="Montserrat Light" charset="0"/>
              <a:cs typeface="Montserrat Light" charset="0"/>
            </a:endParaRPr>
          </a:p>
        </p:txBody>
      </p:sp>
      <p:sp>
        <p:nvSpPr>
          <p:cNvPr id="34"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Closing remarks</a:t>
            </a:r>
            <a:endParaRPr lang="en-US" altLang="en-US" sz="2000" dirty="0">
              <a:solidFill>
                <a:srgbClr val="171717"/>
              </a:solidFill>
              <a:latin typeface="Montserrat Light" charset="0"/>
              <a:ea typeface="Montserrat Light" charset="0"/>
              <a:cs typeface="Montserrat Light" charset="0"/>
            </a:endParaRPr>
          </a:p>
        </p:txBody>
      </p:sp>
      <p:sp>
        <p:nvSpPr>
          <p:cNvPr id="31" name="Shape 212"/>
          <p:cNvSpPr txBox="1">
            <a:spLocks noChangeArrowheads="1"/>
          </p:cNvSpPr>
          <p:nvPr/>
        </p:nvSpPr>
        <p:spPr bwMode="auto">
          <a:xfrm>
            <a:off x="1161008" y="2624199"/>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35" name="Shape 210"/>
          <p:cNvSpPr txBox="1">
            <a:spLocks noChangeArrowheads="1"/>
          </p:cNvSpPr>
          <p:nvPr/>
        </p:nvSpPr>
        <p:spPr bwMode="auto">
          <a:xfrm>
            <a:off x="1222865" y="2624199"/>
            <a:ext cx="269006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bg1"/>
                </a:solidFill>
                <a:latin typeface="Montserrat Light" pitchFamily="50" charset="0"/>
                <a:ea typeface="Montserrat" charset="0"/>
                <a:cs typeface="Montserrat" charset="0"/>
              </a:rPr>
              <a:t>Definition &amp; Use</a:t>
            </a:r>
            <a:endParaRPr lang="en-US" altLang="en-US" sz="2000" dirty="0">
              <a:solidFill>
                <a:schemeClr val="bg1"/>
              </a:solidFill>
              <a:latin typeface="Montserrat Light" pitchFamily="50" charset="0"/>
              <a:ea typeface="Montserrat" charset="0"/>
              <a:cs typeface="Montserrat" charset="0"/>
            </a:endParaRPr>
          </a:p>
        </p:txBody>
      </p:sp>
      <p:sp>
        <p:nvSpPr>
          <p:cNvPr id="36" name="Shape 210"/>
          <p:cNvSpPr txBox="1">
            <a:spLocks noChangeArrowheads="1"/>
          </p:cNvSpPr>
          <p:nvPr/>
        </p:nvSpPr>
        <p:spPr bwMode="auto">
          <a:xfrm>
            <a:off x="1175111" y="2103308"/>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tx1"/>
                </a:solidFill>
                <a:latin typeface="Montserrat Light" charset="0"/>
                <a:ea typeface="Montserrat Light" charset="0"/>
                <a:cs typeface="Montserrat Light" charset="0"/>
              </a:rPr>
              <a:t>Heart &amp; Electrical Signals</a:t>
            </a:r>
            <a:endParaRPr lang="en-US" altLang="en-US" sz="2000" dirty="0">
              <a:solidFill>
                <a:schemeClr val="tx1"/>
              </a:solidFill>
              <a:latin typeface="Montserrat Light" charset="0"/>
              <a:ea typeface="Montserrat Light" charset="0"/>
              <a:cs typeface="Montserrat Light" charset="0"/>
            </a:endParaRPr>
          </a:p>
        </p:txBody>
      </p:sp>
      <p:sp>
        <p:nvSpPr>
          <p:cNvPr id="37" name="TextBox 36"/>
          <p:cNvSpPr txBox="1"/>
          <p:nvPr/>
        </p:nvSpPr>
        <p:spPr>
          <a:xfrm>
            <a:off x="1201217" y="1555253"/>
            <a:ext cx="5058475" cy="646331"/>
          </a:xfrm>
          <a:prstGeom prst="rect">
            <a:avLst/>
          </a:prstGeom>
          <a:noFill/>
        </p:spPr>
        <p:txBody>
          <a:bodyPr wrap="square" rtlCol="0">
            <a:spAutoFit/>
          </a:bodyPr>
          <a:lstStyle/>
          <a:p>
            <a:r>
              <a:rPr lang="en-US" altLang="en-US" sz="2000" dirty="0">
                <a:latin typeface="Montserrat Light" charset="0"/>
                <a:ea typeface="Montserrat Light" charset="0"/>
                <a:cs typeface="Montserrat Light" charset="0"/>
              </a:rPr>
              <a:t>Defibrillation - History and Theory</a:t>
            </a:r>
          </a:p>
          <a:p>
            <a:endParaRPr lang="en-US" sz="1600" dirty="0">
              <a:latin typeface="Montserrat" charset="0"/>
              <a:ea typeface="Montserrat" charset="0"/>
              <a:cs typeface="Montserrat" charset="0"/>
            </a:endParaRPr>
          </a:p>
        </p:txBody>
      </p:sp>
      <p:sp>
        <p:nvSpPr>
          <p:cNvPr id="39"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40"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41"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42"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43"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44" name="Picture 43"/>
          <p:cNvPicPr>
            <a:picLocks noChangeAspect="1"/>
          </p:cNvPicPr>
          <p:nvPr/>
        </p:nvPicPr>
        <p:blipFill rotWithShape="1">
          <a:blip r:embed="rId3">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Tree>
    <p:extLst>
      <p:ext uri="{BB962C8B-B14F-4D97-AF65-F5344CB8AC3E}">
        <p14:creationId xmlns:p14="http://schemas.microsoft.com/office/powerpoint/2010/main" val="83565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latin typeface="Montserrat" pitchFamily="50" charset="0"/>
              </a:rPr>
              <a:t>Definition</a:t>
            </a:r>
            <a:endParaRPr lang="en-US" dirty="0">
              <a:latin typeface="Montserrat" pitchFamily="50" charset="0"/>
            </a:endParaRPr>
          </a:p>
        </p:txBody>
      </p:sp>
      <p:sp>
        <p:nvSpPr>
          <p:cNvPr id="2" name="Text Placeholder 1"/>
          <p:cNvSpPr>
            <a:spLocks noGrp="1"/>
          </p:cNvSpPr>
          <p:nvPr>
            <p:ph idx="1"/>
          </p:nvPr>
        </p:nvSpPr>
        <p:spPr/>
        <p:txBody>
          <a:bodyPr>
            <a:normAutofit/>
          </a:bodyPr>
          <a:lstStyle/>
          <a:p>
            <a:pPr>
              <a:lnSpc>
                <a:spcPct val="100000"/>
              </a:lnSpc>
            </a:pPr>
            <a:r>
              <a:rPr lang="en-US" sz="2200" b="1" dirty="0"/>
              <a:t>Defibrillation</a:t>
            </a:r>
            <a:r>
              <a:rPr lang="en-US" sz="2200" dirty="0"/>
              <a:t> is a treatment for life-threatening cardiac dysrhythmias, specifically ventricular fibrillation (VF) and non-perfusing ventricular tachycardia (VT). A </a:t>
            </a:r>
            <a:r>
              <a:rPr lang="en-US" sz="2200" b="1" dirty="0"/>
              <a:t>defibrillator</a:t>
            </a:r>
            <a:r>
              <a:rPr lang="en-US" sz="2200" dirty="0"/>
              <a:t> delivers a dose of electric current (often called a </a:t>
            </a:r>
            <a:r>
              <a:rPr lang="en-US" sz="2200" dirty="0" smtClean="0"/>
              <a:t>counter shock) </a:t>
            </a:r>
            <a:r>
              <a:rPr lang="en-US" sz="2200" dirty="0"/>
              <a:t>to the heart.</a:t>
            </a:r>
          </a:p>
        </p:txBody>
      </p:sp>
    </p:spTree>
    <p:extLst>
      <p:ext uri="{BB962C8B-B14F-4D97-AF65-F5344CB8AC3E}">
        <p14:creationId xmlns:p14="http://schemas.microsoft.com/office/powerpoint/2010/main" val="365517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smtClean="0">
                <a:latin typeface="Montserrat" pitchFamily="50" charset="0"/>
              </a:rPr>
              <a:t>What is Fibrillation?</a:t>
            </a:r>
            <a:endParaRPr lang="en-US" dirty="0">
              <a:latin typeface="Montserrat" pitchFamily="50" charset="0"/>
            </a:endParaRPr>
          </a:p>
        </p:txBody>
      </p:sp>
      <p:sp>
        <p:nvSpPr>
          <p:cNvPr id="4" name="Content Placeholder 3"/>
          <p:cNvSpPr>
            <a:spLocks noGrp="1"/>
          </p:cNvSpPr>
          <p:nvPr>
            <p:ph idx="1"/>
          </p:nvPr>
        </p:nvSpPr>
        <p:spPr/>
        <p:txBody>
          <a:bodyPr>
            <a:normAutofit/>
          </a:bodyPr>
          <a:lstStyle/>
          <a:p>
            <a:pPr marL="457200"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Uncontrolled (rapid) contractions of the heart muscles</a:t>
            </a:r>
          </a:p>
          <a:p>
            <a:pPr marL="457200"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Atrial and Ventricular fibrillations</a:t>
            </a:r>
          </a:p>
          <a:p>
            <a:pPr marL="914400" lvl="1"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Atrial Fibrillation is not immediately life threatening</a:t>
            </a:r>
          </a:p>
          <a:p>
            <a:pPr marL="914400" lvl="1"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Ventricular Fibrillation severely affects or even stops the blood flow leading to cardiac arrest</a:t>
            </a:r>
          </a:p>
          <a:p>
            <a:pPr marL="457200"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Rapid loss of consciousness, resulting in Asystole, followed by death if untreated immediately  - window of opportunity up to 10 minutes!</a:t>
            </a:r>
          </a:p>
          <a:p>
            <a:pPr marL="457200"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Atrial fibrillation can be treated with heart rate lowering drugs or electrical stimulation (defib – cardioversion)</a:t>
            </a:r>
          </a:p>
          <a:p>
            <a:pPr marL="457200" indent="-457200">
              <a:lnSpc>
                <a:spcPct val="100000"/>
              </a:lnSpc>
              <a:buFont typeface="Arial" panose="020B0604020202020204" pitchFamily="34" charset="0"/>
              <a:buChar char="•"/>
            </a:pPr>
            <a:r>
              <a:rPr lang="en-GB" altLang="en-US" sz="2200" dirty="0">
                <a:solidFill>
                  <a:schemeClr val="tx2">
                    <a:lumMod val="10000"/>
                  </a:schemeClr>
                </a:solidFill>
                <a:latin typeface="Montserrat Light" pitchFamily="50" charset="0"/>
              </a:rPr>
              <a:t>Ventricular fibrillation requires high energy source to “reset” the fibrillation (</a:t>
            </a:r>
            <a:r>
              <a:rPr lang="en-GB" altLang="en-US" sz="2200" dirty="0" smtClean="0">
                <a:solidFill>
                  <a:schemeClr val="tx2">
                    <a:lumMod val="10000"/>
                  </a:schemeClr>
                </a:solidFill>
                <a:latin typeface="Montserrat Light" pitchFamily="50" charset="0"/>
              </a:rPr>
              <a:t>de-fibrillation)</a:t>
            </a:r>
            <a:endParaRPr lang="en-US" sz="2200" dirty="0">
              <a:latin typeface="Montserrat Light" pitchFamily="50" charset="0"/>
            </a:endParaRPr>
          </a:p>
        </p:txBody>
      </p:sp>
    </p:spTree>
    <p:extLst>
      <p:ext uri="{BB962C8B-B14F-4D97-AF65-F5344CB8AC3E}">
        <p14:creationId xmlns:p14="http://schemas.microsoft.com/office/powerpoint/2010/main" val="2837909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318" y="500028"/>
            <a:ext cx="11487993" cy="694932"/>
          </a:xfrm>
        </p:spPr>
        <p:txBody>
          <a:bodyPr>
            <a:normAutofit/>
          </a:bodyPr>
          <a:lstStyle/>
          <a:p>
            <a:r>
              <a:rPr lang="en-US" dirty="0" smtClean="0">
                <a:latin typeface="Montserrat" pitchFamily="50" charset="0"/>
              </a:rPr>
              <a:t>What is defibrillation? </a:t>
            </a:r>
            <a:endParaRPr lang="en-GB" dirty="0">
              <a:latin typeface="Montserrat" pitchFamily="50" charset="0"/>
            </a:endParaRPr>
          </a:p>
        </p:txBody>
      </p:sp>
      <p:sp>
        <p:nvSpPr>
          <p:cNvPr id="3" name="Content Placeholder 2"/>
          <p:cNvSpPr>
            <a:spLocks noGrp="1"/>
          </p:cNvSpPr>
          <p:nvPr>
            <p:ph idx="1"/>
          </p:nvPr>
        </p:nvSpPr>
        <p:spPr>
          <a:xfrm>
            <a:off x="5388474" y="1446751"/>
            <a:ext cx="6164020" cy="3906477"/>
          </a:xfrm>
        </p:spPr>
        <p:txBody>
          <a:bodyPr numCol="1">
            <a:normAutofit/>
          </a:bodyPr>
          <a:lstStyle/>
          <a:p>
            <a:pPr lvl="0">
              <a:lnSpc>
                <a:spcPct val="110000"/>
              </a:lnSpc>
              <a:buFont typeface="Arial" panose="020B0604020202020204" pitchFamily="34" charset="0"/>
              <a:buChar char="•"/>
            </a:pPr>
            <a:r>
              <a:rPr lang="en-GB" sz="2200" dirty="0"/>
              <a:t>Energy is across the heart, current flowing between the Atria to the Ventricles</a:t>
            </a:r>
          </a:p>
          <a:p>
            <a:pPr lvl="0">
              <a:lnSpc>
                <a:spcPct val="110000"/>
              </a:lnSpc>
              <a:buFont typeface="Arial" panose="020B0604020202020204" pitchFamily="34" charset="0"/>
              <a:buChar char="•"/>
            </a:pPr>
            <a:r>
              <a:rPr lang="en-GB" sz="2200" dirty="0"/>
              <a:t>The paddles on an external defibrillator are placed from the sternum to </a:t>
            </a:r>
            <a:r>
              <a:rPr lang="en-GB" sz="2200" dirty="0" smtClean="0"/>
              <a:t>apex</a:t>
            </a:r>
            <a:endParaRPr lang="en-GB" sz="2200" dirty="0"/>
          </a:p>
          <a:p>
            <a:pPr lvl="0">
              <a:lnSpc>
                <a:spcPct val="110000"/>
              </a:lnSpc>
              <a:buFont typeface="Arial" panose="020B0604020202020204" pitchFamily="34" charset="0"/>
              <a:buChar char="•"/>
            </a:pPr>
            <a:r>
              <a:rPr lang="en-GB" sz="2200" dirty="0"/>
              <a:t>Placement of the paddles can be anterior to anterior or anterior to </a:t>
            </a:r>
            <a:r>
              <a:rPr lang="en-GB" sz="2200" dirty="0" smtClean="0"/>
              <a:t>posterior</a:t>
            </a:r>
          </a:p>
          <a:p>
            <a:pPr lvl="0">
              <a:lnSpc>
                <a:spcPct val="110000"/>
              </a:lnSpc>
              <a:buFont typeface="Arial" panose="020B0604020202020204" pitchFamily="34" charset="0"/>
              <a:buChar char="•"/>
            </a:pPr>
            <a:r>
              <a:rPr lang="en-GB" sz="2200" dirty="0" smtClean="0"/>
              <a:t>Defibrillators clearly identify their paddles as Apex (+) and Sternum (-) to guide placement</a:t>
            </a:r>
            <a:endParaRPr lang="en-GB" sz="2200" dirty="0"/>
          </a:p>
          <a:p>
            <a:pPr>
              <a:lnSpc>
                <a:spcPct val="110000"/>
              </a:lnSpc>
            </a:pPr>
            <a:endParaRPr lang="en-US" sz="2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18" y="1446751"/>
            <a:ext cx="4655462" cy="3906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4651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737" y="1139574"/>
            <a:ext cx="11487993" cy="4645568"/>
          </a:xfrm>
        </p:spPr>
        <p:txBody>
          <a:bodyPr>
            <a:normAutofit/>
          </a:bodyPr>
          <a:lstStyle/>
          <a:p>
            <a:pPr>
              <a:lnSpc>
                <a:spcPct val="100000"/>
              </a:lnSpc>
            </a:pPr>
            <a:r>
              <a:rPr lang="en-GB" sz="2200" dirty="0" smtClean="0">
                <a:solidFill>
                  <a:schemeClr val="tx2">
                    <a:lumMod val="10000"/>
                  </a:schemeClr>
                </a:solidFill>
              </a:rPr>
              <a:t>Advanced life support (ALS) </a:t>
            </a:r>
            <a:r>
              <a:rPr lang="mr-IN" sz="2200" dirty="0" smtClean="0">
                <a:solidFill>
                  <a:schemeClr val="tx2">
                    <a:lumMod val="10000"/>
                  </a:schemeClr>
                </a:solidFill>
              </a:rPr>
              <a:t>–</a:t>
            </a:r>
            <a:r>
              <a:rPr lang="en-GB" sz="2200" dirty="0" smtClean="0">
                <a:solidFill>
                  <a:schemeClr val="tx2">
                    <a:lumMod val="10000"/>
                  </a:schemeClr>
                </a:solidFill>
              </a:rPr>
              <a:t> External </a:t>
            </a:r>
            <a:r>
              <a:rPr lang="en-GB" sz="2200" dirty="0" err="1" smtClean="0">
                <a:solidFill>
                  <a:schemeClr val="tx2">
                    <a:lumMod val="10000"/>
                  </a:schemeClr>
                </a:solidFill>
              </a:rPr>
              <a:t>defibs</a:t>
            </a:r>
            <a:endParaRPr lang="en-GB" sz="2200" dirty="0" smtClean="0">
              <a:solidFill>
                <a:schemeClr val="tx2">
                  <a:lumMod val="10000"/>
                </a:schemeClr>
              </a:solidFill>
            </a:endParaRPr>
          </a:p>
          <a:p>
            <a:pPr lvl="1">
              <a:lnSpc>
                <a:spcPct val="100000"/>
              </a:lnSpc>
            </a:pPr>
            <a:r>
              <a:rPr lang="en-GB" sz="2200" dirty="0" smtClean="0">
                <a:solidFill>
                  <a:schemeClr val="tx2">
                    <a:lumMod val="10000"/>
                  </a:schemeClr>
                </a:solidFill>
              </a:rPr>
              <a:t>All-in-one solution </a:t>
            </a:r>
            <a:r>
              <a:rPr lang="mr-IN" sz="2200" dirty="0" smtClean="0">
                <a:solidFill>
                  <a:schemeClr val="tx2">
                    <a:lumMod val="10000"/>
                  </a:schemeClr>
                </a:solidFill>
              </a:rPr>
              <a:t>–</a:t>
            </a:r>
            <a:r>
              <a:rPr lang="en-GB" sz="2200" dirty="0" smtClean="0">
                <a:solidFill>
                  <a:schemeClr val="tx2">
                    <a:lumMod val="10000"/>
                  </a:schemeClr>
                </a:solidFill>
              </a:rPr>
              <a:t> pacing, vital signs monitoring, diagnostic ECG monitoring, and other optional features</a:t>
            </a:r>
          </a:p>
          <a:p>
            <a:pPr lvl="1">
              <a:lnSpc>
                <a:spcPct val="100000"/>
              </a:lnSpc>
            </a:pPr>
            <a:r>
              <a:rPr lang="en-GB" sz="2200" dirty="0" smtClean="0">
                <a:solidFill>
                  <a:schemeClr val="tx2">
                    <a:lumMod val="10000"/>
                  </a:schemeClr>
                </a:solidFill>
              </a:rPr>
              <a:t>Comprehensive medical devices used by emergency medical service (EMS) personnel</a:t>
            </a:r>
          </a:p>
          <a:p>
            <a:pPr>
              <a:lnSpc>
                <a:spcPct val="100000"/>
              </a:lnSpc>
            </a:pPr>
            <a:r>
              <a:rPr lang="en-GB" sz="2200" dirty="0" smtClean="0">
                <a:solidFill>
                  <a:schemeClr val="tx2">
                    <a:lumMod val="10000"/>
                  </a:schemeClr>
                </a:solidFill>
              </a:rPr>
              <a:t>Basic Life Support (BLS) </a:t>
            </a:r>
            <a:r>
              <a:rPr lang="mr-IN" sz="2200" dirty="0" smtClean="0">
                <a:solidFill>
                  <a:schemeClr val="tx2">
                    <a:lumMod val="10000"/>
                  </a:schemeClr>
                </a:solidFill>
              </a:rPr>
              <a:t>–</a:t>
            </a:r>
            <a:r>
              <a:rPr lang="en-GB" sz="2200" dirty="0" smtClean="0">
                <a:solidFill>
                  <a:schemeClr val="tx2">
                    <a:lumMod val="10000"/>
                  </a:schemeClr>
                </a:solidFill>
              </a:rPr>
              <a:t> Automatic External Defibrillator (AED) </a:t>
            </a:r>
          </a:p>
          <a:p>
            <a:pPr lvl="1">
              <a:lnSpc>
                <a:spcPct val="100000"/>
              </a:lnSpc>
            </a:pPr>
            <a:r>
              <a:rPr lang="en-GB" sz="2200" dirty="0" smtClean="0">
                <a:solidFill>
                  <a:schemeClr val="tx2">
                    <a:lumMod val="10000"/>
                  </a:schemeClr>
                </a:solidFill>
              </a:rPr>
              <a:t>Can be operated by unskilled personnel</a:t>
            </a:r>
          </a:p>
          <a:p>
            <a:pPr lvl="1">
              <a:lnSpc>
                <a:spcPct val="100000"/>
              </a:lnSpc>
            </a:pPr>
            <a:r>
              <a:rPr lang="en-GB" sz="2200" dirty="0" smtClean="0">
                <a:solidFill>
                  <a:schemeClr val="tx2">
                    <a:lumMod val="10000"/>
                  </a:schemeClr>
                </a:solidFill>
              </a:rPr>
              <a:t>Basic functions</a:t>
            </a:r>
          </a:p>
          <a:p>
            <a:pPr lvl="1">
              <a:lnSpc>
                <a:spcPct val="100000"/>
              </a:lnSpc>
            </a:pPr>
            <a:r>
              <a:rPr lang="en-GB" sz="2200" dirty="0" smtClean="0">
                <a:solidFill>
                  <a:schemeClr val="tx2">
                    <a:lumMod val="10000"/>
                  </a:schemeClr>
                </a:solidFill>
              </a:rPr>
              <a:t>Algorithms to accurately evaluate cardiac rhythms </a:t>
            </a:r>
            <a:endParaRPr lang="en-GB" sz="2200" dirty="0">
              <a:solidFill>
                <a:schemeClr val="tx2">
                  <a:lumMod val="10000"/>
                </a:schemeClr>
              </a:solidFill>
            </a:endParaRPr>
          </a:p>
          <a:p>
            <a:pPr lvl="1">
              <a:lnSpc>
                <a:spcPct val="100000"/>
              </a:lnSpc>
            </a:pPr>
            <a:r>
              <a:rPr lang="en-GB" sz="2200" dirty="0" smtClean="0">
                <a:solidFill>
                  <a:schemeClr val="tx2">
                    <a:lumMod val="10000"/>
                  </a:schemeClr>
                </a:solidFill>
              </a:rPr>
              <a:t>Will only shock VF or </a:t>
            </a:r>
            <a:r>
              <a:rPr lang="en-GB" sz="2200" dirty="0" smtClean="0">
                <a:solidFill>
                  <a:schemeClr val="tx2">
                    <a:lumMod val="10000"/>
                  </a:schemeClr>
                </a:solidFill>
              </a:rPr>
              <a:t>VT</a:t>
            </a:r>
            <a:endParaRPr lang="en-GB" sz="2200" dirty="0" smtClean="0">
              <a:solidFill>
                <a:schemeClr val="tx2">
                  <a:lumMod val="10000"/>
                </a:schemeClr>
              </a:solidFill>
            </a:endParaRPr>
          </a:p>
        </p:txBody>
      </p:sp>
      <p:sp>
        <p:nvSpPr>
          <p:cNvPr id="2" name="Title 1"/>
          <p:cNvSpPr>
            <a:spLocks noGrp="1"/>
          </p:cNvSpPr>
          <p:nvPr>
            <p:ph type="title"/>
          </p:nvPr>
        </p:nvSpPr>
        <p:spPr>
          <a:xfrm>
            <a:off x="356049" y="504274"/>
            <a:ext cx="11487993" cy="694932"/>
          </a:xfrm>
        </p:spPr>
        <p:txBody>
          <a:bodyPr>
            <a:normAutofit fontScale="90000"/>
          </a:bodyPr>
          <a:lstStyle/>
          <a:p>
            <a:pPr lvl="1" algn="l" rtl="0">
              <a:lnSpc>
                <a:spcPct val="90000"/>
              </a:lnSpc>
              <a:spcBef>
                <a:spcPct val="0"/>
              </a:spcBef>
            </a:pPr>
            <a:r>
              <a:rPr lang="en-US" sz="4000" dirty="0" smtClean="0">
                <a:solidFill>
                  <a:srgbClr val="009CDE"/>
                </a:solidFill>
                <a:latin typeface="Montserrat" pitchFamily="50" charset="0"/>
              </a:rPr>
              <a:t>Defibrillation - </a:t>
            </a:r>
            <a:r>
              <a:rPr lang="en-GB" altLang="en-US" sz="4000" dirty="0" smtClean="0">
                <a:solidFill>
                  <a:srgbClr val="009CDE"/>
                </a:solidFill>
                <a:latin typeface="Montserrat" pitchFamily="50" charset="0"/>
              </a:rPr>
              <a:t>Types of external </a:t>
            </a:r>
            <a:r>
              <a:rPr lang="en-GB" altLang="en-US" sz="4000" dirty="0" smtClean="0">
                <a:solidFill>
                  <a:srgbClr val="009CDE"/>
                </a:solidFill>
                <a:latin typeface="Montserrat" pitchFamily="50" charset="0"/>
              </a:rPr>
              <a:t>defibrillators</a:t>
            </a:r>
            <a:r>
              <a:rPr lang="en-GB" altLang="en-US" sz="3200" dirty="0" smtClean="0">
                <a:solidFill>
                  <a:schemeClr val="tx2">
                    <a:lumMod val="10000"/>
                  </a:schemeClr>
                </a:solidFill>
                <a:latin typeface="Montserrat Light" pitchFamily="50" charset="0"/>
              </a:rPr>
              <a:t/>
            </a:r>
            <a:br>
              <a:rPr lang="en-GB" altLang="en-US" sz="3200" dirty="0" smtClean="0">
                <a:solidFill>
                  <a:schemeClr val="tx2">
                    <a:lumMod val="10000"/>
                  </a:schemeClr>
                </a:solidFill>
                <a:latin typeface="Montserrat Light" pitchFamily="50" charset="0"/>
              </a:rPr>
            </a:br>
            <a:endParaRPr lang="en-US" dirty="0">
              <a:latin typeface="Montserrat" pitchFamily="50" charset="0"/>
            </a:endParaRPr>
          </a:p>
        </p:txBody>
      </p:sp>
    </p:spTree>
    <p:extLst>
      <p:ext uri="{BB962C8B-B14F-4D97-AF65-F5344CB8AC3E}">
        <p14:creationId xmlns:p14="http://schemas.microsoft.com/office/powerpoint/2010/main" val="1089914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onophasic"/>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307"/>
          <a:stretch/>
        </p:blipFill>
        <p:spPr>
          <a:xfrm>
            <a:off x="5987347" y="1060058"/>
            <a:ext cx="5856695" cy="3475494"/>
          </a:xfrm>
          <a:prstGeom prst="rect">
            <a:avLst/>
          </a:prstGeom>
          <a:noFill/>
        </p:spPr>
      </p:pic>
      <p:sp>
        <p:nvSpPr>
          <p:cNvPr id="4" name="Rectangle 3"/>
          <p:cNvSpPr txBox="1">
            <a:spLocks noChangeArrowheads="1"/>
          </p:cNvSpPr>
          <p:nvPr/>
        </p:nvSpPr>
        <p:spPr>
          <a:xfrm>
            <a:off x="356049" y="1128699"/>
            <a:ext cx="5631298" cy="2868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endParaRPr lang="en-GB" altLang="en-US" sz="3200" dirty="0" smtClean="0">
              <a:solidFill>
                <a:schemeClr val="tx2">
                  <a:lumMod val="10000"/>
                </a:schemeClr>
              </a:solidFill>
              <a:latin typeface="Montserrat Light" pitchFamily="50" charset="0"/>
            </a:endParaRPr>
          </a:p>
        </p:txBody>
      </p:sp>
      <p:sp>
        <p:nvSpPr>
          <p:cNvPr id="11" name="Title 2"/>
          <p:cNvSpPr>
            <a:spLocks noGrp="1"/>
          </p:cNvSpPr>
          <p:nvPr>
            <p:ph type="title"/>
          </p:nvPr>
        </p:nvSpPr>
        <p:spPr>
          <a:xfrm>
            <a:off x="356049" y="365126"/>
            <a:ext cx="11487993" cy="694932"/>
          </a:xfrm>
        </p:spPr>
        <p:txBody>
          <a:bodyPr>
            <a:normAutofit/>
          </a:bodyPr>
          <a:lstStyle/>
          <a:p>
            <a:r>
              <a:rPr lang="en-US" dirty="0" smtClean="0">
                <a:latin typeface="Montserrat" pitchFamily="50" charset="0"/>
              </a:rPr>
              <a:t>Monophasic</a:t>
            </a:r>
            <a:endParaRPr lang="en-US" dirty="0">
              <a:latin typeface="Montserrat" pitchFamily="50" charset="0"/>
            </a:endParaRPr>
          </a:p>
        </p:txBody>
      </p:sp>
      <p:sp>
        <p:nvSpPr>
          <p:cNvPr id="12" name="Text Placeholder 1"/>
          <p:cNvSpPr txBox="1">
            <a:spLocks/>
          </p:cNvSpPr>
          <p:nvPr/>
        </p:nvSpPr>
        <p:spPr>
          <a:xfrm>
            <a:off x="356049" y="1128699"/>
            <a:ext cx="11487993" cy="4645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n-US" sz="2200" dirty="0" smtClean="0"/>
              <a:t>Earlier type defibrillators</a:t>
            </a:r>
          </a:p>
          <a:p>
            <a:pPr>
              <a:lnSpc>
                <a:spcPct val="100000"/>
              </a:lnSpc>
            </a:pPr>
            <a:r>
              <a:rPr lang="en-US" sz="2200" dirty="0" smtClean="0"/>
              <a:t>Less effective </a:t>
            </a:r>
          </a:p>
          <a:p>
            <a:pPr>
              <a:lnSpc>
                <a:spcPct val="100000"/>
              </a:lnSpc>
            </a:pPr>
            <a:r>
              <a:rPr lang="en-US" sz="2200" dirty="0" smtClean="0"/>
              <a:t>Require higher energy </a:t>
            </a:r>
          </a:p>
          <a:p>
            <a:pPr>
              <a:lnSpc>
                <a:spcPct val="100000"/>
              </a:lnSpc>
            </a:pPr>
            <a:r>
              <a:rPr lang="en-US" sz="2200" dirty="0" smtClean="0"/>
              <a:t>Energy levels of </a:t>
            </a:r>
            <a:r>
              <a:rPr lang="en-US" sz="2200" dirty="0" smtClean="0"/>
              <a:t>200 to </a:t>
            </a:r>
            <a:r>
              <a:rPr lang="en-US" sz="2200" dirty="0" smtClean="0"/>
              <a:t>360J</a:t>
            </a:r>
            <a:endParaRPr lang="en-US" sz="2200" dirty="0"/>
          </a:p>
        </p:txBody>
      </p:sp>
    </p:spTree>
    <p:extLst>
      <p:ext uri="{BB962C8B-B14F-4D97-AF65-F5344CB8AC3E}">
        <p14:creationId xmlns:p14="http://schemas.microsoft.com/office/powerpoint/2010/main" val="3997655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ontserrat" pitchFamily="50" charset="0"/>
              </a:rPr>
              <a:t>Biphasic</a:t>
            </a:r>
            <a:endParaRPr lang="en-GB" dirty="0">
              <a:latin typeface="Montserrat" pitchFamily="50" charset="0"/>
            </a:endParaRPr>
          </a:p>
        </p:txBody>
      </p:sp>
      <p:sp>
        <p:nvSpPr>
          <p:cNvPr id="11" name="Text Placeholder 1"/>
          <p:cNvSpPr>
            <a:spLocks noGrp="1"/>
          </p:cNvSpPr>
          <p:nvPr>
            <p:ph idx="1"/>
          </p:nvPr>
        </p:nvSpPr>
        <p:spPr>
          <a:xfrm>
            <a:off x="356049" y="1128699"/>
            <a:ext cx="6217029" cy="4645568"/>
          </a:xfrm>
        </p:spPr>
        <p:txBody>
          <a:bodyPr>
            <a:normAutofit/>
          </a:bodyPr>
          <a:lstStyle/>
          <a:p>
            <a:pPr>
              <a:lnSpc>
                <a:spcPct val="100000"/>
              </a:lnSpc>
            </a:pPr>
            <a:r>
              <a:rPr lang="en-US" sz="2200" dirty="0" smtClean="0"/>
              <a:t>More modern type defibrillators</a:t>
            </a:r>
          </a:p>
          <a:p>
            <a:pPr>
              <a:lnSpc>
                <a:spcPct val="100000"/>
              </a:lnSpc>
            </a:pPr>
            <a:r>
              <a:rPr lang="en-US" sz="2200" dirty="0" smtClean="0"/>
              <a:t>Energy levels up to 150-200J</a:t>
            </a:r>
          </a:p>
          <a:p>
            <a:pPr>
              <a:lnSpc>
                <a:spcPct val="100000"/>
              </a:lnSpc>
            </a:pPr>
            <a:r>
              <a:rPr lang="en-US" sz="2200" dirty="0" smtClean="0"/>
              <a:t>Manufacturers have their own patented biphasic technologies</a:t>
            </a:r>
          </a:p>
          <a:p>
            <a:pPr lvl="1">
              <a:lnSpc>
                <a:spcPct val="100000"/>
              </a:lnSpc>
            </a:pPr>
            <a:r>
              <a:rPr lang="en-US" sz="2200" dirty="0" smtClean="0"/>
              <a:t>Biphasic Truncated Exponential (BTE)</a:t>
            </a:r>
          </a:p>
          <a:p>
            <a:pPr lvl="1">
              <a:lnSpc>
                <a:spcPct val="100000"/>
              </a:lnSpc>
            </a:pPr>
            <a:r>
              <a:rPr lang="en-US" sz="2200" dirty="0" smtClean="0"/>
              <a:t>Rectilinear Biphasic </a:t>
            </a:r>
            <a:r>
              <a:rPr lang="en-US" sz="2200" dirty="0"/>
              <a:t>W</a:t>
            </a:r>
            <a:r>
              <a:rPr lang="en-US" sz="2200" dirty="0" smtClean="0"/>
              <a:t>aveform (RBW)</a:t>
            </a:r>
          </a:p>
          <a:p>
            <a:pPr lvl="1">
              <a:lnSpc>
                <a:spcPct val="100000"/>
              </a:lnSpc>
            </a:pPr>
            <a:r>
              <a:rPr lang="en-US" sz="2200" dirty="0" smtClean="0"/>
              <a:t>Pulsed biphasic</a:t>
            </a:r>
            <a:endParaRPr lang="en-US" sz="22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6060"/>
          <a:stretch/>
        </p:blipFill>
        <p:spPr>
          <a:xfrm>
            <a:off x="6573078" y="1138018"/>
            <a:ext cx="2599359" cy="2065374"/>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7440"/>
          <a:stretch/>
        </p:blipFill>
        <p:spPr>
          <a:xfrm>
            <a:off x="9280807" y="979339"/>
            <a:ext cx="2599358" cy="2197549"/>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b="8277"/>
          <a:stretch/>
        </p:blipFill>
        <p:spPr>
          <a:xfrm>
            <a:off x="6482797" y="3334360"/>
            <a:ext cx="5490003" cy="2691697"/>
          </a:xfrm>
          <a:prstGeom prst="rect">
            <a:avLst/>
          </a:prstGeom>
        </p:spPr>
      </p:pic>
    </p:spTree>
    <p:extLst>
      <p:ext uri="{BB962C8B-B14F-4D97-AF65-F5344CB8AC3E}">
        <p14:creationId xmlns:p14="http://schemas.microsoft.com/office/powerpoint/2010/main" val="1622735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6414052" y="3084898"/>
            <a:ext cx="5429989" cy="3547125"/>
          </a:xfrm>
          <a:prstGeom prst="rect">
            <a:avLst/>
          </a:prstGeom>
          <a:noFill/>
        </p:spPr>
        <p:txBody>
          <a:bodyPr wrap="square" rtlCol="0">
            <a:spAutoFit/>
          </a:bodyPr>
          <a:lstStyle/>
          <a:p>
            <a:pPr>
              <a:lnSpc>
                <a:spcPct val="100000"/>
              </a:lnSpc>
            </a:pPr>
            <a:r>
              <a:rPr lang="en-GB" sz="1450" dirty="0">
                <a:solidFill>
                  <a:schemeClr val="tx2">
                    <a:lumMod val="10000"/>
                  </a:schemeClr>
                </a:solidFill>
                <a:latin typeface="Montserrat" charset="0"/>
                <a:ea typeface="Montserrat" charset="0"/>
                <a:cs typeface="Montserrat" charset="0"/>
              </a:rPr>
              <a:t>Biphasic </a:t>
            </a:r>
          </a:p>
          <a:p>
            <a:pPr marL="285750" indent="-285750">
              <a:lnSpc>
                <a:spcPct val="100000"/>
              </a:lnSpc>
              <a:buClr>
                <a:srgbClr val="009CDE"/>
              </a:buClr>
              <a:buFont typeface="Arial" panose="020B0604020202020204" pitchFamily="34" charset="0"/>
              <a:buChar char="•"/>
            </a:pPr>
            <a:r>
              <a:rPr lang="en-GB" sz="1450" dirty="0">
                <a:solidFill>
                  <a:schemeClr val="tx2">
                    <a:lumMod val="10000"/>
                  </a:schemeClr>
                </a:solidFill>
                <a:latin typeface="Montserrat Light" pitchFamily="50" charset="0"/>
              </a:rPr>
              <a:t>Current flow is bidirectional</a:t>
            </a:r>
          </a:p>
          <a:p>
            <a:pPr marL="285750" indent="-285750">
              <a:lnSpc>
                <a:spcPct val="100000"/>
              </a:lnSpc>
              <a:buClr>
                <a:srgbClr val="009CDE"/>
              </a:buClr>
              <a:buFont typeface="Arial" panose="020B0604020202020204" pitchFamily="34" charset="0"/>
              <a:buChar char="•"/>
            </a:pPr>
            <a:r>
              <a:rPr lang="en-GB" sz="1450" dirty="0">
                <a:solidFill>
                  <a:schemeClr val="tx2">
                    <a:lumMod val="10000"/>
                  </a:schemeClr>
                </a:solidFill>
                <a:latin typeface="Montserrat Light" pitchFamily="50" charset="0"/>
              </a:rPr>
              <a:t>Current waveforms adjust to maintain the delivered energy regardless of patient impedance - a patient will have equal chance of survival regardless of their impedance</a:t>
            </a:r>
          </a:p>
          <a:p>
            <a:pPr marL="285750" indent="-285750">
              <a:lnSpc>
                <a:spcPct val="100000"/>
              </a:lnSpc>
              <a:buClr>
                <a:srgbClr val="009CDE"/>
              </a:buClr>
              <a:buFont typeface="Arial" panose="020B0604020202020204" pitchFamily="34" charset="0"/>
              <a:buChar char="•"/>
            </a:pPr>
            <a:r>
              <a:rPr lang="en-GB" sz="1450" dirty="0">
                <a:solidFill>
                  <a:schemeClr val="tx2">
                    <a:lumMod val="10000"/>
                  </a:schemeClr>
                </a:solidFill>
                <a:latin typeface="Montserrat Light" pitchFamily="50" charset="0"/>
              </a:rPr>
              <a:t>Lower energy delivered by biphasic devices can be as effective as higher energy monophasic devices</a:t>
            </a:r>
          </a:p>
          <a:p>
            <a:pPr marL="285750" indent="-285750">
              <a:lnSpc>
                <a:spcPct val="100000"/>
              </a:lnSpc>
              <a:buClr>
                <a:srgbClr val="009CDE"/>
              </a:buClr>
              <a:buFont typeface="Arial" panose="020B0604020202020204" pitchFamily="34" charset="0"/>
              <a:buChar char="•"/>
            </a:pPr>
            <a:r>
              <a:rPr lang="en-GB" sz="1450" dirty="0">
                <a:solidFill>
                  <a:schemeClr val="tx2">
                    <a:lumMod val="10000"/>
                  </a:schemeClr>
                </a:solidFill>
                <a:latin typeface="Montserrat Light" pitchFamily="50" charset="0"/>
              </a:rPr>
              <a:t>Biphasic energy at 200 J or less can have equal or higher efficacy than monophasic energies of 200 to 360 J</a:t>
            </a:r>
          </a:p>
          <a:p>
            <a:pPr marL="285750" indent="-285750">
              <a:lnSpc>
                <a:spcPct val="100000"/>
              </a:lnSpc>
              <a:buClr>
                <a:srgbClr val="009CDE"/>
              </a:buClr>
              <a:buFont typeface="Arial" panose="020B0604020202020204" pitchFamily="34" charset="0"/>
              <a:buChar char="•"/>
            </a:pPr>
            <a:r>
              <a:rPr lang="en-GB" sz="1450" dirty="0">
                <a:solidFill>
                  <a:schemeClr val="tx2">
                    <a:lumMod val="10000"/>
                  </a:schemeClr>
                </a:solidFill>
                <a:latin typeface="Montserrat Light" pitchFamily="50" charset="0"/>
              </a:rPr>
              <a:t>Using lower biphasic energy may result in less damage to the myocardium </a:t>
            </a:r>
          </a:p>
          <a:p>
            <a:pPr>
              <a:lnSpc>
                <a:spcPct val="100000"/>
              </a:lnSpc>
            </a:pPr>
            <a:endParaRPr lang="en-US" dirty="0"/>
          </a:p>
          <a:p>
            <a:endParaRPr lang="en-US" dirty="0"/>
          </a:p>
        </p:txBody>
      </p:sp>
      <p:sp>
        <p:nvSpPr>
          <p:cNvPr id="18" name="Title 1"/>
          <p:cNvSpPr>
            <a:spLocks noGrp="1"/>
          </p:cNvSpPr>
          <p:nvPr>
            <p:ph type="title"/>
          </p:nvPr>
        </p:nvSpPr>
        <p:spPr>
          <a:xfrm>
            <a:off x="356048" y="359235"/>
            <a:ext cx="11487993" cy="694932"/>
          </a:xfrm>
        </p:spPr>
        <p:txBody>
          <a:bodyPr>
            <a:normAutofit/>
          </a:bodyPr>
          <a:lstStyle/>
          <a:p>
            <a:r>
              <a:rPr lang="en-US" dirty="0" smtClean="0">
                <a:latin typeface="Montserrat" pitchFamily="50" charset="0"/>
              </a:rPr>
              <a:t>Monophasic vs Biphasic</a:t>
            </a:r>
            <a:endParaRPr lang="en-GB" dirty="0">
              <a:latin typeface="Montserrat" pitchFamily="50" charset="0"/>
            </a:endParaRPr>
          </a:p>
        </p:txBody>
      </p:sp>
      <p:pic>
        <p:nvPicPr>
          <p:cNvPr id="22" name="Picture 3" descr="D:\Defib testing\Defib Presentation Images\Figure 11 - Image 3.jpg"/>
          <p:cNvPicPr>
            <a:picLocks noChangeAspect="1" noChangeArrowheads="1"/>
          </p:cNvPicPr>
          <p:nvPr/>
        </p:nvPicPr>
        <p:blipFill rotWithShape="1">
          <a:blip r:embed="rId3">
            <a:extLst>
              <a:ext uri="{28A0092B-C50C-407E-A947-70E740481C1C}">
                <a14:useLocalDpi xmlns:a14="http://schemas.microsoft.com/office/drawing/2010/main" val="0"/>
              </a:ext>
            </a:extLst>
          </a:blip>
          <a:srcRect b="9464"/>
          <a:stretch/>
        </p:blipFill>
        <p:spPr bwMode="auto">
          <a:xfrm>
            <a:off x="1906393" y="1205948"/>
            <a:ext cx="2645547" cy="181081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D:\Defib testing\Defib Presentation Images\Figure 12 - Image 3.jpg"/>
          <p:cNvPicPr>
            <a:picLocks noChangeAspect="1" noChangeArrowheads="1"/>
          </p:cNvPicPr>
          <p:nvPr/>
        </p:nvPicPr>
        <p:blipFill rotWithShape="1">
          <a:blip r:embed="rId4">
            <a:extLst>
              <a:ext uri="{28A0092B-C50C-407E-A947-70E740481C1C}">
                <a14:useLocalDpi xmlns:a14="http://schemas.microsoft.com/office/drawing/2010/main" val="0"/>
              </a:ext>
            </a:extLst>
          </a:blip>
          <a:srcRect b="8181"/>
          <a:stretch/>
        </p:blipFill>
        <p:spPr bwMode="auto">
          <a:xfrm>
            <a:off x="7917204" y="1221080"/>
            <a:ext cx="2658053" cy="18638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3017" y="1221080"/>
            <a:ext cx="1269839" cy="1760113"/>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790" y="1221080"/>
            <a:ext cx="1257255" cy="1742671"/>
          </a:xfrm>
          <a:prstGeom prst="rect">
            <a:avLst/>
          </a:prstGeom>
        </p:spPr>
      </p:pic>
      <p:cxnSp>
        <p:nvCxnSpPr>
          <p:cNvPr id="28" name="Straight Connector 27"/>
          <p:cNvCxnSpPr/>
          <p:nvPr/>
        </p:nvCxnSpPr>
        <p:spPr>
          <a:xfrm flipV="1">
            <a:off x="6055092" y="1205950"/>
            <a:ext cx="44952" cy="482378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56048" y="3084897"/>
            <a:ext cx="5429989" cy="1985159"/>
          </a:xfrm>
          <a:prstGeom prst="rect">
            <a:avLst/>
          </a:prstGeom>
          <a:noFill/>
        </p:spPr>
        <p:txBody>
          <a:bodyPr wrap="square" rtlCol="0">
            <a:spAutoFit/>
          </a:bodyPr>
          <a:lstStyle/>
          <a:p>
            <a:pPr>
              <a:lnSpc>
                <a:spcPct val="100000"/>
              </a:lnSpc>
            </a:pPr>
            <a:r>
              <a:rPr lang="en-GB" sz="1450" dirty="0" smtClean="0">
                <a:solidFill>
                  <a:schemeClr val="tx2">
                    <a:lumMod val="10000"/>
                  </a:schemeClr>
                </a:solidFill>
                <a:latin typeface="Montserrat" charset="0"/>
                <a:ea typeface="Montserrat" charset="0"/>
                <a:cs typeface="Montserrat" charset="0"/>
              </a:rPr>
              <a:t>Monophasic</a:t>
            </a:r>
            <a:endParaRPr lang="en-GB" sz="1450" dirty="0">
              <a:solidFill>
                <a:schemeClr val="tx2">
                  <a:lumMod val="10000"/>
                </a:schemeClr>
              </a:solidFill>
              <a:latin typeface="Montserrat" charset="0"/>
              <a:ea typeface="Montserrat" charset="0"/>
              <a:cs typeface="Montserrat" charset="0"/>
            </a:endParaRPr>
          </a:p>
          <a:p>
            <a:pPr marL="285750" indent="-285750">
              <a:buClr>
                <a:srgbClr val="009CDE"/>
              </a:buClr>
              <a:buFont typeface="Arial" charset="0"/>
              <a:buChar char="•"/>
            </a:pPr>
            <a:r>
              <a:rPr lang="en-GB" sz="1450" dirty="0">
                <a:solidFill>
                  <a:schemeClr val="tx2">
                    <a:lumMod val="10000"/>
                  </a:schemeClr>
                </a:solidFill>
                <a:latin typeface="Montserrat Light" pitchFamily="50" charset="0"/>
              </a:rPr>
              <a:t>Damped sine wave with a high peak current</a:t>
            </a:r>
          </a:p>
          <a:p>
            <a:pPr marL="285750" indent="-285750">
              <a:buClr>
                <a:srgbClr val="009CDE"/>
              </a:buClr>
              <a:buFont typeface="Arial" charset="0"/>
              <a:buChar char="•"/>
            </a:pPr>
            <a:r>
              <a:rPr lang="en-GB" sz="1450" dirty="0">
                <a:solidFill>
                  <a:schemeClr val="tx2">
                    <a:lumMod val="10000"/>
                  </a:schemeClr>
                </a:solidFill>
                <a:latin typeface="Montserrat Light" pitchFamily="50" charset="0"/>
              </a:rPr>
              <a:t>Current flows in one direction across the heart </a:t>
            </a:r>
          </a:p>
          <a:p>
            <a:pPr marL="285750" indent="-285750">
              <a:buClr>
                <a:srgbClr val="009CDE"/>
              </a:buClr>
              <a:buFont typeface="Arial" charset="0"/>
              <a:buChar char="•"/>
            </a:pPr>
            <a:r>
              <a:rPr lang="en-GB" sz="1450" dirty="0">
                <a:solidFill>
                  <a:schemeClr val="tx2">
                    <a:lumMod val="10000"/>
                  </a:schemeClr>
                </a:solidFill>
                <a:latin typeface="Montserrat Light" pitchFamily="50" charset="0"/>
              </a:rPr>
              <a:t>Current decreases as bodily impedance increases – the heart may not receive enough current to defibrillate if impedance is high</a:t>
            </a:r>
          </a:p>
          <a:p>
            <a:pPr>
              <a:lnSpc>
                <a:spcPct val="100000"/>
              </a:lnSpc>
            </a:pPr>
            <a:endParaRPr lang="en-US" dirty="0"/>
          </a:p>
          <a:p>
            <a:endParaRPr lang="en-US" dirty="0"/>
          </a:p>
        </p:txBody>
      </p:sp>
    </p:spTree>
    <p:extLst>
      <p:ext uri="{BB962C8B-B14F-4D97-AF65-F5344CB8AC3E}">
        <p14:creationId xmlns:p14="http://schemas.microsoft.com/office/powerpoint/2010/main" val="3519299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47" y="365126"/>
            <a:ext cx="11487993" cy="694932"/>
          </a:xfrm>
        </p:spPr>
        <p:txBody>
          <a:bodyPr>
            <a:normAutofit/>
          </a:bodyPr>
          <a:lstStyle/>
          <a:p>
            <a:r>
              <a:rPr lang="en-US" dirty="0" smtClean="0">
                <a:latin typeface="Montserrat" pitchFamily="50" charset="0"/>
              </a:rPr>
              <a:t>Defibrillation</a:t>
            </a:r>
            <a:endParaRPr lang="en-GB" dirty="0">
              <a:latin typeface="Montserrat" pitchFamily="50" charset="0"/>
            </a:endParaRPr>
          </a:p>
        </p:txBody>
      </p:sp>
      <p:sp>
        <p:nvSpPr>
          <p:cNvPr id="3" name="Content Placeholder 2"/>
          <p:cNvSpPr>
            <a:spLocks noGrp="1"/>
          </p:cNvSpPr>
          <p:nvPr>
            <p:ph idx="1"/>
          </p:nvPr>
        </p:nvSpPr>
        <p:spPr>
          <a:xfrm>
            <a:off x="356048" y="1128699"/>
            <a:ext cx="6449866" cy="4645568"/>
          </a:xfrm>
        </p:spPr>
        <p:txBody>
          <a:bodyPr>
            <a:normAutofit/>
          </a:bodyPr>
          <a:lstStyle/>
          <a:p>
            <a:pPr marL="0" indent="0">
              <a:lnSpc>
                <a:spcPct val="100000"/>
              </a:lnSpc>
              <a:buNone/>
            </a:pPr>
            <a:r>
              <a:rPr lang="en-GB" altLang="en-US" sz="2200" dirty="0">
                <a:solidFill>
                  <a:schemeClr val="tx2">
                    <a:lumMod val="10000"/>
                  </a:schemeClr>
                </a:solidFill>
                <a:latin typeface="Montserrat" charset="0"/>
                <a:ea typeface="Montserrat" charset="0"/>
                <a:cs typeface="Montserrat" charset="0"/>
              </a:rPr>
              <a:t>Myth</a:t>
            </a:r>
          </a:p>
          <a:p>
            <a:pPr>
              <a:lnSpc>
                <a:spcPct val="100000"/>
              </a:lnSpc>
              <a:buFont typeface="Arial" panose="020B0604020202020204" pitchFamily="34" charset="0"/>
              <a:buChar char="•"/>
            </a:pPr>
            <a:r>
              <a:rPr lang="en-GB" altLang="en-US" sz="2200" dirty="0">
                <a:solidFill>
                  <a:schemeClr val="tx2">
                    <a:lumMod val="10000"/>
                  </a:schemeClr>
                </a:solidFill>
              </a:rPr>
              <a:t>Defibrillator starts the heart</a:t>
            </a:r>
          </a:p>
          <a:p>
            <a:pPr>
              <a:lnSpc>
                <a:spcPct val="100000"/>
              </a:lnSpc>
              <a:buFont typeface="Arial" panose="020B0604020202020204" pitchFamily="34" charset="0"/>
              <a:buChar char="•"/>
            </a:pPr>
            <a:r>
              <a:rPr lang="en-GB" altLang="en-US" sz="2200" dirty="0">
                <a:solidFill>
                  <a:schemeClr val="tx2">
                    <a:lumMod val="10000"/>
                  </a:schemeClr>
                </a:solidFill>
              </a:rPr>
              <a:t>Used when flat-line</a:t>
            </a:r>
            <a:br>
              <a:rPr lang="en-GB" altLang="en-US" sz="2200" dirty="0">
                <a:solidFill>
                  <a:schemeClr val="tx2">
                    <a:lumMod val="10000"/>
                  </a:schemeClr>
                </a:solidFill>
              </a:rPr>
            </a:br>
            <a:endParaRPr lang="en-GB" altLang="en-US" sz="2200" dirty="0">
              <a:solidFill>
                <a:schemeClr val="tx2">
                  <a:lumMod val="10000"/>
                </a:schemeClr>
              </a:solidFill>
            </a:endParaRPr>
          </a:p>
          <a:p>
            <a:pPr marL="0" indent="0">
              <a:lnSpc>
                <a:spcPct val="100000"/>
              </a:lnSpc>
              <a:buNone/>
            </a:pPr>
            <a:r>
              <a:rPr lang="en-GB" altLang="en-US" sz="2200" dirty="0" smtClean="0">
                <a:solidFill>
                  <a:schemeClr val="tx2">
                    <a:lumMod val="10000"/>
                  </a:schemeClr>
                </a:solidFill>
                <a:latin typeface="Montserrat" charset="0"/>
                <a:ea typeface="Montserrat" charset="0"/>
                <a:cs typeface="Montserrat" charset="0"/>
              </a:rPr>
              <a:t>True</a:t>
            </a:r>
            <a:endParaRPr lang="en-GB" altLang="en-US" sz="2200" dirty="0">
              <a:solidFill>
                <a:schemeClr val="tx2">
                  <a:lumMod val="10000"/>
                </a:schemeClr>
              </a:solidFill>
              <a:latin typeface="Montserrat" charset="0"/>
              <a:ea typeface="Montserrat" charset="0"/>
              <a:cs typeface="Montserrat" charset="0"/>
            </a:endParaRPr>
          </a:p>
          <a:p>
            <a:pPr>
              <a:lnSpc>
                <a:spcPct val="100000"/>
              </a:lnSpc>
              <a:buFont typeface="Arial" panose="020B0604020202020204" pitchFamily="34" charset="0"/>
              <a:buChar char="•"/>
            </a:pPr>
            <a:r>
              <a:rPr lang="en-GB" altLang="en-US" sz="2200" dirty="0">
                <a:solidFill>
                  <a:schemeClr val="tx2">
                    <a:lumMod val="10000"/>
                  </a:schemeClr>
                </a:solidFill>
              </a:rPr>
              <a:t>A defibrillator briefly stops the heart</a:t>
            </a:r>
          </a:p>
          <a:p>
            <a:pPr>
              <a:lnSpc>
                <a:spcPct val="100000"/>
              </a:lnSpc>
              <a:buFont typeface="Arial" panose="020B0604020202020204" pitchFamily="34" charset="0"/>
              <a:buChar char="•"/>
            </a:pPr>
            <a:r>
              <a:rPr lang="en-GB" altLang="en-US" sz="2200" dirty="0">
                <a:solidFill>
                  <a:schemeClr val="tx2">
                    <a:lumMod val="10000"/>
                  </a:schemeClr>
                </a:solidFill>
              </a:rPr>
              <a:t>Then the heart re-starts by </a:t>
            </a:r>
            <a:r>
              <a:rPr lang="en-GB" altLang="en-US" sz="2200" dirty="0" smtClean="0">
                <a:solidFill>
                  <a:schemeClr val="tx2">
                    <a:lumMod val="10000"/>
                  </a:schemeClr>
                </a:solidFill>
              </a:rPr>
              <a:t>itself</a:t>
            </a:r>
            <a:endParaRPr lang="en-GB" altLang="en-US" sz="2200" dirty="0">
              <a:solidFill>
                <a:schemeClr val="tx2">
                  <a:lumMod val="10000"/>
                </a:schemeClr>
              </a:solidFill>
            </a:endParaRPr>
          </a:p>
          <a:p>
            <a:pPr>
              <a:lnSpc>
                <a:spcPct val="100000"/>
              </a:lnSpc>
              <a:buFont typeface="Arial" panose="020B0604020202020204" pitchFamily="34" charset="0"/>
              <a:buChar char="•"/>
            </a:pPr>
            <a:r>
              <a:rPr lang="en-GB" altLang="en-US" sz="2200" dirty="0">
                <a:solidFill>
                  <a:schemeClr val="tx2">
                    <a:lumMod val="10000"/>
                  </a:schemeClr>
                </a:solidFill>
              </a:rPr>
              <a:t>Only possible when electrical activity is still present in the Myocardial muscles </a:t>
            </a:r>
            <a:r>
              <a:rPr lang="en-GB" altLang="en-US" sz="2200" dirty="0" smtClean="0">
                <a:solidFill>
                  <a:schemeClr val="tx2">
                    <a:lumMod val="10000"/>
                  </a:schemeClr>
                </a:solidFill>
              </a:rPr>
              <a:t>(i.e. </a:t>
            </a:r>
            <a:r>
              <a:rPr lang="en-GB" altLang="en-US" sz="2200" dirty="0">
                <a:solidFill>
                  <a:schemeClr val="tx2">
                    <a:lumMod val="10000"/>
                  </a:schemeClr>
                </a:solidFill>
              </a:rPr>
              <a:t>no flat-line)</a:t>
            </a:r>
          </a:p>
          <a:p>
            <a:pPr>
              <a:buFont typeface="Arial" panose="020B0604020202020204" pitchFamily="34" charset="0"/>
              <a:buChar char="•"/>
            </a:pPr>
            <a:endParaRPr lang="en-GB" sz="2200" dirty="0">
              <a:solidFill>
                <a:schemeClr val="tx2">
                  <a:lumMod val="10000"/>
                </a:schemeClr>
              </a:solidFill>
              <a:ea typeface="MS PGothic" pitchFamily="34" charset="-128"/>
            </a:endParaRPr>
          </a:p>
          <a:p>
            <a:pPr marL="0" indent="0">
              <a:buNone/>
            </a:pPr>
            <a:endParaRPr lang="en-GB" sz="2200" dirty="0"/>
          </a:p>
        </p:txBody>
      </p:sp>
      <p:pic>
        <p:nvPicPr>
          <p:cNvPr id="4" name="Picture 4" descr="defi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037409" y="2395066"/>
            <a:ext cx="4576776" cy="3034798"/>
          </a:xfrm>
          <a:prstGeom prst="rect">
            <a:avLst/>
          </a:prstGeom>
        </p:spPr>
      </p:pic>
    </p:spTree>
    <p:extLst>
      <p:ext uri="{BB962C8B-B14F-4D97-AF65-F5344CB8AC3E}">
        <p14:creationId xmlns:p14="http://schemas.microsoft.com/office/powerpoint/2010/main" val="2528877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Joules of energy</a:t>
            </a:r>
            <a:endParaRPr lang="en-US" dirty="0"/>
          </a:p>
        </p:txBody>
      </p:sp>
      <p:sp>
        <p:nvSpPr>
          <p:cNvPr id="3" name="Content Placeholder 2"/>
          <p:cNvSpPr>
            <a:spLocks noGrp="1"/>
          </p:cNvSpPr>
          <p:nvPr>
            <p:ph idx="1"/>
          </p:nvPr>
        </p:nvSpPr>
        <p:spPr>
          <a:xfrm>
            <a:off x="356049" y="1128699"/>
            <a:ext cx="11487993" cy="1984891"/>
          </a:xfrm>
        </p:spPr>
        <p:txBody>
          <a:bodyPr/>
          <a:lstStyle/>
          <a:p>
            <a:pPr marL="0" indent="0">
              <a:lnSpc>
                <a:spcPct val="100000"/>
              </a:lnSpc>
              <a:buNone/>
            </a:pPr>
            <a:r>
              <a:rPr lang="en-US" sz="2200" dirty="0"/>
              <a:t>The joule is the standard unit (SI) of energy used in scientific applications to measure and express the work done. The energy or work required to produce one watt of power (P) for one second (s) is a joule (J). The relationship between energy (E), voltage (V), current (I), resistance (R) power (P) and time (t) is as follows:</a:t>
            </a:r>
          </a:p>
          <a:p>
            <a:pPr marL="0" indent="0">
              <a:buNone/>
            </a:pPr>
            <a:endParaRPr lang="en-GB" i="1" dirty="0" smtClean="0">
              <a:latin typeface="Cambria Math"/>
            </a:endParaRPr>
          </a:p>
        </p:txBody>
      </p:sp>
      <p:pic>
        <p:nvPicPr>
          <p:cNvPr id="4098" name="Picture 2" descr="D:\Defib testing\Defib Presentation Images\Figure 7 - Shock duration vs current.jpg"/>
          <p:cNvPicPr>
            <a:picLocks noChangeAspect="1" noChangeArrowheads="1"/>
          </p:cNvPicPr>
          <p:nvPr/>
        </p:nvPicPr>
        <p:blipFill rotWithShape="1">
          <a:blip r:embed="rId2">
            <a:extLst>
              <a:ext uri="{28A0092B-C50C-407E-A947-70E740481C1C}">
                <a14:useLocalDpi xmlns:a14="http://schemas.microsoft.com/office/drawing/2010/main" val="0"/>
              </a:ext>
            </a:extLst>
          </a:blip>
          <a:srcRect b="13247"/>
          <a:stretch/>
        </p:blipFill>
        <p:spPr bwMode="auto">
          <a:xfrm>
            <a:off x="7191018" y="3113589"/>
            <a:ext cx="3545510" cy="299784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Content Placeholder 2"/>
              <p:cNvSpPr txBox="1">
                <a:spLocks/>
              </p:cNvSpPr>
              <p:nvPr/>
            </p:nvSpPr>
            <p:spPr>
              <a:xfrm>
                <a:off x="636609" y="3471598"/>
                <a:ext cx="6438663" cy="19848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CDE"/>
                  </a:buClr>
                  <a:buFont typeface="Arial"/>
                  <a:buChar char="•"/>
                  <a:defRPr sz="2800" b="0" i="0" kern="1200" baseline="0">
                    <a:solidFill>
                      <a:schemeClr val="tx1"/>
                    </a:solidFill>
                    <a:latin typeface="Montserrat Light" charset="0"/>
                    <a:ea typeface="Montserrat Light" charset="0"/>
                    <a:cs typeface="Montserrat Light" charset="0"/>
                  </a:defRPr>
                </a:lvl1pPr>
                <a:lvl2pPr marL="685800" indent="-228600" algn="l" defTabSz="914400" rtl="0" eaLnBrk="1" latinLnBrk="0" hangingPunct="1">
                  <a:lnSpc>
                    <a:spcPct val="90000"/>
                  </a:lnSpc>
                  <a:spcBef>
                    <a:spcPts val="500"/>
                  </a:spcBef>
                  <a:buClr>
                    <a:srgbClr val="009CDE"/>
                  </a:buClr>
                  <a:buFont typeface="Arial"/>
                  <a:buChar char="•"/>
                  <a:defRPr sz="2800" b="0" i="0" kern="1200">
                    <a:solidFill>
                      <a:schemeClr val="tx1"/>
                    </a:solidFill>
                    <a:latin typeface="Montserrat Light" charset="0"/>
                    <a:ea typeface="Montserrat Light" charset="0"/>
                    <a:cs typeface="Montserrat Light" charset="0"/>
                  </a:defRPr>
                </a:lvl2pPr>
                <a:lvl3pPr marL="1143000" indent="-228600" algn="l" defTabSz="914400" rtl="0" eaLnBrk="1" latinLnBrk="0" hangingPunct="1">
                  <a:lnSpc>
                    <a:spcPct val="90000"/>
                  </a:lnSpc>
                  <a:spcBef>
                    <a:spcPts val="500"/>
                  </a:spcBef>
                  <a:buClr>
                    <a:srgbClr val="009CDE"/>
                  </a:buClr>
                  <a:buFont typeface="Arial"/>
                  <a:buChar char="•"/>
                  <a:defRPr sz="2400" b="0" i="0" kern="1200" baseline="0">
                    <a:solidFill>
                      <a:schemeClr val="tx1"/>
                    </a:solidFill>
                    <a:latin typeface="Montserrat Light" charset="0"/>
                    <a:ea typeface="Montserrat Light" charset="0"/>
                    <a:cs typeface="Montserrat Light" charset="0"/>
                  </a:defRPr>
                </a:lvl3pPr>
                <a:lvl4pPr marL="16002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4pPr>
                <a:lvl5pPr marL="2057400" indent="-228600" algn="l" defTabSz="914400" rtl="0" eaLnBrk="1" latinLnBrk="0" hangingPunct="1">
                  <a:lnSpc>
                    <a:spcPct val="90000"/>
                  </a:lnSpc>
                  <a:spcBef>
                    <a:spcPts val="500"/>
                  </a:spcBef>
                  <a:buClr>
                    <a:srgbClr val="009CDE"/>
                  </a:buClr>
                  <a:buFont typeface="Arial"/>
                  <a:buChar char="•"/>
                  <a:defRPr sz="1800" b="0" i="0" kern="1200">
                    <a:solidFill>
                      <a:schemeClr val="tx1"/>
                    </a:solidFill>
                    <a:latin typeface="Montserrat Light" charset="0"/>
                    <a:ea typeface="Montserrat Light" charset="0"/>
                    <a:cs typeface="Montserrat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2400" i="1">
                          <a:latin typeface="Cambria Math"/>
                        </a:rPr>
                        <m:t>𝑃</m:t>
                      </m:r>
                      <m:r>
                        <a:rPr lang="en-US" sz="2400" i="1">
                          <a:latin typeface="Cambria Math"/>
                        </a:rPr>
                        <m:t>=</m:t>
                      </m:r>
                      <m:r>
                        <a:rPr lang="en-US" sz="2400" i="1">
                          <a:latin typeface="Cambria Math"/>
                        </a:rPr>
                        <m:t>𝑉</m:t>
                      </m:r>
                      <m:r>
                        <a:rPr lang="en-US" sz="2400" i="1">
                          <a:latin typeface="Cambria Math"/>
                        </a:rPr>
                        <m:t>×</m:t>
                      </m:r>
                      <m:r>
                        <a:rPr lang="en-US" sz="2400" i="1">
                          <a:latin typeface="Cambria Math"/>
                        </a:rPr>
                        <m:t>𝐼</m:t>
                      </m:r>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𝑉</m:t>
                              </m:r>
                            </m:e>
                            <m:sup>
                              <m:r>
                                <a:rPr lang="en-US" sz="2400" i="1">
                                  <a:latin typeface="Cambria Math"/>
                                </a:rPr>
                                <m:t>2</m:t>
                              </m:r>
                            </m:sup>
                          </m:sSup>
                        </m:num>
                        <m:den>
                          <m:r>
                            <a:rPr lang="en-US" sz="2400" i="1">
                              <a:latin typeface="Cambria Math"/>
                            </a:rPr>
                            <m:t>𝑅</m:t>
                          </m:r>
                        </m:den>
                      </m:f>
                      <m:r>
                        <a:rPr lang="en-US" sz="2400" i="1">
                          <a:latin typeface="Cambria Math"/>
                        </a:rPr>
                        <m:t>= </m:t>
                      </m:r>
                      <m:sSup>
                        <m:sSupPr>
                          <m:ctrlPr>
                            <a:rPr lang="en-US" sz="2400" i="1">
                              <a:latin typeface="Cambria Math"/>
                            </a:rPr>
                          </m:ctrlPr>
                        </m:sSupPr>
                        <m:e>
                          <m:r>
                            <a:rPr lang="en-US" sz="2400" i="1">
                              <a:latin typeface="Cambria Math"/>
                            </a:rPr>
                            <m:t>𝐼</m:t>
                          </m:r>
                        </m:e>
                        <m:sup>
                          <m:r>
                            <a:rPr lang="en-US" sz="2400" i="1">
                              <a:latin typeface="Cambria Math"/>
                            </a:rPr>
                            <m:t>2</m:t>
                          </m:r>
                        </m:sup>
                      </m:sSup>
                      <m:r>
                        <a:rPr lang="en-US" sz="2400" i="1">
                          <a:latin typeface="Cambria Math"/>
                        </a:rPr>
                        <m:t>×</m:t>
                      </m:r>
                      <m:r>
                        <a:rPr lang="en-US" sz="2400" i="1">
                          <a:latin typeface="Cambria Math"/>
                        </a:rPr>
                        <m:t>𝑅</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latin typeface="Cambria Math"/>
                        </a:rPr>
                        <m:t>𝐸</m:t>
                      </m:r>
                      <m:r>
                        <a:rPr lang="en-US" sz="2400" i="1">
                          <a:latin typeface="Cambria Math"/>
                        </a:rPr>
                        <m:t>=</m:t>
                      </m:r>
                      <m:r>
                        <a:rPr lang="en-US" sz="2400" i="1">
                          <a:latin typeface="Cambria Math"/>
                        </a:rPr>
                        <m:t>𝑉</m:t>
                      </m:r>
                      <m:r>
                        <a:rPr lang="en-US" sz="2400" i="1">
                          <a:latin typeface="Cambria Math"/>
                        </a:rPr>
                        <m:t>×</m:t>
                      </m:r>
                      <m:r>
                        <a:rPr lang="en-US" sz="2400" i="1">
                          <a:latin typeface="Cambria Math"/>
                        </a:rPr>
                        <m:t>𝐼</m:t>
                      </m:r>
                      <m:r>
                        <a:rPr lang="en-US" sz="2400" i="1">
                          <a:latin typeface="Cambria Math"/>
                        </a:rPr>
                        <m:t>×</m:t>
                      </m:r>
                      <m:r>
                        <a:rPr lang="en-US" sz="2400" i="1">
                          <a:latin typeface="Cambria Math"/>
                        </a:rPr>
                        <m:t>𝑡</m:t>
                      </m:r>
                      <m:r>
                        <a:rPr lang="en-US" sz="2400" i="1">
                          <a:latin typeface="Cambria Math"/>
                        </a:rPr>
                        <m:t>=</m:t>
                      </m:r>
                      <m:r>
                        <a:rPr lang="en-US" sz="2400" i="1">
                          <a:latin typeface="Cambria Math"/>
                        </a:rPr>
                        <m:t>𝑃</m:t>
                      </m:r>
                      <m:r>
                        <a:rPr lang="en-US" sz="2400" i="1">
                          <a:latin typeface="Cambria Math"/>
                        </a:rPr>
                        <m:t> × </m:t>
                      </m:r>
                      <m:r>
                        <a:rPr lang="en-US" sz="2400" i="1">
                          <a:latin typeface="Cambria Math"/>
                        </a:rPr>
                        <m:t>𝑡</m:t>
                      </m:r>
                      <m:r>
                        <a:rPr lang="en-US" sz="2400" i="1">
                          <a:latin typeface="Cambria Math"/>
                        </a:rPr>
                        <m:t>= </m:t>
                      </m:r>
                      <m:f>
                        <m:fPr>
                          <m:ctrlPr>
                            <a:rPr lang="en-US" sz="2400" i="1">
                              <a:latin typeface="Cambria Math"/>
                            </a:rPr>
                          </m:ctrlPr>
                        </m:fPr>
                        <m:num>
                          <m:sSup>
                            <m:sSupPr>
                              <m:ctrlPr>
                                <a:rPr lang="en-US" sz="2400" i="1">
                                  <a:latin typeface="Cambria Math"/>
                                </a:rPr>
                              </m:ctrlPr>
                            </m:sSupPr>
                            <m:e>
                              <m:r>
                                <a:rPr lang="en-US" sz="2400" i="1">
                                  <a:latin typeface="Cambria Math"/>
                                </a:rPr>
                                <m:t>𝑉</m:t>
                              </m:r>
                            </m:e>
                            <m:sup>
                              <m:r>
                                <a:rPr lang="en-US" sz="2400" i="1">
                                  <a:latin typeface="Cambria Math"/>
                                </a:rPr>
                                <m:t>2</m:t>
                              </m:r>
                            </m:sup>
                          </m:sSup>
                        </m:num>
                        <m:den>
                          <m:r>
                            <a:rPr lang="en-US" sz="2400" i="1">
                              <a:latin typeface="Cambria Math"/>
                            </a:rPr>
                            <m:t>𝑅</m:t>
                          </m:r>
                        </m:den>
                      </m:f>
                      <m:r>
                        <a:rPr lang="en-US" sz="2400" i="1">
                          <a:latin typeface="Cambria Math"/>
                        </a:rPr>
                        <m:t>×</m:t>
                      </m:r>
                      <m:r>
                        <a:rPr lang="en-US" sz="2400" i="1">
                          <a:latin typeface="Cambria Math"/>
                        </a:rPr>
                        <m:t>𝑡</m:t>
                      </m:r>
                      <m:r>
                        <a:rPr lang="en-US" sz="2400" i="1">
                          <a:latin typeface="Cambria Math"/>
                        </a:rPr>
                        <m:t>= </m:t>
                      </m:r>
                      <m:sSup>
                        <m:sSupPr>
                          <m:ctrlPr>
                            <a:rPr lang="en-US" sz="2400" i="1">
                              <a:latin typeface="Cambria Math"/>
                            </a:rPr>
                          </m:ctrlPr>
                        </m:sSupPr>
                        <m:e>
                          <m:r>
                            <a:rPr lang="en-US" sz="2400" i="1">
                              <a:latin typeface="Cambria Math"/>
                            </a:rPr>
                            <m:t>𝐼</m:t>
                          </m:r>
                        </m:e>
                        <m:sup>
                          <m:r>
                            <a:rPr lang="en-US" sz="2400" i="1">
                              <a:latin typeface="Cambria Math"/>
                            </a:rPr>
                            <m:t>2</m:t>
                          </m:r>
                        </m:sup>
                      </m:sSup>
                      <m:r>
                        <a:rPr lang="en-US" sz="2400" i="1">
                          <a:latin typeface="Cambria Math"/>
                        </a:rPr>
                        <m:t>×</m:t>
                      </m:r>
                      <m:r>
                        <a:rPr lang="en-US" sz="2400" i="1">
                          <a:latin typeface="Cambria Math"/>
                        </a:rPr>
                        <m:t>𝑅</m:t>
                      </m:r>
                      <m:r>
                        <a:rPr lang="en-US" sz="2400" i="1">
                          <a:latin typeface="Cambria Math"/>
                        </a:rPr>
                        <m:t>×</m:t>
                      </m:r>
                      <m:r>
                        <a:rPr lang="en-US" sz="2400" i="1">
                          <a:latin typeface="Cambria Math"/>
                        </a:rPr>
                        <m:t>𝑡</m:t>
                      </m:r>
                      <m:r>
                        <a:rPr lang="en-US" sz="2400" i="1">
                          <a:latin typeface="Cambria Math"/>
                        </a:rPr>
                        <m:t> </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latin typeface="Cambria Math"/>
                        </a:rPr>
                        <m:t>∴1 </m:t>
                      </m:r>
                      <m:r>
                        <a:rPr lang="en-US" sz="2400" i="1">
                          <a:latin typeface="Cambria Math"/>
                        </a:rPr>
                        <m:t>𝑗𝑜𝑢𝑙𝑒</m:t>
                      </m:r>
                      <m:r>
                        <a:rPr lang="en-US" sz="2400" i="1">
                          <a:latin typeface="Cambria Math"/>
                        </a:rPr>
                        <m:t>=1 </m:t>
                      </m:r>
                      <m:r>
                        <a:rPr lang="en-US" sz="2400" i="1">
                          <a:latin typeface="Cambria Math"/>
                        </a:rPr>
                        <m:t>𝑤𝑎𝑡𝑡</m:t>
                      </m:r>
                      <m:r>
                        <a:rPr lang="en-US" sz="2400" i="1">
                          <a:latin typeface="Cambria Math"/>
                        </a:rPr>
                        <m:t> × 1 </m:t>
                      </m:r>
                      <m:r>
                        <a:rPr lang="en-US" sz="2400" i="1">
                          <a:latin typeface="Cambria Math"/>
                        </a:rPr>
                        <m:t>𝑠𝑒𝑐𝑜𝑛𝑑</m:t>
                      </m:r>
                    </m:oMath>
                  </m:oMathPara>
                </a14:m>
                <a:endParaRPr lang="en-US" sz="2400" dirty="0"/>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636609" y="3471598"/>
                <a:ext cx="6438663" cy="1984891"/>
              </a:xfrm>
              <a:prstGeom prst="rect">
                <a:avLst/>
              </a:prstGeom>
              <a:blipFill rotWithShape="0">
                <a:blip r:embed="rId3"/>
                <a:stretch>
                  <a:fillRect b="-18405"/>
                </a:stretch>
              </a:blipFill>
            </p:spPr>
            <p:txBody>
              <a:bodyPr/>
              <a:lstStyle/>
              <a:p>
                <a:r>
                  <a:rPr lang="en-US">
                    <a:noFill/>
                  </a:rPr>
                  <a:t> </a:t>
                </a:r>
              </a:p>
            </p:txBody>
          </p:sp>
        </mc:Fallback>
      </mc:AlternateContent>
    </p:spTree>
    <p:extLst>
      <p:ext uri="{BB962C8B-B14F-4D97-AF65-F5344CB8AC3E}">
        <p14:creationId xmlns:p14="http://schemas.microsoft.com/office/powerpoint/2010/main" val="2421192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ontserrat" pitchFamily="50" charset="0"/>
              </a:rPr>
              <a:t>Time is of the essence</a:t>
            </a:r>
            <a:endParaRPr lang="en-GB" dirty="0">
              <a:latin typeface="Montserrat" pitchFamily="50" charset="0"/>
            </a:endParaRPr>
          </a:p>
        </p:txBody>
      </p:sp>
      <p:pic>
        <p:nvPicPr>
          <p:cNvPr id="5"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914742" y="1314819"/>
            <a:ext cx="4347305" cy="387927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085863" y="5194091"/>
            <a:ext cx="6435524" cy="630942"/>
          </a:xfrm>
          <a:prstGeom prst="rect">
            <a:avLst/>
          </a:prstGeom>
        </p:spPr>
        <p:txBody>
          <a:bodyPr wrap="square">
            <a:spAutoFit/>
          </a:bodyPr>
          <a:lstStyle/>
          <a:p>
            <a:pPr>
              <a:spcBef>
                <a:spcPct val="50000"/>
              </a:spcBef>
            </a:pPr>
            <a:r>
              <a:rPr lang="en-GB" altLang="en-US" sz="1400" dirty="0" smtClean="0">
                <a:solidFill>
                  <a:srgbClr val="009CDE"/>
                </a:solidFill>
                <a:latin typeface="Montserrat Light" charset="0"/>
                <a:ea typeface="Montserrat Light" charset="0"/>
                <a:cs typeface="Montserrat Light" charset="0"/>
              </a:rPr>
              <a:t>Source: </a:t>
            </a:r>
          </a:p>
          <a:p>
            <a:pPr>
              <a:spcBef>
                <a:spcPct val="50000"/>
              </a:spcBef>
            </a:pPr>
            <a:r>
              <a:rPr lang="en-GB" altLang="en-US" sz="1400" dirty="0" smtClean="0">
                <a:solidFill>
                  <a:srgbClr val="009CDE"/>
                </a:solidFill>
                <a:latin typeface="Montserrat Light" charset="0"/>
                <a:ea typeface="Montserrat Light" charset="0"/>
                <a:cs typeface="Montserrat Light" charset="0"/>
              </a:rPr>
              <a:t>http</a:t>
            </a:r>
            <a:r>
              <a:rPr lang="en-GB" altLang="en-US" sz="1400" dirty="0">
                <a:solidFill>
                  <a:srgbClr val="009CDE"/>
                </a:solidFill>
                <a:latin typeface="Montserrat Light" charset="0"/>
                <a:ea typeface="Montserrat Light" charset="0"/>
                <a:cs typeface="Montserrat Light" charset="0"/>
              </a:rPr>
              <a:t>://www.skillstat.com/PDF/mceElectric.pdf</a:t>
            </a:r>
          </a:p>
        </p:txBody>
      </p:sp>
    </p:spTree>
    <p:extLst>
      <p:ext uri="{BB962C8B-B14F-4D97-AF65-F5344CB8AC3E}">
        <p14:creationId xmlns:p14="http://schemas.microsoft.com/office/powerpoint/2010/main" val="2987695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212"/>
          <p:cNvSpPr txBox="1">
            <a:spLocks noChangeArrowheads="1"/>
          </p:cNvSpPr>
          <p:nvPr/>
        </p:nvSpPr>
        <p:spPr bwMode="auto">
          <a:xfrm>
            <a:off x="1181995" y="3174696"/>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p:cNvSpPr>
            <a:spLocks noGrp="1"/>
          </p:cNvSpPr>
          <p:nvPr>
            <p:ph type="title"/>
          </p:nvPr>
        </p:nvSpPr>
        <p:spPr/>
        <p:txBody>
          <a:bodyPr>
            <a:normAutofit/>
          </a:bodyPr>
          <a:lstStyle/>
          <a:p>
            <a:r>
              <a:rPr lang="en-US" dirty="0" smtClean="0">
                <a:latin typeface="Montserrat" pitchFamily="50" charset="0"/>
              </a:rPr>
              <a:t>Agenda</a:t>
            </a:r>
            <a:endParaRPr lang="en-US" dirty="0">
              <a:latin typeface="Montserrat" pitchFamily="50" charset="0"/>
            </a:endParaRPr>
          </a:p>
        </p:txBody>
      </p:sp>
      <p:sp>
        <p:nvSpPr>
          <p:cNvPr id="24" name="Shape 200"/>
          <p:cNvSpPr>
            <a:spLocks noChangeArrowheads="1"/>
          </p:cNvSpPr>
          <p:nvPr/>
        </p:nvSpPr>
        <p:spPr bwMode="auto">
          <a:xfrm>
            <a:off x="1174639" y="4249666"/>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7" name="Shape 200"/>
          <p:cNvSpPr>
            <a:spLocks noChangeArrowheads="1"/>
          </p:cNvSpPr>
          <p:nvPr/>
        </p:nvSpPr>
        <p:spPr bwMode="auto">
          <a:xfrm>
            <a:off x="1184229" y="3713648"/>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9" name="Shape 200"/>
          <p:cNvSpPr>
            <a:spLocks noChangeArrowheads="1"/>
          </p:cNvSpPr>
          <p:nvPr/>
        </p:nvSpPr>
        <p:spPr bwMode="auto">
          <a:xfrm>
            <a:off x="1191381" y="154962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0" name="Shape 200"/>
          <p:cNvSpPr>
            <a:spLocks noChangeArrowheads="1"/>
          </p:cNvSpPr>
          <p:nvPr/>
        </p:nvSpPr>
        <p:spPr bwMode="auto">
          <a:xfrm>
            <a:off x="1180107" y="2625081"/>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2" name="Shape 200"/>
          <p:cNvSpPr>
            <a:spLocks noChangeArrowheads="1"/>
          </p:cNvSpPr>
          <p:nvPr/>
        </p:nvSpPr>
        <p:spPr bwMode="auto">
          <a:xfrm>
            <a:off x="1195118" y="2089608"/>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3" name="Shape 210"/>
          <p:cNvSpPr txBox="1">
            <a:spLocks noChangeArrowheads="1"/>
          </p:cNvSpPr>
          <p:nvPr/>
        </p:nvSpPr>
        <p:spPr bwMode="auto">
          <a:xfrm>
            <a:off x="1191379" y="3186565"/>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bg1"/>
                </a:solidFill>
                <a:latin typeface="Montserrat" charset="0"/>
                <a:ea typeface="Montserrat" charset="0"/>
                <a:cs typeface="Montserrat" charset="0"/>
              </a:rPr>
              <a:t>Standard– </a:t>
            </a:r>
            <a:r>
              <a:rPr lang="en-US" altLang="en-US" sz="2000" dirty="0">
                <a:solidFill>
                  <a:schemeClr val="bg1"/>
                </a:solidFill>
                <a:latin typeface="Montserrat" charset="0"/>
                <a:ea typeface="Montserrat" charset="0"/>
                <a:cs typeface="Montserrat" charset="0"/>
              </a:rPr>
              <a:t>IEC </a:t>
            </a:r>
            <a:r>
              <a:rPr lang="en-US" altLang="en-US" sz="2000" dirty="0" smtClean="0">
                <a:solidFill>
                  <a:schemeClr val="bg1"/>
                </a:solidFill>
                <a:latin typeface="Montserrat" charset="0"/>
                <a:ea typeface="Montserrat" charset="0"/>
                <a:cs typeface="Montserrat" charset="0"/>
              </a:rPr>
              <a:t>60601-2-4</a:t>
            </a:r>
            <a:endParaRPr lang="en-US" altLang="en-US" sz="2000" dirty="0">
              <a:solidFill>
                <a:schemeClr val="bg1"/>
              </a:solidFill>
              <a:latin typeface="Montserrat" charset="0"/>
              <a:ea typeface="Montserrat" charset="0"/>
              <a:cs typeface="Montserrat" charset="0"/>
            </a:endParaRPr>
          </a:p>
        </p:txBody>
      </p:sp>
      <p:sp>
        <p:nvSpPr>
          <p:cNvPr id="35"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6"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Defibrillator PM</a:t>
            </a:r>
            <a:endParaRPr lang="en-US" altLang="en-US" sz="2000" dirty="0">
              <a:solidFill>
                <a:srgbClr val="171717"/>
              </a:solidFill>
              <a:latin typeface="Montserrat Light" charset="0"/>
              <a:ea typeface="Montserrat Light" charset="0"/>
              <a:cs typeface="Montserrat Light" charset="0"/>
            </a:endParaRPr>
          </a:p>
        </p:txBody>
      </p:sp>
      <p:sp>
        <p:nvSpPr>
          <p:cNvPr id="37"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Closing remarks</a:t>
            </a:r>
            <a:endParaRPr lang="en-US" altLang="en-US" sz="2000" dirty="0">
              <a:solidFill>
                <a:srgbClr val="171717"/>
              </a:solidFill>
              <a:latin typeface="Montserrat Light" charset="0"/>
              <a:ea typeface="Montserrat Light" charset="0"/>
              <a:cs typeface="Montserrat Light" charset="0"/>
            </a:endParaRPr>
          </a:p>
        </p:txBody>
      </p:sp>
      <p:sp>
        <p:nvSpPr>
          <p:cNvPr id="38" name="Shape 210"/>
          <p:cNvSpPr txBox="1">
            <a:spLocks noChangeArrowheads="1"/>
          </p:cNvSpPr>
          <p:nvPr/>
        </p:nvSpPr>
        <p:spPr bwMode="auto">
          <a:xfrm>
            <a:off x="1201218" y="2085163"/>
            <a:ext cx="453683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Definition &amp; Use</a:t>
            </a:r>
            <a:endParaRPr lang="en-US" altLang="en-US" sz="2000" dirty="0">
              <a:latin typeface="Montserrat Light" charset="0"/>
              <a:ea typeface="Montserrat Light" charset="0"/>
              <a:cs typeface="Montserrat Light" charset="0"/>
            </a:endParaRPr>
          </a:p>
        </p:txBody>
      </p:sp>
      <p:sp>
        <p:nvSpPr>
          <p:cNvPr id="39" name="Shape 210"/>
          <p:cNvSpPr txBox="1">
            <a:spLocks noChangeArrowheads="1"/>
          </p:cNvSpPr>
          <p:nvPr/>
        </p:nvSpPr>
        <p:spPr bwMode="auto">
          <a:xfrm>
            <a:off x="1201217" y="2625597"/>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Heart &amp; Electrical Signals</a:t>
            </a:r>
            <a:endParaRPr lang="en-US" altLang="en-US" sz="2000" dirty="0">
              <a:latin typeface="Montserrat Light" charset="0"/>
              <a:ea typeface="Montserrat Light" charset="0"/>
              <a:cs typeface="Montserrat Light" charset="0"/>
            </a:endParaRPr>
          </a:p>
        </p:txBody>
      </p:sp>
      <p:sp>
        <p:nvSpPr>
          <p:cNvPr id="40" name="TextBox 39"/>
          <p:cNvSpPr txBox="1"/>
          <p:nvPr/>
        </p:nvSpPr>
        <p:spPr>
          <a:xfrm>
            <a:off x="1201217" y="1585733"/>
            <a:ext cx="5058475" cy="646331"/>
          </a:xfrm>
          <a:prstGeom prst="rect">
            <a:avLst/>
          </a:prstGeom>
          <a:noFill/>
        </p:spPr>
        <p:txBody>
          <a:bodyPr wrap="square" rtlCol="0">
            <a:spAutoFit/>
          </a:bodyPr>
          <a:lstStyle/>
          <a:p>
            <a:r>
              <a:rPr lang="en-US" altLang="en-US" sz="2000" dirty="0">
                <a:latin typeface="Montserrat Light" charset="0"/>
                <a:ea typeface="Montserrat Light" charset="0"/>
                <a:cs typeface="Montserrat Light" charset="0"/>
              </a:rPr>
              <a:t>Defibrillation - History and Theory</a:t>
            </a:r>
          </a:p>
          <a:p>
            <a:endParaRPr lang="en-US" sz="1600" dirty="0">
              <a:latin typeface="Montserrat" charset="0"/>
              <a:ea typeface="Montserrat" charset="0"/>
              <a:cs typeface="Montserrat" charset="0"/>
            </a:endParaRPr>
          </a:p>
        </p:txBody>
      </p:sp>
      <p:sp>
        <p:nvSpPr>
          <p:cNvPr id="57"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58"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59"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60"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61"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62" name="Picture 61"/>
          <p:cNvPicPr>
            <a:picLocks noChangeAspect="1"/>
          </p:cNvPicPr>
          <p:nvPr/>
        </p:nvPicPr>
        <p:blipFill rotWithShape="1">
          <a:blip r:embed="rId3">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Tree>
    <p:extLst>
      <p:ext uri="{BB962C8B-B14F-4D97-AF65-F5344CB8AC3E}">
        <p14:creationId xmlns:p14="http://schemas.microsoft.com/office/powerpoint/2010/main" val="1877817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8449" y="517526"/>
            <a:ext cx="11487993" cy="694932"/>
          </a:xfrm>
        </p:spPr>
        <p:txBody>
          <a:bodyPr>
            <a:normAutofit/>
          </a:bodyPr>
          <a:lstStyle/>
          <a:p>
            <a:r>
              <a:rPr lang="en-US" dirty="0" smtClean="0">
                <a:latin typeface="Montserrat" pitchFamily="50" charset="0"/>
              </a:rPr>
              <a:t>IEC 60601-2-4:2011</a:t>
            </a:r>
            <a:endParaRPr lang="en-US" dirty="0">
              <a:latin typeface="Montserrat" pitchFamily="50" charset="0"/>
            </a:endParaRPr>
          </a:p>
        </p:txBody>
      </p:sp>
      <p:sp>
        <p:nvSpPr>
          <p:cNvPr id="2" name="Text Placeholder 1"/>
          <p:cNvSpPr>
            <a:spLocks noGrp="1"/>
          </p:cNvSpPr>
          <p:nvPr>
            <p:ph idx="1"/>
          </p:nvPr>
        </p:nvSpPr>
        <p:spPr>
          <a:xfrm>
            <a:off x="508448" y="1349740"/>
            <a:ext cx="11487993" cy="3090455"/>
          </a:xfrm>
        </p:spPr>
        <p:txBody>
          <a:bodyPr>
            <a:normAutofit fontScale="92500"/>
          </a:bodyPr>
          <a:lstStyle/>
          <a:p>
            <a:pPr>
              <a:lnSpc>
                <a:spcPct val="110000"/>
              </a:lnSpc>
            </a:pPr>
            <a:r>
              <a:rPr lang="en-US" sz="2200" dirty="0"/>
              <a:t>The current in-use standard for external defibrillators is IEC 60601-2-4:2011 Particular requirements for safety of cardiac defibrillators.  The purpose of the standard is to establish particular basic safety and essential requirements for cardiac defibrillators for manufacturers’ adherence.						</a:t>
            </a:r>
            <a:endParaRPr lang="en-US" sz="2200" dirty="0" smtClean="0"/>
          </a:p>
          <a:p>
            <a:pPr>
              <a:lnSpc>
                <a:spcPct val="110000"/>
              </a:lnSpc>
            </a:pPr>
            <a:r>
              <a:rPr lang="en-US" sz="2200" dirty="0" smtClean="0"/>
              <a:t>The </a:t>
            </a:r>
            <a:r>
              <a:rPr lang="en-US" sz="2200" dirty="0"/>
              <a:t>standard stipulates the accuracy of defibrillator energy output </a:t>
            </a:r>
            <a:r>
              <a:rPr lang="en-US" sz="2200" dirty="0" smtClean="0"/>
              <a:t>into </a:t>
            </a:r>
            <a:r>
              <a:rPr lang="en-US" sz="2200" dirty="0"/>
              <a:t>various loads, maximum delay time from the </a:t>
            </a:r>
            <a:r>
              <a:rPr lang="en-US" sz="2200" u="sng" dirty="0" smtClean="0"/>
              <a:t>synchronized</a:t>
            </a:r>
            <a:r>
              <a:rPr lang="en-US" sz="2200" dirty="0" smtClean="0"/>
              <a:t> </a:t>
            </a:r>
            <a:r>
              <a:rPr lang="en-US" sz="2200" dirty="0"/>
              <a:t>peak QRS complex to the peak delivered energy - </a:t>
            </a:r>
            <a:r>
              <a:rPr lang="en-US" sz="2200" dirty="0" smtClean="0"/>
              <a:t>differentiation </a:t>
            </a:r>
            <a:r>
              <a:rPr lang="en-US" sz="2200" dirty="0"/>
              <a:t>and identification of shockable and non-shockable arrhythmia, and the accuracy of the pacing pulse rate, current and duration.</a:t>
            </a:r>
          </a:p>
          <a:p>
            <a:endParaRPr lang="en-US" sz="2200" dirty="0"/>
          </a:p>
        </p:txBody>
      </p:sp>
    </p:spTree>
    <p:extLst>
      <p:ext uri="{BB962C8B-B14F-4D97-AF65-F5344CB8AC3E}">
        <p14:creationId xmlns:p14="http://schemas.microsoft.com/office/powerpoint/2010/main" val="2504994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p:cNvSpPr>
            <a:spLocks noGrp="1"/>
          </p:cNvSpPr>
          <p:nvPr>
            <p:ph type="title"/>
          </p:nvPr>
        </p:nvSpPr>
        <p:spPr/>
        <p:txBody>
          <a:bodyPr>
            <a:normAutofit/>
          </a:bodyPr>
          <a:lstStyle/>
          <a:p>
            <a:r>
              <a:rPr lang="en-US" dirty="0" smtClean="0">
                <a:latin typeface="Montserrat" pitchFamily="50" charset="0"/>
              </a:rPr>
              <a:t>Agenda</a:t>
            </a:r>
            <a:endParaRPr lang="en-US" dirty="0">
              <a:latin typeface="Montserrat" pitchFamily="50" charset="0"/>
            </a:endParaRPr>
          </a:p>
        </p:txBody>
      </p:sp>
      <p:sp>
        <p:nvSpPr>
          <p:cNvPr id="27" name="Shape 200"/>
          <p:cNvSpPr>
            <a:spLocks noChangeArrowheads="1"/>
          </p:cNvSpPr>
          <p:nvPr/>
        </p:nvSpPr>
        <p:spPr bwMode="auto">
          <a:xfrm>
            <a:off x="1174639" y="4249666"/>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9" name="Shape 200"/>
          <p:cNvSpPr>
            <a:spLocks noChangeArrowheads="1"/>
          </p:cNvSpPr>
          <p:nvPr/>
        </p:nvSpPr>
        <p:spPr bwMode="auto">
          <a:xfrm>
            <a:off x="1184229" y="1554553"/>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0" name="Shape 200"/>
          <p:cNvSpPr>
            <a:spLocks noChangeArrowheads="1"/>
          </p:cNvSpPr>
          <p:nvPr/>
        </p:nvSpPr>
        <p:spPr bwMode="auto">
          <a:xfrm>
            <a:off x="1191381" y="316859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2" name="Shape 200"/>
          <p:cNvSpPr>
            <a:spLocks noChangeArrowheads="1"/>
          </p:cNvSpPr>
          <p:nvPr/>
        </p:nvSpPr>
        <p:spPr bwMode="auto">
          <a:xfrm>
            <a:off x="1180107" y="2625081"/>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3" name="Shape 200"/>
          <p:cNvSpPr>
            <a:spLocks noChangeArrowheads="1"/>
          </p:cNvSpPr>
          <p:nvPr/>
        </p:nvSpPr>
        <p:spPr bwMode="auto">
          <a:xfrm>
            <a:off x="1195118" y="2089608"/>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4" name="Shape 210"/>
          <p:cNvSpPr txBox="1">
            <a:spLocks noChangeArrowheads="1"/>
          </p:cNvSpPr>
          <p:nvPr/>
        </p:nvSpPr>
        <p:spPr bwMode="auto">
          <a:xfrm>
            <a:off x="1191379" y="3176806"/>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Standard– </a:t>
            </a:r>
            <a:r>
              <a:rPr lang="en-US" altLang="en-US" sz="2000" dirty="0">
                <a:latin typeface="Montserrat Light" charset="0"/>
                <a:ea typeface="Montserrat Light" charset="0"/>
                <a:cs typeface="Montserrat Light" charset="0"/>
              </a:rPr>
              <a:t>IEC </a:t>
            </a:r>
            <a:r>
              <a:rPr lang="en-US" altLang="en-US" sz="2000" dirty="0" smtClean="0">
                <a:latin typeface="Montserrat Light" charset="0"/>
                <a:ea typeface="Montserrat Light" charset="0"/>
                <a:cs typeface="Montserrat Light" charset="0"/>
              </a:rPr>
              <a:t>60601-2-4</a:t>
            </a:r>
            <a:endParaRPr lang="en-US" altLang="en-US" sz="2000" dirty="0">
              <a:latin typeface="Montserrat Light" charset="0"/>
              <a:ea typeface="Montserrat Light" charset="0"/>
              <a:cs typeface="Montserrat Light" charset="0"/>
            </a:endParaRPr>
          </a:p>
        </p:txBody>
      </p:sp>
      <p:sp>
        <p:nvSpPr>
          <p:cNvPr id="35" name="Shape 212"/>
          <p:cNvSpPr txBox="1">
            <a:spLocks noChangeArrowheads="1"/>
          </p:cNvSpPr>
          <p:nvPr/>
        </p:nvSpPr>
        <p:spPr bwMode="auto">
          <a:xfrm>
            <a:off x="1181995" y="3713230"/>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37"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8"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bg1"/>
                </a:solidFill>
                <a:latin typeface="Montserrat" charset="0"/>
                <a:ea typeface="Montserrat" charset="0"/>
                <a:cs typeface="Montserrat" charset="0"/>
              </a:rPr>
              <a:t>Defibrillator PM</a:t>
            </a:r>
            <a:endParaRPr lang="en-US" altLang="en-US" sz="2000" dirty="0">
              <a:solidFill>
                <a:schemeClr val="bg1"/>
              </a:solidFill>
              <a:latin typeface="Montserrat" charset="0"/>
              <a:ea typeface="Montserrat" charset="0"/>
              <a:cs typeface="Montserrat" charset="0"/>
            </a:endParaRPr>
          </a:p>
        </p:txBody>
      </p:sp>
      <p:sp>
        <p:nvSpPr>
          <p:cNvPr id="39"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Closing remarks</a:t>
            </a:r>
            <a:endParaRPr lang="en-US" altLang="en-US" sz="2000" dirty="0">
              <a:solidFill>
                <a:srgbClr val="171717"/>
              </a:solidFill>
              <a:latin typeface="Montserrat Light" charset="0"/>
              <a:ea typeface="Montserrat Light" charset="0"/>
              <a:cs typeface="Montserrat Light" charset="0"/>
            </a:endParaRPr>
          </a:p>
        </p:txBody>
      </p:sp>
      <p:sp>
        <p:nvSpPr>
          <p:cNvPr id="53" name="Shape 210"/>
          <p:cNvSpPr txBox="1">
            <a:spLocks noChangeArrowheads="1"/>
          </p:cNvSpPr>
          <p:nvPr/>
        </p:nvSpPr>
        <p:spPr bwMode="auto">
          <a:xfrm>
            <a:off x="1201218" y="2085163"/>
            <a:ext cx="453683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Definition &amp; Use</a:t>
            </a:r>
            <a:endParaRPr lang="en-US" altLang="en-US" sz="2000" dirty="0">
              <a:latin typeface="Montserrat Light" charset="0"/>
              <a:ea typeface="Montserrat Light" charset="0"/>
              <a:cs typeface="Montserrat Light" charset="0"/>
            </a:endParaRPr>
          </a:p>
        </p:txBody>
      </p:sp>
      <p:sp>
        <p:nvSpPr>
          <p:cNvPr id="54" name="Shape 210"/>
          <p:cNvSpPr txBox="1">
            <a:spLocks noChangeArrowheads="1"/>
          </p:cNvSpPr>
          <p:nvPr/>
        </p:nvSpPr>
        <p:spPr bwMode="auto">
          <a:xfrm>
            <a:off x="1201217" y="2625597"/>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Heart &amp; Electrical Signals</a:t>
            </a:r>
            <a:endParaRPr lang="en-US" altLang="en-US" sz="2000" dirty="0">
              <a:latin typeface="Montserrat Light" charset="0"/>
              <a:ea typeface="Montserrat Light" charset="0"/>
              <a:cs typeface="Montserrat Light" charset="0"/>
            </a:endParaRPr>
          </a:p>
        </p:txBody>
      </p:sp>
      <p:sp>
        <p:nvSpPr>
          <p:cNvPr id="55" name="TextBox 54"/>
          <p:cNvSpPr txBox="1"/>
          <p:nvPr/>
        </p:nvSpPr>
        <p:spPr>
          <a:xfrm>
            <a:off x="1201217" y="1585733"/>
            <a:ext cx="5058475" cy="646331"/>
          </a:xfrm>
          <a:prstGeom prst="rect">
            <a:avLst/>
          </a:prstGeom>
          <a:noFill/>
        </p:spPr>
        <p:txBody>
          <a:bodyPr wrap="square" rtlCol="0">
            <a:spAutoFit/>
          </a:bodyPr>
          <a:lstStyle/>
          <a:p>
            <a:r>
              <a:rPr lang="en-US" altLang="en-US" sz="2000" dirty="0">
                <a:latin typeface="Montserrat Light" charset="0"/>
                <a:ea typeface="Montserrat Light" charset="0"/>
                <a:cs typeface="Montserrat Light" charset="0"/>
              </a:rPr>
              <a:t>Defibrillation - History and Theory</a:t>
            </a:r>
          </a:p>
          <a:p>
            <a:endParaRPr lang="en-US" sz="1600" dirty="0">
              <a:latin typeface="Montserrat Light" charset="0"/>
              <a:ea typeface="Montserrat Light" charset="0"/>
              <a:cs typeface="Montserrat Light" charset="0"/>
            </a:endParaRPr>
          </a:p>
        </p:txBody>
      </p:sp>
      <p:sp>
        <p:nvSpPr>
          <p:cNvPr id="56"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57"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58"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59"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60"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61" name="Picture 60"/>
          <p:cNvPicPr>
            <a:picLocks noChangeAspect="1"/>
          </p:cNvPicPr>
          <p:nvPr/>
        </p:nvPicPr>
        <p:blipFill rotWithShape="1">
          <a:blip r:embed="rId3">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Tree>
    <p:extLst>
      <p:ext uri="{BB962C8B-B14F-4D97-AF65-F5344CB8AC3E}">
        <p14:creationId xmlns:p14="http://schemas.microsoft.com/office/powerpoint/2010/main" val="3659927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ontserrat" pitchFamily="50" charset="0"/>
              </a:rPr>
              <a:t>Typical PM</a:t>
            </a:r>
            <a:endParaRPr lang="en-US" dirty="0">
              <a:latin typeface="Montserrat" pitchFamily="50" charset="0"/>
            </a:endParaRPr>
          </a:p>
        </p:txBody>
      </p:sp>
      <p:sp>
        <p:nvSpPr>
          <p:cNvPr id="4" name="Placeholder 3"/>
          <p:cNvSpPr>
            <a:spLocks noGrp="1" noChangeArrowheads="1"/>
          </p:cNvSpPr>
          <p:nvPr>
            <p:ph idx="1"/>
          </p:nvPr>
        </p:nvSpPr>
        <p:spPr/>
        <p:txBody>
          <a:bodyPr>
            <a:noAutofit/>
          </a:bodyPr>
          <a:lstStyle/>
          <a:p>
            <a:pPr lvl="0"/>
            <a:r>
              <a:rPr lang="en-US" sz="2000" dirty="0" smtClean="0">
                <a:solidFill>
                  <a:schemeClr val="tx2">
                    <a:lumMod val="10000"/>
                  </a:schemeClr>
                </a:solidFill>
              </a:rPr>
              <a:t>Visual test</a:t>
            </a:r>
          </a:p>
          <a:p>
            <a:pPr lvl="0"/>
            <a:r>
              <a:rPr lang="en-US" sz="2000" dirty="0" smtClean="0">
                <a:solidFill>
                  <a:schemeClr val="tx2">
                    <a:lumMod val="10000"/>
                  </a:schemeClr>
                </a:solidFill>
              </a:rPr>
              <a:t>Electrical safety Test</a:t>
            </a:r>
            <a:endParaRPr lang="en-US" sz="2000" dirty="0">
              <a:solidFill>
                <a:schemeClr val="tx2">
                  <a:lumMod val="10000"/>
                </a:schemeClr>
              </a:solidFill>
            </a:endParaRPr>
          </a:p>
          <a:p>
            <a:pPr lvl="0"/>
            <a:r>
              <a:rPr lang="en-US" sz="2000" dirty="0" smtClean="0">
                <a:solidFill>
                  <a:schemeClr val="tx2">
                    <a:lumMod val="10000"/>
                  </a:schemeClr>
                </a:solidFill>
              </a:rPr>
              <a:t>Battery </a:t>
            </a:r>
            <a:r>
              <a:rPr lang="en-US" sz="2000" dirty="0">
                <a:solidFill>
                  <a:schemeClr val="tx2">
                    <a:lumMod val="10000"/>
                  </a:schemeClr>
                </a:solidFill>
              </a:rPr>
              <a:t>performance</a:t>
            </a:r>
          </a:p>
          <a:p>
            <a:pPr lvl="0"/>
            <a:r>
              <a:rPr lang="en-US" sz="2000" dirty="0">
                <a:solidFill>
                  <a:schemeClr val="tx2">
                    <a:lumMod val="10000"/>
                  </a:schemeClr>
                </a:solidFill>
              </a:rPr>
              <a:t>Alarms</a:t>
            </a:r>
          </a:p>
          <a:p>
            <a:pPr lvl="0"/>
            <a:r>
              <a:rPr lang="en-US" sz="2000" dirty="0">
                <a:solidFill>
                  <a:schemeClr val="tx2">
                    <a:lumMod val="10000"/>
                  </a:schemeClr>
                </a:solidFill>
              </a:rPr>
              <a:t>ECG performance </a:t>
            </a:r>
          </a:p>
          <a:p>
            <a:pPr lvl="1"/>
            <a:r>
              <a:rPr lang="en-US" sz="2000" dirty="0">
                <a:solidFill>
                  <a:schemeClr val="tx2">
                    <a:lumMod val="10000"/>
                  </a:schemeClr>
                </a:solidFill>
              </a:rPr>
              <a:t>Amplitude gain</a:t>
            </a:r>
          </a:p>
          <a:p>
            <a:pPr lvl="1"/>
            <a:r>
              <a:rPr lang="en-US" sz="2000" dirty="0">
                <a:solidFill>
                  <a:schemeClr val="tx2">
                    <a:lumMod val="10000"/>
                  </a:schemeClr>
                </a:solidFill>
              </a:rPr>
              <a:t>BPM rate verification</a:t>
            </a:r>
          </a:p>
          <a:p>
            <a:pPr lvl="1"/>
            <a:r>
              <a:rPr lang="en-US" sz="2000" dirty="0">
                <a:solidFill>
                  <a:schemeClr val="tx2">
                    <a:lumMod val="10000"/>
                  </a:schemeClr>
                </a:solidFill>
              </a:rPr>
              <a:t>Frequency response </a:t>
            </a:r>
          </a:p>
        </p:txBody>
      </p:sp>
      <p:sp>
        <p:nvSpPr>
          <p:cNvPr id="6" name="Placeholder 3"/>
          <p:cNvSpPr txBox="1">
            <a:spLocks noChangeArrowheads="1"/>
          </p:cNvSpPr>
          <p:nvPr/>
        </p:nvSpPr>
        <p:spPr>
          <a:xfrm>
            <a:off x="3831771" y="1060058"/>
            <a:ext cx="3856207" cy="3573463"/>
          </a:xfrm>
          <a:prstGeom prst="rect">
            <a:avLst/>
          </a:prstGeom>
          <a:noFill/>
          <a:ln>
            <a:noFill/>
          </a:ln>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buClr>
                <a:srgbClr val="009CDE"/>
              </a:buClr>
            </a:pPr>
            <a:r>
              <a:rPr lang="en-US" sz="1800" dirty="0">
                <a:solidFill>
                  <a:schemeClr val="tx2">
                    <a:lumMod val="10000"/>
                  </a:schemeClr>
                </a:solidFill>
                <a:latin typeface="Montserrat Light" pitchFamily="50" charset="0"/>
              </a:rPr>
              <a:t>Synchronization/cardioversion operation</a:t>
            </a:r>
          </a:p>
          <a:p>
            <a:pPr lvl="1">
              <a:buClr>
                <a:srgbClr val="009CDE"/>
              </a:buClr>
            </a:pPr>
            <a:r>
              <a:rPr lang="en-US" sz="1800" dirty="0">
                <a:solidFill>
                  <a:schemeClr val="tx2">
                    <a:lumMod val="10000"/>
                  </a:schemeClr>
                </a:solidFill>
                <a:latin typeface="Montserrat Light" pitchFamily="50" charset="0"/>
              </a:rPr>
              <a:t>Recording sync delay</a:t>
            </a:r>
          </a:p>
          <a:p>
            <a:pPr lvl="0">
              <a:buClr>
                <a:srgbClr val="009CDE"/>
              </a:buClr>
            </a:pPr>
            <a:r>
              <a:rPr lang="en-US" sz="1800" dirty="0" smtClean="0">
                <a:solidFill>
                  <a:schemeClr val="tx2">
                    <a:lumMod val="10000"/>
                  </a:schemeClr>
                </a:solidFill>
                <a:latin typeface="Montserrat Light" pitchFamily="50" charset="0"/>
              </a:rPr>
              <a:t>Energy </a:t>
            </a:r>
            <a:r>
              <a:rPr lang="en-US" sz="1800" dirty="0">
                <a:solidFill>
                  <a:schemeClr val="tx2">
                    <a:lumMod val="10000"/>
                  </a:schemeClr>
                </a:solidFill>
                <a:latin typeface="Montserrat Light" pitchFamily="50" charset="0"/>
              </a:rPr>
              <a:t>output</a:t>
            </a:r>
          </a:p>
          <a:p>
            <a:pPr lvl="1">
              <a:buClr>
                <a:srgbClr val="009CDE"/>
              </a:buClr>
            </a:pPr>
            <a:r>
              <a:rPr lang="en-US" sz="1800" dirty="0">
                <a:solidFill>
                  <a:schemeClr val="tx2">
                    <a:lumMod val="10000"/>
                  </a:schemeClr>
                </a:solidFill>
                <a:latin typeface="Montserrat Light" pitchFamily="50" charset="0"/>
              </a:rPr>
              <a:t>Energy Linearity</a:t>
            </a:r>
          </a:p>
          <a:p>
            <a:pPr lvl="1">
              <a:buClr>
                <a:srgbClr val="009CDE"/>
              </a:buClr>
            </a:pPr>
            <a:r>
              <a:rPr lang="en-US" sz="1800" dirty="0">
                <a:solidFill>
                  <a:schemeClr val="tx2">
                    <a:lumMod val="10000"/>
                  </a:schemeClr>
                </a:solidFill>
                <a:latin typeface="Montserrat Light" pitchFamily="50" charset="0"/>
              </a:rPr>
              <a:t>Delivery after a specified time – typ. 1 minute @ max output</a:t>
            </a:r>
          </a:p>
          <a:p>
            <a:pPr lvl="1">
              <a:buClr>
                <a:srgbClr val="009CDE"/>
              </a:buClr>
            </a:pPr>
            <a:r>
              <a:rPr lang="en-US" sz="1800" dirty="0">
                <a:solidFill>
                  <a:schemeClr val="tx2">
                    <a:lumMod val="10000"/>
                  </a:schemeClr>
                </a:solidFill>
                <a:latin typeface="Montserrat Light" pitchFamily="50" charset="0"/>
              </a:rPr>
              <a:t>Charge time @ max output – typ. &lt; 10 s</a:t>
            </a:r>
          </a:p>
          <a:p>
            <a:pPr lvl="1">
              <a:buClr>
                <a:srgbClr val="009CDE"/>
              </a:buClr>
            </a:pPr>
            <a:r>
              <a:rPr lang="en-US" sz="1800" dirty="0">
                <a:solidFill>
                  <a:schemeClr val="tx2">
                    <a:lumMod val="10000"/>
                  </a:schemeClr>
                </a:solidFill>
                <a:latin typeface="Montserrat Light" pitchFamily="50" charset="0"/>
              </a:rPr>
              <a:t>10</a:t>
            </a:r>
            <a:r>
              <a:rPr lang="en-US" sz="1800" baseline="30000" dirty="0">
                <a:solidFill>
                  <a:schemeClr val="tx2">
                    <a:lumMod val="10000"/>
                  </a:schemeClr>
                </a:solidFill>
                <a:latin typeface="Montserrat Light" pitchFamily="50" charset="0"/>
              </a:rPr>
              <a:t>th</a:t>
            </a:r>
            <a:r>
              <a:rPr lang="en-US" sz="1800" dirty="0">
                <a:solidFill>
                  <a:schemeClr val="tx2">
                    <a:lumMod val="10000"/>
                  </a:schemeClr>
                </a:solidFill>
                <a:latin typeface="Montserrat Light" pitchFamily="50" charset="0"/>
              </a:rPr>
              <a:t> repetitive test @ max output</a:t>
            </a:r>
          </a:p>
          <a:p>
            <a:pPr marL="0" indent="0">
              <a:lnSpc>
                <a:spcPct val="80000"/>
              </a:lnSpc>
              <a:buNone/>
            </a:pPr>
            <a:endParaRPr lang="en-GB" altLang="en-US" sz="1800" dirty="0" smtClean="0">
              <a:solidFill>
                <a:schemeClr val="tx2">
                  <a:lumMod val="10000"/>
                </a:schemeClr>
              </a:solidFill>
            </a:endParaRPr>
          </a:p>
        </p:txBody>
      </p:sp>
      <p:sp>
        <p:nvSpPr>
          <p:cNvPr id="7" name="TextBox 6"/>
          <p:cNvSpPr txBox="1"/>
          <p:nvPr/>
        </p:nvSpPr>
        <p:spPr>
          <a:xfrm>
            <a:off x="687263" y="4969418"/>
            <a:ext cx="11060361" cy="1046440"/>
          </a:xfrm>
          <a:prstGeom prst="rect">
            <a:avLst/>
          </a:prstGeom>
          <a:noFill/>
        </p:spPr>
        <p:txBody>
          <a:bodyPr wrap="square" rtlCol="0">
            <a:spAutoFit/>
          </a:bodyPr>
          <a:lstStyle/>
          <a:p>
            <a:r>
              <a:rPr lang="en-US" sz="1500" dirty="0" smtClean="0">
                <a:solidFill>
                  <a:schemeClr val="tx2">
                    <a:lumMod val="10000"/>
                  </a:schemeClr>
                </a:solidFill>
                <a:latin typeface="Montserrat" charset="0"/>
                <a:ea typeface="Montserrat" charset="0"/>
                <a:cs typeface="Montserrat" charset="0"/>
              </a:rPr>
              <a:t>NOTE: </a:t>
            </a:r>
            <a:r>
              <a:rPr lang="en-US" sz="1500" dirty="0">
                <a:solidFill>
                  <a:schemeClr val="tx2">
                    <a:lumMod val="10000"/>
                  </a:schemeClr>
                </a:solidFill>
                <a:latin typeface="Montserrat Light" charset="0"/>
                <a:ea typeface="Montserrat Light" charset="0"/>
                <a:cs typeface="Montserrat Light" charset="0"/>
              </a:rPr>
              <a:t>When </a:t>
            </a:r>
            <a:r>
              <a:rPr lang="en-US" sz="1500" dirty="0" smtClean="0">
                <a:solidFill>
                  <a:schemeClr val="tx2">
                    <a:lumMod val="10000"/>
                  </a:schemeClr>
                </a:solidFill>
                <a:latin typeface="Montserrat Light" charset="0"/>
                <a:ea typeface="Montserrat Light" charset="0"/>
                <a:cs typeface="Montserrat Light" charset="0"/>
              </a:rPr>
              <a:t>testing a defibrillator it is crucial to understand the operation of the device under test. The output energy from defibrillators is extremely hazardous; precautions must be followed to ensure the device is tested under safe conditions only. Always ensure that all tests are carried out by a competent suitably trained individual. </a:t>
            </a:r>
          </a:p>
          <a:p>
            <a:endParaRPr lang="en-US" sz="1500" dirty="0">
              <a:latin typeface="Montserrat Light" charset="0"/>
              <a:ea typeface="Montserrat Light" charset="0"/>
              <a:cs typeface="Montserrat Light" charset="0"/>
            </a:endParaRPr>
          </a:p>
        </p:txBody>
      </p:sp>
      <p:sp>
        <p:nvSpPr>
          <p:cNvPr id="8" name="Placeholder 3"/>
          <p:cNvSpPr txBox="1">
            <a:spLocks noChangeArrowheads="1"/>
          </p:cNvSpPr>
          <p:nvPr/>
        </p:nvSpPr>
        <p:spPr>
          <a:xfrm>
            <a:off x="7991677" y="1060058"/>
            <a:ext cx="3659529" cy="3573463"/>
          </a:xfrm>
          <a:prstGeom prst="rect">
            <a:avLst/>
          </a:prstGeom>
          <a:noFill/>
          <a:ln>
            <a:noFill/>
          </a:ln>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009CDE"/>
              </a:buClr>
            </a:pPr>
            <a:r>
              <a:rPr lang="en-US" sz="2000" dirty="0">
                <a:solidFill>
                  <a:schemeClr val="tx2">
                    <a:lumMod val="10000"/>
                  </a:schemeClr>
                </a:solidFill>
                <a:latin typeface="Montserrat Light" pitchFamily="50" charset="0"/>
              </a:rPr>
              <a:t>Pacer output</a:t>
            </a:r>
          </a:p>
          <a:p>
            <a:pPr lvl="1">
              <a:buClr>
                <a:srgbClr val="009CDE"/>
              </a:buClr>
            </a:pPr>
            <a:r>
              <a:rPr lang="en-US" sz="2000" dirty="0">
                <a:solidFill>
                  <a:schemeClr val="tx2">
                    <a:lumMod val="10000"/>
                  </a:schemeClr>
                </a:solidFill>
                <a:latin typeface="Montserrat Light" pitchFamily="50" charset="0"/>
              </a:rPr>
              <a:t>Current linearity</a:t>
            </a:r>
          </a:p>
          <a:p>
            <a:pPr lvl="1">
              <a:buClr>
                <a:srgbClr val="009CDE"/>
              </a:buClr>
            </a:pPr>
            <a:r>
              <a:rPr lang="en-US" sz="2000" dirty="0">
                <a:solidFill>
                  <a:schemeClr val="tx2">
                    <a:lumMod val="10000"/>
                  </a:schemeClr>
                </a:solidFill>
                <a:latin typeface="Montserrat Light" pitchFamily="50" charset="0"/>
              </a:rPr>
              <a:t>Pulse width</a:t>
            </a:r>
          </a:p>
          <a:p>
            <a:pPr lvl="1">
              <a:buClr>
                <a:srgbClr val="009CDE"/>
              </a:buClr>
            </a:pPr>
            <a:r>
              <a:rPr lang="en-US" sz="2000" dirty="0">
                <a:solidFill>
                  <a:schemeClr val="tx2">
                    <a:lumMod val="10000"/>
                  </a:schemeClr>
                </a:solidFill>
                <a:latin typeface="Montserrat Light" pitchFamily="50" charset="0"/>
              </a:rPr>
              <a:t>PPM</a:t>
            </a:r>
          </a:p>
          <a:p>
            <a:pPr>
              <a:buClr>
                <a:srgbClr val="009CDE"/>
              </a:buClr>
            </a:pPr>
            <a:r>
              <a:rPr lang="en-US" sz="2000" dirty="0" smtClean="0">
                <a:solidFill>
                  <a:schemeClr val="tx2">
                    <a:lumMod val="10000"/>
                  </a:schemeClr>
                </a:solidFill>
                <a:latin typeface="Montserrat Light" pitchFamily="50" charset="0"/>
              </a:rPr>
              <a:t>Paddle impedance check</a:t>
            </a:r>
          </a:p>
          <a:p>
            <a:pPr>
              <a:buClr>
                <a:srgbClr val="009CDE"/>
              </a:buClr>
            </a:pPr>
            <a:r>
              <a:rPr lang="en-US" sz="2000" dirty="0" smtClean="0">
                <a:solidFill>
                  <a:schemeClr val="tx2">
                    <a:lumMod val="10000"/>
                  </a:schemeClr>
                </a:solidFill>
                <a:latin typeface="Montserrat Light" pitchFamily="50" charset="0"/>
              </a:rPr>
              <a:t>Printer</a:t>
            </a:r>
          </a:p>
          <a:p>
            <a:pPr lvl="1">
              <a:buClr>
                <a:srgbClr val="009CDE"/>
              </a:buClr>
            </a:pPr>
            <a:r>
              <a:rPr lang="en-US" sz="2000" dirty="0" smtClean="0">
                <a:solidFill>
                  <a:schemeClr val="tx2">
                    <a:lumMod val="10000"/>
                  </a:schemeClr>
                </a:solidFill>
                <a:latin typeface="Montserrat Light" pitchFamily="50" charset="0"/>
              </a:rPr>
              <a:t>Paper speed</a:t>
            </a:r>
          </a:p>
          <a:p>
            <a:pPr>
              <a:buClr>
                <a:srgbClr val="009CDE"/>
              </a:buClr>
            </a:pPr>
            <a:r>
              <a:rPr lang="en-US" sz="2000" dirty="0" smtClean="0">
                <a:solidFill>
                  <a:schemeClr val="tx2">
                    <a:lumMod val="10000"/>
                  </a:schemeClr>
                </a:solidFill>
                <a:latin typeface="Montserrat Light" pitchFamily="50" charset="0"/>
              </a:rPr>
              <a:t>Vital signs verification</a:t>
            </a:r>
          </a:p>
          <a:p>
            <a:pPr lvl="1">
              <a:buClr>
                <a:srgbClr val="009CDE"/>
              </a:buClr>
            </a:pPr>
            <a:r>
              <a:rPr lang="en-US" sz="2000" dirty="0" smtClean="0">
                <a:solidFill>
                  <a:schemeClr val="tx2">
                    <a:lumMod val="10000"/>
                  </a:schemeClr>
                </a:solidFill>
                <a:latin typeface="Montserrat Light" pitchFamily="50" charset="0"/>
              </a:rPr>
              <a:t>SPO</a:t>
            </a:r>
            <a:r>
              <a:rPr lang="en-US" sz="2000" baseline="-25000" dirty="0" smtClean="0">
                <a:solidFill>
                  <a:schemeClr val="tx2">
                    <a:lumMod val="10000"/>
                  </a:schemeClr>
                </a:solidFill>
                <a:latin typeface="Montserrat Light" pitchFamily="50" charset="0"/>
              </a:rPr>
              <a:t>2</a:t>
            </a:r>
            <a:r>
              <a:rPr lang="en-US" sz="2000" dirty="0" smtClean="0">
                <a:solidFill>
                  <a:schemeClr val="tx2">
                    <a:lumMod val="10000"/>
                  </a:schemeClr>
                </a:solidFill>
                <a:latin typeface="Montserrat Light" pitchFamily="50" charset="0"/>
              </a:rPr>
              <a:t>, NIBP, CO</a:t>
            </a:r>
            <a:r>
              <a:rPr lang="en-US" sz="2000" baseline="-25000" dirty="0" smtClean="0">
                <a:solidFill>
                  <a:schemeClr val="tx2">
                    <a:lumMod val="10000"/>
                  </a:schemeClr>
                </a:solidFill>
                <a:latin typeface="Montserrat Light" pitchFamily="50" charset="0"/>
              </a:rPr>
              <a:t>2</a:t>
            </a:r>
            <a:endParaRPr lang="en-US" sz="2000" dirty="0" smtClean="0">
              <a:solidFill>
                <a:schemeClr val="tx2">
                  <a:lumMod val="10000"/>
                </a:schemeClr>
              </a:solidFill>
              <a:latin typeface="Montserrat Light" pitchFamily="50" charset="0"/>
            </a:endParaRPr>
          </a:p>
          <a:p>
            <a:pPr marL="0" indent="0">
              <a:lnSpc>
                <a:spcPct val="80000"/>
              </a:lnSpc>
              <a:buNone/>
            </a:pPr>
            <a:endParaRPr lang="en-GB" altLang="en-US" sz="1800" dirty="0" smtClean="0">
              <a:solidFill>
                <a:schemeClr val="tx2">
                  <a:lumMod val="10000"/>
                </a:schemeClr>
              </a:solidFill>
            </a:endParaRPr>
          </a:p>
        </p:txBody>
      </p:sp>
      <p:sp>
        <p:nvSpPr>
          <p:cNvPr id="3" name="Rectangle 2"/>
          <p:cNvSpPr/>
          <p:nvPr/>
        </p:nvSpPr>
        <p:spPr>
          <a:xfrm>
            <a:off x="490077" y="4846575"/>
            <a:ext cx="11161129" cy="1048487"/>
          </a:xfrm>
          <a:prstGeom prst="rect">
            <a:avLst/>
          </a:prstGeom>
          <a:solidFill>
            <a:srgbClr val="009CDE">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255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X:\Rigel Resources\Products\UniPulse 400\Images\Low Res\UniPulse-54.jpg"/>
          <p:cNvPicPr>
            <a:picLocks noChangeAspect="1" noChangeArrowheads="1"/>
          </p:cNvPicPr>
          <p:nvPr/>
        </p:nvPicPr>
        <p:blipFill rotWithShape="1">
          <a:blip r:embed="rId2">
            <a:extLst>
              <a:ext uri="{28A0092B-C50C-407E-A947-70E740481C1C}">
                <a14:useLocalDpi xmlns:a14="http://schemas.microsoft.com/office/drawing/2010/main" val="0"/>
              </a:ext>
            </a:extLst>
          </a:blip>
          <a:srcRect l="6347" t="8587" r="2483" b="4239"/>
          <a:stretch/>
        </p:blipFill>
        <p:spPr bwMode="auto">
          <a:xfrm>
            <a:off x="5569018" y="972065"/>
            <a:ext cx="3476368" cy="22159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4400" t="3240" r="2839"/>
          <a:stretch/>
        </p:blipFill>
        <p:spPr bwMode="auto">
          <a:xfrm>
            <a:off x="6376325" y="3289051"/>
            <a:ext cx="3471946" cy="2542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D:\Defib testing\Defib Presentation Images\Figure 1 - Advanced life support external defi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6308" y="1756522"/>
            <a:ext cx="4632969" cy="369113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356047" y="365126"/>
            <a:ext cx="11487993" cy="6949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baseline="0">
                <a:solidFill>
                  <a:srgbClr val="009CDE"/>
                </a:solidFill>
                <a:latin typeface="Montserrat" charset="0"/>
                <a:ea typeface="Montserrat" charset="0"/>
                <a:cs typeface="Montserrat" charset="0"/>
              </a:defRPr>
            </a:lvl1pPr>
          </a:lstStyle>
          <a:p>
            <a:r>
              <a:rPr lang="en-US" dirty="0" smtClean="0">
                <a:latin typeface="Montserrat" pitchFamily="50" charset="0"/>
              </a:rPr>
              <a:t>Video</a:t>
            </a:r>
            <a:endParaRPr lang="en-GB" dirty="0">
              <a:latin typeface="Montserrat" pitchFamily="50" charset="0"/>
            </a:endParaRPr>
          </a:p>
        </p:txBody>
      </p:sp>
    </p:spTree>
    <p:extLst>
      <p:ext uri="{BB962C8B-B14F-4D97-AF65-F5344CB8AC3E}">
        <p14:creationId xmlns:p14="http://schemas.microsoft.com/office/powerpoint/2010/main" val="663386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Image result for defibrillator images fre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p:cNvSpPr>
            <a:spLocks noGrp="1"/>
          </p:cNvSpPr>
          <p:nvPr>
            <p:ph type="title"/>
          </p:nvPr>
        </p:nvSpPr>
        <p:spPr/>
        <p:txBody>
          <a:bodyPr>
            <a:normAutofit/>
          </a:bodyPr>
          <a:lstStyle/>
          <a:p>
            <a:r>
              <a:rPr lang="en-US" dirty="0" smtClean="0">
                <a:latin typeface="Montserrat" pitchFamily="50" charset="0"/>
              </a:rPr>
              <a:t>Agenda</a:t>
            </a:r>
            <a:endParaRPr lang="en-US" dirty="0">
              <a:latin typeface="Montserrat" pitchFamily="50" charset="0"/>
            </a:endParaRPr>
          </a:p>
        </p:txBody>
      </p:sp>
      <p:sp>
        <p:nvSpPr>
          <p:cNvPr id="27" name="Shape 200"/>
          <p:cNvSpPr>
            <a:spLocks noChangeArrowheads="1"/>
          </p:cNvSpPr>
          <p:nvPr/>
        </p:nvSpPr>
        <p:spPr bwMode="auto">
          <a:xfrm>
            <a:off x="1174639" y="1551760"/>
            <a:ext cx="6264670" cy="419155"/>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29" name="Shape 200"/>
          <p:cNvSpPr>
            <a:spLocks noChangeArrowheads="1"/>
          </p:cNvSpPr>
          <p:nvPr/>
        </p:nvSpPr>
        <p:spPr bwMode="auto">
          <a:xfrm>
            <a:off x="1184229" y="3713648"/>
            <a:ext cx="6254239" cy="4191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0" name="Shape 200"/>
          <p:cNvSpPr>
            <a:spLocks noChangeArrowheads="1"/>
          </p:cNvSpPr>
          <p:nvPr/>
        </p:nvSpPr>
        <p:spPr bwMode="auto">
          <a:xfrm>
            <a:off x="1191381" y="3168597"/>
            <a:ext cx="6246453" cy="414946"/>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2" name="Shape 200"/>
          <p:cNvSpPr>
            <a:spLocks noChangeArrowheads="1"/>
          </p:cNvSpPr>
          <p:nvPr/>
        </p:nvSpPr>
        <p:spPr bwMode="auto">
          <a:xfrm>
            <a:off x="1180107" y="2625081"/>
            <a:ext cx="6258720" cy="429449"/>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3" name="Shape 200"/>
          <p:cNvSpPr>
            <a:spLocks noChangeArrowheads="1"/>
          </p:cNvSpPr>
          <p:nvPr/>
        </p:nvSpPr>
        <p:spPr bwMode="auto">
          <a:xfrm>
            <a:off x="1195118" y="2089608"/>
            <a:ext cx="6242390" cy="409754"/>
          </a:xfrm>
          <a:prstGeom prst="rect">
            <a:avLst/>
          </a:prstGeom>
          <a:gradFill rotWithShape="0">
            <a:gsLst>
              <a:gs pos="0">
                <a:schemeClr val="bg2"/>
              </a:gs>
              <a:gs pos="100000">
                <a:schemeClr val="bg1"/>
              </a:gs>
            </a:gsLst>
            <a:lin ang="16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endParaRPr lang="en-US" altLang="en-US" dirty="0"/>
          </a:p>
        </p:txBody>
      </p:sp>
      <p:sp>
        <p:nvSpPr>
          <p:cNvPr id="34" name="Shape 210"/>
          <p:cNvSpPr txBox="1">
            <a:spLocks noChangeArrowheads="1"/>
          </p:cNvSpPr>
          <p:nvPr/>
        </p:nvSpPr>
        <p:spPr bwMode="auto">
          <a:xfrm>
            <a:off x="1191379" y="3176806"/>
            <a:ext cx="3590823"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Standard– </a:t>
            </a:r>
            <a:r>
              <a:rPr lang="en-US" altLang="en-US" sz="2000" dirty="0">
                <a:latin typeface="Montserrat Light" charset="0"/>
                <a:ea typeface="Montserrat Light" charset="0"/>
                <a:cs typeface="Montserrat Light" charset="0"/>
              </a:rPr>
              <a:t>IEC </a:t>
            </a:r>
            <a:r>
              <a:rPr lang="en-US" altLang="en-US" sz="2000" dirty="0" smtClean="0">
                <a:latin typeface="Montserrat Light" charset="0"/>
                <a:ea typeface="Montserrat Light" charset="0"/>
                <a:cs typeface="Montserrat Light" charset="0"/>
              </a:rPr>
              <a:t>60601-2-4</a:t>
            </a:r>
            <a:endParaRPr lang="en-US" altLang="en-US" sz="2000" dirty="0">
              <a:latin typeface="Montserrat Light" charset="0"/>
              <a:ea typeface="Montserrat Light" charset="0"/>
              <a:cs typeface="Montserrat Light" charset="0"/>
            </a:endParaRPr>
          </a:p>
        </p:txBody>
      </p:sp>
      <p:sp>
        <p:nvSpPr>
          <p:cNvPr id="35" name="Shape 212"/>
          <p:cNvSpPr txBox="1">
            <a:spLocks noChangeArrowheads="1"/>
          </p:cNvSpPr>
          <p:nvPr/>
        </p:nvSpPr>
        <p:spPr bwMode="auto">
          <a:xfrm>
            <a:off x="1181995" y="4249667"/>
            <a:ext cx="6244966" cy="419154"/>
          </a:xfrm>
          <a:prstGeom prst="rect">
            <a:avLst/>
          </a:prstGeom>
          <a:solidFill>
            <a:srgbClr val="009CDE"/>
          </a:solidFill>
          <a:ln>
            <a:noFill/>
          </a:ln>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endParaRPr lang="en-US" altLang="en-US" sz="1100" dirty="0">
              <a:solidFill>
                <a:srgbClr val="FFFCF9"/>
              </a:solidFill>
            </a:endParaRPr>
          </a:p>
        </p:txBody>
      </p:sp>
      <p:sp>
        <p:nvSpPr>
          <p:cNvPr id="36" name="Shape 227"/>
          <p:cNvSpPr txBox="1">
            <a:spLocks noChangeArrowheads="1"/>
          </p:cNvSpPr>
          <p:nvPr/>
        </p:nvSpPr>
        <p:spPr bwMode="auto">
          <a:xfrm>
            <a:off x="448601" y="1554552"/>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1</a:t>
            </a:r>
          </a:p>
        </p:txBody>
      </p:sp>
      <p:sp>
        <p:nvSpPr>
          <p:cNvPr id="37" name="Shape 213"/>
          <p:cNvSpPr txBox="1">
            <a:spLocks noChangeArrowheads="1"/>
          </p:cNvSpPr>
          <p:nvPr/>
        </p:nvSpPr>
        <p:spPr bwMode="auto">
          <a:xfrm>
            <a:off x="1191380" y="3704718"/>
            <a:ext cx="4679286"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rgbClr val="171717"/>
                </a:solidFill>
                <a:latin typeface="Montserrat Light" charset="0"/>
                <a:ea typeface="Montserrat Light" charset="0"/>
                <a:cs typeface="Montserrat Light" charset="0"/>
              </a:rPr>
              <a:t>Defibrillator PM</a:t>
            </a:r>
            <a:endParaRPr lang="en-US" altLang="en-US" sz="2000" dirty="0">
              <a:solidFill>
                <a:srgbClr val="171717"/>
              </a:solidFill>
              <a:latin typeface="Montserrat Light" charset="0"/>
              <a:ea typeface="Montserrat Light" charset="0"/>
              <a:cs typeface="Montserrat Light" charset="0"/>
            </a:endParaRPr>
          </a:p>
        </p:txBody>
      </p:sp>
      <p:sp>
        <p:nvSpPr>
          <p:cNvPr id="38" name="Shape 213"/>
          <p:cNvSpPr txBox="1">
            <a:spLocks noChangeArrowheads="1"/>
          </p:cNvSpPr>
          <p:nvPr/>
        </p:nvSpPr>
        <p:spPr bwMode="auto">
          <a:xfrm>
            <a:off x="1191380" y="4255339"/>
            <a:ext cx="436298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solidFill>
                  <a:schemeClr val="bg1"/>
                </a:solidFill>
                <a:latin typeface="Montserrat" charset="0"/>
                <a:ea typeface="Montserrat" charset="0"/>
                <a:cs typeface="Montserrat" charset="0"/>
              </a:rPr>
              <a:t>Closing remarks</a:t>
            </a:r>
            <a:endParaRPr lang="en-US" altLang="en-US" sz="2000" dirty="0">
              <a:solidFill>
                <a:schemeClr val="bg1"/>
              </a:solidFill>
              <a:latin typeface="Montserrat" charset="0"/>
              <a:ea typeface="Montserrat" charset="0"/>
              <a:cs typeface="Montserrat" charset="0"/>
            </a:endParaRPr>
          </a:p>
        </p:txBody>
      </p:sp>
      <p:sp>
        <p:nvSpPr>
          <p:cNvPr id="39" name="Shape 210"/>
          <p:cNvSpPr txBox="1">
            <a:spLocks noChangeArrowheads="1"/>
          </p:cNvSpPr>
          <p:nvPr/>
        </p:nvSpPr>
        <p:spPr bwMode="auto">
          <a:xfrm>
            <a:off x="1201218" y="2085163"/>
            <a:ext cx="4536831"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Definition &amp; Use</a:t>
            </a:r>
            <a:endParaRPr lang="en-US" altLang="en-US" sz="2000" dirty="0">
              <a:latin typeface="Montserrat Light" charset="0"/>
              <a:ea typeface="Montserrat Light" charset="0"/>
              <a:cs typeface="Montserrat Light" charset="0"/>
            </a:endParaRPr>
          </a:p>
        </p:txBody>
      </p:sp>
      <p:sp>
        <p:nvSpPr>
          <p:cNvPr id="55" name="Shape 210"/>
          <p:cNvSpPr txBox="1">
            <a:spLocks noChangeArrowheads="1"/>
          </p:cNvSpPr>
          <p:nvPr/>
        </p:nvSpPr>
        <p:spPr bwMode="auto">
          <a:xfrm>
            <a:off x="1201217" y="2625597"/>
            <a:ext cx="4839452" cy="32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eaLnBrk="1" hangingPunct="1">
              <a:buSzPct val="25000"/>
            </a:pPr>
            <a:r>
              <a:rPr lang="en-US" altLang="en-US" sz="2000" dirty="0" smtClean="0">
                <a:latin typeface="Montserrat Light" charset="0"/>
                <a:ea typeface="Montserrat Light" charset="0"/>
                <a:cs typeface="Montserrat Light" charset="0"/>
              </a:rPr>
              <a:t>Heart &amp; Electrical Signals</a:t>
            </a:r>
            <a:endParaRPr lang="en-US" altLang="en-US" sz="2000" dirty="0">
              <a:latin typeface="Montserrat Light" charset="0"/>
              <a:ea typeface="Montserrat Light" charset="0"/>
              <a:cs typeface="Montserrat Light" charset="0"/>
            </a:endParaRPr>
          </a:p>
        </p:txBody>
      </p:sp>
      <p:sp>
        <p:nvSpPr>
          <p:cNvPr id="56" name="TextBox 55"/>
          <p:cNvSpPr txBox="1"/>
          <p:nvPr/>
        </p:nvSpPr>
        <p:spPr>
          <a:xfrm>
            <a:off x="1201217" y="1585733"/>
            <a:ext cx="5058475" cy="646331"/>
          </a:xfrm>
          <a:prstGeom prst="rect">
            <a:avLst/>
          </a:prstGeom>
          <a:noFill/>
        </p:spPr>
        <p:txBody>
          <a:bodyPr wrap="square" rtlCol="0">
            <a:spAutoFit/>
          </a:bodyPr>
          <a:lstStyle/>
          <a:p>
            <a:r>
              <a:rPr lang="en-US" altLang="en-US" sz="2000" dirty="0">
                <a:latin typeface="Montserrat Light" charset="0"/>
                <a:ea typeface="Montserrat Light" charset="0"/>
                <a:cs typeface="Montserrat Light" charset="0"/>
              </a:rPr>
              <a:t>Defibrillation - History and Theory</a:t>
            </a:r>
          </a:p>
          <a:p>
            <a:endParaRPr lang="en-US" sz="1600" dirty="0">
              <a:latin typeface="Montserrat" charset="0"/>
              <a:ea typeface="Montserrat" charset="0"/>
              <a:cs typeface="Montserrat" charset="0"/>
            </a:endParaRPr>
          </a:p>
        </p:txBody>
      </p:sp>
      <p:sp>
        <p:nvSpPr>
          <p:cNvPr id="57" name="Shape 227"/>
          <p:cNvSpPr txBox="1">
            <a:spLocks noChangeArrowheads="1"/>
          </p:cNvSpPr>
          <p:nvPr/>
        </p:nvSpPr>
        <p:spPr bwMode="auto">
          <a:xfrm>
            <a:off x="454364" y="2085321"/>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2</a:t>
            </a:r>
            <a:endParaRPr lang="en-US" altLang="en-US" sz="1600" dirty="0">
              <a:solidFill>
                <a:srgbClr val="FFFFFF"/>
              </a:solidFill>
              <a:latin typeface="Montserrat" charset="0"/>
              <a:ea typeface="Montserrat" charset="0"/>
              <a:cs typeface="Montserrat" charset="0"/>
            </a:endParaRPr>
          </a:p>
        </p:txBody>
      </p:sp>
      <p:sp>
        <p:nvSpPr>
          <p:cNvPr id="58" name="Shape 227"/>
          <p:cNvSpPr txBox="1">
            <a:spLocks noChangeArrowheads="1"/>
          </p:cNvSpPr>
          <p:nvPr/>
        </p:nvSpPr>
        <p:spPr bwMode="auto">
          <a:xfrm>
            <a:off x="454364" y="2624200"/>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3</a:t>
            </a:r>
          </a:p>
        </p:txBody>
      </p:sp>
      <p:sp>
        <p:nvSpPr>
          <p:cNvPr id="59" name="Shape 227"/>
          <p:cNvSpPr txBox="1">
            <a:spLocks noChangeArrowheads="1"/>
          </p:cNvSpPr>
          <p:nvPr/>
        </p:nvSpPr>
        <p:spPr bwMode="auto">
          <a:xfrm>
            <a:off x="454364" y="3170555"/>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4</a:t>
            </a:r>
          </a:p>
        </p:txBody>
      </p:sp>
      <p:sp>
        <p:nvSpPr>
          <p:cNvPr id="60" name="Shape 227"/>
          <p:cNvSpPr txBox="1">
            <a:spLocks noChangeArrowheads="1"/>
          </p:cNvSpPr>
          <p:nvPr/>
        </p:nvSpPr>
        <p:spPr bwMode="auto">
          <a:xfrm>
            <a:off x="455084" y="3713647"/>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a:solidFill>
                  <a:srgbClr val="FFFFFF"/>
                </a:solidFill>
                <a:latin typeface="Montserrat" charset="0"/>
                <a:ea typeface="Montserrat" charset="0"/>
                <a:cs typeface="Montserrat" charset="0"/>
              </a:rPr>
              <a:t>5</a:t>
            </a:r>
            <a:endParaRPr lang="en-US" altLang="en-US" sz="1600" dirty="0" smtClean="0">
              <a:solidFill>
                <a:srgbClr val="FFFFFF"/>
              </a:solidFill>
              <a:latin typeface="Montserrat" charset="0"/>
              <a:ea typeface="Montserrat" charset="0"/>
              <a:cs typeface="Montserrat" charset="0"/>
            </a:endParaRPr>
          </a:p>
        </p:txBody>
      </p:sp>
      <p:sp>
        <p:nvSpPr>
          <p:cNvPr id="61" name="Shape 227"/>
          <p:cNvSpPr txBox="1">
            <a:spLocks noChangeArrowheads="1"/>
          </p:cNvSpPr>
          <p:nvPr/>
        </p:nvSpPr>
        <p:spPr bwMode="auto">
          <a:xfrm>
            <a:off x="454364" y="4249666"/>
            <a:ext cx="528080" cy="419155"/>
          </a:xfrm>
          <a:prstGeom prst="rect">
            <a:avLst/>
          </a:prstGeom>
          <a:solidFill>
            <a:srgbClr val="009CDE"/>
          </a:solidFill>
          <a:ln>
            <a:noFill/>
          </a:ln>
          <a:extLst/>
        </p:spPr>
        <p:txBody>
          <a:bodyPr lIns="91425" tIns="45700" rIns="91425" bIns="45700" anchor="ctr"/>
          <a:lstStyle>
            <a:lvl1pPr eaLnBrk="0" hangingPunct="0">
              <a:defRPr sz="1400">
                <a:solidFill>
                  <a:srgbClr val="000000"/>
                </a:solidFill>
                <a:latin typeface="Arial" charset="0"/>
                <a:cs typeface="Arial" charset="0"/>
                <a:sym typeface="Arial" charset="0"/>
              </a:defRPr>
            </a:lvl1pPr>
            <a:lvl2pPr marL="742950" indent="-285750" eaLnBrk="0" hangingPunct="0">
              <a:defRPr sz="1400">
                <a:solidFill>
                  <a:srgbClr val="000000"/>
                </a:solidFill>
                <a:latin typeface="Arial" charset="0"/>
                <a:cs typeface="Arial" charset="0"/>
                <a:sym typeface="Arial" charset="0"/>
              </a:defRPr>
            </a:lvl2pPr>
            <a:lvl3pPr marL="1143000" indent="-228600" eaLnBrk="0" hangingPunct="0">
              <a:defRPr sz="1400">
                <a:solidFill>
                  <a:srgbClr val="000000"/>
                </a:solidFill>
                <a:latin typeface="Arial" charset="0"/>
                <a:cs typeface="Arial" charset="0"/>
                <a:sym typeface="Arial" charset="0"/>
              </a:defRPr>
            </a:lvl3pPr>
            <a:lvl4pPr marL="1600200" indent="-228600" eaLnBrk="0" hangingPunct="0">
              <a:defRPr sz="1400">
                <a:solidFill>
                  <a:srgbClr val="000000"/>
                </a:solidFill>
                <a:latin typeface="Arial" charset="0"/>
                <a:cs typeface="Arial" charset="0"/>
                <a:sym typeface="Arial" charset="0"/>
              </a:defRPr>
            </a:lvl4pPr>
            <a:lvl5pPr marL="2057400" indent="-228600" eaLnBrk="0" hangingPunct="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eaLnBrk="1" hangingPunct="1">
              <a:buSzPct val="25000"/>
            </a:pPr>
            <a:r>
              <a:rPr lang="en-US" altLang="en-US" sz="1600" dirty="0" smtClean="0">
                <a:solidFill>
                  <a:srgbClr val="FFFFFF"/>
                </a:solidFill>
                <a:latin typeface="Montserrat" charset="0"/>
                <a:ea typeface="Montserrat" charset="0"/>
                <a:cs typeface="Montserrat" charset="0"/>
              </a:rPr>
              <a:t>6</a:t>
            </a:r>
          </a:p>
        </p:txBody>
      </p:sp>
      <p:pic>
        <p:nvPicPr>
          <p:cNvPr id="62" name="Picture 61"/>
          <p:cNvPicPr>
            <a:picLocks noChangeAspect="1"/>
          </p:cNvPicPr>
          <p:nvPr/>
        </p:nvPicPr>
        <p:blipFill rotWithShape="1">
          <a:blip r:embed="rId3">
            <a:extLst>
              <a:ext uri="{28A0092B-C50C-407E-A947-70E740481C1C}">
                <a14:useLocalDpi xmlns:a14="http://schemas.microsoft.com/office/drawing/2010/main" val="0"/>
              </a:ext>
            </a:extLst>
          </a:blip>
          <a:srcRect l="10467"/>
          <a:stretch/>
        </p:blipFill>
        <p:spPr>
          <a:xfrm>
            <a:off x="7614037" y="1554552"/>
            <a:ext cx="4182448" cy="3114269"/>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206" y="505388"/>
            <a:ext cx="1695279" cy="333128"/>
          </a:xfrm>
          <a:prstGeom prst="rect">
            <a:avLst/>
          </a:prstGeom>
        </p:spPr>
      </p:pic>
    </p:spTree>
    <p:extLst>
      <p:ext uri="{BB962C8B-B14F-4D97-AF65-F5344CB8AC3E}">
        <p14:creationId xmlns:p14="http://schemas.microsoft.com/office/powerpoint/2010/main" val="1405282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12060"/>
            <a:ext cx="12191999" cy="694932"/>
          </a:xfrm>
        </p:spPr>
        <p:txBody>
          <a:bodyPr/>
          <a:lstStyle/>
          <a:p>
            <a:pPr algn="ctr"/>
            <a:r>
              <a:rPr lang="en-US" b="1" dirty="0" smtClean="0"/>
              <a:t>Thank you for your time!</a:t>
            </a:r>
            <a:endParaRPr lang="en-US" b="1" dirty="0"/>
          </a:p>
        </p:txBody>
      </p:sp>
      <p:sp>
        <p:nvSpPr>
          <p:cNvPr id="4" name="Rectangle 3"/>
          <p:cNvSpPr/>
          <p:nvPr/>
        </p:nvSpPr>
        <p:spPr>
          <a:xfrm>
            <a:off x="-1" y="3519869"/>
            <a:ext cx="12191999" cy="1046225"/>
          </a:xfrm>
          <a:prstGeom prst="rect">
            <a:avLst/>
          </a:prstGeom>
          <a:solidFill>
            <a:srgbClr val="009CDE">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 y="3639071"/>
            <a:ext cx="12191999" cy="769441"/>
          </a:xfrm>
          <a:prstGeom prst="rect">
            <a:avLst/>
          </a:prstGeom>
          <a:noFill/>
        </p:spPr>
        <p:txBody>
          <a:bodyPr wrap="square" rtlCol="0">
            <a:spAutoFit/>
          </a:bodyPr>
          <a:lstStyle/>
          <a:p>
            <a:pPr algn="ctr"/>
            <a:r>
              <a:rPr lang="en-US" sz="2200" b="1" dirty="0" smtClean="0">
                <a:latin typeface="Montserrat" charset="0"/>
                <a:ea typeface="Montserrat" charset="0"/>
                <a:cs typeface="Montserrat" charset="0"/>
              </a:rPr>
              <a:t>Coming soon</a:t>
            </a:r>
            <a:r>
              <a:rPr lang="mr-IN" sz="2200" b="1" dirty="0" smtClean="0">
                <a:latin typeface="Montserrat" charset="0"/>
                <a:ea typeface="Montserrat" charset="0"/>
                <a:cs typeface="Montserrat" charset="0"/>
              </a:rPr>
              <a:t>…</a:t>
            </a:r>
            <a:r>
              <a:rPr lang="en-GB" sz="2200" b="1" dirty="0">
                <a:latin typeface="Montserrat" charset="0"/>
                <a:ea typeface="Montserrat" charset="0"/>
                <a:cs typeface="Montserrat" charset="0"/>
              </a:rPr>
              <a:t> </a:t>
            </a:r>
            <a:endParaRPr lang="en-GB" sz="2200" b="1" dirty="0" smtClean="0">
              <a:latin typeface="Montserrat" charset="0"/>
              <a:ea typeface="Montserrat" charset="0"/>
              <a:cs typeface="Montserrat" charset="0"/>
            </a:endParaRPr>
          </a:p>
          <a:p>
            <a:pPr algn="ctr"/>
            <a:r>
              <a:rPr lang="en-GB" sz="2200" dirty="0" smtClean="0">
                <a:latin typeface="Montserrat" charset="0"/>
                <a:ea typeface="Montserrat" charset="0"/>
                <a:cs typeface="Montserrat" charset="0"/>
              </a:rPr>
              <a:t>Guide to Defibrillator Testing</a:t>
            </a:r>
          </a:p>
        </p:txBody>
      </p:sp>
      <p:sp>
        <p:nvSpPr>
          <p:cNvPr id="8" name="Title 1"/>
          <p:cNvSpPr txBox="1">
            <a:spLocks/>
          </p:cNvSpPr>
          <p:nvPr/>
        </p:nvSpPr>
        <p:spPr>
          <a:xfrm>
            <a:off x="352002" y="2226194"/>
            <a:ext cx="11487993" cy="6949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baseline="0">
                <a:solidFill>
                  <a:srgbClr val="009CDE"/>
                </a:solidFill>
                <a:latin typeface="Montserrat" charset="0"/>
                <a:ea typeface="Montserrat" charset="0"/>
                <a:cs typeface="Montserrat" charset="0"/>
              </a:defRPr>
            </a:lvl1pPr>
          </a:lstStyle>
          <a:p>
            <a:pPr algn="ctr"/>
            <a:r>
              <a:rPr lang="en-US" dirty="0" smtClean="0">
                <a:latin typeface="Montserrat" pitchFamily="50" charset="0"/>
              </a:rPr>
              <a:t>Q&amp;A</a:t>
            </a:r>
            <a:endParaRPr lang="en-US" dirty="0">
              <a:latin typeface="Montserrat" pitchFamily="50" charset="0"/>
            </a:endParaRPr>
          </a:p>
        </p:txBody>
      </p:sp>
      <p:sp>
        <p:nvSpPr>
          <p:cNvPr id="11" name="TextBox 10"/>
          <p:cNvSpPr txBox="1"/>
          <p:nvPr/>
        </p:nvSpPr>
        <p:spPr>
          <a:xfrm>
            <a:off x="-1" y="5164837"/>
            <a:ext cx="12191999" cy="430887"/>
          </a:xfrm>
          <a:prstGeom prst="rect">
            <a:avLst/>
          </a:prstGeom>
          <a:noFill/>
        </p:spPr>
        <p:txBody>
          <a:bodyPr wrap="square" rtlCol="0">
            <a:spAutoFit/>
          </a:bodyPr>
          <a:lstStyle/>
          <a:p>
            <a:pPr algn="ctr"/>
            <a:r>
              <a:rPr lang="en-GB" sz="2200" dirty="0" smtClean="0">
                <a:latin typeface="Montserrat" charset="0"/>
                <a:ea typeface="Montserrat" charset="0"/>
                <a:cs typeface="Montserrat" charset="0"/>
              </a:rPr>
              <a:t>E-mail us at </a:t>
            </a:r>
            <a:r>
              <a:rPr lang="en-GB" sz="2200" dirty="0" smtClean="0">
                <a:latin typeface="Montserrat" charset="0"/>
                <a:ea typeface="Montserrat" charset="0"/>
                <a:cs typeface="Montserrat" charset="0"/>
                <a:hlinkClick r:id="rId2"/>
              </a:rPr>
              <a:t>brittanys@seaward-groupusa.com</a:t>
            </a:r>
            <a:r>
              <a:rPr lang="en-GB" sz="2200" dirty="0" smtClean="0">
                <a:latin typeface="Montserrat" charset="0"/>
                <a:ea typeface="Montserrat" charset="0"/>
                <a:cs typeface="Montserrat" charset="0"/>
              </a:rPr>
              <a:t> for your e-copy</a:t>
            </a:r>
          </a:p>
        </p:txBody>
      </p:sp>
    </p:spTree>
    <p:extLst>
      <p:ext uri="{BB962C8B-B14F-4D97-AF65-F5344CB8AC3E}">
        <p14:creationId xmlns:p14="http://schemas.microsoft.com/office/powerpoint/2010/main" val="9299630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098800"/>
            <a:ext cx="12192000" cy="1107996"/>
          </a:xfrm>
          <a:prstGeom prst="rect">
            <a:avLst/>
          </a:prstGeom>
          <a:noFill/>
        </p:spPr>
        <p:txBody>
          <a:bodyPr wrap="square" rtlCol="0">
            <a:spAutoFit/>
          </a:bodyPr>
          <a:lstStyle/>
          <a:p>
            <a:pPr algn="ctr"/>
            <a:r>
              <a:rPr lang="en-US" sz="1600" dirty="0">
                <a:solidFill>
                  <a:schemeClr val="bg1"/>
                </a:solidFill>
                <a:latin typeface="Montserrat" charset="0"/>
                <a:ea typeface="Montserrat" charset="0"/>
                <a:cs typeface="Montserrat" charset="0"/>
              </a:rPr>
              <a:t>Rigel Medical, Seaward </a:t>
            </a:r>
            <a:r>
              <a:rPr lang="en-US" sz="1600" dirty="0" smtClean="0">
                <a:solidFill>
                  <a:schemeClr val="bg1"/>
                </a:solidFill>
                <a:latin typeface="Montserrat" charset="0"/>
                <a:ea typeface="Montserrat" charset="0"/>
                <a:cs typeface="Montserrat" charset="0"/>
              </a:rPr>
              <a:t>Group, 6304 </a:t>
            </a:r>
            <a:r>
              <a:rPr lang="en-US" sz="1600" dirty="0">
                <a:solidFill>
                  <a:schemeClr val="bg1"/>
                </a:solidFill>
                <a:latin typeface="Montserrat" charset="0"/>
                <a:ea typeface="Montserrat" charset="0"/>
                <a:cs typeface="Montserrat" charset="0"/>
              </a:rPr>
              <a:t>Benjamin Rd, Suite </a:t>
            </a:r>
            <a:r>
              <a:rPr lang="en-US" sz="1600" dirty="0" smtClean="0">
                <a:solidFill>
                  <a:schemeClr val="bg1"/>
                </a:solidFill>
                <a:latin typeface="Montserrat" charset="0"/>
                <a:ea typeface="Montserrat" charset="0"/>
                <a:cs typeface="Montserrat" charset="0"/>
              </a:rPr>
              <a:t>506, Tampa</a:t>
            </a:r>
            <a:r>
              <a:rPr lang="en-US" sz="1600" dirty="0">
                <a:solidFill>
                  <a:schemeClr val="bg1"/>
                </a:solidFill>
                <a:latin typeface="Montserrat" charset="0"/>
                <a:ea typeface="Montserrat" charset="0"/>
                <a:cs typeface="Montserrat" charset="0"/>
              </a:rPr>
              <a:t>, FL 33634</a:t>
            </a:r>
          </a:p>
          <a:p>
            <a:pPr algn="ctr"/>
            <a:endParaRPr lang="en-US" sz="1600" b="1" dirty="0" smtClean="0">
              <a:solidFill>
                <a:schemeClr val="bg1"/>
              </a:solidFill>
              <a:latin typeface="Montserrat" charset="0"/>
              <a:ea typeface="Montserrat" charset="0"/>
              <a:cs typeface="Montserrat" charset="0"/>
            </a:endParaRPr>
          </a:p>
          <a:p>
            <a:pPr algn="ctr"/>
            <a:r>
              <a:rPr lang="en-US" sz="1600" b="1" dirty="0" smtClean="0">
                <a:solidFill>
                  <a:schemeClr val="bg1"/>
                </a:solidFill>
                <a:latin typeface="Montserrat" charset="0"/>
                <a:ea typeface="Montserrat" charset="0"/>
                <a:cs typeface="Montserrat" charset="0"/>
              </a:rPr>
              <a:t>T: </a:t>
            </a:r>
            <a:r>
              <a:rPr lang="en-US" sz="1600" dirty="0" smtClean="0">
                <a:solidFill>
                  <a:schemeClr val="bg1"/>
                </a:solidFill>
                <a:latin typeface="Montserrat Light" charset="0"/>
                <a:ea typeface="Montserrat Light" charset="0"/>
                <a:cs typeface="Montserrat Light" charset="0"/>
              </a:rPr>
              <a:t>813-886-2775</a:t>
            </a:r>
            <a:endParaRPr lang="en-US" sz="1600" dirty="0">
              <a:solidFill>
                <a:schemeClr val="bg1"/>
              </a:solidFill>
              <a:latin typeface="Montserrat Light" charset="0"/>
              <a:ea typeface="Montserrat Light" charset="0"/>
              <a:cs typeface="Montserrat Light" charset="0"/>
            </a:endParaRPr>
          </a:p>
          <a:p>
            <a:endParaRPr lang="en-US" dirty="0"/>
          </a:p>
        </p:txBody>
      </p:sp>
    </p:spTree>
    <p:extLst>
      <p:ext uri="{BB962C8B-B14F-4D97-AF65-F5344CB8AC3E}">
        <p14:creationId xmlns:p14="http://schemas.microsoft.com/office/powerpoint/2010/main" val="292323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Rigel Medical Presentation Template - Universal">
  <a:themeElements>
    <a:clrScheme name="Custom 1">
      <a:dk1>
        <a:srgbClr val="000000"/>
      </a:dk1>
      <a:lt1>
        <a:srgbClr val="FFFFFF"/>
      </a:lt1>
      <a:dk2>
        <a:srgbClr val="BA0C2F"/>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Rigel Medical Presentation Template - ROW" id="{FF291F22-4032-D342-9761-77439DC39CE8}" vid="{8790E61C-1B88-E34E-9C40-025960BCBF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rugerdefineret 6">
    <a:dk1>
      <a:srgbClr val="FFFCF9"/>
    </a:dk1>
    <a:lt1>
      <a:srgbClr val="FFFFFF"/>
    </a:lt1>
    <a:dk2>
      <a:srgbClr val="D7D8D9"/>
    </a:dk2>
    <a:lt2>
      <a:srgbClr val="FFFFFF"/>
    </a:lt2>
    <a:accent1>
      <a:srgbClr val="E6E6E6"/>
    </a:accent1>
    <a:accent2>
      <a:srgbClr val="F9AF18"/>
    </a:accent2>
    <a:accent3>
      <a:srgbClr val="78C5DD"/>
    </a:accent3>
    <a:accent4>
      <a:srgbClr val="0081BE"/>
    </a:accent4>
    <a:accent5>
      <a:srgbClr val="FAB900"/>
    </a:accent5>
    <a:accent6>
      <a:srgbClr val="E7711C"/>
    </a:accent6>
    <a:hlink>
      <a:srgbClr val="7EB220"/>
    </a:hlink>
    <a:folHlink>
      <a:srgbClr val="7EB220"/>
    </a:folHlink>
  </a:clrScheme>
</a:themeOverride>
</file>

<file path=docProps/app.xml><?xml version="1.0" encoding="utf-8"?>
<Properties xmlns="http://schemas.openxmlformats.org/officeDocument/2006/extended-properties" xmlns:vt="http://schemas.openxmlformats.org/officeDocument/2006/docPropsVTypes">
  <Template/>
  <TotalTime>2208</TotalTime>
  <Words>1560</Words>
  <Application>Microsoft Office PowerPoint</Application>
  <PresentationFormat>Custom</PresentationFormat>
  <Paragraphs>269</Paragraphs>
  <Slides>31</Slides>
  <Notes>16</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Rigel Medical Presentation Template - Universal</vt:lpstr>
      <vt:lpstr>An Introduction to  Defibrillator Testing (60601-2-4)</vt:lpstr>
      <vt:lpstr>Agenda</vt:lpstr>
      <vt:lpstr>History of Defibrillation</vt:lpstr>
      <vt:lpstr>History of Defibrillation</vt:lpstr>
      <vt:lpstr>History of Defibrillation</vt:lpstr>
      <vt:lpstr>Agenda</vt:lpstr>
      <vt:lpstr>The Heart</vt:lpstr>
      <vt:lpstr>The Heart</vt:lpstr>
      <vt:lpstr>Shockable Arrhythmias</vt:lpstr>
      <vt:lpstr>Non-Shockable Arrhythmias</vt:lpstr>
      <vt:lpstr>Cardiac Synchronization</vt:lpstr>
      <vt:lpstr>Transcutaneous Pacing</vt:lpstr>
      <vt:lpstr>Agenda</vt:lpstr>
      <vt:lpstr>Definition</vt:lpstr>
      <vt:lpstr>What is Fibrillation?</vt:lpstr>
      <vt:lpstr>What is defibrillation? </vt:lpstr>
      <vt:lpstr>Defibrillation - Types of external defibrillators </vt:lpstr>
      <vt:lpstr>Monophasic</vt:lpstr>
      <vt:lpstr>Biphasic</vt:lpstr>
      <vt:lpstr>Monophasic vs Biphasic</vt:lpstr>
      <vt:lpstr>Defibrillation</vt:lpstr>
      <vt:lpstr>Joules of energy</vt:lpstr>
      <vt:lpstr>Time is of the essence</vt:lpstr>
      <vt:lpstr>Agenda</vt:lpstr>
      <vt:lpstr>IEC 60601-2-4:2011</vt:lpstr>
      <vt:lpstr>Agenda</vt:lpstr>
      <vt:lpstr>Typical PM</vt:lpstr>
      <vt:lpstr>PowerPoint Presentation</vt:lpstr>
      <vt:lpstr>Agenda</vt:lpstr>
      <vt:lpstr>Thank you for your time!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Jack Barrett</dc:creator>
  <cp:lastModifiedBy>Jack Barrett</cp:lastModifiedBy>
  <cp:revision>93</cp:revision>
  <dcterms:created xsi:type="dcterms:W3CDTF">2019-01-31T15:24:08Z</dcterms:created>
  <dcterms:modified xsi:type="dcterms:W3CDTF">2019-03-01T17:37:19Z</dcterms:modified>
</cp:coreProperties>
</file>