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1"/>
  </p:sldMasterIdLst>
  <p:notesMasterIdLst>
    <p:notesMasterId r:id="rId28"/>
  </p:notesMasterIdLst>
  <p:handoutMasterIdLst>
    <p:handoutMasterId r:id="rId29"/>
  </p:handoutMasterIdLst>
  <p:sldIdLst>
    <p:sldId id="357" r:id="rId2"/>
    <p:sldId id="374" r:id="rId3"/>
    <p:sldId id="372" r:id="rId4"/>
    <p:sldId id="403" r:id="rId5"/>
    <p:sldId id="406" r:id="rId6"/>
    <p:sldId id="413" r:id="rId7"/>
    <p:sldId id="383" r:id="rId8"/>
    <p:sldId id="390" r:id="rId9"/>
    <p:sldId id="518" r:id="rId10"/>
    <p:sldId id="519" r:id="rId11"/>
    <p:sldId id="410" r:id="rId12"/>
    <p:sldId id="411" r:id="rId13"/>
    <p:sldId id="522" r:id="rId14"/>
    <p:sldId id="412" r:id="rId15"/>
    <p:sldId id="407" r:id="rId16"/>
    <p:sldId id="409" r:id="rId17"/>
    <p:sldId id="393" r:id="rId18"/>
    <p:sldId id="394" r:id="rId19"/>
    <p:sldId id="259" r:id="rId20"/>
    <p:sldId id="523" r:id="rId21"/>
    <p:sldId id="520" r:id="rId22"/>
    <p:sldId id="401" r:id="rId23"/>
    <p:sldId id="521" r:id="rId24"/>
    <p:sldId id="388" r:id="rId25"/>
    <p:sldId id="380" r:id="rId26"/>
    <p:sldId id="370" r:id="rId27"/>
  </p:sldIdLst>
  <p:sldSz cx="12192000" cy="6858000"/>
  <p:notesSz cx="7010400" cy="9296400"/>
  <p:defaultTextStyle>
    <a:defPPr>
      <a:defRPr lang="en-US"/>
    </a:defPPr>
    <a:lvl1pPr marL="0" algn="l" defTabSz="457154" rtl="0" eaLnBrk="1" latinLnBrk="0" hangingPunct="1">
      <a:defRPr sz="1800" kern="1200">
        <a:solidFill>
          <a:schemeClr val="tx1"/>
        </a:solidFill>
        <a:latin typeface="+mn-lt"/>
        <a:ea typeface="+mn-ea"/>
        <a:cs typeface="+mn-cs"/>
      </a:defRPr>
    </a:lvl1pPr>
    <a:lvl2pPr marL="457154" algn="l" defTabSz="457154" rtl="0" eaLnBrk="1" latinLnBrk="0" hangingPunct="1">
      <a:defRPr sz="1800" kern="1200">
        <a:solidFill>
          <a:schemeClr val="tx1"/>
        </a:solidFill>
        <a:latin typeface="+mn-lt"/>
        <a:ea typeface="+mn-ea"/>
        <a:cs typeface="+mn-cs"/>
      </a:defRPr>
    </a:lvl2pPr>
    <a:lvl3pPr marL="914309" algn="l" defTabSz="457154" rtl="0" eaLnBrk="1" latinLnBrk="0" hangingPunct="1">
      <a:defRPr sz="1800" kern="1200">
        <a:solidFill>
          <a:schemeClr val="tx1"/>
        </a:solidFill>
        <a:latin typeface="+mn-lt"/>
        <a:ea typeface="+mn-ea"/>
        <a:cs typeface="+mn-cs"/>
      </a:defRPr>
    </a:lvl3pPr>
    <a:lvl4pPr marL="1371463" algn="l" defTabSz="457154" rtl="0" eaLnBrk="1" latinLnBrk="0" hangingPunct="1">
      <a:defRPr sz="1800" kern="1200">
        <a:solidFill>
          <a:schemeClr val="tx1"/>
        </a:solidFill>
        <a:latin typeface="+mn-lt"/>
        <a:ea typeface="+mn-ea"/>
        <a:cs typeface="+mn-cs"/>
      </a:defRPr>
    </a:lvl4pPr>
    <a:lvl5pPr marL="1828618" algn="l" defTabSz="457154" rtl="0" eaLnBrk="1" latinLnBrk="0" hangingPunct="1">
      <a:defRPr sz="1800" kern="1200">
        <a:solidFill>
          <a:schemeClr val="tx1"/>
        </a:solidFill>
        <a:latin typeface="+mn-lt"/>
        <a:ea typeface="+mn-ea"/>
        <a:cs typeface="+mn-cs"/>
      </a:defRPr>
    </a:lvl5pPr>
    <a:lvl6pPr marL="2285772" algn="l" defTabSz="457154" rtl="0" eaLnBrk="1" latinLnBrk="0" hangingPunct="1">
      <a:defRPr sz="1800" kern="1200">
        <a:solidFill>
          <a:schemeClr val="tx1"/>
        </a:solidFill>
        <a:latin typeface="+mn-lt"/>
        <a:ea typeface="+mn-ea"/>
        <a:cs typeface="+mn-cs"/>
      </a:defRPr>
    </a:lvl6pPr>
    <a:lvl7pPr marL="2742926" algn="l" defTabSz="457154" rtl="0" eaLnBrk="1" latinLnBrk="0" hangingPunct="1">
      <a:defRPr sz="1800" kern="1200">
        <a:solidFill>
          <a:schemeClr val="tx1"/>
        </a:solidFill>
        <a:latin typeface="+mn-lt"/>
        <a:ea typeface="+mn-ea"/>
        <a:cs typeface="+mn-cs"/>
      </a:defRPr>
    </a:lvl7pPr>
    <a:lvl8pPr marL="3200080" algn="l" defTabSz="457154" rtl="0" eaLnBrk="1" latinLnBrk="0" hangingPunct="1">
      <a:defRPr sz="1800" kern="1200">
        <a:solidFill>
          <a:schemeClr val="tx1"/>
        </a:solidFill>
        <a:latin typeface="+mn-lt"/>
        <a:ea typeface="+mn-ea"/>
        <a:cs typeface="+mn-cs"/>
      </a:defRPr>
    </a:lvl8pPr>
    <a:lvl9pPr marL="3657234" algn="l" defTabSz="45715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2359AB"/>
    <a:srgbClr val="5B6871"/>
    <a:srgbClr val="595959"/>
    <a:srgbClr val="41C0B6"/>
    <a:srgbClr val="A1BFCA"/>
    <a:srgbClr val="5C6871"/>
    <a:srgbClr val="44546A"/>
    <a:srgbClr val="29ABE3"/>
    <a:srgbClr val="41C0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1788" autoAdjust="0"/>
  </p:normalViewPr>
  <p:slideViewPr>
    <p:cSldViewPr snapToGrid="0">
      <p:cViewPr varScale="1">
        <p:scale>
          <a:sx n="105" d="100"/>
          <a:sy n="105" d="100"/>
        </p:scale>
        <p:origin x="774" y="108"/>
      </p:cViewPr>
      <p:guideLst>
        <p:guide orient="horz" pos="2160"/>
        <p:guide pos="3840"/>
      </p:guideLst>
    </p:cSldViewPr>
  </p:slideViewPr>
  <p:outlineViewPr>
    <p:cViewPr>
      <p:scale>
        <a:sx n="33" d="100"/>
        <a:sy n="33" d="100"/>
      </p:scale>
      <p:origin x="0" y="-3162"/>
    </p:cViewPr>
  </p:outlineViewPr>
  <p:notesTextViewPr>
    <p:cViewPr>
      <p:scale>
        <a:sx n="1" d="1"/>
        <a:sy n="1" d="1"/>
      </p:scale>
      <p:origin x="0" y="0"/>
    </p:cViewPr>
  </p:notesTextViewPr>
  <p:sorterViewPr>
    <p:cViewPr>
      <p:scale>
        <a:sx n="66" d="100"/>
        <a:sy n="66" d="100"/>
      </p:scale>
      <p:origin x="0" y="-3054"/>
    </p:cViewPr>
  </p:sorterViewPr>
  <p:notesViewPr>
    <p:cSldViewPr snapToGrid="0">
      <p:cViewPr varScale="1">
        <p:scale>
          <a:sx n="51" d="100"/>
          <a:sy n="51" d="100"/>
        </p:scale>
        <p:origin x="2668"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t>Total Spend Percentage</a:t>
            </a:r>
          </a:p>
        </c:rich>
      </c:tx>
      <c:layout>
        <c:manualLayout>
          <c:xMode val="edge"/>
          <c:yMode val="edge"/>
          <c:x val="0.22504301648579356"/>
          <c:y val="4.012621326503100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Total Spend Percentage</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13E7-40A3-A1C6-682EFA09C516}"/>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04B1-4931-B630-54921DB23544}"/>
              </c:ext>
            </c:extLst>
          </c:dPt>
          <c:dLbls>
            <c:dLbl>
              <c:idx val="0"/>
              <c:tx>
                <c:rich>
                  <a:bodyPr/>
                  <a:lstStyle/>
                  <a:p>
                    <a:fld id="{EF92B34D-53D0-413F-B70B-721B841A329C}" type="PERCENTAGE">
                      <a:rPr lang="en-US" b="1"/>
                      <a:pPr/>
                      <a:t>[PERCENTAGE]</a:t>
                    </a:fld>
                    <a:endParaRPr lang="en-US"/>
                  </a:p>
                </c:rich>
              </c:tx>
              <c:dLblPos val="inEnd"/>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3E7-40A3-A1C6-682EFA09C516}"/>
                </c:ext>
              </c:extLst>
            </c:dLbl>
            <c:dLbl>
              <c:idx val="1"/>
              <c:tx>
                <c:rich>
                  <a:bodyPr/>
                  <a:lstStyle/>
                  <a:p>
                    <a:fld id="{6775F487-F2CE-4C04-8798-E9B310E3296D}" type="PERCENTAGE">
                      <a:rPr lang="en-US" b="1"/>
                      <a:pPr/>
                      <a:t>[PERCENTAGE]</a:t>
                    </a:fld>
                    <a:endParaRPr lang="en-US"/>
                  </a:p>
                </c:rich>
              </c:tx>
              <c:dLblPos val="inEnd"/>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4B1-4931-B630-54921DB2354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OEM</c:v>
                </c:pt>
                <c:pt idx="1">
                  <c:v>Alternative Market</c:v>
                </c:pt>
              </c:strCache>
            </c:strRef>
          </c:cat>
          <c:val>
            <c:numRef>
              <c:f>Sheet1!$B$2:$B$3</c:f>
              <c:numCache>
                <c:formatCode>General</c:formatCode>
                <c:ptCount val="2"/>
                <c:pt idx="0">
                  <c:v>73</c:v>
                </c:pt>
                <c:pt idx="1">
                  <c:v>27</c:v>
                </c:pt>
              </c:numCache>
            </c:numRef>
          </c:val>
          <c:extLst>
            <c:ext xmlns:c16="http://schemas.microsoft.com/office/drawing/2014/chart" uri="{C3380CC4-5D6E-409C-BE32-E72D297353CC}">
              <c16:uniqueId val="{00000000-13E7-40A3-A1C6-682EFA09C516}"/>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t>Total Invoice Percentage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Total Invoice Percentage</c:v>
                </c:pt>
              </c:strCache>
            </c:strRef>
          </c:tx>
          <c:explosion val="1"/>
          <c:dPt>
            <c:idx val="0"/>
            <c:bubble3D val="0"/>
            <c:spPr>
              <a:solidFill>
                <a:schemeClr val="accent6"/>
              </a:solidFill>
              <a:ln w="19050">
                <a:solidFill>
                  <a:schemeClr val="lt1"/>
                </a:solidFill>
              </a:ln>
              <a:effectLst/>
            </c:spPr>
            <c:extLst>
              <c:ext xmlns:c16="http://schemas.microsoft.com/office/drawing/2014/chart" uri="{C3380CC4-5D6E-409C-BE32-E72D297353CC}">
                <c16:uniqueId val="{00000001-6A1A-4889-ABC4-464BAC96D596}"/>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6A1A-4889-ABC4-464BAC96D596}"/>
              </c:ext>
            </c:extLst>
          </c:dPt>
          <c:dLbls>
            <c:dLbl>
              <c:idx val="0"/>
              <c:tx>
                <c:rich>
                  <a:bodyPr/>
                  <a:lstStyle/>
                  <a:p>
                    <a:fld id="{0936DF82-5A11-410D-BFFA-601D726EF8C8}" type="PERCENTAGE">
                      <a:rPr lang="en-US" b="1"/>
                      <a:pPr/>
                      <a:t>[PERCENTAGE]</a:t>
                    </a:fld>
                    <a:endParaRPr lang="en-US"/>
                  </a:p>
                </c:rich>
              </c:tx>
              <c:dLblPos val="inEnd"/>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A1A-4889-ABC4-464BAC96D596}"/>
                </c:ext>
              </c:extLst>
            </c:dLbl>
            <c:dLbl>
              <c:idx val="1"/>
              <c:tx>
                <c:rich>
                  <a:bodyPr/>
                  <a:lstStyle/>
                  <a:p>
                    <a:fld id="{577D7E0F-8B21-43D8-BD10-44C662C4DF41}" type="PERCENTAGE">
                      <a:rPr lang="en-US" b="1"/>
                      <a:pPr/>
                      <a:t>[PERCENTAGE]</a:t>
                    </a:fld>
                    <a:endParaRPr lang="en-US"/>
                  </a:p>
                </c:rich>
              </c:tx>
              <c:dLblPos val="inEnd"/>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A1A-4889-ABC4-464BAC96D59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OEM</c:v>
                </c:pt>
                <c:pt idx="1">
                  <c:v>Alternative Market</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6A1A-4889-ABC4-464BAC96D596}"/>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58AD2E2D-B168-4677-8F63-30E6605C2038}" type="datetimeFigureOut">
              <a:rPr lang="en-US" smtClean="0"/>
              <a:t>4/9/2019</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170556B-6DF8-4D0D-9AFB-A73E669A0244}" type="slidenum">
              <a:rPr lang="en-US" smtClean="0"/>
              <a:t>‹#›</a:t>
            </a:fld>
            <a:endParaRPr lang="en-US" dirty="0"/>
          </a:p>
        </p:txBody>
      </p:sp>
    </p:spTree>
    <p:extLst>
      <p:ext uri="{BB962C8B-B14F-4D97-AF65-F5344CB8AC3E}">
        <p14:creationId xmlns:p14="http://schemas.microsoft.com/office/powerpoint/2010/main" val="793944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649"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134" y="1"/>
            <a:ext cx="3038648" cy="466725"/>
          </a:xfrm>
          <a:prstGeom prst="rect">
            <a:avLst/>
          </a:prstGeom>
        </p:spPr>
        <p:txBody>
          <a:bodyPr vert="horz" lIns="91440" tIns="45720" rIns="91440" bIns="45720" rtlCol="0"/>
          <a:lstStyle>
            <a:lvl1pPr algn="r">
              <a:defRPr sz="1200"/>
            </a:lvl1pPr>
          </a:lstStyle>
          <a:p>
            <a:fld id="{0C013625-06BF-4EF2-8783-A9F0643B44AC}" type="datetimeFigureOut">
              <a:rPr lang="en-US" smtClean="0"/>
              <a:t>4/9/2019</a:t>
            </a:fld>
            <a:endParaRPr lang="en-US" dirty="0"/>
          </a:p>
        </p:txBody>
      </p:sp>
      <p:sp>
        <p:nvSpPr>
          <p:cNvPr id="4" name="Slide Image Placeholder 3"/>
          <p:cNvSpPr>
            <a:spLocks noGrp="1" noRot="1" noChangeAspect="1"/>
          </p:cNvSpPr>
          <p:nvPr>
            <p:ph type="sldImg" idx="2"/>
          </p:nvPr>
        </p:nvSpPr>
        <p:spPr>
          <a:xfrm>
            <a:off x="719138" y="1162050"/>
            <a:ext cx="5573712"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848" y="4473576"/>
            <a:ext cx="560832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6"/>
            <a:ext cx="3038649"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134" y="8829676"/>
            <a:ext cx="3038648" cy="466725"/>
          </a:xfrm>
          <a:prstGeom prst="rect">
            <a:avLst/>
          </a:prstGeom>
        </p:spPr>
        <p:txBody>
          <a:bodyPr vert="horz" lIns="91440" tIns="45720" rIns="91440" bIns="45720" rtlCol="0" anchor="b"/>
          <a:lstStyle>
            <a:lvl1pPr algn="r">
              <a:defRPr sz="1200"/>
            </a:lvl1pPr>
          </a:lstStyle>
          <a:p>
            <a:fld id="{AF8418FE-9616-466D-B1FC-A74BDD95B8C5}" type="slidenum">
              <a:rPr lang="en-US" smtClean="0"/>
              <a:t>‹#›</a:t>
            </a:fld>
            <a:endParaRPr lang="en-US" dirty="0"/>
          </a:p>
        </p:txBody>
      </p:sp>
    </p:spTree>
    <p:extLst>
      <p:ext uri="{BB962C8B-B14F-4D97-AF65-F5344CB8AC3E}">
        <p14:creationId xmlns:p14="http://schemas.microsoft.com/office/powerpoint/2010/main" val="2747584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2050"/>
            <a:ext cx="5573712" cy="3136900"/>
          </a:xfrm>
        </p:spPr>
      </p:sp>
      <p:sp>
        <p:nvSpPr>
          <p:cNvPr id="3" name="Notes Placeholder 2"/>
          <p:cNvSpPr>
            <a:spLocks noGrp="1"/>
          </p:cNvSpPr>
          <p:nvPr>
            <p:ph type="body" idx="1"/>
          </p:nvPr>
        </p:nvSpPr>
        <p:spPr/>
        <p:txBody>
          <a:bodyPr/>
          <a:lstStyle/>
          <a:p>
            <a:pPr marL="0" indent="0">
              <a:buNone/>
            </a:pPr>
            <a:endParaRPr lang="en-US" baseline="0" dirty="0"/>
          </a:p>
        </p:txBody>
      </p:sp>
      <p:sp>
        <p:nvSpPr>
          <p:cNvPr id="4" name="Slide Number Placeholder 3"/>
          <p:cNvSpPr>
            <a:spLocks noGrp="1"/>
          </p:cNvSpPr>
          <p:nvPr>
            <p:ph type="sldNum" sz="quarter" idx="10"/>
          </p:nvPr>
        </p:nvSpPr>
        <p:spPr/>
        <p:txBody>
          <a:bodyPr/>
          <a:lstStyle/>
          <a:p>
            <a:fld id="{AF8418FE-9616-466D-B1FC-A74BDD95B8C5}" type="slidenum">
              <a:rPr lang="en-US" smtClean="0"/>
              <a:t>1</a:t>
            </a:fld>
            <a:endParaRPr lang="en-US" dirty="0"/>
          </a:p>
        </p:txBody>
      </p:sp>
    </p:spTree>
    <p:extLst>
      <p:ext uri="{BB962C8B-B14F-4D97-AF65-F5344CB8AC3E}">
        <p14:creationId xmlns:p14="http://schemas.microsoft.com/office/powerpoint/2010/main" val="1184526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2050"/>
            <a:ext cx="5573712"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8418FE-9616-466D-B1FC-A74BDD95B8C5}" type="slidenum">
              <a:rPr lang="en-US" smtClean="0"/>
              <a:t>2</a:t>
            </a:fld>
            <a:endParaRPr lang="en-US" dirty="0"/>
          </a:p>
        </p:txBody>
      </p:sp>
    </p:spTree>
    <p:extLst>
      <p:ext uri="{BB962C8B-B14F-4D97-AF65-F5344CB8AC3E}">
        <p14:creationId xmlns:p14="http://schemas.microsoft.com/office/powerpoint/2010/main" val="751361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2050"/>
            <a:ext cx="5573712"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8418FE-9616-466D-B1FC-A74BDD95B8C5}" type="slidenum">
              <a:rPr lang="en-US" smtClean="0"/>
              <a:t>3</a:t>
            </a:fld>
            <a:endParaRPr lang="en-US" dirty="0"/>
          </a:p>
        </p:txBody>
      </p:sp>
    </p:spTree>
    <p:extLst>
      <p:ext uri="{BB962C8B-B14F-4D97-AF65-F5344CB8AC3E}">
        <p14:creationId xmlns:p14="http://schemas.microsoft.com/office/powerpoint/2010/main" val="4090328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2050"/>
            <a:ext cx="5573712"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8418FE-9616-466D-B1FC-A74BDD95B8C5}" type="slidenum">
              <a:rPr lang="en-US" smtClean="0"/>
              <a:t>7</a:t>
            </a:fld>
            <a:endParaRPr lang="en-US" dirty="0"/>
          </a:p>
        </p:txBody>
      </p:sp>
    </p:spTree>
    <p:extLst>
      <p:ext uri="{BB962C8B-B14F-4D97-AF65-F5344CB8AC3E}">
        <p14:creationId xmlns:p14="http://schemas.microsoft.com/office/powerpoint/2010/main" val="309844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latin typeface="Source Sans Pro Light" panose="020B0604020202020204" charset="0"/>
                <a:cs typeface="Arial" panose="020B0604020202020204" pitchFamily="34" charset="0"/>
              </a:rPr>
              <a:t>Supplier Type shows the percentage of orders that are direct from OEM vs. alternative suppliers. Alternative suppliers usually offer higher savings, but quality must be monitored systematically.</a:t>
            </a:r>
          </a:p>
          <a:p>
            <a:endParaRPr lang="en-US" dirty="0"/>
          </a:p>
        </p:txBody>
      </p:sp>
      <p:sp>
        <p:nvSpPr>
          <p:cNvPr id="4" name="Slide Number Placeholder 3"/>
          <p:cNvSpPr>
            <a:spLocks noGrp="1"/>
          </p:cNvSpPr>
          <p:nvPr>
            <p:ph type="sldNum" sz="quarter" idx="10"/>
          </p:nvPr>
        </p:nvSpPr>
        <p:spPr/>
        <p:txBody>
          <a:bodyPr/>
          <a:lstStyle/>
          <a:p>
            <a:fld id="{AF8418FE-9616-466D-B1FC-A74BDD95B8C5}" type="slidenum">
              <a:rPr lang="en-US" smtClean="0"/>
              <a:t>9</a:t>
            </a:fld>
            <a:endParaRPr lang="en-US" dirty="0"/>
          </a:p>
        </p:txBody>
      </p:sp>
    </p:spTree>
    <p:extLst>
      <p:ext uri="{BB962C8B-B14F-4D97-AF65-F5344CB8AC3E}">
        <p14:creationId xmlns:p14="http://schemas.microsoft.com/office/powerpoint/2010/main" val="2459006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 than 6,000 OEM and aftermarket suppliers producing millions of different parts for the biomedical market participate in a single online marketplace,</a:t>
            </a:r>
            <a:r>
              <a:rPr lang="en-US" baseline="30000" dirty="0"/>
              <a:t>4</a:t>
            </a:r>
            <a:r>
              <a:rPr lang="en-US" dirty="0"/>
              <a:t> and many more firms than that supply hospitals.</a:t>
            </a:r>
            <a:r>
              <a:rPr lang="en-US" baseline="30000" dirty="0"/>
              <a:t> </a:t>
            </a:r>
            <a:r>
              <a:rPr lang="en-US" dirty="0"/>
              <a:t>That is a lot of ground for supply chain managers and clinical engineering departments to cover in evaluating suppliers. But they can take a shortcut by asking their current suppliers and potential suppliers a few basic questions, including: </a:t>
            </a:r>
          </a:p>
          <a:p>
            <a:r>
              <a:rPr lang="en-US" dirty="0"/>
              <a:t> </a:t>
            </a:r>
          </a:p>
          <a:p>
            <a:r>
              <a:rPr lang="en-US" i="1" dirty="0"/>
              <a:t>Is the supplier ISO 9001:2015 certified? </a:t>
            </a:r>
            <a:r>
              <a:rPr lang="en-US" dirty="0"/>
              <a:t>The International Organization for Standardization (ISO) is an international standard-setting body composed of representatives from 161 national standards bodies.</a:t>
            </a:r>
            <a:r>
              <a:rPr lang="en-US" baseline="30000" dirty="0"/>
              <a:t>5</a:t>
            </a:r>
            <a:r>
              <a:rPr lang="en-US" dirty="0"/>
              <a:t> It sets standards for manufacturing across many industries, including the medical devices (biomedical) industry. The ISO 9001:2015 standard and the ISO 13485 standard set the criteria for a quality management system specifically focused on medical devices.</a:t>
            </a:r>
            <a:r>
              <a:rPr lang="en-US" baseline="30000" dirty="0"/>
              <a:t>6</a:t>
            </a:r>
            <a:r>
              <a:rPr lang="en-US" dirty="0"/>
              <a:t> To assure quality, a parts supplier should adhere to the ISO quality management principles. The standard is for OEM suppliers to do so, more often than secondary suppliers, however, more and more secondary market suppliers are becoming ISO-compliant. ISO certification must be renewed every year, so it’s important to check whether a company that claims to be ISO-certified or compliant maintains this status.</a:t>
            </a:r>
          </a:p>
          <a:p>
            <a:r>
              <a:rPr lang="en-US" dirty="0"/>
              <a:t> </a:t>
            </a:r>
          </a:p>
          <a:p>
            <a:r>
              <a:rPr lang="en-US" i="1" dirty="0"/>
              <a:t>How does the supplier manage production quality? </a:t>
            </a:r>
            <a:r>
              <a:rPr lang="en-US" dirty="0"/>
              <a:t>The quality management system structure in ISO and the U.S. Food and Drug Administration (FDA) {21</a:t>
            </a:r>
            <a:r>
              <a:rPr lang="en-US" u="none" dirty="0"/>
              <a:t> CFR </a:t>
            </a:r>
            <a:r>
              <a:rPr lang="en-US" dirty="0"/>
              <a:t>820} use in assessing the quality processes of biomedical companies includes document and record control, product realization (design, development, and manufacturing process), supplier management, corrective and preventive action, complaint handling, control of nonconforming parts, warehouse/distribution, training, and internal and external audits.</a:t>
            </a:r>
            <a:r>
              <a:rPr lang="en-US" baseline="30000" dirty="0"/>
              <a:t>7 </a:t>
            </a:r>
            <a:r>
              <a:rPr lang="en-US" dirty="0"/>
              <a:t>If a supplier is not ISO-certified, hospitals can audit to check on whether the company has acceptable quality processes in place.</a:t>
            </a:r>
          </a:p>
          <a:p>
            <a:r>
              <a:rPr lang="en-US" dirty="0"/>
              <a:t> </a:t>
            </a:r>
          </a:p>
          <a:p>
            <a:pPr defTabSz="933237">
              <a:defRPr/>
            </a:pPr>
            <a:r>
              <a:rPr lang="en-US" i="1" kern="1200" dirty="0">
                <a:effectLst/>
                <a:latin typeface="+mn-lt"/>
                <a:ea typeface="+mn-ea"/>
                <a:cs typeface="+mn-cs"/>
              </a:rPr>
              <a:t>Are the supplier’s parts registered with the FDA?</a:t>
            </a:r>
            <a:r>
              <a:rPr lang="en-US" kern="1200" dirty="0">
                <a:effectLst/>
                <a:latin typeface="+mn-lt"/>
                <a:ea typeface="+mn-ea"/>
                <a:cs typeface="+mn-cs"/>
              </a:rPr>
              <a:t> The FDA requires the registration of the supplier of all medical device parts (Class I, II, III), even batteries. So even if a supplier isn’t ISO certified, having FDA-registered parts gives some assurance of quality understanding.</a:t>
            </a:r>
            <a:r>
              <a:rPr lang="en-US" dirty="0"/>
              <a:t>  The FDA also reevaluates suppliers periodically and provides on its website updated lists of recalls and safety issues.</a:t>
            </a:r>
            <a:r>
              <a:rPr lang="en-US" baseline="30000" dirty="0"/>
              <a:t> </a:t>
            </a:r>
            <a:r>
              <a:rPr lang="en-US" dirty="0"/>
              <a:t>In addition, the FDA issues regular reports on adverse events involving medical devices.</a:t>
            </a:r>
          </a:p>
          <a:p>
            <a:endParaRPr lang="en-US" kern="1200" dirty="0">
              <a:effectLst/>
              <a:latin typeface="+mn-lt"/>
              <a:ea typeface="+mn-ea"/>
              <a:cs typeface="+mn-cs"/>
            </a:endParaRPr>
          </a:p>
          <a:p>
            <a:pPr defTabSz="933237">
              <a:defRPr/>
            </a:pPr>
            <a:r>
              <a:rPr lang="en-US" kern="1200" dirty="0">
                <a:effectLst/>
                <a:latin typeface="+mn-lt"/>
                <a:ea typeface="+mn-ea"/>
                <a:cs typeface="+mn-cs"/>
              </a:rPr>
              <a:t>So, if a supplier isn’t ISO certified OR FDA registered and they are selling you parts, you should question the quality of the parts they are selling. </a:t>
            </a:r>
          </a:p>
          <a:p>
            <a:endParaRPr lang="en-US" kern="1200" dirty="0">
              <a:effectLst/>
              <a:latin typeface="+mn-lt"/>
              <a:ea typeface="+mn-ea"/>
              <a:cs typeface="+mn-cs"/>
            </a:endParaRPr>
          </a:p>
          <a:p>
            <a:r>
              <a:rPr lang="en-US" dirty="0"/>
              <a:t>How do </a:t>
            </a:r>
            <a:r>
              <a:rPr lang="en-US" u="none" dirty="0"/>
              <a:t>we</a:t>
            </a:r>
            <a:r>
              <a:rPr lang="en-US" dirty="0"/>
              <a:t> do maintain our vigilance of our suppliers quality? Send a supplier self-assessment (SSA) and verify their responses and we conduct </a:t>
            </a:r>
            <a:r>
              <a:rPr lang="en-US" b="1" dirty="0"/>
              <a:t>on-site audits</a:t>
            </a:r>
            <a:r>
              <a:rPr lang="en-US" dirty="0"/>
              <a:t> of our suppliers to verify their compliance to our quality standards</a:t>
            </a:r>
            <a:r>
              <a:rPr lang="en-US" dirty="0">
                <a:cs typeface="Calibri"/>
              </a:rPr>
              <a:t>.</a:t>
            </a:r>
            <a:endParaRPr lang="en-US" kern="1200" dirty="0">
              <a:latin typeface="+mn-lt"/>
              <a:cs typeface="Calibri"/>
            </a:endParaRPr>
          </a:p>
          <a:p>
            <a:endParaRPr lang="en-US" dirty="0"/>
          </a:p>
          <a:p>
            <a:r>
              <a:rPr lang="en-US" i="1" dirty="0"/>
              <a:t>This is your data-ask for it! </a:t>
            </a:r>
          </a:p>
        </p:txBody>
      </p:sp>
      <p:sp>
        <p:nvSpPr>
          <p:cNvPr id="4" name="Slide Number Placeholder 3"/>
          <p:cNvSpPr>
            <a:spLocks noGrp="1"/>
          </p:cNvSpPr>
          <p:nvPr>
            <p:ph type="sldNum" sz="quarter" idx="10"/>
          </p:nvPr>
        </p:nvSpPr>
        <p:spPr/>
        <p:txBody>
          <a:bodyPr/>
          <a:lstStyle/>
          <a:p>
            <a:fld id="{DA042B50-7C86-4206-A172-990E316F66EE}" type="slidenum">
              <a:rPr lang="en-US" smtClean="0"/>
              <a:t>18</a:t>
            </a:fld>
            <a:endParaRPr lang="en-US" dirty="0"/>
          </a:p>
        </p:txBody>
      </p:sp>
    </p:spTree>
    <p:extLst>
      <p:ext uri="{BB962C8B-B14F-4D97-AF65-F5344CB8AC3E}">
        <p14:creationId xmlns:p14="http://schemas.microsoft.com/office/powerpoint/2010/main" val="2134517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 </a:t>
            </a:r>
          </a:p>
        </p:txBody>
      </p:sp>
      <p:sp>
        <p:nvSpPr>
          <p:cNvPr id="4" name="Slide Number Placeholder 3"/>
          <p:cNvSpPr>
            <a:spLocks noGrp="1"/>
          </p:cNvSpPr>
          <p:nvPr>
            <p:ph type="sldNum" sz="quarter" idx="10"/>
          </p:nvPr>
        </p:nvSpPr>
        <p:spPr/>
        <p:txBody>
          <a:bodyPr/>
          <a:lstStyle/>
          <a:p>
            <a:fld id="{D5A50EC2-8455-439D-9078-D7AE8142C3D8}" type="slidenum">
              <a:rPr lang="en-US" smtClean="0"/>
              <a:t>21</a:t>
            </a:fld>
            <a:endParaRPr lang="en-US" dirty="0"/>
          </a:p>
        </p:txBody>
      </p:sp>
    </p:spTree>
    <p:extLst>
      <p:ext uri="{BB962C8B-B14F-4D97-AF65-F5344CB8AC3E}">
        <p14:creationId xmlns:p14="http://schemas.microsoft.com/office/powerpoint/2010/main" val="4045586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A50EC2-8455-439D-9078-D7AE8142C3D8}" type="slidenum">
              <a:rPr lang="en-US" smtClean="0"/>
              <a:t>22</a:t>
            </a:fld>
            <a:endParaRPr lang="en-US" dirty="0"/>
          </a:p>
        </p:txBody>
      </p:sp>
    </p:spTree>
    <p:extLst>
      <p:ext uri="{BB962C8B-B14F-4D97-AF65-F5344CB8AC3E}">
        <p14:creationId xmlns:p14="http://schemas.microsoft.com/office/powerpoint/2010/main" val="1759946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 </a:t>
            </a:r>
          </a:p>
        </p:txBody>
      </p:sp>
      <p:sp>
        <p:nvSpPr>
          <p:cNvPr id="4" name="Slide Number Placeholder 3"/>
          <p:cNvSpPr>
            <a:spLocks noGrp="1"/>
          </p:cNvSpPr>
          <p:nvPr>
            <p:ph type="sldNum" sz="quarter" idx="10"/>
          </p:nvPr>
        </p:nvSpPr>
        <p:spPr/>
        <p:txBody>
          <a:bodyPr/>
          <a:lstStyle/>
          <a:p>
            <a:fld id="{D5A50EC2-8455-439D-9078-D7AE8142C3D8}" type="slidenum">
              <a:rPr lang="en-US" smtClean="0"/>
              <a:t>23</a:t>
            </a:fld>
            <a:endParaRPr lang="en-US" dirty="0"/>
          </a:p>
        </p:txBody>
      </p:sp>
    </p:spTree>
    <p:extLst>
      <p:ext uri="{BB962C8B-B14F-4D97-AF65-F5344CB8AC3E}">
        <p14:creationId xmlns:p14="http://schemas.microsoft.com/office/powerpoint/2010/main" val="760488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2050"/>
            <a:ext cx="5573712"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8418FE-9616-466D-B1FC-A74BDD95B8C5}" type="slidenum">
              <a:rPr lang="en-US" smtClean="0"/>
              <a:t>24</a:t>
            </a:fld>
            <a:endParaRPr lang="en-US" dirty="0"/>
          </a:p>
        </p:txBody>
      </p:sp>
    </p:spTree>
    <p:extLst>
      <p:ext uri="{BB962C8B-B14F-4D97-AF65-F5344CB8AC3E}">
        <p14:creationId xmlns:p14="http://schemas.microsoft.com/office/powerpoint/2010/main" val="37292182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34219-8A1B-584C-89B3-B2941586F26D}"/>
              </a:ext>
            </a:extLst>
          </p:cNvPr>
          <p:cNvPicPr>
            <a:picLocks noChangeAspect="1"/>
          </p:cNvPicPr>
          <p:nvPr/>
        </p:nvPicPr>
        <p:blipFill>
          <a:blip r:embed="rId2"/>
          <a:stretch>
            <a:fillRect/>
          </a:stretch>
        </p:blipFill>
        <p:spPr>
          <a:xfrm>
            <a:off x="0" y="0"/>
            <a:ext cx="12192000" cy="6858000"/>
          </a:xfrm>
          <a:prstGeom prst="rect">
            <a:avLst/>
          </a:prstGeom>
          <a:noFill/>
        </p:spPr>
      </p:pic>
      <p:sp>
        <p:nvSpPr>
          <p:cNvPr id="2" name="Title 1">
            <a:extLst>
              <a:ext uri="{FF2B5EF4-FFF2-40B4-BE49-F238E27FC236}">
                <a16:creationId xmlns:a16="http://schemas.microsoft.com/office/drawing/2014/main" id="{9604300E-2FEE-6240-82FD-4483C3CAFD4F}"/>
              </a:ext>
            </a:extLst>
          </p:cNvPr>
          <p:cNvSpPr>
            <a:spLocks noGrp="1"/>
          </p:cNvSpPr>
          <p:nvPr>
            <p:ph type="ctrTitle" hasCustomPrompt="1"/>
          </p:nvPr>
        </p:nvSpPr>
        <p:spPr>
          <a:xfrm>
            <a:off x="664402" y="2402572"/>
            <a:ext cx="9144000" cy="923330"/>
          </a:xfrm>
          <a:noFill/>
        </p:spPr>
        <p:txBody>
          <a:bodyPr wrap="square" rtlCol="0" anchor="t">
            <a:spAutoFit/>
          </a:bodyPr>
          <a:lstStyle>
            <a:lvl1pPr algn="l">
              <a:defRPr lang="en-US" sz="3000" dirty="0">
                <a:solidFill>
                  <a:schemeClr val="bg1"/>
                </a:solidFill>
                <a:latin typeface="Arial" panose="020B0604020202020204" pitchFamily="34" charset="0"/>
                <a:ea typeface="+mn-ea"/>
                <a:cs typeface="Arial" panose="020B0604020202020204" pitchFamily="34" charset="0"/>
              </a:defRPr>
            </a:lvl1pPr>
          </a:lstStyle>
          <a:p>
            <a:pPr marL="0" lvl="0"/>
            <a:r>
              <a:rPr lang="en-US" dirty="0"/>
              <a:t>Click to edit Master title style</a:t>
            </a:r>
            <a:br>
              <a:rPr lang="en-US" dirty="0"/>
            </a:br>
            <a:r>
              <a:rPr lang="en-US" dirty="0"/>
              <a:t>Second Line</a:t>
            </a:r>
          </a:p>
        </p:txBody>
      </p:sp>
      <p:sp>
        <p:nvSpPr>
          <p:cNvPr id="3" name="Subtitle 2">
            <a:extLst>
              <a:ext uri="{FF2B5EF4-FFF2-40B4-BE49-F238E27FC236}">
                <a16:creationId xmlns:a16="http://schemas.microsoft.com/office/drawing/2014/main" id="{3BC88D27-0F4C-7B4D-95A5-F48B88CF2C71}"/>
              </a:ext>
            </a:extLst>
          </p:cNvPr>
          <p:cNvSpPr>
            <a:spLocks noGrp="1"/>
          </p:cNvSpPr>
          <p:nvPr>
            <p:ph type="subTitle" idx="1"/>
          </p:nvPr>
        </p:nvSpPr>
        <p:spPr>
          <a:xfrm>
            <a:off x="664402" y="3719997"/>
            <a:ext cx="9144000" cy="424732"/>
          </a:xfrm>
          <a:noFill/>
        </p:spPr>
        <p:txBody>
          <a:bodyPr wrap="square" rtlCol="0">
            <a:spAutoFit/>
          </a:bodyPr>
          <a:lstStyle>
            <a:lvl1pPr marL="0" indent="0">
              <a:buNone/>
              <a:defRPr lang="en-US" sz="2400">
                <a:solidFill>
                  <a:schemeClr val="bg1"/>
                </a:solidFill>
                <a:latin typeface="Arial" panose="020B0604020202020204" pitchFamily="34" charset="0"/>
                <a:cs typeface="Arial" panose="020B0604020202020204" pitchFamily="34" charset="0"/>
              </a:defRPr>
            </a:lvl1pPr>
          </a:lstStyle>
          <a:p>
            <a:pPr marL="0" lvl="0"/>
            <a:r>
              <a:rPr lang="en-US"/>
              <a:t>Click to edit Master subtitle style</a:t>
            </a:r>
            <a:endParaRPr lang="en-US" dirty="0"/>
          </a:p>
        </p:txBody>
      </p:sp>
      <p:sp>
        <p:nvSpPr>
          <p:cNvPr id="4" name="Date Placeholder 3">
            <a:extLst>
              <a:ext uri="{FF2B5EF4-FFF2-40B4-BE49-F238E27FC236}">
                <a16:creationId xmlns:a16="http://schemas.microsoft.com/office/drawing/2014/main" id="{57D64D1C-9660-DD4F-AE3E-58A57E6E33C3}"/>
              </a:ext>
            </a:extLst>
          </p:cNvPr>
          <p:cNvSpPr>
            <a:spLocks noGrp="1"/>
          </p:cNvSpPr>
          <p:nvPr>
            <p:ph type="dt" sz="half" idx="10"/>
          </p:nvPr>
        </p:nvSpPr>
        <p:spPr>
          <a:xfrm>
            <a:off x="8742203" y="6323666"/>
            <a:ext cx="2743200" cy="307777"/>
          </a:xfrm>
          <a:prstGeom prst="rect">
            <a:avLst/>
          </a:prstGeom>
          <a:noFill/>
        </p:spPr>
        <p:txBody>
          <a:bodyPr wrap="square" rtlCol="0">
            <a:spAutoFit/>
          </a:bodyPr>
          <a:lstStyle>
            <a:lvl1pPr>
              <a:defRPr lang="en-US" sz="1400" smtClean="0">
                <a:solidFill>
                  <a:schemeClr val="bg1"/>
                </a:solidFill>
                <a:latin typeface="Arial" panose="020B0604020202020204" pitchFamily="34" charset="0"/>
                <a:cs typeface="Arial" panose="020B0604020202020204" pitchFamily="34" charset="0"/>
              </a:defRPr>
            </a:lvl1pPr>
          </a:lstStyle>
          <a:p>
            <a:fld id="{C764DE79-268F-4C1A-8933-263129D2AF90}" type="datetimeFigureOut">
              <a:rPr lang="en-US" smtClean="0"/>
              <a:t>4/9/2019</a:t>
            </a:fld>
            <a:endParaRPr lang="en-US" dirty="0"/>
          </a:p>
        </p:txBody>
      </p:sp>
      <p:sp>
        <p:nvSpPr>
          <p:cNvPr id="5" name="Footer Placeholder 4">
            <a:extLst>
              <a:ext uri="{FF2B5EF4-FFF2-40B4-BE49-F238E27FC236}">
                <a16:creationId xmlns:a16="http://schemas.microsoft.com/office/drawing/2014/main" id="{2E180E78-B7DA-7042-8B81-1EFD93001B78}"/>
              </a:ext>
            </a:extLst>
          </p:cNvPr>
          <p:cNvSpPr>
            <a:spLocks noGrp="1"/>
          </p:cNvSpPr>
          <p:nvPr>
            <p:ph type="ftr" sz="quarter" idx="11"/>
          </p:nvPr>
        </p:nvSpPr>
        <p:spPr>
          <a:xfrm>
            <a:off x="4038600" y="6294991"/>
            <a:ext cx="4114800" cy="365125"/>
          </a:xfrm>
        </p:spPr>
        <p:txBody>
          <a:bodyPr/>
          <a:lstStyle>
            <a:lvl1pPr>
              <a:defRPr>
                <a:latin typeface="Arial" panose="020B0604020202020204" pitchFamily="34" charset="0"/>
                <a:cs typeface="Arial" panose="020B0604020202020204" pitchFamily="34" charset="0"/>
              </a:defRPr>
            </a:lvl1pPr>
          </a:lstStyle>
          <a:p>
            <a:pPr algn="l"/>
            <a:endParaRPr lang="en-US" dirty="0"/>
          </a:p>
        </p:txBody>
      </p:sp>
      <p:pic>
        <p:nvPicPr>
          <p:cNvPr id="13" name="Picture 12">
            <a:extLst>
              <a:ext uri="{FF2B5EF4-FFF2-40B4-BE49-F238E27FC236}">
                <a16:creationId xmlns:a16="http://schemas.microsoft.com/office/drawing/2014/main" id="{2C2C9EB7-C1A4-6941-9052-C896F1A103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402" y="726305"/>
            <a:ext cx="1739164" cy="278266"/>
          </a:xfrm>
          <a:prstGeom prst="rect">
            <a:avLst/>
          </a:prstGeom>
        </p:spPr>
      </p:pic>
    </p:spTree>
    <p:extLst>
      <p:ext uri="{BB962C8B-B14F-4D97-AF65-F5344CB8AC3E}">
        <p14:creationId xmlns:p14="http://schemas.microsoft.com/office/powerpoint/2010/main" val="1915409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1EF8209-63D8-3E44-96A2-BD12C9FAF3A5}"/>
              </a:ext>
            </a:extLst>
          </p:cNvPr>
          <p:cNvPicPr>
            <a:picLocks noChangeAspect="1"/>
          </p:cNvPicPr>
          <p:nvPr/>
        </p:nvPicPr>
        <p:blipFill>
          <a:blip r:embed="rId2"/>
          <a:stretch>
            <a:fillRect/>
          </a:stretch>
        </p:blipFill>
        <p:spPr>
          <a:xfrm>
            <a:off x="3048000" y="0"/>
            <a:ext cx="9144000" cy="6858000"/>
          </a:xfrm>
          <a:prstGeom prst="rect">
            <a:avLst/>
          </a:prstGeom>
        </p:spPr>
      </p:pic>
      <p:sp>
        <p:nvSpPr>
          <p:cNvPr id="2" name="Title 1">
            <a:extLst>
              <a:ext uri="{FF2B5EF4-FFF2-40B4-BE49-F238E27FC236}">
                <a16:creationId xmlns:a16="http://schemas.microsoft.com/office/drawing/2014/main" id="{9604300E-2FEE-6240-82FD-4483C3CAFD4F}"/>
              </a:ext>
            </a:extLst>
          </p:cNvPr>
          <p:cNvSpPr>
            <a:spLocks noGrp="1"/>
          </p:cNvSpPr>
          <p:nvPr>
            <p:ph type="ctrTitle" hasCustomPrompt="1"/>
          </p:nvPr>
        </p:nvSpPr>
        <p:spPr>
          <a:xfrm>
            <a:off x="664402" y="2402572"/>
            <a:ext cx="9144000" cy="923330"/>
          </a:xfrm>
          <a:noFill/>
        </p:spPr>
        <p:txBody>
          <a:bodyPr wrap="square" rtlCol="0" anchor="t">
            <a:spAutoFit/>
          </a:bodyPr>
          <a:lstStyle>
            <a:lvl1pPr algn="l">
              <a:defRPr lang="en-US" sz="3000" dirty="0">
                <a:solidFill>
                  <a:srgbClr val="1D58B4"/>
                </a:solidFill>
                <a:latin typeface="Arial" panose="020B0604020202020204" pitchFamily="34" charset="0"/>
                <a:ea typeface="+mn-ea"/>
                <a:cs typeface="Arial" panose="020B0604020202020204" pitchFamily="34" charset="0"/>
              </a:defRPr>
            </a:lvl1pPr>
          </a:lstStyle>
          <a:p>
            <a:pPr marL="0" lvl="0"/>
            <a:r>
              <a:rPr lang="en-US" dirty="0"/>
              <a:t>Click to edit Master title style</a:t>
            </a:r>
            <a:br>
              <a:rPr lang="en-US" dirty="0"/>
            </a:br>
            <a:r>
              <a:rPr lang="en-US" dirty="0"/>
              <a:t>Second Line</a:t>
            </a:r>
          </a:p>
        </p:txBody>
      </p:sp>
      <p:sp>
        <p:nvSpPr>
          <p:cNvPr id="3" name="Subtitle 2">
            <a:extLst>
              <a:ext uri="{FF2B5EF4-FFF2-40B4-BE49-F238E27FC236}">
                <a16:creationId xmlns:a16="http://schemas.microsoft.com/office/drawing/2014/main" id="{3BC88D27-0F4C-7B4D-95A5-F48B88CF2C71}"/>
              </a:ext>
            </a:extLst>
          </p:cNvPr>
          <p:cNvSpPr>
            <a:spLocks noGrp="1"/>
          </p:cNvSpPr>
          <p:nvPr>
            <p:ph type="subTitle" idx="1"/>
          </p:nvPr>
        </p:nvSpPr>
        <p:spPr>
          <a:xfrm>
            <a:off x="664402" y="3719997"/>
            <a:ext cx="9144000" cy="424732"/>
          </a:xfrm>
          <a:noFill/>
        </p:spPr>
        <p:txBody>
          <a:bodyPr wrap="square" rtlCol="0">
            <a:spAutoFit/>
          </a:bodyPr>
          <a:lstStyle>
            <a:lvl1pPr marL="0" indent="0">
              <a:buNone/>
              <a:defRPr lang="en-US" sz="2400">
                <a:solidFill>
                  <a:srgbClr val="1D58B4"/>
                </a:solidFill>
                <a:latin typeface="Arial" panose="020B0604020202020204" pitchFamily="34" charset="0"/>
                <a:cs typeface="Arial" panose="020B0604020202020204" pitchFamily="34" charset="0"/>
              </a:defRPr>
            </a:lvl1pPr>
          </a:lstStyle>
          <a:p>
            <a:pPr marL="0" lvl="0"/>
            <a:r>
              <a:rPr lang="en-US"/>
              <a:t>Click to edit Master subtitle style</a:t>
            </a:r>
            <a:endParaRPr lang="en-US" dirty="0"/>
          </a:p>
        </p:txBody>
      </p:sp>
      <p:sp>
        <p:nvSpPr>
          <p:cNvPr id="4" name="Date Placeholder 3">
            <a:extLst>
              <a:ext uri="{FF2B5EF4-FFF2-40B4-BE49-F238E27FC236}">
                <a16:creationId xmlns:a16="http://schemas.microsoft.com/office/drawing/2014/main" id="{57D64D1C-9660-DD4F-AE3E-58A57E6E33C3}"/>
              </a:ext>
            </a:extLst>
          </p:cNvPr>
          <p:cNvSpPr>
            <a:spLocks noGrp="1"/>
          </p:cNvSpPr>
          <p:nvPr>
            <p:ph type="dt" sz="half" idx="10"/>
          </p:nvPr>
        </p:nvSpPr>
        <p:spPr>
          <a:xfrm>
            <a:off x="8742203" y="6323666"/>
            <a:ext cx="2743200" cy="307777"/>
          </a:xfrm>
          <a:prstGeom prst="rect">
            <a:avLst/>
          </a:prstGeom>
          <a:noFill/>
        </p:spPr>
        <p:txBody>
          <a:bodyPr wrap="square" rtlCol="0">
            <a:spAutoFit/>
          </a:bodyPr>
          <a:lstStyle>
            <a:lvl1pPr>
              <a:defRPr lang="en-US" sz="1400" smtClean="0">
                <a:solidFill>
                  <a:srgbClr val="1D58B4"/>
                </a:solidFill>
                <a:latin typeface="Arial" panose="020B0604020202020204" pitchFamily="34" charset="0"/>
                <a:cs typeface="Arial" panose="020B0604020202020204" pitchFamily="34" charset="0"/>
              </a:defRPr>
            </a:lvl1pPr>
          </a:lstStyle>
          <a:p>
            <a:fld id="{C764DE79-268F-4C1A-8933-263129D2AF90}" type="datetimeFigureOut">
              <a:rPr lang="en-US" smtClean="0"/>
              <a:t>4/9/2019</a:t>
            </a:fld>
            <a:endParaRPr lang="en-US" dirty="0"/>
          </a:p>
        </p:txBody>
      </p:sp>
      <p:sp>
        <p:nvSpPr>
          <p:cNvPr id="5" name="Footer Placeholder 4">
            <a:extLst>
              <a:ext uri="{FF2B5EF4-FFF2-40B4-BE49-F238E27FC236}">
                <a16:creationId xmlns:a16="http://schemas.microsoft.com/office/drawing/2014/main" id="{2E180E78-B7DA-7042-8B81-1EFD93001B78}"/>
              </a:ext>
            </a:extLst>
          </p:cNvPr>
          <p:cNvSpPr>
            <a:spLocks noGrp="1"/>
          </p:cNvSpPr>
          <p:nvPr>
            <p:ph type="ftr" sz="quarter" idx="11"/>
          </p:nvPr>
        </p:nvSpPr>
        <p:spPr>
          <a:xfrm>
            <a:off x="4038600" y="6294991"/>
            <a:ext cx="4114800" cy="365125"/>
          </a:xfrm>
        </p:spPr>
        <p:txBody>
          <a:bodyPr/>
          <a:lstStyle>
            <a:lvl1pPr>
              <a:defRPr>
                <a:latin typeface="Arial" panose="020B0604020202020204" pitchFamily="34" charset="0"/>
                <a:cs typeface="Arial" panose="020B0604020202020204" pitchFamily="34" charset="0"/>
              </a:defRPr>
            </a:lvl1pPr>
          </a:lstStyle>
          <a:p>
            <a:endParaRPr lang="en-US" dirty="0"/>
          </a:p>
        </p:txBody>
      </p:sp>
      <p:pic>
        <p:nvPicPr>
          <p:cNvPr id="10" name="Picture 9">
            <a:extLst>
              <a:ext uri="{FF2B5EF4-FFF2-40B4-BE49-F238E27FC236}">
                <a16:creationId xmlns:a16="http://schemas.microsoft.com/office/drawing/2014/main" id="{542F0669-DDCB-A448-9599-322C91FC3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766" y="591310"/>
            <a:ext cx="2144141" cy="536034"/>
          </a:xfrm>
          <a:prstGeom prst="rect">
            <a:avLst/>
          </a:prstGeom>
        </p:spPr>
      </p:pic>
      <p:pic>
        <p:nvPicPr>
          <p:cNvPr id="15" name="Picture 14">
            <a:extLst>
              <a:ext uri="{FF2B5EF4-FFF2-40B4-BE49-F238E27FC236}">
                <a16:creationId xmlns:a16="http://schemas.microsoft.com/office/drawing/2014/main" id="{3F2401AA-C4FC-674B-897D-557669BB70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666" y="714118"/>
            <a:ext cx="1828800" cy="292608"/>
          </a:xfrm>
          <a:prstGeom prst="rect">
            <a:avLst/>
          </a:prstGeom>
        </p:spPr>
      </p:pic>
    </p:spTree>
    <p:extLst>
      <p:ext uri="{BB962C8B-B14F-4D97-AF65-F5344CB8AC3E}">
        <p14:creationId xmlns:p14="http://schemas.microsoft.com/office/powerpoint/2010/main" val="2016423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927FF-983E-4743-9997-CDA3B35BFCA8}"/>
              </a:ext>
            </a:extLst>
          </p:cNvPr>
          <p:cNvSpPr>
            <a:spLocks noGrp="1"/>
          </p:cNvSpPr>
          <p:nvPr>
            <p:ph type="title"/>
          </p:nvPr>
        </p:nvSpPr>
        <p:spPr>
          <a:xfrm>
            <a:off x="681444" y="638010"/>
            <a:ext cx="10515600" cy="466281"/>
          </a:xfrm>
          <a:noFill/>
        </p:spPr>
        <p:txBody>
          <a:bodyPr wrap="square" rtlCol="0">
            <a:spAutoFit/>
          </a:bodyPr>
          <a:lstStyle>
            <a:lvl1pPr>
              <a:defRPr lang="en-US" sz="2700">
                <a:solidFill>
                  <a:srgbClr val="0056B8"/>
                </a:solidFill>
                <a:latin typeface="Arial" panose="020B0604020202020204" pitchFamily="34" charset="0"/>
                <a:ea typeface="+mn-ea"/>
                <a:cs typeface="Arial" panose="020B0604020202020204" pitchFamily="34" charset="0"/>
              </a:defRPr>
            </a:lvl1pPr>
          </a:lstStyle>
          <a:p>
            <a:pPr marL="0" lvl="0"/>
            <a:r>
              <a:rPr lang="en-US"/>
              <a:t>Click to edit Master title style</a:t>
            </a:r>
            <a:endParaRPr lang="en-US" dirty="0"/>
          </a:p>
        </p:txBody>
      </p:sp>
      <p:sp>
        <p:nvSpPr>
          <p:cNvPr id="3" name="Content Placeholder 2">
            <a:extLst>
              <a:ext uri="{FF2B5EF4-FFF2-40B4-BE49-F238E27FC236}">
                <a16:creationId xmlns:a16="http://schemas.microsoft.com/office/drawing/2014/main" id="{EE12D500-4CD2-E744-AE87-0CC4049C5D2B}"/>
              </a:ext>
            </a:extLst>
          </p:cNvPr>
          <p:cNvSpPr>
            <a:spLocks noGrp="1"/>
          </p:cNvSpPr>
          <p:nvPr>
            <p:ph idx="1"/>
          </p:nvPr>
        </p:nvSpPr>
        <p:spPr>
          <a:xfrm>
            <a:off x="838200" y="1825625"/>
            <a:ext cx="10515600" cy="1628138"/>
          </a:xfrm>
          <a:noFill/>
        </p:spPr>
        <p:txBody>
          <a:bodyPr wrap="square" rtlCol="0">
            <a:spAutoFit/>
          </a:bodyPr>
          <a:lstStyle>
            <a:lvl1pPr>
              <a:defRPr lang="en-US" sz="1800" smtClean="0">
                <a:solidFill>
                  <a:srgbClr val="5B6871"/>
                </a:solidFill>
                <a:latin typeface="Arial" panose="020B0604020202020204" pitchFamily="34" charset="0"/>
                <a:cs typeface="Arial" panose="020B0604020202020204" pitchFamily="34" charset="0"/>
              </a:defRPr>
            </a:lvl1pPr>
            <a:lvl2pPr>
              <a:defRPr lang="en-US" sz="1800" kern="1200" dirty="0" smtClean="0">
                <a:solidFill>
                  <a:srgbClr val="5B6871"/>
                </a:solidFill>
                <a:latin typeface="Arial" panose="020B0604020202020204" pitchFamily="34" charset="0"/>
                <a:ea typeface="+mn-ea"/>
                <a:cs typeface="Arial" panose="020B0604020202020204" pitchFamily="34" charset="0"/>
              </a:defRPr>
            </a:lvl2pPr>
            <a:lvl3pPr>
              <a:defRPr lang="en-US" sz="1800" kern="1200" dirty="0" smtClean="0">
                <a:solidFill>
                  <a:srgbClr val="5B6871"/>
                </a:solidFill>
                <a:latin typeface="Arial" panose="020B0604020202020204" pitchFamily="34" charset="0"/>
                <a:ea typeface="+mn-ea"/>
                <a:cs typeface="Arial" panose="020B0604020202020204" pitchFamily="34" charset="0"/>
              </a:defRPr>
            </a:lvl3pPr>
            <a:lvl4pPr>
              <a:defRPr lang="en-US" sz="1800" kern="1200" dirty="0" smtClean="0">
                <a:solidFill>
                  <a:srgbClr val="5B6871"/>
                </a:solidFill>
                <a:latin typeface="Arial" panose="020B0604020202020204" pitchFamily="34" charset="0"/>
                <a:ea typeface="+mn-ea"/>
                <a:cs typeface="Arial" panose="020B0604020202020204" pitchFamily="34" charset="0"/>
              </a:defRPr>
            </a:lvl4pPr>
            <a:lvl5pPr>
              <a:defRPr lang="en-US" sz="1800" kern="1200" dirty="0" smtClean="0">
                <a:solidFill>
                  <a:srgbClr val="5B6871"/>
                </a:solidFill>
                <a:latin typeface="Arial" panose="020B0604020202020204" pitchFamily="34" charset="0"/>
                <a:ea typeface="+mn-ea"/>
                <a:cs typeface="Arial" panose="020B0604020202020204" pitchFamily="34" charset="0"/>
              </a:defRPr>
            </a:lvl5pPr>
          </a:lstStyle>
          <a:p>
            <a:pPr marL="285750" lvl="0" indent="-285750">
              <a:lnSpc>
                <a:spcPts val="2180"/>
              </a:lnSpc>
            </a:pPr>
            <a:r>
              <a:rPr lang="en-US"/>
              <a:t>Edit Master text styles</a:t>
            </a:r>
          </a:p>
          <a:p>
            <a:pPr marL="285750" lvl="1" indent="-285750">
              <a:lnSpc>
                <a:spcPts val="2180"/>
              </a:lnSpc>
            </a:pPr>
            <a:r>
              <a:rPr lang="en-US"/>
              <a:t>Second level</a:t>
            </a:r>
          </a:p>
          <a:p>
            <a:pPr marL="285750" lvl="2" indent="-285750">
              <a:lnSpc>
                <a:spcPts val="2180"/>
              </a:lnSpc>
            </a:pPr>
            <a:r>
              <a:rPr lang="en-US"/>
              <a:t>Third level</a:t>
            </a:r>
          </a:p>
          <a:p>
            <a:pPr marL="285750" lvl="3" indent="-285750">
              <a:lnSpc>
                <a:spcPts val="2180"/>
              </a:lnSpc>
            </a:pPr>
            <a:r>
              <a:rPr lang="en-US"/>
              <a:t>Fourth level</a:t>
            </a:r>
          </a:p>
          <a:p>
            <a:pPr marL="285750" lvl="4" indent="-285750">
              <a:lnSpc>
                <a:spcPts val="2180"/>
              </a:lnSpc>
            </a:pPr>
            <a:r>
              <a:rPr lang="en-US"/>
              <a:t>Fifth level</a:t>
            </a:r>
            <a:endParaRPr lang="en-US" dirty="0"/>
          </a:p>
        </p:txBody>
      </p:sp>
      <p:sp>
        <p:nvSpPr>
          <p:cNvPr id="5" name="Footer Placeholder 4">
            <a:extLst>
              <a:ext uri="{FF2B5EF4-FFF2-40B4-BE49-F238E27FC236}">
                <a16:creationId xmlns:a16="http://schemas.microsoft.com/office/drawing/2014/main" id="{BE19C36A-974F-0B45-BB58-99B7E68D6BA6}"/>
              </a:ext>
            </a:extLst>
          </p:cNvPr>
          <p:cNvSpPr>
            <a:spLocks noGrp="1"/>
          </p:cNvSpPr>
          <p:nvPr>
            <p:ph type="ftr" sz="quarter" idx="11"/>
          </p:nvPr>
        </p:nvSpPr>
        <p:spPr>
          <a:xfrm>
            <a:off x="4038600" y="6330224"/>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0B50EDEE-3258-AC40-86A4-D229F19020CC}"/>
              </a:ext>
            </a:extLst>
          </p:cNvPr>
          <p:cNvSpPr>
            <a:spLocks noGrp="1"/>
          </p:cNvSpPr>
          <p:nvPr>
            <p:ph type="sldNum" sz="quarter" idx="12"/>
          </p:nvPr>
        </p:nvSpPr>
        <p:spPr>
          <a:xfrm>
            <a:off x="8806545" y="6384307"/>
            <a:ext cx="2743200" cy="230832"/>
          </a:xfrm>
          <a:noFill/>
        </p:spPr>
        <p:txBody>
          <a:bodyPr wrap="square" rtlCol="0">
            <a:spAutoFit/>
          </a:bodyPr>
          <a:lstStyle>
            <a:lvl1pPr algn="r">
              <a:defRPr lang="en-US" sz="900" b="1" smtClean="0">
                <a:solidFill>
                  <a:srgbClr val="0056B8"/>
                </a:solidFill>
                <a:latin typeface="Libre Franklin" panose="00000500000000000000" pitchFamily="2" charset="0"/>
              </a:defRPr>
            </a:lvl1pPr>
          </a:lstStyle>
          <a:p>
            <a:fld id="{DF567BE4-7632-440D-A8B5-BB0B5AA98742}" type="slidenum">
              <a:rPr lang="en-US" smtClean="0"/>
              <a:pPr/>
              <a:t>‹#›</a:t>
            </a:fld>
            <a:endParaRPr lang="en-US" dirty="0"/>
          </a:p>
        </p:txBody>
      </p:sp>
      <p:pic>
        <p:nvPicPr>
          <p:cNvPr id="9" name="Picture 8">
            <a:extLst>
              <a:ext uri="{FF2B5EF4-FFF2-40B4-BE49-F238E27FC236}">
                <a16:creationId xmlns:a16="http://schemas.microsoft.com/office/drawing/2014/main" id="{2CA7BF88-9913-5349-A299-D70743CF3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448" y="6279216"/>
            <a:ext cx="1569803" cy="392451"/>
          </a:xfrm>
          <a:prstGeom prst="rect">
            <a:avLst/>
          </a:prstGeom>
        </p:spPr>
      </p:pic>
    </p:spTree>
    <p:extLst>
      <p:ext uri="{BB962C8B-B14F-4D97-AF65-F5344CB8AC3E}">
        <p14:creationId xmlns:p14="http://schemas.microsoft.com/office/powerpoint/2010/main" val="673970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52E2F1B-2913-3B41-B7E2-902D2DA6BEF9}"/>
              </a:ext>
            </a:extLst>
          </p:cNvPr>
          <p:cNvPicPr>
            <a:picLocks noChangeAspect="1"/>
          </p:cNvPicPr>
          <p:nvPr/>
        </p:nvPicPr>
        <p:blipFill>
          <a:blip r:embed="rId2"/>
          <a:stretch>
            <a:fillRect/>
          </a:stretch>
        </p:blipFill>
        <p:spPr>
          <a:xfrm>
            <a:off x="0" y="0"/>
            <a:ext cx="12192000" cy="6858000"/>
          </a:xfrm>
          <a:prstGeom prst="rect">
            <a:avLst/>
          </a:prstGeom>
          <a:noFill/>
        </p:spPr>
      </p:pic>
      <p:sp>
        <p:nvSpPr>
          <p:cNvPr id="2" name="Title 1">
            <a:extLst>
              <a:ext uri="{FF2B5EF4-FFF2-40B4-BE49-F238E27FC236}">
                <a16:creationId xmlns:a16="http://schemas.microsoft.com/office/drawing/2014/main" id="{BC224E2E-E6EF-5043-A144-883CD8712C6D}"/>
              </a:ext>
            </a:extLst>
          </p:cNvPr>
          <p:cNvSpPr>
            <a:spLocks noGrp="1"/>
          </p:cNvSpPr>
          <p:nvPr>
            <p:ph type="title"/>
          </p:nvPr>
        </p:nvSpPr>
        <p:spPr>
          <a:xfrm>
            <a:off x="8333412" y="2977413"/>
            <a:ext cx="3014037" cy="923330"/>
          </a:xfrm>
          <a:noFill/>
        </p:spPr>
        <p:txBody>
          <a:bodyPr vert="horz" wrap="square" lIns="91440" tIns="45720" rIns="91440" bIns="45720" rtlCol="0" anchor="t">
            <a:spAutoFit/>
          </a:bodyPr>
          <a:lstStyle>
            <a:lvl1pPr algn="l">
              <a:defRPr lang="en-US" dirty="0">
                <a:solidFill>
                  <a:schemeClr val="bg1"/>
                </a:solidFill>
              </a:defRPr>
            </a:lvl1pPr>
          </a:lstStyle>
          <a:p>
            <a:pPr marL="0" lvl="0" defTabSz="457154">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980DF753-F743-2946-AC86-E07712C0030F}"/>
              </a:ext>
            </a:extLst>
          </p:cNvPr>
          <p:cNvSpPr>
            <a:spLocks noGrp="1"/>
          </p:cNvSpPr>
          <p:nvPr>
            <p:ph type="body" idx="1"/>
          </p:nvPr>
        </p:nvSpPr>
        <p:spPr>
          <a:xfrm>
            <a:off x="831850" y="4589463"/>
            <a:ext cx="10515600" cy="369332"/>
          </a:xfrm>
        </p:spPr>
        <p:txBody>
          <a:bodyPr/>
          <a:lstStyle>
            <a:lvl1pPr marL="0" indent="0" algn="r">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a:extLst>
              <a:ext uri="{FF2B5EF4-FFF2-40B4-BE49-F238E27FC236}">
                <a16:creationId xmlns:a16="http://schemas.microsoft.com/office/drawing/2014/main" id="{8F9E5D77-C061-894A-8A0C-876EA49F96D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60640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B69EB64-AB02-104B-8783-3536E731E601}"/>
              </a:ext>
            </a:extLst>
          </p:cNvPr>
          <p:cNvPicPr>
            <a:picLocks noChangeAspect="1"/>
          </p:cNvPicPr>
          <p:nvPr/>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224E2E-E6EF-5043-A144-883CD8712C6D}"/>
              </a:ext>
            </a:extLst>
          </p:cNvPr>
          <p:cNvSpPr>
            <a:spLocks noGrp="1"/>
          </p:cNvSpPr>
          <p:nvPr>
            <p:ph type="title"/>
          </p:nvPr>
        </p:nvSpPr>
        <p:spPr>
          <a:xfrm>
            <a:off x="8333412" y="2977413"/>
            <a:ext cx="3014037" cy="923330"/>
          </a:xfrm>
          <a:noFill/>
        </p:spPr>
        <p:txBody>
          <a:bodyPr vert="horz" wrap="square" lIns="91440" tIns="45720" rIns="91440" bIns="45720" rtlCol="0" anchor="t">
            <a:spAutoFit/>
          </a:bodyPr>
          <a:lstStyle>
            <a:lvl1pPr algn="l">
              <a:defRPr lang="en-US" dirty="0">
                <a:solidFill>
                  <a:schemeClr val="bg1"/>
                </a:solidFill>
              </a:defRPr>
            </a:lvl1pPr>
          </a:lstStyle>
          <a:p>
            <a:pPr marL="0" lvl="0" defTabSz="457154">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980DF753-F743-2946-AC86-E07712C0030F}"/>
              </a:ext>
            </a:extLst>
          </p:cNvPr>
          <p:cNvSpPr>
            <a:spLocks noGrp="1"/>
          </p:cNvSpPr>
          <p:nvPr>
            <p:ph type="body" idx="1"/>
          </p:nvPr>
        </p:nvSpPr>
        <p:spPr>
          <a:xfrm>
            <a:off x="831850" y="4589463"/>
            <a:ext cx="10515600" cy="369332"/>
          </a:xfrm>
        </p:spPr>
        <p:txBody>
          <a:bodyPr/>
          <a:lstStyle>
            <a:lvl1pPr marL="0" indent="0" algn="r">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a:extLst>
              <a:ext uri="{FF2B5EF4-FFF2-40B4-BE49-F238E27FC236}">
                <a16:creationId xmlns:a16="http://schemas.microsoft.com/office/drawing/2014/main" id="{8F9E5D77-C061-894A-8A0C-876EA49F96D2}"/>
              </a:ext>
            </a:extLst>
          </p:cNvPr>
          <p:cNvSpPr>
            <a:spLocks noGrp="1"/>
          </p:cNvSpPr>
          <p:nvPr>
            <p:ph type="ftr" sz="quarter" idx="11"/>
          </p:nvPr>
        </p:nvSpPr>
        <p:spPr/>
        <p:txBody>
          <a:bodyPr/>
          <a:lstStyle/>
          <a:p>
            <a:endParaRPr lang="en-US" dirty="0"/>
          </a:p>
        </p:txBody>
      </p:sp>
      <p:sp>
        <p:nvSpPr>
          <p:cNvPr id="8" name="Slide Number Placeholder 5">
            <a:extLst>
              <a:ext uri="{FF2B5EF4-FFF2-40B4-BE49-F238E27FC236}">
                <a16:creationId xmlns:a16="http://schemas.microsoft.com/office/drawing/2014/main" id="{81717597-222E-014A-83E1-447B0EDF993C}"/>
              </a:ext>
            </a:extLst>
          </p:cNvPr>
          <p:cNvSpPr txBox="1">
            <a:spLocks/>
          </p:cNvSpPr>
          <p:nvPr/>
        </p:nvSpPr>
        <p:spPr>
          <a:xfrm>
            <a:off x="8985251" y="6286276"/>
            <a:ext cx="2057400" cy="230832"/>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lang="en-US" sz="900" b="1" kern="1200">
                <a:solidFill>
                  <a:schemeClr val="bg1"/>
                </a:solidFill>
                <a:latin typeface="Libre Franklin"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F567BE4-7632-440D-A8B5-BB0B5AA98742}"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3770376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BD97C-6106-DF43-9068-24CF6D2EA0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5A0616-D2FB-C84F-A84C-293D590A831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2F5C1E-DB2B-8248-999C-3FAD90E7943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D5053967-A80D-6446-8844-0F4513F68C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335A494-F07E-7640-8879-2250D7E034BC}"/>
              </a:ext>
            </a:extLst>
          </p:cNvPr>
          <p:cNvSpPr>
            <a:spLocks noGrp="1"/>
          </p:cNvSpPr>
          <p:nvPr>
            <p:ph type="sldNum" sz="quarter" idx="12"/>
          </p:nvPr>
        </p:nvSpPr>
        <p:spPr/>
        <p:txBody>
          <a:bodyPr/>
          <a:lstStyle>
            <a:lvl1pPr algn="r">
              <a:defRPr b="1"/>
            </a:lvl1pPr>
          </a:lstStyle>
          <a:p>
            <a:fld id="{DF567BE4-7632-440D-A8B5-BB0B5AA98742}" type="slidenum">
              <a:rPr lang="en-US" smtClean="0"/>
              <a:pPr/>
              <a:t>‹#›</a:t>
            </a:fld>
            <a:endParaRPr lang="en-US" dirty="0"/>
          </a:p>
        </p:txBody>
      </p:sp>
    </p:spTree>
    <p:extLst>
      <p:ext uri="{BB962C8B-B14F-4D97-AF65-F5344CB8AC3E}">
        <p14:creationId xmlns:p14="http://schemas.microsoft.com/office/powerpoint/2010/main" val="2635522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ACDA4-C189-6F47-A9AB-499A017F83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3880BE-C3C2-DF47-B479-AAC80AFBFB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52D7247-C95A-054E-B736-FDC7A47F24E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850365-32B6-6F4B-AE3C-84D47277DE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1CB93E9-8056-4B4A-96E4-F54ADB9E6A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156B8BA-D8A5-7643-B350-2CF0A116962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5D2A68D-8238-8348-A4A7-4286429E3C69}"/>
              </a:ext>
            </a:extLst>
          </p:cNvPr>
          <p:cNvSpPr>
            <a:spLocks noGrp="1"/>
          </p:cNvSpPr>
          <p:nvPr>
            <p:ph type="sldNum" sz="quarter" idx="12"/>
          </p:nvPr>
        </p:nvSpPr>
        <p:spPr/>
        <p:txBody>
          <a:bodyPr/>
          <a:lstStyle>
            <a:lvl1pPr algn="r">
              <a:defRPr/>
            </a:lvl1pPr>
          </a:lstStyle>
          <a:p>
            <a:fld id="{DF567BE4-7632-440D-A8B5-BB0B5AA98742}" type="slidenum">
              <a:rPr lang="en-US" smtClean="0"/>
              <a:pPr/>
              <a:t>‹#›</a:t>
            </a:fld>
            <a:endParaRPr lang="en-US" dirty="0"/>
          </a:p>
        </p:txBody>
      </p:sp>
    </p:spTree>
    <p:extLst>
      <p:ext uri="{BB962C8B-B14F-4D97-AF65-F5344CB8AC3E}">
        <p14:creationId xmlns:p14="http://schemas.microsoft.com/office/powerpoint/2010/main" val="1684350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7A17C-C860-2940-8E64-96B9625C751C}"/>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5248B001-8525-5943-992F-80669A975FD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72BAD05-79E5-2A4C-B175-949768345B29}"/>
              </a:ext>
            </a:extLst>
          </p:cNvPr>
          <p:cNvSpPr>
            <a:spLocks noGrp="1"/>
          </p:cNvSpPr>
          <p:nvPr>
            <p:ph type="sldNum" sz="quarter" idx="12"/>
          </p:nvPr>
        </p:nvSpPr>
        <p:spPr/>
        <p:txBody>
          <a:bodyPr/>
          <a:lstStyle>
            <a:lvl1pPr algn="r">
              <a:defRPr/>
            </a:lvl1pPr>
          </a:lstStyle>
          <a:p>
            <a:fld id="{DF567BE4-7632-440D-A8B5-BB0B5AA98742}" type="slidenum">
              <a:rPr lang="en-US" smtClean="0"/>
              <a:pPr/>
              <a:t>‹#›</a:t>
            </a:fld>
            <a:endParaRPr lang="en-US" dirty="0"/>
          </a:p>
        </p:txBody>
      </p:sp>
    </p:spTree>
    <p:extLst>
      <p:ext uri="{BB962C8B-B14F-4D97-AF65-F5344CB8AC3E}">
        <p14:creationId xmlns:p14="http://schemas.microsoft.com/office/powerpoint/2010/main" val="1655180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2624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2BEE4-4D7D-9B47-B644-16C467AB47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AF39DA-0817-7D41-BB0B-5E45786EF3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8F4857-9290-744C-9336-8D68DA78EC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a:extLst>
              <a:ext uri="{FF2B5EF4-FFF2-40B4-BE49-F238E27FC236}">
                <a16:creationId xmlns:a16="http://schemas.microsoft.com/office/drawing/2014/main" id="{7E91FB85-8259-AB4F-AA54-50529F241F9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BF6CE3B-CB7E-0B44-83CA-A9E217350394}"/>
              </a:ext>
            </a:extLst>
          </p:cNvPr>
          <p:cNvSpPr>
            <a:spLocks noGrp="1"/>
          </p:cNvSpPr>
          <p:nvPr>
            <p:ph type="sldNum" sz="quarter" idx="12"/>
          </p:nvPr>
        </p:nvSpPr>
        <p:spPr/>
        <p:txBody>
          <a:bodyPr/>
          <a:lstStyle>
            <a:lvl1pPr algn="r">
              <a:defRPr/>
            </a:lvl1pPr>
          </a:lstStyle>
          <a:p>
            <a:fld id="{DF567BE4-7632-440D-A8B5-BB0B5AA98742}" type="slidenum">
              <a:rPr lang="en-US" smtClean="0"/>
              <a:pPr/>
              <a:t>‹#›</a:t>
            </a:fld>
            <a:endParaRPr lang="en-US" dirty="0"/>
          </a:p>
        </p:txBody>
      </p:sp>
    </p:spTree>
    <p:extLst>
      <p:ext uri="{BB962C8B-B14F-4D97-AF65-F5344CB8AC3E}">
        <p14:creationId xmlns:p14="http://schemas.microsoft.com/office/powerpoint/2010/main" val="2947911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577AA-9AD9-B646-933F-3CEE9A0224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15461B-A0C5-074D-92A7-64A6BA6D8A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F0E40C99-DC73-014C-9F96-8E9830D563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a:extLst>
              <a:ext uri="{FF2B5EF4-FFF2-40B4-BE49-F238E27FC236}">
                <a16:creationId xmlns:a16="http://schemas.microsoft.com/office/drawing/2014/main" id="{CD2ABF35-2AD5-A049-A4D4-B2F1B5F6A91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5C92DCC-4D38-914A-8E66-E1F12DD86E4B}"/>
              </a:ext>
            </a:extLst>
          </p:cNvPr>
          <p:cNvSpPr>
            <a:spLocks noGrp="1"/>
          </p:cNvSpPr>
          <p:nvPr>
            <p:ph type="sldNum" sz="quarter" idx="12"/>
          </p:nvPr>
        </p:nvSpPr>
        <p:spPr/>
        <p:txBody>
          <a:bodyPr/>
          <a:lstStyle>
            <a:lvl1pPr algn="r">
              <a:defRPr/>
            </a:lvl1pPr>
          </a:lstStyle>
          <a:p>
            <a:fld id="{DF567BE4-7632-440D-A8B5-BB0B5AA98742}" type="slidenum">
              <a:rPr lang="en-US" smtClean="0"/>
              <a:pPr/>
              <a:t>‹#›</a:t>
            </a:fld>
            <a:endParaRPr lang="en-US" dirty="0"/>
          </a:p>
        </p:txBody>
      </p:sp>
    </p:spTree>
    <p:extLst>
      <p:ext uri="{BB962C8B-B14F-4D97-AF65-F5344CB8AC3E}">
        <p14:creationId xmlns:p14="http://schemas.microsoft.com/office/powerpoint/2010/main" val="3367560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32791-8479-A448-871C-E97C85E14F7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52346E-781B-DF44-B0DB-269107B5EFF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F56E3EF-B526-E242-80CC-AE00AA4AB51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3BAFBA9-D44D-034A-8D88-74CE0F330805}"/>
              </a:ext>
            </a:extLst>
          </p:cNvPr>
          <p:cNvSpPr>
            <a:spLocks noGrp="1"/>
          </p:cNvSpPr>
          <p:nvPr>
            <p:ph type="sldNum" sz="quarter" idx="12"/>
          </p:nvPr>
        </p:nvSpPr>
        <p:spPr/>
        <p:txBody>
          <a:bodyPr/>
          <a:lstStyle>
            <a:lvl1pPr algn="r">
              <a:defRPr/>
            </a:lvl1pPr>
          </a:lstStyle>
          <a:p>
            <a:fld id="{DF567BE4-7632-440D-A8B5-BB0B5AA98742}" type="slidenum">
              <a:rPr lang="en-US" smtClean="0"/>
              <a:pPr/>
              <a:t>‹#›</a:t>
            </a:fld>
            <a:endParaRPr lang="en-US" dirty="0"/>
          </a:p>
        </p:txBody>
      </p:sp>
    </p:spTree>
    <p:extLst>
      <p:ext uri="{BB962C8B-B14F-4D97-AF65-F5344CB8AC3E}">
        <p14:creationId xmlns:p14="http://schemas.microsoft.com/office/powerpoint/2010/main" val="598705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2D29C7-1E57-4548-A75E-B8EFBC5CE6A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50F39E-CFC8-EE4D-B013-09EB059468A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B3DE763-1DB0-BC4C-B446-094BEEB765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5EA58FB-0BB2-5245-8984-F91A9CC69F7E}"/>
              </a:ext>
            </a:extLst>
          </p:cNvPr>
          <p:cNvSpPr>
            <a:spLocks noGrp="1"/>
          </p:cNvSpPr>
          <p:nvPr>
            <p:ph type="sldNum" sz="quarter" idx="12"/>
          </p:nvPr>
        </p:nvSpPr>
        <p:spPr/>
        <p:txBody>
          <a:bodyPr/>
          <a:lstStyle>
            <a:lvl1pPr algn="r">
              <a:defRPr/>
            </a:lvl1pPr>
          </a:lstStyle>
          <a:p>
            <a:fld id="{DF567BE4-7632-440D-A8B5-BB0B5AA98742}" type="slidenum">
              <a:rPr lang="en-US" smtClean="0"/>
              <a:t>‹#›</a:t>
            </a:fld>
            <a:endParaRPr lang="en-US" dirty="0"/>
          </a:p>
        </p:txBody>
      </p:sp>
    </p:spTree>
    <p:extLst>
      <p:ext uri="{BB962C8B-B14F-4D97-AF65-F5344CB8AC3E}">
        <p14:creationId xmlns:p14="http://schemas.microsoft.com/office/powerpoint/2010/main" val="4142493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7" name="Rectangle 6"/>
          <p:cNvSpPr/>
          <p:nvPr userDrawn="1"/>
        </p:nvSpPr>
        <p:spPr>
          <a:xfrm>
            <a:off x="0" y="1"/>
            <a:ext cx="12192000" cy="2175932"/>
          </a:xfrm>
          <a:prstGeom prst="rect">
            <a:avLst/>
          </a:prstGeom>
          <a:solidFill>
            <a:srgbClr val="0848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Footer Placeholder 4"/>
          <p:cNvSpPr txBox="1">
            <a:spLocks/>
          </p:cNvSpPr>
          <p:nvPr userDrawn="1"/>
        </p:nvSpPr>
        <p:spPr>
          <a:xfrm>
            <a:off x="847725" y="6572800"/>
            <a:ext cx="10506075" cy="212725"/>
          </a:xfrm>
          <a:prstGeom prst="rect">
            <a:avLst/>
          </a:prstGeom>
        </p:spPr>
        <p:txBody>
          <a:bodyPr vert="horz" lIns="68580" tIns="34290" rIns="68580" bIns="34290" rtlCol="0" anchor="ctr"/>
          <a:lstStyle>
            <a:defPPr>
              <a:defRPr lang="en-US"/>
            </a:defPPr>
            <a:lvl1pPr marL="0" algn="ctr" defTabSz="914400" rtl="0" eaLnBrk="1" latinLnBrk="0" hangingPunct="1">
              <a:defRPr sz="8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t>Confidential Information: May not be reproduced without the permission of PartsSource, Inc.</a:t>
            </a:r>
          </a:p>
        </p:txBody>
      </p:sp>
      <p:sp>
        <p:nvSpPr>
          <p:cNvPr id="11" name="Text Placeholder 10"/>
          <p:cNvSpPr>
            <a:spLocks noGrp="1"/>
          </p:cNvSpPr>
          <p:nvPr>
            <p:ph type="body" sz="quarter" idx="10" hasCustomPrompt="1"/>
          </p:nvPr>
        </p:nvSpPr>
        <p:spPr>
          <a:xfrm>
            <a:off x="847725" y="4238626"/>
            <a:ext cx="10506075" cy="1076325"/>
          </a:xfrm>
        </p:spPr>
        <p:txBody>
          <a:bodyPr/>
          <a:lstStyle>
            <a:lvl1pPr marL="0" indent="0">
              <a:buNone/>
              <a:defRPr>
                <a:solidFill>
                  <a:srgbClr val="44546A"/>
                </a:solidFill>
                <a:latin typeface="Source Sans Pro" panose="020B0503030403020204" pitchFamily="34" charset="0"/>
              </a:defRPr>
            </a:lvl1pPr>
            <a:lvl2pPr marL="342900" indent="0">
              <a:buNone/>
              <a:defRPr>
                <a:solidFill>
                  <a:srgbClr val="44546A"/>
                </a:solidFill>
              </a:defRPr>
            </a:lvl2pPr>
            <a:lvl3pPr marL="685800" indent="0">
              <a:buNone/>
              <a:defRPr>
                <a:solidFill>
                  <a:srgbClr val="44546A"/>
                </a:solidFill>
              </a:defRPr>
            </a:lvl3pPr>
            <a:lvl4pPr marL="1028700" indent="0">
              <a:buNone/>
              <a:defRPr>
                <a:solidFill>
                  <a:srgbClr val="44546A"/>
                </a:solidFill>
              </a:defRPr>
            </a:lvl4pPr>
            <a:lvl5pPr marL="1371600" indent="0">
              <a:buNone/>
              <a:defRPr>
                <a:solidFill>
                  <a:srgbClr val="44546A"/>
                </a:solidFill>
              </a:defRPr>
            </a:lvl5pPr>
          </a:lstStyle>
          <a:p>
            <a:pPr lvl="0"/>
            <a:r>
              <a:rPr lang="en-US" dirty="0"/>
              <a:t>TITLE</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56344" y="1451482"/>
            <a:ext cx="3997456" cy="479694"/>
          </a:xfrm>
          <a:prstGeom prst="rect">
            <a:avLst/>
          </a:prstGeom>
        </p:spPr>
      </p:pic>
    </p:spTree>
    <p:extLst>
      <p:ext uri="{BB962C8B-B14F-4D97-AF65-F5344CB8AC3E}">
        <p14:creationId xmlns:p14="http://schemas.microsoft.com/office/powerpoint/2010/main" val="3864027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p:cNvSpPr/>
          <p:nvPr userDrawn="1"/>
        </p:nvSpPr>
        <p:spPr>
          <a:xfrm>
            <a:off x="0" y="0"/>
            <a:ext cx="12192000" cy="723900"/>
          </a:xfrm>
          <a:prstGeom prst="rect">
            <a:avLst/>
          </a:prstGeom>
          <a:solidFill>
            <a:srgbClr val="0848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084896"/>
              </a:solidFill>
              <a:latin typeface="Source Sans Pro" panose="020B0503030403020204" pitchFamily="34" charset="0"/>
            </a:endParaRPr>
          </a:p>
        </p:txBody>
      </p:sp>
      <p:sp>
        <p:nvSpPr>
          <p:cNvPr id="5" name="Text Placeholder 2"/>
          <p:cNvSpPr>
            <a:spLocks noGrp="1"/>
          </p:cNvSpPr>
          <p:nvPr>
            <p:ph idx="1"/>
          </p:nvPr>
        </p:nvSpPr>
        <p:spPr>
          <a:xfrm>
            <a:off x="388147" y="962025"/>
            <a:ext cx="11413328" cy="5214938"/>
          </a:xfrm>
          <a:prstGeom prst="rect">
            <a:avLst/>
          </a:prstGeom>
        </p:spPr>
        <p:txBody>
          <a:bodyPr vert="horz" lIns="91440" tIns="45720" rIns="91440" bIns="45720" rtlCol="0">
            <a:normAutofit/>
          </a:bodyPr>
          <a:lstStyle>
            <a:lvl1pPr marL="214313" indent="-214313">
              <a:buFont typeface="Arial" panose="020B0604020202020204" pitchFamily="34" charset="0"/>
              <a:buChar char="•"/>
              <a:defRPr sz="1800">
                <a:solidFill>
                  <a:srgbClr val="44546A"/>
                </a:solidFill>
                <a:latin typeface="Source Sans Pro" panose="020B0503030403020204" pitchFamily="34" charset="0"/>
              </a:defRPr>
            </a:lvl1pPr>
            <a:lvl2pPr marL="557213" indent="-214313">
              <a:buFont typeface="Arial" panose="020B0604020202020204" pitchFamily="34" charset="0"/>
              <a:buChar char="•"/>
              <a:defRPr sz="1800">
                <a:solidFill>
                  <a:srgbClr val="44546A"/>
                </a:solidFill>
                <a:latin typeface="Source Sans Pro" panose="020B0503030403020204" pitchFamily="34" charset="0"/>
              </a:defRPr>
            </a:lvl2pPr>
            <a:lvl3pPr marL="900113" indent="-214313">
              <a:buFont typeface="Arial" panose="020B0604020202020204" pitchFamily="34" charset="0"/>
              <a:buChar char="•"/>
              <a:defRPr sz="1800">
                <a:solidFill>
                  <a:srgbClr val="44546A"/>
                </a:solidFill>
                <a:latin typeface="Source Sans Pro" panose="020B0503030403020204" pitchFamily="34" charset="0"/>
              </a:defRPr>
            </a:lvl3pPr>
            <a:lvl4pPr marL="1243013" indent="-214313">
              <a:buFont typeface="Arial" panose="020B0604020202020204" pitchFamily="34" charset="0"/>
              <a:buChar char="•"/>
              <a:defRPr sz="1800">
                <a:solidFill>
                  <a:srgbClr val="44546A"/>
                </a:solidFill>
                <a:latin typeface="Source Sans Pro" panose="020B0503030403020204" pitchFamily="34" charset="0"/>
              </a:defRPr>
            </a:lvl4pPr>
            <a:lvl5pPr marL="1585913" indent="-214313">
              <a:buFont typeface="Arial" panose="020B0604020202020204" pitchFamily="34" charset="0"/>
              <a:buChar char="•"/>
              <a:defRPr sz="1800">
                <a:solidFill>
                  <a:srgbClr val="44546A"/>
                </a:solidFill>
                <a:latin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txBox="1">
            <a:spLocks/>
          </p:cNvSpPr>
          <p:nvPr userDrawn="1"/>
        </p:nvSpPr>
        <p:spPr>
          <a:xfrm>
            <a:off x="388147" y="6572800"/>
            <a:ext cx="11413328" cy="212725"/>
          </a:xfrm>
          <a:prstGeom prst="rect">
            <a:avLst/>
          </a:prstGeom>
        </p:spPr>
        <p:txBody>
          <a:bodyPr vert="horz" lIns="68580" tIns="34290" rIns="68580" bIns="34290" rtlCol="0" anchor="ctr"/>
          <a:lstStyle>
            <a:defPPr>
              <a:defRPr lang="en-US"/>
            </a:defPPr>
            <a:lvl1pPr marL="0" algn="ctr" defTabSz="914400" rtl="0" eaLnBrk="1" latinLnBrk="0" hangingPunct="1">
              <a:defRPr sz="8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t>Confidential Information: May not be reproduced without the permission of PartsSource, Inc.</a:t>
            </a:r>
          </a:p>
        </p:txBody>
      </p:sp>
      <p:sp>
        <p:nvSpPr>
          <p:cNvPr id="8" name="Slide Number Placeholder 4"/>
          <p:cNvSpPr txBox="1">
            <a:spLocks/>
          </p:cNvSpPr>
          <p:nvPr userDrawn="1"/>
        </p:nvSpPr>
        <p:spPr>
          <a:xfrm>
            <a:off x="388784" y="6572800"/>
            <a:ext cx="1009408" cy="212725"/>
          </a:xfrm>
          <a:prstGeom prst="rect">
            <a:avLst/>
          </a:prstGeom>
        </p:spPr>
        <p:txBody>
          <a:bodyPr/>
          <a:lstStyle>
            <a:defPPr>
              <a:defRPr lang="en-US"/>
            </a:defPPr>
            <a:lvl1pPr marL="0" algn="l" defTabSz="914400" rtl="0" eaLnBrk="1" latinLnBrk="0" hangingPunct="1">
              <a:defRPr sz="8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B3138E-5EF9-4750-924E-0EE1B9AB949E}" type="slidenum">
              <a:rPr lang="en-US" sz="600" smtClean="0">
                <a:solidFill>
                  <a:srgbClr val="44546A"/>
                </a:solidFill>
              </a:rPr>
              <a:pPr/>
              <a:t>‹#›</a:t>
            </a:fld>
            <a:endParaRPr lang="en-US" sz="600" dirty="0">
              <a:solidFill>
                <a:srgbClr val="44546A"/>
              </a:solidFill>
            </a:endParaRPr>
          </a:p>
        </p:txBody>
      </p:sp>
      <p:sp>
        <p:nvSpPr>
          <p:cNvPr id="10" name="Text Placeholder 9"/>
          <p:cNvSpPr>
            <a:spLocks noGrp="1"/>
          </p:cNvSpPr>
          <p:nvPr>
            <p:ph type="body" sz="quarter" idx="10" hasCustomPrompt="1"/>
          </p:nvPr>
        </p:nvSpPr>
        <p:spPr>
          <a:xfrm>
            <a:off x="388147" y="238125"/>
            <a:ext cx="11441904" cy="485775"/>
          </a:xfrm>
        </p:spPr>
        <p:txBody>
          <a:bodyPr/>
          <a:lstStyle>
            <a:lvl1pPr marL="0" indent="0">
              <a:buNone/>
              <a:defRPr>
                <a:solidFill>
                  <a:schemeClr val="bg1"/>
                </a:solidFill>
                <a:latin typeface="Source Sans Pro Light" panose="020B0403030403020204" pitchFamily="34" charset="0"/>
              </a:defRPr>
            </a:lvl1pPr>
          </a:lstStyle>
          <a:p>
            <a:pPr lvl="0"/>
            <a:r>
              <a:rPr lang="en-US" dirty="0"/>
              <a:t>HEADER</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3075" y="6492916"/>
            <a:ext cx="2438400" cy="292608"/>
          </a:xfrm>
          <a:prstGeom prst="rect">
            <a:avLst/>
          </a:prstGeom>
        </p:spPr>
      </p:pic>
    </p:spTree>
    <p:extLst>
      <p:ext uri="{BB962C8B-B14F-4D97-AF65-F5344CB8AC3E}">
        <p14:creationId xmlns:p14="http://schemas.microsoft.com/office/powerpoint/2010/main" val="3297524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0" y="0"/>
            <a:ext cx="12192000" cy="723900"/>
          </a:xfrm>
          <a:prstGeom prst="rect">
            <a:avLst/>
          </a:prstGeom>
          <a:solidFill>
            <a:srgbClr val="0848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Text Placeholder 2"/>
          <p:cNvSpPr>
            <a:spLocks noGrp="1"/>
          </p:cNvSpPr>
          <p:nvPr>
            <p:ph idx="1"/>
          </p:nvPr>
        </p:nvSpPr>
        <p:spPr>
          <a:xfrm>
            <a:off x="388147" y="1428751"/>
            <a:ext cx="5260180" cy="4748212"/>
          </a:xfrm>
          <a:prstGeom prst="rect">
            <a:avLst/>
          </a:prstGeom>
        </p:spPr>
        <p:txBody>
          <a:bodyPr vert="horz" lIns="91440" tIns="45720" rIns="91440" bIns="45720" rtlCol="0">
            <a:normAutofit/>
          </a:bodyPr>
          <a:lstStyle>
            <a:lvl1pPr marL="214313" indent="-214313">
              <a:buFont typeface="Arial" panose="020B0604020202020204" pitchFamily="34" charset="0"/>
              <a:buChar char="•"/>
              <a:defRPr sz="1800">
                <a:solidFill>
                  <a:srgbClr val="44546A"/>
                </a:solidFill>
                <a:latin typeface="+mn-lt"/>
              </a:defRPr>
            </a:lvl1pPr>
            <a:lvl2pPr marL="557213" indent="-214313">
              <a:buFont typeface="Arial" panose="020B0604020202020204" pitchFamily="34" charset="0"/>
              <a:buChar char="•"/>
              <a:defRPr sz="1800">
                <a:solidFill>
                  <a:srgbClr val="44546A"/>
                </a:solidFill>
                <a:latin typeface="+mn-lt"/>
              </a:defRPr>
            </a:lvl2pPr>
            <a:lvl3pPr marL="900113" indent="-214313">
              <a:buFont typeface="Arial" panose="020B0604020202020204" pitchFamily="34" charset="0"/>
              <a:buChar char="•"/>
              <a:defRPr sz="1800">
                <a:solidFill>
                  <a:srgbClr val="44546A"/>
                </a:solidFill>
                <a:latin typeface="+mn-lt"/>
              </a:defRPr>
            </a:lvl3pPr>
            <a:lvl4pPr marL="1243013" indent="-214313">
              <a:buFont typeface="Arial" panose="020B0604020202020204" pitchFamily="34" charset="0"/>
              <a:buChar char="•"/>
              <a:defRPr sz="1800">
                <a:solidFill>
                  <a:srgbClr val="44546A"/>
                </a:solidFill>
                <a:latin typeface="+mn-lt"/>
              </a:defRPr>
            </a:lvl4pPr>
            <a:lvl5pPr marL="1585913" indent="-214313">
              <a:buFont typeface="Arial" panose="020B0604020202020204" pitchFamily="34" charset="0"/>
              <a:buChar char="•"/>
              <a:defRPr sz="1800">
                <a:solidFill>
                  <a:srgbClr val="44546A"/>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p:cNvSpPr/>
          <p:nvPr userDrawn="1"/>
        </p:nvSpPr>
        <p:spPr>
          <a:xfrm>
            <a:off x="0" y="733426"/>
            <a:ext cx="12192000" cy="49788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a:endParaRPr lang="en-US" sz="1350" dirty="0"/>
          </a:p>
        </p:txBody>
      </p:sp>
      <p:sp>
        <p:nvSpPr>
          <p:cNvPr id="9" name="Text Placeholder 2"/>
          <p:cNvSpPr>
            <a:spLocks noGrp="1"/>
          </p:cNvSpPr>
          <p:nvPr>
            <p:ph idx="13"/>
          </p:nvPr>
        </p:nvSpPr>
        <p:spPr>
          <a:xfrm>
            <a:off x="6569871" y="1438276"/>
            <a:ext cx="5260180" cy="4748212"/>
          </a:xfrm>
          <a:prstGeom prst="rect">
            <a:avLst/>
          </a:prstGeom>
        </p:spPr>
        <p:txBody>
          <a:bodyPr vert="horz" lIns="91440" tIns="45720" rIns="91440" bIns="45720" rtlCol="0">
            <a:normAutofit/>
          </a:bodyPr>
          <a:lstStyle>
            <a:lvl1pPr marL="214313" indent="-214313">
              <a:buFont typeface="Arial" panose="020B0604020202020204" pitchFamily="34" charset="0"/>
              <a:buChar char="•"/>
              <a:defRPr sz="1800">
                <a:solidFill>
                  <a:srgbClr val="44546A"/>
                </a:solidFill>
                <a:latin typeface="+mn-lt"/>
              </a:defRPr>
            </a:lvl1pPr>
            <a:lvl2pPr marL="557213" indent="-214313">
              <a:buFont typeface="Arial" panose="020B0604020202020204" pitchFamily="34" charset="0"/>
              <a:buChar char="•"/>
              <a:defRPr sz="1800">
                <a:solidFill>
                  <a:srgbClr val="44546A"/>
                </a:solidFill>
                <a:latin typeface="+mn-lt"/>
              </a:defRPr>
            </a:lvl2pPr>
            <a:lvl3pPr marL="900113" indent="-214313">
              <a:buFont typeface="Arial" panose="020B0604020202020204" pitchFamily="34" charset="0"/>
              <a:buChar char="•"/>
              <a:defRPr sz="1800">
                <a:solidFill>
                  <a:srgbClr val="44546A"/>
                </a:solidFill>
                <a:latin typeface="+mn-lt"/>
              </a:defRPr>
            </a:lvl3pPr>
            <a:lvl4pPr marL="1243013" indent="-214313">
              <a:buFont typeface="Arial" panose="020B0604020202020204" pitchFamily="34" charset="0"/>
              <a:buChar char="•"/>
              <a:defRPr sz="1800">
                <a:solidFill>
                  <a:srgbClr val="44546A"/>
                </a:solidFill>
                <a:latin typeface="+mn-lt"/>
              </a:defRPr>
            </a:lvl4pPr>
            <a:lvl5pPr marL="1585913" indent="-214313">
              <a:buFont typeface="Arial" panose="020B0604020202020204" pitchFamily="34" charset="0"/>
              <a:buChar char="•"/>
              <a:defRPr sz="1800">
                <a:solidFill>
                  <a:srgbClr val="44546A"/>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a:xfrm flipH="1">
            <a:off x="6096001" y="1450975"/>
            <a:ext cx="609" cy="4725988"/>
          </a:xfrm>
          <a:prstGeom prst="line">
            <a:avLst/>
          </a:prstGeom>
          <a:ln w="22225" cap="rnd">
            <a:prstDash val="sysDot"/>
          </a:ln>
        </p:spPr>
        <p:style>
          <a:lnRef idx="2">
            <a:schemeClr val="accent1"/>
          </a:lnRef>
          <a:fillRef idx="0">
            <a:schemeClr val="accent1"/>
          </a:fillRef>
          <a:effectRef idx="1">
            <a:schemeClr val="accent1"/>
          </a:effectRef>
          <a:fontRef idx="minor">
            <a:schemeClr val="tx1"/>
          </a:fontRef>
        </p:style>
      </p:cxnSp>
      <p:sp>
        <p:nvSpPr>
          <p:cNvPr id="12" name="Footer Placeholder 4"/>
          <p:cNvSpPr txBox="1">
            <a:spLocks/>
          </p:cNvSpPr>
          <p:nvPr userDrawn="1"/>
        </p:nvSpPr>
        <p:spPr>
          <a:xfrm>
            <a:off x="388147" y="6572800"/>
            <a:ext cx="11441904" cy="212725"/>
          </a:xfrm>
          <a:prstGeom prst="rect">
            <a:avLst/>
          </a:prstGeom>
        </p:spPr>
        <p:txBody>
          <a:bodyPr vert="horz" lIns="68580" tIns="34290" rIns="68580" bIns="34290" rtlCol="0" anchor="ctr"/>
          <a:lstStyle>
            <a:defPPr>
              <a:defRPr lang="en-US"/>
            </a:defPPr>
            <a:lvl1pPr marL="0" algn="ctr" defTabSz="914400" rtl="0" eaLnBrk="1" latinLnBrk="0" hangingPunct="1">
              <a:defRPr sz="8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t>Confidential Information: May not be reproduced without the permission of PartsSource, Inc.</a:t>
            </a:r>
          </a:p>
        </p:txBody>
      </p:sp>
      <p:sp>
        <p:nvSpPr>
          <p:cNvPr id="13" name="Slide Number Placeholder 4"/>
          <p:cNvSpPr txBox="1">
            <a:spLocks/>
          </p:cNvSpPr>
          <p:nvPr userDrawn="1"/>
        </p:nvSpPr>
        <p:spPr>
          <a:xfrm>
            <a:off x="388784" y="6572800"/>
            <a:ext cx="1009408" cy="212725"/>
          </a:xfrm>
          <a:prstGeom prst="rect">
            <a:avLst/>
          </a:prstGeom>
        </p:spPr>
        <p:txBody>
          <a:bodyPr/>
          <a:lstStyle>
            <a:defPPr>
              <a:defRPr lang="en-US"/>
            </a:defPPr>
            <a:lvl1pPr marL="0" algn="l" defTabSz="914400" rtl="0" eaLnBrk="1" latinLnBrk="0" hangingPunct="1">
              <a:defRPr sz="8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B3138E-5EF9-4750-924E-0EE1B9AB949E}" type="slidenum">
              <a:rPr lang="en-US" sz="600" smtClean="0">
                <a:solidFill>
                  <a:srgbClr val="44546A"/>
                </a:solidFill>
              </a:rPr>
              <a:pPr/>
              <a:t>‹#›</a:t>
            </a:fld>
            <a:endParaRPr lang="en-US" sz="600" dirty="0">
              <a:solidFill>
                <a:srgbClr val="44546A"/>
              </a:solidFill>
            </a:endParaRPr>
          </a:p>
        </p:txBody>
      </p:sp>
      <p:sp>
        <p:nvSpPr>
          <p:cNvPr id="14" name="Text Placeholder 9"/>
          <p:cNvSpPr>
            <a:spLocks noGrp="1"/>
          </p:cNvSpPr>
          <p:nvPr>
            <p:ph type="body" sz="quarter" idx="10" hasCustomPrompt="1"/>
          </p:nvPr>
        </p:nvSpPr>
        <p:spPr>
          <a:xfrm>
            <a:off x="388147" y="238125"/>
            <a:ext cx="11441904" cy="485775"/>
          </a:xfrm>
        </p:spPr>
        <p:txBody>
          <a:bodyPr/>
          <a:lstStyle>
            <a:lvl1pPr marL="0" indent="0">
              <a:buNone/>
              <a:defRPr>
                <a:solidFill>
                  <a:schemeClr val="bg1"/>
                </a:solidFill>
                <a:latin typeface="Source Sans Pro" panose="020B0503030403020204" pitchFamily="34" charset="0"/>
              </a:defRPr>
            </a:lvl1pPr>
          </a:lstStyle>
          <a:p>
            <a:pPr lvl="0"/>
            <a:r>
              <a:rPr lang="en-US" dirty="0"/>
              <a:t>HEADER</a:t>
            </a:r>
          </a:p>
        </p:txBody>
      </p:sp>
      <p:sp>
        <p:nvSpPr>
          <p:cNvPr id="16" name="Text Placeholder 15"/>
          <p:cNvSpPr>
            <a:spLocks noGrp="1"/>
          </p:cNvSpPr>
          <p:nvPr>
            <p:ph type="body" sz="quarter" idx="14" hasCustomPrompt="1"/>
          </p:nvPr>
        </p:nvSpPr>
        <p:spPr>
          <a:xfrm>
            <a:off x="388939" y="796926"/>
            <a:ext cx="5259387" cy="415925"/>
          </a:xfrm>
        </p:spPr>
        <p:txBody>
          <a:bodyPr>
            <a:normAutofit/>
          </a:bodyPr>
          <a:lstStyle>
            <a:lvl1pPr marL="0" indent="0">
              <a:buNone/>
              <a:defRPr sz="1500" baseline="0"/>
            </a:lvl1pPr>
            <a:lvl2pPr marL="342900" indent="0">
              <a:buNone/>
              <a:defRPr/>
            </a:lvl2pPr>
            <a:lvl3pPr marL="685800" indent="0">
              <a:buNone/>
              <a:defRPr/>
            </a:lvl3pPr>
            <a:lvl4pPr marL="1028700" indent="0">
              <a:buNone/>
              <a:defRPr/>
            </a:lvl4pPr>
            <a:lvl5pPr marL="1371600" indent="0">
              <a:buNone/>
              <a:defRPr/>
            </a:lvl5pPr>
          </a:lstStyle>
          <a:p>
            <a:pPr lvl="0"/>
            <a:r>
              <a:rPr lang="en-US" dirty="0"/>
              <a:t>SUB HEADER</a:t>
            </a:r>
          </a:p>
        </p:txBody>
      </p:sp>
      <p:sp>
        <p:nvSpPr>
          <p:cNvPr id="17" name="Text Placeholder 15"/>
          <p:cNvSpPr>
            <a:spLocks noGrp="1"/>
          </p:cNvSpPr>
          <p:nvPr>
            <p:ph type="body" sz="quarter" idx="15" hasCustomPrompt="1"/>
          </p:nvPr>
        </p:nvSpPr>
        <p:spPr>
          <a:xfrm>
            <a:off x="6570664" y="800574"/>
            <a:ext cx="5259387" cy="415925"/>
          </a:xfrm>
        </p:spPr>
        <p:txBody>
          <a:bodyPr>
            <a:normAutofit/>
          </a:bodyPr>
          <a:lstStyle>
            <a:lvl1pPr marL="0" indent="0">
              <a:buNone/>
              <a:defRPr sz="1500" baseline="0"/>
            </a:lvl1pPr>
            <a:lvl2pPr marL="342900" indent="0">
              <a:buNone/>
              <a:defRPr/>
            </a:lvl2pPr>
            <a:lvl3pPr marL="685800" indent="0">
              <a:buNone/>
              <a:defRPr/>
            </a:lvl3pPr>
            <a:lvl4pPr marL="1028700" indent="0">
              <a:buNone/>
              <a:defRPr/>
            </a:lvl4pPr>
            <a:lvl5pPr marL="1371600" indent="0">
              <a:buNone/>
              <a:defRPr/>
            </a:lvl5pPr>
          </a:lstStyle>
          <a:p>
            <a:pPr lvl="0"/>
            <a:r>
              <a:rPr lang="en-US" dirty="0"/>
              <a:t>SUB HEADER</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3075" y="6492916"/>
            <a:ext cx="2438400" cy="292608"/>
          </a:xfrm>
          <a:prstGeom prst="rect">
            <a:avLst/>
          </a:prstGeom>
        </p:spPr>
      </p:pic>
    </p:spTree>
    <p:extLst>
      <p:ext uri="{BB962C8B-B14F-4D97-AF65-F5344CB8AC3E}">
        <p14:creationId xmlns:p14="http://schemas.microsoft.com/office/powerpoint/2010/main" val="19136420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Footer Placeholder 4"/>
          <p:cNvSpPr txBox="1">
            <a:spLocks/>
          </p:cNvSpPr>
          <p:nvPr userDrawn="1"/>
        </p:nvSpPr>
        <p:spPr>
          <a:xfrm>
            <a:off x="388147" y="6572800"/>
            <a:ext cx="11413328" cy="212725"/>
          </a:xfrm>
          <a:prstGeom prst="rect">
            <a:avLst/>
          </a:prstGeom>
        </p:spPr>
        <p:txBody>
          <a:bodyPr vert="horz" lIns="68580" tIns="34290" rIns="68580" bIns="34290" rtlCol="0" anchor="ctr"/>
          <a:lstStyle>
            <a:defPPr>
              <a:defRPr lang="en-US"/>
            </a:defPPr>
            <a:lvl1pPr marL="0" algn="ctr" defTabSz="914400" rtl="0" eaLnBrk="1" latinLnBrk="0" hangingPunct="1">
              <a:defRPr sz="8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t>Confidential Information: May not be reproduced without the permission of PartsSource, Inc.</a:t>
            </a:r>
          </a:p>
        </p:txBody>
      </p:sp>
      <p:sp>
        <p:nvSpPr>
          <p:cNvPr id="4" name="Slide Number Placeholder 4"/>
          <p:cNvSpPr txBox="1">
            <a:spLocks/>
          </p:cNvSpPr>
          <p:nvPr userDrawn="1"/>
        </p:nvSpPr>
        <p:spPr>
          <a:xfrm>
            <a:off x="388784" y="6572800"/>
            <a:ext cx="1009408" cy="212725"/>
          </a:xfrm>
          <a:prstGeom prst="rect">
            <a:avLst/>
          </a:prstGeom>
        </p:spPr>
        <p:txBody>
          <a:bodyPr/>
          <a:lstStyle>
            <a:defPPr>
              <a:defRPr lang="en-US"/>
            </a:defPPr>
            <a:lvl1pPr marL="0" algn="l" defTabSz="914400" rtl="0" eaLnBrk="1" latinLnBrk="0" hangingPunct="1">
              <a:defRPr sz="8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B3138E-5EF9-4750-924E-0EE1B9AB949E}" type="slidenum">
              <a:rPr lang="en-US" sz="600" smtClean="0">
                <a:solidFill>
                  <a:srgbClr val="44546A"/>
                </a:solidFill>
              </a:rPr>
              <a:pPr/>
              <a:t>‹#›</a:t>
            </a:fld>
            <a:endParaRPr lang="en-US" sz="600" dirty="0">
              <a:solidFill>
                <a:srgbClr val="44546A"/>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3075" y="6492916"/>
            <a:ext cx="2438400" cy="292608"/>
          </a:xfrm>
          <a:prstGeom prst="rect">
            <a:avLst/>
          </a:prstGeom>
        </p:spPr>
      </p:pic>
      <p:sp>
        <p:nvSpPr>
          <p:cNvPr id="6" name="Rectangle 5"/>
          <p:cNvSpPr/>
          <p:nvPr userDrawn="1"/>
        </p:nvSpPr>
        <p:spPr>
          <a:xfrm>
            <a:off x="0" y="0"/>
            <a:ext cx="12192000" cy="723900"/>
          </a:xfrm>
          <a:prstGeom prst="rect">
            <a:avLst/>
          </a:prstGeom>
          <a:solidFill>
            <a:srgbClr val="0848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084896"/>
              </a:solidFill>
              <a:latin typeface="Source Sans Pro" panose="020B0503030403020204" pitchFamily="34" charset="0"/>
            </a:endParaRPr>
          </a:p>
        </p:txBody>
      </p:sp>
      <p:sp>
        <p:nvSpPr>
          <p:cNvPr id="7" name="Text Placeholder 9"/>
          <p:cNvSpPr>
            <a:spLocks noGrp="1"/>
          </p:cNvSpPr>
          <p:nvPr>
            <p:ph type="body" sz="quarter" idx="10" hasCustomPrompt="1"/>
          </p:nvPr>
        </p:nvSpPr>
        <p:spPr>
          <a:xfrm>
            <a:off x="388147" y="238125"/>
            <a:ext cx="11441904" cy="485775"/>
          </a:xfrm>
        </p:spPr>
        <p:txBody>
          <a:bodyPr/>
          <a:lstStyle>
            <a:lvl1pPr marL="0" indent="0">
              <a:buNone/>
              <a:defRPr>
                <a:solidFill>
                  <a:schemeClr val="bg1"/>
                </a:solidFill>
                <a:latin typeface="Source Sans Pro" panose="020B0503030403020204" pitchFamily="34" charset="0"/>
              </a:defRPr>
            </a:lvl1pPr>
          </a:lstStyle>
          <a:p>
            <a:pPr lvl="0"/>
            <a:r>
              <a:rPr lang="en-US" dirty="0"/>
              <a:t>HEADER</a:t>
            </a:r>
          </a:p>
        </p:txBody>
      </p:sp>
    </p:spTree>
    <p:extLst>
      <p:ext uri="{BB962C8B-B14F-4D97-AF65-F5344CB8AC3E}">
        <p14:creationId xmlns:p14="http://schemas.microsoft.com/office/powerpoint/2010/main" val="22219368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Content: White, Bottom Blue Bar">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4271219"/>
            <a:ext cx="12192000" cy="2095500"/>
          </a:xfrm>
          <a:prstGeom prst="rect">
            <a:avLst/>
          </a:prstGeom>
        </p:spPr>
      </p:pic>
      <p:sp>
        <p:nvSpPr>
          <p:cNvPr id="4" name="Rectangle 3"/>
          <p:cNvSpPr/>
          <p:nvPr/>
        </p:nvSpPr>
        <p:spPr>
          <a:xfrm>
            <a:off x="0" y="6403977"/>
            <a:ext cx="12192000" cy="454025"/>
          </a:xfrm>
          <a:prstGeom prst="rect">
            <a:avLst/>
          </a:prstGeom>
          <a:solidFill>
            <a:srgbClr val="08489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ea typeface="Verdana" panose="020B0604030504040204" pitchFamily="34" charset="0"/>
              <a:cs typeface="Verdana" panose="020B0604030504040204" pitchFamily="34" charset="0"/>
            </a:endParaRPr>
          </a:p>
        </p:txBody>
      </p:sp>
      <p:sp>
        <p:nvSpPr>
          <p:cNvPr id="5" name="Rectangle 4"/>
          <p:cNvSpPr/>
          <p:nvPr/>
        </p:nvSpPr>
        <p:spPr>
          <a:xfrm>
            <a:off x="0" y="6367465"/>
            <a:ext cx="12192000" cy="46037"/>
          </a:xfrm>
          <a:prstGeom prst="rect">
            <a:avLst/>
          </a:prstGeom>
          <a:solidFill>
            <a:srgbClr val="FFF2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ea typeface="Verdana" panose="020B0604030504040204" pitchFamily="34" charset="0"/>
              <a:cs typeface="Verdana" panose="020B0604030504040204" pitchFamily="34" charset="0"/>
            </a:endParaRPr>
          </a:p>
        </p:txBody>
      </p:sp>
      <p:sp>
        <p:nvSpPr>
          <p:cNvPr id="11" name="Slide Number Placeholder 5"/>
          <p:cNvSpPr>
            <a:spLocks noGrp="1"/>
          </p:cNvSpPr>
          <p:nvPr>
            <p:ph type="sldNum" sz="quarter" idx="4"/>
          </p:nvPr>
        </p:nvSpPr>
        <p:spPr>
          <a:xfrm>
            <a:off x="838200" y="6506046"/>
            <a:ext cx="2743200" cy="230832"/>
          </a:xfrm>
          <a:prstGeom prst="rect">
            <a:avLst/>
          </a:prstGeom>
        </p:spPr>
        <p:txBody>
          <a:bodyPr vert="horz" wrap="square" lIns="91440" tIns="45720" rIns="91440" bIns="45720" numCol="1" anchor="ctr" anchorCtr="0" compatLnSpc="1">
            <a:prstTxWarp prst="textNoShape">
              <a:avLst/>
            </a:prstTxWarp>
          </a:bodyPr>
          <a:lstStyle>
            <a:lvl1pPr algn="l" eaLnBrk="1" hangingPunct="1">
              <a:defRPr sz="900" smtClean="0">
                <a:solidFill>
                  <a:schemeClr val="bg1"/>
                </a:solidFill>
                <a:latin typeface="+mn-lt"/>
                <a:ea typeface="Verdana" panose="020B0604030504040204" pitchFamily="34" charset="0"/>
                <a:cs typeface="Verdana" panose="020B0604030504040204" pitchFamily="34" charset="0"/>
              </a:defRPr>
            </a:lvl1pPr>
          </a:lstStyle>
          <a:p>
            <a:pPr>
              <a:defRPr/>
            </a:pPr>
            <a:fld id="{6E5C05EB-413D-41FF-B46D-3F24EFBCBAA7}" type="slidenum">
              <a:rPr lang="en-US" altLang="en-US" smtClean="0"/>
              <a:pPr>
                <a:defRPr/>
              </a:pPr>
              <a:t>‹#›</a:t>
            </a:fld>
            <a:endParaRPr lang="en-US" alt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44128" y="6488017"/>
            <a:ext cx="2224089" cy="266891"/>
          </a:xfrm>
          <a:prstGeom prst="rect">
            <a:avLst/>
          </a:prstGeom>
        </p:spPr>
      </p:pic>
    </p:spTree>
    <p:extLst>
      <p:ext uri="{BB962C8B-B14F-4D97-AF65-F5344CB8AC3E}">
        <p14:creationId xmlns:p14="http://schemas.microsoft.com/office/powerpoint/2010/main" val="117450142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_Content: Blue Top, Content Area White">
    <p:spTree>
      <p:nvGrpSpPr>
        <p:cNvPr id="1" name=""/>
        <p:cNvGrpSpPr/>
        <p:nvPr/>
      </p:nvGrpSpPr>
      <p:grpSpPr>
        <a:xfrm>
          <a:off x="0" y="0"/>
          <a:ext cx="0" cy="0"/>
          <a:chOff x="0" y="0"/>
          <a:chExt cx="0" cy="0"/>
        </a:xfrm>
      </p:grpSpPr>
      <p:sp>
        <p:nvSpPr>
          <p:cNvPr id="6" name="Rectangle 5"/>
          <p:cNvSpPr/>
          <p:nvPr userDrawn="1"/>
        </p:nvSpPr>
        <p:spPr>
          <a:xfrm>
            <a:off x="0" y="4"/>
            <a:ext cx="12192000" cy="715335"/>
          </a:xfrm>
          <a:prstGeom prst="rect">
            <a:avLst/>
          </a:prstGeom>
          <a:solidFill>
            <a:srgbClr val="084896"/>
          </a:solid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1800" dirty="0"/>
          </a:p>
        </p:txBody>
      </p:sp>
      <p:sp>
        <p:nvSpPr>
          <p:cNvPr id="3" name="Content Placeholder 2"/>
          <p:cNvSpPr>
            <a:spLocks noGrp="1"/>
          </p:cNvSpPr>
          <p:nvPr>
            <p:ph idx="1"/>
          </p:nvPr>
        </p:nvSpPr>
        <p:spPr>
          <a:xfrm>
            <a:off x="702738" y="1134539"/>
            <a:ext cx="10792121" cy="5278967"/>
          </a:xfrm>
        </p:spPr>
        <p:txBody>
          <a:bodyPr>
            <a:normAutofit/>
          </a:bodyPr>
          <a:lstStyle>
            <a:lvl1pPr>
              <a:defRPr sz="1100">
                <a:solidFill>
                  <a:srgbClr val="767171"/>
                </a:solidFill>
                <a:latin typeface="Source Sans Pro" panose="020B0503030403020204" pitchFamily="34" charset="0"/>
              </a:defRPr>
            </a:lvl1pPr>
            <a:lvl2pPr>
              <a:defRPr sz="1100">
                <a:solidFill>
                  <a:srgbClr val="767171"/>
                </a:solidFill>
                <a:latin typeface="Source Sans Pro" panose="020B0503030403020204" pitchFamily="34" charset="0"/>
              </a:defRPr>
            </a:lvl2pPr>
            <a:lvl3pPr>
              <a:defRPr sz="900">
                <a:solidFill>
                  <a:srgbClr val="767171"/>
                </a:solidFill>
                <a:latin typeface="Source Sans Pro" panose="020B0503030403020204" pitchFamily="34" charset="0"/>
              </a:defRPr>
            </a:lvl3pPr>
            <a:lvl4pPr>
              <a:defRPr sz="800">
                <a:solidFill>
                  <a:srgbClr val="767171"/>
                </a:solidFill>
                <a:latin typeface="Source Sans Pro" panose="020B0503030403020204" pitchFamily="34" charset="0"/>
              </a:defRPr>
            </a:lvl4pPr>
            <a:lvl5pPr>
              <a:defRPr sz="800">
                <a:solidFill>
                  <a:srgbClr val="767171"/>
                </a:solidFill>
                <a:latin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2"/>
          <p:cNvSpPr>
            <a:spLocks noGrp="1"/>
          </p:cNvSpPr>
          <p:nvPr>
            <p:ph type="title"/>
          </p:nvPr>
        </p:nvSpPr>
        <p:spPr>
          <a:xfrm>
            <a:off x="668869" y="203201"/>
            <a:ext cx="11126259" cy="516467"/>
          </a:xfrm>
        </p:spPr>
        <p:txBody>
          <a:bodyPr>
            <a:normAutofit/>
          </a:bodyPr>
          <a:lstStyle>
            <a:lvl1pPr>
              <a:defRPr sz="2400">
                <a:solidFill>
                  <a:schemeClr val="bg1"/>
                </a:solidFill>
              </a:defRPr>
            </a:lvl1pPr>
          </a:lstStyle>
          <a:p>
            <a:r>
              <a:rPr lang="en-US" dirty="0"/>
              <a:t>Click to edit Master title style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76254" y="6451900"/>
            <a:ext cx="2826327" cy="340822"/>
          </a:xfrm>
          <a:prstGeom prst="rect">
            <a:avLst/>
          </a:prstGeom>
        </p:spPr>
      </p:pic>
      <p:sp>
        <p:nvSpPr>
          <p:cNvPr id="10" name="TextBox 9"/>
          <p:cNvSpPr txBox="1"/>
          <p:nvPr userDrawn="1"/>
        </p:nvSpPr>
        <p:spPr>
          <a:xfrm>
            <a:off x="3120572" y="6527805"/>
            <a:ext cx="5781523" cy="263672"/>
          </a:xfrm>
          <a:prstGeom prst="rect">
            <a:avLst/>
          </a:prstGeom>
        </p:spPr>
        <p:txBody>
          <a:bodyPr wrap="square" lIns="91438" tIns="45719" rIns="91438" bIns="45719" rtlCol="0">
            <a:noAutofit/>
          </a:bodyPr>
          <a:lstStyle/>
          <a:p>
            <a:pPr marL="0" marR="0" indent="0" algn="ctr" defTabSz="914377" rtl="0" eaLnBrk="1" fontAlgn="auto" latinLnBrk="0" hangingPunct="1">
              <a:lnSpc>
                <a:spcPct val="100000"/>
              </a:lnSpc>
              <a:spcBef>
                <a:spcPts val="0"/>
              </a:spcBef>
              <a:spcAft>
                <a:spcPts val="0"/>
              </a:spcAft>
              <a:buClrTx/>
              <a:buSzTx/>
              <a:buFontTx/>
              <a:buNone/>
              <a:tabLst/>
              <a:defRPr/>
            </a:pPr>
            <a:r>
              <a:rPr lang="en-US" sz="700" dirty="0">
                <a:solidFill>
                  <a:schemeClr val="bg2">
                    <a:lumMod val="50000"/>
                  </a:schemeClr>
                </a:solidFill>
                <a:latin typeface="Source Sans Pro Light" panose="020B0403030403020204" pitchFamily="34" charset="0"/>
                <a:cs typeface="Source Sans Pro"/>
              </a:rPr>
              <a:t>Confidential Information: May not be reproduced without the permission of PartsSource, Inc.</a:t>
            </a:r>
          </a:p>
        </p:txBody>
      </p:sp>
      <p:sp>
        <p:nvSpPr>
          <p:cNvPr id="11" name="Slide Number Placeholder 5"/>
          <p:cNvSpPr>
            <a:spLocks noGrp="1"/>
          </p:cNvSpPr>
          <p:nvPr>
            <p:ph type="sldNum" sz="quarter" idx="4"/>
          </p:nvPr>
        </p:nvSpPr>
        <p:spPr>
          <a:xfrm>
            <a:off x="619016" y="6515956"/>
            <a:ext cx="2743200" cy="200053"/>
          </a:xfrm>
          <a:prstGeom prst="rect">
            <a:avLst/>
          </a:prstGeom>
        </p:spPr>
        <p:txBody>
          <a:bodyPr vert="horz" lIns="91438" tIns="45719" rIns="91438" bIns="45719" rtlCol="0" anchor="ctr"/>
          <a:lstStyle>
            <a:lvl1pPr algn="l">
              <a:defRPr sz="700">
                <a:solidFill>
                  <a:schemeClr val="bg2">
                    <a:lumMod val="50000"/>
                  </a:schemeClr>
                </a:solidFill>
                <a:latin typeface="Source Sans Pro Light" panose="020B0403030403020204" pitchFamily="34" charset="0"/>
              </a:defRPr>
            </a:lvl1pPr>
          </a:lstStyle>
          <a:p>
            <a:fld id="{34BB512F-9BDA-4A68-9200-FDBB8789AEE7}" type="slidenum">
              <a:rPr lang="en-US" smtClean="0"/>
              <a:pPr/>
              <a:t>‹#›</a:t>
            </a:fld>
            <a:endParaRPr lang="en-US" dirty="0"/>
          </a:p>
        </p:txBody>
      </p:sp>
    </p:spTree>
    <p:extLst>
      <p:ext uri="{BB962C8B-B14F-4D97-AF65-F5344CB8AC3E}">
        <p14:creationId xmlns:p14="http://schemas.microsoft.com/office/powerpoint/2010/main" val="570182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E612DC-3A6A-C249-8D03-D6104C233AB1}"/>
              </a:ext>
            </a:extLst>
          </p:cNvPr>
          <p:cNvSpPr>
            <a:spLocks noGrp="1"/>
          </p:cNvSpPr>
          <p:nvPr>
            <p:ph type="title"/>
          </p:nvPr>
        </p:nvSpPr>
        <p:spPr>
          <a:xfrm>
            <a:off x="838200" y="794766"/>
            <a:ext cx="10515600" cy="466281"/>
          </a:xfrm>
          <a:prstGeom prst="rect">
            <a:avLst/>
          </a:prstGeom>
          <a:noFill/>
        </p:spPr>
        <p:txBody>
          <a:bodyPr vert="horz" wrap="square" lIns="91440" tIns="45720" rIns="91440" bIns="45720" rtlCol="0" anchor="ctr">
            <a:spAutoFit/>
          </a:bodyPr>
          <a:lstStyle/>
          <a:p>
            <a:pPr marL="0" lvl="0"/>
            <a:r>
              <a:rPr lang="en-US"/>
              <a:t>Click to edit Master title style</a:t>
            </a:r>
          </a:p>
        </p:txBody>
      </p:sp>
      <p:sp>
        <p:nvSpPr>
          <p:cNvPr id="3" name="Text Placeholder 2">
            <a:extLst>
              <a:ext uri="{FF2B5EF4-FFF2-40B4-BE49-F238E27FC236}">
                <a16:creationId xmlns:a16="http://schemas.microsoft.com/office/drawing/2014/main" id="{D9C4F5E3-3D1A-2C4C-9C63-92CB1147AE03}"/>
              </a:ext>
            </a:extLst>
          </p:cNvPr>
          <p:cNvSpPr>
            <a:spLocks noGrp="1"/>
          </p:cNvSpPr>
          <p:nvPr>
            <p:ph type="body" idx="1"/>
          </p:nvPr>
        </p:nvSpPr>
        <p:spPr>
          <a:xfrm>
            <a:off x="838200" y="1825625"/>
            <a:ext cx="10515600" cy="1628138"/>
          </a:xfrm>
          <a:prstGeom prst="rect">
            <a:avLst/>
          </a:prstGeom>
          <a:noFill/>
        </p:spPr>
        <p:txBody>
          <a:bodyPr vert="horz" wrap="square" lIns="91440" tIns="45720" rIns="91440" bIns="45720" rtlCol="0">
            <a:spAutoFit/>
          </a:bodyPr>
          <a:lstStyle/>
          <a:p>
            <a:pPr marL="285750" lvl="0" indent="-285750">
              <a:lnSpc>
                <a:spcPts val="2180"/>
              </a:lnSpc>
            </a:pPr>
            <a:r>
              <a:rPr lang="en-US"/>
              <a:t>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
        <p:nvSpPr>
          <p:cNvPr id="5" name="Footer Placeholder 4">
            <a:extLst>
              <a:ext uri="{FF2B5EF4-FFF2-40B4-BE49-F238E27FC236}">
                <a16:creationId xmlns:a16="http://schemas.microsoft.com/office/drawing/2014/main" id="{26599BB4-7B4B-0946-8488-7765BEF263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C1D6B39-8033-C743-9CF0-0097DAE97307}"/>
              </a:ext>
            </a:extLst>
          </p:cNvPr>
          <p:cNvSpPr>
            <a:spLocks noGrp="1"/>
          </p:cNvSpPr>
          <p:nvPr>
            <p:ph type="sldNum" sz="quarter" idx="4"/>
          </p:nvPr>
        </p:nvSpPr>
        <p:spPr>
          <a:xfrm>
            <a:off x="8610600" y="6423496"/>
            <a:ext cx="2743200" cy="230832"/>
          </a:xfrm>
          <a:prstGeom prst="rect">
            <a:avLst/>
          </a:prstGeom>
          <a:noFill/>
        </p:spPr>
        <p:txBody>
          <a:bodyPr vert="horz" wrap="square" lIns="91440" tIns="45720" rIns="91440" bIns="45720" rtlCol="0" anchor="ctr">
            <a:spAutoFit/>
          </a:bodyPr>
          <a:lstStyle>
            <a:lvl1pPr>
              <a:defRPr lang="en-US" sz="900" b="1" smtClean="0">
                <a:solidFill>
                  <a:srgbClr val="0056B8"/>
                </a:solidFill>
                <a:latin typeface="Libre Franklin" panose="00000500000000000000" pitchFamily="2" charset="0"/>
              </a:defRPr>
            </a:lvl1pPr>
          </a:lstStyle>
          <a:p>
            <a:pPr algn="r"/>
            <a:fld id="{A3749B39-E450-904A-ACB8-C5C5402CD6D7}" type="slidenum">
              <a:rPr lang="en-US" smtClean="0"/>
              <a:pPr algn="r"/>
              <a:t>‹#›</a:t>
            </a:fld>
            <a:endParaRPr lang="en-US" dirty="0"/>
          </a:p>
        </p:txBody>
      </p:sp>
    </p:spTree>
    <p:extLst>
      <p:ext uri="{BB962C8B-B14F-4D97-AF65-F5344CB8AC3E}">
        <p14:creationId xmlns:p14="http://schemas.microsoft.com/office/powerpoint/2010/main" val="4148694876"/>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835" r:id="rId14"/>
    <p:sldLayoutId id="2147483836" r:id="rId15"/>
    <p:sldLayoutId id="2147483651" r:id="rId16"/>
    <p:sldLayoutId id="2147483652" r:id="rId17"/>
    <p:sldLayoutId id="2147483816" r:id="rId18"/>
    <p:sldLayoutId id="2147483905" r:id="rId19"/>
  </p:sldLayoutIdLst>
  <p:txStyles>
    <p:titleStyle>
      <a:lvl1pPr algn="l" defTabSz="914400" rtl="0" eaLnBrk="1" latinLnBrk="0" hangingPunct="1">
        <a:lnSpc>
          <a:spcPct val="90000"/>
        </a:lnSpc>
        <a:spcBef>
          <a:spcPct val="0"/>
        </a:spcBef>
        <a:buNone/>
        <a:defRPr lang="en-US" sz="2700" kern="1200" smtClean="0">
          <a:solidFill>
            <a:srgbClr val="0056B8"/>
          </a:solidFill>
          <a:latin typeface="Arial" panose="020B0604020202020204" pitchFamily="34" charset="0"/>
          <a:ea typeface="+mn-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navigant.com/insights/healthcare/2017/thought-leadership-healthcare/supply-chain-analysi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0.emf"/><Relationship Id="rId4" Type="http://schemas.openxmlformats.org/officeDocument/2006/relationships/image" Target="../media/image1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Applying a Formulary Approach </a:t>
            </a:r>
            <a:br>
              <a:rPr lang="en-US" dirty="0"/>
            </a:br>
            <a:r>
              <a:rPr lang="en-US" dirty="0"/>
              <a:t>to Healthcare Technology Management</a:t>
            </a:r>
          </a:p>
        </p:txBody>
      </p:sp>
      <p:sp>
        <p:nvSpPr>
          <p:cNvPr id="6" name="Subtitle 5"/>
          <p:cNvSpPr>
            <a:spLocks noGrp="1"/>
          </p:cNvSpPr>
          <p:nvPr>
            <p:ph type="subTitle" idx="1"/>
          </p:nvPr>
        </p:nvSpPr>
        <p:spPr/>
        <p:txBody>
          <a:bodyPr/>
          <a:lstStyle/>
          <a:p>
            <a:r>
              <a:rPr lang="en-US" dirty="0"/>
              <a:t>Mara Pare’, Vice President, Client Solutions, PartsSource</a:t>
            </a:r>
          </a:p>
        </p:txBody>
      </p:sp>
      <p:sp>
        <p:nvSpPr>
          <p:cNvPr id="4" name="TextBox 3"/>
          <p:cNvSpPr txBox="1"/>
          <p:nvPr/>
        </p:nvSpPr>
        <p:spPr>
          <a:xfrm>
            <a:off x="5748272" y="4713668"/>
            <a:ext cx="4237149" cy="369332"/>
          </a:xfrm>
          <a:prstGeom prst="rect">
            <a:avLst/>
          </a:prstGeom>
          <a:noFill/>
        </p:spPr>
        <p:txBody>
          <a:bodyPr wrap="square" rtlCol="0">
            <a:spAutoFit/>
          </a:bodyPr>
          <a:lstStyle/>
          <a:p>
            <a:endParaRPr lang="en-US" dirty="0">
              <a:latin typeface="Source Sans Pro Light" panose="020B0403030403020204" pitchFamily="34" charset="0"/>
            </a:endParaRPr>
          </a:p>
        </p:txBody>
      </p:sp>
    </p:spTree>
    <p:extLst>
      <p:ext uri="{BB962C8B-B14F-4D97-AF65-F5344CB8AC3E}">
        <p14:creationId xmlns:p14="http://schemas.microsoft.com/office/powerpoint/2010/main" val="3445608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Agenda</a:t>
            </a:r>
          </a:p>
        </p:txBody>
      </p:sp>
      <p:sp>
        <p:nvSpPr>
          <p:cNvPr id="3" name="Content Placeholder 2"/>
          <p:cNvSpPr>
            <a:spLocks noGrp="1"/>
          </p:cNvSpPr>
          <p:nvPr>
            <p:ph idx="1"/>
          </p:nvPr>
        </p:nvSpPr>
        <p:spPr>
          <a:xfrm>
            <a:off x="838200" y="1825625"/>
            <a:ext cx="10515600" cy="1474250"/>
          </a:xfrm>
        </p:spPr>
        <p:txBody>
          <a:bodyPr/>
          <a:lstStyle/>
          <a:p>
            <a:r>
              <a:rPr lang="en-US" dirty="0"/>
              <a:t>Formularies in Healthcare</a:t>
            </a:r>
          </a:p>
          <a:p>
            <a:r>
              <a:rPr lang="en-US" dirty="0"/>
              <a:t>How to Apply a Formulary in HTM (One approach)</a:t>
            </a:r>
          </a:p>
          <a:p>
            <a:r>
              <a:rPr lang="en-US" dirty="0"/>
              <a:t>Why to Apply a Formulary in HTM (Hint: outcomes)</a:t>
            </a:r>
          </a:p>
          <a:p>
            <a:endParaRPr lang="en-US" dirty="0"/>
          </a:p>
        </p:txBody>
      </p:sp>
    </p:spTree>
    <p:extLst>
      <p:ext uri="{BB962C8B-B14F-4D97-AF65-F5344CB8AC3E}">
        <p14:creationId xmlns:p14="http://schemas.microsoft.com/office/powerpoint/2010/main" val="3497226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 Formulary Approach? Healthcare, an Industry in Crisis</a:t>
            </a:r>
          </a:p>
        </p:txBody>
      </p:sp>
      <p:sp>
        <p:nvSpPr>
          <p:cNvPr id="4" name="Title 1">
            <a:extLst>
              <a:ext uri="{FF2B5EF4-FFF2-40B4-BE49-F238E27FC236}">
                <a16:creationId xmlns:a16="http://schemas.microsoft.com/office/drawing/2014/main" id="{4DB610FA-20DE-4244-B1FA-45320995655E}"/>
              </a:ext>
            </a:extLst>
          </p:cNvPr>
          <p:cNvSpPr txBox="1">
            <a:spLocks/>
          </p:cNvSpPr>
          <p:nvPr/>
        </p:nvSpPr>
        <p:spPr>
          <a:xfrm>
            <a:off x="1784647" y="1345012"/>
            <a:ext cx="8318089" cy="386954"/>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rgbClr val="44546A"/>
                </a:solidFill>
                <a:latin typeface="+mj-lt"/>
                <a:ea typeface="+mj-ea"/>
                <a:cs typeface="+mj-cs"/>
              </a:defRPr>
            </a:lvl1pPr>
          </a:lstStyle>
          <a:p>
            <a:pPr algn="ctr">
              <a:defRPr/>
            </a:pPr>
            <a:r>
              <a:rPr lang="en-US" sz="2100" dirty="0">
                <a:latin typeface="Arial" panose="020B0604020202020204" pitchFamily="34" charset="0"/>
                <a:ea typeface="Source Sans Pro" charset="0"/>
                <a:cs typeface="Arial" panose="020B0604020202020204" pitchFamily="34" charset="0"/>
              </a:rPr>
              <a:t>Improving quality and </a:t>
            </a:r>
            <a:r>
              <a:rPr lang="en-US" sz="2100" b="1" dirty="0">
                <a:latin typeface="Arial" panose="020B0604020202020204" pitchFamily="34" charset="0"/>
                <a:ea typeface="Source Sans Pro" charset="0"/>
                <a:cs typeface="Arial" panose="020B0604020202020204" pitchFamily="34" charset="0"/>
              </a:rPr>
              <a:t>controlling costs </a:t>
            </a:r>
            <a:r>
              <a:rPr lang="en-US" sz="2100" dirty="0">
                <a:latin typeface="Arial" panose="020B0604020202020204" pitchFamily="34" charset="0"/>
                <a:ea typeface="Source Sans Pro" charset="0"/>
                <a:cs typeface="Arial" panose="020B0604020202020204" pitchFamily="34" charset="0"/>
              </a:rPr>
              <a:t>remain paramount</a:t>
            </a:r>
          </a:p>
        </p:txBody>
      </p:sp>
      <p:sp>
        <p:nvSpPr>
          <p:cNvPr id="5" name="TextBox 4">
            <a:extLst>
              <a:ext uri="{FF2B5EF4-FFF2-40B4-BE49-F238E27FC236}">
                <a16:creationId xmlns:a16="http://schemas.microsoft.com/office/drawing/2014/main" id="{977F2A7E-41E6-4DB2-B960-A81494E68D19}"/>
              </a:ext>
            </a:extLst>
          </p:cNvPr>
          <p:cNvSpPr txBox="1"/>
          <p:nvPr/>
        </p:nvSpPr>
        <p:spPr>
          <a:xfrm>
            <a:off x="1784645" y="1724400"/>
            <a:ext cx="8775290" cy="300082"/>
          </a:xfrm>
          <a:prstGeom prst="rect">
            <a:avLst/>
          </a:prstGeom>
          <a:noFill/>
        </p:spPr>
        <p:txBody>
          <a:bodyPr wrap="square" rtlCol="0">
            <a:spAutoFit/>
          </a:bodyPr>
          <a:lstStyle/>
          <a:p>
            <a:r>
              <a:rPr lang="en-US" sz="1350" dirty="0">
                <a:solidFill>
                  <a:srgbClr val="5B6871"/>
                </a:solidFill>
                <a:latin typeface="Arial" panose="020B0604020202020204" pitchFamily="34" charset="0"/>
                <a:cs typeface="Arial" panose="020B0604020202020204" pitchFamily="34" charset="0"/>
              </a:rPr>
              <a:t>Pressure on hospitals and health systems to simultaneously improve quality and reduce costs will only intensify.</a:t>
            </a:r>
          </a:p>
        </p:txBody>
      </p:sp>
      <p:sp>
        <p:nvSpPr>
          <p:cNvPr id="6" name="TextBox 5">
            <a:extLst>
              <a:ext uri="{FF2B5EF4-FFF2-40B4-BE49-F238E27FC236}">
                <a16:creationId xmlns:a16="http://schemas.microsoft.com/office/drawing/2014/main" id="{C42F365E-2EFA-423C-B60E-C898B61B84A9}"/>
              </a:ext>
            </a:extLst>
          </p:cNvPr>
          <p:cNvSpPr txBox="1"/>
          <p:nvPr/>
        </p:nvSpPr>
        <p:spPr>
          <a:xfrm>
            <a:off x="1815995" y="5448094"/>
            <a:ext cx="5928916" cy="323165"/>
          </a:xfrm>
          <a:prstGeom prst="rect">
            <a:avLst/>
          </a:prstGeom>
          <a:noFill/>
        </p:spPr>
        <p:txBody>
          <a:bodyPr wrap="square" rtlCol="0">
            <a:spAutoFit/>
          </a:bodyPr>
          <a:lstStyle/>
          <a:p>
            <a:r>
              <a:rPr lang="en-US" sz="750" dirty="0"/>
              <a:t>Source:  </a:t>
            </a:r>
            <a:br>
              <a:rPr lang="en-US" sz="750" dirty="0"/>
            </a:br>
            <a:r>
              <a:rPr lang="en-US" sz="750" dirty="0">
                <a:hlinkClick r:id="rId3"/>
              </a:rPr>
              <a:t>https://www.navigant.com/insights/healthcare/2017/thought-leadership-healthcare/supply-chain-analysis</a:t>
            </a:r>
            <a:r>
              <a:rPr lang="en-US" sz="750" dirty="0"/>
              <a:t> </a:t>
            </a:r>
          </a:p>
        </p:txBody>
      </p:sp>
      <p:pic>
        <p:nvPicPr>
          <p:cNvPr id="8" name="Picture 7">
            <a:extLst>
              <a:ext uri="{FF2B5EF4-FFF2-40B4-BE49-F238E27FC236}">
                <a16:creationId xmlns:a16="http://schemas.microsoft.com/office/drawing/2014/main" id="{98D38200-4D8E-402D-8138-C10F3B67BA83}"/>
              </a:ext>
            </a:extLst>
          </p:cNvPr>
          <p:cNvPicPr>
            <a:picLocks noChangeAspect="1"/>
          </p:cNvPicPr>
          <p:nvPr/>
        </p:nvPicPr>
        <p:blipFill>
          <a:blip r:embed="rId4"/>
          <a:stretch>
            <a:fillRect/>
          </a:stretch>
        </p:blipFill>
        <p:spPr>
          <a:xfrm>
            <a:off x="2443044" y="2700339"/>
            <a:ext cx="3292198" cy="2244680"/>
          </a:xfrm>
          <a:prstGeom prst="rect">
            <a:avLst/>
          </a:prstGeom>
        </p:spPr>
      </p:pic>
      <p:pic>
        <p:nvPicPr>
          <p:cNvPr id="9" name="Picture 8">
            <a:extLst>
              <a:ext uri="{FF2B5EF4-FFF2-40B4-BE49-F238E27FC236}">
                <a16:creationId xmlns:a16="http://schemas.microsoft.com/office/drawing/2014/main" id="{60335E67-64B3-4C1D-A6ED-DD0D83F0C6F5}"/>
              </a:ext>
            </a:extLst>
          </p:cNvPr>
          <p:cNvPicPr>
            <a:picLocks noChangeAspect="1"/>
          </p:cNvPicPr>
          <p:nvPr/>
        </p:nvPicPr>
        <p:blipFill>
          <a:blip r:embed="rId5"/>
          <a:stretch>
            <a:fillRect/>
          </a:stretch>
        </p:blipFill>
        <p:spPr>
          <a:xfrm>
            <a:off x="6463905" y="2550727"/>
            <a:ext cx="2978291" cy="2693135"/>
          </a:xfrm>
          <a:prstGeom prst="rect">
            <a:avLst/>
          </a:prstGeom>
        </p:spPr>
      </p:pic>
      <p:cxnSp>
        <p:nvCxnSpPr>
          <p:cNvPr id="10" name="Straight Connector 9">
            <a:extLst>
              <a:ext uri="{FF2B5EF4-FFF2-40B4-BE49-F238E27FC236}">
                <a16:creationId xmlns:a16="http://schemas.microsoft.com/office/drawing/2014/main" id="{9C119473-EC4B-4F82-96E6-13E31067E1D9}"/>
              </a:ext>
            </a:extLst>
          </p:cNvPr>
          <p:cNvCxnSpPr/>
          <p:nvPr/>
        </p:nvCxnSpPr>
        <p:spPr>
          <a:xfrm>
            <a:off x="6099572" y="2550727"/>
            <a:ext cx="0" cy="269313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1531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dirty="0"/>
              <a:t>Benefits of an Effective Formulary System: The Drug Formulary</a:t>
            </a:r>
          </a:p>
        </p:txBody>
      </p:sp>
      <p:sp>
        <p:nvSpPr>
          <p:cNvPr id="23555" name="Rectangle 3"/>
          <p:cNvSpPr>
            <a:spLocks noGrp="1" noChangeArrowheads="1"/>
          </p:cNvSpPr>
          <p:nvPr>
            <p:ph idx="1"/>
          </p:nvPr>
        </p:nvSpPr>
        <p:spPr>
          <a:xfrm>
            <a:off x="838200" y="1825625"/>
            <a:ext cx="10515600" cy="4414542"/>
          </a:xfrm>
        </p:spPr>
        <p:txBody>
          <a:bodyPr/>
          <a:lstStyle/>
          <a:p>
            <a:r>
              <a:rPr lang="en-US" altLang="en-US" dirty="0"/>
              <a:t>Approved and efficacious medicines that all practitioners will have available for use</a:t>
            </a:r>
          </a:p>
          <a:p>
            <a:pPr lvl="1"/>
            <a:r>
              <a:rPr lang="en-US" altLang="en-US" sz="1600" dirty="0"/>
              <a:t>Only </a:t>
            </a:r>
            <a:r>
              <a:rPr lang="en-US" altLang="en-US" sz="1600" b="1" dirty="0"/>
              <a:t>the most effective </a:t>
            </a:r>
            <a:r>
              <a:rPr lang="en-US" altLang="en-US" sz="1600" dirty="0"/>
              <a:t>and </a:t>
            </a:r>
            <a:r>
              <a:rPr lang="en-US" altLang="en-US" sz="1600" b="1" dirty="0"/>
              <a:t>safest</a:t>
            </a:r>
            <a:r>
              <a:rPr lang="en-US" altLang="en-US" sz="1600" dirty="0"/>
              <a:t> products </a:t>
            </a:r>
          </a:p>
          <a:p>
            <a:pPr lvl="1"/>
            <a:r>
              <a:rPr lang="en-US" altLang="en-US" sz="1600" dirty="0"/>
              <a:t>Medicines have been </a:t>
            </a:r>
            <a:r>
              <a:rPr lang="en-US" altLang="en-US" sz="1600" b="1" dirty="0"/>
              <a:t>evaluated systematically</a:t>
            </a:r>
          </a:p>
          <a:p>
            <a:pPr lvl="1"/>
            <a:r>
              <a:rPr lang="en-US" altLang="en-US" sz="1600" dirty="0"/>
              <a:t>Medicines are </a:t>
            </a:r>
            <a:r>
              <a:rPr lang="en-US" altLang="en-US" sz="1600" b="1" dirty="0"/>
              <a:t>chosen and approved </a:t>
            </a:r>
            <a:r>
              <a:rPr lang="en-US" altLang="en-US" sz="1600" dirty="0"/>
              <a:t>to treat the diseases of the region or country</a:t>
            </a:r>
          </a:p>
          <a:p>
            <a:pPr lvl="1"/>
            <a:r>
              <a:rPr lang="en-US" altLang="en-US" sz="1600" dirty="0"/>
              <a:t>Physicians develop </a:t>
            </a:r>
            <a:r>
              <a:rPr lang="en-US" altLang="en-US" sz="1600" b="1" dirty="0"/>
              <a:t>greater experience with fewer </a:t>
            </a:r>
            <a:r>
              <a:rPr lang="en-US" altLang="en-US" sz="1600" dirty="0"/>
              <a:t>medicines</a:t>
            </a:r>
          </a:p>
          <a:p>
            <a:r>
              <a:rPr lang="en-US" altLang="en-US" dirty="0"/>
              <a:t>Pharmaceutical therapy at </a:t>
            </a:r>
            <a:r>
              <a:rPr lang="en-US" altLang="en-US" b="1" dirty="0"/>
              <a:t>lower cost</a:t>
            </a:r>
          </a:p>
          <a:p>
            <a:pPr lvl="1"/>
            <a:r>
              <a:rPr lang="en-US" altLang="en-US" sz="1600" b="1" dirty="0"/>
              <a:t>Ineffective</a:t>
            </a:r>
            <a:r>
              <a:rPr lang="en-US" altLang="en-US" sz="1600" dirty="0"/>
              <a:t>, high-cost medicines will be </a:t>
            </a:r>
            <a:r>
              <a:rPr lang="en-US" altLang="en-US" sz="1600" b="1" dirty="0"/>
              <a:t>excluded from system</a:t>
            </a:r>
          </a:p>
          <a:p>
            <a:pPr lvl="1"/>
            <a:r>
              <a:rPr lang="en-US" altLang="en-US" sz="1600" dirty="0"/>
              <a:t>Availability leads to </a:t>
            </a:r>
            <a:r>
              <a:rPr lang="en-US" altLang="en-US" sz="1600" b="1" dirty="0"/>
              <a:t>fewer visits, improved outcomes, and lower cost</a:t>
            </a:r>
            <a:endParaRPr lang="en-US" altLang="en-US" sz="1600" dirty="0"/>
          </a:p>
          <a:p>
            <a:pPr lvl="1"/>
            <a:r>
              <a:rPr lang="en-US" altLang="en-US" sz="1600" b="1" dirty="0"/>
              <a:t>Reduced inventory cost</a:t>
            </a:r>
            <a:endParaRPr lang="en-US" altLang="en-US" sz="1600" dirty="0"/>
          </a:p>
          <a:p>
            <a:r>
              <a:rPr lang="en-US" altLang="en-US" b="1" dirty="0"/>
              <a:t>Consistent supply </a:t>
            </a:r>
            <a:r>
              <a:rPr lang="en-US" altLang="en-US" dirty="0"/>
              <a:t>of medicines</a:t>
            </a:r>
          </a:p>
          <a:p>
            <a:pPr lvl="1"/>
            <a:r>
              <a:rPr lang="en-US" altLang="en-US" sz="1600" dirty="0"/>
              <a:t>Regulating the number of medicines will </a:t>
            </a:r>
            <a:r>
              <a:rPr lang="en-US" altLang="en-US" sz="1600" b="1" dirty="0"/>
              <a:t>improve procurement and inventory management</a:t>
            </a:r>
          </a:p>
          <a:p>
            <a:pPr lvl="1"/>
            <a:r>
              <a:rPr lang="en-US" altLang="en-US" sz="1600" b="1" dirty="0"/>
              <a:t>Economies of scale </a:t>
            </a:r>
            <a:r>
              <a:rPr lang="en-US" altLang="en-US" sz="1600" dirty="0"/>
              <a:t>will increase availability of essential medicines</a:t>
            </a:r>
          </a:p>
          <a:p>
            <a:pPr lvl="1"/>
            <a:r>
              <a:rPr lang="en-US" altLang="en-US" sz="1600" b="1" dirty="0"/>
              <a:t>Saving money leads to consistency in purchasing</a:t>
            </a:r>
          </a:p>
          <a:p>
            <a:endParaRPr lang="en-US" altLang="en-US" dirty="0"/>
          </a:p>
        </p:txBody>
      </p:sp>
      <p:pic>
        <p:nvPicPr>
          <p:cNvPr id="7" name="Picture 9"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4717" y="6117265"/>
            <a:ext cx="19240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3317" y="6041065"/>
            <a:ext cx="2286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7917" y="6041065"/>
            <a:ext cx="25495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2837336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dirty="0"/>
              <a:t>Benefits of an Effective Formulary System—Summary</a:t>
            </a:r>
          </a:p>
        </p:txBody>
      </p:sp>
      <p:sp>
        <p:nvSpPr>
          <p:cNvPr id="26627" name="Rectangle 3"/>
          <p:cNvSpPr>
            <a:spLocks noGrp="1" noChangeArrowheads="1"/>
          </p:cNvSpPr>
          <p:nvPr>
            <p:ph idx="1"/>
          </p:nvPr>
        </p:nvSpPr>
        <p:spPr/>
        <p:txBody>
          <a:bodyPr/>
          <a:lstStyle/>
          <a:p>
            <a:r>
              <a:rPr lang="en-US" altLang="en-US" dirty="0"/>
              <a:t>SUPPLY</a:t>
            </a:r>
          </a:p>
          <a:p>
            <a:pPr lvl="1"/>
            <a:r>
              <a:rPr lang="en-US" altLang="en-US" dirty="0"/>
              <a:t>Easier procurement</a:t>
            </a:r>
          </a:p>
          <a:p>
            <a:pPr lvl="1"/>
            <a:r>
              <a:rPr lang="en-US" altLang="en-US" dirty="0"/>
              <a:t>Lower amount of stocks</a:t>
            </a:r>
          </a:p>
          <a:p>
            <a:pPr lvl="1"/>
            <a:r>
              <a:rPr lang="en-US" altLang="en-US" dirty="0"/>
              <a:t>Improved quality assurance</a:t>
            </a:r>
          </a:p>
          <a:p>
            <a:pPr lvl="1"/>
            <a:r>
              <a:rPr lang="en-US" altLang="en-US" dirty="0"/>
              <a:t>Easier dispensing</a:t>
            </a:r>
          </a:p>
          <a:p>
            <a:endParaRPr lang="en-US" altLang="en-US" dirty="0"/>
          </a:p>
          <a:p>
            <a:r>
              <a:rPr lang="en-US" altLang="en-US" dirty="0"/>
              <a:t>PATIENT USE</a:t>
            </a:r>
          </a:p>
          <a:p>
            <a:pPr lvl="1"/>
            <a:r>
              <a:rPr lang="en-US" altLang="en-US" dirty="0"/>
              <a:t>Focused education efforts</a:t>
            </a:r>
          </a:p>
          <a:p>
            <a:pPr lvl="1"/>
            <a:r>
              <a:rPr lang="en-US" altLang="en-US" dirty="0"/>
              <a:t>Better compliance </a:t>
            </a:r>
          </a:p>
          <a:p>
            <a:pPr lvl="1"/>
            <a:r>
              <a:rPr lang="en-US" altLang="en-US" dirty="0"/>
              <a:t>Improved availability</a:t>
            </a:r>
          </a:p>
          <a:p>
            <a:pPr lvl="1"/>
            <a:endParaRPr lang="en-US" altLang="en-US" dirty="0"/>
          </a:p>
        </p:txBody>
      </p:sp>
      <p:sp>
        <p:nvSpPr>
          <p:cNvPr id="26628" name="Rectangle 4"/>
          <p:cNvSpPr>
            <a:spLocks noGrp="1" noChangeArrowheads="1"/>
          </p:cNvSpPr>
          <p:nvPr>
            <p:ph sz="half" idx="4294967295"/>
          </p:nvPr>
        </p:nvSpPr>
        <p:spPr>
          <a:xfrm>
            <a:off x="7010400" y="1825625"/>
            <a:ext cx="5181600" cy="4351338"/>
          </a:xfrm>
        </p:spPr>
        <p:txBody>
          <a:bodyPr/>
          <a:lstStyle/>
          <a:p>
            <a:r>
              <a:rPr lang="en-US" altLang="en-US" dirty="0"/>
              <a:t>CONSOLIDATION</a:t>
            </a:r>
          </a:p>
          <a:p>
            <a:pPr lvl="1"/>
            <a:r>
              <a:rPr lang="en-US" altLang="en-US" dirty="0"/>
              <a:t>More experience with fewer medicines</a:t>
            </a:r>
          </a:p>
          <a:p>
            <a:pPr lvl="1"/>
            <a:r>
              <a:rPr lang="en-US" altLang="en-US" dirty="0"/>
              <a:t>Irrational alternatives not available</a:t>
            </a:r>
          </a:p>
          <a:p>
            <a:pPr lvl="1"/>
            <a:r>
              <a:rPr lang="en-US" altLang="en-US" dirty="0"/>
              <a:t>Focused medicine information</a:t>
            </a:r>
          </a:p>
          <a:p>
            <a:pPr lvl="1"/>
            <a:r>
              <a:rPr lang="en-US" altLang="en-US" dirty="0"/>
              <a:t>ADRs easier to manage </a:t>
            </a:r>
          </a:p>
          <a:p>
            <a:endParaRPr lang="en-US" altLang="en-US" dirty="0"/>
          </a:p>
          <a:p>
            <a:r>
              <a:rPr lang="en-US" altLang="en-US" dirty="0"/>
              <a:t>COST</a:t>
            </a:r>
          </a:p>
          <a:p>
            <a:pPr lvl="1"/>
            <a:r>
              <a:rPr lang="en-US" altLang="en-US" dirty="0"/>
              <a:t>Lower prices, more competition </a:t>
            </a:r>
          </a:p>
        </p:txBody>
      </p:sp>
      <p:pic>
        <p:nvPicPr>
          <p:cNvPr id="5" name="Picture 9"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4717" y="6117265"/>
            <a:ext cx="19240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3317" y="6041065"/>
            <a:ext cx="2286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7917" y="6041065"/>
            <a:ext cx="25495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481541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Switching Gears</a:t>
            </a:r>
          </a:p>
        </p:txBody>
      </p:sp>
      <p:sp>
        <p:nvSpPr>
          <p:cNvPr id="9" name="Text Placeholder 8"/>
          <p:cNvSpPr>
            <a:spLocks noGrp="1"/>
          </p:cNvSpPr>
          <p:nvPr>
            <p:ph type="body" idx="1"/>
          </p:nvPr>
        </p:nvSpPr>
        <p:spPr/>
        <p:txBody>
          <a:bodyPr/>
          <a:lstStyle/>
          <a:p>
            <a:r>
              <a:rPr lang="en-US" dirty="0"/>
              <a:t>A Look at the HTM and Clinical Engineering Landscape</a:t>
            </a:r>
          </a:p>
        </p:txBody>
      </p:sp>
    </p:spTree>
    <p:extLst>
      <p:ext uri="{BB962C8B-B14F-4D97-AF65-F5344CB8AC3E}">
        <p14:creationId xmlns:p14="http://schemas.microsoft.com/office/powerpoint/2010/main" val="2297549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37C89-B789-764D-AF4E-E73C491AACC1}"/>
              </a:ext>
            </a:extLst>
          </p:cNvPr>
          <p:cNvSpPr>
            <a:spLocks noGrp="1"/>
          </p:cNvSpPr>
          <p:nvPr>
            <p:ph type="title"/>
          </p:nvPr>
        </p:nvSpPr>
        <p:spPr/>
        <p:txBody>
          <a:bodyPr/>
          <a:lstStyle/>
          <a:p>
            <a:r>
              <a:rPr lang="en-US" dirty="0"/>
              <a:t>Perspectives from within the CE Supply Chain</a:t>
            </a:r>
          </a:p>
        </p:txBody>
      </p:sp>
      <p:sp>
        <p:nvSpPr>
          <p:cNvPr id="44" name="Oval 43">
            <a:extLst>
              <a:ext uri="{FF2B5EF4-FFF2-40B4-BE49-F238E27FC236}">
                <a16:creationId xmlns:a16="http://schemas.microsoft.com/office/drawing/2014/main" id="{B305FF3D-BC39-A544-B386-7C421AF8F7F2}"/>
              </a:ext>
            </a:extLst>
          </p:cNvPr>
          <p:cNvSpPr/>
          <p:nvPr/>
        </p:nvSpPr>
        <p:spPr>
          <a:xfrm>
            <a:off x="4233333" y="1513395"/>
            <a:ext cx="3937024" cy="4165809"/>
          </a:xfrm>
          <a:prstGeom prst="ellipse">
            <a:avLst/>
          </a:prstGeom>
          <a:noFill/>
          <a:ln w="19050" cmpd="sng">
            <a:solidFill>
              <a:srgbClr val="41C0B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E520FEF7-692D-6847-A6F0-EA771D054621}"/>
              </a:ext>
            </a:extLst>
          </p:cNvPr>
          <p:cNvSpPr/>
          <p:nvPr/>
        </p:nvSpPr>
        <p:spPr>
          <a:xfrm>
            <a:off x="7199995" y="2650109"/>
            <a:ext cx="2052374" cy="112935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3C47D946-231E-3841-8828-BE2227502167}"/>
              </a:ext>
            </a:extLst>
          </p:cNvPr>
          <p:cNvSpPr/>
          <p:nvPr/>
        </p:nvSpPr>
        <p:spPr>
          <a:xfrm>
            <a:off x="6199905" y="4514611"/>
            <a:ext cx="2052371" cy="92093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1E0077B2-B69C-D14C-8DDF-8E33EE62224F}"/>
              </a:ext>
            </a:extLst>
          </p:cNvPr>
          <p:cNvSpPr/>
          <p:nvPr/>
        </p:nvSpPr>
        <p:spPr>
          <a:xfrm>
            <a:off x="3853259" y="4500586"/>
            <a:ext cx="2068044" cy="106692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4F9434B5-F344-AE47-8D1B-CE104BC4A60A}"/>
              </a:ext>
            </a:extLst>
          </p:cNvPr>
          <p:cNvSpPr/>
          <p:nvPr/>
        </p:nvSpPr>
        <p:spPr>
          <a:xfrm>
            <a:off x="3265700" y="2698914"/>
            <a:ext cx="1908016" cy="14179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AC178C2B-0C80-5040-8285-910E208C8C68}"/>
              </a:ext>
            </a:extLst>
          </p:cNvPr>
          <p:cNvSpPr/>
          <p:nvPr/>
        </p:nvSpPr>
        <p:spPr>
          <a:xfrm>
            <a:off x="5173716" y="1421890"/>
            <a:ext cx="2052374" cy="128669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2714A739-073F-444C-A39F-6D9926101EB7}"/>
              </a:ext>
            </a:extLst>
          </p:cNvPr>
          <p:cNvSpPr/>
          <p:nvPr/>
        </p:nvSpPr>
        <p:spPr>
          <a:xfrm flipV="1">
            <a:off x="7195285" y="1790451"/>
            <a:ext cx="76858" cy="81325"/>
          </a:xfrm>
          <a:prstGeom prst="ellipse">
            <a:avLst/>
          </a:prstGeom>
          <a:solidFill>
            <a:srgbClr val="41C0B7"/>
          </a:solidFill>
          <a:ln>
            <a:solidFill>
              <a:srgbClr val="41C0B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Oval 50">
            <a:extLst>
              <a:ext uri="{FF2B5EF4-FFF2-40B4-BE49-F238E27FC236}">
                <a16:creationId xmlns:a16="http://schemas.microsoft.com/office/drawing/2014/main" id="{D2C7DB07-3FA1-4048-A6C4-FF08E973B94A}"/>
              </a:ext>
            </a:extLst>
          </p:cNvPr>
          <p:cNvSpPr/>
          <p:nvPr/>
        </p:nvSpPr>
        <p:spPr>
          <a:xfrm flipV="1">
            <a:off x="8124005" y="3755959"/>
            <a:ext cx="76858" cy="81325"/>
          </a:xfrm>
          <a:prstGeom prst="ellipse">
            <a:avLst/>
          </a:prstGeom>
          <a:solidFill>
            <a:srgbClr val="41C0B7"/>
          </a:solidFill>
          <a:ln>
            <a:solidFill>
              <a:srgbClr val="41C0B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Oval 51">
            <a:extLst>
              <a:ext uri="{FF2B5EF4-FFF2-40B4-BE49-F238E27FC236}">
                <a16:creationId xmlns:a16="http://schemas.microsoft.com/office/drawing/2014/main" id="{780708DD-E9E7-634B-A9BD-430FA4212342}"/>
              </a:ext>
            </a:extLst>
          </p:cNvPr>
          <p:cNvSpPr/>
          <p:nvPr/>
        </p:nvSpPr>
        <p:spPr>
          <a:xfrm flipV="1">
            <a:off x="7939024" y="4445364"/>
            <a:ext cx="76858" cy="81325"/>
          </a:xfrm>
          <a:prstGeom prst="ellipse">
            <a:avLst/>
          </a:prstGeom>
          <a:solidFill>
            <a:srgbClr val="41C0B7"/>
          </a:solidFill>
          <a:ln>
            <a:solidFill>
              <a:srgbClr val="41C0B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Oval 52">
            <a:extLst>
              <a:ext uri="{FF2B5EF4-FFF2-40B4-BE49-F238E27FC236}">
                <a16:creationId xmlns:a16="http://schemas.microsoft.com/office/drawing/2014/main" id="{C140B40C-6231-D94D-82B4-59D119FA2119}"/>
              </a:ext>
            </a:extLst>
          </p:cNvPr>
          <p:cNvSpPr/>
          <p:nvPr/>
        </p:nvSpPr>
        <p:spPr>
          <a:xfrm flipV="1">
            <a:off x="7102541" y="5380862"/>
            <a:ext cx="76858" cy="81325"/>
          </a:xfrm>
          <a:prstGeom prst="ellipse">
            <a:avLst/>
          </a:prstGeom>
          <a:solidFill>
            <a:srgbClr val="41C0B7"/>
          </a:solidFill>
          <a:ln>
            <a:solidFill>
              <a:srgbClr val="41C0B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DD6D4B71-3E5F-C94B-90D3-E3FF1D960108}"/>
              </a:ext>
            </a:extLst>
          </p:cNvPr>
          <p:cNvSpPr/>
          <p:nvPr/>
        </p:nvSpPr>
        <p:spPr>
          <a:xfrm flipV="1">
            <a:off x="5413142" y="5486185"/>
            <a:ext cx="76858" cy="81325"/>
          </a:xfrm>
          <a:prstGeom prst="ellipse">
            <a:avLst/>
          </a:prstGeom>
          <a:solidFill>
            <a:srgbClr val="41C0B7"/>
          </a:solidFill>
          <a:ln>
            <a:solidFill>
              <a:srgbClr val="41C0B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38DAA1EC-0178-8B42-9EC4-02C4568472C5}"/>
              </a:ext>
            </a:extLst>
          </p:cNvPr>
          <p:cNvSpPr/>
          <p:nvPr/>
        </p:nvSpPr>
        <p:spPr>
          <a:xfrm flipV="1">
            <a:off x="4391386" y="4459925"/>
            <a:ext cx="76858" cy="81325"/>
          </a:xfrm>
          <a:prstGeom prst="ellipse">
            <a:avLst/>
          </a:prstGeom>
          <a:solidFill>
            <a:srgbClr val="41C0B7"/>
          </a:solidFill>
          <a:ln>
            <a:solidFill>
              <a:srgbClr val="41C0B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A30B0523-F2F1-7948-A079-67746C35D916}"/>
              </a:ext>
            </a:extLst>
          </p:cNvPr>
          <p:cNvSpPr/>
          <p:nvPr/>
        </p:nvSpPr>
        <p:spPr>
          <a:xfrm flipV="1">
            <a:off x="4260393" y="4076217"/>
            <a:ext cx="76858" cy="81325"/>
          </a:xfrm>
          <a:prstGeom prst="ellipse">
            <a:avLst/>
          </a:prstGeom>
          <a:solidFill>
            <a:srgbClr val="41C0B7"/>
          </a:solidFill>
          <a:ln>
            <a:solidFill>
              <a:srgbClr val="41C0B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Oval 56">
            <a:extLst>
              <a:ext uri="{FF2B5EF4-FFF2-40B4-BE49-F238E27FC236}">
                <a16:creationId xmlns:a16="http://schemas.microsoft.com/office/drawing/2014/main" id="{7A8CEC6B-C4D4-4F42-83B7-FC31FB905F18}"/>
              </a:ext>
            </a:extLst>
          </p:cNvPr>
          <p:cNvSpPr/>
          <p:nvPr/>
        </p:nvSpPr>
        <p:spPr>
          <a:xfrm flipV="1">
            <a:off x="4391386" y="2632767"/>
            <a:ext cx="76858" cy="81325"/>
          </a:xfrm>
          <a:prstGeom prst="ellipse">
            <a:avLst/>
          </a:prstGeom>
          <a:solidFill>
            <a:srgbClr val="41C0B7"/>
          </a:solidFill>
          <a:ln>
            <a:solidFill>
              <a:srgbClr val="41C0B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1AEE9784-11C3-5F4D-AD5C-844E93536B54}"/>
              </a:ext>
            </a:extLst>
          </p:cNvPr>
          <p:cNvSpPr/>
          <p:nvPr/>
        </p:nvSpPr>
        <p:spPr>
          <a:xfrm flipV="1">
            <a:off x="5137716" y="1785831"/>
            <a:ext cx="76858" cy="81325"/>
          </a:xfrm>
          <a:prstGeom prst="ellipse">
            <a:avLst/>
          </a:prstGeom>
          <a:solidFill>
            <a:srgbClr val="41C0B7"/>
          </a:solidFill>
          <a:ln>
            <a:solidFill>
              <a:srgbClr val="41C0B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0098D949-F761-4645-A21F-046223DDA0A5}"/>
              </a:ext>
            </a:extLst>
          </p:cNvPr>
          <p:cNvSpPr/>
          <p:nvPr/>
        </p:nvSpPr>
        <p:spPr>
          <a:xfrm flipV="1">
            <a:off x="7927140" y="2632767"/>
            <a:ext cx="76858" cy="81325"/>
          </a:xfrm>
          <a:prstGeom prst="ellipse">
            <a:avLst/>
          </a:prstGeom>
          <a:solidFill>
            <a:srgbClr val="41C0B7"/>
          </a:solidFill>
          <a:ln>
            <a:solidFill>
              <a:srgbClr val="41C0B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A5AF19D0-9823-7341-9006-A5523DAD4391}"/>
              </a:ext>
            </a:extLst>
          </p:cNvPr>
          <p:cNvSpPr/>
          <p:nvPr/>
        </p:nvSpPr>
        <p:spPr>
          <a:xfrm>
            <a:off x="5322919" y="2723667"/>
            <a:ext cx="1604869" cy="1698130"/>
          </a:xfrm>
          <a:prstGeom prst="ellipse">
            <a:avLst/>
          </a:prstGeom>
          <a:solidFill>
            <a:srgbClr val="29ABE3"/>
          </a:solidFill>
          <a:ln>
            <a:no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US" dirty="0"/>
          </a:p>
        </p:txBody>
      </p:sp>
      <p:grpSp>
        <p:nvGrpSpPr>
          <p:cNvPr id="61" name="Group 60">
            <a:extLst>
              <a:ext uri="{FF2B5EF4-FFF2-40B4-BE49-F238E27FC236}">
                <a16:creationId xmlns:a16="http://schemas.microsoft.com/office/drawing/2014/main" id="{580A12B0-773A-ED4B-A872-32ED48269612}"/>
              </a:ext>
            </a:extLst>
          </p:cNvPr>
          <p:cNvGrpSpPr/>
          <p:nvPr/>
        </p:nvGrpSpPr>
        <p:grpSpPr>
          <a:xfrm>
            <a:off x="3055462" y="2954854"/>
            <a:ext cx="2024828" cy="1187685"/>
            <a:chOff x="127686" y="2335242"/>
            <a:chExt cx="2318670" cy="1285347"/>
          </a:xfrm>
        </p:grpSpPr>
        <p:sp>
          <p:nvSpPr>
            <p:cNvPr id="62" name="TextBox 61">
              <a:extLst>
                <a:ext uri="{FF2B5EF4-FFF2-40B4-BE49-F238E27FC236}">
                  <a16:creationId xmlns:a16="http://schemas.microsoft.com/office/drawing/2014/main" id="{23A1FBC6-B37B-564D-AB1A-21C5F0137B2E}"/>
                </a:ext>
              </a:extLst>
            </p:cNvPr>
            <p:cNvSpPr txBox="1"/>
            <p:nvPr/>
          </p:nvSpPr>
          <p:spPr>
            <a:xfrm>
              <a:off x="293601" y="2335242"/>
              <a:ext cx="2152755" cy="256112"/>
            </a:xfrm>
            <a:prstGeom prst="rect">
              <a:avLst/>
            </a:prstGeom>
          </p:spPr>
          <p:txBody>
            <a:bodyPr vert="horz" wrap="square" lIns="68580" tIns="34290" rIns="68580" bIns="34290" rtlCol="0" anchor="ctr">
              <a:noAutofit/>
            </a:bodyPr>
            <a:lstStyle/>
            <a:p>
              <a:pPr algn="ctr"/>
              <a:r>
                <a:rPr lang="en-US" sz="1400" b="1" dirty="0">
                  <a:solidFill>
                    <a:srgbClr val="2359AB"/>
                  </a:solidFill>
                  <a:latin typeface="Arial"/>
                  <a:cs typeface="Arial"/>
                </a:rPr>
                <a:t>Finance director</a:t>
              </a:r>
            </a:p>
          </p:txBody>
        </p:sp>
        <p:sp>
          <p:nvSpPr>
            <p:cNvPr id="63" name="TextBox 62">
              <a:extLst>
                <a:ext uri="{FF2B5EF4-FFF2-40B4-BE49-F238E27FC236}">
                  <a16:creationId xmlns:a16="http://schemas.microsoft.com/office/drawing/2014/main" id="{DC1B747E-E09E-E44A-ACFE-920D392E6489}"/>
                </a:ext>
              </a:extLst>
            </p:cNvPr>
            <p:cNvSpPr txBox="1"/>
            <p:nvPr/>
          </p:nvSpPr>
          <p:spPr>
            <a:xfrm>
              <a:off x="127686" y="2620462"/>
              <a:ext cx="2318670" cy="1000127"/>
            </a:xfrm>
            <a:prstGeom prst="rect">
              <a:avLst/>
            </a:prstGeom>
          </p:spPr>
          <p:txBody>
            <a:bodyPr vert="horz" wrap="square" lIns="68580" tIns="34290" rIns="68580" bIns="34290" rtlCol="0" anchor="t">
              <a:noAutofit/>
            </a:bodyPr>
            <a:lstStyle/>
            <a:p>
              <a:pPr algn="ctr"/>
              <a:r>
                <a:rPr lang="en-US" sz="1050" dirty="0">
                  <a:solidFill>
                    <a:srgbClr val="4F4F4F"/>
                  </a:solidFill>
                  <a:latin typeface="Arial"/>
                  <a:cs typeface="Arial"/>
                </a:rPr>
                <a:t>“How do I reduce our operational cost and improve the efficiency and utilization of our assets?”</a:t>
              </a:r>
            </a:p>
          </p:txBody>
        </p:sp>
      </p:grpSp>
      <p:grpSp>
        <p:nvGrpSpPr>
          <p:cNvPr id="64" name="Group 63">
            <a:extLst>
              <a:ext uri="{FF2B5EF4-FFF2-40B4-BE49-F238E27FC236}">
                <a16:creationId xmlns:a16="http://schemas.microsoft.com/office/drawing/2014/main" id="{7D9450CB-C1E5-4745-B157-5F6D83F15D81}"/>
              </a:ext>
            </a:extLst>
          </p:cNvPr>
          <p:cNvGrpSpPr/>
          <p:nvPr/>
        </p:nvGrpSpPr>
        <p:grpSpPr>
          <a:xfrm>
            <a:off x="4964431" y="1426921"/>
            <a:ext cx="2364214" cy="1103959"/>
            <a:chOff x="3094982" y="1635786"/>
            <a:chExt cx="2707307" cy="1194737"/>
          </a:xfrm>
        </p:grpSpPr>
        <p:sp>
          <p:nvSpPr>
            <p:cNvPr id="65" name="TextBox 64">
              <a:extLst>
                <a:ext uri="{FF2B5EF4-FFF2-40B4-BE49-F238E27FC236}">
                  <a16:creationId xmlns:a16="http://schemas.microsoft.com/office/drawing/2014/main" id="{4AA2DDBC-EE81-D549-AE23-A59C5A86E158}"/>
                </a:ext>
              </a:extLst>
            </p:cNvPr>
            <p:cNvSpPr txBox="1"/>
            <p:nvPr/>
          </p:nvSpPr>
          <p:spPr>
            <a:xfrm>
              <a:off x="3094982" y="1635786"/>
              <a:ext cx="2707307" cy="321793"/>
            </a:xfrm>
            <a:prstGeom prst="rect">
              <a:avLst/>
            </a:prstGeom>
          </p:spPr>
          <p:txBody>
            <a:bodyPr vert="horz" wrap="square" lIns="68580" tIns="34290" rIns="68580" bIns="34290" rtlCol="0" anchor="ctr">
              <a:noAutofit/>
            </a:bodyPr>
            <a:lstStyle/>
            <a:p>
              <a:pPr algn="ctr"/>
              <a:r>
                <a:rPr lang="en-US" sz="1400" b="1" dirty="0">
                  <a:solidFill>
                    <a:srgbClr val="2359AB"/>
                  </a:solidFill>
                  <a:latin typeface="Arial"/>
                  <a:cs typeface="Arial"/>
                </a:rPr>
                <a:t>Clinical engineer director</a:t>
              </a:r>
            </a:p>
          </p:txBody>
        </p:sp>
        <p:sp>
          <p:nvSpPr>
            <p:cNvPr id="66" name="TextBox 65">
              <a:extLst>
                <a:ext uri="{FF2B5EF4-FFF2-40B4-BE49-F238E27FC236}">
                  <a16:creationId xmlns:a16="http://schemas.microsoft.com/office/drawing/2014/main" id="{7CCE303B-02CF-8E43-8271-9B38199F6215}"/>
                </a:ext>
              </a:extLst>
            </p:cNvPr>
            <p:cNvSpPr txBox="1"/>
            <p:nvPr/>
          </p:nvSpPr>
          <p:spPr>
            <a:xfrm>
              <a:off x="3422650" y="1988187"/>
              <a:ext cx="2175777" cy="842336"/>
            </a:xfrm>
            <a:prstGeom prst="rect">
              <a:avLst/>
            </a:prstGeom>
          </p:spPr>
          <p:txBody>
            <a:bodyPr vert="horz" wrap="square" lIns="68580" tIns="34290" rIns="68580" bIns="34290" rtlCol="0" anchor="t">
              <a:noAutofit/>
            </a:bodyPr>
            <a:lstStyle/>
            <a:p>
              <a:pPr algn="ctr"/>
              <a:r>
                <a:rPr lang="en-US" sz="1050" dirty="0">
                  <a:solidFill>
                    <a:srgbClr val="4F4F4F"/>
                  </a:solidFill>
                  <a:latin typeface="Arial"/>
                  <a:cs typeface="Arial"/>
                </a:rPr>
                <a:t>“Where can I lower our total cost of service and empower my team to take on contract services?”</a:t>
              </a:r>
            </a:p>
          </p:txBody>
        </p:sp>
      </p:grpSp>
      <p:grpSp>
        <p:nvGrpSpPr>
          <p:cNvPr id="67" name="Group 66">
            <a:extLst>
              <a:ext uri="{FF2B5EF4-FFF2-40B4-BE49-F238E27FC236}">
                <a16:creationId xmlns:a16="http://schemas.microsoft.com/office/drawing/2014/main" id="{4C0489BF-3EF2-9146-BBDF-932DBC56AD46}"/>
              </a:ext>
            </a:extLst>
          </p:cNvPr>
          <p:cNvGrpSpPr/>
          <p:nvPr/>
        </p:nvGrpSpPr>
        <p:grpSpPr>
          <a:xfrm>
            <a:off x="6746198" y="4570308"/>
            <a:ext cx="2231525" cy="1123979"/>
            <a:chOff x="181507" y="4617808"/>
            <a:chExt cx="2555361" cy="1216404"/>
          </a:xfrm>
        </p:grpSpPr>
        <p:sp>
          <p:nvSpPr>
            <p:cNvPr id="68" name="TextBox 67">
              <a:extLst>
                <a:ext uri="{FF2B5EF4-FFF2-40B4-BE49-F238E27FC236}">
                  <a16:creationId xmlns:a16="http://schemas.microsoft.com/office/drawing/2014/main" id="{C954B80D-6131-5148-807C-C5EC22F69BD9}"/>
                </a:ext>
              </a:extLst>
            </p:cNvPr>
            <p:cNvSpPr txBox="1"/>
            <p:nvPr/>
          </p:nvSpPr>
          <p:spPr>
            <a:xfrm>
              <a:off x="209409" y="4617808"/>
              <a:ext cx="2527459" cy="213108"/>
            </a:xfrm>
            <a:prstGeom prst="rect">
              <a:avLst/>
            </a:prstGeom>
          </p:spPr>
          <p:txBody>
            <a:bodyPr vert="horz" wrap="square" lIns="68580" tIns="34290" rIns="68580" bIns="34290" rtlCol="0" anchor="ctr">
              <a:noAutofit/>
            </a:bodyPr>
            <a:lstStyle/>
            <a:p>
              <a:pPr algn="ctr"/>
              <a:r>
                <a:rPr lang="en-US" sz="1400" b="1" dirty="0">
                  <a:solidFill>
                    <a:srgbClr val="2359AB"/>
                  </a:solidFill>
                  <a:latin typeface="Arial"/>
                  <a:cs typeface="Arial"/>
                </a:rPr>
                <a:t>Supply chain </a:t>
              </a:r>
            </a:p>
          </p:txBody>
        </p:sp>
        <p:sp>
          <p:nvSpPr>
            <p:cNvPr id="69" name="TextBox 68">
              <a:extLst>
                <a:ext uri="{FF2B5EF4-FFF2-40B4-BE49-F238E27FC236}">
                  <a16:creationId xmlns:a16="http://schemas.microsoft.com/office/drawing/2014/main" id="{95158FF2-F2C9-194C-801C-E97E4F734AF9}"/>
                </a:ext>
              </a:extLst>
            </p:cNvPr>
            <p:cNvSpPr txBox="1"/>
            <p:nvPr/>
          </p:nvSpPr>
          <p:spPr>
            <a:xfrm>
              <a:off x="181507" y="4834086"/>
              <a:ext cx="2497439" cy="1000126"/>
            </a:xfrm>
            <a:prstGeom prst="rect">
              <a:avLst/>
            </a:prstGeom>
          </p:spPr>
          <p:txBody>
            <a:bodyPr vert="horz" wrap="square" lIns="68580" tIns="34290" rIns="68580" bIns="34290" rtlCol="0" anchor="t">
              <a:noAutofit/>
            </a:bodyPr>
            <a:lstStyle/>
            <a:p>
              <a:pPr algn="ctr"/>
              <a:r>
                <a:rPr lang="en-US" sz="1050" dirty="0">
                  <a:solidFill>
                    <a:srgbClr val="4F4F4F"/>
                  </a:solidFill>
                  <a:latin typeface="Arial"/>
                  <a:cs typeface="Arial"/>
                </a:rPr>
                <a:t>“How can we enforce standardization and compliance and manage the long-tail spend?”</a:t>
              </a:r>
            </a:p>
          </p:txBody>
        </p:sp>
      </p:grpSp>
      <p:grpSp>
        <p:nvGrpSpPr>
          <p:cNvPr id="70" name="Group 69">
            <a:extLst>
              <a:ext uri="{FF2B5EF4-FFF2-40B4-BE49-F238E27FC236}">
                <a16:creationId xmlns:a16="http://schemas.microsoft.com/office/drawing/2014/main" id="{45F06635-0FEC-5D45-8523-BF9DFB071D99}"/>
              </a:ext>
            </a:extLst>
          </p:cNvPr>
          <p:cNvGrpSpPr/>
          <p:nvPr/>
        </p:nvGrpSpPr>
        <p:grpSpPr>
          <a:xfrm>
            <a:off x="3780804" y="4581489"/>
            <a:ext cx="1997761" cy="992440"/>
            <a:chOff x="3049501" y="4619466"/>
            <a:chExt cx="2287674" cy="1074048"/>
          </a:xfrm>
        </p:grpSpPr>
        <p:sp>
          <p:nvSpPr>
            <p:cNvPr id="71" name="TextBox 70">
              <a:extLst>
                <a:ext uri="{FF2B5EF4-FFF2-40B4-BE49-F238E27FC236}">
                  <a16:creationId xmlns:a16="http://schemas.microsoft.com/office/drawing/2014/main" id="{E9A734C2-F151-CE45-B39E-F942F8684980}"/>
                </a:ext>
              </a:extLst>
            </p:cNvPr>
            <p:cNvSpPr txBox="1"/>
            <p:nvPr/>
          </p:nvSpPr>
          <p:spPr>
            <a:xfrm>
              <a:off x="3049501" y="4619466"/>
              <a:ext cx="2287674" cy="256112"/>
            </a:xfrm>
            <a:prstGeom prst="rect">
              <a:avLst/>
            </a:prstGeom>
          </p:spPr>
          <p:txBody>
            <a:bodyPr vert="horz" wrap="square" lIns="68580" tIns="34290" rIns="68580" bIns="34290" rtlCol="0" anchor="ctr">
              <a:noAutofit/>
            </a:bodyPr>
            <a:lstStyle/>
            <a:p>
              <a:pPr algn="ctr"/>
              <a:r>
                <a:rPr lang="en-US" sz="1400" b="1" dirty="0">
                  <a:solidFill>
                    <a:srgbClr val="2359AB"/>
                  </a:solidFill>
                  <a:latin typeface="Arial"/>
                  <a:cs typeface="Arial"/>
                </a:rPr>
                <a:t>IT specialist</a:t>
              </a:r>
            </a:p>
          </p:txBody>
        </p:sp>
        <p:sp>
          <p:nvSpPr>
            <p:cNvPr id="72" name="TextBox 71">
              <a:extLst>
                <a:ext uri="{FF2B5EF4-FFF2-40B4-BE49-F238E27FC236}">
                  <a16:creationId xmlns:a16="http://schemas.microsoft.com/office/drawing/2014/main" id="{0957E8D4-329C-934E-9F38-96A3901E5A6A}"/>
                </a:ext>
              </a:extLst>
            </p:cNvPr>
            <p:cNvSpPr txBox="1"/>
            <p:nvPr/>
          </p:nvSpPr>
          <p:spPr>
            <a:xfrm>
              <a:off x="3049501" y="4859701"/>
              <a:ext cx="2287674" cy="833813"/>
            </a:xfrm>
            <a:prstGeom prst="rect">
              <a:avLst/>
            </a:prstGeom>
          </p:spPr>
          <p:txBody>
            <a:bodyPr vert="horz" wrap="square" lIns="68580" tIns="34290" rIns="68580" bIns="34290" rtlCol="0" anchor="t">
              <a:noAutofit/>
            </a:bodyPr>
            <a:lstStyle/>
            <a:p>
              <a:pPr algn="ctr"/>
              <a:r>
                <a:rPr lang="en-US" sz="1050" dirty="0">
                  <a:solidFill>
                    <a:srgbClr val="4F4F4F"/>
                  </a:solidFill>
                  <a:latin typeface="Arial"/>
                  <a:cs typeface="Arial"/>
                </a:rPr>
                <a:t>“Our health system needs to have integrations to save time so we can focus on big initiatives like cybersecurity”</a:t>
              </a:r>
            </a:p>
          </p:txBody>
        </p:sp>
      </p:grpSp>
      <p:grpSp>
        <p:nvGrpSpPr>
          <p:cNvPr id="73" name="Group 72">
            <a:extLst>
              <a:ext uri="{FF2B5EF4-FFF2-40B4-BE49-F238E27FC236}">
                <a16:creationId xmlns:a16="http://schemas.microsoft.com/office/drawing/2014/main" id="{1C717A53-84DB-D349-A83D-C3ED03C3CF8E}"/>
              </a:ext>
            </a:extLst>
          </p:cNvPr>
          <p:cNvGrpSpPr/>
          <p:nvPr/>
        </p:nvGrpSpPr>
        <p:grpSpPr>
          <a:xfrm>
            <a:off x="5444054" y="3267291"/>
            <a:ext cx="1394439" cy="705842"/>
            <a:chOff x="4097642" y="3503429"/>
            <a:chExt cx="1027262" cy="491424"/>
          </a:xfrm>
        </p:grpSpPr>
        <p:pic>
          <p:nvPicPr>
            <p:cNvPr id="74" name="Picture 73" descr="person-icon-5.pdf">
              <a:extLst>
                <a:ext uri="{FF2B5EF4-FFF2-40B4-BE49-F238E27FC236}">
                  <a16:creationId xmlns:a16="http://schemas.microsoft.com/office/drawing/2014/main" id="{9A19491D-780B-8849-8ED3-D2FFC7042A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7704" y="3503429"/>
              <a:ext cx="457200" cy="413208"/>
            </a:xfrm>
            <a:prstGeom prst="rect">
              <a:avLst/>
            </a:prstGeom>
          </p:spPr>
        </p:pic>
        <p:pic>
          <p:nvPicPr>
            <p:cNvPr id="75" name="Picture 74" descr="person-icon-1.pdf">
              <a:extLst>
                <a:ext uri="{FF2B5EF4-FFF2-40B4-BE49-F238E27FC236}">
                  <a16:creationId xmlns:a16="http://schemas.microsoft.com/office/drawing/2014/main" id="{DBE610D4-93DE-824D-BCE3-9578DA9345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8894" y="3579195"/>
              <a:ext cx="459911" cy="415658"/>
            </a:xfrm>
            <a:prstGeom prst="rect">
              <a:avLst/>
            </a:prstGeom>
          </p:spPr>
        </p:pic>
        <p:pic>
          <p:nvPicPr>
            <p:cNvPr id="76" name="Picture 75" descr="person-icon-2.pdf">
              <a:extLst>
                <a:ext uri="{FF2B5EF4-FFF2-40B4-BE49-F238E27FC236}">
                  <a16:creationId xmlns:a16="http://schemas.microsoft.com/office/drawing/2014/main" id="{E507DCDA-F2F9-674F-8373-94378A316E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97642" y="3503429"/>
              <a:ext cx="457200" cy="413208"/>
            </a:xfrm>
            <a:prstGeom prst="rect">
              <a:avLst/>
            </a:prstGeom>
          </p:spPr>
        </p:pic>
      </p:grpSp>
      <p:grpSp>
        <p:nvGrpSpPr>
          <p:cNvPr id="77" name="Group 76">
            <a:extLst>
              <a:ext uri="{FF2B5EF4-FFF2-40B4-BE49-F238E27FC236}">
                <a16:creationId xmlns:a16="http://schemas.microsoft.com/office/drawing/2014/main" id="{6F97435E-7BAA-4840-AABD-A3AC478E91C8}"/>
              </a:ext>
            </a:extLst>
          </p:cNvPr>
          <p:cNvGrpSpPr/>
          <p:nvPr/>
        </p:nvGrpSpPr>
        <p:grpSpPr>
          <a:xfrm>
            <a:off x="7186730" y="2863711"/>
            <a:ext cx="2421096" cy="1026332"/>
            <a:chOff x="5802226" y="2292627"/>
            <a:chExt cx="2287674" cy="1110727"/>
          </a:xfrm>
        </p:grpSpPr>
        <p:sp>
          <p:nvSpPr>
            <p:cNvPr id="78" name="TextBox 77">
              <a:extLst>
                <a:ext uri="{FF2B5EF4-FFF2-40B4-BE49-F238E27FC236}">
                  <a16:creationId xmlns:a16="http://schemas.microsoft.com/office/drawing/2014/main" id="{CBA2A479-792A-8C4E-950B-AA59D3210B97}"/>
                </a:ext>
              </a:extLst>
            </p:cNvPr>
            <p:cNvSpPr txBox="1"/>
            <p:nvPr/>
          </p:nvSpPr>
          <p:spPr>
            <a:xfrm>
              <a:off x="5802226" y="2292627"/>
              <a:ext cx="2287674" cy="256112"/>
            </a:xfrm>
            <a:prstGeom prst="rect">
              <a:avLst/>
            </a:prstGeom>
          </p:spPr>
          <p:txBody>
            <a:bodyPr vert="horz" wrap="square" lIns="68580" tIns="34290" rIns="68580" bIns="34290" rtlCol="0" anchor="ctr">
              <a:noAutofit/>
            </a:bodyPr>
            <a:lstStyle/>
            <a:p>
              <a:pPr algn="ctr"/>
              <a:r>
                <a:rPr lang="en-US" sz="1400" b="1" dirty="0">
                  <a:solidFill>
                    <a:srgbClr val="2359AB"/>
                  </a:solidFill>
                  <a:latin typeface="Arial"/>
                  <a:cs typeface="Arial"/>
                </a:rPr>
                <a:t>Technician</a:t>
              </a:r>
            </a:p>
          </p:txBody>
        </p:sp>
        <p:sp>
          <p:nvSpPr>
            <p:cNvPr id="79" name="TextBox 78">
              <a:extLst>
                <a:ext uri="{FF2B5EF4-FFF2-40B4-BE49-F238E27FC236}">
                  <a16:creationId xmlns:a16="http://schemas.microsoft.com/office/drawing/2014/main" id="{6C1B1128-FEA7-B543-831D-8790BC754052}"/>
                </a:ext>
              </a:extLst>
            </p:cNvPr>
            <p:cNvSpPr txBox="1"/>
            <p:nvPr/>
          </p:nvSpPr>
          <p:spPr>
            <a:xfrm>
              <a:off x="5936319" y="2594095"/>
              <a:ext cx="2019486" cy="809259"/>
            </a:xfrm>
            <a:prstGeom prst="rect">
              <a:avLst/>
            </a:prstGeom>
          </p:spPr>
          <p:txBody>
            <a:bodyPr vert="horz" wrap="square" lIns="68580" tIns="34290" rIns="68580" bIns="34290" rtlCol="0" anchor="t">
              <a:noAutofit/>
            </a:bodyPr>
            <a:lstStyle/>
            <a:p>
              <a:pPr algn="ctr"/>
              <a:r>
                <a:rPr lang="en-US" sz="1050" dirty="0">
                  <a:solidFill>
                    <a:srgbClr val="4F4F4F"/>
                  </a:solidFill>
                  <a:latin typeface="Arial"/>
                  <a:cs typeface="Arial"/>
                </a:rPr>
                <a:t>“How do I know I’m finding the best quality option for the most cost effective price?”</a:t>
              </a:r>
            </a:p>
          </p:txBody>
        </p:sp>
      </p:grpSp>
      <p:sp>
        <p:nvSpPr>
          <p:cNvPr id="3" name="Oval 2">
            <a:extLst>
              <a:ext uri="{FF2B5EF4-FFF2-40B4-BE49-F238E27FC236}">
                <a16:creationId xmlns:a16="http://schemas.microsoft.com/office/drawing/2014/main" id="{3A05E614-DE04-AA4D-A7E4-01375CCD375D}"/>
              </a:ext>
            </a:extLst>
          </p:cNvPr>
          <p:cNvSpPr/>
          <p:nvPr/>
        </p:nvSpPr>
        <p:spPr>
          <a:xfrm>
            <a:off x="6187791" y="3863237"/>
            <a:ext cx="157354" cy="93423"/>
          </a:xfrm>
          <a:prstGeom prst="ellipse">
            <a:avLst/>
          </a:prstGeom>
          <a:solidFill>
            <a:srgbClr val="5C5C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44918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Stats</a:t>
            </a:r>
          </a:p>
        </p:txBody>
      </p:sp>
      <p:sp>
        <p:nvSpPr>
          <p:cNvPr id="4" name="Content Placeholder 3"/>
          <p:cNvSpPr>
            <a:spLocks noGrp="1"/>
          </p:cNvSpPr>
          <p:nvPr>
            <p:ph idx="1"/>
          </p:nvPr>
        </p:nvSpPr>
        <p:spPr>
          <a:xfrm>
            <a:off x="838200" y="1825625"/>
            <a:ext cx="10515600" cy="2848985"/>
          </a:xfrm>
        </p:spPr>
        <p:txBody>
          <a:bodyPr/>
          <a:lstStyle/>
          <a:p>
            <a:r>
              <a:rPr lang="en-US" dirty="0"/>
              <a:t>Substantial variance exists among clinical engineering teams when purchasing replacement parts, resulting in multiple price points and varying levels of quality </a:t>
            </a:r>
            <a:r>
              <a:rPr lang="en-US" b="1" dirty="0"/>
              <a:t>across the same part</a:t>
            </a:r>
            <a:r>
              <a:rPr lang="en-US" dirty="0"/>
              <a:t>.</a:t>
            </a:r>
          </a:p>
          <a:p>
            <a:pPr lvl="0"/>
            <a:r>
              <a:rPr lang="en-US" dirty="0"/>
              <a:t>Health systems are spending </a:t>
            </a:r>
            <a:r>
              <a:rPr lang="en-US" b="1" dirty="0"/>
              <a:t>10%-30% more </a:t>
            </a:r>
            <a:r>
              <a:rPr lang="en-US" dirty="0"/>
              <a:t>than best-in-class systems on medical device repair and replacement products.</a:t>
            </a:r>
          </a:p>
          <a:p>
            <a:r>
              <a:rPr lang="en-US" dirty="0"/>
              <a:t>In addition to these findings, further clinical engineering challenges exist</a:t>
            </a:r>
          </a:p>
          <a:p>
            <a:pPr lvl="1"/>
            <a:r>
              <a:rPr lang="en-US" b="1" dirty="0"/>
              <a:t>Inability to standardize process, price and purchases</a:t>
            </a:r>
            <a:r>
              <a:rPr lang="en-US" dirty="0"/>
              <a:t> for items not part of the MMIS</a:t>
            </a:r>
          </a:p>
          <a:p>
            <a:pPr lvl="1"/>
            <a:r>
              <a:rPr lang="en-US" dirty="0"/>
              <a:t>The procurement organization is faced with having to </a:t>
            </a:r>
            <a:r>
              <a:rPr lang="en-US" b="1" dirty="0"/>
              <a:t>reconcile hundreds of invoices </a:t>
            </a:r>
            <a:r>
              <a:rPr lang="en-US" dirty="0"/>
              <a:t>from nearly a </a:t>
            </a:r>
            <a:r>
              <a:rPr lang="en-US" b="1" dirty="0"/>
              <a:t>thousand suppliers</a:t>
            </a:r>
          </a:p>
          <a:p>
            <a:endParaRPr lang="en-US" dirty="0"/>
          </a:p>
        </p:txBody>
      </p:sp>
    </p:spTree>
    <p:extLst>
      <p:ext uri="{BB962C8B-B14F-4D97-AF65-F5344CB8AC3E}">
        <p14:creationId xmlns:p14="http://schemas.microsoft.com/office/powerpoint/2010/main" val="1207744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3BA1D-D0F3-43F2-ABBA-52066F101370}"/>
              </a:ext>
            </a:extLst>
          </p:cNvPr>
          <p:cNvSpPr>
            <a:spLocks noGrp="1"/>
          </p:cNvSpPr>
          <p:nvPr>
            <p:ph type="title"/>
          </p:nvPr>
        </p:nvSpPr>
        <p:spPr/>
        <p:txBody>
          <a:bodyPr/>
          <a:lstStyle/>
          <a:p>
            <a:r>
              <a:rPr lang="en-US" dirty="0"/>
              <a:t>Supply Chain Variation</a:t>
            </a:r>
          </a:p>
        </p:txBody>
      </p:sp>
      <p:graphicFrame>
        <p:nvGraphicFramePr>
          <p:cNvPr id="8" name="Chart 7"/>
          <p:cNvGraphicFramePr/>
          <p:nvPr>
            <p:extLst>
              <p:ext uri="{D42A27DB-BD31-4B8C-83A1-F6EECF244321}">
                <p14:modId xmlns:p14="http://schemas.microsoft.com/office/powerpoint/2010/main" val="3903243536"/>
              </p:ext>
            </p:extLst>
          </p:nvPr>
        </p:nvGraphicFramePr>
        <p:xfrm>
          <a:off x="7892810" y="933121"/>
          <a:ext cx="4210595" cy="28485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p:nvPr>
            <p:extLst>
              <p:ext uri="{D42A27DB-BD31-4B8C-83A1-F6EECF244321}">
                <p14:modId xmlns:p14="http://schemas.microsoft.com/office/powerpoint/2010/main" val="3744937507"/>
              </p:ext>
            </p:extLst>
          </p:nvPr>
        </p:nvGraphicFramePr>
        <p:xfrm>
          <a:off x="7892809" y="3781633"/>
          <a:ext cx="4210595" cy="284851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680686117"/>
              </p:ext>
            </p:extLst>
          </p:nvPr>
        </p:nvGraphicFramePr>
        <p:xfrm>
          <a:off x="180753" y="1104291"/>
          <a:ext cx="7814930" cy="5643752"/>
        </p:xfrm>
        <a:graphic>
          <a:graphicData uri="http://schemas.openxmlformats.org/drawingml/2006/table">
            <a:tbl>
              <a:tblPr>
                <a:tableStyleId>{5C22544A-7EE6-4342-B048-85BDC9FD1C3A}</a:tableStyleId>
              </a:tblPr>
              <a:tblGrid>
                <a:gridCol w="1244257">
                  <a:extLst>
                    <a:ext uri="{9D8B030D-6E8A-4147-A177-3AD203B41FA5}">
                      <a16:colId xmlns:a16="http://schemas.microsoft.com/office/drawing/2014/main" val="1297391272"/>
                    </a:ext>
                  </a:extLst>
                </a:gridCol>
                <a:gridCol w="1272220">
                  <a:extLst>
                    <a:ext uri="{9D8B030D-6E8A-4147-A177-3AD203B41FA5}">
                      <a16:colId xmlns:a16="http://schemas.microsoft.com/office/drawing/2014/main" val="1905753634"/>
                    </a:ext>
                  </a:extLst>
                </a:gridCol>
                <a:gridCol w="1439986">
                  <a:extLst>
                    <a:ext uri="{9D8B030D-6E8A-4147-A177-3AD203B41FA5}">
                      <a16:colId xmlns:a16="http://schemas.microsoft.com/office/drawing/2014/main" val="3335888528"/>
                    </a:ext>
                  </a:extLst>
                </a:gridCol>
                <a:gridCol w="1775515">
                  <a:extLst>
                    <a:ext uri="{9D8B030D-6E8A-4147-A177-3AD203B41FA5}">
                      <a16:colId xmlns:a16="http://schemas.microsoft.com/office/drawing/2014/main" val="806038271"/>
                    </a:ext>
                  </a:extLst>
                </a:gridCol>
                <a:gridCol w="2082952">
                  <a:extLst>
                    <a:ext uri="{9D8B030D-6E8A-4147-A177-3AD203B41FA5}">
                      <a16:colId xmlns:a16="http://schemas.microsoft.com/office/drawing/2014/main" val="3126235635"/>
                    </a:ext>
                  </a:extLst>
                </a:gridCol>
              </a:tblGrid>
              <a:tr h="170755">
                <a:tc>
                  <a:txBody>
                    <a:bodyPr/>
                    <a:lstStyle/>
                    <a:p>
                      <a:pPr algn="l" fontAlgn="b"/>
                      <a:r>
                        <a:rPr lang="en-US" sz="1600" b="1" u="none" strike="noStrike" dirty="0">
                          <a:effectLst/>
                          <a:latin typeface="Source Sans Pro Light" panose="020B0403030403020204" pitchFamily="34" charset="0"/>
                        </a:rPr>
                        <a:t> </a:t>
                      </a:r>
                      <a:endParaRPr lang="en-US" sz="1600" b="1"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600" b="1" u="none" strike="noStrike" dirty="0">
                          <a:effectLst/>
                          <a:latin typeface="Arial" panose="020B0604020202020204" pitchFamily="34" charset="0"/>
                          <a:cs typeface="Arial" panose="020B0604020202020204" pitchFamily="34" charset="0"/>
                        </a:rPr>
                        <a:t>Invoices</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600" b="1" u="none" strike="noStrike" dirty="0">
                          <a:effectLst/>
                          <a:latin typeface="Arial" panose="020B0604020202020204" pitchFamily="34" charset="0"/>
                          <a:cs typeface="Arial" panose="020B0604020202020204" pitchFamily="34" charset="0"/>
                        </a:rPr>
                        <a:t>Invoices</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600" b="1" u="none" strike="noStrike" dirty="0">
                          <a:effectLst/>
                          <a:latin typeface="Arial" panose="020B0604020202020204" pitchFamily="34" charset="0"/>
                          <a:cs typeface="Arial" panose="020B0604020202020204" pitchFamily="34" charset="0"/>
                        </a:rPr>
                        <a:t> Spend $</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600" b="1" u="none" strike="noStrike" dirty="0">
                          <a:effectLst/>
                          <a:latin typeface="Arial" panose="020B0604020202020204" pitchFamily="34" charset="0"/>
                          <a:cs typeface="Arial" panose="020B0604020202020204" pitchFamily="34" charset="0"/>
                        </a:rPr>
                        <a:t> Spend $</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581372977"/>
                  </a:ext>
                </a:extLst>
              </a:tr>
              <a:tr h="170755">
                <a:tc>
                  <a:txBody>
                    <a:bodyPr/>
                    <a:lstStyle/>
                    <a:p>
                      <a:pPr algn="l" fontAlgn="b"/>
                      <a:r>
                        <a:rPr lang="en-US" sz="1600" b="1" u="none" strike="noStrike" dirty="0">
                          <a:effectLst/>
                          <a:latin typeface="Source Sans Pro Light" panose="020B0403030403020204" pitchFamily="34" charset="0"/>
                        </a:rPr>
                        <a:t>Facility</a:t>
                      </a:r>
                      <a:endParaRPr lang="en-US" sz="1600" b="1"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600" b="1" u="none" strike="noStrike" dirty="0">
                          <a:effectLst/>
                          <a:latin typeface="Arial" panose="020B0604020202020204" pitchFamily="34" charset="0"/>
                          <a:cs typeface="Arial" panose="020B0604020202020204" pitchFamily="34" charset="0"/>
                        </a:rPr>
                        <a:t>OEM %</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600" b="1" u="none" strike="noStrike" dirty="0">
                          <a:effectLst/>
                          <a:latin typeface="Arial" panose="020B0604020202020204" pitchFamily="34" charset="0"/>
                          <a:cs typeface="Arial" panose="020B0604020202020204" pitchFamily="34" charset="0"/>
                        </a:rPr>
                        <a:t>Alternative %</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600" b="1" u="none" strike="noStrike" dirty="0">
                          <a:effectLst/>
                          <a:latin typeface="Arial" panose="020B0604020202020204" pitchFamily="34" charset="0"/>
                          <a:cs typeface="Arial" panose="020B0604020202020204" pitchFamily="34" charset="0"/>
                        </a:rPr>
                        <a:t> OEM % </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600" b="1" u="none" strike="noStrike" dirty="0">
                          <a:effectLst/>
                          <a:latin typeface="Arial" panose="020B0604020202020204" pitchFamily="34" charset="0"/>
                          <a:cs typeface="Arial" panose="020B0604020202020204" pitchFamily="34" charset="0"/>
                        </a:rPr>
                        <a:t> Alternative % </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565272888"/>
                  </a:ext>
                </a:extLst>
              </a:tr>
              <a:tr h="170755">
                <a:tc>
                  <a:txBody>
                    <a:bodyPr/>
                    <a:lstStyle/>
                    <a:p>
                      <a:pPr algn="l" fontAlgn="b"/>
                      <a:r>
                        <a:rPr lang="en-US" sz="1200" u="none" strike="noStrike" dirty="0">
                          <a:effectLst/>
                          <a:latin typeface="Source Sans Pro Light" panose="020B0403030403020204" pitchFamily="34" charset="0"/>
                        </a:rPr>
                        <a:t>Hospital 1</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58%</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2044955847"/>
                  </a:ext>
                </a:extLst>
              </a:tr>
              <a:tr h="170755">
                <a:tc>
                  <a:txBody>
                    <a:bodyPr/>
                    <a:lstStyle/>
                    <a:p>
                      <a:pPr algn="l" fontAlgn="b"/>
                      <a:r>
                        <a:rPr lang="en-US" sz="1200" u="none" strike="noStrike" dirty="0">
                          <a:effectLst/>
                          <a:latin typeface="Source Sans Pro Light" panose="020B0403030403020204" pitchFamily="34" charset="0"/>
                        </a:rPr>
                        <a:t>Hospital 2</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818277398"/>
                  </a:ext>
                </a:extLst>
              </a:tr>
              <a:tr h="170755">
                <a:tc>
                  <a:txBody>
                    <a:bodyPr/>
                    <a:lstStyle/>
                    <a:p>
                      <a:pPr algn="l" fontAlgn="b"/>
                      <a:r>
                        <a:rPr lang="en-US" sz="1200" u="none" strike="noStrike" dirty="0">
                          <a:effectLst/>
                          <a:latin typeface="Source Sans Pro Light" panose="020B0403030403020204" pitchFamily="34" charset="0"/>
                        </a:rPr>
                        <a:t>Hospital 3</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33%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67%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1805427453"/>
                  </a:ext>
                </a:extLst>
              </a:tr>
              <a:tr h="170755">
                <a:tc>
                  <a:txBody>
                    <a:bodyPr/>
                    <a:lstStyle/>
                    <a:p>
                      <a:pPr algn="l" fontAlgn="b"/>
                      <a:r>
                        <a:rPr lang="en-US" sz="1200" u="none" strike="noStrike" dirty="0">
                          <a:effectLst/>
                          <a:latin typeface="Source Sans Pro Light" panose="020B0403030403020204" pitchFamily="34" charset="0"/>
                        </a:rPr>
                        <a:t>Hospital 4</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32%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68%</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730802376"/>
                  </a:ext>
                </a:extLst>
              </a:tr>
              <a:tr h="170755">
                <a:tc>
                  <a:txBody>
                    <a:bodyPr/>
                    <a:lstStyle/>
                    <a:p>
                      <a:pPr algn="l" fontAlgn="b"/>
                      <a:r>
                        <a:rPr lang="en-US" sz="1200" u="none" strike="noStrike" dirty="0">
                          <a:effectLst/>
                          <a:latin typeface="Source Sans Pro Light" panose="020B0403030403020204" pitchFamily="34" charset="0"/>
                        </a:rPr>
                        <a:t>Hospital</a:t>
                      </a:r>
                      <a:r>
                        <a:rPr lang="en-US" sz="1200" u="none" strike="noStrike" baseline="0" dirty="0">
                          <a:effectLst/>
                          <a:latin typeface="Source Sans Pro Light" panose="020B0403030403020204" pitchFamily="34" charset="0"/>
                        </a:rPr>
                        <a:t> 5</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68%</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32%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924022735"/>
                  </a:ext>
                </a:extLst>
              </a:tr>
              <a:tr h="170755">
                <a:tc>
                  <a:txBody>
                    <a:bodyPr/>
                    <a:lstStyle/>
                    <a:p>
                      <a:pPr algn="l" fontAlgn="b"/>
                      <a:r>
                        <a:rPr lang="en-US" sz="1200" u="none" strike="noStrike" dirty="0">
                          <a:effectLst/>
                          <a:latin typeface="Source Sans Pro Light" panose="020B0403030403020204" pitchFamily="34" charset="0"/>
                        </a:rPr>
                        <a:t>Hospital</a:t>
                      </a:r>
                      <a:r>
                        <a:rPr lang="en-US" sz="1200" u="none" strike="noStrike" baseline="0" dirty="0">
                          <a:effectLst/>
                          <a:latin typeface="Source Sans Pro Light" panose="020B0403030403020204" pitchFamily="34" charset="0"/>
                        </a:rPr>
                        <a:t> 6</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86%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14%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93%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458485884"/>
                  </a:ext>
                </a:extLst>
              </a:tr>
              <a:tr h="170755">
                <a:tc>
                  <a:txBody>
                    <a:bodyPr/>
                    <a:lstStyle/>
                    <a:p>
                      <a:pPr algn="l" fontAlgn="b"/>
                      <a:r>
                        <a:rPr lang="en-US" sz="1200" u="none" strike="noStrike" dirty="0">
                          <a:effectLst/>
                          <a:latin typeface="Source Sans Pro Light" panose="020B0403030403020204" pitchFamily="34" charset="0"/>
                        </a:rPr>
                        <a:t>Hospital</a:t>
                      </a:r>
                      <a:r>
                        <a:rPr lang="en-US" sz="1200" u="none" strike="noStrike" baseline="0" dirty="0">
                          <a:effectLst/>
                          <a:latin typeface="Source Sans Pro Light" panose="020B0403030403020204" pitchFamily="34" charset="0"/>
                        </a:rPr>
                        <a:t> 7</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85%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15%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90%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10%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546623463"/>
                  </a:ext>
                </a:extLst>
              </a:tr>
              <a:tr h="170755">
                <a:tc>
                  <a:txBody>
                    <a:bodyPr/>
                    <a:lstStyle/>
                    <a:p>
                      <a:pPr algn="l" fontAlgn="b"/>
                      <a:r>
                        <a:rPr lang="en-US" sz="1200" u="none" strike="noStrike" dirty="0">
                          <a:effectLst/>
                          <a:latin typeface="Source Sans Pro Light" panose="020B0403030403020204" pitchFamily="34" charset="0"/>
                        </a:rPr>
                        <a:t>Hospital 8</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28%</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28%</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777109304"/>
                  </a:ext>
                </a:extLst>
              </a:tr>
              <a:tr h="170755">
                <a:tc>
                  <a:txBody>
                    <a:bodyPr/>
                    <a:lstStyle/>
                    <a:p>
                      <a:pPr algn="l" fontAlgn="b"/>
                      <a:r>
                        <a:rPr lang="en-US" sz="1200" u="none" strike="noStrike" dirty="0">
                          <a:effectLst/>
                          <a:latin typeface="Source Sans Pro Light" panose="020B0403030403020204" pitchFamily="34" charset="0"/>
                        </a:rPr>
                        <a:t>Hospital 9</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30%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191352778"/>
                  </a:ext>
                </a:extLst>
              </a:tr>
              <a:tr h="170755">
                <a:tc>
                  <a:txBody>
                    <a:bodyPr/>
                    <a:lstStyle/>
                    <a:p>
                      <a:pPr algn="l" fontAlgn="b"/>
                      <a:r>
                        <a:rPr lang="en-US" sz="1200" u="none" strike="noStrike" dirty="0">
                          <a:effectLst/>
                          <a:latin typeface="Source Sans Pro Light" panose="020B0403030403020204" pitchFamily="34" charset="0"/>
                        </a:rPr>
                        <a:t>Hospital 10</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60%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2178518739"/>
                  </a:ext>
                </a:extLst>
              </a:tr>
              <a:tr h="170755">
                <a:tc>
                  <a:txBody>
                    <a:bodyPr/>
                    <a:lstStyle/>
                    <a:p>
                      <a:pPr algn="l" fontAlgn="b"/>
                      <a:r>
                        <a:rPr lang="en-US" sz="1200" u="none" strike="noStrike" dirty="0">
                          <a:effectLst/>
                          <a:latin typeface="Source Sans Pro Light" panose="020B0403030403020204" pitchFamily="34" charset="0"/>
                        </a:rPr>
                        <a:t>Hospital 11</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78%</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1790193731"/>
                  </a:ext>
                </a:extLst>
              </a:tr>
              <a:tr h="170755">
                <a:tc>
                  <a:txBody>
                    <a:bodyPr/>
                    <a:lstStyle/>
                    <a:p>
                      <a:pPr algn="l" fontAlgn="b"/>
                      <a:r>
                        <a:rPr lang="en-US" sz="1200" u="none" strike="noStrike" dirty="0">
                          <a:effectLst/>
                          <a:latin typeface="Source Sans Pro Light" panose="020B0403030403020204" pitchFamily="34" charset="0"/>
                        </a:rPr>
                        <a:t>Hospital</a:t>
                      </a:r>
                      <a:r>
                        <a:rPr lang="en-US" sz="1200" u="none" strike="noStrike" baseline="0" dirty="0">
                          <a:effectLst/>
                          <a:latin typeface="Source Sans Pro Light" panose="020B0403030403020204" pitchFamily="34" charset="0"/>
                        </a:rPr>
                        <a:t> 12</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64%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36%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2667468322"/>
                  </a:ext>
                </a:extLst>
              </a:tr>
              <a:tr h="170755">
                <a:tc>
                  <a:txBody>
                    <a:bodyPr/>
                    <a:lstStyle/>
                    <a:p>
                      <a:pPr algn="l" fontAlgn="b"/>
                      <a:r>
                        <a:rPr lang="en-US" sz="1200" u="none" strike="noStrike" dirty="0">
                          <a:effectLst/>
                          <a:latin typeface="Source Sans Pro Light" panose="020B0403030403020204" pitchFamily="34" charset="0"/>
                        </a:rPr>
                        <a:t>Hospital 13</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885910310"/>
                  </a:ext>
                </a:extLst>
              </a:tr>
              <a:tr h="170755">
                <a:tc>
                  <a:txBody>
                    <a:bodyPr/>
                    <a:lstStyle/>
                    <a:p>
                      <a:pPr algn="l" fontAlgn="b"/>
                      <a:r>
                        <a:rPr lang="en-US" sz="1200" u="none" strike="noStrike" dirty="0">
                          <a:effectLst/>
                          <a:latin typeface="Source Sans Pro Light" panose="020B0403030403020204" pitchFamily="34" charset="0"/>
                        </a:rPr>
                        <a:t>Hospital 14</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83%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17%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91%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2516568535"/>
                  </a:ext>
                </a:extLst>
              </a:tr>
              <a:tr h="170755">
                <a:tc>
                  <a:txBody>
                    <a:bodyPr/>
                    <a:lstStyle/>
                    <a:p>
                      <a:pPr algn="l" fontAlgn="b"/>
                      <a:r>
                        <a:rPr lang="en-US" sz="1200" u="none" strike="noStrike" dirty="0">
                          <a:effectLst/>
                          <a:latin typeface="Source Sans Pro Light" panose="020B0403030403020204" pitchFamily="34" charset="0"/>
                        </a:rPr>
                        <a:t>Hospital</a:t>
                      </a:r>
                      <a:r>
                        <a:rPr lang="en-US" sz="1200" u="none" strike="noStrike" baseline="0" dirty="0">
                          <a:effectLst/>
                          <a:latin typeface="Source Sans Pro Light" panose="020B0403030403020204" pitchFamily="34" charset="0"/>
                        </a:rPr>
                        <a:t> 15</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67%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33%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128954057"/>
                  </a:ext>
                </a:extLst>
              </a:tr>
              <a:tr h="170755">
                <a:tc>
                  <a:txBody>
                    <a:bodyPr/>
                    <a:lstStyle/>
                    <a:p>
                      <a:pPr algn="l" fontAlgn="b"/>
                      <a:r>
                        <a:rPr lang="en-US" sz="1200" u="none" strike="noStrike" dirty="0">
                          <a:effectLst/>
                          <a:latin typeface="Source Sans Pro Light" panose="020B0403030403020204" pitchFamily="34" charset="0"/>
                        </a:rPr>
                        <a:t>Hospital 16</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28%</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244232920"/>
                  </a:ext>
                </a:extLst>
              </a:tr>
              <a:tr h="170755">
                <a:tc>
                  <a:txBody>
                    <a:bodyPr/>
                    <a:lstStyle/>
                    <a:p>
                      <a:pPr algn="l" fontAlgn="b"/>
                      <a:r>
                        <a:rPr lang="en-US" sz="1200" u="none" strike="noStrike" dirty="0">
                          <a:effectLst/>
                          <a:latin typeface="Source Sans Pro Light" panose="020B0403030403020204" pitchFamily="34" charset="0"/>
                        </a:rPr>
                        <a:t>Hospital 17</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48%</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1833987506"/>
                  </a:ext>
                </a:extLst>
              </a:tr>
              <a:tr h="170755">
                <a:tc>
                  <a:txBody>
                    <a:bodyPr/>
                    <a:lstStyle/>
                    <a:p>
                      <a:pPr algn="l" fontAlgn="b"/>
                      <a:r>
                        <a:rPr lang="en-US" sz="1200" u="none" strike="noStrike" dirty="0">
                          <a:effectLst/>
                          <a:latin typeface="Source Sans Pro Light" panose="020B0403030403020204" pitchFamily="34" charset="0"/>
                        </a:rPr>
                        <a:t>Hospital</a:t>
                      </a:r>
                      <a:r>
                        <a:rPr lang="en-US" sz="1200" u="none" strike="noStrike" baseline="0" dirty="0">
                          <a:effectLst/>
                          <a:latin typeface="Source Sans Pro Light" panose="020B0403030403020204" pitchFamily="34" charset="0"/>
                        </a:rPr>
                        <a:t> 18</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66%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34%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83%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17%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207896252"/>
                  </a:ext>
                </a:extLst>
              </a:tr>
              <a:tr h="170755">
                <a:tc>
                  <a:txBody>
                    <a:bodyPr/>
                    <a:lstStyle/>
                    <a:p>
                      <a:pPr algn="l" fontAlgn="b"/>
                      <a:r>
                        <a:rPr lang="en-US" sz="1200" b="0" i="0" u="none" strike="noStrike" dirty="0">
                          <a:solidFill>
                            <a:schemeClr val="dk1"/>
                          </a:solidFill>
                          <a:effectLst/>
                          <a:latin typeface="Source Sans Pro Light" panose="020B0403030403020204" pitchFamily="34" charset="0"/>
                        </a:rPr>
                        <a:t>Hospital</a:t>
                      </a:r>
                      <a:r>
                        <a:rPr lang="en-US" sz="1200" b="0" i="0" u="none" strike="noStrike" baseline="0" dirty="0">
                          <a:solidFill>
                            <a:schemeClr val="dk1"/>
                          </a:solidFill>
                          <a:effectLst/>
                          <a:latin typeface="Source Sans Pro Light" panose="020B0403030403020204" pitchFamily="34" charset="0"/>
                        </a:rPr>
                        <a:t> 19</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81%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19%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1587006555"/>
                  </a:ext>
                </a:extLst>
              </a:tr>
              <a:tr h="170755">
                <a:tc>
                  <a:txBody>
                    <a:bodyPr/>
                    <a:lstStyle/>
                    <a:p>
                      <a:pPr algn="l" fontAlgn="b"/>
                      <a:r>
                        <a:rPr lang="en-US" sz="1200" u="none" strike="noStrike" dirty="0">
                          <a:effectLst/>
                          <a:latin typeface="Source Sans Pro Light" panose="020B0403030403020204" pitchFamily="34" charset="0"/>
                        </a:rPr>
                        <a:t>Clinic 1</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30%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142549613"/>
                  </a:ext>
                </a:extLst>
              </a:tr>
              <a:tr h="170755">
                <a:tc>
                  <a:txBody>
                    <a:bodyPr/>
                    <a:lstStyle/>
                    <a:p>
                      <a:pPr algn="l" fontAlgn="b"/>
                      <a:r>
                        <a:rPr lang="en-US" sz="1200" b="0" i="0" u="none" strike="noStrike" dirty="0">
                          <a:solidFill>
                            <a:schemeClr val="dk1"/>
                          </a:solidFill>
                          <a:effectLst/>
                          <a:latin typeface="Source Sans Pro Light" panose="020B0403030403020204" pitchFamily="34" charset="0"/>
                        </a:rPr>
                        <a:t>Clinic</a:t>
                      </a:r>
                      <a:r>
                        <a:rPr lang="en-US" sz="1200" b="0" i="0" u="none" strike="noStrike" baseline="0" dirty="0">
                          <a:solidFill>
                            <a:schemeClr val="dk1"/>
                          </a:solidFill>
                          <a:effectLst/>
                          <a:latin typeface="Source Sans Pro Light" panose="020B0403030403020204" pitchFamily="34" charset="0"/>
                        </a:rPr>
                        <a:t> 2</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80786752"/>
                  </a:ext>
                </a:extLst>
              </a:tr>
              <a:tr h="170755">
                <a:tc>
                  <a:txBody>
                    <a:bodyPr/>
                    <a:lstStyle/>
                    <a:p>
                      <a:pPr algn="l" fontAlgn="b"/>
                      <a:r>
                        <a:rPr lang="en-US" sz="1200" b="0" i="0" u="none" strike="noStrike" dirty="0">
                          <a:solidFill>
                            <a:schemeClr val="dk1"/>
                          </a:solidFill>
                          <a:effectLst/>
                          <a:latin typeface="Source Sans Pro Light" panose="020B0403030403020204" pitchFamily="34" charset="0"/>
                        </a:rPr>
                        <a:t>Clinic</a:t>
                      </a:r>
                      <a:r>
                        <a:rPr lang="en-US" sz="1200" b="0" i="0" u="none" strike="noStrike" baseline="0" dirty="0">
                          <a:solidFill>
                            <a:schemeClr val="dk1"/>
                          </a:solidFill>
                          <a:effectLst/>
                          <a:latin typeface="Source Sans Pro Light" panose="020B0403030403020204" pitchFamily="34" charset="0"/>
                        </a:rPr>
                        <a:t> 3</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100%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100%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1537998231"/>
                  </a:ext>
                </a:extLst>
              </a:tr>
              <a:tr h="170755">
                <a:tc>
                  <a:txBody>
                    <a:bodyPr/>
                    <a:lstStyle/>
                    <a:p>
                      <a:pPr algn="l" fontAlgn="b"/>
                      <a:r>
                        <a:rPr lang="en-US" sz="1200" b="0" i="0" u="none" strike="noStrike" dirty="0">
                          <a:solidFill>
                            <a:schemeClr val="dk1"/>
                          </a:solidFill>
                          <a:effectLst/>
                          <a:latin typeface="Source Sans Pro Light" panose="020B0403030403020204" pitchFamily="34" charset="0"/>
                        </a:rPr>
                        <a:t>Clinic</a:t>
                      </a:r>
                      <a:r>
                        <a:rPr lang="en-US" sz="1200" b="0" i="0" u="none" strike="noStrike" baseline="0" dirty="0">
                          <a:solidFill>
                            <a:schemeClr val="dk1"/>
                          </a:solidFill>
                          <a:effectLst/>
                          <a:latin typeface="Source Sans Pro Light" panose="020B0403030403020204" pitchFamily="34" charset="0"/>
                        </a:rPr>
                        <a:t> 4</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84%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16%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967158620"/>
                  </a:ext>
                </a:extLst>
              </a:tr>
              <a:tr h="170755">
                <a:tc>
                  <a:txBody>
                    <a:bodyPr/>
                    <a:lstStyle/>
                    <a:p>
                      <a:pPr algn="l" fontAlgn="b"/>
                      <a:r>
                        <a:rPr lang="en-US" sz="1200" b="0" i="0" u="none" strike="noStrike" dirty="0">
                          <a:solidFill>
                            <a:schemeClr val="dk1"/>
                          </a:solidFill>
                          <a:effectLst/>
                          <a:latin typeface="Source Sans Pro Light" panose="020B0403030403020204" pitchFamily="34" charset="0"/>
                        </a:rPr>
                        <a:t>Clinic</a:t>
                      </a:r>
                      <a:r>
                        <a:rPr lang="en-US" sz="1200" b="0" i="0" u="none" strike="noStrike" baseline="0" dirty="0">
                          <a:solidFill>
                            <a:schemeClr val="dk1"/>
                          </a:solidFill>
                          <a:effectLst/>
                          <a:latin typeface="Source Sans Pro Light" panose="020B0403030403020204" pitchFamily="34" charset="0"/>
                        </a:rPr>
                        <a:t> 5</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80%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514155687"/>
                  </a:ext>
                </a:extLst>
              </a:tr>
              <a:tr h="170755">
                <a:tc>
                  <a:txBody>
                    <a:bodyPr/>
                    <a:lstStyle/>
                    <a:p>
                      <a:pPr algn="l" fontAlgn="b"/>
                      <a:r>
                        <a:rPr lang="en-US" sz="1200" b="0" i="0" u="none" strike="noStrike" dirty="0">
                          <a:solidFill>
                            <a:schemeClr val="dk1"/>
                          </a:solidFill>
                          <a:effectLst/>
                          <a:latin typeface="Source Sans Pro Light" panose="020B0403030403020204" pitchFamily="34" charset="0"/>
                        </a:rPr>
                        <a:t>Clinic</a:t>
                      </a:r>
                      <a:r>
                        <a:rPr lang="en-US" sz="1200" b="0" i="0" u="none" strike="noStrike" baseline="0" dirty="0">
                          <a:solidFill>
                            <a:schemeClr val="dk1"/>
                          </a:solidFill>
                          <a:effectLst/>
                          <a:latin typeface="Source Sans Pro Light" panose="020B0403030403020204" pitchFamily="34" charset="0"/>
                        </a:rPr>
                        <a:t>  6</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30%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52%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48%</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609755450"/>
                  </a:ext>
                </a:extLst>
              </a:tr>
              <a:tr h="170755">
                <a:tc>
                  <a:txBody>
                    <a:bodyPr/>
                    <a:lstStyle/>
                    <a:p>
                      <a:pPr algn="l" fontAlgn="b"/>
                      <a:r>
                        <a:rPr lang="en-US" sz="1200" b="0" i="0" u="none" strike="noStrike" dirty="0">
                          <a:solidFill>
                            <a:schemeClr val="dk1"/>
                          </a:solidFill>
                          <a:effectLst/>
                          <a:latin typeface="Source Sans Pro Light" panose="020B0403030403020204" pitchFamily="34" charset="0"/>
                        </a:rPr>
                        <a:t>Clinic</a:t>
                      </a:r>
                      <a:r>
                        <a:rPr lang="en-US" sz="1200" b="0" i="0" u="none" strike="noStrike" baseline="0" dirty="0">
                          <a:solidFill>
                            <a:schemeClr val="dk1"/>
                          </a:solidFill>
                          <a:effectLst/>
                          <a:latin typeface="Source Sans Pro Light" panose="020B0403030403020204" pitchFamily="34" charset="0"/>
                        </a:rPr>
                        <a:t> 7</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19%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81%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13%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87%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3386552104"/>
                  </a:ext>
                </a:extLst>
              </a:tr>
              <a:tr h="170755">
                <a:tc>
                  <a:txBody>
                    <a:bodyPr/>
                    <a:lstStyle/>
                    <a:p>
                      <a:pPr algn="l" fontAlgn="b"/>
                      <a:r>
                        <a:rPr lang="en-US" sz="1200" u="none" strike="noStrike" dirty="0">
                          <a:effectLst/>
                          <a:latin typeface="Source Sans Pro Light" panose="020B0403030403020204" pitchFamily="34" charset="0"/>
                        </a:rPr>
                        <a:t>Clinic</a:t>
                      </a:r>
                      <a:r>
                        <a:rPr lang="en-US" sz="1200" u="none" strike="noStrike" baseline="0" dirty="0">
                          <a:effectLst/>
                          <a:latin typeface="Source Sans Pro Light" panose="020B0403030403020204" pitchFamily="34" charset="0"/>
                        </a:rPr>
                        <a:t> 8</a:t>
                      </a:r>
                      <a:endParaRPr lang="en-US" sz="1200" b="0" i="0" u="none" strike="noStrike" dirty="0">
                        <a:solidFill>
                          <a:srgbClr val="000000"/>
                        </a:solidFill>
                        <a:effectLst/>
                        <a:latin typeface="Source Sans Pro Light" panose="020B0403030403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25%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tc>
                  <a:txBody>
                    <a:bodyPr/>
                    <a:lstStyle/>
                    <a:p>
                      <a:pPr algn="ctr" fontAlgn="b"/>
                      <a:r>
                        <a:rPr lang="en-US" sz="1200" u="none" strike="noStrike" dirty="0">
                          <a:effectLst/>
                          <a:latin typeface="Arial" panose="020B0604020202020204" pitchFamily="34" charset="0"/>
                          <a:cs typeface="Arial" panose="020B0604020202020204" pitchFamily="34" charset="0"/>
                        </a:rPr>
                        <a:t>75%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528" marR="7528" marT="7528" marB="0" anchor="b">
                    <a:solidFill>
                      <a:schemeClr val="bg1">
                        <a:lumMod val="95000"/>
                      </a:schemeClr>
                    </a:solidFill>
                  </a:tcPr>
                </a:tc>
                <a:extLst>
                  <a:ext uri="{0D108BD9-81ED-4DB2-BD59-A6C34878D82A}">
                    <a16:rowId xmlns:a16="http://schemas.microsoft.com/office/drawing/2014/main" val="251200258"/>
                  </a:ext>
                </a:extLst>
              </a:tr>
            </a:tbl>
          </a:graphicData>
        </a:graphic>
      </p:graphicFrame>
      <p:sp>
        <p:nvSpPr>
          <p:cNvPr id="10" name="TextBox 9"/>
          <p:cNvSpPr txBox="1"/>
          <p:nvPr/>
        </p:nvSpPr>
        <p:spPr>
          <a:xfrm>
            <a:off x="5209953" y="23847"/>
            <a:ext cx="6982047" cy="954107"/>
          </a:xfrm>
          <a:prstGeom prst="rect">
            <a:avLst/>
          </a:prstGeom>
          <a:noFill/>
        </p:spPr>
        <p:txBody>
          <a:bodyPr wrap="square" rtlCol="0">
            <a:spAutoFit/>
          </a:bodyPr>
          <a:lstStyle/>
          <a:p>
            <a:pPr lvl="0" defTabSz="914400">
              <a:defRPr/>
            </a:pPr>
            <a:r>
              <a:rPr lang="en-US" sz="1400" b="1" dirty="0">
                <a:solidFill>
                  <a:schemeClr val="tx1">
                    <a:lumMod val="75000"/>
                    <a:lumOff val="25000"/>
                  </a:schemeClr>
                </a:solidFill>
                <a:latin typeface="Source Sans Pro Light" panose="020B0604020202020204" charset="0"/>
                <a:cs typeface="Arial" panose="020B0604020202020204" pitchFamily="34" charset="0"/>
              </a:rPr>
              <a:t>Supplier Type shows the percentage of orders that are direct from OEM vs. alternative suppliers. Alternative suppliers usually offer higher savings, but quality must be monitored systematically.</a:t>
            </a:r>
          </a:p>
          <a:p>
            <a:endParaRPr lang="en-US" sz="1400" b="1" dirty="0"/>
          </a:p>
        </p:txBody>
      </p:sp>
    </p:spTree>
    <p:extLst>
      <p:ext uri="{BB962C8B-B14F-4D97-AF65-F5344CB8AC3E}">
        <p14:creationId xmlns:p14="http://schemas.microsoft.com/office/powerpoint/2010/main" val="143907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3BA1D-D0F3-43F2-ABBA-52066F101370}"/>
              </a:ext>
            </a:extLst>
          </p:cNvPr>
          <p:cNvSpPr>
            <a:spLocks noGrp="1"/>
          </p:cNvSpPr>
          <p:nvPr>
            <p:ph type="title"/>
          </p:nvPr>
        </p:nvSpPr>
        <p:spPr/>
        <p:txBody>
          <a:bodyPr/>
          <a:lstStyle/>
          <a:p>
            <a:r>
              <a:rPr lang="en-US" dirty="0"/>
              <a:t>Supply Chain Variation</a:t>
            </a:r>
          </a:p>
        </p:txBody>
      </p:sp>
      <p:sp>
        <p:nvSpPr>
          <p:cNvPr id="6" name="TextBox 5"/>
          <p:cNvSpPr txBox="1"/>
          <p:nvPr/>
        </p:nvSpPr>
        <p:spPr>
          <a:xfrm>
            <a:off x="5209953" y="45113"/>
            <a:ext cx="6982047" cy="1169551"/>
          </a:xfrm>
          <a:prstGeom prst="rect">
            <a:avLst/>
          </a:prstGeom>
          <a:noFill/>
        </p:spPr>
        <p:txBody>
          <a:bodyPr wrap="square" rtlCol="0">
            <a:spAutoFit/>
          </a:bodyPr>
          <a:lstStyle/>
          <a:p>
            <a:r>
              <a:rPr lang="en-US" sz="1400" b="1" dirty="0">
                <a:solidFill>
                  <a:srgbClr val="595959"/>
                </a:solidFill>
                <a:latin typeface="Source Sans Pro Light" panose="020B0403030403020204" pitchFamily="34" charset="0"/>
              </a:rPr>
              <a:t>Orders for the same part with significant pricing variances highlights how a  centralized supply chain approach can eliminate unneeded waste</a:t>
            </a:r>
          </a:p>
          <a:p>
            <a:endParaRPr lang="en-US" sz="1400" b="1" dirty="0">
              <a:solidFill>
                <a:srgbClr val="595959"/>
              </a:solidFill>
              <a:latin typeface="Source Sans Pro Light" panose="020B0403030403020204" pitchFamily="34" charset="0"/>
            </a:endParaRPr>
          </a:p>
          <a:p>
            <a:r>
              <a:rPr lang="en-US" sz="1400" b="1" dirty="0">
                <a:solidFill>
                  <a:srgbClr val="595959"/>
                </a:solidFill>
                <a:latin typeface="Source Sans Pro Light" panose="020B0403030403020204" pitchFamily="34" charset="0"/>
              </a:rPr>
              <a:t>Savings Opportunity highlights the potential savings if the total quantity of that part were purchased at the lowest price point </a:t>
            </a:r>
          </a:p>
        </p:txBody>
      </p:sp>
      <p:graphicFrame>
        <p:nvGraphicFramePr>
          <p:cNvPr id="8" name="Table 7"/>
          <p:cNvGraphicFramePr>
            <a:graphicFrameLocks noGrp="1"/>
          </p:cNvGraphicFramePr>
          <p:nvPr>
            <p:extLst>
              <p:ext uri="{D42A27DB-BD31-4B8C-83A1-F6EECF244321}">
                <p14:modId xmlns:p14="http://schemas.microsoft.com/office/powerpoint/2010/main" val="3239818224"/>
              </p:ext>
            </p:extLst>
          </p:nvPr>
        </p:nvGraphicFramePr>
        <p:xfrm>
          <a:off x="1084521" y="1416557"/>
          <a:ext cx="9973341" cy="4960830"/>
        </p:xfrm>
        <a:graphic>
          <a:graphicData uri="http://schemas.openxmlformats.org/drawingml/2006/table">
            <a:tbl>
              <a:tblPr>
                <a:tableStyleId>{5C22544A-7EE6-4342-B048-85BDC9FD1C3A}</a:tableStyleId>
              </a:tblPr>
              <a:tblGrid>
                <a:gridCol w="1713744">
                  <a:extLst>
                    <a:ext uri="{9D8B030D-6E8A-4147-A177-3AD203B41FA5}">
                      <a16:colId xmlns:a16="http://schemas.microsoft.com/office/drawing/2014/main" val="2975729902"/>
                    </a:ext>
                  </a:extLst>
                </a:gridCol>
                <a:gridCol w="2304612">
                  <a:extLst>
                    <a:ext uri="{9D8B030D-6E8A-4147-A177-3AD203B41FA5}">
                      <a16:colId xmlns:a16="http://schemas.microsoft.com/office/drawing/2014/main" val="2984685575"/>
                    </a:ext>
                  </a:extLst>
                </a:gridCol>
                <a:gridCol w="1345760">
                  <a:extLst>
                    <a:ext uri="{9D8B030D-6E8A-4147-A177-3AD203B41FA5}">
                      <a16:colId xmlns:a16="http://schemas.microsoft.com/office/drawing/2014/main" val="3836446564"/>
                    </a:ext>
                  </a:extLst>
                </a:gridCol>
                <a:gridCol w="1076607">
                  <a:extLst>
                    <a:ext uri="{9D8B030D-6E8A-4147-A177-3AD203B41FA5}">
                      <a16:colId xmlns:a16="http://schemas.microsoft.com/office/drawing/2014/main" val="3990567258"/>
                    </a:ext>
                  </a:extLst>
                </a:gridCol>
                <a:gridCol w="790634">
                  <a:extLst>
                    <a:ext uri="{9D8B030D-6E8A-4147-A177-3AD203B41FA5}">
                      <a16:colId xmlns:a16="http://schemas.microsoft.com/office/drawing/2014/main" val="1457870470"/>
                    </a:ext>
                  </a:extLst>
                </a:gridCol>
                <a:gridCol w="1312116">
                  <a:extLst>
                    <a:ext uri="{9D8B030D-6E8A-4147-A177-3AD203B41FA5}">
                      <a16:colId xmlns:a16="http://schemas.microsoft.com/office/drawing/2014/main" val="2356999312"/>
                    </a:ext>
                  </a:extLst>
                </a:gridCol>
                <a:gridCol w="1429868">
                  <a:extLst>
                    <a:ext uri="{9D8B030D-6E8A-4147-A177-3AD203B41FA5}">
                      <a16:colId xmlns:a16="http://schemas.microsoft.com/office/drawing/2014/main" val="1115413666"/>
                    </a:ext>
                  </a:extLst>
                </a:gridCol>
              </a:tblGrid>
              <a:tr h="190601">
                <a:tc gridSpan="7">
                  <a:txBody>
                    <a:bodyPr/>
                    <a:lstStyle/>
                    <a:p>
                      <a:pPr algn="ctr" fontAlgn="b"/>
                      <a:r>
                        <a:rPr lang="en-US" sz="1200" b="1" u="sng" strike="noStrike" dirty="0">
                          <a:effectLst/>
                          <a:latin typeface="Arial" panose="020B0604020202020204" pitchFamily="34" charset="0"/>
                          <a:cs typeface="Arial" panose="020B0604020202020204" pitchFamily="34" charset="0"/>
                        </a:rPr>
                        <a:t>Parts with Significant Pricing Variance</a:t>
                      </a:r>
                      <a:endParaRPr lang="en-US" sz="1200" b="1" i="0" u="sng" strike="noStrike" dirty="0">
                        <a:solidFill>
                          <a:srgbClr val="FFFFFF"/>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18810612"/>
                  </a:ext>
                </a:extLst>
              </a:tr>
              <a:tr h="190601">
                <a:tc>
                  <a:txBody>
                    <a:bodyPr/>
                    <a:lstStyle/>
                    <a:p>
                      <a:pPr algn="ctr" fontAlgn="b"/>
                      <a:r>
                        <a:rPr lang="en-US" sz="1200" b="1" u="sng" strike="noStrike" dirty="0">
                          <a:effectLst/>
                          <a:latin typeface="Arial" panose="020B0604020202020204" pitchFamily="34" charset="0"/>
                          <a:cs typeface="Arial" panose="020B0604020202020204" pitchFamily="34" charset="0"/>
                        </a:rPr>
                        <a:t>Supplier Part Number</a:t>
                      </a:r>
                      <a:endParaRPr lang="en-US" sz="1200" b="1" i="0" u="sng" strike="noStrike" dirty="0">
                        <a:solidFill>
                          <a:srgbClr val="FFFFFF"/>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ctr" fontAlgn="b"/>
                      <a:r>
                        <a:rPr lang="en-US" sz="1200" b="1" u="sng" strike="noStrike" dirty="0">
                          <a:effectLst/>
                          <a:latin typeface="Arial" panose="020B0604020202020204" pitchFamily="34" charset="0"/>
                          <a:cs typeface="Arial" panose="020B0604020202020204" pitchFamily="34" charset="0"/>
                        </a:rPr>
                        <a:t>Item Description</a:t>
                      </a:r>
                      <a:endParaRPr lang="en-US" sz="1200" b="1" i="0" u="sng" strike="noStrike" dirty="0">
                        <a:solidFill>
                          <a:srgbClr val="FFFFFF"/>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ctr" fontAlgn="b"/>
                      <a:r>
                        <a:rPr lang="en-US" sz="1200" b="1" u="sng" strike="noStrike" dirty="0">
                          <a:effectLst/>
                          <a:latin typeface="Arial" panose="020B0604020202020204" pitchFamily="34" charset="0"/>
                          <a:cs typeface="Arial" panose="020B0604020202020204" pitchFamily="34" charset="0"/>
                        </a:rPr>
                        <a:t> Unit Price </a:t>
                      </a:r>
                      <a:endParaRPr lang="en-US" sz="1200" b="1" i="0" u="sng" strike="noStrike" dirty="0">
                        <a:solidFill>
                          <a:srgbClr val="FFFFFF"/>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ctr" fontAlgn="b"/>
                      <a:r>
                        <a:rPr lang="en-US" sz="1200" b="1" u="sng" strike="noStrike" dirty="0">
                          <a:effectLst/>
                          <a:latin typeface="Arial" panose="020B0604020202020204" pitchFamily="34" charset="0"/>
                          <a:cs typeface="Arial" panose="020B0604020202020204" pitchFamily="34" charset="0"/>
                        </a:rPr>
                        <a:t>Transactions</a:t>
                      </a:r>
                      <a:endParaRPr lang="en-US" sz="1200" b="1" i="0" u="sng" strike="noStrike" dirty="0">
                        <a:solidFill>
                          <a:srgbClr val="FFFFFF"/>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ctr" fontAlgn="b"/>
                      <a:r>
                        <a:rPr lang="en-US" sz="1200" b="1" u="sng" strike="noStrike" dirty="0">
                          <a:effectLst/>
                          <a:latin typeface="Arial" panose="020B0604020202020204" pitchFamily="34" charset="0"/>
                          <a:cs typeface="Arial" panose="020B0604020202020204" pitchFamily="34" charset="0"/>
                        </a:rPr>
                        <a:t>Quantity</a:t>
                      </a:r>
                      <a:endParaRPr lang="en-US" sz="1200" b="1" i="0" u="sng" strike="noStrike" dirty="0">
                        <a:solidFill>
                          <a:srgbClr val="FFFFFF"/>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ctr" fontAlgn="b"/>
                      <a:r>
                        <a:rPr lang="en-US" sz="1200" b="1" u="sng" strike="noStrike" dirty="0">
                          <a:effectLst/>
                          <a:latin typeface="Arial" panose="020B0604020202020204" pitchFamily="34" charset="0"/>
                          <a:cs typeface="Arial" panose="020B0604020202020204" pitchFamily="34" charset="0"/>
                        </a:rPr>
                        <a:t> Total Spend </a:t>
                      </a:r>
                      <a:endParaRPr lang="en-US" sz="1200" b="1" i="0" u="sng" strike="noStrike" dirty="0">
                        <a:solidFill>
                          <a:srgbClr val="FFFFFF"/>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ctr" fontAlgn="b"/>
                      <a:r>
                        <a:rPr lang="en-US" sz="1200" b="1" u="sng" strike="noStrike" dirty="0">
                          <a:effectLst/>
                          <a:latin typeface="Arial" panose="020B0604020202020204" pitchFamily="34" charset="0"/>
                          <a:cs typeface="Arial" panose="020B0604020202020204" pitchFamily="34" charset="0"/>
                        </a:rPr>
                        <a:t>Savings Opportunity</a:t>
                      </a:r>
                      <a:endParaRPr lang="en-US" sz="1200" b="1" i="0" u="sng" strike="noStrike" dirty="0">
                        <a:solidFill>
                          <a:srgbClr val="FFFFFF"/>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3956863157"/>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15003378000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Bellows Assy  Adult For Mod Ii</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175.35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701.41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1508777169"/>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15003378000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Bellows Assy  Adult For Mod Ii</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229.63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67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67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15,385.21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1012736243"/>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15003378000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Bellows Assy  Adult For Mod Ii</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394.00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394.00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3646176498"/>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15003378000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Bellows Assy  Adult For Mod Ii</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430.20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3,871.80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2889115943"/>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15003378000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Bellows Assy  Adult For Mod Ii</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449.14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31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31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13,923.34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1481009430"/>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15003378000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Bellows Assy  Adult For Mod Ii</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458.88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917.76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3359272643"/>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15003378000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Bellows Assy  Adult For Mod Ii</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478.00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1,912.00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728277117"/>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15003378000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Bellows Assy  Adult For Mod Ii</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485.75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1,457.25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b="1" u="none" strike="noStrike" dirty="0">
                          <a:solidFill>
                            <a:srgbClr val="FF0000"/>
                          </a:solidFill>
                          <a:effectLst/>
                          <a:latin typeface="Arial" panose="020B0604020202020204" pitchFamily="34" charset="0"/>
                          <a:cs typeface="Arial" panose="020B0604020202020204" pitchFamily="34" charset="0"/>
                        </a:rPr>
                        <a:t>$17,345</a:t>
                      </a:r>
                      <a:endParaRPr lang="en-US" sz="1200" b="1" i="0" u="none" strike="noStrike" dirty="0">
                        <a:solidFill>
                          <a:srgbClr val="FF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692711832"/>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11141000149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12V 1.6Ah Ni-cd Battery</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182.08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1,820.80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2095705337"/>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11141000149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12V 1.6Ah Ni-cd Battery</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182.98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22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4,025.56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2662369839"/>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11141000149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12V 1.6Ah Ni-cd Battery</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249.00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2,490.00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4100888155"/>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11141000149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12V 1.6Ah Ni-cd Battery</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280.64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39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10,944.96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2323959927"/>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11141000149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12V 1.6Ah Ni-cd Battery</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280.65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1,964.55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858192974"/>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11141000149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12V 1.6Ah Ni-cd Battery</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285.00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570.00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1654927747"/>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11141000149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12V 1.6Ah Ni-cd Battery</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344.00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40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13,760.00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b="1" u="none" strike="noStrike" dirty="0">
                          <a:solidFill>
                            <a:srgbClr val="FF0000"/>
                          </a:solidFill>
                          <a:effectLst/>
                          <a:latin typeface="Arial" panose="020B0604020202020204" pitchFamily="34" charset="0"/>
                          <a:cs typeface="Arial" panose="020B0604020202020204" pitchFamily="34" charset="0"/>
                        </a:rPr>
                        <a:t>$11,905</a:t>
                      </a:r>
                      <a:endParaRPr lang="en-US" sz="1200" b="1" i="0" u="none" strike="noStrike" dirty="0">
                        <a:solidFill>
                          <a:srgbClr val="FF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2717532365"/>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TC10009596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Pressure sensor for alaris pum</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53.54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642.42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2822784007"/>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TC10009596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Pressure sensor for alaris pum</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70.00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1,120.00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2613680149"/>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TC10009596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Pressure sensor for alaris pum</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75.00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136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210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15,750.00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3305278449"/>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TC10009596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Pressure sensor for alaris pum</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85.00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85.00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1915547485"/>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TC10009596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Pressure sensor for alaris pum</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89.14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30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2,674.20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743435198"/>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TC10009596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Pressure sensor for alaris pum</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107.07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38</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107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11,456.49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612088961"/>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TC10009596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Pressure sensor for alaris pum</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107.70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215.40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913614419"/>
                  </a:ext>
                </a:extLst>
              </a:tr>
              <a:tr h="176920">
                <a:tc>
                  <a:txBody>
                    <a:bodyPr/>
                    <a:lstStyle/>
                    <a:p>
                      <a:pPr algn="l" fontAlgn="b"/>
                      <a:r>
                        <a:rPr lang="en-US" sz="1200" u="none" strike="noStrike" dirty="0">
                          <a:effectLst/>
                          <a:latin typeface="Arial" panose="020B0604020202020204" pitchFamily="34" charset="0"/>
                          <a:cs typeface="Arial" panose="020B0604020202020204" pitchFamily="34" charset="0"/>
                        </a:rPr>
                        <a:t>TC10009596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Pressure sensor for alaris pum</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107.89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u="none" strike="noStrike" dirty="0">
                          <a:effectLst/>
                          <a:latin typeface="Arial" panose="020B0604020202020204" pitchFamily="34" charset="0"/>
                          <a:cs typeface="Arial" panose="020B0604020202020204" pitchFamily="34" charset="0"/>
                        </a:rPr>
                        <a:t>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l" fontAlgn="b"/>
                      <a:r>
                        <a:rPr lang="en-US" sz="1200" u="none" strike="noStrike" dirty="0">
                          <a:effectLst/>
                          <a:latin typeface="Arial" panose="020B0604020202020204" pitchFamily="34" charset="0"/>
                          <a:cs typeface="Arial" panose="020B0604020202020204" pitchFamily="34" charset="0"/>
                        </a:rPr>
                        <a:t> $               107.89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tc>
                  <a:txBody>
                    <a:bodyPr/>
                    <a:lstStyle/>
                    <a:p>
                      <a:pPr algn="r" fontAlgn="b"/>
                      <a:r>
                        <a:rPr lang="en-US" sz="1200" b="1" u="none" strike="noStrike" dirty="0">
                          <a:solidFill>
                            <a:srgbClr val="FF0000"/>
                          </a:solidFill>
                          <a:effectLst/>
                          <a:latin typeface="Arial" panose="020B0604020202020204" pitchFamily="34" charset="0"/>
                          <a:cs typeface="Arial" panose="020B0604020202020204" pitchFamily="34" charset="0"/>
                        </a:rPr>
                        <a:t>$11,762</a:t>
                      </a:r>
                      <a:endParaRPr lang="en-US" sz="1200" b="1" i="0" u="none" strike="noStrike" dirty="0">
                        <a:solidFill>
                          <a:srgbClr val="FF0000"/>
                        </a:solidFill>
                        <a:effectLst/>
                        <a:latin typeface="Arial" panose="020B0604020202020204" pitchFamily="34" charset="0"/>
                        <a:cs typeface="Arial" panose="020B0604020202020204" pitchFamily="34" charset="0"/>
                      </a:endParaRPr>
                    </a:p>
                  </a:txBody>
                  <a:tcPr marL="8238" marR="8238" marT="8238" marB="0" anchor="b">
                    <a:solidFill>
                      <a:schemeClr val="bg2"/>
                    </a:solidFill>
                  </a:tcPr>
                </a:tc>
                <a:extLst>
                  <a:ext uri="{0D108BD9-81ED-4DB2-BD59-A6C34878D82A}">
                    <a16:rowId xmlns:a16="http://schemas.microsoft.com/office/drawing/2014/main" val="1096470153"/>
                  </a:ext>
                </a:extLst>
              </a:tr>
            </a:tbl>
          </a:graphicData>
        </a:graphic>
      </p:graphicFrame>
    </p:spTree>
    <p:extLst>
      <p:ext uri="{BB962C8B-B14F-4D97-AF65-F5344CB8AC3E}">
        <p14:creationId xmlns:p14="http://schemas.microsoft.com/office/powerpoint/2010/main" val="2036313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What if…</a:t>
            </a:r>
          </a:p>
        </p:txBody>
      </p:sp>
      <p:sp>
        <p:nvSpPr>
          <p:cNvPr id="9" name="Text Placeholder 8"/>
          <p:cNvSpPr>
            <a:spLocks noGrp="1"/>
          </p:cNvSpPr>
          <p:nvPr>
            <p:ph type="body" idx="1"/>
          </p:nvPr>
        </p:nvSpPr>
        <p:spPr/>
        <p:txBody>
          <a:bodyPr/>
          <a:lstStyle/>
          <a:p>
            <a:r>
              <a:rPr lang="en-US" dirty="0"/>
              <a:t>We took a formulary approach to maintaining the health and wellness of clinical assets?</a:t>
            </a:r>
          </a:p>
        </p:txBody>
      </p:sp>
    </p:spTree>
    <p:extLst>
      <p:ext uri="{BB962C8B-B14F-4D97-AF65-F5344CB8AC3E}">
        <p14:creationId xmlns:p14="http://schemas.microsoft.com/office/powerpoint/2010/main" val="1251926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Would These Benefits Still Apply?</a:t>
            </a:r>
          </a:p>
        </p:txBody>
      </p:sp>
      <p:sp>
        <p:nvSpPr>
          <p:cNvPr id="8" name="Rectangle 3"/>
          <p:cNvSpPr txBox="1">
            <a:spLocks noChangeArrowheads="1"/>
          </p:cNvSpPr>
          <p:nvPr/>
        </p:nvSpPr>
        <p:spPr>
          <a:xfrm>
            <a:off x="838200" y="2048913"/>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SUPPLY</a:t>
            </a:r>
          </a:p>
          <a:p>
            <a:pPr lvl="1"/>
            <a:r>
              <a:rPr lang="en-US" altLang="en-US" dirty="0"/>
              <a:t>Easier procurement</a:t>
            </a:r>
          </a:p>
          <a:p>
            <a:pPr lvl="1"/>
            <a:r>
              <a:rPr lang="en-US" altLang="en-US" dirty="0"/>
              <a:t>Lower amount of stocks</a:t>
            </a:r>
          </a:p>
          <a:p>
            <a:pPr lvl="1"/>
            <a:r>
              <a:rPr lang="en-US" altLang="en-US" dirty="0"/>
              <a:t>Improved quality assurance</a:t>
            </a:r>
          </a:p>
          <a:p>
            <a:endParaRPr lang="en-US" altLang="en-US" dirty="0"/>
          </a:p>
          <a:p>
            <a:r>
              <a:rPr lang="en-US" altLang="en-US" dirty="0"/>
              <a:t>PATIENT USE</a:t>
            </a:r>
          </a:p>
          <a:p>
            <a:pPr lvl="1"/>
            <a:r>
              <a:rPr lang="en-US" altLang="en-US" dirty="0"/>
              <a:t>Improved availability</a:t>
            </a:r>
          </a:p>
          <a:p>
            <a:pPr lvl="1"/>
            <a:endParaRPr lang="en-US" altLang="en-US" dirty="0"/>
          </a:p>
        </p:txBody>
      </p:sp>
      <p:sp>
        <p:nvSpPr>
          <p:cNvPr id="9" name="Rectangle 4"/>
          <p:cNvSpPr txBox="1">
            <a:spLocks noChangeArrowheads="1"/>
          </p:cNvSpPr>
          <p:nvPr/>
        </p:nvSpPr>
        <p:spPr bwMode="auto">
          <a:xfrm>
            <a:off x="6172200" y="2048913"/>
            <a:ext cx="5181600" cy="27469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5B687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altLang="en-US" dirty="0"/>
              <a:t>CONSOLIDATION</a:t>
            </a:r>
          </a:p>
          <a:p>
            <a:pPr lvl="1">
              <a:buFont typeface="Wingdings" panose="05000000000000000000" pitchFamily="2" charset="2"/>
              <a:buChar char="§"/>
            </a:pPr>
            <a:r>
              <a:rPr lang="en-US" altLang="en-US" dirty="0"/>
              <a:t>More experience with fewer parts and services</a:t>
            </a:r>
          </a:p>
          <a:p>
            <a:pPr lvl="1">
              <a:buFont typeface="Wingdings" panose="05000000000000000000" pitchFamily="2" charset="2"/>
              <a:buChar char="§"/>
            </a:pPr>
            <a:r>
              <a:rPr lang="en-US" altLang="en-US" dirty="0"/>
              <a:t>Irrational alternatives not available</a:t>
            </a:r>
          </a:p>
          <a:p>
            <a:pPr lvl="1">
              <a:buFont typeface="Wingdings" panose="05000000000000000000" pitchFamily="2" charset="2"/>
              <a:buChar char="§"/>
            </a:pPr>
            <a:r>
              <a:rPr lang="en-US" altLang="en-US" dirty="0"/>
              <a:t>POs and process easier to manage </a:t>
            </a:r>
          </a:p>
          <a:p>
            <a:pPr>
              <a:buFont typeface="Wingdings" panose="05000000000000000000" pitchFamily="2" charset="2"/>
              <a:buChar char="§"/>
            </a:pPr>
            <a:endParaRPr lang="en-US" altLang="en-US" sz="2000" dirty="0"/>
          </a:p>
          <a:p>
            <a:pPr>
              <a:buFont typeface="Wingdings" panose="05000000000000000000" pitchFamily="2" charset="2"/>
              <a:buChar char="§"/>
            </a:pPr>
            <a:r>
              <a:rPr lang="en-US" altLang="en-US" dirty="0"/>
              <a:t>COST</a:t>
            </a:r>
          </a:p>
          <a:p>
            <a:pPr lvl="1">
              <a:buFont typeface="Wingdings" panose="05000000000000000000" pitchFamily="2" charset="2"/>
              <a:buChar char="§"/>
            </a:pPr>
            <a:r>
              <a:rPr lang="en-US" altLang="en-US" dirty="0"/>
              <a:t>Lower prices, more competition </a:t>
            </a:r>
          </a:p>
        </p:txBody>
      </p:sp>
    </p:spTree>
    <p:extLst>
      <p:ext uri="{BB962C8B-B14F-4D97-AF65-F5344CB8AC3E}">
        <p14:creationId xmlns:p14="http://schemas.microsoft.com/office/powerpoint/2010/main" val="2660139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18ED-3463-4345-A1A5-312D9D762A15}"/>
              </a:ext>
            </a:extLst>
          </p:cNvPr>
          <p:cNvSpPr>
            <a:spLocks noGrp="1"/>
          </p:cNvSpPr>
          <p:nvPr>
            <p:ph type="title"/>
          </p:nvPr>
        </p:nvSpPr>
        <p:spPr/>
        <p:txBody>
          <a:bodyPr/>
          <a:lstStyle/>
          <a:p>
            <a:r>
              <a:rPr lang="en-US" dirty="0"/>
              <a:t>Objectives</a:t>
            </a:r>
          </a:p>
        </p:txBody>
      </p:sp>
      <p:sp>
        <p:nvSpPr>
          <p:cNvPr id="4" name="Content Placeholder 3"/>
          <p:cNvSpPr>
            <a:spLocks noGrp="1"/>
          </p:cNvSpPr>
          <p:nvPr>
            <p:ph idx="1"/>
          </p:nvPr>
        </p:nvSpPr>
        <p:spPr>
          <a:xfrm>
            <a:off x="838200" y="1825625"/>
            <a:ext cx="10515600" cy="3023905"/>
          </a:xfrm>
        </p:spPr>
        <p:txBody>
          <a:bodyPr/>
          <a:lstStyle/>
          <a:p>
            <a:pPr marL="0" indent="0">
              <a:buNone/>
            </a:pPr>
            <a:r>
              <a:rPr lang="en-US" sz="2000" dirty="0"/>
              <a:t>Based on the PartsSource approach of creating </a:t>
            </a:r>
            <a:r>
              <a:rPr lang="en-US" sz="2000" u="sng" dirty="0">
                <a:solidFill>
                  <a:srgbClr val="2359AB"/>
                </a:solidFill>
              </a:rPr>
              <a:t>data-driven</a:t>
            </a:r>
            <a:r>
              <a:rPr lang="en-US" sz="2000" dirty="0"/>
              <a:t> solutions for managing clinical resources, we know an enterprise-wide custom formulary: </a:t>
            </a:r>
          </a:p>
          <a:p>
            <a:pPr marL="0" indent="0">
              <a:buNone/>
            </a:pPr>
            <a:endParaRPr lang="en-US" sz="2000" dirty="0"/>
          </a:p>
          <a:p>
            <a:pPr lvl="1"/>
            <a:r>
              <a:rPr lang="en-US" dirty="0"/>
              <a:t>Provides more reliable results</a:t>
            </a:r>
          </a:p>
          <a:p>
            <a:pPr lvl="1"/>
            <a:r>
              <a:rPr lang="en-US" dirty="0"/>
              <a:t>Offers reproducible results</a:t>
            </a:r>
          </a:p>
          <a:p>
            <a:pPr lvl="1"/>
            <a:r>
              <a:rPr lang="en-US" dirty="0"/>
              <a:t>Ensures quality</a:t>
            </a:r>
          </a:p>
          <a:p>
            <a:pPr lvl="1"/>
            <a:r>
              <a:rPr lang="en-US" dirty="0"/>
              <a:t>Provides consistency </a:t>
            </a:r>
          </a:p>
          <a:p>
            <a:pPr lvl="1"/>
            <a:r>
              <a:rPr lang="en-US" dirty="0"/>
              <a:t>Generates cost savings</a:t>
            </a:r>
          </a:p>
          <a:p>
            <a:endParaRPr lang="en-US" sz="2000" dirty="0"/>
          </a:p>
        </p:txBody>
      </p:sp>
    </p:spTree>
    <p:extLst>
      <p:ext uri="{BB962C8B-B14F-4D97-AF65-F5344CB8AC3E}">
        <p14:creationId xmlns:p14="http://schemas.microsoft.com/office/powerpoint/2010/main" val="761197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33412" y="2977413"/>
            <a:ext cx="3014037" cy="466281"/>
          </a:xfrm>
        </p:spPr>
        <p:txBody>
          <a:bodyPr/>
          <a:lstStyle/>
          <a:p>
            <a:r>
              <a:rPr lang="en-US" dirty="0"/>
              <a:t>How</a:t>
            </a:r>
          </a:p>
        </p:txBody>
      </p:sp>
      <p:sp>
        <p:nvSpPr>
          <p:cNvPr id="9" name="Text Placeholder 8"/>
          <p:cNvSpPr>
            <a:spLocks noGrp="1"/>
          </p:cNvSpPr>
          <p:nvPr>
            <p:ph type="body" idx="1"/>
          </p:nvPr>
        </p:nvSpPr>
        <p:spPr/>
        <p:txBody>
          <a:bodyPr/>
          <a:lstStyle/>
          <a:p>
            <a:r>
              <a:rPr lang="en-US" dirty="0"/>
              <a:t>A Formulary Approach</a:t>
            </a:r>
          </a:p>
        </p:txBody>
      </p:sp>
    </p:spTree>
    <p:extLst>
      <p:ext uri="{BB962C8B-B14F-4D97-AF65-F5344CB8AC3E}">
        <p14:creationId xmlns:p14="http://schemas.microsoft.com/office/powerpoint/2010/main" val="4159189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dirty="0"/>
              <a:t>Formulary Management Principles </a:t>
            </a:r>
          </a:p>
        </p:txBody>
      </p:sp>
      <p:sp>
        <p:nvSpPr>
          <p:cNvPr id="27651" name="Rectangle 3"/>
          <p:cNvSpPr>
            <a:spLocks noGrp="1" noChangeArrowheads="1"/>
          </p:cNvSpPr>
          <p:nvPr>
            <p:ph idx="1"/>
          </p:nvPr>
        </p:nvSpPr>
        <p:spPr>
          <a:xfrm>
            <a:off x="838200" y="1825625"/>
            <a:ext cx="10515600" cy="3860544"/>
          </a:xfrm>
        </p:spPr>
        <p:txBody>
          <a:bodyPr/>
          <a:lstStyle/>
          <a:p>
            <a:r>
              <a:rPr lang="en-US" altLang="en-US" dirty="0"/>
              <a:t>Select medicines on the basis of </a:t>
            </a:r>
            <a:r>
              <a:rPr lang="en-US" altLang="en-US" b="1" dirty="0"/>
              <a:t>need</a:t>
            </a:r>
            <a:r>
              <a:rPr lang="en-US" altLang="en-US" dirty="0"/>
              <a:t> (diseases and conditions that have been identified locally)</a:t>
            </a:r>
          </a:p>
          <a:p>
            <a:r>
              <a:rPr lang="en-US" altLang="en-US" dirty="0"/>
              <a:t>Select “medicines </a:t>
            </a:r>
            <a:r>
              <a:rPr lang="en-US" altLang="en-US" b="1" dirty="0"/>
              <a:t>of choice</a:t>
            </a:r>
            <a:r>
              <a:rPr lang="en-US" altLang="en-US" dirty="0"/>
              <a:t>”</a:t>
            </a:r>
          </a:p>
          <a:p>
            <a:r>
              <a:rPr lang="en-US" altLang="en-US" dirty="0"/>
              <a:t>Maintain a </a:t>
            </a:r>
            <a:r>
              <a:rPr lang="en-US" altLang="en-US" b="1" dirty="0"/>
              <a:t>limited number </a:t>
            </a:r>
            <a:r>
              <a:rPr lang="en-US" altLang="en-US" dirty="0"/>
              <a:t>of medicines (avoid duplications)</a:t>
            </a:r>
          </a:p>
          <a:p>
            <a:r>
              <a:rPr lang="en-US" altLang="en-US" dirty="0"/>
              <a:t>Use INN (</a:t>
            </a:r>
            <a:r>
              <a:rPr lang="en-US" altLang="en-US" b="1" dirty="0"/>
              <a:t>generic</a:t>
            </a:r>
            <a:r>
              <a:rPr lang="en-US" altLang="en-US" dirty="0"/>
              <a:t>) names </a:t>
            </a:r>
          </a:p>
          <a:p>
            <a:r>
              <a:rPr lang="en-US" altLang="en-US" dirty="0"/>
              <a:t>Use combination (fixed-dose) products </a:t>
            </a:r>
            <a:r>
              <a:rPr lang="en-US" altLang="en-US" b="1" dirty="0"/>
              <a:t>only in specific proven conditions </a:t>
            </a:r>
            <a:endParaRPr lang="en-US" altLang="en-US" dirty="0"/>
          </a:p>
          <a:p>
            <a:r>
              <a:rPr lang="en-US" altLang="en-US" dirty="0"/>
              <a:t>Use explicit selection criteria that include—</a:t>
            </a:r>
          </a:p>
          <a:p>
            <a:pPr lvl="1"/>
            <a:r>
              <a:rPr lang="en-US" altLang="en-US" b="1" dirty="0"/>
              <a:t>Efficacy and effectiveness</a:t>
            </a:r>
          </a:p>
          <a:p>
            <a:pPr lvl="1"/>
            <a:r>
              <a:rPr lang="en-US" altLang="en-US" b="1" dirty="0"/>
              <a:t>Safety</a:t>
            </a:r>
          </a:p>
          <a:p>
            <a:pPr lvl="1"/>
            <a:r>
              <a:rPr lang="en-US" altLang="en-US" b="1" dirty="0"/>
              <a:t>Quality</a:t>
            </a:r>
          </a:p>
          <a:p>
            <a:pPr lvl="1"/>
            <a:r>
              <a:rPr lang="en-US" altLang="en-US" b="1" dirty="0"/>
              <a:t>Cost</a:t>
            </a:r>
          </a:p>
          <a:p>
            <a:pPr marL="0" indent="0">
              <a:buNone/>
            </a:pPr>
            <a:endParaRPr lang="en-US" altLang="en-US" dirty="0"/>
          </a:p>
        </p:txBody>
      </p:sp>
      <p:sp>
        <p:nvSpPr>
          <p:cNvPr id="27652" name="Text Box 4"/>
          <p:cNvSpPr txBox="1">
            <a:spLocks noChangeArrowheads="1"/>
          </p:cNvSpPr>
          <p:nvPr/>
        </p:nvSpPr>
        <p:spPr bwMode="invGray">
          <a:xfrm>
            <a:off x="2209800" y="65532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endParaRPr lang="en-GB" altLang="en-US" sz="1400" dirty="0"/>
          </a:p>
        </p:txBody>
      </p:sp>
      <p:pic>
        <p:nvPicPr>
          <p:cNvPr id="5" name="Picture 9"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4717" y="6117265"/>
            <a:ext cx="19240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3317" y="6041065"/>
            <a:ext cx="2286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7917" y="6041065"/>
            <a:ext cx="25495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955894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dirty="0"/>
              <a:t>Maintaining a Formulary</a:t>
            </a:r>
          </a:p>
        </p:txBody>
      </p:sp>
      <p:sp>
        <p:nvSpPr>
          <p:cNvPr id="29699" name="Rectangle 3"/>
          <p:cNvSpPr>
            <a:spLocks noGrp="1" noChangeArrowheads="1"/>
          </p:cNvSpPr>
          <p:nvPr>
            <p:ph idx="1"/>
          </p:nvPr>
        </p:nvSpPr>
        <p:spPr bwMode="auto">
          <a:xfrm>
            <a:off x="838200" y="1825625"/>
            <a:ext cx="10515600" cy="18481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a:p>
            <a:pPr eaLnBrk="1" hangingPunct="1">
              <a:buFont typeface="Wingdings" panose="05000000000000000000" pitchFamily="2" charset="2"/>
              <a:buChar char="§"/>
            </a:pPr>
            <a:r>
              <a:rPr lang="en-US" altLang="en-US" sz="2700" dirty="0"/>
              <a:t>Evaluate </a:t>
            </a:r>
            <a:r>
              <a:rPr lang="en-US" altLang="en-US" sz="2700" b="1" dirty="0"/>
              <a:t>new</a:t>
            </a:r>
            <a:r>
              <a:rPr lang="en-US" altLang="en-US" sz="2700" dirty="0"/>
              <a:t> medicine </a:t>
            </a:r>
            <a:r>
              <a:rPr lang="en-US" altLang="en-US" sz="2700" b="1" dirty="0"/>
              <a:t>requests</a:t>
            </a:r>
            <a:r>
              <a:rPr lang="en-US" altLang="en-US" sz="2700" dirty="0"/>
              <a:t> </a:t>
            </a:r>
            <a:r>
              <a:rPr lang="en-US" altLang="en-US" sz="2700" b="1" dirty="0"/>
              <a:t>and deletions regularly</a:t>
            </a:r>
          </a:p>
          <a:p>
            <a:pPr eaLnBrk="1" hangingPunct="1">
              <a:buFont typeface="Wingdings" panose="05000000000000000000" pitchFamily="2" charset="2"/>
              <a:buChar char="§"/>
            </a:pPr>
            <a:endParaRPr lang="en-US" altLang="en-US" sz="2700" dirty="0"/>
          </a:p>
          <a:p>
            <a:pPr eaLnBrk="1" hangingPunct="1">
              <a:buFont typeface="Wingdings" panose="05000000000000000000" pitchFamily="2" charset="2"/>
              <a:buChar char="§"/>
            </a:pPr>
            <a:r>
              <a:rPr lang="en-US" altLang="en-US" sz="2700" b="1" dirty="0"/>
              <a:t>Conduct a systematic review </a:t>
            </a:r>
            <a:r>
              <a:rPr lang="en-US" altLang="en-US" sz="2700" dirty="0"/>
              <a:t>of therapeutic groups and classes</a:t>
            </a:r>
          </a:p>
        </p:txBody>
      </p:sp>
      <p:sp>
        <p:nvSpPr>
          <p:cNvPr id="29700" name="Text Box 4"/>
          <p:cNvSpPr txBox="1">
            <a:spLocks noChangeArrowheads="1"/>
          </p:cNvSpPr>
          <p:nvPr/>
        </p:nvSpPr>
        <p:spPr bwMode="invGray">
          <a:xfrm>
            <a:off x="2209800" y="65532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endParaRPr lang="en-GB" altLang="en-US" sz="1400" dirty="0"/>
          </a:p>
        </p:txBody>
      </p:sp>
      <p:pic>
        <p:nvPicPr>
          <p:cNvPr id="5" name="Picture 9"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4717" y="6117265"/>
            <a:ext cx="19240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3317" y="6041065"/>
            <a:ext cx="2286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7917" y="6041065"/>
            <a:ext cx="25495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324468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33412" y="2977413"/>
            <a:ext cx="3014037" cy="1214179"/>
          </a:xfrm>
        </p:spPr>
        <p:txBody>
          <a:bodyPr/>
          <a:lstStyle/>
          <a:p>
            <a:r>
              <a:rPr lang="en-US" dirty="0"/>
              <a:t>Establishing a Formulary for HTM</a:t>
            </a: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91077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3 Questions to Ask</a:t>
            </a:r>
          </a:p>
        </p:txBody>
      </p:sp>
      <p:sp>
        <p:nvSpPr>
          <p:cNvPr id="4" name="Content Placeholder 3"/>
          <p:cNvSpPr>
            <a:spLocks noGrp="1"/>
          </p:cNvSpPr>
          <p:nvPr>
            <p:ph idx="1"/>
          </p:nvPr>
        </p:nvSpPr>
        <p:spPr>
          <a:xfrm>
            <a:off x="838200" y="1825625"/>
            <a:ext cx="4892749" cy="2932085"/>
          </a:xfrm>
        </p:spPr>
        <p:txBody>
          <a:bodyPr vert="horz" wrap="square" lIns="91440" tIns="45720" rIns="91440" bIns="45720" rtlCol="0" anchor="t">
            <a:spAutoFit/>
          </a:bodyPr>
          <a:lstStyle/>
          <a:p>
            <a:pPr marL="457200" indent="-457200">
              <a:buFont typeface="+mj-lt"/>
              <a:buAutoNum type="arabicPeriod"/>
            </a:pPr>
            <a:r>
              <a:rPr lang="en-US" sz="2400" dirty="0"/>
              <a:t>Are the quality return rates</a:t>
            </a:r>
            <a:br>
              <a:rPr lang="en-US" sz="2400" dirty="0"/>
            </a:br>
            <a:r>
              <a:rPr lang="en-US" sz="2400" dirty="0"/>
              <a:t>within acceptable parameters?</a:t>
            </a:r>
          </a:p>
          <a:p>
            <a:pPr marL="457200" indent="-457200">
              <a:buFont typeface="+mj-lt"/>
              <a:buAutoNum type="arabicPeriod"/>
            </a:pPr>
            <a:endParaRPr lang="en-US" sz="2400" dirty="0"/>
          </a:p>
          <a:p>
            <a:pPr marL="457200" indent="-457200">
              <a:buFont typeface="+mj-lt"/>
              <a:buAutoNum type="arabicPeriod"/>
            </a:pPr>
            <a:r>
              <a:rPr lang="en-US" sz="2400" dirty="0"/>
              <a:t>Is it a cost effective option?</a:t>
            </a:r>
          </a:p>
          <a:p>
            <a:pPr marL="457200" indent="-457200">
              <a:buFont typeface="+mj-lt"/>
              <a:buAutoNum type="arabicPeriod"/>
            </a:pPr>
            <a:endParaRPr lang="en-US" sz="2400" dirty="0"/>
          </a:p>
          <a:p>
            <a:pPr marL="457200" indent="-457200">
              <a:buFont typeface="+mj-lt"/>
              <a:buAutoNum type="arabicPeriod"/>
            </a:pPr>
            <a:r>
              <a:rPr lang="en-US" sz="2400" dirty="0"/>
              <a:t>Does the supplier have a high deliverability rating? </a:t>
            </a:r>
          </a:p>
        </p:txBody>
      </p:sp>
      <p:pic>
        <p:nvPicPr>
          <p:cNvPr id="12294" name="Picture 6" descr="https://www.partssource.com/wp-content/uploads/2018/02/Unknown-3-1024x71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9244" y="1626780"/>
            <a:ext cx="6074784" cy="4241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150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8B913-8D5F-475D-A5A5-474F7A8D5CEB}"/>
              </a:ext>
            </a:extLst>
          </p:cNvPr>
          <p:cNvSpPr>
            <a:spLocks noGrp="1"/>
          </p:cNvSpPr>
          <p:nvPr>
            <p:ph type="title"/>
          </p:nvPr>
        </p:nvSpPr>
        <p:spPr/>
        <p:txBody>
          <a:bodyPr/>
          <a:lstStyle/>
          <a:p>
            <a:r>
              <a:rPr lang="en-US" dirty="0"/>
              <a:t>Multiple Options</a:t>
            </a:r>
          </a:p>
        </p:txBody>
      </p:sp>
      <p:sp>
        <p:nvSpPr>
          <p:cNvPr id="11" name="Content Placeholder 10"/>
          <p:cNvSpPr>
            <a:spLocks noGrp="1"/>
          </p:cNvSpPr>
          <p:nvPr>
            <p:ph idx="1"/>
          </p:nvPr>
        </p:nvSpPr>
        <p:spPr>
          <a:xfrm>
            <a:off x="838200" y="1825625"/>
            <a:ext cx="10515600" cy="2471446"/>
          </a:xfrm>
        </p:spPr>
        <p:txBody>
          <a:bodyPr/>
          <a:lstStyle/>
          <a:p>
            <a:pPr marL="285750" indent="-285750"/>
            <a:r>
              <a:rPr lang="en-US" sz="2400" dirty="0">
                <a:ea typeface="Source Sans Pro Light" panose="020B0403030403020204" pitchFamily="34" charset="0"/>
              </a:rPr>
              <a:t>How can I drive my organization to make consistently good buying choices?</a:t>
            </a:r>
          </a:p>
          <a:p>
            <a:pPr marL="285750" indent="-285750"/>
            <a:r>
              <a:rPr lang="en-US" sz="2400" dirty="0">
                <a:ea typeface="Source Sans Pro Light" panose="020B0403030403020204" pitchFamily="34" charset="0"/>
              </a:rPr>
              <a:t>How can I get access to the quality, price and deliverability data I need to determine what the right choice is for my organization?</a:t>
            </a:r>
          </a:p>
          <a:p>
            <a:pPr marL="285750" indent="-285750"/>
            <a:r>
              <a:rPr lang="en-US" sz="2400" dirty="0">
                <a:ea typeface="Source Sans Pro Light" panose="020B0403030403020204" pitchFamily="34" charset="0"/>
              </a:rPr>
              <a:t>How can I enforce that choice as the system wide standard?</a:t>
            </a:r>
          </a:p>
          <a:p>
            <a:pPr marL="0" indent="0">
              <a:buNone/>
            </a:pPr>
            <a:endParaRPr lang="en-US" sz="2400" dirty="0"/>
          </a:p>
        </p:txBody>
      </p:sp>
      <p:sp>
        <p:nvSpPr>
          <p:cNvPr id="12" name="TextBox 11">
            <a:extLst>
              <a:ext uri="{FF2B5EF4-FFF2-40B4-BE49-F238E27FC236}">
                <a16:creationId xmlns:a16="http://schemas.microsoft.com/office/drawing/2014/main" id="{9BF915EC-4EEA-9D46-B74D-5E59FB44C5A0}"/>
              </a:ext>
            </a:extLst>
          </p:cNvPr>
          <p:cNvSpPr txBox="1"/>
          <p:nvPr/>
        </p:nvSpPr>
        <p:spPr>
          <a:xfrm>
            <a:off x="1524001" y="5834688"/>
            <a:ext cx="9144000" cy="348942"/>
          </a:xfrm>
          <a:prstGeom prst="rect">
            <a:avLst/>
          </a:prstGeom>
        </p:spPr>
        <p:txBody>
          <a:bodyPr vert="horz" lIns="91440" tIns="45720" rIns="91440" bIns="45720" rtlCol="0">
            <a:noAutofit/>
          </a:bodyPr>
          <a:lstStyle>
            <a:defPPr>
              <a:defRPr lang="en-US"/>
            </a:defPPr>
            <a:lvl1pPr indent="0" algn="ctr" defTabSz="914418">
              <a:lnSpc>
                <a:spcPct val="110000"/>
              </a:lnSpc>
              <a:spcBef>
                <a:spcPts val="1000"/>
              </a:spcBef>
              <a:buFont typeface="Arial" panose="020B0604020202020204" pitchFamily="34" charset="0"/>
              <a:buNone/>
              <a:defRPr sz="1600" i="1">
                <a:solidFill>
                  <a:srgbClr val="1C58B2"/>
                </a:solidFill>
                <a:latin typeface="Source Sans Pro Light" panose="020B0403030403020204" pitchFamily="34" charset="0"/>
                <a:ea typeface="Source Sans Pro Light" panose="020B0403030403020204" pitchFamily="34" charset="0"/>
                <a:cs typeface="Source Sans Pro"/>
              </a:defRPr>
            </a:lvl1pPr>
            <a:lvl2pPr marL="685814" indent="-228605" defTabSz="914418">
              <a:lnSpc>
                <a:spcPct val="90000"/>
              </a:lnSpc>
              <a:spcBef>
                <a:spcPts val="500"/>
              </a:spcBef>
              <a:buFont typeface="Arial" panose="020B0604020202020204" pitchFamily="34" charset="0"/>
              <a:buChar char="•"/>
              <a:defRPr>
                <a:solidFill>
                  <a:srgbClr val="5B6871"/>
                </a:solidFill>
                <a:latin typeface="Source Sans Pro Light"/>
                <a:cs typeface="Source Sans Pro Light"/>
              </a:defRPr>
            </a:lvl2pPr>
            <a:lvl3pPr marL="1143023" indent="-228605" defTabSz="914418">
              <a:lnSpc>
                <a:spcPct val="90000"/>
              </a:lnSpc>
              <a:spcBef>
                <a:spcPts val="500"/>
              </a:spcBef>
              <a:buFont typeface="Arial" panose="020B0604020202020204" pitchFamily="34" charset="0"/>
              <a:buChar char="•"/>
              <a:defRPr sz="1600">
                <a:solidFill>
                  <a:srgbClr val="5B6871"/>
                </a:solidFill>
                <a:latin typeface="Source Sans Pro Light"/>
                <a:cs typeface="Source Sans Pro Light"/>
              </a:defRPr>
            </a:lvl3pPr>
            <a:lvl4pPr marL="1600232" indent="-228605" defTabSz="914418">
              <a:lnSpc>
                <a:spcPct val="90000"/>
              </a:lnSpc>
              <a:spcBef>
                <a:spcPts val="500"/>
              </a:spcBef>
              <a:buFont typeface="Arial" panose="020B0604020202020204" pitchFamily="34" charset="0"/>
              <a:buChar char="•"/>
              <a:defRPr sz="1400">
                <a:solidFill>
                  <a:srgbClr val="5B6871"/>
                </a:solidFill>
                <a:latin typeface="Source Sans Pro Light"/>
                <a:cs typeface="Source Sans Pro Light"/>
              </a:defRPr>
            </a:lvl4pPr>
            <a:lvl5pPr marL="2057441" indent="-228605" defTabSz="914418">
              <a:lnSpc>
                <a:spcPct val="90000"/>
              </a:lnSpc>
              <a:spcBef>
                <a:spcPts val="500"/>
              </a:spcBef>
              <a:buFont typeface="Arial" panose="020B0604020202020204" pitchFamily="34" charset="0"/>
              <a:buChar char="•"/>
              <a:defRPr sz="1400">
                <a:solidFill>
                  <a:srgbClr val="5B6871"/>
                </a:solidFill>
                <a:latin typeface="Source Sans Pro Light"/>
                <a:cs typeface="Source Sans Pro Light"/>
              </a:defRPr>
            </a:lvl5pPr>
            <a:lvl6pPr marL="2514650" indent="-228605" defTabSz="914418">
              <a:lnSpc>
                <a:spcPct val="90000"/>
              </a:lnSpc>
              <a:spcBef>
                <a:spcPts val="500"/>
              </a:spcBef>
              <a:buFont typeface="Arial" panose="020B0604020202020204" pitchFamily="34" charset="0"/>
              <a:buChar char="•"/>
            </a:lvl6pPr>
            <a:lvl7pPr marL="2971859" indent="-228605" defTabSz="914418">
              <a:lnSpc>
                <a:spcPct val="90000"/>
              </a:lnSpc>
              <a:spcBef>
                <a:spcPts val="500"/>
              </a:spcBef>
              <a:buFont typeface="Arial" panose="020B0604020202020204" pitchFamily="34" charset="0"/>
              <a:buChar char="•"/>
            </a:lvl7pPr>
            <a:lvl8pPr marL="3429069" indent="-228605" defTabSz="914418">
              <a:lnSpc>
                <a:spcPct val="90000"/>
              </a:lnSpc>
              <a:spcBef>
                <a:spcPts val="500"/>
              </a:spcBef>
              <a:buFont typeface="Arial" panose="020B0604020202020204" pitchFamily="34" charset="0"/>
              <a:buChar char="•"/>
            </a:lvl8pPr>
            <a:lvl9pPr marL="3886278" indent="-228605" defTabSz="914418">
              <a:lnSpc>
                <a:spcPct val="90000"/>
              </a:lnSpc>
              <a:spcBef>
                <a:spcPts val="500"/>
              </a:spcBef>
              <a:buFont typeface="Arial" panose="020B0604020202020204" pitchFamily="34" charset="0"/>
              <a:buChar char="•"/>
            </a:lvl9pPr>
          </a:lstStyle>
          <a:p>
            <a:r>
              <a:rPr lang="en-US" dirty="0"/>
              <a:t>Ensure Compliance with Purchasing Policies and Implement Best Practices System-Wide </a:t>
            </a:r>
          </a:p>
        </p:txBody>
      </p:sp>
    </p:spTree>
    <p:extLst>
      <p:ext uri="{BB962C8B-B14F-4D97-AF65-F5344CB8AC3E}">
        <p14:creationId xmlns:p14="http://schemas.microsoft.com/office/powerpoint/2010/main" val="1126983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8B913-8D5F-475D-A5A5-474F7A8D5CEB}"/>
              </a:ext>
            </a:extLst>
          </p:cNvPr>
          <p:cNvSpPr>
            <a:spLocks noGrp="1"/>
          </p:cNvSpPr>
          <p:nvPr>
            <p:ph type="title"/>
          </p:nvPr>
        </p:nvSpPr>
        <p:spPr/>
        <p:txBody>
          <a:bodyPr/>
          <a:lstStyle/>
          <a:p>
            <a:r>
              <a:rPr lang="en-US" dirty="0"/>
              <a:t>Multiple Options for Program Controls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189" y="1485900"/>
            <a:ext cx="8879338" cy="4245983"/>
          </a:xfrm>
          <a:prstGeom prst="rect">
            <a:avLst/>
          </a:prstGeom>
        </p:spPr>
      </p:pic>
      <p:sp>
        <p:nvSpPr>
          <p:cNvPr id="4" name="TextBox 3"/>
          <p:cNvSpPr txBox="1"/>
          <p:nvPr/>
        </p:nvSpPr>
        <p:spPr>
          <a:xfrm>
            <a:off x="342900" y="2088482"/>
            <a:ext cx="2421419" cy="1477328"/>
          </a:xfrm>
          <a:prstGeom prst="rect">
            <a:avLst/>
          </a:prstGeom>
          <a:noFill/>
        </p:spPr>
        <p:txBody>
          <a:bodyPr wrap="square" rtlCol="0">
            <a:spAutoFit/>
          </a:bodyPr>
          <a:lstStyle/>
          <a:p>
            <a:r>
              <a:rPr lang="en-US" dirty="0">
                <a:solidFill>
                  <a:srgbClr val="1F497D"/>
                </a:solidFill>
                <a:latin typeface="Arial" panose="020B0604020202020204" pitchFamily="34" charset="0"/>
                <a:cs typeface="Arial" panose="020B0604020202020204" pitchFamily="34" charset="0"/>
              </a:rPr>
              <a:t>Formulary Guidance</a:t>
            </a:r>
          </a:p>
          <a:p>
            <a:pPr marL="171450" indent="-171450">
              <a:buFont typeface="Arial"/>
              <a:buChar char="•"/>
            </a:pPr>
            <a:r>
              <a:rPr lang="en-US" dirty="0">
                <a:solidFill>
                  <a:srgbClr val="1F497D"/>
                </a:solidFill>
                <a:latin typeface="Arial" panose="020B0604020202020204" pitchFamily="34" charset="0"/>
                <a:cs typeface="Arial" panose="020B0604020202020204" pitchFamily="34" charset="0"/>
              </a:rPr>
              <a:t>Client branded</a:t>
            </a:r>
          </a:p>
          <a:p>
            <a:pPr marL="171450" indent="-171450">
              <a:buFont typeface="Arial"/>
              <a:buChar char="•"/>
            </a:pPr>
            <a:r>
              <a:rPr lang="en-US" dirty="0">
                <a:solidFill>
                  <a:srgbClr val="1F497D"/>
                </a:solidFill>
                <a:latin typeface="Arial" panose="020B0604020202020204" pitchFamily="34" charset="0"/>
                <a:cs typeface="Arial" panose="020B0604020202020204" pitchFamily="34" charset="0"/>
              </a:rPr>
              <a:t>Limited selection</a:t>
            </a:r>
          </a:p>
          <a:p>
            <a:pPr marL="171450" indent="-171450">
              <a:buFont typeface="Arial"/>
              <a:buChar char="•"/>
            </a:pPr>
            <a:r>
              <a:rPr lang="en-US" dirty="0">
                <a:solidFill>
                  <a:srgbClr val="1F497D"/>
                </a:solidFill>
                <a:latin typeface="Arial" panose="020B0604020202020204" pitchFamily="34" charset="0"/>
                <a:cs typeface="Arial" panose="020B0604020202020204" pitchFamily="34" charset="0"/>
              </a:rPr>
              <a:t>Other options suppressed</a:t>
            </a:r>
          </a:p>
        </p:txBody>
      </p:sp>
      <p:cxnSp>
        <p:nvCxnSpPr>
          <p:cNvPr id="5" name="Straight Connector 4"/>
          <p:cNvCxnSpPr/>
          <p:nvPr/>
        </p:nvCxnSpPr>
        <p:spPr>
          <a:xfrm>
            <a:off x="2596679" y="2813528"/>
            <a:ext cx="335280"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3188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4B066-E61F-1542-9AE3-D86F46AD7228}"/>
              </a:ext>
            </a:extLst>
          </p:cNvPr>
          <p:cNvSpPr>
            <a:spLocks noGrp="1"/>
          </p:cNvSpPr>
          <p:nvPr>
            <p:ph type="title"/>
          </p:nvPr>
        </p:nvSpPr>
        <p:spPr/>
        <p:txBody>
          <a:bodyPr/>
          <a:lstStyle/>
          <a:p>
            <a:r>
              <a:rPr lang="en-US" dirty="0"/>
              <a:t>Mandatory and/or Preferred Options</a:t>
            </a:r>
          </a:p>
        </p:txBody>
      </p:sp>
      <p:sp>
        <p:nvSpPr>
          <p:cNvPr id="3" name="Content Placeholder 2">
            <a:extLst>
              <a:ext uri="{FF2B5EF4-FFF2-40B4-BE49-F238E27FC236}">
                <a16:creationId xmlns:a16="http://schemas.microsoft.com/office/drawing/2014/main" id="{C0419F8E-C3FE-B649-BBF9-EA99C51D4CFA}"/>
              </a:ext>
            </a:extLst>
          </p:cNvPr>
          <p:cNvSpPr>
            <a:spLocks noGrp="1"/>
          </p:cNvSpPr>
          <p:nvPr>
            <p:ph idx="1"/>
          </p:nvPr>
        </p:nvSpPr>
        <p:spPr>
          <a:xfrm>
            <a:off x="838199" y="1825624"/>
            <a:ext cx="2661337" cy="3999103"/>
          </a:xfrm>
        </p:spPr>
        <p:txBody>
          <a:bodyPr/>
          <a:lstStyle/>
          <a:p>
            <a:r>
              <a:rPr lang="en-US" sz="2400" dirty="0"/>
              <a:t>How can I retain flexibility for my organization when utilizing a formulary approach?</a:t>
            </a:r>
          </a:p>
          <a:p>
            <a:r>
              <a:rPr lang="en-US" sz="2400" dirty="0"/>
              <a:t>Offers clear direction on vetted options to the end user</a:t>
            </a:r>
          </a:p>
          <a:p>
            <a:endParaRPr lang="en-US" dirty="0"/>
          </a:p>
        </p:txBody>
      </p:sp>
      <p:pic>
        <p:nvPicPr>
          <p:cNvPr id="5" name="Picture 4" descr="Formulary Preferred Presentation.png">
            <a:extLst>
              <a:ext uri="{FF2B5EF4-FFF2-40B4-BE49-F238E27FC236}">
                <a16:creationId xmlns:a16="http://schemas.microsoft.com/office/drawing/2014/main" id="{E13C7FBA-432D-42CD-B813-350105516F3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6131"/>
          <a:stretch/>
        </p:blipFill>
        <p:spPr>
          <a:xfrm>
            <a:off x="6015076" y="1427898"/>
            <a:ext cx="4572000" cy="4125918"/>
          </a:xfrm>
          <a:prstGeom prst="rect">
            <a:avLst/>
          </a:prstGeom>
          <a:ln>
            <a:solidFill>
              <a:schemeClr val="tx2"/>
            </a:solidFill>
          </a:ln>
        </p:spPr>
      </p:pic>
      <p:grpSp>
        <p:nvGrpSpPr>
          <p:cNvPr id="6" name="Group 5">
            <a:extLst>
              <a:ext uri="{FF2B5EF4-FFF2-40B4-BE49-F238E27FC236}">
                <a16:creationId xmlns:a16="http://schemas.microsoft.com/office/drawing/2014/main" id="{33AC2805-6679-491E-A513-F68DB7484127}"/>
              </a:ext>
            </a:extLst>
          </p:cNvPr>
          <p:cNvGrpSpPr/>
          <p:nvPr/>
        </p:nvGrpSpPr>
        <p:grpSpPr>
          <a:xfrm>
            <a:off x="3735264" y="3118788"/>
            <a:ext cx="2424593" cy="1077218"/>
            <a:chOff x="-622994" y="2386348"/>
            <a:chExt cx="2424593" cy="1077218"/>
          </a:xfrm>
        </p:grpSpPr>
        <p:sp>
          <p:nvSpPr>
            <p:cNvPr id="7" name="TextBox 6">
              <a:extLst>
                <a:ext uri="{FF2B5EF4-FFF2-40B4-BE49-F238E27FC236}">
                  <a16:creationId xmlns:a16="http://schemas.microsoft.com/office/drawing/2014/main" id="{B69DA1AF-357C-4EFE-ABA8-28FC57CF31E1}"/>
                </a:ext>
              </a:extLst>
            </p:cNvPr>
            <p:cNvSpPr txBox="1"/>
            <p:nvPr/>
          </p:nvSpPr>
          <p:spPr>
            <a:xfrm>
              <a:off x="-622994" y="2386348"/>
              <a:ext cx="2044084" cy="1077218"/>
            </a:xfrm>
            <a:prstGeom prst="rect">
              <a:avLst/>
            </a:prstGeom>
            <a:noFill/>
          </p:spPr>
          <p:txBody>
            <a:bodyPr wrap="square" rtlCol="0">
              <a:spAutoFit/>
            </a:bodyPr>
            <a:lstStyle/>
            <a:p>
              <a:r>
                <a:rPr lang="en-US" sz="1600" dirty="0">
                  <a:solidFill>
                    <a:srgbClr val="1F497D"/>
                  </a:solidFill>
                  <a:latin typeface="Arial" panose="020B0604020202020204" pitchFamily="34" charset="0"/>
                  <a:cs typeface="Arial" panose="020B0604020202020204" pitchFamily="34" charset="0"/>
                </a:rPr>
                <a:t>Formulary Guidance</a:t>
              </a:r>
            </a:p>
            <a:p>
              <a:pPr marL="171450" indent="-171450">
                <a:buFont typeface="Arial"/>
                <a:buChar char="•"/>
              </a:pPr>
              <a:r>
                <a:rPr lang="en-US" sz="1600" dirty="0">
                  <a:solidFill>
                    <a:srgbClr val="1F497D"/>
                  </a:solidFill>
                  <a:latin typeface="Arial" panose="020B0604020202020204" pitchFamily="34" charset="0"/>
                  <a:cs typeface="Arial" panose="020B0604020202020204" pitchFamily="34" charset="0"/>
                </a:rPr>
                <a:t>Establish Policy</a:t>
              </a:r>
            </a:p>
            <a:p>
              <a:pPr marL="171450" indent="-171450">
                <a:buFont typeface="Arial"/>
                <a:buChar char="•"/>
              </a:pPr>
              <a:r>
                <a:rPr lang="en-US" sz="1600" dirty="0">
                  <a:solidFill>
                    <a:srgbClr val="1F497D"/>
                  </a:solidFill>
                  <a:latin typeface="Arial" panose="020B0604020202020204" pitchFamily="34" charset="0"/>
                  <a:cs typeface="Arial" panose="020B0604020202020204" pitchFamily="34" charset="0"/>
                </a:rPr>
                <a:t>Reason Codes</a:t>
              </a:r>
            </a:p>
            <a:p>
              <a:pPr marL="171450" indent="-171450">
                <a:buFont typeface="Arial"/>
                <a:buChar char="•"/>
              </a:pPr>
              <a:r>
                <a:rPr lang="en-US" sz="1600" dirty="0">
                  <a:solidFill>
                    <a:srgbClr val="1F497D"/>
                  </a:solidFill>
                  <a:latin typeface="Arial" panose="020B0604020202020204" pitchFamily="34" charset="0"/>
                  <a:cs typeface="Arial" panose="020B0604020202020204" pitchFamily="34" charset="0"/>
                </a:rPr>
                <a:t>Manager Approval</a:t>
              </a:r>
            </a:p>
          </p:txBody>
        </p:sp>
        <p:cxnSp>
          <p:nvCxnSpPr>
            <p:cNvPr id="8" name="Straight Connector 7">
              <a:extLst>
                <a:ext uri="{FF2B5EF4-FFF2-40B4-BE49-F238E27FC236}">
                  <a16:creationId xmlns:a16="http://schemas.microsoft.com/office/drawing/2014/main" id="{2E6A203B-6578-4078-9F03-F5275A6F1A98}"/>
                </a:ext>
              </a:extLst>
            </p:cNvPr>
            <p:cNvCxnSpPr/>
            <p:nvPr/>
          </p:nvCxnSpPr>
          <p:spPr>
            <a:xfrm>
              <a:off x="1466319" y="2680507"/>
              <a:ext cx="335280" cy="0"/>
            </a:xfrm>
            <a:prstGeom prst="line">
              <a:avLst/>
            </a:prstGeom>
            <a:effectLst/>
          </p:spPr>
          <p:style>
            <a:lnRef idx="2">
              <a:schemeClr val="accent1"/>
            </a:lnRef>
            <a:fillRef idx="0">
              <a:schemeClr val="accent1"/>
            </a:fillRef>
            <a:effectRef idx="1">
              <a:schemeClr val="accent1"/>
            </a:effectRef>
            <a:fontRef idx="minor">
              <a:schemeClr val="tx1"/>
            </a:fontRef>
          </p:style>
        </p:cxnSp>
      </p:grpSp>
      <p:pic>
        <p:nvPicPr>
          <p:cNvPr id="9" name="Picture 8" descr="Formulary Override Reason.png">
            <a:extLst>
              <a:ext uri="{FF2B5EF4-FFF2-40B4-BE49-F238E27FC236}">
                <a16:creationId xmlns:a16="http://schemas.microsoft.com/office/drawing/2014/main" id="{D19EBB7E-D5E0-4F4F-A88F-A21FE6E2E16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545" t="18504" r="21233" b="28509"/>
          <a:stretch/>
        </p:blipFill>
        <p:spPr>
          <a:xfrm>
            <a:off x="8760180" y="3495993"/>
            <a:ext cx="2743200" cy="3039384"/>
          </a:xfrm>
          <a:prstGeom prst="rect">
            <a:avLst/>
          </a:prstGeom>
          <a:ln>
            <a:solidFill>
              <a:schemeClr val="tx2"/>
            </a:solidFill>
          </a:ln>
        </p:spPr>
      </p:pic>
      <p:cxnSp>
        <p:nvCxnSpPr>
          <p:cNvPr id="10" name="Straight Connector 34">
            <a:extLst>
              <a:ext uri="{FF2B5EF4-FFF2-40B4-BE49-F238E27FC236}">
                <a16:creationId xmlns:a16="http://schemas.microsoft.com/office/drawing/2014/main" id="{3F8E3305-55E2-41F5-BB13-DBD98CEE6BFD}"/>
              </a:ext>
            </a:extLst>
          </p:cNvPr>
          <p:cNvCxnSpPr/>
          <p:nvPr/>
        </p:nvCxnSpPr>
        <p:spPr>
          <a:xfrm rot="10800000">
            <a:off x="5382784" y="4126919"/>
            <a:ext cx="3556772" cy="1609230"/>
          </a:xfrm>
          <a:prstGeom prst="bentConnector3">
            <a:avLst>
              <a:gd name="adj1" fmla="val 100328"/>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1982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4B066-E61F-1542-9AE3-D86F46AD7228}"/>
              </a:ext>
            </a:extLst>
          </p:cNvPr>
          <p:cNvSpPr>
            <a:spLocks noGrp="1"/>
          </p:cNvSpPr>
          <p:nvPr>
            <p:ph type="title"/>
          </p:nvPr>
        </p:nvSpPr>
        <p:spPr/>
        <p:txBody>
          <a:bodyPr/>
          <a:lstStyle/>
          <a:p>
            <a:r>
              <a:rPr lang="en-US" dirty="0"/>
              <a:t>Formulary Management Tool</a:t>
            </a:r>
          </a:p>
        </p:txBody>
      </p:sp>
      <p:sp>
        <p:nvSpPr>
          <p:cNvPr id="3" name="Content Placeholder 2">
            <a:extLst>
              <a:ext uri="{FF2B5EF4-FFF2-40B4-BE49-F238E27FC236}">
                <a16:creationId xmlns:a16="http://schemas.microsoft.com/office/drawing/2014/main" id="{C0419F8E-C3FE-B649-BBF9-EA99C51D4CFA}"/>
              </a:ext>
            </a:extLst>
          </p:cNvPr>
          <p:cNvSpPr>
            <a:spLocks noGrp="1"/>
          </p:cNvSpPr>
          <p:nvPr>
            <p:ph idx="1"/>
          </p:nvPr>
        </p:nvSpPr>
        <p:spPr>
          <a:xfrm>
            <a:off x="838200" y="1825625"/>
            <a:ext cx="10515600" cy="2803844"/>
          </a:xfrm>
        </p:spPr>
        <p:txBody>
          <a:bodyPr/>
          <a:lstStyle/>
          <a:p>
            <a:r>
              <a:rPr lang="en-US" sz="2400" dirty="0"/>
              <a:t>Customized data analytics peer benchmarks and enterprise catalog management</a:t>
            </a:r>
          </a:p>
          <a:p>
            <a:r>
              <a:rPr lang="en-US" sz="2400" dirty="0"/>
              <a:t>Evidence-based formulary design, cost reduction opportunities and purchase policy can be followed across a system, region or site level at click of a button</a:t>
            </a:r>
          </a:p>
          <a:p>
            <a:r>
              <a:rPr lang="en-US" sz="2400" dirty="0"/>
              <a:t>Access to industry benchmarking to create out of the box formulary options</a:t>
            </a:r>
          </a:p>
          <a:p>
            <a:endParaRPr lang="en-US" sz="2400" dirty="0"/>
          </a:p>
        </p:txBody>
      </p:sp>
      <p:sp>
        <p:nvSpPr>
          <p:cNvPr id="12" name="TextBox 11">
            <a:extLst>
              <a:ext uri="{FF2B5EF4-FFF2-40B4-BE49-F238E27FC236}">
                <a16:creationId xmlns:a16="http://schemas.microsoft.com/office/drawing/2014/main" id="{9BF915EC-4EEA-9D46-B74D-5E59FB44C5A0}"/>
              </a:ext>
            </a:extLst>
          </p:cNvPr>
          <p:cNvSpPr txBox="1"/>
          <p:nvPr/>
        </p:nvSpPr>
        <p:spPr>
          <a:xfrm>
            <a:off x="1524001" y="5834688"/>
            <a:ext cx="9144000" cy="348942"/>
          </a:xfrm>
          <a:prstGeom prst="rect">
            <a:avLst/>
          </a:prstGeom>
        </p:spPr>
        <p:txBody>
          <a:bodyPr vert="horz" lIns="91440" tIns="45720" rIns="91440" bIns="45720" rtlCol="0">
            <a:noAutofit/>
          </a:bodyPr>
          <a:lstStyle>
            <a:defPPr>
              <a:defRPr lang="en-US"/>
            </a:defPPr>
            <a:lvl1pPr indent="0" algn="ctr" defTabSz="914418">
              <a:lnSpc>
                <a:spcPct val="110000"/>
              </a:lnSpc>
              <a:spcBef>
                <a:spcPts val="1000"/>
              </a:spcBef>
              <a:buFont typeface="Arial" panose="020B0604020202020204" pitchFamily="34" charset="0"/>
              <a:buNone/>
              <a:defRPr sz="1600" i="1">
                <a:solidFill>
                  <a:srgbClr val="1C58B2"/>
                </a:solidFill>
                <a:latin typeface="Source Sans Pro Light" panose="020B0403030403020204" pitchFamily="34" charset="0"/>
                <a:ea typeface="Source Sans Pro Light" panose="020B0403030403020204" pitchFamily="34" charset="0"/>
                <a:cs typeface="Source Sans Pro"/>
              </a:defRPr>
            </a:lvl1pPr>
            <a:lvl2pPr marL="685814" indent="-228605" defTabSz="914418">
              <a:lnSpc>
                <a:spcPct val="90000"/>
              </a:lnSpc>
              <a:spcBef>
                <a:spcPts val="500"/>
              </a:spcBef>
              <a:buFont typeface="Arial" panose="020B0604020202020204" pitchFamily="34" charset="0"/>
              <a:buChar char="•"/>
              <a:defRPr>
                <a:solidFill>
                  <a:srgbClr val="5B6871"/>
                </a:solidFill>
                <a:latin typeface="Source Sans Pro Light"/>
                <a:cs typeface="Source Sans Pro Light"/>
              </a:defRPr>
            </a:lvl2pPr>
            <a:lvl3pPr marL="1143023" indent="-228605" defTabSz="914418">
              <a:lnSpc>
                <a:spcPct val="90000"/>
              </a:lnSpc>
              <a:spcBef>
                <a:spcPts val="500"/>
              </a:spcBef>
              <a:buFont typeface="Arial" panose="020B0604020202020204" pitchFamily="34" charset="0"/>
              <a:buChar char="•"/>
              <a:defRPr sz="1600">
                <a:solidFill>
                  <a:srgbClr val="5B6871"/>
                </a:solidFill>
                <a:latin typeface="Source Sans Pro Light"/>
                <a:cs typeface="Source Sans Pro Light"/>
              </a:defRPr>
            </a:lvl3pPr>
            <a:lvl4pPr marL="1600232" indent="-228605" defTabSz="914418">
              <a:lnSpc>
                <a:spcPct val="90000"/>
              </a:lnSpc>
              <a:spcBef>
                <a:spcPts val="500"/>
              </a:spcBef>
              <a:buFont typeface="Arial" panose="020B0604020202020204" pitchFamily="34" charset="0"/>
              <a:buChar char="•"/>
              <a:defRPr sz="1400">
                <a:solidFill>
                  <a:srgbClr val="5B6871"/>
                </a:solidFill>
                <a:latin typeface="Source Sans Pro Light"/>
                <a:cs typeface="Source Sans Pro Light"/>
              </a:defRPr>
            </a:lvl4pPr>
            <a:lvl5pPr marL="2057441" indent="-228605" defTabSz="914418">
              <a:lnSpc>
                <a:spcPct val="90000"/>
              </a:lnSpc>
              <a:spcBef>
                <a:spcPts val="500"/>
              </a:spcBef>
              <a:buFont typeface="Arial" panose="020B0604020202020204" pitchFamily="34" charset="0"/>
              <a:buChar char="•"/>
              <a:defRPr sz="1400">
                <a:solidFill>
                  <a:srgbClr val="5B6871"/>
                </a:solidFill>
                <a:latin typeface="Source Sans Pro Light"/>
                <a:cs typeface="Source Sans Pro Light"/>
              </a:defRPr>
            </a:lvl5pPr>
            <a:lvl6pPr marL="2514650" indent="-228605" defTabSz="914418">
              <a:lnSpc>
                <a:spcPct val="90000"/>
              </a:lnSpc>
              <a:spcBef>
                <a:spcPts val="500"/>
              </a:spcBef>
              <a:buFont typeface="Arial" panose="020B0604020202020204" pitchFamily="34" charset="0"/>
              <a:buChar char="•"/>
            </a:lvl6pPr>
            <a:lvl7pPr marL="2971859" indent="-228605" defTabSz="914418">
              <a:lnSpc>
                <a:spcPct val="90000"/>
              </a:lnSpc>
              <a:spcBef>
                <a:spcPts val="500"/>
              </a:spcBef>
              <a:buFont typeface="Arial" panose="020B0604020202020204" pitchFamily="34" charset="0"/>
              <a:buChar char="•"/>
            </a:lvl7pPr>
            <a:lvl8pPr marL="3429069" indent="-228605" defTabSz="914418">
              <a:lnSpc>
                <a:spcPct val="90000"/>
              </a:lnSpc>
              <a:spcBef>
                <a:spcPts val="500"/>
              </a:spcBef>
              <a:buFont typeface="Arial" panose="020B0604020202020204" pitchFamily="34" charset="0"/>
              <a:buChar char="•"/>
            </a:lvl8pPr>
            <a:lvl9pPr marL="3886278" indent="-228605" defTabSz="914418">
              <a:lnSpc>
                <a:spcPct val="90000"/>
              </a:lnSpc>
              <a:spcBef>
                <a:spcPts val="500"/>
              </a:spcBef>
              <a:buFont typeface="Arial" panose="020B0604020202020204" pitchFamily="34" charset="0"/>
              <a:buChar char="•"/>
            </a:lvl9pPr>
          </a:lstStyle>
          <a:p>
            <a:r>
              <a:rPr lang="en-US" dirty="0"/>
              <a:t>Ensure Compliance with Purchasing Policies and Implement Best Practices System-Wide </a:t>
            </a:r>
          </a:p>
        </p:txBody>
      </p:sp>
    </p:spTree>
    <p:extLst>
      <p:ext uri="{BB962C8B-B14F-4D97-AF65-F5344CB8AC3E}">
        <p14:creationId xmlns:p14="http://schemas.microsoft.com/office/powerpoint/2010/main" val="1617246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4B066-E61F-1542-9AE3-D86F46AD7228}"/>
              </a:ext>
            </a:extLst>
          </p:cNvPr>
          <p:cNvSpPr>
            <a:spLocks noGrp="1"/>
          </p:cNvSpPr>
          <p:nvPr>
            <p:ph type="title"/>
          </p:nvPr>
        </p:nvSpPr>
        <p:spPr/>
        <p:txBody>
          <a:bodyPr/>
          <a:lstStyle/>
          <a:p>
            <a:r>
              <a:rPr lang="en-US" dirty="0"/>
              <a:t>Reporting and Monitoring</a:t>
            </a:r>
          </a:p>
        </p:txBody>
      </p:sp>
      <p:sp>
        <p:nvSpPr>
          <p:cNvPr id="3" name="Content Placeholder 2">
            <a:extLst>
              <a:ext uri="{FF2B5EF4-FFF2-40B4-BE49-F238E27FC236}">
                <a16:creationId xmlns:a16="http://schemas.microsoft.com/office/drawing/2014/main" id="{C0419F8E-C3FE-B649-BBF9-EA99C51D4CFA}"/>
              </a:ext>
            </a:extLst>
          </p:cNvPr>
          <p:cNvSpPr>
            <a:spLocks noGrp="1"/>
          </p:cNvSpPr>
          <p:nvPr>
            <p:ph idx="1"/>
          </p:nvPr>
        </p:nvSpPr>
        <p:spPr>
          <a:xfrm>
            <a:off x="838200" y="1825625"/>
            <a:ext cx="4691743" cy="3385542"/>
          </a:xfrm>
        </p:spPr>
        <p:txBody>
          <a:bodyPr/>
          <a:lstStyle/>
          <a:p>
            <a:r>
              <a:rPr lang="en-US" sz="2400" dirty="0"/>
              <a:t>Develop reporting to identify missed savings opportunities</a:t>
            </a:r>
          </a:p>
          <a:p>
            <a:r>
              <a:rPr lang="en-US" sz="2400" dirty="0"/>
              <a:t>Use data to identify and build formulary rules</a:t>
            </a:r>
          </a:p>
          <a:p>
            <a:r>
              <a:rPr lang="en-US" sz="2400" dirty="0"/>
              <a:t>Monitor and report out on impact to the organization including quality return rates and hard cost savings</a:t>
            </a:r>
          </a:p>
          <a:p>
            <a:endParaRPr lang="en-US" dirty="0"/>
          </a:p>
        </p:txBody>
      </p:sp>
      <p:sp>
        <p:nvSpPr>
          <p:cNvPr id="12" name="TextBox 11">
            <a:extLst>
              <a:ext uri="{FF2B5EF4-FFF2-40B4-BE49-F238E27FC236}">
                <a16:creationId xmlns:a16="http://schemas.microsoft.com/office/drawing/2014/main" id="{9BF915EC-4EEA-9D46-B74D-5E59FB44C5A0}"/>
              </a:ext>
            </a:extLst>
          </p:cNvPr>
          <p:cNvSpPr txBox="1"/>
          <p:nvPr/>
        </p:nvSpPr>
        <p:spPr>
          <a:xfrm>
            <a:off x="1524001" y="5834688"/>
            <a:ext cx="9144000" cy="348942"/>
          </a:xfrm>
          <a:prstGeom prst="rect">
            <a:avLst/>
          </a:prstGeom>
        </p:spPr>
        <p:txBody>
          <a:bodyPr vert="horz" lIns="91440" tIns="45720" rIns="91440" bIns="45720" rtlCol="0">
            <a:noAutofit/>
          </a:bodyPr>
          <a:lstStyle>
            <a:defPPr>
              <a:defRPr lang="en-US"/>
            </a:defPPr>
            <a:lvl1pPr indent="0" algn="ctr" defTabSz="914418">
              <a:lnSpc>
                <a:spcPct val="110000"/>
              </a:lnSpc>
              <a:spcBef>
                <a:spcPts val="1000"/>
              </a:spcBef>
              <a:buFont typeface="Arial" panose="020B0604020202020204" pitchFamily="34" charset="0"/>
              <a:buNone/>
              <a:defRPr sz="1600" i="1">
                <a:solidFill>
                  <a:srgbClr val="1C58B2"/>
                </a:solidFill>
                <a:latin typeface="Source Sans Pro Light" panose="020B0403030403020204" pitchFamily="34" charset="0"/>
                <a:ea typeface="Source Sans Pro Light" panose="020B0403030403020204" pitchFamily="34" charset="0"/>
                <a:cs typeface="Source Sans Pro"/>
              </a:defRPr>
            </a:lvl1pPr>
            <a:lvl2pPr marL="685814" indent="-228605" defTabSz="914418">
              <a:lnSpc>
                <a:spcPct val="90000"/>
              </a:lnSpc>
              <a:spcBef>
                <a:spcPts val="500"/>
              </a:spcBef>
              <a:buFont typeface="Arial" panose="020B0604020202020204" pitchFamily="34" charset="0"/>
              <a:buChar char="•"/>
              <a:defRPr>
                <a:solidFill>
                  <a:srgbClr val="5B6871"/>
                </a:solidFill>
                <a:latin typeface="Source Sans Pro Light"/>
                <a:cs typeface="Source Sans Pro Light"/>
              </a:defRPr>
            </a:lvl2pPr>
            <a:lvl3pPr marL="1143023" indent="-228605" defTabSz="914418">
              <a:lnSpc>
                <a:spcPct val="90000"/>
              </a:lnSpc>
              <a:spcBef>
                <a:spcPts val="500"/>
              </a:spcBef>
              <a:buFont typeface="Arial" panose="020B0604020202020204" pitchFamily="34" charset="0"/>
              <a:buChar char="•"/>
              <a:defRPr sz="1600">
                <a:solidFill>
                  <a:srgbClr val="5B6871"/>
                </a:solidFill>
                <a:latin typeface="Source Sans Pro Light"/>
                <a:cs typeface="Source Sans Pro Light"/>
              </a:defRPr>
            </a:lvl3pPr>
            <a:lvl4pPr marL="1600232" indent="-228605" defTabSz="914418">
              <a:lnSpc>
                <a:spcPct val="90000"/>
              </a:lnSpc>
              <a:spcBef>
                <a:spcPts val="500"/>
              </a:spcBef>
              <a:buFont typeface="Arial" panose="020B0604020202020204" pitchFamily="34" charset="0"/>
              <a:buChar char="•"/>
              <a:defRPr sz="1400">
                <a:solidFill>
                  <a:srgbClr val="5B6871"/>
                </a:solidFill>
                <a:latin typeface="Source Sans Pro Light"/>
                <a:cs typeface="Source Sans Pro Light"/>
              </a:defRPr>
            </a:lvl4pPr>
            <a:lvl5pPr marL="2057441" indent="-228605" defTabSz="914418">
              <a:lnSpc>
                <a:spcPct val="90000"/>
              </a:lnSpc>
              <a:spcBef>
                <a:spcPts val="500"/>
              </a:spcBef>
              <a:buFont typeface="Arial" panose="020B0604020202020204" pitchFamily="34" charset="0"/>
              <a:buChar char="•"/>
              <a:defRPr sz="1400">
                <a:solidFill>
                  <a:srgbClr val="5B6871"/>
                </a:solidFill>
                <a:latin typeface="Source Sans Pro Light"/>
                <a:cs typeface="Source Sans Pro Light"/>
              </a:defRPr>
            </a:lvl5pPr>
            <a:lvl6pPr marL="2514650" indent="-228605" defTabSz="914418">
              <a:lnSpc>
                <a:spcPct val="90000"/>
              </a:lnSpc>
              <a:spcBef>
                <a:spcPts val="500"/>
              </a:spcBef>
              <a:buFont typeface="Arial" panose="020B0604020202020204" pitchFamily="34" charset="0"/>
              <a:buChar char="•"/>
            </a:lvl6pPr>
            <a:lvl7pPr marL="2971859" indent="-228605" defTabSz="914418">
              <a:lnSpc>
                <a:spcPct val="90000"/>
              </a:lnSpc>
              <a:spcBef>
                <a:spcPts val="500"/>
              </a:spcBef>
              <a:buFont typeface="Arial" panose="020B0604020202020204" pitchFamily="34" charset="0"/>
              <a:buChar char="•"/>
            </a:lvl7pPr>
            <a:lvl8pPr marL="3429069" indent="-228605" defTabSz="914418">
              <a:lnSpc>
                <a:spcPct val="90000"/>
              </a:lnSpc>
              <a:spcBef>
                <a:spcPts val="500"/>
              </a:spcBef>
              <a:buFont typeface="Arial" panose="020B0604020202020204" pitchFamily="34" charset="0"/>
              <a:buChar char="•"/>
            </a:lvl8pPr>
            <a:lvl9pPr marL="3886278" indent="-228605" defTabSz="914418">
              <a:lnSpc>
                <a:spcPct val="90000"/>
              </a:lnSpc>
              <a:spcBef>
                <a:spcPts val="500"/>
              </a:spcBef>
              <a:buFont typeface="Arial" panose="020B0604020202020204" pitchFamily="34" charset="0"/>
              <a:buChar char="•"/>
            </a:lvl9pPr>
          </a:lstStyle>
          <a:p>
            <a:r>
              <a:rPr lang="en-US" dirty="0"/>
              <a:t>Ensure Compliance with Purchasing Policies and Implement Best Practices System-Wide </a:t>
            </a:r>
          </a:p>
        </p:txBody>
      </p:sp>
      <p:pic>
        <p:nvPicPr>
          <p:cNvPr id="9" name="Picture 8">
            <a:extLst>
              <a:ext uri="{FF2B5EF4-FFF2-40B4-BE49-F238E27FC236}">
                <a16:creationId xmlns:a16="http://schemas.microsoft.com/office/drawing/2014/main" id="{03ED95BE-875D-4E2B-8E9F-936EEC21E2FD}"/>
              </a:ext>
            </a:extLst>
          </p:cNvPr>
          <p:cNvPicPr>
            <a:picLocks noChangeAspect="1"/>
          </p:cNvPicPr>
          <p:nvPr/>
        </p:nvPicPr>
        <p:blipFill rotWithShape="1">
          <a:blip r:embed="rId3"/>
          <a:srcRect t="6022"/>
          <a:stretch/>
        </p:blipFill>
        <p:spPr>
          <a:xfrm>
            <a:off x="5939244" y="1825625"/>
            <a:ext cx="5691622" cy="3467215"/>
          </a:xfrm>
          <a:prstGeom prst="rect">
            <a:avLst/>
          </a:prstGeom>
        </p:spPr>
      </p:pic>
    </p:spTree>
    <p:extLst>
      <p:ext uri="{BB962C8B-B14F-4D97-AF65-F5344CB8AC3E}">
        <p14:creationId xmlns:p14="http://schemas.microsoft.com/office/powerpoint/2010/main" val="28354881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defTabSz="457154"/>
            <a:r>
              <a:rPr lang="en-US" dirty="0">
                <a:gradFill>
                  <a:gsLst>
                    <a:gs pos="0">
                      <a:srgbClr val="235AAA"/>
                    </a:gs>
                    <a:gs pos="23000">
                      <a:srgbClr val="235AAA"/>
                    </a:gs>
                    <a:gs pos="69000">
                      <a:srgbClr val="235AAA"/>
                    </a:gs>
                    <a:gs pos="97000">
                      <a:srgbClr val="235AAA"/>
                    </a:gs>
                  </a:gsLst>
                  <a:path path="circle">
                    <a:fillToRect l="50000" t="50000" r="50000" b="50000"/>
                  </a:path>
                </a:gradFill>
                <a:latin typeface="Arial" charset="0"/>
                <a:cs typeface="+mn-cs"/>
              </a:rPr>
              <a:t>PartsSource Customer Formulary: Real Results</a:t>
            </a:r>
          </a:p>
        </p:txBody>
      </p:sp>
      <p:sp>
        <p:nvSpPr>
          <p:cNvPr id="3" name="Content Placeholder 2"/>
          <p:cNvSpPr>
            <a:spLocks noGrp="1"/>
          </p:cNvSpPr>
          <p:nvPr>
            <p:ph idx="1"/>
          </p:nvPr>
        </p:nvSpPr>
        <p:spPr>
          <a:xfrm>
            <a:off x="2152650" y="1642521"/>
            <a:ext cx="7556988" cy="1040667"/>
          </a:xfrm>
        </p:spPr>
        <p:txBody>
          <a:bodyPr>
            <a:noAutofit/>
          </a:bodyPr>
          <a:lstStyle/>
          <a:p>
            <a:pPr marL="0" indent="0" algn="ctr">
              <a:buNone/>
            </a:pPr>
            <a:r>
              <a:rPr lang="en-US" sz="2400" dirty="0">
                <a:solidFill>
                  <a:schemeClr val="bg2">
                    <a:lumMod val="50000"/>
                  </a:schemeClr>
                </a:solidFill>
              </a:rPr>
              <a:t>Find opportunities to </a:t>
            </a:r>
            <a:r>
              <a:rPr lang="en-US" sz="2400" b="1" dirty="0">
                <a:solidFill>
                  <a:schemeClr val="bg2">
                    <a:lumMod val="50000"/>
                  </a:schemeClr>
                </a:solidFill>
              </a:rPr>
              <a:t>implement formulary rules </a:t>
            </a:r>
            <a:r>
              <a:rPr lang="en-US" sz="2400" dirty="0">
                <a:solidFill>
                  <a:schemeClr val="bg2">
                    <a:lumMod val="50000"/>
                  </a:schemeClr>
                </a:solidFill>
              </a:rPr>
              <a:t>and achieve cost savings, high quality and standardized outcomes.</a:t>
            </a:r>
          </a:p>
        </p:txBody>
      </p:sp>
      <p:sp>
        <p:nvSpPr>
          <p:cNvPr id="19" name="Rectangle 18"/>
          <p:cNvSpPr/>
          <p:nvPr/>
        </p:nvSpPr>
        <p:spPr>
          <a:xfrm>
            <a:off x="2390189" y="2860612"/>
            <a:ext cx="2567997" cy="2870411"/>
          </a:xfrm>
          <a:prstGeom prst="rect">
            <a:avLst/>
          </a:prstGeom>
          <a:noFill/>
          <a:ln w="50800">
            <a:solidFill>
              <a:srgbClr val="2359AB"/>
            </a:solidFill>
          </a:ln>
        </p:spPr>
        <p:style>
          <a:lnRef idx="2">
            <a:schemeClr val="accent1">
              <a:shade val="50000"/>
            </a:schemeClr>
          </a:lnRef>
          <a:fillRef idx="1">
            <a:schemeClr val="accent1"/>
          </a:fillRef>
          <a:effectRef idx="0">
            <a:schemeClr val="accent1"/>
          </a:effectRef>
          <a:fontRef idx="minor">
            <a:schemeClr val="lt1"/>
          </a:fontRef>
        </p:style>
        <p:txBody>
          <a:bodyPr lIns="365760" tIns="365760" rIns="365760" bIns="365760" rtlCol="0" anchor="ctr"/>
          <a:lstStyle/>
          <a:p>
            <a:pPr lvl="0" algn="ctr">
              <a:lnSpc>
                <a:spcPct val="120000"/>
              </a:lnSpc>
            </a:pPr>
            <a:r>
              <a:rPr lang="en-US" b="1" dirty="0">
                <a:solidFill>
                  <a:srgbClr val="2359AB"/>
                </a:solidFill>
                <a:latin typeface="Arial" panose="020B0604020202020204" pitchFamily="34" charset="0"/>
                <a:ea typeface="Arial" charset="0"/>
                <a:cs typeface="Arial" panose="020B0604020202020204" pitchFamily="34" charset="0"/>
              </a:rPr>
              <a:t>Formulary</a:t>
            </a:r>
            <a:endParaRPr lang="en-US" sz="1600" dirty="0">
              <a:solidFill>
                <a:schemeClr val="bg2">
                  <a:lumMod val="50000"/>
                </a:schemeClr>
              </a:solidFill>
              <a:latin typeface="Arial" panose="020B0604020202020204" pitchFamily="34" charset="0"/>
              <a:cs typeface="Arial" panose="020B0604020202020204" pitchFamily="34" charset="0"/>
            </a:endParaRPr>
          </a:p>
          <a:p>
            <a:pPr algn="ctr"/>
            <a:r>
              <a:rPr lang="en-US" sz="1600" dirty="0">
                <a:solidFill>
                  <a:schemeClr val="bg2">
                    <a:lumMod val="50000"/>
                  </a:schemeClr>
                </a:solidFill>
                <a:latin typeface="Arial" panose="020B0604020202020204" pitchFamily="34" charset="0"/>
                <a:cs typeface="Arial" panose="020B0604020202020204" pitchFamily="34" charset="0"/>
              </a:rPr>
              <a:t>Mandating secondary market option while maintaining </a:t>
            </a:r>
            <a:r>
              <a:rPr lang="en-US" sz="1600" b="1" dirty="0">
                <a:solidFill>
                  <a:schemeClr val="bg2">
                    <a:lumMod val="50000"/>
                  </a:schemeClr>
                </a:solidFill>
                <a:latin typeface="Arial" panose="020B0604020202020204" pitchFamily="34" charset="0"/>
                <a:cs typeface="Arial" panose="020B0604020202020204" pitchFamily="34" charset="0"/>
              </a:rPr>
              <a:t>high quality </a:t>
            </a:r>
            <a:r>
              <a:rPr lang="en-US" sz="1600" dirty="0">
                <a:solidFill>
                  <a:schemeClr val="bg2">
                    <a:lumMod val="50000"/>
                  </a:schemeClr>
                </a:solidFill>
                <a:latin typeface="Arial" panose="020B0604020202020204" pitchFamily="34" charset="0"/>
                <a:cs typeface="Arial" panose="020B0604020202020204" pitchFamily="34" charset="0"/>
              </a:rPr>
              <a:t>results:</a:t>
            </a:r>
            <a:r>
              <a:rPr lang="en-US" sz="1600" b="1" dirty="0">
                <a:solidFill>
                  <a:schemeClr val="bg2">
                    <a:lumMod val="50000"/>
                  </a:schemeClr>
                </a:solidFill>
                <a:latin typeface="Arial" panose="020B0604020202020204" pitchFamily="34" charset="0"/>
                <a:cs typeface="Arial" panose="020B0604020202020204" pitchFamily="34" charset="0"/>
              </a:rPr>
              <a:t> </a:t>
            </a:r>
            <a:r>
              <a:rPr lang="en-US" sz="1600" dirty="0">
                <a:solidFill>
                  <a:schemeClr val="bg2">
                    <a:lumMod val="50000"/>
                  </a:schemeClr>
                </a:solidFill>
                <a:latin typeface="Arial" panose="020B0604020202020204" pitchFamily="34" charset="0"/>
                <a:cs typeface="Arial" panose="020B0604020202020204" pitchFamily="34" charset="0"/>
              </a:rPr>
              <a:t>limited buying option of battery to </a:t>
            </a:r>
            <a:r>
              <a:rPr lang="en-US" sz="1600" b="1" dirty="0">
                <a:solidFill>
                  <a:schemeClr val="bg2">
                    <a:lumMod val="50000"/>
                  </a:schemeClr>
                </a:solidFill>
                <a:latin typeface="Arial" panose="020B0604020202020204" pitchFamily="34" charset="0"/>
                <a:cs typeface="Arial" panose="020B0604020202020204" pitchFamily="34" charset="0"/>
              </a:rPr>
              <a:t>$32 </a:t>
            </a:r>
            <a:r>
              <a:rPr lang="en-US" sz="1600" dirty="0">
                <a:solidFill>
                  <a:schemeClr val="bg2">
                    <a:lumMod val="50000"/>
                  </a:schemeClr>
                </a:solidFill>
                <a:latin typeface="Arial" panose="020B0604020202020204" pitchFamily="34" charset="0"/>
                <a:cs typeface="Arial" panose="020B0604020202020204" pitchFamily="34" charset="0"/>
              </a:rPr>
              <a:t>version over </a:t>
            </a:r>
            <a:r>
              <a:rPr lang="en-US" sz="1600" b="1" dirty="0">
                <a:solidFill>
                  <a:schemeClr val="bg2">
                    <a:lumMod val="50000"/>
                  </a:schemeClr>
                </a:solidFill>
                <a:latin typeface="Arial" panose="020B0604020202020204" pitchFamily="34" charset="0"/>
                <a:cs typeface="Arial" panose="020B0604020202020204" pitchFamily="34" charset="0"/>
              </a:rPr>
              <a:t>$695</a:t>
            </a:r>
            <a:r>
              <a:rPr lang="en-US" sz="1600" dirty="0">
                <a:solidFill>
                  <a:schemeClr val="bg2">
                    <a:lumMod val="50000"/>
                  </a:schemeClr>
                </a:solidFill>
                <a:latin typeface="Arial" panose="020B0604020202020204" pitchFamily="34" charset="0"/>
                <a:cs typeface="Arial" panose="020B0604020202020204" pitchFamily="34" charset="0"/>
              </a:rPr>
              <a:t> OEM Original option.</a:t>
            </a:r>
            <a:endParaRPr lang="en-US" sz="1600" dirty="0">
              <a:gradFill flip="none" rotWithShape="1">
                <a:gsLst>
                  <a:gs pos="0">
                    <a:srgbClr val="5C6871"/>
                  </a:gs>
                  <a:gs pos="23000">
                    <a:srgbClr val="5C6871"/>
                  </a:gs>
                  <a:gs pos="69000">
                    <a:srgbClr val="5C6871"/>
                  </a:gs>
                  <a:gs pos="97000">
                    <a:srgbClr val="5C6871"/>
                  </a:gs>
                </a:gsLst>
                <a:path path="circle">
                  <a:fillToRect l="50000" t="50000" r="50000" b="50000"/>
                </a:path>
                <a:tileRect/>
              </a:gradFill>
              <a:latin typeface="Arial" panose="020B0604020202020204" pitchFamily="34" charset="0"/>
              <a:ea typeface="Arial" charset="0"/>
              <a:cs typeface="Arial" panose="020B0604020202020204" pitchFamily="34" charset="0"/>
            </a:endParaRPr>
          </a:p>
        </p:txBody>
      </p:sp>
      <p:sp>
        <p:nvSpPr>
          <p:cNvPr id="11" name="Rectangle 10"/>
          <p:cNvSpPr/>
          <p:nvPr/>
        </p:nvSpPr>
        <p:spPr>
          <a:xfrm>
            <a:off x="7100697" y="2860612"/>
            <a:ext cx="2567997" cy="2870411"/>
          </a:xfrm>
          <a:prstGeom prst="rect">
            <a:avLst/>
          </a:prstGeom>
          <a:noFill/>
          <a:ln w="50800">
            <a:solidFill>
              <a:srgbClr val="2359AB"/>
            </a:solidFill>
          </a:ln>
        </p:spPr>
        <p:style>
          <a:lnRef idx="2">
            <a:schemeClr val="accent1">
              <a:shade val="50000"/>
            </a:schemeClr>
          </a:lnRef>
          <a:fillRef idx="1">
            <a:schemeClr val="accent1"/>
          </a:fillRef>
          <a:effectRef idx="0">
            <a:schemeClr val="accent1"/>
          </a:effectRef>
          <a:fontRef idx="minor">
            <a:schemeClr val="lt1"/>
          </a:fontRef>
        </p:style>
        <p:txBody>
          <a:bodyPr lIns="365760" tIns="365760" rIns="365760" bIns="365760" rtlCol="0" anchor="ctr"/>
          <a:lstStyle/>
          <a:p>
            <a:pPr lvl="0" algn="ctr">
              <a:lnSpc>
                <a:spcPct val="120000"/>
              </a:lnSpc>
            </a:pPr>
            <a:r>
              <a:rPr lang="en-US" b="1" dirty="0">
                <a:gradFill flip="none" rotWithShape="1">
                  <a:gsLst>
                    <a:gs pos="0">
                      <a:srgbClr val="2359AB"/>
                    </a:gs>
                    <a:gs pos="23000">
                      <a:srgbClr val="2359AB"/>
                    </a:gs>
                    <a:gs pos="69000">
                      <a:srgbClr val="2359AB"/>
                    </a:gs>
                    <a:gs pos="97000">
                      <a:srgbClr val="2359AB"/>
                    </a:gs>
                  </a:gsLst>
                  <a:path path="circle">
                    <a:fillToRect l="50000" t="50000" r="50000" b="50000"/>
                  </a:path>
                  <a:tileRect/>
                </a:gradFill>
                <a:latin typeface="Arial" charset="0"/>
                <a:ea typeface="Arial" charset="0"/>
                <a:cs typeface="Arial" charset="0"/>
              </a:rPr>
              <a:t>Real Results</a:t>
            </a:r>
          </a:p>
          <a:p>
            <a:pPr lvl="0" algn="ctr">
              <a:lnSpc>
                <a:spcPct val="120000"/>
              </a:lnSpc>
            </a:pPr>
            <a:endParaRPr lang="en-US" dirty="0">
              <a:gradFill flip="none" rotWithShape="1">
                <a:gsLst>
                  <a:gs pos="0">
                    <a:srgbClr val="5C6871"/>
                  </a:gs>
                  <a:gs pos="23000">
                    <a:srgbClr val="5C6871"/>
                  </a:gs>
                  <a:gs pos="69000">
                    <a:srgbClr val="5C6871"/>
                  </a:gs>
                  <a:gs pos="97000">
                    <a:srgbClr val="5C6871"/>
                  </a:gs>
                </a:gsLst>
                <a:path path="circle">
                  <a:fillToRect l="50000" t="50000" r="50000" b="50000"/>
                </a:path>
                <a:tileRect/>
              </a:gradFill>
              <a:latin typeface="Arial" charset="0"/>
              <a:ea typeface="Arial" charset="0"/>
              <a:cs typeface="Arial" charset="0"/>
            </a:endParaRPr>
          </a:p>
          <a:p>
            <a:pPr algn="ctr"/>
            <a:r>
              <a:rPr lang="en-US" sz="1600" b="1" dirty="0">
                <a:solidFill>
                  <a:schemeClr val="bg2">
                    <a:lumMod val="50000"/>
                  </a:schemeClr>
                </a:solidFill>
                <a:latin typeface="Arial" panose="020B0604020202020204" pitchFamily="34" charset="0"/>
                <a:cs typeface="Arial" panose="020B0604020202020204" pitchFamily="34" charset="0"/>
              </a:rPr>
              <a:t>Standardized</a:t>
            </a:r>
            <a:r>
              <a:rPr lang="en-US" sz="1600" dirty="0">
                <a:solidFill>
                  <a:schemeClr val="bg2">
                    <a:lumMod val="50000"/>
                  </a:schemeClr>
                </a:solidFill>
                <a:latin typeface="Arial" panose="020B0604020202020204" pitchFamily="34" charset="0"/>
                <a:cs typeface="Arial" panose="020B0604020202020204" pitchFamily="34" charset="0"/>
              </a:rPr>
              <a:t> this battery purchase across health system in multiple states: </a:t>
            </a:r>
            <a:r>
              <a:rPr lang="en-US" sz="1600" b="1" dirty="0">
                <a:solidFill>
                  <a:schemeClr val="bg2">
                    <a:lumMod val="50000"/>
                  </a:schemeClr>
                </a:solidFill>
                <a:latin typeface="Arial" panose="020B0604020202020204" pitchFamily="34" charset="0"/>
                <a:cs typeface="Arial" panose="020B0604020202020204" pitchFamily="34" charset="0"/>
              </a:rPr>
              <a:t>Six figure dollar savings </a:t>
            </a:r>
            <a:r>
              <a:rPr lang="en-US" sz="1600" dirty="0">
                <a:solidFill>
                  <a:schemeClr val="bg2">
                    <a:lumMod val="50000"/>
                  </a:schemeClr>
                </a:solidFill>
                <a:latin typeface="Arial" panose="020B0604020202020204" pitchFamily="34" charset="0"/>
                <a:cs typeface="Arial" panose="020B0604020202020204" pitchFamily="34" charset="0"/>
              </a:rPr>
              <a:t>on an </a:t>
            </a:r>
            <a:r>
              <a:rPr lang="en-US" sz="1600" b="1" dirty="0">
                <a:solidFill>
                  <a:schemeClr val="bg2">
                    <a:lumMod val="50000"/>
                  </a:schemeClr>
                </a:solidFill>
                <a:latin typeface="Arial" panose="020B0604020202020204" pitchFamily="34" charset="0"/>
                <a:cs typeface="Arial" panose="020B0604020202020204" pitchFamily="34" charset="0"/>
              </a:rPr>
              <a:t>annual</a:t>
            </a:r>
            <a:r>
              <a:rPr lang="en-US" sz="1600" dirty="0">
                <a:solidFill>
                  <a:schemeClr val="bg2">
                    <a:lumMod val="50000"/>
                  </a:schemeClr>
                </a:solidFill>
                <a:latin typeface="Arial" panose="020B0604020202020204" pitchFamily="34" charset="0"/>
                <a:cs typeface="Arial" panose="020B0604020202020204" pitchFamily="34" charset="0"/>
              </a:rPr>
              <a:t> basis.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1919" y="3885794"/>
            <a:ext cx="542940" cy="478692"/>
          </a:xfrm>
          <a:prstGeom prst="rect">
            <a:avLst/>
          </a:prstGeom>
        </p:spPr>
      </p:pic>
    </p:spTree>
    <p:extLst>
      <p:ext uri="{BB962C8B-B14F-4D97-AF65-F5344CB8AC3E}">
        <p14:creationId xmlns:p14="http://schemas.microsoft.com/office/powerpoint/2010/main" val="1972120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Takeaways</a:t>
            </a:r>
          </a:p>
        </p:txBody>
      </p:sp>
      <p:sp>
        <p:nvSpPr>
          <p:cNvPr id="3" name="Content Placeholder 2"/>
          <p:cNvSpPr>
            <a:spLocks noGrp="1"/>
          </p:cNvSpPr>
          <p:nvPr>
            <p:ph idx="1"/>
          </p:nvPr>
        </p:nvSpPr>
        <p:spPr>
          <a:xfrm>
            <a:off x="838201" y="1825625"/>
            <a:ext cx="4705350" cy="2727926"/>
          </a:xfrm>
        </p:spPr>
        <p:txBody>
          <a:bodyPr/>
          <a:lstStyle/>
          <a:p>
            <a:pPr marL="457200" indent="-457200">
              <a:buFont typeface="+mj-lt"/>
              <a:buAutoNum type="arabicPeriod"/>
            </a:pPr>
            <a:r>
              <a:rPr lang="en-US" sz="2400" dirty="0"/>
              <a:t>Formularies can be applied successfully to HTM</a:t>
            </a:r>
          </a:p>
          <a:p>
            <a:pPr marL="457200" indent="-457200">
              <a:buFont typeface="+mj-lt"/>
              <a:buAutoNum type="arabicPeriod"/>
            </a:pPr>
            <a:r>
              <a:rPr lang="en-US" sz="2400" dirty="0"/>
              <a:t>Approach can still offer options </a:t>
            </a:r>
          </a:p>
          <a:p>
            <a:pPr marL="457200" indent="-457200">
              <a:buFont typeface="+mj-lt"/>
              <a:buAutoNum type="arabicPeriod"/>
            </a:pPr>
            <a:r>
              <a:rPr lang="en-US" sz="2400" dirty="0"/>
              <a:t>Results include hard cost savings, standardization and quality controls</a:t>
            </a:r>
          </a:p>
          <a:p>
            <a:pPr marL="457200" indent="-457200">
              <a:buFont typeface="+mj-lt"/>
              <a:buAutoNum type="arabicPeriod"/>
            </a:pPr>
            <a:endParaRPr lang="en-US" sz="2400" dirty="0"/>
          </a:p>
          <a:p>
            <a:pPr marL="457200" indent="-457200">
              <a:buFont typeface="+mj-lt"/>
              <a:buAutoNum type="arabicPeriod"/>
            </a:pPr>
            <a:endParaRPr lang="en-US" sz="2400" dirty="0"/>
          </a:p>
          <a:p>
            <a:pPr marL="457200" indent="-457200">
              <a:buFont typeface="+mj-lt"/>
              <a:buAutoNum type="arabicPeriod"/>
            </a:pPr>
            <a:endParaRPr lang="en-US" sz="2400" dirty="0"/>
          </a:p>
        </p:txBody>
      </p:sp>
      <p:pic>
        <p:nvPicPr>
          <p:cNvPr id="4" name="Picture 3">
            <a:extLst>
              <a:ext uri="{FF2B5EF4-FFF2-40B4-BE49-F238E27FC236}">
                <a16:creationId xmlns:a16="http://schemas.microsoft.com/office/drawing/2014/main" id="{50D0C5DC-5CA7-8544-831C-352404209091}"/>
              </a:ext>
            </a:extLst>
          </p:cNvPr>
          <p:cNvPicPr>
            <a:picLocks noChangeAspect="1"/>
          </p:cNvPicPr>
          <p:nvPr/>
        </p:nvPicPr>
        <p:blipFill>
          <a:blip r:embed="rId2"/>
          <a:stretch>
            <a:fillRect/>
          </a:stretch>
        </p:blipFill>
        <p:spPr>
          <a:xfrm>
            <a:off x="5543551" y="759798"/>
            <a:ext cx="6416116" cy="4912340"/>
          </a:xfrm>
          <a:prstGeom prst="rect">
            <a:avLst/>
          </a:prstGeom>
        </p:spPr>
      </p:pic>
      <p:pic>
        <p:nvPicPr>
          <p:cNvPr id="5" name="Picture 4">
            <a:extLst>
              <a:ext uri="{FF2B5EF4-FFF2-40B4-BE49-F238E27FC236}">
                <a16:creationId xmlns:a16="http://schemas.microsoft.com/office/drawing/2014/main" id="{519D4A83-9896-6640-A757-FA7058921773}"/>
              </a:ext>
            </a:extLst>
          </p:cNvPr>
          <p:cNvPicPr>
            <a:picLocks noChangeAspect="1"/>
          </p:cNvPicPr>
          <p:nvPr/>
        </p:nvPicPr>
        <p:blipFill rotWithShape="1">
          <a:blip r:embed="rId3"/>
          <a:srcRect l="15079" t="7370" r="18761" b="11952"/>
          <a:stretch/>
        </p:blipFill>
        <p:spPr>
          <a:xfrm>
            <a:off x="8333149" y="3633604"/>
            <a:ext cx="2961710" cy="28719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3628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164080" y="2977719"/>
            <a:ext cx="7886700" cy="1131079"/>
          </a:xfrm>
        </p:spPr>
        <p:txBody>
          <a:bodyPr>
            <a:normAutofit fontScale="90000"/>
          </a:bodyPr>
          <a:lstStyle/>
          <a:p>
            <a:r>
              <a:rPr lang="en-US" dirty="0"/>
              <a:t>Mara Pare’</a:t>
            </a:r>
            <a:br>
              <a:rPr lang="en-US" dirty="0"/>
            </a:br>
            <a:r>
              <a:rPr lang="en-US" dirty="0"/>
              <a:t>mpare@partssource.com</a:t>
            </a:r>
            <a:br>
              <a:rPr lang="en-US" dirty="0"/>
            </a:br>
            <a:r>
              <a:rPr lang="en-US" dirty="0"/>
              <a:t>330-954-7674</a:t>
            </a:r>
          </a:p>
        </p:txBody>
      </p:sp>
      <p:sp>
        <p:nvSpPr>
          <p:cNvPr id="3" name="Text Placeholder 2">
            <a:extLst>
              <a:ext uri="{FF2B5EF4-FFF2-40B4-BE49-F238E27FC236}">
                <a16:creationId xmlns:a16="http://schemas.microsoft.com/office/drawing/2014/main" id="{339BB332-1195-4731-A221-EECFBBD49457}"/>
              </a:ext>
            </a:extLst>
          </p:cNvPr>
          <p:cNvSpPr>
            <a:spLocks noGrp="1"/>
          </p:cNvSpPr>
          <p:nvPr>
            <p:ph type="body" idx="1"/>
          </p:nvPr>
        </p:nvSpPr>
        <p:spPr>
          <a:xfrm>
            <a:off x="2023197" y="2203712"/>
            <a:ext cx="7886700" cy="341632"/>
          </a:xfrm>
        </p:spPr>
        <p:txBody>
          <a:bodyPr>
            <a:normAutofit fontScale="92500" lnSpcReduction="10000"/>
          </a:bodyPr>
          <a:lstStyle/>
          <a:p>
            <a:r>
              <a:rPr lang="en-US" dirty="0"/>
              <a:t>Questions?</a:t>
            </a:r>
          </a:p>
        </p:txBody>
      </p:sp>
    </p:spTree>
    <p:extLst>
      <p:ext uri="{BB962C8B-B14F-4D97-AF65-F5344CB8AC3E}">
        <p14:creationId xmlns:p14="http://schemas.microsoft.com/office/powerpoint/2010/main" val="1683242708"/>
      </p:ext>
    </p:extLst>
  </p:cSld>
  <p:clrMapOvr>
    <a:masterClrMapping/>
  </p:clrMapOvr>
</p:sld>
</file>

<file path=ppt/theme/theme1.xml><?xml version="1.0" encoding="utf-8"?>
<a:theme xmlns:a="http://schemas.openxmlformats.org/drawingml/2006/main" name="PartsSource-16x9 Deck ARIAL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Partssource-4x3 ARIAL Template-Presentation</Template>
  <TotalTime>61090</TotalTime>
  <Words>1820</Words>
  <Application>Microsoft Office PowerPoint</Application>
  <PresentationFormat>Widescreen</PresentationFormat>
  <Paragraphs>508</Paragraphs>
  <Slides>26</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Calibri</vt:lpstr>
      <vt:lpstr>Libre Franklin</vt:lpstr>
      <vt:lpstr>Source Sans Pro</vt:lpstr>
      <vt:lpstr>Source Sans Pro Light</vt:lpstr>
      <vt:lpstr>Times New Roman</vt:lpstr>
      <vt:lpstr>Verdana</vt:lpstr>
      <vt:lpstr>Wingdings</vt:lpstr>
      <vt:lpstr>PartsSource-16x9 Deck ARIAL Template</vt:lpstr>
      <vt:lpstr>Applying a Formulary Approach  to Healthcare Technology Management</vt:lpstr>
      <vt:lpstr>Today’s Agenda</vt:lpstr>
      <vt:lpstr>Why a Formulary Approach? Healthcare, an Industry in Crisis</vt:lpstr>
      <vt:lpstr>Benefits of an Effective Formulary System: The Drug Formulary</vt:lpstr>
      <vt:lpstr>Benefits of an Effective Formulary System—Summary</vt:lpstr>
      <vt:lpstr>Switching Gears</vt:lpstr>
      <vt:lpstr>Perspectives from within the CE Supply Chain</vt:lpstr>
      <vt:lpstr>The Stats</vt:lpstr>
      <vt:lpstr>Supply Chain Variation</vt:lpstr>
      <vt:lpstr>Supply Chain Variation</vt:lpstr>
      <vt:lpstr>What if…</vt:lpstr>
      <vt:lpstr>Would These Benefits Still Apply?</vt:lpstr>
      <vt:lpstr>Objectives</vt:lpstr>
      <vt:lpstr>How</vt:lpstr>
      <vt:lpstr>Formulary Management Principles </vt:lpstr>
      <vt:lpstr>Maintaining a Formulary</vt:lpstr>
      <vt:lpstr>Establishing a Formulary for HTM</vt:lpstr>
      <vt:lpstr>3 Questions to Ask</vt:lpstr>
      <vt:lpstr>Multiple Options</vt:lpstr>
      <vt:lpstr>Multiple Options for Program Controls</vt:lpstr>
      <vt:lpstr>Mandatory and/or Preferred Options</vt:lpstr>
      <vt:lpstr>Formulary Management Tool</vt:lpstr>
      <vt:lpstr>Reporting and Monitoring</vt:lpstr>
      <vt:lpstr>PartsSource Customer Formulary: Real Results</vt:lpstr>
      <vt:lpstr>Takeaways</vt:lpstr>
      <vt:lpstr>Mara Pare’ mpare@partssource.com 330-954-7674</vt:lpstr>
    </vt:vector>
  </TitlesOfParts>
  <Company>PartsSource,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Meister</dc:creator>
  <cp:lastModifiedBy>Mara Pare</cp:lastModifiedBy>
  <cp:revision>828</cp:revision>
  <cp:lastPrinted>2017-10-02T15:54:49Z</cp:lastPrinted>
  <dcterms:created xsi:type="dcterms:W3CDTF">2015-02-17T15:05:12Z</dcterms:created>
  <dcterms:modified xsi:type="dcterms:W3CDTF">2019-04-09T13:21:21Z</dcterms:modified>
</cp:coreProperties>
</file>