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4"/>
    <p:sldMasterId id="2147483665" r:id="rId5"/>
  </p:sldMasterIdLst>
  <p:notesMasterIdLst>
    <p:notesMasterId r:id="rId17"/>
  </p:notesMasterIdLst>
  <p:handoutMasterIdLst>
    <p:handoutMasterId r:id="rId18"/>
  </p:handoutMasterIdLst>
  <p:sldIdLst>
    <p:sldId id="407" r:id="rId6"/>
    <p:sldId id="466" r:id="rId7"/>
    <p:sldId id="460" r:id="rId8"/>
    <p:sldId id="427" r:id="rId9"/>
    <p:sldId id="465" r:id="rId10"/>
    <p:sldId id="461" r:id="rId11"/>
    <p:sldId id="439" r:id="rId12"/>
    <p:sldId id="463" r:id="rId13"/>
    <p:sldId id="467" r:id="rId14"/>
    <p:sldId id="458" r:id="rId15"/>
    <p:sldId id="464" r:id="rId16"/>
  </p:sldIdLst>
  <p:sldSz cx="12192000" cy="6858000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B1D8"/>
    <a:srgbClr val="4D4D4D"/>
    <a:srgbClr val="1A3C6B"/>
    <a:srgbClr val="0F4E90"/>
    <a:srgbClr val="0098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26E408-3FF6-0D45-A7FA-E84D9552D4AF}" v="17" dt="2018-09-17T16:10:45.257"/>
  </p1510:revLst>
</p1510:revInfo>
</file>

<file path=ppt/tableStyles.xml><?xml version="1.0" encoding="utf-8"?>
<a:tblStyleLst xmlns:a="http://schemas.openxmlformats.org/drawingml/2006/main" def="{E350E619-C420-4A1C-AC25-7F7031F3D33A}">
  <a:tblStyle styleId="{E350E619-C420-4A1C-AC25-7F7031F3D33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E9EFF7"/>
          </a:solidFill>
        </a:fill>
      </a:tcStyle>
    </a:wholeTbl>
    <a:band1H>
      <a:tcStyle>
        <a:tcBdr/>
        <a:fill>
          <a:solidFill>
            <a:srgbClr val="D0DEEF"/>
          </a:solidFill>
        </a:fill>
      </a:tcStyle>
    </a:band1H>
    <a:band1V>
      <a:tcStyle>
        <a:tcBdr/>
        <a:fill>
          <a:solidFill>
            <a:srgbClr val="D0DEEF"/>
          </a:solidFill>
        </a:fill>
      </a:tcStyle>
    </a:band1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66" autoAdjust="0"/>
    <p:restoredTop sz="84985" autoAdjust="0"/>
  </p:normalViewPr>
  <p:slideViewPr>
    <p:cSldViewPr snapToGrid="0" showGuides="1">
      <p:cViewPr varScale="1">
        <p:scale>
          <a:sx n="67" d="100"/>
          <a:sy n="67" d="100"/>
        </p:scale>
        <p:origin x="176" y="5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749" y="35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5A7CE8D-4EDE-49AE-B367-6355B47D9F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B16654-ED51-4B96-82B7-D70448AAA98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19169-18E4-4C2C-981E-910424B92104}" type="datetimeFigureOut">
              <a:rPr lang="en-US" smtClean="0"/>
              <a:t>9/19/18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587E55-285C-4A21-A9E9-EA3D69FD43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B1E36A-EE56-4967-9393-CD5FE85E79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C3ED1D-965F-41FD-8D8F-9D9DA8D53F8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399" cy="3086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MY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MY" sz="12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627317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558771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MY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MY" sz="1200" b="0" i="0" u="none" strike="noStrike" cap="none" baseline="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MY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MY" sz="1200" b="0" i="0" u="none" strike="noStrike" cap="none" baseline="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spcBef>
                <a:spcPts val="0"/>
              </a:spcBef>
              <a:defRPr sz="600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457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2000">
                <a:solidFill>
                  <a:srgbClr val="888888"/>
                </a:solidFill>
              </a:defRPr>
            </a:lvl2pPr>
            <a:lvl3pPr marL="914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800">
                <a:solidFill>
                  <a:srgbClr val="888888"/>
                </a:solidFill>
              </a:defRPr>
            </a:lvl3pPr>
            <a:lvl4pPr marL="1371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4pPr>
            <a:lvl5pPr marL="18288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5pPr>
            <a:lvl6pPr marL="22860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6pPr>
            <a:lvl7pPr marL="2743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7pPr>
            <a:lvl8pPr marL="3200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8pPr>
            <a:lvl9pPr marL="3657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" name="Shape 8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MY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MY" sz="1200" b="0" i="0" u="none" strike="noStrike" cap="none" baseline="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7" name="Shape 8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" name="Shape 8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MY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MY" sz="1200" b="0" i="0" u="none" strike="noStrike" cap="none" baseline="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" name="Shape 9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4" name="Shape 9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MY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MY" sz="1200" b="0" i="0" u="none" strike="noStrike" cap="none" baseline="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" name="Shape 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0" name="Shape 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MY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MY" sz="1200" b="0" i="0" u="none" strike="noStrike" cap="none" baseline="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MY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MY" sz="1200" b="0" i="0" u="none" strike="noStrike" cap="none" baseline="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5511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5473"/>
            <a:ext cx="12192000" cy="3991971"/>
          </a:xfrm>
          <a:prstGeom prst="rect">
            <a:avLst/>
          </a:prstGeom>
          <a:solidFill>
            <a:srgbClr val="1A3C6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>
            <a:normAutofit/>
          </a:bodyPr>
          <a:lstStyle/>
          <a:p>
            <a:pPr algn="ctr"/>
            <a:endParaRPr lang="en-US" sz="14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019596"/>
            <a:ext cx="10363200" cy="2613728"/>
          </a:xfrm>
        </p:spPr>
        <p:txBody>
          <a:bodyPr wrap="square" lIns="0" anchor="b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287867"/>
            <a:ext cx="9753600" cy="1480842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2400" b="0" i="0">
                <a:latin typeface="Source Sans Pro" charset="0"/>
                <a:ea typeface="Source Sans Pro" charset="0"/>
                <a:cs typeface="Source Sans Pro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3173506" y="6356351"/>
            <a:ext cx="5844989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2016-2017 Nuvolo Technologies.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424149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alphaModFix amt="6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6199" y="121380"/>
            <a:ext cx="12444513" cy="5802342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1"/>
            <a:ext cx="12192000" cy="3180170"/>
          </a:xfrm>
          <a:prstGeom prst="rect">
            <a:avLst/>
          </a:prstGeom>
          <a:solidFill>
            <a:srgbClr val="1A3C6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>
            <a:normAutofit/>
          </a:bodyPr>
          <a:lstStyle/>
          <a:p>
            <a:pPr algn="ctr"/>
            <a:endParaRPr lang="en-US" sz="1400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914400" y="1019596"/>
            <a:ext cx="10363200" cy="1861169"/>
          </a:xfrm>
        </p:spPr>
        <p:txBody>
          <a:bodyPr wrap="square" lIns="0" anchor="b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914400" y="3478663"/>
            <a:ext cx="9753600" cy="1480842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2400" b="0" i="0">
                <a:latin typeface="Source Sans Pro" charset="0"/>
                <a:ea typeface="Source Sans Pro" charset="0"/>
                <a:cs typeface="Source Sans Pro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173506" y="6356351"/>
            <a:ext cx="5844989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2016-2017 Nuvolo Technologies. All rights reserved.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0125017" y="6356351"/>
            <a:ext cx="1228783" cy="365125"/>
          </a:xfrm>
          <a:prstGeom prst="rect">
            <a:avLst/>
          </a:prstGeom>
        </p:spPr>
        <p:txBody>
          <a:bodyPr/>
          <a:lstStyle/>
          <a:p>
            <a:fld id="{DA11D0D4-9DE2-164D-8FDA-84784363E3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411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87575"/>
            <a:ext cx="10515600" cy="460436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730307" y="103857"/>
            <a:ext cx="10728016" cy="732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173506" y="6356351"/>
            <a:ext cx="5844989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Copyright © 2016-2017.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0125017" y="6356351"/>
            <a:ext cx="1228783" cy="365125"/>
          </a:xfrm>
          <a:prstGeom prst="rect">
            <a:avLst/>
          </a:prstGeom>
        </p:spPr>
        <p:txBody>
          <a:bodyPr/>
          <a:lstStyle/>
          <a:p>
            <a:fld id="{DA11D0D4-9DE2-164D-8FDA-84784363E3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679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jec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730307" y="103857"/>
            <a:ext cx="10717227" cy="732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46056" y="1122813"/>
            <a:ext cx="10607744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1" i="0">
                <a:latin typeface="Source Sans Pro Semibold" charset="0"/>
                <a:ea typeface="Source Sans Pro Semibold" charset="0"/>
                <a:cs typeface="Source Sans Pro Semibold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46056" y="2095838"/>
            <a:ext cx="10607744" cy="363332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Source Sans Pro" charset="0"/>
                <a:ea typeface="Source Sans Pro" charset="0"/>
                <a:cs typeface="Source Sans Pro" charset="0"/>
              </a:defRPr>
            </a:lvl1pPr>
            <a:lvl2pPr>
              <a:defRPr b="0" i="0">
                <a:latin typeface="Source Sans Pro" charset="0"/>
                <a:ea typeface="Source Sans Pro" charset="0"/>
                <a:cs typeface="Source Sans Pro" charset="0"/>
              </a:defRPr>
            </a:lvl2pPr>
            <a:lvl3pPr>
              <a:defRPr b="0" i="0">
                <a:latin typeface="Source Sans Pro" charset="0"/>
                <a:ea typeface="Source Sans Pro" charset="0"/>
                <a:cs typeface="Source Sans Pro" charset="0"/>
              </a:defRPr>
            </a:lvl3pPr>
            <a:lvl4pPr>
              <a:defRPr b="0" i="0">
                <a:latin typeface="Source Sans Pro" charset="0"/>
                <a:ea typeface="Source Sans Pro" charset="0"/>
                <a:cs typeface="Source Sans Pro" charset="0"/>
              </a:defRPr>
            </a:lvl4pPr>
            <a:lvl5pPr>
              <a:defRPr b="0" i="0">
                <a:latin typeface="Source Sans Pro" charset="0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173506" y="6356351"/>
            <a:ext cx="5844989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2016-2017 Nuvolo Technologies. All rights reserved.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0125017" y="6356351"/>
            <a:ext cx="1228783" cy="365125"/>
          </a:xfrm>
          <a:prstGeom prst="rect">
            <a:avLst/>
          </a:prstGeom>
        </p:spPr>
        <p:txBody>
          <a:bodyPr/>
          <a:lstStyle/>
          <a:p>
            <a:fld id="{DA11D0D4-9DE2-164D-8FDA-84784363E3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152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81438"/>
            <a:ext cx="5181600" cy="47095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81438"/>
            <a:ext cx="5181600" cy="47095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730307" y="103857"/>
            <a:ext cx="10706437" cy="732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73506" y="6356351"/>
            <a:ext cx="5844989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2016-2017 Nuvolo Technologies.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0125017" y="6356351"/>
            <a:ext cx="1228783" cy="365125"/>
          </a:xfrm>
          <a:prstGeom prst="rect">
            <a:avLst/>
          </a:prstGeom>
        </p:spPr>
        <p:txBody>
          <a:bodyPr/>
          <a:lstStyle/>
          <a:p>
            <a:fld id="{DA11D0D4-9DE2-164D-8FDA-84784363E3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256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325114"/>
            <a:ext cx="5157787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200" b="1" i="0">
                <a:latin typeface="Source Sans Pro Semibold" charset="0"/>
                <a:ea typeface="Source Sans Pro Semibold" charset="0"/>
                <a:cs typeface="Source Sans Pro Semibold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298139"/>
            <a:ext cx="5157787" cy="363332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Source Sans Pro" charset="0"/>
                <a:ea typeface="Source Sans Pro" charset="0"/>
                <a:cs typeface="Source Sans Pro" charset="0"/>
              </a:defRPr>
            </a:lvl1pPr>
            <a:lvl2pPr>
              <a:defRPr b="0" i="0">
                <a:latin typeface="Source Sans Pro" charset="0"/>
                <a:ea typeface="Source Sans Pro" charset="0"/>
                <a:cs typeface="Source Sans Pro" charset="0"/>
              </a:defRPr>
            </a:lvl2pPr>
            <a:lvl3pPr>
              <a:defRPr b="0" i="0">
                <a:latin typeface="Source Sans Pro" charset="0"/>
                <a:ea typeface="Source Sans Pro" charset="0"/>
                <a:cs typeface="Source Sans Pro" charset="0"/>
              </a:defRPr>
            </a:lvl3pPr>
            <a:lvl4pPr>
              <a:defRPr b="0" i="0">
                <a:latin typeface="Source Sans Pro" charset="0"/>
                <a:ea typeface="Source Sans Pro" charset="0"/>
                <a:cs typeface="Source Sans Pro" charset="0"/>
              </a:defRPr>
            </a:lvl4pPr>
            <a:lvl5pPr>
              <a:defRPr b="0" i="0">
                <a:latin typeface="Source Sans Pro" charset="0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325114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200" b="1" i="0">
                <a:latin typeface="Source Sans Pro Semibold" charset="0"/>
                <a:ea typeface="Source Sans Pro Semibold" charset="0"/>
                <a:cs typeface="Source Sans Pro Semibold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298139"/>
            <a:ext cx="5183188" cy="36333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730307" y="103857"/>
            <a:ext cx="10717227" cy="732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173506" y="6356351"/>
            <a:ext cx="5844989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2016-2017 Nuvolo Technologies. All rights reserved.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10125017" y="6356351"/>
            <a:ext cx="1228783" cy="365125"/>
          </a:xfrm>
          <a:prstGeom prst="rect">
            <a:avLst/>
          </a:prstGeom>
        </p:spPr>
        <p:txBody>
          <a:bodyPr/>
          <a:lstStyle/>
          <a:p>
            <a:fld id="{DA11D0D4-9DE2-164D-8FDA-84784363E3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819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&amp; Det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116898"/>
            <a:ext cx="3932237" cy="1069974"/>
          </a:xfrm>
        </p:spPr>
        <p:txBody>
          <a:bodyPr wrap="square" anchor="b">
            <a:noAutofit/>
          </a:bodyPr>
          <a:lstStyle>
            <a:lvl1pPr>
              <a:defRPr sz="3200">
                <a:solidFill>
                  <a:srgbClr val="1A3C6B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116899"/>
            <a:ext cx="6172200" cy="463368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36517"/>
            <a:ext cx="3932237" cy="34816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73506" y="6356351"/>
            <a:ext cx="5844989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2016-2017 Nuvolo Technologies.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0125017" y="6356351"/>
            <a:ext cx="1228783" cy="365125"/>
          </a:xfrm>
          <a:prstGeom prst="rect">
            <a:avLst/>
          </a:prstGeom>
        </p:spPr>
        <p:txBody>
          <a:bodyPr/>
          <a:lstStyle/>
          <a:p>
            <a:fld id="{DA11D0D4-9DE2-164D-8FDA-84784363E3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0069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0470" y="5176543"/>
            <a:ext cx="3725333" cy="12954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5504330" y="6356351"/>
            <a:ext cx="584498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2016-2017 Nuvolo Technologies.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9002015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Slide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22345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1_Title and Conten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ial"/>
              <a:buNone/>
              <a:defRPr sz="18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indent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ial"/>
              <a:buNone/>
              <a:defRPr sz="18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indent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ial"/>
              <a:buNone/>
              <a:defRPr sz="18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indent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ial"/>
              <a:buNone/>
              <a:defRPr sz="18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indent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ial"/>
              <a:buNone/>
              <a:defRPr sz="18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indent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ial"/>
              <a:buNone/>
              <a:defRPr sz="18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indent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ial"/>
              <a:buNone/>
              <a:defRPr sz="18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indent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ial"/>
              <a:buNone/>
              <a:defRPr sz="18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09600" y="1600203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609600" y="6356353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4165600" y="6356353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8737600" y="6356353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1417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  <a:defRPr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" name="Shape 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spcBef>
                <a:spcPts val="0"/>
              </a:spcBef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MY"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MY" sz="1200" b="0" i="0" u="none" strike="noStrike" cap="none" baseline="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60" r:id="rId3"/>
    <p:sldLayoutId id="2147483661" r:id="rId4"/>
    <p:sldLayoutId id="2147483662" r:id="rId5"/>
    <p:sldLayoutId id="2147483663" r:id="rId6"/>
    <p:sldLayoutId id="2147483675" r:id="rId7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138713"/>
            <a:ext cx="12192000" cy="719288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sz="14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" y="159089"/>
            <a:ext cx="12192000" cy="73215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035F6F-86F8-40BF-BDDE-97043529E95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30" y="6237706"/>
            <a:ext cx="986886" cy="47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790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6" r:id="rId10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4D4D4D"/>
          </a:solidFill>
          <a:latin typeface="Source Sans Pro Light" charset="0"/>
          <a:ea typeface="Source Sans Pro Light" charset="0"/>
          <a:cs typeface="Source Sans Pro Light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1A3C6B"/>
          </a:solidFill>
          <a:latin typeface="Source Sans Pro" charset="0"/>
          <a:ea typeface="Source Sans Pro" charset="0"/>
          <a:cs typeface="Source Sans Pro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A3C6B"/>
          </a:solidFill>
          <a:latin typeface="Source Sans Pro" charset="0"/>
          <a:ea typeface="Source Sans Pro" charset="0"/>
          <a:cs typeface="Source Sans Pro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A3C6B"/>
          </a:solidFill>
          <a:latin typeface="Source Sans Pro" charset="0"/>
          <a:ea typeface="Source Sans Pro" charset="0"/>
          <a:cs typeface="Source Sans Pro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3C6B"/>
          </a:solidFill>
          <a:latin typeface="Source Sans Pro" charset="0"/>
          <a:ea typeface="Source Sans Pro" charset="0"/>
          <a:cs typeface="Source Sans Pro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3C6B"/>
          </a:solidFill>
          <a:latin typeface="Source Sans Pro" charset="0"/>
          <a:ea typeface="Source Sans Pro" charset="0"/>
          <a:cs typeface="Source Sans Pro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tiff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tel:(844)468-8656" TargetMode="External"/><Relationship Id="rId2" Type="http://schemas.openxmlformats.org/officeDocument/2006/relationships/hyperlink" Target="mailto:info@nuvolo.com" TargetMode="Externa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0794120-2D08-47D4-BB20-910BB77F286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1668" y="0"/>
            <a:ext cx="12137227" cy="8088248"/>
          </a:xfrm>
          <a:prstGeom prst="rect">
            <a:avLst/>
          </a:prstGeom>
        </p:spPr>
      </p:pic>
      <p:sp>
        <p:nvSpPr>
          <p:cNvPr id="6" name="Shape 110"/>
          <p:cNvSpPr/>
          <p:nvPr/>
        </p:nvSpPr>
        <p:spPr>
          <a:xfrm>
            <a:off x="-271518" y="-650938"/>
            <a:ext cx="14258580" cy="8695377"/>
          </a:xfrm>
          <a:prstGeom prst="rect">
            <a:avLst/>
          </a:prstGeom>
          <a:solidFill>
            <a:srgbClr val="4D4D4D">
              <a:alpha val="53000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Shape 103"/>
          <p:cNvSpPr txBox="1"/>
          <p:nvPr/>
        </p:nvSpPr>
        <p:spPr>
          <a:xfrm>
            <a:off x="532872" y="3804081"/>
            <a:ext cx="8199648" cy="241657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-MY" sz="4800" b="1" i="0" u="none" strike="noStrike" cap="none" baseline="0" dirty="0">
                <a:solidFill>
                  <a:schemeClr val="bg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Kill</a:t>
            </a:r>
            <a:r>
              <a:rPr lang="en-MY" sz="4800" b="1" i="0" u="none" strike="noStrike" cap="none" dirty="0">
                <a:solidFill>
                  <a:schemeClr val="bg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Your Spreadsheets: </a:t>
            </a:r>
          </a:p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-MY" sz="4800" b="1" baseline="0" dirty="0">
                <a:solidFill>
                  <a:schemeClr val="bg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How</a:t>
            </a:r>
            <a:r>
              <a:rPr lang="en-MY" sz="4800" b="1" dirty="0">
                <a:solidFill>
                  <a:schemeClr val="bg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Top HTM Teams Optimize Reporting</a:t>
            </a:r>
            <a:endParaRPr lang="en-MY" sz="4800" b="1" i="0" u="none" strike="noStrike" cap="none" baseline="0" dirty="0">
              <a:solidFill>
                <a:schemeClr val="bg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858" y="215832"/>
            <a:ext cx="2080963" cy="1005799"/>
          </a:xfrm>
          <a:prstGeom prst="rect">
            <a:avLst/>
          </a:prstGeom>
        </p:spPr>
      </p:pic>
      <p:sp>
        <p:nvSpPr>
          <p:cNvPr id="5" name="Shape 103"/>
          <p:cNvSpPr txBox="1"/>
          <p:nvPr/>
        </p:nvSpPr>
        <p:spPr>
          <a:xfrm>
            <a:off x="582093" y="2654880"/>
            <a:ext cx="7441393" cy="241657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-MY" sz="4800" b="1" dirty="0">
                <a:solidFill>
                  <a:srgbClr val="03B1D8"/>
                </a:solidFill>
                <a:latin typeface="Permanent Marker" panose="02000000000000000000" pitchFamily="2" charset="0"/>
                <a:ea typeface="Permanent Marker" panose="02000000000000000000" pitchFamily="2" charset="0"/>
                <a:cs typeface="Source Sans Pro"/>
                <a:sym typeface="Source Sans Pro"/>
              </a:rPr>
              <a:t>MD Expo - Seattle</a:t>
            </a:r>
            <a:endParaRPr lang="en-MY" sz="4800" b="1" u="none" strike="noStrike" cap="none" baseline="0" dirty="0">
              <a:solidFill>
                <a:srgbClr val="03B1D8"/>
              </a:solidFill>
              <a:latin typeface="Permanent Marker" panose="02000000000000000000" pitchFamily="2" charset="0"/>
              <a:ea typeface="Permanent Marker" panose="02000000000000000000" pitchFamily="2" charset="0"/>
              <a:cs typeface="Source Sans Pro"/>
              <a:sym typeface="Source Sans Pr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40A16A-5360-C247-A798-B6036961303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5409" y="5687948"/>
            <a:ext cx="63500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7618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3C1F23-6E0B-43FA-8EDD-19729FBAE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593" y="578705"/>
            <a:ext cx="10728016" cy="732154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latin typeface="Open Sans"/>
              </a:rPr>
              <a:t>Meet The Speaker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5C32DB-5898-407D-9D84-BDC9976D68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11D0D4-9DE2-164D-8FDA-84784363E3C3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  <a:rtl val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  <a:rtl val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F802A2D-D40A-1344-8960-A4D46357956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02379" y="1389959"/>
            <a:ext cx="2993571" cy="2993571"/>
          </a:xfrm>
          <a:prstGeom prst="ellipse">
            <a:avLst/>
          </a:prstGeom>
          <a:ln w="28575">
            <a:solidFill>
              <a:srgbClr val="0070C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C07C39-EF8E-6F4A-AE7E-CE7F0278D8DC}"/>
              </a:ext>
            </a:extLst>
          </p:cNvPr>
          <p:cNvSpPr txBox="1"/>
          <p:nvPr/>
        </p:nvSpPr>
        <p:spPr>
          <a:xfrm>
            <a:off x="158593" y="2237755"/>
            <a:ext cx="72079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Open Sans"/>
              </a:rPr>
              <a:t>Ben Person, VP Solution Consulting</a:t>
            </a:r>
          </a:p>
          <a:p>
            <a:endParaRPr lang="en-US" sz="2000" dirty="0">
              <a:latin typeface="Open Sans"/>
            </a:endParaRPr>
          </a:p>
          <a:p>
            <a:r>
              <a:rPr lang="en-US" sz="2000" dirty="0">
                <a:latin typeface="Open Sans"/>
              </a:rPr>
              <a:t>Ben leads the product marketing and solution consulting teams at Nuvolo and helps Healthcare HTM teams upgrade or replace legacy CMMS solutions with a modern cloud based CMMS system </a:t>
            </a:r>
          </a:p>
        </p:txBody>
      </p:sp>
    </p:spTree>
    <p:extLst>
      <p:ext uri="{BB962C8B-B14F-4D97-AF65-F5344CB8AC3E}">
        <p14:creationId xmlns:p14="http://schemas.microsoft.com/office/powerpoint/2010/main" val="3603554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3C1F23-6E0B-43FA-8EDD-19729FBAE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76" y="501649"/>
            <a:ext cx="10728016" cy="732154"/>
          </a:xfrm>
        </p:spPr>
        <p:txBody>
          <a:bodyPr/>
          <a:lstStyle/>
          <a:p>
            <a:pPr algn="l"/>
            <a:r>
              <a:rPr lang="en-US" dirty="0">
                <a:latin typeface="Open Sans"/>
              </a:rPr>
              <a:t>Today’s Agenda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5C32DB-5898-407D-9D84-BDC9976D68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11D0D4-9DE2-164D-8FDA-84784363E3C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207AFD2-9D9F-42C6-A8D5-6DFF3062AF22}"/>
              </a:ext>
            </a:extLst>
          </p:cNvPr>
          <p:cNvSpPr txBox="1">
            <a:spLocks/>
          </p:cNvSpPr>
          <p:nvPr/>
        </p:nvSpPr>
        <p:spPr>
          <a:xfrm>
            <a:off x="10125017" y="6356351"/>
            <a:ext cx="1228783" cy="365125"/>
          </a:xfrm>
          <a:prstGeom prst="rect">
            <a:avLst/>
          </a:prstGeom>
        </p:spPr>
        <p:txBody>
          <a:bodyPr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fld id="{DA11D0D4-9DE2-164D-8FDA-84784363E3C3}" type="slidenum">
              <a:rPr lang="en-US" smtClean="0"/>
              <a:pPr/>
              <a:t>3</a:t>
            </a:fld>
            <a:endParaRPr lang="en-US"/>
          </a:p>
        </p:txBody>
      </p:sp>
      <p:cxnSp>
        <p:nvCxnSpPr>
          <p:cNvPr id="10" name="Shape 4794">
            <a:extLst>
              <a:ext uri="{FF2B5EF4-FFF2-40B4-BE49-F238E27FC236}">
                <a16:creationId xmlns:a16="http://schemas.microsoft.com/office/drawing/2014/main" id="{74EDD9B9-E236-474D-9C74-E51690E8B36C}"/>
              </a:ext>
            </a:extLst>
          </p:cNvPr>
          <p:cNvCxnSpPr/>
          <p:nvPr/>
        </p:nvCxnSpPr>
        <p:spPr>
          <a:xfrm>
            <a:off x="6186936" y="2039790"/>
            <a:ext cx="0" cy="3891064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1" name="Shape 4795">
            <a:extLst>
              <a:ext uri="{FF2B5EF4-FFF2-40B4-BE49-F238E27FC236}">
                <a16:creationId xmlns:a16="http://schemas.microsoft.com/office/drawing/2014/main" id="{76E45D9A-7285-4851-B9D7-7F374FE5D280}"/>
              </a:ext>
            </a:extLst>
          </p:cNvPr>
          <p:cNvCxnSpPr/>
          <p:nvPr/>
        </p:nvCxnSpPr>
        <p:spPr>
          <a:xfrm>
            <a:off x="8761522" y="1910087"/>
            <a:ext cx="0" cy="3891064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2" name="Shape 4797">
            <a:extLst>
              <a:ext uri="{FF2B5EF4-FFF2-40B4-BE49-F238E27FC236}">
                <a16:creationId xmlns:a16="http://schemas.microsoft.com/office/drawing/2014/main" id="{828B4CFD-A586-485A-9C43-B8B91A15E908}"/>
              </a:ext>
            </a:extLst>
          </p:cNvPr>
          <p:cNvSpPr/>
          <p:nvPr/>
        </p:nvSpPr>
        <p:spPr>
          <a:xfrm>
            <a:off x="3502240" y="4199890"/>
            <a:ext cx="2357198" cy="13080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n-MY" sz="20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Source Sans Pro" panose="020B0503030403020204" pitchFamily="34" charset="0"/>
                <a:ea typeface="Open Sans"/>
                <a:cs typeface="Open Sans"/>
                <a:sym typeface="Open Sans"/>
                <a:rtl val="0"/>
              </a:rPr>
              <a:t>How </a:t>
            </a:r>
            <a:r>
              <a:rPr lang="en-MY" sz="2000" b="1" dirty="0">
                <a:solidFill>
                  <a:srgbClr val="7F7F7F"/>
                </a:solidFill>
                <a:latin typeface="Source Sans Pro" panose="020B0503030403020204" pitchFamily="34" charset="0"/>
                <a:ea typeface="Open Sans"/>
                <a:cs typeface="Open Sans"/>
                <a:sym typeface="Open Sans"/>
              </a:rPr>
              <a:t>Real-time reporting advances HTM</a:t>
            </a:r>
            <a:endParaRPr kumimoji="0" lang="en-MY" sz="1300" b="0" i="0" u="none" strike="noStrike" kern="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Source Sans Pro" panose="020B0503030403020204" pitchFamily="34" charset="0"/>
              <a:ea typeface="Open Sans"/>
              <a:cs typeface="Open Sans"/>
              <a:sym typeface="Open Sans"/>
              <a:rtl val="0"/>
            </a:endParaRPr>
          </a:p>
        </p:txBody>
      </p:sp>
      <p:sp>
        <p:nvSpPr>
          <p:cNvPr id="13" name="Shape 4798">
            <a:extLst>
              <a:ext uri="{FF2B5EF4-FFF2-40B4-BE49-F238E27FC236}">
                <a16:creationId xmlns:a16="http://schemas.microsoft.com/office/drawing/2014/main" id="{CA2A37B0-2344-4884-A30E-B73DDF4F8A5E}"/>
              </a:ext>
            </a:extLst>
          </p:cNvPr>
          <p:cNvSpPr/>
          <p:nvPr/>
        </p:nvSpPr>
        <p:spPr>
          <a:xfrm>
            <a:off x="6207419" y="4199890"/>
            <a:ext cx="2574586" cy="13080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Source Sans Pro" panose="020B0503030403020204" pitchFamily="34" charset="0"/>
                <a:ea typeface="Open Sans"/>
                <a:cs typeface="Open Sans"/>
                <a:sym typeface="Open Sans"/>
                <a:rtl val="0"/>
              </a:rPr>
              <a:t>Top HTM Reports Demo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Source Sans Pro" panose="020B0503030403020204" pitchFamily="34" charset="0"/>
              <a:ea typeface="Open Sans"/>
              <a:cs typeface="Open Sans"/>
              <a:sym typeface="Open Sans"/>
              <a:rtl val="0"/>
            </a:endParaRPr>
          </a:p>
        </p:txBody>
      </p:sp>
      <p:sp>
        <p:nvSpPr>
          <p:cNvPr id="14" name="Shape 4799">
            <a:extLst>
              <a:ext uri="{FF2B5EF4-FFF2-40B4-BE49-F238E27FC236}">
                <a16:creationId xmlns:a16="http://schemas.microsoft.com/office/drawing/2014/main" id="{5F6AA87E-710C-4903-8775-05AFC6EC17E2}"/>
              </a:ext>
            </a:extLst>
          </p:cNvPr>
          <p:cNvSpPr/>
          <p:nvPr/>
        </p:nvSpPr>
        <p:spPr>
          <a:xfrm>
            <a:off x="8978909" y="4199890"/>
            <a:ext cx="2357198" cy="13080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7F7F7F"/>
                </a:solidFill>
                <a:latin typeface="Source Sans Pro" panose="020B0503030403020204" pitchFamily="34" charset="0"/>
                <a:ea typeface="Open Sans"/>
                <a:cs typeface="Open Sans"/>
                <a:sym typeface="Open Sans"/>
              </a:rPr>
              <a:t>How to Ensure Accurate Data Capture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Source Sans Pro" panose="020B0503030403020204" pitchFamily="34" charset="0"/>
              <a:ea typeface="Open Sans"/>
              <a:cs typeface="Open Sans"/>
              <a:sym typeface="Open Sans"/>
              <a:rtl val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2C6A6C0-48DC-4EF0-8E64-043D941F5702}"/>
              </a:ext>
            </a:extLst>
          </p:cNvPr>
          <p:cNvSpPr/>
          <p:nvPr/>
        </p:nvSpPr>
        <p:spPr>
          <a:xfrm>
            <a:off x="4050756" y="2697223"/>
            <a:ext cx="1260167" cy="1260167"/>
          </a:xfrm>
          <a:prstGeom prst="ellipse">
            <a:avLst/>
          </a:prstGeom>
          <a:noFill/>
          <a:ln w="31750">
            <a:solidFill>
              <a:srgbClr val="03B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Source Sans Pro" panose="020B0503030403020204" pitchFamily="34" charset="0"/>
              </a:rPr>
              <a:t>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45CD9AE-E971-4881-A09A-AA3753D16D39}"/>
              </a:ext>
            </a:extLst>
          </p:cNvPr>
          <p:cNvSpPr/>
          <p:nvPr/>
        </p:nvSpPr>
        <p:spPr>
          <a:xfrm>
            <a:off x="6767945" y="2697225"/>
            <a:ext cx="1260167" cy="1260167"/>
          </a:xfrm>
          <a:prstGeom prst="ellipse">
            <a:avLst/>
          </a:prstGeom>
          <a:noFill/>
          <a:ln w="31750">
            <a:solidFill>
              <a:srgbClr val="03B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Source Sans Pro" panose="020B0503030403020204" pitchFamily="34" charset="0"/>
              </a:rPr>
              <a:t>3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19D7B83-A60D-4EA4-A3E6-703FE024390F}"/>
              </a:ext>
            </a:extLst>
          </p:cNvPr>
          <p:cNvSpPr/>
          <p:nvPr/>
        </p:nvSpPr>
        <p:spPr>
          <a:xfrm>
            <a:off x="9494933" y="2697223"/>
            <a:ext cx="1260167" cy="1260167"/>
          </a:xfrm>
          <a:prstGeom prst="ellipse">
            <a:avLst/>
          </a:prstGeom>
          <a:noFill/>
          <a:ln w="31750">
            <a:solidFill>
              <a:srgbClr val="03B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Source Sans Pro" panose="020B0503030403020204" pitchFamily="34" charset="0"/>
              </a:rPr>
              <a:t>4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34933E9-F7CE-48E0-9588-509324B968F2}"/>
              </a:ext>
            </a:extLst>
          </p:cNvPr>
          <p:cNvSpPr/>
          <p:nvPr/>
        </p:nvSpPr>
        <p:spPr>
          <a:xfrm>
            <a:off x="1529809" y="2697223"/>
            <a:ext cx="1260167" cy="1260167"/>
          </a:xfrm>
          <a:prstGeom prst="ellipse">
            <a:avLst/>
          </a:prstGeom>
          <a:noFill/>
          <a:ln w="31750">
            <a:solidFill>
              <a:srgbClr val="03B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Source Sans Pro" panose="020B0503030403020204" pitchFamily="34" charset="0"/>
              </a:rPr>
              <a:t>1</a:t>
            </a:r>
          </a:p>
        </p:txBody>
      </p:sp>
      <p:sp>
        <p:nvSpPr>
          <p:cNvPr id="19" name="Shape 4797">
            <a:extLst>
              <a:ext uri="{FF2B5EF4-FFF2-40B4-BE49-F238E27FC236}">
                <a16:creationId xmlns:a16="http://schemas.microsoft.com/office/drawing/2014/main" id="{B41BF71B-6090-4F34-9ECF-C57016169A72}"/>
              </a:ext>
            </a:extLst>
          </p:cNvPr>
          <p:cNvSpPr/>
          <p:nvPr/>
        </p:nvSpPr>
        <p:spPr>
          <a:xfrm>
            <a:off x="981293" y="4199890"/>
            <a:ext cx="2357198" cy="13080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lang="en-MY" sz="2000" b="1" dirty="0">
                <a:solidFill>
                  <a:srgbClr val="7F7F7F"/>
                </a:solidFill>
                <a:latin typeface="Source Sans Pro" panose="020B0503030403020204" pitchFamily="34" charset="0"/>
                <a:ea typeface="Open Sans"/>
                <a:cs typeface="Open Sans"/>
                <a:sym typeface="Open Sans"/>
              </a:rPr>
              <a:t>Spreadsheet Challenges</a:t>
            </a:r>
          </a:p>
        </p:txBody>
      </p:sp>
      <p:cxnSp>
        <p:nvCxnSpPr>
          <p:cNvPr id="20" name="Shape 4794">
            <a:extLst>
              <a:ext uri="{FF2B5EF4-FFF2-40B4-BE49-F238E27FC236}">
                <a16:creationId xmlns:a16="http://schemas.microsoft.com/office/drawing/2014/main" id="{0C6EEED3-F858-414B-BF0F-9740FEE42933}"/>
              </a:ext>
            </a:extLst>
          </p:cNvPr>
          <p:cNvCxnSpPr/>
          <p:nvPr/>
        </p:nvCxnSpPr>
        <p:spPr>
          <a:xfrm>
            <a:off x="3451353" y="2011858"/>
            <a:ext cx="0" cy="3891064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060774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>
            <a:off x="11480" y="0"/>
            <a:ext cx="12192000" cy="6858000"/>
          </a:xfrm>
          <a:prstGeom prst="rect">
            <a:avLst/>
          </a:prstGeom>
          <a:solidFill>
            <a:srgbClr val="4D4D4D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Shape 111"/>
          <p:cNvSpPr txBox="1"/>
          <p:nvPr/>
        </p:nvSpPr>
        <p:spPr>
          <a:xfrm>
            <a:off x="1805138" y="2199260"/>
            <a:ext cx="8850162" cy="22076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MY" sz="5400" b="1" i="0" u="none" strike="noStrike" cap="none" baseline="0" dirty="0">
                <a:solidFill>
                  <a:schemeClr val="bg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Current State of </a:t>
            </a:r>
            <a:r>
              <a:rPr lang="en-MY" sz="5400" b="1" i="0" u="none" strike="noStrike" cap="none" baseline="0" dirty="0">
                <a:solidFill>
                  <a:srgbClr val="03B1D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HTM Reporting</a:t>
            </a:r>
          </a:p>
        </p:txBody>
      </p:sp>
      <p:cxnSp>
        <p:nvCxnSpPr>
          <p:cNvPr id="113" name="Shape 113"/>
          <p:cNvCxnSpPr/>
          <p:nvPr/>
        </p:nvCxnSpPr>
        <p:spPr>
          <a:xfrm rot="10800000">
            <a:off x="6096000" y="-359229"/>
            <a:ext cx="11481" cy="2144487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/>
            <a:headEnd type="oval" w="med" len="med"/>
            <a:tailEnd type="oval" w="med" len="med"/>
          </a:ln>
        </p:spPr>
      </p:cxnSp>
      <p:cxnSp>
        <p:nvCxnSpPr>
          <p:cNvPr id="114" name="Shape 114"/>
          <p:cNvCxnSpPr/>
          <p:nvPr/>
        </p:nvCxnSpPr>
        <p:spPr>
          <a:xfrm>
            <a:off x="4746766" y="4226637"/>
            <a:ext cx="272142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dash"/>
            <a:miter/>
            <a:headEnd type="oval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354354375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3C1F23-6E0B-43FA-8EDD-19729FBAE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509" y="404128"/>
            <a:ext cx="10728016" cy="732154"/>
          </a:xfrm>
        </p:spPr>
        <p:txBody>
          <a:bodyPr/>
          <a:lstStyle/>
          <a:p>
            <a:pPr algn="l"/>
            <a:r>
              <a:rPr lang="en-US" dirty="0">
                <a:latin typeface="Open Sans"/>
              </a:rPr>
              <a:t>The Problem with Spreadsheets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5C32DB-5898-407D-9D84-BDC9976D68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11D0D4-9DE2-164D-8FDA-84784363E3C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418A12-7AEC-4F81-B44C-A71716408A85}"/>
              </a:ext>
            </a:extLst>
          </p:cNvPr>
          <p:cNvSpPr txBox="1"/>
          <p:nvPr/>
        </p:nvSpPr>
        <p:spPr>
          <a:xfrm>
            <a:off x="1283055" y="2268120"/>
            <a:ext cx="72079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Open Sans"/>
              </a:rPr>
              <a:t>Time Consuming</a:t>
            </a:r>
          </a:p>
          <a:p>
            <a:endParaRPr lang="en-US" sz="2800" dirty="0">
              <a:latin typeface="Open Sans"/>
            </a:endParaRPr>
          </a:p>
          <a:p>
            <a:r>
              <a:rPr lang="en-US" sz="2800" dirty="0">
                <a:latin typeface="Open Sans"/>
              </a:rPr>
              <a:t>Prone to Human Error</a:t>
            </a:r>
          </a:p>
          <a:p>
            <a:endParaRPr lang="en-US" sz="2800" dirty="0">
              <a:latin typeface="Open Sans"/>
            </a:endParaRPr>
          </a:p>
          <a:p>
            <a:r>
              <a:rPr lang="en-US" sz="2800" dirty="0">
                <a:latin typeface="Open Sans"/>
              </a:rPr>
              <a:t>Difficult to Collaborate</a:t>
            </a:r>
          </a:p>
        </p:txBody>
      </p:sp>
      <p:sp>
        <p:nvSpPr>
          <p:cNvPr id="2" name="Multiply 1">
            <a:extLst>
              <a:ext uri="{FF2B5EF4-FFF2-40B4-BE49-F238E27FC236}">
                <a16:creationId xmlns:a16="http://schemas.microsoft.com/office/drawing/2014/main" id="{2FB845B2-0BBD-DD4E-AF46-C386AA676AE0}"/>
              </a:ext>
            </a:extLst>
          </p:cNvPr>
          <p:cNvSpPr/>
          <p:nvPr/>
        </p:nvSpPr>
        <p:spPr>
          <a:xfrm>
            <a:off x="617454" y="2268120"/>
            <a:ext cx="495300" cy="457200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ultiply 8">
            <a:extLst>
              <a:ext uri="{FF2B5EF4-FFF2-40B4-BE49-F238E27FC236}">
                <a16:creationId xmlns:a16="http://schemas.microsoft.com/office/drawing/2014/main" id="{06B4FD93-F5D0-D24C-95E1-0A28DAEA9BC0}"/>
              </a:ext>
            </a:extLst>
          </p:cNvPr>
          <p:cNvSpPr/>
          <p:nvPr/>
        </p:nvSpPr>
        <p:spPr>
          <a:xfrm>
            <a:off x="617454" y="3144806"/>
            <a:ext cx="495300" cy="457200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ultiply 11">
            <a:extLst>
              <a:ext uri="{FF2B5EF4-FFF2-40B4-BE49-F238E27FC236}">
                <a16:creationId xmlns:a16="http://schemas.microsoft.com/office/drawing/2014/main" id="{DE9B3D01-A64A-9E46-88E8-0B0F36B4AC26}"/>
              </a:ext>
            </a:extLst>
          </p:cNvPr>
          <p:cNvSpPr/>
          <p:nvPr/>
        </p:nvSpPr>
        <p:spPr>
          <a:xfrm>
            <a:off x="617454" y="4021493"/>
            <a:ext cx="495300" cy="457200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90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3C1F23-6E0B-43FA-8EDD-19729FBAE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618" y="404128"/>
            <a:ext cx="10728016" cy="732154"/>
          </a:xfrm>
        </p:spPr>
        <p:txBody>
          <a:bodyPr/>
          <a:lstStyle/>
          <a:p>
            <a:pPr algn="l"/>
            <a:r>
              <a:rPr lang="en-US">
                <a:latin typeface="Open Sans"/>
              </a:rPr>
              <a:t>Engage the C-Suite</a:t>
            </a:r>
            <a:endParaRPr lang="en-US" dirty="0">
              <a:latin typeface="Open San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5C32DB-5898-407D-9D84-BDC9976D68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125017" y="6356351"/>
            <a:ext cx="1228783" cy="365125"/>
          </a:xfrm>
        </p:spPr>
        <p:txBody>
          <a:bodyPr/>
          <a:lstStyle/>
          <a:p>
            <a:fld id="{DA11D0D4-9DE2-164D-8FDA-84784363E3C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418A12-7AEC-4F81-B44C-A71716408A85}"/>
              </a:ext>
            </a:extLst>
          </p:cNvPr>
          <p:cNvSpPr txBox="1"/>
          <p:nvPr/>
        </p:nvSpPr>
        <p:spPr>
          <a:xfrm>
            <a:off x="321618" y="1542092"/>
            <a:ext cx="1176331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Open Sans"/>
              </a:rPr>
              <a:t>Can you report in a clear and concise manner to a non-technical audience?</a:t>
            </a:r>
          </a:p>
          <a:p>
            <a:endParaRPr lang="en-US" sz="2800" dirty="0">
              <a:latin typeface="Open Sans"/>
            </a:endParaRPr>
          </a:p>
          <a:p>
            <a:r>
              <a:rPr lang="en-US" sz="2800" dirty="0">
                <a:latin typeface="Open Sans"/>
              </a:rPr>
              <a:t>Visual dashboards, KPIs made possible by real-time reporting will help you accomplish this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953C3F-DD78-439B-85DF-3554CE00479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8979" y="3202346"/>
            <a:ext cx="4933293" cy="284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52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3C1F23-6E0B-43FA-8EDD-19729FBAE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849" y="437432"/>
            <a:ext cx="11454690" cy="732154"/>
          </a:xfrm>
        </p:spPr>
        <p:txBody>
          <a:bodyPr/>
          <a:lstStyle/>
          <a:p>
            <a:pPr algn="l"/>
            <a:r>
              <a:rPr lang="en-US" dirty="0">
                <a:latin typeface="Open Sans"/>
              </a:rPr>
              <a:t>Achieve AAMI Advanced HTM Program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5C32DB-5898-407D-9D84-BDC9976D68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11D0D4-9DE2-164D-8FDA-84784363E3C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3583B674-5D83-46E0-AAEF-842FB7E25741}"/>
              </a:ext>
            </a:extLst>
          </p:cNvPr>
          <p:cNvSpPr txBox="1">
            <a:spLocks/>
          </p:cNvSpPr>
          <p:nvPr/>
        </p:nvSpPr>
        <p:spPr>
          <a:xfrm>
            <a:off x="-870486" y="1251216"/>
            <a:ext cx="10728016" cy="73215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4D4D4D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4EAFEE-E592-4C4F-8750-1F43680D7F6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0989" y="1399695"/>
            <a:ext cx="5313703" cy="44296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D1E808-C1E5-45BD-81A0-CAAEFDB2F3A3}"/>
              </a:ext>
            </a:extLst>
          </p:cNvPr>
          <p:cNvSpPr txBox="1"/>
          <p:nvPr/>
        </p:nvSpPr>
        <p:spPr>
          <a:xfrm>
            <a:off x="400186" y="1983370"/>
            <a:ext cx="7020617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Open Sans"/>
              </a:rPr>
              <a:t>The HTM Program Manages ALL HTM-Related Costs</a:t>
            </a:r>
            <a:br>
              <a:rPr lang="en-US" sz="1800" dirty="0">
                <a:latin typeface="Open Sans"/>
              </a:rPr>
            </a:br>
            <a:endParaRPr lang="en-US" sz="1800" dirty="0">
              <a:latin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Open Sans"/>
              </a:rPr>
              <a:t>The HTM Program Monitors Productivity</a:t>
            </a:r>
            <a:br>
              <a:rPr lang="en-US" sz="1800" dirty="0">
                <a:latin typeface="Open Sans"/>
              </a:rPr>
            </a:br>
            <a:endParaRPr lang="en-US" sz="1800" dirty="0">
              <a:latin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Open Sans"/>
              </a:rPr>
              <a:t>The HTM Program’s CMMS has extensive analytical features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latin typeface="Open Sans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Open Sans"/>
              </a:rPr>
              <a:t>Integration Capabilities (RTLS/RFID, ERP, etc.)</a:t>
            </a:r>
            <a:br>
              <a:rPr lang="en-US" sz="1800" dirty="0">
                <a:latin typeface="Open Sans"/>
              </a:rPr>
            </a:br>
            <a:endParaRPr lang="en-US" sz="1800" dirty="0">
              <a:latin typeface="Open Sans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Open Sans"/>
              </a:rPr>
              <a:t>Asset reliability measurements</a:t>
            </a:r>
            <a:br>
              <a:rPr lang="en-US" sz="1800" dirty="0">
                <a:latin typeface="Open Sans"/>
              </a:rPr>
            </a:br>
            <a:endParaRPr lang="en-US" sz="1800" dirty="0">
              <a:latin typeface="Open Sans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Open Sans"/>
              </a:rPr>
              <a:t>Self Service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75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3C1F23-6E0B-43FA-8EDD-19729FBAE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330" y="562488"/>
            <a:ext cx="10728016" cy="732154"/>
          </a:xfrm>
        </p:spPr>
        <p:txBody>
          <a:bodyPr/>
          <a:lstStyle/>
          <a:p>
            <a:pPr algn="l"/>
            <a:r>
              <a:rPr lang="en-US" dirty="0">
                <a:latin typeface="Open Sans"/>
              </a:rPr>
              <a:t>How Real-time Reporting Helps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5C32DB-5898-407D-9D84-BDC9976D68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125017" y="6356351"/>
            <a:ext cx="1228783" cy="365125"/>
          </a:xfrm>
        </p:spPr>
        <p:txBody>
          <a:bodyPr/>
          <a:lstStyle/>
          <a:p>
            <a:fld id="{DA11D0D4-9DE2-164D-8FDA-84784363E3C3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418A12-7AEC-4F81-B44C-A71716408A85}"/>
              </a:ext>
            </a:extLst>
          </p:cNvPr>
          <p:cNvSpPr txBox="1"/>
          <p:nvPr/>
        </p:nvSpPr>
        <p:spPr>
          <a:xfrm>
            <a:off x="424847" y="2121714"/>
            <a:ext cx="59505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Open Sans"/>
              </a:rPr>
              <a:t>Imagine being able to create, view and collaborate, on reports in real time…</a:t>
            </a:r>
          </a:p>
          <a:p>
            <a:endParaRPr lang="en-US" sz="2800" dirty="0">
              <a:latin typeface="Open Sans"/>
            </a:endParaRPr>
          </a:p>
          <a:p>
            <a:r>
              <a:rPr lang="en-US" sz="2800" dirty="0">
                <a:latin typeface="Open Sans"/>
              </a:rPr>
              <a:t>Let’s take a look at some of the reports top HTM teams use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99A60E-6461-4F45-9283-2A7297B42DF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5400" y="1695698"/>
            <a:ext cx="5658353" cy="335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75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5C32DB-5898-407D-9D84-BDC9976D68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125017" y="6356351"/>
            <a:ext cx="1228783" cy="365125"/>
          </a:xfrm>
        </p:spPr>
        <p:txBody>
          <a:bodyPr/>
          <a:lstStyle/>
          <a:p>
            <a:fld id="{DA11D0D4-9DE2-164D-8FDA-84784363E3C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98CD3D6B-E7E2-F144-B405-47523F5E371C}"/>
              </a:ext>
            </a:extLst>
          </p:cNvPr>
          <p:cNvSpPr txBox="1"/>
          <p:nvPr/>
        </p:nvSpPr>
        <p:spPr>
          <a:xfrm>
            <a:off x="394197" y="2486134"/>
            <a:ext cx="6400303" cy="3462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latin typeface="Open Sans"/>
              </a:rPr>
              <a:t>Your reports are only as accurate as the data you collect.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800" dirty="0">
              <a:latin typeface="Open Sans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latin typeface="Open Sans"/>
              </a:rPr>
              <a:t>Enable technicians to submit work orders during clinical rounds and at the point of service--online or offline</a:t>
            </a:r>
          </a:p>
        </p:txBody>
      </p:sp>
      <p:pic>
        <p:nvPicPr>
          <p:cNvPr id="9" name="Picture 8" descr="A close up of a computer&#10;&#10;Description generated with high confidence">
            <a:extLst>
              <a:ext uri="{FF2B5EF4-FFF2-40B4-BE49-F238E27FC236}">
                <a16:creationId xmlns:a16="http://schemas.microsoft.com/office/drawing/2014/main" id="{8C421B80-74AC-D24F-B2D8-65E244CD64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3500" y="1788085"/>
            <a:ext cx="3911598" cy="424917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10" name="Title 2">
            <a:extLst>
              <a:ext uri="{FF2B5EF4-FFF2-40B4-BE49-F238E27FC236}">
                <a16:creationId xmlns:a16="http://schemas.microsoft.com/office/drawing/2014/main" id="{87EE9C55-240E-B54F-B0DC-1E685EFD2930}"/>
              </a:ext>
            </a:extLst>
          </p:cNvPr>
          <p:cNvSpPr txBox="1">
            <a:spLocks/>
          </p:cNvSpPr>
          <p:nvPr/>
        </p:nvSpPr>
        <p:spPr>
          <a:xfrm>
            <a:off x="394197" y="608464"/>
            <a:ext cx="10728016" cy="73215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4D4D4D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algn="l"/>
            <a:r>
              <a:rPr lang="en-US" dirty="0">
                <a:latin typeface="Open Sans"/>
              </a:rPr>
              <a:t>Equip Your Technicians with Mobile</a:t>
            </a:r>
          </a:p>
        </p:txBody>
      </p:sp>
    </p:spTree>
    <p:extLst>
      <p:ext uri="{BB962C8B-B14F-4D97-AF65-F5344CB8AC3E}">
        <p14:creationId xmlns:p14="http://schemas.microsoft.com/office/powerpoint/2010/main" val="2258179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3C1F23-6E0B-43FA-8EDD-19729FBAE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197" y="608464"/>
            <a:ext cx="10728016" cy="732154"/>
          </a:xfrm>
        </p:spPr>
        <p:txBody>
          <a:bodyPr/>
          <a:lstStyle/>
          <a:p>
            <a:pPr algn="l"/>
            <a:r>
              <a:rPr lang="en-US" dirty="0">
                <a:latin typeface="Open Sans"/>
              </a:rPr>
              <a:t>How Nuvolo Helps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5C32DB-5898-407D-9D84-BDC9976D68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125017" y="6356351"/>
            <a:ext cx="1228783" cy="365125"/>
          </a:xfrm>
        </p:spPr>
        <p:txBody>
          <a:bodyPr/>
          <a:lstStyle/>
          <a:p>
            <a:fld id="{DA11D0D4-9DE2-164D-8FDA-84784363E3C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418A12-7AEC-4F81-B44C-A71716408A85}"/>
              </a:ext>
            </a:extLst>
          </p:cNvPr>
          <p:cNvSpPr txBox="1"/>
          <p:nvPr/>
        </p:nvSpPr>
        <p:spPr>
          <a:xfrm>
            <a:off x="394197" y="1956510"/>
            <a:ext cx="720792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Open Sans"/>
              </a:rPr>
              <a:t>Do you have an upcoming CMMS project?</a:t>
            </a:r>
          </a:p>
          <a:p>
            <a:endParaRPr lang="en-US" sz="2800" dirty="0">
              <a:latin typeface="Open Sans"/>
            </a:endParaRPr>
          </a:p>
          <a:p>
            <a:endParaRPr lang="en-US" sz="2800" dirty="0">
              <a:latin typeface="Open Sans"/>
            </a:endParaRPr>
          </a:p>
          <a:p>
            <a:r>
              <a:rPr lang="en-US" sz="2800" dirty="0">
                <a:latin typeface="Open Sans"/>
              </a:rPr>
              <a:t>If you’re interested in making data-driven business decisions, arming your technicians with mobile or want to upgrade your legacy CMMS…</a:t>
            </a:r>
          </a:p>
        </p:txBody>
      </p:sp>
    </p:spTree>
    <p:extLst>
      <p:ext uri="{BB962C8B-B14F-4D97-AF65-F5344CB8AC3E}">
        <p14:creationId xmlns:p14="http://schemas.microsoft.com/office/powerpoint/2010/main" val="1877295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3C1F23-6E0B-43FA-8EDD-19729FBAE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Open Sans"/>
              </a:rPr>
              <a:t>Ask Us Anything!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4BFBA8-0D1F-254B-91E7-836D6329F3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5400" indent="0">
              <a:buNone/>
            </a:pPr>
            <a:r>
              <a:rPr lang="en-US" dirty="0"/>
              <a:t>...we invite you to pop over and meet Tom, Ryan, Bob, Megan and Kyle from the Nuvolo team at Booth #517, 519, 616, 618</a:t>
            </a:r>
          </a:p>
          <a:p>
            <a:pPr marL="25400" indent="0">
              <a:buNone/>
            </a:pPr>
            <a:endParaRPr lang="en-US" dirty="0"/>
          </a:p>
          <a:p>
            <a:pPr marL="25400" indent="0">
              <a:buNone/>
            </a:pPr>
            <a:endParaRPr lang="en-US" dirty="0"/>
          </a:p>
          <a:p>
            <a:pPr marL="25400" indent="0">
              <a:buNone/>
            </a:pPr>
            <a:r>
              <a:rPr lang="en-US" dirty="0"/>
              <a:t>Contact us at: </a:t>
            </a:r>
            <a:r>
              <a:rPr lang="en-US" u="sng" dirty="0">
                <a:hlinkClick r:id="rId2"/>
              </a:rPr>
              <a:t>info@nuvolo.com</a:t>
            </a:r>
            <a:r>
              <a:rPr lang="en-US"/>
              <a:t> or  </a:t>
            </a:r>
            <a:r>
              <a:rPr lang="en-US" dirty="0">
                <a:hlinkClick r:id="rId3"/>
              </a:rPr>
              <a:t>1-844-4-NUVOLO</a:t>
            </a:r>
          </a:p>
          <a:p>
            <a:pPr marL="2540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5C32DB-5898-407D-9D84-BDC9976D68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A11D0D4-9DE2-164D-8FDA-84784363E3C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404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Nuvolo">
      <a:dk1>
        <a:srgbClr val="1A3C6B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uvolo 2017 Template" id="{C6A51D45-9A6C-484C-BBD6-E54E3C3294F0}" vid="{704E503F-6D9E-CB4A-97CD-292C6B470950}"/>
    </a:ext>
  </a:extLst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F571EB224EA0428AA52F99C855AF5C" ma:contentTypeVersion="4" ma:contentTypeDescription="Create a new document." ma:contentTypeScope="" ma:versionID="5d86beb8eec5bba1ad1b74802bda63dd">
  <xsd:schema xmlns:xsd="http://www.w3.org/2001/XMLSchema" xmlns:xs="http://www.w3.org/2001/XMLSchema" xmlns:p="http://schemas.microsoft.com/office/2006/metadata/properties" xmlns:ns2="c15ef11f-bb9a-41ad-9b16-ee9f017c22bb" xmlns:ns3="3cabf493-3d6f-460f-be01-fce24271c92b" targetNamespace="http://schemas.microsoft.com/office/2006/metadata/properties" ma:root="true" ma:fieldsID="8b3fa50ccce1ffdf571d22e0c1e469dc" ns2:_="" ns3:_="">
    <xsd:import namespace="c15ef11f-bb9a-41ad-9b16-ee9f017c22bb"/>
    <xsd:import namespace="3cabf493-3d6f-460f-be01-fce24271c92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5ef11f-bb9a-41ad-9b16-ee9f017c22b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abf493-3d6f-460f-be01-fce24271c9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C791317-96B9-4162-B2D1-07EC2B150D18}">
  <ds:schemaRefs>
    <ds:schemaRef ds:uri="http://schemas.microsoft.com/office/2006/documentManagement/types"/>
    <ds:schemaRef ds:uri="3cabf493-3d6f-460f-be01-fce24271c92b"/>
    <ds:schemaRef ds:uri="c15ef11f-bb9a-41ad-9b16-ee9f017c22bb"/>
    <ds:schemaRef ds:uri="http://purl.org/dc/elements/1.1/"/>
    <ds:schemaRef ds:uri="http://www.w3.org/XML/1998/namespace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0075AFB-A964-4A9D-8E5A-62000BBB66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5ef11f-bb9a-41ad-9b16-ee9f017c22bb"/>
    <ds:schemaRef ds:uri="3cabf493-3d6f-460f-be01-fce24271c9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FC63CC5-E70D-4FAD-A669-A41AFA2111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7750</TotalTime>
  <Words>262</Words>
  <Application>Microsoft Macintosh PowerPoint</Application>
  <PresentationFormat>Widescreen</PresentationFormat>
  <Paragraphs>63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Open Sans</vt:lpstr>
      <vt:lpstr>Permanent Marker</vt:lpstr>
      <vt:lpstr>Source Sans Pro</vt:lpstr>
      <vt:lpstr>Source Sans Pro Light</vt:lpstr>
      <vt:lpstr>Source Sans Pro Semibold</vt:lpstr>
      <vt:lpstr>Office Theme</vt:lpstr>
      <vt:lpstr>1_Office Theme</vt:lpstr>
      <vt:lpstr>PowerPoint Presentation</vt:lpstr>
      <vt:lpstr>Meet The Speaker</vt:lpstr>
      <vt:lpstr>Today’s Agenda</vt:lpstr>
      <vt:lpstr>PowerPoint Presentation</vt:lpstr>
      <vt:lpstr>The Problem with Spreadsheets</vt:lpstr>
      <vt:lpstr>Engage the C-Suite</vt:lpstr>
      <vt:lpstr>Achieve AAMI Advanced HTM Program Level</vt:lpstr>
      <vt:lpstr>How Real-time Reporting Helps</vt:lpstr>
      <vt:lpstr>PowerPoint Presentation</vt:lpstr>
      <vt:lpstr>How Nuvolo Helps</vt:lpstr>
      <vt:lpstr>Ask Us Anything!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ciaccia</dc:creator>
  <cp:lastModifiedBy>Mayleen Fitzcharles</cp:lastModifiedBy>
  <cp:revision>173</cp:revision>
  <dcterms:modified xsi:type="dcterms:W3CDTF">2018-09-19T14:59:58Z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0x01010091F571EB224EA0428AA52F99C855AF5C</vt:lpwstr>
  </property>
</Properties>
</file>