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332" r:id="rId2"/>
    <p:sldId id="421" r:id="rId3"/>
    <p:sldId id="334" r:id="rId4"/>
    <p:sldId id="403" r:id="rId5"/>
    <p:sldId id="404" r:id="rId6"/>
    <p:sldId id="414" r:id="rId7"/>
    <p:sldId id="333" r:id="rId8"/>
    <p:sldId id="364" r:id="rId9"/>
    <p:sldId id="386" r:id="rId10"/>
    <p:sldId id="366" r:id="rId11"/>
    <p:sldId id="381" r:id="rId12"/>
    <p:sldId id="365" r:id="rId13"/>
    <p:sldId id="377" r:id="rId14"/>
    <p:sldId id="378" r:id="rId15"/>
    <p:sldId id="341" r:id="rId16"/>
    <p:sldId id="343" r:id="rId17"/>
    <p:sldId id="368" r:id="rId18"/>
    <p:sldId id="423" r:id="rId19"/>
    <p:sldId id="425" r:id="rId20"/>
    <p:sldId id="385" r:id="rId21"/>
    <p:sldId id="384" r:id="rId22"/>
    <p:sldId id="422" r:id="rId23"/>
    <p:sldId id="428" r:id="rId24"/>
    <p:sldId id="429" r:id="rId25"/>
    <p:sldId id="427" r:id="rId26"/>
    <p:sldId id="420" r:id="rId27"/>
    <p:sldId id="431" r:id="rId28"/>
    <p:sldId id="348" r:id="rId29"/>
  </p:sldIdLst>
  <p:sldSz cx="9144000" cy="5143500" type="screen16x9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60">
          <p15:clr>
            <a:srgbClr val="A4A3A4"/>
          </p15:clr>
        </p15:guide>
        <p15:guide id="2" pos="43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kik, Inhel" initials="RI" lastIdx="0" clrIdx="0">
    <p:extLst>
      <p:ext uri="{19B8F6BF-5375-455C-9EA6-DF929625EA0E}">
        <p15:presenceInfo xmlns:p15="http://schemas.microsoft.com/office/powerpoint/2012/main" userId="S-1-5-21-2916011970-151763852-1986877517-49143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E267B"/>
    <a:srgbClr val="002664"/>
    <a:srgbClr val="0073CF"/>
    <a:srgbClr val="3DB7E4"/>
    <a:srgbClr val="D52B1E"/>
    <a:srgbClr val="CCDC00"/>
    <a:srgbClr val="C50084"/>
    <a:srgbClr val="E98300"/>
    <a:srgbClr val="62A618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376" autoAdjust="0"/>
    <p:restoredTop sz="61538" autoAdjust="0"/>
  </p:normalViewPr>
  <p:slideViewPr>
    <p:cSldViewPr snapToGrid="0">
      <p:cViewPr varScale="1">
        <p:scale>
          <a:sx n="103" d="100"/>
          <a:sy n="103" d="100"/>
        </p:scale>
        <p:origin x="1584" y="96"/>
      </p:cViewPr>
      <p:guideLst>
        <p:guide orient="horz" pos="3060"/>
        <p:guide pos="431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51" d="100"/>
          <a:sy n="51" d="100"/>
        </p:scale>
        <p:origin x="2668" y="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ohnYun\Desktop\Collateral\Threat%20Report\Threat%20Report%202019\Threat%20Report%20Graphs%204-9-2019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E5F-4F7A-AE59-4AD54E30F527}"/>
              </c:ext>
            </c:extLst>
          </c:dPt>
          <c:dPt>
            <c:idx val="1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E5F-4F7A-AE59-4AD54E30F527}"/>
              </c:ext>
            </c:extLst>
          </c:dPt>
          <c:dPt>
            <c:idx val="2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E5F-4F7A-AE59-4AD54E30F527}"/>
              </c:ext>
            </c:extLst>
          </c:dPt>
          <c:dLbls>
            <c:dLbl>
              <c:idx val="0"/>
              <c:layout>
                <c:manualLayout>
                  <c:x val="9.6436146602844088E-3"/>
                  <c:y val="1.275714541701247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978845527520736"/>
                      <c:h val="0.1181923153211867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6E5F-4F7A-AE59-4AD54E30F527}"/>
                </c:ext>
              </c:extLst>
            </c:dLbl>
            <c:dLbl>
              <c:idx val="1"/>
              <c:layout>
                <c:manualLayout>
                  <c:x val="-8.5174821191222369E-2"/>
                  <c:y val="0.2484975033413741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800" b="1" i="0" u="none" strike="noStrike" kern="1200" baseline="0">
                        <a:solidFill>
                          <a:schemeClr val="bg1"/>
                        </a:solidFill>
                        <a:latin typeface="Avenir Heavy" panose="02000503020000020003" pitchFamily="2" charset="0"/>
                        <a:ea typeface="+mn-ea"/>
                        <a:cs typeface="+mn-cs"/>
                      </a:defRPr>
                    </a:pPr>
                    <a:r>
                      <a:rPr lang="en-US" sz="1800" baseline="0" dirty="0">
                        <a:solidFill>
                          <a:schemeClr val="bg1"/>
                        </a:solidFill>
                      </a:rPr>
                      <a:t>25%</a:t>
                    </a:r>
                    <a:endParaRPr lang="en-US" dirty="0"/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800" b="1" i="0" u="none" strike="noStrike" kern="1200" baseline="0">
                      <a:solidFill>
                        <a:schemeClr val="bg1"/>
                      </a:solidFill>
                      <a:latin typeface="Avenir Heavy" panose="02000503020000020003" pitchFamily="2" charset="0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8016692853284327E-2"/>
                      <c:h val="7.7113735834440367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6E5F-4F7A-AE59-4AD54E30F527}"/>
                </c:ext>
              </c:extLst>
            </c:dLbl>
            <c:dLbl>
              <c:idx val="2"/>
              <c:layout>
                <c:manualLayout>
                  <c:x val="0.20930672350831322"/>
                  <c:y val="-8.8358759234915762E-2"/>
                </c:manualLayout>
              </c:layout>
              <c:tx>
                <c:rich>
                  <a:bodyPr/>
                  <a:lstStyle/>
                  <a:p>
                    <a:r>
                      <a:rPr lang="en-US" sz="1800" baseline="0" dirty="0">
                        <a:solidFill>
                          <a:schemeClr val="bg1"/>
                        </a:solidFill>
                      </a:rPr>
                      <a:t>72%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E5F-4F7A-AE59-4AD54E30F52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venir Heavy" panose="02000503020000020003" pitchFamily="2" charset="0"/>
                    <a:ea typeface="+mn-ea"/>
                    <a:cs typeface="+mn-cs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1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('VLAN break down'!$D$4:$E$4,'VLAN break down'!$G$4)</c:f>
              <c:strCache>
                <c:ptCount val="3"/>
                <c:pt idx="0">
                  <c:v>Medical Only</c:v>
                </c:pt>
                <c:pt idx="1">
                  <c:v>Non-Medical Only</c:v>
                </c:pt>
                <c:pt idx="2">
                  <c:v>Mixed</c:v>
                </c:pt>
              </c:strCache>
            </c:strRef>
          </c:cat>
          <c:val>
            <c:numRef>
              <c:f>('VLAN break down'!$D$6:$E$6,'VLAN break down'!$G$6)</c:f>
              <c:numCache>
                <c:formatCode>0%</c:formatCode>
                <c:ptCount val="3"/>
                <c:pt idx="0">
                  <c:v>2.8746340165025301E-2</c:v>
                </c:pt>
                <c:pt idx="1">
                  <c:v>0.25099813681128602</c:v>
                </c:pt>
                <c:pt idx="2">
                  <c:v>0.720255523023689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E5F-4F7A-AE59-4AD54E30F527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0.49989</cdr:x>
      <cdr:y>0.23559</cdr:y>
    </cdr:from>
    <cdr:to>
      <cdr:x>0.65586</cdr:x>
      <cdr:y>0.47615</cdr:y>
    </cdr:to>
    <cdr:sp macro="" textlink="">
      <cdr:nvSpPr>
        <cdr:cNvPr id="2" name="TextBox 9">
          <a:extLst xmlns:a="http://schemas.openxmlformats.org/drawingml/2006/main">
            <a:ext uri="{FF2B5EF4-FFF2-40B4-BE49-F238E27FC236}">
              <a16:creationId xmlns:a16="http://schemas.microsoft.com/office/drawing/2014/main" id="{DB54F895-AF31-435C-ACC0-9C6849CA1098}"/>
            </a:ext>
          </a:extLst>
        </cdr:cNvPr>
        <cdr:cNvSpPr txBox="1"/>
      </cdr:nvSpPr>
      <cdr:spPr>
        <a:xfrm xmlns:a="http://schemas.openxmlformats.org/drawingml/2006/main">
          <a:off x="4089254" y="813816"/>
          <a:ext cx="1275924" cy="830993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91436" tIns="45718" rIns="91436" bIns="45718" rtlCol="0">
          <a:spAutoFit/>
        </a:bodyPr>
        <a:lstStyle xmlns:a="http://schemas.openxmlformats.org/drawingml/2006/main">
          <a:defPPr>
            <a:defRPr lang="en-US"/>
          </a:defPPr>
          <a:lvl1pPr marL="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7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54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53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709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886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062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240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418" algn="l" defTabSz="914354" rtl="0" eaLnBrk="1" latinLnBrk="0" hangingPunct="1">
            <a:defRPr sz="19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600" b="1" dirty="0">
              <a:solidFill>
                <a:schemeClr val="bg1"/>
              </a:solidFill>
              <a:latin typeface="Avenir Heavy" panose="02000503020000020003" pitchFamily="2" charset="0"/>
            </a:rPr>
            <a:t>VLANs w/ only Non-Medical IoTs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FBA606-99B8-A648-9DA4-681EA38239CD}" type="datetimeFigureOut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85A26C1-14DA-7040-BC42-27660127BE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2580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DE787C9-6C5D-9346-BEE2-B2D8A8184835}" type="datetimeFigureOut">
              <a:rPr lang="en-US" smtClean="0"/>
              <a:pPr/>
              <a:t>10/31/2019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55126F4-A127-C949-940F-931470ACB28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3324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31079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77k active devices Over 25 000 network connected medical devices with limited visibility into their network attributes and behavior</a:t>
            </a:r>
          </a:p>
          <a:p>
            <a:r>
              <a:rPr lang="en-US" dirty="0"/>
              <a:t>Managed by multiple departments, CE, lab, pharmacy, app teams, outsourced IT operations partner, outsources facilities partner, AND vendors</a:t>
            </a:r>
          </a:p>
          <a:p>
            <a:r>
              <a:rPr lang="en-US" dirty="0"/>
              <a:t>Roles and responsibilities are not clearly </a:t>
            </a:r>
          </a:p>
          <a:p>
            <a:r>
              <a:rPr lang="en-US" dirty="0"/>
              <a:t>Devices are not routinely updates with security updates</a:t>
            </a:r>
          </a:p>
          <a:p>
            <a:r>
              <a:rPr lang="en-US" dirty="0"/>
              <a:t>Several gaps in processes and procedures for managing security risk of medical devices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3770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0570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List of MDM advisories </a:t>
            </a:r>
          </a:p>
          <a:p>
            <a:r>
              <a:rPr lang="en-US" dirty="0"/>
              <a:t>Delay in releasing patches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65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the story of CE basement in Saint 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220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635508" lvl="1" indent="-342900">
              <a:buFont typeface="Courier New" panose="02070309020205020404" pitchFamily="49" charset="0"/>
              <a:buChar char="o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004127-1540-45BC-9463-B91EAE95449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2042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what are some of the types of medical devices we know to be vulnerable?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Some of the widely publicized devices are: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But how easy are these devices to exploit?  In many cases, the likelihood is very low.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So I would propose not prioritizing specific device types, but rather focus on devices that meet the following criteria: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I mean by misconfigured devices?  Devices that have vulnerable services, protocols, or ports enabled.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____________________________________</a:t>
            </a:r>
          </a:p>
          <a:p>
            <a:pPr lvl="0"/>
            <a:r>
              <a:rPr lang="en-US" dirty="0"/>
              <a:t>infusion pumps – remotely change the </a:t>
            </a:r>
            <a:r>
              <a:rPr lang="en-US" dirty="0" err="1"/>
              <a:t>amt</a:t>
            </a:r>
            <a:r>
              <a:rPr lang="en-US" dirty="0"/>
              <a:t> of drug delivered, don’t encrypt, don’t authenticate</a:t>
            </a:r>
          </a:p>
          <a:p>
            <a:pPr lvl="0"/>
            <a:r>
              <a:rPr lang="en-US" dirty="0" err="1"/>
              <a:t>Implantables</a:t>
            </a:r>
            <a:r>
              <a:rPr lang="en-US" dirty="0"/>
              <a:t> –Use Bluetooth, Allow default or weak passwords</a:t>
            </a:r>
          </a:p>
          <a:p>
            <a:pPr lvl="0"/>
            <a:r>
              <a:rPr lang="en-US" dirty="0"/>
              <a:t>CT/MRI scanners – remotely change configuration files to alter radiation settings</a:t>
            </a:r>
          </a:p>
          <a:p>
            <a:pPr lvl="0"/>
            <a:r>
              <a:rPr lang="en-US" dirty="0"/>
              <a:t>Environmental control systems – ventilation, temperature, humidity, medical refrigerators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4268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64317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4522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Input from the audience about key performance indicators</a:t>
            </a:r>
          </a:p>
          <a:p>
            <a:r>
              <a:rPr lang="en-US" dirty="0"/>
              <a:t>How about these department how can we measure their success</a:t>
            </a:r>
          </a:p>
          <a:p>
            <a:r>
              <a:rPr lang="en-US" dirty="0"/>
              <a:t>Is your HTM engaged and to they have their key performance indication defined to asses their medical device security maturity level</a:t>
            </a:r>
          </a:p>
          <a:p>
            <a:pPr lvl="0" fontAlgn="base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 of unique medical device models connected to the network directly or indirectly</a:t>
            </a:r>
          </a:p>
          <a:p>
            <a:pPr lvl="0" fontAlgn="base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#devices connected to the network that have OS, Software and network information documented</a:t>
            </a:r>
          </a:p>
          <a:p>
            <a:pPr lvl="0" fontAlgn="base"/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#%  of connected medical devices (systems) that are patched with schedule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01903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2458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8813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part of MITRE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Device maintenance parameters (e.g., no longer supported by the manufacturer; internally maintained by (contract information of the department); or maintenance outsourced and provided by Y entity with these SLA parameters.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 went through </a:t>
            </a:r>
            <a:r>
              <a:rPr lang="en-US" sz="120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ransomeware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 scenarios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4260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409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43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182556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Discovery scans – build accurate inventory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Passive scanners – non-invasive; identify the active operating systems, applications and ports throughout a network, monitoring activity to determine the network's vulnerabilities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scanning – risk of knocking over device, downtime, impact to patient care; important to only perform on test devices’ helps identify known exploits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Passive = susceptible to exploit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Active = known/confirmed exploits</a:t>
            </a:r>
          </a:p>
          <a:p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For IR – targeted scans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55176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selling experience makes a big difference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2851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Who will be monitoring the alerts (Clinical Engineering, IS Security)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</a:rPr>
              <a:t>Workflow (SOM ticket, clinical engineering workorder?)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56808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Medium: inbound remote desktop connection</a:t>
            </a:r>
          </a:p>
          <a:p>
            <a:r>
              <a:rPr lang="en-US" dirty="0"/>
              <a:t>Insecure HTTP connection to the internet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0446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4920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5126F4-A127-C949-940F-931470ACB283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603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4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0363" y="2236172"/>
            <a:ext cx="7973726" cy="59294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0362" y="2838638"/>
            <a:ext cx="7973726" cy="593734"/>
          </a:xfrm>
        </p:spPr>
        <p:txBody>
          <a:bodyPr anchor="t">
            <a:normAutofit/>
          </a:bodyPr>
          <a:lstStyle>
            <a:lvl1pPr marL="0" indent="0" algn="l">
              <a:buNone/>
              <a:defRPr sz="2400">
                <a:solidFill>
                  <a:srgbClr val="002664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0363" y="2008374"/>
            <a:ext cx="2886364" cy="217483"/>
          </a:xfrm>
        </p:spPr>
        <p:txBody>
          <a:bodyPr anchor="t"/>
          <a:lstStyle>
            <a:lvl1pPr>
              <a:defRPr>
                <a:solidFill>
                  <a:srgbClr val="002664"/>
                </a:solidFill>
                <a:latin typeface="Arial"/>
                <a:cs typeface="Arial"/>
              </a:defRPr>
            </a:lvl1pPr>
          </a:lstStyle>
          <a:p>
            <a:fld id="{08665D2E-157C-0046-9650-8D21D294E9A0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>
          <a:xfrm>
            <a:off x="608060" y="4537080"/>
            <a:ext cx="5357861" cy="273844"/>
          </a:xfrm>
          <a:prstGeom prst="rect">
            <a:avLst/>
          </a:prstGeom>
        </p:spPr>
        <p:txBody>
          <a:bodyPr/>
          <a:lstStyle>
            <a:lvl1pPr algn="l">
              <a:defRPr sz="1400" b="0" i="0">
                <a:solidFill>
                  <a:srgbClr val="FFFFFF"/>
                </a:solidFill>
                <a:latin typeface="Arial"/>
                <a:cs typeface="Arial"/>
              </a:defRPr>
            </a:lvl1pPr>
          </a:lstStyle>
          <a:p>
            <a:r>
              <a:rPr lang="en-US" dirty="0"/>
              <a:t>Presenter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white">
          <a:xfrm>
            <a:off x="8089515" y="3966783"/>
            <a:ext cx="577418" cy="273844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7212" y="205979"/>
            <a:ext cx="8181013" cy="8572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7212" y="1200150"/>
            <a:ext cx="8181012" cy="2540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BEC005-3EF6-214A-95B9-829C459DABA8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303" y="2435418"/>
            <a:ext cx="7994410" cy="1343794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303" y="1310277"/>
            <a:ext cx="799441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586B4-1ACE-EE47-B598-B85FCC858583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268682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267912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7BAA79-2240-4545-90BA-7BD3904D55E1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2019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631156"/>
            <a:ext cx="4041775" cy="2201935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26F488-A83D-0A44-A4EB-54D01E88E6AA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A3106E-1175-5240-991F-0FAA76592ECA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3DAE5-30FB-8C41-8E41-BE7E3E1C1E06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293" y="204788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349745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0293" y="1076327"/>
            <a:ext cx="3008313" cy="26259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F99EC1-4F03-6F4C-A29C-9D4C79131BCA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4909" y="3192509"/>
            <a:ext cx="8228061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84908" y="459581"/>
            <a:ext cx="8228061" cy="266538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4909" y="3686836"/>
            <a:ext cx="8228061" cy="60364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BA49B-50D9-F641-B8CC-28398CF1957E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7211" y="1200150"/>
            <a:ext cx="8181013" cy="25405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BB7D2-43C1-FF48-95DE-0399BE0719E1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361171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360402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CD45D9-815A-EF44-AC18-8ED49D240D44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1" y="0"/>
            <a:ext cx="9135877" cy="51434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7212" y="205979"/>
            <a:ext cx="8181013" cy="85725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7211" y="1200150"/>
            <a:ext cx="8181013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491413" y="4652535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002664"/>
                </a:solidFill>
                <a:latin typeface="Arial"/>
                <a:cs typeface="Arial"/>
              </a:defRPr>
            </a:lvl1pPr>
          </a:lstStyle>
          <a:p>
            <a:fld id="{2BF5DEED-37A9-FE4F-8940-8F73E981FEEC}" type="datetime4">
              <a:rPr lang="en-US" smtClean="0"/>
              <a:pPr/>
              <a:t>October 31, 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6545" y="4320844"/>
            <a:ext cx="489723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002664"/>
                </a:solidFill>
                <a:latin typeface="Arial"/>
                <a:cs typeface="Arial"/>
              </a:defRPr>
            </a:lvl1pPr>
          </a:lstStyle>
          <a:p>
            <a:fld id="{D3B8DEE4-E1CE-D843-93C6-BCDE319A6831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457200" rtl="0" eaLnBrk="1" latinLnBrk="0" hangingPunct="1">
        <a:spcBef>
          <a:spcPct val="0"/>
        </a:spcBef>
        <a:buNone/>
        <a:defRPr sz="3200" b="1" i="0" kern="1200">
          <a:solidFill>
            <a:srgbClr val="002664"/>
          </a:solidFill>
          <a:latin typeface="Arial Bold"/>
          <a:ea typeface="+mj-ea"/>
          <a:cs typeface="Arial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i="0" kern="1200">
          <a:solidFill>
            <a:srgbClr val="002664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i="0" kern="1200">
          <a:solidFill>
            <a:srgbClr val="002664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i="0" kern="1200">
          <a:solidFill>
            <a:srgbClr val="002664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i="0" kern="1200">
          <a:solidFill>
            <a:srgbClr val="002664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b="0" i="0" kern="1200">
          <a:solidFill>
            <a:srgbClr val="002664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mkRAArj-x0" TargetMode="External"/><Relationship Id="rId5" Type="http://schemas.openxmlformats.org/officeDocument/2006/relationships/image" Target="../media/image8.jpeg"/><Relationship Id="rId4" Type="http://schemas.openxmlformats.org/officeDocument/2006/relationships/hyperlink" Target="https://www.youtube.com/watch?v=_mkRAArj-x0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sv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7FB10A-B3E9-4498-82CB-B9C5D9836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12" y="205978"/>
            <a:ext cx="8181013" cy="1630195"/>
          </a:xfrm>
        </p:spPr>
        <p:txBody>
          <a:bodyPr>
            <a:normAutofit/>
          </a:bodyPr>
          <a:lstStyle/>
          <a:p>
            <a:r>
              <a:rPr lang="en-US" dirty="0"/>
              <a:t>Building a Health Technology Security management plan for a health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73D9C7-654A-46D4-BA99-E3AD894E71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2411362"/>
            <a:ext cx="8181012" cy="1329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Inhel Rekik, MS, CISM</a:t>
            </a:r>
          </a:p>
          <a:p>
            <a:pPr marL="0" indent="0">
              <a:buNone/>
            </a:pPr>
            <a:r>
              <a:rPr lang="en-US" dirty="0"/>
              <a:t>Director of Health Technology Security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9AE849-37BD-4BD9-9714-6A85328B85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4131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1DEB49-A490-4D96-B37B-6627B273B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To be the trusted leader in caring for people and advancing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7B421-49E5-4A26-A6AE-6A7FD0CE75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3" y="1147666"/>
            <a:ext cx="5764968" cy="3173178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6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1999 MedStar Health is established as the new name for the largest not-for-profit health care system in the mid-Atlantic region </a:t>
            </a:r>
          </a:p>
          <a:p>
            <a:pPr>
              <a:lnSpc>
                <a:spcPts val="26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30,000 associates and 6,000 affiliated physicians</a:t>
            </a:r>
          </a:p>
          <a:p>
            <a:pPr>
              <a:lnSpc>
                <a:spcPts val="26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10 hospitals</a:t>
            </a:r>
          </a:p>
          <a:p>
            <a:pPr>
              <a:lnSpc>
                <a:spcPts val="2600"/>
              </a:lnSpc>
              <a:spcBef>
                <a:spcPts val="1000"/>
              </a:spcBef>
              <a:buClr>
                <a:schemeClr val="accent2"/>
              </a:buClr>
              <a:buSzPct val="90000"/>
              <a:buFont typeface="Wingdings" pitchFamily="2" charset="2"/>
              <a:buChar char="§"/>
            </a:pPr>
            <a:r>
              <a:rPr lang="en-US" sz="6400" dirty="0">
                <a:latin typeface="Arial" panose="020B0604020202020204" pitchFamily="34" charset="0"/>
                <a:cs typeface="Arial" panose="020B0604020202020204" pitchFamily="34" charset="0"/>
              </a:rPr>
              <a:t>MedStar Health care for more than half-million patients each year across Maryland and the Washington, D.C., region in our hospitals, urgent care and ambulatory care facilities, and physician offices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A4CDA7-A24D-4C34-A0B9-6E9944517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6" name="Picture 3" descr="C:\Users\jtr109\Dropbox\images for presentation\medstarmap.png">
            <a:extLst>
              <a:ext uri="{FF2B5EF4-FFF2-40B4-BE49-F238E27FC236}">
                <a16:creationId xmlns:a16="http://schemas.microsoft.com/office/drawing/2014/main" id="{AD5A2C12-06A9-49FA-9790-06D4C01139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89204" y="1436453"/>
            <a:ext cx="3097588" cy="20625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457319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BE6C09-BE42-4CA5-B6B0-EE38F98F0E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Health Technology </a:t>
            </a:r>
            <a:r>
              <a:rPr lang="en-US" dirty="0"/>
              <a:t>Security landscape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69990-C762-42AB-897A-922A86222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3</a:t>
            </a:fld>
            <a:endParaRPr lang="en-US" dirty="0"/>
          </a:p>
        </p:txBody>
      </p:sp>
      <p:pic>
        <p:nvPicPr>
          <p:cNvPr id="6" name="Picture 2" descr="C:\Users\jtr109\Box Sync\Training and Presentations\2017 10 19 Board Retreat\ecosystem4.png">
            <a:extLst>
              <a:ext uri="{FF2B5EF4-FFF2-40B4-BE49-F238E27FC236}">
                <a16:creationId xmlns:a16="http://schemas.microsoft.com/office/drawing/2014/main" id="{EB9C479A-4295-43C9-979C-4D874C3FF50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541137" y="865864"/>
            <a:ext cx="5678128" cy="3652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75311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842C7-9205-4F02-AB28-6037C905C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Technologies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5F8E7F-0568-4899-88CD-328CB84275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200150"/>
            <a:ext cx="3829612" cy="3120694"/>
          </a:xfrm>
        </p:spPr>
        <p:txBody>
          <a:bodyPr>
            <a:normAutofit/>
          </a:bodyPr>
          <a:lstStyle/>
          <a:p>
            <a:r>
              <a:rPr lang="en-US" dirty="0"/>
              <a:t>Cloud computing</a:t>
            </a:r>
          </a:p>
          <a:p>
            <a:r>
              <a:rPr lang="en-US" dirty="0"/>
              <a:t>Mobile Technology</a:t>
            </a:r>
          </a:p>
          <a:p>
            <a:r>
              <a:rPr lang="en-US" dirty="0"/>
              <a:t>BYOD</a:t>
            </a:r>
          </a:p>
          <a:p>
            <a:r>
              <a:rPr lang="en-US" dirty="0"/>
              <a:t>PGHD</a:t>
            </a:r>
          </a:p>
          <a:p>
            <a:r>
              <a:rPr lang="en-US" dirty="0"/>
              <a:t>AI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1E0B2C9-DEAC-489A-B6CA-3CC6F70E5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B3F36A4-B8B1-4E58-B285-54674BE13D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65" y="100584"/>
            <a:ext cx="4104774" cy="2257626"/>
          </a:xfrm>
          <a:prstGeom prst="roundRect">
            <a:avLst>
              <a:gd name="adj" fmla="val 7185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A6E0312-2DD3-463F-8223-8460F082A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8056" y="2785290"/>
            <a:ext cx="1437009" cy="160576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BD16094-FCE2-465E-AB53-6A29F36BB3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38457" y="2514041"/>
            <a:ext cx="2942020" cy="21496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E12D73-E24D-4129-8547-7E51E360AA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3865" y="226792"/>
            <a:ext cx="3908427" cy="2149635"/>
          </a:xfrm>
          <a:prstGeom prst="roundRect">
            <a:avLst>
              <a:gd name="adj" fmla="val 7185"/>
            </a:avLst>
          </a:prstGeom>
        </p:spPr>
      </p:pic>
    </p:spTree>
    <p:extLst>
      <p:ext uri="{BB962C8B-B14F-4D97-AF65-F5344CB8AC3E}">
        <p14:creationId xmlns:p14="http://schemas.microsoft.com/office/powerpoint/2010/main" val="26432170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767A06-A0BE-47CC-8083-3DF7B21C7A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Emergent threats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BFCCDC-86DE-4302-A44F-C08612BBA9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579712"/>
            <a:ext cx="8181012" cy="2540577"/>
          </a:xfrm>
        </p:spPr>
        <p:txBody>
          <a:bodyPr>
            <a:normAutofit/>
          </a:bodyPr>
          <a:lstStyle/>
          <a:p>
            <a:r>
              <a:rPr lang="en-US" dirty="0"/>
              <a:t>URGENT/11</a:t>
            </a:r>
          </a:p>
          <a:p>
            <a:r>
              <a:rPr lang="en-US" dirty="0" err="1"/>
              <a:t>Dejablue</a:t>
            </a:r>
            <a:r>
              <a:rPr lang="en-US" dirty="0"/>
              <a:t> and </a:t>
            </a:r>
            <a:r>
              <a:rPr lang="en-US" dirty="0" err="1"/>
              <a:t>Bluekeep</a:t>
            </a:r>
            <a:endParaRPr lang="en-US" dirty="0"/>
          </a:p>
          <a:p>
            <a:r>
              <a:rPr lang="en-US" dirty="0">
                <a:latin typeface="Avenir Medium" panose="02000503020000020003" pitchFamily="2" charset="0"/>
                <a:hlinkClick r:id="rId4"/>
              </a:rPr>
              <a:t>https://www.youtube.com/watch?v=_mkRAArj-x0</a:t>
            </a:r>
            <a:endParaRPr lang="en-US" dirty="0"/>
          </a:p>
          <a:p>
            <a:r>
              <a:rPr lang="en-US" dirty="0"/>
              <a:t>Exploit DICOM Flaw to embed malware into DICOM images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124A06B-B225-411C-B163-80B77E898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6" name="Online Media 5">
            <a:hlinkClick r:id="" action="ppaction://media"/>
            <a:extLst>
              <a:ext uri="{FF2B5EF4-FFF2-40B4-BE49-F238E27FC236}">
                <a16:creationId xmlns:a16="http://schemas.microsoft.com/office/drawing/2014/main" id="{D6292F92-51FE-4EF0-9770-15577C8D3169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5098668" y="145639"/>
            <a:ext cx="3657600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241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997D16-375A-41B6-AF2F-513D60234B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839" y="954859"/>
            <a:ext cx="4379460" cy="1077224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What CE thinks we do?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EC203-B394-43A7-8888-4BBE1441F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6E98E0F-F6D3-4C98-AB2C-6CC5ED9222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8352" y="194095"/>
            <a:ext cx="3234906" cy="215660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9A5FA2-9584-49C4-A34C-764BF3033FEE}"/>
              </a:ext>
            </a:extLst>
          </p:cNvPr>
          <p:cNvSpPr txBox="1"/>
          <p:nvPr/>
        </p:nvSpPr>
        <p:spPr>
          <a:xfrm>
            <a:off x="461340" y="3388418"/>
            <a:ext cx="48464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What we think CE does?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C66404EA-FB07-4B87-922F-A596E4A1C7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8351" y="2618834"/>
            <a:ext cx="3234907" cy="2156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51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3D3DE7-AF58-4AFF-82C9-1972BBE43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Building a Health Technology Security management plan for a health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88859-F079-4F00-8439-29FA2EB92B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421748"/>
            <a:ext cx="8181012" cy="2540577"/>
          </a:xfrm>
        </p:spPr>
        <p:txBody>
          <a:bodyPr>
            <a:normAutofit fontScale="850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Main security issues in medical devices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Vision of the Health Technology Security program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Roles and responsibilities as it pertains to health technology security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Building security into the lifecycle of health technology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Operationalizing your passive network monitoring tool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Future strategies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343E82-04A0-4F5F-8066-055F4CA0D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4906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02A5F7-921A-4639-B422-0D1A1EB982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What are the main security issues?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1AC061-688B-45ED-8F3B-73A2B012D3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6900" y="883850"/>
            <a:ext cx="6341636" cy="336855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4DCD728-DC58-438D-8408-52630EDAC21D}"/>
              </a:ext>
            </a:extLst>
          </p:cNvPr>
          <p:cNvSpPr txBox="1"/>
          <p:nvPr/>
        </p:nvSpPr>
        <p:spPr>
          <a:xfrm>
            <a:off x="2068331" y="4457261"/>
            <a:ext cx="5399903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50" dirty="0"/>
              <a:t>Practical guide for medical device security by Xu Zou from </a:t>
            </a:r>
            <a:r>
              <a:rPr lang="en-US" sz="1350" dirty="0" err="1"/>
              <a:t>Zingbox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8600909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518E-1253-4196-9B7D-865AF970F7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Vulnerable medical devices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F39CF8-7C28-4B22-9FFF-E81566299A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958788"/>
            <a:ext cx="8181012" cy="3362056"/>
          </a:xfrm>
        </p:spPr>
        <p:txBody>
          <a:bodyPr>
            <a:normAutofit fontScale="92500" lnSpcReduction="20000"/>
          </a:bodyPr>
          <a:lstStyle/>
          <a:p>
            <a:pPr marL="0" lvl="0" indent="0">
              <a:buNone/>
            </a:pPr>
            <a:r>
              <a:rPr lang="en-US" dirty="0"/>
              <a:t>Widely publicized:</a:t>
            </a:r>
            <a:endParaRPr lang="en-US" sz="24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infusion pumps – URGENT/11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Implantable devices – defibrillators, pacemakers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CT/MRI scanners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000" dirty="0"/>
              <a:t>Industrial Control Systems – HVAC, refrigeration</a:t>
            </a:r>
          </a:p>
          <a:p>
            <a:pPr marL="457200" lvl="1" indent="0">
              <a:buNone/>
            </a:pPr>
            <a:endParaRPr lang="en-US" sz="2000" dirty="0"/>
          </a:p>
          <a:p>
            <a:pPr marL="0" lvl="0" indent="0">
              <a:buNone/>
            </a:pPr>
            <a:r>
              <a:rPr lang="en-US" dirty="0"/>
              <a:t>Prioritized differently (risk based):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/>
              <a:t>Internet accessible devices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/>
              <a:t>Outdated OS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2100" dirty="0"/>
              <a:t>Misconfigured devices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D05FE0-C79D-40F7-B1EC-D0F4E0084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47353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4D6FDB-243C-48A4-8FFC-856FC8DC1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Justifications for Health Technology Security Program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7C8962-CC65-4EB0-AE79-477521BAC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Need a team of security professionals within IS security:</a:t>
            </a:r>
          </a:p>
          <a:p>
            <a:pPr lvl="1"/>
            <a:r>
              <a:rPr lang="en-US" dirty="0"/>
              <a:t>Has a working knowledge of medical devices </a:t>
            </a:r>
          </a:p>
          <a:p>
            <a:pPr lvl="1"/>
            <a:r>
              <a:rPr lang="en-US" dirty="0"/>
              <a:t>Understand clinical workflow</a:t>
            </a:r>
          </a:p>
          <a:p>
            <a:pPr lvl="1"/>
            <a:r>
              <a:rPr lang="en-US" dirty="0"/>
              <a:t>Has experience working closely with clinicians and a variety of stakeholders</a:t>
            </a:r>
          </a:p>
          <a:p>
            <a:pPr marL="457200" lvl="1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BDB3C4-99BF-47AC-9040-58BDEA627B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302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66063-179A-448F-9299-FE1F51E95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212" y="205979"/>
            <a:ext cx="8181013" cy="414054"/>
          </a:xfrm>
        </p:spPr>
        <p:txBody>
          <a:bodyPr>
            <a:noAutofit/>
          </a:bodyPr>
          <a:lstStyle/>
          <a:p>
            <a:r>
              <a:rPr lang="en-US" sz="2800" dirty="0"/>
              <a:t>Vision for Health Technology Security Program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3CE04A-9E7D-4E3D-A150-21EEEC02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11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E4C0604-107A-405C-9049-880D5D1361DD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1013401" y="1799588"/>
            <a:ext cx="553909" cy="362991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492B3E9E-AB7B-4A70-B0A5-39AB6D16ABCD}"/>
              </a:ext>
            </a:extLst>
          </p:cNvPr>
          <p:cNvSpPr/>
          <p:nvPr/>
        </p:nvSpPr>
        <p:spPr>
          <a:xfrm>
            <a:off x="154017" y="952901"/>
            <a:ext cx="2041374" cy="1693373"/>
          </a:xfrm>
          <a:prstGeom prst="ellipse">
            <a:avLst/>
          </a:prstGeom>
          <a:solidFill>
            <a:srgbClr val="C94409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31520" rIns="9144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1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Engage all your stakeholders</a:t>
            </a:r>
          </a:p>
          <a:p>
            <a:pPr algn="ctr">
              <a:spcBef>
                <a:spcPts val="1200"/>
              </a:spcBef>
            </a:pPr>
            <a:r>
              <a:rPr lang="en-US" sz="1100" dirty="0">
                <a:solidFill>
                  <a:schemeClr val="bg1"/>
                </a:solidFill>
              </a:rPr>
              <a:t>to stay ahead of the game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A304D9E-7947-4281-A13C-5B4EEE7C86DC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3552459" y="2107447"/>
            <a:ext cx="553909" cy="3629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50C549-57E9-4B21-B0F6-2047E84F0565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25000"/>
          </a:blip>
          <a:stretch>
            <a:fillRect/>
          </a:stretch>
        </p:blipFill>
        <p:spPr>
          <a:xfrm>
            <a:off x="897749" y="1134397"/>
            <a:ext cx="553909" cy="362991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FD2F46E8-7884-4066-BE2B-9550E7DF605D}"/>
              </a:ext>
            </a:extLst>
          </p:cNvPr>
          <p:cNvSpPr/>
          <p:nvPr/>
        </p:nvSpPr>
        <p:spPr>
          <a:xfrm>
            <a:off x="2389208" y="952900"/>
            <a:ext cx="2041374" cy="1693373"/>
          </a:xfrm>
          <a:prstGeom prst="ellipse">
            <a:avLst/>
          </a:prstGeom>
          <a:solidFill>
            <a:srgbClr val="00B0F0">
              <a:alpha val="8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731520" rIns="9144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1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CULTURE</a:t>
            </a:r>
          </a:p>
          <a:p>
            <a:pPr algn="ctr">
              <a:spcBef>
                <a:spcPts val="600"/>
              </a:spcBef>
            </a:pPr>
            <a:r>
              <a:rPr lang="en-US" sz="1100" dirty="0">
                <a:solidFill>
                  <a:schemeClr val="bg1"/>
                </a:solidFill>
              </a:rPr>
              <a:t>Educate, train, and spread awareness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2632946-50D2-4B51-97B9-2609C33D46A3}"/>
              </a:ext>
            </a:extLst>
          </p:cNvPr>
          <p:cNvPicPr>
            <a:picLocks noChangeAspect="1"/>
          </p:cNvPicPr>
          <p:nvPr/>
        </p:nvPicPr>
        <p:blipFill>
          <a:blip r:embed="rId4">
            <a:biLevel thresh="25000"/>
          </a:blip>
          <a:stretch>
            <a:fillRect/>
          </a:stretch>
        </p:blipFill>
        <p:spPr>
          <a:xfrm>
            <a:off x="3240719" y="1315892"/>
            <a:ext cx="572043" cy="362991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F7A3D6ED-D2AC-4869-B00F-33425C389672}"/>
              </a:ext>
            </a:extLst>
          </p:cNvPr>
          <p:cNvSpPr/>
          <p:nvPr/>
        </p:nvSpPr>
        <p:spPr>
          <a:xfrm>
            <a:off x="4735649" y="971248"/>
            <a:ext cx="2041374" cy="1693373"/>
          </a:xfrm>
          <a:prstGeom prst="ellipse">
            <a:avLst/>
          </a:prstGeom>
          <a:solidFill>
            <a:srgbClr val="BAD80A">
              <a:alpha val="8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31520" rIns="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100" dirty="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OBTAIN EXECUTIVE LEADERSHIP SUPPORT AND RESOURCES</a:t>
            </a:r>
          </a:p>
          <a:p>
            <a:pPr algn="ctr">
              <a:spcBef>
                <a:spcPts val="600"/>
              </a:spcBef>
            </a:pPr>
            <a:r>
              <a:rPr lang="en-US" sz="1100" dirty="0">
                <a:solidFill>
                  <a:schemeClr val="bg1"/>
                </a:solidFill>
              </a:rPr>
              <a:t>to drive security</a:t>
            </a:r>
          </a:p>
        </p:txBody>
      </p:sp>
      <p:pic>
        <p:nvPicPr>
          <p:cNvPr id="15" name="Graphic 14" descr="Meeting">
            <a:extLst>
              <a:ext uri="{FF2B5EF4-FFF2-40B4-BE49-F238E27FC236}">
                <a16:creationId xmlns:a16="http://schemas.microsoft.com/office/drawing/2014/main" id="{5942D90A-60D5-4D43-91B7-FD03B52610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19209" y="1021444"/>
            <a:ext cx="635426" cy="657439"/>
          </a:xfrm>
          <a:prstGeom prst="rect">
            <a:avLst/>
          </a:prstGeom>
        </p:spPr>
      </p:pic>
      <p:sp>
        <p:nvSpPr>
          <p:cNvPr id="16" name="Oval 15">
            <a:extLst>
              <a:ext uri="{FF2B5EF4-FFF2-40B4-BE49-F238E27FC236}">
                <a16:creationId xmlns:a16="http://schemas.microsoft.com/office/drawing/2014/main" id="{DEF9FC31-0932-49C7-8D88-35E68E97AA18}"/>
              </a:ext>
            </a:extLst>
          </p:cNvPr>
          <p:cNvSpPr/>
          <p:nvPr/>
        </p:nvSpPr>
        <p:spPr>
          <a:xfrm>
            <a:off x="7082090" y="1008232"/>
            <a:ext cx="2041374" cy="1693373"/>
          </a:xfrm>
          <a:prstGeom prst="ellipse">
            <a:avLst/>
          </a:prstGeom>
          <a:solidFill>
            <a:srgbClr val="FFC21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31520" rIns="0" bIns="18288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spcBef>
                <a:spcPts val="1200"/>
              </a:spcBef>
            </a:pPr>
            <a:r>
              <a:rPr lang="en-US" sz="1100" dirty="0">
                <a:solidFill>
                  <a:schemeClr val="accent6">
                    <a:lumMod val="50000"/>
                  </a:schemeClr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TRANSFORM YOUR PROCESSES</a:t>
            </a:r>
          </a:p>
          <a:p>
            <a:pPr algn="ctr">
              <a:spcBef>
                <a:spcPts val="600"/>
              </a:spcBef>
            </a:pPr>
            <a:r>
              <a:rPr lang="en-US" sz="1100" spc="-30" dirty="0">
                <a:solidFill>
                  <a:schemeClr val="accent6">
                    <a:lumMod val="50000"/>
                  </a:schemeClr>
                </a:solidFill>
              </a:rPr>
              <a:t>through platforms that provide insight</a:t>
            </a:r>
            <a:endParaRPr lang="en-US" sz="11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F9D18432-5A09-43C3-919F-0509A0B4F892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853399" y="1248157"/>
            <a:ext cx="498756" cy="362991"/>
          </a:xfrm>
          <a:prstGeom prst="rect">
            <a:avLst/>
          </a:prstGeom>
          <a:solidFill>
            <a:srgbClr val="FFC211"/>
          </a:solidFill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565F4B32-5D86-483C-931E-E177A7D04E20}"/>
              </a:ext>
            </a:extLst>
          </p:cNvPr>
          <p:cNvSpPr/>
          <p:nvPr/>
        </p:nvSpPr>
        <p:spPr>
          <a:xfrm>
            <a:off x="197294" y="3009266"/>
            <a:ext cx="1998097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852">
              <a:spcAft>
                <a:spcPts val="588"/>
              </a:spcAft>
            </a:pPr>
            <a:r>
              <a:rPr lang="en-US" sz="1200" dirty="0"/>
              <a:t>Create ownership and accountability. Identify roles and responsibilities. Collaborate with Internal or external audit</a:t>
            </a:r>
            <a:endParaRPr lang="en-US" sz="1200" kern="0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044FD5C-4863-475F-855B-FBC036B018DA}"/>
              </a:ext>
            </a:extLst>
          </p:cNvPr>
          <p:cNvSpPr/>
          <p:nvPr/>
        </p:nvSpPr>
        <p:spPr>
          <a:xfrm>
            <a:off x="2597902" y="3009265"/>
            <a:ext cx="17801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852">
              <a:spcAft>
                <a:spcPts val="588"/>
              </a:spcAft>
            </a:pPr>
            <a:r>
              <a:rPr lang="en-US" sz="1200" dirty="0"/>
              <a:t>Help care teams and patients understand the risks of connected clinical technologies.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26D7894-053F-4E4E-9281-F2EE2D077785}"/>
              </a:ext>
            </a:extLst>
          </p:cNvPr>
          <p:cNvSpPr/>
          <p:nvPr/>
        </p:nvSpPr>
        <p:spPr>
          <a:xfrm>
            <a:off x="4907518" y="3009265"/>
            <a:ext cx="18588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852">
              <a:spcAft>
                <a:spcPts val="588"/>
              </a:spcAft>
            </a:pPr>
            <a:r>
              <a:rPr lang="en-US" sz="1200" kern="0" dirty="0">
                <a:solidFill>
                  <a:schemeClr val="tx1">
                    <a:lumMod val="75000"/>
                  </a:schemeClr>
                </a:solidFill>
              </a:rPr>
              <a:t>Build a skilled workforce, deploy intelligent technology solutions, and $$$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2B7C281-0164-4124-828A-F2105F742C90}"/>
              </a:ext>
            </a:extLst>
          </p:cNvPr>
          <p:cNvSpPr/>
          <p:nvPr/>
        </p:nvSpPr>
        <p:spPr>
          <a:xfrm>
            <a:off x="7250485" y="3009264"/>
            <a:ext cx="187297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3852">
              <a:spcAft>
                <a:spcPts val="588"/>
              </a:spcAft>
            </a:pPr>
            <a:r>
              <a:rPr lang="en-US" sz="1200" kern="0" dirty="0">
                <a:solidFill>
                  <a:schemeClr val="tx1">
                    <a:lumMod val="75000"/>
                  </a:schemeClr>
                </a:solidFill>
              </a:rPr>
              <a:t>Incorporate security into health technology lifecycle management </a:t>
            </a:r>
          </a:p>
        </p:txBody>
      </p:sp>
    </p:spTree>
    <p:extLst>
      <p:ext uri="{BB962C8B-B14F-4D97-AF65-F5344CB8AC3E}">
        <p14:creationId xmlns:p14="http://schemas.microsoft.com/office/powerpoint/2010/main" val="2658464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6927F-3395-4CB6-A39A-FD475B5AF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performance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F3573B-9BB6-4B51-BEA9-E0CE4EA919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800" dirty="0"/>
              <a:t>How can you measure the success of the Health Technology Security Program?</a:t>
            </a:r>
          </a:p>
          <a:p>
            <a:pPr marL="0" indent="0">
              <a:buNone/>
            </a:pPr>
            <a:endParaRPr lang="en-US" sz="1800" dirty="0"/>
          </a:p>
          <a:p>
            <a:r>
              <a:rPr lang="en-US" sz="1800" dirty="0"/>
              <a:t># service contracts equipped with security addendum</a:t>
            </a:r>
          </a:p>
          <a:p>
            <a:r>
              <a:rPr lang="en-US" sz="1800" dirty="0"/>
              <a:t># security review done at the model level of health technology</a:t>
            </a:r>
          </a:p>
          <a:p>
            <a:r>
              <a:rPr lang="en-US" sz="1800" dirty="0"/>
              <a:t># Critical &amp; high findings mitigated (ICS-Cert, </a:t>
            </a:r>
            <a:r>
              <a:rPr lang="en-US" sz="1800" dirty="0" err="1"/>
              <a:t>Zingbox</a:t>
            </a:r>
            <a:r>
              <a:rPr lang="en-US" sz="1800" dirty="0"/>
              <a:t> alerts, scanning results)</a:t>
            </a:r>
          </a:p>
          <a:p>
            <a:r>
              <a:rPr lang="en-US" sz="1800" dirty="0"/>
              <a:t># Security incident investigated</a:t>
            </a:r>
          </a:p>
          <a:p>
            <a:pPr marL="0" indent="0">
              <a:buNone/>
            </a:pPr>
            <a:endParaRPr lang="en-US" sz="180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D42523-58DA-47F3-8723-8AFC83AFF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780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Roles: Information Security / Health 						Technology Security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2960" y="1198485"/>
            <a:ext cx="8221836" cy="33285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Partner with stakeholders to develop an organizational security plan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Develop and maintain security plan to align with business needs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Develop, implement and enforce organizational processes and policies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Identify security requirements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Develop and deliver security awareness and training based on roles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Works with IT teams to resolve security vulnerabilities and incidents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Provide input to legal on contractual security language for service and device contracts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Report on security posture to organizational leadership</a:t>
            </a:r>
          </a:p>
        </p:txBody>
      </p:sp>
    </p:spTree>
    <p:extLst>
      <p:ext uri="{BB962C8B-B14F-4D97-AF65-F5344CB8AC3E}">
        <p14:creationId xmlns:p14="http://schemas.microsoft.com/office/powerpoint/2010/main" val="3490043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3986" y="159798"/>
            <a:ext cx="8621747" cy="949911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/>
              <a:t>Roles: Clinical Engineering / Health Technology 				Management / Biomed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538" y="1044055"/>
            <a:ext cx="7825222" cy="3503519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Partners with stakeholders to develop an organizational security plan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Maintain an accurate inventory (Network attributes, OS, SW, PHI)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b="1" dirty="0"/>
              <a:t>Participate in developing risk mitigation strategies to insure operational workflow is not impacted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Document patch management processes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Remediate vulnerabilities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Participate in incident response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Participate in security training and tabletop exercises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/>
              <a:t>Work with vendors to enhance security posture</a:t>
            </a:r>
          </a:p>
          <a:p>
            <a:pPr marL="205740" indent="-205740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1500" b="1" dirty="0"/>
          </a:p>
        </p:txBody>
      </p:sp>
    </p:spTree>
    <p:extLst>
      <p:ext uri="{BB962C8B-B14F-4D97-AF65-F5344CB8AC3E}">
        <p14:creationId xmlns:p14="http://schemas.microsoft.com/office/powerpoint/2010/main" val="32048795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13F91-3A84-4A1F-9623-4CD2AA1B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internal and external collaboration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7C627D-45A0-48CE-B5FF-8F54616CE6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1308" y="981896"/>
            <a:ext cx="4787962" cy="305476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Internal education and awareness</a:t>
            </a:r>
          </a:p>
          <a:p>
            <a:r>
              <a:rPr lang="en-US" dirty="0"/>
              <a:t>General education sessions</a:t>
            </a:r>
          </a:p>
          <a:p>
            <a:r>
              <a:rPr lang="en-US" dirty="0"/>
              <a:t>Pull in support functions when you are not in crisis mode – HTM, legal, supply chain, compliance, </a:t>
            </a:r>
            <a:r>
              <a:rPr lang="en-US" dirty="0" err="1"/>
              <a:t>etc</a:t>
            </a:r>
            <a:endParaRPr lang="en-US" dirty="0"/>
          </a:p>
          <a:p>
            <a:r>
              <a:rPr lang="en-US" dirty="0"/>
              <a:t>Build relationships with peers, MDM, and other stakeholders.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96D8B4A-365F-42B2-9798-92FDF61E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829B5A5-4082-480A-8179-7E2316A6F1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8074" y="1274371"/>
            <a:ext cx="999720" cy="239933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7990F6D-977C-4C97-B828-F12370B9306A}"/>
              </a:ext>
            </a:extLst>
          </p:cNvPr>
          <p:cNvSpPr/>
          <p:nvPr/>
        </p:nvSpPr>
        <p:spPr>
          <a:xfrm>
            <a:off x="6770314" y="1200150"/>
            <a:ext cx="984114" cy="862518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FDA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E1B3F1C-56D4-4192-82C9-180A618135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65472" y="862748"/>
            <a:ext cx="426419" cy="400961"/>
          </a:xfrm>
          <a:prstGeom prst="rect">
            <a:avLst/>
          </a:prstGeom>
        </p:spPr>
      </p:pic>
      <p:sp>
        <p:nvSpPr>
          <p:cNvPr id="10" name="Oval 9">
            <a:extLst>
              <a:ext uri="{FF2B5EF4-FFF2-40B4-BE49-F238E27FC236}">
                <a16:creationId xmlns:a16="http://schemas.microsoft.com/office/drawing/2014/main" id="{6CC1EA8C-62B3-4993-98FE-57BFC7C8CC28}"/>
              </a:ext>
            </a:extLst>
          </p:cNvPr>
          <p:cNvSpPr/>
          <p:nvPr/>
        </p:nvSpPr>
        <p:spPr>
          <a:xfrm>
            <a:off x="7746925" y="1599515"/>
            <a:ext cx="1039239" cy="92630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MDMs; other vendors</a:t>
            </a:r>
          </a:p>
        </p:txBody>
      </p:sp>
      <p:pic>
        <p:nvPicPr>
          <p:cNvPr id="11" name="Graphic 10" descr="Factory">
            <a:extLst>
              <a:ext uri="{FF2B5EF4-FFF2-40B4-BE49-F238E27FC236}">
                <a16:creationId xmlns:a16="http://schemas.microsoft.com/office/drawing/2014/main" id="{8491545E-B04B-4A7C-A9CA-4C75B41E6C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32329" y="1300863"/>
            <a:ext cx="447878" cy="447878"/>
          </a:xfrm>
          <a:prstGeom prst="rect">
            <a:avLst/>
          </a:prstGeom>
        </p:spPr>
      </p:pic>
      <p:pic>
        <p:nvPicPr>
          <p:cNvPr id="12" name="Graphic 11" descr="Users">
            <a:extLst>
              <a:ext uri="{FF2B5EF4-FFF2-40B4-BE49-F238E27FC236}">
                <a16:creationId xmlns:a16="http://schemas.microsoft.com/office/drawing/2014/main" id="{B42CFB81-776C-4E64-A21D-6B300661CD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987762" y="2199589"/>
            <a:ext cx="759163" cy="759163"/>
          </a:xfrm>
          <a:prstGeom prst="rect">
            <a:avLst/>
          </a:prstGeom>
        </p:spPr>
      </p:pic>
      <p:sp>
        <p:nvSpPr>
          <p:cNvPr id="13" name="Oval 12">
            <a:extLst>
              <a:ext uri="{FF2B5EF4-FFF2-40B4-BE49-F238E27FC236}">
                <a16:creationId xmlns:a16="http://schemas.microsoft.com/office/drawing/2014/main" id="{EB249A09-D93E-4757-9975-A34351A346AF}"/>
              </a:ext>
            </a:extLst>
          </p:cNvPr>
          <p:cNvSpPr/>
          <p:nvPr/>
        </p:nvSpPr>
        <p:spPr>
          <a:xfrm>
            <a:off x="7717029" y="2727530"/>
            <a:ext cx="1039239" cy="926306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Hospital IS &amp; HTM; ISOs</a:t>
            </a:r>
          </a:p>
        </p:txBody>
      </p:sp>
      <p:pic>
        <p:nvPicPr>
          <p:cNvPr id="14" name="Graphic 13" descr="Medical">
            <a:extLst>
              <a:ext uri="{FF2B5EF4-FFF2-40B4-BE49-F238E27FC236}">
                <a16:creationId xmlns:a16="http://schemas.microsoft.com/office/drawing/2014/main" id="{A1C66B32-9FC4-4904-BD95-B8C72C3ABD8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530661" y="3532847"/>
            <a:ext cx="511006" cy="511006"/>
          </a:xfrm>
          <a:prstGeom prst="rect">
            <a:avLst/>
          </a:pr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82F9230A-0BD7-44BF-971D-EFC92B8BCA5F}"/>
              </a:ext>
            </a:extLst>
          </p:cNvPr>
          <p:cNvSpPr/>
          <p:nvPr/>
        </p:nvSpPr>
        <p:spPr>
          <a:xfrm>
            <a:off x="6677790" y="3190683"/>
            <a:ext cx="1039239" cy="9263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bg1"/>
                </a:solidFill>
              </a:rPr>
              <a:t>Security </a:t>
            </a:r>
            <a:r>
              <a:rPr lang="en-US" sz="800" dirty="0">
                <a:solidFill>
                  <a:schemeClr val="bg1"/>
                </a:solidFill>
              </a:rPr>
              <a:t>Researchers</a:t>
            </a:r>
            <a:endParaRPr lang="en-US" sz="1200" dirty="0">
              <a:solidFill>
                <a:schemeClr val="bg1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BD105AE2-5F28-4E15-B694-94EB05AA3F1E}"/>
              </a:ext>
            </a:extLst>
          </p:cNvPr>
          <p:cNvSpPr/>
          <p:nvPr/>
        </p:nvSpPr>
        <p:spPr>
          <a:xfrm>
            <a:off x="5568074" y="2517944"/>
            <a:ext cx="1039239" cy="9263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Federally Funded R&amp;D Centers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C79FAC2B-CFF3-4A78-A579-29DF5D24982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109181" y="3021248"/>
            <a:ext cx="437402" cy="430347"/>
          </a:xfrm>
          <a:prstGeom prst="rect">
            <a:avLst/>
          </a:pr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7C9550-FA58-4BB7-B02E-7DF15AD24A0F}"/>
              </a:ext>
            </a:extLst>
          </p:cNvPr>
          <p:cNvSpPr/>
          <p:nvPr/>
        </p:nvSpPr>
        <p:spPr>
          <a:xfrm>
            <a:off x="5606849" y="1508642"/>
            <a:ext cx="1039239" cy="926306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dirty="0">
                <a:solidFill>
                  <a:schemeClr val="bg1"/>
                </a:solidFill>
              </a:rPr>
              <a:t>US DHS &amp; Other </a:t>
            </a:r>
          </a:p>
          <a:p>
            <a:pPr algn="ctr"/>
            <a:r>
              <a:rPr lang="en-US" sz="1100" dirty="0">
                <a:solidFill>
                  <a:schemeClr val="bg1"/>
                </a:solidFill>
              </a:rPr>
              <a:t>Reg. Agencies 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376C1DD-45AE-48BF-90C0-0EBC0ECC456E}"/>
              </a:ext>
            </a:extLst>
          </p:cNvPr>
          <p:cNvSpPr/>
          <p:nvPr/>
        </p:nvSpPr>
        <p:spPr>
          <a:xfrm>
            <a:off x="685666" y="3955322"/>
            <a:ext cx="2627567" cy="47513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2000" dirty="0">
                <a:solidFill>
                  <a:prstClr val="white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rPr>
              <a:t>Collaboration is Key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0EECB23B-C8A9-46D3-B1AB-2D6EA2DE69D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702746" y="3975124"/>
            <a:ext cx="867188" cy="559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4675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67D5-4D90-4D22-A9CD-9B5E6B1A7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Medical device incident response preparedness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D1D3B7-1B52-42FA-91AA-4FC3286EFE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Tabletop exercises with health technology stakeholders.</a:t>
            </a:r>
          </a:p>
          <a:p>
            <a:r>
              <a:rPr lang="en-US" dirty="0"/>
              <a:t>Mutual agreement aid with other health systems in the area.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7E06A3-7204-423B-A0C9-D659B08BD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21F943A-8AB8-4EB8-8249-257FC0162EFA}"/>
              </a:ext>
            </a:extLst>
          </p:cNvPr>
          <p:cNvSpPr txBox="1"/>
          <p:nvPr/>
        </p:nvSpPr>
        <p:spPr>
          <a:xfrm>
            <a:off x="477212" y="3937386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Medical Device Cybersecurity. Regional Incident Preparedness and Response Playbook</a:t>
            </a:r>
          </a:p>
        </p:txBody>
      </p:sp>
    </p:spTree>
    <p:extLst>
      <p:ext uri="{BB962C8B-B14F-4D97-AF65-F5344CB8AC3E}">
        <p14:creationId xmlns:p14="http://schemas.microsoft.com/office/powerpoint/2010/main" val="1743124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8AF70-8CEF-4815-8B69-BCD44E6971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security into the lifecycle of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DF7F67-7352-4EA6-8C83-AB7235E2AC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200150"/>
            <a:ext cx="8181012" cy="3275985"/>
          </a:xfrm>
        </p:spPr>
        <p:txBody>
          <a:bodyPr>
            <a:normAutofit fontScale="55000" lnSpcReduction="20000"/>
          </a:bodyPr>
          <a:lstStyle/>
          <a:p>
            <a:r>
              <a:rPr lang="en-US" sz="3300" dirty="0"/>
              <a:t>Incorporate security into the procurement process</a:t>
            </a:r>
          </a:p>
          <a:p>
            <a:pPr lvl="1"/>
            <a:r>
              <a:rPr lang="en-US" sz="3300" dirty="0"/>
              <a:t>Cybersecurity documentation (MDS2, AV, encryption, patch management, </a:t>
            </a:r>
          </a:p>
          <a:p>
            <a:pPr lvl="1"/>
            <a:r>
              <a:rPr lang="en-US" sz="3300" dirty="0"/>
              <a:t>Who will maintain the OS?</a:t>
            </a:r>
          </a:p>
          <a:p>
            <a:pPr lvl="1"/>
            <a:r>
              <a:rPr lang="en-US" sz="3300" dirty="0"/>
              <a:t>Add security addendum to contract to SLA or MSA</a:t>
            </a:r>
          </a:p>
          <a:p>
            <a:r>
              <a:rPr lang="en-US" sz="3300" dirty="0"/>
              <a:t>Inventory standard/ procedure/ policy</a:t>
            </a:r>
          </a:p>
          <a:p>
            <a:pPr lvl="1"/>
            <a:r>
              <a:rPr lang="en-US" sz="3300" dirty="0">
                <a:solidFill>
                  <a:srgbClr val="FF0000"/>
                </a:solidFill>
              </a:rPr>
              <a:t>Obtain and document network information (IP, MAC address, hostname), wireless/LAN; OS; SW; ePHI</a:t>
            </a:r>
          </a:p>
          <a:p>
            <a:pPr lvl="1"/>
            <a:r>
              <a:rPr lang="en-US" sz="3300" dirty="0"/>
              <a:t>Device maintenance parameters (no longer supported, maintained through contract, or maintenance outsources by Y)</a:t>
            </a:r>
          </a:p>
          <a:p>
            <a:pPr lvl="1"/>
            <a:r>
              <a:rPr lang="en-US" sz="3300" dirty="0">
                <a:solidFill>
                  <a:srgbClr val="FF0000"/>
                </a:solidFill>
              </a:rPr>
              <a:t>Patch strategy documented</a:t>
            </a:r>
          </a:p>
          <a:p>
            <a:pPr lvl="1"/>
            <a:r>
              <a:rPr lang="en-US" sz="3300" dirty="0"/>
              <a:t>Security requirement and compensating controls issued by IS Security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F59810-11D3-4D3B-914F-ED0065ED02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282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384981-C161-4FB6-843B-E1973C5C3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security into the lifecycle of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575A19-2375-44F4-B937-527D9DB79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200150"/>
            <a:ext cx="8181012" cy="319456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Vulnerability management :</a:t>
            </a:r>
          </a:p>
          <a:p>
            <a:pPr lvl="1"/>
            <a:r>
              <a:rPr lang="en-US" dirty="0"/>
              <a:t>ICS-CERT</a:t>
            </a:r>
          </a:p>
          <a:p>
            <a:pPr lvl="1"/>
            <a:r>
              <a:rPr lang="en-US" dirty="0"/>
              <a:t>MDSISC</a:t>
            </a:r>
          </a:p>
          <a:p>
            <a:pPr lvl="1"/>
            <a:r>
              <a:rPr lang="en-US" dirty="0"/>
              <a:t>DHS and FDA coordinated vulnerability disclosure</a:t>
            </a:r>
          </a:p>
          <a:p>
            <a:r>
              <a:rPr lang="en-US" dirty="0"/>
              <a:t>List of MDM security websites</a:t>
            </a:r>
          </a:p>
          <a:p>
            <a:r>
              <a:rPr lang="en-US" dirty="0"/>
              <a:t>Apply patches:</a:t>
            </a:r>
          </a:p>
          <a:p>
            <a:pPr lvl="1"/>
            <a:r>
              <a:rPr lang="en-US" dirty="0"/>
              <a:t>Regular security updates</a:t>
            </a:r>
          </a:p>
          <a:p>
            <a:pPr lvl="1"/>
            <a:r>
              <a:rPr lang="en-US" dirty="0"/>
              <a:t>Microsoft </a:t>
            </a:r>
            <a:r>
              <a:rPr lang="en-US" dirty="0" err="1"/>
              <a:t>wormable</a:t>
            </a:r>
            <a:r>
              <a:rPr lang="en-US" dirty="0"/>
              <a:t> vulnerabilities</a:t>
            </a:r>
          </a:p>
          <a:p>
            <a:pPr lvl="1"/>
            <a:r>
              <a:rPr lang="en-US" dirty="0"/>
              <a:t>Submit exception request for compensating controls until a fix is available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9E6B61-A54D-45C4-8019-7F2F8CA2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70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0EE31-BA83-433D-914F-F9187354A9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security into the lifecycle of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09D70-69C4-4826-81B1-32FCC100EE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Mitigating your passive network monitoring alerts</a:t>
            </a:r>
          </a:p>
          <a:p>
            <a:r>
              <a:rPr lang="en-US" dirty="0"/>
              <a:t>Restrict internet access on your medical devices</a:t>
            </a:r>
          </a:p>
          <a:p>
            <a:r>
              <a:rPr lang="en-US" dirty="0"/>
              <a:t>Change default credentials</a:t>
            </a:r>
          </a:p>
          <a:p>
            <a:r>
              <a:rPr lang="en-US" dirty="0"/>
              <a:t>Out of support devices</a:t>
            </a:r>
          </a:p>
          <a:p>
            <a:pPr lvl="1"/>
            <a:r>
              <a:rPr lang="en-US" dirty="0"/>
              <a:t>Replace</a:t>
            </a:r>
          </a:p>
          <a:p>
            <a:pPr lvl="1"/>
            <a:r>
              <a:rPr lang="en-US" dirty="0"/>
              <a:t>Submit an exception request</a:t>
            </a:r>
          </a:p>
          <a:p>
            <a:pPr lvl="1"/>
            <a:r>
              <a:rPr lang="en-US" dirty="0"/>
              <a:t>Make sure that they are properly isolated on your network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959A8DD-FDEC-4559-9908-FB7F2398E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393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ED8B83-94BE-4245-906E-98127823C2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security into the lifecycle of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E4A41-C004-4B29-9F64-661FC385A4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Preventive maintenance procedure (periodic review of security control on the device)</a:t>
            </a:r>
          </a:p>
          <a:p>
            <a:pPr lvl="1"/>
            <a:r>
              <a:rPr lang="en-US" dirty="0"/>
              <a:t>Default passwords</a:t>
            </a:r>
          </a:p>
          <a:p>
            <a:pPr lvl="1"/>
            <a:r>
              <a:rPr lang="en-US" dirty="0"/>
              <a:t>AV updates, encryption</a:t>
            </a:r>
          </a:p>
          <a:p>
            <a:pPr lvl="1"/>
            <a:r>
              <a:rPr lang="en-US" dirty="0"/>
              <a:t>Last patch update/do we need to update?</a:t>
            </a:r>
          </a:p>
          <a:p>
            <a:pPr lvl="1"/>
            <a:r>
              <a:rPr lang="en-US" dirty="0"/>
              <a:t>Document the validated controls in the preventive maintenance action plan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F8A70F-5CFF-4996-BFB4-8F4F88E046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060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8AE41-33F5-4A86-9C58-4AFFC4DBF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Build security into the lifecycle of health technology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C3D112-8C0A-45E7-999A-236C40E105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1376039"/>
            <a:ext cx="8181012" cy="2364688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Medical device scanning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Discovery scans to help identify assets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Ongoing passive vulnerability scans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Custom scans of new devices prior to deployment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/>
              <a:t>Custom </a:t>
            </a:r>
            <a:r>
              <a:rPr lang="en-US" dirty="0"/>
              <a:t>scans of devices displaying “abnormal” behavior</a:t>
            </a:r>
          </a:p>
          <a:p>
            <a:pPr marL="457200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34B24F9-FD94-48B2-B3E7-05CF8C5867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4958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6BA31-ED62-4DC8-82EF-16E63C3BC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Operationalizing you passive network monitoring tools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8A6759-ECB2-4EFB-A0E3-3597CF6534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Selection criteria’s</a:t>
            </a:r>
          </a:p>
          <a:p>
            <a:r>
              <a:rPr lang="en-US" dirty="0"/>
              <a:t>Deployment</a:t>
            </a:r>
          </a:p>
          <a:p>
            <a:r>
              <a:rPr lang="en-US" dirty="0"/>
              <a:t>Alert mitigation</a:t>
            </a:r>
          </a:p>
          <a:p>
            <a:r>
              <a:rPr lang="en-US" dirty="0"/>
              <a:t>How to leverage the tool</a:t>
            </a:r>
          </a:p>
          <a:p>
            <a:r>
              <a:rPr lang="en-US" dirty="0"/>
              <a:t>Lessons learned 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B8B4BE-BE15-49C3-9AD2-B65131B5E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8918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85B612-1DE6-4C76-BB70-ECC4B4CEA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Selection criteria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B3EA96-DD96-4C53-BF1C-37958D7665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7732" y="817595"/>
            <a:ext cx="8270492" cy="3943350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How established the company is and what are their customers?</a:t>
            </a:r>
          </a:p>
          <a:p>
            <a:pPr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Systems the solution can integrate with: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NAC, Cisco Prime, CISCO WLAN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SIEM, SOC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Vulnerability scanners</a:t>
            </a:r>
          </a:p>
          <a:p>
            <a:pPr>
              <a:lnSpc>
                <a:spcPts val="2800"/>
              </a:lnSpc>
              <a:spcBef>
                <a:spcPts val="1400"/>
              </a:spcBef>
            </a:pPr>
            <a:r>
              <a:rPr lang="en-US" sz="5900" dirty="0">
                <a:latin typeface="Arial" panose="020B0604020202020204" pitchFamily="34" charset="0"/>
                <a:cs typeface="Arial" panose="020B0604020202020204" pitchFamily="34" charset="0"/>
              </a:rPr>
              <a:t>Can the system do vulnerability scanning?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0DB3754-4D1B-4536-9E4F-8AB0C3742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45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67A3FA-85B7-4CD6-9C94-EE763821F7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233" y="8245"/>
            <a:ext cx="8181013" cy="342833"/>
          </a:xfrm>
        </p:spPr>
        <p:txBody>
          <a:bodyPr>
            <a:normAutofit fontScale="90000"/>
          </a:bodyPr>
          <a:lstStyle/>
          <a:p>
            <a:r>
              <a:rPr lang="en-US" dirty="0"/>
              <a:t>Deployment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015668-E317-4D34-B415-58A054AD8D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212" y="487669"/>
            <a:ext cx="8230034" cy="4308265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ts val="2800"/>
              </a:lnSpc>
              <a:spcBef>
                <a:spcPts val="1400"/>
              </a:spcBef>
            </a:pPr>
            <a:r>
              <a:rPr lang="en-US" sz="6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Customize the solution to your needs: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Have the needed collaboration in place (IS Security, Enterprise Architecture, Lab, Pharmacy)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Take a risk based/staged approach: medical devices and medical IoT then expand to other IoT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4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Validate that you are capturing all the traffic you need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with CISCO prime and CISCO WLAN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Integration with IS security incident response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r>
              <a:rPr lang="en-US" sz="6600" dirty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Establish a scope of work and workflow</a:t>
            </a:r>
          </a:p>
          <a:p>
            <a:pPr lvl="1">
              <a:lnSpc>
                <a:spcPts val="2800"/>
              </a:lnSpc>
              <a:spcBef>
                <a:spcPts val="1400"/>
              </a:spcBef>
            </a:pPr>
            <a:endParaRPr lang="en-US" sz="66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2800"/>
              </a:lnSpc>
              <a:spcBef>
                <a:spcPts val="1400"/>
              </a:spcBef>
            </a:pPr>
            <a:endParaRPr lang="en-US" sz="6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ts val="2800"/>
              </a:lnSpc>
              <a:spcBef>
                <a:spcPts val="1400"/>
              </a:spcBef>
            </a:pPr>
            <a:endParaRPr lang="en-US" sz="6400" dirty="0">
              <a:solidFill>
                <a:schemeClr val="accent4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51E51-EAFA-4F5A-A823-DE98F94D1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60B2AB-2E71-4CB9-BAEF-B53D789FC129}"/>
              </a:ext>
            </a:extLst>
          </p:cNvPr>
          <p:cNvSpPr txBox="1"/>
          <p:nvPr/>
        </p:nvSpPr>
        <p:spPr>
          <a:xfrm>
            <a:off x="5411757" y="808904"/>
            <a:ext cx="4161452" cy="728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800"/>
              </a:lnSpc>
              <a:spcBef>
                <a:spcPts val="1400"/>
              </a:spcBef>
            </a:pP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14331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DD727-2AA4-4125-A4A5-96DDAEEEB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Alert and vulnerability mitigation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CB506F-0D67-427D-BEC4-286CA6D990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25</a:t>
            </a:fld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9373F51-8B15-42C0-AF7C-5FFB03D2C0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Critical alerts going to SOC</a:t>
            </a:r>
          </a:p>
          <a:p>
            <a:r>
              <a:rPr lang="en-US" sz="2400" dirty="0"/>
              <a:t>IS Security investigates Critical and High severity alerts</a:t>
            </a:r>
          </a:p>
          <a:p>
            <a:r>
              <a:rPr lang="en-US" sz="2400" dirty="0"/>
              <a:t>Perform vulnerability scanning to confirm vulnerabilities devices prior to mitigation</a:t>
            </a:r>
          </a:p>
        </p:txBody>
      </p:sp>
    </p:spTree>
    <p:extLst>
      <p:ext uri="{BB962C8B-B14F-4D97-AF65-F5344CB8AC3E}">
        <p14:creationId xmlns:p14="http://schemas.microsoft.com/office/powerpoint/2010/main" val="8456078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C9CDA-7F93-424C-88DF-58B32C457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6586" y="105567"/>
            <a:ext cx="8181013" cy="443245"/>
          </a:xfrm>
        </p:spPr>
        <p:txBody>
          <a:bodyPr>
            <a:normAutofit fontScale="90000"/>
          </a:bodyPr>
          <a:lstStyle/>
          <a:p>
            <a:r>
              <a:rPr lang="en-US" dirty="0"/>
              <a:t>VLANS for IoT devices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63EF69-51A7-44D3-8FF8-84A415390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26</a:t>
            </a:fld>
            <a:endParaRPr lang="en-US" dirty="0"/>
          </a:p>
        </p:txBody>
      </p:sp>
      <p:graphicFrame>
        <p:nvGraphicFramePr>
          <p:cNvPr id="6" name="Content Placeholder 12">
            <a:extLst>
              <a:ext uri="{FF2B5EF4-FFF2-40B4-BE49-F238E27FC236}">
                <a16:creationId xmlns:a16="http://schemas.microsoft.com/office/drawing/2014/main" id="{846F3073-14E5-4BA8-A91F-0A9FF29CCC29}"/>
              </a:ext>
            </a:extLst>
          </p:cNvPr>
          <p:cNvGraphicFramePr>
            <a:graphicFrameLocks noGrp="1"/>
          </p:cNvGraphicFramePr>
          <p:nvPr>
            <p:ph idx="1"/>
            <p:extLst/>
          </p:nvPr>
        </p:nvGraphicFramePr>
        <p:xfrm>
          <a:off x="477838" y="740664"/>
          <a:ext cx="8180387" cy="34544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F243F390-9851-4436-B31E-660ECDCF17F0}"/>
              </a:ext>
            </a:extLst>
          </p:cNvPr>
          <p:cNvSpPr/>
          <p:nvPr/>
        </p:nvSpPr>
        <p:spPr>
          <a:xfrm>
            <a:off x="3190423" y="1892808"/>
            <a:ext cx="144558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venir Heavy" panose="02000503020000020003" pitchFamily="2" charset="0"/>
              </a:rPr>
              <a:t>VLANs w/ mix of Medical &amp; Non-Medical IoTs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96F7237-C4F7-49A9-8202-A06578E44C30}"/>
              </a:ext>
            </a:extLst>
          </p:cNvPr>
          <p:cNvSpPr txBox="1"/>
          <p:nvPr/>
        </p:nvSpPr>
        <p:spPr>
          <a:xfrm>
            <a:off x="2074953" y="4165634"/>
            <a:ext cx="6339933" cy="307773"/>
          </a:xfrm>
          <a:prstGeom prst="rect">
            <a:avLst/>
          </a:prstGeom>
          <a:noFill/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1400" dirty="0">
                <a:latin typeface="Avenir Roman" panose="02000503020000020003" pitchFamily="2" charset="0"/>
              </a:rPr>
              <a:t>100% of pie chart represents VLANs with any IoT devices by May Wang from </a:t>
            </a:r>
            <a:r>
              <a:rPr lang="en-US" sz="1400" dirty="0" err="1">
                <a:latin typeface="Avenir Roman" panose="02000503020000020003" pitchFamily="2" charset="0"/>
              </a:rPr>
              <a:t>Zingbox</a:t>
            </a:r>
            <a:endParaRPr lang="en-US" sz="1400" dirty="0">
              <a:latin typeface="Avenir Roman" panose="0200050302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405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B9C67-49B1-4035-888B-1DF9A22277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Lessons learned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AAD9CB-2EE4-4584-977D-20246C81DA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Plan for any integration you need upfront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Layer 2 versus Layer 3 deployment strategy identified as early as possible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Budget for TAP devices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Budget for help with operationalizing the tool </a:t>
            </a:r>
          </a:p>
          <a:p>
            <a:pPr marL="0" indent="0">
              <a:buNone/>
            </a:pPr>
            <a:endParaRPr lang="en-US" dirty="0">
              <a:latin typeface="Avenir Medium" panose="02000503020000020003" pitchFamily="2" charset="0"/>
            </a:endParaRPr>
          </a:p>
          <a:p>
            <a:endParaRPr lang="en-US" dirty="0">
              <a:latin typeface="Avenir Medium" panose="02000503020000020003" pitchFamily="2" charset="0"/>
            </a:endParaRPr>
          </a:p>
          <a:p>
            <a:endParaRPr lang="en-US" dirty="0">
              <a:latin typeface="Avenir Medium" panose="02000503020000020003" pitchFamily="2" charset="0"/>
            </a:endParaRP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E09CCB-A7B3-4CDD-A0FA-95959A0832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9719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B7D535-0C56-4A40-9B3E-69A9D5DE63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940E6F-C3EC-4D9C-8618-80077372B5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Integration of </a:t>
            </a:r>
            <a:r>
              <a:rPr lang="en-US" dirty="0" err="1"/>
              <a:t>Zingbox</a:t>
            </a:r>
            <a:r>
              <a:rPr lang="en-US" dirty="0"/>
              <a:t> with our SIEM</a:t>
            </a:r>
          </a:p>
          <a:p>
            <a:r>
              <a:rPr lang="en-US" dirty="0"/>
              <a:t>Replace the current CMMS system </a:t>
            </a:r>
          </a:p>
          <a:p>
            <a:r>
              <a:rPr lang="en-US" dirty="0"/>
              <a:t>Develop a security program for (IoT) and Industrial Control Systems (ICS)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3FCC59-61F5-4196-A4B7-BAAAE3E5EA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B8DEE4-E1CE-D843-93C6-BCDE319A6831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9731566"/>
      </p:ext>
    </p:extLst>
  </p:cSld>
  <p:clrMapOvr>
    <a:masterClrMapping/>
  </p:clrMapOvr>
</p:sld>
</file>

<file path=ppt/theme/theme1.xml><?xml version="1.0" encoding="utf-8"?>
<a:theme xmlns:a="http://schemas.openxmlformats.org/drawingml/2006/main" name="MSH_PPT_Template_B_16_9_no_curve widescre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MSH_PPT_Template_B_16_9_no_curve widescreen</Template>
  <TotalTime>15658</TotalTime>
  <Words>1693</Words>
  <Application>Microsoft Office PowerPoint</Application>
  <PresentationFormat>On-screen Show (16:9)</PresentationFormat>
  <Paragraphs>275</Paragraphs>
  <Slides>28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8" baseType="lpstr">
      <vt:lpstr>Arial</vt:lpstr>
      <vt:lpstr>Arial Bold</vt:lpstr>
      <vt:lpstr>Avenir Heavy</vt:lpstr>
      <vt:lpstr>Avenir Medium</vt:lpstr>
      <vt:lpstr>Avenir Roman</vt:lpstr>
      <vt:lpstr>Calibri</vt:lpstr>
      <vt:lpstr>Courier New</vt:lpstr>
      <vt:lpstr>Segoe UI Semibold</vt:lpstr>
      <vt:lpstr>Wingdings</vt:lpstr>
      <vt:lpstr>MSH_PPT_Template_B_16_9_no_curve widescreen</vt:lpstr>
      <vt:lpstr>Building a Health Technology Security management plan for a health system</vt:lpstr>
      <vt:lpstr>To be the trusted leader in caring for people and advancing health</vt:lpstr>
      <vt:lpstr>Health Technology Security landscape</vt:lpstr>
      <vt:lpstr>Emergent Technologies</vt:lpstr>
      <vt:lpstr>Emergent threats</vt:lpstr>
      <vt:lpstr>PowerPoint Presentation</vt:lpstr>
      <vt:lpstr>Building a Health Technology Security management plan for a health system</vt:lpstr>
      <vt:lpstr>What are the main security issues?</vt:lpstr>
      <vt:lpstr>Vulnerable medical devices</vt:lpstr>
      <vt:lpstr>Justifications for Health Technology Security Program </vt:lpstr>
      <vt:lpstr>Vision for Health Technology Security Program</vt:lpstr>
      <vt:lpstr>Key performance indicators</vt:lpstr>
      <vt:lpstr>Roles: Information Security / Health       Technology Security</vt:lpstr>
      <vt:lpstr>Roles: Clinical Engineering / Health Technology     Management / Biomed</vt:lpstr>
      <vt:lpstr>Build internal and external collaboration</vt:lpstr>
      <vt:lpstr>Medical device incident response preparedness</vt:lpstr>
      <vt:lpstr>Build security into the lifecycle of health technology</vt:lpstr>
      <vt:lpstr>Build security into the lifecycle of health technology</vt:lpstr>
      <vt:lpstr>Build security into the lifecycle of health technology</vt:lpstr>
      <vt:lpstr>Build security into the lifecycle of health technology</vt:lpstr>
      <vt:lpstr>Build security into the lifecycle of health technology</vt:lpstr>
      <vt:lpstr>Operationalizing you passive network monitoring tools</vt:lpstr>
      <vt:lpstr>Selection criteria</vt:lpstr>
      <vt:lpstr>Deployment</vt:lpstr>
      <vt:lpstr>Alert and vulnerability mitigation</vt:lpstr>
      <vt:lpstr>VLANS for IoT devices</vt:lpstr>
      <vt:lpstr>Lessons learned</vt:lpstr>
      <vt:lpstr>Future strategies</vt:lpstr>
    </vt:vector>
  </TitlesOfParts>
  <Company>MedStar Health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 at MedStar Health</dc:title>
  <dc:creator>jew112</dc:creator>
  <cp:lastModifiedBy>Rekik, Inhel</cp:lastModifiedBy>
  <cp:revision>698</cp:revision>
  <cp:lastPrinted>2018-06-01T11:22:59Z</cp:lastPrinted>
  <dcterms:created xsi:type="dcterms:W3CDTF">2017-09-06T20:35:30Z</dcterms:created>
  <dcterms:modified xsi:type="dcterms:W3CDTF">2019-11-01T00:33:21Z</dcterms:modified>
</cp:coreProperties>
</file>