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66" r:id="rId1"/>
  </p:sldMasterIdLst>
  <p:notesMasterIdLst>
    <p:notesMasterId r:id="rId51"/>
  </p:notesMasterIdLst>
  <p:handoutMasterIdLst>
    <p:handoutMasterId r:id="rId52"/>
  </p:handoutMasterIdLst>
  <p:sldIdLst>
    <p:sldId id="256" r:id="rId2"/>
    <p:sldId id="662" r:id="rId3"/>
    <p:sldId id="554" r:id="rId4"/>
    <p:sldId id="573" r:id="rId5"/>
    <p:sldId id="590" r:id="rId6"/>
    <p:sldId id="593" r:id="rId7"/>
    <p:sldId id="639" r:id="rId8"/>
    <p:sldId id="594" r:id="rId9"/>
    <p:sldId id="676" r:id="rId10"/>
    <p:sldId id="659" r:id="rId11"/>
    <p:sldId id="595" r:id="rId12"/>
    <p:sldId id="596" r:id="rId13"/>
    <p:sldId id="597" r:id="rId14"/>
    <p:sldId id="598" r:id="rId15"/>
    <p:sldId id="675" r:id="rId16"/>
    <p:sldId id="599" r:id="rId17"/>
    <p:sldId id="600" r:id="rId18"/>
    <p:sldId id="601" r:id="rId19"/>
    <p:sldId id="602" r:id="rId20"/>
    <p:sldId id="685" r:id="rId21"/>
    <p:sldId id="684" r:id="rId22"/>
    <p:sldId id="686" r:id="rId23"/>
    <p:sldId id="551" r:id="rId24"/>
    <p:sldId id="687" r:id="rId25"/>
    <p:sldId id="640" r:id="rId26"/>
    <p:sldId id="619" r:id="rId27"/>
    <p:sldId id="690" r:id="rId28"/>
    <p:sldId id="691" r:id="rId29"/>
    <p:sldId id="692" r:id="rId30"/>
    <p:sldId id="693" r:id="rId31"/>
    <p:sldId id="641" r:id="rId32"/>
    <p:sldId id="611" r:id="rId33"/>
    <p:sldId id="613" r:id="rId34"/>
    <p:sldId id="624" r:id="rId35"/>
    <p:sldId id="625" r:id="rId36"/>
    <p:sldId id="656" r:id="rId37"/>
    <p:sldId id="643" r:id="rId38"/>
    <p:sldId id="633" r:id="rId39"/>
    <p:sldId id="645" r:id="rId40"/>
    <p:sldId id="646" r:id="rId41"/>
    <p:sldId id="647" r:id="rId42"/>
    <p:sldId id="668" r:id="rId43"/>
    <p:sldId id="669" r:id="rId44"/>
    <p:sldId id="702" r:id="rId45"/>
    <p:sldId id="703" r:id="rId46"/>
    <p:sldId id="704" r:id="rId47"/>
    <p:sldId id="705" r:id="rId48"/>
    <p:sldId id="707" r:id="rId49"/>
    <p:sldId id="638" r:id="rId50"/>
  </p:sldIdLst>
  <p:sldSz cx="12192000" cy="6858000"/>
  <p:notesSz cx="9388475" cy="7102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3399"/>
    <a:srgbClr val="ECF1F4"/>
    <a:srgbClr val="535386"/>
    <a:srgbClr val="0000FF"/>
    <a:srgbClr val="FEED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1A1D47C-8419-4485-B4B3-6B252210E3A8}" v="2" dt="2019-03-05T03:01:26.51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12" autoAdjust="0"/>
    <p:restoredTop sz="94714" autoAdjust="0"/>
  </p:normalViewPr>
  <p:slideViewPr>
    <p:cSldViewPr snapToGrid="0">
      <p:cViewPr varScale="1">
        <p:scale>
          <a:sx n="115" d="100"/>
          <a:sy n="115" d="100"/>
        </p:scale>
        <p:origin x="294" y="11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00" d="100"/>
        <a:sy n="100" d="100"/>
      </p:scale>
      <p:origin x="0" y="-8388"/>
    </p:cViewPr>
  </p:sorterViewPr>
  <p:notesViewPr>
    <p:cSldViewPr snapToGrid="0">
      <p:cViewPr>
        <p:scale>
          <a:sx n="100" d="100"/>
          <a:sy n="100" d="100"/>
        </p:scale>
        <p:origin x="1164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8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tt Baretich" userId="9e5c08ac2d266c01" providerId="LiveId" clId="{81A1D47C-8419-4485-B4B3-6B252210E3A8}"/>
    <pc:docChg chg="delSld modSld sldOrd">
      <pc:chgData name="Matt Baretich" userId="9e5c08ac2d266c01" providerId="LiveId" clId="{81A1D47C-8419-4485-B4B3-6B252210E3A8}" dt="2019-03-05T03:05:05.774" v="506" actId="6549"/>
      <pc:docMkLst>
        <pc:docMk/>
      </pc:docMkLst>
      <pc:sldChg chg="ord">
        <pc:chgData name="Matt Baretich" userId="9e5c08ac2d266c01" providerId="LiveId" clId="{81A1D47C-8419-4485-B4B3-6B252210E3A8}" dt="2019-03-05T02:57:39.486" v="0"/>
        <pc:sldMkLst>
          <pc:docMk/>
          <pc:sldMk cId="913429740" sldId="573"/>
        </pc:sldMkLst>
      </pc:sldChg>
      <pc:sldChg chg="modSp">
        <pc:chgData name="Matt Baretich" userId="9e5c08ac2d266c01" providerId="LiveId" clId="{81A1D47C-8419-4485-B4B3-6B252210E3A8}" dt="2019-03-05T03:04:23.823" v="504" actId="114"/>
        <pc:sldMkLst>
          <pc:docMk/>
          <pc:sldMk cId="1533860842" sldId="656"/>
        </pc:sldMkLst>
        <pc:spChg chg="mod">
          <ac:chgData name="Matt Baretich" userId="9e5c08ac2d266c01" providerId="LiveId" clId="{81A1D47C-8419-4485-B4B3-6B252210E3A8}" dt="2019-03-05T03:04:23.823" v="504" actId="114"/>
          <ac:spMkLst>
            <pc:docMk/>
            <pc:sldMk cId="1533860842" sldId="656"/>
            <ac:spMk id="6" creationId="{00000000-0000-0000-0000-000000000000}"/>
          </ac:spMkLst>
        </pc:spChg>
      </pc:sldChg>
      <pc:sldChg chg="del">
        <pc:chgData name="Matt Baretich" userId="9e5c08ac2d266c01" providerId="LiveId" clId="{81A1D47C-8419-4485-B4B3-6B252210E3A8}" dt="2019-03-05T02:57:50.102" v="1" actId="2696"/>
        <pc:sldMkLst>
          <pc:docMk/>
          <pc:sldMk cId="630700785" sldId="658"/>
        </pc:sldMkLst>
      </pc:sldChg>
      <pc:sldChg chg="del">
        <pc:chgData name="Matt Baretich" userId="9e5c08ac2d266c01" providerId="LiveId" clId="{81A1D47C-8419-4485-B4B3-6B252210E3A8}" dt="2019-03-05T02:57:53.222" v="2" actId="2696"/>
        <pc:sldMkLst>
          <pc:docMk/>
          <pc:sldMk cId="255656857" sldId="677"/>
        </pc:sldMkLst>
      </pc:sldChg>
      <pc:sldChg chg="del">
        <pc:chgData name="Matt Baretich" userId="9e5c08ac2d266c01" providerId="LiveId" clId="{81A1D47C-8419-4485-B4B3-6B252210E3A8}" dt="2019-03-05T03:04:26.981" v="505" actId="2696"/>
        <pc:sldMkLst>
          <pc:docMk/>
          <pc:sldMk cId="1981975163" sldId="698"/>
        </pc:sldMkLst>
      </pc:sldChg>
      <pc:sldChg chg="modSp">
        <pc:chgData name="Matt Baretich" userId="9e5c08ac2d266c01" providerId="LiveId" clId="{81A1D47C-8419-4485-B4B3-6B252210E3A8}" dt="2019-03-05T03:05:05.774" v="506" actId="6549"/>
        <pc:sldMkLst>
          <pc:docMk/>
          <pc:sldMk cId="2523328906" sldId="704"/>
        </pc:sldMkLst>
        <pc:spChg chg="mod">
          <ac:chgData name="Matt Baretich" userId="9e5c08ac2d266c01" providerId="LiveId" clId="{81A1D47C-8419-4485-B4B3-6B252210E3A8}" dt="2019-03-05T03:05:05.774" v="506" actId="6549"/>
          <ac:spMkLst>
            <pc:docMk/>
            <pc:sldMk cId="2523328906" sldId="704"/>
            <ac:spMk id="3" creationId="{00000000-0000-0000-0000-000000000000}"/>
          </ac:spMkLst>
        </pc:spChg>
      </pc:sldChg>
    </pc:docChg>
  </pc:docChgLst>
  <pc:docChgLst>
    <pc:chgData name="Matt Baretich" userId="9e5c08ac2d266c01" providerId="LiveId" clId="{55D966A5-4466-4E87-B4BC-ACC80EF44684}"/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74320"/>
            <a:ext cx="9386438" cy="355829"/>
          </a:xfrm>
          <a:prstGeom prst="rect">
            <a:avLst/>
          </a:prstGeom>
        </p:spPr>
        <p:txBody>
          <a:bodyPr vert="horz" lIns="89105" tIns="44553" rIns="89105" bIns="44553" rtlCol="0" anchor="ctr" anchorCtr="1"/>
          <a:lstStyle>
            <a:lvl1pPr algn="l">
              <a:defRPr sz="1200"/>
            </a:lvl1pPr>
          </a:lstStyle>
          <a:p>
            <a:r>
              <a:rPr lang="en-US" sz="1700" dirty="0"/>
              <a:t>Your AEM Program: Patient Safety, Standards Compliance, and Less PM!</a:t>
            </a:r>
          </a:p>
        </p:txBody>
      </p:sp>
      <p:sp>
        <p:nvSpPr>
          <p:cNvPr id="3" name="Header Placeholder 1"/>
          <p:cNvSpPr txBox="1">
            <a:spLocks/>
          </p:cNvSpPr>
          <p:nvPr/>
        </p:nvSpPr>
        <p:spPr>
          <a:xfrm>
            <a:off x="4" y="6492241"/>
            <a:ext cx="9386437" cy="355829"/>
          </a:xfrm>
          <a:prstGeom prst="rect">
            <a:avLst/>
          </a:prstGeom>
        </p:spPr>
        <p:txBody>
          <a:bodyPr vert="horz" lIns="89105" tIns="44553" rIns="89105" bIns="44553" rtlCol="0" anchor="ctr" anchorCtr="1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700" dirty="0"/>
              <a:t>MD Expo 2019 | Houston | Matt Baretich | Baretich Engineering</a:t>
            </a:r>
          </a:p>
        </p:txBody>
      </p:sp>
    </p:spTree>
    <p:extLst>
      <p:ext uri="{BB962C8B-B14F-4D97-AF65-F5344CB8AC3E}">
        <p14:creationId xmlns:p14="http://schemas.microsoft.com/office/powerpoint/2010/main" val="10410560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4" y="3"/>
            <a:ext cx="4068747" cy="355829"/>
          </a:xfrm>
          <a:prstGeom prst="rect">
            <a:avLst/>
          </a:prstGeom>
        </p:spPr>
        <p:txBody>
          <a:bodyPr vert="horz" lIns="89105" tIns="44553" rIns="89105" bIns="4455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317692" y="3"/>
            <a:ext cx="4068747" cy="355829"/>
          </a:xfrm>
          <a:prstGeom prst="rect">
            <a:avLst/>
          </a:prstGeom>
        </p:spPr>
        <p:txBody>
          <a:bodyPr vert="horz" lIns="89105" tIns="44553" rIns="89105" bIns="44553" rtlCol="0"/>
          <a:lstStyle>
            <a:lvl1pPr algn="r">
              <a:defRPr sz="1200"/>
            </a:lvl1pPr>
          </a:lstStyle>
          <a:p>
            <a:fld id="{0CE60455-20ED-421A-B558-43302A3634D0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63813" y="887413"/>
            <a:ext cx="4260850" cy="23971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105" tIns="44553" rIns="89105" bIns="4455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39256" y="3418539"/>
            <a:ext cx="7509966" cy="2796129"/>
          </a:xfrm>
          <a:prstGeom prst="rect">
            <a:avLst/>
          </a:prstGeom>
        </p:spPr>
        <p:txBody>
          <a:bodyPr vert="horz" lIns="89105" tIns="44553" rIns="89105" bIns="4455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4" y="6746651"/>
            <a:ext cx="4068747" cy="355828"/>
          </a:xfrm>
          <a:prstGeom prst="rect">
            <a:avLst/>
          </a:prstGeom>
        </p:spPr>
        <p:txBody>
          <a:bodyPr vert="horz" lIns="89105" tIns="44553" rIns="89105" bIns="4455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317692" y="6746651"/>
            <a:ext cx="4068747" cy="355828"/>
          </a:xfrm>
          <a:prstGeom prst="rect">
            <a:avLst/>
          </a:prstGeom>
        </p:spPr>
        <p:txBody>
          <a:bodyPr vert="horz" lIns="89105" tIns="44553" rIns="89105" bIns="44553" rtlCol="0" anchor="b"/>
          <a:lstStyle>
            <a:lvl1pPr algn="r">
              <a:defRPr sz="1200"/>
            </a:lvl1pPr>
          </a:lstStyle>
          <a:p>
            <a:fld id="{20C0DA01-B50B-4491-8C06-2F7E14D105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267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0DA04-3699-4368-922B-252BFD7B5928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CE823-36CD-4EFA-8398-68C6D720E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582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0DA04-3699-4368-922B-252BFD7B5928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CE823-36CD-4EFA-8398-68C6D720E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6190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0DA04-3699-4368-922B-252BFD7B5928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CE823-36CD-4EFA-8398-68C6D720E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6812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0DA04-3699-4368-922B-252BFD7B5928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CE823-36CD-4EFA-8398-68C6D720E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73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0DA04-3699-4368-922B-252BFD7B5928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CE823-36CD-4EFA-8398-68C6D720E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319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0DA04-3699-4368-922B-252BFD7B5928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CE823-36CD-4EFA-8398-68C6D720E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32801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0DA04-3699-4368-922B-252BFD7B5928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CE823-36CD-4EFA-8398-68C6D720E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3229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0DA04-3699-4368-922B-252BFD7B5928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CE823-36CD-4EFA-8398-68C6D720E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8171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0DA04-3699-4368-922B-252BFD7B5928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CE823-36CD-4EFA-8398-68C6D720E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2051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0DA04-3699-4368-922B-252BFD7B5928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CE823-36CD-4EFA-8398-68C6D720E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36280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F0DA04-3699-4368-922B-252BFD7B5928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CE823-36CD-4EFA-8398-68C6D720E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790236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fld id="{872630D5-C0EE-4011-9325-2AF072559BC2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0816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74320"/>
            <a:ext cx="12192000" cy="5943600"/>
          </a:xfrm>
        </p:spPr>
        <p:txBody>
          <a:bodyPr lIns="182880" tIns="0" rIns="182880" bIns="0" anchor="ctr" anchorCtr="1"/>
          <a:lstStyle>
            <a:lvl1pPr marL="365760" indent="-365760">
              <a:lnSpc>
                <a:spcPct val="100000"/>
              </a:lnSpc>
              <a:spcBef>
                <a:spcPts val="1800"/>
              </a:spcBef>
              <a:buClr>
                <a:schemeClr val="accent5">
                  <a:lumMod val="75000"/>
                </a:schemeClr>
              </a:buClr>
              <a:buSzPct val="120000"/>
              <a:buFont typeface="Arial" pitchFamily="34" charset="0"/>
              <a:buChar char="•"/>
              <a:defRPr sz="3200" b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1pPr>
            <a:lvl2pPr marL="731520" indent="-365760">
              <a:lnSpc>
                <a:spcPct val="100000"/>
              </a:lnSpc>
              <a:spcBef>
                <a:spcPts val="1800"/>
              </a:spcBef>
              <a:buClr>
                <a:schemeClr val="accent5">
                  <a:lumMod val="75000"/>
                </a:schemeClr>
              </a:buClr>
              <a:buSzPct val="120000"/>
              <a:buFont typeface="Arial" pitchFamily="34" charset="0"/>
              <a:buChar char="•"/>
              <a:defRPr sz="3200" b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2pPr>
            <a:lvl3pPr marL="1097280" indent="-365760">
              <a:lnSpc>
                <a:spcPct val="100000"/>
              </a:lnSpc>
              <a:spcBef>
                <a:spcPts val="1800"/>
              </a:spcBef>
              <a:buClr>
                <a:schemeClr val="accent5">
                  <a:lumMod val="75000"/>
                </a:schemeClr>
              </a:buClr>
              <a:buSzPct val="120000"/>
              <a:buFont typeface="Arial" pitchFamily="34" charset="0"/>
              <a:buChar char="•"/>
              <a:defRPr sz="3200" b="0">
                <a:solidFill>
                  <a:schemeClr val="tx1"/>
                </a:solidFill>
                <a:latin typeface="Verdana" pitchFamily="34" charset="0"/>
                <a:ea typeface="Verdana" pitchFamily="34" charset="0"/>
                <a:cs typeface="Verdana" pitchFamily="34" charset="0"/>
              </a:defRPr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603225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F0DA04-3699-4368-922B-252BFD7B5928}" type="datetimeFigureOut">
              <a:rPr lang="en-US" smtClean="0"/>
              <a:t>3/4/2019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CE823-36CD-4EFA-8398-68C6D720E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8614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  <p:sldLayoutId id="2147483874" r:id="rId8"/>
    <p:sldLayoutId id="2147483875" r:id="rId9"/>
    <p:sldLayoutId id="2147483876" r:id="rId10"/>
    <p:sldLayoutId id="2147483877" r:id="rId11"/>
    <p:sldLayoutId id="2147483878" r:id="rId12"/>
    <p:sldLayoutId id="214748387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798956" y="557561"/>
            <a:ext cx="9393044" cy="6300439"/>
          </a:xfrm>
          <a:prstGeom prst="rect">
            <a:avLst/>
          </a:prstGeom>
          <a:noFill/>
        </p:spPr>
        <p:txBody>
          <a:bodyPr wrap="square" lIns="457200" rIns="457200" rtlCol="0" anchor="ctr" anchorCtr="0">
            <a:noAutofit/>
          </a:bodyPr>
          <a:lstStyle/>
          <a:p>
            <a:pPr>
              <a:spcBef>
                <a:spcPts val="1200"/>
              </a:spcBef>
            </a:pPr>
            <a:r>
              <a:rPr lang="en-US" sz="4000" b="1" dirty="0">
                <a:solidFill>
                  <a:srgbClr val="33339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Your AEM Program: Patient Safety,</a:t>
            </a:r>
            <a:br>
              <a:rPr lang="en-US" sz="4000" b="1" dirty="0">
                <a:solidFill>
                  <a:srgbClr val="333399"/>
                </a:solidFill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4000" b="1" dirty="0">
                <a:solidFill>
                  <a:srgbClr val="33339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Standards Compliance, and Less PM</a:t>
            </a:r>
            <a:r>
              <a:rPr lang="en-US" sz="4000" b="1" dirty="0">
                <a:solidFill>
                  <a:srgbClr val="333399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!</a:t>
            </a:r>
          </a:p>
          <a:p>
            <a:pPr>
              <a:spcBef>
                <a:spcPts val="2400"/>
              </a:spcBef>
            </a:pPr>
            <a:r>
              <a:rPr lang="en-US" sz="3200" dirty="0">
                <a:solidFill>
                  <a:srgbClr val="33339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Matt Baretich</a:t>
            </a:r>
          </a:p>
          <a:p>
            <a:r>
              <a:rPr lang="en-US" sz="3200" dirty="0"/>
              <a:t>Baretich Engineering, Inc.</a:t>
            </a:r>
            <a:br>
              <a:rPr lang="en-US" sz="3200" dirty="0"/>
            </a:br>
            <a:r>
              <a:rPr lang="en-US" sz="3200" dirty="0"/>
              <a:t>Fort Collins, Colorado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3089" y="5504651"/>
            <a:ext cx="2532595" cy="7107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BB7357C-B942-4C9A-B63A-A8CB283C84B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95911" cy="19812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0338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/>
          </p:nvPr>
        </p:nvSpPr>
        <p:spPr>
          <a:xfrm>
            <a:off x="0" y="0"/>
            <a:ext cx="12192000" cy="6858000"/>
          </a:xfrm>
        </p:spPr>
        <p:txBody>
          <a:bodyPr vert="horz" lIns="457200" tIns="45720" rIns="457200" bIns="4572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Clr>
                <a:srgbClr val="0033CC"/>
              </a:buClr>
              <a:buSzPct val="80000"/>
              <a:buNone/>
              <a:tabLst>
                <a:tab pos="640080" algn="l"/>
              </a:tabLst>
            </a:pPr>
            <a:r>
              <a:rPr lang="en-US" sz="3200" b="1" dirty="0">
                <a:solidFill>
                  <a:srgbClr val="33339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What is an AEM program?</a:t>
            </a:r>
          </a:p>
          <a:p>
            <a:pPr marL="365760" indent="-365760">
              <a:lnSpc>
                <a:spcPct val="120000"/>
              </a:lnSpc>
              <a:spcBef>
                <a:spcPts val="120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CMS: Alternate Equipment Management</a:t>
            </a:r>
          </a:p>
          <a:p>
            <a:pPr marL="365760" indent="-365760">
              <a:lnSpc>
                <a:spcPct val="120000"/>
              </a:lnSpc>
              <a:spcBef>
                <a:spcPts val="120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TJC: Alternative Equipment Maintenance</a:t>
            </a:r>
          </a:p>
          <a:p>
            <a:pPr marL="365760" indent="-365760">
              <a:lnSpc>
                <a:spcPct val="120000"/>
              </a:lnSpc>
              <a:spcBef>
                <a:spcPts val="120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CMS premise: Manufacturer knows best</a:t>
            </a:r>
          </a:p>
          <a:p>
            <a:pPr marL="365760" indent="-365760">
              <a:lnSpc>
                <a:spcPct val="120000"/>
              </a:lnSpc>
              <a:spcBef>
                <a:spcPts val="120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CMS &amp; TJC communication: Inconsistent</a:t>
            </a:r>
          </a:p>
        </p:txBody>
      </p:sp>
    </p:spTree>
    <p:extLst>
      <p:ext uri="{BB962C8B-B14F-4D97-AF65-F5344CB8AC3E}">
        <p14:creationId xmlns:p14="http://schemas.microsoft.com/office/powerpoint/2010/main" val="22341760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0C3A2BF-6780-459D-9DD6-8B3ADDE8332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06" b="12474"/>
          <a:stretch/>
        </p:blipFill>
        <p:spPr>
          <a:xfrm>
            <a:off x="3048" y="0"/>
            <a:ext cx="1218895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8586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C4BAA78-9FAB-4862-AC14-9C5A3CF182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1" y="228600"/>
            <a:ext cx="5033875" cy="6400800"/>
          </a:xfrm>
          <a:prstGeom prst="rect">
            <a:avLst/>
          </a:prstGeom>
          <a:effectLst>
            <a:outerShdw blurRad="50800" dist="635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134297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/>
          </p:nvPr>
        </p:nvSpPr>
        <p:spPr>
          <a:xfrm>
            <a:off x="0" y="0"/>
            <a:ext cx="12168554" cy="6858000"/>
          </a:xfrm>
        </p:spPr>
        <p:txBody>
          <a:bodyPr vert="horz" lIns="457200" tIns="45720" rIns="457200" bIns="4572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Clr>
                <a:srgbClr val="0033CC"/>
              </a:buClr>
              <a:buSzPct val="80000"/>
              <a:buNone/>
              <a:tabLst>
                <a:tab pos="640080" algn="l"/>
              </a:tabLst>
            </a:pPr>
            <a:r>
              <a:rPr lang="en-US" sz="3200" b="1" dirty="0">
                <a:solidFill>
                  <a:srgbClr val="33339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Why implement an AEM program?</a:t>
            </a:r>
          </a:p>
          <a:p>
            <a:pPr marL="365760" indent="-365760">
              <a:lnSpc>
                <a:spcPct val="120000"/>
              </a:lnSpc>
              <a:spcBef>
                <a:spcPts val="120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3200" dirty="0">
                <a:solidFill>
                  <a:srgbClr val="FF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Reduce PM cost</a:t>
            </a: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, </a:t>
            </a:r>
            <a:b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consistent with the following criteria</a:t>
            </a:r>
          </a:p>
          <a:p>
            <a:pPr marL="365760" indent="-365760">
              <a:lnSpc>
                <a:spcPct val="120000"/>
              </a:lnSpc>
              <a:spcBef>
                <a:spcPts val="120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Equipment safety equivalent to </a:t>
            </a:r>
            <a:b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manufacturer recommendations</a:t>
            </a:r>
          </a:p>
          <a:p>
            <a:pPr marL="365760" indent="-365760">
              <a:lnSpc>
                <a:spcPct val="120000"/>
              </a:lnSpc>
              <a:spcBef>
                <a:spcPts val="120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Compliance with CMS and TJC requirements</a:t>
            </a:r>
          </a:p>
        </p:txBody>
      </p:sp>
    </p:spTree>
    <p:extLst>
      <p:ext uri="{BB962C8B-B14F-4D97-AF65-F5344CB8AC3E}">
        <p14:creationId xmlns:p14="http://schemas.microsoft.com/office/powerpoint/2010/main" val="27434361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/>
          </p:nvPr>
        </p:nvSpPr>
        <p:spPr>
          <a:xfrm>
            <a:off x="0" y="0"/>
            <a:ext cx="12192000" cy="6858000"/>
          </a:xfrm>
        </p:spPr>
        <p:txBody>
          <a:bodyPr vert="horz" lIns="457200" tIns="45720" rIns="457200" bIns="4572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Clr>
                <a:srgbClr val="0033CC"/>
              </a:buClr>
              <a:buSzPct val="80000"/>
              <a:buNone/>
              <a:tabLst>
                <a:tab pos="640080" algn="l"/>
              </a:tabLst>
            </a:pPr>
            <a:r>
              <a:rPr lang="en-US" sz="6000" b="1" dirty="0">
                <a:solidFill>
                  <a:srgbClr val="33339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Definitions</a:t>
            </a:r>
          </a:p>
        </p:txBody>
      </p:sp>
    </p:spTree>
    <p:extLst>
      <p:ext uri="{BB962C8B-B14F-4D97-AF65-F5344CB8AC3E}">
        <p14:creationId xmlns:p14="http://schemas.microsoft.com/office/powerpoint/2010/main" val="459636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/>
          </p:nvPr>
        </p:nvSpPr>
        <p:spPr>
          <a:xfrm>
            <a:off x="0" y="0"/>
            <a:ext cx="12192000" cy="6858000"/>
          </a:xfrm>
        </p:spPr>
        <p:txBody>
          <a:bodyPr vert="horz" lIns="457200" tIns="45720" rIns="457200" bIns="4572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Clr>
                <a:srgbClr val="0033CC"/>
              </a:buClr>
              <a:buSzPct val="80000"/>
              <a:buNone/>
              <a:tabLst>
                <a:tab pos="640080" algn="l"/>
              </a:tabLst>
            </a:pPr>
            <a:r>
              <a:rPr lang="en-US" sz="3200" b="1" dirty="0">
                <a:solidFill>
                  <a:srgbClr val="33339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Definitions</a:t>
            </a:r>
          </a:p>
          <a:p>
            <a:pPr marL="365760" indent="-365760">
              <a:lnSpc>
                <a:spcPct val="120000"/>
              </a:lnSpc>
              <a:spcBef>
                <a:spcPts val="180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PM = Planned Maintenance</a:t>
            </a:r>
          </a:p>
          <a:p>
            <a:pPr marL="365760" indent="-365760">
              <a:lnSpc>
                <a:spcPct val="120000"/>
              </a:lnSpc>
              <a:spcBef>
                <a:spcPts val="180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PM Activity = What we do</a:t>
            </a:r>
          </a:p>
          <a:p>
            <a:pPr marL="365760" indent="-365760">
              <a:lnSpc>
                <a:spcPct val="120000"/>
              </a:lnSpc>
              <a:spcBef>
                <a:spcPts val="180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PM Frequency = When we do it</a:t>
            </a:r>
          </a:p>
        </p:txBody>
      </p:sp>
    </p:spTree>
    <p:extLst>
      <p:ext uri="{BB962C8B-B14F-4D97-AF65-F5344CB8AC3E}">
        <p14:creationId xmlns:p14="http://schemas.microsoft.com/office/powerpoint/2010/main" val="2141872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/>
          </p:nvPr>
        </p:nvSpPr>
        <p:spPr>
          <a:xfrm>
            <a:off x="0" y="0"/>
            <a:ext cx="12192000" cy="6858000"/>
          </a:xfrm>
        </p:spPr>
        <p:txBody>
          <a:bodyPr vert="horz" lIns="457200" tIns="45720" rIns="457200" bIns="4572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Clr>
                <a:srgbClr val="0033CC"/>
              </a:buClr>
              <a:buSzPct val="80000"/>
              <a:buNone/>
              <a:tabLst>
                <a:tab pos="640080" algn="l"/>
              </a:tabLst>
            </a:pPr>
            <a:r>
              <a:rPr lang="en-US" sz="3200" b="1" dirty="0">
                <a:solidFill>
                  <a:srgbClr val="33339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Definitions</a:t>
            </a:r>
          </a:p>
          <a:p>
            <a:pPr marL="0" indent="0">
              <a:lnSpc>
                <a:spcPct val="120000"/>
              </a:lnSpc>
              <a:spcBef>
                <a:spcPts val="1800"/>
              </a:spcBef>
              <a:buClr>
                <a:srgbClr val="333399"/>
              </a:buClr>
              <a:buSzPct val="100000"/>
              <a:buNone/>
              <a:tabLst>
                <a:tab pos="640080" algn="l"/>
              </a:tabLst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PM (Planned Maintenance) includes:</a:t>
            </a:r>
          </a:p>
          <a:p>
            <a:pPr marL="365760" indent="-365760">
              <a:lnSpc>
                <a:spcPct val="120000"/>
              </a:lnSpc>
              <a:spcBef>
                <a:spcPts val="180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Device Restoration PM</a:t>
            </a:r>
          </a:p>
          <a:p>
            <a:pPr marL="365760" indent="-365760">
              <a:lnSpc>
                <a:spcPct val="120000"/>
              </a:lnSpc>
              <a:spcBef>
                <a:spcPts val="180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Safety Verification PM</a:t>
            </a:r>
          </a:p>
        </p:txBody>
      </p:sp>
    </p:spTree>
    <p:extLst>
      <p:ext uri="{BB962C8B-B14F-4D97-AF65-F5344CB8AC3E}">
        <p14:creationId xmlns:p14="http://schemas.microsoft.com/office/powerpoint/2010/main" val="42008416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/>
          </p:nvPr>
        </p:nvSpPr>
        <p:spPr>
          <a:xfrm>
            <a:off x="0" y="0"/>
            <a:ext cx="12192000" cy="6858000"/>
          </a:xfrm>
        </p:spPr>
        <p:txBody>
          <a:bodyPr vert="horz" lIns="457200" tIns="45720" rIns="457200" bIns="4572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Clr>
                <a:srgbClr val="0033CC"/>
              </a:buClr>
              <a:buSzPct val="80000"/>
              <a:buNone/>
              <a:tabLst>
                <a:tab pos="640080" algn="l"/>
              </a:tabLst>
            </a:pPr>
            <a:r>
              <a:rPr lang="en-US" sz="3200" b="1" dirty="0">
                <a:solidFill>
                  <a:srgbClr val="33339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Definitions</a:t>
            </a:r>
          </a:p>
          <a:p>
            <a:pPr marL="0" indent="0">
              <a:lnSpc>
                <a:spcPct val="120000"/>
              </a:lnSpc>
              <a:spcBef>
                <a:spcPts val="1800"/>
              </a:spcBef>
              <a:buClr>
                <a:srgbClr val="333399"/>
              </a:buClr>
              <a:buSzPct val="100000"/>
              <a:buNone/>
              <a:tabLst>
                <a:tab pos="640080" algn="l"/>
              </a:tabLst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Device Restoration PM</a:t>
            </a:r>
          </a:p>
          <a:p>
            <a:pPr marL="457200" indent="-457200">
              <a:lnSpc>
                <a:spcPct val="120000"/>
              </a:lnSpc>
              <a:spcBef>
                <a:spcPts val="180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Intended to </a:t>
            </a:r>
            <a:r>
              <a:rPr lang="en-US" sz="3200" dirty="0">
                <a:solidFill>
                  <a:srgbClr val="FF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reduce the likelihood of failure</a:t>
            </a:r>
          </a:p>
          <a:p>
            <a:pPr marL="457200" indent="-457200">
              <a:lnSpc>
                <a:spcPct val="120000"/>
              </a:lnSpc>
              <a:spcBef>
                <a:spcPts val="180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Genuine </a:t>
            </a:r>
            <a:r>
              <a:rPr lang="en-US" sz="3200" i="1" dirty="0">
                <a:ea typeface="Verdana" panose="020B0604030504040204" pitchFamily="34" charset="0"/>
                <a:cs typeface="Verdana" panose="020B0604030504040204" pitchFamily="34" charset="0"/>
              </a:rPr>
              <a:t>preventive</a:t>
            </a: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 maintenance</a:t>
            </a:r>
          </a:p>
        </p:txBody>
      </p:sp>
    </p:spTree>
    <p:extLst>
      <p:ext uri="{BB962C8B-B14F-4D97-AF65-F5344CB8AC3E}">
        <p14:creationId xmlns:p14="http://schemas.microsoft.com/office/powerpoint/2010/main" val="42769210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/>
          </p:nvPr>
        </p:nvSpPr>
        <p:spPr>
          <a:xfrm>
            <a:off x="0" y="0"/>
            <a:ext cx="12192000" cy="6858000"/>
          </a:xfrm>
        </p:spPr>
        <p:txBody>
          <a:bodyPr vert="horz" lIns="457200" tIns="45720" rIns="457200" bIns="4572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Clr>
                <a:srgbClr val="0033CC"/>
              </a:buClr>
              <a:buSzPct val="80000"/>
              <a:buNone/>
              <a:tabLst>
                <a:tab pos="640080" algn="l"/>
              </a:tabLst>
            </a:pPr>
            <a:r>
              <a:rPr lang="en-US" sz="3200" b="1" dirty="0">
                <a:solidFill>
                  <a:srgbClr val="33339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Safety Verification PM examples</a:t>
            </a:r>
          </a:p>
          <a:p>
            <a:pPr marL="365760" indent="-365760">
              <a:lnSpc>
                <a:spcPct val="120000"/>
              </a:lnSpc>
              <a:spcBef>
                <a:spcPts val="180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Personal: blood pressure check, colonoscopy</a:t>
            </a:r>
          </a:p>
          <a:p>
            <a:pPr marL="365760" indent="-365760">
              <a:lnSpc>
                <a:spcPct val="120000"/>
              </a:lnSpc>
              <a:spcBef>
                <a:spcPts val="180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Personal vehicle: check oil level, check tire pressure</a:t>
            </a:r>
          </a:p>
          <a:p>
            <a:pPr marL="365760" indent="-365760">
              <a:lnSpc>
                <a:spcPct val="120000"/>
              </a:lnSpc>
              <a:spcBef>
                <a:spcPts val="180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Diesel motor-generator: test oil, monthly load test</a:t>
            </a:r>
          </a:p>
          <a:p>
            <a:pPr marL="365760" indent="-365760">
              <a:lnSpc>
                <a:spcPct val="120000"/>
              </a:lnSpc>
              <a:spcBef>
                <a:spcPts val="180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Medical equipment ...</a:t>
            </a:r>
          </a:p>
        </p:txBody>
      </p:sp>
    </p:spTree>
    <p:extLst>
      <p:ext uri="{BB962C8B-B14F-4D97-AF65-F5344CB8AC3E}">
        <p14:creationId xmlns:p14="http://schemas.microsoft.com/office/powerpoint/2010/main" val="32924133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/>
          </p:nvPr>
        </p:nvSpPr>
        <p:spPr>
          <a:xfrm>
            <a:off x="0" y="0"/>
            <a:ext cx="12192000" cy="6858000"/>
          </a:xfrm>
        </p:spPr>
        <p:txBody>
          <a:bodyPr vert="horz" lIns="457200" tIns="45720" rIns="457200" bIns="4572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Clr>
                <a:srgbClr val="0033CC"/>
              </a:buClr>
              <a:buSzPct val="80000"/>
              <a:buNone/>
              <a:tabLst>
                <a:tab pos="640080" algn="l"/>
              </a:tabLst>
            </a:pPr>
            <a:r>
              <a:rPr lang="en-US" sz="3200" b="1" dirty="0">
                <a:solidFill>
                  <a:srgbClr val="33339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Definitions</a:t>
            </a:r>
          </a:p>
          <a:p>
            <a:pPr marL="365760" indent="-365760">
              <a:lnSpc>
                <a:spcPct val="120000"/>
              </a:lnSpc>
              <a:spcBef>
                <a:spcPts val="180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PM Procedure = A set of PM </a:t>
            </a:r>
            <a:b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activities and PM frequencies</a:t>
            </a:r>
          </a:p>
          <a:p>
            <a:pPr marL="365760" indent="-365760">
              <a:lnSpc>
                <a:spcPct val="120000"/>
              </a:lnSpc>
              <a:spcBef>
                <a:spcPts val="180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PM</a:t>
            </a:r>
            <a:r>
              <a:rPr lang="en-US" sz="3200" baseline="30000" dirty="0">
                <a:solidFill>
                  <a:srgbClr val="FF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OEM</a:t>
            </a: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 = PM that follows the procedure </a:t>
            </a:r>
            <a:b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recommended by the manufacturer</a:t>
            </a:r>
          </a:p>
          <a:p>
            <a:pPr marL="365760" indent="-365760">
              <a:lnSpc>
                <a:spcPct val="120000"/>
              </a:lnSpc>
              <a:spcBef>
                <a:spcPts val="180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PM</a:t>
            </a:r>
            <a:r>
              <a:rPr lang="en-US" sz="3200" baseline="30000" dirty="0">
                <a:solidFill>
                  <a:srgbClr val="FF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AEM</a:t>
            </a: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 = PM that follows an AEM procedure</a:t>
            </a:r>
          </a:p>
        </p:txBody>
      </p:sp>
    </p:spTree>
    <p:extLst>
      <p:ext uri="{BB962C8B-B14F-4D97-AF65-F5344CB8AC3E}">
        <p14:creationId xmlns:p14="http://schemas.microsoft.com/office/powerpoint/2010/main" val="2094646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/>
          </p:nvPr>
        </p:nvSpPr>
        <p:spPr>
          <a:xfrm>
            <a:off x="0" y="0"/>
            <a:ext cx="12192000" cy="6858000"/>
          </a:xfrm>
        </p:spPr>
        <p:txBody>
          <a:bodyPr vert="horz" lIns="457200" tIns="45720" rIns="457200" bIns="4572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Clr>
                <a:srgbClr val="0033CC"/>
              </a:buClr>
              <a:buSzPct val="80000"/>
              <a:buNone/>
              <a:tabLst>
                <a:tab pos="640080" algn="l"/>
              </a:tabLst>
            </a:pPr>
            <a:r>
              <a:rPr lang="en-US" sz="3200" b="1" dirty="0">
                <a:solidFill>
                  <a:srgbClr val="33339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PM procedure for the Acme 123 (Step 1)</a:t>
            </a:r>
          </a:p>
          <a:p>
            <a:pPr marL="365760" indent="-365760">
              <a:lnSpc>
                <a:spcPct val="120000"/>
              </a:lnSpc>
              <a:spcBef>
                <a:spcPts val="180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PM</a:t>
            </a:r>
            <a:r>
              <a:rPr lang="en-US" sz="3200" baseline="30000" dirty="0">
                <a:solidFill>
                  <a:srgbClr val="FF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OEM</a:t>
            </a: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 – Replace the beaucoup-bucks </a:t>
            </a:r>
            <a:b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widget every 24 months</a:t>
            </a:r>
          </a:p>
          <a:p>
            <a:pPr marL="365760" indent="-365760">
              <a:lnSpc>
                <a:spcPct val="120000"/>
              </a:lnSpc>
              <a:spcBef>
                <a:spcPts val="180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PM</a:t>
            </a:r>
            <a:r>
              <a:rPr lang="en-US" sz="3200" baseline="30000" dirty="0">
                <a:solidFill>
                  <a:srgbClr val="FF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AEM</a:t>
            </a: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 – Take a look at the widget every </a:t>
            </a:r>
            <a:b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24 months and replace it only if it’s bad</a:t>
            </a:r>
          </a:p>
        </p:txBody>
      </p:sp>
    </p:spTree>
    <p:extLst>
      <p:ext uri="{BB962C8B-B14F-4D97-AF65-F5344CB8AC3E}">
        <p14:creationId xmlns:p14="http://schemas.microsoft.com/office/powerpoint/2010/main" val="33106302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/>
          </p:nvPr>
        </p:nvSpPr>
        <p:spPr>
          <a:xfrm>
            <a:off x="0" y="0"/>
            <a:ext cx="12192000" cy="6858000"/>
          </a:xfrm>
        </p:spPr>
        <p:txBody>
          <a:bodyPr vert="horz" lIns="457200" tIns="45720" rIns="457200" bIns="4572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Clr>
                <a:srgbClr val="0033CC"/>
              </a:buClr>
              <a:buSzPct val="80000"/>
              <a:buNone/>
              <a:tabLst>
                <a:tab pos="640080" algn="l"/>
              </a:tabLst>
            </a:pPr>
            <a:r>
              <a:rPr lang="en-US" sz="3200" b="1" dirty="0">
                <a:solidFill>
                  <a:srgbClr val="33339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PM procedure for the Acme 123 (Step 2)</a:t>
            </a:r>
          </a:p>
          <a:p>
            <a:pPr marL="365760" indent="-365760">
              <a:lnSpc>
                <a:spcPct val="120000"/>
              </a:lnSpc>
              <a:spcBef>
                <a:spcPts val="180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PM</a:t>
            </a:r>
            <a:r>
              <a:rPr lang="en-US" sz="3200" baseline="30000" dirty="0">
                <a:solidFill>
                  <a:srgbClr val="FF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OEM</a:t>
            </a: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 – Verify the flow rate every 12 months</a:t>
            </a:r>
          </a:p>
          <a:p>
            <a:pPr marL="365760" indent="-365760">
              <a:lnSpc>
                <a:spcPct val="120000"/>
              </a:lnSpc>
              <a:spcBef>
                <a:spcPts val="180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PM</a:t>
            </a:r>
            <a:r>
              <a:rPr lang="en-US" sz="3200" baseline="30000" dirty="0">
                <a:solidFill>
                  <a:srgbClr val="FF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AEM</a:t>
            </a: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 – Verify the flow rate every 18 months</a:t>
            </a:r>
          </a:p>
        </p:txBody>
      </p:sp>
    </p:spTree>
    <p:extLst>
      <p:ext uri="{BB962C8B-B14F-4D97-AF65-F5344CB8AC3E}">
        <p14:creationId xmlns:p14="http://schemas.microsoft.com/office/powerpoint/2010/main" val="9916784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/>
          </p:nvPr>
        </p:nvSpPr>
        <p:spPr>
          <a:xfrm>
            <a:off x="0" y="0"/>
            <a:ext cx="12192000" cy="6858000"/>
          </a:xfrm>
        </p:spPr>
        <p:txBody>
          <a:bodyPr vert="horz" lIns="457200" tIns="45720" rIns="457200" bIns="4572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Clr>
                <a:srgbClr val="0033CC"/>
              </a:buClr>
              <a:buSzPct val="80000"/>
              <a:buNone/>
              <a:tabLst>
                <a:tab pos="640080" algn="l"/>
              </a:tabLst>
            </a:pPr>
            <a:r>
              <a:rPr lang="en-US" sz="3200" b="1" dirty="0">
                <a:solidFill>
                  <a:srgbClr val="33339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PM procedure for the Acme 123 (Step 3)</a:t>
            </a:r>
          </a:p>
          <a:p>
            <a:pPr marL="365760" indent="-365760">
              <a:lnSpc>
                <a:spcPct val="120000"/>
              </a:lnSpc>
              <a:spcBef>
                <a:spcPts val="180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PM</a:t>
            </a:r>
            <a:r>
              <a:rPr lang="en-US" sz="3200" baseline="30000" dirty="0">
                <a:solidFill>
                  <a:srgbClr val="FF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OEM</a:t>
            </a: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 – Give 3 cheers to the </a:t>
            </a:r>
            <a:b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manufacturer every 12 months</a:t>
            </a:r>
          </a:p>
          <a:p>
            <a:pPr marL="365760" indent="-365760">
              <a:lnSpc>
                <a:spcPct val="120000"/>
              </a:lnSpc>
              <a:spcBef>
                <a:spcPts val="180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PM</a:t>
            </a:r>
            <a:r>
              <a:rPr lang="en-US" sz="3200" baseline="30000" dirty="0">
                <a:solidFill>
                  <a:srgbClr val="FF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AEM</a:t>
            </a: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 – Don’t bother</a:t>
            </a:r>
          </a:p>
        </p:txBody>
      </p:sp>
    </p:spTree>
    <p:extLst>
      <p:ext uri="{BB962C8B-B14F-4D97-AF65-F5344CB8AC3E}">
        <p14:creationId xmlns:p14="http://schemas.microsoft.com/office/powerpoint/2010/main" val="334259029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 vert="horz" lIns="457200" tIns="45720" rIns="457200" bIns="4572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Clr>
                <a:srgbClr val="0033CC"/>
              </a:buClr>
              <a:buSzPct val="80000"/>
              <a:buNone/>
              <a:tabLst>
                <a:tab pos="640080" algn="l"/>
              </a:tabLst>
            </a:pPr>
            <a:r>
              <a:rPr lang="en-US" sz="6000" b="1" dirty="0">
                <a:solidFill>
                  <a:srgbClr val="33339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The Rules</a:t>
            </a:r>
          </a:p>
        </p:txBody>
      </p:sp>
    </p:spTree>
    <p:extLst>
      <p:ext uri="{BB962C8B-B14F-4D97-AF65-F5344CB8AC3E}">
        <p14:creationId xmlns:p14="http://schemas.microsoft.com/office/powerpoint/2010/main" val="14750201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/>
          </p:nvPr>
        </p:nvSpPr>
        <p:spPr>
          <a:xfrm>
            <a:off x="0" y="0"/>
            <a:ext cx="12192000" cy="6858000"/>
          </a:xfrm>
        </p:spPr>
        <p:txBody>
          <a:bodyPr vert="horz" lIns="914400" tIns="45720" rIns="914400" bIns="4572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Clr>
                <a:srgbClr val="0033CC"/>
              </a:buClr>
              <a:buSzPct val="80000"/>
              <a:buNone/>
              <a:tabLst>
                <a:tab pos="640080" algn="l"/>
              </a:tabLst>
            </a:pPr>
            <a:r>
              <a:rPr lang="en-US" sz="3200" b="1" dirty="0">
                <a:solidFill>
                  <a:srgbClr val="33339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Table 1. HAP EC.02.04.01 EP4</a:t>
            </a:r>
          </a:p>
          <a:p>
            <a:pPr marL="0" indent="0">
              <a:lnSpc>
                <a:spcPct val="120000"/>
              </a:lnSpc>
              <a:spcBef>
                <a:spcPts val="1800"/>
              </a:spcBef>
              <a:buClr>
                <a:srgbClr val="333399"/>
              </a:buClr>
              <a:buSzPct val="100000"/>
              <a:buNone/>
              <a:tabLst>
                <a:tab pos="640080" algn="l"/>
              </a:tabLst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The hospital identifies the activities and associated frequencies, in writing, for maintaining, inspecting, </a:t>
            </a:r>
            <a:b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and testing all medical equipment on the inventory. </a:t>
            </a:r>
            <a:b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These activities and associated frequencies are in </a:t>
            </a:r>
            <a:b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accordance with </a:t>
            </a:r>
            <a:r>
              <a:rPr lang="en-US" sz="3200" dirty="0">
                <a:solidFill>
                  <a:srgbClr val="FF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manufacturers’ recommendations </a:t>
            </a:r>
            <a:b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or with strategies of an </a:t>
            </a:r>
            <a:r>
              <a:rPr lang="en-US" sz="3200" dirty="0">
                <a:solidFill>
                  <a:srgbClr val="FF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AEM program</a:t>
            </a: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853950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/>
          </p:nvPr>
        </p:nvSpPr>
        <p:spPr>
          <a:xfrm>
            <a:off x="0" y="0"/>
            <a:ext cx="12192000" cy="6858000"/>
          </a:xfrm>
        </p:spPr>
        <p:txBody>
          <a:bodyPr vert="horz" lIns="914400" tIns="45720" rIns="914400" bIns="4572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Clr>
                <a:srgbClr val="0033CC"/>
              </a:buClr>
              <a:buSzPct val="80000"/>
              <a:buNone/>
              <a:tabLst>
                <a:tab pos="640080" algn="l"/>
              </a:tabLst>
            </a:pPr>
            <a:r>
              <a:rPr lang="en-US" sz="3200" b="1" dirty="0">
                <a:solidFill>
                  <a:srgbClr val="33339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Table 1. HAP EC.02.04.01 EP4</a:t>
            </a:r>
          </a:p>
          <a:p>
            <a:pPr marL="0" indent="0">
              <a:lnSpc>
                <a:spcPct val="120000"/>
              </a:lnSpc>
              <a:spcBef>
                <a:spcPts val="1800"/>
              </a:spcBef>
              <a:buClr>
                <a:srgbClr val="333399"/>
              </a:buClr>
              <a:buSzPct val="100000"/>
              <a:buNone/>
              <a:tabLst>
                <a:tab pos="640080" algn="l"/>
              </a:tabLst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Note 1: The strategies of an AEM program </a:t>
            </a:r>
            <a:r>
              <a:rPr lang="en-US" sz="3200" dirty="0">
                <a:solidFill>
                  <a:srgbClr val="FF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must not reduce the safety of equipment</a:t>
            </a: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 and must be based on accepted standards of practice, such as the ANSI/AAMI handbook ANSI/AAMI EQ56:2013, </a:t>
            </a:r>
            <a:r>
              <a:rPr lang="en-US" sz="3200" i="1" dirty="0">
                <a:ea typeface="Verdana" panose="020B0604030504040204" pitchFamily="34" charset="0"/>
                <a:cs typeface="Verdana" panose="020B0604030504040204" pitchFamily="34" charset="0"/>
              </a:rPr>
              <a:t>Recommended practice for a medical equipment management program.</a:t>
            </a:r>
          </a:p>
        </p:txBody>
      </p:sp>
    </p:spTree>
    <p:extLst>
      <p:ext uri="{BB962C8B-B14F-4D97-AF65-F5344CB8AC3E}">
        <p14:creationId xmlns:p14="http://schemas.microsoft.com/office/powerpoint/2010/main" val="233840037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/>
          </p:nvPr>
        </p:nvSpPr>
        <p:spPr>
          <a:xfrm>
            <a:off x="0" y="0"/>
            <a:ext cx="12192000" cy="6858000"/>
          </a:xfrm>
        </p:spPr>
        <p:txBody>
          <a:bodyPr vert="horz" lIns="457200" tIns="45720" rIns="457200" bIns="4572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Clr>
                <a:srgbClr val="0033CC"/>
              </a:buClr>
              <a:buSzPct val="80000"/>
              <a:buNone/>
              <a:tabLst>
                <a:tab pos="640080" algn="l"/>
              </a:tabLst>
            </a:pPr>
            <a:r>
              <a:rPr lang="en-US" sz="3200" b="1" dirty="0">
                <a:solidFill>
                  <a:srgbClr val="33339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Table 1. HAP EC.02.04.01 EP4</a:t>
            </a:r>
          </a:p>
          <a:p>
            <a:pPr marL="0" indent="0">
              <a:lnSpc>
                <a:spcPct val="120000"/>
              </a:lnSpc>
              <a:spcBef>
                <a:spcPts val="1800"/>
              </a:spcBef>
              <a:buClr>
                <a:srgbClr val="333399"/>
              </a:buClr>
              <a:buSzPct val="100000"/>
              <a:buNone/>
              <a:tabLst>
                <a:tab pos="640080" algn="l"/>
              </a:tabLst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Note 2: Medical equipment with activities </a:t>
            </a:r>
            <a:b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and associated frequencies in accordance </a:t>
            </a:r>
            <a:b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with manufacturers’ recommendations </a:t>
            </a:r>
            <a:b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must have a </a:t>
            </a:r>
            <a:r>
              <a:rPr lang="en-US" sz="3200" dirty="0">
                <a:solidFill>
                  <a:srgbClr val="FF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100% completion rate</a:t>
            </a: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endParaRPr lang="en-US" sz="3200" i="1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802327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/>
          </p:nvPr>
        </p:nvSpPr>
        <p:spPr>
          <a:xfrm>
            <a:off x="0" y="0"/>
            <a:ext cx="12192000" cy="6858000"/>
          </a:xfrm>
        </p:spPr>
        <p:txBody>
          <a:bodyPr vert="horz" lIns="457200" tIns="45720" rIns="457200" bIns="4572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Clr>
                <a:srgbClr val="0033CC"/>
              </a:buClr>
              <a:buSzPct val="80000"/>
              <a:buNone/>
              <a:tabLst>
                <a:tab pos="640080" algn="l"/>
              </a:tabLst>
            </a:pPr>
            <a:r>
              <a:rPr lang="en-US" sz="3200" b="1" dirty="0">
                <a:solidFill>
                  <a:srgbClr val="33339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Table 1. HAP EC.02.04.01 EP4</a:t>
            </a:r>
          </a:p>
          <a:p>
            <a:pPr marL="0" indent="0">
              <a:lnSpc>
                <a:spcPct val="120000"/>
              </a:lnSpc>
              <a:spcBef>
                <a:spcPts val="1800"/>
              </a:spcBef>
              <a:buClr>
                <a:srgbClr val="333399"/>
              </a:buClr>
              <a:buSzPct val="100000"/>
              <a:buNone/>
              <a:tabLst>
                <a:tab pos="640080" algn="l"/>
              </a:tabLst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Note 3: Scheduled maintenance activities for both </a:t>
            </a:r>
            <a:b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high-risk and non-high-risk medical equipment in an </a:t>
            </a:r>
            <a:b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alternative equipment maintenance (AEM) program </a:t>
            </a:r>
            <a:b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inventory must have a </a:t>
            </a:r>
            <a:r>
              <a:rPr lang="en-US" sz="3200" dirty="0">
                <a:solidFill>
                  <a:srgbClr val="FF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100% completion rate</a:t>
            </a: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. AEM </a:t>
            </a:r>
            <a:b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frequency is determined by the hospital’s AEM program.</a:t>
            </a:r>
            <a:endParaRPr lang="en-US" sz="3200" i="1" dirty="0">
              <a:solidFill>
                <a:srgbClr val="FF0000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24749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>
            <p:extLst/>
          </p:nvPr>
        </p:nvGraphicFramePr>
        <p:xfrm>
          <a:off x="1981200" y="1097280"/>
          <a:ext cx="8229600" cy="4846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103897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777412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49092359"/>
                    </a:ext>
                  </a:extLst>
                </a:gridCol>
              </a:tblGrid>
              <a:tr h="1554480">
                <a:tc gridSpan="3"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On-Schedule PM Completion </a:t>
                      </a:r>
                      <a:br>
                        <a:rPr lang="en-US" sz="32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</a:br>
                      <a:r>
                        <a:rPr lang="en-US" sz="3200" b="0" dirty="0">
                          <a:solidFill>
                            <a:schemeClr val="tx1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of Scheduled Maintenance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942544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endParaRPr lang="en-US" sz="3200" dirty="0">
                        <a:latin typeface="Verdana" panose="020B0604030504040204" pitchFamily="34" charset="0"/>
                        <a:ea typeface="Verdana" panose="020B0604030504040204" pitchFamily="34" charset="0"/>
                        <a:cs typeface="Verdana" panose="020B0604030504040204" pitchFamily="34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36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PM</a:t>
                      </a:r>
                      <a:r>
                        <a:rPr lang="en-US" sz="3600" baseline="30000" dirty="0">
                          <a:solidFill>
                            <a:srgbClr val="FF00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OEM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36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PM</a:t>
                      </a:r>
                      <a:r>
                        <a:rPr lang="en-US" sz="3600" baseline="30000" dirty="0">
                          <a:solidFill>
                            <a:srgbClr val="FF0000"/>
                          </a:solidFill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AEM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5431170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3600" b="0" dirty="0"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High-Risk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36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100%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36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100%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8600589"/>
                  </a:ext>
                </a:extLst>
              </a:tr>
              <a:tr h="1097280"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3600" b="0" dirty="0">
                          <a:latin typeface="+mn-lt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Non-High-Risk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36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100%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Bef>
                          <a:spcPts val="1200"/>
                        </a:spcBef>
                        <a:spcAft>
                          <a:spcPts val="1200"/>
                        </a:spcAft>
                      </a:pPr>
                      <a:r>
                        <a:rPr lang="en-US" sz="3600" dirty="0">
                          <a:latin typeface="Verdana" panose="020B0604030504040204" pitchFamily="34" charset="0"/>
                          <a:ea typeface="Verdana" panose="020B0604030504040204" pitchFamily="34" charset="0"/>
                          <a:cs typeface="Verdana" panose="020B0604030504040204" pitchFamily="34" charset="0"/>
                        </a:rPr>
                        <a:t>100%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1532810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B45653B0-CB2A-4F37-87DE-E7CCB1F11D20}"/>
              </a:ext>
            </a:extLst>
          </p:cNvPr>
          <p:cNvSpPr txBox="1"/>
          <p:nvPr/>
        </p:nvSpPr>
        <p:spPr>
          <a:xfrm>
            <a:off x="1584960" y="703218"/>
            <a:ext cx="9022080" cy="1489166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 anchorCtr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Verdana" panose="020B0604030504040204" pitchFamily="34" charset="0"/>
                <a:cs typeface="Verdana" panose="020B0604030504040204" pitchFamily="34" charset="0"/>
              </a:rPr>
              <a:t>Requirements for </a:t>
            </a:r>
            <a:b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Verdana" panose="020B0604030504040204" pitchFamily="34" charset="0"/>
                <a:cs typeface="Verdana" panose="020B0604030504040204" pitchFamily="34" charset="0"/>
              </a:rPr>
              <a:t>On-Schedule PM Completion</a:t>
            </a:r>
          </a:p>
        </p:txBody>
      </p:sp>
    </p:spTree>
    <p:extLst>
      <p:ext uri="{BB962C8B-B14F-4D97-AF65-F5344CB8AC3E}">
        <p14:creationId xmlns:p14="http://schemas.microsoft.com/office/powerpoint/2010/main" val="36481838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/>
          </p:nvPr>
        </p:nvSpPr>
        <p:spPr>
          <a:xfrm>
            <a:off x="1524001" y="0"/>
            <a:ext cx="6287589" cy="6858000"/>
          </a:xfrm>
        </p:spPr>
        <p:txBody>
          <a:bodyPr vert="horz" lIns="457200" tIns="45720" rIns="457200" bIns="4572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Clr>
                <a:srgbClr val="0033CC"/>
              </a:buClr>
              <a:buSzPct val="80000"/>
              <a:buNone/>
              <a:tabLst>
                <a:tab pos="640080" algn="l"/>
              </a:tabLst>
            </a:pPr>
            <a:r>
              <a:rPr lang="en-US" sz="3200" b="1" dirty="0">
                <a:solidFill>
                  <a:srgbClr val="FF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Sidebar:</a:t>
            </a:r>
            <a:br>
              <a:rPr lang="en-US" sz="3200" b="1" dirty="0">
                <a:solidFill>
                  <a:srgbClr val="FF0000"/>
                </a:solidFill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b="1" dirty="0">
                <a:solidFill>
                  <a:srgbClr val="33339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On-Schedule PM Completion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CB6250-DC4D-4B99-ABB0-A79D83697C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950" y="2921000"/>
            <a:ext cx="1924050" cy="1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2803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12192000" cy="6858000"/>
              </a:xfrm>
              <a:noFill/>
            </p:spPr>
            <p:txBody>
              <a:bodyPr vert="horz" lIns="457200" tIns="0" rIns="457200" bIns="0" rtlCol="0" anchor="ctr" anchorCtr="1">
                <a:normAutofit/>
              </a:bodyPr>
              <a:lstStyle/>
              <a:p>
                <a:pPr marL="0" lvl="1" indent="0">
                  <a:lnSpc>
                    <a:spcPct val="120000"/>
                  </a:lnSpc>
                  <a:spcBef>
                    <a:spcPts val="2400"/>
                  </a:spcBef>
                  <a:buClr>
                    <a:srgbClr val="333399"/>
                  </a:buClr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4000" i="0" smtClean="0">
                          <a:latin typeface="+mn-lt"/>
                        </a:rPr>
                        <m:t>PM</m:t>
                      </m:r>
                      <m:r>
                        <m:rPr>
                          <m:nor/>
                        </m:rPr>
                        <a:rPr lang="en-US" sz="4000" i="0" smtClean="0">
                          <a:latin typeface="+mn-lt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000" i="0" smtClean="0">
                          <a:latin typeface="+mn-lt"/>
                        </a:rPr>
                        <m:t>Completion</m:t>
                      </m:r>
                      <m:r>
                        <m:rPr>
                          <m:nor/>
                        </m:rPr>
                        <a:rPr lang="en-US" sz="4000" b="0" i="0" smtClean="0">
                          <a:latin typeface="+mn-lt"/>
                        </a:rPr>
                        <m:t> </m:t>
                      </m:r>
                      <m:r>
                        <m:rPr>
                          <m:nor/>
                        </m:rPr>
                        <a:rPr lang="en-US" sz="4000" i="0" smtClean="0">
                          <a:latin typeface="+mn-lt"/>
                        </a:rPr>
                        <m:t>=</m:t>
                      </m:r>
                      <m:r>
                        <a:rPr lang="en-US" sz="4000" b="0" i="1" smtClean="0">
                          <a:latin typeface="Cambria Math" panose="02040503050406030204" pitchFamily="18" charset="0"/>
                        </a:rPr>
                        <m:t> </m:t>
                      </m:r>
                      <m:f>
                        <m:fPr>
                          <m:ctrlPr>
                            <a:rPr lang="en-US" sz="4000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m:rPr>
                              <m:nor/>
                            </m:rPr>
                            <a:rPr lang="en-US" sz="4000" i="0">
                              <a:latin typeface="+mn-lt"/>
                            </a:rPr>
                            <m:t>Completed</m:t>
                          </m:r>
                        </m:num>
                        <m:den>
                          <m:r>
                            <m:rPr>
                              <m:nor/>
                            </m:rPr>
                            <a:rPr lang="en-US" sz="4000" i="0">
                              <a:latin typeface="+mn-lt"/>
                            </a:rPr>
                            <m:t>Scheduled</m:t>
                          </m:r>
                          <m:r>
                            <m:rPr>
                              <m:nor/>
                            </m:rPr>
                            <a:rPr lang="en-US" sz="4000" i="0">
                              <a:latin typeface="+mn-lt"/>
                            </a:rPr>
                            <m:t> – </m:t>
                          </m:r>
                          <m:r>
                            <m:rPr>
                              <m:nor/>
                            </m:rPr>
                            <a:rPr lang="en-US" sz="4000" i="0">
                              <a:latin typeface="+mn-lt"/>
                            </a:rPr>
                            <m:t>Unavailable</m:t>
                          </m:r>
                        </m:den>
                      </m:f>
                    </m:oMath>
                  </m:oMathPara>
                </a14:m>
                <a:endParaRPr lang="en-US" sz="4000" i="1" dirty="0">
                  <a:latin typeface="+mn-lt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12192000" cy="68580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9947179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  <a:noFill/>
        </p:spPr>
        <p:txBody>
          <a:bodyPr vert="horz" lIns="457200" tIns="0" rIns="457200" bIns="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2400"/>
              </a:spcBef>
              <a:buClr>
                <a:schemeClr val="accent2"/>
              </a:buClr>
              <a:buNone/>
            </a:pPr>
            <a:r>
              <a:rPr lang="en-US" b="1" dirty="0">
                <a:solidFill>
                  <a:srgbClr val="333399"/>
                </a:solidFill>
                <a:latin typeface="+mn-lt"/>
              </a:rPr>
              <a:t>Getting to 100%</a:t>
            </a:r>
          </a:p>
          <a:p>
            <a:pPr marL="365760" lvl="1">
              <a:lnSpc>
                <a:spcPct val="120000"/>
              </a:lnSpc>
              <a:buClr>
                <a:srgbClr val="333399"/>
              </a:buClr>
              <a:buSzPct val="100000"/>
            </a:pPr>
            <a:r>
              <a:rPr lang="en-US" dirty="0">
                <a:latin typeface="+mn-lt"/>
              </a:rPr>
              <a:t>Document legitimate unavailability: </a:t>
            </a:r>
            <a:r>
              <a:rPr lang="en-US" i="1" dirty="0">
                <a:latin typeface="+mn-lt"/>
              </a:rPr>
              <a:t>cannot locate</a:t>
            </a:r>
            <a:r>
              <a:rPr lang="en-US" dirty="0">
                <a:latin typeface="+mn-lt"/>
              </a:rPr>
              <a:t>, </a:t>
            </a:r>
            <a:r>
              <a:rPr lang="en-US" i="1" dirty="0">
                <a:latin typeface="+mn-lt"/>
              </a:rPr>
              <a:t>in use</a:t>
            </a:r>
            <a:r>
              <a:rPr lang="en-US" dirty="0">
                <a:latin typeface="+mn-lt"/>
              </a:rPr>
              <a:t>, etc.</a:t>
            </a:r>
          </a:p>
          <a:p>
            <a:pPr marL="365760" lvl="1">
              <a:lnSpc>
                <a:spcPct val="120000"/>
              </a:lnSpc>
              <a:buClr>
                <a:srgbClr val="333399"/>
              </a:buClr>
              <a:buSzPct val="100000"/>
            </a:pPr>
            <a:r>
              <a:rPr lang="en-US" dirty="0">
                <a:latin typeface="+mn-lt"/>
              </a:rPr>
              <a:t>Only medical equipment: diagnosis, treatment, monitoring</a:t>
            </a:r>
          </a:p>
          <a:p>
            <a:pPr marL="365760" lvl="1">
              <a:lnSpc>
                <a:spcPct val="120000"/>
              </a:lnSpc>
              <a:buClr>
                <a:srgbClr val="333399"/>
              </a:buClr>
              <a:buSzPct val="100000"/>
            </a:pPr>
            <a:r>
              <a:rPr lang="en-US" dirty="0">
                <a:latin typeface="+mn-lt"/>
              </a:rPr>
              <a:t>AEM program to take some off PM schedule</a:t>
            </a:r>
          </a:p>
          <a:p>
            <a:pPr marL="365760" lvl="1">
              <a:lnSpc>
                <a:spcPct val="120000"/>
              </a:lnSpc>
              <a:buClr>
                <a:srgbClr val="333399"/>
              </a:buClr>
              <a:buSzPct val="100000"/>
            </a:pPr>
            <a:r>
              <a:rPr lang="en-US" dirty="0">
                <a:latin typeface="+mn-lt"/>
              </a:rPr>
              <a:t>Wide completion window*</a:t>
            </a:r>
          </a:p>
        </p:txBody>
      </p:sp>
    </p:spTree>
    <p:extLst>
      <p:ext uri="{BB962C8B-B14F-4D97-AF65-F5344CB8AC3E}">
        <p14:creationId xmlns:p14="http://schemas.microsoft.com/office/powerpoint/2010/main" val="318414606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2000" cy="6858000"/>
          </a:xfrm>
          <a:noFill/>
        </p:spPr>
        <p:txBody>
          <a:bodyPr vert="horz" lIns="457200" tIns="0" rIns="457200" bIns="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2400"/>
              </a:spcBef>
              <a:buClr>
                <a:schemeClr val="accent2"/>
              </a:buClr>
              <a:buNone/>
            </a:pPr>
            <a:r>
              <a:rPr lang="en-US" b="1" dirty="0">
                <a:solidFill>
                  <a:srgbClr val="333399"/>
                </a:solidFill>
                <a:latin typeface="+mn-lt"/>
              </a:rPr>
              <a:t>PM completion window TJC standardization </a:t>
            </a:r>
            <a:r>
              <a:rPr lang="en-US" b="1" dirty="0">
                <a:solidFill>
                  <a:srgbClr val="FF0000"/>
                </a:solidFill>
                <a:latin typeface="+mn-lt"/>
              </a:rPr>
              <a:t>MAYBE</a:t>
            </a:r>
          </a:p>
          <a:p>
            <a:pPr marL="365760" lvl="1">
              <a:lnSpc>
                <a:spcPct val="120000"/>
              </a:lnSpc>
              <a:buClr>
                <a:srgbClr val="333399"/>
              </a:buClr>
              <a:buSzPct val="100000"/>
            </a:pPr>
            <a:r>
              <a:rPr lang="en-US" dirty="0">
                <a:latin typeface="+mn-lt"/>
              </a:rPr>
              <a:t>Scheduled maintenance interval greater than 6 months: scheduled month ± 30 days.</a:t>
            </a:r>
          </a:p>
          <a:p>
            <a:pPr marL="365760" lvl="1">
              <a:lnSpc>
                <a:spcPct val="120000"/>
              </a:lnSpc>
              <a:buClr>
                <a:srgbClr val="333399"/>
              </a:buClr>
              <a:buSzPct val="100000"/>
            </a:pPr>
            <a:r>
              <a:rPr lang="en-US" dirty="0">
                <a:latin typeface="+mn-lt"/>
              </a:rPr>
              <a:t>Scheduled maintenance interval of 3 to 6 months: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scheduled month ± 20 days</a:t>
            </a:r>
          </a:p>
          <a:p>
            <a:pPr marL="365760" lvl="1">
              <a:lnSpc>
                <a:spcPct val="120000"/>
              </a:lnSpc>
              <a:buClr>
                <a:srgbClr val="333399"/>
              </a:buClr>
              <a:buSzPct val="100000"/>
            </a:pPr>
            <a:r>
              <a:rPr lang="en-US" dirty="0">
                <a:latin typeface="+mn-lt"/>
              </a:rPr>
              <a:t>Scheduled maintenance interval of 1 or 2 months: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scheduled month.</a:t>
            </a:r>
          </a:p>
        </p:txBody>
      </p:sp>
    </p:spTree>
    <p:extLst>
      <p:ext uri="{BB962C8B-B14F-4D97-AF65-F5344CB8AC3E}">
        <p14:creationId xmlns:p14="http://schemas.microsoft.com/office/powerpoint/2010/main" val="31040899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/>
          </p:nvPr>
        </p:nvSpPr>
        <p:spPr>
          <a:xfrm>
            <a:off x="1524000" y="0"/>
            <a:ext cx="9144000" cy="6858000"/>
          </a:xfrm>
        </p:spPr>
        <p:txBody>
          <a:bodyPr vert="horz" lIns="457200" tIns="45720" rIns="457200" bIns="45720" rtlCol="0" anchor="ctr" anchorCtr="1">
            <a:normAutofit/>
          </a:bodyPr>
          <a:lstStyle/>
          <a:p>
            <a:pPr marL="0" indent="0" algn="ctr">
              <a:lnSpc>
                <a:spcPct val="120000"/>
              </a:lnSpc>
              <a:spcBef>
                <a:spcPts val="1200"/>
              </a:spcBef>
              <a:buClr>
                <a:srgbClr val="0033CC"/>
              </a:buClr>
              <a:buSzPct val="80000"/>
              <a:buNone/>
              <a:tabLst>
                <a:tab pos="640080" algn="l"/>
              </a:tabLst>
            </a:pPr>
            <a:r>
              <a:rPr lang="en-US" sz="6000" b="1" dirty="0">
                <a:solidFill>
                  <a:srgbClr val="33339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Taboo List</a:t>
            </a:r>
          </a:p>
        </p:txBody>
      </p:sp>
    </p:spTree>
    <p:extLst>
      <p:ext uri="{BB962C8B-B14F-4D97-AF65-F5344CB8AC3E}">
        <p14:creationId xmlns:p14="http://schemas.microsoft.com/office/powerpoint/2010/main" val="27170722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/>
          </p:nvPr>
        </p:nvSpPr>
        <p:spPr>
          <a:xfrm>
            <a:off x="0" y="0"/>
            <a:ext cx="12192000" cy="6858000"/>
          </a:xfrm>
        </p:spPr>
        <p:txBody>
          <a:bodyPr vert="horz" lIns="914400" tIns="45720" rIns="914400" bIns="4572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Clr>
                <a:srgbClr val="0033CC"/>
              </a:buClr>
              <a:buSzPct val="80000"/>
              <a:buNone/>
              <a:tabLst>
                <a:tab pos="640080" algn="l"/>
              </a:tabLst>
            </a:pPr>
            <a:r>
              <a:rPr lang="en-US" sz="3200" b="1" dirty="0">
                <a:solidFill>
                  <a:srgbClr val="33339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Table 2. HAP EC.02.04.01 EP5</a:t>
            </a:r>
          </a:p>
          <a:p>
            <a:pPr marL="0" indent="0">
              <a:lnSpc>
                <a:spcPct val="120000"/>
              </a:lnSpc>
              <a:spcBef>
                <a:spcPts val="1800"/>
              </a:spcBef>
              <a:buClr>
                <a:srgbClr val="333399"/>
              </a:buClr>
              <a:buSzPct val="100000"/>
              <a:buNone/>
              <a:tabLst>
                <a:tab pos="640080" algn="l"/>
              </a:tabLst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The hospital’s activities and frequencies for inspecting, </a:t>
            </a:r>
            <a:b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testing, and </a:t>
            </a:r>
            <a:r>
              <a:rPr lang="en-US" sz="3200" dirty="0">
                <a:solidFill>
                  <a:srgbClr val="FF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maintaining the following items </a:t>
            </a: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must be </a:t>
            </a:r>
            <a:b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in accordance with </a:t>
            </a:r>
            <a:r>
              <a:rPr lang="en-US" sz="3200" dirty="0">
                <a:solidFill>
                  <a:srgbClr val="FF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manufacturers’ recommendations</a:t>
            </a: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:</a:t>
            </a:r>
            <a:endParaRPr lang="en-US" sz="3200" i="1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2757206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/>
          </p:nvPr>
        </p:nvSpPr>
        <p:spPr>
          <a:xfrm>
            <a:off x="0" y="0"/>
            <a:ext cx="12192000" cy="6858000"/>
          </a:xfrm>
        </p:spPr>
        <p:txBody>
          <a:bodyPr vert="horz" lIns="457200" tIns="45720" rIns="457200" bIns="4572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Clr>
                <a:srgbClr val="0033CC"/>
              </a:buClr>
              <a:buSzPct val="80000"/>
              <a:buNone/>
              <a:tabLst>
                <a:tab pos="640080" algn="l"/>
              </a:tabLst>
            </a:pPr>
            <a:r>
              <a:rPr lang="en-US" sz="3200" b="1" dirty="0">
                <a:solidFill>
                  <a:srgbClr val="33339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Table 2. HAP EC.02.04.01 EP5</a:t>
            </a:r>
          </a:p>
          <a:p>
            <a:pPr marL="365760" indent="-365760">
              <a:lnSpc>
                <a:spcPct val="120000"/>
              </a:lnSpc>
              <a:spcBef>
                <a:spcPts val="180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Equipment subject to </a:t>
            </a:r>
            <a:r>
              <a:rPr lang="en-US" sz="3200" dirty="0">
                <a:solidFill>
                  <a:srgbClr val="FF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federal or state law or </a:t>
            </a:r>
            <a:br>
              <a:rPr lang="en-US" sz="3200" dirty="0">
                <a:solidFill>
                  <a:srgbClr val="FF0000"/>
                </a:solidFill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dirty="0">
                <a:solidFill>
                  <a:srgbClr val="FF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Medicare conditions of participation </a:t>
            </a: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in which </a:t>
            </a:r>
            <a:b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inspecting, testing, and maintaining must be in </a:t>
            </a:r>
            <a:b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accordance with the manufacturers’ </a:t>
            </a:r>
            <a:b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recommendations, or otherwise establishes </a:t>
            </a:r>
            <a:b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more stringent maintenance requirements</a:t>
            </a:r>
            <a:endParaRPr lang="en-US" sz="3200" i="1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A3105C-5EF9-4311-AC13-93C635CF1A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6953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/>
          </p:nvPr>
        </p:nvSpPr>
        <p:spPr>
          <a:xfrm>
            <a:off x="0" y="0"/>
            <a:ext cx="12192000" cy="6858000"/>
          </a:xfrm>
        </p:spPr>
        <p:txBody>
          <a:bodyPr vert="horz" lIns="457200" tIns="45720" rIns="457200" bIns="4572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Clr>
                <a:srgbClr val="0033CC"/>
              </a:buClr>
              <a:buSzPct val="80000"/>
              <a:buNone/>
              <a:tabLst>
                <a:tab pos="640080" algn="l"/>
              </a:tabLst>
            </a:pPr>
            <a:r>
              <a:rPr lang="en-US" sz="3200" b="1" dirty="0">
                <a:solidFill>
                  <a:srgbClr val="33339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Table 2. HAP EC.02.04.01 EP5</a:t>
            </a:r>
          </a:p>
          <a:p>
            <a:pPr marL="365760" indent="-365760">
              <a:lnSpc>
                <a:spcPct val="120000"/>
              </a:lnSpc>
              <a:spcBef>
                <a:spcPts val="180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3200" dirty="0">
                <a:solidFill>
                  <a:srgbClr val="FF0000"/>
                </a:solidFill>
              </a:rPr>
              <a:t>Medical laser devices</a:t>
            </a:r>
            <a:endParaRPr lang="en-US" sz="3200" i="1" dirty="0">
              <a:solidFill>
                <a:srgbClr val="FF0000"/>
              </a:solidFill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5B763D-84A3-46C0-AC43-FDE6A622DB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67080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/>
          </p:nvPr>
        </p:nvSpPr>
        <p:spPr>
          <a:xfrm>
            <a:off x="0" y="0"/>
            <a:ext cx="12192000" cy="6858000"/>
          </a:xfrm>
        </p:spPr>
        <p:txBody>
          <a:bodyPr vert="horz" lIns="457200" tIns="45720" rIns="457200" bIns="4572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Clr>
                <a:srgbClr val="0033CC"/>
              </a:buClr>
              <a:buSzPct val="80000"/>
              <a:buNone/>
              <a:tabLst>
                <a:tab pos="640080" algn="l"/>
              </a:tabLst>
            </a:pPr>
            <a:r>
              <a:rPr lang="en-US" sz="3200" b="1" dirty="0">
                <a:solidFill>
                  <a:srgbClr val="33339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Table 2. HAP EC.02.04.01 EP5</a:t>
            </a:r>
          </a:p>
          <a:p>
            <a:pPr marL="365760" indent="-365760">
              <a:lnSpc>
                <a:spcPct val="120000"/>
              </a:lnSpc>
              <a:spcBef>
                <a:spcPts val="180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3200" dirty="0">
                <a:solidFill>
                  <a:srgbClr val="FF0000"/>
                </a:solidFill>
              </a:rPr>
              <a:t>Imaging and radiologic equipment </a:t>
            </a:r>
            <a:r>
              <a:rPr lang="en-US" sz="3200" dirty="0"/>
              <a:t>(whether </a:t>
            </a:r>
            <a:br>
              <a:rPr lang="en-US" sz="3200" dirty="0"/>
            </a:br>
            <a:r>
              <a:rPr lang="en-US" sz="3200" dirty="0"/>
              <a:t>used for diagnostic or therapeutic purposes)</a:t>
            </a:r>
            <a:endParaRPr lang="en-US" sz="3200" i="1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1C330C-247A-420F-BB48-787B4B91AF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47049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/>
          </p:nvPr>
        </p:nvSpPr>
        <p:spPr>
          <a:xfrm>
            <a:off x="0" y="0"/>
            <a:ext cx="12192000" cy="6858000"/>
          </a:xfrm>
        </p:spPr>
        <p:txBody>
          <a:bodyPr vert="horz" lIns="457200" tIns="45720" rIns="457200" bIns="4572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Clr>
                <a:srgbClr val="0033CC"/>
              </a:buClr>
              <a:buSzPct val="80000"/>
              <a:buNone/>
              <a:tabLst>
                <a:tab pos="640080" algn="l"/>
              </a:tabLst>
            </a:pPr>
            <a:r>
              <a:rPr lang="en-US" sz="3200" b="1" dirty="0">
                <a:solidFill>
                  <a:srgbClr val="33339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Table 2. HAP EC.02.04.01 EP5</a:t>
            </a:r>
          </a:p>
          <a:p>
            <a:pPr marL="365760" indent="-365760">
              <a:lnSpc>
                <a:spcPct val="120000"/>
              </a:lnSpc>
              <a:spcBef>
                <a:spcPts val="180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3200" dirty="0">
                <a:solidFill>
                  <a:srgbClr val="FF0000"/>
                </a:solidFill>
              </a:rPr>
              <a:t>New medical equipment </a:t>
            </a:r>
            <a:r>
              <a:rPr lang="en-US" sz="3200" dirty="0"/>
              <a:t>with </a:t>
            </a:r>
            <a:br>
              <a:rPr lang="en-US" sz="3200" dirty="0"/>
            </a:br>
            <a:r>
              <a:rPr lang="en-US" sz="3200" dirty="0">
                <a:solidFill>
                  <a:srgbClr val="FF0000"/>
                </a:solidFill>
              </a:rPr>
              <a:t>insufficient maintenance history </a:t>
            </a:r>
            <a:r>
              <a:rPr lang="en-US" sz="3200" dirty="0"/>
              <a:t>to </a:t>
            </a:r>
            <a:br>
              <a:rPr lang="en-US" sz="3200" dirty="0"/>
            </a:br>
            <a:r>
              <a:rPr lang="en-US" sz="3200" dirty="0"/>
              <a:t>support the use of  AEM strategies</a:t>
            </a:r>
            <a:endParaRPr lang="en-US" sz="3200" i="1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4C6F16-7F36-4717-A0DD-EDAE3B9D89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05000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227317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/>
          </p:nvPr>
        </p:nvSpPr>
        <p:spPr>
          <a:xfrm>
            <a:off x="0" y="0"/>
            <a:ext cx="12192000" cy="6858000"/>
          </a:xfrm>
        </p:spPr>
        <p:txBody>
          <a:bodyPr vert="horz" lIns="457200" tIns="45720" rIns="457200" bIns="45720" rtlCol="0" anchor="ctr" anchorCtr="1">
            <a:normAutofit/>
          </a:bodyPr>
          <a:lstStyle/>
          <a:p>
            <a:pPr marL="0" indent="0" algn="ctr">
              <a:lnSpc>
                <a:spcPct val="120000"/>
              </a:lnSpc>
              <a:spcBef>
                <a:spcPts val="1200"/>
              </a:spcBef>
              <a:buClr>
                <a:srgbClr val="0033CC"/>
              </a:buClr>
              <a:buSzPct val="80000"/>
              <a:buNone/>
              <a:tabLst>
                <a:tab pos="640080" algn="l"/>
              </a:tabLst>
            </a:pPr>
            <a:r>
              <a:rPr lang="en-US" sz="6000" b="1" dirty="0">
                <a:solidFill>
                  <a:srgbClr val="33339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How to decide what to include</a:t>
            </a:r>
          </a:p>
        </p:txBody>
      </p:sp>
    </p:spTree>
    <p:extLst>
      <p:ext uri="{BB962C8B-B14F-4D97-AF65-F5344CB8AC3E}">
        <p14:creationId xmlns:p14="http://schemas.microsoft.com/office/powerpoint/2010/main" val="27731397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/>
          </p:nvPr>
        </p:nvSpPr>
        <p:spPr>
          <a:xfrm>
            <a:off x="0" y="0"/>
            <a:ext cx="12192000" cy="6858000"/>
          </a:xfrm>
        </p:spPr>
        <p:txBody>
          <a:bodyPr vert="horz" lIns="914400" tIns="45720" rIns="914400" bIns="4572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Clr>
                <a:srgbClr val="0033CC"/>
              </a:buClr>
              <a:buSzPct val="80000"/>
              <a:buNone/>
              <a:tabLst>
                <a:tab pos="640080" algn="l"/>
              </a:tabLst>
            </a:pPr>
            <a:r>
              <a:rPr lang="en-US" sz="3200" b="1" dirty="0">
                <a:solidFill>
                  <a:srgbClr val="33339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Table 3. HAP EC.02.04.01 EP6</a:t>
            </a:r>
          </a:p>
          <a:p>
            <a:pPr marL="0" indent="0">
              <a:lnSpc>
                <a:spcPct val="120000"/>
              </a:lnSpc>
              <a:spcBef>
                <a:spcPts val="1800"/>
              </a:spcBef>
              <a:buClr>
                <a:srgbClr val="333399"/>
              </a:buClr>
              <a:buSzPct val="100000"/>
              <a:buNone/>
              <a:tabLst>
                <a:tab pos="640080" algn="l"/>
              </a:tabLst>
            </a:pPr>
            <a:r>
              <a:rPr lang="en-US" sz="3200" dirty="0"/>
              <a:t>A </a:t>
            </a:r>
            <a:r>
              <a:rPr lang="en-US" sz="3200" dirty="0">
                <a:solidFill>
                  <a:srgbClr val="FF0000"/>
                </a:solidFill>
              </a:rPr>
              <a:t>qualified individual</a:t>
            </a:r>
            <a:r>
              <a:rPr lang="en-US" sz="3200" dirty="0"/>
              <a:t>(s) uses written criteria to support the determination </a:t>
            </a:r>
            <a:r>
              <a:rPr lang="en-US" sz="3200" dirty="0">
                <a:solidFill>
                  <a:srgbClr val="FF0000"/>
                </a:solidFill>
              </a:rPr>
              <a:t>whether it is safe to permit</a:t>
            </a:r>
            <a:r>
              <a:rPr lang="en-US" sz="3200" dirty="0"/>
              <a:t> medical equipment to be maintained in an alternate manner that includes the following:</a:t>
            </a:r>
            <a:endParaRPr lang="en-US" sz="3200" i="1" dirty="0"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7421180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/>
          </p:nvPr>
        </p:nvSpPr>
        <p:spPr>
          <a:xfrm>
            <a:off x="0" y="0"/>
            <a:ext cx="12192000" cy="6858000"/>
          </a:xfrm>
        </p:spPr>
        <p:txBody>
          <a:bodyPr vert="horz" lIns="914400" tIns="45720" rIns="914400" bIns="4572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Clr>
                <a:srgbClr val="0033CC"/>
              </a:buClr>
              <a:buSzPct val="80000"/>
              <a:buNone/>
              <a:tabLst>
                <a:tab pos="640080" algn="l"/>
              </a:tabLst>
            </a:pPr>
            <a:r>
              <a:rPr lang="en-US" sz="3200" b="1" dirty="0">
                <a:solidFill>
                  <a:srgbClr val="33339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Table 3. HAP EC.02.04.01 EP6</a:t>
            </a:r>
          </a:p>
          <a:p>
            <a:pPr marL="365760" indent="-365760">
              <a:lnSpc>
                <a:spcPct val="120000"/>
              </a:lnSpc>
              <a:spcBef>
                <a:spcPts val="180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3200" dirty="0"/>
              <a:t>How the equipment is used, including </a:t>
            </a:r>
            <a:br>
              <a:rPr lang="en-US" sz="3200" dirty="0"/>
            </a:br>
            <a:r>
              <a:rPr lang="en-US" sz="3200" dirty="0"/>
              <a:t>the </a:t>
            </a:r>
            <a:r>
              <a:rPr lang="en-US" sz="3200" dirty="0">
                <a:solidFill>
                  <a:srgbClr val="FF0000"/>
                </a:solidFill>
              </a:rPr>
              <a:t>seriousness</a:t>
            </a:r>
            <a:r>
              <a:rPr lang="en-US" sz="3200" dirty="0"/>
              <a:t> and </a:t>
            </a:r>
            <a:r>
              <a:rPr lang="en-US" sz="3200" dirty="0">
                <a:solidFill>
                  <a:srgbClr val="FF0000"/>
                </a:solidFill>
              </a:rPr>
              <a:t>prevalence</a:t>
            </a:r>
            <a:r>
              <a:rPr lang="en-US" sz="3200" dirty="0"/>
              <a:t> of harm </a:t>
            </a:r>
            <a:br>
              <a:rPr lang="en-US" sz="3200" dirty="0"/>
            </a:br>
            <a:r>
              <a:rPr lang="en-US" sz="3200" dirty="0"/>
              <a:t>during normal use</a:t>
            </a:r>
          </a:p>
          <a:p>
            <a:pPr marL="365760" indent="-365760">
              <a:lnSpc>
                <a:spcPct val="120000"/>
              </a:lnSpc>
              <a:spcBef>
                <a:spcPts val="180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Likely consequences of equipment failure </a:t>
            </a:r>
            <a:b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or malfunction, including </a:t>
            </a:r>
            <a:r>
              <a:rPr lang="en-US" sz="3200" dirty="0">
                <a:solidFill>
                  <a:srgbClr val="FF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seriousness</a:t>
            </a: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 of </a:t>
            </a:r>
            <a:b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and </a:t>
            </a:r>
            <a:r>
              <a:rPr lang="en-US" sz="3200" dirty="0">
                <a:solidFill>
                  <a:srgbClr val="FF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prevalence</a:t>
            </a: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 of harm</a:t>
            </a:r>
          </a:p>
        </p:txBody>
      </p:sp>
    </p:spTree>
    <p:extLst>
      <p:ext uri="{BB962C8B-B14F-4D97-AF65-F5344CB8AC3E}">
        <p14:creationId xmlns:p14="http://schemas.microsoft.com/office/powerpoint/2010/main" val="37861065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/>
          </p:nvPr>
        </p:nvSpPr>
        <p:spPr>
          <a:xfrm>
            <a:off x="1" y="0"/>
            <a:ext cx="12192000" cy="6858000"/>
          </a:xfrm>
        </p:spPr>
        <p:txBody>
          <a:bodyPr vert="horz" lIns="457200" tIns="45720" rIns="457200" bIns="4572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Clr>
                <a:srgbClr val="0033CC"/>
              </a:buClr>
              <a:buSzPct val="80000"/>
              <a:buNone/>
              <a:tabLst>
                <a:tab pos="640080" algn="l"/>
              </a:tabLst>
            </a:pPr>
            <a:r>
              <a:rPr lang="en-US" sz="3200" b="1" dirty="0">
                <a:solidFill>
                  <a:srgbClr val="FF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Sidebar: </a:t>
            </a:r>
            <a:r>
              <a:rPr lang="en-US" sz="3200" b="1" dirty="0">
                <a:solidFill>
                  <a:srgbClr val="33339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How to talk about risk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CB6250-DC4D-4B99-ABB0-A79D83697C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950" y="3302837"/>
            <a:ext cx="1924050" cy="1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98708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6590551-740C-4C07-A573-30DCB5800ECB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70" b="5198"/>
          <a:stretch/>
        </p:blipFill>
        <p:spPr>
          <a:xfrm>
            <a:off x="1981200" y="2103120"/>
            <a:ext cx="8229600" cy="420624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2D670F2-1250-4DE0-BA0A-4555F64D217B}"/>
              </a:ext>
            </a:extLst>
          </p:cNvPr>
          <p:cNvSpPr txBox="1"/>
          <p:nvPr/>
        </p:nvSpPr>
        <p:spPr>
          <a:xfrm>
            <a:off x="1981200" y="822960"/>
            <a:ext cx="8229600" cy="914400"/>
          </a:xfrm>
          <a:prstGeom prst="rect">
            <a:avLst/>
          </a:prstGeom>
          <a:noFill/>
        </p:spPr>
        <p:txBody>
          <a:bodyPr wrap="square" rtlCol="0" anchor="ctr" anchorCtr="1">
            <a:noAutofit/>
          </a:bodyPr>
          <a:lstStyle/>
          <a:p>
            <a:r>
              <a:rPr lang="en-US" sz="4400" b="1" dirty="0">
                <a:solidFill>
                  <a:srgbClr val="333399"/>
                </a:solidFill>
              </a:rPr>
              <a:t>Risk = Severity x Probability</a:t>
            </a:r>
          </a:p>
        </p:txBody>
      </p:sp>
    </p:spTree>
    <p:extLst>
      <p:ext uri="{BB962C8B-B14F-4D97-AF65-F5344CB8AC3E}">
        <p14:creationId xmlns:p14="http://schemas.microsoft.com/office/powerpoint/2010/main" val="47531862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/>
          </p:nvPr>
        </p:nvSpPr>
        <p:spPr>
          <a:xfrm>
            <a:off x="0" y="0"/>
            <a:ext cx="12192000" cy="6858000"/>
          </a:xfrm>
        </p:spPr>
        <p:txBody>
          <a:bodyPr vert="horz" lIns="457200" tIns="45720" rIns="457200" bIns="4572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Clr>
                <a:srgbClr val="0033CC"/>
              </a:buClr>
              <a:buSzPct val="80000"/>
              <a:buNone/>
              <a:tabLst>
                <a:tab pos="640080" algn="l"/>
              </a:tabLst>
            </a:pPr>
            <a:r>
              <a:rPr lang="en-US" sz="3200" b="1" dirty="0">
                <a:solidFill>
                  <a:srgbClr val="33339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AEM-related risk assessments</a:t>
            </a:r>
          </a:p>
          <a:p>
            <a:pPr marL="365760" indent="-365760">
              <a:lnSpc>
                <a:spcPct val="120000"/>
              </a:lnSpc>
              <a:spcBef>
                <a:spcPts val="180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Overall risk level of a device type:</a:t>
            </a:r>
            <a:b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i="1" dirty="0">
                <a:ea typeface="Verdana" panose="020B0604030504040204" pitchFamily="34" charset="0"/>
                <a:cs typeface="Verdana" panose="020B0604030504040204" pitchFamily="34" charset="0"/>
              </a:rPr>
              <a:t>Is this infusion pump a high-risk device?</a:t>
            </a:r>
          </a:p>
          <a:p>
            <a:pPr marL="365760" indent="-365760">
              <a:lnSpc>
                <a:spcPct val="120000"/>
              </a:lnSpc>
              <a:spcBef>
                <a:spcPts val="180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Risk levels for failure modes (FMEA):</a:t>
            </a:r>
            <a:b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i="1" dirty="0">
                <a:ea typeface="Verdana" panose="020B0604030504040204" pitchFamily="34" charset="0"/>
                <a:cs typeface="Verdana" panose="020B0604030504040204" pitchFamily="34" charset="0"/>
              </a:rPr>
              <a:t>What is the risk of battery failure for this infusion pump?</a:t>
            </a:r>
          </a:p>
          <a:p>
            <a:pPr marL="365760" indent="-365760">
              <a:lnSpc>
                <a:spcPct val="120000"/>
              </a:lnSpc>
              <a:spcBef>
                <a:spcPts val="1800"/>
              </a:spcBef>
              <a:buClr>
                <a:srgbClr val="333399"/>
              </a:buClr>
              <a:buSzPct val="100000"/>
              <a:tabLst>
                <a:tab pos="640080" algn="l"/>
              </a:tabLst>
            </a:pP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Risk for PM</a:t>
            </a:r>
            <a:r>
              <a:rPr lang="en-US" sz="3200" baseline="30000" dirty="0">
                <a:solidFill>
                  <a:srgbClr val="FF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AEM</a:t>
            </a:r>
            <a: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  <a:t> procedures:</a:t>
            </a:r>
            <a:br>
              <a:rPr lang="en-US" sz="3200" dirty="0"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i="1" dirty="0">
                <a:ea typeface="Verdana" panose="020B0604030504040204" pitchFamily="34" charset="0"/>
                <a:cs typeface="Verdana" panose="020B0604030504040204" pitchFamily="34" charset="0"/>
              </a:rPr>
              <a:t>Is it safe to do flow-rate testing less often?</a:t>
            </a:r>
          </a:p>
        </p:txBody>
      </p:sp>
    </p:spTree>
    <p:extLst>
      <p:ext uri="{BB962C8B-B14F-4D97-AF65-F5344CB8AC3E}">
        <p14:creationId xmlns:p14="http://schemas.microsoft.com/office/powerpoint/2010/main" val="153386084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/>
          </p:nvPr>
        </p:nvSpPr>
        <p:spPr>
          <a:xfrm>
            <a:off x="0" y="0"/>
            <a:ext cx="12192000" cy="6858000"/>
          </a:xfrm>
        </p:spPr>
        <p:txBody>
          <a:bodyPr vert="horz" lIns="457200" tIns="45720" rIns="457200" bIns="4572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Clr>
                <a:srgbClr val="0033CC"/>
              </a:buClr>
              <a:buSzPct val="80000"/>
              <a:buNone/>
              <a:tabLst>
                <a:tab pos="640080" algn="l"/>
              </a:tabLst>
            </a:pPr>
            <a:r>
              <a:rPr lang="en-US" sz="6000" b="1" dirty="0">
                <a:solidFill>
                  <a:srgbClr val="33339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Process</a:t>
            </a:r>
          </a:p>
        </p:txBody>
      </p:sp>
    </p:spTree>
    <p:extLst>
      <p:ext uri="{BB962C8B-B14F-4D97-AF65-F5344CB8AC3E}">
        <p14:creationId xmlns:p14="http://schemas.microsoft.com/office/powerpoint/2010/main" val="272858533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  <a:solidFill>
            <a:schemeClr val="bg1"/>
          </a:solidFill>
        </p:spPr>
        <p:txBody>
          <a:bodyPr vert="horz" lIns="914400" tIns="0" rIns="914400" bIns="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2400"/>
              </a:spcBef>
              <a:buClr>
                <a:schemeClr val="accent2"/>
              </a:buClr>
              <a:buNone/>
            </a:pPr>
            <a:r>
              <a:rPr lang="en-US" b="1" dirty="0">
                <a:solidFill>
                  <a:srgbClr val="333399"/>
                </a:solidFill>
                <a:latin typeface="+mn-lt"/>
              </a:rPr>
              <a:t>Step 1: Select equipment for your AEM program</a:t>
            </a:r>
            <a:endParaRPr lang="en-US" b="1" baseline="30000" dirty="0">
              <a:solidFill>
                <a:srgbClr val="FF0000"/>
              </a:solidFill>
              <a:latin typeface="+mn-lt"/>
            </a:endParaRPr>
          </a:p>
          <a:p>
            <a:pPr marL="457200" lvl="1" indent="-457200">
              <a:lnSpc>
                <a:spcPct val="120000"/>
              </a:lnSpc>
              <a:buClr>
                <a:srgbClr val="333399"/>
              </a:buClr>
              <a:buSzPct val="100000"/>
            </a:pPr>
            <a:r>
              <a:rPr lang="en-US" dirty="0">
                <a:latin typeface="+mn-lt"/>
              </a:rPr>
              <a:t>Can you save PM time?</a:t>
            </a:r>
          </a:p>
          <a:p>
            <a:pPr marL="457200" lvl="1" indent="-457200">
              <a:lnSpc>
                <a:spcPct val="120000"/>
              </a:lnSpc>
              <a:buClr>
                <a:srgbClr val="333399"/>
              </a:buClr>
              <a:buSzPct val="100000"/>
            </a:pPr>
            <a:r>
              <a:rPr lang="en-US" dirty="0">
                <a:latin typeface="+mn-lt"/>
              </a:rPr>
              <a:t>Is it on your taboo list?</a:t>
            </a:r>
          </a:p>
          <a:p>
            <a:pPr marL="457200" lvl="1" indent="-457200">
              <a:lnSpc>
                <a:spcPct val="120000"/>
              </a:lnSpc>
              <a:buClr>
                <a:srgbClr val="333399"/>
              </a:buClr>
              <a:buSzPct val="100000"/>
            </a:pPr>
            <a:r>
              <a:rPr lang="en-US" dirty="0">
                <a:latin typeface="+mn-lt"/>
              </a:rPr>
              <a:t>What is the level of risk?</a:t>
            </a:r>
          </a:p>
        </p:txBody>
      </p:sp>
    </p:spTree>
    <p:extLst>
      <p:ext uri="{BB962C8B-B14F-4D97-AF65-F5344CB8AC3E}">
        <p14:creationId xmlns:p14="http://schemas.microsoft.com/office/powerpoint/2010/main" val="414592918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  <a:solidFill>
            <a:schemeClr val="bg1"/>
          </a:solidFill>
        </p:spPr>
        <p:txBody>
          <a:bodyPr vert="horz" lIns="914400" tIns="0" rIns="914400" bIns="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2400"/>
              </a:spcBef>
              <a:buClr>
                <a:schemeClr val="accent2"/>
              </a:buClr>
              <a:buNone/>
            </a:pPr>
            <a:r>
              <a:rPr lang="en-US" b="1" dirty="0">
                <a:solidFill>
                  <a:srgbClr val="333399"/>
                </a:solidFill>
                <a:latin typeface="+mn-lt"/>
              </a:rPr>
              <a:t>Step 2: Review the PM</a:t>
            </a:r>
            <a:r>
              <a:rPr lang="en-US" b="1" baseline="30000" dirty="0">
                <a:solidFill>
                  <a:srgbClr val="FF0000"/>
                </a:solidFill>
                <a:latin typeface="+mn-lt"/>
              </a:rPr>
              <a:t>OEM</a:t>
            </a:r>
          </a:p>
          <a:p>
            <a:pPr marL="457200" lvl="1" indent="-457200">
              <a:lnSpc>
                <a:spcPct val="120000"/>
              </a:lnSpc>
              <a:buClr>
                <a:srgbClr val="333399"/>
              </a:buClr>
              <a:buSzPct val="100000"/>
            </a:pPr>
            <a:r>
              <a:rPr lang="en-US" dirty="0">
                <a:latin typeface="+mn-lt"/>
              </a:rPr>
              <a:t>Are there PM activities that can be safely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modified or eliminated?</a:t>
            </a:r>
          </a:p>
          <a:p>
            <a:pPr marL="457200" lvl="1" indent="-457200">
              <a:lnSpc>
                <a:spcPct val="120000"/>
              </a:lnSpc>
              <a:buClr>
                <a:srgbClr val="333399"/>
              </a:buClr>
              <a:buSzPct val="100000"/>
            </a:pPr>
            <a:r>
              <a:rPr lang="en-US" dirty="0">
                <a:latin typeface="+mn-lt"/>
              </a:rPr>
              <a:t>Are there PM frequencies that can be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safely extended?</a:t>
            </a:r>
          </a:p>
          <a:p>
            <a:pPr marL="457200" lvl="1" indent="-457200">
              <a:lnSpc>
                <a:spcPct val="120000"/>
              </a:lnSpc>
              <a:buClr>
                <a:srgbClr val="333399"/>
              </a:buClr>
              <a:buSzPct val="100000"/>
            </a:pPr>
            <a:r>
              <a:rPr lang="en-US" dirty="0">
                <a:latin typeface="+mn-lt"/>
              </a:rPr>
              <a:t>Are there safe alternative PM strategies?</a:t>
            </a:r>
          </a:p>
        </p:txBody>
      </p:sp>
    </p:spTree>
    <p:extLst>
      <p:ext uri="{BB962C8B-B14F-4D97-AF65-F5344CB8AC3E}">
        <p14:creationId xmlns:p14="http://schemas.microsoft.com/office/powerpoint/2010/main" val="40246271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  <a:solidFill>
            <a:schemeClr val="bg1"/>
          </a:solidFill>
        </p:spPr>
        <p:txBody>
          <a:bodyPr vert="horz" lIns="914400" tIns="0" rIns="914400" bIns="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2400"/>
              </a:spcBef>
              <a:buClr>
                <a:schemeClr val="accent2"/>
              </a:buClr>
              <a:buNone/>
            </a:pPr>
            <a:r>
              <a:rPr lang="en-US" b="1" dirty="0">
                <a:solidFill>
                  <a:srgbClr val="333399"/>
                </a:solidFill>
                <a:latin typeface="+mn-lt"/>
              </a:rPr>
              <a:t>Step 3: Implement your PM</a:t>
            </a:r>
            <a:r>
              <a:rPr lang="en-US" b="1" baseline="30000" dirty="0">
                <a:solidFill>
                  <a:srgbClr val="FF0000"/>
                </a:solidFill>
                <a:latin typeface="+mn-lt"/>
              </a:rPr>
              <a:t>AEM</a:t>
            </a:r>
          </a:p>
          <a:p>
            <a:pPr marL="457200" lvl="1" indent="-457200">
              <a:lnSpc>
                <a:spcPct val="120000"/>
              </a:lnSpc>
              <a:buClr>
                <a:srgbClr val="333399"/>
              </a:buClr>
              <a:buSzPct val="100000"/>
            </a:pPr>
            <a:r>
              <a:rPr lang="en-US" dirty="0">
                <a:latin typeface="+mn-lt"/>
              </a:rPr>
              <a:t>Spell out the modified PM procedure</a:t>
            </a:r>
          </a:p>
          <a:p>
            <a:pPr marL="457200" lvl="1" indent="-457200">
              <a:lnSpc>
                <a:spcPct val="120000"/>
              </a:lnSpc>
              <a:buClr>
                <a:srgbClr val="333399"/>
              </a:buClr>
              <a:buSzPct val="100000"/>
            </a:pPr>
            <a:r>
              <a:rPr lang="en-US" dirty="0">
                <a:latin typeface="+mn-lt"/>
              </a:rPr>
              <a:t>Get the modified procedure approved</a:t>
            </a:r>
          </a:p>
          <a:p>
            <a:pPr marL="457200" lvl="1" indent="-457200">
              <a:lnSpc>
                <a:spcPct val="120000"/>
              </a:lnSpc>
              <a:buClr>
                <a:srgbClr val="333399"/>
              </a:buClr>
              <a:buSzPct val="100000"/>
            </a:pPr>
            <a:r>
              <a:rPr lang="en-US" dirty="0">
                <a:latin typeface="+mn-lt"/>
              </a:rPr>
              <a:t>Update your CMMS</a:t>
            </a:r>
          </a:p>
          <a:p>
            <a:pPr marL="457200" lvl="1" indent="-457200">
              <a:lnSpc>
                <a:spcPct val="120000"/>
              </a:lnSpc>
              <a:buClr>
                <a:srgbClr val="333399"/>
              </a:buClr>
              <a:buSzPct val="100000"/>
            </a:pPr>
            <a:r>
              <a:rPr lang="en-US" dirty="0">
                <a:latin typeface="+mn-lt"/>
              </a:rPr>
              <a:t>Communicate with front-line HTM personnel</a:t>
            </a:r>
          </a:p>
        </p:txBody>
      </p:sp>
    </p:spTree>
    <p:extLst>
      <p:ext uri="{BB962C8B-B14F-4D97-AF65-F5344CB8AC3E}">
        <p14:creationId xmlns:p14="http://schemas.microsoft.com/office/powerpoint/2010/main" val="39827948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  <a:solidFill>
            <a:schemeClr val="bg1"/>
          </a:solidFill>
        </p:spPr>
        <p:txBody>
          <a:bodyPr vert="horz" lIns="914400" tIns="0" rIns="914400" bIns="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2400"/>
              </a:spcBef>
              <a:buClr>
                <a:schemeClr val="accent2"/>
              </a:buClr>
              <a:buNone/>
            </a:pPr>
            <a:r>
              <a:rPr lang="en-US" b="1" dirty="0">
                <a:solidFill>
                  <a:srgbClr val="333399"/>
                </a:solidFill>
                <a:latin typeface="+mn-lt"/>
              </a:rPr>
              <a:t>Step 4: Monitor equipment safety</a:t>
            </a:r>
            <a:endParaRPr lang="en-US" b="1" baseline="30000" dirty="0">
              <a:solidFill>
                <a:srgbClr val="FF0000"/>
              </a:solidFill>
              <a:latin typeface="+mn-lt"/>
            </a:endParaRPr>
          </a:p>
          <a:p>
            <a:pPr marL="457200" lvl="1" indent="-457200">
              <a:lnSpc>
                <a:spcPct val="120000"/>
              </a:lnSpc>
              <a:buClr>
                <a:srgbClr val="333399"/>
              </a:buClr>
              <a:buSzPct val="100000"/>
            </a:pPr>
            <a:r>
              <a:rPr lang="en-US" dirty="0">
                <a:latin typeface="+mn-lt"/>
              </a:rPr>
              <a:t>Routinely monitor your equipment safety metric</a:t>
            </a:r>
          </a:p>
          <a:p>
            <a:pPr marL="457200" lvl="1" indent="-457200">
              <a:lnSpc>
                <a:spcPct val="120000"/>
              </a:lnSpc>
              <a:buClr>
                <a:srgbClr val="333399"/>
              </a:buClr>
              <a:buSzPct val="100000"/>
            </a:pPr>
            <a:r>
              <a:rPr lang="en-US" dirty="0">
                <a:latin typeface="+mn-lt"/>
              </a:rPr>
              <a:t>Periodically revisit your PM</a:t>
            </a:r>
            <a:r>
              <a:rPr lang="en-US" baseline="30000" dirty="0">
                <a:solidFill>
                  <a:srgbClr val="FF0000"/>
                </a:solidFill>
                <a:latin typeface="+mn-lt"/>
              </a:rPr>
              <a:t>AEM</a:t>
            </a:r>
            <a:r>
              <a:rPr lang="en-US" dirty="0">
                <a:latin typeface="+mn-lt"/>
              </a:rPr>
              <a:t> decisions</a:t>
            </a:r>
          </a:p>
          <a:p>
            <a:pPr marL="457200" lvl="1" indent="-457200">
              <a:lnSpc>
                <a:spcPct val="120000"/>
              </a:lnSpc>
              <a:buClr>
                <a:srgbClr val="333399"/>
              </a:buClr>
              <a:buSzPct val="100000"/>
            </a:pPr>
            <a:r>
              <a:rPr lang="en-US" dirty="0">
                <a:latin typeface="+mn-lt"/>
              </a:rPr>
              <a:t>Adjust the AEM program as needed</a:t>
            </a:r>
          </a:p>
        </p:txBody>
      </p:sp>
    </p:spTree>
    <p:extLst>
      <p:ext uri="{BB962C8B-B14F-4D97-AF65-F5344CB8AC3E}">
        <p14:creationId xmlns:p14="http://schemas.microsoft.com/office/powerpoint/2010/main" val="311485960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/>
          </p:nvPr>
        </p:nvSpPr>
        <p:spPr>
          <a:xfrm>
            <a:off x="1524001" y="0"/>
            <a:ext cx="7424790" cy="6858000"/>
          </a:xfrm>
        </p:spPr>
        <p:txBody>
          <a:bodyPr vert="horz" lIns="457200" tIns="45720" rIns="457200" bIns="4572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1200"/>
              </a:spcBef>
              <a:buClr>
                <a:srgbClr val="0033CC"/>
              </a:buClr>
              <a:buSzPct val="80000"/>
              <a:buNone/>
              <a:tabLst>
                <a:tab pos="640080" algn="l"/>
              </a:tabLst>
            </a:pPr>
            <a:r>
              <a:rPr lang="en-US" sz="3200" b="1" dirty="0">
                <a:solidFill>
                  <a:srgbClr val="FF0000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Sidebar:</a:t>
            </a:r>
            <a:br>
              <a:rPr lang="en-US" sz="3200" b="1" dirty="0">
                <a:solidFill>
                  <a:srgbClr val="FF0000"/>
                </a:solidFill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b="1" dirty="0">
                <a:solidFill>
                  <a:srgbClr val="33339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How to measure “equipment </a:t>
            </a:r>
            <a:br>
              <a:rPr lang="en-US" sz="3200" b="1" dirty="0">
                <a:solidFill>
                  <a:srgbClr val="333399"/>
                </a:solidFill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b="1" dirty="0">
                <a:solidFill>
                  <a:srgbClr val="333399"/>
                </a:solidFill>
                <a:ea typeface="Verdana" panose="020B0604030504040204" pitchFamily="34" charset="0"/>
                <a:cs typeface="Verdana" panose="020B0604030504040204" pitchFamily="34" charset="0"/>
              </a:rPr>
              <a:t>safety” for your PM program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8CB6250-DC4D-4B99-ABB0-A79D83697C3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7950" y="2921000"/>
            <a:ext cx="1924050" cy="10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749336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  <a:solidFill>
            <a:schemeClr val="bg1"/>
          </a:solidFill>
        </p:spPr>
        <p:txBody>
          <a:bodyPr vert="horz" lIns="457200" tIns="0" rIns="457200" bIns="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2400"/>
              </a:spcBef>
              <a:buClr>
                <a:schemeClr val="accent2"/>
              </a:buClr>
              <a:buNone/>
            </a:pPr>
            <a:r>
              <a:rPr lang="en-US" b="1" dirty="0">
                <a:solidFill>
                  <a:srgbClr val="333399"/>
                </a:solidFill>
                <a:latin typeface="+mn-lt"/>
              </a:rPr>
              <a:t>Useful metrics</a:t>
            </a:r>
            <a:endParaRPr lang="en-US" b="1" baseline="30000" dirty="0">
              <a:solidFill>
                <a:srgbClr val="FF0000"/>
              </a:solidFill>
              <a:latin typeface="+mn-lt"/>
            </a:endParaRPr>
          </a:p>
          <a:p>
            <a:pPr marL="365760" lvl="1">
              <a:lnSpc>
                <a:spcPct val="120000"/>
              </a:lnSpc>
              <a:buClr>
                <a:srgbClr val="333399"/>
              </a:buClr>
              <a:buSzPct val="100000"/>
            </a:pPr>
            <a:r>
              <a:rPr lang="en-US" dirty="0">
                <a:latin typeface="+mn-lt"/>
              </a:rPr>
              <a:t>Patient incidents</a:t>
            </a:r>
          </a:p>
          <a:p>
            <a:pPr marL="365760" lvl="1">
              <a:lnSpc>
                <a:spcPct val="120000"/>
              </a:lnSpc>
              <a:buClr>
                <a:srgbClr val="333399"/>
              </a:buClr>
              <a:buSzPct val="100000"/>
            </a:pPr>
            <a:r>
              <a:rPr lang="en-US" dirty="0">
                <a:latin typeface="+mn-lt"/>
              </a:rPr>
              <a:t>Downtime: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Hours per device per year</a:t>
            </a:r>
          </a:p>
          <a:p>
            <a:pPr marL="365760" lvl="1">
              <a:lnSpc>
                <a:spcPct val="120000"/>
              </a:lnSpc>
              <a:buClr>
                <a:srgbClr val="333399"/>
              </a:buClr>
              <a:buSzPct val="100000"/>
            </a:pPr>
            <a:r>
              <a:rPr lang="en-US" dirty="0">
                <a:latin typeface="+mn-lt"/>
              </a:rPr>
              <a:t>Availability: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Hours per device per year ÷ required service hours</a:t>
            </a:r>
          </a:p>
        </p:txBody>
      </p:sp>
    </p:spTree>
    <p:extLst>
      <p:ext uri="{BB962C8B-B14F-4D97-AF65-F5344CB8AC3E}">
        <p14:creationId xmlns:p14="http://schemas.microsoft.com/office/powerpoint/2010/main" val="243644104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  <a:solidFill>
            <a:schemeClr val="bg1"/>
          </a:solidFill>
        </p:spPr>
        <p:txBody>
          <a:bodyPr vert="horz" lIns="457200" tIns="0" rIns="457200" bIns="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2400"/>
              </a:spcBef>
              <a:buClr>
                <a:schemeClr val="accent2"/>
              </a:buClr>
              <a:buNone/>
            </a:pPr>
            <a:r>
              <a:rPr lang="en-US" b="1" dirty="0">
                <a:solidFill>
                  <a:srgbClr val="333399"/>
                </a:solidFill>
                <a:latin typeface="+mn-lt"/>
              </a:rPr>
              <a:t>Useful metrics</a:t>
            </a:r>
            <a:endParaRPr lang="en-US" b="1" baseline="30000" dirty="0">
              <a:solidFill>
                <a:srgbClr val="FF0000"/>
              </a:solidFill>
              <a:latin typeface="+mn-lt"/>
            </a:endParaRPr>
          </a:p>
          <a:p>
            <a:pPr marL="365760" lvl="1">
              <a:lnSpc>
                <a:spcPct val="120000"/>
              </a:lnSpc>
              <a:buClr>
                <a:srgbClr val="333399"/>
              </a:buClr>
              <a:buSzPct val="100000"/>
            </a:pPr>
            <a:r>
              <a:rPr lang="en-US" dirty="0">
                <a:latin typeface="+mn-lt"/>
              </a:rPr>
              <a:t>Failure rate: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Failures per device per year</a:t>
            </a:r>
          </a:p>
          <a:p>
            <a:pPr marL="365760" lvl="1">
              <a:lnSpc>
                <a:spcPct val="120000"/>
              </a:lnSpc>
              <a:buClr>
                <a:srgbClr val="333399"/>
              </a:buClr>
              <a:buSzPct val="100000"/>
            </a:pPr>
            <a:r>
              <a:rPr lang="en-US" dirty="0">
                <a:latin typeface="+mn-lt"/>
              </a:rPr>
              <a:t>Mean time between failures (MTBF)</a:t>
            </a:r>
          </a:p>
        </p:txBody>
      </p:sp>
    </p:spTree>
    <p:extLst>
      <p:ext uri="{BB962C8B-B14F-4D97-AF65-F5344CB8AC3E}">
        <p14:creationId xmlns:p14="http://schemas.microsoft.com/office/powerpoint/2010/main" val="2611920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  <a:solidFill>
            <a:schemeClr val="bg1"/>
          </a:solidFill>
        </p:spPr>
        <p:txBody>
          <a:bodyPr vert="horz" lIns="457200" tIns="0" rIns="457200" bIns="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2400"/>
              </a:spcBef>
              <a:buClr>
                <a:schemeClr val="accent2"/>
              </a:buClr>
              <a:buNone/>
            </a:pPr>
            <a:r>
              <a:rPr lang="en-US" b="1" dirty="0">
                <a:solidFill>
                  <a:srgbClr val="333399"/>
                </a:solidFill>
                <a:latin typeface="+mn-lt"/>
              </a:rPr>
              <a:t>Nerd Tip: Statistical Process Control (SPC)</a:t>
            </a:r>
            <a:br>
              <a:rPr lang="en-US" b="1" dirty="0">
                <a:solidFill>
                  <a:srgbClr val="333399"/>
                </a:solidFill>
                <a:latin typeface="+mn-lt"/>
              </a:rPr>
            </a:br>
            <a:br>
              <a:rPr lang="en-US" b="1" dirty="0">
                <a:solidFill>
                  <a:srgbClr val="333399"/>
                </a:solidFill>
                <a:latin typeface="+mn-lt"/>
              </a:rPr>
            </a:br>
            <a:br>
              <a:rPr lang="en-US" b="1" dirty="0">
                <a:solidFill>
                  <a:srgbClr val="333399"/>
                </a:solidFill>
                <a:latin typeface="+mn-lt"/>
              </a:rPr>
            </a:br>
            <a:br>
              <a:rPr lang="en-US" b="1" dirty="0">
                <a:solidFill>
                  <a:srgbClr val="333399"/>
                </a:solidFill>
                <a:latin typeface="+mn-lt"/>
              </a:rPr>
            </a:br>
            <a:br>
              <a:rPr lang="en-US" b="1" dirty="0">
                <a:solidFill>
                  <a:srgbClr val="333399"/>
                </a:solidFill>
                <a:latin typeface="+mn-lt"/>
              </a:rPr>
            </a:br>
            <a:br>
              <a:rPr lang="en-US" b="1" dirty="0">
                <a:solidFill>
                  <a:srgbClr val="333399"/>
                </a:solidFill>
                <a:latin typeface="+mn-lt"/>
              </a:rPr>
            </a:br>
            <a:endParaRPr lang="en-US" b="1" baseline="30000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6F9E174-5101-4220-977B-2EC2033D80F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568" t="20745" r="15502" b="23311"/>
          <a:stretch/>
        </p:blipFill>
        <p:spPr>
          <a:xfrm>
            <a:off x="1072443" y="1013743"/>
            <a:ext cx="1371600" cy="109728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1946E12-5407-4A5D-809C-3FA40D5AC8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5999" y="2698045"/>
            <a:ext cx="762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89783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  <a:solidFill>
            <a:schemeClr val="bg1"/>
          </a:solidFill>
        </p:spPr>
        <p:txBody>
          <a:bodyPr vert="horz" lIns="274320" tIns="0" rIns="274320" bIns="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2400"/>
              </a:spcBef>
              <a:buClr>
                <a:schemeClr val="accent2"/>
              </a:buClr>
              <a:buNone/>
            </a:pPr>
            <a:r>
              <a:rPr lang="en-US" b="1">
                <a:solidFill>
                  <a:srgbClr val="333399"/>
                </a:solidFill>
                <a:latin typeface="+mn-lt"/>
              </a:rPr>
              <a:t>PM-related </a:t>
            </a:r>
            <a:r>
              <a:rPr lang="en-US" b="1" dirty="0">
                <a:solidFill>
                  <a:srgbClr val="333399"/>
                </a:solidFill>
                <a:latin typeface="+mn-lt"/>
              </a:rPr>
              <a:t>Failures</a:t>
            </a:r>
            <a:endParaRPr lang="en-US" b="1" baseline="30000" dirty="0">
              <a:solidFill>
                <a:srgbClr val="FF0000"/>
              </a:solidFill>
              <a:latin typeface="+mn-lt"/>
            </a:endParaRPr>
          </a:p>
          <a:p>
            <a:pPr marL="365760" lvl="1">
              <a:lnSpc>
                <a:spcPct val="120000"/>
              </a:lnSpc>
              <a:spcBef>
                <a:spcPts val="2400"/>
              </a:spcBef>
              <a:buClr>
                <a:srgbClr val="333399"/>
              </a:buClr>
              <a:buSzPct val="100000"/>
            </a:pPr>
            <a:r>
              <a:rPr lang="en-US" dirty="0">
                <a:solidFill>
                  <a:srgbClr val="FF0000"/>
                </a:solidFill>
                <a:latin typeface="+mn-lt"/>
              </a:rPr>
              <a:t>Obvious failures</a:t>
            </a:r>
            <a:r>
              <a:rPr lang="en-US" dirty="0">
                <a:latin typeface="+mn-lt"/>
              </a:rPr>
              <a:t>: Recognizable by users; potentially preventable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buClr>
                <a:srgbClr val="333399"/>
              </a:buClr>
              <a:buSzPct val="100000"/>
            </a:pPr>
            <a:r>
              <a:rPr lang="en-US" dirty="0">
                <a:latin typeface="+mn-lt"/>
              </a:rPr>
              <a:t>Example: Failure of infusion pump battery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buClr>
                <a:srgbClr val="333399"/>
              </a:buClr>
              <a:buSzPct val="100000"/>
            </a:pPr>
            <a:r>
              <a:rPr lang="en-US" dirty="0">
                <a:latin typeface="+mn-lt"/>
              </a:rPr>
              <a:t>Example: Ventilator component wear-out</a:t>
            </a:r>
          </a:p>
          <a:p>
            <a:pPr marL="365760" lvl="1">
              <a:lnSpc>
                <a:spcPct val="120000"/>
              </a:lnSpc>
              <a:spcBef>
                <a:spcPts val="2400"/>
              </a:spcBef>
              <a:buClr>
                <a:srgbClr val="333399"/>
              </a:buClr>
              <a:buSzPct val="100000"/>
            </a:pPr>
            <a:r>
              <a:rPr lang="en-US" dirty="0">
                <a:solidFill>
                  <a:srgbClr val="FF0000"/>
                </a:solidFill>
                <a:latin typeface="+mn-lt"/>
              </a:rPr>
              <a:t>Hidden failures</a:t>
            </a:r>
            <a:r>
              <a:rPr lang="en-US" dirty="0">
                <a:latin typeface="+mn-lt"/>
              </a:rPr>
              <a:t>:  Not user-recognizable; patient care impact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buClr>
                <a:srgbClr val="333399"/>
              </a:buClr>
              <a:buSzPct val="100000"/>
            </a:pPr>
            <a:r>
              <a:rPr lang="en-US" dirty="0">
                <a:latin typeface="+mn-lt"/>
              </a:rPr>
              <a:t>Example: Low defibrillator output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buClr>
                <a:srgbClr val="333399"/>
              </a:buClr>
              <a:buSzPct val="100000"/>
            </a:pPr>
            <a:r>
              <a:rPr lang="en-US" dirty="0">
                <a:latin typeface="+mn-lt"/>
              </a:rPr>
              <a:t>Example: Occlusion pressure sensor failure</a:t>
            </a:r>
          </a:p>
        </p:txBody>
      </p:sp>
    </p:spTree>
    <p:extLst>
      <p:ext uri="{BB962C8B-B14F-4D97-AF65-F5344CB8AC3E}">
        <p14:creationId xmlns:p14="http://schemas.microsoft.com/office/powerpoint/2010/main" val="252332890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0" y="0"/>
                <a:ext cx="12191999" cy="6858000"/>
              </a:xfrm>
              <a:solidFill>
                <a:schemeClr val="bg1"/>
              </a:solidFill>
            </p:spPr>
            <p:txBody>
              <a:bodyPr vert="horz" lIns="274320" tIns="0" rIns="274320" bIns="0" rtlCol="0" anchor="ctr" anchorCtr="0">
                <a:normAutofit/>
              </a:bodyPr>
              <a:lstStyle/>
              <a:p>
                <a:pPr marL="0" indent="0" algn="ctr">
                  <a:lnSpc>
                    <a:spcPct val="120000"/>
                  </a:lnSpc>
                  <a:spcBef>
                    <a:spcPts val="2400"/>
                  </a:spcBef>
                  <a:spcAft>
                    <a:spcPts val="1800"/>
                  </a:spcAft>
                  <a:buClr>
                    <a:schemeClr val="accent2"/>
                  </a:buClr>
                  <a:buNone/>
                </a:pPr>
                <a:r>
                  <a:rPr lang="en-US" sz="4000" b="1" dirty="0">
                    <a:solidFill>
                      <a:srgbClr val="333399"/>
                    </a:solidFill>
                    <a:latin typeface="+mn-lt"/>
                  </a:rPr>
                  <a:t>Mean Time Between PM-Related Failures</a:t>
                </a:r>
                <a:endParaRPr lang="en-US" sz="4000" b="1" baseline="30000" dirty="0">
                  <a:solidFill>
                    <a:srgbClr val="FF0000"/>
                  </a:solidFill>
                  <a:latin typeface="+mn-lt"/>
                </a:endParaRPr>
              </a:p>
              <a:p>
                <a:pPr marL="0" lvl="1" indent="0">
                  <a:lnSpc>
                    <a:spcPct val="120000"/>
                  </a:lnSpc>
                  <a:buClr>
                    <a:srgbClr val="333399"/>
                  </a:buClr>
                  <a:buSzPct val="100000"/>
                  <a:buNone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m:rPr>
                          <m:nor/>
                        </m:rPr>
                        <a:rPr lang="en-US" sz="4000" b="0" i="0" smtClean="0">
                          <a:latin typeface="+mn-lt"/>
                        </a:rPr>
                        <m:t>MTBF</m:t>
                      </m:r>
                      <m:r>
                        <m:rPr>
                          <m:nor/>
                        </m:rPr>
                        <a:rPr lang="en-US" sz="4000" b="0" i="0" baseline="30000" smtClean="0">
                          <a:solidFill>
                            <a:srgbClr val="FF0000"/>
                          </a:solidFill>
                          <a:latin typeface="+mn-lt"/>
                        </a:rPr>
                        <m:t>PM</m:t>
                      </m:r>
                      <m:r>
                        <m:rPr>
                          <m:nor/>
                        </m:rPr>
                        <a:rPr lang="en-US" sz="4000" b="0" i="0" baseline="30000" smtClean="0">
                          <a:solidFill>
                            <a:srgbClr val="FF0000"/>
                          </a:solidFill>
                          <a:latin typeface="+mn-lt"/>
                        </a:rPr>
                        <m:t> = </m:t>
                      </m:r>
                      <m:sSup>
                        <m:sSupPr>
                          <m:ctrlPr>
                            <a:rPr lang="en-US" sz="4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f>
                            <m:fPr>
                              <m:ctrlPr>
                                <a:rPr lang="en-US" sz="4000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nor/>
                                </m:rPr>
                                <a:rPr lang="en-US" sz="4000" b="0" i="0" smtClean="0">
                                  <a:latin typeface="+mn-lt"/>
                                </a:rPr>
                                <m:t>(# </m:t>
                              </m:r>
                              <m:r>
                                <m:rPr>
                                  <m:nor/>
                                </m:rPr>
                                <a:rPr lang="en-US" sz="4000" b="0" i="0" smtClean="0">
                                  <a:latin typeface="+mn-lt"/>
                                </a:rPr>
                                <m:t>devices</m:t>
                              </m:r>
                              <m:r>
                                <m:rPr>
                                  <m:nor/>
                                </m:rPr>
                                <a:rPr lang="en-US" sz="4000" b="0" i="0" smtClean="0">
                                  <a:latin typeface="+mn-lt"/>
                                </a:rPr>
                                <m:t>)(# </m:t>
                              </m:r>
                              <m:r>
                                <m:rPr>
                                  <m:nor/>
                                </m:rPr>
                                <a:rPr lang="en-US" sz="4000" b="0" i="0" smtClean="0">
                                  <a:latin typeface="+mn-lt"/>
                                </a:rPr>
                                <m:t>years</m:t>
                              </m:r>
                              <m:r>
                                <m:rPr>
                                  <m:nor/>
                                </m:rPr>
                                <a:rPr lang="en-US" sz="4000" b="0" i="0" smtClean="0">
                                  <a:latin typeface="+mn-lt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sz="4000" b="0" i="0" smtClean="0">
                                  <a:latin typeface="+mn-lt"/>
                                </a:rPr>
                                <m:t>analyzed</m:t>
                              </m:r>
                              <m:r>
                                <m:rPr>
                                  <m:nor/>
                                </m:rPr>
                                <a:rPr lang="en-US" sz="4000" b="0" i="0" smtClean="0">
                                  <a:latin typeface="+mn-lt"/>
                                </a:rPr>
                                <m:t>)</m:t>
                              </m:r>
                            </m:num>
                            <m:den>
                              <m:r>
                                <m:rPr>
                                  <m:nor/>
                                </m:rPr>
                                <a:rPr lang="en-US" sz="4000" b="0" i="0" smtClean="0">
                                  <a:latin typeface="+mn-lt"/>
                                </a:rPr>
                                <m:t>(</m:t>
                              </m:r>
                              <m:r>
                                <m:rPr>
                                  <m:nor/>
                                </m:rPr>
                                <a:rPr lang="en-US" sz="4000" b="0" i="0" smtClean="0">
                                  <a:latin typeface="+mn-lt"/>
                                </a:rPr>
                                <m:t>obvious</m:t>
                              </m:r>
                              <m:r>
                                <m:rPr>
                                  <m:nor/>
                                </m:rPr>
                                <a:rPr lang="en-US" sz="4000" b="0" i="0" smtClean="0">
                                  <a:latin typeface="+mn-lt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sz="4000" b="0" i="0" smtClean="0">
                                  <a:latin typeface="+mn-lt"/>
                                </a:rPr>
                                <m:t>failures</m:t>
                              </m:r>
                              <m:r>
                                <m:rPr>
                                  <m:nor/>
                                </m:rPr>
                                <a:rPr lang="en-US" sz="4000" b="0" i="0" smtClean="0">
                                  <a:latin typeface="+mn-lt"/>
                                </a:rPr>
                                <m:t>+</m:t>
                              </m:r>
                              <m:r>
                                <m:rPr>
                                  <m:nor/>
                                </m:rPr>
                                <a:rPr lang="en-US" sz="4000" b="0" i="0" smtClean="0">
                                  <a:latin typeface="+mn-lt"/>
                                </a:rPr>
                                <m:t>hidden</m:t>
                              </m:r>
                              <m:r>
                                <m:rPr>
                                  <m:nor/>
                                </m:rPr>
                                <a:rPr lang="en-US" sz="4000" b="0" i="0" smtClean="0">
                                  <a:latin typeface="+mn-lt"/>
                                </a:rPr>
                                <m:t> </m:t>
                              </m:r>
                              <m:r>
                                <m:rPr>
                                  <m:nor/>
                                </m:rPr>
                                <a:rPr lang="en-US" sz="4000" b="0" i="0" smtClean="0">
                                  <a:latin typeface="+mn-lt"/>
                                </a:rPr>
                                <m:t>failures</m:t>
                              </m:r>
                              <m:r>
                                <m:rPr>
                                  <m:nor/>
                                </m:rPr>
                                <a:rPr lang="en-US" sz="4000" b="0" i="0" smtClean="0">
                                  <a:latin typeface="+mn-lt"/>
                                </a:rPr>
                                <m:t>)</m:t>
                              </m:r>
                            </m:den>
                          </m:f>
                        </m:e>
                        <m:sup/>
                      </m:sSup>
                    </m:oMath>
                  </m:oMathPara>
                </a14:m>
                <a:endParaRPr lang="en-US" sz="4000" dirty="0">
                  <a:latin typeface="+mn-lt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0"/>
                <a:ext cx="12191999" cy="6858000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756244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12191999" cy="6858000"/>
          </a:xfrm>
          <a:solidFill>
            <a:schemeClr val="bg1"/>
          </a:solidFill>
        </p:spPr>
        <p:txBody>
          <a:bodyPr vert="horz" lIns="274320" tIns="0" rIns="274320" bIns="0" rtlCol="0" anchor="ctr" anchorCtr="1">
            <a:normAutofit/>
          </a:bodyPr>
          <a:lstStyle/>
          <a:p>
            <a:pPr marL="0" indent="0">
              <a:lnSpc>
                <a:spcPct val="120000"/>
              </a:lnSpc>
              <a:spcBef>
                <a:spcPts val="2400"/>
              </a:spcBef>
              <a:buClr>
                <a:schemeClr val="accent2"/>
              </a:buClr>
              <a:buNone/>
            </a:pPr>
            <a:r>
              <a:rPr lang="en-US" b="1" dirty="0">
                <a:solidFill>
                  <a:srgbClr val="333399"/>
                </a:solidFill>
                <a:latin typeface="+mn-lt"/>
              </a:rPr>
              <a:t>Quality assurance for the PM program</a:t>
            </a:r>
          </a:p>
          <a:p>
            <a:pPr marL="365760" lvl="1">
              <a:lnSpc>
                <a:spcPct val="120000"/>
              </a:lnSpc>
              <a:buClr>
                <a:srgbClr val="333399"/>
              </a:buClr>
              <a:buSzPct val="100000"/>
            </a:pPr>
            <a:r>
              <a:rPr lang="en-US" dirty="0">
                <a:latin typeface="+mn-lt"/>
              </a:rPr>
              <a:t>Monitor MTBF</a:t>
            </a:r>
            <a:r>
              <a:rPr lang="en-US" baseline="30000" dirty="0">
                <a:solidFill>
                  <a:srgbClr val="FF0000"/>
                </a:solidFill>
                <a:latin typeface="+mn-lt"/>
              </a:rPr>
              <a:t>PM</a:t>
            </a:r>
            <a:r>
              <a:rPr lang="en-US" dirty="0">
                <a:latin typeface="+mn-lt"/>
              </a:rPr>
              <a:t> over time by device type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buClr>
                <a:srgbClr val="333399"/>
              </a:buClr>
              <a:buSzPct val="100000"/>
            </a:pPr>
            <a:r>
              <a:rPr lang="en-US" dirty="0">
                <a:latin typeface="+mn-lt"/>
              </a:rPr>
              <a:t>Focus on high-risk device types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buClr>
                <a:srgbClr val="333399"/>
              </a:buClr>
              <a:buSzPct val="100000"/>
            </a:pPr>
            <a:r>
              <a:rPr lang="en-US" dirty="0">
                <a:latin typeface="+mn-lt"/>
              </a:rPr>
              <a:t>Consider using SPC tools to identify problems</a:t>
            </a:r>
          </a:p>
          <a:p>
            <a:pPr marL="365760" lvl="1">
              <a:lnSpc>
                <a:spcPct val="120000"/>
              </a:lnSpc>
              <a:buClr>
                <a:srgbClr val="333399"/>
              </a:buClr>
              <a:buSzPct val="100000"/>
            </a:pPr>
            <a:r>
              <a:rPr lang="en-US" dirty="0">
                <a:latin typeface="+mn-lt"/>
              </a:rPr>
              <a:t>Respond to identified problems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buClr>
                <a:srgbClr val="333399"/>
              </a:buClr>
              <a:buSzPct val="100000"/>
            </a:pPr>
            <a:r>
              <a:rPr lang="en-US" dirty="0">
                <a:latin typeface="+mn-lt"/>
              </a:rPr>
              <a:t>Adjust AEM procedures as needed</a:t>
            </a:r>
          </a:p>
          <a:p>
            <a:pPr lvl="1">
              <a:lnSpc>
                <a:spcPct val="120000"/>
              </a:lnSpc>
              <a:spcBef>
                <a:spcPts val="600"/>
              </a:spcBef>
              <a:buClr>
                <a:srgbClr val="333399"/>
              </a:buClr>
              <a:buSzPct val="100000"/>
            </a:pPr>
            <a:r>
              <a:rPr lang="en-US" dirty="0">
                <a:latin typeface="+mn-lt"/>
              </a:rPr>
              <a:t>Periodically revisit </a:t>
            </a:r>
            <a:r>
              <a:rPr lang="en-US">
                <a:latin typeface="+mn-lt"/>
              </a:rPr>
              <a:t>AEM decision-making</a:t>
            </a:r>
          </a:p>
        </p:txBody>
      </p:sp>
    </p:spTree>
    <p:extLst>
      <p:ext uri="{BB962C8B-B14F-4D97-AF65-F5344CB8AC3E}">
        <p14:creationId xmlns:p14="http://schemas.microsoft.com/office/powerpoint/2010/main" val="187544590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438400" y="914400"/>
            <a:ext cx="7315200" cy="502920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20000"/>
              </a:lnSpc>
              <a:spcBef>
                <a:spcPts val="3600"/>
              </a:spcBef>
            </a:pP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Matthew F. Baretich, P.E., Ph.D.</a:t>
            </a:r>
            <a:b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Baretich Engineering, Inc.</a:t>
            </a:r>
            <a:b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P.O. Box 469</a:t>
            </a:r>
            <a:b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Fort Collins CO 80522-0469</a:t>
            </a:r>
            <a:b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970-493-8239</a:t>
            </a:r>
            <a:b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mfb@baretich.com</a:t>
            </a:r>
            <a:b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400" dirty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www.baretich.com</a:t>
            </a:r>
          </a:p>
          <a:p>
            <a:pPr>
              <a:spcBef>
                <a:spcPts val="3600"/>
              </a:spcBef>
            </a:pPr>
            <a:endParaRPr lang="en-US" sz="32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5614416"/>
            <a:ext cx="2812256" cy="788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9174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1553</TotalTime>
  <Words>767</Words>
  <Application>Microsoft Office PowerPoint</Application>
  <PresentationFormat>Widescreen</PresentationFormat>
  <Paragraphs>140</Paragraphs>
  <Slides>49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5" baseType="lpstr">
      <vt:lpstr>Arial</vt:lpstr>
      <vt:lpstr>Calibri</vt:lpstr>
      <vt:lpstr>Calibri Light</vt:lpstr>
      <vt:lpstr>Cambria Math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 Baretich</dc:creator>
  <cp:lastModifiedBy>Matt Baretich</cp:lastModifiedBy>
  <cp:revision>209</cp:revision>
  <cp:lastPrinted>2019-03-02T18:26:04Z</cp:lastPrinted>
  <dcterms:created xsi:type="dcterms:W3CDTF">2013-09-08T20:21:43Z</dcterms:created>
  <dcterms:modified xsi:type="dcterms:W3CDTF">2019-03-05T03:05:12Z</dcterms:modified>
</cp:coreProperties>
</file>