
<file path=[Content_Types].xml><?xml version="1.0" encoding="utf-8"?>
<Types xmlns="http://schemas.openxmlformats.org/package/2006/content-types">
  <Default Extension="emf" ContentType="image/x-emf"/>
  <Default Extension="glb" ContentType="model/gltf.binary"/>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437" r:id="rId3"/>
    <p:sldId id="434" r:id="rId4"/>
    <p:sldId id="432" r:id="rId5"/>
    <p:sldId id="2767" r:id="rId6"/>
    <p:sldId id="2769" r:id="rId7"/>
    <p:sldId id="2768" r:id="rId8"/>
    <p:sldId id="433" r:id="rId9"/>
    <p:sldId id="2766" r:id="rId10"/>
    <p:sldId id="2762" r:id="rId11"/>
    <p:sldId id="283" r:id="rId12"/>
    <p:sldId id="2765" r:id="rId13"/>
    <p:sldId id="421" r:id="rId14"/>
    <p:sldId id="2763" r:id="rId15"/>
    <p:sldId id="2764" r:id="rId16"/>
    <p:sldId id="370" r:id="rId17"/>
    <p:sldId id="263" r:id="rId18"/>
    <p:sldId id="477" r:id="rId19"/>
    <p:sldId id="479" r:id="rId20"/>
    <p:sldId id="475" r:id="rId21"/>
    <p:sldId id="478" r:id="rId22"/>
    <p:sldId id="480" r:id="rId23"/>
    <p:sldId id="481" r:id="rId24"/>
    <p:sldId id="482" r:id="rId25"/>
    <p:sldId id="277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6400"/>
    <a:srgbClr val="D054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8" autoAdjust="0"/>
    <p:restoredTop sz="95126" autoAdjust="0"/>
  </p:normalViewPr>
  <p:slideViewPr>
    <p:cSldViewPr snapToGrid="0">
      <p:cViewPr varScale="1">
        <p:scale>
          <a:sx n="105" d="100"/>
          <a:sy n="105" d="100"/>
        </p:scale>
        <p:origin x="750" y="1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E7C1AD-FF03-47CE-AA1B-8D14E32E661B}" type="datetimeFigureOut">
              <a:rPr lang="en-US" smtClean="0"/>
              <a:t>3/28/2019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6DA6CE-B117-42CB-81DC-EFD9E6F21B48}" type="slidenum">
              <a:rPr lang="en-US" smtClean="0"/>
              <a:t>‹#›</a:t>
            </a:fld>
            <a:endParaRPr lang="en-US"/>
          </a:p>
        </p:txBody>
      </p:sp>
    </p:spTree>
    <p:extLst>
      <p:ext uri="{BB962C8B-B14F-4D97-AF65-F5344CB8AC3E}">
        <p14:creationId xmlns:p14="http://schemas.microsoft.com/office/powerpoint/2010/main" val="767886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txBox="1">
            <a:spLocks noGrp="1" noChangeArrowheads="1"/>
          </p:cNvSpPr>
          <p:nvPr/>
        </p:nvSpPr>
        <p:spPr bwMode="auto">
          <a:xfrm>
            <a:off x="3884414" y="8685894"/>
            <a:ext cx="2972098" cy="456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2" tIns="45716" rIns="91432" bIns="45716" anchor="b"/>
          <a:lstStyle>
            <a:lvl1pPr defTabSz="966788" eaLnBrk="0" hangingPunct="0">
              <a:defRPr>
                <a:solidFill>
                  <a:schemeClr val="tx1"/>
                </a:solidFill>
                <a:latin typeface="Arial" charset="0"/>
              </a:defRPr>
            </a:lvl1pPr>
            <a:lvl2pPr marL="742950" indent="-285750" defTabSz="966788" eaLnBrk="0" hangingPunct="0">
              <a:defRPr>
                <a:solidFill>
                  <a:schemeClr val="tx1"/>
                </a:solidFill>
                <a:latin typeface="Arial" charset="0"/>
              </a:defRPr>
            </a:lvl2pPr>
            <a:lvl3pPr marL="1143000" indent="-228600" defTabSz="966788" eaLnBrk="0" hangingPunct="0">
              <a:defRPr>
                <a:solidFill>
                  <a:schemeClr val="tx1"/>
                </a:solidFill>
                <a:latin typeface="Arial" charset="0"/>
              </a:defRPr>
            </a:lvl3pPr>
            <a:lvl4pPr marL="1600200" indent="-228600" defTabSz="966788" eaLnBrk="0" hangingPunct="0">
              <a:defRPr>
                <a:solidFill>
                  <a:schemeClr val="tx1"/>
                </a:solidFill>
                <a:latin typeface="Arial" charset="0"/>
              </a:defRPr>
            </a:lvl4pPr>
            <a:lvl5pPr marL="2057400" indent="-228600" defTabSz="966788" eaLnBrk="0" hangingPunct="0">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pPr algn="r" eaLnBrk="1" hangingPunct="1"/>
            <a:fld id="{D95C3962-DB17-4576-A344-5C4D92C2031D}" type="slidenum">
              <a:rPr lang="en-US" altLang="en-US" sz="1200"/>
              <a:pPr algn="r" eaLnBrk="1" hangingPunct="1"/>
              <a:t>3</a:t>
            </a:fld>
            <a:endParaRPr lang="en-US" altLang="en-US" sz="12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38FDD2-8D92-47E2-BED7-5BFEAB0D4491}"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127672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38FDD2-8D92-47E2-BED7-5BFEAB0D4491}"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383179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38FDD2-8D92-47E2-BED7-5BFEAB0D4491}"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733302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F38FDD2-8D92-47E2-BED7-5BFEAB0D4491}"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12</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531731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0FE943D-6BAE-4A46-AA7F-5730BD35BD01}" type="slidenum">
              <a:rPr lang="en-US" smtClean="0"/>
              <a:pPr/>
              <a:t>13</a:t>
            </a:fld>
            <a:endParaRPr lang="en-US"/>
          </a:p>
        </p:txBody>
      </p:sp>
    </p:spTree>
    <p:extLst>
      <p:ext uri="{BB962C8B-B14F-4D97-AF65-F5344CB8AC3E}">
        <p14:creationId xmlns:p14="http://schemas.microsoft.com/office/powerpoint/2010/main" val="566933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txBox="1">
            <a:spLocks noGrp="1" noChangeArrowheads="1"/>
          </p:cNvSpPr>
          <p:nvPr/>
        </p:nvSpPr>
        <p:spPr bwMode="auto">
          <a:xfrm>
            <a:off x="3884414" y="8685894"/>
            <a:ext cx="2972098" cy="456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2" tIns="45716" rIns="91432" bIns="45716" anchor="b"/>
          <a:lstStyle>
            <a:lvl1pPr defTabSz="966788" eaLnBrk="0" hangingPunct="0">
              <a:defRPr>
                <a:solidFill>
                  <a:schemeClr val="tx1"/>
                </a:solidFill>
                <a:latin typeface="Arial" charset="0"/>
              </a:defRPr>
            </a:lvl1pPr>
            <a:lvl2pPr marL="742950" indent="-285750" defTabSz="966788" eaLnBrk="0" hangingPunct="0">
              <a:defRPr>
                <a:solidFill>
                  <a:schemeClr val="tx1"/>
                </a:solidFill>
                <a:latin typeface="Arial" charset="0"/>
              </a:defRPr>
            </a:lvl2pPr>
            <a:lvl3pPr marL="1143000" indent="-228600" defTabSz="966788" eaLnBrk="0" hangingPunct="0">
              <a:defRPr>
                <a:solidFill>
                  <a:schemeClr val="tx1"/>
                </a:solidFill>
                <a:latin typeface="Arial" charset="0"/>
              </a:defRPr>
            </a:lvl3pPr>
            <a:lvl4pPr marL="1600200" indent="-228600" defTabSz="966788" eaLnBrk="0" hangingPunct="0">
              <a:defRPr>
                <a:solidFill>
                  <a:schemeClr val="tx1"/>
                </a:solidFill>
                <a:latin typeface="Arial" charset="0"/>
              </a:defRPr>
            </a:lvl4pPr>
            <a:lvl5pPr marL="2057400" indent="-228600" defTabSz="966788" eaLnBrk="0" hangingPunct="0">
              <a:defRPr>
                <a:solidFill>
                  <a:schemeClr val="tx1"/>
                </a:solidFill>
                <a:latin typeface="Arial" charset="0"/>
              </a:defRPr>
            </a:lvl5pPr>
            <a:lvl6pPr marL="2514600" indent="-228600" defTabSz="966788" eaLnBrk="0" fontAlgn="base" hangingPunct="0">
              <a:spcBef>
                <a:spcPct val="0"/>
              </a:spcBef>
              <a:spcAft>
                <a:spcPct val="0"/>
              </a:spcAft>
              <a:defRPr>
                <a:solidFill>
                  <a:schemeClr val="tx1"/>
                </a:solidFill>
                <a:latin typeface="Arial" charset="0"/>
              </a:defRPr>
            </a:lvl6pPr>
            <a:lvl7pPr marL="2971800" indent="-228600" defTabSz="966788" eaLnBrk="0" fontAlgn="base" hangingPunct="0">
              <a:spcBef>
                <a:spcPct val="0"/>
              </a:spcBef>
              <a:spcAft>
                <a:spcPct val="0"/>
              </a:spcAft>
              <a:defRPr>
                <a:solidFill>
                  <a:schemeClr val="tx1"/>
                </a:solidFill>
                <a:latin typeface="Arial" charset="0"/>
              </a:defRPr>
            </a:lvl7pPr>
            <a:lvl8pPr marL="3429000" indent="-228600" defTabSz="966788" eaLnBrk="0" fontAlgn="base" hangingPunct="0">
              <a:spcBef>
                <a:spcPct val="0"/>
              </a:spcBef>
              <a:spcAft>
                <a:spcPct val="0"/>
              </a:spcAft>
              <a:defRPr>
                <a:solidFill>
                  <a:schemeClr val="tx1"/>
                </a:solidFill>
                <a:latin typeface="Arial" charset="0"/>
              </a:defRPr>
            </a:lvl8pPr>
            <a:lvl9pPr marL="3886200" indent="-228600" defTabSz="966788" eaLnBrk="0" fontAlgn="base" hangingPunct="0">
              <a:spcBef>
                <a:spcPct val="0"/>
              </a:spcBef>
              <a:spcAft>
                <a:spcPct val="0"/>
              </a:spcAft>
              <a:defRPr>
                <a:solidFill>
                  <a:schemeClr val="tx1"/>
                </a:solidFill>
                <a:latin typeface="Arial" charset="0"/>
              </a:defRPr>
            </a:lvl9pPr>
          </a:lstStyle>
          <a:p>
            <a:pPr algn="r" eaLnBrk="1" hangingPunct="1"/>
            <a:fld id="{D95C3962-DB17-4576-A344-5C4D92C2031D}" type="slidenum">
              <a:rPr lang="en-US" altLang="en-US" sz="1200"/>
              <a:pPr algn="r" eaLnBrk="1" hangingPunct="1"/>
              <a:t>15</a:t>
            </a:fld>
            <a:endParaRPr lang="en-US" altLang="en-US" sz="12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819562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EBB9CC9-146B-4DD5-9A49-81CE6AC79956}" type="slidenum">
              <a:rPr lang="en-US" altLang="en-US" smtClean="0"/>
              <a:pPr eaLnBrk="1" hangingPunct="1">
                <a:spcBef>
                  <a:spcPct val="0"/>
                </a:spcBef>
              </a:pPr>
              <a:t>16</a:t>
            </a:fld>
            <a:endParaRPr lang="en-US" altLang="en-US"/>
          </a:p>
        </p:txBody>
      </p:sp>
      <p:sp>
        <p:nvSpPr>
          <p:cNvPr id="18435" name="Rectangle 2"/>
          <p:cNvSpPr>
            <a:spLocks noGrp="1" noRot="1" noChangeAspect="1" noChangeArrowheads="1" noTextEdit="1"/>
          </p:cNvSpPr>
          <p:nvPr>
            <p:ph type="sldImg"/>
          </p:nvPr>
        </p:nvSpPr>
        <p:spPr>
          <a:xfrm>
            <a:off x="382588" y="685800"/>
            <a:ext cx="6096000" cy="3429000"/>
          </a:xfrm>
          <a:ln/>
        </p:spPr>
      </p:sp>
      <p:sp>
        <p:nvSpPr>
          <p:cNvPr id="1843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5AE425A0-B0D9-409E-8988-E10D81D0A94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72F14874-8D33-4FD1-A385-494CC072619D}" type="slidenum">
              <a:rPr lang="en-US" altLang="en-US">
                <a:latin typeface="Arial" panose="020B0604020202020204" pitchFamily="34" charset="0"/>
              </a:rPr>
              <a:pPr eaLnBrk="1" hangingPunct="1">
                <a:spcBef>
                  <a:spcPct val="0"/>
                </a:spcBef>
              </a:pPr>
              <a:t>17</a:t>
            </a:fld>
            <a:endParaRPr lang="en-US" altLang="en-US">
              <a:latin typeface="Arial" panose="020B0604020202020204" pitchFamily="34" charset="0"/>
            </a:endParaRPr>
          </a:p>
        </p:txBody>
      </p:sp>
      <p:sp>
        <p:nvSpPr>
          <p:cNvPr id="27651" name="Rectangle 2">
            <a:extLst>
              <a:ext uri="{FF2B5EF4-FFF2-40B4-BE49-F238E27FC236}">
                <a16:creationId xmlns:a16="http://schemas.microsoft.com/office/drawing/2014/main" id="{EAEE3D5F-26C5-4430-A90A-96BCF298D805}"/>
              </a:ext>
            </a:extLst>
          </p:cNvPr>
          <p:cNvSpPr>
            <a:spLocks noGrp="1" noRot="1" noChangeAspect="1" noChangeArrowheads="1" noTextEdit="1"/>
          </p:cNvSpPr>
          <p:nvPr>
            <p:ph type="sldImg"/>
          </p:nvPr>
        </p:nvSpPr>
        <p:spPr bwMode="auto">
          <a:xfrm>
            <a:off x="382588"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2" name="Rectangle 3">
            <a:extLst>
              <a:ext uri="{FF2B5EF4-FFF2-40B4-BE49-F238E27FC236}">
                <a16:creationId xmlns:a16="http://schemas.microsoft.com/office/drawing/2014/main" id="{DC24FABF-3466-4F7B-B06E-3D28DA11C0F3}"/>
              </a:ext>
            </a:extLst>
          </p:cNvPr>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45F54BEF-AA81-40FF-9C95-9F822E52C610}" type="slidenum">
              <a:rPr lang="en-US" smtClean="0"/>
              <a:t>18</a:t>
            </a:fld>
            <a:endParaRPr lang="en-US"/>
          </a:p>
        </p:txBody>
      </p:sp>
    </p:spTree>
    <p:extLst>
      <p:ext uri="{BB962C8B-B14F-4D97-AF65-F5344CB8AC3E}">
        <p14:creationId xmlns:p14="http://schemas.microsoft.com/office/powerpoint/2010/main" val="1304623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45F54BEF-AA81-40FF-9C95-9F822E52C610}" type="slidenum">
              <a:rPr lang="en-US" smtClean="0"/>
              <a:t>19</a:t>
            </a:fld>
            <a:endParaRPr lang="en-US"/>
          </a:p>
        </p:txBody>
      </p:sp>
    </p:spTree>
    <p:extLst>
      <p:ext uri="{BB962C8B-B14F-4D97-AF65-F5344CB8AC3E}">
        <p14:creationId xmlns:p14="http://schemas.microsoft.com/office/powerpoint/2010/main" val="13046231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45F54BEF-AA81-40FF-9C95-9F822E52C610}" type="slidenum">
              <a:rPr lang="en-US" smtClean="0"/>
              <a:t>20</a:t>
            </a:fld>
            <a:endParaRPr lang="en-US"/>
          </a:p>
        </p:txBody>
      </p:sp>
    </p:spTree>
    <p:extLst>
      <p:ext uri="{BB962C8B-B14F-4D97-AF65-F5344CB8AC3E}">
        <p14:creationId xmlns:p14="http://schemas.microsoft.com/office/powerpoint/2010/main" val="1304623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45F54BEF-AA81-40FF-9C95-9F822E52C610}" type="slidenum">
              <a:rPr lang="en-US" smtClean="0"/>
              <a:t>21</a:t>
            </a:fld>
            <a:endParaRPr lang="en-US"/>
          </a:p>
        </p:txBody>
      </p:sp>
    </p:spTree>
    <p:extLst>
      <p:ext uri="{BB962C8B-B14F-4D97-AF65-F5344CB8AC3E}">
        <p14:creationId xmlns:p14="http://schemas.microsoft.com/office/powerpoint/2010/main" val="13046231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45F54BEF-AA81-40FF-9C95-9F822E52C610}" type="slidenum">
              <a:rPr lang="en-US" smtClean="0"/>
              <a:t>22</a:t>
            </a:fld>
            <a:endParaRPr lang="en-US"/>
          </a:p>
        </p:txBody>
      </p:sp>
    </p:spTree>
    <p:extLst>
      <p:ext uri="{BB962C8B-B14F-4D97-AF65-F5344CB8AC3E}">
        <p14:creationId xmlns:p14="http://schemas.microsoft.com/office/powerpoint/2010/main" val="1304623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45F54BEF-AA81-40FF-9C95-9F822E52C610}" type="slidenum">
              <a:rPr lang="en-US" smtClean="0"/>
              <a:t>23</a:t>
            </a:fld>
            <a:endParaRPr lang="en-US"/>
          </a:p>
        </p:txBody>
      </p:sp>
    </p:spTree>
    <p:extLst>
      <p:ext uri="{BB962C8B-B14F-4D97-AF65-F5344CB8AC3E}">
        <p14:creationId xmlns:p14="http://schemas.microsoft.com/office/powerpoint/2010/main" val="13046231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45F54BEF-AA81-40FF-9C95-9F822E52C610}" type="slidenum">
              <a:rPr lang="en-US" smtClean="0"/>
              <a:t>24</a:t>
            </a:fld>
            <a:endParaRPr lang="en-US"/>
          </a:p>
        </p:txBody>
      </p:sp>
    </p:spTree>
    <p:extLst>
      <p:ext uri="{BB962C8B-B14F-4D97-AF65-F5344CB8AC3E}">
        <p14:creationId xmlns:p14="http://schemas.microsoft.com/office/powerpoint/2010/main" val="1304623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EBB9CC9-146B-4DD5-9A49-81CE6AC79956}" type="slidenum">
              <a:rPr lang="en-US" altLang="en-US" smtClean="0"/>
              <a:pPr eaLnBrk="1" hangingPunct="1">
                <a:spcBef>
                  <a:spcPct val="0"/>
                </a:spcBef>
              </a:pPr>
              <a:t>25</a:t>
            </a:fld>
            <a:endParaRPr lang="en-US" altLang="en-US"/>
          </a:p>
        </p:txBody>
      </p:sp>
      <p:sp>
        <p:nvSpPr>
          <p:cNvPr id="18435" name="Rectangle 2"/>
          <p:cNvSpPr>
            <a:spLocks noGrp="1" noRot="1" noChangeAspect="1" noChangeArrowheads="1" noTextEdit="1"/>
          </p:cNvSpPr>
          <p:nvPr>
            <p:ph type="sldImg"/>
          </p:nvPr>
        </p:nvSpPr>
        <p:spPr>
          <a:xfrm>
            <a:off x="382588" y="685800"/>
            <a:ext cx="6096000" cy="3429000"/>
          </a:xfrm>
          <a:ln/>
        </p:spPr>
      </p:sp>
      <p:sp>
        <p:nvSpPr>
          <p:cNvPr id="1843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470101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43845-3F09-4FEB-B591-BDFD6742E1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5B16A33-1A46-4AF0-AC31-F4535C6344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54B4E5-6963-4AEF-8A0E-DA4968BE1E1B}"/>
              </a:ext>
            </a:extLst>
          </p:cNvPr>
          <p:cNvSpPr>
            <a:spLocks noGrp="1"/>
          </p:cNvSpPr>
          <p:nvPr>
            <p:ph type="dt" sz="half" idx="10"/>
          </p:nvPr>
        </p:nvSpPr>
        <p:spPr/>
        <p:txBody>
          <a:bodyPr/>
          <a:lstStyle/>
          <a:p>
            <a:fld id="{0043A50F-ED49-4AED-B4D0-52C3B24CD823}" type="datetime1">
              <a:rPr lang="en-US" smtClean="0"/>
              <a:t>3/28/2019</a:t>
            </a:fld>
            <a:endParaRPr lang="en-US"/>
          </a:p>
        </p:txBody>
      </p:sp>
      <p:sp>
        <p:nvSpPr>
          <p:cNvPr id="5" name="Footer Placeholder 4">
            <a:extLst>
              <a:ext uri="{FF2B5EF4-FFF2-40B4-BE49-F238E27FC236}">
                <a16:creationId xmlns:a16="http://schemas.microsoft.com/office/drawing/2014/main" id="{12ACFE94-F38B-47CC-B6B5-DB6A4A2C10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D9A56A-505A-4C0E-A717-4C4EFB47DD6C}"/>
              </a:ext>
            </a:extLst>
          </p:cNvPr>
          <p:cNvSpPr>
            <a:spLocks noGrp="1"/>
          </p:cNvSpPr>
          <p:nvPr>
            <p:ph type="sldNum" sz="quarter" idx="12"/>
          </p:nvPr>
        </p:nvSpPr>
        <p:spPr/>
        <p:txBody>
          <a:bodyPr/>
          <a:lstStyle/>
          <a:p>
            <a:fld id="{33F5E39C-46B2-4625-B957-FCD78AC5091A}" type="slidenum">
              <a:rPr lang="en-US" smtClean="0"/>
              <a:t>‹#›</a:t>
            </a:fld>
            <a:endParaRPr lang="en-US"/>
          </a:p>
        </p:txBody>
      </p:sp>
    </p:spTree>
    <p:extLst>
      <p:ext uri="{BB962C8B-B14F-4D97-AF65-F5344CB8AC3E}">
        <p14:creationId xmlns:p14="http://schemas.microsoft.com/office/powerpoint/2010/main" val="1224280081"/>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D5B1B-336B-4180-84B2-3D8F999B9B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2508EC-D963-45B0-92FD-FE5022C5D1C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668492A-53DD-4CAD-AD4A-7FB9A4B3EC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993CB8-D551-4F89-A83F-5400B798E54F}"/>
              </a:ext>
            </a:extLst>
          </p:cNvPr>
          <p:cNvSpPr>
            <a:spLocks noGrp="1"/>
          </p:cNvSpPr>
          <p:nvPr>
            <p:ph type="sldNum" sz="quarter" idx="12"/>
          </p:nvPr>
        </p:nvSpPr>
        <p:spPr/>
        <p:txBody>
          <a:bodyPr/>
          <a:lstStyle/>
          <a:p>
            <a:fld id="{33F5E39C-46B2-4625-B957-FCD78AC5091A}" type="slidenum">
              <a:rPr lang="en-US" smtClean="0"/>
              <a:t>‹#›</a:t>
            </a:fld>
            <a:endParaRPr lang="en-US"/>
          </a:p>
        </p:txBody>
      </p:sp>
      <p:sp>
        <p:nvSpPr>
          <p:cNvPr id="7" name="TextBox 13">
            <a:extLst>
              <a:ext uri="{FF2B5EF4-FFF2-40B4-BE49-F238E27FC236}">
                <a16:creationId xmlns:a16="http://schemas.microsoft.com/office/drawing/2014/main" id="{0727E9E8-3CEA-4BD2-B489-1B3FB2D6CA45}"/>
              </a:ext>
            </a:extLst>
          </p:cNvPr>
          <p:cNvSpPr txBox="1">
            <a:spLocks noChangeArrowheads="1"/>
          </p:cNvSpPr>
          <p:nvPr userDrawn="1"/>
        </p:nvSpPr>
        <p:spPr bwMode="auto">
          <a:xfrm>
            <a:off x="113211" y="6542881"/>
            <a:ext cx="4391025"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1100" b="0" dirty="0">
                <a:solidFill>
                  <a:srgbClr val="7F7F7F"/>
                </a:solidFill>
              </a:rPr>
              <a:t>VUEMED, Inc.  All rights reserved.  2019.</a:t>
            </a:r>
            <a:endParaRPr lang="en-US" sz="1100" b="0" dirty="0">
              <a:solidFill>
                <a:srgbClr val="C00000"/>
              </a:solidFill>
            </a:endParaRPr>
          </a:p>
          <a:p>
            <a:pPr eaLnBrk="1" hangingPunct="1"/>
            <a:endParaRPr lang="en-US" dirty="0"/>
          </a:p>
        </p:txBody>
      </p:sp>
    </p:spTree>
    <p:extLst>
      <p:ext uri="{BB962C8B-B14F-4D97-AF65-F5344CB8AC3E}">
        <p14:creationId xmlns:p14="http://schemas.microsoft.com/office/powerpoint/2010/main" val="2438733489"/>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52A29-1687-4FFA-A11F-B9A8EF8E77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079775-19C0-4233-8D6F-5BF3EF2030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C27A1B8-7B2F-453C-A92E-ED0CB2E79BF2}"/>
              </a:ext>
            </a:extLst>
          </p:cNvPr>
          <p:cNvSpPr>
            <a:spLocks noGrp="1"/>
          </p:cNvSpPr>
          <p:nvPr>
            <p:ph type="dt" sz="half" idx="10"/>
          </p:nvPr>
        </p:nvSpPr>
        <p:spPr/>
        <p:txBody>
          <a:bodyPr/>
          <a:lstStyle/>
          <a:p>
            <a:fld id="{B620BFD9-5900-414A-9C09-8569ADAE1297}" type="datetime1">
              <a:rPr lang="en-US" smtClean="0"/>
              <a:t>3/28/2019</a:t>
            </a:fld>
            <a:endParaRPr lang="en-US"/>
          </a:p>
        </p:txBody>
      </p:sp>
      <p:sp>
        <p:nvSpPr>
          <p:cNvPr id="5" name="Footer Placeholder 4">
            <a:extLst>
              <a:ext uri="{FF2B5EF4-FFF2-40B4-BE49-F238E27FC236}">
                <a16:creationId xmlns:a16="http://schemas.microsoft.com/office/drawing/2014/main" id="{B6477B2D-B708-44B8-B994-AFB4253DF4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4AE3AC-C6EA-4B80-8A18-4B4326313705}"/>
              </a:ext>
            </a:extLst>
          </p:cNvPr>
          <p:cNvSpPr>
            <a:spLocks noGrp="1"/>
          </p:cNvSpPr>
          <p:nvPr>
            <p:ph type="sldNum" sz="quarter" idx="12"/>
          </p:nvPr>
        </p:nvSpPr>
        <p:spPr/>
        <p:txBody>
          <a:bodyPr/>
          <a:lstStyle/>
          <a:p>
            <a:fld id="{33F5E39C-46B2-4625-B957-FCD78AC5091A}" type="slidenum">
              <a:rPr lang="en-US" smtClean="0"/>
              <a:t>‹#›</a:t>
            </a:fld>
            <a:endParaRPr lang="en-US"/>
          </a:p>
        </p:txBody>
      </p:sp>
    </p:spTree>
    <p:extLst>
      <p:ext uri="{BB962C8B-B14F-4D97-AF65-F5344CB8AC3E}">
        <p14:creationId xmlns:p14="http://schemas.microsoft.com/office/powerpoint/2010/main" val="1731210419"/>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D3B4A-BBFC-4BC7-A2BA-64560E440F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63E46-9F1C-4154-A0ED-152802BBAF8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F2765B-3C27-4DB8-9D7F-3B0CD00E48A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25D64B-8326-4905-A8DB-C39C273F155B}"/>
              </a:ext>
            </a:extLst>
          </p:cNvPr>
          <p:cNvSpPr>
            <a:spLocks noGrp="1"/>
          </p:cNvSpPr>
          <p:nvPr>
            <p:ph type="dt" sz="half" idx="10"/>
          </p:nvPr>
        </p:nvSpPr>
        <p:spPr/>
        <p:txBody>
          <a:bodyPr/>
          <a:lstStyle/>
          <a:p>
            <a:fld id="{5CE44683-D0D7-4868-9A16-D4E98C5315C8}" type="datetime1">
              <a:rPr lang="en-US" smtClean="0"/>
              <a:t>3/28/2019</a:t>
            </a:fld>
            <a:endParaRPr lang="en-US"/>
          </a:p>
        </p:txBody>
      </p:sp>
      <p:sp>
        <p:nvSpPr>
          <p:cNvPr id="6" name="Footer Placeholder 5">
            <a:extLst>
              <a:ext uri="{FF2B5EF4-FFF2-40B4-BE49-F238E27FC236}">
                <a16:creationId xmlns:a16="http://schemas.microsoft.com/office/drawing/2014/main" id="{FD79CAEC-262D-4036-BAF2-94CC8A32D8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4D97F1-EE4C-49A2-BB18-1BCA66D48BAB}"/>
              </a:ext>
            </a:extLst>
          </p:cNvPr>
          <p:cNvSpPr>
            <a:spLocks noGrp="1"/>
          </p:cNvSpPr>
          <p:nvPr>
            <p:ph type="sldNum" sz="quarter" idx="12"/>
          </p:nvPr>
        </p:nvSpPr>
        <p:spPr/>
        <p:txBody>
          <a:bodyPr/>
          <a:lstStyle/>
          <a:p>
            <a:fld id="{33F5E39C-46B2-4625-B957-FCD78AC5091A}" type="slidenum">
              <a:rPr lang="en-US" smtClean="0"/>
              <a:t>‹#›</a:t>
            </a:fld>
            <a:endParaRPr lang="en-US"/>
          </a:p>
        </p:txBody>
      </p:sp>
    </p:spTree>
    <p:extLst>
      <p:ext uri="{BB962C8B-B14F-4D97-AF65-F5344CB8AC3E}">
        <p14:creationId xmlns:p14="http://schemas.microsoft.com/office/powerpoint/2010/main" val="2892224077"/>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447B0-FDAC-430D-821E-F234132ED3A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630B2A-A4DB-4232-BC75-C20D6376F3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3D3A48B-3FEF-4018-8623-D14A73BAF42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B10CEC-8835-4EE2-B59D-E2505202C9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095FCE3-913F-4C56-A294-FC343A6C295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5C9B030-04C1-4AFC-A6BE-08E69FA349E2}"/>
              </a:ext>
            </a:extLst>
          </p:cNvPr>
          <p:cNvSpPr>
            <a:spLocks noGrp="1"/>
          </p:cNvSpPr>
          <p:nvPr>
            <p:ph type="dt" sz="half" idx="10"/>
          </p:nvPr>
        </p:nvSpPr>
        <p:spPr/>
        <p:txBody>
          <a:bodyPr/>
          <a:lstStyle/>
          <a:p>
            <a:fld id="{43F00120-DC05-41FE-9B3C-9ECC63A2C5DB}" type="datetime1">
              <a:rPr lang="en-US" smtClean="0"/>
              <a:t>3/28/2019</a:t>
            </a:fld>
            <a:endParaRPr lang="en-US"/>
          </a:p>
        </p:txBody>
      </p:sp>
      <p:sp>
        <p:nvSpPr>
          <p:cNvPr id="8" name="Footer Placeholder 7">
            <a:extLst>
              <a:ext uri="{FF2B5EF4-FFF2-40B4-BE49-F238E27FC236}">
                <a16:creationId xmlns:a16="http://schemas.microsoft.com/office/drawing/2014/main" id="{5F96625E-E0E4-4B51-8EB7-EFA4652D52E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AD81CE8-2E67-450F-BADB-F22D90AEE33A}"/>
              </a:ext>
            </a:extLst>
          </p:cNvPr>
          <p:cNvSpPr>
            <a:spLocks noGrp="1"/>
          </p:cNvSpPr>
          <p:nvPr>
            <p:ph type="sldNum" sz="quarter" idx="12"/>
          </p:nvPr>
        </p:nvSpPr>
        <p:spPr/>
        <p:txBody>
          <a:bodyPr/>
          <a:lstStyle/>
          <a:p>
            <a:fld id="{33F5E39C-46B2-4625-B957-FCD78AC5091A}" type="slidenum">
              <a:rPr lang="en-US" smtClean="0"/>
              <a:t>‹#›</a:t>
            </a:fld>
            <a:endParaRPr lang="en-US"/>
          </a:p>
        </p:txBody>
      </p:sp>
    </p:spTree>
    <p:extLst>
      <p:ext uri="{BB962C8B-B14F-4D97-AF65-F5344CB8AC3E}">
        <p14:creationId xmlns:p14="http://schemas.microsoft.com/office/powerpoint/2010/main" val="465719847"/>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47F5B-2D9B-4FCB-BD1D-0FADEE3C2B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A008FE-8BAE-4E33-8C6B-30CA9530E6EE}"/>
              </a:ext>
            </a:extLst>
          </p:cNvPr>
          <p:cNvSpPr>
            <a:spLocks noGrp="1"/>
          </p:cNvSpPr>
          <p:nvPr>
            <p:ph type="dt" sz="half" idx="10"/>
          </p:nvPr>
        </p:nvSpPr>
        <p:spPr/>
        <p:txBody>
          <a:bodyPr/>
          <a:lstStyle/>
          <a:p>
            <a:fld id="{DB1A96D6-709F-4992-8E55-21AD9B257243}" type="datetime1">
              <a:rPr lang="en-US" smtClean="0"/>
              <a:t>3/28/2019</a:t>
            </a:fld>
            <a:endParaRPr lang="en-US"/>
          </a:p>
        </p:txBody>
      </p:sp>
      <p:sp>
        <p:nvSpPr>
          <p:cNvPr id="4" name="Footer Placeholder 3">
            <a:extLst>
              <a:ext uri="{FF2B5EF4-FFF2-40B4-BE49-F238E27FC236}">
                <a16:creationId xmlns:a16="http://schemas.microsoft.com/office/drawing/2014/main" id="{59449BFF-660A-4679-AEC7-C13ECCC689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3ED7D0-285E-4B95-A442-FB3F56319271}"/>
              </a:ext>
            </a:extLst>
          </p:cNvPr>
          <p:cNvSpPr>
            <a:spLocks noGrp="1"/>
          </p:cNvSpPr>
          <p:nvPr>
            <p:ph type="sldNum" sz="quarter" idx="12"/>
          </p:nvPr>
        </p:nvSpPr>
        <p:spPr/>
        <p:txBody>
          <a:bodyPr/>
          <a:lstStyle/>
          <a:p>
            <a:fld id="{33F5E39C-46B2-4625-B957-FCD78AC5091A}" type="slidenum">
              <a:rPr lang="en-US" smtClean="0"/>
              <a:t>‹#›</a:t>
            </a:fld>
            <a:endParaRPr lang="en-US"/>
          </a:p>
        </p:txBody>
      </p:sp>
    </p:spTree>
    <p:extLst>
      <p:ext uri="{BB962C8B-B14F-4D97-AF65-F5344CB8AC3E}">
        <p14:creationId xmlns:p14="http://schemas.microsoft.com/office/powerpoint/2010/main" val="1247444547"/>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E62125-A04E-40E9-861C-5F983D615E05}"/>
              </a:ext>
            </a:extLst>
          </p:cNvPr>
          <p:cNvSpPr>
            <a:spLocks noGrp="1"/>
          </p:cNvSpPr>
          <p:nvPr>
            <p:ph type="dt" sz="half" idx="10"/>
          </p:nvPr>
        </p:nvSpPr>
        <p:spPr/>
        <p:txBody>
          <a:bodyPr/>
          <a:lstStyle/>
          <a:p>
            <a:fld id="{3009BDB5-74E7-4255-AEF5-4BEE2B04E010}" type="datetime1">
              <a:rPr lang="en-US" smtClean="0"/>
              <a:t>3/28/2019</a:t>
            </a:fld>
            <a:endParaRPr lang="en-US"/>
          </a:p>
        </p:txBody>
      </p:sp>
      <p:sp>
        <p:nvSpPr>
          <p:cNvPr id="3" name="Footer Placeholder 2">
            <a:extLst>
              <a:ext uri="{FF2B5EF4-FFF2-40B4-BE49-F238E27FC236}">
                <a16:creationId xmlns:a16="http://schemas.microsoft.com/office/drawing/2014/main" id="{85E4A80A-DCE9-4848-9109-9271C42CFA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2E6839-637B-4041-AC14-917DE946FC82}"/>
              </a:ext>
            </a:extLst>
          </p:cNvPr>
          <p:cNvSpPr>
            <a:spLocks noGrp="1"/>
          </p:cNvSpPr>
          <p:nvPr>
            <p:ph type="sldNum" sz="quarter" idx="12"/>
          </p:nvPr>
        </p:nvSpPr>
        <p:spPr/>
        <p:txBody>
          <a:bodyPr/>
          <a:lstStyle/>
          <a:p>
            <a:fld id="{33F5E39C-46B2-4625-B957-FCD78AC5091A}" type="slidenum">
              <a:rPr lang="en-US" smtClean="0"/>
              <a:t>‹#›</a:t>
            </a:fld>
            <a:endParaRPr lang="en-US"/>
          </a:p>
        </p:txBody>
      </p:sp>
    </p:spTree>
    <p:extLst>
      <p:ext uri="{BB962C8B-B14F-4D97-AF65-F5344CB8AC3E}">
        <p14:creationId xmlns:p14="http://schemas.microsoft.com/office/powerpoint/2010/main" val="1882713189"/>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11EFA-DE2A-4DC8-A2EC-C44E9356C9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FF89C13-4C06-4E46-9C7E-249F21109E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9F6B28-0D9E-4106-BB77-FA584AB53F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6C10256-0A52-4466-9579-7EED47E663F0}"/>
              </a:ext>
            </a:extLst>
          </p:cNvPr>
          <p:cNvSpPr>
            <a:spLocks noGrp="1"/>
          </p:cNvSpPr>
          <p:nvPr>
            <p:ph type="dt" sz="half" idx="10"/>
          </p:nvPr>
        </p:nvSpPr>
        <p:spPr/>
        <p:txBody>
          <a:bodyPr/>
          <a:lstStyle/>
          <a:p>
            <a:fld id="{439724A4-D9A0-40BB-B57B-7017561281E7}" type="datetime1">
              <a:rPr lang="en-US" smtClean="0"/>
              <a:t>3/28/2019</a:t>
            </a:fld>
            <a:endParaRPr lang="en-US"/>
          </a:p>
        </p:txBody>
      </p:sp>
      <p:sp>
        <p:nvSpPr>
          <p:cNvPr id="6" name="Footer Placeholder 5">
            <a:extLst>
              <a:ext uri="{FF2B5EF4-FFF2-40B4-BE49-F238E27FC236}">
                <a16:creationId xmlns:a16="http://schemas.microsoft.com/office/drawing/2014/main" id="{353C47BF-879D-4593-A139-3507FFA4EB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4BD7CC-FD52-47C6-BC88-E3609811C9F8}"/>
              </a:ext>
            </a:extLst>
          </p:cNvPr>
          <p:cNvSpPr>
            <a:spLocks noGrp="1"/>
          </p:cNvSpPr>
          <p:nvPr>
            <p:ph type="sldNum" sz="quarter" idx="12"/>
          </p:nvPr>
        </p:nvSpPr>
        <p:spPr/>
        <p:txBody>
          <a:bodyPr/>
          <a:lstStyle/>
          <a:p>
            <a:fld id="{33F5E39C-46B2-4625-B957-FCD78AC5091A}" type="slidenum">
              <a:rPr lang="en-US" smtClean="0"/>
              <a:t>‹#›</a:t>
            </a:fld>
            <a:endParaRPr lang="en-US"/>
          </a:p>
        </p:txBody>
      </p:sp>
    </p:spTree>
    <p:extLst>
      <p:ext uri="{BB962C8B-B14F-4D97-AF65-F5344CB8AC3E}">
        <p14:creationId xmlns:p14="http://schemas.microsoft.com/office/powerpoint/2010/main" val="71204867"/>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47855-F4C0-4C9E-947E-E7B2F4F560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9A763EF-509C-47AB-8705-9310325C45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A16C5CA-0F89-41CF-A58C-D3D17F4957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8DC96A1-AE35-4589-8F10-64E331B3CB79}"/>
              </a:ext>
            </a:extLst>
          </p:cNvPr>
          <p:cNvSpPr>
            <a:spLocks noGrp="1"/>
          </p:cNvSpPr>
          <p:nvPr>
            <p:ph type="dt" sz="half" idx="10"/>
          </p:nvPr>
        </p:nvSpPr>
        <p:spPr/>
        <p:txBody>
          <a:bodyPr/>
          <a:lstStyle/>
          <a:p>
            <a:fld id="{382F3070-CE52-4C4B-B450-D9D9CF6054DA}" type="datetime1">
              <a:rPr lang="en-US" smtClean="0"/>
              <a:t>3/28/2019</a:t>
            </a:fld>
            <a:endParaRPr lang="en-US"/>
          </a:p>
        </p:txBody>
      </p:sp>
      <p:sp>
        <p:nvSpPr>
          <p:cNvPr id="6" name="Footer Placeholder 5">
            <a:extLst>
              <a:ext uri="{FF2B5EF4-FFF2-40B4-BE49-F238E27FC236}">
                <a16:creationId xmlns:a16="http://schemas.microsoft.com/office/drawing/2014/main" id="{DEDFD40E-938E-486A-8FBF-A59BA3D534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6A742B-E5F2-4C4B-948E-C027C0340F1C}"/>
              </a:ext>
            </a:extLst>
          </p:cNvPr>
          <p:cNvSpPr>
            <a:spLocks noGrp="1"/>
          </p:cNvSpPr>
          <p:nvPr>
            <p:ph type="sldNum" sz="quarter" idx="12"/>
          </p:nvPr>
        </p:nvSpPr>
        <p:spPr/>
        <p:txBody>
          <a:bodyPr/>
          <a:lstStyle/>
          <a:p>
            <a:fld id="{33F5E39C-46B2-4625-B957-FCD78AC5091A}" type="slidenum">
              <a:rPr lang="en-US" smtClean="0"/>
              <a:t>‹#›</a:t>
            </a:fld>
            <a:endParaRPr lang="en-US"/>
          </a:p>
        </p:txBody>
      </p:sp>
    </p:spTree>
    <p:extLst>
      <p:ext uri="{BB962C8B-B14F-4D97-AF65-F5344CB8AC3E}">
        <p14:creationId xmlns:p14="http://schemas.microsoft.com/office/powerpoint/2010/main" val="2804262477"/>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4856E-1D5A-4AA7-9F08-2898179124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14ADC8-4720-4D41-8940-D8AE29CD61D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66888E-F57B-42A9-AA36-0C7F632AD6AB}"/>
              </a:ext>
            </a:extLst>
          </p:cNvPr>
          <p:cNvSpPr>
            <a:spLocks noGrp="1"/>
          </p:cNvSpPr>
          <p:nvPr>
            <p:ph type="dt" sz="half" idx="10"/>
          </p:nvPr>
        </p:nvSpPr>
        <p:spPr/>
        <p:txBody>
          <a:bodyPr/>
          <a:lstStyle/>
          <a:p>
            <a:fld id="{B73EF5A4-9640-4555-B1D6-F8F6319D8699}" type="datetime1">
              <a:rPr lang="en-US" smtClean="0"/>
              <a:t>3/28/2019</a:t>
            </a:fld>
            <a:endParaRPr lang="en-US"/>
          </a:p>
        </p:txBody>
      </p:sp>
      <p:sp>
        <p:nvSpPr>
          <p:cNvPr id="5" name="Footer Placeholder 4">
            <a:extLst>
              <a:ext uri="{FF2B5EF4-FFF2-40B4-BE49-F238E27FC236}">
                <a16:creationId xmlns:a16="http://schemas.microsoft.com/office/drawing/2014/main" id="{92D88ECB-FC51-4D92-B750-70CEDED1F2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CBD733-3BC7-4889-A259-6AC5143A2FD8}"/>
              </a:ext>
            </a:extLst>
          </p:cNvPr>
          <p:cNvSpPr>
            <a:spLocks noGrp="1"/>
          </p:cNvSpPr>
          <p:nvPr>
            <p:ph type="sldNum" sz="quarter" idx="12"/>
          </p:nvPr>
        </p:nvSpPr>
        <p:spPr/>
        <p:txBody>
          <a:bodyPr/>
          <a:lstStyle/>
          <a:p>
            <a:fld id="{33F5E39C-46B2-4625-B957-FCD78AC5091A}" type="slidenum">
              <a:rPr lang="en-US" smtClean="0"/>
              <a:t>‹#›</a:t>
            </a:fld>
            <a:endParaRPr lang="en-US"/>
          </a:p>
        </p:txBody>
      </p:sp>
    </p:spTree>
    <p:extLst>
      <p:ext uri="{BB962C8B-B14F-4D97-AF65-F5344CB8AC3E}">
        <p14:creationId xmlns:p14="http://schemas.microsoft.com/office/powerpoint/2010/main" val="3071449923"/>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695A90-E406-4D10-8EA0-2DE4A1ED2C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801A798-FD27-4C08-B6C5-F367196B751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064CEE-EE3D-44AD-8F2D-5D63E45F8182}"/>
              </a:ext>
            </a:extLst>
          </p:cNvPr>
          <p:cNvSpPr>
            <a:spLocks noGrp="1"/>
          </p:cNvSpPr>
          <p:nvPr>
            <p:ph type="dt" sz="half" idx="10"/>
          </p:nvPr>
        </p:nvSpPr>
        <p:spPr/>
        <p:txBody>
          <a:bodyPr/>
          <a:lstStyle/>
          <a:p>
            <a:fld id="{F11B0FFF-5E4A-4CA0-819B-791992CD2302}" type="datetime1">
              <a:rPr lang="en-US" smtClean="0"/>
              <a:t>3/28/2019</a:t>
            </a:fld>
            <a:endParaRPr lang="en-US"/>
          </a:p>
        </p:txBody>
      </p:sp>
      <p:sp>
        <p:nvSpPr>
          <p:cNvPr id="5" name="Footer Placeholder 4">
            <a:extLst>
              <a:ext uri="{FF2B5EF4-FFF2-40B4-BE49-F238E27FC236}">
                <a16:creationId xmlns:a16="http://schemas.microsoft.com/office/drawing/2014/main" id="{F2DB96F9-15E1-471F-9CD0-6FEDC04272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342125-0895-4C2B-8746-87963AA7EF17}"/>
              </a:ext>
            </a:extLst>
          </p:cNvPr>
          <p:cNvSpPr>
            <a:spLocks noGrp="1"/>
          </p:cNvSpPr>
          <p:nvPr>
            <p:ph type="sldNum" sz="quarter" idx="12"/>
          </p:nvPr>
        </p:nvSpPr>
        <p:spPr/>
        <p:txBody>
          <a:bodyPr/>
          <a:lstStyle/>
          <a:p>
            <a:fld id="{33F5E39C-46B2-4625-B957-FCD78AC5091A}" type="slidenum">
              <a:rPr lang="en-US" smtClean="0"/>
              <a:t>‹#›</a:t>
            </a:fld>
            <a:endParaRPr lang="en-US"/>
          </a:p>
        </p:txBody>
      </p:sp>
    </p:spTree>
    <p:extLst>
      <p:ext uri="{BB962C8B-B14F-4D97-AF65-F5344CB8AC3E}">
        <p14:creationId xmlns:p14="http://schemas.microsoft.com/office/powerpoint/2010/main" val="3119589398"/>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ustom Layout Default VM">
    <p:spTree>
      <p:nvGrpSpPr>
        <p:cNvPr id="1" name=""/>
        <p:cNvGrpSpPr/>
        <p:nvPr/>
      </p:nvGrpSpPr>
      <p:grpSpPr>
        <a:xfrm>
          <a:off x="0" y="0"/>
          <a:ext cx="0" cy="0"/>
          <a:chOff x="0" y="0"/>
          <a:chExt cx="0" cy="0"/>
        </a:xfrm>
      </p:grpSpPr>
      <p:cxnSp>
        <p:nvCxnSpPr>
          <p:cNvPr id="7" name="Straight Connector 6"/>
          <p:cNvCxnSpPr/>
          <p:nvPr userDrawn="1"/>
        </p:nvCxnSpPr>
        <p:spPr>
          <a:xfrm flipV="1">
            <a:off x="0" y="839307"/>
            <a:ext cx="1219200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419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0CCB4F-E34F-4B17-8DE1-14C211C70D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7B5032-6794-40E8-A5B9-45580256E6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D71744-30C3-47FF-9D42-2483C6FF78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5D5C41-FA74-4845-AF2D-028D4CBD4B0A}" type="datetime1">
              <a:rPr lang="en-US" smtClean="0"/>
              <a:t>3/28/2019</a:t>
            </a:fld>
            <a:endParaRPr lang="en-US"/>
          </a:p>
        </p:txBody>
      </p:sp>
      <p:sp>
        <p:nvSpPr>
          <p:cNvPr id="5" name="Footer Placeholder 4">
            <a:extLst>
              <a:ext uri="{FF2B5EF4-FFF2-40B4-BE49-F238E27FC236}">
                <a16:creationId xmlns:a16="http://schemas.microsoft.com/office/drawing/2014/main" id="{974A25E6-C9C4-427E-B193-785893A07C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8F13372-961D-44C8-A60F-77AFC01BE1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F5E39C-46B2-4625-B957-FCD78AC5091A}" type="slidenum">
              <a:rPr lang="en-US" smtClean="0"/>
              <a:t>‹#›</a:t>
            </a:fld>
            <a:endParaRPr lang="en-US"/>
          </a:p>
        </p:txBody>
      </p:sp>
    </p:spTree>
    <p:extLst>
      <p:ext uri="{BB962C8B-B14F-4D97-AF65-F5344CB8AC3E}">
        <p14:creationId xmlns:p14="http://schemas.microsoft.com/office/powerpoint/2010/main" val="366253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1.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3.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1.png"/><Relationship Id="rId5" Type="http://schemas.openxmlformats.org/officeDocument/2006/relationships/image" Target="../media/image28.png"/><Relationship Id="rId10" Type="http://schemas.openxmlformats.org/officeDocument/2006/relationships/image" Target="../media/image21.png"/><Relationship Id="rId4" Type="http://schemas.openxmlformats.org/officeDocument/2006/relationships/image" Target="../media/image23.png"/><Relationship Id="rId9" Type="http://schemas.openxmlformats.org/officeDocument/2006/relationships/image" Target="../media/image31.jpeg"/></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2.jpeg"/><Relationship Id="rId7"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34.jpeg"/><Relationship Id="rId5" Type="http://schemas.openxmlformats.org/officeDocument/2006/relationships/image" Target="../media/image33.jpeg"/><Relationship Id="rId4" Type="http://schemas.microsoft.com/office/2007/relationships/hdphoto" Target="../media/hdphoto1.wdp"/><Relationship Id="rId9"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7.jpeg"/><Relationship Id="rId7" Type="http://schemas.microsoft.com/office/2007/relationships/hdphoto" Target="../media/hdphoto2.wdp"/><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41.jpeg"/><Relationship Id="rId7"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jpeg"/><Relationship Id="rId4" Type="http://schemas.openxmlformats.org/officeDocument/2006/relationships/image" Target="../media/image42.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50.png"/><Relationship Id="rId5" Type="http://schemas.openxmlformats.org/officeDocument/2006/relationships/image" Target="../media/image49.emf"/><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52.emf"/></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54.emf"/><Relationship Id="rId4" Type="http://schemas.openxmlformats.org/officeDocument/2006/relationships/image" Target="../media/image53.emf"/></Relationships>
</file>

<file path=ppt/slides/_rels/slide25.xml.rels><?xml version="1.0" encoding="UTF-8" standalone="yes"?>
<Relationships xmlns="http://schemas.openxmlformats.org/package/2006/relationships"><Relationship Id="rId8" Type="http://schemas.openxmlformats.org/officeDocument/2006/relationships/hyperlink" Target="mailto:abarinaga@vuemed.com" TargetMode="External"/><Relationship Id="rId3" Type="http://schemas.openxmlformats.org/officeDocument/2006/relationships/image" Target="../media/image1.png"/><Relationship Id="rId7"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hyperlink" Target="https://www.remix3d.com/details/G009SXQ93CTP" TargetMode="External"/><Relationship Id="rId4" Type="http://schemas.microsoft.com/office/2017/06/relationships/model3d" Target="../media/model3d1.glb"/><Relationship Id="rId9" Type="http://schemas.openxmlformats.org/officeDocument/2006/relationships/hyperlink" Target="http://www.vuemed.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9E830-CD8E-4537-897F-084D523E2E74}"/>
              </a:ext>
            </a:extLst>
          </p:cNvPr>
          <p:cNvSpPr>
            <a:spLocks noGrp="1"/>
          </p:cNvSpPr>
          <p:nvPr>
            <p:ph type="ctrTitle"/>
          </p:nvPr>
        </p:nvSpPr>
        <p:spPr>
          <a:xfrm>
            <a:off x="1042416" y="1793696"/>
            <a:ext cx="10067544" cy="1152236"/>
          </a:xfrm>
        </p:spPr>
        <p:txBody>
          <a:bodyPr>
            <a:noAutofit/>
          </a:bodyPr>
          <a:lstStyle/>
          <a:p>
            <a:br>
              <a:rPr lang="en-US" sz="2500" b="1" i="1" dirty="0">
                <a:latin typeface="Verdana" panose="020B0604030504040204" pitchFamily="34" charset="0"/>
                <a:ea typeface="Verdana" panose="020B0604030504040204" pitchFamily="34" charset="0"/>
              </a:rPr>
            </a:br>
            <a:r>
              <a:rPr lang="en-US" sz="2500" b="1" i="1" dirty="0">
                <a:latin typeface="Verdana" panose="020B0604030504040204" pitchFamily="34" charset="0"/>
                <a:ea typeface="Verdana" panose="020B0604030504040204" pitchFamily="34" charset="0"/>
              </a:rPr>
              <a:t>Proven Metrics for Optimizing Your Inventory and Supply Spend</a:t>
            </a:r>
          </a:p>
        </p:txBody>
      </p:sp>
      <p:sp>
        <p:nvSpPr>
          <p:cNvPr id="8" name="Title 1">
            <a:extLst>
              <a:ext uri="{FF2B5EF4-FFF2-40B4-BE49-F238E27FC236}">
                <a16:creationId xmlns:a16="http://schemas.microsoft.com/office/drawing/2014/main" id="{91CC6A29-EF27-4FA4-9AB8-AEB9B54E42C3}"/>
              </a:ext>
            </a:extLst>
          </p:cNvPr>
          <p:cNvSpPr txBox="1">
            <a:spLocks/>
          </p:cNvSpPr>
          <p:nvPr/>
        </p:nvSpPr>
        <p:spPr>
          <a:xfrm>
            <a:off x="1839572" y="5943985"/>
            <a:ext cx="9144000" cy="48617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b="1" dirty="0">
                <a:solidFill>
                  <a:srgbClr val="002060"/>
                </a:solidFill>
                <a:latin typeface="Verdana" panose="020B0604030504040204" pitchFamily="34" charset="0"/>
                <a:ea typeface="Verdana" panose="020B0604030504040204" pitchFamily="34" charset="0"/>
              </a:rPr>
              <a:t>April 2019</a:t>
            </a:r>
          </a:p>
        </p:txBody>
      </p:sp>
      <p:pic>
        <p:nvPicPr>
          <p:cNvPr id="5" name="Picture 15">
            <a:extLst>
              <a:ext uri="{FF2B5EF4-FFF2-40B4-BE49-F238E27FC236}">
                <a16:creationId xmlns:a16="http://schemas.microsoft.com/office/drawing/2014/main" id="{50361129-4B0A-4953-A7DF-197FBD7EAF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39347" y="631195"/>
            <a:ext cx="2245626" cy="505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pic>
        <p:nvPicPr>
          <p:cNvPr id="6" name="Picture 5">
            <a:extLst>
              <a:ext uri="{FF2B5EF4-FFF2-40B4-BE49-F238E27FC236}">
                <a16:creationId xmlns:a16="http://schemas.microsoft.com/office/drawing/2014/main" id="{16E77AFD-18BA-4E11-9C33-97B1AF1801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3710" y="4782928"/>
            <a:ext cx="2831522" cy="479049"/>
          </a:xfrm>
          <a:prstGeom prst="rect">
            <a:avLst/>
          </a:prstGeom>
        </p:spPr>
      </p:pic>
      <p:pic>
        <p:nvPicPr>
          <p:cNvPr id="9" name="Picture 8">
            <a:extLst>
              <a:ext uri="{FF2B5EF4-FFF2-40B4-BE49-F238E27FC236}">
                <a16:creationId xmlns:a16="http://schemas.microsoft.com/office/drawing/2014/main" id="{63757AE6-87D7-45FF-8481-EDA3DAE013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5849" y="3723903"/>
            <a:ext cx="1935723" cy="1438713"/>
          </a:xfrm>
          <a:prstGeom prst="rect">
            <a:avLst/>
          </a:prstGeom>
        </p:spPr>
      </p:pic>
      <p:pic>
        <p:nvPicPr>
          <p:cNvPr id="12" name="Picture 11">
            <a:extLst>
              <a:ext uri="{FF2B5EF4-FFF2-40B4-BE49-F238E27FC236}">
                <a16:creationId xmlns:a16="http://schemas.microsoft.com/office/drawing/2014/main" id="{D1EEF939-677E-4E56-A3B3-26E0AFDAB1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1304" y="3057182"/>
            <a:ext cx="1438476" cy="2857899"/>
          </a:xfrm>
          <a:prstGeom prst="rect">
            <a:avLst/>
          </a:prstGeom>
        </p:spPr>
      </p:pic>
      <p:pic>
        <p:nvPicPr>
          <p:cNvPr id="14" name="Picture 13">
            <a:extLst>
              <a:ext uri="{FF2B5EF4-FFF2-40B4-BE49-F238E27FC236}">
                <a16:creationId xmlns:a16="http://schemas.microsoft.com/office/drawing/2014/main" id="{716B5A13-EF0D-4D05-BFBA-48F519DF64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40673" y="3789423"/>
            <a:ext cx="2057400" cy="1047750"/>
          </a:xfrm>
          <a:prstGeom prst="rect">
            <a:avLst/>
          </a:prstGeom>
        </p:spPr>
      </p:pic>
      <p:sp>
        <p:nvSpPr>
          <p:cNvPr id="15" name="Slide Number Placeholder 14">
            <a:extLst>
              <a:ext uri="{FF2B5EF4-FFF2-40B4-BE49-F238E27FC236}">
                <a16:creationId xmlns:a16="http://schemas.microsoft.com/office/drawing/2014/main" id="{0BE3220A-C810-4A77-82C4-0E6D70B29440}"/>
              </a:ext>
            </a:extLst>
          </p:cNvPr>
          <p:cNvSpPr>
            <a:spLocks noGrp="1"/>
          </p:cNvSpPr>
          <p:nvPr>
            <p:ph type="sldNum" sz="quarter" idx="12"/>
          </p:nvPr>
        </p:nvSpPr>
        <p:spPr/>
        <p:txBody>
          <a:bodyPr/>
          <a:lstStyle/>
          <a:p>
            <a:fld id="{33F5E39C-46B2-4625-B957-FCD78AC5091A}" type="slidenum">
              <a:rPr lang="en-US" smtClean="0">
                <a:solidFill>
                  <a:schemeClr val="bg1"/>
                </a:solidFill>
              </a:rPr>
              <a:t>1</a:t>
            </a:fld>
            <a:endParaRPr lang="en-US" dirty="0">
              <a:solidFill>
                <a:schemeClr val="bg1"/>
              </a:solidFill>
            </a:endParaRPr>
          </a:p>
        </p:txBody>
      </p:sp>
    </p:spTree>
    <p:extLst>
      <p:ext uri="{BB962C8B-B14F-4D97-AF65-F5344CB8AC3E}">
        <p14:creationId xmlns:p14="http://schemas.microsoft.com/office/powerpoint/2010/main" val="845045525"/>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4"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11953" y="4432765"/>
            <a:ext cx="2119796" cy="42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5" name="Straight Connector 84"/>
          <p:cNvCxnSpPr/>
          <p:nvPr/>
        </p:nvCxnSpPr>
        <p:spPr>
          <a:xfrm flipH="1" flipV="1">
            <a:off x="6083642" y="2072132"/>
            <a:ext cx="35502" cy="4515478"/>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5830" name="TextBox 80"/>
          <p:cNvSpPr txBox="1">
            <a:spLocks noChangeArrowheads="1"/>
          </p:cNvSpPr>
          <p:nvPr/>
        </p:nvSpPr>
        <p:spPr bwMode="auto">
          <a:xfrm>
            <a:off x="6536278" y="4927381"/>
            <a:ext cx="368355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ts val="1200"/>
              </a:spcBef>
              <a:buNone/>
            </a:pPr>
            <a:r>
              <a:rPr lang="en-US" altLang="en-US" sz="1200" dirty="0">
                <a:solidFill>
                  <a:srgbClr val="002060"/>
                </a:solidFill>
                <a:latin typeface="Verdana" panose="020B0604030504040204" pitchFamily="34" charset="0"/>
                <a:ea typeface="Verdana" panose="020B0604030504040204" pitchFamily="34" charset="0"/>
                <a:cs typeface="Verdana" panose="020B0604030504040204" pitchFamily="34" charset="0"/>
              </a:rPr>
              <a:t>Comprehensive yet flexible barcode scanning solution that manages products from their delivery to the point of care, while bridging the information gap at hospitals and delivering ROI &gt; 5x1. </a:t>
            </a:r>
          </a:p>
        </p:txBody>
      </p:sp>
      <p:sp>
        <p:nvSpPr>
          <p:cNvPr id="75832" name="TextBox 87"/>
          <p:cNvSpPr txBox="1">
            <a:spLocks noChangeArrowheads="1"/>
          </p:cNvSpPr>
          <p:nvPr/>
        </p:nvSpPr>
        <p:spPr bwMode="auto">
          <a:xfrm>
            <a:off x="1714501" y="2724151"/>
            <a:ext cx="419832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ts val="1200"/>
              </a:spcBef>
              <a:buNone/>
            </a:pPr>
            <a:r>
              <a:rPr lang="en-US" altLang="en-US" sz="1200" dirty="0">
                <a:solidFill>
                  <a:srgbClr val="002060"/>
                </a:solidFill>
                <a:latin typeface="Verdana" panose="020B0604030504040204" pitchFamily="34" charset="0"/>
                <a:ea typeface="Verdana" panose="020B0604030504040204" pitchFamily="34" charset="0"/>
                <a:cs typeface="Verdana" panose="020B0604030504040204" pitchFamily="34" charset="0"/>
              </a:rPr>
              <a:t>Hands-free </a:t>
            </a:r>
            <a:r>
              <a:rPr lang="en-US" altLang="en-US" sz="1200" b="1" dirty="0">
                <a:solidFill>
                  <a:srgbClr val="002060"/>
                </a:solidFill>
                <a:latin typeface="Verdana" panose="020B0604030504040204" pitchFamily="34" charset="0"/>
                <a:ea typeface="Verdana" panose="020B0604030504040204" pitchFamily="34" charset="0"/>
                <a:cs typeface="Verdana" panose="020B0604030504040204" pitchFamily="34" charset="0"/>
              </a:rPr>
              <a:t>RAIN RFID </a:t>
            </a:r>
            <a:r>
              <a:rPr lang="en-US" altLang="en-US" sz="1200" dirty="0">
                <a:solidFill>
                  <a:srgbClr val="002060"/>
                </a:solidFill>
                <a:latin typeface="Verdana" panose="020B0604030504040204" pitchFamily="34" charset="0"/>
                <a:ea typeface="Verdana" panose="020B0604030504040204" pitchFamily="34" charset="0"/>
                <a:cs typeface="Verdana" panose="020B0604030504040204" pitchFamily="34" charset="0"/>
              </a:rPr>
              <a:t>solution turns distribution, storage areas, cabinets, procedure rooms, and hallways into a fully RFID-controlled supply chain from manufacturer to the hospital patient, and reports live all inventory transactions with 99.5% accuracy – transaction-free.</a:t>
            </a:r>
          </a:p>
        </p:txBody>
      </p:sp>
      <p:sp>
        <p:nvSpPr>
          <p:cNvPr id="76" name="Text Box 7"/>
          <p:cNvSpPr txBox="1">
            <a:spLocks noChangeArrowheads="1"/>
          </p:cNvSpPr>
          <p:nvPr/>
        </p:nvSpPr>
        <p:spPr bwMode="auto">
          <a:xfrm>
            <a:off x="561975" y="641689"/>
            <a:ext cx="1101089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eaLnBrk="1" hangingPunct="1">
              <a:spcBef>
                <a:spcPct val="50000"/>
              </a:spcBef>
            </a:pPr>
            <a:r>
              <a:rPr lang="en-US" sz="1800" b="0" dirty="0">
                <a:latin typeface="Verdana" charset="0"/>
              </a:rPr>
              <a:t>VUEMED’s technologies address some of the most critical, costly, and challenging issues affecting the healthcare supply chain today</a:t>
            </a:r>
          </a:p>
        </p:txBody>
      </p:sp>
      <p:sp>
        <p:nvSpPr>
          <p:cNvPr id="3" name="AutoShape 11" descr="Displaying RF_logo_rgb-01.jp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13" descr="Displaying RF_logo_rgb-01.jpg"/>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8"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33588" y="2026065"/>
            <a:ext cx="2358026" cy="6817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3" descr="C:\Users\AC\Downloads\VUETRACK_UDI_logo_rgb-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93040" y="2062275"/>
            <a:ext cx="2323720" cy="68770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87"/>
          <p:cNvSpPr txBox="1">
            <a:spLocks noChangeArrowheads="1"/>
          </p:cNvSpPr>
          <p:nvPr/>
        </p:nvSpPr>
        <p:spPr bwMode="auto">
          <a:xfrm>
            <a:off x="6289965" y="2749980"/>
            <a:ext cx="392987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en-US" sz="1200" dirty="0">
                <a:solidFill>
                  <a:srgbClr val="002060"/>
                </a:solidFill>
                <a:latin typeface="Verdana" panose="020B0604030504040204" pitchFamily="34" charset="0"/>
                <a:ea typeface="Verdana" panose="020B0604030504040204" pitchFamily="34" charset="0"/>
                <a:cs typeface="Verdana" panose="020B0604030504040204" pitchFamily="34" charset="0"/>
              </a:rPr>
              <a:t>Software/RFID printer solution that encodes and registers in the cloud RFID tags according to FDA UDI standards, using GS1 EPC Gen2 passive RFID global standards and recording all tag events using the </a:t>
            </a:r>
            <a:r>
              <a:rPr lang="en-US" sz="1200" dirty="0" err="1">
                <a:solidFill>
                  <a:srgbClr val="002060"/>
                </a:solidFill>
                <a:latin typeface="Verdana" panose="020B0604030504040204" pitchFamily="34" charset="0"/>
                <a:ea typeface="Verdana" panose="020B0604030504040204" pitchFamily="34" charset="0"/>
                <a:cs typeface="Verdana" panose="020B0604030504040204" pitchFamily="34" charset="0"/>
              </a:rPr>
              <a:t>VueTrack</a:t>
            </a:r>
            <a:r>
              <a:rPr lang="en-US" sz="1200" dirty="0">
                <a:solidFill>
                  <a:srgbClr val="002060"/>
                </a:solidFill>
                <a:latin typeface="Verdana" panose="020B0604030504040204" pitchFamily="34" charset="0"/>
                <a:ea typeface="Verdana" panose="020B0604030504040204" pitchFamily="34" charset="0"/>
                <a:cs typeface="Verdana" panose="020B0604030504040204" pitchFamily="34" charset="0"/>
              </a:rPr>
              <a:t>-RF infrastructure.</a:t>
            </a:r>
            <a:endParaRPr lang="en-US" sz="1200" strike="sngStrike" dirty="0">
              <a:solidFill>
                <a:srgbClr val="002060"/>
              </a:solidFill>
              <a:latin typeface="Verdana" panose="020B0604030504040204" pitchFamily="34" charset="0"/>
              <a:ea typeface="Verdana" panose="020B0604030504040204" pitchFamily="34" charset="0"/>
              <a:cs typeface="Verdana" panose="020B0604030504040204" pitchFamily="34" charset="0"/>
            </a:endParaRPr>
          </a:p>
        </p:txBody>
      </p:sp>
      <p:grpSp>
        <p:nvGrpSpPr>
          <p:cNvPr id="5" name="Group 4"/>
          <p:cNvGrpSpPr/>
          <p:nvPr/>
        </p:nvGrpSpPr>
        <p:grpSpPr>
          <a:xfrm>
            <a:off x="4772025" y="1383050"/>
            <a:ext cx="2571750" cy="643222"/>
            <a:chOff x="3048000" y="1241695"/>
            <a:chExt cx="2971800" cy="812497"/>
          </a:xfrm>
        </p:grpSpPr>
        <p:pic>
          <p:nvPicPr>
            <p:cNvPr id="25"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241695"/>
              <a:ext cx="2571750" cy="57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24" name="TextBox 23"/>
            <p:cNvSpPr txBox="1"/>
            <p:nvPr/>
          </p:nvSpPr>
          <p:spPr>
            <a:xfrm>
              <a:off x="3276600" y="1665418"/>
              <a:ext cx="2743200" cy="388774"/>
            </a:xfrm>
            <a:prstGeom prst="rect">
              <a:avLst/>
            </a:prstGeom>
            <a:noFill/>
          </p:spPr>
          <p:txBody>
            <a:bodyPr wrap="square" rtlCol="0">
              <a:spAutoFit/>
            </a:bodyPr>
            <a:lstStyle/>
            <a:p>
              <a:pPr algn="ctr"/>
              <a:r>
                <a:rPr lang="en-US" sz="14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Cloud &amp; SaaS &amp; </a:t>
              </a:r>
              <a:r>
                <a:rPr lang="en-US" sz="1400" dirty="0" err="1">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IoT</a:t>
              </a:r>
              <a:endParaRPr lang="en-US" sz="1400"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gr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62161" y="4023019"/>
            <a:ext cx="2328672" cy="899160"/>
          </a:xfrm>
          <a:prstGeom prst="rect">
            <a:avLst/>
          </a:prstGeom>
        </p:spPr>
      </p:pic>
      <p:sp>
        <p:nvSpPr>
          <p:cNvPr id="34" name="TextBox 80"/>
          <p:cNvSpPr txBox="1">
            <a:spLocks noChangeArrowheads="1"/>
          </p:cNvSpPr>
          <p:nvPr/>
        </p:nvSpPr>
        <p:spPr bwMode="auto">
          <a:xfrm>
            <a:off x="1714501" y="4894470"/>
            <a:ext cx="39520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ts val="1200"/>
              </a:spcBef>
              <a:buNone/>
            </a:pPr>
            <a:r>
              <a:rPr lang="en-US" altLang="en-US" sz="1200" dirty="0">
                <a:solidFill>
                  <a:srgbClr val="002060"/>
                </a:solidFill>
                <a:latin typeface="Verdana" panose="020B0604030504040204" pitchFamily="34" charset="0"/>
                <a:ea typeface="Verdana" panose="020B0604030504040204" pitchFamily="34" charset="0"/>
                <a:cs typeface="Verdana" panose="020B0604030504040204" pitchFamily="34" charset="0"/>
              </a:rPr>
              <a:t>Hand-held </a:t>
            </a:r>
            <a:r>
              <a:rPr lang="en-US" altLang="en-US" sz="1200" b="1" dirty="0">
                <a:solidFill>
                  <a:srgbClr val="002060"/>
                </a:solidFill>
                <a:latin typeface="Verdana" panose="020B0604030504040204" pitchFamily="34" charset="0"/>
                <a:ea typeface="Verdana" panose="020B0604030504040204" pitchFamily="34" charset="0"/>
                <a:cs typeface="Verdana" panose="020B0604030504040204" pitchFamily="34" charset="0"/>
              </a:rPr>
              <a:t>RAIN RFID </a:t>
            </a:r>
            <a:r>
              <a:rPr lang="en-US" altLang="en-US" sz="1200" dirty="0">
                <a:solidFill>
                  <a:srgbClr val="002060"/>
                </a:solidFill>
                <a:latin typeface="Verdana" panose="020B0604030504040204" pitchFamily="34" charset="0"/>
                <a:ea typeface="Verdana" panose="020B0604030504040204" pitchFamily="34" charset="0"/>
                <a:cs typeface="Verdana" panose="020B0604030504040204" pitchFamily="34" charset="0"/>
              </a:rPr>
              <a:t>technology device powered by the </a:t>
            </a:r>
            <a:r>
              <a:rPr lang="en-US" altLang="en-US" sz="1200" dirty="0" err="1">
                <a:solidFill>
                  <a:srgbClr val="002060"/>
                </a:solidFill>
                <a:latin typeface="Verdana" panose="020B0604030504040204" pitchFamily="34" charset="0"/>
                <a:ea typeface="Verdana" panose="020B0604030504040204" pitchFamily="34" charset="0"/>
                <a:cs typeface="Verdana" panose="020B0604030504040204" pitchFamily="34" charset="0"/>
              </a:rPr>
              <a:t>VueTrack</a:t>
            </a:r>
            <a:r>
              <a:rPr lang="en-US" altLang="en-US" sz="1200" dirty="0">
                <a:solidFill>
                  <a:srgbClr val="002060"/>
                </a:solidFill>
                <a:latin typeface="Verdana" panose="020B0604030504040204" pitchFamily="34" charset="0"/>
                <a:ea typeface="Verdana" panose="020B0604030504040204" pitchFamily="34" charset="0"/>
                <a:cs typeface="Verdana" panose="020B0604030504040204" pitchFamily="34" charset="0"/>
              </a:rPr>
              <a:t>-Mobile App to manage consigned inventory, trunk stock, provide VMI services, etc.  Ideal for physical inventory takes with a single scan. Provides detailed rep account data, analysis, and metrics.</a:t>
            </a:r>
          </a:p>
        </p:txBody>
      </p:sp>
      <p:sp>
        <p:nvSpPr>
          <p:cNvPr id="8" name="Rectangle 7"/>
          <p:cNvSpPr/>
          <p:nvPr/>
        </p:nvSpPr>
        <p:spPr>
          <a:xfrm>
            <a:off x="1714500" y="2038351"/>
            <a:ext cx="8801100" cy="45719"/>
          </a:xfrm>
          <a:prstGeom prst="rect">
            <a:avLst/>
          </a:prstGeom>
          <a:solidFill>
            <a:schemeClr val="bg1">
              <a:lumMod val="8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6" name="Line 1039"/>
          <p:cNvSpPr>
            <a:spLocks noChangeShapeType="1"/>
          </p:cNvSpPr>
          <p:nvPr/>
        </p:nvSpPr>
        <p:spPr bwMode="auto">
          <a:xfrm>
            <a:off x="1905000" y="4099404"/>
            <a:ext cx="8382000" cy="0"/>
          </a:xfrm>
          <a:prstGeom prst="line">
            <a:avLst/>
          </a:prstGeom>
          <a:noFill/>
          <a:ln w="952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en-US" sz="2000">
              <a:latin typeface="+mj-lt"/>
            </a:endParaRPr>
          </a:p>
        </p:txBody>
      </p:sp>
      <p:sp>
        <p:nvSpPr>
          <p:cNvPr id="26" name="Text Box 1027">
            <a:extLst>
              <a:ext uri="{FF2B5EF4-FFF2-40B4-BE49-F238E27FC236}">
                <a16:creationId xmlns:a16="http://schemas.microsoft.com/office/drawing/2014/main" id="{AF522ED7-C86A-498D-9CA2-9B493D37859C}"/>
              </a:ext>
            </a:extLst>
          </p:cNvPr>
          <p:cNvSpPr txBox="1">
            <a:spLocks noChangeArrowheads="1"/>
          </p:cNvSpPr>
          <p:nvPr/>
        </p:nvSpPr>
        <p:spPr bwMode="auto">
          <a:xfrm>
            <a:off x="113211" y="151357"/>
            <a:ext cx="997024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defRPr/>
            </a:pPr>
            <a:r>
              <a:rPr lang="en-US" altLang="en-US" sz="1800" i="1" dirty="0">
                <a:solidFill>
                  <a:schemeClr val="bg1">
                    <a:lumMod val="50000"/>
                  </a:schemeClr>
                </a:solidFill>
                <a:latin typeface="Verdana" pitchFamily="34" charset="0"/>
              </a:rPr>
              <a:t>About VUEMED</a:t>
            </a:r>
          </a:p>
        </p:txBody>
      </p:sp>
      <p:cxnSp>
        <p:nvCxnSpPr>
          <p:cNvPr id="27" name="Straight Connector 26">
            <a:extLst>
              <a:ext uri="{FF2B5EF4-FFF2-40B4-BE49-F238E27FC236}">
                <a16:creationId xmlns:a16="http://schemas.microsoft.com/office/drawing/2014/main" id="{DB481EBB-4367-41F2-ACCE-AB8EED8D3A50}"/>
              </a:ext>
            </a:extLst>
          </p:cNvPr>
          <p:cNvCxnSpPr/>
          <p:nvPr/>
        </p:nvCxnSpPr>
        <p:spPr>
          <a:xfrm>
            <a:off x="0" y="584571"/>
            <a:ext cx="1219200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8" name="Picture 15">
            <a:extLst>
              <a:ext uri="{FF2B5EF4-FFF2-40B4-BE49-F238E27FC236}">
                <a16:creationId xmlns:a16="http://schemas.microsoft.com/office/drawing/2014/main" id="{63C1179D-1528-433D-94B3-193D4F0D65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08504" y="158054"/>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29" name="Rectangle 6">
            <a:extLst>
              <a:ext uri="{FF2B5EF4-FFF2-40B4-BE49-F238E27FC236}">
                <a16:creationId xmlns:a16="http://schemas.microsoft.com/office/drawing/2014/main" id="{A03405BE-2AD7-46B8-8F5F-099392AF32EA}"/>
              </a:ext>
            </a:extLst>
          </p:cNvPr>
          <p:cNvSpPr>
            <a:spLocks noGrp="1" noChangeArrowheads="1"/>
          </p:cNvSpPr>
          <p:nvPr>
            <p:ph type="sldNum" sz="quarter" idx="12"/>
          </p:nvPr>
        </p:nvSpPr>
        <p:spPr bwMode="auto">
          <a:xfrm>
            <a:off x="10287000" y="6464504"/>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B05CB9-366C-884E-BE65-4F410873D091}" type="slidenum">
              <a:rPr kumimoji="0" lang="en-US" sz="1200" b="1" i="0" u="none" strike="noStrike" kern="1200" cap="none" spc="0" normalizeH="0" baseline="0" noProof="0">
                <a:ln>
                  <a:noFill/>
                </a:ln>
                <a:solidFill>
                  <a:srgbClr val="898989"/>
                </a:solidFill>
                <a:effectLst/>
                <a:uLnTx/>
                <a:uFillTx/>
                <a:latin typeface="Times New Roman"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1" i="0" u="none" strike="noStrike" kern="1200" cap="none" spc="0" normalizeH="0" baseline="0" noProof="0" dirty="0">
              <a:ln>
                <a:noFill/>
              </a:ln>
              <a:solidFill>
                <a:srgbClr val="898989"/>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373947769"/>
      </p:ext>
    </p:extLst>
  </p:cSld>
  <p:clrMapOvr>
    <a:masterClrMapping/>
  </p:clrMapOvr>
  <mc:AlternateContent xmlns:mc="http://schemas.openxmlformats.org/markup-compatibility/2006" xmlns:p14="http://schemas.microsoft.com/office/powerpoint/2010/main">
    <mc:Choice Requires="p14">
      <p:transition spd="slow" p14:dur="1500" advClick="0">
        <p:push dir="u"/>
      </p:transition>
    </mc:Choice>
    <mc:Fallback xmlns="">
      <p:transition xmlns:p14="http://schemas.microsoft.com/office/powerpoint/2010/main" spd="slow" advClick="0">
        <p:push dir="u"/>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cebe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559" y="1940168"/>
            <a:ext cx="2819401" cy="347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AutoShape 4"/>
          <p:cNvSpPr>
            <a:spLocks/>
          </p:cNvSpPr>
          <p:nvPr/>
        </p:nvSpPr>
        <p:spPr bwMode="auto">
          <a:xfrm>
            <a:off x="4588159" y="2819400"/>
            <a:ext cx="152400" cy="2590800"/>
          </a:xfrm>
          <a:prstGeom prst="rightBrace">
            <a:avLst>
              <a:gd name="adj1" fmla="val 100000"/>
              <a:gd name="adj2" fmla="val 50000"/>
            </a:avLst>
          </a:prstGeom>
          <a:noFill/>
          <a:ln w="2857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8198" name="Text Box 6"/>
          <p:cNvSpPr txBox="1">
            <a:spLocks noChangeArrowheads="1"/>
          </p:cNvSpPr>
          <p:nvPr/>
        </p:nvSpPr>
        <p:spPr bwMode="auto">
          <a:xfrm>
            <a:off x="4925284" y="3124201"/>
            <a:ext cx="1828800" cy="124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ltLang="en-US" sz="1500" dirty="0">
                <a:solidFill>
                  <a:srgbClr val="000066"/>
                </a:solidFill>
                <a:latin typeface="Verdana" panose="020B0604030504040204" pitchFamily="34" charset="0"/>
                <a:ea typeface="Verdana" panose="020B0604030504040204" pitchFamily="34" charset="0"/>
                <a:cs typeface="Verdana" panose="020B0604030504040204" pitchFamily="34" charset="0"/>
              </a:rPr>
              <a:t>Dollar share of products </a:t>
            </a:r>
            <a:r>
              <a:rPr lang="en-US" altLang="en-US" sz="1500" u="sng" dirty="0">
                <a:solidFill>
                  <a:srgbClr val="C00000"/>
                </a:solidFill>
                <a:latin typeface="Verdana" panose="020B0604030504040204" pitchFamily="34" charset="0"/>
                <a:ea typeface="Verdana" panose="020B0604030504040204" pitchFamily="34" charset="0"/>
                <a:cs typeface="Verdana" panose="020B0604030504040204" pitchFamily="34" charset="0"/>
              </a:rPr>
              <a:t>NOT</a:t>
            </a:r>
            <a:r>
              <a:rPr lang="en-US" altLang="en-US" sz="1500" dirty="0">
                <a:solidFill>
                  <a:srgbClr val="C00000"/>
                </a:solidFill>
                <a:latin typeface="Verdana" panose="020B0604030504040204" pitchFamily="34" charset="0"/>
                <a:ea typeface="Verdana" panose="020B0604030504040204" pitchFamily="34" charset="0"/>
                <a:cs typeface="Verdana" panose="020B0604030504040204" pitchFamily="34" charset="0"/>
              </a:rPr>
              <a:t> </a:t>
            </a:r>
            <a:r>
              <a:rPr lang="en-US" altLang="en-US" sz="1500" dirty="0">
                <a:solidFill>
                  <a:srgbClr val="000066"/>
                </a:solidFill>
                <a:latin typeface="Verdana" panose="020B0604030504040204" pitchFamily="34" charset="0"/>
                <a:ea typeface="Verdana" panose="020B0604030504040204" pitchFamily="34" charset="0"/>
                <a:cs typeface="Verdana" panose="020B0604030504040204" pitchFamily="34" charset="0"/>
              </a:rPr>
              <a:t>tracked or accounted for by most hospitals*</a:t>
            </a:r>
          </a:p>
        </p:txBody>
      </p:sp>
      <p:sp>
        <p:nvSpPr>
          <p:cNvPr id="8200" name="Text Box 8"/>
          <p:cNvSpPr txBox="1">
            <a:spLocks noChangeArrowheads="1"/>
          </p:cNvSpPr>
          <p:nvPr/>
        </p:nvSpPr>
        <p:spPr bwMode="auto">
          <a:xfrm>
            <a:off x="3048000" y="762000"/>
            <a:ext cx="3657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altLang="en-US" sz="2400">
              <a:latin typeface="Times New Roman" pitchFamily="18" charset="0"/>
            </a:endParaRPr>
          </a:p>
        </p:txBody>
      </p:sp>
      <p:sp>
        <p:nvSpPr>
          <p:cNvPr id="8202" name="Text Box 10"/>
          <p:cNvSpPr txBox="1">
            <a:spLocks noChangeArrowheads="1"/>
          </p:cNvSpPr>
          <p:nvPr/>
        </p:nvSpPr>
        <p:spPr bwMode="auto">
          <a:xfrm>
            <a:off x="507999" y="685800"/>
            <a:ext cx="1089890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dirty="0">
                <a:latin typeface="Verdana" pitchFamily="34" charset="0"/>
              </a:rPr>
              <a:t>The global medical device industry* is ~$500B/</a:t>
            </a:r>
            <a:r>
              <a:rPr lang="en-US" altLang="en-US" dirty="0" err="1">
                <a:latin typeface="Verdana" pitchFamily="34" charset="0"/>
              </a:rPr>
              <a:t>yr</a:t>
            </a:r>
            <a:r>
              <a:rPr lang="en-US" altLang="en-US" dirty="0">
                <a:latin typeface="Verdana" pitchFamily="34" charset="0"/>
              </a:rPr>
              <a:t>**, 40% in the U.S. alone.</a:t>
            </a:r>
          </a:p>
          <a:p>
            <a:pPr algn="ctr" eaLnBrk="1" hangingPunct="1"/>
            <a:r>
              <a:rPr lang="en-US" altLang="en-US" dirty="0">
                <a:latin typeface="Verdana" pitchFamily="34" charset="0"/>
              </a:rPr>
              <a:t>U.S. hospital spending is about $1 trillion/</a:t>
            </a:r>
            <a:r>
              <a:rPr lang="en-US" altLang="en-US" dirty="0" err="1">
                <a:latin typeface="Verdana" pitchFamily="34" charset="0"/>
              </a:rPr>
              <a:t>yr</a:t>
            </a:r>
            <a:r>
              <a:rPr lang="en-US" altLang="en-US" dirty="0">
                <a:latin typeface="Verdana" pitchFamily="34" charset="0"/>
              </a:rPr>
              <a:t>***</a:t>
            </a:r>
          </a:p>
        </p:txBody>
      </p:sp>
      <p:sp>
        <p:nvSpPr>
          <p:cNvPr id="14" name="Text Box 1027"/>
          <p:cNvSpPr txBox="1">
            <a:spLocks noChangeArrowheads="1"/>
          </p:cNvSpPr>
          <p:nvPr/>
        </p:nvSpPr>
        <p:spPr bwMode="auto">
          <a:xfrm>
            <a:off x="70886" y="122392"/>
            <a:ext cx="845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defRPr/>
            </a:pPr>
            <a:r>
              <a:rPr lang="en-US" altLang="en-US" sz="2000" i="1" dirty="0">
                <a:solidFill>
                  <a:schemeClr val="tx1">
                    <a:lumMod val="50000"/>
                    <a:lumOff val="50000"/>
                  </a:schemeClr>
                </a:solidFill>
                <a:latin typeface="Verdana" pitchFamily="34" charset="0"/>
              </a:rPr>
              <a:t>Core and Size of the Opportunity</a:t>
            </a:r>
          </a:p>
        </p:txBody>
      </p:sp>
      <p:cxnSp>
        <p:nvCxnSpPr>
          <p:cNvPr id="16" name="Straight Connector 15"/>
          <p:cNvCxnSpPr>
            <a:cxnSpLocks/>
          </p:cNvCxnSpPr>
          <p:nvPr/>
        </p:nvCxnSpPr>
        <p:spPr>
          <a:xfrm>
            <a:off x="0" y="609600"/>
            <a:ext cx="12192000" cy="0"/>
          </a:xfrm>
          <a:prstGeom prst="line">
            <a:avLst/>
          </a:prstGeom>
          <a:ln w="12700">
            <a:solidFill>
              <a:srgbClr val="686868"/>
            </a:solidFill>
          </a:ln>
        </p:spPr>
        <p:style>
          <a:lnRef idx="1">
            <a:schemeClr val="accent1"/>
          </a:lnRef>
          <a:fillRef idx="0">
            <a:schemeClr val="accent1"/>
          </a:fillRef>
          <a:effectRef idx="0">
            <a:schemeClr val="accent1"/>
          </a:effectRef>
          <a:fontRef idx="minor">
            <a:schemeClr val="tx1"/>
          </a:fontRef>
        </p:style>
      </p:cxnSp>
      <p:pic>
        <p:nvPicPr>
          <p:cNvPr id="15"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08504" y="158054"/>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3" name="TextBox 2"/>
          <p:cNvSpPr txBox="1"/>
          <p:nvPr/>
        </p:nvSpPr>
        <p:spPr>
          <a:xfrm>
            <a:off x="7239000" y="3276601"/>
            <a:ext cx="3200400" cy="1169551"/>
          </a:xfrm>
          <a:prstGeom prst="rect">
            <a:avLst/>
          </a:prstGeom>
          <a:noFill/>
        </p:spPr>
        <p:txBody>
          <a:bodyPr wrap="square" rtlCol="0">
            <a:spAutoFit/>
          </a:bodyPr>
          <a:lstStyle/>
          <a:p>
            <a:pPr marL="171450" indent="-171450">
              <a:buClr>
                <a:srgbClr val="C00000"/>
              </a:buClr>
              <a:buFont typeface="Wingdings" panose="05000000000000000000" pitchFamily="2" charset="2"/>
              <a:buChar char="§"/>
            </a:pPr>
            <a:r>
              <a:rPr lang="en-US" sz="1400" b="1" dirty="0">
                <a:solidFill>
                  <a:srgbClr val="002060"/>
                </a:solidFill>
                <a:latin typeface="Verdana" panose="020B0604030504040204" pitchFamily="34" charset="0"/>
                <a:ea typeface="Verdana" panose="020B0604030504040204" pitchFamily="34" charset="0"/>
                <a:cs typeface="Verdana" panose="020B0604030504040204" pitchFamily="34" charset="0"/>
              </a:rPr>
              <a:t>Bloated inventory by &gt;20%</a:t>
            </a:r>
          </a:p>
          <a:p>
            <a:pPr marL="171450" indent="-171450">
              <a:buClr>
                <a:srgbClr val="C00000"/>
              </a:buClr>
              <a:buFont typeface="Wingdings" panose="05000000000000000000" pitchFamily="2" charset="2"/>
              <a:buChar char="§"/>
            </a:pPr>
            <a:r>
              <a:rPr lang="en-US" sz="1400" b="1" dirty="0">
                <a:solidFill>
                  <a:srgbClr val="002060"/>
                </a:solidFill>
                <a:latin typeface="Verdana" panose="020B0604030504040204" pitchFamily="34" charset="0"/>
                <a:ea typeface="Verdana" panose="020B0604030504040204" pitchFamily="34" charset="0"/>
                <a:cs typeface="Verdana" panose="020B0604030504040204" pitchFamily="34" charset="0"/>
              </a:rPr>
              <a:t>Excess purchases by &gt;15%</a:t>
            </a:r>
          </a:p>
          <a:p>
            <a:pPr marL="171450" indent="-171450">
              <a:buClr>
                <a:srgbClr val="C00000"/>
              </a:buClr>
              <a:buFont typeface="Wingdings" panose="05000000000000000000" pitchFamily="2" charset="2"/>
              <a:buChar char="§"/>
            </a:pPr>
            <a:r>
              <a:rPr lang="en-US" sz="1400" b="1" dirty="0">
                <a:solidFill>
                  <a:srgbClr val="002060"/>
                </a:solidFill>
                <a:latin typeface="Verdana" panose="020B0604030504040204" pitchFamily="34" charset="0"/>
                <a:ea typeface="Verdana" panose="020B0604030504040204" pitchFamily="34" charset="0"/>
                <a:cs typeface="Verdana" panose="020B0604030504040204" pitchFamily="34" charset="0"/>
              </a:rPr>
              <a:t>Waste levels &gt;20%</a:t>
            </a:r>
          </a:p>
          <a:p>
            <a:pPr marL="171450" indent="-171450">
              <a:buClr>
                <a:srgbClr val="C00000"/>
              </a:buClr>
              <a:buFont typeface="Wingdings" panose="05000000000000000000" pitchFamily="2" charset="2"/>
              <a:buChar char="§"/>
            </a:pPr>
            <a:r>
              <a:rPr lang="en-US" sz="1400" b="1" dirty="0">
                <a:solidFill>
                  <a:srgbClr val="002060"/>
                </a:solidFill>
                <a:latin typeface="Verdana" panose="020B0604030504040204" pitchFamily="34" charset="0"/>
                <a:ea typeface="Verdana" panose="020B0604030504040204" pitchFamily="34" charset="0"/>
                <a:cs typeface="Verdana" panose="020B0604030504040204" pitchFamily="34" charset="0"/>
              </a:rPr>
              <a:t>Missed revenue from inaccurate billing &gt;18%</a:t>
            </a:r>
          </a:p>
        </p:txBody>
      </p:sp>
      <p:sp>
        <p:nvSpPr>
          <p:cNvPr id="20" name="AutoShape 3"/>
          <p:cNvSpPr>
            <a:spLocks/>
          </p:cNvSpPr>
          <p:nvPr/>
        </p:nvSpPr>
        <p:spPr bwMode="auto">
          <a:xfrm>
            <a:off x="6934201" y="3048001"/>
            <a:ext cx="238125" cy="1531561"/>
          </a:xfrm>
          <a:prstGeom prst="rightBrace">
            <a:avLst>
              <a:gd name="adj1" fmla="val 25000"/>
              <a:gd name="adj2" fmla="val 50000"/>
            </a:avLst>
          </a:prstGeom>
          <a:noFill/>
          <a:ln w="2857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solidFill>
                <a:schemeClr val="accent2"/>
              </a:solidFill>
            </a:endParaRPr>
          </a:p>
        </p:txBody>
      </p:sp>
      <p:sp>
        <p:nvSpPr>
          <p:cNvPr id="21" name="Text Box 6"/>
          <p:cNvSpPr txBox="1">
            <a:spLocks noChangeArrowheads="1"/>
          </p:cNvSpPr>
          <p:nvPr/>
        </p:nvSpPr>
        <p:spPr bwMode="auto">
          <a:xfrm>
            <a:off x="1311559" y="5486400"/>
            <a:ext cx="3810000" cy="93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100" dirty="0">
                <a:solidFill>
                  <a:schemeClr val="tx2">
                    <a:lumMod val="75000"/>
                  </a:schemeClr>
                </a:solidFill>
                <a:latin typeface="Verdana" panose="020B0604030504040204" pitchFamily="34" charset="0"/>
                <a:ea typeface="Verdana" panose="020B0604030504040204" pitchFamily="34" charset="0"/>
                <a:cs typeface="Verdana" panose="020B0604030504040204" pitchFamily="34" charset="0"/>
              </a:rPr>
              <a:t>* Includes stents, balloons, catheters, orthopedic devices, instruments, etc.</a:t>
            </a:r>
          </a:p>
          <a:p>
            <a:pPr eaLnBrk="1" hangingPunct="1"/>
            <a:r>
              <a:rPr lang="en-US" altLang="en-US" sz="1100" dirty="0">
                <a:solidFill>
                  <a:schemeClr val="tx2">
                    <a:lumMod val="75000"/>
                  </a:schemeClr>
                </a:solidFill>
                <a:latin typeface="Verdana" panose="020B0604030504040204" pitchFamily="34" charset="0"/>
                <a:ea typeface="Verdana" panose="020B0604030504040204" pitchFamily="34" charset="0"/>
                <a:cs typeface="Verdana" panose="020B0604030504040204" pitchFamily="34" charset="0"/>
              </a:rPr>
              <a:t>** </a:t>
            </a:r>
            <a:r>
              <a:rPr lang="en-US" sz="1100" dirty="0" err="1">
                <a:solidFill>
                  <a:schemeClr val="tx2">
                    <a:lumMod val="75000"/>
                  </a:schemeClr>
                </a:solidFill>
                <a:latin typeface="Verdana" panose="020B0604030504040204" pitchFamily="34" charset="0"/>
                <a:ea typeface="Verdana" panose="020B0604030504040204" pitchFamily="34" charset="0"/>
                <a:cs typeface="Verdana" panose="020B0604030504040204" pitchFamily="34" charset="0"/>
              </a:rPr>
              <a:t>Visiongain</a:t>
            </a:r>
            <a:r>
              <a:rPr lang="en-US" sz="1100" dirty="0">
                <a:solidFill>
                  <a:schemeClr val="tx2">
                    <a:lumMod val="75000"/>
                  </a:schemeClr>
                </a:solidFill>
                <a:latin typeface="Verdana" panose="020B0604030504040204" pitchFamily="34" charset="0"/>
                <a:ea typeface="Verdana" panose="020B0604030504040204" pitchFamily="34" charset="0"/>
                <a:cs typeface="Verdana" panose="020B0604030504040204" pitchFamily="34" charset="0"/>
              </a:rPr>
              <a:t>, </a:t>
            </a:r>
            <a:r>
              <a:rPr lang="en-US" sz="1100" dirty="0" err="1">
                <a:solidFill>
                  <a:schemeClr val="tx2">
                    <a:lumMod val="75000"/>
                  </a:schemeClr>
                </a:solidFill>
                <a:latin typeface="Verdana" panose="020B0604030504040204" pitchFamily="34" charset="0"/>
                <a:ea typeface="Verdana" panose="020B0604030504040204" pitchFamily="34" charset="0"/>
                <a:cs typeface="Verdana" panose="020B0604030504040204" pitchFamily="34" charset="0"/>
              </a:rPr>
              <a:t>Espicom</a:t>
            </a:r>
            <a:r>
              <a:rPr lang="en-US" sz="1100" dirty="0">
                <a:solidFill>
                  <a:schemeClr val="tx2">
                    <a:lumMod val="75000"/>
                  </a:schemeClr>
                </a:solidFill>
                <a:latin typeface="Verdana" panose="020B0604030504040204" pitchFamily="34" charset="0"/>
                <a:ea typeface="Verdana" panose="020B0604030504040204" pitchFamily="34" charset="0"/>
                <a:cs typeface="Verdana" panose="020B0604030504040204" pitchFamily="34" charset="0"/>
              </a:rPr>
              <a:t> Business Intelligence, Frost &amp; Sullivan, SelectUSA.gov</a:t>
            </a:r>
          </a:p>
          <a:p>
            <a:pPr eaLnBrk="1" hangingPunct="1"/>
            <a:r>
              <a:rPr lang="en-US" altLang="en-US" sz="1100" dirty="0">
                <a:solidFill>
                  <a:schemeClr val="tx2">
                    <a:lumMod val="75000"/>
                  </a:schemeClr>
                </a:solidFill>
                <a:latin typeface="Verdana" panose="020B0604030504040204" pitchFamily="34" charset="0"/>
                <a:ea typeface="Verdana" panose="020B0604030504040204" pitchFamily="34" charset="0"/>
                <a:cs typeface="Verdana" panose="020B0604030504040204" pitchFamily="34" charset="0"/>
              </a:rPr>
              <a:t>*** CMS.gov</a:t>
            </a:r>
          </a:p>
        </p:txBody>
      </p:sp>
      <p:sp>
        <p:nvSpPr>
          <p:cNvPr id="2" name="Rectangle 1"/>
          <p:cNvSpPr/>
          <p:nvPr/>
        </p:nvSpPr>
        <p:spPr>
          <a:xfrm>
            <a:off x="5362575" y="1944470"/>
            <a:ext cx="4724400" cy="646331"/>
          </a:xfrm>
          <a:prstGeom prst="rect">
            <a:avLst/>
          </a:prstGeom>
        </p:spPr>
        <p:txBody>
          <a:bodyPr wrap="square">
            <a:spAutoFit/>
          </a:bodyPr>
          <a:lstStyle/>
          <a:p>
            <a:r>
              <a:rPr lang="en-US" altLang="en-US" dirty="0">
                <a:latin typeface="Verdana" pitchFamily="34" charset="0"/>
              </a:rPr>
              <a:t>Inventories are poorly managed and not tracked, costing $ billions in waste</a:t>
            </a:r>
            <a:endParaRPr lang="en-US" dirty="0"/>
          </a:p>
        </p:txBody>
      </p:sp>
      <p:sp>
        <p:nvSpPr>
          <p:cNvPr id="18" name="TextBox 13">
            <a:extLst>
              <a:ext uri="{FF2B5EF4-FFF2-40B4-BE49-F238E27FC236}">
                <a16:creationId xmlns:a16="http://schemas.microsoft.com/office/drawing/2014/main" id="{A9B22ED9-6E8A-4E85-BB97-1AA32A90665F}"/>
              </a:ext>
            </a:extLst>
          </p:cNvPr>
          <p:cNvSpPr txBox="1">
            <a:spLocks noChangeArrowheads="1"/>
          </p:cNvSpPr>
          <p:nvPr/>
        </p:nvSpPr>
        <p:spPr bwMode="auto">
          <a:xfrm>
            <a:off x="113211" y="6542881"/>
            <a:ext cx="43910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1100" b="0" dirty="0">
                <a:solidFill>
                  <a:srgbClr val="7F7F7F"/>
                </a:solidFill>
              </a:rPr>
              <a:t>VUEMED, Inc.  All rights reserved.  2019. </a:t>
            </a:r>
            <a:endParaRPr lang="en-US" dirty="0"/>
          </a:p>
        </p:txBody>
      </p:sp>
      <p:sp>
        <p:nvSpPr>
          <p:cNvPr id="22" name="Rectangle 6">
            <a:extLst>
              <a:ext uri="{FF2B5EF4-FFF2-40B4-BE49-F238E27FC236}">
                <a16:creationId xmlns:a16="http://schemas.microsoft.com/office/drawing/2014/main" id="{8447AEC6-03FE-43C4-BD26-1EB6C8F57E8B}"/>
              </a:ext>
            </a:extLst>
          </p:cNvPr>
          <p:cNvSpPr>
            <a:spLocks noGrp="1" noChangeArrowheads="1"/>
          </p:cNvSpPr>
          <p:nvPr>
            <p:ph type="sldNum" sz="quarter" idx="12"/>
          </p:nvPr>
        </p:nvSpPr>
        <p:spPr bwMode="auto">
          <a:xfrm>
            <a:off x="10287000" y="6464504"/>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B05CB9-366C-884E-BE65-4F410873D091}" type="slidenum">
              <a:rPr kumimoji="0" lang="en-US" sz="1200" b="1" i="0" u="none" strike="noStrike" kern="1200" cap="none" spc="0" normalizeH="0" baseline="0" noProof="0">
                <a:ln>
                  <a:noFill/>
                </a:ln>
                <a:solidFill>
                  <a:srgbClr val="898989"/>
                </a:solidFill>
                <a:effectLst/>
                <a:uLnTx/>
                <a:uFillTx/>
                <a:latin typeface="Times New Roman"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1" i="0" u="none" strike="noStrike" kern="1200" cap="none" spc="0" normalizeH="0" baseline="0" noProof="0" dirty="0">
              <a:ln>
                <a:noFill/>
              </a:ln>
              <a:solidFill>
                <a:srgbClr val="898989"/>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2347620750"/>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ext Box 1027"/>
          <p:cNvSpPr txBox="1">
            <a:spLocks noChangeArrowheads="1"/>
          </p:cNvSpPr>
          <p:nvPr/>
        </p:nvSpPr>
        <p:spPr bwMode="auto">
          <a:xfrm>
            <a:off x="170873" y="114037"/>
            <a:ext cx="6819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defRPr/>
            </a:pPr>
            <a:r>
              <a:rPr lang="en-US" altLang="en-US" sz="2000" i="1" dirty="0">
                <a:solidFill>
                  <a:schemeClr val="tx1">
                    <a:lumMod val="50000"/>
                    <a:lumOff val="50000"/>
                  </a:schemeClr>
                </a:solidFill>
                <a:latin typeface="Verdana" pitchFamily="34" charset="0"/>
              </a:rPr>
              <a:t>Patient Safety Impact</a:t>
            </a:r>
          </a:p>
        </p:txBody>
      </p:sp>
      <p:cxnSp>
        <p:nvCxnSpPr>
          <p:cNvPr id="75" name="Straight Connector 74"/>
          <p:cNvCxnSpPr>
            <a:cxnSpLocks/>
          </p:cNvCxnSpPr>
          <p:nvPr/>
        </p:nvCxnSpPr>
        <p:spPr>
          <a:xfrm>
            <a:off x="0" y="609600"/>
            <a:ext cx="12192000" cy="0"/>
          </a:xfrm>
          <a:prstGeom prst="line">
            <a:avLst/>
          </a:prstGeom>
          <a:ln w="12700">
            <a:solidFill>
              <a:srgbClr val="686868"/>
            </a:solidFill>
          </a:ln>
        </p:spPr>
        <p:style>
          <a:lnRef idx="1">
            <a:schemeClr val="accent1"/>
          </a:lnRef>
          <a:fillRef idx="0">
            <a:schemeClr val="accent1"/>
          </a:fillRef>
          <a:effectRef idx="0">
            <a:schemeClr val="accent1"/>
          </a:effectRef>
          <a:fontRef idx="minor">
            <a:schemeClr val="tx1"/>
          </a:fontRef>
        </p:style>
      </p:cxnSp>
      <p:sp>
        <p:nvSpPr>
          <p:cNvPr id="40" name="Title 1">
            <a:extLst>
              <a:ext uri="{FF2B5EF4-FFF2-40B4-BE49-F238E27FC236}">
                <a16:creationId xmlns:a16="http://schemas.microsoft.com/office/drawing/2014/main" id="{E5F95707-131C-406E-BDC1-ABCB4BCE4DEF}"/>
              </a:ext>
            </a:extLst>
          </p:cNvPr>
          <p:cNvSpPr txBox="1">
            <a:spLocks/>
          </p:cNvSpPr>
          <p:nvPr/>
        </p:nvSpPr>
        <p:spPr>
          <a:xfrm>
            <a:off x="392853" y="675626"/>
            <a:ext cx="10972800" cy="6302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b="1" dirty="0">
                <a:latin typeface="Verdana" panose="020B0604030504040204" pitchFamily="34" charset="0"/>
                <a:ea typeface="Verdana" panose="020B0604030504040204" pitchFamily="34" charset="0"/>
              </a:rPr>
              <a:t>Patients’ Implantable Devices List</a:t>
            </a:r>
          </a:p>
        </p:txBody>
      </p:sp>
      <p:pic>
        <p:nvPicPr>
          <p:cNvPr id="41" name="Picture 2">
            <a:extLst>
              <a:ext uri="{FF2B5EF4-FFF2-40B4-BE49-F238E27FC236}">
                <a16:creationId xmlns:a16="http://schemas.microsoft.com/office/drawing/2014/main" id="{2C87CCA0-2DF8-4DA3-ABB7-B7B0E8CF47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750" r="33625"/>
          <a:stretch/>
        </p:blipFill>
        <p:spPr bwMode="auto">
          <a:xfrm>
            <a:off x="4700693" y="1730409"/>
            <a:ext cx="2357120" cy="4206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2">
            <a:extLst>
              <a:ext uri="{FF2B5EF4-FFF2-40B4-BE49-F238E27FC236}">
                <a16:creationId xmlns:a16="http://schemas.microsoft.com/office/drawing/2014/main" id="{F2880EF1-3D7A-472E-A7BE-832A14871D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7467" b="6509"/>
          <a:stretch/>
        </p:blipFill>
        <p:spPr bwMode="auto">
          <a:xfrm>
            <a:off x="474133" y="1730413"/>
            <a:ext cx="2492588" cy="4297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2">
            <a:extLst>
              <a:ext uri="{FF2B5EF4-FFF2-40B4-BE49-F238E27FC236}">
                <a16:creationId xmlns:a16="http://schemas.microsoft.com/office/drawing/2014/main" id="{86453BF7-D174-40BC-853A-918D6915EC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432" b="3646"/>
          <a:stretch/>
        </p:blipFill>
        <p:spPr bwMode="auto">
          <a:xfrm>
            <a:off x="8791787" y="1835498"/>
            <a:ext cx="2583916" cy="4450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8" name="TextBox 13">
            <a:extLst>
              <a:ext uri="{FF2B5EF4-FFF2-40B4-BE49-F238E27FC236}">
                <a16:creationId xmlns:a16="http://schemas.microsoft.com/office/drawing/2014/main" id="{033766F8-F993-4B02-8763-47D4CC85EBD9}"/>
              </a:ext>
            </a:extLst>
          </p:cNvPr>
          <p:cNvSpPr txBox="1">
            <a:spLocks noChangeArrowheads="1"/>
          </p:cNvSpPr>
          <p:nvPr/>
        </p:nvSpPr>
        <p:spPr bwMode="auto">
          <a:xfrm>
            <a:off x="113211" y="6542881"/>
            <a:ext cx="43910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1100" b="0" dirty="0">
                <a:solidFill>
                  <a:srgbClr val="7F7F7F"/>
                </a:solidFill>
              </a:rPr>
              <a:t>VUEMED, Inc.  All rights reserved.  2019. </a:t>
            </a:r>
            <a:endParaRPr lang="en-US" dirty="0"/>
          </a:p>
        </p:txBody>
      </p:sp>
      <p:pic>
        <p:nvPicPr>
          <p:cNvPr id="49" name="Picture 15">
            <a:extLst>
              <a:ext uri="{FF2B5EF4-FFF2-40B4-BE49-F238E27FC236}">
                <a16:creationId xmlns:a16="http://schemas.microsoft.com/office/drawing/2014/main" id="{31DAE718-B237-4FE5-8B68-9ED3415B00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8504" y="158054"/>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50" name="Rectangle 6">
            <a:extLst>
              <a:ext uri="{FF2B5EF4-FFF2-40B4-BE49-F238E27FC236}">
                <a16:creationId xmlns:a16="http://schemas.microsoft.com/office/drawing/2014/main" id="{5F9B41BA-043C-4F5D-AF5F-6730061B90A1}"/>
              </a:ext>
            </a:extLst>
          </p:cNvPr>
          <p:cNvSpPr>
            <a:spLocks noGrp="1" noChangeArrowheads="1"/>
          </p:cNvSpPr>
          <p:nvPr>
            <p:ph type="sldNum" sz="quarter" idx="12"/>
          </p:nvPr>
        </p:nvSpPr>
        <p:spPr bwMode="auto">
          <a:xfrm>
            <a:off x="10287000" y="6464504"/>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B05CB9-366C-884E-BE65-4F410873D091}" type="slidenum">
              <a:rPr kumimoji="0" lang="en-US" sz="1200" b="1" i="0" u="none" strike="noStrike" kern="1200" cap="none" spc="0" normalizeH="0" baseline="0" noProof="0">
                <a:ln>
                  <a:noFill/>
                </a:ln>
                <a:solidFill>
                  <a:srgbClr val="898989"/>
                </a:solidFill>
                <a:effectLst/>
                <a:uLnTx/>
                <a:uFillTx/>
                <a:latin typeface="Times New Roman"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1" i="0" u="none" strike="noStrike" kern="1200" cap="none" spc="0" normalizeH="0" baseline="0" noProof="0" dirty="0">
              <a:ln>
                <a:noFill/>
              </a:ln>
              <a:solidFill>
                <a:srgbClr val="898989"/>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52467042"/>
      </p:ext>
    </p:extLst>
  </p:cSld>
  <p:clrMapOvr>
    <a:masterClrMapping/>
  </p:clrMapOvr>
  <mc:AlternateContent xmlns:mc="http://schemas.openxmlformats.org/markup-compatibility/2006" xmlns:p14="http://schemas.microsoft.com/office/powerpoint/2010/main">
    <mc:Choice Requires="p14">
      <p:transition spd="slow" p14:dur="1500" advClick="0">
        <p:push dir="u"/>
      </p:transition>
    </mc:Choice>
    <mc:Fallback xmlns="">
      <p:transition xmlns:p14="http://schemas.microsoft.com/office/powerpoint/2010/main" spd="slow" advClick="0">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Box 1027"/>
          <p:cNvSpPr txBox="1">
            <a:spLocks noChangeArrowheads="1"/>
          </p:cNvSpPr>
          <p:nvPr/>
        </p:nvSpPr>
        <p:spPr bwMode="auto">
          <a:xfrm>
            <a:off x="141487" y="124419"/>
            <a:ext cx="845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defTabSz="457200" eaLnBrk="1" hangingPunct="1">
              <a:spcBef>
                <a:spcPct val="50000"/>
              </a:spcBef>
              <a:buNone/>
              <a:defRPr/>
            </a:pPr>
            <a:r>
              <a:rPr lang="en-US" altLang="en-US" sz="2000" i="1" dirty="0">
                <a:solidFill>
                  <a:prstClr val="black">
                    <a:lumMod val="50000"/>
                    <a:lumOff val="50000"/>
                  </a:prstClr>
                </a:solidFill>
                <a:latin typeface="Verdana" pitchFamily="34" charset="0"/>
              </a:rPr>
              <a:t>Medical Device Recalls</a:t>
            </a:r>
          </a:p>
        </p:txBody>
      </p:sp>
      <p:cxnSp>
        <p:nvCxnSpPr>
          <p:cNvPr id="41" name="Straight Connector 40"/>
          <p:cNvCxnSpPr>
            <a:cxnSpLocks/>
          </p:cNvCxnSpPr>
          <p:nvPr/>
        </p:nvCxnSpPr>
        <p:spPr>
          <a:xfrm>
            <a:off x="0" y="609600"/>
            <a:ext cx="12192000" cy="0"/>
          </a:xfrm>
          <a:prstGeom prst="line">
            <a:avLst/>
          </a:prstGeom>
          <a:ln w="12700">
            <a:solidFill>
              <a:srgbClr val="686868"/>
            </a:solidFill>
          </a:ln>
        </p:spPr>
        <p:style>
          <a:lnRef idx="1">
            <a:schemeClr val="accent1"/>
          </a:lnRef>
          <a:fillRef idx="0">
            <a:schemeClr val="accent1"/>
          </a:fillRef>
          <a:effectRef idx="0">
            <a:schemeClr val="accent1"/>
          </a:effectRef>
          <a:fontRef idx="minor">
            <a:schemeClr val="tx1"/>
          </a:fontRef>
        </p:style>
      </p:cxnSp>
      <p:sp>
        <p:nvSpPr>
          <p:cNvPr id="20" name="TextBox 8">
            <a:extLst>
              <a:ext uri="{FF2B5EF4-FFF2-40B4-BE49-F238E27FC236}">
                <a16:creationId xmlns:a16="http://schemas.microsoft.com/office/drawing/2014/main" id="{1101B576-8195-42E6-8343-33DC726D9148}"/>
              </a:ext>
            </a:extLst>
          </p:cNvPr>
          <p:cNvSpPr txBox="1">
            <a:spLocks noChangeArrowheads="1"/>
          </p:cNvSpPr>
          <p:nvPr/>
        </p:nvSpPr>
        <p:spPr bwMode="auto">
          <a:xfrm>
            <a:off x="350592" y="901304"/>
            <a:ext cx="11490815" cy="1077218"/>
          </a:xfrm>
          <a:prstGeom prst="rect">
            <a:avLst/>
          </a:prstGeom>
          <a:noFill/>
          <a:ln w="9525">
            <a:noFill/>
            <a:miter lim="800000"/>
            <a:headEnd/>
            <a:tailEnd/>
          </a:ln>
        </p:spPr>
        <p:txBody>
          <a:bodyPr wrap="square">
            <a:spAutoFit/>
          </a:bodyPr>
          <a:lstStyle/>
          <a:p>
            <a:pPr marL="285750" indent="-285750">
              <a:spcBef>
                <a:spcPts val="600"/>
              </a:spcBef>
              <a:spcAft>
                <a:spcPts val="600"/>
              </a:spcAft>
              <a:buClr>
                <a:srgbClr val="FF0000"/>
              </a:buClr>
              <a:buFont typeface="Wingdings" panose="05000000000000000000" pitchFamily="2" charset="2"/>
              <a:buChar char="Ø"/>
            </a:pPr>
            <a:r>
              <a:rPr lang="en-US" dirty="0">
                <a:latin typeface="Verdana" panose="020B0604030504040204" pitchFamily="34" charset="0"/>
                <a:ea typeface="Verdana" panose="020B0604030504040204" pitchFamily="34" charset="0"/>
              </a:rPr>
              <a:t>600 - 1,200 medical device recalls issued each year, affecting hundreds of millions of units</a:t>
            </a:r>
          </a:p>
          <a:p>
            <a:pPr marL="285750" indent="-285750">
              <a:spcBef>
                <a:spcPts val="600"/>
              </a:spcBef>
              <a:spcAft>
                <a:spcPts val="600"/>
              </a:spcAft>
              <a:buClr>
                <a:srgbClr val="FF0000"/>
              </a:buClr>
              <a:buFont typeface="Wingdings" panose="05000000000000000000" pitchFamily="2" charset="2"/>
              <a:buChar char="Ø"/>
            </a:pPr>
            <a:r>
              <a:rPr lang="en-US" dirty="0">
                <a:latin typeface="Verdana" panose="020B0604030504040204" pitchFamily="34" charset="0"/>
                <a:ea typeface="Verdana" panose="020B0604030504040204" pitchFamily="34" charset="0"/>
              </a:rPr>
              <a:t>2-4% are Class I recalls – which pose a serious risk of injury or death* - meaning several million units need to be tracked down, removed from shelves and/or required clinical follow-up</a:t>
            </a:r>
          </a:p>
        </p:txBody>
      </p:sp>
      <p:pic>
        <p:nvPicPr>
          <p:cNvPr id="21" name="Picture 4">
            <a:extLst>
              <a:ext uri="{FF2B5EF4-FFF2-40B4-BE49-F238E27FC236}">
                <a16:creationId xmlns:a16="http://schemas.microsoft.com/office/drawing/2014/main" id="{57408706-08BA-40EE-841D-5B78EB6E0CCF}"/>
              </a:ext>
            </a:extLst>
          </p:cNvPr>
          <p:cNvPicPr>
            <a:picLocks noChangeAspect="1"/>
          </p:cNvPicPr>
          <p:nvPr/>
        </p:nvPicPr>
        <p:blipFill>
          <a:blip r:embed="rId3" cstate="print"/>
          <a:srcRect/>
          <a:stretch>
            <a:fillRect/>
          </a:stretch>
        </p:blipFill>
        <p:spPr bwMode="auto">
          <a:xfrm>
            <a:off x="1564693" y="2677468"/>
            <a:ext cx="3308351" cy="2403475"/>
          </a:xfrm>
          <a:prstGeom prst="rect">
            <a:avLst/>
          </a:prstGeom>
          <a:noFill/>
          <a:ln w="9525">
            <a:solidFill>
              <a:schemeClr val="tx1"/>
            </a:solidFill>
            <a:miter lim="800000"/>
            <a:headEnd/>
            <a:tailEnd/>
          </a:ln>
        </p:spPr>
      </p:pic>
      <p:pic>
        <p:nvPicPr>
          <p:cNvPr id="22" name="Picture 5">
            <a:extLst>
              <a:ext uri="{FF2B5EF4-FFF2-40B4-BE49-F238E27FC236}">
                <a16:creationId xmlns:a16="http://schemas.microsoft.com/office/drawing/2014/main" id="{BB788682-6FD7-435B-B55C-11A1FA5C8FC5}"/>
              </a:ext>
            </a:extLst>
          </p:cNvPr>
          <p:cNvPicPr>
            <a:picLocks noChangeAspect="1"/>
          </p:cNvPicPr>
          <p:nvPr/>
        </p:nvPicPr>
        <p:blipFill>
          <a:blip r:embed="rId4" cstate="print"/>
          <a:srcRect/>
          <a:stretch>
            <a:fillRect/>
          </a:stretch>
        </p:blipFill>
        <p:spPr bwMode="auto">
          <a:xfrm>
            <a:off x="4155492" y="2563168"/>
            <a:ext cx="2598739" cy="2651125"/>
          </a:xfrm>
          <a:prstGeom prst="rect">
            <a:avLst/>
          </a:prstGeom>
          <a:solidFill>
            <a:schemeClr val="tx1"/>
          </a:solidFill>
          <a:ln w="9525">
            <a:solidFill>
              <a:schemeClr val="tx1"/>
            </a:solidFill>
            <a:miter lim="800000"/>
            <a:headEnd/>
            <a:tailEnd/>
          </a:ln>
        </p:spPr>
      </p:pic>
      <p:pic>
        <p:nvPicPr>
          <p:cNvPr id="23" name="Picture 6">
            <a:extLst>
              <a:ext uri="{FF2B5EF4-FFF2-40B4-BE49-F238E27FC236}">
                <a16:creationId xmlns:a16="http://schemas.microsoft.com/office/drawing/2014/main" id="{E71198E8-4D00-42E0-9387-FB6CD87192E1}"/>
              </a:ext>
            </a:extLst>
          </p:cNvPr>
          <p:cNvPicPr>
            <a:picLocks noChangeAspect="1"/>
          </p:cNvPicPr>
          <p:nvPr/>
        </p:nvPicPr>
        <p:blipFill>
          <a:blip r:embed="rId5" cstate="print"/>
          <a:srcRect/>
          <a:stretch>
            <a:fillRect/>
          </a:stretch>
        </p:blipFill>
        <p:spPr bwMode="auto">
          <a:xfrm>
            <a:off x="6365292" y="2655243"/>
            <a:ext cx="3362325" cy="2422525"/>
          </a:xfrm>
          <a:prstGeom prst="rect">
            <a:avLst/>
          </a:prstGeom>
          <a:noFill/>
          <a:ln w="9525">
            <a:solidFill>
              <a:schemeClr val="tx1"/>
            </a:solidFill>
            <a:miter lim="800000"/>
            <a:headEnd/>
            <a:tailEnd/>
          </a:ln>
        </p:spPr>
      </p:pic>
      <p:pic>
        <p:nvPicPr>
          <p:cNvPr id="26" name="Picture 15">
            <a:extLst>
              <a:ext uri="{FF2B5EF4-FFF2-40B4-BE49-F238E27FC236}">
                <a16:creationId xmlns:a16="http://schemas.microsoft.com/office/drawing/2014/main" id="{4BCF01E8-C1F2-4F3E-A95D-9472EAAA99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08504" y="158054"/>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28" name="Rectangle 6">
            <a:extLst>
              <a:ext uri="{FF2B5EF4-FFF2-40B4-BE49-F238E27FC236}">
                <a16:creationId xmlns:a16="http://schemas.microsoft.com/office/drawing/2014/main" id="{39937143-4F1F-4CA2-9A3A-678D76B6D7E8}"/>
              </a:ext>
            </a:extLst>
          </p:cNvPr>
          <p:cNvSpPr>
            <a:spLocks noGrp="1" noChangeArrowheads="1"/>
          </p:cNvSpPr>
          <p:nvPr>
            <p:ph type="sldNum" sz="quarter" idx="12"/>
          </p:nvPr>
        </p:nvSpPr>
        <p:spPr bwMode="auto">
          <a:xfrm>
            <a:off x="10287000" y="6464504"/>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B05CB9-366C-884E-BE65-4F410873D091}" type="slidenum">
              <a:rPr kumimoji="0" lang="en-US" sz="1200" b="1" i="0" u="none" strike="noStrike" kern="1200" cap="none" spc="0" normalizeH="0" baseline="0" noProof="0">
                <a:ln>
                  <a:noFill/>
                </a:ln>
                <a:solidFill>
                  <a:srgbClr val="898989"/>
                </a:solidFill>
                <a:effectLst/>
                <a:uLnTx/>
                <a:uFillTx/>
                <a:latin typeface="Times New Roman"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1" i="0" u="none" strike="noStrike" kern="1200" cap="none" spc="0" normalizeH="0" baseline="0" noProof="0" dirty="0">
              <a:ln>
                <a:noFill/>
              </a:ln>
              <a:solidFill>
                <a:srgbClr val="898989"/>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153597021"/>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ext Box 1027"/>
          <p:cNvSpPr txBox="1">
            <a:spLocks noChangeArrowheads="1"/>
          </p:cNvSpPr>
          <p:nvPr/>
        </p:nvSpPr>
        <p:spPr bwMode="auto">
          <a:xfrm>
            <a:off x="64886" y="113085"/>
            <a:ext cx="6819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defRPr/>
            </a:pPr>
            <a:r>
              <a:rPr lang="en-US" altLang="en-US" sz="2000" i="1" dirty="0">
                <a:solidFill>
                  <a:schemeClr val="tx1">
                    <a:lumMod val="50000"/>
                    <a:lumOff val="50000"/>
                  </a:schemeClr>
                </a:solidFill>
                <a:latin typeface="Verdana" pitchFamily="34" charset="0"/>
              </a:rPr>
              <a:t>The Vision</a:t>
            </a:r>
          </a:p>
        </p:txBody>
      </p:sp>
      <p:cxnSp>
        <p:nvCxnSpPr>
          <p:cNvPr id="75" name="Straight Connector 74"/>
          <p:cNvCxnSpPr>
            <a:cxnSpLocks/>
          </p:cNvCxnSpPr>
          <p:nvPr/>
        </p:nvCxnSpPr>
        <p:spPr>
          <a:xfrm>
            <a:off x="0" y="609600"/>
            <a:ext cx="12192000" cy="0"/>
          </a:xfrm>
          <a:prstGeom prst="line">
            <a:avLst/>
          </a:prstGeom>
          <a:ln w="12700">
            <a:solidFill>
              <a:srgbClr val="686868"/>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0AA710F4-DE97-4D6F-9EFA-41D7CDFCF08E}"/>
              </a:ext>
            </a:extLst>
          </p:cNvPr>
          <p:cNvGrpSpPr/>
          <p:nvPr/>
        </p:nvGrpSpPr>
        <p:grpSpPr>
          <a:xfrm>
            <a:off x="1831110" y="2910349"/>
            <a:ext cx="8966199" cy="2958075"/>
            <a:chOff x="1905001" y="3364128"/>
            <a:chExt cx="8772525" cy="2642841"/>
          </a:xfrm>
        </p:grpSpPr>
        <p:grpSp>
          <p:nvGrpSpPr>
            <p:cNvPr id="5" name="Group 4"/>
            <p:cNvGrpSpPr/>
            <p:nvPr/>
          </p:nvGrpSpPr>
          <p:grpSpPr>
            <a:xfrm>
              <a:off x="1905001" y="4011535"/>
              <a:ext cx="8772525" cy="1995434"/>
              <a:chOff x="219075" y="4011535"/>
              <a:chExt cx="7858125" cy="1465442"/>
            </a:xfrm>
          </p:grpSpPr>
          <p:sp>
            <p:nvSpPr>
              <p:cNvPr id="84" name="Rectangle 83"/>
              <p:cNvSpPr/>
              <p:nvPr/>
            </p:nvSpPr>
            <p:spPr>
              <a:xfrm>
                <a:off x="2133600" y="4012307"/>
                <a:ext cx="1066800" cy="1464670"/>
              </a:xfrm>
              <a:prstGeom prst="rect">
                <a:avLst/>
              </a:prstGeom>
              <a:solidFill>
                <a:srgbClr val="CCE7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p:cNvSpPr/>
              <p:nvPr/>
            </p:nvSpPr>
            <p:spPr>
              <a:xfrm>
                <a:off x="3352799" y="4012306"/>
                <a:ext cx="4343401" cy="146467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p:cNvSpPr/>
              <p:nvPr/>
            </p:nvSpPr>
            <p:spPr>
              <a:xfrm>
                <a:off x="219075" y="4011535"/>
                <a:ext cx="1762125" cy="145627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2" name="Straight Arrow Connector 51"/>
              <p:cNvCxnSpPr/>
              <p:nvPr/>
            </p:nvCxnSpPr>
            <p:spPr>
              <a:xfrm>
                <a:off x="1309847" y="5250518"/>
                <a:ext cx="5929153" cy="0"/>
              </a:xfrm>
              <a:prstGeom prst="straightConnector1">
                <a:avLst/>
              </a:prstGeom>
              <a:ln w="28575">
                <a:solidFill>
                  <a:srgbClr val="C000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1030" idx="0"/>
              </p:cNvCxnSpPr>
              <p:nvPr/>
            </p:nvCxnSpPr>
            <p:spPr>
              <a:xfrm rot="5400000" flipH="1" flipV="1">
                <a:off x="4225684" y="4088555"/>
                <a:ext cx="301824" cy="1000406"/>
              </a:xfrm>
              <a:prstGeom prst="bentConnector2">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76" name="Elbow Connector 75"/>
              <p:cNvCxnSpPr>
                <a:stCxn id="1032" idx="3"/>
                <a:endCxn id="1033" idx="0"/>
              </p:cNvCxnSpPr>
              <p:nvPr/>
            </p:nvCxnSpPr>
            <p:spPr>
              <a:xfrm>
                <a:off x="5715000" y="4418728"/>
                <a:ext cx="561975" cy="279338"/>
              </a:xfrm>
              <a:prstGeom prst="bentConnector2">
                <a:avLst/>
              </a:prstGeom>
              <a:ln w="19050">
                <a:headEnd type="arrow"/>
                <a:tailEnd type="arrow"/>
              </a:ln>
            </p:spPr>
            <p:style>
              <a:lnRef idx="1">
                <a:schemeClr val="accent1"/>
              </a:lnRef>
              <a:fillRef idx="0">
                <a:schemeClr val="accent1"/>
              </a:fillRef>
              <a:effectRef idx="0">
                <a:schemeClr val="accent1"/>
              </a:effectRef>
              <a:fontRef idx="minor">
                <a:schemeClr val="tx1"/>
              </a:fontRef>
            </p:style>
          </p:cxnSp>
          <p:cxnSp>
            <p:nvCxnSpPr>
              <p:cNvPr id="35" name="Elbow Connector 34"/>
              <p:cNvCxnSpPr>
                <a:stCxn id="1032" idx="3"/>
                <a:endCxn id="85" idx="0"/>
              </p:cNvCxnSpPr>
              <p:nvPr/>
            </p:nvCxnSpPr>
            <p:spPr>
              <a:xfrm>
                <a:off x="5715000" y="4418728"/>
                <a:ext cx="1620838" cy="252353"/>
              </a:xfrm>
              <a:prstGeom prst="bentConnector2">
                <a:avLst/>
              </a:prstGeom>
              <a:ln w="19050">
                <a:headEnd type="arrow"/>
                <a:tailEnd type="arrow"/>
              </a:ln>
            </p:spPr>
            <p:style>
              <a:lnRef idx="1">
                <a:schemeClr val="accent1"/>
              </a:lnRef>
              <a:fillRef idx="0">
                <a:schemeClr val="accent1"/>
              </a:fillRef>
              <a:effectRef idx="0">
                <a:schemeClr val="accent1"/>
              </a:effectRef>
              <a:fontRef idx="minor">
                <a:schemeClr val="tx1"/>
              </a:fontRef>
            </p:style>
          </p:cxnSp>
          <p:pic>
            <p:nvPicPr>
              <p:cNvPr id="3" name="Picture 2" descr="D:\ICONS\factory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114" y="4096211"/>
                <a:ext cx="554247" cy="55424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D:\ICONS\scalpel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3937" y="4906011"/>
                <a:ext cx="347663" cy="3476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ICONS\hospital3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098" y="4928253"/>
                <a:ext cx="286438" cy="28643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ICONS\factories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9457" y="4117045"/>
                <a:ext cx="553771" cy="55377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ICONS\work2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20969" y="4739670"/>
                <a:ext cx="510847" cy="510847"/>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D:\ICONS\shelf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80320" y="4798854"/>
                <a:ext cx="441325" cy="4413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ICONS\hospital1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14899" y="4018677"/>
                <a:ext cx="800101" cy="800101"/>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D:\ICONS\patient1.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00749" y="4698066"/>
                <a:ext cx="552452" cy="552452"/>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10" descr="D:\ICONS\patient4.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51675" y="4671081"/>
                <a:ext cx="568325" cy="568325"/>
              </a:xfrm>
              <a:prstGeom prst="rect">
                <a:avLst/>
              </a:prstGeom>
              <a:noFill/>
              <a:extLst>
                <a:ext uri="{909E8E84-426E-40DD-AFC4-6F175D3DCCD1}">
                  <a14:hiddenFill xmlns:a14="http://schemas.microsoft.com/office/drawing/2010/main">
                    <a:solidFill>
                      <a:srgbClr val="FFFFFF"/>
                    </a:solidFill>
                  </a14:hiddenFill>
                </a:ext>
              </a:extLst>
            </p:spPr>
          </p:pic>
          <p:sp>
            <p:nvSpPr>
              <p:cNvPr id="112" name="TextBox 111"/>
              <p:cNvSpPr txBox="1"/>
              <p:nvPr/>
            </p:nvSpPr>
            <p:spPr>
              <a:xfrm>
                <a:off x="452437" y="4622453"/>
                <a:ext cx="1371600" cy="180824"/>
              </a:xfrm>
              <a:prstGeom prst="rect">
                <a:avLst/>
              </a:prstGeom>
              <a:noFill/>
            </p:spPr>
            <p:txBody>
              <a:bodyPr wrap="square" rtlCol="0">
                <a:spAutoFit/>
              </a:bodyPr>
              <a:lstStyle/>
              <a:p>
                <a:pPr algn="ctr"/>
                <a:r>
                  <a:rPr lang="en-US" sz="1000" dirty="0">
                    <a:solidFill>
                      <a:schemeClr val="tx1">
                        <a:lumMod val="75000"/>
                        <a:lumOff val="25000"/>
                      </a:schemeClr>
                    </a:solidFill>
                  </a:rPr>
                  <a:t>Manufacturers</a:t>
                </a:r>
              </a:p>
            </p:txBody>
          </p:sp>
          <p:sp>
            <p:nvSpPr>
              <p:cNvPr id="113" name="TextBox 112"/>
              <p:cNvSpPr txBox="1"/>
              <p:nvPr/>
            </p:nvSpPr>
            <p:spPr>
              <a:xfrm>
                <a:off x="452437" y="5231345"/>
                <a:ext cx="1371600" cy="180824"/>
              </a:xfrm>
              <a:prstGeom prst="rect">
                <a:avLst/>
              </a:prstGeom>
              <a:noFill/>
            </p:spPr>
            <p:txBody>
              <a:bodyPr wrap="square" rtlCol="0">
                <a:spAutoFit/>
              </a:bodyPr>
              <a:lstStyle/>
              <a:p>
                <a:pPr algn="ctr"/>
                <a:r>
                  <a:rPr lang="en-US" sz="1000" dirty="0">
                    <a:solidFill>
                      <a:schemeClr val="tx1">
                        <a:lumMod val="75000"/>
                        <a:lumOff val="25000"/>
                      </a:schemeClr>
                    </a:solidFill>
                  </a:rPr>
                  <a:t>Medical Devices</a:t>
                </a:r>
              </a:p>
            </p:txBody>
          </p:sp>
          <p:sp>
            <p:nvSpPr>
              <p:cNvPr id="114" name="TextBox 113"/>
              <p:cNvSpPr txBox="1"/>
              <p:nvPr/>
            </p:nvSpPr>
            <p:spPr>
              <a:xfrm>
                <a:off x="2057402" y="4640918"/>
                <a:ext cx="1295398" cy="406855"/>
              </a:xfrm>
              <a:prstGeom prst="rect">
                <a:avLst/>
              </a:prstGeom>
              <a:noFill/>
            </p:spPr>
            <p:txBody>
              <a:bodyPr wrap="square" rtlCol="0">
                <a:spAutoFit/>
              </a:bodyPr>
              <a:lstStyle/>
              <a:p>
                <a:pPr algn="ctr"/>
                <a:r>
                  <a:rPr lang="en-US" sz="1000" dirty="0">
                    <a:solidFill>
                      <a:schemeClr val="tx1">
                        <a:lumMod val="75000"/>
                        <a:lumOff val="25000"/>
                      </a:schemeClr>
                    </a:solidFill>
                  </a:rPr>
                  <a:t>Warehouses</a:t>
                </a:r>
              </a:p>
              <a:p>
                <a:pPr algn="ctr"/>
                <a:r>
                  <a:rPr lang="en-US" sz="1000" dirty="0">
                    <a:solidFill>
                      <a:schemeClr val="tx1">
                        <a:lumMod val="75000"/>
                        <a:lumOff val="25000"/>
                      </a:schemeClr>
                    </a:solidFill>
                  </a:rPr>
                  <a:t>Distribution</a:t>
                </a:r>
              </a:p>
              <a:p>
                <a:pPr algn="ctr"/>
                <a:r>
                  <a:rPr lang="en-US" sz="1000" dirty="0">
                    <a:solidFill>
                      <a:schemeClr val="tx1">
                        <a:lumMod val="75000"/>
                        <a:lumOff val="25000"/>
                      </a:schemeClr>
                    </a:solidFill>
                  </a:rPr>
                  <a:t>Logistics</a:t>
                </a:r>
              </a:p>
            </p:txBody>
          </p:sp>
          <p:sp>
            <p:nvSpPr>
              <p:cNvPr id="115" name="TextBox 114"/>
              <p:cNvSpPr txBox="1"/>
              <p:nvPr/>
            </p:nvSpPr>
            <p:spPr>
              <a:xfrm>
                <a:off x="3429000" y="5232897"/>
                <a:ext cx="1371600" cy="180824"/>
              </a:xfrm>
              <a:prstGeom prst="rect">
                <a:avLst/>
              </a:prstGeom>
              <a:noFill/>
            </p:spPr>
            <p:txBody>
              <a:bodyPr wrap="square" rtlCol="0">
                <a:spAutoFit/>
              </a:bodyPr>
              <a:lstStyle/>
              <a:p>
                <a:pPr algn="ctr"/>
                <a:r>
                  <a:rPr lang="en-US" sz="1000" dirty="0">
                    <a:solidFill>
                      <a:schemeClr val="tx1">
                        <a:lumMod val="75000"/>
                        <a:lumOff val="25000"/>
                      </a:schemeClr>
                    </a:solidFill>
                  </a:rPr>
                  <a:t>Storage Areas</a:t>
                </a:r>
              </a:p>
            </p:txBody>
          </p:sp>
          <p:sp>
            <p:nvSpPr>
              <p:cNvPr id="116" name="TextBox 115"/>
              <p:cNvSpPr txBox="1"/>
              <p:nvPr/>
            </p:nvSpPr>
            <p:spPr>
              <a:xfrm>
                <a:off x="5600699" y="5240179"/>
                <a:ext cx="1371600" cy="180824"/>
              </a:xfrm>
              <a:prstGeom prst="rect">
                <a:avLst/>
              </a:prstGeom>
              <a:noFill/>
            </p:spPr>
            <p:txBody>
              <a:bodyPr wrap="square" rtlCol="0">
                <a:spAutoFit/>
              </a:bodyPr>
              <a:lstStyle/>
              <a:p>
                <a:pPr algn="ctr"/>
                <a:r>
                  <a:rPr lang="en-US" sz="1000" dirty="0">
                    <a:solidFill>
                      <a:schemeClr val="tx1">
                        <a:lumMod val="75000"/>
                        <a:lumOff val="25000"/>
                      </a:schemeClr>
                    </a:solidFill>
                  </a:rPr>
                  <a:t>Procedure Rooms</a:t>
                </a:r>
              </a:p>
            </p:txBody>
          </p:sp>
          <p:sp>
            <p:nvSpPr>
              <p:cNvPr id="117" name="TextBox 116"/>
              <p:cNvSpPr txBox="1"/>
              <p:nvPr/>
            </p:nvSpPr>
            <p:spPr>
              <a:xfrm>
                <a:off x="6705600" y="5232897"/>
                <a:ext cx="1371600" cy="180824"/>
              </a:xfrm>
              <a:prstGeom prst="rect">
                <a:avLst/>
              </a:prstGeom>
              <a:noFill/>
            </p:spPr>
            <p:txBody>
              <a:bodyPr wrap="square" rtlCol="0">
                <a:spAutoFit/>
              </a:bodyPr>
              <a:lstStyle/>
              <a:p>
                <a:pPr algn="ctr"/>
                <a:r>
                  <a:rPr lang="en-US" sz="1000" dirty="0">
                    <a:solidFill>
                      <a:schemeClr val="tx1">
                        <a:lumMod val="75000"/>
                        <a:lumOff val="25000"/>
                      </a:schemeClr>
                    </a:solidFill>
                  </a:rPr>
                  <a:t>Patients</a:t>
                </a:r>
              </a:p>
            </p:txBody>
          </p:sp>
          <p:sp>
            <p:nvSpPr>
              <p:cNvPr id="118" name="TextBox 117"/>
              <p:cNvSpPr txBox="1"/>
              <p:nvPr/>
            </p:nvSpPr>
            <p:spPr>
              <a:xfrm>
                <a:off x="4648200" y="4640918"/>
                <a:ext cx="1371600" cy="180824"/>
              </a:xfrm>
              <a:prstGeom prst="rect">
                <a:avLst/>
              </a:prstGeom>
              <a:noFill/>
            </p:spPr>
            <p:txBody>
              <a:bodyPr wrap="square" rtlCol="0">
                <a:spAutoFit/>
              </a:bodyPr>
              <a:lstStyle/>
              <a:p>
                <a:pPr algn="ctr"/>
                <a:r>
                  <a:rPr lang="en-US" sz="1000" dirty="0">
                    <a:solidFill>
                      <a:schemeClr val="tx1">
                        <a:lumMod val="75000"/>
                        <a:lumOff val="25000"/>
                      </a:schemeClr>
                    </a:solidFill>
                  </a:rPr>
                  <a:t>Hospital</a:t>
                </a:r>
              </a:p>
            </p:txBody>
          </p:sp>
        </p:grpSp>
        <p:sp>
          <p:nvSpPr>
            <p:cNvPr id="15" name="Right Brace 14"/>
            <p:cNvSpPr/>
            <p:nvPr/>
          </p:nvSpPr>
          <p:spPr>
            <a:xfrm rot="16200000">
              <a:off x="5845543" y="-521298"/>
              <a:ext cx="443765" cy="8324848"/>
            </a:xfrm>
            <a:prstGeom prst="rightBrace">
              <a:avLst>
                <a:gd name="adj1" fmla="val 0"/>
                <a:gd name="adj2" fmla="val 50145"/>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7" name="TextBox 66"/>
            <p:cNvSpPr txBox="1"/>
            <p:nvPr/>
          </p:nvSpPr>
          <p:spPr>
            <a:xfrm>
              <a:off x="4038600" y="3364128"/>
              <a:ext cx="3920332" cy="276999"/>
            </a:xfrm>
            <a:prstGeom prst="rect">
              <a:avLst/>
            </a:prstGeom>
            <a:noFill/>
          </p:spPr>
          <p:txBody>
            <a:bodyPr wrap="square" rtlCol="0">
              <a:spAutoFit/>
            </a:bodyPr>
            <a:lstStyle/>
            <a:p>
              <a:pPr algn="ctr"/>
              <a:r>
                <a:rPr lang="en-US" sz="1200" b="1" dirty="0"/>
                <a:t>Data Analytics       Data Access</a:t>
              </a:r>
            </a:p>
          </p:txBody>
        </p:sp>
      </p:grpSp>
      <p:sp>
        <p:nvSpPr>
          <p:cNvPr id="34" name="Text Box 7">
            <a:extLst>
              <a:ext uri="{FF2B5EF4-FFF2-40B4-BE49-F238E27FC236}">
                <a16:creationId xmlns:a16="http://schemas.microsoft.com/office/drawing/2014/main" id="{F93D32CD-322C-4322-93A3-67B8C475E140}"/>
              </a:ext>
            </a:extLst>
          </p:cNvPr>
          <p:cNvSpPr txBox="1">
            <a:spLocks noChangeArrowheads="1"/>
          </p:cNvSpPr>
          <p:nvPr/>
        </p:nvSpPr>
        <p:spPr bwMode="auto">
          <a:xfrm>
            <a:off x="323273" y="831168"/>
            <a:ext cx="115731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en-US" sz="1800" dirty="0">
                <a:solidFill>
                  <a:prstClr val="black"/>
                </a:solidFill>
                <a:latin typeface="Verdana" charset="0"/>
              </a:rPr>
              <a:t>T</a:t>
            </a:r>
            <a:r>
              <a:rPr kumimoji="0" lang="en-US" sz="1800" b="0" i="0" u="none" strike="noStrike" kern="1200" cap="none" spc="0" normalizeH="0" baseline="0" noProof="0" dirty="0" err="1">
                <a:ln>
                  <a:noFill/>
                </a:ln>
                <a:solidFill>
                  <a:prstClr val="black"/>
                </a:solidFill>
                <a:effectLst/>
                <a:uLnTx/>
                <a:uFillTx/>
                <a:latin typeface="Verdana" charset="0"/>
                <a:ea typeface="+mn-ea"/>
                <a:cs typeface="+mn-cs"/>
              </a:rPr>
              <a:t>ransformation</a:t>
            </a:r>
            <a:r>
              <a:rPr kumimoji="0" lang="en-US" sz="1800" b="0" i="0" u="none" strike="noStrike" kern="1200" cap="none" spc="0" normalizeH="0" baseline="0" noProof="0" dirty="0">
                <a:ln>
                  <a:noFill/>
                </a:ln>
                <a:solidFill>
                  <a:prstClr val="black"/>
                </a:solidFill>
                <a:effectLst/>
                <a:uLnTx/>
                <a:uFillTx/>
                <a:latin typeface="Verdana" charset="0"/>
                <a:ea typeface="+mn-ea"/>
                <a:cs typeface="+mn-cs"/>
              </a:rPr>
              <a:t> of the healthcare </a:t>
            </a:r>
            <a:r>
              <a:rPr lang="en-US" sz="1800" dirty="0">
                <a:solidFill>
                  <a:prstClr val="black"/>
                </a:solidFill>
                <a:latin typeface="Verdana" charset="0"/>
              </a:rPr>
              <a:t>s</a:t>
            </a:r>
            <a:r>
              <a:rPr kumimoji="0" lang="en-US" sz="1800" b="0" i="0" u="none" strike="noStrike" kern="1200" cap="none" spc="0" normalizeH="0" baseline="0" noProof="0" dirty="0" err="1">
                <a:ln>
                  <a:noFill/>
                </a:ln>
                <a:solidFill>
                  <a:prstClr val="black"/>
                </a:solidFill>
                <a:effectLst/>
                <a:uLnTx/>
                <a:uFillTx/>
                <a:latin typeface="Verdana" charset="0"/>
                <a:ea typeface="+mn-ea"/>
                <a:cs typeface="+mn-cs"/>
              </a:rPr>
              <a:t>upply</a:t>
            </a:r>
            <a:r>
              <a:rPr kumimoji="0" lang="en-US" sz="1800" b="0" i="0" u="none" strike="noStrike" kern="1200" cap="none" spc="0" normalizeH="0" baseline="0" noProof="0" dirty="0">
                <a:ln>
                  <a:noFill/>
                </a:ln>
                <a:solidFill>
                  <a:prstClr val="black"/>
                </a:solidFill>
                <a:effectLst/>
                <a:uLnTx/>
                <a:uFillTx/>
                <a:latin typeface="Verdana" charset="0"/>
                <a:ea typeface="+mn-ea"/>
                <a:cs typeface="+mn-cs"/>
              </a:rPr>
              <a:t> chain, from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Verdana" charset="0"/>
                <a:ea typeface="+mn-ea"/>
                <a:cs typeface="+mn-cs"/>
              </a:rPr>
              <a:t>to patient, will provide better, safer and more affordable patient care</a:t>
            </a:r>
          </a:p>
        </p:txBody>
      </p:sp>
      <p:pic>
        <p:nvPicPr>
          <p:cNvPr id="37" name="Picture 7">
            <a:extLst>
              <a:ext uri="{FF2B5EF4-FFF2-40B4-BE49-F238E27FC236}">
                <a16:creationId xmlns:a16="http://schemas.microsoft.com/office/drawing/2014/main" id="{9084DB15-6321-4E2A-A011-77B233125D1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91857" y="1733322"/>
            <a:ext cx="1808285" cy="1100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93DF9688-80D2-4BE5-8EAB-1565E0730F74}"/>
              </a:ext>
            </a:extLst>
          </p:cNvPr>
          <p:cNvSpPr txBox="1"/>
          <p:nvPr/>
        </p:nvSpPr>
        <p:spPr>
          <a:xfrm>
            <a:off x="5831369" y="2229214"/>
            <a:ext cx="743513" cy="369332"/>
          </a:xfrm>
          <a:prstGeom prst="rect">
            <a:avLst/>
          </a:prstGeom>
          <a:noFill/>
        </p:spPr>
        <p:txBody>
          <a:bodyPr wrap="square" rtlCol="0">
            <a:spAutoFit/>
          </a:bodyPr>
          <a:lstStyle/>
          <a:p>
            <a:r>
              <a:rPr lang="en-US" b="1" dirty="0">
                <a:solidFill>
                  <a:srgbClr val="0070C0"/>
                </a:solidFill>
              </a:rPr>
              <a:t>IoT</a:t>
            </a:r>
          </a:p>
        </p:txBody>
      </p:sp>
      <p:sp>
        <p:nvSpPr>
          <p:cNvPr id="39" name="TextBox 13">
            <a:extLst>
              <a:ext uri="{FF2B5EF4-FFF2-40B4-BE49-F238E27FC236}">
                <a16:creationId xmlns:a16="http://schemas.microsoft.com/office/drawing/2014/main" id="{C3CA7FD4-0F69-4F50-BE55-F2FAB29DEE17}"/>
              </a:ext>
            </a:extLst>
          </p:cNvPr>
          <p:cNvSpPr txBox="1">
            <a:spLocks noChangeArrowheads="1"/>
          </p:cNvSpPr>
          <p:nvPr/>
        </p:nvSpPr>
        <p:spPr bwMode="auto">
          <a:xfrm>
            <a:off x="113211" y="6542881"/>
            <a:ext cx="43910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1100" b="0" dirty="0">
                <a:solidFill>
                  <a:srgbClr val="7F7F7F"/>
                </a:solidFill>
              </a:rPr>
              <a:t>VUEMED, Inc.  All rights reserved.  2019. </a:t>
            </a:r>
            <a:endParaRPr lang="en-US" dirty="0"/>
          </a:p>
        </p:txBody>
      </p:sp>
      <p:pic>
        <p:nvPicPr>
          <p:cNvPr id="40" name="Picture 15">
            <a:extLst>
              <a:ext uri="{FF2B5EF4-FFF2-40B4-BE49-F238E27FC236}">
                <a16:creationId xmlns:a16="http://schemas.microsoft.com/office/drawing/2014/main" id="{30F3A505-69F4-44C7-AADE-7479894EE1B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108504" y="158054"/>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41" name="Rectangle 6">
            <a:extLst>
              <a:ext uri="{FF2B5EF4-FFF2-40B4-BE49-F238E27FC236}">
                <a16:creationId xmlns:a16="http://schemas.microsoft.com/office/drawing/2014/main" id="{7CEEAD7D-2A71-4F14-AD73-6D9380110350}"/>
              </a:ext>
            </a:extLst>
          </p:cNvPr>
          <p:cNvSpPr>
            <a:spLocks noGrp="1" noChangeArrowheads="1"/>
          </p:cNvSpPr>
          <p:nvPr>
            <p:ph type="sldNum" sz="quarter" idx="12"/>
          </p:nvPr>
        </p:nvSpPr>
        <p:spPr bwMode="auto">
          <a:xfrm>
            <a:off x="10287000" y="6464504"/>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B05CB9-366C-884E-BE65-4F410873D091}" type="slidenum">
              <a:rPr kumimoji="0" lang="en-US" sz="1200" b="1" i="0" u="none" strike="noStrike" kern="1200" cap="none" spc="0" normalizeH="0" baseline="0" noProof="0">
                <a:ln>
                  <a:noFill/>
                </a:ln>
                <a:solidFill>
                  <a:srgbClr val="898989"/>
                </a:solidFill>
                <a:effectLst/>
                <a:uLnTx/>
                <a:uFillTx/>
                <a:latin typeface="Times New Roman"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1" i="0" u="none" strike="noStrike" kern="1200" cap="none" spc="0" normalizeH="0" baseline="0" noProof="0" dirty="0">
              <a:ln>
                <a:noFill/>
              </a:ln>
              <a:solidFill>
                <a:srgbClr val="898989"/>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963547628"/>
      </p:ext>
    </p:extLst>
  </p:cSld>
  <p:clrMapOvr>
    <a:masterClrMapping/>
  </p:clrMapOvr>
  <mc:AlternateContent xmlns:mc="http://schemas.openxmlformats.org/markup-compatibility/2006" xmlns:p14="http://schemas.microsoft.com/office/powerpoint/2010/main">
    <mc:Choice Requires="p14">
      <p:transition spd="slow" p14:dur="1500" advClick="0">
        <p:push dir="u"/>
      </p:transition>
    </mc:Choice>
    <mc:Fallback xmlns="">
      <p:transition xmlns:p14="http://schemas.microsoft.com/office/powerpoint/2010/main" spd="slow" advClick="0">
        <p:push dir="u"/>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ext Box 1027"/>
          <p:cNvSpPr txBox="1">
            <a:spLocks noChangeArrowheads="1"/>
          </p:cNvSpPr>
          <p:nvPr/>
        </p:nvSpPr>
        <p:spPr bwMode="auto">
          <a:xfrm>
            <a:off x="198582" y="135357"/>
            <a:ext cx="6819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defRPr/>
            </a:pPr>
            <a:r>
              <a:rPr lang="en-US" altLang="en-US" sz="2000" i="1" dirty="0">
                <a:solidFill>
                  <a:schemeClr val="tx1">
                    <a:lumMod val="50000"/>
                    <a:lumOff val="50000"/>
                  </a:schemeClr>
                </a:solidFill>
                <a:latin typeface="Verdana" pitchFamily="34" charset="0"/>
              </a:rPr>
              <a:t>The Urgency</a:t>
            </a:r>
          </a:p>
        </p:txBody>
      </p:sp>
      <p:cxnSp>
        <p:nvCxnSpPr>
          <p:cNvPr id="75" name="Straight Connector 74"/>
          <p:cNvCxnSpPr>
            <a:cxnSpLocks/>
          </p:cNvCxnSpPr>
          <p:nvPr/>
        </p:nvCxnSpPr>
        <p:spPr>
          <a:xfrm>
            <a:off x="0" y="609600"/>
            <a:ext cx="12192000" cy="0"/>
          </a:xfrm>
          <a:prstGeom prst="line">
            <a:avLst/>
          </a:prstGeom>
          <a:ln w="12700">
            <a:solidFill>
              <a:srgbClr val="686868"/>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ACDE177-D7B7-429B-B4A8-1E6C90009B06}"/>
              </a:ext>
            </a:extLst>
          </p:cNvPr>
          <p:cNvSpPr txBox="1"/>
          <p:nvPr/>
        </p:nvSpPr>
        <p:spPr>
          <a:xfrm>
            <a:off x="1496291" y="1827945"/>
            <a:ext cx="9337964" cy="4397614"/>
          </a:xfrm>
          <a:prstGeom prst="rect">
            <a:avLst/>
          </a:prstGeom>
          <a:noFill/>
        </p:spPr>
        <p:txBody>
          <a:bodyPr wrap="square" rtlCol="0">
            <a:spAutoFit/>
          </a:bodyPr>
          <a:lstStyle/>
          <a:p>
            <a:pPr marL="285750" indent="-285750">
              <a:spcBef>
                <a:spcPts val="600"/>
              </a:spcBef>
              <a:spcAft>
                <a:spcPts val="600"/>
              </a:spcAft>
              <a:buClr>
                <a:srgbClr val="C00000"/>
              </a:buClr>
              <a:buFont typeface="Wingdings" panose="05000000000000000000" pitchFamily="2" charset="2"/>
              <a:buChar char="Ø"/>
            </a:pPr>
            <a:r>
              <a:rPr lang="en-US" sz="1600" b="1" dirty="0">
                <a:latin typeface="Verdana" panose="020B0604030504040204" pitchFamily="34" charset="0"/>
                <a:ea typeface="Verdana" panose="020B0604030504040204" pitchFamily="34" charset="0"/>
                <a:cs typeface="Verdana" panose="020B0604030504040204" pitchFamily="34" charset="0"/>
              </a:rPr>
              <a:t>Imperative cost reduction</a:t>
            </a:r>
            <a:r>
              <a:rPr lang="en-US" sz="1600" dirty="0">
                <a:latin typeface="Verdana" panose="020B0604030504040204" pitchFamily="34" charset="0"/>
                <a:ea typeface="Verdana" panose="020B0604030504040204" pitchFamily="34" charset="0"/>
                <a:cs typeface="Verdana" panose="020B0604030504040204" pitchFamily="34" charset="0"/>
              </a:rPr>
              <a:t>:</a:t>
            </a:r>
          </a:p>
          <a:p>
            <a:pPr marL="742950" lvl="1" indent="-285750">
              <a:spcBef>
                <a:spcPts val="600"/>
              </a:spcBef>
              <a:spcAft>
                <a:spcPts val="600"/>
              </a:spcAft>
              <a:buClr>
                <a:srgbClr val="C00000"/>
              </a:buClr>
              <a:buFont typeface="Arial" panose="020B0604020202020204" pitchFamily="34" charset="0"/>
              <a:buChar char="•"/>
            </a:pPr>
            <a:r>
              <a:rPr lang="en-US" sz="1400" dirty="0">
                <a:latin typeface="Verdana" panose="020B0604030504040204" pitchFamily="34" charset="0"/>
                <a:ea typeface="Verdana" panose="020B0604030504040204" pitchFamily="34" charset="0"/>
                <a:cs typeface="Verdana" panose="020B0604030504040204" pitchFamily="34" charset="0"/>
              </a:rPr>
              <a:t>Waste of time locating products and assets; waste through expirations</a:t>
            </a:r>
          </a:p>
          <a:p>
            <a:pPr marL="742950" lvl="1" indent="-285750">
              <a:spcBef>
                <a:spcPts val="600"/>
              </a:spcBef>
              <a:spcAft>
                <a:spcPts val="600"/>
              </a:spcAft>
              <a:buClr>
                <a:srgbClr val="C00000"/>
              </a:buClr>
              <a:buFont typeface="Arial" panose="020B0604020202020204" pitchFamily="34" charset="0"/>
              <a:buChar char="•"/>
            </a:pPr>
            <a:r>
              <a:rPr lang="en-US" sz="1400" dirty="0">
                <a:latin typeface="Verdana" panose="020B0604030504040204" pitchFamily="34" charset="0"/>
                <a:ea typeface="Verdana" panose="020B0604030504040204" pitchFamily="34" charset="0"/>
                <a:cs typeface="Verdana" panose="020B0604030504040204" pitchFamily="34" charset="0"/>
              </a:rPr>
              <a:t>Risk to the patient: stock-out, expired or recalled items, inaccurate medical records</a:t>
            </a:r>
          </a:p>
          <a:p>
            <a:pPr marL="742950" lvl="1" indent="-285750">
              <a:spcBef>
                <a:spcPts val="600"/>
              </a:spcBef>
              <a:spcAft>
                <a:spcPts val="600"/>
              </a:spcAft>
              <a:buClr>
                <a:srgbClr val="C00000"/>
              </a:buClr>
              <a:buFont typeface="Arial" panose="020B0604020202020204" pitchFamily="34" charset="0"/>
              <a:buChar char="•"/>
            </a:pPr>
            <a:r>
              <a:rPr lang="en-US" sz="1400" dirty="0">
                <a:latin typeface="Verdana" panose="020B0604030504040204" pitchFamily="34" charset="0"/>
                <a:ea typeface="Verdana" panose="020B0604030504040204" pitchFamily="34" charset="0"/>
                <a:cs typeface="Verdana" panose="020B0604030504040204" pitchFamily="34" charset="0"/>
              </a:rPr>
              <a:t>Efficiency: leaner, consolidated supplies; less time delivering better care</a:t>
            </a:r>
          </a:p>
          <a:p>
            <a:pPr marL="285750" indent="-285750">
              <a:spcBef>
                <a:spcPts val="600"/>
              </a:spcBef>
              <a:spcAft>
                <a:spcPts val="600"/>
              </a:spcAft>
              <a:buClr>
                <a:srgbClr val="C00000"/>
              </a:buClr>
              <a:buFont typeface="Wingdings" panose="05000000000000000000" pitchFamily="2" charset="2"/>
              <a:buChar char="Ø"/>
            </a:pPr>
            <a:r>
              <a:rPr lang="en-US" sz="1600" dirty="0">
                <a:latin typeface="Verdana" panose="020B0604030504040204" pitchFamily="34" charset="0"/>
                <a:ea typeface="Verdana" panose="020B0604030504040204" pitchFamily="34" charset="0"/>
                <a:cs typeface="Verdana" panose="020B0604030504040204" pitchFamily="34" charset="0"/>
              </a:rPr>
              <a:t>Market seeking to achieve </a:t>
            </a:r>
            <a:r>
              <a:rPr lang="en-US" sz="1600" b="1" dirty="0">
                <a:latin typeface="Verdana" panose="020B0604030504040204" pitchFamily="34" charset="0"/>
                <a:ea typeface="Verdana" panose="020B0604030504040204" pitchFamily="34" charset="0"/>
                <a:cs typeface="Verdana" panose="020B0604030504040204" pitchFamily="34" charset="0"/>
              </a:rPr>
              <a:t>100% compliance</a:t>
            </a:r>
            <a:r>
              <a:rPr lang="en-US" sz="1600" dirty="0">
                <a:latin typeface="Verdana" panose="020B0604030504040204" pitchFamily="34" charset="0"/>
                <a:ea typeface="Verdana" panose="020B0604030504040204" pitchFamily="34" charset="0"/>
                <a:cs typeface="Verdana" panose="020B0604030504040204" pitchFamily="34" charset="0"/>
              </a:rPr>
              <a:t>, visibility, and trackability in supplies management, and scalability to assets/equipment and people</a:t>
            </a:r>
          </a:p>
          <a:p>
            <a:pPr marL="285750" indent="-285750">
              <a:spcBef>
                <a:spcPts val="600"/>
              </a:spcBef>
              <a:spcAft>
                <a:spcPts val="600"/>
              </a:spcAft>
              <a:buClr>
                <a:srgbClr val="C00000"/>
              </a:buClr>
              <a:buFont typeface="Wingdings" panose="05000000000000000000" pitchFamily="2" charset="2"/>
              <a:buChar char="Ø"/>
            </a:pPr>
            <a:r>
              <a:rPr lang="en-US" sz="1600" dirty="0">
                <a:latin typeface="Verdana" panose="020B0604030504040204" pitchFamily="34" charset="0"/>
                <a:ea typeface="Verdana" panose="020B0604030504040204" pitchFamily="34" charset="0"/>
                <a:cs typeface="Verdana" panose="020B0604030504040204" pitchFamily="34" charset="0"/>
              </a:rPr>
              <a:t>FDA’s Unique Device Identifier (</a:t>
            </a:r>
            <a:r>
              <a:rPr lang="en-US" sz="1600" b="1" dirty="0">
                <a:latin typeface="Verdana" panose="020B0604030504040204" pitchFamily="34" charset="0"/>
                <a:ea typeface="Verdana" panose="020B0604030504040204" pitchFamily="34" charset="0"/>
                <a:cs typeface="Verdana" panose="020B0604030504040204" pitchFamily="34" charset="0"/>
              </a:rPr>
              <a:t>UDI</a:t>
            </a:r>
            <a:r>
              <a:rPr lang="en-US" sz="1600" dirty="0">
                <a:latin typeface="Verdana" panose="020B0604030504040204" pitchFamily="34" charset="0"/>
                <a:ea typeface="Verdana" panose="020B0604030504040204" pitchFamily="34" charset="0"/>
                <a:cs typeface="Verdana" panose="020B0604030504040204" pitchFamily="34" charset="0"/>
              </a:rPr>
              <a:t>) by 2020</a:t>
            </a:r>
          </a:p>
          <a:p>
            <a:pPr marL="742950" lvl="1" indent="-285750">
              <a:spcBef>
                <a:spcPts val="600"/>
              </a:spcBef>
              <a:spcAft>
                <a:spcPts val="600"/>
              </a:spcAft>
              <a:buClr>
                <a:srgbClr val="C00000"/>
              </a:buClr>
              <a:buFont typeface="Arial" panose="020B0604020202020204" pitchFamily="34" charset="0"/>
              <a:buChar char="•"/>
            </a:pPr>
            <a:r>
              <a:rPr lang="en-US" sz="1400" dirty="0">
                <a:latin typeface="Verdana" panose="020B0604030504040204" pitchFamily="34" charset="0"/>
                <a:ea typeface="Verdana" panose="020B0604030504040204" pitchFamily="34" charset="0"/>
                <a:cs typeface="Verdana" panose="020B0604030504040204" pitchFamily="34" charset="0"/>
              </a:rPr>
              <a:t>Global impact: barcodes or RFID, EPC and GS1, HIBCC</a:t>
            </a:r>
          </a:p>
          <a:p>
            <a:pPr marL="285750" indent="-285750">
              <a:spcBef>
                <a:spcPts val="600"/>
              </a:spcBef>
              <a:spcAft>
                <a:spcPts val="600"/>
              </a:spcAft>
              <a:buClr>
                <a:srgbClr val="C00000"/>
              </a:buClr>
              <a:buFont typeface="Wingdings" panose="05000000000000000000" pitchFamily="2" charset="2"/>
              <a:buChar char="Ø"/>
            </a:pPr>
            <a:r>
              <a:rPr lang="en-US" sz="1600" b="1" dirty="0">
                <a:latin typeface="Verdana" panose="020B0604030504040204" pitchFamily="34" charset="0"/>
                <a:ea typeface="Verdana" panose="020B0604030504040204" pitchFamily="34" charset="0"/>
                <a:cs typeface="Verdana" panose="020B0604030504040204" pitchFamily="34" charset="0"/>
              </a:rPr>
              <a:t>Reimbursement environment changing</a:t>
            </a:r>
            <a:r>
              <a:rPr lang="en-US" sz="1600" dirty="0">
                <a:latin typeface="Verdana" panose="020B0604030504040204" pitchFamily="34" charset="0"/>
                <a:ea typeface="Verdana" panose="020B0604030504040204" pitchFamily="34" charset="0"/>
                <a:cs typeface="Verdana" panose="020B0604030504040204" pitchFamily="34" charset="0"/>
              </a:rPr>
              <a:t>: </a:t>
            </a:r>
          </a:p>
          <a:p>
            <a:pPr marL="742950" lvl="1" indent="-285750">
              <a:spcBef>
                <a:spcPts val="600"/>
              </a:spcBef>
              <a:spcAft>
                <a:spcPts val="600"/>
              </a:spcAft>
              <a:buClr>
                <a:srgbClr val="C00000"/>
              </a:buClr>
              <a:buFont typeface="Arial" panose="020B0604020202020204" pitchFamily="34" charset="0"/>
              <a:buChar char="•"/>
            </a:pPr>
            <a:r>
              <a:rPr lang="en-US" sz="1400" dirty="0">
                <a:latin typeface="Verdana" panose="020B0604030504040204" pitchFamily="34" charset="0"/>
                <a:ea typeface="Verdana" panose="020B0604030504040204" pitchFamily="34" charset="0"/>
                <a:cs typeface="Verdana" panose="020B0604030504040204" pitchFamily="34" charset="0"/>
              </a:rPr>
              <a:t>Shrinking reimbursement – do more for less</a:t>
            </a:r>
          </a:p>
          <a:p>
            <a:pPr marL="742950" lvl="1" indent="-285750">
              <a:spcBef>
                <a:spcPts val="600"/>
              </a:spcBef>
              <a:spcAft>
                <a:spcPts val="600"/>
              </a:spcAft>
              <a:buClr>
                <a:srgbClr val="C00000"/>
              </a:buClr>
              <a:buFont typeface="Arial" panose="020B0604020202020204" pitchFamily="34" charset="0"/>
              <a:buChar char="•"/>
            </a:pPr>
            <a:r>
              <a:rPr lang="en-US" sz="1400" dirty="0">
                <a:latin typeface="Verdana" panose="020B0604030504040204" pitchFamily="34" charset="0"/>
                <a:ea typeface="Verdana" panose="020B0604030504040204" pitchFamily="34" charset="0"/>
                <a:cs typeface="Verdana" panose="020B0604030504040204" pitchFamily="34" charset="0"/>
              </a:rPr>
              <a:t>Higher level procedural details becoming required by payors, including UDI data by CMS</a:t>
            </a:r>
          </a:p>
          <a:p>
            <a:pPr marL="742950" lvl="1" indent="-285750">
              <a:lnSpc>
                <a:spcPct val="150000"/>
              </a:lnSpc>
              <a:buClr>
                <a:srgbClr val="C00000"/>
              </a:buClr>
              <a:buFont typeface="Arial" panose="020B0604020202020204" pitchFamily="34" charset="0"/>
              <a:buChar char="•"/>
            </a:pPr>
            <a:endParaRPr lang="en-US" sz="1600" dirty="0">
              <a:latin typeface="Verdana" panose="020B0604030504040204" pitchFamily="34" charset="0"/>
              <a:ea typeface="Verdana" panose="020B0604030504040204" pitchFamily="34" charset="0"/>
              <a:cs typeface="Verdana" panose="020B0604030504040204" pitchFamily="34" charset="0"/>
            </a:endParaRPr>
          </a:p>
        </p:txBody>
      </p:sp>
      <p:sp>
        <p:nvSpPr>
          <p:cNvPr id="38" name="Text Box 1027">
            <a:extLst>
              <a:ext uri="{FF2B5EF4-FFF2-40B4-BE49-F238E27FC236}">
                <a16:creationId xmlns:a16="http://schemas.microsoft.com/office/drawing/2014/main" id="{DE6FF416-95B4-4390-9357-17DA27C08F28}"/>
              </a:ext>
            </a:extLst>
          </p:cNvPr>
          <p:cNvSpPr txBox="1">
            <a:spLocks noChangeArrowheads="1"/>
          </p:cNvSpPr>
          <p:nvPr/>
        </p:nvSpPr>
        <p:spPr bwMode="auto">
          <a:xfrm>
            <a:off x="113211" y="821473"/>
            <a:ext cx="117070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defTabSz="457200" eaLnBrk="1" hangingPunct="1">
              <a:spcBef>
                <a:spcPts val="0"/>
              </a:spcBef>
              <a:buFontTx/>
              <a:buNone/>
              <a:defRPr/>
            </a:pPr>
            <a:r>
              <a:rPr lang="en-US" altLang="en-US" sz="1800" dirty="0">
                <a:latin typeface="Verdana" pitchFamily="34" charset="0"/>
              </a:rPr>
              <a:t>What is driving the current sense of urgency to adopt technology </a:t>
            </a:r>
          </a:p>
          <a:p>
            <a:pPr algn="ctr" defTabSz="457200" eaLnBrk="1" hangingPunct="1">
              <a:spcBef>
                <a:spcPts val="0"/>
              </a:spcBef>
              <a:buFontTx/>
              <a:buNone/>
              <a:defRPr/>
            </a:pPr>
            <a:r>
              <a:rPr lang="en-US" altLang="en-US" sz="1800" dirty="0">
                <a:latin typeface="Verdana" pitchFamily="34" charset="0"/>
              </a:rPr>
              <a:t>to improve the healthcare supply chain?</a:t>
            </a:r>
          </a:p>
        </p:txBody>
      </p:sp>
      <p:sp>
        <p:nvSpPr>
          <p:cNvPr id="40" name="TextBox 13">
            <a:extLst>
              <a:ext uri="{FF2B5EF4-FFF2-40B4-BE49-F238E27FC236}">
                <a16:creationId xmlns:a16="http://schemas.microsoft.com/office/drawing/2014/main" id="{FF9D830A-2C7A-4CCC-8C90-9432F29A4BFA}"/>
              </a:ext>
            </a:extLst>
          </p:cNvPr>
          <p:cNvSpPr txBox="1">
            <a:spLocks noChangeArrowheads="1"/>
          </p:cNvSpPr>
          <p:nvPr/>
        </p:nvSpPr>
        <p:spPr bwMode="auto">
          <a:xfrm>
            <a:off x="113211" y="6542881"/>
            <a:ext cx="43910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1100" b="0" dirty="0">
                <a:solidFill>
                  <a:srgbClr val="7F7F7F"/>
                </a:solidFill>
              </a:rPr>
              <a:t>VUEMED, Inc.  All rights reserved.  2019. </a:t>
            </a:r>
            <a:endParaRPr lang="en-US" dirty="0"/>
          </a:p>
        </p:txBody>
      </p:sp>
      <p:pic>
        <p:nvPicPr>
          <p:cNvPr id="41" name="Picture 15">
            <a:extLst>
              <a:ext uri="{FF2B5EF4-FFF2-40B4-BE49-F238E27FC236}">
                <a16:creationId xmlns:a16="http://schemas.microsoft.com/office/drawing/2014/main" id="{14A7A179-0C53-4215-A9BA-AB5322F0B4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8504" y="158054"/>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43" name="Rectangle 6">
            <a:extLst>
              <a:ext uri="{FF2B5EF4-FFF2-40B4-BE49-F238E27FC236}">
                <a16:creationId xmlns:a16="http://schemas.microsoft.com/office/drawing/2014/main" id="{B3AB9198-7F09-4DF7-8D19-C348CEB8C17B}"/>
              </a:ext>
            </a:extLst>
          </p:cNvPr>
          <p:cNvSpPr>
            <a:spLocks noGrp="1" noChangeArrowheads="1"/>
          </p:cNvSpPr>
          <p:nvPr>
            <p:ph type="sldNum" sz="quarter" idx="12"/>
          </p:nvPr>
        </p:nvSpPr>
        <p:spPr bwMode="auto">
          <a:xfrm>
            <a:off x="10287000" y="6464504"/>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B05CB9-366C-884E-BE65-4F410873D091}" type="slidenum">
              <a:rPr kumimoji="0" lang="en-US" sz="1200" b="1" i="0" u="none" strike="noStrike" kern="1200" cap="none" spc="0" normalizeH="0" baseline="0" noProof="0">
                <a:ln>
                  <a:noFill/>
                </a:ln>
                <a:solidFill>
                  <a:srgbClr val="898989"/>
                </a:solidFill>
                <a:effectLst/>
                <a:uLnTx/>
                <a:uFillTx/>
                <a:latin typeface="Times New Roman"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1" i="0" u="none" strike="noStrike" kern="1200" cap="none" spc="0" normalizeH="0" baseline="0" noProof="0" dirty="0">
              <a:ln>
                <a:noFill/>
              </a:ln>
              <a:solidFill>
                <a:srgbClr val="898989"/>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330247987"/>
      </p:ext>
    </p:extLst>
  </p:cSld>
  <p:clrMapOvr>
    <a:masterClrMapping/>
  </p:clrMapOvr>
  <mc:AlternateContent xmlns:mc="http://schemas.openxmlformats.org/markup-compatibility/2006" xmlns:p14="http://schemas.microsoft.com/office/powerpoint/2010/main">
    <mc:Choice Requires="p14">
      <p:transition spd="slow" p14:dur="1500" advClick="0">
        <p:push dir="u"/>
      </p:transition>
    </mc:Choice>
    <mc:Fallback xmlns="">
      <p:transition xmlns:p14="http://schemas.microsoft.com/office/powerpoint/2010/main" spd="slow" advClick="0">
        <p:push dir="u"/>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a:xfrm>
            <a:off x="7846356" y="3239553"/>
            <a:ext cx="1259545" cy="290494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p:nvSpPr>
        <p:spPr>
          <a:xfrm>
            <a:off x="3121955" y="3236439"/>
            <a:ext cx="1259545" cy="290494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8" name="AutoShape 65"/>
          <p:cNvCxnSpPr>
            <a:cxnSpLocks noChangeShapeType="1"/>
            <a:endCxn id="39" idx="6"/>
          </p:cNvCxnSpPr>
          <p:nvPr/>
        </p:nvCxnSpPr>
        <p:spPr bwMode="auto">
          <a:xfrm>
            <a:off x="8991074" y="4277134"/>
            <a:ext cx="525558" cy="0"/>
          </a:xfrm>
          <a:prstGeom prst="straightConnector1">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AutoShape 60"/>
          <p:cNvCxnSpPr>
            <a:cxnSpLocks noChangeShapeType="1"/>
            <a:stCxn id="21" idx="2"/>
            <a:endCxn id="14" idx="3"/>
          </p:cNvCxnSpPr>
          <p:nvPr/>
        </p:nvCxnSpPr>
        <p:spPr bwMode="auto">
          <a:xfrm rot="5400000">
            <a:off x="3220201" y="4056572"/>
            <a:ext cx="298806" cy="880792"/>
          </a:xfrm>
          <a:prstGeom prst="bentConnector2">
            <a:avLst/>
          </a:prstGeom>
          <a:noFill/>
          <a:ln w="19050">
            <a:solidFill>
              <a:schemeClr val="bg1">
                <a:lumMod val="50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AutoShape 65"/>
          <p:cNvCxnSpPr>
            <a:cxnSpLocks noChangeShapeType="1"/>
            <a:endCxn id="43" idx="3"/>
          </p:cNvCxnSpPr>
          <p:nvPr/>
        </p:nvCxnSpPr>
        <p:spPr bwMode="auto">
          <a:xfrm flipH="1">
            <a:off x="2933700" y="4233265"/>
            <a:ext cx="381000" cy="0"/>
          </a:xfrm>
          <a:prstGeom prst="straightConnector1">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AutoShape 65"/>
          <p:cNvCxnSpPr>
            <a:cxnSpLocks noChangeShapeType="1"/>
          </p:cNvCxnSpPr>
          <p:nvPr/>
        </p:nvCxnSpPr>
        <p:spPr bwMode="auto">
          <a:xfrm flipH="1">
            <a:off x="2929208" y="3805179"/>
            <a:ext cx="385492" cy="0"/>
          </a:xfrm>
          <a:prstGeom prst="straightConnector1">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AutoShape 65"/>
          <p:cNvCxnSpPr>
            <a:cxnSpLocks noChangeShapeType="1"/>
            <a:endCxn id="19" idx="6"/>
          </p:cNvCxnSpPr>
          <p:nvPr/>
        </p:nvCxnSpPr>
        <p:spPr bwMode="auto">
          <a:xfrm flipV="1">
            <a:off x="9029700" y="3803199"/>
            <a:ext cx="495300" cy="1981"/>
          </a:xfrm>
          <a:prstGeom prst="straightConnector1">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tangle 8"/>
          <p:cNvSpPr>
            <a:spLocks noChangeArrowheads="1"/>
          </p:cNvSpPr>
          <p:nvPr/>
        </p:nvSpPr>
        <p:spPr bwMode="auto">
          <a:xfrm>
            <a:off x="7886700" y="3734851"/>
            <a:ext cx="1143000" cy="647700"/>
          </a:xfrm>
          <a:prstGeom prst="rect">
            <a:avLst/>
          </a:prstGeom>
          <a:solidFill>
            <a:schemeClr val="bg1">
              <a:lumMod val="75000"/>
            </a:schemeClr>
          </a:solidFill>
          <a:ln w="9525">
            <a:solidFill>
              <a:schemeClr val="bg1">
                <a:lumMod val="75000"/>
              </a:schemeClr>
            </a:solidFill>
            <a:miter lim="800000"/>
            <a:headEnd/>
            <a:tailEnd/>
          </a:ln>
          <a:effectLs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r>
              <a:rPr lang="en-US" altLang="en-US" sz="1200" b="1" dirty="0">
                <a:solidFill>
                  <a:schemeClr val="tx1">
                    <a:lumMod val="75000"/>
                    <a:lumOff val="25000"/>
                  </a:schemeClr>
                </a:solidFill>
                <a:latin typeface="Calibri" pitchFamily="34" charset="0"/>
              </a:rPr>
              <a:t>Clinical </a:t>
            </a:r>
          </a:p>
          <a:p>
            <a:pPr algn="ctr" defTabSz="457200" eaLnBrk="1" hangingPunct="1"/>
            <a:r>
              <a:rPr lang="en-US" altLang="en-US" sz="1200" b="1" dirty="0">
                <a:solidFill>
                  <a:schemeClr val="tx1">
                    <a:lumMod val="75000"/>
                    <a:lumOff val="25000"/>
                  </a:schemeClr>
                </a:solidFill>
                <a:latin typeface="Calibri" pitchFamily="34" charset="0"/>
              </a:rPr>
              <a:t>Documentation </a:t>
            </a:r>
          </a:p>
          <a:p>
            <a:pPr algn="ctr" defTabSz="457200" eaLnBrk="1" hangingPunct="1"/>
            <a:r>
              <a:rPr lang="en-US" altLang="en-US" sz="1200" b="1" dirty="0">
                <a:solidFill>
                  <a:schemeClr val="tx1">
                    <a:lumMod val="75000"/>
                    <a:lumOff val="25000"/>
                  </a:schemeClr>
                </a:solidFill>
                <a:latin typeface="Calibri" pitchFamily="34" charset="0"/>
              </a:rPr>
              <a:t>Systems</a:t>
            </a:r>
          </a:p>
        </p:txBody>
      </p:sp>
      <p:sp>
        <p:nvSpPr>
          <p:cNvPr id="12" name="Rectangle 59"/>
          <p:cNvSpPr>
            <a:spLocks noChangeArrowheads="1"/>
          </p:cNvSpPr>
          <p:nvPr/>
        </p:nvSpPr>
        <p:spPr bwMode="auto">
          <a:xfrm>
            <a:off x="2058075" y="3236439"/>
            <a:ext cx="871133" cy="304800"/>
          </a:xfrm>
          <a:prstGeom prst="rect">
            <a:avLst/>
          </a:prstGeom>
          <a:solidFill>
            <a:schemeClr val="bg1"/>
          </a:solidFill>
          <a:ln w="9525">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r>
              <a:rPr lang="en-US" altLang="en-US" sz="1000" b="1" dirty="0">
                <a:solidFill>
                  <a:prstClr val="black"/>
                </a:solidFill>
                <a:latin typeface="Calibri" pitchFamily="34" charset="0"/>
              </a:rPr>
              <a:t>Purchasing</a:t>
            </a:r>
          </a:p>
        </p:txBody>
      </p:sp>
      <p:cxnSp>
        <p:nvCxnSpPr>
          <p:cNvPr id="13" name="AutoShape 60"/>
          <p:cNvCxnSpPr>
            <a:cxnSpLocks noChangeShapeType="1"/>
            <a:stCxn id="21" idx="0"/>
            <a:endCxn id="12" idx="3"/>
          </p:cNvCxnSpPr>
          <p:nvPr/>
        </p:nvCxnSpPr>
        <p:spPr bwMode="auto">
          <a:xfrm rot="16200000" flipV="1">
            <a:off x="3214093" y="3103956"/>
            <a:ext cx="311025" cy="880793"/>
          </a:xfrm>
          <a:prstGeom prst="bentConnector2">
            <a:avLst/>
          </a:prstGeom>
          <a:noFill/>
          <a:ln w="19050">
            <a:solidFill>
              <a:schemeClr val="bg1">
                <a:lumMod val="50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Rectangle 61"/>
          <p:cNvSpPr>
            <a:spLocks noChangeArrowheads="1"/>
          </p:cNvSpPr>
          <p:nvPr/>
        </p:nvSpPr>
        <p:spPr bwMode="auto">
          <a:xfrm>
            <a:off x="2067144" y="4493971"/>
            <a:ext cx="862064" cy="304800"/>
          </a:xfrm>
          <a:prstGeom prst="rect">
            <a:avLst/>
          </a:prstGeom>
          <a:solidFill>
            <a:schemeClr val="bg1"/>
          </a:solidFill>
          <a:ln w="9525">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r>
              <a:rPr lang="en-US" altLang="en-US" sz="1000" b="1" dirty="0">
                <a:solidFill>
                  <a:prstClr val="black"/>
                </a:solidFill>
                <a:latin typeface="Calibri" pitchFamily="34" charset="0"/>
              </a:rPr>
              <a:t>Value Analysis</a:t>
            </a:r>
          </a:p>
        </p:txBody>
      </p:sp>
      <p:sp>
        <p:nvSpPr>
          <p:cNvPr id="15" name="Oval 15"/>
          <p:cNvSpPr>
            <a:spLocks noChangeArrowheads="1"/>
          </p:cNvSpPr>
          <p:nvPr/>
        </p:nvSpPr>
        <p:spPr bwMode="auto">
          <a:xfrm flipH="1">
            <a:off x="9516632" y="4529343"/>
            <a:ext cx="533400" cy="457200"/>
          </a:xfrm>
          <a:prstGeom prst="ellipse">
            <a:avLst/>
          </a:prstGeom>
          <a:solidFill>
            <a:schemeClr val="bg1"/>
          </a:solidFill>
          <a:ln w="19050">
            <a:solidFill>
              <a:schemeClr val="bg1">
                <a:lumMod val="50000"/>
              </a:schemeClr>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r>
              <a:rPr lang="en-US" altLang="en-US" sz="900" b="1" dirty="0">
                <a:solidFill>
                  <a:prstClr val="black"/>
                </a:solidFill>
                <a:latin typeface="Calibri" pitchFamily="34" charset="0"/>
              </a:rPr>
              <a:t>Clinical</a:t>
            </a:r>
          </a:p>
          <a:p>
            <a:pPr algn="ctr" defTabSz="457200" eaLnBrk="1" hangingPunct="1"/>
            <a:r>
              <a:rPr lang="en-US" altLang="en-US" sz="900" b="1" dirty="0">
                <a:solidFill>
                  <a:prstClr val="black"/>
                </a:solidFill>
                <a:latin typeface="Calibri" pitchFamily="34" charset="0"/>
              </a:rPr>
              <a:t>Analysis</a:t>
            </a:r>
          </a:p>
        </p:txBody>
      </p:sp>
      <p:sp>
        <p:nvSpPr>
          <p:cNvPr id="16" name="Oval 15"/>
          <p:cNvSpPr>
            <a:spLocks noChangeArrowheads="1"/>
          </p:cNvSpPr>
          <p:nvPr/>
        </p:nvSpPr>
        <p:spPr bwMode="auto">
          <a:xfrm flipH="1">
            <a:off x="9516632" y="3087151"/>
            <a:ext cx="533400" cy="457200"/>
          </a:xfrm>
          <a:prstGeom prst="ellipse">
            <a:avLst/>
          </a:prstGeom>
          <a:solidFill>
            <a:schemeClr val="bg1"/>
          </a:solidFill>
          <a:ln w="19050">
            <a:solidFill>
              <a:schemeClr val="bg1">
                <a:lumMod val="50000"/>
              </a:schemeClr>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r>
              <a:rPr lang="en-US" altLang="en-US" sz="900" b="1" dirty="0">
                <a:solidFill>
                  <a:prstClr val="black"/>
                </a:solidFill>
                <a:latin typeface="Calibri" pitchFamily="34" charset="0"/>
              </a:rPr>
              <a:t>EMR</a:t>
            </a:r>
          </a:p>
        </p:txBody>
      </p:sp>
      <p:cxnSp>
        <p:nvCxnSpPr>
          <p:cNvPr id="18" name="AutoShape 66"/>
          <p:cNvCxnSpPr>
            <a:cxnSpLocks noChangeShapeType="1"/>
            <a:stCxn id="11" idx="0"/>
            <a:endCxn id="16" idx="6"/>
          </p:cNvCxnSpPr>
          <p:nvPr/>
        </p:nvCxnSpPr>
        <p:spPr bwMode="auto">
          <a:xfrm rot="5400000" flipH="1" flipV="1">
            <a:off x="8777866" y="2996085"/>
            <a:ext cx="419100" cy="1058432"/>
          </a:xfrm>
          <a:prstGeom prst="bentConnector2">
            <a:avLst/>
          </a:prstGeom>
          <a:noFill/>
          <a:ln w="19050">
            <a:solidFill>
              <a:schemeClr val="bg1">
                <a:lumMod val="50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Oval 15"/>
          <p:cNvSpPr>
            <a:spLocks noChangeArrowheads="1"/>
          </p:cNvSpPr>
          <p:nvPr/>
        </p:nvSpPr>
        <p:spPr bwMode="auto">
          <a:xfrm flipH="1">
            <a:off x="9525000" y="3574598"/>
            <a:ext cx="533400" cy="457200"/>
          </a:xfrm>
          <a:prstGeom prst="ellipse">
            <a:avLst/>
          </a:prstGeom>
          <a:solidFill>
            <a:schemeClr val="bg1"/>
          </a:solidFill>
          <a:ln w="19050">
            <a:solidFill>
              <a:schemeClr val="bg1">
                <a:lumMod val="50000"/>
              </a:schemeClr>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endParaRPr lang="en-US" altLang="en-US" sz="900" b="1" dirty="0">
              <a:solidFill>
                <a:prstClr val="black"/>
              </a:solidFill>
              <a:latin typeface="Calibri" pitchFamily="34" charset="0"/>
            </a:endParaRPr>
          </a:p>
          <a:p>
            <a:pPr algn="ctr" defTabSz="457200" eaLnBrk="1" hangingPunct="1"/>
            <a:r>
              <a:rPr lang="en-US" altLang="en-US" sz="900" b="1" dirty="0">
                <a:solidFill>
                  <a:prstClr val="black"/>
                </a:solidFill>
                <a:latin typeface="Calibri" pitchFamily="34" charset="0"/>
              </a:rPr>
              <a:t>Billing</a:t>
            </a:r>
          </a:p>
          <a:p>
            <a:pPr algn="ctr" defTabSz="457200" eaLnBrk="1" hangingPunct="1"/>
            <a:endParaRPr lang="en-US" altLang="en-US" sz="900" b="1" dirty="0">
              <a:solidFill>
                <a:prstClr val="black"/>
              </a:solidFill>
              <a:latin typeface="Calibri" pitchFamily="34" charset="0"/>
            </a:endParaRPr>
          </a:p>
        </p:txBody>
      </p:sp>
      <p:cxnSp>
        <p:nvCxnSpPr>
          <p:cNvPr id="20" name="AutoShape 68"/>
          <p:cNvCxnSpPr>
            <a:cxnSpLocks noChangeShapeType="1"/>
            <a:stCxn id="11" idx="2"/>
            <a:endCxn id="15" idx="6"/>
          </p:cNvCxnSpPr>
          <p:nvPr/>
        </p:nvCxnSpPr>
        <p:spPr bwMode="auto">
          <a:xfrm rot="16200000" flipH="1">
            <a:off x="8799720" y="4041031"/>
            <a:ext cx="375392" cy="1058432"/>
          </a:xfrm>
          <a:prstGeom prst="bentConnector2">
            <a:avLst/>
          </a:prstGeom>
          <a:noFill/>
          <a:ln w="19050">
            <a:solidFill>
              <a:schemeClr val="bg1">
                <a:lumMod val="50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Rectangle 7"/>
          <p:cNvSpPr>
            <a:spLocks noChangeArrowheads="1"/>
          </p:cNvSpPr>
          <p:nvPr/>
        </p:nvSpPr>
        <p:spPr bwMode="auto">
          <a:xfrm>
            <a:off x="3314700" y="3699865"/>
            <a:ext cx="990600" cy="647701"/>
          </a:xfrm>
          <a:prstGeom prst="rect">
            <a:avLst/>
          </a:prstGeom>
          <a:solidFill>
            <a:schemeClr val="bg1">
              <a:lumMod val="75000"/>
            </a:schemeClr>
          </a:solidFill>
          <a:ln w="9525">
            <a:solidFill>
              <a:schemeClr val="bg1">
                <a:lumMod val="75000"/>
              </a:schemeClr>
            </a:solidFill>
            <a:miter lim="800000"/>
            <a:headEnd/>
            <a:tailEnd/>
          </a:ln>
          <a:effectLs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r>
              <a:rPr lang="en-US" altLang="en-US" sz="1200" b="1" dirty="0">
                <a:solidFill>
                  <a:schemeClr val="tx1">
                    <a:lumMod val="75000"/>
                    <a:lumOff val="25000"/>
                  </a:schemeClr>
                </a:solidFill>
                <a:latin typeface="Calibri" pitchFamily="34" charset="0"/>
              </a:rPr>
              <a:t>Hospital</a:t>
            </a:r>
          </a:p>
          <a:p>
            <a:pPr algn="ctr" defTabSz="457200" eaLnBrk="1" hangingPunct="1"/>
            <a:r>
              <a:rPr lang="en-US" altLang="en-US" sz="1200" b="1" dirty="0">
                <a:solidFill>
                  <a:schemeClr val="tx1">
                    <a:lumMod val="75000"/>
                    <a:lumOff val="25000"/>
                  </a:schemeClr>
                </a:solidFill>
                <a:latin typeface="Calibri" pitchFamily="34" charset="0"/>
              </a:rPr>
              <a:t>MMIS</a:t>
            </a:r>
          </a:p>
        </p:txBody>
      </p:sp>
      <p:sp>
        <p:nvSpPr>
          <p:cNvPr id="27" name="Line 56"/>
          <p:cNvSpPr>
            <a:spLocks noChangeShapeType="1"/>
          </p:cNvSpPr>
          <p:nvPr/>
        </p:nvSpPr>
        <p:spPr bwMode="auto">
          <a:xfrm>
            <a:off x="4305301" y="4023713"/>
            <a:ext cx="3581400" cy="8747"/>
          </a:xfrm>
          <a:prstGeom prst="line">
            <a:avLst/>
          </a:prstGeom>
          <a:noFill/>
          <a:ln w="57150" cap="rnd">
            <a:solidFill>
              <a:schemeClr val="tx1">
                <a:lumMod val="50000"/>
                <a:lumOff val="50000"/>
              </a:schemeClr>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457200"/>
            <a:endParaRPr lang="en-US" dirty="0">
              <a:solidFill>
                <a:prstClr val="black"/>
              </a:solidFill>
            </a:endParaRPr>
          </a:p>
        </p:txBody>
      </p:sp>
      <p:sp>
        <p:nvSpPr>
          <p:cNvPr id="30" name="Text Box 71"/>
          <p:cNvSpPr txBox="1">
            <a:spLocks noChangeArrowheads="1"/>
          </p:cNvSpPr>
          <p:nvPr/>
        </p:nvSpPr>
        <p:spPr bwMode="auto">
          <a:xfrm>
            <a:off x="4419600" y="3172693"/>
            <a:ext cx="33528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spcBef>
                <a:spcPct val="50000"/>
              </a:spcBef>
            </a:pPr>
            <a:r>
              <a:rPr lang="en-US" altLang="en-US" sz="2000" b="1" i="1" dirty="0">
                <a:solidFill>
                  <a:srgbClr val="C00000"/>
                </a:solidFill>
                <a:latin typeface="Calibri" pitchFamily="34" charset="0"/>
              </a:rPr>
              <a:t>Technology , Standards &amp; Data Gap</a:t>
            </a:r>
          </a:p>
        </p:txBody>
      </p:sp>
      <p:sp>
        <p:nvSpPr>
          <p:cNvPr id="42" name="Rectangle 59"/>
          <p:cNvSpPr>
            <a:spLocks noChangeArrowheads="1"/>
          </p:cNvSpPr>
          <p:nvPr/>
        </p:nvSpPr>
        <p:spPr bwMode="auto">
          <a:xfrm>
            <a:off x="2057400" y="3652240"/>
            <a:ext cx="876300" cy="304800"/>
          </a:xfrm>
          <a:prstGeom prst="rect">
            <a:avLst/>
          </a:prstGeom>
          <a:solidFill>
            <a:schemeClr val="bg1"/>
          </a:solidFill>
          <a:ln w="9525">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r>
              <a:rPr lang="en-US" altLang="en-US" sz="1000" b="1" dirty="0">
                <a:solidFill>
                  <a:prstClr val="black"/>
                </a:solidFill>
                <a:latin typeface="Calibri" pitchFamily="34" charset="0"/>
              </a:rPr>
              <a:t>Contracting</a:t>
            </a:r>
          </a:p>
        </p:txBody>
      </p:sp>
      <p:sp>
        <p:nvSpPr>
          <p:cNvPr id="43" name="Rectangle 59"/>
          <p:cNvSpPr>
            <a:spLocks noChangeArrowheads="1"/>
          </p:cNvSpPr>
          <p:nvPr/>
        </p:nvSpPr>
        <p:spPr bwMode="auto">
          <a:xfrm>
            <a:off x="2066470" y="4080865"/>
            <a:ext cx="867231" cy="304800"/>
          </a:xfrm>
          <a:prstGeom prst="rect">
            <a:avLst/>
          </a:prstGeom>
          <a:solidFill>
            <a:schemeClr val="bg1"/>
          </a:solidFill>
          <a:ln w="9525">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r>
              <a:rPr lang="en-US" altLang="en-US" sz="1000" b="1" dirty="0">
                <a:solidFill>
                  <a:prstClr val="black"/>
                </a:solidFill>
                <a:latin typeface="Calibri" pitchFamily="34" charset="0"/>
              </a:rPr>
              <a:t>Distribution</a:t>
            </a:r>
          </a:p>
        </p:txBody>
      </p:sp>
      <p:sp>
        <p:nvSpPr>
          <p:cNvPr id="40" name="Text Box 1027"/>
          <p:cNvSpPr txBox="1">
            <a:spLocks noChangeArrowheads="1"/>
          </p:cNvSpPr>
          <p:nvPr/>
        </p:nvSpPr>
        <p:spPr bwMode="auto">
          <a:xfrm>
            <a:off x="152400" y="148097"/>
            <a:ext cx="845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defTabSz="457200" eaLnBrk="1" hangingPunct="1">
              <a:spcBef>
                <a:spcPct val="50000"/>
              </a:spcBef>
              <a:buNone/>
              <a:defRPr/>
            </a:pPr>
            <a:r>
              <a:rPr lang="en-US" altLang="en-US" sz="2000" i="1" dirty="0">
                <a:solidFill>
                  <a:prstClr val="black">
                    <a:lumMod val="50000"/>
                    <a:lumOff val="50000"/>
                  </a:prstClr>
                </a:solidFill>
                <a:latin typeface="Verdana" pitchFamily="34" charset="0"/>
              </a:rPr>
              <a:t>Current Challenges at Hospitals – Data Gaps</a:t>
            </a:r>
          </a:p>
        </p:txBody>
      </p:sp>
      <p:cxnSp>
        <p:nvCxnSpPr>
          <p:cNvPr id="41" name="Straight Connector 40"/>
          <p:cNvCxnSpPr>
            <a:cxnSpLocks/>
          </p:cNvCxnSpPr>
          <p:nvPr/>
        </p:nvCxnSpPr>
        <p:spPr>
          <a:xfrm>
            <a:off x="0" y="609600"/>
            <a:ext cx="12192000" cy="0"/>
          </a:xfrm>
          <a:prstGeom prst="line">
            <a:avLst/>
          </a:prstGeom>
          <a:ln w="12700">
            <a:solidFill>
              <a:srgbClr val="686868"/>
            </a:solidFill>
          </a:ln>
        </p:spPr>
        <p:style>
          <a:lnRef idx="1">
            <a:schemeClr val="accent1"/>
          </a:lnRef>
          <a:fillRef idx="0">
            <a:schemeClr val="accent1"/>
          </a:fillRef>
          <a:effectRef idx="0">
            <a:schemeClr val="accent1"/>
          </a:effectRef>
          <a:fontRef idx="minor">
            <a:schemeClr val="tx1"/>
          </a:fontRef>
        </p:style>
      </p:cxnSp>
      <p:sp>
        <p:nvSpPr>
          <p:cNvPr id="47" name="Text Box 7"/>
          <p:cNvSpPr txBox="1">
            <a:spLocks noChangeArrowheads="1"/>
          </p:cNvSpPr>
          <p:nvPr/>
        </p:nvSpPr>
        <p:spPr bwMode="auto">
          <a:xfrm>
            <a:off x="258618" y="685800"/>
            <a:ext cx="11582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algn="ctr" defTabSz="457200" eaLnBrk="1" hangingPunct="1">
              <a:spcBef>
                <a:spcPct val="50000"/>
              </a:spcBef>
            </a:pPr>
            <a:r>
              <a:rPr lang="en-US" sz="1800" b="0" dirty="0">
                <a:solidFill>
                  <a:prstClr val="black"/>
                </a:solidFill>
                <a:latin typeface="Verdana" charset="0"/>
              </a:rPr>
              <a:t>This gap of technology, standards, and data reinforces existing silos inside hospitals and prevents the supply chain from being transformed into a value chain both inside and outside hospitals</a:t>
            </a:r>
          </a:p>
        </p:txBody>
      </p:sp>
      <p:sp>
        <p:nvSpPr>
          <p:cNvPr id="39" name="Oval 15"/>
          <p:cNvSpPr>
            <a:spLocks noChangeArrowheads="1"/>
          </p:cNvSpPr>
          <p:nvPr/>
        </p:nvSpPr>
        <p:spPr bwMode="auto">
          <a:xfrm flipH="1">
            <a:off x="9516632" y="4048534"/>
            <a:ext cx="533400" cy="457200"/>
          </a:xfrm>
          <a:prstGeom prst="ellipse">
            <a:avLst/>
          </a:prstGeom>
          <a:solidFill>
            <a:schemeClr val="bg1"/>
          </a:solidFill>
          <a:ln w="19050">
            <a:solidFill>
              <a:schemeClr val="bg1">
                <a:lumMod val="50000"/>
              </a:schemeClr>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endParaRPr lang="en-US" altLang="en-US" sz="900" b="1" dirty="0">
              <a:solidFill>
                <a:prstClr val="black"/>
              </a:solidFill>
              <a:latin typeface="Calibri" pitchFamily="34" charset="0"/>
            </a:endParaRPr>
          </a:p>
          <a:p>
            <a:pPr algn="ctr" defTabSz="457200" eaLnBrk="1" hangingPunct="1"/>
            <a:r>
              <a:rPr lang="en-US" altLang="en-US" sz="900" b="1" dirty="0">
                <a:solidFill>
                  <a:prstClr val="black"/>
                </a:solidFill>
                <a:latin typeface="Calibri" pitchFamily="34" charset="0"/>
              </a:rPr>
              <a:t>Procure-</a:t>
            </a:r>
          </a:p>
          <a:p>
            <a:pPr algn="ctr" defTabSz="457200" eaLnBrk="1" hangingPunct="1"/>
            <a:r>
              <a:rPr lang="en-US" altLang="en-US" sz="900" b="1" dirty="0" err="1">
                <a:solidFill>
                  <a:prstClr val="black"/>
                </a:solidFill>
                <a:latin typeface="Calibri" pitchFamily="34" charset="0"/>
              </a:rPr>
              <a:t>ment</a:t>
            </a:r>
            <a:endParaRPr lang="en-US" altLang="en-US" sz="900" b="1" dirty="0">
              <a:solidFill>
                <a:prstClr val="black"/>
              </a:solidFill>
              <a:latin typeface="Calibri" pitchFamily="34" charset="0"/>
            </a:endParaRPr>
          </a:p>
          <a:p>
            <a:pPr algn="ctr" defTabSz="457200" eaLnBrk="1" hangingPunct="1"/>
            <a:endParaRPr lang="en-US" altLang="en-US" sz="900" b="1" dirty="0">
              <a:solidFill>
                <a:prstClr val="black"/>
              </a:solidFill>
              <a:latin typeface="Calibri" pitchFamily="34" charset="0"/>
            </a:endParaRPr>
          </a:p>
        </p:txBody>
      </p:sp>
      <p:pic>
        <p:nvPicPr>
          <p:cNvPr id="50" name="Picture 6" descr="D:\ICONS\work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3301" y="5531602"/>
            <a:ext cx="510847" cy="510847"/>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8" descr="D:\ICONS\hospital1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7850" y="1475196"/>
            <a:ext cx="800101" cy="800101"/>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10" descr="D:\ICONS\patient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2776" y="5482630"/>
            <a:ext cx="568325" cy="568325"/>
          </a:xfrm>
          <a:prstGeom prst="rect">
            <a:avLst/>
          </a:prstGeom>
          <a:noFill/>
          <a:extLst>
            <a:ext uri="{909E8E84-426E-40DD-AFC4-6F175D3DCCD1}">
              <a14:hiddenFill xmlns:a14="http://schemas.microsoft.com/office/drawing/2010/main">
                <a:solidFill>
                  <a:srgbClr val="FFFFFF"/>
                </a:solidFill>
              </a14:hiddenFill>
            </a:ext>
          </a:extLst>
        </p:spPr>
      </p:pic>
      <p:sp>
        <p:nvSpPr>
          <p:cNvPr id="58" name="TextBox 57"/>
          <p:cNvSpPr txBox="1"/>
          <p:nvPr/>
        </p:nvSpPr>
        <p:spPr>
          <a:xfrm>
            <a:off x="5372100" y="2151454"/>
            <a:ext cx="1371600" cy="307777"/>
          </a:xfrm>
          <a:prstGeom prst="rect">
            <a:avLst/>
          </a:prstGeom>
          <a:noFill/>
        </p:spPr>
        <p:txBody>
          <a:bodyPr wrap="square" rtlCol="0">
            <a:spAutoFit/>
          </a:bodyPr>
          <a:lstStyle/>
          <a:p>
            <a:pPr algn="ctr"/>
            <a:r>
              <a:rPr lang="en-US" sz="1400" b="1" dirty="0">
                <a:solidFill>
                  <a:schemeClr val="accent1">
                    <a:lumMod val="75000"/>
                  </a:schemeClr>
                </a:solidFill>
              </a:rPr>
              <a:t>Hospital</a:t>
            </a:r>
          </a:p>
        </p:txBody>
      </p:sp>
      <p:sp>
        <p:nvSpPr>
          <p:cNvPr id="59" name="Right Brace 58"/>
          <p:cNvSpPr/>
          <p:nvPr/>
        </p:nvSpPr>
        <p:spPr>
          <a:xfrm rot="16200000">
            <a:off x="5904576" y="-1400232"/>
            <a:ext cx="278292" cy="7953156"/>
          </a:xfrm>
          <a:prstGeom prst="rightBrace">
            <a:avLst>
              <a:gd name="adj1" fmla="val 0"/>
              <a:gd name="adj2" fmla="val 49498"/>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 name="TextBox 62"/>
          <p:cNvSpPr txBox="1"/>
          <p:nvPr/>
        </p:nvSpPr>
        <p:spPr>
          <a:xfrm>
            <a:off x="7772400" y="5147667"/>
            <a:ext cx="1371600" cy="307777"/>
          </a:xfrm>
          <a:prstGeom prst="rect">
            <a:avLst/>
          </a:prstGeom>
          <a:noFill/>
        </p:spPr>
        <p:txBody>
          <a:bodyPr wrap="square" rtlCol="0">
            <a:spAutoFit/>
          </a:bodyPr>
          <a:lstStyle/>
          <a:p>
            <a:pPr algn="ctr"/>
            <a:r>
              <a:rPr lang="en-US" sz="1400" b="1" dirty="0"/>
              <a:t>Point of Care</a:t>
            </a:r>
          </a:p>
        </p:txBody>
      </p:sp>
      <p:sp>
        <p:nvSpPr>
          <p:cNvPr id="65" name="TextBox 64"/>
          <p:cNvSpPr txBox="1"/>
          <p:nvPr/>
        </p:nvSpPr>
        <p:spPr>
          <a:xfrm>
            <a:off x="2969554" y="5147666"/>
            <a:ext cx="1564347" cy="307777"/>
          </a:xfrm>
          <a:prstGeom prst="rect">
            <a:avLst/>
          </a:prstGeom>
          <a:noFill/>
        </p:spPr>
        <p:txBody>
          <a:bodyPr wrap="square" rtlCol="0">
            <a:spAutoFit/>
          </a:bodyPr>
          <a:lstStyle/>
          <a:p>
            <a:pPr algn="ctr"/>
            <a:r>
              <a:rPr lang="en-US" sz="1400" b="1" dirty="0"/>
              <a:t>Point of Delivery</a:t>
            </a:r>
          </a:p>
        </p:txBody>
      </p:sp>
      <p:sp>
        <p:nvSpPr>
          <p:cNvPr id="48" name="Text Box 71"/>
          <p:cNvSpPr txBox="1">
            <a:spLocks noChangeArrowheads="1"/>
          </p:cNvSpPr>
          <p:nvPr/>
        </p:nvSpPr>
        <p:spPr bwMode="auto">
          <a:xfrm>
            <a:off x="4381500" y="4137956"/>
            <a:ext cx="3429000" cy="187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285750" indent="-285750" defTabSz="457200" eaLnBrk="1" hangingPunct="1">
              <a:spcBef>
                <a:spcPts val="600"/>
              </a:spcBef>
              <a:buFont typeface="Arial" panose="020B0604020202020204" pitchFamily="34" charset="0"/>
              <a:buChar char="•"/>
            </a:pPr>
            <a:r>
              <a:rPr lang="en-US" altLang="en-US" sz="1600" b="1" i="1" dirty="0">
                <a:solidFill>
                  <a:schemeClr val="tx1">
                    <a:lumMod val="65000"/>
                    <a:lumOff val="35000"/>
                  </a:schemeClr>
                </a:solidFill>
                <a:latin typeface="Calibri" pitchFamily="34" charset="0"/>
              </a:rPr>
              <a:t>Poor or NO compliance</a:t>
            </a:r>
          </a:p>
          <a:p>
            <a:pPr marL="285750" indent="-285750" defTabSz="457200" eaLnBrk="1" hangingPunct="1">
              <a:spcBef>
                <a:spcPts val="600"/>
              </a:spcBef>
              <a:buFont typeface="Arial" panose="020B0604020202020204" pitchFamily="34" charset="0"/>
              <a:buChar char="•"/>
            </a:pPr>
            <a:r>
              <a:rPr lang="en-US" altLang="en-US" sz="1600" b="1" i="1" dirty="0">
                <a:solidFill>
                  <a:schemeClr val="tx1">
                    <a:lumMod val="65000"/>
                    <a:lumOff val="35000"/>
                  </a:schemeClr>
                </a:solidFill>
                <a:latin typeface="Calibri" pitchFamily="34" charset="0"/>
              </a:rPr>
              <a:t>Poor or NO inventory visibility &amp; </a:t>
            </a:r>
            <a:r>
              <a:rPr lang="en-US" altLang="en-US" sz="1600" b="1" i="1" dirty="0" err="1">
                <a:solidFill>
                  <a:schemeClr val="tx1">
                    <a:lumMod val="65000"/>
                    <a:lumOff val="35000"/>
                  </a:schemeClr>
                </a:solidFill>
                <a:latin typeface="Calibri" pitchFamily="34" charset="0"/>
              </a:rPr>
              <a:t>trackability</a:t>
            </a:r>
            <a:endParaRPr lang="en-US" altLang="en-US" sz="1600" b="1" i="1" dirty="0">
              <a:solidFill>
                <a:schemeClr val="tx1">
                  <a:lumMod val="65000"/>
                  <a:lumOff val="35000"/>
                </a:schemeClr>
              </a:solidFill>
              <a:latin typeface="Calibri" pitchFamily="34" charset="0"/>
            </a:endParaRPr>
          </a:p>
          <a:p>
            <a:pPr marL="285750" indent="-285750" defTabSz="457200" eaLnBrk="1" hangingPunct="1">
              <a:spcBef>
                <a:spcPts val="600"/>
              </a:spcBef>
              <a:buFont typeface="Arial" panose="020B0604020202020204" pitchFamily="34" charset="0"/>
              <a:buChar char="•"/>
            </a:pPr>
            <a:r>
              <a:rPr lang="en-US" altLang="en-US" sz="1600" b="1" i="1" dirty="0">
                <a:solidFill>
                  <a:schemeClr val="tx1">
                    <a:lumMod val="65000"/>
                    <a:lumOff val="35000"/>
                  </a:schemeClr>
                </a:solidFill>
                <a:latin typeface="Calibri" pitchFamily="34" charset="0"/>
              </a:rPr>
              <a:t>Unavailable or inaccurate data</a:t>
            </a:r>
          </a:p>
          <a:p>
            <a:pPr marL="1028700" lvl="1" defTabSz="457200" eaLnBrk="1" hangingPunct="1">
              <a:spcBef>
                <a:spcPts val="600"/>
              </a:spcBef>
              <a:buFont typeface="Arial" panose="020B0604020202020204" pitchFamily="34" charset="0"/>
              <a:buChar char="•"/>
            </a:pPr>
            <a:r>
              <a:rPr lang="en-US" altLang="en-US" sz="1600" b="1" i="1" dirty="0">
                <a:solidFill>
                  <a:schemeClr val="tx1">
                    <a:lumMod val="65000"/>
                    <a:lumOff val="35000"/>
                  </a:schemeClr>
                </a:solidFill>
                <a:latin typeface="Calibri" pitchFamily="34" charset="0"/>
              </a:rPr>
              <a:t>Clinical</a:t>
            </a:r>
          </a:p>
          <a:p>
            <a:pPr marL="1028700" lvl="1" defTabSz="457200" eaLnBrk="1" hangingPunct="1">
              <a:spcBef>
                <a:spcPts val="600"/>
              </a:spcBef>
              <a:buFont typeface="Arial" panose="020B0604020202020204" pitchFamily="34" charset="0"/>
              <a:buChar char="•"/>
            </a:pPr>
            <a:r>
              <a:rPr lang="en-US" altLang="en-US" sz="1600" b="1" i="1" dirty="0">
                <a:solidFill>
                  <a:schemeClr val="tx1">
                    <a:lumMod val="65000"/>
                    <a:lumOff val="35000"/>
                  </a:schemeClr>
                </a:solidFill>
                <a:latin typeface="Calibri" pitchFamily="34" charset="0"/>
              </a:rPr>
              <a:t>Vendor</a:t>
            </a:r>
          </a:p>
        </p:txBody>
      </p:sp>
      <p:sp>
        <p:nvSpPr>
          <p:cNvPr id="56" name="TextBox 55"/>
          <p:cNvSpPr txBox="1"/>
          <p:nvPr/>
        </p:nvSpPr>
        <p:spPr>
          <a:xfrm>
            <a:off x="3065926" y="2855575"/>
            <a:ext cx="1371600" cy="307777"/>
          </a:xfrm>
          <a:prstGeom prst="rect">
            <a:avLst/>
          </a:prstGeom>
          <a:noFill/>
        </p:spPr>
        <p:txBody>
          <a:bodyPr wrap="square" rtlCol="0">
            <a:spAutoFit/>
          </a:bodyPr>
          <a:lstStyle/>
          <a:p>
            <a:pPr algn="ctr"/>
            <a:r>
              <a:rPr lang="en-US" sz="1400" b="1" dirty="0"/>
              <a:t>Silo Technology</a:t>
            </a:r>
          </a:p>
        </p:txBody>
      </p:sp>
      <p:sp>
        <p:nvSpPr>
          <p:cNvPr id="61" name="TextBox 60"/>
          <p:cNvSpPr txBox="1"/>
          <p:nvPr/>
        </p:nvSpPr>
        <p:spPr>
          <a:xfrm>
            <a:off x="7790327" y="2855575"/>
            <a:ext cx="1371600" cy="307777"/>
          </a:xfrm>
          <a:prstGeom prst="rect">
            <a:avLst/>
          </a:prstGeom>
          <a:noFill/>
        </p:spPr>
        <p:txBody>
          <a:bodyPr wrap="square" rtlCol="0">
            <a:spAutoFit/>
          </a:bodyPr>
          <a:lstStyle/>
          <a:p>
            <a:pPr algn="ctr"/>
            <a:r>
              <a:rPr lang="en-US" sz="1400" b="1" dirty="0"/>
              <a:t>Silo Technology</a:t>
            </a:r>
          </a:p>
        </p:txBody>
      </p:sp>
      <p:pic>
        <p:nvPicPr>
          <p:cNvPr id="44" name="Picture 15">
            <a:extLst>
              <a:ext uri="{FF2B5EF4-FFF2-40B4-BE49-F238E27FC236}">
                <a16:creationId xmlns:a16="http://schemas.microsoft.com/office/drawing/2014/main" id="{4EF7822E-183B-413B-91D7-6000F26E6E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08504" y="158054"/>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45" name="Rectangle 6">
            <a:extLst>
              <a:ext uri="{FF2B5EF4-FFF2-40B4-BE49-F238E27FC236}">
                <a16:creationId xmlns:a16="http://schemas.microsoft.com/office/drawing/2014/main" id="{A83971F8-A3C2-43E9-AC0F-27D79784D1D7}"/>
              </a:ext>
            </a:extLst>
          </p:cNvPr>
          <p:cNvSpPr>
            <a:spLocks noGrp="1" noChangeArrowheads="1"/>
          </p:cNvSpPr>
          <p:nvPr>
            <p:ph type="sldNum" sz="quarter" idx="12"/>
          </p:nvPr>
        </p:nvSpPr>
        <p:spPr bwMode="auto">
          <a:xfrm>
            <a:off x="10287000" y="6464504"/>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B05CB9-366C-884E-BE65-4F410873D091}" type="slidenum">
              <a:rPr kumimoji="0" lang="en-US" sz="1200" b="1" i="0" u="none" strike="noStrike" kern="1200" cap="none" spc="0" normalizeH="0" baseline="0" noProof="0">
                <a:ln>
                  <a:noFill/>
                </a:ln>
                <a:solidFill>
                  <a:srgbClr val="898989"/>
                </a:solidFill>
                <a:effectLst/>
                <a:uLnTx/>
                <a:uFillTx/>
                <a:latin typeface="Times New Roman"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1" i="0" u="none" strike="noStrike" kern="1200" cap="none" spc="0" normalizeH="0" baseline="0" noProof="0" dirty="0">
              <a:ln>
                <a:noFill/>
              </a:ln>
              <a:solidFill>
                <a:srgbClr val="898989"/>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298739286"/>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Straight Connector 40"/>
          <p:cNvCxnSpPr>
            <a:cxnSpLocks/>
          </p:cNvCxnSpPr>
          <p:nvPr/>
        </p:nvCxnSpPr>
        <p:spPr>
          <a:xfrm>
            <a:off x="0" y="609600"/>
            <a:ext cx="12192000" cy="0"/>
          </a:xfrm>
          <a:prstGeom prst="line">
            <a:avLst/>
          </a:prstGeom>
          <a:ln w="12700">
            <a:solidFill>
              <a:srgbClr val="686868"/>
            </a:solidFill>
          </a:ln>
        </p:spPr>
        <p:style>
          <a:lnRef idx="1">
            <a:schemeClr val="accent1"/>
          </a:lnRef>
          <a:fillRef idx="0">
            <a:schemeClr val="accent1"/>
          </a:fillRef>
          <a:effectRef idx="0">
            <a:schemeClr val="accent1"/>
          </a:effectRef>
          <a:fontRef idx="minor">
            <a:schemeClr val="tx1"/>
          </a:fontRef>
        </p:style>
      </p:cxnSp>
      <p:sp>
        <p:nvSpPr>
          <p:cNvPr id="45" name="Text Placeholder 1">
            <a:extLst>
              <a:ext uri="{FF2B5EF4-FFF2-40B4-BE49-F238E27FC236}">
                <a16:creationId xmlns:a16="http://schemas.microsoft.com/office/drawing/2014/main" id="{12E18724-E0FB-4ABE-8668-3F4EB45380EB}"/>
              </a:ext>
            </a:extLst>
          </p:cNvPr>
          <p:cNvSpPr txBox="1">
            <a:spLocks/>
          </p:cNvSpPr>
          <p:nvPr/>
        </p:nvSpPr>
        <p:spPr bwMode="auto">
          <a:xfrm>
            <a:off x="227006" y="794265"/>
            <a:ext cx="11207612" cy="833062"/>
          </a:xfrm>
          <a:prstGeom prst="rect">
            <a:avLst/>
          </a:prstGeom>
          <a:noFill/>
          <a:ln>
            <a:noFill/>
          </a:ln>
          <a:extLst/>
        </p:spPr>
        <p:txBody>
          <a:bodyPr vert="horz" wrap="square" lIns="91440" tIns="45720" rIns="91440" bIns="45720" numCol="1" anchor="t" anchorCtr="0" compatLnSpc="1">
            <a:prstTxWarp prst="textNoShape">
              <a:avLst/>
            </a:prstTxWarp>
            <a:noAutofit/>
          </a:bodyPr>
          <a:lstStyle>
            <a:lvl1pPr marL="0" indent="0" algn="ctr" defTabSz="457200" rtl="0" eaLnBrk="1" fontAlgn="base" hangingPunct="1">
              <a:spcBef>
                <a:spcPct val="20000"/>
              </a:spcBef>
              <a:spcAft>
                <a:spcPct val="0"/>
              </a:spcAft>
              <a:buFont typeface="Arial" pitchFamily="34" charset="0"/>
              <a:buNone/>
              <a:defRPr sz="3200" kern="1200">
                <a:solidFill>
                  <a:schemeClr val="tx1">
                    <a:tint val="75000"/>
                  </a:schemeClr>
                </a:solidFill>
                <a:latin typeface="+mn-lt"/>
                <a:ea typeface="ＭＳ Ｐゴシック" pitchFamily="1" charset="-128"/>
                <a:cs typeface="+mn-cs"/>
              </a:defRPr>
            </a:lvl1pPr>
            <a:lvl2pPr marL="457200" indent="0" algn="ctr" defTabSz="457200" rtl="0" eaLnBrk="1" fontAlgn="base" hangingPunct="1">
              <a:spcBef>
                <a:spcPct val="20000"/>
              </a:spcBef>
              <a:spcAft>
                <a:spcPct val="0"/>
              </a:spcAft>
              <a:buFont typeface="Arial" pitchFamily="34" charset="0"/>
              <a:buNone/>
              <a:defRPr sz="2800" kern="1200">
                <a:solidFill>
                  <a:schemeClr val="tx1">
                    <a:tint val="75000"/>
                  </a:schemeClr>
                </a:solidFill>
                <a:latin typeface="+mn-lt"/>
                <a:ea typeface="ＭＳ Ｐゴシック" pitchFamily="1" charset="-128"/>
                <a:cs typeface="+mn-cs"/>
              </a:defRPr>
            </a:lvl2pPr>
            <a:lvl3pPr marL="914400" indent="0" algn="ctr" defTabSz="457200" rtl="0" eaLnBrk="1" fontAlgn="base" hangingPunct="1">
              <a:spcBef>
                <a:spcPct val="20000"/>
              </a:spcBef>
              <a:spcAft>
                <a:spcPct val="0"/>
              </a:spcAft>
              <a:buFont typeface="Arial" pitchFamily="34" charset="0"/>
              <a:buNone/>
              <a:defRPr sz="2400" kern="1200">
                <a:solidFill>
                  <a:schemeClr val="tx1">
                    <a:tint val="75000"/>
                  </a:schemeClr>
                </a:solidFill>
                <a:latin typeface="+mn-lt"/>
                <a:ea typeface="ＭＳ Ｐゴシック" pitchFamily="1" charset="-128"/>
                <a:cs typeface="+mn-cs"/>
              </a:defRPr>
            </a:lvl3pPr>
            <a:lvl4pPr marL="1371600" indent="0" algn="ctr" defTabSz="457200" rtl="0" eaLnBrk="1" fontAlgn="base" hangingPunct="1">
              <a:spcBef>
                <a:spcPct val="20000"/>
              </a:spcBef>
              <a:spcAft>
                <a:spcPct val="0"/>
              </a:spcAft>
              <a:buFont typeface="Arial" pitchFamily="34" charset="0"/>
              <a:buNone/>
              <a:defRPr sz="2000" kern="1200">
                <a:solidFill>
                  <a:schemeClr val="tx1">
                    <a:tint val="75000"/>
                  </a:schemeClr>
                </a:solidFill>
                <a:latin typeface="+mn-lt"/>
                <a:ea typeface="ＭＳ Ｐゴシック" pitchFamily="1" charset="-128"/>
                <a:cs typeface="+mn-cs"/>
              </a:defRPr>
            </a:lvl4pPr>
            <a:lvl5pPr marL="1828800" indent="0" algn="ctr" defTabSz="457200" rtl="0" eaLnBrk="1" fontAlgn="base" hangingPunct="1">
              <a:spcBef>
                <a:spcPct val="20000"/>
              </a:spcBef>
              <a:spcAft>
                <a:spcPct val="0"/>
              </a:spcAft>
              <a:buFont typeface="Arial" pitchFamily="34" charset="0"/>
              <a:buNone/>
              <a:defRPr sz="2000" kern="1200">
                <a:solidFill>
                  <a:schemeClr val="tx1">
                    <a:tint val="75000"/>
                  </a:schemeClr>
                </a:solidFill>
                <a:latin typeface="+mn-lt"/>
                <a:ea typeface="ＭＳ Ｐゴシック" pitchFamily="1" charset="-128"/>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spcBef>
                <a:spcPts val="0"/>
              </a:spcBef>
              <a:defRPr/>
            </a:pPr>
            <a:r>
              <a:rPr lang="en-US" sz="1800" dirty="0">
                <a:solidFill>
                  <a:schemeClr val="tx1"/>
                </a:solidFill>
                <a:latin typeface="Verdana" panose="020B0604030504040204" pitchFamily="34" charset="0"/>
                <a:ea typeface="Verdana" panose="020B0604030504040204" pitchFamily="34" charset="0"/>
              </a:rPr>
              <a:t>Supply documentation at the point of care is </a:t>
            </a:r>
            <a:r>
              <a:rPr lang="en-US" sz="1800" b="1" u="sng" dirty="0">
                <a:solidFill>
                  <a:schemeClr val="tx1"/>
                </a:solidFill>
                <a:latin typeface="Verdana" panose="020B0604030504040204" pitchFamily="34" charset="0"/>
                <a:ea typeface="Verdana" panose="020B0604030504040204" pitchFamily="34" charset="0"/>
              </a:rPr>
              <a:t>still</a:t>
            </a:r>
            <a:r>
              <a:rPr lang="en-US" sz="1800" dirty="0">
                <a:solidFill>
                  <a:schemeClr val="tx1"/>
                </a:solidFill>
                <a:latin typeface="Verdana" panose="020B0604030504040204" pitchFamily="34" charset="0"/>
                <a:ea typeface="Verdana" panose="020B0604030504040204" pitchFamily="34" charset="0"/>
              </a:rPr>
              <a:t> highly manual, duplicative, and </a:t>
            </a:r>
            <a:br>
              <a:rPr lang="en-US" sz="1800" dirty="0">
                <a:solidFill>
                  <a:schemeClr val="tx1"/>
                </a:solidFill>
                <a:latin typeface="Verdana" panose="020B0604030504040204" pitchFamily="34" charset="0"/>
                <a:ea typeface="Verdana" panose="020B0604030504040204" pitchFamily="34" charset="0"/>
              </a:rPr>
            </a:br>
            <a:r>
              <a:rPr lang="en-US" sz="1800" dirty="0">
                <a:solidFill>
                  <a:schemeClr val="tx1"/>
                </a:solidFill>
                <a:latin typeface="Verdana" panose="020B0604030504040204" pitchFamily="34" charset="0"/>
                <a:ea typeface="Verdana" panose="020B0604030504040204" pitchFamily="34" charset="0"/>
              </a:rPr>
              <a:t>error-ridden </a:t>
            </a:r>
          </a:p>
          <a:p>
            <a:pPr>
              <a:spcBef>
                <a:spcPts val="600"/>
              </a:spcBef>
              <a:defRPr/>
            </a:pPr>
            <a:br>
              <a:rPr lang="en-US" sz="1800" dirty="0">
                <a:solidFill>
                  <a:schemeClr val="tx1"/>
                </a:solidFill>
                <a:latin typeface="Verdana" panose="020B0604030504040204" pitchFamily="34" charset="0"/>
                <a:ea typeface="Verdana" panose="020B0604030504040204" pitchFamily="34" charset="0"/>
              </a:rPr>
            </a:br>
            <a:r>
              <a:rPr lang="en-US" sz="1800" dirty="0">
                <a:solidFill>
                  <a:schemeClr val="tx1"/>
                </a:solidFill>
                <a:latin typeface="Verdana" panose="020B0604030504040204" pitchFamily="34" charset="0"/>
                <a:ea typeface="Verdana" panose="020B0604030504040204" pitchFamily="34" charset="0"/>
              </a:rPr>
              <a:t> </a:t>
            </a:r>
          </a:p>
        </p:txBody>
      </p:sp>
      <p:grpSp>
        <p:nvGrpSpPr>
          <p:cNvPr id="46" name="Group 45">
            <a:extLst>
              <a:ext uri="{FF2B5EF4-FFF2-40B4-BE49-F238E27FC236}">
                <a16:creationId xmlns:a16="http://schemas.microsoft.com/office/drawing/2014/main" id="{AB24F1E8-089F-4189-869A-E891CDAA2FD5}"/>
              </a:ext>
            </a:extLst>
          </p:cNvPr>
          <p:cNvGrpSpPr/>
          <p:nvPr/>
        </p:nvGrpSpPr>
        <p:grpSpPr>
          <a:xfrm>
            <a:off x="419100" y="2225974"/>
            <a:ext cx="2209800" cy="1905000"/>
            <a:chOff x="972741" y="1828800"/>
            <a:chExt cx="1657350" cy="1428750"/>
          </a:xfrm>
        </p:grpSpPr>
        <p:sp>
          <p:nvSpPr>
            <p:cNvPr id="57" name="Text Box 31">
              <a:extLst>
                <a:ext uri="{FF2B5EF4-FFF2-40B4-BE49-F238E27FC236}">
                  <a16:creationId xmlns:a16="http://schemas.microsoft.com/office/drawing/2014/main" id="{47E69A3D-E5D2-4019-A0F5-1EDC6F8F6EA9}"/>
                </a:ext>
              </a:extLst>
            </p:cNvPr>
            <p:cNvSpPr txBox="1">
              <a:spLocks noChangeArrowheads="1"/>
            </p:cNvSpPr>
            <p:nvPr/>
          </p:nvSpPr>
          <p:spPr bwMode="auto">
            <a:xfrm>
              <a:off x="972741" y="1828800"/>
              <a:ext cx="16573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b="1" u="sng" dirty="0">
                  <a:solidFill>
                    <a:schemeClr val="accent2"/>
                  </a:solidFill>
                  <a:latin typeface="Calibri" pitchFamily="34" charset="0"/>
                </a:rPr>
                <a:t>Clinical Departments</a:t>
              </a:r>
            </a:p>
          </p:txBody>
        </p:sp>
        <p:sp>
          <p:nvSpPr>
            <p:cNvPr id="60" name="Rectangle 8">
              <a:extLst>
                <a:ext uri="{FF2B5EF4-FFF2-40B4-BE49-F238E27FC236}">
                  <a16:creationId xmlns:a16="http://schemas.microsoft.com/office/drawing/2014/main" id="{1DDC8914-9840-4502-814D-5696AC56DF07}"/>
                </a:ext>
              </a:extLst>
            </p:cNvPr>
            <p:cNvSpPr>
              <a:spLocks noChangeArrowheads="1"/>
            </p:cNvSpPr>
            <p:nvPr/>
          </p:nvSpPr>
          <p:spPr bwMode="auto">
            <a:xfrm>
              <a:off x="1258491" y="2514600"/>
              <a:ext cx="685800" cy="400050"/>
            </a:xfrm>
            <a:prstGeom prst="rect">
              <a:avLst/>
            </a:prstGeom>
            <a:solidFill>
              <a:srgbClr val="3333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200" b="1" dirty="0">
                  <a:solidFill>
                    <a:schemeClr val="bg1"/>
                  </a:solidFill>
                  <a:latin typeface="Calibri" pitchFamily="34" charset="0"/>
                </a:rPr>
                <a:t>Clinical IS</a:t>
              </a:r>
            </a:p>
          </p:txBody>
        </p:sp>
        <p:sp>
          <p:nvSpPr>
            <p:cNvPr id="62" name="Oval 15">
              <a:extLst>
                <a:ext uri="{FF2B5EF4-FFF2-40B4-BE49-F238E27FC236}">
                  <a16:creationId xmlns:a16="http://schemas.microsoft.com/office/drawing/2014/main" id="{80059023-0D90-4B5B-9B05-3728CAAD9A18}"/>
                </a:ext>
              </a:extLst>
            </p:cNvPr>
            <p:cNvSpPr>
              <a:spLocks noChangeArrowheads="1"/>
            </p:cNvSpPr>
            <p:nvPr/>
          </p:nvSpPr>
          <p:spPr bwMode="auto">
            <a:xfrm flipH="1">
              <a:off x="2287191" y="2914650"/>
              <a:ext cx="342900" cy="342900"/>
            </a:xfrm>
            <a:prstGeom prst="ellipse">
              <a:avLst/>
            </a:prstGeom>
            <a:solidFill>
              <a:schemeClr val="bg1"/>
            </a:solidFill>
            <a:ln w="19050">
              <a:solidFill>
                <a:schemeClr val="bg1">
                  <a:lumMod val="50000"/>
                </a:schemeClr>
              </a:solidFill>
              <a:round/>
              <a:headEnd/>
              <a:tailEnd/>
            </a:ln>
          </p:spPr>
          <p:txBody>
            <a:bodyPr wrap="none" anchor="ctr"/>
            <a:lstStyle/>
            <a:p>
              <a:pPr algn="ctr"/>
              <a:r>
                <a:rPr lang="en-US" sz="900" dirty="0">
                  <a:latin typeface="Calibri" pitchFamily="34" charset="0"/>
                </a:rPr>
                <a:t>Billing</a:t>
              </a:r>
            </a:p>
          </p:txBody>
        </p:sp>
        <p:sp>
          <p:nvSpPr>
            <p:cNvPr id="64" name="Oval 15">
              <a:extLst>
                <a:ext uri="{FF2B5EF4-FFF2-40B4-BE49-F238E27FC236}">
                  <a16:creationId xmlns:a16="http://schemas.microsoft.com/office/drawing/2014/main" id="{FB49AB9B-91EC-4BDE-B066-A4CF6B50A2B9}"/>
                </a:ext>
              </a:extLst>
            </p:cNvPr>
            <p:cNvSpPr>
              <a:spLocks noChangeArrowheads="1"/>
            </p:cNvSpPr>
            <p:nvPr/>
          </p:nvSpPr>
          <p:spPr bwMode="auto">
            <a:xfrm flipH="1">
              <a:off x="2287191" y="2228850"/>
              <a:ext cx="342900" cy="342900"/>
            </a:xfrm>
            <a:prstGeom prst="ellipse">
              <a:avLst/>
            </a:prstGeom>
            <a:solidFill>
              <a:schemeClr val="bg1"/>
            </a:solidFill>
            <a:ln w="19050">
              <a:solidFill>
                <a:schemeClr val="bg1">
                  <a:lumMod val="50000"/>
                </a:schemeClr>
              </a:solidFill>
              <a:round/>
              <a:headEnd/>
              <a:tailEnd/>
            </a:ln>
          </p:spPr>
          <p:txBody>
            <a:bodyPr wrap="none" anchor="ctr"/>
            <a:lstStyle/>
            <a:p>
              <a:pPr algn="ctr"/>
              <a:r>
                <a:rPr lang="en-US" sz="900" dirty="0">
                  <a:latin typeface="Calibri" pitchFamily="34" charset="0"/>
                </a:rPr>
                <a:t>Product</a:t>
              </a:r>
            </a:p>
            <a:p>
              <a:pPr algn="ctr"/>
              <a:r>
                <a:rPr lang="en-US" sz="900" dirty="0">
                  <a:latin typeface="Calibri" pitchFamily="34" charset="0"/>
                </a:rPr>
                <a:t>Order</a:t>
              </a:r>
            </a:p>
          </p:txBody>
        </p:sp>
        <p:cxnSp>
          <p:nvCxnSpPr>
            <p:cNvPr id="66" name="AutoShape 65">
              <a:extLst>
                <a:ext uri="{FF2B5EF4-FFF2-40B4-BE49-F238E27FC236}">
                  <a16:creationId xmlns:a16="http://schemas.microsoft.com/office/drawing/2014/main" id="{5BCCBC91-C2F5-47EB-828F-8E2176EF5E54}"/>
                </a:ext>
              </a:extLst>
            </p:cNvPr>
            <p:cNvCxnSpPr>
              <a:cxnSpLocks noChangeShapeType="1"/>
              <a:stCxn id="60" idx="3"/>
            </p:cNvCxnSpPr>
            <p:nvPr/>
          </p:nvCxnSpPr>
          <p:spPr bwMode="auto">
            <a:xfrm>
              <a:off x="1944291" y="2714625"/>
              <a:ext cx="342900" cy="0"/>
            </a:xfrm>
            <a:prstGeom prst="straightConnector1">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7" name="AutoShape 66">
              <a:extLst>
                <a:ext uri="{FF2B5EF4-FFF2-40B4-BE49-F238E27FC236}">
                  <a16:creationId xmlns:a16="http://schemas.microsoft.com/office/drawing/2014/main" id="{A627DD06-7E62-45EF-BD0D-93A756F20C43}"/>
                </a:ext>
              </a:extLst>
            </p:cNvPr>
            <p:cNvCxnSpPr>
              <a:cxnSpLocks noChangeShapeType="1"/>
              <a:stCxn id="60" idx="0"/>
              <a:endCxn id="64" idx="6"/>
            </p:cNvCxnSpPr>
            <p:nvPr/>
          </p:nvCxnSpPr>
          <p:spPr bwMode="auto">
            <a:xfrm rot="5400000" flipH="1" flipV="1">
              <a:off x="1887141" y="2114550"/>
              <a:ext cx="114300" cy="685800"/>
            </a:xfrm>
            <a:prstGeom prst="bentConnector2">
              <a:avLst/>
            </a:prstGeom>
            <a:noFill/>
            <a:ln w="19050">
              <a:solidFill>
                <a:schemeClr val="bg1">
                  <a:lumMod val="50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 name="Oval 67">
              <a:extLst>
                <a:ext uri="{FF2B5EF4-FFF2-40B4-BE49-F238E27FC236}">
                  <a16:creationId xmlns:a16="http://schemas.microsoft.com/office/drawing/2014/main" id="{702A3B5E-0ECE-4D39-AFA1-546F41332303}"/>
                </a:ext>
              </a:extLst>
            </p:cNvPr>
            <p:cNvSpPr>
              <a:spLocks noChangeArrowheads="1"/>
            </p:cNvSpPr>
            <p:nvPr/>
          </p:nvSpPr>
          <p:spPr bwMode="auto">
            <a:xfrm flipH="1">
              <a:off x="2287191" y="2571750"/>
              <a:ext cx="342900" cy="342900"/>
            </a:xfrm>
            <a:prstGeom prst="ellipse">
              <a:avLst/>
            </a:prstGeom>
            <a:solidFill>
              <a:schemeClr val="bg1"/>
            </a:solidFill>
            <a:ln w="19050">
              <a:solidFill>
                <a:schemeClr val="bg1">
                  <a:lumMod val="50000"/>
                </a:schemeClr>
              </a:solidFill>
              <a:round/>
              <a:headEnd/>
              <a:tailEnd/>
            </a:ln>
          </p:spPr>
          <p:txBody>
            <a:bodyPr wrap="none" anchor="ctr"/>
            <a:lstStyle/>
            <a:p>
              <a:pPr algn="ctr"/>
              <a:r>
                <a:rPr lang="en-US" sz="900" dirty="0">
                  <a:latin typeface="Calibri" pitchFamily="34" charset="0"/>
                </a:rPr>
                <a:t>EMR</a:t>
              </a:r>
            </a:p>
          </p:txBody>
        </p:sp>
        <p:cxnSp>
          <p:nvCxnSpPr>
            <p:cNvPr id="69" name="AutoShape 68">
              <a:extLst>
                <a:ext uri="{FF2B5EF4-FFF2-40B4-BE49-F238E27FC236}">
                  <a16:creationId xmlns:a16="http://schemas.microsoft.com/office/drawing/2014/main" id="{F17D1064-9090-4B4C-8251-60D84E5BFB54}"/>
                </a:ext>
              </a:extLst>
            </p:cNvPr>
            <p:cNvCxnSpPr>
              <a:cxnSpLocks noChangeShapeType="1"/>
              <a:stCxn id="60" idx="2"/>
              <a:endCxn id="62" idx="6"/>
            </p:cNvCxnSpPr>
            <p:nvPr/>
          </p:nvCxnSpPr>
          <p:spPr bwMode="auto">
            <a:xfrm rot="16200000" flipH="1">
              <a:off x="1858566" y="2657475"/>
              <a:ext cx="171450" cy="685800"/>
            </a:xfrm>
            <a:prstGeom prst="bentConnector2">
              <a:avLst/>
            </a:prstGeom>
            <a:noFill/>
            <a:ln w="19050">
              <a:solidFill>
                <a:schemeClr val="bg1">
                  <a:lumMod val="50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71" name="Text Box 1027">
            <a:extLst>
              <a:ext uri="{FF2B5EF4-FFF2-40B4-BE49-F238E27FC236}">
                <a16:creationId xmlns:a16="http://schemas.microsoft.com/office/drawing/2014/main" id="{64FB777B-A688-4AA6-B5FA-B5AA851C7EED}"/>
              </a:ext>
            </a:extLst>
          </p:cNvPr>
          <p:cNvSpPr txBox="1">
            <a:spLocks noChangeArrowheads="1"/>
          </p:cNvSpPr>
          <p:nvPr/>
        </p:nvSpPr>
        <p:spPr bwMode="auto">
          <a:xfrm>
            <a:off x="113778" y="130691"/>
            <a:ext cx="845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defTabSz="457200" eaLnBrk="1" hangingPunct="1">
              <a:spcBef>
                <a:spcPct val="50000"/>
              </a:spcBef>
              <a:buNone/>
              <a:defRPr/>
            </a:pPr>
            <a:r>
              <a:rPr lang="en-US" altLang="en-US" sz="2000" i="1" dirty="0">
                <a:solidFill>
                  <a:prstClr val="black">
                    <a:lumMod val="50000"/>
                    <a:lumOff val="50000"/>
                  </a:prstClr>
                </a:solidFill>
                <a:latin typeface="Verdana" pitchFamily="34" charset="0"/>
              </a:rPr>
              <a:t>Current Challenges at Hospitals – Poor POC Data Capture</a:t>
            </a:r>
          </a:p>
        </p:txBody>
      </p:sp>
      <p:pic>
        <p:nvPicPr>
          <p:cNvPr id="10" name="Picture 9">
            <a:extLst>
              <a:ext uri="{FF2B5EF4-FFF2-40B4-BE49-F238E27FC236}">
                <a16:creationId xmlns:a16="http://schemas.microsoft.com/office/drawing/2014/main" id="{BD5A51A2-0521-4814-BE1C-D31F0A6C1B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2120" y="2326297"/>
            <a:ext cx="3882801" cy="3031957"/>
          </a:xfrm>
          <a:prstGeom prst="rect">
            <a:avLst/>
          </a:prstGeom>
        </p:spPr>
      </p:pic>
      <p:pic>
        <p:nvPicPr>
          <p:cNvPr id="73" name="Picture 1">
            <a:extLst>
              <a:ext uri="{FF2B5EF4-FFF2-40B4-BE49-F238E27FC236}">
                <a16:creationId xmlns:a16="http://schemas.microsoft.com/office/drawing/2014/main" id="{A43F3D1A-5A00-47DC-A371-E4A8BB066A8C}"/>
              </a:ext>
            </a:extLst>
          </p:cNvPr>
          <p:cNvPicPr>
            <a:picLocks noChangeAspect="1"/>
          </p:cNvPicPr>
          <p:nvPr/>
        </p:nvPicPr>
        <p:blipFill>
          <a:blip r:embed="rId4" cstate="print"/>
          <a:srcRect/>
          <a:stretch>
            <a:fillRect/>
          </a:stretch>
        </p:blipFill>
        <p:spPr bwMode="auto">
          <a:xfrm flipH="1">
            <a:off x="3831251" y="2326297"/>
            <a:ext cx="2856497" cy="3932382"/>
          </a:xfrm>
          <a:prstGeom prst="rect">
            <a:avLst/>
          </a:prstGeom>
          <a:noFill/>
          <a:ln w="9525">
            <a:noFill/>
            <a:miter lim="800000"/>
            <a:headEnd/>
            <a:tailEnd/>
          </a:ln>
        </p:spPr>
      </p:pic>
      <p:sp>
        <p:nvSpPr>
          <p:cNvPr id="74" name="TextBox 73">
            <a:extLst>
              <a:ext uri="{FF2B5EF4-FFF2-40B4-BE49-F238E27FC236}">
                <a16:creationId xmlns:a16="http://schemas.microsoft.com/office/drawing/2014/main" id="{26628503-F104-4B58-8FBD-9F0FD3A3C1ED}"/>
              </a:ext>
            </a:extLst>
          </p:cNvPr>
          <p:cNvSpPr txBox="1"/>
          <p:nvPr/>
        </p:nvSpPr>
        <p:spPr>
          <a:xfrm>
            <a:off x="4195008" y="1971640"/>
            <a:ext cx="1947174" cy="307777"/>
          </a:xfrm>
          <a:prstGeom prst="rect">
            <a:avLst/>
          </a:prstGeom>
          <a:noFill/>
        </p:spPr>
        <p:txBody>
          <a:bodyPr wrap="square" rtlCol="0">
            <a:spAutoFit/>
          </a:bodyPr>
          <a:lstStyle/>
          <a:p>
            <a:pPr algn="ctr"/>
            <a:r>
              <a:rPr lang="en-US" sz="1400" b="1" i="1" dirty="0">
                <a:solidFill>
                  <a:srgbClr val="002060"/>
                </a:solidFill>
              </a:rPr>
              <a:t>Implant Record – 2013</a:t>
            </a:r>
          </a:p>
        </p:txBody>
      </p:sp>
      <p:sp>
        <p:nvSpPr>
          <p:cNvPr id="75" name="TextBox 74">
            <a:extLst>
              <a:ext uri="{FF2B5EF4-FFF2-40B4-BE49-F238E27FC236}">
                <a16:creationId xmlns:a16="http://schemas.microsoft.com/office/drawing/2014/main" id="{87AFC28C-1866-4FD5-8646-53634FCF7040}"/>
              </a:ext>
            </a:extLst>
          </p:cNvPr>
          <p:cNvSpPr txBox="1"/>
          <p:nvPr/>
        </p:nvSpPr>
        <p:spPr>
          <a:xfrm>
            <a:off x="8929933" y="1991277"/>
            <a:ext cx="1947174" cy="307777"/>
          </a:xfrm>
          <a:prstGeom prst="rect">
            <a:avLst/>
          </a:prstGeom>
          <a:noFill/>
        </p:spPr>
        <p:txBody>
          <a:bodyPr wrap="square" rtlCol="0">
            <a:spAutoFit/>
          </a:bodyPr>
          <a:lstStyle/>
          <a:p>
            <a:pPr algn="ctr"/>
            <a:r>
              <a:rPr lang="en-US" sz="1400" b="1" i="1" dirty="0">
                <a:solidFill>
                  <a:srgbClr val="002060"/>
                </a:solidFill>
              </a:rPr>
              <a:t>Implant Record – 2019</a:t>
            </a:r>
          </a:p>
        </p:txBody>
      </p:sp>
      <p:pic>
        <p:nvPicPr>
          <p:cNvPr id="76" name="Picture 15">
            <a:extLst>
              <a:ext uri="{FF2B5EF4-FFF2-40B4-BE49-F238E27FC236}">
                <a16:creationId xmlns:a16="http://schemas.microsoft.com/office/drawing/2014/main" id="{05F3994B-1073-4631-A9E0-AA490064DE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08504" y="158054"/>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77" name="Rectangle 6">
            <a:extLst>
              <a:ext uri="{FF2B5EF4-FFF2-40B4-BE49-F238E27FC236}">
                <a16:creationId xmlns:a16="http://schemas.microsoft.com/office/drawing/2014/main" id="{65FBB256-2A0B-46B9-A937-F9D4CA802EB8}"/>
              </a:ext>
            </a:extLst>
          </p:cNvPr>
          <p:cNvSpPr>
            <a:spLocks noGrp="1" noChangeArrowheads="1"/>
          </p:cNvSpPr>
          <p:nvPr>
            <p:ph type="sldNum" sz="quarter" idx="12"/>
          </p:nvPr>
        </p:nvSpPr>
        <p:spPr bwMode="auto">
          <a:xfrm>
            <a:off x="10287000" y="6464504"/>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B05CB9-366C-884E-BE65-4F410873D091}" type="slidenum">
              <a:rPr kumimoji="0" lang="en-US" sz="1200" b="1" i="0" u="none" strike="noStrike" kern="1200" cap="none" spc="0" normalizeH="0" baseline="0" noProof="0">
                <a:ln>
                  <a:noFill/>
                </a:ln>
                <a:solidFill>
                  <a:srgbClr val="898989"/>
                </a:solidFill>
                <a:effectLst/>
                <a:uLnTx/>
                <a:uFillTx/>
                <a:latin typeface="Times New Roman"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1" i="0" u="none" strike="noStrike" kern="1200" cap="none" spc="0" normalizeH="0" baseline="0" noProof="0" dirty="0">
              <a:ln>
                <a:noFill/>
              </a:ln>
              <a:solidFill>
                <a:srgbClr val="898989"/>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2532818991"/>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5276" y="1707975"/>
            <a:ext cx="6092517" cy="4736592"/>
          </a:xfrm>
        </p:spPr>
        <p:txBody>
          <a:bodyPr>
            <a:normAutofit/>
          </a:bodyPr>
          <a:lstStyle/>
          <a:p>
            <a:pPr marL="457200" indent="-457200">
              <a:buClr>
                <a:srgbClr val="A50021"/>
              </a:buClr>
              <a:buFont typeface="Wingdings" panose="05000000000000000000" pitchFamily="2" charset="2"/>
              <a:buChar char="ü"/>
            </a:pPr>
            <a:r>
              <a:rPr lang="en-US" sz="2400" dirty="0">
                <a:solidFill>
                  <a:srgbClr val="002060"/>
                </a:solidFill>
                <a:latin typeface="Verdana" panose="020B0604030504040204" pitchFamily="34" charset="0"/>
                <a:ea typeface="Verdana" panose="020B0604030504040204" pitchFamily="34" charset="0"/>
              </a:rPr>
              <a:t>FDA-mandated</a:t>
            </a:r>
          </a:p>
          <a:p>
            <a:pPr marL="457200" indent="-457200">
              <a:buClr>
                <a:srgbClr val="A50021"/>
              </a:buClr>
              <a:buFont typeface="Wingdings" panose="05000000000000000000" pitchFamily="2" charset="2"/>
              <a:buChar char="ü"/>
            </a:pPr>
            <a:r>
              <a:rPr lang="en-US" sz="2400" dirty="0">
                <a:solidFill>
                  <a:srgbClr val="002060"/>
                </a:solidFill>
                <a:latin typeface="Verdana" panose="020B0604030504040204" pitchFamily="34" charset="0"/>
                <a:ea typeface="Verdana" panose="020B0604030504040204" pitchFamily="34" charset="0"/>
              </a:rPr>
              <a:t>Standard encoding system for all medical devices</a:t>
            </a:r>
          </a:p>
          <a:p>
            <a:pPr marL="457200" indent="-457200">
              <a:buClr>
                <a:srgbClr val="A50021"/>
              </a:buClr>
              <a:buFont typeface="Wingdings" panose="05000000000000000000" pitchFamily="2" charset="2"/>
              <a:buChar char="ü"/>
            </a:pPr>
            <a:r>
              <a:rPr lang="en-US" sz="2400" dirty="0">
                <a:solidFill>
                  <a:srgbClr val="002060"/>
                </a:solidFill>
                <a:latin typeface="Verdana" panose="020B0604030504040204" pitchFamily="34" charset="0"/>
                <a:ea typeface="Verdana" panose="020B0604030504040204" pitchFamily="34" charset="0"/>
              </a:rPr>
              <a:t>Enables track &amp; trace from point of origin to the patient</a:t>
            </a:r>
          </a:p>
          <a:p>
            <a:pPr marL="457200" indent="-457200">
              <a:buClr>
                <a:srgbClr val="A50021"/>
              </a:buClr>
              <a:buFont typeface="Wingdings" panose="05000000000000000000" pitchFamily="2" charset="2"/>
              <a:buChar char="ü"/>
            </a:pPr>
            <a:r>
              <a:rPr lang="en-US" sz="2400" dirty="0">
                <a:solidFill>
                  <a:srgbClr val="002060"/>
                </a:solidFill>
                <a:latin typeface="Verdana" panose="020B0604030504040204" pitchFamily="34" charset="0"/>
                <a:ea typeface="Verdana" panose="020B0604030504040204" pitchFamily="34" charset="0"/>
              </a:rPr>
              <a:t>Designed to prevent errors and support recalls</a:t>
            </a:r>
          </a:p>
          <a:p>
            <a:pPr marL="457200" indent="-457200">
              <a:buClr>
                <a:srgbClr val="A50021"/>
              </a:buClr>
              <a:buFont typeface="Wingdings" panose="05000000000000000000" pitchFamily="2" charset="2"/>
              <a:buChar char="ü"/>
            </a:pPr>
            <a:r>
              <a:rPr lang="en-US" sz="2400" dirty="0">
                <a:solidFill>
                  <a:srgbClr val="002060"/>
                </a:solidFill>
                <a:latin typeface="Verdana" panose="020B0604030504040204" pitchFamily="34" charset="0"/>
                <a:ea typeface="Verdana" panose="020B0604030504040204" pitchFamily="34" charset="0"/>
              </a:rPr>
              <a:t>Human AND machine-readable label can use barcodes and RFID</a:t>
            </a:r>
          </a:p>
          <a:p>
            <a:pPr marL="457200" indent="-457200">
              <a:buClr>
                <a:srgbClr val="A50021"/>
              </a:buClr>
              <a:buFont typeface="Wingdings" panose="05000000000000000000" pitchFamily="2" charset="2"/>
              <a:buChar char="ü"/>
            </a:pPr>
            <a:r>
              <a:rPr lang="en-US" sz="2400" dirty="0">
                <a:solidFill>
                  <a:srgbClr val="002060"/>
                </a:solidFill>
                <a:latin typeface="Verdana" panose="020B0604030504040204" pitchFamily="34" charset="0"/>
                <a:ea typeface="Verdana" panose="020B0604030504040204" pitchFamily="34" charset="0"/>
              </a:rPr>
              <a:t>Fully implemented by 2020</a:t>
            </a:r>
          </a:p>
        </p:txBody>
      </p:sp>
      <p:sp>
        <p:nvSpPr>
          <p:cNvPr id="3" name="Title 2"/>
          <p:cNvSpPr>
            <a:spLocks noGrp="1"/>
          </p:cNvSpPr>
          <p:nvPr>
            <p:ph type="title"/>
          </p:nvPr>
        </p:nvSpPr>
        <p:spPr>
          <a:xfrm>
            <a:off x="838200" y="365125"/>
            <a:ext cx="10515600" cy="1214291"/>
          </a:xfrm>
        </p:spPr>
        <p:txBody>
          <a:bodyPr>
            <a:normAutofit/>
          </a:bodyPr>
          <a:lstStyle/>
          <a:p>
            <a:pPr algn="ctr"/>
            <a:r>
              <a:rPr lang="en-US" sz="3600" b="1" dirty="0">
                <a:latin typeface="Verdana" panose="020B0604030504040204" pitchFamily="34" charset="0"/>
                <a:ea typeface="Verdana" panose="020B0604030504040204" pitchFamily="34" charset="0"/>
              </a:rPr>
              <a:t>What is UDI?</a:t>
            </a: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459" t="14282" r="4339" b="12653"/>
          <a:stretch/>
        </p:blipFill>
        <p:spPr bwMode="auto">
          <a:xfrm>
            <a:off x="7659688" y="2361112"/>
            <a:ext cx="4310742" cy="26929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Connector 5">
            <a:extLst>
              <a:ext uri="{FF2B5EF4-FFF2-40B4-BE49-F238E27FC236}">
                <a16:creationId xmlns:a16="http://schemas.microsoft.com/office/drawing/2014/main" id="{382A03B5-9033-4A2C-A481-457907F539D3}"/>
              </a:ext>
            </a:extLst>
          </p:cNvPr>
          <p:cNvCxnSpPr>
            <a:cxnSpLocks/>
          </p:cNvCxnSpPr>
          <p:nvPr/>
        </p:nvCxnSpPr>
        <p:spPr>
          <a:xfrm>
            <a:off x="0" y="609600"/>
            <a:ext cx="12192000" cy="0"/>
          </a:xfrm>
          <a:prstGeom prst="line">
            <a:avLst/>
          </a:prstGeom>
          <a:ln w="12700">
            <a:solidFill>
              <a:srgbClr val="686868"/>
            </a:solidFill>
          </a:ln>
        </p:spPr>
        <p:style>
          <a:lnRef idx="1">
            <a:schemeClr val="accent1"/>
          </a:lnRef>
          <a:fillRef idx="0">
            <a:schemeClr val="accent1"/>
          </a:fillRef>
          <a:effectRef idx="0">
            <a:schemeClr val="accent1"/>
          </a:effectRef>
          <a:fontRef idx="minor">
            <a:schemeClr val="tx1"/>
          </a:fontRef>
        </p:style>
      </p:cxnSp>
      <p:sp>
        <p:nvSpPr>
          <p:cNvPr id="7" name="Text Box 1027">
            <a:extLst>
              <a:ext uri="{FF2B5EF4-FFF2-40B4-BE49-F238E27FC236}">
                <a16:creationId xmlns:a16="http://schemas.microsoft.com/office/drawing/2014/main" id="{B9B2D381-6D27-4139-996F-6FB25904CDA8}"/>
              </a:ext>
            </a:extLst>
          </p:cNvPr>
          <p:cNvSpPr txBox="1">
            <a:spLocks noChangeArrowheads="1"/>
          </p:cNvSpPr>
          <p:nvPr/>
        </p:nvSpPr>
        <p:spPr bwMode="auto">
          <a:xfrm>
            <a:off x="113778" y="130691"/>
            <a:ext cx="845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defTabSz="457200" eaLnBrk="1" hangingPunct="1">
              <a:spcBef>
                <a:spcPct val="50000"/>
              </a:spcBef>
              <a:buNone/>
              <a:defRPr/>
            </a:pPr>
            <a:r>
              <a:rPr lang="en-US" altLang="en-US" sz="2000" i="1" dirty="0">
                <a:solidFill>
                  <a:prstClr val="black">
                    <a:lumMod val="50000"/>
                    <a:lumOff val="50000"/>
                  </a:prstClr>
                </a:solidFill>
                <a:latin typeface="Verdana" pitchFamily="34" charset="0"/>
              </a:rPr>
              <a:t>UDI Mandate</a:t>
            </a:r>
          </a:p>
        </p:txBody>
      </p:sp>
      <p:pic>
        <p:nvPicPr>
          <p:cNvPr id="8" name="Picture 15">
            <a:extLst>
              <a:ext uri="{FF2B5EF4-FFF2-40B4-BE49-F238E27FC236}">
                <a16:creationId xmlns:a16="http://schemas.microsoft.com/office/drawing/2014/main" id="{94CBB904-9D6A-4F17-A734-0BE16CFFC8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8504" y="158054"/>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10" name="Rectangle 6">
            <a:extLst>
              <a:ext uri="{FF2B5EF4-FFF2-40B4-BE49-F238E27FC236}">
                <a16:creationId xmlns:a16="http://schemas.microsoft.com/office/drawing/2014/main" id="{C7E21E3C-6C33-4609-9CA8-B2BB03B2E28C}"/>
              </a:ext>
            </a:extLst>
          </p:cNvPr>
          <p:cNvSpPr>
            <a:spLocks noGrp="1" noChangeArrowheads="1"/>
          </p:cNvSpPr>
          <p:nvPr>
            <p:ph type="sldNum" sz="quarter" idx="12"/>
          </p:nvPr>
        </p:nvSpPr>
        <p:spPr bwMode="auto">
          <a:xfrm>
            <a:off x="10287000" y="6464504"/>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B05CB9-366C-884E-BE65-4F410873D091}" type="slidenum">
              <a:rPr kumimoji="0" lang="en-US" sz="1200" b="1" i="0" u="none" strike="noStrike" kern="1200" cap="none" spc="0" normalizeH="0" baseline="0" noProof="0">
                <a:ln>
                  <a:noFill/>
                </a:ln>
                <a:solidFill>
                  <a:srgbClr val="898989"/>
                </a:solidFill>
                <a:effectLst/>
                <a:uLnTx/>
                <a:uFillTx/>
                <a:latin typeface="Times New Roman"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1" i="0" u="none" strike="noStrike" kern="1200" cap="none" spc="0" normalizeH="0" baseline="0" noProof="0" dirty="0">
              <a:ln>
                <a:noFill/>
              </a:ln>
              <a:solidFill>
                <a:srgbClr val="898989"/>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257027969"/>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C5C412-A39A-479D-BA01-0969BF543389}"/>
              </a:ext>
            </a:extLst>
          </p:cNvPr>
          <p:cNvSpPr/>
          <p:nvPr/>
        </p:nvSpPr>
        <p:spPr>
          <a:xfrm>
            <a:off x="2241550" y="1920875"/>
            <a:ext cx="1752600" cy="1752600"/>
          </a:xfrm>
          <a:prstGeom prst="rect">
            <a:avLst/>
          </a:prstGeom>
          <a:solidFill>
            <a:schemeClr val="accent1">
              <a:lumMod val="7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t>Traceability Throughout the Hospital</a:t>
            </a:r>
          </a:p>
        </p:txBody>
      </p:sp>
      <p:sp>
        <p:nvSpPr>
          <p:cNvPr id="5" name="Rectangle 4">
            <a:extLst>
              <a:ext uri="{FF2B5EF4-FFF2-40B4-BE49-F238E27FC236}">
                <a16:creationId xmlns:a16="http://schemas.microsoft.com/office/drawing/2014/main" id="{F10D036D-4838-401B-A2E6-9A3951F8587C}"/>
              </a:ext>
            </a:extLst>
          </p:cNvPr>
          <p:cNvSpPr/>
          <p:nvPr/>
        </p:nvSpPr>
        <p:spPr>
          <a:xfrm>
            <a:off x="8196263" y="1914525"/>
            <a:ext cx="1752600" cy="1752600"/>
          </a:xfrm>
          <a:prstGeom prst="rect">
            <a:avLst/>
          </a:prstGeom>
          <a:solidFill>
            <a:schemeClr val="accent1">
              <a:lumMod val="7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t>Simplified Case </a:t>
            </a:r>
            <a:r>
              <a:rPr lang="en-US" sz="1600" b="1" dirty="0"/>
              <a:t>Documentation</a:t>
            </a:r>
          </a:p>
        </p:txBody>
      </p:sp>
      <p:sp>
        <p:nvSpPr>
          <p:cNvPr id="6" name="Rectangle 5">
            <a:extLst>
              <a:ext uri="{FF2B5EF4-FFF2-40B4-BE49-F238E27FC236}">
                <a16:creationId xmlns:a16="http://schemas.microsoft.com/office/drawing/2014/main" id="{A4F71230-0215-4073-9E4C-6B7731DE3F80}"/>
              </a:ext>
            </a:extLst>
          </p:cNvPr>
          <p:cNvSpPr/>
          <p:nvPr/>
        </p:nvSpPr>
        <p:spPr>
          <a:xfrm>
            <a:off x="2241550" y="3878263"/>
            <a:ext cx="1752600" cy="1752600"/>
          </a:xfrm>
          <a:prstGeom prst="rect">
            <a:avLst/>
          </a:prstGeom>
          <a:solidFill>
            <a:schemeClr val="accent1">
              <a:lumMod val="7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t>UDI and Global Standards Compliance</a:t>
            </a:r>
          </a:p>
        </p:txBody>
      </p:sp>
      <p:sp>
        <p:nvSpPr>
          <p:cNvPr id="7" name="Rectangle 6">
            <a:extLst>
              <a:ext uri="{FF2B5EF4-FFF2-40B4-BE49-F238E27FC236}">
                <a16:creationId xmlns:a16="http://schemas.microsoft.com/office/drawing/2014/main" id="{CDC9F4E6-3965-4643-ADBA-26F71CDBDD97}"/>
              </a:ext>
            </a:extLst>
          </p:cNvPr>
          <p:cNvSpPr/>
          <p:nvPr/>
        </p:nvSpPr>
        <p:spPr>
          <a:xfrm>
            <a:off x="4222750" y="3878263"/>
            <a:ext cx="1752600" cy="1752600"/>
          </a:xfrm>
          <a:prstGeom prst="rect">
            <a:avLst/>
          </a:prstGeom>
          <a:solidFill>
            <a:schemeClr val="accent1">
              <a:lumMod val="7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t>Data      Accuracy</a:t>
            </a:r>
          </a:p>
        </p:txBody>
      </p:sp>
      <p:sp>
        <p:nvSpPr>
          <p:cNvPr id="8" name="Rectangle 7">
            <a:extLst>
              <a:ext uri="{FF2B5EF4-FFF2-40B4-BE49-F238E27FC236}">
                <a16:creationId xmlns:a16="http://schemas.microsoft.com/office/drawing/2014/main" id="{852717C7-9F69-441C-8DDF-70AFB2ADB9A1}"/>
              </a:ext>
            </a:extLst>
          </p:cNvPr>
          <p:cNvSpPr/>
          <p:nvPr/>
        </p:nvSpPr>
        <p:spPr>
          <a:xfrm>
            <a:off x="6203950" y="1920875"/>
            <a:ext cx="1752600" cy="1752600"/>
          </a:xfrm>
          <a:prstGeom prst="rect">
            <a:avLst/>
          </a:prstGeom>
          <a:solidFill>
            <a:schemeClr val="accent1">
              <a:lumMod val="7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t>User Compliance</a:t>
            </a:r>
          </a:p>
        </p:txBody>
      </p:sp>
      <p:sp>
        <p:nvSpPr>
          <p:cNvPr id="9" name="Rectangle 8">
            <a:extLst>
              <a:ext uri="{FF2B5EF4-FFF2-40B4-BE49-F238E27FC236}">
                <a16:creationId xmlns:a16="http://schemas.microsoft.com/office/drawing/2014/main" id="{57AC68E3-15C3-4AE8-AE3B-8897E6ED425B}"/>
              </a:ext>
            </a:extLst>
          </p:cNvPr>
          <p:cNvSpPr/>
          <p:nvPr/>
        </p:nvSpPr>
        <p:spPr>
          <a:xfrm>
            <a:off x="6203950" y="3871913"/>
            <a:ext cx="1752600" cy="1752600"/>
          </a:xfrm>
          <a:prstGeom prst="rect">
            <a:avLst/>
          </a:prstGeom>
          <a:solidFill>
            <a:schemeClr val="accent1">
              <a:lumMod val="7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t>Track Assets &amp; People as well as consumables</a:t>
            </a:r>
          </a:p>
        </p:txBody>
      </p:sp>
      <p:sp>
        <p:nvSpPr>
          <p:cNvPr id="14" name="Text Box 7">
            <a:extLst>
              <a:ext uri="{FF2B5EF4-FFF2-40B4-BE49-F238E27FC236}">
                <a16:creationId xmlns:a16="http://schemas.microsoft.com/office/drawing/2014/main" id="{424106B6-3768-4094-BE51-BE8BBA19BC73}"/>
              </a:ext>
            </a:extLst>
          </p:cNvPr>
          <p:cNvSpPr txBox="1">
            <a:spLocks noChangeArrowheads="1"/>
          </p:cNvSpPr>
          <p:nvPr/>
        </p:nvSpPr>
        <p:spPr bwMode="auto">
          <a:xfrm>
            <a:off x="1908048" y="984886"/>
            <a:ext cx="8991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dirty="0">
                <a:latin typeface="Verdana" panose="020B0604030504040204" pitchFamily="34" charset="0"/>
                <a:ea typeface="ＭＳ Ｐゴシック" panose="020B0600070205080204" pitchFamily="34" charset="-128"/>
              </a:rPr>
              <a:t>Most hospitals are struggling with a number of issues that affect their performance and ability to implement and measure change</a:t>
            </a:r>
          </a:p>
        </p:txBody>
      </p:sp>
      <p:sp>
        <p:nvSpPr>
          <p:cNvPr id="17" name="Rectangle 16">
            <a:extLst>
              <a:ext uri="{FF2B5EF4-FFF2-40B4-BE49-F238E27FC236}">
                <a16:creationId xmlns:a16="http://schemas.microsoft.com/office/drawing/2014/main" id="{02D23C5A-6A9C-4E0D-A74A-9A748E839732}"/>
              </a:ext>
            </a:extLst>
          </p:cNvPr>
          <p:cNvSpPr/>
          <p:nvPr/>
        </p:nvSpPr>
        <p:spPr>
          <a:xfrm>
            <a:off x="4216400" y="1941513"/>
            <a:ext cx="1752600" cy="1752600"/>
          </a:xfrm>
          <a:prstGeom prst="rect">
            <a:avLst/>
          </a:prstGeom>
          <a:solidFill>
            <a:schemeClr val="accent1">
              <a:lumMod val="7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t>Extensive Risk and Waste Mitigation</a:t>
            </a:r>
          </a:p>
        </p:txBody>
      </p:sp>
      <p:sp>
        <p:nvSpPr>
          <p:cNvPr id="18" name="Rectangle 17">
            <a:extLst>
              <a:ext uri="{FF2B5EF4-FFF2-40B4-BE49-F238E27FC236}">
                <a16:creationId xmlns:a16="http://schemas.microsoft.com/office/drawing/2014/main" id="{EB13F2B0-6125-45EA-A103-D82D044DC846}"/>
              </a:ext>
            </a:extLst>
          </p:cNvPr>
          <p:cNvSpPr/>
          <p:nvPr/>
        </p:nvSpPr>
        <p:spPr>
          <a:xfrm>
            <a:off x="8196263" y="3865563"/>
            <a:ext cx="1752600" cy="1752600"/>
          </a:xfrm>
          <a:prstGeom prst="rect">
            <a:avLst/>
          </a:prstGeom>
          <a:solidFill>
            <a:schemeClr val="accent1">
              <a:lumMod val="7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t>Guaranteed</a:t>
            </a:r>
          </a:p>
          <a:p>
            <a:pPr algn="ctr" eaLnBrk="1" hangingPunct="1">
              <a:defRPr/>
            </a:pPr>
            <a:r>
              <a:rPr lang="en-US" b="1" dirty="0"/>
              <a:t>ROI</a:t>
            </a:r>
          </a:p>
        </p:txBody>
      </p:sp>
      <p:cxnSp>
        <p:nvCxnSpPr>
          <p:cNvPr id="11" name="Straight Connector 10">
            <a:extLst>
              <a:ext uri="{FF2B5EF4-FFF2-40B4-BE49-F238E27FC236}">
                <a16:creationId xmlns:a16="http://schemas.microsoft.com/office/drawing/2014/main" id="{723CFCD8-88F3-4E25-89FE-61A03909A863}"/>
              </a:ext>
            </a:extLst>
          </p:cNvPr>
          <p:cNvCxnSpPr>
            <a:cxnSpLocks/>
          </p:cNvCxnSpPr>
          <p:nvPr/>
        </p:nvCxnSpPr>
        <p:spPr>
          <a:xfrm>
            <a:off x="0" y="609600"/>
            <a:ext cx="12192000" cy="0"/>
          </a:xfrm>
          <a:prstGeom prst="line">
            <a:avLst/>
          </a:prstGeom>
          <a:ln w="12700">
            <a:solidFill>
              <a:srgbClr val="686868"/>
            </a:solidFill>
          </a:ln>
        </p:spPr>
        <p:style>
          <a:lnRef idx="1">
            <a:schemeClr val="accent1"/>
          </a:lnRef>
          <a:fillRef idx="0">
            <a:schemeClr val="accent1"/>
          </a:fillRef>
          <a:effectRef idx="0">
            <a:schemeClr val="accent1"/>
          </a:effectRef>
          <a:fontRef idx="minor">
            <a:schemeClr val="tx1"/>
          </a:fontRef>
        </p:style>
      </p:cxnSp>
      <p:sp>
        <p:nvSpPr>
          <p:cNvPr id="12" name="Text Box 1027">
            <a:extLst>
              <a:ext uri="{FF2B5EF4-FFF2-40B4-BE49-F238E27FC236}">
                <a16:creationId xmlns:a16="http://schemas.microsoft.com/office/drawing/2014/main" id="{26B4C340-CE7B-46A9-898D-6E9A718CC5AE}"/>
              </a:ext>
            </a:extLst>
          </p:cNvPr>
          <p:cNvSpPr txBox="1">
            <a:spLocks noChangeArrowheads="1"/>
          </p:cNvSpPr>
          <p:nvPr/>
        </p:nvSpPr>
        <p:spPr bwMode="auto">
          <a:xfrm>
            <a:off x="113778" y="130691"/>
            <a:ext cx="845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defTabSz="457200" eaLnBrk="1" hangingPunct="1">
              <a:spcBef>
                <a:spcPct val="50000"/>
              </a:spcBef>
              <a:buNone/>
              <a:defRPr/>
            </a:pPr>
            <a:r>
              <a:rPr lang="en-US" altLang="en-US" sz="2000" i="1" dirty="0">
                <a:solidFill>
                  <a:prstClr val="black">
                    <a:lumMod val="50000"/>
                    <a:lumOff val="50000"/>
                  </a:prstClr>
                </a:solidFill>
                <a:latin typeface="Verdana" pitchFamily="34" charset="0"/>
              </a:rPr>
              <a:t>UDI Mandate</a:t>
            </a:r>
          </a:p>
        </p:txBody>
      </p:sp>
      <p:pic>
        <p:nvPicPr>
          <p:cNvPr id="13" name="Picture 15">
            <a:extLst>
              <a:ext uri="{FF2B5EF4-FFF2-40B4-BE49-F238E27FC236}">
                <a16:creationId xmlns:a16="http://schemas.microsoft.com/office/drawing/2014/main" id="{09FA1A37-8563-4DC0-99F9-BE364FB96F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8504" y="158054"/>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15" name="Rectangle 6">
            <a:extLst>
              <a:ext uri="{FF2B5EF4-FFF2-40B4-BE49-F238E27FC236}">
                <a16:creationId xmlns:a16="http://schemas.microsoft.com/office/drawing/2014/main" id="{7914A838-A8DD-4B25-B05A-868B9CA25BED}"/>
              </a:ext>
            </a:extLst>
          </p:cNvPr>
          <p:cNvSpPr>
            <a:spLocks noGrp="1" noChangeArrowheads="1"/>
          </p:cNvSpPr>
          <p:nvPr>
            <p:ph type="sldNum" sz="quarter" idx="12"/>
          </p:nvPr>
        </p:nvSpPr>
        <p:spPr bwMode="auto">
          <a:xfrm>
            <a:off x="10287000" y="6464504"/>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fld id="{52B05CB9-366C-884E-BE65-4F410873D091}" type="slidenum">
              <a:rPr lang="en-US" sz="1200">
                <a:solidFill>
                  <a:srgbClr val="898989"/>
                </a:solidFill>
              </a:rPr>
              <a:pPr eaLnBrk="1" hangingPunct="1"/>
              <a:t>11</a:t>
            </a:fld>
            <a:endParaRPr lang="en-US" sz="1200" dirty="0">
              <a:solidFill>
                <a:srgbClr val="898989"/>
              </a:solidFill>
            </a:endParaRPr>
          </a:p>
        </p:txBody>
      </p:sp>
    </p:spTree>
  </p:cSld>
  <p:clrMapOvr>
    <a:masterClrMapping/>
  </p:clrMapOvr>
  <p:transition spd="slow" advClick="0" advTm="500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childTnLst>
                                </p:cTn>
                              </p:par>
                            </p:childTnLst>
                          </p:cTn>
                        </p:par>
                        <p:par>
                          <p:cTn id="10" fill="hold" nodeType="afterGroup">
                            <p:stCondLst>
                              <p:cond delay="1000"/>
                            </p:stCondLst>
                            <p:childTnLst>
                              <p:par>
                                <p:cTn id="11" presetID="53" presetClass="entr" presetSubtype="16" fill="hold" grpId="0" nodeType="afterEffect">
                                  <p:stCondLst>
                                    <p:cond delay="300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Effect transition="in" filter="fade">
                                      <p:cBhvr>
                                        <p:cTn id="15" dur="1000"/>
                                        <p:tgtEl>
                                          <p:spTgt spid="5"/>
                                        </p:tgtEl>
                                      </p:cBhvr>
                                    </p:animEffect>
                                  </p:childTnLst>
                                </p:cTn>
                              </p:par>
                            </p:childTnLst>
                          </p:cTn>
                        </p:par>
                        <p:par>
                          <p:cTn id="16" fill="hold" nodeType="afterGroup">
                            <p:stCondLst>
                              <p:cond delay="5000"/>
                            </p:stCondLst>
                            <p:childTnLst>
                              <p:par>
                                <p:cTn id="17" presetID="53" presetClass="entr" presetSubtype="16" fill="hold" grpId="0" nodeType="afterEffect">
                                  <p:stCondLst>
                                    <p:cond delay="50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Effect transition="in" filter="fade">
                                      <p:cBhvr>
                                        <p:cTn id="21" dur="1000"/>
                                        <p:tgtEl>
                                          <p:spTgt spid="6"/>
                                        </p:tgtEl>
                                      </p:cBhvr>
                                    </p:animEffect>
                                  </p:childTnLst>
                                </p:cTn>
                              </p:par>
                            </p:childTnLst>
                          </p:cTn>
                        </p:par>
                        <p:par>
                          <p:cTn id="22" fill="hold" nodeType="afterGroup">
                            <p:stCondLst>
                              <p:cond delay="6500"/>
                            </p:stCondLst>
                            <p:childTnLst>
                              <p:par>
                                <p:cTn id="23" presetID="53" presetClass="entr" presetSubtype="16" fill="hold" grpId="0" nodeType="afterEffect">
                                  <p:stCondLst>
                                    <p:cond delay="50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Effect transition="in" filter="fade">
                                      <p:cBhvr>
                                        <p:cTn id="27" dur="1000"/>
                                        <p:tgtEl>
                                          <p:spTgt spid="4"/>
                                        </p:tgtEl>
                                      </p:cBhvr>
                                    </p:animEffect>
                                  </p:childTnLst>
                                </p:cTn>
                              </p:par>
                            </p:childTnLst>
                          </p:cTn>
                        </p:par>
                        <p:par>
                          <p:cTn id="28" fill="hold" nodeType="afterGroup">
                            <p:stCondLst>
                              <p:cond delay="8000"/>
                            </p:stCondLst>
                            <p:childTnLst>
                              <p:par>
                                <p:cTn id="29" presetID="53" presetClass="entr" presetSubtype="16" fill="hold" grpId="0" nodeType="after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Effect transition="in" filter="fade">
                                      <p:cBhvr>
                                        <p:cTn id="33" dur="1000"/>
                                        <p:tgtEl>
                                          <p:spTgt spid="7"/>
                                        </p:tgtEl>
                                      </p:cBhvr>
                                    </p:animEffect>
                                  </p:childTnLst>
                                </p:cTn>
                              </p:par>
                            </p:childTnLst>
                          </p:cTn>
                        </p:par>
                        <p:par>
                          <p:cTn id="34" fill="hold" nodeType="afterGroup">
                            <p:stCondLst>
                              <p:cond delay="9500"/>
                            </p:stCondLst>
                            <p:childTnLst>
                              <p:par>
                                <p:cTn id="35" presetID="53" presetClass="entr" presetSubtype="16" fill="hold" grpId="0" nodeType="afterEffect">
                                  <p:stCondLst>
                                    <p:cond delay="500"/>
                                  </p:stCondLst>
                                  <p:childTnLst>
                                    <p:set>
                                      <p:cBhvr>
                                        <p:cTn id="36" dur="1" fill="hold">
                                          <p:stCondLst>
                                            <p:cond delay="0"/>
                                          </p:stCondLst>
                                        </p:cTn>
                                        <p:tgtEl>
                                          <p:spTgt spid="17"/>
                                        </p:tgtEl>
                                        <p:attrNameLst>
                                          <p:attrName>style.visibility</p:attrName>
                                        </p:attrNameLst>
                                      </p:cBhvr>
                                      <p:to>
                                        <p:strVal val="visible"/>
                                      </p:to>
                                    </p:set>
                                    <p:anim calcmode="lin" valueType="num">
                                      <p:cBhvr>
                                        <p:cTn id="37" dur="1000" fill="hold"/>
                                        <p:tgtEl>
                                          <p:spTgt spid="17"/>
                                        </p:tgtEl>
                                        <p:attrNameLst>
                                          <p:attrName>ppt_w</p:attrName>
                                        </p:attrNameLst>
                                      </p:cBhvr>
                                      <p:tavLst>
                                        <p:tav tm="0">
                                          <p:val>
                                            <p:fltVal val="0"/>
                                          </p:val>
                                        </p:tav>
                                        <p:tav tm="100000">
                                          <p:val>
                                            <p:strVal val="#ppt_w"/>
                                          </p:val>
                                        </p:tav>
                                      </p:tavLst>
                                    </p:anim>
                                    <p:anim calcmode="lin" valueType="num">
                                      <p:cBhvr>
                                        <p:cTn id="38" dur="1000" fill="hold"/>
                                        <p:tgtEl>
                                          <p:spTgt spid="17"/>
                                        </p:tgtEl>
                                        <p:attrNameLst>
                                          <p:attrName>ppt_h</p:attrName>
                                        </p:attrNameLst>
                                      </p:cBhvr>
                                      <p:tavLst>
                                        <p:tav tm="0">
                                          <p:val>
                                            <p:fltVal val="0"/>
                                          </p:val>
                                        </p:tav>
                                        <p:tav tm="100000">
                                          <p:val>
                                            <p:strVal val="#ppt_h"/>
                                          </p:val>
                                        </p:tav>
                                      </p:tavLst>
                                    </p:anim>
                                    <p:animEffect transition="in" filter="fade">
                                      <p:cBhvr>
                                        <p:cTn id="39" dur="1000"/>
                                        <p:tgtEl>
                                          <p:spTgt spid="17"/>
                                        </p:tgtEl>
                                      </p:cBhvr>
                                    </p:animEffect>
                                  </p:childTnLst>
                                </p:cTn>
                              </p:par>
                            </p:childTnLst>
                          </p:cTn>
                        </p:par>
                        <p:par>
                          <p:cTn id="40" fill="hold" nodeType="afterGroup">
                            <p:stCondLst>
                              <p:cond delay="11000"/>
                            </p:stCondLst>
                            <p:childTnLst>
                              <p:par>
                                <p:cTn id="41" presetID="53" presetClass="entr" presetSubtype="16" fill="hold" grpId="0" nodeType="after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Effect transition="in" filter="fade">
                                      <p:cBhvr>
                                        <p:cTn id="45" dur="1000"/>
                                        <p:tgtEl>
                                          <p:spTgt spid="9"/>
                                        </p:tgtEl>
                                      </p:cBhvr>
                                    </p:animEffect>
                                  </p:childTnLst>
                                </p:cTn>
                              </p:par>
                            </p:childTnLst>
                          </p:cTn>
                        </p:par>
                        <p:par>
                          <p:cTn id="46" fill="hold" nodeType="afterGroup">
                            <p:stCondLst>
                              <p:cond delay="12500"/>
                            </p:stCondLst>
                            <p:childTnLst>
                              <p:par>
                                <p:cTn id="47" presetID="53" presetClass="entr" presetSubtype="16" fill="hold" grpId="0" nodeType="afterEffect">
                                  <p:stCondLst>
                                    <p:cond delay="500"/>
                                  </p:stCondLst>
                                  <p:childTnLst>
                                    <p:set>
                                      <p:cBhvr>
                                        <p:cTn id="48" dur="1" fill="hold">
                                          <p:stCondLst>
                                            <p:cond delay="0"/>
                                          </p:stCondLst>
                                        </p:cTn>
                                        <p:tgtEl>
                                          <p:spTgt spid="8"/>
                                        </p:tgtEl>
                                        <p:attrNameLst>
                                          <p:attrName>style.visibility</p:attrName>
                                        </p:attrNameLst>
                                      </p:cBhvr>
                                      <p:to>
                                        <p:strVal val="visible"/>
                                      </p:to>
                                    </p:set>
                                    <p:anim calcmode="lin" valueType="num">
                                      <p:cBhvr>
                                        <p:cTn id="49" dur="1000" fill="hold"/>
                                        <p:tgtEl>
                                          <p:spTgt spid="8"/>
                                        </p:tgtEl>
                                        <p:attrNameLst>
                                          <p:attrName>ppt_w</p:attrName>
                                        </p:attrNameLst>
                                      </p:cBhvr>
                                      <p:tavLst>
                                        <p:tav tm="0">
                                          <p:val>
                                            <p:fltVal val="0"/>
                                          </p:val>
                                        </p:tav>
                                        <p:tav tm="100000">
                                          <p:val>
                                            <p:strVal val="#ppt_w"/>
                                          </p:val>
                                        </p:tav>
                                      </p:tavLst>
                                    </p:anim>
                                    <p:anim calcmode="lin" valueType="num">
                                      <p:cBhvr>
                                        <p:cTn id="50" dur="1000" fill="hold"/>
                                        <p:tgtEl>
                                          <p:spTgt spid="8"/>
                                        </p:tgtEl>
                                        <p:attrNameLst>
                                          <p:attrName>ppt_h</p:attrName>
                                        </p:attrNameLst>
                                      </p:cBhvr>
                                      <p:tavLst>
                                        <p:tav tm="0">
                                          <p:val>
                                            <p:fltVal val="0"/>
                                          </p:val>
                                        </p:tav>
                                        <p:tav tm="100000">
                                          <p:val>
                                            <p:strVal val="#ppt_h"/>
                                          </p:val>
                                        </p:tav>
                                      </p:tavLst>
                                    </p:anim>
                                    <p:animEffect transition="in" filter="fade">
                                      <p:cBhvr>
                                        <p:cTn id="51" dur="1000"/>
                                        <p:tgtEl>
                                          <p:spTgt spid="8"/>
                                        </p:tgtEl>
                                      </p:cBhvr>
                                    </p:animEffect>
                                  </p:childTnLst>
                                </p:cTn>
                              </p:par>
                            </p:childTnLst>
                          </p:cTn>
                        </p:par>
                        <p:par>
                          <p:cTn id="52" fill="hold" nodeType="afterGroup">
                            <p:stCondLst>
                              <p:cond delay="14000"/>
                            </p:stCondLst>
                            <p:childTnLst>
                              <p:par>
                                <p:cTn id="53" presetID="53" presetClass="entr" presetSubtype="16" fill="hold" grpId="0" nodeType="afterEffect">
                                  <p:stCondLst>
                                    <p:cond delay="500"/>
                                  </p:stCondLst>
                                  <p:childTnLst>
                                    <p:set>
                                      <p:cBhvr>
                                        <p:cTn id="54" dur="1" fill="hold">
                                          <p:stCondLst>
                                            <p:cond delay="0"/>
                                          </p:stCondLst>
                                        </p:cTn>
                                        <p:tgtEl>
                                          <p:spTgt spid="18"/>
                                        </p:tgtEl>
                                        <p:attrNameLst>
                                          <p:attrName>style.visibility</p:attrName>
                                        </p:attrNameLst>
                                      </p:cBhvr>
                                      <p:to>
                                        <p:strVal val="visible"/>
                                      </p:to>
                                    </p:set>
                                    <p:anim calcmode="lin" valueType="num">
                                      <p:cBhvr>
                                        <p:cTn id="55" dur="1000" fill="hold"/>
                                        <p:tgtEl>
                                          <p:spTgt spid="18"/>
                                        </p:tgtEl>
                                        <p:attrNameLst>
                                          <p:attrName>ppt_w</p:attrName>
                                        </p:attrNameLst>
                                      </p:cBhvr>
                                      <p:tavLst>
                                        <p:tav tm="0">
                                          <p:val>
                                            <p:fltVal val="0"/>
                                          </p:val>
                                        </p:tav>
                                        <p:tav tm="100000">
                                          <p:val>
                                            <p:strVal val="#ppt_w"/>
                                          </p:val>
                                        </p:tav>
                                      </p:tavLst>
                                    </p:anim>
                                    <p:anim calcmode="lin" valueType="num">
                                      <p:cBhvr>
                                        <p:cTn id="56" dur="1000" fill="hold"/>
                                        <p:tgtEl>
                                          <p:spTgt spid="18"/>
                                        </p:tgtEl>
                                        <p:attrNameLst>
                                          <p:attrName>ppt_h</p:attrName>
                                        </p:attrNameLst>
                                      </p:cBhvr>
                                      <p:tavLst>
                                        <p:tav tm="0">
                                          <p:val>
                                            <p:fltVal val="0"/>
                                          </p:val>
                                        </p:tav>
                                        <p:tav tm="100000">
                                          <p:val>
                                            <p:strVal val="#ppt_h"/>
                                          </p:val>
                                        </p:tav>
                                      </p:tavLst>
                                    </p:anim>
                                    <p:animEffect transition="in" filter="fade">
                                      <p:cBhvr>
                                        <p:cTn id="57"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4" grpId="0"/>
      <p:bldP spid="17"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Straight Connector 40"/>
          <p:cNvCxnSpPr>
            <a:cxnSpLocks/>
          </p:cNvCxnSpPr>
          <p:nvPr/>
        </p:nvCxnSpPr>
        <p:spPr>
          <a:xfrm>
            <a:off x="0" y="609600"/>
            <a:ext cx="12192000" cy="0"/>
          </a:xfrm>
          <a:prstGeom prst="line">
            <a:avLst/>
          </a:prstGeom>
          <a:ln w="12700">
            <a:solidFill>
              <a:srgbClr val="686868"/>
            </a:solidFill>
          </a:ln>
        </p:spPr>
        <p:style>
          <a:lnRef idx="1">
            <a:schemeClr val="accent1"/>
          </a:lnRef>
          <a:fillRef idx="0">
            <a:schemeClr val="accent1"/>
          </a:fillRef>
          <a:effectRef idx="0">
            <a:schemeClr val="accent1"/>
          </a:effectRef>
          <a:fontRef idx="minor">
            <a:schemeClr val="tx1"/>
          </a:fontRef>
        </p:style>
      </p:cxnSp>
      <p:cxnSp>
        <p:nvCxnSpPr>
          <p:cNvPr id="38" name="AutoShape 65"/>
          <p:cNvCxnSpPr>
            <a:cxnSpLocks noChangeShapeType="1"/>
            <a:endCxn id="39" idx="6"/>
          </p:cNvCxnSpPr>
          <p:nvPr/>
        </p:nvCxnSpPr>
        <p:spPr bwMode="auto">
          <a:xfrm>
            <a:off x="9361342" y="5816577"/>
            <a:ext cx="494844" cy="0"/>
          </a:xfrm>
          <a:prstGeom prst="straightConnector1">
            <a:avLst/>
          </a:prstGeom>
          <a:noFill/>
          <a:ln w="19050">
            <a:solidFill>
              <a:srgbClr val="C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AutoShape 60"/>
          <p:cNvCxnSpPr>
            <a:cxnSpLocks noChangeShapeType="1"/>
            <a:stCxn id="21" idx="2"/>
            <a:endCxn id="14" idx="3"/>
          </p:cNvCxnSpPr>
          <p:nvPr/>
        </p:nvCxnSpPr>
        <p:spPr bwMode="auto">
          <a:xfrm rot="5400000">
            <a:off x="2826399" y="5587837"/>
            <a:ext cx="265244" cy="788977"/>
          </a:xfrm>
          <a:prstGeom prst="bentConnector2">
            <a:avLst/>
          </a:prstGeom>
          <a:noFill/>
          <a:ln w="19050">
            <a:solidFill>
              <a:schemeClr val="bg1">
                <a:lumMod val="50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AutoShape 65"/>
          <p:cNvCxnSpPr>
            <a:cxnSpLocks noChangeShapeType="1"/>
            <a:endCxn id="43" idx="3"/>
          </p:cNvCxnSpPr>
          <p:nvPr/>
        </p:nvCxnSpPr>
        <p:spPr bwMode="auto">
          <a:xfrm flipH="1">
            <a:off x="2568762" y="5748239"/>
            <a:ext cx="358734" cy="0"/>
          </a:xfrm>
          <a:prstGeom prst="straightConnector1">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AutoShape 65"/>
          <p:cNvCxnSpPr>
            <a:cxnSpLocks noChangeShapeType="1"/>
          </p:cNvCxnSpPr>
          <p:nvPr/>
        </p:nvCxnSpPr>
        <p:spPr bwMode="auto">
          <a:xfrm flipH="1">
            <a:off x="2564533" y="5368236"/>
            <a:ext cx="362963" cy="0"/>
          </a:xfrm>
          <a:prstGeom prst="straightConnector1">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AutoShape 65"/>
          <p:cNvCxnSpPr>
            <a:cxnSpLocks noChangeShapeType="1"/>
            <a:endCxn id="19" idx="6"/>
          </p:cNvCxnSpPr>
          <p:nvPr/>
        </p:nvCxnSpPr>
        <p:spPr bwMode="auto">
          <a:xfrm flipV="1">
            <a:off x="9397711" y="5395873"/>
            <a:ext cx="466354" cy="1758"/>
          </a:xfrm>
          <a:prstGeom prst="straightConnector1">
            <a:avLst/>
          </a:prstGeom>
          <a:noFill/>
          <a:ln w="19050">
            <a:solidFill>
              <a:srgbClr val="C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tangle 8"/>
          <p:cNvSpPr>
            <a:spLocks noChangeArrowheads="1"/>
          </p:cNvSpPr>
          <p:nvPr/>
        </p:nvSpPr>
        <p:spPr bwMode="auto">
          <a:xfrm>
            <a:off x="8496320" y="5277762"/>
            <a:ext cx="1076202" cy="574951"/>
          </a:xfrm>
          <a:prstGeom prst="rect">
            <a:avLst/>
          </a:prstGeom>
          <a:solidFill>
            <a:schemeClr val="bg1">
              <a:lumMod val="75000"/>
            </a:schemeClr>
          </a:solidFill>
          <a:ln w="9525">
            <a:noFill/>
            <a:miter lim="800000"/>
            <a:headEnd/>
            <a:tailEnd/>
          </a:ln>
          <a:effectLst>
            <a:glow rad="635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defRPr/>
            </a:pPr>
            <a:r>
              <a:rPr lang="en-US" altLang="en-US" sz="1200" b="1" kern="0" dirty="0">
                <a:solidFill>
                  <a:schemeClr val="tx1">
                    <a:lumMod val="75000"/>
                    <a:lumOff val="25000"/>
                  </a:schemeClr>
                </a:solidFill>
                <a:latin typeface="Calibri" pitchFamily="34" charset="0"/>
              </a:rPr>
              <a:t>Clinical </a:t>
            </a:r>
          </a:p>
          <a:p>
            <a:pPr algn="ctr" defTabSz="457200" eaLnBrk="1" hangingPunct="1">
              <a:defRPr/>
            </a:pPr>
            <a:r>
              <a:rPr lang="en-US" altLang="en-US" sz="1200" b="1" kern="0" dirty="0">
                <a:solidFill>
                  <a:schemeClr val="tx1">
                    <a:lumMod val="75000"/>
                    <a:lumOff val="25000"/>
                  </a:schemeClr>
                </a:solidFill>
                <a:latin typeface="Calibri" pitchFamily="34" charset="0"/>
              </a:rPr>
              <a:t>Documentation </a:t>
            </a:r>
          </a:p>
          <a:p>
            <a:pPr algn="ctr" defTabSz="457200" eaLnBrk="1" hangingPunct="1">
              <a:defRPr/>
            </a:pPr>
            <a:r>
              <a:rPr lang="en-US" altLang="en-US" sz="1200" b="1" kern="0" dirty="0">
                <a:solidFill>
                  <a:schemeClr val="tx1">
                    <a:lumMod val="75000"/>
                    <a:lumOff val="25000"/>
                  </a:schemeClr>
                </a:solidFill>
                <a:latin typeface="Calibri" pitchFamily="34" charset="0"/>
              </a:rPr>
              <a:t>Systems</a:t>
            </a:r>
          </a:p>
        </p:txBody>
      </p:sp>
      <p:sp>
        <p:nvSpPr>
          <p:cNvPr id="12" name="Rectangle 59"/>
          <p:cNvSpPr>
            <a:spLocks noChangeArrowheads="1"/>
          </p:cNvSpPr>
          <p:nvPr/>
        </p:nvSpPr>
        <p:spPr bwMode="auto">
          <a:xfrm>
            <a:off x="1744309" y="4863377"/>
            <a:ext cx="820223" cy="270565"/>
          </a:xfrm>
          <a:prstGeom prst="rect">
            <a:avLst/>
          </a:prstGeom>
          <a:solidFill>
            <a:schemeClr val="bg1"/>
          </a:solidFill>
          <a:ln w="9525">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defRPr/>
            </a:pPr>
            <a:r>
              <a:rPr lang="en-US" altLang="en-US" sz="1000" b="1" kern="0" dirty="0">
                <a:solidFill>
                  <a:srgbClr val="C00000"/>
                </a:solidFill>
                <a:latin typeface="Calibri" pitchFamily="34" charset="0"/>
              </a:rPr>
              <a:t>Purchasing</a:t>
            </a:r>
          </a:p>
        </p:txBody>
      </p:sp>
      <p:cxnSp>
        <p:nvCxnSpPr>
          <p:cNvPr id="13" name="AutoShape 60"/>
          <p:cNvCxnSpPr>
            <a:cxnSpLocks noChangeShapeType="1"/>
            <a:stCxn id="21" idx="0"/>
            <a:endCxn id="12" idx="3"/>
          </p:cNvCxnSpPr>
          <p:nvPr/>
        </p:nvCxnSpPr>
        <p:spPr bwMode="auto">
          <a:xfrm rot="16200000" flipV="1">
            <a:off x="2820976" y="4742216"/>
            <a:ext cx="276091" cy="788978"/>
          </a:xfrm>
          <a:prstGeom prst="bentConnector2">
            <a:avLst/>
          </a:prstGeom>
          <a:noFill/>
          <a:ln w="19050">
            <a:solidFill>
              <a:schemeClr val="bg1">
                <a:lumMod val="50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Rectangle 61"/>
          <p:cNvSpPr>
            <a:spLocks noChangeArrowheads="1"/>
          </p:cNvSpPr>
          <p:nvPr/>
        </p:nvSpPr>
        <p:spPr bwMode="auto">
          <a:xfrm>
            <a:off x="1752848" y="5979664"/>
            <a:ext cx="811684" cy="270565"/>
          </a:xfrm>
          <a:prstGeom prst="rect">
            <a:avLst/>
          </a:prstGeom>
          <a:solidFill>
            <a:schemeClr val="bg1"/>
          </a:solidFill>
          <a:ln w="9525">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defRPr/>
            </a:pPr>
            <a:r>
              <a:rPr lang="en-US" altLang="en-US" sz="1000" b="1" kern="0" dirty="0">
                <a:solidFill>
                  <a:srgbClr val="C00000"/>
                </a:solidFill>
                <a:latin typeface="Calibri" pitchFamily="34" charset="0"/>
              </a:rPr>
              <a:t>Value Analysis</a:t>
            </a:r>
          </a:p>
        </p:txBody>
      </p:sp>
      <p:sp>
        <p:nvSpPr>
          <p:cNvPr id="15" name="Oval 15"/>
          <p:cNvSpPr>
            <a:spLocks noChangeArrowheads="1"/>
          </p:cNvSpPr>
          <p:nvPr/>
        </p:nvSpPr>
        <p:spPr bwMode="auto">
          <a:xfrm flipH="1">
            <a:off x="9856187" y="6040458"/>
            <a:ext cx="502227" cy="405848"/>
          </a:xfrm>
          <a:prstGeom prst="ellipse">
            <a:avLst/>
          </a:prstGeom>
          <a:solidFill>
            <a:schemeClr val="bg1"/>
          </a:solidFill>
          <a:ln w="19050">
            <a:noFill/>
            <a:round/>
            <a:headEnd/>
            <a:tailEnd/>
          </a:ln>
          <a:effectLst>
            <a:glow rad="635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defRPr/>
            </a:pPr>
            <a:r>
              <a:rPr lang="en-US" altLang="en-US" sz="900" b="1" kern="0" dirty="0">
                <a:solidFill>
                  <a:prstClr val="black"/>
                </a:solidFill>
                <a:latin typeface="Calibri" pitchFamily="34" charset="0"/>
              </a:rPr>
              <a:t>Clinical</a:t>
            </a:r>
          </a:p>
          <a:p>
            <a:pPr algn="ctr" defTabSz="457200" eaLnBrk="1" hangingPunct="1">
              <a:defRPr/>
            </a:pPr>
            <a:r>
              <a:rPr lang="en-US" altLang="en-US" sz="900" b="1" kern="0" dirty="0">
                <a:solidFill>
                  <a:prstClr val="black"/>
                </a:solidFill>
                <a:latin typeface="Calibri" pitchFamily="34" charset="0"/>
              </a:rPr>
              <a:t>Analysis</a:t>
            </a:r>
          </a:p>
        </p:txBody>
      </p:sp>
      <p:sp>
        <p:nvSpPr>
          <p:cNvPr id="16" name="Oval 15"/>
          <p:cNvSpPr>
            <a:spLocks noChangeArrowheads="1"/>
          </p:cNvSpPr>
          <p:nvPr/>
        </p:nvSpPr>
        <p:spPr bwMode="auto">
          <a:xfrm flipH="1">
            <a:off x="9856187" y="4760252"/>
            <a:ext cx="502227" cy="405848"/>
          </a:xfrm>
          <a:prstGeom prst="ellipse">
            <a:avLst/>
          </a:prstGeom>
          <a:solidFill>
            <a:schemeClr val="bg1"/>
          </a:solidFill>
          <a:ln w="19050">
            <a:noFill/>
            <a:round/>
            <a:headEnd/>
            <a:tailEnd/>
          </a:ln>
          <a:effectLst>
            <a:glow rad="635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defRPr/>
            </a:pPr>
            <a:r>
              <a:rPr lang="en-US" altLang="en-US" sz="900" b="1" kern="0" dirty="0">
                <a:solidFill>
                  <a:prstClr val="black"/>
                </a:solidFill>
                <a:latin typeface="Calibri" pitchFamily="34" charset="0"/>
              </a:rPr>
              <a:t>EMR</a:t>
            </a:r>
          </a:p>
        </p:txBody>
      </p:sp>
      <p:cxnSp>
        <p:nvCxnSpPr>
          <p:cNvPr id="18" name="AutoShape 66"/>
          <p:cNvCxnSpPr>
            <a:cxnSpLocks noChangeShapeType="1"/>
            <a:stCxn id="11" idx="0"/>
            <a:endCxn id="16" idx="6"/>
          </p:cNvCxnSpPr>
          <p:nvPr/>
        </p:nvCxnSpPr>
        <p:spPr bwMode="auto">
          <a:xfrm rot="5400000" flipH="1" flipV="1">
            <a:off x="9288012" y="4709588"/>
            <a:ext cx="314585" cy="821765"/>
          </a:xfrm>
          <a:prstGeom prst="bentConnector2">
            <a:avLst/>
          </a:prstGeom>
          <a:noFill/>
          <a:ln w="19050">
            <a:solidFill>
              <a:srgbClr val="C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Oval 15"/>
          <p:cNvSpPr>
            <a:spLocks noChangeArrowheads="1"/>
          </p:cNvSpPr>
          <p:nvPr/>
        </p:nvSpPr>
        <p:spPr bwMode="auto">
          <a:xfrm flipH="1">
            <a:off x="9864066" y="5192949"/>
            <a:ext cx="502227" cy="405848"/>
          </a:xfrm>
          <a:prstGeom prst="ellipse">
            <a:avLst/>
          </a:prstGeom>
          <a:solidFill>
            <a:schemeClr val="bg1"/>
          </a:solidFill>
          <a:ln w="19050">
            <a:noFill/>
            <a:round/>
            <a:headEnd/>
            <a:tailEnd/>
          </a:ln>
          <a:effectLst>
            <a:glow rad="635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sz="900" b="1" kern="0" dirty="0">
              <a:solidFill>
                <a:prstClr val="black"/>
              </a:solidFill>
              <a:latin typeface="Calibri" pitchFamily="34" charset="0"/>
            </a:endParaRPr>
          </a:p>
          <a:p>
            <a:pPr algn="ctr" defTabSz="457200" eaLnBrk="1" hangingPunct="1">
              <a:defRPr/>
            </a:pPr>
            <a:r>
              <a:rPr lang="en-US" altLang="en-US" sz="900" b="1" kern="0" dirty="0">
                <a:solidFill>
                  <a:prstClr val="black"/>
                </a:solidFill>
                <a:latin typeface="Calibri" pitchFamily="34" charset="0"/>
              </a:rPr>
              <a:t>Billing</a:t>
            </a:r>
          </a:p>
          <a:p>
            <a:pPr algn="ctr" defTabSz="457200" eaLnBrk="1" hangingPunct="1">
              <a:defRPr/>
            </a:pPr>
            <a:endParaRPr lang="en-US" altLang="en-US" sz="900" b="1" kern="0" dirty="0">
              <a:solidFill>
                <a:prstClr val="black"/>
              </a:solidFill>
              <a:latin typeface="Calibri" pitchFamily="34" charset="0"/>
            </a:endParaRPr>
          </a:p>
        </p:txBody>
      </p:sp>
      <p:cxnSp>
        <p:nvCxnSpPr>
          <p:cNvPr id="20" name="AutoShape 68"/>
          <p:cNvCxnSpPr>
            <a:cxnSpLocks noChangeShapeType="1"/>
            <a:stCxn id="11" idx="2"/>
            <a:endCxn id="15" idx="6"/>
          </p:cNvCxnSpPr>
          <p:nvPr/>
        </p:nvCxnSpPr>
        <p:spPr bwMode="auto">
          <a:xfrm rot="16200000" flipH="1">
            <a:off x="9249968" y="5637165"/>
            <a:ext cx="390670" cy="821765"/>
          </a:xfrm>
          <a:prstGeom prst="bentConnector2">
            <a:avLst/>
          </a:prstGeom>
          <a:noFill/>
          <a:ln w="19050">
            <a:solidFill>
              <a:srgbClr val="C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Rectangle 7"/>
          <p:cNvSpPr>
            <a:spLocks noChangeArrowheads="1"/>
          </p:cNvSpPr>
          <p:nvPr/>
        </p:nvSpPr>
        <p:spPr bwMode="auto">
          <a:xfrm>
            <a:off x="2887155" y="5274750"/>
            <a:ext cx="932708" cy="574952"/>
          </a:xfrm>
          <a:prstGeom prst="rect">
            <a:avLst/>
          </a:prstGeom>
          <a:solidFill>
            <a:schemeClr val="bg1">
              <a:lumMod val="75000"/>
            </a:schemeClr>
          </a:solidFill>
          <a:ln w="9525">
            <a:noFill/>
            <a:miter lim="800000"/>
            <a:headEnd/>
            <a:tailEnd/>
          </a:ln>
          <a:effectLst>
            <a:glow rad="635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defRPr/>
            </a:pPr>
            <a:r>
              <a:rPr lang="en-US" altLang="en-US" sz="1200" b="1" kern="0" dirty="0">
                <a:solidFill>
                  <a:schemeClr val="tx1">
                    <a:lumMod val="75000"/>
                    <a:lumOff val="25000"/>
                  </a:schemeClr>
                </a:solidFill>
                <a:latin typeface="Calibri" pitchFamily="34" charset="0"/>
              </a:rPr>
              <a:t>Hospital</a:t>
            </a:r>
          </a:p>
          <a:p>
            <a:pPr algn="ctr" defTabSz="457200" eaLnBrk="1" hangingPunct="1">
              <a:defRPr/>
            </a:pPr>
            <a:r>
              <a:rPr lang="en-US" altLang="en-US" sz="1200" b="1" kern="0" dirty="0">
                <a:solidFill>
                  <a:schemeClr val="tx1">
                    <a:lumMod val="75000"/>
                    <a:lumOff val="25000"/>
                  </a:schemeClr>
                </a:solidFill>
                <a:latin typeface="Calibri" pitchFamily="34" charset="0"/>
              </a:rPr>
              <a:t>MMIS</a:t>
            </a:r>
          </a:p>
        </p:txBody>
      </p:sp>
      <p:sp>
        <p:nvSpPr>
          <p:cNvPr id="42" name="Rectangle 59"/>
          <p:cNvSpPr>
            <a:spLocks noChangeArrowheads="1"/>
          </p:cNvSpPr>
          <p:nvPr/>
        </p:nvSpPr>
        <p:spPr bwMode="auto">
          <a:xfrm>
            <a:off x="1743674" y="5232476"/>
            <a:ext cx="825088" cy="270565"/>
          </a:xfrm>
          <a:prstGeom prst="rect">
            <a:avLst/>
          </a:prstGeom>
          <a:solidFill>
            <a:schemeClr val="bg1"/>
          </a:solidFill>
          <a:ln w="9525">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defRPr/>
            </a:pPr>
            <a:r>
              <a:rPr lang="en-US" altLang="en-US" sz="1000" b="1" kern="0" dirty="0">
                <a:solidFill>
                  <a:srgbClr val="C00000"/>
                </a:solidFill>
                <a:latin typeface="Calibri" pitchFamily="34" charset="0"/>
              </a:rPr>
              <a:t>Contracting</a:t>
            </a:r>
          </a:p>
        </p:txBody>
      </p:sp>
      <p:sp>
        <p:nvSpPr>
          <p:cNvPr id="43" name="Rectangle 59"/>
          <p:cNvSpPr>
            <a:spLocks noChangeArrowheads="1"/>
          </p:cNvSpPr>
          <p:nvPr/>
        </p:nvSpPr>
        <p:spPr bwMode="auto">
          <a:xfrm>
            <a:off x="1752214" y="5612958"/>
            <a:ext cx="816549" cy="270565"/>
          </a:xfrm>
          <a:prstGeom prst="rect">
            <a:avLst/>
          </a:prstGeom>
          <a:solidFill>
            <a:schemeClr val="bg1"/>
          </a:solidFill>
          <a:ln w="9525">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defRPr/>
            </a:pPr>
            <a:r>
              <a:rPr lang="en-US" altLang="en-US" sz="1000" b="1" kern="0" dirty="0">
                <a:solidFill>
                  <a:srgbClr val="C00000"/>
                </a:solidFill>
                <a:latin typeface="Calibri" pitchFamily="34" charset="0"/>
              </a:rPr>
              <a:t>Distribution</a:t>
            </a:r>
          </a:p>
        </p:txBody>
      </p:sp>
      <p:sp>
        <p:nvSpPr>
          <p:cNvPr id="39" name="Oval 15"/>
          <p:cNvSpPr>
            <a:spLocks noChangeArrowheads="1"/>
          </p:cNvSpPr>
          <p:nvPr/>
        </p:nvSpPr>
        <p:spPr bwMode="auto">
          <a:xfrm flipH="1">
            <a:off x="9856187" y="5613653"/>
            <a:ext cx="502227" cy="405848"/>
          </a:xfrm>
          <a:prstGeom prst="ellipse">
            <a:avLst/>
          </a:prstGeom>
          <a:solidFill>
            <a:schemeClr val="bg1"/>
          </a:solidFill>
          <a:ln w="19050">
            <a:noFill/>
            <a:round/>
            <a:headEnd/>
            <a:tailEnd/>
          </a:ln>
          <a:effectLst>
            <a:glow rad="635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defTabSz="457200" eaLnBrk="1" hangingPunct="1">
              <a:defRPr/>
            </a:pPr>
            <a:endParaRPr lang="en-US" altLang="en-US" sz="900" b="1" kern="0" dirty="0">
              <a:solidFill>
                <a:prstClr val="black"/>
              </a:solidFill>
              <a:latin typeface="Calibri" pitchFamily="34" charset="0"/>
            </a:endParaRPr>
          </a:p>
          <a:p>
            <a:pPr algn="ctr" defTabSz="457200" eaLnBrk="1" hangingPunct="1">
              <a:defRPr/>
            </a:pPr>
            <a:endParaRPr lang="en-US" altLang="en-US" sz="900" b="1" kern="0" dirty="0">
              <a:solidFill>
                <a:prstClr val="black"/>
              </a:solidFill>
              <a:latin typeface="Calibri" pitchFamily="34" charset="0"/>
            </a:endParaRPr>
          </a:p>
          <a:p>
            <a:pPr algn="ctr" defTabSz="457200" eaLnBrk="1" hangingPunct="1">
              <a:defRPr/>
            </a:pPr>
            <a:r>
              <a:rPr lang="en-US" altLang="en-US" sz="900" b="1" kern="0" dirty="0">
                <a:solidFill>
                  <a:prstClr val="black"/>
                </a:solidFill>
                <a:latin typeface="Calibri" pitchFamily="34" charset="0"/>
              </a:rPr>
              <a:t>Procure-</a:t>
            </a:r>
          </a:p>
          <a:p>
            <a:pPr algn="ctr" defTabSz="457200" eaLnBrk="1" hangingPunct="1">
              <a:defRPr/>
            </a:pPr>
            <a:r>
              <a:rPr lang="en-US" altLang="en-US" sz="900" b="1" kern="0" dirty="0" err="1">
                <a:solidFill>
                  <a:prstClr val="black"/>
                </a:solidFill>
                <a:latin typeface="Calibri" pitchFamily="34" charset="0"/>
              </a:rPr>
              <a:t>ment</a:t>
            </a:r>
            <a:endParaRPr lang="en-US" altLang="en-US" sz="900" b="1" kern="0" dirty="0">
              <a:solidFill>
                <a:prstClr val="black"/>
              </a:solidFill>
              <a:latin typeface="Calibri" pitchFamily="34" charset="0"/>
            </a:endParaRPr>
          </a:p>
          <a:p>
            <a:pPr algn="ctr" defTabSz="457200" eaLnBrk="1" hangingPunct="1">
              <a:defRPr/>
            </a:pPr>
            <a:endParaRPr lang="en-US" altLang="en-US" sz="900" b="1" kern="0" dirty="0">
              <a:solidFill>
                <a:prstClr val="black"/>
              </a:solidFill>
              <a:latin typeface="Calibri" pitchFamily="34" charset="0"/>
            </a:endParaRPr>
          </a:p>
          <a:p>
            <a:pPr algn="ctr" defTabSz="457200" eaLnBrk="1" hangingPunct="1">
              <a:defRPr/>
            </a:pPr>
            <a:endParaRPr lang="en-US" altLang="en-US" sz="900" b="1" kern="0" dirty="0">
              <a:solidFill>
                <a:prstClr val="black"/>
              </a:solidFill>
              <a:latin typeface="Calibri" pitchFamily="34" charset="0"/>
            </a:endParaRPr>
          </a:p>
        </p:txBody>
      </p:sp>
      <p:pic>
        <p:nvPicPr>
          <p:cNvPr id="50" name="Picture 6" descr="D:\ICONS\work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8173" y="3796096"/>
            <a:ext cx="480992" cy="453469"/>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10" descr="D:\ICONS\patient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1410" y="3741863"/>
            <a:ext cx="535111" cy="504491"/>
          </a:xfrm>
          <a:prstGeom prst="rect">
            <a:avLst/>
          </a:prstGeom>
          <a:noFill/>
          <a:extLst>
            <a:ext uri="{909E8E84-426E-40DD-AFC4-6F175D3DCCD1}">
              <a14:hiddenFill xmlns:a14="http://schemas.microsoft.com/office/drawing/2010/main">
                <a:solidFill>
                  <a:srgbClr val="FFFFFF"/>
                </a:solidFill>
              </a14:hiddenFill>
            </a:ext>
          </a:extLst>
        </p:spPr>
      </p:pic>
      <p:sp>
        <p:nvSpPr>
          <p:cNvPr id="63" name="TextBox 62"/>
          <p:cNvSpPr txBox="1"/>
          <p:nvPr/>
        </p:nvSpPr>
        <p:spPr>
          <a:xfrm>
            <a:off x="8878976" y="1974164"/>
            <a:ext cx="1291442" cy="292388"/>
          </a:xfrm>
          <a:prstGeom prst="rect">
            <a:avLst/>
          </a:prstGeom>
          <a:noFill/>
        </p:spPr>
        <p:txBody>
          <a:bodyPr wrap="square" rtlCol="0">
            <a:spAutoFit/>
          </a:bodyPr>
          <a:lstStyle/>
          <a:p>
            <a:pPr algn="ctr">
              <a:defRPr/>
            </a:pPr>
            <a:r>
              <a:rPr lang="en-US" sz="1300" b="1" kern="0" dirty="0">
                <a:solidFill>
                  <a:sysClr val="windowText" lastClr="000000"/>
                </a:solidFill>
              </a:rPr>
              <a:t>Point of Care</a:t>
            </a:r>
          </a:p>
        </p:txBody>
      </p:sp>
      <p:sp>
        <p:nvSpPr>
          <p:cNvPr id="65" name="TextBox 64"/>
          <p:cNvSpPr txBox="1"/>
          <p:nvPr/>
        </p:nvSpPr>
        <p:spPr>
          <a:xfrm>
            <a:off x="2224462" y="1943163"/>
            <a:ext cx="1472925" cy="292388"/>
          </a:xfrm>
          <a:prstGeom prst="rect">
            <a:avLst/>
          </a:prstGeom>
          <a:noFill/>
        </p:spPr>
        <p:txBody>
          <a:bodyPr wrap="square" rtlCol="0">
            <a:spAutoFit/>
          </a:bodyPr>
          <a:lstStyle/>
          <a:p>
            <a:pPr algn="ctr">
              <a:defRPr/>
            </a:pPr>
            <a:r>
              <a:rPr lang="en-US" sz="1300" b="1" kern="0" dirty="0">
                <a:solidFill>
                  <a:sysClr val="windowText" lastClr="000000"/>
                </a:solidFill>
              </a:rPr>
              <a:t>Point of Delivery</a:t>
            </a:r>
          </a:p>
        </p:txBody>
      </p:sp>
      <p:sp>
        <p:nvSpPr>
          <p:cNvPr id="45" name="TextBox 44"/>
          <p:cNvSpPr txBox="1"/>
          <p:nvPr/>
        </p:nvSpPr>
        <p:spPr>
          <a:xfrm>
            <a:off x="8535509" y="2285111"/>
            <a:ext cx="1546318" cy="292388"/>
          </a:xfrm>
          <a:prstGeom prst="rect">
            <a:avLst/>
          </a:prstGeom>
          <a:noFill/>
        </p:spPr>
        <p:txBody>
          <a:bodyPr wrap="square" rtlCol="0">
            <a:spAutoFit/>
          </a:bodyPr>
          <a:lstStyle/>
          <a:p>
            <a:pPr algn="r">
              <a:defRPr/>
            </a:pPr>
            <a:r>
              <a:rPr lang="en-US" sz="1300" i="1" kern="0" dirty="0">
                <a:solidFill>
                  <a:schemeClr val="tx1">
                    <a:lumMod val="65000"/>
                    <a:lumOff val="35000"/>
                  </a:schemeClr>
                </a:solidFill>
              </a:rPr>
              <a:t>Procedure Room</a:t>
            </a:r>
          </a:p>
        </p:txBody>
      </p:sp>
      <p:cxnSp>
        <p:nvCxnSpPr>
          <p:cNvPr id="57" name="Straight Arrow Connector 56"/>
          <p:cNvCxnSpPr/>
          <p:nvPr/>
        </p:nvCxnSpPr>
        <p:spPr>
          <a:xfrm>
            <a:off x="2876827" y="4036454"/>
            <a:ext cx="6754583" cy="3668"/>
          </a:xfrm>
          <a:prstGeom prst="straightConnector1">
            <a:avLst/>
          </a:prstGeom>
          <a:ln w="28575">
            <a:solidFill>
              <a:srgbClr val="C0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3956556" y="3797618"/>
            <a:ext cx="4486726" cy="276999"/>
          </a:xfrm>
          <a:prstGeom prst="rect">
            <a:avLst/>
          </a:prstGeom>
          <a:noFill/>
        </p:spPr>
        <p:txBody>
          <a:bodyPr wrap="square" rtlCol="0">
            <a:spAutoFit/>
          </a:bodyPr>
          <a:lstStyle/>
          <a:p>
            <a:pPr algn="ctr">
              <a:defRPr/>
            </a:pPr>
            <a:r>
              <a:rPr lang="en-US" sz="1200" kern="0" dirty="0">
                <a:solidFill>
                  <a:srgbClr val="C00000"/>
                </a:solidFill>
              </a:rPr>
              <a:t>Flow of Medical P</a:t>
            </a:r>
            <a:r>
              <a:rPr lang="en-US" sz="1200" kern="0" dirty="0" err="1">
                <a:solidFill>
                  <a:srgbClr val="C00000"/>
                </a:solidFill>
              </a:rPr>
              <a:t>roducts</a:t>
            </a:r>
            <a:r>
              <a:rPr lang="en-US" sz="1200" kern="0" dirty="0">
                <a:solidFill>
                  <a:srgbClr val="C00000"/>
                </a:solidFill>
              </a:rPr>
              <a:t> and Devices</a:t>
            </a:r>
          </a:p>
        </p:txBody>
      </p:sp>
      <p:sp>
        <p:nvSpPr>
          <p:cNvPr id="9" name="TextBox 8"/>
          <p:cNvSpPr txBox="1"/>
          <p:nvPr/>
        </p:nvSpPr>
        <p:spPr>
          <a:xfrm>
            <a:off x="3956556" y="4299131"/>
            <a:ext cx="4251075" cy="307777"/>
          </a:xfrm>
          <a:prstGeom prst="rect">
            <a:avLst/>
          </a:prstGeom>
          <a:noFill/>
        </p:spPr>
        <p:txBody>
          <a:bodyPr wrap="square" rtlCol="0">
            <a:spAutoFit/>
          </a:bodyPr>
          <a:lstStyle/>
          <a:p>
            <a:pPr algn="ctr">
              <a:defRPr/>
            </a:pPr>
            <a:r>
              <a:rPr lang="en-US" sz="1400" b="1" kern="0" dirty="0">
                <a:solidFill>
                  <a:srgbClr val="C00000"/>
                </a:solidFill>
              </a:rPr>
              <a:t>Data Capture &amp; Feed</a:t>
            </a:r>
          </a:p>
        </p:txBody>
      </p:sp>
      <p:sp>
        <p:nvSpPr>
          <p:cNvPr id="8" name="Isosceles Triangle 7"/>
          <p:cNvSpPr/>
          <p:nvPr/>
        </p:nvSpPr>
        <p:spPr>
          <a:xfrm flipV="1">
            <a:off x="2224462" y="4283629"/>
            <a:ext cx="7899823" cy="639496"/>
          </a:xfrm>
          <a:prstGeom prst="triangle">
            <a:avLst>
              <a:gd name="adj" fmla="val 48982"/>
            </a:avLst>
          </a:prstGeom>
          <a:solidFill>
            <a:schemeClr val="accent5">
              <a:lumMod val="75000"/>
              <a:alpha val="2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dirty="0">
              <a:solidFill>
                <a:sysClr val="windowText" lastClr="000000"/>
              </a:solidFill>
            </a:endParaRPr>
          </a:p>
        </p:txBody>
      </p:sp>
      <p:cxnSp>
        <p:nvCxnSpPr>
          <p:cNvPr id="67" name="Elbow Connector 66"/>
          <p:cNvCxnSpPr>
            <a:stCxn id="21" idx="3"/>
            <a:endCxn id="11" idx="1"/>
          </p:cNvCxnSpPr>
          <p:nvPr/>
        </p:nvCxnSpPr>
        <p:spPr>
          <a:xfrm>
            <a:off x="3819863" y="5562226"/>
            <a:ext cx="4676457" cy="3012"/>
          </a:xfrm>
          <a:prstGeom prst="bentConnector3">
            <a:avLst>
              <a:gd name="adj1" fmla="val 50000"/>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5" name="Text Box 1027"/>
          <p:cNvSpPr txBox="1">
            <a:spLocks noChangeArrowheads="1"/>
          </p:cNvSpPr>
          <p:nvPr/>
        </p:nvSpPr>
        <p:spPr bwMode="auto">
          <a:xfrm>
            <a:off x="91440" y="139952"/>
            <a:ext cx="1003284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defTabSz="457200" eaLnBrk="1" hangingPunct="1">
              <a:spcBef>
                <a:spcPct val="50000"/>
              </a:spcBef>
              <a:buNone/>
              <a:defRPr/>
            </a:pPr>
            <a:r>
              <a:rPr lang="en-US" altLang="en-US" sz="2000" i="1" dirty="0">
                <a:solidFill>
                  <a:prstClr val="black">
                    <a:lumMod val="50000"/>
                    <a:lumOff val="50000"/>
                  </a:prstClr>
                </a:solidFill>
                <a:latin typeface="Verdana" pitchFamily="34" charset="0"/>
              </a:rPr>
              <a:t>Comprehensive Data Capture &amp; Feed</a:t>
            </a:r>
          </a:p>
        </p:txBody>
      </p:sp>
      <p:sp>
        <p:nvSpPr>
          <p:cNvPr id="61" name="Text Box 7"/>
          <p:cNvSpPr txBox="1">
            <a:spLocks noChangeArrowheads="1"/>
          </p:cNvSpPr>
          <p:nvPr/>
        </p:nvSpPr>
        <p:spPr bwMode="auto">
          <a:xfrm>
            <a:off x="91440" y="685801"/>
            <a:ext cx="119786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defTabSz="457200" eaLnBrk="1" hangingPunct="1">
              <a:spcBef>
                <a:spcPct val="50000"/>
              </a:spcBef>
            </a:pPr>
            <a:r>
              <a:rPr lang="en-US" sz="1800" b="0" dirty="0">
                <a:solidFill>
                  <a:prstClr val="black"/>
                </a:solidFill>
                <a:latin typeface="Verdana" charset="0"/>
              </a:rPr>
              <a:t>All data about products and their movements from delivery to point of care are recorded and fed into other hospital systems as well as the VUEMED Cloud for analyses and guidance</a:t>
            </a:r>
          </a:p>
        </p:txBody>
      </p:sp>
      <p:pic>
        <p:nvPicPr>
          <p:cNvPr id="48" name="Picture 47"/>
          <p:cNvPicPr>
            <a:picLocks noChangeAspect="1"/>
          </p:cNvPicPr>
          <p:nvPr/>
        </p:nvPicPr>
        <p:blipFill>
          <a:blip r:embed="rId5"/>
          <a:stretch>
            <a:fillRect/>
          </a:stretch>
        </p:blipFill>
        <p:spPr>
          <a:xfrm>
            <a:off x="5432611" y="2550578"/>
            <a:ext cx="1534617" cy="991229"/>
          </a:xfrm>
          <a:prstGeom prst="rect">
            <a:avLst/>
          </a:prstGeom>
        </p:spPr>
      </p:pic>
      <p:pic>
        <p:nvPicPr>
          <p:cNvPr id="56" name="Picture 55"/>
          <p:cNvPicPr>
            <a:picLocks noChangeAspect="1"/>
          </p:cNvPicPr>
          <p:nvPr/>
        </p:nvPicPr>
        <p:blipFill>
          <a:blip r:embed="rId6"/>
          <a:stretch>
            <a:fillRect/>
          </a:stretch>
        </p:blipFill>
        <p:spPr>
          <a:xfrm>
            <a:off x="8499304" y="2569674"/>
            <a:ext cx="1524060" cy="984410"/>
          </a:xfrm>
          <a:prstGeom prst="rect">
            <a:avLst/>
          </a:prstGeom>
        </p:spPr>
      </p:pic>
      <p:sp>
        <p:nvSpPr>
          <p:cNvPr id="66" name="TextBox 65"/>
          <p:cNvSpPr txBox="1"/>
          <p:nvPr/>
        </p:nvSpPr>
        <p:spPr>
          <a:xfrm>
            <a:off x="5414789" y="2286451"/>
            <a:ext cx="1552439" cy="292388"/>
          </a:xfrm>
          <a:prstGeom prst="rect">
            <a:avLst/>
          </a:prstGeom>
          <a:noFill/>
        </p:spPr>
        <p:txBody>
          <a:bodyPr wrap="square" rtlCol="0">
            <a:spAutoFit/>
          </a:bodyPr>
          <a:lstStyle/>
          <a:p>
            <a:pPr algn="ctr">
              <a:defRPr/>
            </a:pPr>
            <a:r>
              <a:rPr lang="en-US" sz="1300" i="1" kern="0" dirty="0">
                <a:solidFill>
                  <a:schemeClr val="tx1">
                    <a:lumMod val="65000"/>
                    <a:lumOff val="35000"/>
                  </a:schemeClr>
                </a:solidFill>
              </a:rPr>
              <a:t>Supply Room</a:t>
            </a:r>
          </a:p>
        </p:txBody>
      </p:sp>
      <p:sp>
        <p:nvSpPr>
          <p:cNvPr id="68" name="TextBox 67"/>
          <p:cNvSpPr txBox="1"/>
          <p:nvPr/>
        </p:nvSpPr>
        <p:spPr>
          <a:xfrm>
            <a:off x="2155156" y="2308609"/>
            <a:ext cx="2279109" cy="292388"/>
          </a:xfrm>
          <a:prstGeom prst="rect">
            <a:avLst/>
          </a:prstGeom>
          <a:noFill/>
        </p:spPr>
        <p:txBody>
          <a:bodyPr wrap="square" rtlCol="0">
            <a:spAutoFit/>
          </a:bodyPr>
          <a:lstStyle/>
          <a:p>
            <a:pPr algn="ctr">
              <a:defRPr/>
            </a:pPr>
            <a:r>
              <a:rPr lang="en-US" sz="1300" i="1" kern="0" dirty="0">
                <a:solidFill>
                  <a:schemeClr val="tx1">
                    <a:lumMod val="65000"/>
                    <a:lumOff val="35000"/>
                  </a:schemeClr>
                </a:solidFill>
              </a:rPr>
              <a:t>Delivery Area/Dock &amp; Disposal </a:t>
            </a:r>
          </a:p>
        </p:txBody>
      </p:sp>
      <p:sp>
        <p:nvSpPr>
          <p:cNvPr id="7" name="Isosceles Triangle 6"/>
          <p:cNvSpPr/>
          <p:nvPr/>
        </p:nvSpPr>
        <p:spPr>
          <a:xfrm rot="10800000">
            <a:off x="5163905" y="4777429"/>
            <a:ext cx="1720219" cy="212581"/>
          </a:xfrm>
          <a:prstGeom prst="triangl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TextBox 70"/>
          <p:cNvSpPr txBox="1"/>
          <p:nvPr/>
        </p:nvSpPr>
        <p:spPr>
          <a:xfrm>
            <a:off x="6858911" y="5866876"/>
            <a:ext cx="2343150" cy="646331"/>
          </a:xfrm>
          <a:prstGeom prst="rect">
            <a:avLst/>
          </a:prstGeom>
          <a:noFill/>
        </p:spPr>
        <p:txBody>
          <a:bodyPr wrap="square" rtlCol="0">
            <a:spAutoFit/>
          </a:bodyPr>
          <a:lstStyle/>
          <a:p>
            <a:pPr marL="171450" indent="-171450">
              <a:buClr>
                <a:schemeClr val="accent1">
                  <a:lumMod val="50000"/>
                </a:schemeClr>
              </a:buClr>
              <a:buFont typeface="Wingdings" panose="05000000000000000000" pitchFamily="2" charset="2"/>
              <a:buChar char="Ø"/>
            </a:pPr>
            <a:r>
              <a:rPr lang="en-US" sz="1200" dirty="0"/>
              <a:t>Product accurate ID</a:t>
            </a:r>
          </a:p>
          <a:p>
            <a:pPr marL="171450" indent="-171450">
              <a:buClr>
                <a:schemeClr val="accent1">
                  <a:lumMod val="50000"/>
                </a:schemeClr>
              </a:buClr>
              <a:buFont typeface="Wingdings" panose="05000000000000000000" pitchFamily="2" charset="2"/>
              <a:buChar char="Ø"/>
            </a:pPr>
            <a:r>
              <a:rPr lang="en-US" sz="1200" dirty="0"/>
              <a:t>All pedigree info</a:t>
            </a:r>
          </a:p>
          <a:p>
            <a:pPr marL="171450" indent="-171450">
              <a:buClr>
                <a:schemeClr val="accent1">
                  <a:lumMod val="50000"/>
                </a:schemeClr>
              </a:buClr>
              <a:buFont typeface="Wingdings" panose="05000000000000000000" pitchFamily="2" charset="2"/>
              <a:buChar char="Ø"/>
            </a:pPr>
            <a:r>
              <a:rPr lang="en-US" sz="1200" dirty="0"/>
              <a:t>Exact quantities</a:t>
            </a:r>
          </a:p>
        </p:txBody>
      </p:sp>
      <p:sp>
        <p:nvSpPr>
          <p:cNvPr id="72" name="TextBox 71"/>
          <p:cNvSpPr txBox="1"/>
          <p:nvPr/>
        </p:nvSpPr>
        <p:spPr>
          <a:xfrm>
            <a:off x="3748750" y="5880700"/>
            <a:ext cx="2343150" cy="646331"/>
          </a:xfrm>
          <a:prstGeom prst="rect">
            <a:avLst/>
          </a:prstGeom>
          <a:noFill/>
        </p:spPr>
        <p:txBody>
          <a:bodyPr wrap="square" rtlCol="0">
            <a:spAutoFit/>
          </a:bodyPr>
          <a:lstStyle/>
          <a:p>
            <a:pPr marL="171450" indent="-171450">
              <a:buClr>
                <a:schemeClr val="accent1">
                  <a:lumMod val="50000"/>
                </a:schemeClr>
              </a:buClr>
              <a:buFont typeface="Wingdings" panose="05000000000000000000" pitchFamily="2" charset="2"/>
              <a:buChar char="Ø"/>
            </a:pPr>
            <a:r>
              <a:rPr lang="en-US" sz="1200" dirty="0"/>
              <a:t>Inventory availability</a:t>
            </a:r>
          </a:p>
          <a:p>
            <a:pPr marL="171450" indent="-171450">
              <a:buClr>
                <a:schemeClr val="accent1">
                  <a:lumMod val="50000"/>
                </a:schemeClr>
              </a:buClr>
              <a:buFont typeface="Wingdings" panose="05000000000000000000" pitchFamily="2" charset="2"/>
              <a:buChar char="Ø"/>
            </a:pPr>
            <a:r>
              <a:rPr lang="en-US" sz="1200" dirty="0"/>
              <a:t>Par levels</a:t>
            </a:r>
          </a:p>
          <a:p>
            <a:pPr marL="171450" indent="-171450">
              <a:buClr>
                <a:schemeClr val="accent1">
                  <a:lumMod val="50000"/>
                </a:schemeClr>
              </a:buClr>
              <a:buFont typeface="Wingdings" panose="05000000000000000000" pitchFamily="2" charset="2"/>
              <a:buChar char="Ø"/>
            </a:pPr>
            <a:r>
              <a:rPr lang="en-US" sz="1200" dirty="0"/>
              <a:t>Reorder</a:t>
            </a:r>
          </a:p>
        </p:txBody>
      </p:sp>
      <p:sp>
        <p:nvSpPr>
          <p:cNvPr id="23" name="Isosceles Triangle 22"/>
          <p:cNvSpPr/>
          <p:nvPr/>
        </p:nvSpPr>
        <p:spPr>
          <a:xfrm>
            <a:off x="2319233" y="2115209"/>
            <a:ext cx="7648069" cy="189463"/>
          </a:xfrm>
          <a:prstGeom prst="triangle">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triped Right Arrow 1"/>
          <p:cNvSpPr/>
          <p:nvPr/>
        </p:nvSpPr>
        <p:spPr>
          <a:xfrm>
            <a:off x="7201470" y="2729552"/>
            <a:ext cx="423735" cy="354842"/>
          </a:xfrm>
          <a:prstGeom prst="stripedRightArrow">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2" name="Striped Right Arrow 51"/>
          <p:cNvSpPr/>
          <p:nvPr/>
        </p:nvSpPr>
        <p:spPr>
          <a:xfrm flipH="1">
            <a:off x="7878475" y="2967222"/>
            <a:ext cx="367558" cy="354842"/>
          </a:xfrm>
          <a:prstGeom prst="stripedRightArrow">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8" name="Striped Right Arrow 57"/>
          <p:cNvSpPr/>
          <p:nvPr/>
        </p:nvSpPr>
        <p:spPr>
          <a:xfrm>
            <a:off x="4119344" y="2759120"/>
            <a:ext cx="423735" cy="354842"/>
          </a:xfrm>
          <a:prstGeom prst="stripedRightArrow">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9" name="Striped Right Arrow 58"/>
          <p:cNvSpPr/>
          <p:nvPr/>
        </p:nvSpPr>
        <p:spPr>
          <a:xfrm flipH="1">
            <a:off x="4796349" y="2996790"/>
            <a:ext cx="367558" cy="354842"/>
          </a:xfrm>
          <a:prstGeom prst="stripedRightArrow">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rotWithShape="1">
          <a:blip r:embed="rId7"/>
          <a:srcRect b="24090"/>
          <a:stretch/>
        </p:blipFill>
        <p:spPr>
          <a:xfrm>
            <a:off x="2326608" y="2561292"/>
            <a:ext cx="1708934" cy="985029"/>
          </a:xfrm>
          <a:prstGeom prst="rect">
            <a:avLst/>
          </a:prstGeom>
        </p:spPr>
      </p:pic>
      <p:grpSp>
        <p:nvGrpSpPr>
          <p:cNvPr id="70" name="Group 69">
            <a:extLst>
              <a:ext uri="{FF2B5EF4-FFF2-40B4-BE49-F238E27FC236}">
                <a16:creationId xmlns:a16="http://schemas.microsoft.com/office/drawing/2014/main" id="{E63B852E-6C7D-4F08-AA73-0F93E3759F81}"/>
              </a:ext>
            </a:extLst>
          </p:cNvPr>
          <p:cNvGrpSpPr/>
          <p:nvPr/>
        </p:nvGrpSpPr>
        <p:grpSpPr>
          <a:xfrm>
            <a:off x="5341179" y="5120554"/>
            <a:ext cx="1546318" cy="886999"/>
            <a:chOff x="4648202" y="1881050"/>
            <a:chExt cx="2357438" cy="1398253"/>
          </a:xfrm>
        </p:grpSpPr>
        <p:pic>
          <p:nvPicPr>
            <p:cNvPr id="74" name="Picture 30">
              <a:extLst>
                <a:ext uri="{FF2B5EF4-FFF2-40B4-BE49-F238E27FC236}">
                  <a16:creationId xmlns:a16="http://schemas.microsoft.com/office/drawing/2014/main" id="{491BC414-B2D1-454C-B277-7F857C44EA5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8202" y="1881050"/>
              <a:ext cx="2357438" cy="1398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48">
              <a:extLst>
                <a:ext uri="{FF2B5EF4-FFF2-40B4-BE49-F238E27FC236}">
                  <a16:creationId xmlns:a16="http://schemas.microsoft.com/office/drawing/2014/main" id="{2A1518FC-2C82-4C07-A11E-BDA24DB5C854}"/>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59343" y="2555197"/>
              <a:ext cx="1920192" cy="373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TextBox 75">
              <a:extLst>
                <a:ext uri="{FF2B5EF4-FFF2-40B4-BE49-F238E27FC236}">
                  <a16:creationId xmlns:a16="http://schemas.microsoft.com/office/drawing/2014/main" id="{04600920-5B44-4131-B702-FA383A9C114F}"/>
                </a:ext>
              </a:extLst>
            </p:cNvPr>
            <p:cNvSpPr txBox="1"/>
            <p:nvPr/>
          </p:nvSpPr>
          <p:spPr>
            <a:xfrm>
              <a:off x="5123681" y="2751724"/>
              <a:ext cx="1836376" cy="388139"/>
            </a:xfrm>
            <a:prstGeom prst="rect">
              <a:avLst/>
            </a:prstGeom>
            <a:noFill/>
          </p:spPr>
          <p:txBody>
            <a:bodyPr wrap="square" rtlCol="0">
              <a:spAutoFit/>
            </a:bodyPr>
            <a:lstStyle/>
            <a:p>
              <a:pPr algn="ctr"/>
              <a:r>
                <a:rPr lang="en-US" sz="1000" b="1" dirty="0">
                  <a:solidFill>
                    <a:srgbClr val="C00000"/>
                  </a:solidFill>
                </a:rPr>
                <a:t>Cloud Analytics</a:t>
              </a:r>
            </a:p>
          </p:txBody>
        </p:sp>
      </p:grpSp>
      <p:pic>
        <p:nvPicPr>
          <p:cNvPr id="77" name="Picture 8" descr="D:\ICONS\hospital11.png">
            <a:extLst>
              <a:ext uri="{FF2B5EF4-FFF2-40B4-BE49-F238E27FC236}">
                <a16:creationId xmlns:a16="http://schemas.microsoft.com/office/drawing/2014/main" id="{61FFE462-619F-4CB6-86E2-70F7CD55A24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2043" y="1285157"/>
            <a:ext cx="8001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Rectangle 6">
            <a:extLst>
              <a:ext uri="{FF2B5EF4-FFF2-40B4-BE49-F238E27FC236}">
                <a16:creationId xmlns:a16="http://schemas.microsoft.com/office/drawing/2014/main" id="{F676417A-1A98-4F26-AC50-546E58FEFE93}"/>
              </a:ext>
            </a:extLst>
          </p:cNvPr>
          <p:cNvSpPr>
            <a:spLocks noGrp="1" noChangeArrowheads="1"/>
          </p:cNvSpPr>
          <p:nvPr>
            <p:ph type="sldNum" sz="quarter" idx="12"/>
          </p:nvPr>
        </p:nvSpPr>
        <p:spPr bwMode="auto">
          <a:xfrm>
            <a:off x="10287000" y="6464504"/>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fld id="{52B05CB9-366C-884E-BE65-4F410873D091}" type="slidenum">
              <a:rPr lang="en-US" sz="1200">
                <a:solidFill>
                  <a:srgbClr val="898989"/>
                </a:solidFill>
              </a:rPr>
              <a:pPr eaLnBrk="1" hangingPunct="1"/>
              <a:t>12</a:t>
            </a:fld>
            <a:endParaRPr lang="en-US" sz="1200" dirty="0">
              <a:solidFill>
                <a:srgbClr val="898989"/>
              </a:solidFill>
            </a:endParaRPr>
          </a:p>
        </p:txBody>
      </p:sp>
      <p:pic>
        <p:nvPicPr>
          <p:cNvPr id="64" name="Picture 15">
            <a:extLst>
              <a:ext uri="{FF2B5EF4-FFF2-40B4-BE49-F238E27FC236}">
                <a16:creationId xmlns:a16="http://schemas.microsoft.com/office/drawing/2014/main" id="{38AA06C2-BB58-47FC-BF23-2FDF7CBC28E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108504" y="158054"/>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Tree>
    <p:extLst>
      <p:ext uri="{BB962C8B-B14F-4D97-AF65-F5344CB8AC3E}">
        <p14:creationId xmlns:p14="http://schemas.microsoft.com/office/powerpoint/2010/main" val="1238868170"/>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500" fill="hold"/>
                                        <p:tgtEl>
                                          <p:spTgt spid="65"/>
                                        </p:tgtEl>
                                        <p:attrNameLst>
                                          <p:attrName>ppt_w</p:attrName>
                                        </p:attrNameLst>
                                      </p:cBhvr>
                                      <p:tavLst>
                                        <p:tav tm="0">
                                          <p:val>
                                            <p:fltVal val="0"/>
                                          </p:val>
                                        </p:tav>
                                        <p:tav tm="100000">
                                          <p:val>
                                            <p:strVal val="#ppt_w"/>
                                          </p:val>
                                        </p:tav>
                                      </p:tavLst>
                                    </p:anim>
                                    <p:anim calcmode="lin" valueType="num">
                                      <p:cBhvr>
                                        <p:cTn id="14" dur="500" fill="hold"/>
                                        <p:tgtEl>
                                          <p:spTgt spid="65"/>
                                        </p:tgtEl>
                                        <p:attrNameLst>
                                          <p:attrName>ppt_h</p:attrName>
                                        </p:attrNameLst>
                                      </p:cBhvr>
                                      <p:tavLst>
                                        <p:tav tm="0">
                                          <p:val>
                                            <p:fltVal val="0"/>
                                          </p:val>
                                        </p:tav>
                                        <p:tav tm="100000">
                                          <p:val>
                                            <p:strVal val="#ppt_h"/>
                                          </p:val>
                                        </p:tav>
                                      </p:tavLst>
                                    </p:anim>
                                    <p:animEffect transition="in" filter="fade">
                                      <p:cBhvr>
                                        <p:cTn id="15" dur="500"/>
                                        <p:tgtEl>
                                          <p:spTgt spid="6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p:cTn id="18" dur="500" fill="hold"/>
                                        <p:tgtEl>
                                          <p:spTgt spid="63"/>
                                        </p:tgtEl>
                                        <p:attrNameLst>
                                          <p:attrName>ppt_w</p:attrName>
                                        </p:attrNameLst>
                                      </p:cBhvr>
                                      <p:tavLst>
                                        <p:tav tm="0">
                                          <p:val>
                                            <p:fltVal val="0"/>
                                          </p:val>
                                        </p:tav>
                                        <p:tav tm="100000">
                                          <p:val>
                                            <p:strVal val="#ppt_w"/>
                                          </p:val>
                                        </p:tav>
                                      </p:tavLst>
                                    </p:anim>
                                    <p:anim calcmode="lin" valueType="num">
                                      <p:cBhvr>
                                        <p:cTn id="19" dur="500" fill="hold"/>
                                        <p:tgtEl>
                                          <p:spTgt spid="63"/>
                                        </p:tgtEl>
                                        <p:attrNameLst>
                                          <p:attrName>ppt_h</p:attrName>
                                        </p:attrNameLst>
                                      </p:cBhvr>
                                      <p:tavLst>
                                        <p:tav tm="0">
                                          <p:val>
                                            <p:fltVal val="0"/>
                                          </p:val>
                                        </p:tav>
                                        <p:tav tm="100000">
                                          <p:val>
                                            <p:strVal val="#ppt_h"/>
                                          </p:val>
                                        </p:tav>
                                      </p:tavLst>
                                    </p:anim>
                                    <p:animEffect transition="in" filter="fade">
                                      <p:cBhvr>
                                        <p:cTn id="20" dur="500"/>
                                        <p:tgtEl>
                                          <p:spTgt spid="63"/>
                                        </p:tgtEl>
                                      </p:cBhvr>
                                    </p:animEffect>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fade">
                                      <p:cBhvr>
                                        <p:cTn id="29" dur="1000"/>
                                        <p:tgtEl>
                                          <p:spTgt spid="68"/>
                                        </p:tgtEl>
                                      </p:cBhvr>
                                    </p:animEffect>
                                    <p:anim calcmode="lin" valueType="num">
                                      <p:cBhvr>
                                        <p:cTn id="30" dur="1000" fill="hold"/>
                                        <p:tgtEl>
                                          <p:spTgt spid="68"/>
                                        </p:tgtEl>
                                        <p:attrNameLst>
                                          <p:attrName>ppt_x</p:attrName>
                                        </p:attrNameLst>
                                      </p:cBhvr>
                                      <p:tavLst>
                                        <p:tav tm="0">
                                          <p:val>
                                            <p:strVal val="#ppt_x"/>
                                          </p:val>
                                        </p:tav>
                                        <p:tav tm="100000">
                                          <p:val>
                                            <p:strVal val="#ppt_x"/>
                                          </p:val>
                                        </p:tav>
                                      </p:tavLst>
                                    </p:anim>
                                    <p:anim calcmode="lin" valueType="num">
                                      <p:cBhvr>
                                        <p:cTn id="31" dur="1000" fill="hold"/>
                                        <p:tgtEl>
                                          <p:spTgt spid="68"/>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1000"/>
                                        <p:tgtEl>
                                          <p:spTgt spid="48"/>
                                        </p:tgtEl>
                                      </p:cBhvr>
                                    </p:animEffect>
                                    <p:anim calcmode="lin" valueType="num">
                                      <p:cBhvr>
                                        <p:cTn id="36" dur="1000" fill="hold"/>
                                        <p:tgtEl>
                                          <p:spTgt spid="48"/>
                                        </p:tgtEl>
                                        <p:attrNameLst>
                                          <p:attrName>ppt_x</p:attrName>
                                        </p:attrNameLst>
                                      </p:cBhvr>
                                      <p:tavLst>
                                        <p:tav tm="0">
                                          <p:val>
                                            <p:strVal val="#ppt_x"/>
                                          </p:val>
                                        </p:tav>
                                        <p:tav tm="100000">
                                          <p:val>
                                            <p:strVal val="#ppt_x"/>
                                          </p:val>
                                        </p:tav>
                                      </p:tavLst>
                                    </p:anim>
                                    <p:anim calcmode="lin" valueType="num">
                                      <p:cBhvr>
                                        <p:cTn id="37" dur="1000" fill="hold"/>
                                        <p:tgtEl>
                                          <p:spTgt spid="4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fade">
                                      <p:cBhvr>
                                        <p:cTn id="40" dur="1000"/>
                                        <p:tgtEl>
                                          <p:spTgt spid="66"/>
                                        </p:tgtEl>
                                      </p:cBhvr>
                                    </p:animEffect>
                                    <p:anim calcmode="lin" valueType="num">
                                      <p:cBhvr>
                                        <p:cTn id="41" dur="1000" fill="hold"/>
                                        <p:tgtEl>
                                          <p:spTgt spid="66"/>
                                        </p:tgtEl>
                                        <p:attrNameLst>
                                          <p:attrName>ppt_x</p:attrName>
                                        </p:attrNameLst>
                                      </p:cBhvr>
                                      <p:tavLst>
                                        <p:tav tm="0">
                                          <p:val>
                                            <p:strVal val="#ppt_x"/>
                                          </p:val>
                                        </p:tav>
                                        <p:tav tm="100000">
                                          <p:val>
                                            <p:strVal val="#ppt_x"/>
                                          </p:val>
                                        </p:tav>
                                      </p:tavLst>
                                    </p:anim>
                                    <p:anim calcmode="lin" valueType="num">
                                      <p:cBhvr>
                                        <p:cTn id="42" dur="1000" fill="hold"/>
                                        <p:tgtEl>
                                          <p:spTgt spid="66"/>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2" presetClass="entr" presetSubtype="0" fill="hold" nodeType="after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fade">
                                      <p:cBhvr>
                                        <p:cTn id="46" dur="1000"/>
                                        <p:tgtEl>
                                          <p:spTgt spid="56"/>
                                        </p:tgtEl>
                                      </p:cBhvr>
                                    </p:animEffect>
                                    <p:anim calcmode="lin" valueType="num">
                                      <p:cBhvr>
                                        <p:cTn id="47" dur="1000" fill="hold"/>
                                        <p:tgtEl>
                                          <p:spTgt spid="56"/>
                                        </p:tgtEl>
                                        <p:attrNameLst>
                                          <p:attrName>ppt_x</p:attrName>
                                        </p:attrNameLst>
                                      </p:cBhvr>
                                      <p:tavLst>
                                        <p:tav tm="0">
                                          <p:val>
                                            <p:strVal val="#ppt_x"/>
                                          </p:val>
                                        </p:tav>
                                        <p:tav tm="100000">
                                          <p:val>
                                            <p:strVal val="#ppt_x"/>
                                          </p:val>
                                        </p:tav>
                                      </p:tavLst>
                                    </p:anim>
                                    <p:anim calcmode="lin" valueType="num">
                                      <p:cBhvr>
                                        <p:cTn id="48" dur="1000" fill="hold"/>
                                        <p:tgtEl>
                                          <p:spTgt spid="5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1000"/>
                                        <p:tgtEl>
                                          <p:spTgt spid="45"/>
                                        </p:tgtEl>
                                      </p:cBhvr>
                                    </p:animEffect>
                                    <p:anim calcmode="lin" valueType="num">
                                      <p:cBhvr>
                                        <p:cTn id="52" dur="1000" fill="hold"/>
                                        <p:tgtEl>
                                          <p:spTgt spid="45"/>
                                        </p:tgtEl>
                                        <p:attrNameLst>
                                          <p:attrName>ppt_x</p:attrName>
                                        </p:attrNameLst>
                                      </p:cBhvr>
                                      <p:tavLst>
                                        <p:tav tm="0">
                                          <p:val>
                                            <p:strVal val="#ppt_x"/>
                                          </p:val>
                                        </p:tav>
                                        <p:tav tm="100000">
                                          <p:val>
                                            <p:strVal val="#ppt_x"/>
                                          </p:val>
                                        </p:tav>
                                      </p:tavLst>
                                    </p:anim>
                                    <p:anim calcmode="lin" valueType="num">
                                      <p:cBhvr>
                                        <p:cTn id="53" dur="1000" fill="hold"/>
                                        <p:tgtEl>
                                          <p:spTgt spid="45"/>
                                        </p:tgtEl>
                                        <p:attrNameLst>
                                          <p:attrName>ppt_y</p:attrName>
                                        </p:attrNameLst>
                                      </p:cBhvr>
                                      <p:tavLst>
                                        <p:tav tm="0">
                                          <p:val>
                                            <p:strVal val="#ppt_y+.1"/>
                                          </p:val>
                                        </p:tav>
                                        <p:tav tm="100000">
                                          <p:val>
                                            <p:strVal val="#ppt_y"/>
                                          </p:val>
                                        </p:tav>
                                      </p:tavLst>
                                    </p:anim>
                                  </p:childTnLst>
                                </p:cTn>
                              </p:par>
                            </p:childTnLst>
                          </p:cTn>
                        </p:par>
                        <p:par>
                          <p:cTn id="54" fill="hold">
                            <p:stCondLst>
                              <p:cond delay="4500"/>
                            </p:stCondLst>
                            <p:childTnLst>
                              <p:par>
                                <p:cTn id="55" presetID="45" presetClass="entr" presetSubtype="0"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1000"/>
                                        <p:tgtEl>
                                          <p:spTgt spid="50"/>
                                        </p:tgtEl>
                                      </p:cBhvr>
                                    </p:animEffect>
                                    <p:anim calcmode="lin" valueType="num">
                                      <p:cBhvr>
                                        <p:cTn id="58" dur="1000" fill="hold"/>
                                        <p:tgtEl>
                                          <p:spTgt spid="50"/>
                                        </p:tgtEl>
                                        <p:attrNameLst>
                                          <p:attrName>ppt_w</p:attrName>
                                        </p:attrNameLst>
                                      </p:cBhvr>
                                      <p:tavLst>
                                        <p:tav tm="0" fmla="#ppt_w*sin(2.5*pi*$)">
                                          <p:val>
                                            <p:fltVal val="0"/>
                                          </p:val>
                                        </p:tav>
                                        <p:tav tm="100000">
                                          <p:val>
                                            <p:fltVal val="1"/>
                                          </p:val>
                                        </p:tav>
                                      </p:tavLst>
                                    </p:anim>
                                    <p:anim calcmode="lin" valueType="num">
                                      <p:cBhvr>
                                        <p:cTn id="59" dur="1000" fill="hold"/>
                                        <p:tgtEl>
                                          <p:spTgt spid="50"/>
                                        </p:tgtEl>
                                        <p:attrNameLst>
                                          <p:attrName>ppt_h</p:attrName>
                                        </p:attrNameLst>
                                      </p:cBhvr>
                                      <p:tavLst>
                                        <p:tav tm="0">
                                          <p:val>
                                            <p:strVal val="#ppt_h"/>
                                          </p:val>
                                        </p:tav>
                                        <p:tav tm="100000">
                                          <p:val>
                                            <p:strVal val="#ppt_h"/>
                                          </p:val>
                                        </p:tav>
                                      </p:tavLst>
                                    </p:anim>
                                  </p:childTnLst>
                                </p:cTn>
                              </p:par>
                            </p:childTnLst>
                          </p:cTn>
                        </p:par>
                        <p:par>
                          <p:cTn id="60" fill="hold">
                            <p:stCondLst>
                              <p:cond delay="5500"/>
                            </p:stCondLst>
                            <p:childTnLst>
                              <p:par>
                                <p:cTn id="61" presetID="22" presetClass="entr" presetSubtype="4"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wipe(down)">
                                      <p:cBhvr>
                                        <p:cTn id="63" dur="2000"/>
                                        <p:tgtEl>
                                          <p:spTgt spid="60"/>
                                        </p:tgtEl>
                                      </p:cBhvr>
                                    </p:animEffect>
                                  </p:childTnLst>
                                </p:cTn>
                              </p:par>
                              <p:par>
                                <p:cTn id="64" presetID="22" presetClass="entr" presetSubtype="4" fill="hold" nodeType="withEffect">
                                  <p:stCondLst>
                                    <p:cond delay="0"/>
                                  </p:stCondLst>
                                  <p:childTnLst>
                                    <p:set>
                                      <p:cBhvr>
                                        <p:cTn id="65" dur="1" fill="hold">
                                          <p:stCondLst>
                                            <p:cond delay="0"/>
                                          </p:stCondLst>
                                        </p:cTn>
                                        <p:tgtEl>
                                          <p:spTgt spid="57"/>
                                        </p:tgtEl>
                                        <p:attrNameLst>
                                          <p:attrName>style.visibility</p:attrName>
                                        </p:attrNameLst>
                                      </p:cBhvr>
                                      <p:to>
                                        <p:strVal val="visible"/>
                                      </p:to>
                                    </p:set>
                                    <p:animEffect transition="in" filter="wipe(down)">
                                      <p:cBhvr>
                                        <p:cTn id="66" dur="2000"/>
                                        <p:tgtEl>
                                          <p:spTgt spid="57"/>
                                        </p:tgtEl>
                                      </p:cBhvr>
                                    </p:animEffect>
                                  </p:childTnLst>
                                </p:cTn>
                              </p:par>
                            </p:childTnLst>
                          </p:cTn>
                        </p:par>
                        <p:par>
                          <p:cTn id="67" fill="hold">
                            <p:stCondLst>
                              <p:cond delay="7500"/>
                            </p:stCondLst>
                            <p:childTnLst>
                              <p:par>
                                <p:cTn id="68" presetID="45" presetClass="entr" presetSubtype="0" fill="hold" nodeType="after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1000"/>
                                        <p:tgtEl>
                                          <p:spTgt spid="54"/>
                                        </p:tgtEl>
                                      </p:cBhvr>
                                    </p:animEffect>
                                    <p:anim calcmode="lin" valueType="num">
                                      <p:cBhvr>
                                        <p:cTn id="71" dur="1000" fill="hold"/>
                                        <p:tgtEl>
                                          <p:spTgt spid="54"/>
                                        </p:tgtEl>
                                        <p:attrNameLst>
                                          <p:attrName>ppt_w</p:attrName>
                                        </p:attrNameLst>
                                      </p:cBhvr>
                                      <p:tavLst>
                                        <p:tav tm="0" fmla="#ppt_w*sin(2.5*pi*$)">
                                          <p:val>
                                            <p:fltVal val="0"/>
                                          </p:val>
                                        </p:tav>
                                        <p:tav tm="100000">
                                          <p:val>
                                            <p:fltVal val="1"/>
                                          </p:val>
                                        </p:tav>
                                      </p:tavLst>
                                    </p:anim>
                                    <p:anim calcmode="lin" valueType="num">
                                      <p:cBhvr>
                                        <p:cTn id="72" dur="1000" fill="hold"/>
                                        <p:tgtEl>
                                          <p:spTgt spid="54"/>
                                        </p:tgtEl>
                                        <p:attrNameLst>
                                          <p:attrName>ppt_h</p:attrName>
                                        </p:attrNameLst>
                                      </p:cBhvr>
                                      <p:tavLst>
                                        <p:tav tm="0">
                                          <p:val>
                                            <p:strVal val="#ppt_h"/>
                                          </p:val>
                                        </p:tav>
                                        <p:tav tm="100000">
                                          <p:val>
                                            <p:strVal val="#ppt_h"/>
                                          </p:val>
                                        </p:tav>
                                      </p:tavLst>
                                    </p:anim>
                                  </p:childTnLst>
                                </p:cTn>
                              </p:par>
                            </p:childTnLst>
                          </p:cTn>
                        </p:par>
                        <p:par>
                          <p:cTn id="73" fill="hold">
                            <p:stCondLst>
                              <p:cond delay="8500"/>
                            </p:stCondLst>
                            <p:childTnLst>
                              <p:par>
                                <p:cTn id="74" presetID="22" presetClass="entr" presetSubtype="8" fill="hold" grpId="0"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wipe(left)">
                                      <p:cBhvr>
                                        <p:cTn id="76" dur="500"/>
                                        <p:tgtEl>
                                          <p:spTgt spid="58"/>
                                        </p:tgtEl>
                                      </p:cBhvr>
                                    </p:animEffect>
                                  </p:childTnLst>
                                </p:cTn>
                              </p:par>
                            </p:childTnLst>
                          </p:cTn>
                        </p:par>
                        <p:par>
                          <p:cTn id="77" fill="hold">
                            <p:stCondLst>
                              <p:cond delay="9000"/>
                            </p:stCondLst>
                            <p:childTnLst>
                              <p:par>
                                <p:cTn id="78" presetID="22" presetClass="entr" presetSubtype="8" fill="hold" grpId="1" nodeType="afterEffect">
                                  <p:stCondLst>
                                    <p:cond delay="0"/>
                                  </p:stCondLst>
                                  <p:childTnLst>
                                    <p:set>
                                      <p:cBhvr>
                                        <p:cTn id="79" dur="1" fill="hold">
                                          <p:stCondLst>
                                            <p:cond delay="0"/>
                                          </p:stCondLst>
                                        </p:cTn>
                                        <p:tgtEl>
                                          <p:spTgt spid="2"/>
                                        </p:tgtEl>
                                        <p:attrNameLst>
                                          <p:attrName>style.visibility</p:attrName>
                                        </p:attrNameLst>
                                      </p:cBhvr>
                                      <p:to>
                                        <p:strVal val="visible"/>
                                      </p:to>
                                    </p:set>
                                    <p:animEffect transition="in" filter="wipe(left)">
                                      <p:cBhvr>
                                        <p:cTn id="80" dur="500"/>
                                        <p:tgtEl>
                                          <p:spTgt spid="2"/>
                                        </p:tgtEl>
                                      </p:cBhvr>
                                    </p:animEffect>
                                  </p:childTnLst>
                                </p:cTn>
                              </p:par>
                            </p:childTnLst>
                          </p:cTn>
                        </p:par>
                        <p:par>
                          <p:cTn id="81" fill="hold">
                            <p:stCondLst>
                              <p:cond delay="9500"/>
                            </p:stCondLst>
                            <p:childTnLst>
                              <p:par>
                                <p:cTn id="82" presetID="22" presetClass="entr" presetSubtype="2" fill="hold" grpId="0" nodeType="after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wipe(right)">
                                      <p:cBhvr>
                                        <p:cTn id="84" dur="500"/>
                                        <p:tgtEl>
                                          <p:spTgt spid="52"/>
                                        </p:tgtEl>
                                      </p:cBhvr>
                                    </p:animEffect>
                                  </p:childTnLst>
                                </p:cTn>
                              </p:par>
                            </p:childTnLst>
                          </p:cTn>
                        </p:par>
                        <p:par>
                          <p:cTn id="85" fill="hold">
                            <p:stCondLst>
                              <p:cond delay="10000"/>
                            </p:stCondLst>
                            <p:childTnLst>
                              <p:par>
                                <p:cTn id="86" presetID="22" presetClass="entr" presetSubtype="8" fill="hold" grpId="0" nodeType="afterEffect">
                                  <p:stCondLst>
                                    <p:cond delay="0"/>
                                  </p:stCondLst>
                                  <p:childTnLst>
                                    <p:set>
                                      <p:cBhvr>
                                        <p:cTn id="87" dur="1" fill="hold">
                                          <p:stCondLst>
                                            <p:cond delay="0"/>
                                          </p:stCondLst>
                                        </p:cTn>
                                        <p:tgtEl>
                                          <p:spTgt spid="2"/>
                                        </p:tgtEl>
                                        <p:attrNameLst>
                                          <p:attrName>style.visibility</p:attrName>
                                        </p:attrNameLst>
                                      </p:cBhvr>
                                      <p:to>
                                        <p:strVal val="visible"/>
                                      </p:to>
                                    </p:set>
                                    <p:animEffect transition="in" filter="wipe(left)">
                                      <p:cBhvr>
                                        <p:cTn id="88" dur="500"/>
                                        <p:tgtEl>
                                          <p:spTgt spid="2"/>
                                        </p:tgtEl>
                                      </p:cBhvr>
                                    </p:animEffect>
                                  </p:childTnLst>
                                </p:cTn>
                              </p:par>
                            </p:childTnLst>
                          </p:cTn>
                        </p:par>
                        <p:par>
                          <p:cTn id="89" fill="hold">
                            <p:stCondLst>
                              <p:cond delay="10500"/>
                            </p:stCondLst>
                            <p:childTnLst>
                              <p:par>
                                <p:cTn id="90" presetID="22" presetClass="entr" presetSubtype="2" fill="hold" grpId="1" nodeType="afterEffect">
                                  <p:stCondLst>
                                    <p:cond delay="0"/>
                                  </p:stCondLst>
                                  <p:childTnLst>
                                    <p:set>
                                      <p:cBhvr>
                                        <p:cTn id="91" dur="1" fill="hold">
                                          <p:stCondLst>
                                            <p:cond delay="0"/>
                                          </p:stCondLst>
                                        </p:cTn>
                                        <p:tgtEl>
                                          <p:spTgt spid="52"/>
                                        </p:tgtEl>
                                        <p:attrNameLst>
                                          <p:attrName>style.visibility</p:attrName>
                                        </p:attrNameLst>
                                      </p:cBhvr>
                                      <p:to>
                                        <p:strVal val="visible"/>
                                      </p:to>
                                    </p:set>
                                    <p:animEffect transition="in" filter="wipe(right)">
                                      <p:cBhvr>
                                        <p:cTn id="92" dur="500"/>
                                        <p:tgtEl>
                                          <p:spTgt spid="52"/>
                                        </p:tgtEl>
                                      </p:cBhvr>
                                    </p:animEffect>
                                  </p:childTnLst>
                                </p:cTn>
                              </p:par>
                            </p:childTnLst>
                          </p:cTn>
                        </p:par>
                        <p:par>
                          <p:cTn id="93" fill="hold">
                            <p:stCondLst>
                              <p:cond delay="11000"/>
                            </p:stCondLst>
                            <p:childTnLst>
                              <p:par>
                                <p:cTn id="94" presetID="22" presetClass="entr" presetSubtype="2"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wipe(right)">
                                      <p:cBhvr>
                                        <p:cTn id="96" dur="500"/>
                                        <p:tgtEl>
                                          <p:spTgt spid="59"/>
                                        </p:tgtEl>
                                      </p:cBhvr>
                                    </p:animEffect>
                                  </p:childTnLst>
                                </p:cTn>
                              </p:par>
                            </p:childTnLst>
                          </p:cTn>
                        </p:par>
                        <p:par>
                          <p:cTn id="97" fill="hold">
                            <p:stCondLst>
                              <p:cond delay="11500"/>
                            </p:stCondLst>
                            <p:childTnLst>
                              <p:par>
                                <p:cTn id="98" presetID="22" presetClass="entr" presetSubtype="1" fill="hold" grpId="0" nodeType="afterEffect">
                                  <p:stCondLst>
                                    <p:cond delay="0"/>
                                  </p:stCondLst>
                                  <p:childTnLst>
                                    <p:set>
                                      <p:cBhvr>
                                        <p:cTn id="99" dur="1" fill="hold">
                                          <p:stCondLst>
                                            <p:cond delay="0"/>
                                          </p:stCondLst>
                                        </p:cTn>
                                        <p:tgtEl>
                                          <p:spTgt spid="8"/>
                                        </p:tgtEl>
                                        <p:attrNameLst>
                                          <p:attrName>style.visibility</p:attrName>
                                        </p:attrNameLst>
                                      </p:cBhvr>
                                      <p:to>
                                        <p:strVal val="visible"/>
                                      </p:to>
                                    </p:set>
                                    <p:animEffect transition="in" filter="wipe(up)">
                                      <p:cBhvr>
                                        <p:cTn id="100" dur="500"/>
                                        <p:tgtEl>
                                          <p:spTgt spid="8"/>
                                        </p:tgtEl>
                                      </p:cBhvr>
                                    </p:animEffect>
                                  </p:childTnLst>
                                </p:cTn>
                              </p:par>
                            </p:childTnLst>
                          </p:cTn>
                        </p:par>
                        <p:par>
                          <p:cTn id="101" fill="hold">
                            <p:stCondLst>
                              <p:cond delay="12000"/>
                            </p:stCondLst>
                            <p:childTnLst>
                              <p:par>
                                <p:cTn id="102" presetID="22" presetClass="entr" presetSubtype="1" fill="hold" grpId="0" nodeType="afterEffect">
                                  <p:stCondLst>
                                    <p:cond delay="500"/>
                                  </p:stCondLst>
                                  <p:childTnLst>
                                    <p:set>
                                      <p:cBhvr>
                                        <p:cTn id="103" dur="1" fill="hold">
                                          <p:stCondLst>
                                            <p:cond delay="0"/>
                                          </p:stCondLst>
                                        </p:cTn>
                                        <p:tgtEl>
                                          <p:spTgt spid="9"/>
                                        </p:tgtEl>
                                        <p:attrNameLst>
                                          <p:attrName>style.visibility</p:attrName>
                                        </p:attrNameLst>
                                      </p:cBhvr>
                                      <p:to>
                                        <p:strVal val="visible"/>
                                      </p:to>
                                    </p:set>
                                    <p:animEffect transition="in" filter="wipe(up)">
                                      <p:cBhvr>
                                        <p:cTn id="104" dur="500"/>
                                        <p:tgtEl>
                                          <p:spTgt spid="9"/>
                                        </p:tgtEl>
                                      </p:cBhvr>
                                    </p:animEffect>
                                  </p:childTnLst>
                                </p:cTn>
                              </p:par>
                              <p:par>
                                <p:cTn id="105" presetID="22" presetClass="entr" presetSubtype="1" fill="hold" grpId="0" nodeType="withEffect">
                                  <p:stCondLst>
                                    <p:cond delay="500"/>
                                  </p:stCondLst>
                                  <p:childTnLst>
                                    <p:set>
                                      <p:cBhvr>
                                        <p:cTn id="106" dur="1" fill="hold">
                                          <p:stCondLst>
                                            <p:cond delay="0"/>
                                          </p:stCondLst>
                                        </p:cTn>
                                        <p:tgtEl>
                                          <p:spTgt spid="7"/>
                                        </p:tgtEl>
                                        <p:attrNameLst>
                                          <p:attrName>style.visibility</p:attrName>
                                        </p:attrNameLst>
                                      </p:cBhvr>
                                      <p:to>
                                        <p:strVal val="visible"/>
                                      </p:to>
                                    </p:set>
                                    <p:animEffect transition="in" filter="wipe(up)">
                                      <p:cBhvr>
                                        <p:cTn id="107" dur="500"/>
                                        <p:tgtEl>
                                          <p:spTgt spid="7"/>
                                        </p:tgtEl>
                                      </p:cBhvr>
                                    </p:animEffect>
                                  </p:childTnLst>
                                </p:cTn>
                              </p:par>
                            </p:childTnLst>
                          </p:cTn>
                        </p:par>
                        <p:par>
                          <p:cTn id="108" fill="hold">
                            <p:stCondLst>
                              <p:cond delay="13000"/>
                            </p:stCondLst>
                            <p:childTnLst>
                              <p:par>
                                <p:cTn id="109" presetID="10" presetClass="entr" presetSubtype="0" fill="hold" nodeType="afterEffect">
                                  <p:stCondLst>
                                    <p:cond delay="0"/>
                                  </p:stCondLst>
                                  <p:childTnLst>
                                    <p:set>
                                      <p:cBhvr>
                                        <p:cTn id="110" dur="1" fill="hold">
                                          <p:stCondLst>
                                            <p:cond delay="0"/>
                                          </p:stCondLst>
                                        </p:cTn>
                                        <p:tgtEl>
                                          <p:spTgt spid="67"/>
                                        </p:tgtEl>
                                        <p:attrNameLst>
                                          <p:attrName>style.visibility</p:attrName>
                                        </p:attrNameLst>
                                      </p:cBhvr>
                                      <p:to>
                                        <p:strVal val="visible"/>
                                      </p:to>
                                    </p:set>
                                    <p:animEffect transition="in" filter="fade">
                                      <p:cBhvr>
                                        <p:cTn id="111" dur="500"/>
                                        <p:tgtEl>
                                          <p:spTgt spid="67"/>
                                        </p:tgtEl>
                                      </p:cBhvr>
                                    </p:animEffect>
                                  </p:childTnLst>
                                </p:cTn>
                              </p:par>
                            </p:childTnLst>
                          </p:cTn>
                        </p:par>
                        <p:par>
                          <p:cTn id="112" fill="hold">
                            <p:stCondLst>
                              <p:cond delay="13500"/>
                            </p:stCondLst>
                            <p:childTnLst>
                              <p:par>
                                <p:cTn id="113" presetID="22" presetClass="entr" presetSubtype="2" fill="hold" grpId="0" nodeType="afterEffect">
                                  <p:stCondLst>
                                    <p:cond delay="0"/>
                                  </p:stCondLst>
                                  <p:childTnLst>
                                    <p:set>
                                      <p:cBhvr>
                                        <p:cTn id="114" dur="1" fill="hold">
                                          <p:stCondLst>
                                            <p:cond delay="0"/>
                                          </p:stCondLst>
                                        </p:cTn>
                                        <p:tgtEl>
                                          <p:spTgt spid="21"/>
                                        </p:tgtEl>
                                        <p:attrNameLst>
                                          <p:attrName>style.visibility</p:attrName>
                                        </p:attrNameLst>
                                      </p:cBhvr>
                                      <p:to>
                                        <p:strVal val="visible"/>
                                      </p:to>
                                    </p:set>
                                    <p:animEffect transition="in" filter="wipe(right)">
                                      <p:cBhvr>
                                        <p:cTn id="115" dur="500"/>
                                        <p:tgtEl>
                                          <p:spTgt spid="21"/>
                                        </p:tgtEl>
                                      </p:cBhvr>
                                    </p:animEffect>
                                  </p:childTnLst>
                                </p:cTn>
                              </p:par>
                            </p:childTnLst>
                          </p:cTn>
                        </p:par>
                        <p:par>
                          <p:cTn id="116" fill="hold">
                            <p:stCondLst>
                              <p:cond delay="14000"/>
                            </p:stCondLst>
                            <p:childTnLst>
                              <p:par>
                                <p:cTn id="117" presetID="22" presetClass="entr" presetSubtype="2" fill="hold" nodeType="afterEffect">
                                  <p:stCondLst>
                                    <p:cond delay="0"/>
                                  </p:stCondLst>
                                  <p:childTnLst>
                                    <p:set>
                                      <p:cBhvr>
                                        <p:cTn id="118" dur="1" fill="hold">
                                          <p:stCondLst>
                                            <p:cond delay="0"/>
                                          </p:stCondLst>
                                        </p:cTn>
                                        <p:tgtEl>
                                          <p:spTgt spid="53"/>
                                        </p:tgtEl>
                                        <p:attrNameLst>
                                          <p:attrName>style.visibility</p:attrName>
                                        </p:attrNameLst>
                                      </p:cBhvr>
                                      <p:to>
                                        <p:strVal val="visible"/>
                                      </p:to>
                                    </p:set>
                                    <p:animEffect transition="in" filter="wipe(right)">
                                      <p:cBhvr>
                                        <p:cTn id="119" dur="500"/>
                                        <p:tgtEl>
                                          <p:spTgt spid="53"/>
                                        </p:tgtEl>
                                      </p:cBhvr>
                                    </p:animEffect>
                                  </p:childTnLst>
                                </p:cTn>
                              </p:par>
                              <p:par>
                                <p:cTn id="120" presetID="22" presetClass="entr" presetSubtype="2" fill="hold" nodeType="withEffect">
                                  <p:stCondLst>
                                    <p:cond delay="0"/>
                                  </p:stCondLst>
                                  <p:childTnLst>
                                    <p:set>
                                      <p:cBhvr>
                                        <p:cTn id="121" dur="1" fill="hold">
                                          <p:stCondLst>
                                            <p:cond delay="0"/>
                                          </p:stCondLst>
                                        </p:cTn>
                                        <p:tgtEl>
                                          <p:spTgt spid="51"/>
                                        </p:tgtEl>
                                        <p:attrNameLst>
                                          <p:attrName>style.visibility</p:attrName>
                                        </p:attrNameLst>
                                      </p:cBhvr>
                                      <p:to>
                                        <p:strVal val="visible"/>
                                      </p:to>
                                    </p:set>
                                    <p:animEffect transition="in" filter="wipe(right)">
                                      <p:cBhvr>
                                        <p:cTn id="122" dur="500"/>
                                        <p:tgtEl>
                                          <p:spTgt spid="51"/>
                                        </p:tgtEl>
                                      </p:cBhvr>
                                    </p:animEffect>
                                  </p:childTnLst>
                                </p:cTn>
                              </p:par>
                              <p:par>
                                <p:cTn id="123" presetID="22" presetClass="entr" presetSubtype="2" fill="hold" nodeType="withEffect">
                                  <p:stCondLst>
                                    <p:cond delay="0"/>
                                  </p:stCondLst>
                                  <p:childTnLst>
                                    <p:set>
                                      <p:cBhvr>
                                        <p:cTn id="124" dur="1" fill="hold">
                                          <p:stCondLst>
                                            <p:cond delay="0"/>
                                          </p:stCondLst>
                                        </p:cTn>
                                        <p:tgtEl>
                                          <p:spTgt spid="49"/>
                                        </p:tgtEl>
                                        <p:attrNameLst>
                                          <p:attrName>style.visibility</p:attrName>
                                        </p:attrNameLst>
                                      </p:cBhvr>
                                      <p:to>
                                        <p:strVal val="visible"/>
                                      </p:to>
                                    </p:set>
                                    <p:animEffect transition="in" filter="wipe(right)">
                                      <p:cBhvr>
                                        <p:cTn id="125" dur="500"/>
                                        <p:tgtEl>
                                          <p:spTgt spid="49"/>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12"/>
                                        </p:tgtEl>
                                        <p:attrNameLst>
                                          <p:attrName>style.visibility</p:attrName>
                                        </p:attrNameLst>
                                      </p:cBhvr>
                                      <p:to>
                                        <p:strVal val="visible"/>
                                      </p:to>
                                    </p:set>
                                    <p:animEffect transition="in" filter="wipe(right)">
                                      <p:cBhvr>
                                        <p:cTn id="128" dur="500"/>
                                        <p:tgtEl>
                                          <p:spTgt spid="12"/>
                                        </p:tgtEl>
                                      </p:cBhvr>
                                    </p:animEffect>
                                  </p:childTnLst>
                                </p:cTn>
                              </p:par>
                              <p:par>
                                <p:cTn id="129" presetID="22" presetClass="entr" presetSubtype="2" fill="hold" nodeType="withEffect">
                                  <p:stCondLst>
                                    <p:cond delay="0"/>
                                  </p:stCondLst>
                                  <p:childTnLst>
                                    <p:set>
                                      <p:cBhvr>
                                        <p:cTn id="130" dur="1" fill="hold">
                                          <p:stCondLst>
                                            <p:cond delay="0"/>
                                          </p:stCondLst>
                                        </p:cTn>
                                        <p:tgtEl>
                                          <p:spTgt spid="13"/>
                                        </p:tgtEl>
                                        <p:attrNameLst>
                                          <p:attrName>style.visibility</p:attrName>
                                        </p:attrNameLst>
                                      </p:cBhvr>
                                      <p:to>
                                        <p:strVal val="visible"/>
                                      </p:to>
                                    </p:set>
                                    <p:animEffect transition="in" filter="wipe(right)">
                                      <p:cBhvr>
                                        <p:cTn id="131" dur="500"/>
                                        <p:tgtEl>
                                          <p:spTgt spid="13"/>
                                        </p:tgtEl>
                                      </p:cBhvr>
                                    </p:animEffect>
                                  </p:childTnLst>
                                </p:cTn>
                              </p:par>
                              <p:par>
                                <p:cTn id="132" presetID="22" presetClass="entr" presetSubtype="2" fill="hold" grpId="0" nodeType="withEffect">
                                  <p:stCondLst>
                                    <p:cond delay="0"/>
                                  </p:stCondLst>
                                  <p:childTnLst>
                                    <p:set>
                                      <p:cBhvr>
                                        <p:cTn id="133" dur="1" fill="hold">
                                          <p:stCondLst>
                                            <p:cond delay="0"/>
                                          </p:stCondLst>
                                        </p:cTn>
                                        <p:tgtEl>
                                          <p:spTgt spid="14"/>
                                        </p:tgtEl>
                                        <p:attrNameLst>
                                          <p:attrName>style.visibility</p:attrName>
                                        </p:attrNameLst>
                                      </p:cBhvr>
                                      <p:to>
                                        <p:strVal val="visible"/>
                                      </p:to>
                                    </p:set>
                                    <p:animEffect transition="in" filter="wipe(right)">
                                      <p:cBhvr>
                                        <p:cTn id="134" dur="500"/>
                                        <p:tgtEl>
                                          <p:spTgt spid="14"/>
                                        </p:tgtEl>
                                      </p:cBhvr>
                                    </p:animEffect>
                                  </p:childTnLst>
                                </p:cTn>
                              </p:par>
                              <p:par>
                                <p:cTn id="135" presetID="22" presetClass="entr" presetSubtype="2" fill="hold" grpId="0" nodeType="withEffect">
                                  <p:stCondLst>
                                    <p:cond delay="0"/>
                                  </p:stCondLst>
                                  <p:childTnLst>
                                    <p:set>
                                      <p:cBhvr>
                                        <p:cTn id="136" dur="1" fill="hold">
                                          <p:stCondLst>
                                            <p:cond delay="0"/>
                                          </p:stCondLst>
                                        </p:cTn>
                                        <p:tgtEl>
                                          <p:spTgt spid="42"/>
                                        </p:tgtEl>
                                        <p:attrNameLst>
                                          <p:attrName>style.visibility</p:attrName>
                                        </p:attrNameLst>
                                      </p:cBhvr>
                                      <p:to>
                                        <p:strVal val="visible"/>
                                      </p:to>
                                    </p:set>
                                    <p:animEffect transition="in" filter="wipe(right)">
                                      <p:cBhvr>
                                        <p:cTn id="137" dur="500"/>
                                        <p:tgtEl>
                                          <p:spTgt spid="42"/>
                                        </p:tgtEl>
                                      </p:cBhvr>
                                    </p:animEffect>
                                  </p:childTnLst>
                                </p:cTn>
                              </p:par>
                              <p:par>
                                <p:cTn id="138" presetID="22" presetClass="entr" presetSubtype="2" fill="hold" grpId="0" nodeType="withEffect">
                                  <p:stCondLst>
                                    <p:cond delay="0"/>
                                  </p:stCondLst>
                                  <p:childTnLst>
                                    <p:set>
                                      <p:cBhvr>
                                        <p:cTn id="139" dur="1" fill="hold">
                                          <p:stCondLst>
                                            <p:cond delay="0"/>
                                          </p:stCondLst>
                                        </p:cTn>
                                        <p:tgtEl>
                                          <p:spTgt spid="43"/>
                                        </p:tgtEl>
                                        <p:attrNameLst>
                                          <p:attrName>style.visibility</p:attrName>
                                        </p:attrNameLst>
                                      </p:cBhvr>
                                      <p:to>
                                        <p:strVal val="visible"/>
                                      </p:to>
                                    </p:set>
                                    <p:animEffect transition="in" filter="wipe(right)">
                                      <p:cBhvr>
                                        <p:cTn id="140" dur="500"/>
                                        <p:tgtEl>
                                          <p:spTgt spid="43"/>
                                        </p:tgtEl>
                                      </p:cBhvr>
                                    </p:animEffect>
                                  </p:childTnLst>
                                </p:cTn>
                              </p:par>
                            </p:childTnLst>
                          </p:cTn>
                        </p:par>
                        <p:par>
                          <p:cTn id="141" fill="hold">
                            <p:stCondLst>
                              <p:cond delay="14500"/>
                            </p:stCondLst>
                            <p:childTnLst>
                              <p:par>
                                <p:cTn id="142" presetID="22" presetClass="entr" presetSubtype="1" fill="hold" grpId="0" nodeType="afterEffect">
                                  <p:stCondLst>
                                    <p:cond delay="1250"/>
                                  </p:stCondLst>
                                  <p:childTnLst>
                                    <p:set>
                                      <p:cBhvr>
                                        <p:cTn id="143" dur="1" fill="hold">
                                          <p:stCondLst>
                                            <p:cond delay="0"/>
                                          </p:stCondLst>
                                        </p:cTn>
                                        <p:tgtEl>
                                          <p:spTgt spid="72"/>
                                        </p:tgtEl>
                                        <p:attrNameLst>
                                          <p:attrName>style.visibility</p:attrName>
                                        </p:attrNameLst>
                                      </p:cBhvr>
                                      <p:to>
                                        <p:strVal val="visible"/>
                                      </p:to>
                                    </p:set>
                                    <p:animEffect transition="in" filter="wipe(up)">
                                      <p:cBhvr>
                                        <p:cTn id="144" dur="2500"/>
                                        <p:tgtEl>
                                          <p:spTgt spid="72"/>
                                        </p:tgtEl>
                                      </p:cBhvr>
                                    </p:animEffect>
                                  </p:childTnLst>
                                </p:cTn>
                              </p:par>
                            </p:childTnLst>
                          </p:cTn>
                        </p:par>
                        <p:par>
                          <p:cTn id="145" fill="hold">
                            <p:stCondLst>
                              <p:cond delay="18250"/>
                            </p:stCondLst>
                            <p:childTnLst>
                              <p:par>
                                <p:cTn id="146" presetID="22" presetClass="entr" presetSubtype="8" fill="hold" grpId="0" nodeType="afterEffect">
                                  <p:stCondLst>
                                    <p:cond delay="0"/>
                                  </p:stCondLst>
                                  <p:childTnLst>
                                    <p:set>
                                      <p:cBhvr>
                                        <p:cTn id="147" dur="1" fill="hold">
                                          <p:stCondLst>
                                            <p:cond delay="0"/>
                                          </p:stCondLst>
                                        </p:cTn>
                                        <p:tgtEl>
                                          <p:spTgt spid="11"/>
                                        </p:tgtEl>
                                        <p:attrNameLst>
                                          <p:attrName>style.visibility</p:attrName>
                                        </p:attrNameLst>
                                      </p:cBhvr>
                                      <p:to>
                                        <p:strVal val="visible"/>
                                      </p:to>
                                    </p:set>
                                    <p:animEffect transition="in" filter="wipe(left)">
                                      <p:cBhvr>
                                        <p:cTn id="148" dur="500"/>
                                        <p:tgtEl>
                                          <p:spTgt spid="11"/>
                                        </p:tgtEl>
                                      </p:cBhvr>
                                    </p:animEffect>
                                  </p:childTnLst>
                                </p:cTn>
                              </p:par>
                            </p:childTnLst>
                          </p:cTn>
                        </p:par>
                        <p:par>
                          <p:cTn id="149" fill="hold">
                            <p:stCondLst>
                              <p:cond delay="18750"/>
                            </p:stCondLst>
                            <p:childTnLst>
                              <p:par>
                                <p:cTn id="150" presetID="22" presetClass="entr" presetSubtype="8" fill="hold" nodeType="afterEffect">
                                  <p:stCondLst>
                                    <p:cond delay="0"/>
                                  </p:stCondLst>
                                  <p:childTnLst>
                                    <p:set>
                                      <p:cBhvr>
                                        <p:cTn id="151" dur="1" fill="hold">
                                          <p:stCondLst>
                                            <p:cond delay="0"/>
                                          </p:stCondLst>
                                        </p:cTn>
                                        <p:tgtEl>
                                          <p:spTgt spid="38"/>
                                        </p:tgtEl>
                                        <p:attrNameLst>
                                          <p:attrName>style.visibility</p:attrName>
                                        </p:attrNameLst>
                                      </p:cBhvr>
                                      <p:to>
                                        <p:strVal val="visible"/>
                                      </p:to>
                                    </p:set>
                                    <p:animEffect transition="in" filter="wipe(left)">
                                      <p:cBhvr>
                                        <p:cTn id="152" dur="500"/>
                                        <p:tgtEl>
                                          <p:spTgt spid="38"/>
                                        </p:tgtEl>
                                      </p:cBhvr>
                                    </p:animEffect>
                                  </p:childTnLst>
                                </p:cTn>
                              </p:par>
                              <p:par>
                                <p:cTn id="153" presetID="22" presetClass="entr" presetSubtype="8" fill="hold" nodeType="withEffect">
                                  <p:stCondLst>
                                    <p:cond delay="0"/>
                                  </p:stCondLst>
                                  <p:childTnLst>
                                    <p:set>
                                      <p:cBhvr>
                                        <p:cTn id="154" dur="1" fill="hold">
                                          <p:stCondLst>
                                            <p:cond delay="0"/>
                                          </p:stCondLst>
                                        </p:cTn>
                                        <p:tgtEl>
                                          <p:spTgt spid="17"/>
                                        </p:tgtEl>
                                        <p:attrNameLst>
                                          <p:attrName>style.visibility</p:attrName>
                                        </p:attrNameLst>
                                      </p:cBhvr>
                                      <p:to>
                                        <p:strVal val="visible"/>
                                      </p:to>
                                    </p:set>
                                    <p:animEffect transition="in" filter="wipe(left)">
                                      <p:cBhvr>
                                        <p:cTn id="155" dur="500"/>
                                        <p:tgtEl>
                                          <p:spTgt spid="17"/>
                                        </p:tgtEl>
                                      </p:cBhvr>
                                    </p:animEffect>
                                  </p:childTnLst>
                                </p:cTn>
                              </p:par>
                              <p:par>
                                <p:cTn id="156" presetID="22" presetClass="entr" presetSubtype="8" fill="hold" grpId="0" nodeType="withEffect">
                                  <p:stCondLst>
                                    <p:cond delay="0"/>
                                  </p:stCondLst>
                                  <p:childTnLst>
                                    <p:set>
                                      <p:cBhvr>
                                        <p:cTn id="157" dur="1" fill="hold">
                                          <p:stCondLst>
                                            <p:cond delay="0"/>
                                          </p:stCondLst>
                                        </p:cTn>
                                        <p:tgtEl>
                                          <p:spTgt spid="15"/>
                                        </p:tgtEl>
                                        <p:attrNameLst>
                                          <p:attrName>style.visibility</p:attrName>
                                        </p:attrNameLst>
                                      </p:cBhvr>
                                      <p:to>
                                        <p:strVal val="visible"/>
                                      </p:to>
                                    </p:set>
                                    <p:animEffect transition="in" filter="wipe(left)">
                                      <p:cBhvr>
                                        <p:cTn id="158" dur="500"/>
                                        <p:tgtEl>
                                          <p:spTgt spid="15"/>
                                        </p:tgtEl>
                                      </p:cBhvr>
                                    </p:animEffect>
                                  </p:childTnLst>
                                </p:cTn>
                              </p:par>
                              <p:par>
                                <p:cTn id="159" presetID="22" presetClass="entr" presetSubtype="8" fill="hold" grpId="0" nodeType="withEffect">
                                  <p:stCondLst>
                                    <p:cond delay="0"/>
                                  </p:stCondLst>
                                  <p:childTnLst>
                                    <p:set>
                                      <p:cBhvr>
                                        <p:cTn id="160" dur="1" fill="hold">
                                          <p:stCondLst>
                                            <p:cond delay="0"/>
                                          </p:stCondLst>
                                        </p:cTn>
                                        <p:tgtEl>
                                          <p:spTgt spid="16"/>
                                        </p:tgtEl>
                                        <p:attrNameLst>
                                          <p:attrName>style.visibility</p:attrName>
                                        </p:attrNameLst>
                                      </p:cBhvr>
                                      <p:to>
                                        <p:strVal val="visible"/>
                                      </p:to>
                                    </p:set>
                                    <p:animEffect transition="in" filter="wipe(left)">
                                      <p:cBhvr>
                                        <p:cTn id="161" dur="500"/>
                                        <p:tgtEl>
                                          <p:spTgt spid="16"/>
                                        </p:tgtEl>
                                      </p:cBhvr>
                                    </p:animEffect>
                                  </p:childTnLst>
                                </p:cTn>
                              </p:par>
                              <p:par>
                                <p:cTn id="162" presetID="22" presetClass="entr" presetSubtype="8" fill="hold" nodeType="withEffect">
                                  <p:stCondLst>
                                    <p:cond delay="0"/>
                                  </p:stCondLst>
                                  <p:childTnLst>
                                    <p:set>
                                      <p:cBhvr>
                                        <p:cTn id="163" dur="1" fill="hold">
                                          <p:stCondLst>
                                            <p:cond delay="0"/>
                                          </p:stCondLst>
                                        </p:cTn>
                                        <p:tgtEl>
                                          <p:spTgt spid="18"/>
                                        </p:tgtEl>
                                        <p:attrNameLst>
                                          <p:attrName>style.visibility</p:attrName>
                                        </p:attrNameLst>
                                      </p:cBhvr>
                                      <p:to>
                                        <p:strVal val="visible"/>
                                      </p:to>
                                    </p:set>
                                    <p:animEffect transition="in" filter="wipe(left)">
                                      <p:cBhvr>
                                        <p:cTn id="164" dur="500"/>
                                        <p:tgtEl>
                                          <p:spTgt spid="18"/>
                                        </p:tgtEl>
                                      </p:cBhvr>
                                    </p:animEffect>
                                  </p:childTnLst>
                                </p:cTn>
                              </p:par>
                              <p:par>
                                <p:cTn id="165" presetID="22" presetClass="entr" presetSubtype="8" fill="hold" grpId="0" nodeType="withEffect">
                                  <p:stCondLst>
                                    <p:cond delay="0"/>
                                  </p:stCondLst>
                                  <p:childTnLst>
                                    <p:set>
                                      <p:cBhvr>
                                        <p:cTn id="166" dur="1" fill="hold">
                                          <p:stCondLst>
                                            <p:cond delay="0"/>
                                          </p:stCondLst>
                                        </p:cTn>
                                        <p:tgtEl>
                                          <p:spTgt spid="19"/>
                                        </p:tgtEl>
                                        <p:attrNameLst>
                                          <p:attrName>style.visibility</p:attrName>
                                        </p:attrNameLst>
                                      </p:cBhvr>
                                      <p:to>
                                        <p:strVal val="visible"/>
                                      </p:to>
                                    </p:set>
                                    <p:animEffect transition="in" filter="wipe(left)">
                                      <p:cBhvr>
                                        <p:cTn id="167" dur="500"/>
                                        <p:tgtEl>
                                          <p:spTgt spid="19"/>
                                        </p:tgtEl>
                                      </p:cBhvr>
                                    </p:animEffect>
                                  </p:childTnLst>
                                </p:cTn>
                              </p:par>
                              <p:par>
                                <p:cTn id="168" presetID="22" presetClass="entr" presetSubtype="8" fill="hold" nodeType="withEffect">
                                  <p:stCondLst>
                                    <p:cond delay="0"/>
                                  </p:stCondLst>
                                  <p:childTnLst>
                                    <p:set>
                                      <p:cBhvr>
                                        <p:cTn id="169" dur="1" fill="hold">
                                          <p:stCondLst>
                                            <p:cond delay="0"/>
                                          </p:stCondLst>
                                        </p:cTn>
                                        <p:tgtEl>
                                          <p:spTgt spid="20"/>
                                        </p:tgtEl>
                                        <p:attrNameLst>
                                          <p:attrName>style.visibility</p:attrName>
                                        </p:attrNameLst>
                                      </p:cBhvr>
                                      <p:to>
                                        <p:strVal val="visible"/>
                                      </p:to>
                                    </p:set>
                                    <p:animEffect transition="in" filter="wipe(left)">
                                      <p:cBhvr>
                                        <p:cTn id="170" dur="500"/>
                                        <p:tgtEl>
                                          <p:spTgt spid="20"/>
                                        </p:tgtEl>
                                      </p:cBhvr>
                                    </p:animEffect>
                                  </p:childTnLst>
                                </p:cTn>
                              </p:par>
                              <p:par>
                                <p:cTn id="171" presetID="22" presetClass="entr" presetSubtype="8" fill="hold" grpId="0" nodeType="withEffect">
                                  <p:stCondLst>
                                    <p:cond delay="0"/>
                                  </p:stCondLst>
                                  <p:childTnLst>
                                    <p:set>
                                      <p:cBhvr>
                                        <p:cTn id="172" dur="1" fill="hold">
                                          <p:stCondLst>
                                            <p:cond delay="0"/>
                                          </p:stCondLst>
                                        </p:cTn>
                                        <p:tgtEl>
                                          <p:spTgt spid="39"/>
                                        </p:tgtEl>
                                        <p:attrNameLst>
                                          <p:attrName>style.visibility</p:attrName>
                                        </p:attrNameLst>
                                      </p:cBhvr>
                                      <p:to>
                                        <p:strVal val="visible"/>
                                      </p:to>
                                    </p:set>
                                    <p:animEffect transition="in" filter="wipe(left)">
                                      <p:cBhvr>
                                        <p:cTn id="173" dur="500"/>
                                        <p:tgtEl>
                                          <p:spTgt spid="39"/>
                                        </p:tgtEl>
                                      </p:cBhvr>
                                    </p:animEffect>
                                  </p:childTnLst>
                                </p:cTn>
                              </p:par>
                            </p:childTnLst>
                          </p:cTn>
                        </p:par>
                        <p:par>
                          <p:cTn id="174" fill="hold">
                            <p:stCondLst>
                              <p:cond delay="19250"/>
                            </p:stCondLst>
                            <p:childTnLst>
                              <p:par>
                                <p:cTn id="175" presetID="22" presetClass="entr" presetSubtype="1" fill="hold" grpId="0" nodeType="afterEffect">
                                  <p:stCondLst>
                                    <p:cond delay="1250"/>
                                  </p:stCondLst>
                                  <p:childTnLst>
                                    <p:set>
                                      <p:cBhvr>
                                        <p:cTn id="176" dur="1" fill="hold">
                                          <p:stCondLst>
                                            <p:cond delay="0"/>
                                          </p:stCondLst>
                                        </p:cTn>
                                        <p:tgtEl>
                                          <p:spTgt spid="71"/>
                                        </p:tgtEl>
                                        <p:attrNameLst>
                                          <p:attrName>style.visibility</p:attrName>
                                        </p:attrNameLst>
                                      </p:cBhvr>
                                      <p:to>
                                        <p:strVal val="visible"/>
                                      </p:to>
                                    </p:set>
                                    <p:animEffect transition="in" filter="wipe(up)">
                                      <p:cBhvr>
                                        <p:cTn id="177" dur="2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P spid="16" grpId="0" animBg="1"/>
      <p:bldP spid="19" grpId="0" animBg="1"/>
      <p:bldP spid="21" grpId="0" animBg="1"/>
      <p:bldP spid="42" grpId="0" animBg="1"/>
      <p:bldP spid="43" grpId="0" animBg="1"/>
      <p:bldP spid="39" grpId="0" animBg="1"/>
      <p:bldP spid="63" grpId="0"/>
      <p:bldP spid="65" grpId="0"/>
      <p:bldP spid="45" grpId="0"/>
      <p:bldP spid="60" grpId="0"/>
      <p:bldP spid="9" grpId="0"/>
      <p:bldP spid="8" grpId="0" animBg="1"/>
      <p:bldP spid="66" grpId="0"/>
      <p:bldP spid="68" grpId="0"/>
      <p:bldP spid="7" grpId="0" animBg="1"/>
      <p:bldP spid="71" grpId="0"/>
      <p:bldP spid="72" grpId="0"/>
      <p:bldP spid="23" grpId="0" animBg="1"/>
      <p:bldP spid="2" grpId="0" animBg="1"/>
      <p:bldP spid="2" grpId="1" animBg="1"/>
      <p:bldP spid="52" grpId="0" animBg="1"/>
      <p:bldP spid="52" grpId="1" animBg="1"/>
      <p:bldP spid="58" grpId="0" animBg="1"/>
      <p:bldP spid="5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p:cNvPicPr>
            <a:picLocks noGrp="1" noChangeAspect="1"/>
          </p:cNvPicPr>
          <p:nvPr>
            <p:ph sz="half" idx="2"/>
          </p:nvPr>
        </p:nvPicPr>
        <p:blipFill rotWithShape="1">
          <a:blip r:embed="rId3">
            <a:extLst>
              <a:ext uri="{BEBA8EAE-BF5A-486C-A8C5-ECC9F3942E4B}">
                <a14:imgProps xmlns:a14="http://schemas.microsoft.com/office/drawing/2010/main">
                  <a14:imgLayer r:embed="rId4">
                    <a14:imgEffect>
                      <a14:sharpenSoften amount="25000"/>
                    </a14:imgEffect>
                    <a14:imgEffect>
                      <a14:colorTemperature colorTemp="4700"/>
                    </a14:imgEffect>
                  </a14:imgLayer>
                </a14:imgProps>
              </a:ext>
              <a:ext uri="{28A0092B-C50C-407E-A947-70E740481C1C}">
                <a14:useLocalDpi xmlns:a14="http://schemas.microsoft.com/office/drawing/2010/main" val="0"/>
              </a:ext>
            </a:extLst>
          </a:blip>
          <a:srcRect l="9372" r="8717" b="44008"/>
          <a:stretch/>
        </p:blipFill>
        <p:spPr>
          <a:xfrm>
            <a:off x="1876941" y="2353072"/>
            <a:ext cx="3393894" cy="3383650"/>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1769315" y="1770721"/>
            <a:ext cx="1894086" cy="307777"/>
          </a:xfrm>
          <a:prstGeom prst="rect">
            <a:avLst/>
          </a:prstGeom>
          <a:noFill/>
        </p:spPr>
        <p:txBody>
          <a:bodyPr wrap="square" rtlCol="0">
            <a:spAutoFit/>
          </a:bodyPr>
          <a:lstStyle/>
          <a:p>
            <a:r>
              <a:rPr lang="en-US" sz="1400" b="1" dirty="0">
                <a:solidFill>
                  <a:srgbClr val="002060"/>
                </a:solidFill>
                <a:latin typeface="Verdana" panose="020B0604030504040204" pitchFamily="34" charset="0"/>
                <a:ea typeface="Verdana" panose="020B0604030504040204" pitchFamily="34" charset="0"/>
                <a:cs typeface="Verdana" panose="020B0604030504040204" pitchFamily="34" charset="0"/>
              </a:rPr>
              <a:t>Tagging Station</a:t>
            </a:r>
          </a:p>
        </p:txBody>
      </p:sp>
      <p:sp>
        <p:nvSpPr>
          <p:cNvPr id="17" name="Rectangle 1"/>
          <p:cNvSpPr>
            <a:spLocks noChangeArrowheads="1"/>
          </p:cNvSpPr>
          <p:nvPr/>
        </p:nvSpPr>
        <p:spPr bwMode="auto">
          <a:xfrm>
            <a:off x="5199771" y="949712"/>
            <a:ext cx="5348592" cy="584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7" tIns="45717" rIns="91437" bIns="45717">
            <a:spAutoFit/>
          </a:bodyPr>
          <a:lstStyle>
            <a:lvl1pPr marL="342900" indent="-342900">
              <a:defRPr sz="2400" b="1">
                <a:solidFill>
                  <a:schemeClr val="tx1"/>
                </a:solidFill>
                <a:latin typeface="Times New Roman" pitchFamily="18" charset="0"/>
                <a:ea typeface="MS PGothic" pitchFamily="34" charset="-128"/>
              </a:defRPr>
            </a:lvl1pPr>
            <a:lvl2pPr>
              <a:defRPr sz="2400" b="1">
                <a:solidFill>
                  <a:schemeClr val="tx1"/>
                </a:solidFill>
                <a:latin typeface="Times New Roman" pitchFamily="18" charset="0"/>
                <a:ea typeface="MS PGothic" pitchFamily="34" charset="-128"/>
              </a:defRPr>
            </a:lvl2pPr>
            <a:lvl3pPr marL="1143000" indent="-228600">
              <a:defRPr sz="2400" b="1">
                <a:solidFill>
                  <a:schemeClr val="tx1"/>
                </a:solidFill>
                <a:latin typeface="Times New Roman" pitchFamily="18" charset="0"/>
                <a:ea typeface="MS PGothic" pitchFamily="34" charset="-128"/>
              </a:defRPr>
            </a:lvl3pPr>
            <a:lvl4pPr marL="1600200" indent="-228600">
              <a:defRPr sz="2400" b="1">
                <a:solidFill>
                  <a:schemeClr val="tx1"/>
                </a:solidFill>
                <a:latin typeface="Times New Roman" pitchFamily="18" charset="0"/>
                <a:ea typeface="MS PGothic" pitchFamily="34" charset="-128"/>
              </a:defRPr>
            </a:lvl4pPr>
            <a:lvl5pPr marL="2057400" indent="-228600">
              <a:defRPr sz="2400" b="1">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b="1">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b="1">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b="1">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b="1">
                <a:solidFill>
                  <a:schemeClr val="tx1"/>
                </a:solidFill>
                <a:latin typeface="Times New Roman" pitchFamily="18" charset="0"/>
                <a:ea typeface="MS PGothic" pitchFamily="34" charset="-128"/>
              </a:defRPr>
            </a:lvl9pPr>
          </a:lstStyle>
          <a:p>
            <a:pPr marL="0" lvl="1"/>
            <a:r>
              <a:rPr lang="en-US" sz="1600" b="0" i="1" dirty="0">
                <a:solidFill>
                  <a:schemeClr val="tx1">
                    <a:lumMod val="65000"/>
                    <a:lumOff val="35000"/>
                  </a:schemeClr>
                </a:solidFill>
                <a:latin typeface="+mj-lt"/>
                <a:ea typeface="Verdana" panose="020B0604030504040204" pitchFamily="34" charset="0"/>
                <a:cs typeface="Verdana" panose="020B0604030504040204" pitchFamily="34" charset="0"/>
              </a:rPr>
              <a:t>FDA-mandated Unique Device Identifier (UDI) data is resident on the tag itself using GS1 EPC GEN2 UHF encoding standards</a:t>
            </a:r>
            <a:endParaRPr lang="en-US" altLang="en-US" sz="1600" b="0" i="1" dirty="0">
              <a:solidFill>
                <a:schemeClr val="tx1">
                  <a:lumMod val="65000"/>
                  <a:lumOff val="35000"/>
                </a:schemeClr>
              </a:solidFill>
              <a:latin typeface="+mj-lt"/>
              <a:ea typeface="Verdana" panose="020B0604030504040204" pitchFamily="34" charset="0"/>
              <a:cs typeface="Verdana" panose="020B0604030504040204" pitchFamily="34" charset="0"/>
            </a:endParaRPr>
          </a:p>
        </p:txBody>
      </p:sp>
      <p:pic>
        <p:nvPicPr>
          <p:cNvPr id="19" name="Picture 18"/>
          <p:cNvPicPr/>
          <p:nvPr/>
        </p:nvPicPr>
        <p:blipFill>
          <a:blip r:embed="rId5" cstate="print">
            <a:extLst>
              <a:ext uri="{28A0092B-C50C-407E-A947-70E740481C1C}">
                <a14:useLocalDpi xmlns:a14="http://schemas.microsoft.com/office/drawing/2010/main" val="0"/>
              </a:ext>
            </a:extLst>
          </a:blip>
          <a:stretch>
            <a:fillRect/>
          </a:stretch>
        </p:blipFill>
        <p:spPr>
          <a:xfrm rot="5400000">
            <a:off x="7641867" y="4814439"/>
            <a:ext cx="1733576" cy="1734213"/>
          </a:xfrm>
          <a:prstGeom prst="rect">
            <a:avLst/>
          </a:prstGeom>
        </p:spPr>
      </p:pic>
      <p:pic>
        <p:nvPicPr>
          <p:cNvPr id="21" name="Picture 20"/>
          <p:cNvPicPr/>
          <p:nvPr/>
        </p:nvPicPr>
        <p:blipFill>
          <a:blip r:embed="rId6" cstate="print">
            <a:extLst>
              <a:ext uri="{28A0092B-C50C-407E-A947-70E740481C1C}">
                <a14:useLocalDpi xmlns:a14="http://schemas.microsoft.com/office/drawing/2010/main" val="0"/>
              </a:ext>
            </a:extLst>
          </a:blip>
          <a:stretch>
            <a:fillRect/>
          </a:stretch>
        </p:blipFill>
        <p:spPr>
          <a:xfrm rot="16200000">
            <a:off x="6545182" y="4587650"/>
            <a:ext cx="1733576" cy="1708152"/>
          </a:xfrm>
          <a:prstGeom prst="rect">
            <a:avLst/>
          </a:prstGeom>
        </p:spPr>
      </p:pic>
      <p:sp>
        <p:nvSpPr>
          <p:cNvPr id="22" name="Rectangle 21"/>
          <p:cNvSpPr/>
          <p:nvPr/>
        </p:nvSpPr>
        <p:spPr>
          <a:xfrm>
            <a:off x="5659273" y="3882960"/>
            <a:ext cx="4889090" cy="523220"/>
          </a:xfrm>
          <a:prstGeom prst="rect">
            <a:avLst/>
          </a:prstGeom>
        </p:spPr>
        <p:txBody>
          <a:bodyPr wrap="square">
            <a:spAutoFit/>
          </a:bodyPr>
          <a:lstStyle/>
          <a:p>
            <a:pPr marL="285750" indent="-285750">
              <a:buClr>
                <a:srgbClr val="C00000"/>
              </a:buClr>
              <a:buFont typeface="Wingdings" panose="05000000000000000000" pitchFamily="2" charset="2"/>
              <a:buChar char="Ø"/>
            </a:pPr>
            <a:r>
              <a:rPr lang="en-US" sz="1400" dirty="0">
                <a:latin typeface="Verdana" panose="020B0604030504040204" pitchFamily="34" charset="0"/>
                <a:ea typeface="Verdana" panose="020B0604030504040204" pitchFamily="34" charset="0"/>
                <a:cs typeface="Verdana" panose="020B0604030504040204" pitchFamily="34" charset="0"/>
              </a:rPr>
              <a:t>The UDI-encoded RFID tag may be printed with human readable text and a 2D barcode or blank </a:t>
            </a:r>
          </a:p>
        </p:txBody>
      </p:sp>
      <p:cxnSp>
        <p:nvCxnSpPr>
          <p:cNvPr id="25" name="Straight Arrow Connector 24"/>
          <p:cNvCxnSpPr/>
          <p:nvPr/>
        </p:nvCxnSpPr>
        <p:spPr>
          <a:xfrm>
            <a:off x="7764272" y="4447748"/>
            <a:ext cx="0" cy="599547"/>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a:cxnSpLocks/>
          </p:cNvCxnSpPr>
          <p:nvPr/>
        </p:nvCxnSpPr>
        <p:spPr>
          <a:xfrm>
            <a:off x="0" y="609600"/>
            <a:ext cx="12192000" cy="0"/>
          </a:xfrm>
          <a:prstGeom prst="line">
            <a:avLst/>
          </a:prstGeom>
          <a:ln w="12700">
            <a:solidFill>
              <a:srgbClr val="686868"/>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481852" y="1812119"/>
            <a:ext cx="1720373" cy="307777"/>
          </a:xfrm>
          <a:prstGeom prst="rect">
            <a:avLst/>
          </a:prstGeom>
          <a:noFill/>
        </p:spPr>
        <p:txBody>
          <a:bodyPr wrap="square" rtlCol="0">
            <a:spAutoFit/>
          </a:bodyPr>
          <a:lstStyle/>
          <a:p>
            <a:r>
              <a:rPr lang="en-US" sz="1400" b="1" dirty="0">
                <a:solidFill>
                  <a:srgbClr val="002060"/>
                </a:solidFill>
                <a:latin typeface="Verdana" panose="020B0604030504040204" pitchFamily="34" charset="0"/>
                <a:ea typeface="Verdana" panose="020B0604030504040204" pitchFamily="34" charset="0"/>
                <a:cs typeface="Verdana" panose="020B0604030504040204" pitchFamily="34" charset="0"/>
              </a:rPr>
              <a:t>Tag encoding</a:t>
            </a:r>
          </a:p>
        </p:txBody>
      </p:sp>
      <p:pic>
        <p:nvPicPr>
          <p:cNvPr id="38" name="Picture 3" descr="C:\Users\AC\Downloads\VUETRACK_UDI_logo_rgb-0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3887" y="764020"/>
            <a:ext cx="1549750" cy="458649"/>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2"/>
          <p:cNvSpPr txBox="1">
            <a:spLocks noChangeArrowheads="1"/>
          </p:cNvSpPr>
          <p:nvPr/>
        </p:nvSpPr>
        <p:spPr bwMode="auto">
          <a:xfrm>
            <a:off x="62690" y="114990"/>
            <a:ext cx="7201422" cy="40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7" tIns="45717" rIns="91437" bIns="45717">
            <a:spAutoFit/>
          </a:bodyPr>
          <a:lstStyle>
            <a:lvl1pPr>
              <a:defRPr sz="2400" b="1">
                <a:solidFill>
                  <a:schemeClr val="tx1"/>
                </a:solidFill>
                <a:latin typeface="Times New Roman" charset="0"/>
                <a:ea typeface="ＭＳ Ｐゴシック" charset="0"/>
                <a:cs typeface="ＭＳ Ｐゴシック" charset="0"/>
              </a:defRPr>
            </a:lvl1pPr>
            <a:lvl2pPr marL="742950" indent="-285750">
              <a:defRPr sz="2400" b="1">
                <a:solidFill>
                  <a:schemeClr val="tx1"/>
                </a:solidFill>
                <a:latin typeface="Times New Roman" charset="0"/>
                <a:ea typeface="ＭＳ Ｐゴシック" charset="0"/>
              </a:defRPr>
            </a:lvl2pPr>
            <a:lvl3pPr marL="1143000" indent="-228600">
              <a:defRPr sz="2400" b="1">
                <a:solidFill>
                  <a:schemeClr val="tx1"/>
                </a:solidFill>
                <a:latin typeface="Times New Roman" charset="0"/>
                <a:ea typeface="ＭＳ Ｐゴシック" charset="0"/>
              </a:defRPr>
            </a:lvl3pPr>
            <a:lvl4pPr marL="1600200" indent="-228600">
              <a:defRPr sz="2400" b="1">
                <a:solidFill>
                  <a:schemeClr val="tx1"/>
                </a:solidFill>
                <a:latin typeface="Times New Roman" charset="0"/>
                <a:ea typeface="ＭＳ Ｐゴシック" charset="0"/>
              </a:defRPr>
            </a:lvl4pPr>
            <a:lvl5pPr marL="2057400" indent="-228600">
              <a:defRPr sz="2400" b="1">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spcBef>
                <a:spcPct val="50000"/>
              </a:spcBef>
            </a:pPr>
            <a:r>
              <a:rPr lang="en-US" sz="2000" b="0" i="1" dirty="0">
                <a:solidFill>
                  <a:srgbClr val="7F7F7F"/>
                </a:solidFill>
                <a:latin typeface="Verdana" charset="0"/>
                <a:cs typeface="Arial" charset="0"/>
              </a:rPr>
              <a:t>UDI Compliant RFID Tagging Solution</a:t>
            </a:r>
            <a:endParaRPr lang="en-US" sz="2000" b="0" i="1" dirty="0">
              <a:solidFill>
                <a:srgbClr val="7F7F7F"/>
              </a:solidFill>
              <a:latin typeface="Verdana" charset="0"/>
              <a:cs typeface="Times New Roman" charset="0"/>
            </a:endParaRPr>
          </a:p>
        </p:txBody>
      </p:sp>
      <p:sp>
        <p:nvSpPr>
          <p:cNvPr id="24" name="TextBox 12"/>
          <p:cNvSpPr txBox="1">
            <a:spLocks noChangeArrowheads="1"/>
          </p:cNvSpPr>
          <p:nvPr/>
        </p:nvSpPr>
        <p:spPr bwMode="auto">
          <a:xfrm>
            <a:off x="5199772" y="2117941"/>
            <a:ext cx="553647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sz="2400" b="1">
                <a:solidFill>
                  <a:schemeClr val="tx1"/>
                </a:solidFill>
                <a:latin typeface="Times New Roman" charset="0"/>
                <a:ea typeface="ＭＳ Ｐゴシック" charset="0"/>
                <a:cs typeface="ＭＳ Ｐゴシック" charset="0"/>
              </a:defRPr>
            </a:lvl1pPr>
            <a:lvl2pPr marL="742950" indent="-285750">
              <a:defRPr sz="2400" b="1">
                <a:solidFill>
                  <a:schemeClr val="tx1"/>
                </a:solidFill>
                <a:latin typeface="Times New Roman" charset="0"/>
                <a:ea typeface="ＭＳ Ｐゴシック" charset="0"/>
              </a:defRPr>
            </a:lvl2pPr>
            <a:lvl3pPr marL="1143000" indent="-228600">
              <a:defRPr sz="2400" b="1">
                <a:solidFill>
                  <a:schemeClr val="tx1"/>
                </a:solidFill>
                <a:latin typeface="Times New Roman" charset="0"/>
                <a:ea typeface="ＭＳ Ｐゴシック" charset="0"/>
              </a:defRPr>
            </a:lvl3pPr>
            <a:lvl4pPr marL="1600200" indent="-228600">
              <a:defRPr sz="2400" b="1">
                <a:solidFill>
                  <a:schemeClr val="tx1"/>
                </a:solidFill>
                <a:latin typeface="Times New Roman" charset="0"/>
                <a:ea typeface="ＭＳ Ｐゴシック" charset="0"/>
              </a:defRPr>
            </a:lvl4pPr>
            <a:lvl5pPr marL="2057400" indent="-228600">
              <a:defRPr sz="2400" b="1">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b="1">
                <a:solidFill>
                  <a:schemeClr val="tx1"/>
                </a:solidFill>
                <a:latin typeface="Times New Roman" charset="0"/>
                <a:ea typeface="ＭＳ Ｐゴシック" charset="0"/>
              </a:defRPr>
            </a:lvl9pPr>
          </a:lstStyle>
          <a:p>
            <a:pPr lvl="1">
              <a:buClr>
                <a:srgbClr val="C00000"/>
              </a:buClr>
              <a:buFont typeface="Wingdings" panose="05000000000000000000" pitchFamily="2" charset="2"/>
              <a:buChar char="Ø"/>
            </a:pPr>
            <a:r>
              <a:rPr lang="en-US" sz="1400" b="0" dirty="0">
                <a:latin typeface="Verdana" panose="020B0604030504040204" pitchFamily="34" charset="0"/>
                <a:ea typeface="Verdana" panose="020B0604030504040204" pitchFamily="34" charset="0"/>
                <a:cs typeface="Verdana" panose="020B0604030504040204" pitchFamily="34" charset="0"/>
              </a:rPr>
              <a:t>Device Identifier</a:t>
            </a:r>
          </a:p>
          <a:p>
            <a:pPr lvl="1">
              <a:buClr>
                <a:srgbClr val="C00000"/>
              </a:buClr>
              <a:buFont typeface="Wingdings" panose="05000000000000000000" pitchFamily="2" charset="2"/>
              <a:buChar char="Ø"/>
            </a:pPr>
            <a:r>
              <a:rPr lang="en-US" sz="1400" b="0" dirty="0">
                <a:latin typeface="Verdana" panose="020B0604030504040204" pitchFamily="34" charset="0"/>
                <a:ea typeface="Verdana" panose="020B0604030504040204" pitchFamily="34" charset="0"/>
                <a:cs typeface="Verdana" panose="020B0604030504040204" pitchFamily="34" charset="0"/>
              </a:rPr>
              <a:t>Production Identifier Data as applicable:</a:t>
            </a:r>
          </a:p>
          <a:p>
            <a:pPr lvl="2">
              <a:buClr>
                <a:srgbClr val="C00000"/>
              </a:buClr>
              <a:buFont typeface="Wingdings" panose="05000000000000000000" pitchFamily="2" charset="2"/>
              <a:buChar char="§"/>
            </a:pPr>
            <a:r>
              <a:rPr lang="en-US" sz="1400" b="0" dirty="0">
                <a:latin typeface="Verdana" panose="020B0604030504040204" pitchFamily="34" charset="0"/>
                <a:ea typeface="Verdana" panose="020B0604030504040204" pitchFamily="34" charset="0"/>
                <a:cs typeface="Verdana" panose="020B0604030504040204" pitchFamily="34" charset="0"/>
              </a:rPr>
              <a:t>Lot Number</a:t>
            </a:r>
          </a:p>
          <a:p>
            <a:pPr lvl="2">
              <a:buClr>
                <a:srgbClr val="C00000"/>
              </a:buClr>
              <a:buFont typeface="Wingdings" panose="05000000000000000000" pitchFamily="2" charset="2"/>
              <a:buChar char="§"/>
            </a:pPr>
            <a:r>
              <a:rPr lang="en-US" sz="1400" b="0" dirty="0">
                <a:latin typeface="Verdana" panose="020B0604030504040204" pitchFamily="34" charset="0"/>
                <a:ea typeface="Verdana" panose="020B0604030504040204" pitchFamily="34" charset="0"/>
                <a:cs typeface="Verdana" panose="020B0604030504040204" pitchFamily="34" charset="0"/>
              </a:rPr>
              <a:t>Batch Number</a:t>
            </a:r>
          </a:p>
          <a:p>
            <a:pPr lvl="2">
              <a:buClr>
                <a:srgbClr val="C00000"/>
              </a:buClr>
              <a:buFont typeface="Wingdings" panose="05000000000000000000" pitchFamily="2" charset="2"/>
              <a:buChar char="§"/>
            </a:pPr>
            <a:r>
              <a:rPr lang="en-US" sz="1400" b="0" dirty="0">
                <a:latin typeface="Verdana" panose="020B0604030504040204" pitchFamily="34" charset="0"/>
                <a:ea typeface="Verdana" panose="020B0604030504040204" pitchFamily="34" charset="0"/>
                <a:cs typeface="Verdana" panose="020B0604030504040204" pitchFamily="34" charset="0"/>
              </a:rPr>
              <a:t>Serial Number</a:t>
            </a:r>
          </a:p>
          <a:p>
            <a:pPr lvl="2">
              <a:buClr>
                <a:srgbClr val="C00000"/>
              </a:buClr>
              <a:buFont typeface="Wingdings" panose="05000000000000000000" pitchFamily="2" charset="2"/>
              <a:buChar char="§"/>
            </a:pPr>
            <a:r>
              <a:rPr lang="en-US" sz="1400" b="0" dirty="0">
                <a:latin typeface="Verdana" panose="020B0604030504040204" pitchFamily="34" charset="0"/>
                <a:ea typeface="Verdana" panose="020B0604030504040204" pitchFamily="34" charset="0"/>
                <a:cs typeface="Verdana" panose="020B0604030504040204" pitchFamily="34" charset="0"/>
              </a:rPr>
              <a:t>Expiration Date</a:t>
            </a:r>
          </a:p>
          <a:p>
            <a:pPr lvl="2">
              <a:buClr>
                <a:srgbClr val="C00000"/>
              </a:buClr>
              <a:buFont typeface="Wingdings" panose="05000000000000000000" pitchFamily="2" charset="2"/>
              <a:buChar char="§"/>
            </a:pPr>
            <a:r>
              <a:rPr lang="en-US" sz="1400" b="0" dirty="0">
                <a:latin typeface="Verdana" panose="020B0604030504040204" pitchFamily="34" charset="0"/>
                <a:ea typeface="Verdana" panose="020B0604030504040204" pitchFamily="34" charset="0"/>
                <a:cs typeface="Verdana" panose="020B0604030504040204" pitchFamily="34" charset="0"/>
              </a:rPr>
              <a:t>Manufacture Date</a:t>
            </a:r>
          </a:p>
          <a:p>
            <a:pPr lvl="2">
              <a:buClr>
                <a:srgbClr val="C00000"/>
              </a:buClr>
              <a:buFont typeface="Wingdings" panose="05000000000000000000" pitchFamily="2" charset="2"/>
              <a:buChar char="§"/>
            </a:pPr>
            <a:r>
              <a:rPr lang="en-US" sz="1400" b="0" dirty="0">
                <a:latin typeface="Verdana" panose="020B0604030504040204" pitchFamily="34" charset="0"/>
                <a:ea typeface="Verdana" panose="020B0604030504040204" pitchFamily="34" charset="0"/>
                <a:cs typeface="Verdana" panose="020B0604030504040204" pitchFamily="34" charset="0"/>
              </a:rPr>
              <a:t>HCT/P ID</a:t>
            </a:r>
          </a:p>
        </p:txBody>
      </p:sp>
      <p:cxnSp>
        <p:nvCxnSpPr>
          <p:cNvPr id="26" name="Straight Arrow Connector 25"/>
          <p:cNvCxnSpPr/>
          <p:nvPr/>
        </p:nvCxnSpPr>
        <p:spPr>
          <a:xfrm>
            <a:off x="8912958" y="4447746"/>
            <a:ext cx="0" cy="1288976"/>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sp>
        <p:nvSpPr>
          <p:cNvPr id="23" name="TextBox 13">
            <a:extLst>
              <a:ext uri="{FF2B5EF4-FFF2-40B4-BE49-F238E27FC236}">
                <a16:creationId xmlns:a16="http://schemas.microsoft.com/office/drawing/2014/main" id="{D896482D-7686-41AD-9DFC-FFDF7BF2F2AC}"/>
              </a:ext>
            </a:extLst>
          </p:cNvPr>
          <p:cNvSpPr txBox="1">
            <a:spLocks noChangeArrowheads="1"/>
          </p:cNvSpPr>
          <p:nvPr/>
        </p:nvSpPr>
        <p:spPr bwMode="auto">
          <a:xfrm>
            <a:off x="113211" y="6542881"/>
            <a:ext cx="43910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1100" b="0" dirty="0">
                <a:solidFill>
                  <a:srgbClr val="7F7F7F"/>
                </a:solidFill>
              </a:rPr>
              <a:t>VUEMED, Inc.  All rights reserved.  2019. </a:t>
            </a:r>
            <a:endParaRPr lang="en-US" dirty="0"/>
          </a:p>
        </p:txBody>
      </p:sp>
      <p:pic>
        <p:nvPicPr>
          <p:cNvPr id="27" name="Picture 15">
            <a:extLst>
              <a:ext uri="{FF2B5EF4-FFF2-40B4-BE49-F238E27FC236}">
                <a16:creationId xmlns:a16="http://schemas.microsoft.com/office/drawing/2014/main" id="{2229FFE9-1D85-4867-8726-BD9112C97F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08504" y="158054"/>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28" name="Rectangle 6">
            <a:extLst>
              <a:ext uri="{FF2B5EF4-FFF2-40B4-BE49-F238E27FC236}">
                <a16:creationId xmlns:a16="http://schemas.microsoft.com/office/drawing/2014/main" id="{24976F52-82CF-46EF-9169-FA31457EFD34}"/>
              </a:ext>
            </a:extLst>
          </p:cNvPr>
          <p:cNvSpPr>
            <a:spLocks noGrp="1" noChangeArrowheads="1"/>
          </p:cNvSpPr>
          <p:nvPr>
            <p:ph type="sldNum" sz="quarter" idx="12"/>
          </p:nvPr>
        </p:nvSpPr>
        <p:spPr bwMode="auto">
          <a:xfrm>
            <a:off x="10287000" y="6464504"/>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B05CB9-366C-884E-BE65-4F410873D091}" type="slidenum">
              <a:rPr kumimoji="0" lang="en-US" sz="1200" b="1" i="0" u="none" strike="noStrike" kern="1200" cap="none" spc="0" normalizeH="0" baseline="0" noProof="0">
                <a:ln>
                  <a:noFill/>
                </a:ln>
                <a:solidFill>
                  <a:srgbClr val="898989"/>
                </a:solidFill>
                <a:effectLst/>
                <a:uLnTx/>
                <a:uFillTx/>
                <a:latin typeface="Times New Roman"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1" i="0" u="none" strike="noStrike" kern="1200" cap="none" spc="0" normalizeH="0" baseline="0" noProof="0" dirty="0">
              <a:ln>
                <a:noFill/>
              </a:ln>
              <a:solidFill>
                <a:srgbClr val="898989"/>
              </a:solidFill>
              <a:effectLst/>
              <a:uLnTx/>
              <a:uFillTx/>
              <a:latin typeface="Times New Roman" charset="0"/>
              <a:ea typeface="ＭＳ Ｐゴシック" charset="0"/>
            </a:endParaRPr>
          </a:p>
        </p:txBody>
      </p:sp>
      <p:pic>
        <p:nvPicPr>
          <p:cNvPr id="29" name="Picture 2" descr="https://rainrfid.org/wp-content/uploads/2016/10/defualt-2x-logo.png">
            <a:extLst>
              <a:ext uri="{FF2B5EF4-FFF2-40B4-BE49-F238E27FC236}">
                <a16:creationId xmlns:a16="http://schemas.microsoft.com/office/drawing/2014/main" id="{21B7A49F-00A1-41AE-A205-040880199CA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11969" y="50552"/>
            <a:ext cx="1354944" cy="490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4827480"/>
      </p:ext>
    </p:extLst>
  </p:cSld>
  <p:clrMapOvr>
    <a:masterClrMapping/>
  </p:clrMapOvr>
  <mc:AlternateContent xmlns:mc="http://schemas.openxmlformats.org/markup-compatibility/2006" xmlns:p14="http://schemas.microsoft.com/office/powerpoint/2010/main">
    <mc:Choice Requires="p14">
      <p:transition spd="slow" p14:dur="1500">
        <p:push dir="u"/>
      </p:transition>
    </mc:Choice>
    <mc:Fallback xmlns="">
      <p:transition spd="slow">
        <p:push dir="u"/>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0756" y="2491626"/>
            <a:ext cx="1807965" cy="522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51612" y="1600200"/>
            <a:ext cx="2047875" cy="422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Text Box 1027"/>
          <p:cNvSpPr txBox="1">
            <a:spLocks noChangeArrowheads="1"/>
          </p:cNvSpPr>
          <p:nvPr/>
        </p:nvSpPr>
        <p:spPr bwMode="auto">
          <a:xfrm>
            <a:off x="104503" y="138830"/>
            <a:ext cx="8353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defTabSz="457200" eaLnBrk="1" hangingPunct="1">
              <a:spcBef>
                <a:spcPct val="50000"/>
              </a:spcBef>
              <a:buNone/>
              <a:defRPr/>
            </a:pPr>
            <a:r>
              <a:rPr lang="en-US" altLang="en-US" sz="2000" i="1" dirty="0">
                <a:solidFill>
                  <a:schemeClr val="bg1">
                    <a:lumMod val="50000"/>
                  </a:schemeClr>
                </a:solidFill>
                <a:latin typeface="Verdana" pitchFamily="34" charset="0"/>
              </a:rPr>
              <a:t>RAIN RFID Fixed Infrastructure-Based Solutions</a:t>
            </a:r>
          </a:p>
        </p:txBody>
      </p:sp>
      <p:cxnSp>
        <p:nvCxnSpPr>
          <p:cNvPr id="75" name="Straight Connector 74"/>
          <p:cNvCxnSpPr>
            <a:cxnSpLocks/>
          </p:cNvCxnSpPr>
          <p:nvPr/>
        </p:nvCxnSpPr>
        <p:spPr>
          <a:xfrm>
            <a:off x="0" y="609600"/>
            <a:ext cx="12192000" cy="0"/>
          </a:xfrm>
          <a:prstGeom prst="line">
            <a:avLst/>
          </a:prstGeom>
          <a:ln w="12700">
            <a:solidFill>
              <a:srgbClr val="686868"/>
            </a:solidFill>
          </a:ln>
        </p:spPr>
        <p:style>
          <a:lnRef idx="1">
            <a:schemeClr val="accent1"/>
          </a:lnRef>
          <a:fillRef idx="0">
            <a:schemeClr val="accent1"/>
          </a:fillRef>
          <a:effectRef idx="0">
            <a:schemeClr val="accent1"/>
          </a:effectRef>
          <a:fontRef idx="minor">
            <a:schemeClr val="tx1"/>
          </a:fontRef>
        </p:style>
      </p:cxnSp>
      <p:sp>
        <p:nvSpPr>
          <p:cNvPr id="60" name="Text Box 7"/>
          <p:cNvSpPr txBox="1">
            <a:spLocks noChangeArrowheads="1"/>
          </p:cNvSpPr>
          <p:nvPr/>
        </p:nvSpPr>
        <p:spPr bwMode="auto">
          <a:xfrm>
            <a:off x="1433072" y="685800"/>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defTabSz="457200" eaLnBrk="1" hangingPunct="1">
              <a:spcBef>
                <a:spcPts val="600"/>
              </a:spcBef>
              <a:buNone/>
              <a:defRPr/>
            </a:pPr>
            <a:r>
              <a:rPr lang="en-US" sz="1800" dirty="0">
                <a:solidFill>
                  <a:prstClr val="black"/>
                </a:solidFill>
                <a:latin typeface="Verdana" panose="020B0604030504040204" pitchFamily="34" charset="0"/>
                <a:ea typeface="Verdana" panose="020B0604030504040204" pitchFamily="34" charset="0"/>
                <a:cs typeface="Verdana" panose="020B0604030504040204" pitchFamily="34" charset="0"/>
              </a:rPr>
              <a:t>Tracks inventory in supply and procedure rooms, as well as movement throughout, and entry &amp; exit from the department </a:t>
            </a:r>
          </a:p>
        </p:txBody>
      </p:sp>
      <p:sp>
        <p:nvSpPr>
          <p:cNvPr id="72" name="TextBox 71"/>
          <p:cNvSpPr txBox="1"/>
          <p:nvPr/>
        </p:nvSpPr>
        <p:spPr>
          <a:xfrm>
            <a:off x="2732652" y="1895475"/>
            <a:ext cx="1685792" cy="276999"/>
          </a:xfrm>
          <a:prstGeom prst="rect">
            <a:avLst/>
          </a:prstGeom>
          <a:noFill/>
        </p:spPr>
        <p:txBody>
          <a:bodyPr wrap="square" rtlCol="0">
            <a:spAutoFit/>
          </a:bodyPr>
          <a:lstStyle/>
          <a:p>
            <a:pPr algn="ctr" defTabSz="457200">
              <a:defRPr/>
            </a:pPr>
            <a:r>
              <a:rPr lang="en-US" sz="1200" dirty="0">
                <a:solidFill>
                  <a:srgbClr val="4F81BD">
                    <a:lumMod val="75000"/>
                  </a:srgbClr>
                </a:solidFill>
                <a:latin typeface="Verdana" panose="020B0604030504040204" pitchFamily="34" charset="0"/>
                <a:ea typeface="Verdana" panose="020B0604030504040204" pitchFamily="34" charset="0"/>
                <a:cs typeface="Verdana" panose="020B0604030504040204" pitchFamily="34" charset="0"/>
              </a:rPr>
              <a:t>Cloud &amp; SaaS</a:t>
            </a:r>
          </a:p>
        </p:txBody>
      </p:sp>
      <p:cxnSp>
        <p:nvCxnSpPr>
          <p:cNvPr id="45" name="Straight Arrow Connector 44"/>
          <p:cNvCxnSpPr>
            <a:cxnSpLocks/>
          </p:cNvCxnSpPr>
          <p:nvPr/>
        </p:nvCxnSpPr>
        <p:spPr>
          <a:xfrm>
            <a:off x="3614738" y="2276978"/>
            <a:ext cx="1" cy="319153"/>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3E4A6043-C645-4C98-A0BF-EC5B50430DED}"/>
              </a:ext>
            </a:extLst>
          </p:cNvPr>
          <p:cNvGrpSpPr/>
          <p:nvPr/>
        </p:nvGrpSpPr>
        <p:grpSpPr>
          <a:xfrm>
            <a:off x="2544977" y="2741874"/>
            <a:ext cx="4881153" cy="3665632"/>
            <a:chOff x="762001" y="2995546"/>
            <a:chExt cx="3463592" cy="2682127"/>
          </a:xfrm>
        </p:grpSpPr>
        <p:sp>
          <p:nvSpPr>
            <p:cNvPr id="103" name="Oval 102"/>
            <p:cNvSpPr/>
            <p:nvPr/>
          </p:nvSpPr>
          <p:spPr>
            <a:xfrm>
              <a:off x="3173191" y="4812788"/>
              <a:ext cx="596538" cy="562548"/>
            </a:xfrm>
            <a:prstGeom prst="ellipse">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92" name="Rectangle 91"/>
            <p:cNvSpPr/>
            <p:nvPr/>
          </p:nvSpPr>
          <p:spPr>
            <a:xfrm>
              <a:off x="2801916" y="3003557"/>
              <a:ext cx="173831" cy="1801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cxnSp>
          <p:nvCxnSpPr>
            <p:cNvPr id="65" name="Elbow Connector 64"/>
            <p:cNvCxnSpPr>
              <a:stCxn id="103" idx="6"/>
              <a:endCxn id="1026" idx="2"/>
            </p:cNvCxnSpPr>
            <p:nvPr/>
          </p:nvCxnSpPr>
          <p:spPr>
            <a:xfrm flipH="1" flipV="1">
              <a:off x="2090738" y="3014018"/>
              <a:ext cx="1678991" cy="2080044"/>
            </a:xfrm>
            <a:prstGeom prst="bentConnector4">
              <a:avLst>
                <a:gd name="adj1" fmla="val -37669"/>
                <a:gd name="adj2" fmla="val 82771"/>
              </a:avLst>
            </a:prstGeom>
            <a:ln w="19050">
              <a:prstDash val="sysDash"/>
              <a:headEnd type="arrow"/>
              <a:tailEnd type="arrow"/>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1600201" y="3516590"/>
              <a:ext cx="1828800" cy="202679"/>
            </a:xfrm>
            <a:prstGeom prst="rect">
              <a:avLst/>
            </a:prstGeom>
            <a:noFill/>
          </p:spPr>
          <p:txBody>
            <a:bodyPr wrap="square" rtlCol="0">
              <a:spAutoFit/>
            </a:bodyPr>
            <a:lstStyle/>
            <a:p>
              <a:pPr algn="ctr" defTabSz="457200">
                <a:defRPr/>
              </a:pPr>
              <a:r>
                <a:rPr lang="en-US" sz="1200" b="1" dirty="0">
                  <a:solidFill>
                    <a:prstClr val="black"/>
                  </a:solidFill>
                  <a:latin typeface="Calibri"/>
                </a:rPr>
                <a:t>Any department or floor</a:t>
              </a:r>
            </a:p>
          </p:txBody>
        </p:sp>
        <p:sp>
          <p:nvSpPr>
            <p:cNvPr id="67" name="Rectangle 66"/>
            <p:cNvSpPr/>
            <p:nvPr/>
          </p:nvSpPr>
          <p:spPr>
            <a:xfrm>
              <a:off x="1955077" y="3852220"/>
              <a:ext cx="812076" cy="699701"/>
            </a:xfrm>
            <a:prstGeom prst="rect">
              <a:avLst/>
            </a:prstGeom>
            <a:solidFill>
              <a:schemeClr val="accent3">
                <a:lumMod val="20000"/>
                <a:lumOff val="80000"/>
              </a:schemeClr>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68" name="Rectangle 67"/>
            <p:cNvSpPr/>
            <p:nvPr/>
          </p:nvSpPr>
          <p:spPr>
            <a:xfrm>
              <a:off x="2767153" y="3852219"/>
              <a:ext cx="812076" cy="699701"/>
            </a:xfrm>
            <a:prstGeom prst="rect">
              <a:avLst/>
            </a:prstGeom>
            <a:solidFill>
              <a:schemeClr val="accent3">
                <a:lumMod val="20000"/>
                <a:lumOff val="80000"/>
              </a:schemeClr>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69" name="Rectangle 68"/>
            <p:cNvSpPr/>
            <p:nvPr/>
          </p:nvSpPr>
          <p:spPr>
            <a:xfrm>
              <a:off x="1143001" y="3852221"/>
              <a:ext cx="821811" cy="699699"/>
            </a:xfrm>
            <a:prstGeom prst="rect">
              <a:avLst/>
            </a:prstGeom>
            <a:solidFill>
              <a:schemeClr val="accent3">
                <a:lumMod val="20000"/>
                <a:lumOff val="80000"/>
              </a:schemeClr>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70" name="Rectangle 69"/>
            <p:cNvSpPr/>
            <p:nvPr/>
          </p:nvSpPr>
          <p:spPr>
            <a:xfrm>
              <a:off x="3579229" y="3852218"/>
              <a:ext cx="509448" cy="1125754"/>
            </a:xfrm>
            <a:prstGeom prst="rect">
              <a:avLst/>
            </a:prstGeom>
            <a:solidFill>
              <a:schemeClr val="accent3">
                <a:lumMod val="20000"/>
                <a:lumOff val="80000"/>
              </a:schemeClr>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80" name="Rectangle 79"/>
            <p:cNvSpPr/>
            <p:nvPr/>
          </p:nvSpPr>
          <p:spPr>
            <a:xfrm>
              <a:off x="1702525" y="4977972"/>
              <a:ext cx="812076" cy="699701"/>
            </a:xfrm>
            <a:prstGeom prst="rect">
              <a:avLst/>
            </a:prstGeom>
            <a:solidFill>
              <a:schemeClr val="accent3">
                <a:lumMod val="20000"/>
                <a:lumOff val="80000"/>
              </a:schemeClr>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82" name="Rectangle 81"/>
            <p:cNvSpPr/>
            <p:nvPr/>
          </p:nvSpPr>
          <p:spPr>
            <a:xfrm>
              <a:off x="2514601" y="4977972"/>
              <a:ext cx="812076" cy="699701"/>
            </a:xfrm>
            <a:prstGeom prst="rect">
              <a:avLst/>
            </a:prstGeom>
            <a:solidFill>
              <a:schemeClr val="accent3">
                <a:lumMod val="20000"/>
                <a:lumOff val="80000"/>
              </a:schemeClr>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83" name="Rectangle 82"/>
            <p:cNvSpPr/>
            <p:nvPr/>
          </p:nvSpPr>
          <p:spPr>
            <a:xfrm>
              <a:off x="1143001" y="4583072"/>
              <a:ext cx="547687" cy="1094601"/>
            </a:xfrm>
            <a:prstGeom prst="rect">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5" name="Rectangle 4"/>
            <p:cNvSpPr/>
            <p:nvPr/>
          </p:nvSpPr>
          <p:spPr>
            <a:xfrm>
              <a:off x="1143001" y="4583072"/>
              <a:ext cx="914922" cy="3498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88" name="Rectangle 87"/>
            <p:cNvSpPr/>
            <p:nvPr/>
          </p:nvSpPr>
          <p:spPr>
            <a:xfrm>
              <a:off x="1600462" y="4522773"/>
              <a:ext cx="198980" cy="2040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89" name="Rectangle 88"/>
            <p:cNvSpPr/>
            <p:nvPr/>
          </p:nvSpPr>
          <p:spPr>
            <a:xfrm>
              <a:off x="2057923" y="4529396"/>
              <a:ext cx="198980" cy="1749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90" name="Rectangle 89"/>
            <p:cNvSpPr/>
            <p:nvPr/>
          </p:nvSpPr>
          <p:spPr>
            <a:xfrm>
              <a:off x="2899097" y="4522773"/>
              <a:ext cx="198980" cy="1590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91" name="Rectangle 90"/>
            <p:cNvSpPr/>
            <p:nvPr/>
          </p:nvSpPr>
          <p:spPr>
            <a:xfrm>
              <a:off x="2998587" y="4805814"/>
              <a:ext cx="198980" cy="191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93" name="Rectangle 92"/>
            <p:cNvSpPr/>
            <p:nvPr/>
          </p:nvSpPr>
          <p:spPr>
            <a:xfrm>
              <a:off x="2147931" y="4940633"/>
              <a:ext cx="198980" cy="568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94" name="Rectangle 93"/>
            <p:cNvSpPr/>
            <p:nvPr/>
          </p:nvSpPr>
          <p:spPr>
            <a:xfrm>
              <a:off x="3579229" y="4590783"/>
              <a:ext cx="52248" cy="3498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114" name="TextBox 113"/>
            <p:cNvSpPr txBox="1"/>
            <p:nvPr/>
          </p:nvSpPr>
          <p:spPr>
            <a:xfrm>
              <a:off x="1202209" y="4048721"/>
              <a:ext cx="735876" cy="168899"/>
            </a:xfrm>
            <a:prstGeom prst="rect">
              <a:avLst/>
            </a:prstGeom>
            <a:noFill/>
          </p:spPr>
          <p:txBody>
            <a:bodyPr wrap="square" rtlCol="0">
              <a:spAutoFit/>
            </a:bodyPr>
            <a:lstStyle/>
            <a:p>
              <a:pPr algn="ctr" defTabSz="457200">
                <a:defRPr/>
              </a:pPr>
              <a:r>
                <a:rPr lang="en-US" sz="900" dirty="0">
                  <a:solidFill>
                    <a:prstClr val="black">
                      <a:lumMod val="75000"/>
                      <a:lumOff val="25000"/>
                    </a:prstClr>
                  </a:solidFill>
                  <a:latin typeface="Calibri"/>
                </a:rPr>
                <a:t>Procedure Room</a:t>
              </a:r>
            </a:p>
          </p:txBody>
        </p:sp>
        <p:sp>
          <p:nvSpPr>
            <p:cNvPr id="100" name="TextBox 99"/>
            <p:cNvSpPr txBox="1"/>
            <p:nvPr/>
          </p:nvSpPr>
          <p:spPr>
            <a:xfrm>
              <a:off x="1040677" y="5235490"/>
              <a:ext cx="735876" cy="168899"/>
            </a:xfrm>
            <a:prstGeom prst="rect">
              <a:avLst/>
            </a:prstGeom>
            <a:noFill/>
          </p:spPr>
          <p:txBody>
            <a:bodyPr wrap="square" rtlCol="0">
              <a:spAutoFit/>
            </a:bodyPr>
            <a:lstStyle/>
            <a:p>
              <a:pPr algn="ctr" defTabSz="457200">
                <a:defRPr/>
              </a:pPr>
              <a:r>
                <a:rPr lang="en-US" sz="900" dirty="0">
                  <a:solidFill>
                    <a:prstClr val="black">
                      <a:lumMod val="75000"/>
                      <a:lumOff val="25000"/>
                    </a:prstClr>
                  </a:solidFill>
                  <a:latin typeface="Calibri"/>
                </a:rPr>
                <a:t>Reception</a:t>
              </a:r>
            </a:p>
          </p:txBody>
        </p:sp>
        <p:sp>
          <p:nvSpPr>
            <p:cNvPr id="101" name="TextBox 100"/>
            <p:cNvSpPr txBox="1"/>
            <p:nvPr/>
          </p:nvSpPr>
          <p:spPr>
            <a:xfrm>
              <a:off x="762001" y="4628122"/>
              <a:ext cx="735876" cy="168899"/>
            </a:xfrm>
            <a:prstGeom prst="rect">
              <a:avLst/>
            </a:prstGeom>
            <a:noFill/>
          </p:spPr>
          <p:txBody>
            <a:bodyPr wrap="square" rtlCol="0">
              <a:spAutoFit/>
            </a:bodyPr>
            <a:lstStyle/>
            <a:p>
              <a:pPr algn="ctr" defTabSz="457200">
                <a:defRPr/>
              </a:pPr>
              <a:r>
                <a:rPr lang="en-US" sz="900" dirty="0">
                  <a:solidFill>
                    <a:prstClr val="black">
                      <a:lumMod val="75000"/>
                      <a:lumOff val="25000"/>
                    </a:prstClr>
                  </a:solidFill>
                  <a:latin typeface="Calibri"/>
                </a:rPr>
                <a:t>Main Entrance</a:t>
              </a:r>
            </a:p>
          </p:txBody>
        </p:sp>
        <p:sp>
          <p:nvSpPr>
            <p:cNvPr id="102" name="TextBox 101"/>
            <p:cNvSpPr txBox="1"/>
            <p:nvPr/>
          </p:nvSpPr>
          <p:spPr>
            <a:xfrm>
              <a:off x="3273923" y="4932922"/>
              <a:ext cx="433754" cy="270239"/>
            </a:xfrm>
            <a:prstGeom prst="rect">
              <a:avLst/>
            </a:prstGeom>
            <a:noFill/>
          </p:spPr>
          <p:txBody>
            <a:bodyPr wrap="square" rtlCol="0">
              <a:spAutoFit/>
            </a:bodyPr>
            <a:lstStyle/>
            <a:p>
              <a:pPr algn="ctr" defTabSz="457200">
                <a:defRPr/>
              </a:pPr>
              <a:endParaRPr lang="en-US" sz="900" dirty="0">
                <a:solidFill>
                  <a:prstClr val="black">
                    <a:lumMod val="75000"/>
                    <a:lumOff val="25000"/>
                  </a:prstClr>
                </a:solidFill>
                <a:latin typeface="Calibri"/>
              </a:endParaRPr>
            </a:p>
            <a:p>
              <a:pPr algn="ctr" defTabSz="457200">
                <a:defRPr/>
              </a:pPr>
              <a:r>
                <a:rPr lang="en-US" sz="900" dirty="0">
                  <a:solidFill>
                    <a:prstClr val="black">
                      <a:lumMod val="75000"/>
                      <a:lumOff val="25000"/>
                    </a:prstClr>
                  </a:solidFill>
                  <a:latin typeface="Calibri"/>
                </a:rPr>
                <a:t>Exit door</a:t>
              </a:r>
            </a:p>
          </p:txBody>
        </p:sp>
        <p:cxnSp>
          <p:nvCxnSpPr>
            <p:cNvPr id="107" name="Elbow Connector 106"/>
            <p:cNvCxnSpPr>
              <a:stCxn id="101" idx="1"/>
              <a:endCxn id="1026" idx="2"/>
            </p:cNvCxnSpPr>
            <p:nvPr/>
          </p:nvCxnSpPr>
          <p:spPr>
            <a:xfrm rot="10800000" flipH="1">
              <a:off x="762001" y="3194673"/>
              <a:ext cx="759087" cy="1517899"/>
            </a:xfrm>
            <a:prstGeom prst="bentConnector4">
              <a:avLst>
                <a:gd name="adj1" fmla="val -21369"/>
                <a:gd name="adj2" fmla="val 52782"/>
              </a:avLst>
            </a:prstGeom>
            <a:ln w="19050">
              <a:prstDash val="sysDash"/>
              <a:headEnd type="arrow"/>
              <a:tailEnd type="arrow"/>
            </a:ln>
          </p:spPr>
          <p:style>
            <a:lnRef idx="1">
              <a:schemeClr val="accent1"/>
            </a:lnRef>
            <a:fillRef idx="0">
              <a:schemeClr val="accent1"/>
            </a:fillRef>
            <a:effectRef idx="0">
              <a:schemeClr val="accent1"/>
            </a:effectRef>
            <a:fontRef idx="minor">
              <a:schemeClr val="tx1"/>
            </a:fontRef>
          </p:style>
        </p:cxnSp>
        <p:sp>
          <p:nvSpPr>
            <p:cNvPr id="122" name="Rectangle 121"/>
            <p:cNvSpPr/>
            <p:nvPr/>
          </p:nvSpPr>
          <p:spPr>
            <a:xfrm>
              <a:off x="1328401" y="4577606"/>
              <a:ext cx="2303076" cy="363027"/>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6" name="Oval 5"/>
            <p:cNvSpPr/>
            <p:nvPr/>
          </p:nvSpPr>
          <p:spPr>
            <a:xfrm>
              <a:off x="825139" y="4522774"/>
              <a:ext cx="596538" cy="562548"/>
            </a:xfrm>
            <a:prstGeom prst="ellipse">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124" name="Oval 123"/>
            <p:cNvSpPr/>
            <p:nvPr/>
          </p:nvSpPr>
          <p:spPr>
            <a:xfrm>
              <a:off x="825139" y="4534673"/>
              <a:ext cx="596538" cy="562548"/>
            </a:xfrm>
            <a:prstGeom prst="ellipse">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123" name="TextBox 122"/>
            <p:cNvSpPr txBox="1"/>
            <p:nvPr/>
          </p:nvSpPr>
          <p:spPr>
            <a:xfrm>
              <a:off x="762001" y="4640021"/>
              <a:ext cx="735876" cy="270239"/>
            </a:xfrm>
            <a:prstGeom prst="rect">
              <a:avLst/>
            </a:prstGeom>
            <a:noFill/>
          </p:spPr>
          <p:txBody>
            <a:bodyPr wrap="square" rtlCol="0">
              <a:spAutoFit/>
            </a:bodyPr>
            <a:lstStyle/>
            <a:p>
              <a:pPr algn="ctr" defTabSz="457200">
                <a:defRPr/>
              </a:pPr>
              <a:endParaRPr lang="en-US" sz="900" dirty="0">
                <a:solidFill>
                  <a:prstClr val="black">
                    <a:lumMod val="75000"/>
                    <a:lumOff val="25000"/>
                  </a:prstClr>
                </a:solidFill>
                <a:latin typeface="Calibri"/>
              </a:endParaRPr>
            </a:p>
            <a:p>
              <a:pPr algn="ctr" defTabSz="457200">
                <a:defRPr/>
              </a:pPr>
              <a:r>
                <a:rPr lang="en-US" sz="900" dirty="0">
                  <a:solidFill>
                    <a:prstClr val="black">
                      <a:lumMod val="75000"/>
                      <a:lumOff val="25000"/>
                    </a:prstClr>
                  </a:solidFill>
                  <a:latin typeface="Calibri"/>
                </a:rPr>
                <a:t>Main Entrance</a:t>
              </a:r>
            </a:p>
          </p:txBody>
        </p:sp>
        <p:sp>
          <p:nvSpPr>
            <p:cNvPr id="125" name="TextBox 124"/>
            <p:cNvSpPr txBox="1"/>
            <p:nvPr/>
          </p:nvSpPr>
          <p:spPr>
            <a:xfrm>
              <a:off x="1615733" y="4650292"/>
              <a:ext cx="1581834" cy="168899"/>
            </a:xfrm>
            <a:prstGeom prst="rect">
              <a:avLst/>
            </a:prstGeom>
            <a:noFill/>
          </p:spPr>
          <p:txBody>
            <a:bodyPr wrap="square" rtlCol="0">
              <a:spAutoFit/>
            </a:bodyPr>
            <a:lstStyle/>
            <a:p>
              <a:pPr algn="ctr" defTabSz="457200">
                <a:defRPr/>
              </a:pPr>
              <a:r>
                <a:rPr lang="en-US" sz="900" dirty="0">
                  <a:solidFill>
                    <a:prstClr val="black">
                      <a:lumMod val="75000"/>
                      <a:lumOff val="25000"/>
                    </a:prstClr>
                  </a:solidFill>
                  <a:latin typeface="Calibri"/>
                </a:rPr>
                <a:t>Hallway Movement Tracking</a:t>
              </a:r>
            </a:p>
          </p:txBody>
        </p:sp>
        <p:sp>
          <p:nvSpPr>
            <p:cNvPr id="146" name="TextBox 145"/>
            <p:cNvSpPr txBox="1"/>
            <p:nvPr/>
          </p:nvSpPr>
          <p:spPr>
            <a:xfrm>
              <a:off x="2383203" y="2995546"/>
              <a:ext cx="1371600" cy="337798"/>
            </a:xfrm>
            <a:prstGeom prst="rect">
              <a:avLst/>
            </a:prstGeom>
            <a:noFill/>
          </p:spPr>
          <p:txBody>
            <a:bodyPr wrap="square" rtlCol="0">
              <a:spAutoFit/>
            </a:bodyPr>
            <a:lstStyle/>
            <a:p>
              <a:pPr algn="ctr" defTabSz="457200">
                <a:defRPr/>
              </a:pPr>
              <a:r>
                <a:rPr lang="en-US" sz="1200" b="1" dirty="0">
                  <a:solidFill>
                    <a:prstClr val="black">
                      <a:lumMod val="75000"/>
                      <a:lumOff val="25000"/>
                    </a:prstClr>
                  </a:solidFill>
                  <a:latin typeface="Calibri"/>
                </a:rPr>
                <a:t>Department and Boundaries Tracking</a:t>
              </a:r>
            </a:p>
          </p:txBody>
        </p:sp>
        <p:sp>
          <p:nvSpPr>
            <p:cNvPr id="55" name="TextBox 54">
              <a:extLst>
                <a:ext uri="{FF2B5EF4-FFF2-40B4-BE49-F238E27FC236}">
                  <a16:creationId xmlns:a16="http://schemas.microsoft.com/office/drawing/2014/main" id="{2FF464F2-B784-47D7-9217-E32416934C9D}"/>
                </a:ext>
              </a:extLst>
            </p:cNvPr>
            <p:cNvSpPr txBox="1"/>
            <p:nvPr/>
          </p:nvSpPr>
          <p:spPr>
            <a:xfrm>
              <a:off x="1998150" y="4048721"/>
              <a:ext cx="735876" cy="270239"/>
            </a:xfrm>
            <a:prstGeom prst="rect">
              <a:avLst/>
            </a:prstGeom>
            <a:noFill/>
          </p:spPr>
          <p:txBody>
            <a:bodyPr wrap="square" rtlCol="0">
              <a:spAutoFit/>
            </a:bodyPr>
            <a:lstStyle/>
            <a:p>
              <a:pPr algn="ctr">
                <a:defRPr/>
              </a:pPr>
              <a:r>
                <a:rPr lang="en-US" sz="900" dirty="0">
                  <a:solidFill>
                    <a:prstClr val="black">
                      <a:lumMod val="75000"/>
                      <a:lumOff val="25000"/>
                    </a:prstClr>
                  </a:solidFill>
                </a:rPr>
                <a:t>Procedure Room</a:t>
              </a:r>
            </a:p>
            <a:p>
              <a:pPr algn="ctr" defTabSz="457200">
                <a:defRPr/>
              </a:pPr>
              <a:endParaRPr lang="en-US" sz="900" dirty="0">
                <a:solidFill>
                  <a:prstClr val="black">
                    <a:lumMod val="75000"/>
                    <a:lumOff val="25000"/>
                  </a:prstClr>
                </a:solidFill>
                <a:latin typeface="Calibri"/>
              </a:endParaRPr>
            </a:p>
          </p:txBody>
        </p:sp>
        <p:sp>
          <p:nvSpPr>
            <p:cNvPr id="56" name="TextBox 55">
              <a:extLst>
                <a:ext uri="{FF2B5EF4-FFF2-40B4-BE49-F238E27FC236}">
                  <a16:creationId xmlns:a16="http://schemas.microsoft.com/office/drawing/2014/main" id="{1B79462E-5E5B-4B32-830F-6005CC14E61E}"/>
                </a:ext>
              </a:extLst>
            </p:cNvPr>
            <p:cNvSpPr txBox="1"/>
            <p:nvPr/>
          </p:nvSpPr>
          <p:spPr>
            <a:xfrm>
              <a:off x="2800103" y="4059279"/>
              <a:ext cx="735876" cy="270239"/>
            </a:xfrm>
            <a:prstGeom prst="rect">
              <a:avLst/>
            </a:prstGeom>
            <a:noFill/>
          </p:spPr>
          <p:txBody>
            <a:bodyPr wrap="square" rtlCol="0">
              <a:spAutoFit/>
            </a:bodyPr>
            <a:lstStyle/>
            <a:p>
              <a:pPr algn="ctr">
                <a:defRPr/>
              </a:pPr>
              <a:r>
                <a:rPr lang="en-US" sz="900" dirty="0">
                  <a:solidFill>
                    <a:prstClr val="black">
                      <a:lumMod val="75000"/>
                      <a:lumOff val="25000"/>
                    </a:prstClr>
                  </a:solidFill>
                </a:rPr>
                <a:t>Procedure Room</a:t>
              </a:r>
            </a:p>
            <a:p>
              <a:pPr algn="ctr" defTabSz="457200">
                <a:defRPr/>
              </a:pPr>
              <a:endParaRPr lang="en-US" sz="900" dirty="0">
                <a:solidFill>
                  <a:prstClr val="black">
                    <a:lumMod val="75000"/>
                    <a:lumOff val="25000"/>
                  </a:prstClr>
                </a:solidFill>
                <a:latin typeface="Calibri"/>
              </a:endParaRPr>
            </a:p>
          </p:txBody>
        </p:sp>
        <p:sp>
          <p:nvSpPr>
            <p:cNvPr id="57" name="TextBox 56">
              <a:extLst>
                <a:ext uri="{FF2B5EF4-FFF2-40B4-BE49-F238E27FC236}">
                  <a16:creationId xmlns:a16="http://schemas.microsoft.com/office/drawing/2014/main" id="{8C9F78A5-8B51-4A37-80D4-6E36D6DFE82D}"/>
                </a:ext>
              </a:extLst>
            </p:cNvPr>
            <p:cNvSpPr txBox="1"/>
            <p:nvPr/>
          </p:nvSpPr>
          <p:spPr>
            <a:xfrm>
              <a:off x="3489717" y="4254892"/>
              <a:ext cx="735876" cy="168899"/>
            </a:xfrm>
            <a:prstGeom prst="rect">
              <a:avLst/>
            </a:prstGeom>
            <a:noFill/>
          </p:spPr>
          <p:txBody>
            <a:bodyPr wrap="square" rtlCol="0">
              <a:spAutoFit/>
            </a:bodyPr>
            <a:lstStyle/>
            <a:p>
              <a:pPr algn="ctr" defTabSz="457200">
                <a:defRPr/>
              </a:pPr>
              <a:r>
                <a:rPr lang="en-US" sz="900" dirty="0">
                  <a:solidFill>
                    <a:prstClr val="black">
                      <a:lumMod val="75000"/>
                      <a:lumOff val="25000"/>
                    </a:prstClr>
                  </a:solidFill>
                  <a:latin typeface="Calibri"/>
                </a:rPr>
                <a:t>Supply Room</a:t>
              </a:r>
            </a:p>
          </p:txBody>
        </p:sp>
        <p:sp>
          <p:nvSpPr>
            <p:cNvPr id="58" name="TextBox 57">
              <a:extLst>
                <a:ext uri="{FF2B5EF4-FFF2-40B4-BE49-F238E27FC236}">
                  <a16:creationId xmlns:a16="http://schemas.microsoft.com/office/drawing/2014/main" id="{01F6A7C2-47C5-47F8-849E-7C2410D759FA}"/>
                </a:ext>
              </a:extLst>
            </p:cNvPr>
            <p:cNvSpPr txBox="1"/>
            <p:nvPr/>
          </p:nvSpPr>
          <p:spPr>
            <a:xfrm>
              <a:off x="1740547" y="5212727"/>
              <a:ext cx="735876" cy="270239"/>
            </a:xfrm>
            <a:prstGeom prst="rect">
              <a:avLst/>
            </a:prstGeom>
            <a:noFill/>
          </p:spPr>
          <p:txBody>
            <a:bodyPr wrap="square" rtlCol="0">
              <a:spAutoFit/>
            </a:bodyPr>
            <a:lstStyle/>
            <a:p>
              <a:pPr algn="ctr">
                <a:defRPr/>
              </a:pPr>
              <a:r>
                <a:rPr lang="en-US" sz="900" dirty="0">
                  <a:solidFill>
                    <a:prstClr val="black">
                      <a:lumMod val="75000"/>
                      <a:lumOff val="25000"/>
                    </a:prstClr>
                  </a:solidFill>
                </a:rPr>
                <a:t>Procedure Room</a:t>
              </a:r>
            </a:p>
            <a:p>
              <a:pPr algn="ctr" defTabSz="457200">
                <a:defRPr/>
              </a:pPr>
              <a:endParaRPr lang="en-US" sz="900" dirty="0">
                <a:solidFill>
                  <a:prstClr val="black">
                    <a:lumMod val="75000"/>
                    <a:lumOff val="25000"/>
                  </a:prstClr>
                </a:solidFill>
                <a:latin typeface="Calibri"/>
              </a:endParaRPr>
            </a:p>
          </p:txBody>
        </p:sp>
        <p:sp>
          <p:nvSpPr>
            <p:cNvPr id="59" name="TextBox 58">
              <a:extLst>
                <a:ext uri="{FF2B5EF4-FFF2-40B4-BE49-F238E27FC236}">
                  <a16:creationId xmlns:a16="http://schemas.microsoft.com/office/drawing/2014/main" id="{44E89F01-12CD-4648-9EE0-0B647874E4F8}"/>
                </a:ext>
              </a:extLst>
            </p:cNvPr>
            <p:cNvSpPr txBox="1"/>
            <p:nvPr/>
          </p:nvSpPr>
          <p:spPr>
            <a:xfrm>
              <a:off x="2605087" y="5224177"/>
              <a:ext cx="735876" cy="270239"/>
            </a:xfrm>
            <a:prstGeom prst="rect">
              <a:avLst/>
            </a:prstGeom>
            <a:noFill/>
          </p:spPr>
          <p:txBody>
            <a:bodyPr wrap="square" rtlCol="0">
              <a:spAutoFit/>
            </a:bodyPr>
            <a:lstStyle/>
            <a:p>
              <a:pPr algn="ctr">
                <a:defRPr/>
              </a:pPr>
              <a:r>
                <a:rPr lang="en-US" sz="900" dirty="0">
                  <a:solidFill>
                    <a:prstClr val="black">
                      <a:lumMod val="75000"/>
                      <a:lumOff val="25000"/>
                    </a:prstClr>
                  </a:solidFill>
                </a:rPr>
                <a:t>Procedure Room</a:t>
              </a:r>
            </a:p>
            <a:p>
              <a:pPr algn="ctr" defTabSz="457200">
                <a:defRPr/>
              </a:pPr>
              <a:endParaRPr lang="en-US" sz="900" dirty="0">
                <a:solidFill>
                  <a:prstClr val="black">
                    <a:lumMod val="75000"/>
                    <a:lumOff val="25000"/>
                  </a:prstClr>
                </a:solidFill>
                <a:latin typeface="Calibri"/>
              </a:endParaRPr>
            </a:p>
          </p:txBody>
        </p:sp>
      </p:grpSp>
      <p:pic>
        <p:nvPicPr>
          <p:cNvPr id="64" name="Picture 63">
            <a:extLst>
              <a:ext uri="{FF2B5EF4-FFF2-40B4-BE49-F238E27FC236}">
                <a16:creationId xmlns:a16="http://schemas.microsoft.com/office/drawing/2014/main" id="{DF4EEA94-44BD-487B-A3F0-53E0546CBFB1}"/>
              </a:ext>
            </a:extLst>
          </p:cNvPr>
          <p:cNvPicPr>
            <a:picLocks noChangeAspect="1"/>
          </p:cNvPicPr>
          <p:nvPr/>
        </p:nvPicPr>
        <p:blipFill>
          <a:blip r:embed="rId4"/>
          <a:stretch>
            <a:fillRect/>
          </a:stretch>
        </p:blipFill>
        <p:spPr>
          <a:xfrm rot="5400000">
            <a:off x="7548273" y="1189757"/>
            <a:ext cx="1225156" cy="2174440"/>
          </a:xfrm>
          <a:prstGeom prst="rect">
            <a:avLst/>
          </a:prstGeom>
        </p:spPr>
      </p:pic>
      <p:sp>
        <p:nvSpPr>
          <p:cNvPr id="66" name="Rectangle 65">
            <a:extLst>
              <a:ext uri="{FF2B5EF4-FFF2-40B4-BE49-F238E27FC236}">
                <a16:creationId xmlns:a16="http://schemas.microsoft.com/office/drawing/2014/main" id="{6FC1847F-7D5E-41C9-9A80-D8B25E0504A9}"/>
              </a:ext>
            </a:extLst>
          </p:cNvPr>
          <p:cNvSpPr/>
          <p:nvPr/>
        </p:nvSpPr>
        <p:spPr>
          <a:xfrm>
            <a:off x="7073632" y="2314555"/>
            <a:ext cx="2174440" cy="531159"/>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id="{69BE9BCE-ED25-4E0D-B7D9-C0443947C00D}"/>
              </a:ext>
            </a:extLst>
          </p:cNvPr>
          <p:cNvPicPr>
            <a:picLocks noChangeAspect="1"/>
          </p:cNvPicPr>
          <p:nvPr/>
        </p:nvPicPr>
        <p:blipFill>
          <a:blip r:embed="rId5"/>
          <a:stretch>
            <a:fillRect/>
          </a:stretch>
        </p:blipFill>
        <p:spPr>
          <a:xfrm rot="2187893">
            <a:off x="7111914" y="1858555"/>
            <a:ext cx="833126" cy="833126"/>
          </a:xfrm>
          <a:prstGeom prst="rect">
            <a:avLst/>
          </a:prstGeom>
        </p:spPr>
      </p:pic>
      <p:pic>
        <p:nvPicPr>
          <p:cNvPr id="76" name="Picture 75">
            <a:extLst>
              <a:ext uri="{FF2B5EF4-FFF2-40B4-BE49-F238E27FC236}">
                <a16:creationId xmlns:a16="http://schemas.microsoft.com/office/drawing/2014/main" id="{4AE51158-8869-4553-AD91-1ACB9BB40CDF}"/>
              </a:ext>
            </a:extLst>
          </p:cNvPr>
          <p:cNvPicPr>
            <a:picLocks noChangeAspect="1"/>
          </p:cNvPicPr>
          <p:nvPr/>
        </p:nvPicPr>
        <p:blipFill>
          <a:blip r:embed="rId5"/>
          <a:stretch>
            <a:fillRect/>
          </a:stretch>
        </p:blipFill>
        <p:spPr>
          <a:xfrm rot="14259490">
            <a:off x="8972309" y="1960248"/>
            <a:ext cx="833126" cy="833126"/>
          </a:xfrm>
          <a:prstGeom prst="rect">
            <a:avLst/>
          </a:prstGeom>
        </p:spPr>
      </p:pic>
      <p:pic>
        <p:nvPicPr>
          <p:cNvPr id="78" name="Picture 77">
            <a:extLst>
              <a:ext uri="{FF2B5EF4-FFF2-40B4-BE49-F238E27FC236}">
                <a16:creationId xmlns:a16="http://schemas.microsoft.com/office/drawing/2014/main" id="{BE07F321-2B22-4386-989F-B5524661473B}"/>
              </a:ext>
            </a:extLst>
          </p:cNvPr>
          <p:cNvPicPr>
            <a:picLocks noChangeAspect="1"/>
          </p:cNvPicPr>
          <p:nvPr/>
        </p:nvPicPr>
        <p:blipFill rotWithShape="1">
          <a:blip r:embed="rId6">
            <a:extLst>
              <a:ext uri="{BEBA8EAE-BF5A-486C-A8C5-ECC9F3942E4B}">
                <a14:imgProps xmlns:a14="http://schemas.microsoft.com/office/drawing/2010/main">
                  <a14:imgLayer r:embed="rId7">
                    <a14:imgEffect>
                      <a14:colorTemperature colorTemp="8800"/>
                    </a14:imgEffect>
                    <a14:imgEffect>
                      <a14:saturation sat="33000"/>
                    </a14:imgEffect>
                    <a14:imgEffect>
                      <a14:brightnessContrast bright="35000" contrast="13000"/>
                    </a14:imgEffect>
                  </a14:imgLayer>
                </a14:imgProps>
              </a:ext>
            </a:extLst>
          </a:blip>
          <a:srcRect l="26153" t="15515" r="21429" b="17036"/>
          <a:stretch/>
        </p:blipFill>
        <p:spPr>
          <a:xfrm>
            <a:off x="7780949" y="3093919"/>
            <a:ext cx="2720104" cy="2709261"/>
          </a:xfrm>
          <a:prstGeom prst="ellipse">
            <a:avLst/>
          </a:prstGeom>
          <a:ln>
            <a:noFill/>
          </a:ln>
          <a:effectLst>
            <a:softEdge rad="112500"/>
          </a:effectLst>
        </p:spPr>
      </p:pic>
      <p:cxnSp>
        <p:nvCxnSpPr>
          <p:cNvPr id="16" name="Straight Arrow Connector 15">
            <a:extLst>
              <a:ext uri="{FF2B5EF4-FFF2-40B4-BE49-F238E27FC236}">
                <a16:creationId xmlns:a16="http://schemas.microsoft.com/office/drawing/2014/main" id="{2C0C958A-6869-4DEA-A284-F338FF06B8BF}"/>
              </a:ext>
            </a:extLst>
          </p:cNvPr>
          <p:cNvCxnSpPr>
            <a:cxnSpLocks/>
          </p:cNvCxnSpPr>
          <p:nvPr/>
        </p:nvCxnSpPr>
        <p:spPr>
          <a:xfrm flipH="1">
            <a:off x="6932830" y="4297681"/>
            <a:ext cx="161913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26EB46F3-FA88-4521-BC04-E2C230BC3FC7}"/>
              </a:ext>
            </a:extLst>
          </p:cNvPr>
          <p:cNvCxnSpPr>
            <a:cxnSpLocks/>
          </p:cNvCxnSpPr>
          <p:nvPr/>
        </p:nvCxnSpPr>
        <p:spPr>
          <a:xfrm flipH="1">
            <a:off x="6932830" y="4564999"/>
            <a:ext cx="1532573" cy="4080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79" name="Picture 78">
            <a:extLst>
              <a:ext uri="{FF2B5EF4-FFF2-40B4-BE49-F238E27FC236}">
                <a16:creationId xmlns:a16="http://schemas.microsoft.com/office/drawing/2014/main" id="{A8434DEA-80E3-4F6A-9034-DEFBC50FD7A1}"/>
              </a:ext>
            </a:extLst>
          </p:cNvPr>
          <p:cNvPicPr>
            <a:picLocks noChangeAspect="1"/>
          </p:cNvPicPr>
          <p:nvPr/>
        </p:nvPicPr>
        <p:blipFill>
          <a:blip r:embed="rId5"/>
          <a:stretch>
            <a:fillRect/>
          </a:stretch>
        </p:blipFill>
        <p:spPr>
          <a:xfrm rot="2187893">
            <a:off x="6711112" y="4213178"/>
            <a:ext cx="198155" cy="198155"/>
          </a:xfrm>
          <a:prstGeom prst="rect">
            <a:avLst/>
          </a:prstGeom>
        </p:spPr>
      </p:pic>
      <p:pic>
        <p:nvPicPr>
          <p:cNvPr id="84" name="Picture 83">
            <a:extLst>
              <a:ext uri="{FF2B5EF4-FFF2-40B4-BE49-F238E27FC236}">
                <a16:creationId xmlns:a16="http://schemas.microsoft.com/office/drawing/2014/main" id="{68E1C37F-D99E-4BCB-A34E-5620F2CAE558}"/>
              </a:ext>
            </a:extLst>
          </p:cNvPr>
          <p:cNvPicPr>
            <a:picLocks noChangeAspect="1"/>
          </p:cNvPicPr>
          <p:nvPr/>
        </p:nvPicPr>
        <p:blipFill>
          <a:blip r:embed="rId5"/>
          <a:stretch>
            <a:fillRect/>
          </a:stretch>
        </p:blipFill>
        <p:spPr>
          <a:xfrm rot="2187893">
            <a:off x="6706036" y="4900970"/>
            <a:ext cx="198155" cy="198155"/>
          </a:xfrm>
          <a:prstGeom prst="rect">
            <a:avLst/>
          </a:prstGeom>
        </p:spPr>
      </p:pic>
      <p:pic>
        <p:nvPicPr>
          <p:cNvPr id="85" name="Picture 84">
            <a:extLst>
              <a:ext uri="{FF2B5EF4-FFF2-40B4-BE49-F238E27FC236}">
                <a16:creationId xmlns:a16="http://schemas.microsoft.com/office/drawing/2014/main" id="{A26287E9-8E19-4FDF-89C2-4AFEA78004A6}"/>
              </a:ext>
            </a:extLst>
          </p:cNvPr>
          <p:cNvPicPr>
            <a:picLocks noChangeAspect="1"/>
          </p:cNvPicPr>
          <p:nvPr/>
        </p:nvPicPr>
        <p:blipFill>
          <a:blip r:embed="rId5"/>
          <a:stretch>
            <a:fillRect/>
          </a:stretch>
        </p:blipFill>
        <p:spPr>
          <a:xfrm rot="2187893">
            <a:off x="5152116" y="5615660"/>
            <a:ext cx="198155" cy="198155"/>
          </a:xfrm>
          <a:prstGeom prst="rect">
            <a:avLst/>
          </a:prstGeom>
        </p:spPr>
      </p:pic>
      <p:pic>
        <p:nvPicPr>
          <p:cNvPr id="86" name="Picture 85">
            <a:extLst>
              <a:ext uri="{FF2B5EF4-FFF2-40B4-BE49-F238E27FC236}">
                <a16:creationId xmlns:a16="http://schemas.microsoft.com/office/drawing/2014/main" id="{D798A4FC-9907-44F7-9181-F7CB4582650D}"/>
              </a:ext>
            </a:extLst>
          </p:cNvPr>
          <p:cNvPicPr>
            <a:picLocks noChangeAspect="1"/>
          </p:cNvPicPr>
          <p:nvPr/>
        </p:nvPicPr>
        <p:blipFill>
          <a:blip r:embed="rId5"/>
          <a:stretch>
            <a:fillRect/>
          </a:stretch>
        </p:blipFill>
        <p:spPr>
          <a:xfrm rot="2187893">
            <a:off x="5813302" y="6069087"/>
            <a:ext cx="198155" cy="198155"/>
          </a:xfrm>
          <a:prstGeom prst="rect">
            <a:avLst/>
          </a:prstGeom>
        </p:spPr>
      </p:pic>
      <p:pic>
        <p:nvPicPr>
          <p:cNvPr id="87" name="Picture 86">
            <a:extLst>
              <a:ext uri="{FF2B5EF4-FFF2-40B4-BE49-F238E27FC236}">
                <a16:creationId xmlns:a16="http://schemas.microsoft.com/office/drawing/2014/main" id="{D31F102F-907B-4219-ACE4-36CC8A3C2CF6}"/>
              </a:ext>
            </a:extLst>
          </p:cNvPr>
          <p:cNvPicPr>
            <a:picLocks noChangeAspect="1"/>
          </p:cNvPicPr>
          <p:nvPr/>
        </p:nvPicPr>
        <p:blipFill>
          <a:blip r:embed="rId5"/>
          <a:stretch>
            <a:fillRect/>
          </a:stretch>
        </p:blipFill>
        <p:spPr>
          <a:xfrm rot="2187893">
            <a:off x="4043141" y="5517346"/>
            <a:ext cx="198155" cy="198155"/>
          </a:xfrm>
          <a:prstGeom prst="rect">
            <a:avLst/>
          </a:prstGeom>
        </p:spPr>
      </p:pic>
      <p:pic>
        <p:nvPicPr>
          <p:cNvPr id="95" name="Picture 94">
            <a:extLst>
              <a:ext uri="{FF2B5EF4-FFF2-40B4-BE49-F238E27FC236}">
                <a16:creationId xmlns:a16="http://schemas.microsoft.com/office/drawing/2014/main" id="{450B5604-D247-4F79-9106-7ECEE590CF87}"/>
              </a:ext>
            </a:extLst>
          </p:cNvPr>
          <p:cNvPicPr>
            <a:picLocks noChangeAspect="1"/>
          </p:cNvPicPr>
          <p:nvPr/>
        </p:nvPicPr>
        <p:blipFill>
          <a:blip r:embed="rId5"/>
          <a:stretch>
            <a:fillRect/>
          </a:stretch>
        </p:blipFill>
        <p:spPr>
          <a:xfrm rot="2187893">
            <a:off x="4387709" y="6061723"/>
            <a:ext cx="198155" cy="198155"/>
          </a:xfrm>
          <a:prstGeom prst="rect">
            <a:avLst/>
          </a:prstGeom>
        </p:spPr>
      </p:pic>
      <p:pic>
        <p:nvPicPr>
          <p:cNvPr id="96" name="Picture 95">
            <a:extLst>
              <a:ext uri="{FF2B5EF4-FFF2-40B4-BE49-F238E27FC236}">
                <a16:creationId xmlns:a16="http://schemas.microsoft.com/office/drawing/2014/main" id="{B3E4A1D5-1CD5-4FD0-80AE-AD5148B5E912}"/>
              </a:ext>
            </a:extLst>
          </p:cNvPr>
          <p:cNvPicPr>
            <a:picLocks noChangeAspect="1"/>
          </p:cNvPicPr>
          <p:nvPr/>
        </p:nvPicPr>
        <p:blipFill>
          <a:blip r:embed="rId5"/>
          <a:stretch>
            <a:fillRect/>
          </a:stretch>
        </p:blipFill>
        <p:spPr>
          <a:xfrm rot="2187893">
            <a:off x="6142262" y="5103894"/>
            <a:ext cx="198155" cy="198155"/>
          </a:xfrm>
          <a:prstGeom prst="rect">
            <a:avLst/>
          </a:prstGeom>
        </p:spPr>
      </p:pic>
      <p:pic>
        <p:nvPicPr>
          <p:cNvPr id="97" name="Picture 96">
            <a:extLst>
              <a:ext uri="{FF2B5EF4-FFF2-40B4-BE49-F238E27FC236}">
                <a16:creationId xmlns:a16="http://schemas.microsoft.com/office/drawing/2014/main" id="{B9392F68-2BA5-427F-AF9E-D6AF6D295284}"/>
              </a:ext>
            </a:extLst>
          </p:cNvPr>
          <p:cNvPicPr>
            <a:picLocks noChangeAspect="1"/>
          </p:cNvPicPr>
          <p:nvPr/>
        </p:nvPicPr>
        <p:blipFill>
          <a:blip r:embed="rId5"/>
          <a:stretch>
            <a:fillRect/>
          </a:stretch>
        </p:blipFill>
        <p:spPr>
          <a:xfrm rot="2187893">
            <a:off x="3625818" y="5044047"/>
            <a:ext cx="198155" cy="198155"/>
          </a:xfrm>
          <a:prstGeom prst="rect">
            <a:avLst/>
          </a:prstGeom>
        </p:spPr>
      </p:pic>
      <p:pic>
        <p:nvPicPr>
          <p:cNvPr id="98" name="Picture 97">
            <a:extLst>
              <a:ext uri="{FF2B5EF4-FFF2-40B4-BE49-F238E27FC236}">
                <a16:creationId xmlns:a16="http://schemas.microsoft.com/office/drawing/2014/main" id="{6D4EEB37-F0E7-4BCB-B2B8-905A62F94D82}"/>
              </a:ext>
            </a:extLst>
          </p:cNvPr>
          <p:cNvPicPr>
            <a:picLocks noChangeAspect="1"/>
          </p:cNvPicPr>
          <p:nvPr/>
        </p:nvPicPr>
        <p:blipFill>
          <a:blip r:embed="rId5"/>
          <a:stretch>
            <a:fillRect/>
          </a:stretch>
        </p:blipFill>
        <p:spPr>
          <a:xfrm rot="2187893">
            <a:off x="3277923" y="4007203"/>
            <a:ext cx="198155" cy="198155"/>
          </a:xfrm>
          <a:prstGeom prst="rect">
            <a:avLst/>
          </a:prstGeom>
        </p:spPr>
      </p:pic>
      <p:pic>
        <p:nvPicPr>
          <p:cNvPr id="99" name="Picture 98">
            <a:extLst>
              <a:ext uri="{FF2B5EF4-FFF2-40B4-BE49-F238E27FC236}">
                <a16:creationId xmlns:a16="http://schemas.microsoft.com/office/drawing/2014/main" id="{13CD7136-6952-492F-AA55-6B2BC7BC66B0}"/>
              </a:ext>
            </a:extLst>
          </p:cNvPr>
          <p:cNvPicPr>
            <a:picLocks noChangeAspect="1"/>
          </p:cNvPicPr>
          <p:nvPr/>
        </p:nvPicPr>
        <p:blipFill>
          <a:blip r:embed="rId5"/>
          <a:stretch>
            <a:fillRect/>
          </a:stretch>
        </p:blipFill>
        <p:spPr>
          <a:xfrm rot="2187893">
            <a:off x="3958915" y="4440073"/>
            <a:ext cx="198155" cy="198155"/>
          </a:xfrm>
          <a:prstGeom prst="rect">
            <a:avLst/>
          </a:prstGeom>
        </p:spPr>
      </p:pic>
      <p:pic>
        <p:nvPicPr>
          <p:cNvPr id="104" name="Picture 103">
            <a:extLst>
              <a:ext uri="{FF2B5EF4-FFF2-40B4-BE49-F238E27FC236}">
                <a16:creationId xmlns:a16="http://schemas.microsoft.com/office/drawing/2014/main" id="{1D98EBB1-C0BB-4AC1-9B6B-0DE980A14391}"/>
              </a:ext>
            </a:extLst>
          </p:cNvPr>
          <p:cNvPicPr>
            <a:picLocks noChangeAspect="1"/>
          </p:cNvPicPr>
          <p:nvPr/>
        </p:nvPicPr>
        <p:blipFill>
          <a:blip r:embed="rId5"/>
          <a:stretch>
            <a:fillRect/>
          </a:stretch>
        </p:blipFill>
        <p:spPr>
          <a:xfrm rot="2187893">
            <a:off x="4626214" y="4505564"/>
            <a:ext cx="198155" cy="198155"/>
          </a:xfrm>
          <a:prstGeom prst="rect">
            <a:avLst/>
          </a:prstGeom>
        </p:spPr>
      </p:pic>
      <p:pic>
        <p:nvPicPr>
          <p:cNvPr id="105" name="Picture 104">
            <a:extLst>
              <a:ext uri="{FF2B5EF4-FFF2-40B4-BE49-F238E27FC236}">
                <a16:creationId xmlns:a16="http://schemas.microsoft.com/office/drawing/2014/main" id="{173A4C09-1910-43AF-9A3E-6F32708E47F1}"/>
              </a:ext>
            </a:extLst>
          </p:cNvPr>
          <p:cNvPicPr>
            <a:picLocks noChangeAspect="1"/>
          </p:cNvPicPr>
          <p:nvPr/>
        </p:nvPicPr>
        <p:blipFill>
          <a:blip r:embed="rId5"/>
          <a:stretch>
            <a:fillRect/>
          </a:stretch>
        </p:blipFill>
        <p:spPr>
          <a:xfrm rot="2187893">
            <a:off x="4699490" y="4031129"/>
            <a:ext cx="198155" cy="198155"/>
          </a:xfrm>
          <a:prstGeom prst="rect">
            <a:avLst/>
          </a:prstGeom>
        </p:spPr>
      </p:pic>
      <p:pic>
        <p:nvPicPr>
          <p:cNvPr id="106" name="Picture 105">
            <a:extLst>
              <a:ext uri="{FF2B5EF4-FFF2-40B4-BE49-F238E27FC236}">
                <a16:creationId xmlns:a16="http://schemas.microsoft.com/office/drawing/2014/main" id="{9F3AA1D5-DF3D-4F23-9FF8-9BA80AAFE4F8}"/>
              </a:ext>
            </a:extLst>
          </p:cNvPr>
          <p:cNvPicPr>
            <a:picLocks noChangeAspect="1"/>
          </p:cNvPicPr>
          <p:nvPr/>
        </p:nvPicPr>
        <p:blipFill>
          <a:blip r:embed="rId5"/>
          <a:stretch>
            <a:fillRect/>
          </a:stretch>
        </p:blipFill>
        <p:spPr>
          <a:xfrm rot="2187893">
            <a:off x="5660747" y="4014891"/>
            <a:ext cx="198155" cy="198155"/>
          </a:xfrm>
          <a:prstGeom prst="rect">
            <a:avLst/>
          </a:prstGeom>
        </p:spPr>
      </p:pic>
      <p:pic>
        <p:nvPicPr>
          <p:cNvPr id="108" name="Picture 107">
            <a:extLst>
              <a:ext uri="{FF2B5EF4-FFF2-40B4-BE49-F238E27FC236}">
                <a16:creationId xmlns:a16="http://schemas.microsoft.com/office/drawing/2014/main" id="{42E11EEC-452B-470E-ABB4-913746ED4F3D}"/>
              </a:ext>
            </a:extLst>
          </p:cNvPr>
          <p:cNvPicPr>
            <a:picLocks noChangeAspect="1"/>
          </p:cNvPicPr>
          <p:nvPr/>
        </p:nvPicPr>
        <p:blipFill>
          <a:blip r:embed="rId5"/>
          <a:stretch>
            <a:fillRect/>
          </a:stretch>
        </p:blipFill>
        <p:spPr>
          <a:xfrm rot="2187893">
            <a:off x="5824342" y="4587189"/>
            <a:ext cx="198155" cy="198155"/>
          </a:xfrm>
          <a:prstGeom prst="rect">
            <a:avLst/>
          </a:prstGeom>
        </p:spPr>
      </p:pic>
      <p:sp>
        <p:nvSpPr>
          <p:cNvPr id="109" name="Rectangle 6">
            <a:extLst>
              <a:ext uri="{FF2B5EF4-FFF2-40B4-BE49-F238E27FC236}">
                <a16:creationId xmlns:a16="http://schemas.microsoft.com/office/drawing/2014/main" id="{48CCA1C0-C93C-448C-B32E-09CF68768638}"/>
              </a:ext>
            </a:extLst>
          </p:cNvPr>
          <p:cNvSpPr>
            <a:spLocks noGrp="1" noChangeArrowheads="1"/>
          </p:cNvSpPr>
          <p:nvPr>
            <p:ph type="sldNum" sz="quarter" idx="12"/>
          </p:nvPr>
        </p:nvSpPr>
        <p:spPr bwMode="auto">
          <a:xfrm>
            <a:off x="10287000" y="6464504"/>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B05CB9-366C-884E-BE65-4F410873D091}" type="slidenum">
              <a:rPr kumimoji="0" lang="en-US" sz="1200" b="1" i="0" u="none" strike="noStrike" kern="1200" cap="none" spc="0" normalizeH="0" baseline="0" noProof="0">
                <a:ln>
                  <a:noFill/>
                </a:ln>
                <a:solidFill>
                  <a:srgbClr val="898989"/>
                </a:solidFill>
                <a:effectLst/>
                <a:uLnTx/>
                <a:uFillTx/>
                <a:latin typeface="Times New Roman"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1" i="0" u="none" strike="noStrike" kern="1200" cap="none" spc="0" normalizeH="0" baseline="0" noProof="0" dirty="0">
              <a:ln>
                <a:noFill/>
              </a:ln>
              <a:solidFill>
                <a:srgbClr val="898989"/>
              </a:solidFill>
              <a:effectLst/>
              <a:uLnTx/>
              <a:uFillTx/>
              <a:latin typeface="Times New Roman" charset="0"/>
              <a:ea typeface="ＭＳ Ｐゴシック" charset="0"/>
            </a:endParaRPr>
          </a:p>
        </p:txBody>
      </p:sp>
      <p:sp>
        <p:nvSpPr>
          <p:cNvPr id="111" name="TextBox 13">
            <a:extLst>
              <a:ext uri="{FF2B5EF4-FFF2-40B4-BE49-F238E27FC236}">
                <a16:creationId xmlns:a16="http://schemas.microsoft.com/office/drawing/2014/main" id="{527EA7A9-0F4E-4008-A100-B8AC1FAFB1F8}"/>
              </a:ext>
            </a:extLst>
          </p:cNvPr>
          <p:cNvSpPr txBox="1">
            <a:spLocks noChangeArrowheads="1"/>
          </p:cNvSpPr>
          <p:nvPr/>
        </p:nvSpPr>
        <p:spPr bwMode="auto">
          <a:xfrm>
            <a:off x="113211" y="6542881"/>
            <a:ext cx="43910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1100" b="0" dirty="0">
                <a:solidFill>
                  <a:srgbClr val="7F7F7F"/>
                </a:solidFill>
              </a:rPr>
              <a:t>VUEMED, Inc.  All rights reserved.  2019. </a:t>
            </a:r>
            <a:endParaRPr lang="en-US" dirty="0"/>
          </a:p>
        </p:txBody>
      </p:sp>
      <p:pic>
        <p:nvPicPr>
          <p:cNvPr id="112" name="Picture 15">
            <a:extLst>
              <a:ext uri="{FF2B5EF4-FFF2-40B4-BE49-F238E27FC236}">
                <a16:creationId xmlns:a16="http://schemas.microsoft.com/office/drawing/2014/main" id="{0415B65C-2235-4F1C-B054-7194FB2C890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08504" y="158054"/>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pic>
        <p:nvPicPr>
          <p:cNvPr id="77" name="Picture 2" descr="https://rainrfid.org/wp-content/uploads/2016/10/defualt-2x-logo.png">
            <a:extLst>
              <a:ext uri="{FF2B5EF4-FFF2-40B4-BE49-F238E27FC236}">
                <a16:creationId xmlns:a16="http://schemas.microsoft.com/office/drawing/2014/main" id="{5397037B-293D-44F8-BFB5-747377703D2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83379" y="47858"/>
            <a:ext cx="1354944" cy="490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932183"/>
      </p:ext>
    </p:extLst>
  </p:cSld>
  <p:clrMapOvr>
    <a:masterClrMapping/>
  </p:clrMapOvr>
  <mc:AlternateContent xmlns:mc="http://schemas.openxmlformats.org/markup-compatibility/2006" xmlns:p14="http://schemas.microsoft.com/office/powerpoint/2010/main">
    <mc:Choice Requires="p14">
      <p:transition spd="slow" p14:dur="1500" advClick="0">
        <p:push dir="u"/>
      </p:transition>
    </mc:Choice>
    <mc:Fallback xmlns="">
      <p:transition xmlns:p14="http://schemas.microsoft.com/office/powerpoint/2010/main" spd="slow" advClick="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1000" fill="hold"/>
                                        <p:tgtEl>
                                          <p:spTgt spid="78"/>
                                        </p:tgtEl>
                                        <p:attrNameLst>
                                          <p:attrName>ppt_w</p:attrName>
                                        </p:attrNameLst>
                                      </p:cBhvr>
                                      <p:tavLst>
                                        <p:tav tm="0">
                                          <p:val>
                                            <p:fltVal val="0"/>
                                          </p:val>
                                        </p:tav>
                                        <p:tav tm="100000">
                                          <p:val>
                                            <p:strVal val="#ppt_w"/>
                                          </p:val>
                                        </p:tav>
                                      </p:tavLst>
                                    </p:anim>
                                    <p:anim calcmode="lin" valueType="num">
                                      <p:cBhvr>
                                        <p:cTn id="8" dur="1000" fill="hold"/>
                                        <p:tgtEl>
                                          <p:spTgt spid="78"/>
                                        </p:tgtEl>
                                        <p:attrNameLst>
                                          <p:attrName>ppt_h</p:attrName>
                                        </p:attrNameLst>
                                      </p:cBhvr>
                                      <p:tavLst>
                                        <p:tav tm="0">
                                          <p:val>
                                            <p:fltVal val="0"/>
                                          </p:val>
                                        </p:tav>
                                        <p:tav tm="100000">
                                          <p:val>
                                            <p:strVal val="#ppt_h"/>
                                          </p:val>
                                        </p:tav>
                                      </p:tavLst>
                                    </p:anim>
                                    <p:animEffect transition="in" filter="fade">
                                      <p:cBhvr>
                                        <p:cTn id="9"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D3A8DFB-02ED-448F-885F-7CA6373CFCA6}"/>
              </a:ext>
            </a:extLst>
          </p:cNvPr>
          <p:cNvGrpSpPr/>
          <p:nvPr/>
        </p:nvGrpSpPr>
        <p:grpSpPr>
          <a:xfrm>
            <a:off x="4418425" y="1580200"/>
            <a:ext cx="2103826" cy="2715755"/>
            <a:chOff x="4418425" y="1597453"/>
            <a:chExt cx="3337560" cy="4565894"/>
          </a:xfrm>
        </p:grpSpPr>
        <p:pic>
          <p:nvPicPr>
            <p:cNvPr id="11" name="Picture 10">
              <a:extLst>
                <a:ext uri="{FF2B5EF4-FFF2-40B4-BE49-F238E27FC236}">
                  <a16:creationId xmlns:a16="http://schemas.microsoft.com/office/drawing/2014/main" id="{ED529BFF-7A91-0340-9DD5-A469A3E895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8425" y="1597453"/>
              <a:ext cx="3337560" cy="4565894"/>
            </a:xfrm>
            <a:prstGeom prst="rect">
              <a:avLst/>
            </a:prstGeom>
            <a:ln w="127000" cap="sq">
              <a:solidFill>
                <a:schemeClr val="accent1">
                  <a:lumMod val="75000"/>
                </a:schemeClr>
              </a:solidFill>
              <a:miter lim="800000"/>
            </a:ln>
            <a:effectLst>
              <a:outerShdw blurRad="57150" dist="50800" dir="2700000" algn="tl" rotWithShape="0">
                <a:srgbClr val="000000">
                  <a:alpha val="40000"/>
                </a:srgbClr>
              </a:outerShdw>
            </a:effectLst>
          </p:spPr>
        </p:pic>
        <p:sp>
          <p:nvSpPr>
            <p:cNvPr id="32" name="Up Arrow 31">
              <a:extLst>
                <a:ext uri="{FF2B5EF4-FFF2-40B4-BE49-F238E27FC236}">
                  <a16:creationId xmlns:a16="http://schemas.microsoft.com/office/drawing/2014/main" id="{9DC2629C-F804-1C4F-8568-D3E4734FD549}"/>
                </a:ext>
              </a:extLst>
            </p:cNvPr>
            <p:cNvSpPr/>
            <p:nvPr/>
          </p:nvSpPr>
          <p:spPr>
            <a:xfrm>
              <a:off x="5735352" y="2171773"/>
              <a:ext cx="242316" cy="489204"/>
            </a:xfrm>
            <a:prstGeom prst="up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Up Arrow 32">
              <a:extLst>
                <a:ext uri="{FF2B5EF4-FFF2-40B4-BE49-F238E27FC236}">
                  <a16:creationId xmlns:a16="http://schemas.microsoft.com/office/drawing/2014/main" id="{C853652F-BDDC-B141-A473-1E2128CCC3EF}"/>
                </a:ext>
              </a:extLst>
            </p:cNvPr>
            <p:cNvSpPr/>
            <p:nvPr/>
          </p:nvSpPr>
          <p:spPr>
            <a:xfrm rot="19035218">
              <a:off x="6424281" y="3650767"/>
              <a:ext cx="242316" cy="489204"/>
            </a:xfrm>
            <a:prstGeom prst="up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3AD0A849-E8F9-4461-BA86-C89C6702CE7B}"/>
              </a:ext>
            </a:extLst>
          </p:cNvPr>
          <p:cNvSpPr/>
          <p:nvPr/>
        </p:nvSpPr>
        <p:spPr>
          <a:xfrm>
            <a:off x="5401292" y="3631889"/>
            <a:ext cx="2421976" cy="264154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0" name="Text Box 8"/>
          <p:cNvSpPr txBox="1">
            <a:spLocks noChangeArrowheads="1"/>
          </p:cNvSpPr>
          <p:nvPr/>
        </p:nvSpPr>
        <p:spPr bwMode="auto">
          <a:xfrm>
            <a:off x="3048000" y="762000"/>
            <a:ext cx="3657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altLang="en-US" sz="2400">
              <a:latin typeface="Times New Roman" pitchFamily="18" charset="0"/>
            </a:endParaRPr>
          </a:p>
        </p:txBody>
      </p:sp>
      <p:cxnSp>
        <p:nvCxnSpPr>
          <p:cNvPr id="5" name="Straight Connector 4">
            <a:extLst>
              <a:ext uri="{FF2B5EF4-FFF2-40B4-BE49-F238E27FC236}">
                <a16:creationId xmlns:a16="http://schemas.microsoft.com/office/drawing/2014/main" id="{377E944D-318D-40A2-BA7B-90635F9249DF}"/>
              </a:ext>
            </a:extLst>
          </p:cNvPr>
          <p:cNvCxnSpPr/>
          <p:nvPr/>
        </p:nvCxnSpPr>
        <p:spPr>
          <a:xfrm>
            <a:off x="0" y="584571"/>
            <a:ext cx="1219200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A0831F4-7ECA-404D-8E47-E7C666908565}"/>
              </a:ext>
            </a:extLst>
          </p:cNvPr>
          <p:cNvSpPr txBox="1"/>
          <p:nvPr/>
        </p:nvSpPr>
        <p:spPr>
          <a:xfrm>
            <a:off x="113210" y="130629"/>
            <a:ext cx="7862801" cy="400110"/>
          </a:xfrm>
          <a:prstGeom prst="rect">
            <a:avLst/>
          </a:prstGeom>
          <a:noFill/>
        </p:spPr>
        <p:txBody>
          <a:bodyPr wrap="square" rtlCol="0">
            <a:spAutoFit/>
          </a:bodyPr>
          <a:lstStyle/>
          <a:p>
            <a:r>
              <a:rPr lang="en-US" sz="2000" i="1" dirty="0">
                <a:solidFill>
                  <a:schemeClr val="tx1">
                    <a:lumMod val="50000"/>
                    <a:lumOff val="50000"/>
                  </a:schemeClr>
                </a:solidFill>
                <a:latin typeface="Verdana" panose="020B0604030504040204" pitchFamily="34" charset="0"/>
                <a:ea typeface="Verdana" panose="020B0604030504040204" pitchFamily="34" charset="0"/>
              </a:rPr>
              <a:t>Fixed RAIN RFID Infrastructure Installation Footprint</a:t>
            </a:r>
          </a:p>
        </p:txBody>
      </p:sp>
      <p:pic>
        <p:nvPicPr>
          <p:cNvPr id="7" name="Picture 6">
            <a:extLst>
              <a:ext uri="{FF2B5EF4-FFF2-40B4-BE49-F238E27FC236}">
                <a16:creationId xmlns:a16="http://schemas.microsoft.com/office/drawing/2014/main" id="{02A89213-42C8-D94B-94A8-DA3D9B90CD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223" y="1593625"/>
            <a:ext cx="3429000" cy="4574830"/>
          </a:xfrm>
          <a:prstGeom prst="rect">
            <a:avLst/>
          </a:prstGeom>
          <a:ln w="127000" cap="sq">
            <a:solidFill>
              <a:schemeClr val="accent1">
                <a:lumMod val="75000"/>
              </a:schemeClr>
            </a:solidFill>
            <a:miter lim="800000"/>
          </a:ln>
          <a:effectLst>
            <a:outerShdw blurRad="57150" dist="50800" dir="2700000" algn="tl" rotWithShape="0">
              <a:srgbClr val="000000">
                <a:alpha val="40000"/>
              </a:srgbClr>
            </a:outerShdw>
          </a:effectLst>
        </p:spPr>
      </p:pic>
      <p:pic>
        <p:nvPicPr>
          <p:cNvPr id="9" name="Picture 8">
            <a:extLst>
              <a:ext uri="{FF2B5EF4-FFF2-40B4-BE49-F238E27FC236}">
                <a16:creationId xmlns:a16="http://schemas.microsoft.com/office/drawing/2014/main" id="{2C23C740-7F46-6B42-89E0-C550A5FAC8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30741" y="1593625"/>
            <a:ext cx="3429000" cy="4573551"/>
          </a:xfrm>
          <a:prstGeom prst="rect">
            <a:avLst/>
          </a:prstGeom>
          <a:ln w="127000" cap="sq">
            <a:solidFill>
              <a:schemeClr val="accent1">
                <a:lumMod val="75000"/>
              </a:schemeClr>
            </a:solidFill>
            <a:miter lim="800000"/>
          </a:ln>
          <a:effectLst>
            <a:outerShdw blurRad="57150" dist="50800" dir="2700000" algn="tl" rotWithShape="0">
              <a:srgbClr val="000000">
                <a:alpha val="40000"/>
              </a:srgbClr>
            </a:outerShdw>
          </a:effectLst>
        </p:spPr>
      </p:pic>
      <p:sp>
        <p:nvSpPr>
          <p:cNvPr id="25" name="TextBox 24">
            <a:extLst>
              <a:ext uri="{FF2B5EF4-FFF2-40B4-BE49-F238E27FC236}">
                <a16:creationId xmlns:a16="http://schemas.microsoft.com/office/drawing/2014/main" id="{3B91FAF4-72DC-B64A-88A7-71A30A4D0CB8}"/>
              </a:ext>
            </a:extLst>
          </p:cNvPr>
          <p:cNvSpPr txBox="1"/>
          <p:nvPr/>
        </p:nvSpPr>
        <p:spPr>
          <a:xfrm>
            <a:off x="465635" y="974908"/>
            <a:ext cx="3686175" cy="369332"/>
          </a:xfrm>
          <a:prstGeom prst="rect">
            <a:avLst/>
          </a:prstGeom>
          <a:noFill/>
        </p:spPr>
        <p:txBody>
          <a:bodyPr wrap="square" rtlCol="0">
            <a:spAutoFit/>
          </a:bodyPr>
          <a:lstStyle/>
          <a:p>
            <a:pPr algn="ctr"/>
            <a:r>
              <a:rPr lang="en-US" dirty="0">
                <a:latin typeface="Verdana" panose="020B0604030504040204" pitchFamily="34" charset="0"/>
                <a:ea typeface="Verdana" panose="020B0604030504040204" pitchFamily="34" charset="0"/>
              </a:rPr>
              <a:t>Supply Rooms</a:t>
            </a:r>
          </a:p>
        </p:txBody>
      </p:sp>
      <p:sp>
        <p:nvSpPr>
          <p:cNvPr id="26" name="TextBox 25">
            <a:extLst>
              <a:ext uri="{FF2B5EF4-FFF2-40B4-BE49-F238E27FC236}">
                <a16:creationId xmlns:a16="http://schemas.microsoft.com/office/drawing/2014/main" id="{ACAF83D9-DDD7-9646-AC13-ABFEF9180C5D}"/>
              </a:ext>
            </a:extLst>
          </p:cNvPr>
          <p:cNvSpPr txBox="1"/>
          <p:nvPr/>
        </p:nvSpPr>
        <p:spPr>
          <a:xfrm>
            <a:off x="8002153" y="974908"/>
            <a:ext cx="3686175" cy="369332"/>
          </a:xfrm>
          <a:prstGeom prst="rect">
            <a:avLst/>
          </a:prstGeom>
          <a:noFill/>
        </p:spPr>
        <p:txBody>
          <a:bodyPr wrap="square" rtlCol="0">
            <a:spAutoFit/>
          </a:bodyPr>
          <a:lstStyle/>
          <a:p>
            <a:pPr algn="ctr"/>
            <a:r>
              <a:rPr lang="en-US" dirty="0">
                <a:latin typeface="Verdana" panose="020B0604030504040204" pitchFamily="34" charset="0"/>
                <a:ea typeface="Verdana" panose="020B0604030504040204" pitchFamily="34" charset="0"/>
              </a:rPr>
              <a:t>Procedure Rooms</a:t>
            </a:r>
          </a:p>
        </p:txBody>
      </p:sp>
      <p:sp>
        <p:nvSpPr>
          <p:cNvPr id="27" name="TextBox 26">
            <a:extLst>
              <a:ext uri="{FF2B5EF4-FFF2-40B4-BE49-F238E27FC236}">
                <a16:creationId xmlns:a16="http://schemas.microsoft.com/office/drawing/2014/main" id="{5AA80133-37E4-2D46-A18F-CAA07D2A6FDB}"/>
              </a:ext>
            </a:extLst>
          </p:cNvPr>
          <p:cNvSpPr txBox="1"/>
          <p:nvPr/>
        </p:nvSpPr>
        <p:spPr>
          <a:xfrm>
            <a:off x="4289837" y="974908"/>
            <a:ext cx="3686175" cy="369332"/>
          </a:xfrm>
          <a:prstGeom prst="rect">
            <a:avLst/>
          </a:prstGeom>
          <a:noFill/>
        </p:spPr>
        <p:txBody>
          <a:bodyPr wrap="square" rtlCol="0">
            <a:spAutoFit/>
          </a:bodyPr>
          <a:lstStyle/>
          <a:p>
            <a:pPr algn="ctr"/>
            <a:r>
              <a:rPr lang="en-US" dirty="0">
                <a:latin typeface="Verdana" panose="020B0604030504040204" pitchFamily="34" charset="0"/>
                <a:ea typeface="Verdana" panose="020B0604030504040204" pitchFamily="34" charset="0"/>
              </a:rPr>
              <a:t>Hallways / Cabinets</a:t>
            </a:r>
          </a:p>
        </p:txBody>
      </p:sp>
      <p:sp>
        <p:nvSpPr>
          <p:cNvPr id="13" name="Up Arrow 12">
            <a:extLst>
              <a:ext uri="{FF2B5EF4-FFF2-40B4-BE49-F238E27FC236}">
                <a16:creationId xmlns:a16="http://schemas.microsoft.com/office/drawing/2014/main" id="{4A310371-38E7-A848-816D-401A5C87CEEC}"/>
              </a:ext>
            </a:extLst>
          </p:cNvPr>
          <p:cNvSpPr/>
          <p:nvPr/>
        </p:nvSpPr>
        <p:spPr>
          <a:xfrm rot="4097038">
            <a:off x="2021503" y="1949044"/>
            <a:ext cx="242316" cy="489204"/>
          </a:xfrm>
          <a:prstGeom prst="up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Up Arrow 29">
            <a:extLst>
              <a:ext uri="{FF2B5EF4-FFF2-40B4-BE49-F238E27FC236}">
                <a16:creationId xmlns:a16="http://schemas.microsoft.com/office/drawing/2014/main" id="{4C674612-3CCF-DD4F-98AC-294FE466B2CD}"/>
              </a:ext>
            </a:extLst>
          </p:cNvPr>
          <p:cNvSpPr/>
          <p:nvPr/>
        </p:nvSpPr>
        <p:spPr>
          <a:xfrm rot="19689598">
            <a:off x="3059949" y="3226103"/>
            <a:ext cx="242316" cy="489204"/>
          </a:xfrm>
          <a:prstGeom prst="up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Up Arrow 30">
            <a:extLst>
              <a:ext uri="{FF2B5EF4-FFF2-40B4-BE49-F238E27FC236}">
                <a16:creationId xmlns:a16="http://schemas.microsoft.com/office/drawing/2014/main" id="{B4B3644F-9BE1-A048-8D54-FE7872F9BC0E}"/>
              </a:ext>
            </a:extLst>
          </p:cNvPr>
          <p:cNvSpPr/>
          <p:nvPr/>
        </p:nvSpPr>
        <p:spPr>
          <a:xfrm>
            <a:off x="9309551" y="3387287"/>
            <a:ext cx="242316" cy="489204"/>
          </a:xfrm>
          <a:prstGeom prst="up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
            <a:extLst>
              <a:ext uri="{FF2B5EF4-FFF2-40B4-BE49-F238E27FC236}">
                <a16:creationId xmlns:a16="http://schemas.microsoft.com/office/drawing/2014/main" id="{22A776B0-1F66-49AB-880B-DC33C82ED046}"/>
              </a:ext>
            </a:extLst>
          </p:cNvPr>
          <p:cNvSpPr>
            <a:spLocks noGrp="1" noChangeArrowheads="1"/>
          </p:cNvSpPr>
          <p:nvPr>
            <p:ph type="sldNum" sz="quarter" idx="12"/>
          </p:nvPr>
        </p:nvSpPr>
        <p:spPr bwMode="auto">
          <a:xfrm>
            <a:off x="10287000" y="6464504"/>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fld id="{52B05CB9-366C-884E-BE65-4F410873D091}" type="slidenum">
              <a:rPr lang="en-US" sz="1200">
                <a:solidFill>
                  <a:srgbClr val="898989"/>
                </a:solidFill>
              </a:rPr>
              <a:pPr eaLnBrk="1" hangingPunct="1"/>
              <a:t>15</a:t>
            </a:fld>
            <a:endParaRPr lang="en-US" sz="1200" dirty="0">
              <a:solidFill>
                <a:srgbClr val="898989"/>
              </a:solidFill>
            </a:endParaRPr>
          </a:p>
        </p:txBody>
      </p:sp>
      <p:pic>
        <p:nvPicPr>
          <p:cNvPr id="3" name="Picture 2">
            <a:extLst>
              <a:ext uri="{FF2B5EF4-FFF2-40B4-BE49-F238E27FC236}">
                <a16:creationId xmlns:a16="http://schemas.microsoft.com/office/drawing/2014/main" id="{D36903EC-C6C8-4B73-BA3D-588FD17D8495}"/>
              </a:ext>
            </a:extLst>
          </p:cNvPr>
          <p:cNvPicPr>
            <a:picLocks noChangeAspect="1"/>
          </p:cNvPicPr>
          <p:nvPr/>
        </p:nvPicPr>
        <p:blipFill>
          <a:blip r:embed="rId6"/>
          <a:stretch>
            <a:fillRect/>
          </a:stretch>
        </p:blipFill>
        <p:spPr>
          <a:xfrm>
            <a:off x="5325907" y="3553474"/>
            <a:ext cx="2790182" cy="3009273"/>
          </a:xfrm>
          <a:prstGeom prst="rect">
            <a:avLst/>
          </a:prstGeom>
        </p:spPr>
      </p:pic>
      <p:sp>
        <p:nvSpPr>
          <p:cNvPr id="24" name="Up Arrow 12">
            <a:extLst>
              <a:ext uri="{FF2B5EF4-FFF2-40B4-BE49-F238E27FC236}">
                <a16:creationId xmlns:a16="http://schemas.microsoft.com/office/drawing/2014/main" id="{23DAAD04-B62F-4B89-ADC7-7B3611FAD6C3}"/>
              </a:ext>
            </a:extLst>
          </p:cNvPr>
          <p:cNvSpPr/>
          <p:nvPr/>
        </p:nvSpPr>
        <p:spPr>
          <a:xfrm rot="4097038">
            <a:off x="5303441" y="4824230"/>
            <a:ext cx="201656" cy="683745"/>
          </a:xfrm>
          <a:prstGeom prst="up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41545BC-722A-42D2-A699-8370D30091DE}"/>
              </a:ext>
            </a:extLst>
          </p:cNvPr>
          <p:cNvSpPr txBox="1"/>
          <p:nvPr/>
        </p:nvSpPr>
        <p:spPr>
          <a:xfrm>
            <a:off x="4289837" y="5161981"/>
            <a:ext cx="958711" cy="369332"/>
          </a:xfrm>
          <a:prstGeom prst="rect">
            <a:avLst/>
          </a:prstGeom>
          <a:noFill/>
        </p:spPr>
        <p:txBody>
          <a:bodyPr wrap="square" rtlCol="0">
            <a:spAutoFit/>
          </a:bodyPr>
          <a:lstStyle/>
          <a:p>
            <a:pPr algn="ctr"/>
            <a:r>
              <a:rPr lang="en-US" dirty="0"/>
              <a:t>Inside</a:t>
            </a:r>
          </a:p>
        </p:txBody>
      </p:sp>
      <p:sp>
        <p:nvSpPr>
          <p:cNvPr id="28" name="TextBox 13">
            <a:extLst>
              <a:ext uri="{FF2B5EF4-FFF2-40B4-BE49-F238E27FC236}">
                <a16:creationId xmlns:a16="http://schemas.microsoft.com/office/drawing/2014/main" id="{88DFB9B5-BE41-40F3-84E7-559825EE98FA}"/>
              </a:ext>
            </a:extLst>
          </p:cNvPr>
          <p:cNvSpPr txBox="1">
            <a:spLocks noChangeArrowheads="1"/>
          </p:cNvSpPr>
          <p:nvPr/>
        </p:nvSpPr>
        <p:spPr bwMode="auto">
          <a:xfrm>
            <a:off x="113211" y="6542881"/>
            <a:ext cx="43910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1100" b="0" dirty="0">
                <a:solidFill>
                  <a:srgbClr val="7F7F7F"/>
                </a:solidFill>
              </a:rPr>
              <a:t>VUEMED, Inc.  All rights reserved.  2019. </a:t>
            </a:r>
            <a:endParaRPr lang="en-US" dirty="0"/>
          </a:p>
        </p:txBody>
      </p:sp>
      <p:pic>
        <p:nvPicPr>
          <p:cNvPr id="29" name="Picture 15">
            <a:extLst>
              <a:ext uri="{FF2B5EF4-FFF2-40B4-BE49-F238E27FC236}">
                <a16:creationId xmlns:a16="http://schemas.microsoft.com/office/drawing/2014/main" id="{6BA789B3-CC8E-497D-A5C6-72D7F673663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08504" y="158054"/>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pic>
        <p:nvPicPr>
          <p:cNvPr id="34" name="Picture 2" descr="https://rainrfid.org/wp-content/uploads/2016/10/defualt-2x-logo.png">
            <a:extLst>
              <a:ext uri="{FF2B5EF4-FFF2-40B4-BE49-F238E27FC236}">
                <a16:creationId xmlns:a16="http://schemas.microsoft.com/office/drawing/2014/main" id="{B081F1A9-1781-4502-95B1-7A98AE50780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38617" y="32048"/>
            <a:ext cx="1354944" cy="490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387809"/>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 name="Text Box 7"/>
          <p:cNvSpPr txBox="1">
            <a:spLocks noChangeArrowheads="1"/>
          </p:cNvSpPr>
          <p:nvPr/>
        </p:nvSpPr>
        <p:spPr bwMode="auto">
          <a:xfrm>
            <a:off x="1676400" y="762001"/>
            <a:ext cx="8991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800" dirty="0">
                <a:solidFill>
                  <a:srgbClr val="292929"/>
                </a:solidFill>
                <a:latin typeface="Verdana" pitchFamily="34" charset="0"/>
              </a:rPr>
              <a:t>High performing, versatile and cost effective RAIN RFID solutions help generate significant ROI for hospitals, and their suppliers</a:t>
            </a:r>
          </a:p>
        </p:txBody>
      </p:sp>
      <p:cxnSp>
        <p:nvCxnSpPr>
          <p:cNvPr id="25" name="Straight Connector 24"/>
          <p:cNvCxnSpPr>
            <a:cxnSpLocks/>
          </p:cNvCxnSpPr>
          <p:nvPr/>
        </p:nvCxnSpPr>
        <p:spPr>
          <a:xfrm>
            <a:off x="0" y="609600"/>
            <a:ext cx="12192000" cy="0"/>
          </a:xfrm>
          <a:prstGeom prst="line">
            <a:avLst/>
          </a:prstGeom>
          <a:ln w="12700">
            <a:solidFill>
              <a:srgbClr val="686868"/>
            </a:solidFill>
          </a:ln>
        </p:spPr>
        <p:style>
          <a:lnRef idx="1">
            <a:schemeClr val="accent1"/>
          </a:lnRef>
          <a:fillRef idx="0">
            <a:schemeClr val="accent1"/>
          </a:fillRef>
          <a:effectRef idx="0">
            <a:schemeClr val="accent1"/>
          </a:effectRef>
          <a:fontRef idx="minor">
            <a:schemeClr val="tx1"/>
          </a:fontRef>
        </p:style>
      </p:cxnSp>
      <p:sp>
        <p:nvSpPr>
          <p:cNvPr id="28" name="Text Box 1027"/>
          <p:cNvSpPr txBox="1">
            <a:spLocks noChangeArrowheads="1"/>
          </p:cNvSpPr>
          <p:nvPr/>
        </p:nvSpPr>
        <p:spPr bwMode="auto">
          <a:xfrm>
            <a:off x="113212" y="126305"/>
            <a:ext cx="99451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defRPr/>
            </a:pPr>
            <a:r>
              <a:rPr lang="en-US" altLang="en-US" sz="2000" i="1" dirty="0">
                <a:solidFill>
                  <a:schemeClr val="bg1">
                    <a:lumMod val="50000"/>
                  </a:schemeClr>
                </a:solidFill>
                <a:latin typeface="Verdana" pitchFamily="34" charset="0"/>
              </a:rPr>
              <a:t>Typical ROI and Savings Achieved</a:t>
            </a:r>
          </a:p>
        </p:txBody>
      </p:sp>
      <p:sp>
        <p:nvSpPr>
          <p:cNvPr id="29" name="Rectangle 6">
            <a:extLst>
              <a:ext uri="{FF2B5EF4-FFF2-40B4-BE49-F238E27FC236}">
                <a16:creationId xmlns:a16="http://schemas.microsoft.com/office/drawing/2014/main" id="{06CD4784-269C-4095-9E0A-72956D9A8995}"/>
              </a:ext>
            </a:extLst>
          </p:cNvPr>
          <p:cNvSpPr>
            <a:spLocks noGrp="1" noChangeArrowheads="1"/>
          </p:cNvSpPr>
          <p:nvPr>
            <p:ph type="sldNum" sz="quarter" idx="12"/>
          </p:nvPr>
        </p:nvSpPr>
        <p:spPr bwMode="auto">
          <a:xfrm>
            <a:off x="10287000" y="6464504"/>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B05CB9-366C-884E-BE65-4F410873D091}" type="slidenum">
              <a:rPr kumimoji="0" lang="en-US" sz="1200" b="1" i="0" u="none" strike="noStrike" kern="1200" cap="none" spc="0" normalizeH="0" baseline="0" noProof="0">
                <a:ln>
                  <a:noFill/>
                </a:ln>
                <a:solidFill>
                  <a:srgbClr val="898989"/>
                </a:solidFill>
                <a:effectLst/>
                <a:uLnTx/>
                <a:uFillTx/>
                <a:latin typeface="Times New Roman"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1" i="0" u="none" strike="noStrike" kern="1200" cap="none" spc="0" normalizeH="0" baseline="0" noProof="0" dirty="0">
              <a:ln>
                <a:noFill/>
              </a:ln>
              <a:solidFill>
                <a:srgbClr val="898989"/>
              </a:solidFill>
              <a:effectLst/>
              <a:uLnTx/>
              <a:uFillTx/>
              <a:latin typeface="Times New Roman" charset="0"/>
              <a:ea typeface="ＭＳ Ｐゴシック" charset="0"/>
            </a:endParaRPr>
          </a:p>
        </p:txBody>
      </p:sp>
      <p:sp>
        <p:nvSpPr>
          <p:cNvPr id="27" name="TextBox 13">
            <a:extLst>
              <a:ext uri="{FF2B5EF4-FFF2-40B4-BE49-F238E27FC236}">
                <a16:creationId xmlns:a16="http://schemas.microsoft.com/office/drawing/2014/main" id="{0CCB535F-A388-4DAC-801A-B668FE43217C}"/>
              </a:ext>
            </a:extLst>
          </p:cNvPr>
          <p:cNvSpPr txBox="1">
            <a:spLocks noChangeArrowheads="1"/>
          </p:cNvSpPr>
          <p:nvPr/>
        </p:nvSpPr>
        <p:spPr bwMode="auto">
          <a:xfrm>
            <a:off x="113211" y="6542881"/>
            <a:ext cx="43910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1100" b="0" dirty="0">
                <a:solidFill>
                  <a:srgbClr val="7F7F7F"/>
                </a:solidFill>
              </a:rPr>
              <a:t>VUEMED, Inc.  All rights reserved.  2019. </a:t>
            </a:r>
            <a:endParaRPr lang="en-US" dirty="0"/>
          </a:p>
        </p:txBody>
      </p:sp>
      <p:pic>
        <p:nvPicPr>
          <p:cNvPr id="30" name="Picture 15">
            <a:extLst>
              <a:ext uri="{FF2B5EF4-FFF2-40B4-BE49-F238E27FC236}">
                <a16:creationId xmlns:a16="http://schemas.microsoft.com/office/drawing/2014/main" id="{D644286F-63AA-4081-995F-5721264C1A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8504" y="158054"/>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24" name="Rectangle 2">
            <a:extLst>
              <a:ext uri="{FF2B5EF4-FFF2-40B4-BE49-F238E27FC236}">
                <a16:creationId xmlns:a16="http://schemas.microsoft.com/office/drawing/2014/main" id="{9440F076-D6BC-4A3F-8537-424E422614BD}"/>
              </a:ext>
            </a:extLst>
          </p:cNvPr>
          <p:cNvSpPr>
            <a:spLocks noChangeArrowheads="1"/>
          </p:cNvSpPr>
          <p:nvPr/>
        </p:nvSpPr>
        <p:spPr bwMode="auto">
          <a:xfrm>
            <a:off x="6340856" y="2133600"/>
            <a:ext cx="4241800" cy="4114800"/>
          </a:xfrm>
          <a:prstGeom prst="rect">
            <a:avLst/>
          </a:prstGeom>
          <a:solidFill>
            <a:schemeClr val="accent3">
              <a:lumMod val="20000"/>
              <a:lumOff val="80000"/>
            </a:schemeClr>
          </a:solidFill>
          <a:ln>
            <a:noFill/>
          </a:ln>
          <a:effectLst>
            <a:outerShdw dist="35921" dir="2700000" algn="ctr" rotWithShape="0">
              <a:schemeClr val="bg2"/>
            </a:outerShdw>
          </a:effectLs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600" dirty="0">
              <a:latin typeface="Verdana" panose="020B0604030504040204" pitchFamily="34" charset="0"/>
              <a:ea typeface="Verdana" panose="020B0604030504040204" pitchFamily="34" charset="0"/>
              <a:cs typeface="Verdana" panose="020B0604030504040204" pitchFamily="34" charset="0"/>
            </a:endParaRPr>
          </a:p>
        </p:txBody>
      </p:sp>
      <p:sp>
        <p:nvSpPr>
          <p:cNvPr id="26" name="Rectangle 3">
            <a:extLst>
              <a:ext uri="{FF2B5EF4-FFF2-40B4-BE49-F238E27FC236}">
                <a16:creationId xmlns:a16="http://schemas.microsoft.com/office/drawing/2014/main" id="{7DEAF654-AB7F-41F2-AB53-EFE75001F166}"/>
              </a:ext>
            </a:extLst>
          </p:cNvPr>
          <p:cNvSpPr>
            <a:spLocks noChangeArrowheads="1"/>
          </p:cNvSpPr>
          <p:nvPr/>
        </p:nvSpPr>
        <p:spPr bwMode="auto">
          <a:xfrm>
            <a:off x="1895856" y="2133600"/>
            <a:ext cx="4191000" cy="4114800"/>
          </a:xfrm>
          <a:prstGeom prst="rect">
            <a:avLst/>
          </a:prstGeom>
          <a:solidFill>
            <a:schemeClr val="accent1">
              <a:lumMod val="20000"/>
              <a:lumOff val="80000"/>
            </a:schemeClr>
          </a:solidFill>
          <a:ln w="9525">
            <a:solidFill>
              <a:schemeClr val="accent1">
                <a:lumMod val="20000"/>
                <a:lumOff val="80000"/>
              </a:schemeClr>
            </a:solidFill>
            <a:miter lim="800000"/>
            <a:headEnd/>
            <a:tailEnd/>
          </a:ln>
          <a:effectLst>
            <a:outerShdw dist="35921" dir="2700000" algn="ctr" rotWithShape="0">
              <a:schemeClr val="bg2"/>
            </a:outerShdw>
          </a:effec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a:p>
        </p:txBody>
      </p:sp>
      <p:sp>
        <p:nvSpPr>
          <p:cNvPr id="31" name="Text Box 4">
            <a:extLst>
              <a:ext uri="{FF2B5EF4-FFF2-40B4-BE49-F238E27FC236}">
                <a16:creationId xmlns:a16="http://schemas.microsoft.com/office/drawing/2014/main" id="{9FA25233-1881-47AC-AC11-1327AAF6C9B2}"/>
              </a:ext>
            </a:extLst>
          </p:cNvPr>
          <p:cNvSpPr txBox="1">
            <a:spLocks noChangeArrowheads="1"/>
          </p:cNvSpPr>
          <p:nvPr/>
        </p:nvSpPr>
        <p:spPr bwMode="auto">
          <a:xfrm>
            <a:off x="1591056" y="1719264"/>
            <a:ext cx="480060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spcBef>
                <a:spcPct val="50000"/>
              </a:spcBef>
              <a:buFontTx/>
              <a:buNone/>
            </a:pPr>
            <a:r>
              <a:rPr lang="en-US" altLang="en-US" sz="1600" u="sng">
                <a:solidFill>
                  <a:srgbClr val="002060"/>
                </a:solidFill>
                <a:latin typeface="Verdana" panose="020B0604030504040204" pitchFamily="34" charset="0"/>
              </a:rPr>
              <a:t>Typical Sources of Savings:</a:t>
            </a:r>
          </a:p>
        </p:txBody>
      </p:sp>
      <p:sp>
        <p:nvSpPr>
          <p:cNvPr id="32" name="Text Box 8">
            <a:extLst>
              <a:ext uri="{FF2B5EF4-FFF2-40B4-BE49-F238E27FC236}">
                <a16:creationId xmlns:a16="http://schemas.microsoft.com/office/drawing/2014/main" id="{CCCEB0A0-8C81-46DC-9A13-33DEEA5D2551}"/>
              </a:ext>
            </a:extLst>
          </p:cNvPr>
          <p:cNvSpPr txBox="1">
            <a:spLocks noChangeArrowheads="1"/>
          </p:cNvSpPr>
          <p:nvPr/>
        </p:nvSpPr>
        <p:spPr bwMode="auto">
          <a:xfrm>
            <a:off x="1895856" y="2362200"/>
            <a:ext cx="4267200" cy="3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ts val="600"/>
              </a:spcBef>
              <a:buClr>
                <a:srgbClr val="800000"/>
              </a:buClr>
              <a:buFont typeface="Wingdings" panose="05000000000000000000" pitchFamily="2" charset="2"/>
              <a:buChar char="Ø"/>
            </a:pPr>
            <a:r>
              <a:rPr lang="en-US" altLang="en-US" sz="1600" b="1">
                <a:solidFill>
                  <a:srgbClr val="002060"/>
                </a:solidFill>
                <a:latin typeface="Verdana" panose="020B0604030504040204" pitchFamily="34" charset="0"/>
              </a:rPr>
              <a:t>Expiration control</a:t>
            </a:r>
            <a:br>
              <a:rPr lang="en-US" altLang="en-US" sz="1600">
                <a:solidFill>
                  <a:srgbClr val="002060"/>
                </a:solidFill>
                <a:latin typeface="Verdana" panose="020B0604030504040204" pitchFamily="34" charset="0"/>
              </a:rPr>
            </a:br>
            <a:endParaRPr lang="en-US" altLang="en-US" sz="1600">
              <a:solidFill>
                <a:srgbClr val="002060"/>
              </a:solidFill>
              <a:latin typeface="Verdana" panose="020B0604030504040204" pitchFamily="34" charset="0"/>
            </a:endParaRPr>
          </a:p>
          <a:p>
            <a:pPr>
              <a:spcBef>
                <a:spcPts val="600"/>
              </a:spcBef>
              <a:buClr>
                <a:srgbClr val="800000"/>
              </a:buClr>
              <a:buFont typeface="Wingdings" panose="05000000000000000000" pitchFamily="2" charset="2"/>
              <a:buChar char="Ø"/>
            </a:pPr>
            <a:endParaRPr lang="en-US" altLang="en-US" sz="1600">
              <a:solidFill>
                <a:srgbClr val="002060"/>
              </a:solidFill>
              <a:latin typeface="Verdana" panose="020B0604030504040204" pitchFamily="34" charset="0"/>
            </a:endParaRPr>
          </a:p>
          <a:p>
            <a:pPr>
              <a:spcBef>
                <a:spcPts val="600"/>
              </a:spcBef>
              <a:buClr>
                <a:srgbClr val="800000"/>
              </a:buClr>
              <a:buFont typeface="Wingdings" panose="05000000000000000000" pitchFamily="2" charset="2"/>
              <a:buChar char="Ø"/>
            </a:pPr>
            <a:r>
              <a:rPr lang="en-US" altLang="en-US" sz="1600" b="1">
                <a:solidFill>
                  <a:srgbClr val="002060"/>
                </a:solidFill>
                <a:latin typeface="Verdana" panose="020B0604030504040204" pitchFamily="34" charset="0"/>
              </a:rPr>
              <a:t>Inventory size reduction</a:t>
            </a:r>
            <a:br>
              <a:rPr lang="en-US" altLang="en-US" sz="1600">
                <a:solidFill>
                  <a:srgbClr val="002060"/>
                </a:solidFill>
                <a:latin typeface="Verdana" panose="020B0604030504040204" pitchFamily="34" charset="0"/>
              </a:rPr>
            </a:br>
            <a:endParaRPr lang="en-US" altLang="en-US" sz="1600">
              <a:solidFill>
                <a:srgbClr val="002060"/>
              </a:solidFill>
              <a:latin typeface="Verdana" panose="020B0604030504040204" pitchFamily="34" charset="0"/>
            </a:endParaRPr>
          </a:p>
          <a:p>
            <a:pPr>
              <a:spcBef>
                <a:spcPts val="600"/>
              </a:spcBef>
              <a:buClr>
                <a:srgbClr val="800000"/>
              </a:buClr>
              <a:buFont typeface="Wingdings" panose="05000000000000000000" pitchFamily="2" charset="2"/>
              <a:buChar char="Ø"/>
            </a:pPr>
            <a:endParaRPr lang="en-US" altLang="en-US" sz="1600" i="1">
              <a:solidFill>
                <a:srgbClr val="002060"/>
              </a:solidFill>
              <a:latin typeface="Verdana" panose="020B0604030504040204" pitchFamily="34" charset="0"/>
            </a:endParaRPr>
          </a:p>
          <a:p>
            <a:pPr>
              <a:spcBef>
                <a:spcPts val="600"/>
              </a:spcBef>
              <a:buClr>
                <a:srgbClr val="800000"/>
              </a:buClr>
              <a:buFont typeface="Wingdings" panose="05000000000000000000" pitchFamily="2" charset="2"/>
              <a:buChar char="Ø"/>
            </a:pPr>
            <a:r>
              <a:rPr lang="en-US" altLang="en-US" sz="1600" b="1">
                <a:solidFill>
                  <a:srgbClr val="002060"/>
                </a:solidFill>
                <a:latin typeface="Verdana" panose="020B0604030504040204" pitchFamily="34" charset="0"/>
              </a:rPr>
              <a:t>Reduction in product purchases</a:t>
            </a:r>
          </a:p>
          <a:p>
            <a:pPr>
              <a:spcBef>
                <a:spcPts val="600"/>
              </a:spcBef>
              <a:buClr>
                <a:srgbClr val="800000"/>
              </a:buClr>
              <a:buFont typeface="Wingdings" panose="05000000000000000000" pitchFamily="2" charset="2"/>
              <a:buChar char="Ø"/>
            </a:pPr>
            <a:endParaRPr lang="en-US" altLang="en-US" sz="1600" b="1">
              <a:solidFill>
                <a:srgbClr val="002060"/>
              </a:solidFill>
              <a:latin typeface="Verdana" panose="020B0604030504040204" pitchFamily="34" charset="0"/>
            </a:endParaRPr>
          </a:p>
          <a:p>
            <a:pPr>
              <a:spcBef>
                <a:spcPts val="600"/>
              </a:spcBef>
              <a:buClr>
                <a:srgbClr val="800000"/>
              </a:buClr>
              <a:buFont typeface="Wingdings" panose="05000000000000000000" pitchFamily="2" charset="2"/>
              <a:buChar char="Ø"/>
            </a:pPr>
            <a:endParaRPr lang="en-US" altLang="en-US" sz="1600" b="1">
              <a:solidFill>
                <a:srgbClr val="002060"/>
              </a:solidFill>
              <a:latin typeface="Verdana" panose="020B0604030504040204" pitchFamily="34" charset="0"/>
            </a:endParaRPr>
          </a:p>
          <a:p>
            <a:pPr>
              <a:spcBef>
                <a:spcPts val="600"/>
              </a:spcBef>
              <a:buClr>
                <a:srgbClr val="800000"/>
              </a:buClr>
              <a:buFont typeface="Wingdings" panose="05000000000000000000" pitchFamily="2" charset="2"/>
              <a:buChar char="Ø"/>
            </a:pPr>
            <a:r>
              <a:rPr lang="en-US" altLang="en-US" sz="1600" b="1">
                <a:solidFill>
                  <a:srgbClr val="002060"/>
                </a:solidFill>
                <a:latin typeface="Verdana" panose="020B0604030504040204" pitchFamily="34" charset="0"/>
              </a:rPr>
              <a:t>Clinical utilization management</a:t>
            </a:r>
            <a:br>
              <a:rPr lang="en-US" altLang="en-US" sz="1600">
                <a:solidFill>
                  <a:srgbClr val="002060"/>
                </a:solidFill>
                <a:latin typeface="Verdana" panose="020B0604030504040204" pitchFamily="34" charset="0"/>
              </a:rPr>
            </a:br>
            <a:endParaRPr lang="en-US" altLang="en-US" sz="1400" b="1" i="1">
              <a:solidFill>
                <a:srgbClr val="003399"/>
              </a:solidFill>
              <a:latin typeface="Verdana" panose="020B0604030504040204" pitchFamily="34" charset="0"/>
            </a:endParaRPr>
          </a:p>
        </p:txBody>
      </p:sp>
      <p:sp>
        <p:nvSpPr>
          <p:cNvPr id="33" name="Text Box 9">
            <a:extLst>
              <a:ext uri="{FF2B5EF4-FFF2-40B4-BE49-F238E27FC236}">
                <a16:creationId xmlns:a16="http://schemas.microsoft.com/office/drawing/2014/main" id="{3A5DB05C-1C92-4133-9338-4DBA046C02D7}"/>
              </a:ext>
            </a:extLst>
          </p:cNvPr>
          <p:cNvSpPr txBox="1">
            <a:spLocks noChangeArrowheads="1"/>
          </p:cNvSpPr>
          <p:nvPr/>
        </p:nvSpPr>
        <p:spPr bwMode="auto">
          <a:xfrm>
            <a:off x="2124456" y="2659064"/>
            <a:ext cx="38862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buClr>
                <a:srgbClr val="800000"/>
              </a:buClr>
              <a:buFontTx/>
              <a:buNone/>
              <a:defRPr/>
            </a:pPr>
            <a:r>
              <a:rPr lang="en-US" altLang="en-US" sz="1600" i="1" dirty="0">
                <a:solidFill>
                  <a:schemeClr val="tx1">
                    <a:lumMod val="75000"/>
                    <a:lumOff val="25000"/>
                  </a:schemeClr>
                </a:solidFill>
                <a:latin typeface="Verdana" panose="020B0604030504040204" pitchFamily="34" charset="0"/>
              </a:rPr>
              <a:t>Ensure minimal waste: reflection of efficiently run inventory</a:t>
            </a:r>
          </a:p>
        </p:txBody>
      </p:sp>
      <p:sp>
        <p:nvSpPr>
          <p:cNvPr id="34" name="AutoShape 10">
            <a:extLst>
              <a:ext uri="{FF2B5EF4-FFF2-40B4-BE49-F238E27FC236}">
                <a16:creationId xmlns:a16="http://schemas.microsoft.com/office/drawing/2014/main" id="{86F56C9F-55F2-42CB-9434-3B55B136CD6F}"/>
              </a:ext>
            </a:extLst>
          </p:cNvPr>
          <p:cNvSpPr>
            <a:spLocks noChangeArrowheads="1"/>
          </p:cNvSpPr>
          <p:nvPr/>
        </p:nvSpPr>
        <p:spPr bwMode="auto">
          <a:xfrm>
            <a:off x="6010656" y="2424113"/>
            <a:ext cx="457200" cy="304800"/>
          </a:xfrm>
          <a:prstGeom prst="rightArrow">
            <a:avLst>
              <a:gd name="adj1" fmla="val 50000"/>
              <a:gd name="adj2" fmla="val 3750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5" name="AutoShape 11">
            <a:extLst>
              <a:ext uri="{FF2B5EF4-FFF2-40B4-BE49-F238E27FC236}">
                <a16:creationId xmlns:a16="http://schemas.microsoft.com/office/drawing/2014/main" id="{5C077A2D-630E-442C-9CC3-DE0B53680D75}"/>
              </a:ext>
            </a:extLst>
          </p:cNvPr>
          <p:cNvSpPr>
            <a:spLocks noChangeArrowheads="1"/>
          </p:cNvSpPr>
          <p:nvPr/>
        </p:nvSpPr>
        <p:spPr bwMode="auto">
          <a:xfrm>
            <a:off x="6010656" y="3268663"/>
            <a:ext cx="457200" cy="304800"/>
          </a:xfrm>
          <a:prstGeom prst="rightArrow">
            <a:avLst>
              <a:gd name="adj1" fmla="val 50000"/>
              <a:gd name="adj2" fmla="val 3750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2400" b="1" i="1">
              <a:latin typeface="Times New Roman" panose="02020603050405020304" pitchFamily="18" charset="0"/>
            </a:endParaRPr>
          </a:p>
        </p:txBody>
      </p:sp>
      <p:sp>
        <p:nvSpPr>
          <p:cNvPr id="36" name="AutoShape 12">
            <a:extLst>
              <a:ext uri="{FF2B5EF4-FFF2-40B4-BE49-F238E27FC236}">
                <a16:creationId xmlns:a16="http://schemas.microsoft.com/office/drawing/2014/main" id="{A2858CF9-D23C-4AAF-A44C-8F50B2527EC5}"/>
              </a:ext>
            </a:extLst>
          </p:cNvPr>
          <p:cNvSpPr>
            <a:spLocks noChangeArrowheads="1"/>
          </p:cNvSpPr>
          <p:nvPr/>
        </p:nvSpPr>
        <p:spPr bwMode="auto">
          <a:xfrm>
            <a:off x="6010656" y="4157663"/>
            <a:ext cx="457200" cy="304800"/>
          </a:xfrm>
          <a:prstGeom prst="rightArrow">
            <a:avLst>
              <a:gd name="adj1" fmla="val 50000"/>
              <a:gd name="adj2" fmla="val 3750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2400" b="1" i="1">
              <a:latin typeface="Times New Roman" panose="02020603050405020304" pitchFamily="18" charset="0"/>
            </a:endParaRPr>
          </a:p>
        </p:txBody>
      </p:sp>
      <p:sp>
        <p:nvSpPr>
          <p:cNvPr id="37" name="Text Box 14">
            <a:extLst>
              <a:ext uri="{FF2B5EF4-FFF2-40B4-BE49-F238E27FC236}">
                <a16:creationId xmlns:a16="http://schemas.microsoft.com/office/drawing/2014/main" id="{303F5F41-DE65-4FEC-BBD5-8179F179F566}"/>
              </a:ext>
            </a:extLst>
          </p:cNvPr>
          <p:cNvSpPr txBox="1">
            <a:spLocks noChangeArrowheads="1"/>
          </p:cNvSpPr>
          <p:nvPr/>
        </p:nvSpPr>
        <p:spPr bwMode="auto">
          <a:xfrm>
            <a:off x="2141919" y="3508376"/>
            <a:ext cx="3886200"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buClr>
                <a:srgbClr val="800000"/>
              </a:buClr>
              <a:buFontTx/>
              <a:buNone/>
              <a:defRPr/>
            </a:pPr>
            <a:r>
              <a:rPr lang="en-US" altLang="en-US" sz="1600" i="1" dirty="0">
                <a:solidFill>
                  <a:schemeClr val="tx1">
                    <a:lumMod val="75000"/>
                    <a:lumOff val="25000"/>
                  </a:schemeClr>
                </a:solidFill>
                <a:latin typeface="Verdana" panose="020B0604030504040204" pitchFamily="34" charset="0"/>
              </a:rPr>
              <a:t>Support higher volume of patient cases with same or lower inventory levels</a:t>
            </a:r>
            <a:br>
              <a:rPr lang="en-US" altLang="en-US" sz="1600" i="1" dirty="0">
                <a:solidFill>
                  <a:schemeClr val="tx1">
                    <a:lumMod val="75000"/>
                    <a:lumOff val="25000"/>
                  </a:schemeClr>
                </a:solidFill>
                <a:latin typeface="Verdana" panose="020B0604030504040204" pitchFamily="34" charset="0"/>
              </a:rPr>
            </a:br>
            <a:endParaRPr lang="en-US" altLang="en-US" sz="1600" i="1" dirty="0">
              <a:solidFill>
                <a:schemeClr val="tx1">
                  <a:lumMod val="75000"/>
                  <a:lumOff val="25000"/>
                </a:schemeClr>
              </a:solidFill>
              <a:latin typeface="Verdana" panose="020B0604030504040204" pitchFamily="34" charset="0"/>
            </a:endParaRPr>
          </a:p>
          <a:p>
            <a:pPr eaLnBrk="1" hangingPunct="1">
              <a:lnSpc>
                <a:spcPct val="80000"/>
              </a:lnSpc>
              <a:spcBef>
                <a:spcPct val="50000"/>
              </a:spcBef>
              <a:buClr>
                <a:srgbClr val="800000"/>
              </a:buClr>
              <a:buFontTx/>
              <a:buNone/>
              <a:defRPr/>
            </a:pPr>
            <a:endParaRPr lang="en-US" altLang="en-US" sz="1600" i="1" dirty="0">
              <a:solidFill>
                <a:schemeClr val="tx1">
                  <a:lumMod val="75000"/>
                  <a:lumOff val="25000"/>
                </a:schemeClr>
              </a:solidFill>
              <a:latin typeface="Verdana" panose="020B0604030504040204" pitchFamily="34" charset="0"/>
            </a:endParaRPr>
          </a:p>
          <a:p>
            <a:pPr eaLnBrk="1" hangingPunct="1">
              <a:lnSpc>
                <a:spcPct val="80000"/>
              </a:lnSpc>
              <a:spcBef>
                <a:spcPct val="50000"/>
              </a:spcBef>
              <a:buClr>
                <a:srgbClr val="800000"/>
              </a:buClr>
              <a:buFontTx/>
              <a:buNone/>
              <a:defRPr/>
            </a:pPr>
            <a:endParaRPr lang="en-US" altLang="en-US" sz="1600" i="1" dirty="0">
              <a:solidFill>
                <a:schemeClr val="tx1">
                  <a:lumMod val="75000"/>
                  <a:lumOff val="25000"/>
                </a:schemeClr>
              </a:solidFill>
              <a:latin typeface="Verdana" panose="020B0604030504040204" pitchFamily="34" charset="0"/>
            </a:endParaRPr>
          </a:p>
        </p:txBody>
      </p:sp>
      <p:sp>
        <p:nvSpPr>
          <p:cNvPr id="38" name="Text Box 15">
            <a:extLst>
              <a:ext uri="{FF2B5EF4-FFF2-40B4-BE49-F238E27FC236}">
                <a16:creationId xmlns:a16="http://schemas.microsoft.com/office/drawing/2014/main" id="{A7553E18-D669-440D-A744-3B93EE112FFF}"/>
              </a:ext>
            </a:extLst>
          </p:cNvPr>
          <p:cNvSpPr txBox="1">
            <a:spLocks noChangeArrowheads="1"/>
          </p:cNvSpPr>
          <p:nvPr/>
        </p:nvSpPr>
        <p:spPr bwMode="auto">
          <a:xfrm>
            <a:off x="2146681" y="4452939"/>
            <a:ext cx="38862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buClr>
                <a:srgbClr val="800000"/>
              </a:buClr>
              <a:buFontTx/>
              <a:buNone/>
              <a:defRPr/>
            </a:pPr>
            <a:r>
              <a:rPr lang="en-US" altLang="en-US" sz="1600" i="1" dirty="0">
                <a:solidFill>
                  <a:schemeClr val="tx1">
                    <a:lumMod val="75000"/>
                    <a:lumOff val="25000"/>
                  </a:schemeClr>
                </a:solidFill>
                <a:latin typeface="Verdana" panose="020B0604030504040204" pitchFamily="34" charset="0"/>
              </a:rPr>
              <a:t>Ensure purchases are aligned with actual consumption needs</a:t>
            </a:r>
          </a:p>
        </p:txBody>
      </p:sp>
      <p:sp>
        <p:nvSpPr>
          <p:cNvPr id="39" name="AutoShape 12">
            <a:extLst>
              <a:ext uri="{FF2B5EF4-FFF2-40B4-BE49-F238E27FC236}">
                <a16:creationId xmlns:a16="http://schemas.microsoft.com/office/drawing/2014/main" id="{E2419C2C-BEA4-4CA7-B1F3-95F558E28DF7}"/>
              </a:ext>
            </a:extLst>
          </p:cNvPr>
          <p:cNvSpPr>
            <a:spLocks noChangeArrowheads="1"/>
          </p:cNvSpPr>
          <p:nvPr/>
        </p:nvSpPr>
        <p:spPr bwMode="auto">
          <a:xfrm>
            <a:off x="6010656" y="5105400"/>
            <a:ext cx="457200" cy="304800"/>
          </a:xfrm>
          <a:prstGeom prst="rightArrow">
            <a:avLst>
              <a:gd name="adj1" fmla="val 50000"/>
              <a:gd name="adj2" fmla="val 37500"/>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2400" b="1" i="1">
              <a:latin typeface="Times New Roman" panose="02020603050405020304" pitchFamily="18" charset="0"/>
            </a:endParaRPr>
          </a:p>
        </p:txBody>
      </p:sp>
      <p:sp>
        <p:nvSpPr>
          <p:cNvPr id="40" name="Text Box 15">
            <a:extLst>
              <a:ext uri="{FF2B5EF4-FFF2-40B4-BE49-F238E27FC236}">
                <a16:creationId xmlns:a16="http://schemas.microsoft.com/office/drawing/2014/main" id="{42ED1F51-C981-4FEE-B3BB-E53EAE14A561}"/>
              </a:ext>
            </a:extLst>
          </p:cNvPr>
          <p:cNvSpPr txBox="1">
            <a:spLocks noChangeArrowheads="1"/>
          </p:cNvSpPr>
          <p:nvPr/>
        </p:nvSpPr>
        <p:spPr bwMode="auto">
          <a:xfrm>
            <a:off x="2141919" y="5338764"/>
            <a:ext cx="38862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buClr>
                <a:srgbClr val="800000"/>
              </a:buClr>
              <a:buFontTx/>
              <a:buNone/>
              <a:defRPr/>
            </a:pPr>
            <a:r>
              <a:rPr lang="en-US" altLang="en-US" sz="1600" i="1" dirty="0">
                <a:solidFill>
                  <a:schemeClr val="tx1">
                    <a:lumMod val="75000"/>
                    <a:lumOff val="25000"/>
                  </a:schemeClr>
                </a:solidFill>
                <a:latin typeface="Verdana" panose="020B0604030504040204" pitchFamily="34" charset="0"/>
              </a:rPr>
              <a:t>Ensure consistent and standardized clinical operations &amp; supply documentation protocols</a:t>
            </a:r>
          </a:p>
        </p:txBody>
      </p:sp>
      <p:sp>
        <p:nvSpPr>
          <p:cNvPr id="41" name="Text Box 6">
            <a:extLst>
              <a:ext uri="{FF2B5EF4-FFF2-40B4-BE49-F238E27FC236}">
                <a16:creationId xmlns:a16="http://schemas.microsoft.com/office/drawing/2014/main" id="{85B3F434-F657-434F-9A11-3569B960D2A3}"/>
              </a:ext>
            </a:extLst>
          </p:cNvPr>
          <p:cNvSpPr txBox="1">
            <a:spLocks noChangeArrowheads="1"/>
          </p:cNvSpPr>
          <p:nvPr/>
        </p:nvSpPr>
        <p:spPr bwMode="auto">
          <a:xfrm>
            <a:off x="6239256" y="1719264"/>
            <a:ext cx="441960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spcBef>
                <a:spcPct val="50000"/>
              </a:spcBef>
              <a:buFontTx/>
              <a:buNone/>
            </a:pPr>
            <a:r>
              <a:rPr lang="en-US" altLang="en-US" sz="1600" u="sng">
                <a:solidFill>
                  <a:srgbClr val="002060"/>
                </a:solidFill>
                <a:latin typeface="Verdana" panose="020B0604030504040204" pitchFamily="34" charset="0"/>
              </a:rPr>
              <a:t>Typical Magnitude of Savings</a:t>
            </a:r>
          </a:p>
        </p:txBody>
      </p:sp>
      <p:sp>
        <p:nvSpPr>
          <p:cNvPr id="42" name="Text Box 9">
            <a:extLst>
              <a:ext uri="{FF2B5EF4-FFF2-40B4-BE49-F238E27FC236}">
                <a16:creationId xmlns:a16="http://schemas.microsoft.com/office/drawing/2014/main" id="{7720D27C-6593-4EA5-84C5-39D7B69E367C}"/>
              </a:ext>
            </a:extLst>
          </p:cNvPr>
          <p:cNvSpPr txBox="1">
            <a:spLocks noChangeArrowheads="1"/>
          </p:cNvSpPr>
          <p:nvPr/>
        </p:nvSpPr>
        <p:spPr bwMode="auto">
          <a:xfrm>
            <a:off x="6544056" y="2424113"/>
            <a:ext cx="3886200"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buClr>
                <a:srgbClr val="800000"/>
              </a:buClr>
              <a:buFont typeface="Wingdings" panose="05000000000000000000" pitchFamily="2" charset="2"/>
              <a:buNone/>
            </a:pPr>
            <a:r>
              <a:rPr lang="en-US" altLang="en-US" sz="1600">
                <a:solidFill>
                  <a:srgbClr val="000066"/>
                </a:solidFill>
                <a:latin typeface="Verdana" panose="020B0604030504040204" pitchFamily="34" charset="0"/>
              </a:rPr>
              <a:t>8% to 12% of total inventory value</a:t>
            </a:r>
          </a:p>
        </p:txBody>
      </p:sp>
      <p:sp>
        <p:nvSpPr>
          <p:cNvPr id="43" name="Text Box 14">
            <a:extLst>
              <a:ext uri="{FF2B5EF4-FFF2-40B4-BE49-F238E27FC236}">
                <a16:creationId xmlns:a16="http://schemas.microsoft.com/office/drawing/2014/main" id="{F367F737-7398-44F0-9E63-B6B0D3E7580F}"/>
              </a:ext>
            </a:extLst>
          </p:cNvPr>
          <p:cNvSpPr txBox="1">
            <a:spLocks noChangeArrowheads="1"/>
          </p:cNvSpPr>
          <p:nvPr/>
        </p:nvSpPr>
        <p:spPr bwMode="auto">
          <a:xfrm>
            <a:off x="6544056" y="3332164"/>
            <a:ext cx="38862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60000"/>
              </a:lnSpc>
              <a:spcBef>
                <a:spcPct val="50000"/>
              </a:spcBef>
              <a:buClr>
                <a:srgbClr val="800000"/>
              </a:buClr>
              <a:buFont typeface="Wingdings" panose="05000000000000000000" pitchFamily="2" charset="2"/>
              <a:buNone/>
            </a:pPr>
            <a:r>
              <a:rPr lang="en-US" altLang="en-US" sz="1600">
                <a:solidFill>
                  <a:srgbClr val="000066"/>
                </a:solidFill>
                <a:latin typeface="Verdana" panose="020B0604030504040204" pitchFamily="34" charset="0"/>
              </a:rPr>
              <a:t>5% to 15% of total inventory value</a:t>
            </a:r>
          </a:p>
        </p:txBody>
      </p:sp>
      <p:sp>
        <p:nvSpPr>
          <p:cNvPr id="44" name="Text Box 15">
            <a:extLst>
              <a:ext uri="{FF2B5EF4-FFF2-40B4-BE49-F238E27FC236}">
                <a16:creationId xmlns:a16="http://schemas.microsoft.com/office/drawing/2014/main" id="{CCAFC36A-2780-4500-B576-184CA086D43D}"/>
              </a:ext>
            </a:extLst>
          </p:cNvPr>
          <p:cNvSpPr txBox="1">
            <a:spLocks noChangeArrowheads="1"/>
          </p:cNvSpPr>
          <p:nvPr/>
        </p:nvSpPr>
        <p:spPr bwMode="auto">
          <a:xfrm>
            <a:off x="6544056" y="4157664"/>
            <a:ext cx="4191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Clr>
                <a:srgbClr val="800000"/>
              </a:buClr>
              <a:buFontTx/>
              <a:buNone/>
            </a:pPr>
            <a:r>
              <a:rPr lang="en-US" altLang="en-US" sz="1600">
                <a:solidFill>
                  <a:srgbClr val="000066"/>
                </a:solidFill>
                <a:latin typeface="Verdana" panose="020B0604030504040204" pitchFamily="34" charset="0"/>
              </a:rPr>
              <a:t>5% to 10% of total supply purchases</a:t>
            </a:r>
          </a:p>
        </p:txBody>
      </p:sp>
      <p:sp>
        <p:nvSpPr>
          <p:cNvPr id="45" name="Text Box 15">
            <a:extLst>
              <a:ext uri="{FF2B5EF4-FFF2-40B4-BE49-F238E27FC236}">
                <a16:creationId xmlns:a16="http://schemas.microsoft.com/office/drawing/2014/main" id="{BB3F0916-7BB3-4C58-AAFA-BE582FDDF47B}"/>
              </a:ext>
            </a:extLst>
          </p:cNvPr>
          <p:cNvSpPr txBox="1">
            <a:spLocks noChangeArrowheads="1"/>
          </p:cNvSpPr>
          <p:nvPr/>
        </p:nvSpPr>
        <p:spPr bwMode="auto">
          <a:xfrm>
            <a:off x="6544056" y="5105400"/>
            <a:ext cx="4191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Clr>
                <a:srgbClr val="800000"/>
              </a:buClr>
              <a:buFontTx/>
              <a:buNone/>
            </a:pPr>
            <a:r>
              <a:rPr lang="en-US" altLang="en-US" sz="1600">
                <a:solidFill>
                  <a:srgbClr val="000066"/>
                </a:solidFill>
                <a:latin typeface="Verdana" panose="020B0604030504040204" pitchFamily="34" charset="0"/>
              </a:rPr>
              <a:t>Up to 5% of total value of supplies used</a:t>
            </a:r>
          </a:p>
        </p:txBody>
      </p:sp>
    </p:spTree>
    <p:extLst>
      <p:ext uri="{BB962C8B-B14F-4D97-AF65-F5344CB8AC3E}">
        <p14:creationId xmlns:p14="http://schemas.microsoft.com/office/powerpoint/2010/main" val="365003108"/>
      </p:ext>
    </p:extLst>
  </p:cSld>
  <p:clrMapOvr>
    <a:masterClrMapping/>
  </p:clrMapOvr>
  <mc:AlternateContent xmlns:mc="http://schemas.openxmlformats.org/markup-compatibility/2006" xmlns:p14="http://schemas.microsoft.com/office/powerpoint/2010/main">
    <mc:Choice Requires="p14">
      <p:transition spd="slow" p14:dur="1500" advClick="0" advTm="5000">
        <p:cover/>
      </p:transition>
    </mc:Choice>
    <mc:Fallback xmlns="">
      <p:transition spd="slow" advClick="0" advTm="5000">
        <p:cover/>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2">
            <a:extLst>
              <a:ext uri="{FF2B5EF4-FFF2-40B4-BE49-F238E27FC236}">
                <a16:creationId xmlns:a16="http://schemas.microsoft.com/office/drawing/2014/main" id="{545D5FE1-7BD5-4D9F-8F56-24AD3BD9F20B}"/>
              </a:ext>
            </a:extLst>
          </p:cNvPr>
          <p:cNvSpPr>
            <a:spLocks noChangeArrowheads="1"/>
          </p:cNvSpPr>
          <p:nvPr/>
        </p:nvSpPr>
        <p:spPr bwMode="auto">
          <a:xfrm>
            <a:off x="5354638" y="5483226"/>
            <a:ext cx="5078412" cy="919163"/>
          </a:xfrm>
          <a:prstGeom prst="rect">
            <a:avLst/>
          </a:prstGeom>
          <a:solidFill>
            <a:schemeClr val="accent3">
              <a:lumMod val="20000"/>
              <a:lumOff val="80000"/>
            </a:schemeClr>
          </a:solidFill>
          <a:ln>
            <a:noFill/>
          </a:ln>
          <a:effectLst>
            <a:outerShdw dist="35921" dir="2700000" algn="ctr" rotWithShape="0">
              <a:schemeClr val="bg2"/>
            </a:outerShdw>
          </a:effectLs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600" dirty="0">
              <a:latin typeface="Verdana" panose="020B0604030504040204" pitchFamily="34" charset="0"/>
              <a:ea typeface="Verdana" panose="020B0604030504040204" pitchFamily="34" charset="0"/>
              <a:cs typeface="Verdana" panose="020B0604030504040204" pitchFamily="34" charset="0"/>
            </a:endParaRPr>
          </a:p>
        </p:txBody>
      </p:sp>
      <p:sp>
        <p:nvSpPr>
          <p:cNvPr id="27" name="Rectangle 2">
            <a:extLst>
              <a:ext uri="{FF2B5EF4-FFF2-40B4-BE49-F238E27FC236}">
                <a16:creationId xmlns:a16="http://schemas.microsoft.com/office/drawing/2014/main" id="{DE34E0A5-A0BF-45CA-AA1E-A5E05AA4B464}"/>
              </a:ext>
            </a:extLst>
          </p:cNvPr>
          <p:cNvSpPr>
            <a:spLocks noChangeArrowheads="1"/>
          </p:cNvSpPr>
          <p:nvPr/>
        </p:nvSpPr>
        <p:spPr bwMode="auto">
          <a:xfrm>
            <a:off x="5354638" y="3054350"/>
            <a:ext cx="5078412" cy="1149350"/>
          </a:xfrm>
          <a:prstGeom prst="rect">
            <a:avLst/>
          </a:prstGeom>
          <a:solidFill>
            <a:schemeClr val="accent3">
              <a:lumMod val="20000"/>
              <a:lumOff val="80000"/>
            </a:schemeClr>
          </a:solidFill>
          <a:ln>
            <a:noFill/>
          </a:ln>
          <a:effectLst>
            <a:outerShdw dist="35921" dir="2700000" algn="ctr" rotWithShape="0">
              <a:schemeClr val="bg2"/>
            </a:outerShdw>
          </a:effectLs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600" dirty="0">
              <a:latin typeface="Verdana" panose="020B0604030504040204" pitchFamily="34" charset="0"/>
              <a:ea typeface="Verdana" panose="020B0604030504040204" pitchFamily="34" charset="0"/>
              <a:cs typeface="Verdana" panose="020B0604030504040204" pitchFamily="34" charset="0"/>
            </a:endParaRPr>
          </a:p>
        </p:txBody>
      </p:sp>
      <p:sp>
        <p:nvSpPr>
          <p:cNvPr id="28" name="Rectangle 2">
            <a:extLst>
              <a:ext uri="{FF2B5EF4-FFF2-40B4-BE49-F238E27FC236}">
                <a16:creationId xmlns:a16="http://schemas.microsoft.com/office/drawing/2014/main" id="{6D575E76-088C-4E20-8B87-C2A58A2F3FDD}"/>
              </a:ext>
            </a:extLst>
          </p:cNvPr>
          <p:cNvSpPr>
            <a:spLocks noChangeArrowheads="1"/>
          </p:cNvSpPr>
          <p:nvPr/>
        </p:nvSpPr>
        <p:spPr bwMode="auto">
          <a:xfrm>
            <a:off x="5354638" y="4314825"/>
            <a:ext cx="5078412" cy="1066800"/>
          </a:xfrm>
          <a:prstGeom prst="rect">
            <a:avLst/>
          </a:prstGeom>
          <a:solidFill>
            <a:schemeClr val="accent3">
              <a:lumMod val="20000"/>
              <a:lumOff val="80000"/>
            </a:schemeClr>
          </a:solidFill>
          <a:ln>
            <a:noFill/>
          </a:ln>
          <a:effectLst>
            <a:outerShdw dist="35921" dir="2700000" algn="ctr" rotWithShape="0">
              <a:schemeClr val="bg2"/>
            </a:outerShdw>
          </a:effectLs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600" dirty="0">
              <a:latin typeface="Verdana" panose="020B0604030504040204" pitchFamily="34" charset="0"/>
              <a:ea typeface="Verdana" panose="020B0604030504040204" pitchFamily="34" charset="0"/>
              <a:cs typeface="Verdana" panose="020B0604030504040204" pitchFamily="34" charset="0"/>
            </a:endParaRPr>
          </a:p>
        </p:txBody>
      </p:sp>
      <p:sp>
        <p:nvSpPr>
          <p:cNvPr id="24" name="Rectangle 3">
            <a:extLst>
              <a:ext uri="{FF2B5EF4-FFF2-40B4-BE49-F238E27FC236}">
                <a16:creationId xmlns:a16="http://schemas.microsoft.com/office/drawing/2014/main" id="{0BF56854-D0F1-445C-8A80-BF5D41076E12}"/>
              </a:ext>
            </a:extLst>
          </p:cNvPr>
          <p:cNvSpPr>
            <a:spLocks noChangeArrowheads="1"/>
          </p:cNvSpPr>
          <p:nvPr/>
        </p:nvSpPr>
        <p:spPr bwMode="auto">
          <a:xfrm>
            <a:off x="1698625" y="3041650"/>
            <a:ext cx="3429000" cy="1149350"/>
          </a:xfrm>
          <a:prstGeom prst="rect">
            <a:avLst/>
          </a:prstGeom>
          <a:solidFill>
            <a:schemeClr val="accent1">
              <a:lumMod val="20000"/>
              <a:lumOff val="80000"/>
            </a:schemeClr>
          </a:solidFill>
          <a:ln w="9525">
            <a:noFill/>
            <a:miter lim="800000"/>
            <a:headEnd/>
            <a:tailEnd/>
          </a:ln>
          <a:effectLst>
            <a:outerShdw dist="35921" dir="2700000" algn="ctr" rotWithShape="0">
              <a:schemeClr val="bg2"/>
            </a:outerShdw>
          </a:effec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a:p>
        </p:txBody>
      </p:sp>
      <p:sp>
        <p:nvSpPr>
          <p:cNvPr id="26" name="Rectangle 3">
            <a:extLst>
              <a:ext uri="{FF2B5EF4-FFF2-40B4-BE49-F238E27FC236}">
                <a16:creationId xmlns:a16="http://schemas.microsoft.com/office/drawing/2014/main" id="{B7B1591F-211F-48CD-BB52-CF92B07A34C6}"/>
              </a:ext>
            </a:extLst>
          </p:cNvPr>
          <p:cNvSpPr>
            <a:spLocks noChangeArrowheads="1"/>
          </p:cNvSpPr>
          <p:nvPr/>
        </p:nvSpPr>
        <p:spPr bwMode="auto">
          <a:xfrm>
            <a:off x="1676400" y="4289425"/>
            <a:ext cx="3429000" cy="1066800"/>
          </a:xfrm>
          <a:prstGeom prst="rect">
            <a:avLst/>
          </a:prstGeom>
          <a:solidFill>
            <a:schemeClr val="accent1">
              <a:lumMod val="20000"/>
              <a:lumOff val="80000"/>
            </a:schemeClr>
          </a:solidFill>
          <a:ln w="9525">
            <a:noFill/>
            <a:miter lim="800000"/>
            <a:headEnd/>
            <a:tailEnd/>
          </a:ln>
          <a:effectLst>
            <a:outerShdw dist="35921" dir="2700000" algn="ctr" rotWithShape="0">
              <a:schemeClr val="bg2"/>
            </a:outerShdw>
          </a:effec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a:p>
        </p:txBody>
      </p:sp>
      <p:sp>
        <p:nvSpPr>
          <p:cNvPr id="4101" name="Rectangle 2">
            <a:extLst>
              <a:ext uri="{FF2B5EF4-FFF2-40B4-BE49-F238E27FC236}">
                <a16:creationId xmlns:a16="http://schemas.microsoft.com/office/drawing/2014/main" id="{F6E9001E-6209-4F5B-B785-1879D387CCD7}"/>
              </a:ext>
            </a:extLst>
          </p:cNvPr>
          <p:cNvSpPr>
            <a:spLocks noChangeArrowheads="1"/>
          </p:cNvSpPr>
          <p:nvPr/>
        </p:nvSpPr>
        <p:spPr bwMode="auto">
          <a:xfrm>
            <a:off x="5354638" y="2181225"/>
            <a:ext cx="5091112" cy="762000"/>
          </a:xfrm>
          <a:prstGeom prst="rect">
            <a:avLst/>
          </a:prstGeom>
          <a:solidFill>
            <a:schemeClr val="accent3">
              <a:lumMod val="20000"/>
              <a:lumOff val="80000"/>
            </a:schemeClr>
          </a:solidFill>
          <a:ln>
            <a:noFill/>
          </a:ln>
          <a:effectLst>
            <a:outerShdw dist="35921" dir="2700000" algn="ctr" rotWithShape="0">
              <a:schemeClr val="bg2"/>
            </a:outerShdw>
          </a:effectLs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z="1600" dirty="0">
              <a:latin typeface="Verdana" panose="020B0604030504040204" pitchFamily="34" charset="0"/>
              <a:ea typeface="Verdana" panose="020B0604030504040204" pitchFamily="34" charset="0"/>
              <a:cs typeface="Verdana" panose="020B0604030504040204" pitchFamily="34" charset="0"/>
            </a:endParaRPr>
          </a:p>
        </p:txBody>
      </p:sp>
      <p:sp>
        <p:nvSpPr>
          <p:cNvPr id="4102" name="Rectangle 3">
            <a:extLst>
              <a:ext uri="{FF2B5EF4-FFF2-40B4-BE49-F238E27FC236}">
                <a16:creationId xmlns:a16="http://schemas.microsoft.com/office/drawing/2014/main" id="{9C9D9EE1-97B6-4A3A-96EF-A5C3DDF5BC7F}"/>
              </a:ext>
            </a:extLst>
          </p:cNvPr>
          <p:cNvSpPr>
            <a:spLocks noChangeArrowheads="1"/>
          </p:cNvSpPr>
          <p:nvPr/>
        </p:nvSpPr>
        <p:spPr bwMode="auto">
          <a:xfrm>
            <a:off x="1676400" y="2181225"/>
            <a:ext cx="3429000" cy="762000"/>
          </a:xfrm>
          <a:prstGeom prst="rect">
            <a:avLst/>
          </a:prstGeom>
          <a:solidFill>
            <a:schemeClr val="accent1">
              <a:lumMod val="20000"/>
              <a:lumOff val="80000"/>
            </a:schemeClr>
          </a:solidFill>
          <a:ln w="9525">
            <a:noFill/>
            <a:miter lim="800000"/>
            <a:headEnd/>
            <a:tailEnd/>
          </a:ln>
          <a:effectLst>
            <a:outerShdw dist="35921" dir="2700000" algn="ctr" rotWithShape="0">
              <a:schemeClr val="bg2"/>
            </a:outerShdw>
          </a:effec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a:p>
        </p:txBody>
      </p:sp>
      <p:sp>
        <p:nvSpPr>
          <p:cNvPr id="10249" name="Text Box 4">
            <a:extLst>
              <a:ext uri="{FF2B5EF4-FFF2-40B4-BE49-F238E27FC236}">
                <a16:creationId xmlns:a16="http://schemas.microsoft.com/office/drawing/2014/main" id="{66481DC5-7EBB-495F-88D9-1170A9A2CDB7}"/>
              </a:ext>
            </a:extLst>
          </p:cNvPr>
          <p:cNvSpPr txBox="1">
            <a:spLocks noChangeArrowheads="1"/>
          </p:cNvSpPr>
          <p:nvPr/>
        </p:nvSpPr>
        <p:spPr bwMode="auto">
          <a:xfrm>
            <a:off x="1809750" y="1892301"/>
            <a:ext cx="3614738"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spcBef>
                <a:spcPct val="50000"/>
              </a:spcBef>
              <a:buFontTx/>
              <a:buNone/>
            </a:pPr>
            <a:r>
              <a:rPr lang="en-US" altLang="en-US" sz="1600" u="sng">
                <a:solidFill>
                  <a:srgbClr val="002060"/>
                </a:solidFill>
                <a:latin typeface="Verdana" panose="020B0604030504040204" pitchFamily="34" charset="0"/>
              </a:rPr>
              <a:t>Typical Sources of Savings:</a:t>
            </a:r>
          </a:p>
        </p:txBody>
      </p:sp>
      <p:sp>
        <p:nvSpPr>
          <p:cNvPr id="10250" name="Text Box 6">
            <a:extLst>
              <a:ext uri="{FF2B5EF4-FFF2-40B4-BE49-F238E27FC236}">
                <a16:creationId xmlns:a16="http://schemas.microsoft.com/office/drawing/2014/main" id="{D06F25C9-9130-41C2-9679-32FC18D1F8C8}"/>
              </a:ext>
            </a:extLst>
          </p:cNvPr>
          <p:cNvSpPr txBox="1">
            <a:spLocks noChangeArrowheads="1"/>
          </p:cNvSpPr>
          <p:nvPr/>
        </p:nvSpPr>
        <p:spPr bwMode="auto">
          <a:xfrm>
            <a:off x="5524500" y="1892301"/>
            <a:ext cx="3576638"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spcBef>
                <a:spcPct val="50000"/>
              </a:spcBef>
              <a:buFontTx/>
              <a:buNone/>
            </a:pPr>
            <a:r>
              <a:rPr lang="en-US" altLang="en-US" sz="1600" u="sng">
                <a:solidFill>
                  <a:srgbClr val="002060"/>
                </a:solidFill>
                <a:latin typeface="Verdana" panose="020B0604030504040204" pitchFamily="34" charset="0"/>
              </a:rPr>
              <a:t>Metrics</a:t>
            </a:r>
          </a:p>
        </p:txBody>
      </p:sp>
      <p:sp>
        <p:nvSpPr>
          <p:cNvPr id="10251" name="Text Box 9">
            <a:extLst>
              <a:ext uri="{FF2B5EF4-FFF2-40B4-BE49-F238E27FC236}">
                <a16:creationId xmlns:a16="http://schemas.microsoft.com/office/drawing/2014/main" id="{16762F7B-2CB4-4C99-87C5-FE62D0FB25B3}"/>
              </a:ext>
            </a:extLst>
          </p:cNvPr>
          <p:cNvSpPr txBox="1">
            <a:spLocks noChangeArrowheads="1"/>
          </p:cNvSpPr>
          <p:nvPr/>
        </p:nvSpPr>
        <p:spPr bwMode="auto">
          <a:xfrm>
            <a:off x="5334001" y="2409826"/>
            <a:ext cx="4073525"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buClr>
                <a:srgbClr val="800000"/>
              </a:buClr>
            </a:pPr>
            <a:r>
              <a:rPr lang="en-US" altLang="en-US" sz="1400" i="1">
                <a:solidFill>
                  <a:srgbClr val="000066"/>
                </a:solidFill>
                <a:latin typeface="Verdana" panose="020B0604030504040204" pitchFamily="34" charset="0"/>
              </a:rPr>
              <a:t>Expiring as % of total on-hand inventory:  SKUs, Units, Value</a:t>
            </a:r>
          </a:p>
        </p:txBody>
      </p:sp>
      <p:sp>
        <p:nvSpPr>
          <p:cNvPr id="10252" name="AutoShape 10">
            <a:extLst>
              <a:ext uri="{FF2B5EF4-FFF2-40B4-BE49-F238E27FC236}">
                <a16:creationId xmlns:a16="http://schemas.microsoft.com/office/drawing/2014/main" id="{91712836-6AB0-4238-8E0D-78B2A440D417}"/>
              </a:ext>
            </a:extLst>
          </p:cNvPr>
          <p:cNvSpPr>
            <a:spLocks noChangeArrowheads="1"/>
          </p:cNvSpPr>
          <p:nvPr/>
        </p:nvSpPr>
        <p:spPr bwMode="auto">
          <a:xfrm>
            <a:off x="4876800" y="2409826"/>
            <a:ext cx="457200" cy="352425"/>
          </a:xfrm>
          <a:prstGeom prst="rightArrow">
            <a:avLst>
              <a:gd name="adj1" fmla="val 50000"/>
              <a:gd name="adj2" fmla="val 37502"/>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0253" name="AutoShape 11">
            <a:extLst>
              <a:ext uri="{FF2B5EF4-FFF2-40B4-BE49-F238E27FC236}">
                <a16:creationId xmlns:a16="http://schemas.microsoft.com/office/drawing/2014/main" id="{981994D1-7A14-45B8-A675-BE0977820CB8}"/>
              </a:ext>
            </a:extLst>
          </p:cNvPr>
          <p:cNvSpPr>
            <a:spLocks noChangeArrowheads="1"/>
          </p:cNvSpPr>
          <p:nvPr/>
        </p:nvSpPr>
        <p:spPr bwMode="auto">
          <a:xfrm>
            <a:off x="4876800" y="3365501"/>
            <a:ext cx="457200" cy="352425"/>
          </a:xfrm>
          <a:prstGeom prst="rightArrow">
            <a:avLst>
              <a:gd name="adj1" fmla="val 50000"/>
              <a:gd name="adj2" fmla="val 37502"/>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2400" b="1" i="1">
              <a:latin typeface="Times New Roman" panose="02020603050405020304" pitchFamily="18" charset="0"/>
            </a:endParaRPr>
          </a:p>
        </p:txBody>
      </p:sp>
      <p:sp>
        <p:nvSpPr>
          <p:cNvPr id="10254" name="AutoShape 12">
            <a:extLst>
              <a:ext uri="{FF2B5EF4-FFF2-40B4-BE49-F238E27FC236}">
                <a16:creationId xmlns:a16="http://schemas.microsoft.com/office/drawing/2014/main" id="{65D62AFE-06A5-4387-B2C3-4B3FDB6CDA47}"/>
              </a:ext>
            </a:extLst>
          </p:cNvPr>
          <p:cNvSpPr>
            <a:spLocks noChangeArrowheads="1"/>
          </p:cNvSpPr>
          <p:nvPr/>
        </p:nvSpPr>
        <p:spPr bwMode="auto">
          <a:xfrm>
            <a:off x="4876800" y="4543426"/>
            <a:ext cx="457200" cy="352425"/>
          </a:xfrm>
          <a:prstGeom prst="rightArrow">
            <a:avLst>
              <a:gd name="adj1" fmla="val 50000"/>
              <a:gd name="adj2" fmla="val 37502"/>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2400" b="1" i="1">
              <a:latin typeface="Times New Roman" panose="02020603050405020304" pitchFamily="18" charset="0"/>
            </a:endParaRPr>
          </a:p>
        </p:txBody>
      </p:sp>
      <p:sp>
        <p:nvSpPr>
          <p:cNvPr id="10255" name="Text Box 14">
            <a:extLst>
              <a:ext uri="{FF2B5EF4-FFF2-40B4-BE49-F238E27FC236}">
                <a16:creationId xmlns:a16="http://schemas.microsoft.com/office/drawing/2014/main" id="{91196A4A-AABD-4177-BE21-C0BB60A9DC86}"/>
              </a:ext>
            </a:extLst>
          </p:cNvPr>
          <p:cNvSpPr txBox="1">
            <a:spLocks noChangeArrowheads="1"/>
          </p:cNvSpPr>
          <p:nvPr/>
        </p:nvSpPr>
        <p:spPr bwMode="auto">
          <a:xfrm>
            <a:off x="5334001" y="3084513"/>
            <a:ext cx="4105275"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buClr>
                <a:srgbClr val="800000"/>
              </a:buClr>
            </a:pPr>
            <a:r>
              <a:rPr lang="en-US" altLang="en-US" sz="1400" i="1">
                <a:solidFill>
                  <a:srgbClr val="000066"/>
                </a:solidFill>
                <a:latin typeface="Verdana" panose="020B0604030504040204" pitchFamily="34" charset="0"/>
              </a:rPr>
              <a:t>Inventory on-hand in relation to case volume:  SKUs, Units, Value</a:t>
            </a:r>
          </a:p>
        </p:txBody>
      </p:sp>
      <p:sp>
        <p:nvSpPr>
          <p:cNvPr id="10256" name="Text Box 15">
            <a:extLst>
              <a:ext uri="{FF2B5EF4-FFF2-40B4-BE49-F238E27FC236}">
                <a16:creationId xmlns:a16="http://schemas.microsoft.com/office/drawing/2014/main" id="{3510BEF1-C141-4B86-AF51-8280EC081263}"/>
              </a:ext>
            </a:extLst>
          </p:cNvPr>
          <p:cNvSpPr txBox="1">
            <a:spLocks noChangeArrowheads="1"/>
          </p:cNvSpPr>
          <p:nvPr/>
        </p:nvSpPr>
        <p:spPr bwMode="auto">
          <a:xfrm>
            <a:off x="5334001" y="3595688"/>
            <a:ext cx="3959225"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80000"/>
              </a:lnSpc>
              <a:spcBef>
                <a:spcPts val="963"/>
              </a:spcBef>
              <a:buClr>
                <a:srgbClr val="800000"/>
              </a:buClr>
            </a:pPr>
            <a:r>
              <a:rPr lang="en-US" altLang="en-US" sz="1400" i="1">
                <a:solidFill>
                  <a:srgbClr val="000066"/>
                </a:solidFill>
                <a:latin typeface="Verdana" panose="020B0604030504040204" pitchFamily="34" charset="0"/>
              </a:rPr>
              <a:t>Unused or infrequently used in the last 12 months as % of total on-hand inventory:  SKUs, Units, Value</a:t>
            </a:r>
          </a:p>
        </p:txBody>
      </p:sp>
      <p:sp>
        <p:nvSpPr>
          <p:cNvPr id="10257" name="Text Box 15">
            <a:extLst>
              <a:ext uri="{FF2B5EF4-FFF2-40B4-BE49-F238E27FC236}">
                <a16:creationId xmlns:a16="http://schemas.microsoft.com/office/drawing/2014/main" id="{395E0CAA-93A4-4F2F-8B38-C17A0F9B0575}"/>
              </a:ext>
            </a:extLst>
          </p:cNvPr>
          <p:cNvSpPr txBox="1">
            <a:spLocks noChangeArrowheads="1"/>
          </p:cNvSpPr>
          <p:nvPr/>
        </p:nvSpPr>
        <p:spPr bwMode="auto">
          <a:xfrm>
            <a:off x="5334001" y="4335463"/>
            <a:ext cx="3959225"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buClr>
                <a:srgbClr val="800000"/>
              </a:buClr>
            </a:pPr>
            <a:r>
              <a:rPr lang="en-US" altLang="en-US" sz="1400" i="1">
                <a:solidFill>
                  <a:srgbClr val="000066"/>
                </a:solidFill>
                <a:latin typeface="Verdana" panose="020B0604030504040204" pitchFamily="34" charset="0"/>
              </a:rPr>
              <a:t>Purchased vs. consumed in relation to case volume:  SKUs, Units, Value</a:t>
            </a:r>
          </a:p>
        </p:txBody>
      </p:sp>
      <p:sp>
        <p:nvSpPr>
          <p:cNvPr id="10258" name="Text Box 6">
            <a:extLst>
              <a:ext uri="{FF2B5EF4-FFF2-40B4-BE49-F238E27FC236}">
                <a16:creationId xmlns:a16="http://schemas.microsoft.com/office/drawing/2014/main" id="{02B9240E-40EC-4C1C-9E07-478F49E2CDC3}"/>
              </a:ext>
            </a:extLst>
          </p:cNvPr>
          <p:cNvSpPr txBox="1">
            <a:spLocks noChangeArrowheads="1"/>
          </p:cNvSpPr>
          <p:nvPr/>
        </p:nvSpPr>
        <p:spPr bwMode="auto">
          <a:xfrm>
            <a:off x="9302750" y="1892301"/>
            <a:ext cx="128905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spcBef>
                <a:spcPct val="50000"/>
              </a:spcBef>
              <a:buFontTx/>
              <a:buNone/>
            </a:pPr>
            <a:r>
              <a:rPr lang="en-US" altLang="en-US" sz="1600" u="sng">
                <a:solidFill>
                  <a:srgbClr val="002060"/>
                </a:solidFill>
                <a:latin typeface="Verdana" panose="020B0604030504040204" pitchFamily="34" charset="0"/>
              </a:rPr>
              <a:t>Frequency</a:t>
            </a:r>
          </a:p>
        </p:txBody>
      </p:sp>
      <p:sp>
        <p:nvSpPr>
          <p:cNvPr id="10259" name="Text Box 9">
            <a:extLst>
              <a:ext uri="{FF2B5EF4-FFF2-40B4-BE49-F238E27FC236}">
                <a16:creationId xmlns:a16="http://schemas.microsoft.com/office/drawing/2014/main" id="{70D98DCD-196E-4FAB-8B8A-E6EA6F911E15}"/>
              </a:ext>
            </a:extLst>
          </p:cNvPr>
          <p:cNvSpPr txBox="1">
            <a:spLocks noChangeArrowheads="1"/>
          </p:cNvSpPr>
          <p:nvPr/>
        </p:nvSpPr>
        <p:spPr bwMode="auto">
          <a:xfrm>
            <a:off x="9304338" y="2409826"/>
            <a:ext cx="11430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spcBef>
                <a:spcPct val="50000"/>
              </a:spcBef>
              <a:buClr>
                <a:srgbClr val="800000"/>
              </a:buClr>
              <a:buFontTx/>
              <a:buNone/>
            </a:pPr>
            <a:r>
              <a:rPr lang="en-US" altLang="en-US" sz="1400">
                <a:solidFill>
                  <a:srgbClr val="000066"/>
                </a:solidFill>
                <a:latin typeface="Verdana" panose="020B0604030504040204" pitchFamily="34" charset="0"/>
              </a:rPr>
              <a:t>Monthly</a:t>
            </a:r>
          </a:p>
        </p:txBody>
      </p:sp>
      <p:sp>
        <p:nvSpPr>
          <p:cNvPr id="10260" name="Text Box 9">
            <a:extLst>
              <a:ext uri="{FF2B5EF4-FFF2-40B4-BE49-F238E27FC236}">
                <a16:creationId xmlns:a16="http://schemas.microsoft.com/office/drawing/2014/main" id="{A042DF12-7654-4AF8-A165-9720A594F25B}"/>
              </a:ext>
            </a:extLst>
          </p:cNvPr>
          <p:cNvSpPr txBox="1">
            <a:spLocks noChangeArrowheads="1"/>
          </p:cNvSpPr>
          <p:nvPr/>
        </p:nvSpPr>
        <p:spPr bwMode="auto">
          <a:xfrm>
            <a:off x="9302750" y="3182938"/>
            <a:ext cx="1143000"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spcBef>
                <a:spcPct val="50000"/>
              </a:spcBef>
              <a:buClr>
                <a:srgbClr val="800000"/>
              </a:buClr>
              <a:buFontTx/>
              <a:buNone/>
            </a:pPr>
            <a:r>
              <a:rPr lang="en-US" altLang="en-US" sz="1400">
                <a:solidFill>
                  <a:srgbClr val="000066"/>
                </a:solidFill>
                <a:latin typeface="Verdana" panose="020B0604030504040204" pitchFamily="34" charset="0"/>
              </a:rPr>
              <a:t>Monthly</a:t>
            </a:r>
          </a:p>
        </p:txBody>
      </p:sp>
      <p:sp>
        <p:nvSpPr>
          <p:cNvPr id="10261" name="Text Box 9">
            <a:extLst>
              <a:ext uri="{FF2B5EF4-FFF2-40B4-BE49-F238E27FC236}">
                <a16:creationId xmlns:a16="http://schemas.microsoft.com/office/drawing/2014/main" id="{E4D8C509-279E-4748-839A-FF482B17F2AB}"/>
              </a:ext>
            </a:extLst>
          </p:cNvPr>
          <p:cNvSpPr txBox="1">
            <a:spLocks noChangeArrowheads="1"/>
          </p:cNvSpPr>
          <p:nvPr/>
        </p:nvSpPr>
        <p:spPr bwMode="auto">
          <a:xfrm>
            <a:off x="9299575" y="3733801"/>
            <a:ext cx="11430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spcBef>
                <a:spcPct val="50000"/>
              </a:spcBef>
              <a:buClr>
                <a:srgbClr val="800000"/>
              </a:buClr>
              <a:buFontTx/>
              <a:buNone/>
            </a:pPr>
            <a:r>
              <a:rPr lang="en-US" altLang="en-US" sz="1400">
                <a:solidFill>
                  <a:srgbClr val="000066"/>
                </a:solidFill>
                <a:latin typeface="Verdana" panose="020B0604030504040204" pitchFamily="34" charset="0"/>
              </a:rPr>
              <a:t>Quarterly</a:t>
            </a:r>
          </a:p>
        </p:txBody>
      </p:sp>
      <p:sp>
        <p:nvSpPr>
          <p:cNvPr id="10262" name="Text Box 9">
            <a:extLst>
              <a:ext uri="{FF2B5EF4-FFF2-40B4-BE49-F238E27FC236}">
                <a16:creationId xmlns:a16="http://schemas.microsoft.com/office/drawing/2014/main" id="{738EB4DA-708A-4972-A518-AE046443083E}"/>
              </a:ext>
            </a:extLst>
          </p:cNvPr>
          <p:cNvSpPr txBox="1">
            <a:spLocks noChangeArrowheads="1"/>
          </p:cNvSpPr>
          <p:nvPr/>
        </p:nvSpPr>
        <p:spPr bwMode="auto">
          <a:xfrm>
            <a:off x="9296400" y="4467226"/>
            <a:ext cx="11430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spcBef>
                <a:spcPct val="50000"/>
              </a:spcBef>
              <a:buClr>
                <a:srgbClr val="800000"/>
              </a:buClr>
              <a:buFontTx/>
              <a:buNone/>
            </a:pPr>
            <a:r>
              <a:rPr lang="en-US" altLang="en-US" sz="1400">
                <a:solidFill>
                  <a:srgbClr val="000066"/>
                </a:solidFill>
                <a:latin typeface="Verdana" panose="020B0604030504040204" pitchFamily="34" charset="0"/>
              </a:rPr>
              <a:t>Monthly</a:t>
            </a:r>
          </a:p>
        </p:txBody>
      </p:sp>
      <p:sp>
        <p:nvSpPr>
          <p:cNvPr id="10263" name="Text Box 9">
            <a:extLst>
              <a:ext uri="{FF2B5EF4-FFF2-40B4-BE49-F238E27FC236}">
                <a16:creationId xmlns:a16="http://schemas.microsoft.com/office/drawing/2014/main" id="{E4F418FE-FA86-48AD-AF3C-01648459D179}"/>
              </a:ext>
            </a:extLst>
          </p:cNvPr>
          <p:cNvSpPr txBox="1">
            <a:spLocks noChangeArrowheads="1"/>
          </p:cNvSpPr>
          <p:nvPr/>
        </p:nvSpPr>
        <p:spPr bwMode="auto">
          <a:xfrm>
            <a:off x="5334001" y="5486401"/>
            <a:ext cx="4073525"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buClr>
                <a:srgbClr val="800000"/>
              </a:buClr>
            </a:pPr>
            <a:r>
              <a:rPr lang="en-US" altLang="en-US" sz="1400" i="1">
                <a:solidFill>
                  <a:srgbClr val="000066"/>
                </a:solidFill>
                <a:latin typeface="Verdana" panose="020B0604030504040204" pitchFamily="34" charset="0"/>
              </a:rPr>
              <a:t>Opened not used totals and average per case:  SKUs, Units, Value</a:t>
            </a:r>
          </a:p>
        </p:txBody>
      </p:sp>
      <p:sp>
        <p:nvSpPr>
          <p:cNvPr id="10264" name="Text Box 8">
            <a:extLst>
              <a:ext uri="{FF2B5EF4-FFF2-40B4-BE49-F238E27FC236}">
                <a16:creationId xmlns:a16="http://schemas.microsoft.com/office/drawing/2014/main" id="{A01B37CD-BB18-4242-BF13-F10CBE4E1898}"/>
              </a:ext>
            </a:extLst>
          </p:cNvPr>
          <p:cNvSpPr txBox="1">
            <a:spLocks noChangeArrowheads="1"/>
          </p:cNvSpPr>
          <p:nvPr/>
        </p:nvSpPr>
        <p:spPr bwMode="auto">
          <a:xfrm>
            <a:off x="1676400" y="2409825"/>
            <a:ext cx="3429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ts val="600"/>
              </a:spcBef>
              <a:buClr>
                <a:srgbClr val="800000"/>
              </a:buClr>
              <a:buFont typeface="Wingdings" panose="05000000000000000000" pitchFamily="2" charset="2"/>
              <a:buChar char="Ø"/>
            </a:pPr>
            <a:r>
              <a:rPr lang="en-US" altLang="en-US" sz="1600" b="1">
                <a:solidFill>
                  <a:srgbClr val="002060"/>
                </a:solidFill>
                <a:latin typeface="Verdana" panose="020B0604030504040204" pitchFamily="34" charset="0"/>
              </a:rPr>
              <a:t>Expiration control</a:t>
            </a:r>
            <a:endParaRPr lang="en-US" altLang="en-US" sz="1400" b="1" i="1">
              <a:solidFill>
                <a:srgbClr val="003399"/>
              </a:solidFill>
              <a:latin typeface="Verdana" panose="020B0604030504040204" pitchFamily="34" charset="0"/>
            </a:endParaRPr>
          </a:p>
        </p:txBody>
      </p:sp>
      <p:sp>
        <p:nvSpPr>
          <p:cNvPr id="10265" name="Text Box 8">
            <a:extLst>
              <a:ext uri="{FF2B5EF4-FFF2-40B4-BE49-F238E27FC236}">
                <a16:creationId xmlns:a16="http://schemas.microsoft.com/office/drawing/2014/main" id="{C2929CD4-3EF5-4775-81CB-BE3EAB9A373D}"/>
              </a:ext>
            </a:extLst>
          </p:cNvPr>
          <p:cNvSpPr txBox="1">
            <a:spLocks noChangeArrowheads="1"/>
          </p:cNvSpPr>
          <p:nvPr/>
        </p:nvSpPr>
        <p:spPr bwMode="auto">
          <a:xfrm>
            <a:off x="1676400" y="3355975"/>
            <a:ext cx="3429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ts val="600"/>
              </a:spcBef>
              <a:buClr>
                <a:srgbClr val="800000"/>
              </a:buClr>
              <a:buFont typeface="Wingdings" panose="05000000000000000000" pitchFamily="2" charset="2"/>
              <a:buChar char="Ø"/>
            </a:pPr>
            <a:r>
              <a:rPr lang="en-US" altLang="en-US" sz="1600" b="1">
                <a:solidFill>
                  <a:srgbClr val="002060"/>
                </a:solidFill>
                <a:latin typeface="Verdana" panose="020B0604030504040204" pitchFamily="34" charset="0"/>
              </a:rPr>
              <a:t>Inventory size reduction</a:t>
            </a:r>
            <a:endParaRPr lang="en-US" altLang="en-US" sz="1600" i="1">
              <a:solidFill>
                <a:srgbClr val="002060"/>
              </a:solidFill>
              <a:latin typeface="Verdana" panose="020B0604030504040204" pitchFamily="34" charset="0"/>
            </a:endParaRPr>
          </a:p>
        </p:txBody>
      </p:sp>
      <p:sp>
        <p:nvSpPr>
          <p:cNvPr id="10266" name="Text Box 8">
            <a:extLst>
              <a:ext uri="{FF2B5EF4-FFF2-40B4-BE49-F238E27FC236}">
                <a16:creationId xmlns:a16="http://schemas.microsoft.com/office/drawing/2014/main" id="{28FCC744-CC83-4922-894F-1D5A633F524A}"/>
              </a:ext>
            </a:extLst>
          </p:cNvPr>
          <p:cNvSpPr txBox="1">
            <a:spLocks noChangeArrowheads="1"/>
          </p:cNvSpPr>
          <p:nvPr/>
        </p:nvSpPr>
        <p:spPr bwMode="auto">
          <a:xfrm>
            <a:off x="1676400" y="4492625"/>
            <a:ext cx="342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ts val="600"/>
              </a:spcBef>
              <a:buClr>
                <a:srgbClr val="800000"/>
              </a:buClr>
              <a:buFont typeface="Wingdings" panose="05000000000000000000" pitchFamily="2" charset="2"/>
              <a:buChar char="Ø"/>
            </a:pPr>
            <a:r>
              <a:rPr lang="en-US" altLang="en-US" sz="1600" b="1">
                <a:solidFill>
                  <a:srgbClr val="002060"/>
                </a:solidFill>
                <a:latin typeface="Verdana" panose="020B0604030504040204" pitchFamily="34" charset="0"/>
              </a:rPr>
              <a:t>Reduction in product purchases</a:t>
            </a:r>
            <a:endParaRPr lang="en-US" altLang="en-US" sz="1600" i="1">
              <a:solidFill>
                <a:srgbClr val="002060"/>
              </a:solidFill>
              <a:latin typeface="Verdana" panose="020B0604030504040204" pitchFamily="34" charset="0"/>
            </a:endParaRPr>
          </a:p>
        </p:txBody>
      </p:sp>
      <p:sp>
        <p:nvSpPr>
          <p:cNvPr id="36" name="Rectangle 3">
            <a:extLst>
              <a:ext uri="{FF2B5EF4-FFF2-40B4-BE49-F238E27FC236}">
                <a16:creationId xmlns:a16="http://schemas.microsoft.com/office/drawing/2014/main" id="{B2E60E5E-465C-4883-A86F-CC2FC65BE61A}"/>
              </a:ext>
            </a:extLst>
          </p:cNvPr>
          <p:cNvSpPr>
            <a:spLocks noChangeArrowheads="1"/>
          </p:cNvSpPr>
          <p:nvPr/>
        </p:nvSpPr>
        <p:spPr bwMode="auto">
          <a:xfrm>
            <a:off x="1676400" y="5457826"/>
            <a:ext cx="3429000" cy="919163"/>
          </a:xfrm>
          <a:prstGeom prst="rect">
            <a:avLst/>
          </a:prstGeom>
          <a:solidFill>
            <a:schemeClr val="accent1">
              <a:lumMod val="20000"/>
              <a:lumOff val="80000"/>
            </a:schemeClr>
          </a:solidFill>
          <a:ln w="9525">
            <a:noFill/>
            <a:miter lim="800000"/>
            <a:headEnd/>
            <a:tailEnd/>
          </a:ln>
          <a:effectLst>
            <a:outerShdw dist="35921" dir="2700000" algn="ctr" rotWithShape="0">
              <a:schemeClr val="bg2"/>
            </a:outerShdw>
          </a:effec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a:p>
        </p:txBody>
      </p:sp>
      <p:sp>
        <p:nvSpPr>
          <p:cNvPr id="10268" name="Text Box 8">
            <a:extLst>
              <a:ext uri="{FF2B5EF4-FFF2-40B4-BE49-F238E27FC236}">
                <a16:creationId xmlns:a16="http://schemas.microsoft.com/office/drawing/2014/main" id="{0D709E89-1DEA-48B3-A4C9-5465D3741B38}"/>
              </a:ext>
            </a:extLst>
          </p:cNvPr>
          <p:cNvSpPr txBox="1">
            <a:spLocks noChangeArrowheads="1"/>
          </p:cNvSpPr>
          <p:nvPr/>
        </p:nvSpPr>
        <p:spPr bwMode="auto">
          <a:xfrm>
            <a:off x="1676400" y="5638800"/>
            <a:ext cx="342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ts val="600"/>
              </a:spcBef>
              <a:buClr>
                <a:srgbClr val="800000"/>
              </a:buClr>
              <a:buFont typeface="Wingdings" panose="05000000000000000000" pitchFamily="2" charset="2"/>
              <a:buChar char="Ø"/>
            </a:pPr>
            <a:r>
              <a:rPr lang="en-US" altLang="en-US" sz="1600" b="1">
                <a:solidFill>
                  <a:srgbClr val="002060"/>
                </a:solidFill>
                <a:latin typeface="Verdana" panose="020B0604030504040204" pitchFamily="34" charset="0"/>
              </a:rPr>
              <a:t>Clinical utilization management</a:t>
            </a:r>
            <a:endParaRPr lang="en-US" altLang="en-US" sz="1600" i="1">
              <a:solidFill>
                <a:srgbClr val="002060"/>
              </a:solidFill>
              <a:latin typeface="Verdana" panose="020B0604030504040204" pitchFamily="34" charset="0"/>
            </a:endParaRPr>
          </a:p>
        </p:txBody>
      </p:sp>
      <p:sp>
        <p:nvSpPr>
          <p:cNvPr id="10269" name="AutoShape 12">
            <a:extLst>
              <a:ext uri="{FF2B5EF4-FFF2-40B4-BE49-F238E27FC236}">
                <a16:creationId xmlns:a16="http://schemas.microsoft.com/office/drawing/2014/main" id="{7A1027CA-E449-47F5-A1A5-BF827ADD040A}"/>
              </a:ext>
            </a:extLst>
          </p:cNvPr>
          <p:cNvSpPr>
            <a:spLocks noChangeArrowheads="1"/>
          </p:cNvSpPr>
          <p:nvPr/>
        </p:nvSpPr>
        <p:spPr bwMode="auto">
          <a:xfrm>
            <a:off x="4876800" y="5715001"/>
            <a:ext cx="457200" cy="352425"/>
          </a:xfrm>
          <a:prstGeom prst="rightArrow">
            <a:avLst>
              <a:gd name="adj1" fmla="val 50000"/>
              <a:gd name="adj2" fmla="val 37502"/>
            </a:avLst>
          </a:prstGeom>
          <a:solidFill>
            <a:srgbClr val="8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2400" b="1" i="1">
              <a:latin typeface="Times New Roman" panose="02020603050405020304" pitchFamily="18" charset="0"/>
            </a:endParaRPr>
          </a:p>
        </p:txBody>
      </p:sp>
      <p:sp>
        <p:nvSpPr>
          <p:cNvPr id="10270" name="Text Box 9">
            <a:extLst>
              <a:ext uri="{FF2B5EF4-FFF2-40B4-BE49-F238E27FC236}">
                <a16:creationId xmlns:a16="http://schemas.microsoft.com/office/drawing/2014/main" id="{132F69E1-14DA-4D86-A20C-E9F34E62373A}"/>
              </a:ext>
            </a:extLst>
          </p:cNvPr>
          <p:cNvSpPr txBox="1">
            <a:spLocks noChangeArrowheads="1"/>
          </p:cNvSpPr>
          <p:nvPr/>
        </p:nvSpPr>
        <p:spPr bwMode="auto">
          <a:xfrm>
            <a:off x="5334001" y="5962651"/>
            <a:ext cx="4073525"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buClr>
                <a:srgbClr val="800000"/>
              </a:buClr>
            </a:pPr>
            <a:r>
              <a:rPr lang="en-US" altLang="en-US" sz="1400" i="1">
                <a:solidFill>
                  <a:srgbClr val="000066"/>
                </a:solidFill>
                <a:latin typeface="Verdana" panose="020B0604030504040204" pitchFamily="34" charset="0"/>
              </a:rPr>
              <a:t>Cost per each type of case per physician</a:t>
            </a:r>
          </a:p>
        </p:txBody>
      </p:sp>
      <p:sp>
        <p:nvSpPr>
          <p:cNvPr id="10271" name="Text Box 9">
            <a:extLst>
              <a:ext uri="{FF2B5EF4-FFF2-40B4-BE49-F238E27FC236}">
                <a16:creationId xmlns:a16="http://schemas.microsoft.com/office/drawing/2014/main" id="{3BC330BA-9248-48E8-A07A-5E49D3913455}"/>
              </a:ext>
            </a:extLst>
          </p:cNvPr>
          <p:cNvSpPr txBox="1">
            <a:spLocks noChangeArrowheads="1"/>
          </p:cNvSpPr>
          <p:nvPr/>
        </p:nvSpPr>
        <p:spPr bwMode="auto">
          <a:xfrm>
            <a:off x="9304338" y="5791201"/>
            <a:ext cx="1143000"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spcBef>
                <a:spcPct val="50000"/>
              </a:spcBef>
              <a:buClr>
                <a:srgbClr val="800000"/>
              </a:buClr>
              <a:buFontTx/>
              <a:buNone/>
            </a:pPr>
            <a:r>
              <a:rPr lang="en-US" altLang="en-US" sz="1400">
                <a:solidFill>
                  <a:srgbClr val="000066"/>
                </a:solidFill>
                <a:latin typeface="Verdana" panose="020B0604030504040204" pitchFamily="34" charset="0"/>
              </a:rPr>
              <a:t>Monthly</a:t>
            </a:r>
          </a:p>
        </p:txBody>
      </p:sp>
      <p:sp>
        <p:nvSpPr>
          <p:cNvPr id="10272" name="Text Box 15">
            <a:extLst>
              <a:ext uri="{FF2B5EF4-FFF2-40B4-BE49-F238E27FC236}">
                <a16:creationId xmlns:a16="http://schemas.microsoft.com/office/drawing/2014/main" id="{7EED13C5-9355-4C19-8B42-2A7E2E3E5322}"/>
              </a:ext>
            </a:extLst>
          </p:cNvPr>
          <p:cNvSpPr txBox="1">
            <a:spLocks noChangeArrowheads="1"/>
          </p:cNvSpPr>
          <p:nvPr/>
        </p:nvSpPr>
        <p:spPr bwMode="auto">
          <a:xfrm>
            <a:off x="5334001" y="4792663"/>
            <a:ext cx="3959225"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80000"/>
              </a:lnSpc>
              <a:spcBef>
                <a:spcPct val="50000"/>
              </a:spcBef>
              <a:buClr>
                <a:srgbClr val="800000"/>
              </a:buClr>
            </a:pPr>
            <a:r>
              <a:rPr lang="en-US" altLang="en-US" sz="1400" i="1">
                <a:solidFill>
                  <a:srgbClr val="000066"/>
                </a:solidFill>
                <a:latin typeface="Verdana" panose="020B0604030504040204" pitchFamily="34" charset="0"/>
              </a:rPr>
              <a:t>Impact of price discounts for top 20 most frequently utilized SKUs by value</a:t>
            </a:r>
          </a:p>
        </p:txBody>
      </p:sp>
      <p:sp>
        <p:nvSpPr>
          <p:cNvPr id="10273" name="Text Box 9">
            <a:extLst>
              <a:ext uri="{FF2B5EF4-FFF2-40B4-BE49-F238E27FC236}">
                <a16:creationId xmlns:a16="http://schemas.microsoft.com/office/drawing/2014/main" id="{2DC84E81-24C4-4312-8BA0-12EFF44CA184}"/>
              </a:ext>
            </a:extLst>
          </p:cNvPr>
          <p:cNvSpPr txBox="1">
            <a:spLocks noChangeArrowheads="1"/>
          </p:cNvSpPr>
          <p:nvPr/>
        </p:nvSpPr>
        <p:spPr bwMode="auto">
          <a:xfrm>
            <a:off x="9304338" y="4924426"/>
            <a:ext cx="11430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spcBef>
                <a:spcPct val="50000"/>
              </a:spcBef>
              <a:buClr>
                <a:srgbClr val="800000"/>
              </a:buClr>
              <a:buFontTx/>
              <a:buNone/>
            </a:pPr>
            <a:r>
              <a:rPr lang="en-US" altLang="en-US" sz="1400">
                <a:solidFill>
                  <a:srgbClr val="000066"/>
                </a:solidFill>
                <a:latin typeface="Verdana" panose="020B0604030504040204" pitchFamily="34" charset="0"/>
              </a:rPr>
              <a:t>Quarterly</a:t>
            </a:r>
          </a:p>
        </p:txBody>
      </p:sp>
      <p:cxnSp>
        <p:nvCxnSpPr>
          <p:cNvPr id="3" name="Straight Connector 2">
            <a:extLst>
              <a:ext uri="{FF2B5EF4-FFF2-40B4-BE49-F238E27FC236}">
                <a16:creationId xmlns:a16="http://schemas.microsoft.com/office/drawing/2014/main" id="{F168CAB0-F117-4318-A6AB-E58F41CC4FD1}"/>
              </a:ext>
            </a:extLst>
          </p:cNvPr>
          <p:cNvCxnSpPr>
            <a:cxnSpLocks/>
          </p:cNvCxnSpPr>
          <p:nvPr/>
        </p:nvCxnSpPr>
        <p:spPr>
          <a:xfrm>
            <a:off x="9372600" y="2074863"/>
            <a:ext cx="0" cy="460216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ext Box 7">
            <a:extLst>
              <a:ext uri="{FF2B5EF4-FFF2-40B4-BE49-F238E27FC236}">
                <a16:creationId xmlns:a16="http://schemas.microsoft.com/office/drawing/2014/main" id="{3D4894B2-8483-4F10-921F-307916DEC14D}"/>
              </a:ext>
            </a:extLst>
          </p:cNvPr>
          <p:cNvSpPr txBox="1">
            <a:spLocks noChangeArrowheads="1"/>
          </p:cNvSpPr>
          <p:nvPr/>
        </p:nvSpPr>
        <p:spPr bwMode="auto">
          <a:xfrm>
            <a:off x="1543050" y="913703"/>
            <a:ext cx="9105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spcBef>
                <a:spcPct val="20000"/>
              </a:spcBef>
              <a:buChar char="•"/>
              <a:defRPr sz="3200">
                <a:solidFill>
                  <a:schemeClr val="tx1"/>
                </a:solidFill>
                <a:latin typeface="Arial" panose="020B0604020202020204" pitchFamily="34" charset="0"/>
              </a:defRPr>
            </a:lvl1pPr>
            <a:lvl2pPr marL="742950" indent="-285750" defTabSz="457200">
              <a:spcBef>
                <a:spcPct val="20000"/>
              </a:spcBef>
              <a:buChar char="–"/>
              <a:defRPr sz="2800">
                <a:solidFill>
                  <a:schemeClr val="tx1"/>
                </a:solidFill>
                <a:latin typeface="Arial" panose="020B0604020202020204" pitchFamily="34" charset="0"/>
              </a:defRPr>
            </a:lvl2pPr>
            <a:lvl3pPr marL="1143000" indent="-228600" defTabSz="457200">
              <a:spcBef>
                <a:spcPct val="20000"/>
              </a:spcBef>
              <a:buChar char="•"/>
              <a:defRPr sz="2400">
                <a:solidFill>
                  <a:schemeClr val="tx1"/>
                </a:solidFill>
                <a:latin typeface="Arial" panose="020B0604020202020204" pitchFamily="34" charset="0"/>
              </a:defRPr>
            </a:lvl3pPr>
            <a:lvl4pPr marL="1600200" indent="-228600" defTabSz="457200">
              <a:spcBef>
                <a:spcPct val="20000"/>
              </a:spcBef>
              <a:buChar char="–"/>
              <a:defRPr sz="2000">
                <a:solidFill>
                  <a:schemeClr val="tx1"/>
                </a:solidFill>
                <a:latin typeface="Arial" panose="020B0604020202020204" pitchFamily="34" charset="0"/>
              </a:defRPr>
            </a:lvl4pPr>
            <a:lvl5pPr marL="2057400" indent="-228600" defTabSz="457200">
              <a:spcBef>
                <a:spcPct val="20000"/>
              </a:spcBef>
              <a:buChar char="»"/>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800" dirty="0">
                <a:solidFill>
                  <a:srgbClr val="000000"/>
                </a:solidFill>
                <a:latin typeface="Verdana" panose="020B0604030504040204" pitchFamily="34" charset="0"/>
                <a:ea typeface="ＭＳ Ｐゴシック" panose="020B0600070205080204" pitchFamily="34" charset="-128"/>
              </a:rPr>
              <a:t>Easy access to accurate, comprehensive data is key to measure progress using well-defined metrics – typically this data is NOT available to SC</a:t>
            </a:r>
          </a:p>
        </p:txBody>
      </p:sp>
      <p:cxnSp>
        <p:nvCxnSpPr>
          <p:cNvPr id="37" name="Straight Connector 36">
            <a:extLst>
              <a:ext uri="{FF2B5EF4-FFF2-40B4-BE49-F238E27FC236}">
                <a16:creationId xmlns:a16="http://schemas.microsoft.com/office/drawing/2014/main" id="{80A0A72B-98FD-48A6-AE05-F905F02D4303}"/>
              </a:ext>
            </a:extLst>
          </p:cNvPr>
          <p:cNvCxnSpPr>
            <a:cxnSpLocks/>
          </p:cNvCxnSpPr>
          <p:nvPr/>
        </p:nvCxnSpPr>
        <p:spPr>
          <a:xfrm>
            <a:off x="0" y="609600"/>
            <a:ext cx="12192000" cy="0"/>
          </a:xfrm>
          <a:prstGeom prst="line">
            <a:avLst/>
          </a:prstGeom>
          <a:ln w="12700">
            <a:solidFill>
              <a:srgbClr val="686868"/>
            </a:solidFill>
          </a:ln>
        </p:spPr>
        <p:style>
          <a:lnRef idx="1">
            <a:schemeClr val="accent1"/>
          </a:lnRef>
          <a:fillRef idx="0">
            <a:schemeClr val="accent1"/>
          </a:fillRef>
          <a:effectRef idx="0">
            <a:schemeClr val="accent1"/>
          </a:effectRef>
          <a:fontRef idx="minor">
            <a:schemeClr val="tx1"/>
          </a:fontRef>
        </p:style>
      </p:cxnSp>
      <p:sp>
        <p:nvSpPr>
          <p:cNvPr id="38" name="Text Box 1027">
            <a:extLst>
              <a:ext uri="{FF2B5EF4-FFF2-40B4-BE49-F238E27FC236}">
                <a16:creationId xmlns:a16="http://schemas.microsoft.com/office/drawing/2014/main" id="{7036725B-809F-4ABD-809B-CDBC71323390}"/>
              </a:ext>
            </a:extLst>
          </p:cNvPr>
          <p:cNvSpPr txBox="1">
            <a:spLocks noChangeArrowheads="1"/>
          </p:cNvSpPr>
          <p:nvPr/>
        </p:nvSpPr>
        <p:spPr bwMode="auto">
          <a:xfrm>
            <a:off x="113212" y="126305"/>
            <a:ext cx="99451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defRPr/>
            </a:pPr>
            <a:r>
              <a:rPr lang="en-US" altLang="en-US" sz="2000" i="1" dirty="0">
                <a:solidFill>
                  <a:schemeClr val="bg1">
                    <a:lumMod val="50000"/>
                  </a:schemeClr>
                </a:solidFill>
                <a:latin typeface="Verdana" pitchFamily="34" charset="0"/>
              </a:rPr>
              <a:t>Typical ROI and Savings Achieved</a:t>
            </a:r>
          </a:p>
        </p:txBody>
      </p:sp>
      <p:pic>
        <p:nvPicPr>
          <p:cNvPr id="39" name="Picture 15">
            <a:extLst>
              <a:ext uri="{FF2B5EF4-FFF2-40B4-BE49-F238E27FC236}">
                <a16:creationId xmlns:a16="http://schemas.microsoft.com/office/drawing/2014/main" id="{4CA69EB4-9264-460E-B9D3-CC24873C98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8504" y="158054"/>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40" name="Rectangle 6">
            <a:extLst>
              <a:ext uri="{FF2B5EF4-FFF2-40B4-BE49-F238E27FC236}">
                <a16:creationId xmlns:a16="http://schemas.microsoft.com/office/drawing/2014/main" id="{9D8AD975-CB25-48B3-BA15-0591282FB067}"/>
              </a:ext>
            </a:extLst>
          </p:cNvPr>
          <p:cNvSpPr>
            <a:spLocks noGrp="1" noChangeArrowheads="1"/>
          </p:cNvSpPr>
          <p:nvPr>
            <p:ph type="sldNum" sz="quarter" idx="12"/>
          </p:nvPr>
        </p:nvSpPr>
        <p:spPr bwMode="auto">
          <a:xfrm>
            <a:off x="10287000" y="6464504"/>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fld id="{52B05CB9-366C-884E-BE65-4F410873D091}" type="slidenum">
              <a:rPr lang="en-US" sz="1200">
                <a:solidFill>
                  <a:srgbClr val="898989"/>
                </a:solidFill>
              </a:rPr>
              <a:pPr eaLnBrk="1" hangingPunct="1"/>
              <a:t>17</a:t>
            </a:fld>
            <a:endParaRPr lang="en-US" sz="1200" dirty="0">
              <a:solidFill>
                <a:srgbClr val="898989"/>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2000" fill="hold"/>
                                        <p:tgtEl>
                                          <p:spTgt spid="42"/>
                                        </p:tgtEl>
                                        <p:attrNameLst>
                                          <p:attrName>ppt_w</p:attrName>
                                        </p:attrNameLst>
                                      </p:cBhvr>
                                      <p:tavLst>
                                        <p:tav tm="0">
                                          <p:val>
                                            <p:fltVal val="0"/>
                                          </p:val>
                                        </p:tav>
                                        <p:tav tm="100000">
                                          <p:val>
                                            <p:strVal val="#ppt_w"/>
                                          </p:val>
                                        </p:tav>
                                      </p:tavLst>
                                    </p:anim>
                                    <p:anim calcmode="lin" valueType="num">
                                      <p:cBhvr>
                                        <p:cTn id="8" dur="2000" fill="hold"/>
                                        <p:tgtEl>
                                          <p:spTgt spid="42"/>
                                        </p:tgtEl>
                                        <p:attrNameLst>
                                          <p:attrName>ppt_h</p:attrName>
                                        </p:attrNameLst>
                                      </p:cBhvr>
                                      <p:tavLst>
                                        <p:tav tm="0">
                                          <p:val>
                                            <p:fltVal val="0"/>
                                          </p:val>
                                        </p:tav>
                                        <p:tav tm="100000">
                                          <p:val>
                                            <p:strVal val="#ppt_h"/>
                                          </p:val>
                                        </p:tav>
                                      </p:tavLst>
                                    </p:anim>
                                    <p:animEffect transition="in" filter="fade">
                                      <p:cBhvr>
                                        <p:cTn id="9"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5">
            <a:extLst>
              <a:ext uri="{FF2B5EF4-FFF2-40B4-BE49-F238E27FC236}">
                <a16:creationId xmlns:a16="http://schemas.microsoft.com/office/drawing/2014/main" id="{3F780C2C-FCA2-4989-A748-479E83D81A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4900" y="260649"/>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8" name="Text Box 4"/>
          <p:cNvSpPr txBox="1">
            <a:spLocks noChangeArrowheads="1"/>
          </p:cNvSpPr>
          <p:nvPr/>
        </p:nvSpPr>
        <p:spPr bwMode="auto">
          <a:xfrm>
            <a:off x="3287688" y="1052737"/>
            <a:ext cx="56388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lnSpc>
                <a:spcPct val="80000"/>
              </a:lnSpc>
              <a:spcBef>
                <a:spcPct val="50000"/>
              </a:spcBef>
              <a:buFontTx/>
              <a:buNone/>
            </a:pPr>
            <a:r>
              <a:rPr lang="en-US" altLang="en-US" sz="1800" b="1" dirty="0">
                <a:solidFill>
                  <a:srgbClr val="002060"/>
                </a:solidFill>
                <a:latin typeface="Verdana" pitchFamily="34" charset="0"/>
              </a:rPr>
              <a:t>Expiration Management</a:t>
            </a:r>
          </a:p>
        </p:txBody>
      </p:sp>
      <p:pic>
        <p:nvPicPr>
          <p:cNvPr id="1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9814" y="1557409"/>
            <a:ext cx="8672265" cy="4780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Connector 14"/>
          <p:cNvCxnSpPr>
            <a:endCxn id="14" idx="3"/>
          </p:cNvCxnSpPr>
          <p:nvPr/>
        </p:nvCxnSpPr>
        <p:spPr>
          <a:xfrm>
            <a:off x="1703512" y="3933168"/>
            <a:ext cx="8828566" cy="14290"/>
          </a:xfrm>
          <a:prstGeom prst="line">
            <a:avLst/>
          </a:prstGeom>
          <a:ln w="25400">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744072" y="3553272"/>
            <a:ext cx="1784656" cy="307777"/>
          </a:xfrm>
          <a:prstGeom prst="rect">
            <a:avLst/>
          </a:prstGeom>
          <a:noFill/>
        </p:spPr>
        <p:txBody>
          <a:bodyPr wrap="none" rtlCol="0">
            <a:spAutoFit/>
          </a:bodyPr>
          <a:lstStyle/>
          <a:p>
            <a:r>
              <a:rPr lang="en-US" sz="1400" i="1" dirty="0" err="1">
                <a:solidFill>
                  <a:schemeClr val="accent5">
                    <a:lumMod val="50000"/>
                  </a:schemeClr>
                </a:solidFill>
              </a:rPr>
              <a:t>Avg</a:t>
            </a:r>
            <a:r>
              <a:rPr lang="en-US" sz="1400" i="1" dirty="0">
                <a:solidFill>
                  <a:schemeClr val="accent5">
                    <a:lumMod val="50000"/>
                  </a:schemeClr>
                </a:solidFill>
              </a:rPr>
              <a:t> 90 days at risk ($)</a:t>
            </a:r>
          </a:p>
        </p:txBody>
      </p:sp>
      <p:sp>
        <p:nvSpPr>
          <p:cNvPr id="9" name="Text Box 1027"/>
          <p:cNvSpPr txBox="1">
            <a:spLocks noChangeArrowheads="1"/>
          </p:cNvSpPr>
          <p:nvPr/>
        </p:nvSpPr>
        <p:spPr bwMode="auto">
          <a:xfrm>
            <a:off x="1600200" y="314237"/>
            <a:ext cx="8458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defTabSz="457200" eaLnBrk="1" hangingPunct="1">
              <a:spcBef>
                <a:spcPct val="50000"/>
              </a:spcBef>
              <a:buNone/>
              <a:defRPr/>
            </a:pPr>
            <a:r>
              <a:rPr lang="en-US" altLang="en-US" sz="1800" i="1" dirty="0">
                <a:solidFill>
                  <a:prstClr val="black">
                    <a:lumMod val="50000"/>
                    <a:lumOff val="50000"/>
                  </a:prstClr>
                </a:solidFill>
                <a:latin typeface="Verdana" pitchFamily="34" charset="0"/>
              </a:rPr>
              <a:t>Inventory Optimization Program</a:t>
            </a:r>
          </a:p>
        </p:txBody>
      </p:sp>
      <p:sp>
        <p:nvSpPr>
          <p:cNvPr id="11" name="Rectangle 6">
            <a:extLst>
              <a:ext uri="{FF2B5EF4-FFF2-40B4-BE49-F238E27FC236}">
                <a16:creationId xmlns:a16="http://schemas.microsoft.com/office/drawing/2014/main" id="{1F90164C-BC5D-4C96-B4E9-A2DDBF07EC05}"/>
              </a:ext>
            </a:extLst>
          </p:cNvPr>
          <p:cNvSpPr txBox="1">
            <a:spLocks noChangeArrowheads="1"/>
          </p:cNvSpPr>
          <p:nvPr/>
        </p:nvSpPr>
        <p:spPr bwMode="auto">
          <a:xfrm>
            <a:off x="10287000" y="6464504"/>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0" latinLnBrk="0" hangingPunct="0">
              <a:defRPr sz="2400" b="1" kern="1200">
                <a:solidFill>
                  <a:schemeClr val="tx1"/>
                </a:solidFill>
                <a:latin typeface="Times New Roman" charset="0"/>
                <a:ea typeface="ＭＳ Ｐゴシック" charset="0"/>
                <a:cs typeface="ＭＳ Ｐゴシック" charset="0"/>
              </a:defRPr>
            </a:lvl1pPr>
            <a:lvl2pPr marL="742950" indent="-285750" algn="l" defTabSz="914400" rtl="0" eaLnBrk="0" latinLnBrk="0" hangingPunct="0">
              <a:defRPr sz="2400" b="1" kern="1200">
                <a:solidFill>
                  <a:schemeClr val="tx1"/>
                </a:solidFill>
                <a:latin typeface="Times New Roman" charset="0"/>
                <a:ea typeface="ＭＳ Ｐゴシック" charset="0"/>
                <a:cs typeface="+mn-cs"/>
              </a:defRPr>
            </a:lvl2pPr>
            <a:lvl3pPr marL="1143000" indent="-228600" algn="l" defTabSz="914400" rtl="0" eaLnBrk="0" latinLnBrk="0" hangingPunct="0">
              <a:defRPr sz="2400" b="1" kern="1200">
                <a:solidFill>
                  <a:schemeClr val="tx1"/>
                </a:solidFill>
                <a:latin typeface="Times New Roman" charset="0"/>
                <a:ea typeface="ＭＳ Ｐゴシック" charset="0"/>
                <a:cs typeface="+mn-cs"/>
              </a:defRPr>
            </a:lvl3pPr>
            <a:lvl4pPr marL="1600200" indent="-228600" algn="l" defTabSz="914400" rtl="0" eaLnBrk="0" latinLnBrk="0" hangingPunct="0">
              <a:defRPr sz="2400" b="1" kern="1200">
                <a:solidFill>
                  <a:schemeClr val="tx1"/>
                </a:solidFill>
                <a:latin typeface="Times New Roman" charset="0"/>
                <a:ea typeface="ＭＳ Ｐゴシック" charset="0"/>
                <a:cs typeface="+mn-cs"/>
              </a:defRPr>
            </a:lvl4pPr>
            <a:lvl5pPr marL="2057400" indent="-228600" algn="l" defTabSz="914400" rtl="0" eaLnBrk="0" latinLnBrk="0" hangingPunct="0">
              <a:defRPr sz="2400" b="1" kern="1200">
                <a:solidFill>
                  <a:schemeClr val="tx1"/>
                </a:solidFill>
                <a:latin typeface="Times New Roman" charset="0"/>
                <a:ea typeface="ＭＳ Ｐゴシック" charset="0"/>
                <a:cs typeface="+mn-cs"/>
              </a:defRPr>
            </a:lvl5pPr>
            <a:lvl6pPr marL="25146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6pPr>
            <a:lvl7pPr marL="29718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7pPr>
            <a:lvl8pPr marL="34290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8pPr>
            <a:lvl9pPr marL="38862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9pPr>
          </a:lstStyle>
          <a:p>
            <a:pPr algn="r" eaLnBrk="1" hangingPunct="1"/>
            <a:fld id="{52B05CB9-366C-884E-BE65-4F410873D091}" type="slidenum">
              <a:rPr lang="en-US" sz="1200" smtClean="0">
                <a:solidFill>
                  <a:srgbClr val="898989"/>
                </a:solidFill>
              </a:rPr>
              <a:pPr algn="r" eaLnBrk="1" hangingPunct="1"/>
              <a:t>18</a:t>
            </a:fld>
            <a:endParaRPr lang="en-US" sz="1200" dirty="0">
              <a:solidFill>
                <a:srgbClr val="898989"/>
              </a:solidFill>
            </a:endParaRPr>
          </a:p>
        </p:txBody>
      </p:sp>
    </p:spTree>
    <p:extLst>
      <p:ext uri="{BB962C8B-B14F-4D97-AF65-F5344CB8AC3E}">
        <p14:creationId xmlns:p14="http://schemas.microsoft.com/office/powerpoint/2010/main" val="387971691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5">
            <a:extLst>
              <a:ext uri="{FF2B5EF4-FFF2-40B4-BE49-F238E27FC236}">
                <a16:creationId xmlns:a16="http://schemas.microsoft.com/office/drawing/2014/main" id="{3F780C2C-FCA2-4989-A748-479E83D81A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4900" y="260649"/>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8" name="Text Box 4"/>
          <p:cNvSpPr txBox="1">
            <a:spLocks noChangeArrowheads="1"/>
          </p:cNvSpPr>
          <p:nvPr/>
        </p:nvSpPr>
        <p:spPr bwMode="auto">
          <a:xfrm>
            <a:off x="1703512" y="1083714"/>
            <a:ext cx="8354888"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lnSpc>
                <a:spcPct val="80000"/>
              </a:lnSpc>
              <a:spcBef>
                <a:spcPct val="50000"/>
              </a:spcBef>
              <a:buFontTx/>
              <a:buNone/>
            </a:pPr>
            <a:r>
              <a:rPr lang="en-US" altLang="en-US" sz="1800" b="1" dirty="0">
                <a:solidFill>
                  <a:srgbClr val="002060"/>
                </a:solidFill>
                <a:latin typeface="Verdana" pitchFamily="34" charset="0"/>
              </a:rPr>
              <a:t>Reduction in Purchases - Alignment with Consumption Needs</a:t>
            </a:r>
          </a:p>
        </p:txBody>
      </p:sp>
      <p:pic>
        <p:nvPicPr>
          <p:cNvPr id="2437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1" y="1772817"/>
            <a:ext cx="9067800" cy="4014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 Box 1027"/>
          <p:cNvSpPr txBox="1">
            <a:spLocks noChangeArrowheads="1"/>
          </p:cNvSpPr>
          <p:nvPr/>
        </p:nvSpPr>
        <p:spPr bwMode="auto">
          <a:xfrm>
            <a:off x="1600200" y="314237"/>
            <a:ext cx="8458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defTabSz="457200" eaLnBrk="1" hangingPunct="1">
              <a:spcBef>
                <a:spcPct val="50000"/>
              </a:spcBef>
              <a:buNone/>
              <a:defRPr/>
            </a:pPr>
            <a:r>
              <a:rPr lang="en-US" altLang="en-US" sz="1800" i="1" dirty="0">
                <a:solidFill>
                  <a:prstClr val="black">
                    <a:lumMod val="50000"/>
                    <a:lumOff val="50000"/>
                  </a:prstClr>
                </a:solidFill>
                <a:latin typeface="Verdana" pitchFamily="34" charset="0"/>
              </a:rPr>
              <a:t>Inventory Optimization Program</a:t>
            </a:r>
          </a:p>
        </p:txBody>
      </p:sp>
      <p:sp>
        <p:nvSpPr>
          <p:cNvPr id="6" name="Rectangle 6">
            <a:extLst>
              <a:ext uri="{FF2B5EF4-FFF2-40B4-BE49-F238E27FC236}">
                <a16:creationId xmlns:a16="http://schemas.microsoft.com/office/drawing/2014/main" id="{CA8DA7D7-94F0-411C-B5C5-04D389AB3C3F}"/>
              </a:ext>
            </a:extLst>
          </p:cNvPr>
          <p:cNvSpPr txBox="1">
            <a:spLocks noChangeArrowheads="1"/>
          </p:cNvSpPr>
          <p:nvPr/>
        </p:nvSpPr>
        <p:spPr bwMode="auto">
          <a:xfrm>
            <a:off x="10287000" y="6464504"/>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0" latinLnBrk="0" hangingPunct="0">
              <a:defRPr sz="2400" b="1" kern="1200">
                <a:solidFill>
                  <a:schemeClr val="tx1"/>
                </a:solidFill>
                <a:latin typeface="Times New Roman" charset="0"/>
                <a:ea typeface="ＭＳ Ｐゴシック" charset="0"/>
                <a:cs typeface="ＭＳ Ｐゴシック" charset="0"/>
              </a:defRPr>
            </a:lvl1pPr>
            <a:lvl2pPr marL="742950" indent="-285750" algn="l" defTabSz="914400" rtl="0" eaLnBrk="0" latinLnBrk="0" hangingPunct="0">
              <a:defRPr sz="2400" b="1" kern="1200">
                <a:solidFill>
                  <a:schemeClr val="tx1"/>
                </a:solidFill>
                <a:latin typeface="Times New Roman" charset="0"/>
                <a:ea typeface="ＭＳ Ｐゴシック" charset="0"/>
                <a:cs typeface="+mn-cs"/>
              </a:defRPr>
            </a:lvl2pPr>
            <a:lvl3pPr marL="1143000" indent="-228600" algn="l" defTabSz="914400" rtl="0" eaLnBrk="0" latinLnBrk="0" hangingPunct="0">
              <a:defRPr sz="2400" b="1" kern="1200">
                <a:solidFill>
                  <a:schemeClr val="tx1"/>
                </a:solidFill>
                <a:latin typeface="Times New Roman" charset="0"/>
                <a:ea typeface="ＭＳ Ｐゴシック" charset="0"/>
                <a:cs typeface="+mn-cs"/>
              </a:defRPr>
            </a:lvl3pPr>
            <a:lvl4pPr marL="1600200" indent="-228600" algn="l" defTabSz="914400" rtl="0" eaLnBrk="0" latinLnBrk="0" hangingPunct="0">
              <a:defRPr sz="2400" b="1" kern="1200">
                <a:solidFill>
                  <a:schemeClr val="tx1"/>
                </a:solidFill>
                <a:latin typeface="Times New Roman" charset="0"/>
                <a:ea typeface="ＭＳ Ｐゴシック" charset="0"/>
                <a:cs typeface="+mn-cs"/>
              </a:defRPr>
            </a:lvl4pPr>
            <a:lvl5pPr marL="2057400" indent="-228600" algn="l" defTabSz="914400" rtl="0" eaLnBrk="0" latinLnBrk="0" hangingPunct="0">
              <a:defRPr sz="2400" b="1" kern="1200">
                <a:solidFill>
                  <a:schemeClr val="tx1"/>
                </a:solidFill>
                <a:latin typeface="Times New Roman" charset="0"/>
                <a:ea typeface="ＭＳ Ｐゴシック" charset="0"/>
                <a:cs typeface="+mn-cs"/>
              </a:defRPr>
            </a:lvl5pPr>
            <a:lvl6pPr marL="25146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6pPr>
            <a:lvl7pPr marL="29718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7pPr>
            <a:lvl8pPr marL="34290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8pPr>
            <a:lvl9pPr marL="38862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9pPr>
          </a:lstStyle>
          <a:p>
            <a:pPr algn="r" eaLnBrk="1" hangingPunct="1"/>
            <a:fld id="{52B05CB9-366C-884E-BE65-4F410873D091}" type="slidenum">
              <a:rPr lang="en-US" sz="1200" smtClean="0">
                <a:solidFill>
                  <a:srgbClr val="898989"/>
                </a:solidFill>
              </a:rPr>
              <a:pPr algn="r" eaLnBrk="1" hangingPunct="1"/>
              <a:t>19</a:t>
            </a:fld>
            <a:endParaRPr lang="en-US" sz="1200" dirty="0">
              <a:solidFill>
                <a:srgbClr val="898989"/>
              </a:solidFill>
            </a:endParaRPr>
          </a:p>
        </p:txBody>
      </p:sp>
    </p:spTree>
    <p:extLst>
      <p:ext uri="{BB962C8B-B14F-4D97-AF65-F5344CB8AC3E}">
        <p14:creationId xmlns:p14="http://schemas.microsoft.com/office/powerpoint/2010/main" val="301762643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5">
            <a:extLst>
              <a:ext uri="{FF2B5EF4-FFF2-40B4-BE49-F238E27FC236}">
                <a16:creationId xmlns:a16="http://schemas.microsoft.com/office/drawing/2014/main" id="{3F780C2C-FCA2-4989-A748-479E83D81A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4900" y="260649"/>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8" name="Text Box 4"/>
          <p:cNvSpPr txBox="1">
            <a:spLocks noChangeArrowheads="1"/>
          </p:cNvSpPr>
          <p:nvPr/>
        </p:nvSpPr>
        <p:spPr bwMode="auto">
          <a:xfrm>
            <a:off x="3265512" y="1240680"/>
            <a:ext cx="563880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lnSpc>
                <a:spcPct val="80000"/>
              </a:lnSpc>
              <a:spcBef>
                <a:spcPct val="50000"/>
              </a:spcBef>
              <a:buFontTx/>
              <a:buNone/>
            </a:pPr>
            <a:r>
              <a:rPr lang="en-US" altLang="en-US" sz="1800" b="1" dirty="0">
                <a:solidFill>
                  <a:srgbClr val="002060"/>
                </a:solidFill>
                <a:latin typeface="Verdana" pitchFamily="34" charset="0"/>
              </a:rPr>
              <a:t>Inventory Excess Reduction</a:t>
            </a:r>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5345" y="1774080"/>
            <a:ext cx="8547100" cy="496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Connector 9">
            <a:extLst/>
          </p:cNvPr>
          <p:cNvCxnSpPr/>
          <p:nvPr/>
        </p:nvCxnSpPr>
        <p:spPr>
          <a:xfrm>
            <a:off x="1805982" y="2824162"/>
            <a:ext cx="7543800" cy="0"/>
          </a:xfrm>
          <a:prstGeom prst="line">
            <a:avLst/>
          </a:prstGeom>
          <a:ln w="31750">
            <a:solidFill>
              <a:schemeClr val="bg1">
                <a:lumMod val="50000"/>
              </a:schemeClr>
            </a:solidFill>
            <a:prstDash val="dash"/>
          </a:ln>
        </p:spPr>
        <p:style>
          <a:lnRef idx="3">
            <a:schemeClr val="accent4"/>
          </a:lnRef>
          <a:fillRef idx="0">
            <a:schemeClr val="accent4"/>
          </a:fillRef>
          <a:effectRef idx="2">
            <a:schemeClr val="accent4"/>
          </a:effectRef>
          <a:fontRef idx="minor">
            <a:schemeClr val="tx1"/>
          </a:fontRef>
        </p:style>
      </p:cxnSp>
      <p:sp>
        <p:nvSpPr>
          <p:cNvPr id="11" name="TextBox 10">
            <a:extLst/>
          </p:cNvPr>
          <p:cNvSpPr txBox="1"/>
          <p:nvPr/>
        </p:nvSpPr>
        <p:spPr>
          <a:xfrm>
            <a:off x="1577382" y="2519362"/>
            <a:ext cx="1295400" cy="338138"/>
          </a:xfrm>
          <a:prstGeom prst="rect">
            <a:avLst/>
          </a:prstGeom>
          <a:noFill/>
        </p:spPr>
        <p:txBody>
          <a:bodyPr>
            <a:spAutoFit/>
          </a:bodyPr>
          <a:lstStyle/>
          <a:p>
            <a:pPr eaLnBrk="1" hangingPunct="1">
              <a:defRPr/>
            </a:pPr>
            <a:r>
              <a:rPr lang="en-US" sz="800" b="1" i="1" dirty="0" err="1">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Avg</a:t>
            </a:r>
            <a:r>
              <a:rPr lang="en-US" sz="800" b="1" i="1"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Monthly Case Volume (373)</a:t>
            </a:r>
          </a:p>
        </p:txBody>
      </p:sp>
      <p:sp>
        <p:nvSpPr>
          <p:cNvPr id="13" name="Text Box 1027"/>
          <p:cNvSpPr txBox="1">
            <a:spLocks noChangeArrowheads="1"/>
          </p:cNvSpPr>
          <p:nvPr/>
        </p:nvSpPr>
        <p:spPr bwMode="auto">
          <a:xfrm>
            <a:off x="1600200" y="314237"/>
            <a:ext cx="8458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defTabSz="457200" eaLnBrk="1" hangingPunct="1">
              <a:spcBef>
                <a:spcPct val="50000"/>
              </a:spcBef>
              <a:buNone/>
              <a:defRPr/>
            </a:pPr>
            <a:r>
              <a:rPr lang="en-US" altLang="en-US" sz="1800" i="1" dirty="0">
                <a:solidFill>
                  <a:prstClr val="black">
                    <a:lumMod val="50000"/>
                    <a:lumOff val="50000"/>
                  </a:prstClr>
                </a:solidFill>
                <a:latin typeface="Verdana" pitchFamily="34" charset="0"/>
              </a:rPr>
              <a:t>Inventory Optimization Program</a:t>
            </a:r>
          </a:p>
        </p:txBody>
      </p:sp>
      <p:sp>
        <p:nvSpPr>
          <p:cNvPr id="12" name="Rectangle 6">
            <a:extLst>
              <a:ext uri="{FF2B5EF4-FFF2-40B4-BE49-F238E27FC236}">
                <a16:creationId xmlns:a16="http://schemas.microsoft.com/office/drawing/2014/main" id="{F36458EA-2730-446A-8A83-9D2B705A1BDD}"/>
              </a:ext>
            </a:extLst>
          </p:cNvPr>
          <p:cNvSpPr txBox="1">
            <a:spLocks noChangeArrowheads="1"/>
          </p:cNvSpPr>
          <p:nvPr/>
        </p:nvSpPr>
        <p:spPr bwMode="auto">
          <a:xfrm>
            <a:off x="10287000" y="6464504"/>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0" latinLnBrk="0" hangingPunct="0">
              <a:defRPr sz="2400" b="1" kern="1200">
                <a:solidFill>
                  <a:schemeClr val="tx1"/>
                </a:solidFill>
                <a:latin typeface="Times New Roman" charset="0"/>
                <a:ea typeface="ＭＳ Ｐゴシック" charset="0"/>
                <a:cs typeface="ＭＳ Ｐゴシック" charset="0"/>
              </a:defRPr>
            </a:lvl1pPr>
            <a:lvl2pPr marL="742950" indent="-285750" algn="l" defTabSz="914400" rtl="0" eaLnBrk="0" latinLnBrk="0" hangingPunct="0">
              <a:defRPr sz="2400" b="1" kern="1200">
                <a:solidFill>
                  <a:schemeClr val="tx1"/>
                </a:solidFill>
                <a:latin typeface="Times New Roman" charset="0"/>
                <a:ea typeface="ＭＳ Ｐゴシック" charset="0"/>
                <a:cs typeface="+mn-cs"/>
              </a:defRPr>
            </a:lvl2pPr>
            <a:lvl3pPr marL="1143000" indent="-228600" algn="l" defTabSz="914400" rtl="0" eaLnBrk="0" latinLnBrk="0" hangingPunct="0">
              <a:defRPr sz="2400" b="1" kern="1200">
                <a:solidFill>
                  <a:schemeClr val="tx1"/>
                </a:solidFill>
                <a:latin typeface="Times New Roman" charset="0"/>
                <a:ea typeface="ＭＳ Ｐゴシック" charset="0"/>
                <a:cs typeface="+mn-cs"/>
              </a:defRPr>
            </a:lvl3pPr>
            <a:lvl4pPr marL="1600200" indent="-228600" algn="l" defTabSz="914400" rtl="0" eaLnBrk="0" latinLnBrk="0" hangingPunct="0">
              <a:defRPr sz="2400" b="1" kern="1200">
                <a:solidFill>
                  <a:schemeClr val="tx1"/>
                </a:solidFill>
                <a:latin typeface="Times New Roman" charset="0"/>
                <a:ea typeface="ＭＳ Ｐゴシック" charset="0"/>
                <a:cs typeface="+mn-cs"/>
              </a:defRPr>
            </a:lvl4pPr>
            <a:lvl5pPr marL="2057400" indent="-228600" algn="l" defTabSz="914400" rtl="0" eaLnBrk="0" latinLnBrk="0" hangingPunct="0">
              <a:defRPr sz="2400" b="1" kern="1200">
                <a:solidFill>
                  <a:schemeClr val="tx1"/>
                </a:solidFill>
                <a:latin typeface="Times New Roman" charset="0"/>
                <a:ea typeface="ＭＳ Ｐゴシック" charset="0"/>
                <a:cs typeface="+mn-cs"/>
              </a:defRPr>
            </a:lvl5pPr>
            <a:lvl6pPr marL="25146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6pPr>
            <a:lvl7pPr marL="29718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7pPr>
            <a:lvl8pPr marL="34290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8pPr>
            <a:lvl9pPr marL="38862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9pPr>
          </a:lstStyle>
          <a:p>
            <a:pPr algn="r" eaLnBrk="1" hangingPunct="1"/>
            <a:fld id="{52B05CB9-366C-884E-BE65-4F410873D091}" type="slidenum">
              <a:rPr lang="en-US" sz="1200" smtClean="0">
                <a:solidFill>
                  <a:srgbClr val="898989"/>
                </a:solidFill>
              </a:rPr>
              <a:pPr algn="r" eaLnBrk="1" hangingPunct="1"/>
              <a:t>20</a:t>
            </a:fld>
            <a:endParaRPr lang="en-US" sz="1200" dirty="0">
              <a:solidFill>
                <a:srgbClr val="898989"/>
              </a:solidFill>
            </a:endParaRPr>
          </a:p>
        </p:txBody>
      </p:sp>
    </p:spTree>
    <p:extLst>
      <p:ext uri="{BB962C8B-B14F-4D97-AF65-F5344CB8AC3E}">
        <p14:creationId xmlns:p14="http://schemas.microsoft.com/office/powerpoint/2010/main" val="287047517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5">
            <a:extLst>
              <a:ext uri="{FF2B5EF4-FFF2-40B4-BE49-F238E27FC236}">
                <a16:creationId xmlns:a16="http://schemas.microsoft.com/office/drawing/2014/main" id="{3F780C2C-FCA2-4989-A748-479E83D81A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4900" y="260649"/>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8" name="Text Box 4"/>
          <p:cNvSpPr txBox="1">
            <a:spLocks noChangeArrowheads="1"/>
          </p:cNvSpPr>
          <p:nvPr/>
        </p:nvSpPr>
        <p:spPr bwMode="auto">
          <a:xfrm>
            <a:off x="1919536" y="964325"/>
            <a:ext cx="8493356"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lnSpc>
                <a:spcPct val="80000"/>
              </a:lnSpc>
              <a:spcBef>
                <a:spcPct val="50000"/>
              </a:spcBef>
              <a:buFontTx/>
              <a:buNone/>
            </a:pPr>
            <a:r>
              <a:rPr lang="en-US" altLang="en-US" sz="1800" b="1" dirty="0">
                <a:solidFill>
                  <a:srgbClr val="002060"/>
                </a:solidFill>
                <a:latin typeface="Verdana" pitchFamily="34" charset="0"/>
              </a:rPr>
              <a:t>Inventory Excess Reduction:  Unused Items – Last 12 Months</a:t>
            </a:r>
          </a:p>
        </p:txBody>
      </p:sp>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1930" y="1628801"/>
            <a:ext cx="4467363" cy="265930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8179" y="2132856"/>
            <a:ext cx="4684713" cy="2749550"/>
          </a:xfrm>
          <a:prstGeom prst="rect">
            <a:avLst/>
          </a:prstGeom>
          <a:solidFill>
            <a:schemeClr val="bg1"/>
          </a:solidFill>
          <a:ln>
            <a:noFill/>
          </a:ln>
          <a:effectLst/>
        </p:spPr>
      </p:pic>
      <p:pic>
        <p:nvPicPr>
          <p:cNvPr id="24269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9448" y="3645694"/>
            <a:ext cx="5623445" cy="2923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1027"/>
          <p:cNvSpPr txBox="1">
            <a:spLocks noChangeArrowheads="1"/>
          </p:cNvSpPr>
          <p:nvPr/>
        </p:nvSpPr>
        <p:spPr bwMode="auto">
          <a:xfrm>
            <a:off x="1600200" y="314237"/>
            <a:ext cx="8458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defTabSz="457200" eaLnBrk="1" hangingPunct="1">
              <a:spcBef>
                <a:spcPct val="50000"/>
              </a:spcBef>
              <a:buNone/>
              <a:defRPr/>
            </a:pPr>
            <a:r>
              <a:rPr lang="en-US" altLang="en-US" sz="1800" i="1" dirty="0">
                <a:solidFill>
                  <a:prstClr val="black">
                    <a:lumMod val="50000"/>
                    <a:lumOff val="50000"/>
                  </a:prstClr>
                </a:solidFill>
                <a:latin typeface="Verdana" pitchFamily="34" charset="0"/>
              </a:rPr>
              <a:t>Inventory Optimization Program</a:t>
            </a:r>
          </a:p>
        </p:txBody>
      </p:sp>
      <p:sp>
        <p:nvSpPr>
          <p:cNvPr id="11" name="Rectangle 6">
            <a:extLst>
              <a:ext uri="{FF2B5EF4-FFF2-40B4-BE49-F238E27FC236}">
                <a16:creationId xmlns:a16="http://schemas.microsoft.com/office/drawing/2014/main" id="{16069989-9805-4436-855C-C4DCEB372C18}"/>
              </a:ext>
            </a:extLst>
          </p:cNvPr>
          <p:cNvSpPr txBox="1">
            <a:spLocks noChangeArrowheads="1"/>
          </p:cNvSpPr>
          <p:nvPr/>
        </p:nvSpPr>
        <p:spPr bwMode="auto">
          <a:xfrm>
            <a:off x="10287000" y="6464504"/>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0" latinLnBrk="0" hangingPunct="0">
              <a:defRPr sz="2400" b="1" kern="1200">
                <a:solidFill>
                  <a:schemeClr val="tx1"/>
                </a:solidFill>
                <a:latin typeface="Times New Roman" charset="0"/>
                <a:ea typeface="ＭＳ Ｐゴシック" charset="0"/>
                <a:cs typeface="ＭＳ Ｐゴシック" charset="0"/>
              </a:defRPr>
            </a:lvl1pPr>
            <a:lvl2pPr marL="742950" indent="-285750" algn="l" defTabSz="914400" rtl="0" eaLnBrk="0" latinLnBrk="0" hangingPunct="0">
              <a:defRPr sz="2400" b="1" kern="1200">
                <a:solidFill>
                  <a:schemeClr val="tx1"/>
                </a:solidFill>
                <a:latin typeface="Times New Roman" charset="0"/>
                <a:ea typeface="ＭＳ Ｐゴシック" charset="0"/>
                <a:cs typeface="+mn-cs"/>
              </a:defRPr>
            </a:lvl2pPr>
            <a:lvl3pPr marL="1143000" indent="-228600" algn="l" defTabSz="914400" rtl="0" eaLnBrk="0" latinLnBrk="0" hangingPunct="0">
              <a:defRPr sz="2400" b="1" kern="1200">
                <a:solidFill>
                  <a:schemeClr val="tx1"/>
                </a:solidFill>
                <a:latin typeface="Times New Roman" charset="0"/>
                <a:ea typeface="ＭＳ Ｐゴシック" charset="0"/>
                <a:cs typeface="+mn-cs"/>
              </a:defRPr>
            </a:lvl3pPr>
            <a:lvl4pPr marL="1600200" indent="-228600" algn="l" defTabSz="914400" rtl="0" eaLnBrk="0" latinLnBrk="0" hangingPunct="0">
              <a:defRPr sz="2400" b="1" kern="1200">
                <a:solidFill>
                  <a:schemeClr val="tx1"/>
                </a:solidFill>
                <a:latin typeface="Times New Roman" charset="0"/>
                <a:ea typeface="ＭＳ Ｐゴシック" charset="0"/>
                <a:cs typeface="+mn-cs"/>
              </a:defRPr>
            </a:lvl4pPr>
            <a:lvl5pPr marL="2057400" indent="-228600" algn="l" defTabSz="914400" rtl="0" eaLnBrk="0" latinLnBrk="0" hangingPunct="0">
              <a:defRPr sz="2400" b="1" kern="1200">
                <a:solidFill>
                  <a:schemeClr val="tx1"/>
                </a:solidFill>
                <a:latin typeface="Times New Roman" charset="0"/>
                <a:ea typeface="ＭＳ Ｐゴシック" charset="0"/>
                <a:cs typeface="+mn-cs"/>
              </a:defRPr>
            </a:lvl5pPr>
            <a:lvl6pPr marL="25146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6pPr>
            <a:lvl7pPr marL="29718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7pPr>
            <a:lvl8pPr marL="34290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8pPr>
            <a:lvl9pPr marL="38862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9pPr>
          </a:lstStyle>
          <a:p>
            <a:pPr algn="r" eaLnBrk="1" hangingPunct="1"/>
            <a:fld id="{52B05CB9-366C-884E-BE65-4F410873D091}" type="slidenum">
              <a:rPr lang="en-US" sz="1200" smtClean="0">
                <a:solidFill>
                  <a:srgbClr val="898989"/>
                </a:solidFill>
              </a:rPr>
              <a:pPr algn="r" eaLnBrk="1" hangingPunct="1"/>
              <a:t>21</a:t>
            </a:fld>
            <a:endParaRPr lang="en-US" sz="1200" dirty="0">
              <a:solidFill>
                <a:srgbClr val="898989"/>
              </a:solidFill>
            </a:endParaRPr>
          </a:p>
        </p:txBody>
      </p:sp>
    </p:spTree>
    <p:extLst>
      <p:ext uri="{BB962C8B-B14F-4D97-AF65-F5344CB8AC3E}">
        <p14:creationId xmlns:p14="http://schemas.microsoft.com/office/powerpoint/2010/main" val="421164305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5">
            <a:extLst>
              <a:ext uri="{FF2B5EF4-FFF2-40B4-BE49-F238E27FC236}">
                <a16:creationId xmlns:a16="http://schemas.microsoft.com/office/drawing/2014/main" id="{3F780C2C-FCA2-4989-A748-479E83D81A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4900" y="260649"/>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pic>
        <p:nvPicPr>
          <p:cNvPr id="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2205" y="1813518"/>
            <a:ext cx="5627885" cy="3643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3841623" y="5660313"/>
            <a:ext cx="301450" cy="190919"/>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230560" y="5593061"/>
            <a:ext cx="4518008" cy="338554"/>
          </a:xfrm>
          <a:prstGeom prst="rect">
            <a:avLst/>
          </a:prstGeom>
          <a:noFill/>
        </p:spPr>
        <p:txBody>
          <a:bodyPr wrap="square" rtlCol="0">
            <a:spAutoFit/>
          </a:bodyPr>
          <a:lstStyle/>
          <a:p>
            <a:r>
              <a:rPr lang="en-US" sz="1600" b="1" i="1" dirty="0">
                <a:solidFill>
                  <a:schemeClr val="accent5">
                    <a:lumMod val="50000"/>
                  </a:schemeClr>
                </a:solidFill>
              </a:rPr>
              <a:t>Value of Inventory Below Suggested Par</a:t>
            </a:r>
          </a:p>
        </p:txBody>
      </p:sp>
      <p:sp>
        <p:nvSpPr>
          <p:cNvPr id="12" name="Rectangle 11"/>
          <p:cNvSpPr/>
          <p:nvPr/>
        </p:nvSpPr>
        <p:spPr>
          <a:xfrm>
            <a:off x="3853351" y="6013673"/>
            <a:ext cx="301450" cy="190919"/>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4242288" y="5946421"/>
            <a:ext cx="4518008" cy="338554"/>
          </a:xfrm>
          <a:prstGeom prst="rect">
            <a:avLst/>
          </a:prstGeom>
          <a:noFill/>
        </p:spPr>
        <p:txBody>
          <a:bodyPr wrap="square" rtlCol="0">
            <a:spAutoFit/>
          </a:bodyPr>
          <a:lstStyle/>
          <a:p>
            <a:r>
              <a:rPr lang="en-US" sz="1600" b="1" i="1" dirty="0">
                <a:solidFill>
                  <a:schemeClr val="accent5">
                    <a:lumMod val="50000"/>
                  </a:schemeClr>
                </a:solidFill>
              </a:rPr>
              <a:t>Value of Inventory Above Suggested Par</a:t>
            </a:r>
          </a:p>
        </p:txBody>
      </p:sp>
      <p:sp>
        <p:nvSpPr>
          <p:cNvPr id="14" name="Text Box 4"/>
          <p:cNvSpPr txBox="1">
            <a:spLocks noChangeArrowheads="1"/>
          </p:cNvSpPr>
          <p:nvPr/>
        </p:nvSpPr>
        <p:spPr bwMode="auto">
          <a:xfrm>
            <a:off x="1703512" y="1083714"/>
            <a:ext cx="8354888"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lnSpc>
                <a:spcPct val="80000"/>
              </a:lnSpc>
              <a:spcBef>
                <a:spcPct val="50000"/>
              </a:spcBef>
              <a:buFontTx/>
              <a:buNone/>
            </a:pPr>
            <a:r>
              <a:rPr lang="en-US" altLang="en-US" sz="1800" b="1" dirty="0">
                <a:solidFill>
                  <a:srgbClr val="002060"/>
                </a:solidFill>
                <a:latin typeface="Verdana" pitchFamily="34" charset="0"/>
              </a:rPr>
              <a:t>Reduction in Purchases – Adjusting Pars to Suggested Levels</a:t>
            </a:r>
          </a:p>
        </p:txBody>
      </p:sp>
      <p:sp>
        <p:nvSpPr>
          <p:cNvPr id="15" name="Text Box 1027"/>
          <p:cNvSpPr txBox="1">
            <a:spLocks noChangeArrowheads="1"/>
          </p:cNvSpPr>
          <p:nvPr/>
        </p:nvSpPr>
        <p:spPr bwMode="auto">
          <a:xfrm>
            <a:off x="1600200" y="314237"/>
            <a:ext cx="8458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defTabSz="457200" eaLnBrk="1" hangingPunct="1">
              <a:spcBef>
                <a:spcPct val="50000"/>
              </a:spcBef>
              <a:buNone/>
              <a:defRPr/>
            </a:pPr>
            <a:r>
              <a:rPr lang="en-US" altLang="en-US" sz="1800" i="1" dirty="0">
                <a:solidFill>
                  <a:prstClr val="black">
                    <a:lumMod val="50000"/>
                    <a:lumOff val="50000"/>
                  </a:prstClr>
                </a:solidFill>
                <a:latin typeface="Verdana" pitchFamily="34" charset="0"/>
              </a:rPr>
              <a:t>Inventory Optimization Program</a:t>
            </a:r>
          </a:p>
        </p:txBody>
      </p:sp>
      <p:sp>
        <p:nvSpPr>
          <p:cNvPr id="16" name="Rectangle 6">
            <a:extLst>
              <a:ext uri="{FF2B5EF4-FFF2-40B4-BE49-F238E27FC236}">
                <a16:creationId xmlns:a16="http://schemas.microsoft.com/office/drawing/2014/main" id="{F4F14B5D-803D-4574-99BF-8CA41DA31C39}"/>
              </a:ext>
            </a:extLst>
          </p:cNvPr>
          <p:cNvSpPr txBox="1">
            <a:spLocks noChangeArrowheads="1"/>
          </p:cNvSpPr>
          <p:nvPr/>
        </p:nvSpPr>
        <p:spPr bwMode="auto">
          <a:xfrm>
            <a:off x="10287000" y="6464504"/>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0" latinLnBrk="0" hangingPunct="0">
              <a:defRPr sz="2400" b="1" kern="1200">
                <a:solidFill>
                  <a:schemeClr val="tx1"/>
                </a:solidFill>
                <a:latin typeface="Times New Roman" charset="0"/>
                <a:ea typeface="ＭＳ Ｐゴシック" charset="0"/>
                <a:cs typeface="ＭＳ Ｐゴシック" charset="0"/>
              </a:defRPr>
            </a:lvl1pPr>
            <a:lvl2pPr marL="742950" indent="-285750" algn="l" defTabSz="914400" rtl="0" eaLnBrk="0" latinLnBrk="0" hangingPunct="0">
              <a:defRPr sz="2400" b="1" kern="1200">
                <a:solidFill>
                  <a:schemeClr val="tx1"/>
                </a:solidFill>
                <a:latin typeface="Times New Roman" charset="0"/>
                <a:ea typeface="ＭＳ Ｐゴシック" charset="0"/>
                <a:cs typeface="+mn-cs"/>
              </a:defRPr>
            </a:lvl2pPr>
            <a:lvl3pPr marL="1143000" indent="-228600" algn="l" defTabSz="914400" rtl="0" eaLnBrk="0" latinLnBrk="0" hangingPunct="0">
              <a:defRPr sz="2400" b="1" kern="1200">
                <a:solidFill>
                  <a:schemeClr val="tx1"/>
                </a:solidFill>
                <a:latin typeface="Times New Roman" charset="0"/>
                <a:ea typeface="ＭＳ Ｐゴシック" charset="0"/>
                <a:cs typeface="+mn-cs"/>
              </a:defRPr>
            </a:lvl3pPr>
            <a:lvl4pPr marL="1600200" indent="-228600" algn="l" defTabSz="914400" rtl="0" eaLnBrk="0" latinLnBrk="0" hangingPunct="0">
              <a:defRPr sz="2400" b="1" kern="1200">
                <a:solidFill>
                  <a:schemeClr val="tx1"/>
                </a:solidFill>
                <a:latin typeface="Times New Roman" charset="0"/>
                <a:ea typeface="ＭＳ Ｐゴシック" charset="0"/>
                <a:cs typeface="+mn-cs"/>
              </a:defRPr>
            </a:lvl4pPr>
            <a:lvl5pPr marL="2057400" indent="-228600" algn="l" defTabSz="914400" rtl="0" eaLnBrk="0" latinLnBrk="0" hangingPunct="0">
              <a:defRPr sz="2400" b="1" kern="1200">
                <a:solidFill>
                  <a:schemeClr val="tx1"/>
                </a:solidFill>
                <a:latin typeface="Times New Roman" charset="0"/>
                <a:ea typeface="ＭＳ Ｐゴシック" charset="0"/>
                <a:cs typeface="+mn-cs"/>
              </a:defRPr>
            </a:lvl5pPr>
            <a:lvl6pPr marL="25146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6pPr>
            <a:lvl7pPr marL="29718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7pPr>
            <a:lvl8pPr marL="34290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8pPr>
            <a:lvl9pPr marL="38862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9pPr>
          </a:lstStyle>
          <a:p>
            <a:pPr algn="r" eaLnBrk="1" hangingPunct="1"/>
            <a:fld id="{52B05CB9-366C-884E-BE65-4F410873D091}" type="slidenum">
              <a:rPr lang="en-US" sz="1200" smtClean="0">
                <a:solidFill>
                  <a:srgbClr val="898989"/>
                </a:solidFill>
              </a:rPr>
              <a:pPr algn="r" eaLnBrk="1" hangingPunct="1"/>
              <a:t>22</a:t>
            </a:fld>
            <a:endParaRPr lang="en-US" sz="1200" dirty="0">
              <a:solidFill>
                <a:srgbClr val="898989"/>
              </a:solidFill>
            </a:endParaRPr>
          </a:p>
        </p:txBody>
      </p:sp>
    </p:spTree>
    <p:extLst>
      <p:ext uri="{BB962C8B-B14F-4D97-AF65-F5344CB8AC3E}">
        <p14:creationId xmlns:p14="http://schemas.microsoft.com/office/powerpoint/2010/main" val="309710630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5">
            <a:extLst>
              <a:ext uri="{FF2B5EF4-FFF2-40B4-BE49-F238E27FC236}">
                <a16:creationId xmlns:a16="http://schemas.microsoft.com/office/drawing/2014/main" id="{3F780C2C-FCA2-4989-A748-479E83D81A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4900" y="260649"/>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15" name="Text Box 1027"/>
          <p:cNvSpPr txBox="1">
            <a:spLocks noChangeArrowheads="1"/>
          </p:cNvSpPr>
          <p:nvPr/>
        </p:nvSpPr>
        <p:spPr bwMode="auto">
          <a:xfrm>
            <a:off x="1600200" y="314237"/>
            <a:ext cx="8458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defTabSz="457200" eaLnBrk="1" hangingPunct="1">
              <a:spcBef>
                <a:spcPct val="50000"/>
              </a:spcBef>
              <a:buNone/>
              <a:defRPr/>
            </a:pPr>
            <a:r>
              <a:rPr lang="en-US" altLang="en-US" sz="1800" i="1" dirty="0">
                <a:solidFill>
                  <a:prstClr val="black">
                    <a:lumMod val="50000"/>
                    <a:lumOff val="50000"/>
                  </a:prstClr>
                </a:solidFill>
                <a:latin typeface="Verdana" pitchFamily="34" charset="0"/>
              </a:rPr>
              <a:t>Inventory Optimization Program</a:t>
            </a:r>
          </a:p>
        </p:txBody>
      </p:sp>
      <p:sp>
        <p:nvSpPr>
          <p:cNvPr id="16" name="Text Box 4"/>
          <p:cNvSpPr txBox="1">
            <a:spLocks noChangeArrowheads="1"/>
          </p:cNvSpPr>
          <p:nvPr/>
        </p:nvSpPr>
        <p:spPr bwMode="auto">
          <a:xfrm>
            <a:off x="2666999" y="1223096"/>
            <a:ext cx="69342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lnSpc>
                <a:spcPct val="80000"/>
              </a:lnSpc>
              <a:spcBef>
                <a:spcPct val="50000"/>
              </a:spcBef>
              <a:buFontTx/>
              <a:buNone/>
            </a:pPr>
            <a:r>
              <a:rPr lang="en-US" altLang="en-US" sz="1800" b="1">
                <a:solidFill>
                  <a:srgbClr val="002060"/>
                </a:solidFill>
                <a:latin typeface="Verdana" pitchFamily="34" charset="0"/>
              </a:rPr>
              <a:t>Clinical Utilization - Cost per Case per Physician</a:t>
            </a:r>
          </a:p>
        </p:txBody>
      </p:sp>
      <p:pic>
        <p:nvPicPr>
          <p:cNvPr id="1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5125" y="1988840"/>
            <a:ext cx="8880475"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6">
            <a:extLst>
              <a:ext uri="{FF2B5EF4-FFF2-40B4-BE49-F238E27FC236}">
                <a16:creationId xmlns:a16="http://schemas.microsoft.com/office/drawing/2014/main" id="{06FCD416-CD35-4B8F-B5CF-335C730A1326}"/>
              </a:ext>
            </a:extLst>
          </p:cNvPr>
          <p:cNvSpPr txBox="1">
            <a:spLocks noChangeArrowheads="1"/>
          </p:cNvSpPr>
          <p:nvPr/>
        </p:nvSpPr>
        <p:spPr bwMode="auto">
          <a:xfrm>
            <a:off x="10287000" y="6464504"/>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0" latinLnBrk="0" hangingPunct="0">
              <a:defRPr sz="2400" b="1" kern="1200">
                <a:solidFill>
                  <a:schemeClr val="tx1"/>
                </a:solidFill>
                <a:latin typeface="Times New Roman" charset="0"/>
                <a:ea typeface="ＭＳ Ｐゴシック" charset="0"/>
                <a:cs typeface="ＭＳ Ｐゴシック" charset="0"/>
              </a:defRPr>
            </a:lvl1pPr>
            <a:lvl2pPr marL="742950" indent="-285750" algn="l" defTabSz="914400" rtl="0" eaLnBrk="0" latinLnBrk="0" hangingPunct="0">
              <a:defRPr sz="2400" b="1" kern="1200">
                <a:solidFill>
                  <a:schemeClr val="tx1"/>
                </a:solidFill>
                <a:latin typeface="Times New Roman" charset="0"/>
                <a:ea typeface="ＭＳ Ｐゴシック" charset="0"/>
                <a:cs typeface="+mn-cs"/>
              </a:defRPr>
            </a:lvl2pPr>
            <a:lvl3pPr marL="1143000" indent="-228600" algn="l" defTabSz="914400" rtl="0" eaLnBrk="0" latinLnBrk="0" hangingPunct="0">
              <a:defRPr sz="2400" b="1" kern="1200">
                <a:solidFill>
                  <a:schemeClr val="tx1"/>
                </a:solidFill>
                <a:latin typeface="Times New Roman" charset="0"/>
                <a:ea typeface="ＭＳ Ｐゴシック" charset="0"/>
                <a:cs typeface="+mn-cs"/>
              </a:defRPr>
            </a:lvl3pPr>
            <a:lvl4pPr marL="1600200" indent="-228600" algn="l" defTabSz="914400" rtl="0" eaLnBrk="0" latinLnBrk="0" hangingPunct="0">
              <a:defRPr sz="2400" b="1" kern="1200">
                <a:solidFill>
                  <a:schemeClr val="tx1"/>
                </a:solidFill>
                <a:latin typeface="Times New Roman" charset="0"/>
                <a:ea typeface="ＭＳ Ｐゴシック" charset="0"/>
                <a:cs typeface="+mn-cs"/>
              </a:defRPr>
            </a:lvl4pPr>
            <a:lvl5pPr marL="2057400" indent="-228600" algn="l" defTabSz="914400" rtl="0" eaLnBrk="0" latinLnBrk="0" hangingPunct="0">
              <a:defRPr sz="2400" b="1" kern="1200">
                <a:solidFill>
                  <a:schemeClr val="tx1"/>
                </a:solidFill>
                <a:latin typeface="Times New Roman" charset="0"/>
                <a:ea typeface="ＭＳ Ｐゴシック" charset="0"/>
                <a:cs typeface="+mn-cs"/>
              </a:defRPr>
            </a:lvl5pPr>
            <a:lvl6pPr marL="25146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6pPr>
            <a:lvl7pPr marL="29718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7pPr>
            <a:lvl8pPr marL="34290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8pPr>
            <a:lvl9pPr marL="38862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9pPr>
          </a:lstStyle>
          <a:p>
            <a:pPr algn="r" eaLnBrk="1" hangingPunct="1"/>
            <a:fld id="{52B05CB9-366C-884E-BE65-4F410873D091}" type="slidenum">
              <a:rPr lang="en-US" sz="1200" smtClean="0">
                <a:solidFill>
                  <a:srgbClr val="898989"/>
                </a:solidFill>
              </a:rPr>
              <a:pPr algn="r" eaLnBrk="1" hangingPunct="1"/>
              <a:t>23</a:t>
            </a:fld>
            <a:endParaRPr lang="en-US" sz="1200" dirty="0">
              <a:solidFill>
                <a:srgbClr val="898989"/>
              </a:solidFill>
            </a:endParaRPr>
          </a:p>
        </p:txBody>
      </p:sp>
    </p:spTree>
    <p:extLst>
      <p:ext uri="{BB962C8B-B14F-4D97-AF65-F5344CB8AC3E}">
        <p14:creationId xmlns:p14="http://schemas.microsoft.com/office/powerpoint/2010/main" val="410804056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5">
            <a:extLst>
              <a:ext uri="{FF2B5EF4-FFF2-40B4-BE49-F238E27FC236}">
                <a16:creationId xmlns:a16="http://schemas.microsoft.com/office/drawing/2014/main" id="{3F780C2C-FCA2-4989-A748-479E83D81A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4900" y="260649"/>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p:sp>
        <p:nvSpPr>
          <p:cNvPr id="15" name="Text Box 1027"/>
          <p:cNvSpPr txBox="1">
            <a:spLocks noChangeArrowheads="1"/>
          </p:cNvSpPr>
          <p:nvPr/>
        </p:nvSpPr>
        <p:spPr bwMode="auto">
          <a:xfrm>
            <a:off x="1600200" y="314237"/>
            <a:ext cx="8458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defTabSz="457200" eaLnBrk="1" hangingPunct="1">
              <a:spcBef>
                <a:spcPct val="50000"/>
              </a:spcBef>
              <a:buNone/>
              <a:defRPr/>
            </a:pPr>
            <a:r>
              <a:rPr lang="en-US" altLang="en-US" sz="1800" i="1" dirty="0">
                <a:solidFill>
                  <a:prstClr val="black">
                    <a:lumMod val="50000"/>
                    <a:lumOff val="50000"/>
                  </a:prstClr>
                </a:solidFill>
                <a:latin typeface="Verdana" pitchFamily="34" charset="0"/>
              </a:rPr>
              <a:t>Inventory Optimization Program</a:t>
            </a:r>
          </a:p>
        </p:txBody>
      </p:sp>
      <p:sp>
        <p:nvSpPr>
          <p:cNvPr id="6" name="Text Box 4"/>
          <p:cNvSpPr txBox="1">
            <a:spLocks noChangeArrowheads="1"/>
          </p:cNvSpPr>
          <p:nvPr/>
        </p:nvSpPr>
        <p:spPr bwMode="auto">
          <a:xfrm>
            <a:off x="1579490" y="956654"/>
            <a:ext cx="8937625"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algn="ctr" eaLnBrk="1" hangingPunct="1">
              <a:lnSpc>
                <a:spcPct val="80000"/>
              </a:lnSpc>
              <a:spcBef>
                <a:spcPct val="50000"/>
              </a:spcBef>
              <a:buFontTx/>
              <a:buNone/>
            </a:pPr>
            <a:r>
              <a:rPr lang="en-US" altLang="en-US" sz="1800" b="1">
                <a:solidFill>
                  <a:srgbClr val="002060"/>
                </a:solidFill>
                <a:latin typeface="Verdana" pitchFamily="34" charset="0"/>
              </a:rPr>
              <a:t>Clinical Utilization – Opened Not Used Items </a:t>
            </a:r>
            <a:br>
              <a:rPr lang="en-US" altLang="en-US" sz="1800" b="1">
                <a:solidFill>
                  <a:srgbClr val="002060"/>
                </a:solidFill>
                <a:latin typeface="Verdana" pitchFamily="34" charset="0"/>
              </a:rPr>
            </a:br>
            <a:r>
              <a:rPr lang="en-US" altLang="en-US" sz="1800">
                <a:solidFill>
                  <a:srgbClr val="002060"/>
                </a:solidFill>
                <a:latin typeface="Verdana" pitchFamily="34" charset="0"/>
              </a:rPr>
              <a:t>(by Product Category and by Product Name)</a:t>
            </a:r>
          </a:p>
        </p:txBody>
      </p:sp>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9490" y="1567840"/>
            <a:ext cx="4943475"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2890" y="3549040"/>
            <a:ext cx="4594225"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6">
            <a:extLst>
              <a:ext uri="{FF2B5EF4-FFF2-40B4-BE49-F238E27FC236}">
                <a16:creationId xmlns:a16="http://schemas.microsoft.com/office/drawing/2014/main" id="{3378A921-5CC6-410F-B482-A4201C62EFA0}"/>
              </a:ext>
            </a:extLst>
          </p:cNvPr>
          <p:cNvSpPr txBox="1">
            <a:spLocks noChangeArrowheads="1"/>
          </p:cNvSpPr>
          <p:nvPr/>
        </p:nvSpPr>
        <p:spPr bwMode="auto">
          <a:xfrm>
            <a:off x="10287000" y="6464504"/>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0" latinLnBrk="0" hangingPunct="0">
              <a:defRPr sz="2400" b="1" kern="1200">
                <a:solidFill>
                  <a:schemeClr val="tx1"/>
                </a:solidFill>
                <a:latin typeface="Times New Roman" charset="0"/>
                <a:ea typeface="ＭＳ Ｐゴシック" charset="0"/>
                <a:cs typeface="ＭＳ Ｐゴシック" charset="0"/>
              </a:defRPr>
            </a:lvl1pPr>
            <a:lvl2pPr marL="742950" indent="-285750" algn="l" defTabSz="914400" rtl="0" eaLnBrk="0" latinLnBrk="0" hangingPunct="0">
              <a:defRPr sz="2400" b="1" kern="1200">
                <a:solidFill>
                  <a:schemeClr val="tx1"/>
                </a:solidFill>
                <a:latin typeface="Times New Roman" charset="0"/>
                <a:ea typeface="ＭＳ Ｐゴシック" charset="0"/>
                <a:cs typeface="+mn-cs"/>
              </a:defRPr>
            </a:lvl2pPr>
            <a:lvl3pPr marL="1143000" indent="-228600" algn="l" defTabSz="914400" rtl="0" eaLnBrk="0" latinLnBrk="0" hangingPunct="0">
              <a:defRPr sz="2400" b="1" kern="1200">
                <a:solidFill>
                  <a:schemeClr val="tx1"/>
                </a:solidFill>
                <a:latin typeface="Times New Roman" charset="0"/>
                <a:ea typeface="ＭＳ Ｐゴシック" charset="0"/>
                <a:cs typeface="+mn-cs"/>
              </a:defRPr>
            </a:lvl3pPr>
            <a:lvl4pPr marL="1600200" indent="-228600" algn="l" defTabSz="914400" rtl="0" eaLnBrk="0" latinLnBrk="0" hangingPunct="0">
              <a:defRPr sz="2400" b="1" kern="1200">
                <a:solidFill>
                  <a:schemeClr val="tx1"/>
                </a:solidFill>
                <a:latin typeface="Times New Roman" charset="0"/>
                <a:ea typeface="ＭＳ Ｐゴシック" charset="0"/>
                <a:cs typeface="+mn-cs"/>
              </a:defRPr>
            </a:lvl4pPr>
            <a:lvl5pPr marL="2057400" indent="-228600" algn="l" defTabSz="914400" rtl="0" eaLnBrk="0" latinLnBrk="0" hangingPunct="0">
              <a:defRPr sz="2400" b="1" kern="1200">
                <a:solidFill>
                  <a:schemeClr val="tx1"/>
                </a:solidFill>
                <a:latin typeface="Times New Roman" charset="0"/>
                <a:ea typeface="ＭＳ Ｐゴシック" charset="0"/>
                <a:cs typeface="+mn-cs"/>
              </a:defRPr>
            </a:lvl5pPr>
            <a:lvl6pPr marL="25146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6pPr>
            <a:lvl7pPr marL="29718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7pPr>
            <a:lvl8pPr marL="34290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8pPr>
            <a:lvl9pPr marL="3886200" indent="-228600" algn="ctr" defTabSz="914400" rtl="0" eaLnBrk="0" fontAlgn="base" latinLnBrk="0" hangingPunct="0">
              <a:spcBef>
                <a:spcPct val="0"/>
              </a:spcBef>
              <a:spcAft>
                <a:spcPct val="0"/>
              </a:spcAft>
              <a:defRPr sz="2400" b="1" kern="1200">
                <a:solidFill>
                  <a:schemeClr val="tx1"/>
                </a:solidFill>
                <a:latin typeface="Times New Roman" charset="0"/>
                <a:ea typeface="ＭＳ Ｐゴシック" charset="0"/>
                <a:cs typeface="+mn-cs"/>
              </a:defRPr>
            </a:lvl9pPr>
          </a:lstStyle>
          <a:p>
            <a:pPr algn="r" eaLnBrk="1" hangingPunct="1"/>
            <a:fld id="{52B05CB9-366C-884E-BE65-4F410873D091}" type="slidenum">
              <a:rPr lang="en-US" sz="1200" smtClean="0">
                <a:solidFill>
                  <a:srgbClr val="898989"/>
                </a:solidFill>
              </a:rPr>
              <a:pPr algn="r" eaLnBrk="1" hangingPunct="1"/>
              <a:t>24</a:t>
            </a:fld>
            <a:endParaRPr lang="en-US" sz="1200" dirty="0">
              <a:solidFill>
                <a:srgbClr val="898989"/>
              </a:solidFill>
            </a:endParaRPr>
          </a:p>
        </p:txBody>
      </p:sp>
    </p:spTree>
    <p:extLst>
      <p:ext uri="{BB962C8B-B14F-4D97-AF65-F5344CB8AC3E}">
        <p14:creationId xmlns:p14="http://schemas.microsoft.com/office/powerpoint/2010/main" val="417146963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p:cNvCxnSpPr>
            <a:cxnSpLocks/>
          </p:cNvCxnSpPr>
          <p:nvPr/>
        </p:nvCxnSpPr>
        <p:spPr>
          <a:xfrm>
            <a:off x="0" y="609600"/>
            <a:ext cx="12192000" cy="0"/>
          </a:xfrm>
          <a:prstGeom prst="line">
            <a:avLst/>
          </a:prstGeom>
          <a:ln w="12700">
            <a:solidFill>
              <a:srgbClr val="686868"/>
            </a:solidFill>
          </a:ln>
        </p:spPr>
        <p:style>
          <a:lnRef idx="1">
            <a:schemeClr val="accent1"/>
          </a:lnRef>
          <a:fillRef idx="0">
            <a:schemeClr val="accent1"/>
          </a:fillRef>
          <a:effectRef idx="0">
            <a:schemeClr val="accent1"/>
          </a:effectRef>
          <a:fontRef idx="minor">
            <a:schemeClr val="tx1"/>
          </a:fontRef>
        </p:style>
      </p:cxnSp>
      <p:sp>
        <p:nvSpPr>
          <p:cNvPr id="28" name="Text Box 1027"/>
          <p:cNvSpPr txBox="1">
            <a:spLocks noChangeArrowheads="1"/>
          </p:cNvSpPr>
          <p:nvPr/>
        </p:nvSpPr>
        <p:spPr bwMode="auto">
          <a:xfrm>
            <a:off x="113212" y="126305"/>
            <a:ext cx="99451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3200">
                <a:solidFill>
                  <a:schemeClr val="tx1"/>
                </a:solidFill>
                <a:latin typeface="Times New Roman" pitchFamily="18" charset="0"/>
                <a:ea typeface="MS PGothic" pitchFamily="34" charset="-128"/>
              </a:defRPr>
            </a:lvl1pPr>
            <a:lvl2pPr marL="742950" indent="-285750" algn="l" eaLnBrk="0" hangingPunct="0">
              <a:spcBef>
                <a:spcPct val="20000"/>
              </a:spcBef>
              <a:buChar char="–"/>
              <a:defRPr sz="2800">
                <a:solidFill>
                  <a:schemeClr val="tx1"/>
                </a:solidFill>
                <a:latin typeface="Times New Roman" pitchFamily="18" charset="0"/>
                <a:ea typeface="MS PGothic" pitchFamily="34" charset="-128"/>
              </a:defRPr>
            </a:lvl2pPr>
            <a:lvl3pPr marL="1143000" indent="-228600" algn="l" eaLnBrk="0" hangingPunct="0">
              <a:spcBef>
                <a:spcPct val="20000"/>
              </a:spcBef>
              <a:buChar char="•"/>
              <a:defRPr sz="2400">
                <a:solidFill>
                  <a:schemeClr val="tx1"/>
                </a:solidFill>
                <a:latin typeface="Times New Roman" pitchFamily="18" charset="0"/>
                <a:ea typeface="MS PGothic" pitchFamily="34" charset="-128"/>
              </a:defRPr>
            </a:lvl3pPr>
            <a:lvl4pPr marL="1600200" indent="-228600" algn="l" eaLnBrk="0" hangingPunct="0">
              <a:spcBef>
                <a:spcPct val="20000"/>
              </a:spcBef>
              <a:buChar char="–"/>
              <a:defRPr sz="2000">
                <a:solidFill>
                  <a:schemeClr val="tx1"/>
                </a:solidFill>
                <a:latin typeface="Times New Roman" pitchFamily="18" charset="0"/>
                <a:ea typeface="MS PGothic" pitchFamily="34" charset="-128"/>
              </a:defRPr>
            </a:lvl4pPr>
            <a:lvl5pPr marL="2057400" indent="-228600" algn="l"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defRPr/>
            </a:pPr>
            <a:r>
              <a:rPr lang="en-US" altLang="en-US" sz="2000" i="1" dirty="0">
                <a:solidFill>
                  <a:schemeClr val="bg1">
                    <a:lumMod val="50000"/>
                  </a:schemeClr>
                </a:solidFill>
                <a:latin typeface="Verdana" pitchFamily="34" charset="0"/>
              </a:rPr>
              <a:t>Q&amp;A</a:t>
            </a:r>
          </a:p>
        </p:txBody>
      </p:sp>
      <p:sp>
        <p:nvSpPr>
          <p:cNvPr id="29" name="Rectangle 6">
            <a:extLst>
              <a:ext uri="{FF2B5EF4-FFF2-40B4-BE49-F238E27FC236}">
                <a16:creationId xmlns:a16="http://schemas.microsoft.com/office/drawing/2014/main" id="{06CD4784-269C-4095-9E0A-72956D9A8995}"/>
              </a:ext>
            </a:extLst>
          </p:cNvPr>
          <p:cNvSpPr>
            <a:spLocks noGrp="1" noChangeArrowheads="1"/>
          </p:cNvSpPr>
          <p:nvPr>
            <p:ph type="sldNum" sz="quarter" idx="12"/>
          </p:nvPr>
        </p:nvSpPr>
        <p:spPr bwMode="auto">
          <a:xfrm>
            <a:off x="10287000" y="6464504"/>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B05CB9-366C-884E-BE65-4F410873D091}" type="slidenum">
              <a:rPr kumimoji="0" lang="en-US" sz="1200" b="1" i="0" u="none" strike="noStrike" kern="1200" cap="none" spc="0" normalizeH="0" baseline="0" noProof="0">
                <a:ln>
                  <a:noFill/>
                </a:ln>
                <a:solidFill>
                  <a:srgbClr val="898989"/>
                </a:solidFill>
                <a:effectLst/>
                <a:uLnTx/>
                <a:uFillTx/>
                <a:latin typeface="Times New Roman"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1" i="0" u="none" strike="noStrike" kern="1200" cap="none" spc="0" normalizeH="0" baseline="0" noProof="0" dirty="0">
              <a:ln>
                <a:noFill/>
              </a:ln>
              <a:solidFill>
                <a:srgbClr val="898989"/>
              </a:solidFill>
              <a:effectLst/>
              <a:uLnTx/>
              <a:uFillTx/>
              <a:latin typeface="Times New Roman" charset="0"/>
              <a:ea typeface="ＭＳ Ｐゴシック" charset="0"/>
            </a:endParaRPr>
          </a:p>
        </p:txBody>
      </p:sp>
      <p:sp>
        <p:nvSpPr>
          <p:cNvPr id="24" name="TextBox 13">
            <a:extLst>
              <a:ext uri="{FF2B5EF4-FFF2-40B4-BE49-F238E27FC236}">
                <a16:creationId xmlns:a16="http://schemas.microsoft.com/office/drawing/2014/main" id="{94931B08-D207-456A-B4D6-3DB4F4EDC986}"/>
              </a:ext>
            </a:extLst>
          </p:cNvPr>
          <p:cNvSpPr txBox="1">
            <a:spLocks noChangeArrowheads="1"/>
          </p:cNvSpPr>
          <p:nvPr/>
        </p:nvSpPr>
        <p:spPr bwMode="auto">
          <a:xfrm>
            <a:off x="113211" y="6542881"/>
            <a:ext cx="43910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charset="0"/>
                <a:ea typeface="ＭＳ Ｐゴシック" charset="0"/>
                <a:cs typeface="ＭＳ Ｐゴシック" charset="0"/>
              </a:defRPr>
            </a:lvl1pPr>
            <a:lvl2pPr marL="742950" indent="-285750" eaLnBrk="0" hangingPunct="0">
              <a:defRPr sz="2400" b="1">
                <a:solidFill>
                  <a:schemeClr val="tx1"/>
                </a:solidFill>
                <a:latin typeface="Times New Roman" charset="0"/>
                <a:ea typeface="ＭＳ Ｐゴシック" charset="0"/>
              </a:defRPr>
            </a:lvl2pPr>
            <a:lvl3pPr marL="1143000" indent="-228600" eaLnBrk="0" hangingPunct="0">
              <a:defRPr sz="2400" b="1">
                <a:solidFill>
                  <a:schemeClr val="tx1"/>
                </a:solidFill>
                <a:latin typeface="Times New Roman" charset="0"/>
                <a:ea typeface="ＭＳ Ｐゴシック" charset="0"/>
              </a:defRPr>
            </a:lvl3pPr>
            <a:lvl4pPr marL="1600200" indent="-228600" eaLnBrk="0" hangingPunct="0">
              <a:defRPr sz="2400" b="1">
                <a:solidFill>
                  <a:schemeClr val="tx1"/>
                </a:solidFill>
                <a:latin typeface="Times New Roman" charset="0"/>
                <a:ea typeface="ＭＳ Ｐゴシック" charset="0"/>
              </a:defRPr>
            </a:lvl4pPr>
            <a:lvl5pPr marL="2057400" indent="-228600" eaLnBrk="0" hangingPunct="0">
              <a:defRPr sz="24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4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4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4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400" b="1">
                <a:solidFill>
                  <a:schemeClr val="tx1"/>
                </a:solidFill>
                <a:latin typeface="Times New Roman" charset="0"/>
                <a:ea typeface="ＭＳ Ｐゴシック" charset="0"/>
              </a:defRPr>
            </a:lvl9pPr>
          </a:lstStyle>
          <a:p>
            <a:pPr eaLnBrk="1" hangingPunct="1"/>
            <a:r>
              <a:rPr lang="en-US" sz="1100" b="0" dirty="0">
                <a:solidFill>
                  <a:srgbClr val="7F7F7F"/>
                </a:solidFill>
              </a:rPr>
              <a:t>VUEMED, Inc.  All rights reserved.  2019. </a:t>
            </a:r>
            <a:endParaRPr lang="en-US" dirty="0"/>
          </a:p>
        </p:txBody>
      </p:sp>
      <p:pic>
        <p:nvPicPr>
          <p:cNvPr id="27" name="Picture 15">
            <a:extLst>
              <a:ext uri="{FF2B5EF4-FFF2-40B4-BE49-F238E27FC236}">
                <a16:creationId xmlns:a16="http://schemas.microsoft.com/office/drawing/2014/main" id="{2316BB79-71EC-4562-8F11-B6E39EC1B6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8504" y="158054"/>
            <a:ext cx="1790700" cy="40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708688">
                      <a:alpha val="74998"/>
                    </a:srgbClr>
                  </a:outerShdw>
                </a:effectLst>
              </a14:hiddenEffects>
            </a:ext>
          </a:extLst>
        </p:spPr>
      </p:pic>
      <mc:AlternateContent xmlns:mc="http://schemas.openxmlformats.org/markup-compatibility/2006" xmlns:am3d="http://schemas.microsoft.com/office/drawing/2017/model3d">
        <mc:Choice Requires="am3d">
          <p:graphicFrame>
            <p:nvGraphicFramePr>
              <p:cNvPr id="2" name="3D Model 1" descr="Question mark">
                <a:extLst>
                  <a:ext uri="{FF2B5EF4-FFF2-40B4-BE49-F238E27FC236}">
                    <a16:creationId xmlns:a16="http://schemas.microsoft.com/office/drawing/2014/main" id="{DCBF038F-9ECF-40AE-A2BE-EA0CC38C56FA}"/>
                  </a:ext>
                </a:extLst>
              </p:cNvPr>
              <p:cNvGraphicFramePr>
                <a:graphicFrameLocks noChangeAspect="1"/>
              </p:cNvGraphicFramePr>
              <p:nvPr>
                <p:extLst>
                  <p:ext uri="{D42A27DB-BD31-4B8C-83A1-F6EECF244321}">
                    <p14:modId xmlns:p14="http://schemas.microsoft.com/office/powerpoint/2010/main" val="3270027338"/>
                  </p:ext>
                </p:extLst>
              </p:nvPr>
            </p:nvGraphicFramePr>
            <p:xfrm>
              <a:off x="10058400" y="1810412"/>
              <a:ext cx="1130728" cy="1832504"/>
            </p:xfrm>
            <a:graphic>
              <a:graphicData uri="http://schemas.microsoft.com/office/drawing/2017/model3d">
                <am3d:model3d r:embed="rId4">
                  <am3d:spPr>
                    <a:xfrm>
                      <a:off x="0" y="0"/>
                      <a:ext cx="1130728" cy="1832504"/>
                    </a:xfrm>
                    <a:prstGeom prst="rect">
                      <a:avLst/>
                    </a:prstGeom>
                  </am3d:spPr>
                  <am3d:camera>
                    <am3d:pos x="0" y="0" z="55389530"/>
                    <am3d:up dx="0" dy="36000000" dz="0"/>
                    <am3d:lookAt x="0" y="0" z="0"/>
                    <am3d:perspective fov="2700000"/>
                  </am3d:camera>
                  <am3d:trans>
                    <am3d:meterPerModelUnit n="3517042" d="1000000"/>
                    <am3d:preTrans dx="0" dy="-18004113" dz="-4973"/>
                    <am3d:scale>
                      <am3d:sx n="1000000" d="1000000"/>
                      <am3d:sy n="1000000" d="1000000"/>
                      <am3d:sz n="1000000" d="1000000"/>
                    </am3d:scale>
                    <am3d:rot/>
                    <am3d:postTrans dx="0" dy="0" dz="0"/>
                  </am3d:trans>
                  <am3d:attrSrcUrl r:id="rId5"/>
                  <am3d:raster rName="Office3DRenderer" rVer="16.0.8326">
                    <am3d:blip r:embed="rId6"/>
                  </am3d:raster>
                  <am3d:objViewport viewportSz="22770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2" name="3D Model 1" descr="Question mark">
                <a:extLst>
                  <a:ext uri="{FF2B5EF4-FFF2-40B4-BE49-F238E27FC236}">
                    <a16:creationId xmlns:a16="http://schemas.microsoft.com/office/drawing/2014/main" id="{DCBF038F-9ECF-40AE-A2BE-EA0CC38C56FA}"/>
                  </a:ext>
                </a:extLst>
              </p:cNvPr>
              <p:cNvPicPr>
                <a:picLocks noGrp="1" noRot="1" noChangeAspect="1" noMove="1" noResize="1" noEditPoints="1" noAdjustHandles="1" noChangeArrowheads="1" noChangeShapeType="1" noCrop="1"/>
              </p:cNvPicPr>
              <p:nvPr/>
            </p:nvPicPr>
            <p:blipFill>
              <a:blip r:embed="rId7"/>
              <a:stretch>
                <a:fillRect/>
              </a:stretch>
            </p:blipFill>
            <p:spPr>
              <a:xfrm>
                <a:off x="10058400" y="1810412"/>
                <a:ext cx="1130728" cy="1832504"/>
              </a:xfrm>
              <a:prstGeom prst="rect">
                <a:avLst/>
              </a:prstGeom>
            </p:spPr>
          </p:pic>
        </mc:Fallback>
      </mc:AlternateContent>
      <p:sp>
        <p:nvSpPr>
          <p:cNvPr id="6" name="Rectangle 5">
            <a:extLst>
              <a:ext uri="{FF2B5EF4-FFF2-40B4-BE49-F238E27FC236}">
                <a16:creationId xmlns:a16="http://schemas.microsoft.com/office/drawing/2014/main" id="{47B274F4-7CB6-4B85-AD77-D984D5F561EE}"/>
              </a:ext>
            </a:extLst>
          </p:cNvPr>
          <p:cNvSpPr/>
          <p:nvPr/>
        </p:nvSpPr>
        <p:spPr>
          <a:xfrm>
            <a:off x="2867025" y="2014061"/>
            <a:ext cx="6096000" cy="2031325"/>
          </a:xfrm>
          <a:prstGeom prst="rect">
            <a:avLst/>
          </a:prstGeom>
        </p:spPr>
        <p:txBody>
          <a:bodyPr>
            <a:spAutoFit/>
          </a:bodyPr>
          <a:lstStyle/>
          <a:p>
            <a:r>
              <a:rPr lang="en-US" dirty="0">
                <a:solidFill>
                  <a:srgbClr val="222222"/>
                </a:solidFill>
                <a:latin typeface="Arial" panose="020B0604020202020204" pitchFamily="34" charset="0"/>
              </a:rPr>
              <a:t>Alex </a:t>
            </a:r>
            <a:r>
              <a:rPr lang="en-US" dirty="0" err="1">
                <a:solidFill>
                  <a:srgbClr val="222222"/>
                </a:solidFill>
                <a:latin typeface="Arial" panose="020B0604020202020204" pitchFamily="34" charset="0"/>
              </a:rPr>
              <a:t>Barinaga</a:t>
            </a:r>
            <a:endParaRPr lang="en-US" dirty="0">
              <a:solidFill>
                <a:srgbClr val="222222"/>
              </a:solidFill>
              <a:latin typeface="Arial" panose="020B0604020202020204" pitchFamily="34" charset="0"/>
            </a:endParaRPr>
          </a:p>
          <a:p>
            <a:r>
              <a:rPr lang="en-US" dirty="0">
                <a:solidFill>
                  <a:srgbClr val="222222"/>
                </a:solidFill>
                <a:latin typeface="Arial" panose="020B0604020202020204" pitchFamily="34" charset="0"/>
              </a:rPr>
              <a:t>Director of Implementation Services</a:t>
            </a:r>
          </a:p>
          <a:p>
            <a:r>
              <a:rPr lang="en-US" dirty="0">
                <a:solidFill>
                  <a:srgbClr val="222222"/>
                </a:solidFill>
                <a:latin typeface="Arial" panose="020B0604020202020204" pitchFamily="34" charset="0"/>
              </a:rPr>
              <a:t>VUEMED</a:t>
            </a:r>
          </a:p>
          <a:p>
            <a:r>
              <a:rPr lang="en-US" dirty="0">
                <a:solidFill>
                  <a:srgbClr val="222222"/>
                </a:solidFill>
                <a:latin typeface="Arial" panose="020B0604020202020204" pitchFamily="34" charset="0"/>
                <a:hlinkClick r:id="rId8"/>
              </a:rPr>
              <a:t>abarinaga@vuemed.com</a:t>
            </a:r>
            <a:endParaRPr lang="en-US" dirty="0">
              <a:solidFill>
                <a:srgbClr val="222222"/>
              </a:solidFill>
              <a:latin typeface="Arial" panose="020B0604020202020204" pitchFamily="34" charset="0"/>
            </a:endParaRPr>
          </a:p>
          <a:p>
            <a:r>
              <a:rPr lang="en-US" dirty="0">
                <a:solidFill>
                  <a:srgbClr val="222222"/>
                </a:solidFill>
                <a:latin typeface="Arial" panose="020B0604020202020204" pitchFamily="34" charset="0"/>
                <a:hlinkClick r:id="rId9"/>
              </a:rPr>
              <a:t>www.vuemed.com</a:t>
            </a:r>
            <a:endParaRPr lang="en-US" dirty="0">
              <a:solidFill>
                <a:srgbClr val="222222"/>
              </a:solidFill>
              <a:latin typeface="Arial" panose="020B0604020202020204" pitchFamily="34" charset="0"/>
            </a:endParaRPr>
          </a:p>
          <a:p>
            <a:br>
              <a:rPr lang="en-US" dirty="0"/>
            </a:br>
            <a:endParaRPr lang="en-US" dirty="0"/>
          </a:p>
        </p:txBody>
      </p:sp>
    </p:spTree>
    <p:extLst>
      <p:ext uri="{BB962C8B-B14F-4D97-AF65-F5344CB8AC3E}">
        <p14:creationId xmlns:p14="http://schemas.microsoft.com/office/powerpoint/2010/main" val="3944726586"/>
      </p:ext>
    </p:extLst>
  </p:cSld>
  <p:clrMapOvr>
    <a:masterClrMapping/>
  </p:clrMapOvr>
  <mc:AlternateContent xmlns:mc="http://schemas.openxmlformats.org/markup-compatibility/2006" xmlns:p14="http://schemas.microsoft.com/office/powerpoint/2010/main">
    <mc:Choice Requires="p14">
      <p:transition spd="slow" p14:dur="1500" advClick="0" advTm="5000">
        <p:cover/>
      </p:transition>
    </mc:Choice>
    <mc:Fallback xmlns="">
      <p:transition spd="slow" advClick="0" advTm="5000">
        <p:cover/>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35910</TotalTime>
  <Words>1518</Words>
  <Application>Microsoft Office PowerPoint</Application>
  <PresentationFormat>Widescreen</PresentationFormat>
  <Paragraphs>301</Paragraphs>
  <Slides>25</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Calibri Light</vt:lpstr>
      <vt:lpstr>Times New Roman</vt:lpstr>
      <vt:lpstr>Verdana</vt:lpstr>
      <vt:lpstr>Wingdings</vt:lpstr>
      <vt:lpstr>Office Theme</vt:lpstr>
      <vt:lpstr> Proven Metrics for Optimizing Your Inventory and Supply Spend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UDI?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WHC Presentation</dc:title>
  <dc:creator>arnold chazal</dc:creator>
  <cp:lastModifiedBy>Lana Makhanik</cp:lastModifiedBy>
  <cp:revision>247</cp:revision>
  <dcterms:created xsi:type="dcterms:W3CDTF">2018-10-30T13:47:51Z</dcterms:created>
  <dcterms:modified xsi:type="dcterms:W3CDTF">2019-03-28T22:28:09Z</dcterms:modified>
</cp:coreProperties>
</file>