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2" r:id="rId4"/>
    <p:sldId id="280" r:id="rId5"/>
    <p:sldId id="281" r:id="rId6"/>
    <p:sldId id="295" r:id="rId7"/>
    <p:sldId id="282" r:id="rId8"/>
    <p:sldId id="283" r:id="rId9"/>
    <p:sldId id="284" r:id="rId10"/>
    <p:sldId id="258" r:id="rId11"/>
    <p:sldId id="269" r:id="rId12"/>
    <p:sldId id="285" r:id="rId13"/>
    <p:sldId id="289" r:id="rId14"/>
    <p:sldId id="305" r:id="rId15"/>
    <p:sldId id="259" r:id="rId16"/>
    <p:sldId id="260" r:id="rId17"/>
    <p:sldId id="306" r:id="rId18"/>
    <p:sldId id="261" r:id="rId19"/>
    <p:sldId id="262" r:id="rId20"/>
    <p:sldId id="263" r:id="rId21"/>
    <p:sldId id="264" r:id="rId22"/>
    <p:sldId id="265" r:id="rId23"/>
    <p:sldId id="266" r:id="rId24"/>
    <p:sldId id="267" r:id="rId25"/>
    <p:sldId id="268" r:id="rId26"/>
    <p:sldId id="271" r:id="rId27"/>
    <p:sldId id="270" r:id="rId28"/>
    <p:sldId id="277" r:id="rId29"/>
    <p:sldId id="307" r:id="rId30"/>
    <p:sldId id="296" r:id="rId31"/>
    <p:sldId id="273" r:id="rId32"/>
    <p:sldId id="276" r:id="rId33"/>
    <p:sldId id="291" r:id="rId34"/>
    <p:sldId id="301" r:id="rId35"/>
    <p:sldId id="304" r:id="rId36"/>
    <p:sldId id="274" r:id="rId37"/>
    <p:sldId id="275" r:id="rId38"/>
    <p:sldId id="300" r:id="rId39"/>
    <p:sldId id="278" r:id="rId40"/>
    <p:sldId id="297" r:id="rId41"/>
    <p:sldId id="299" r:id="rId42"/>
    <p:sldId id="286" r:id="rId43"/>
    <p:sldId id="287" r:id="rId44"/>
    <p:sldId id="288" r:id="rId45"/>
    <p:sldId id="292" r:id="rId46"/>
    <p:sldId id="298" r:id="rId47"/>
    <p:sldId id="293" r:id="rId48"/>
    <p:sldId id="294" r:id="rId49"/>
    <p:sldId id="302" r:id="rId50"/>
    <p:sldId id="290" r:id="rId51"/>
    <p:sldId id="303"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2388" y="-107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C87D99-59F2-41CD-933C-D28B9912A545}" type="datetimeFigureOut">
              <a:rPr lang="en-US" smtClean="0"/>
              <a:pPr/>
              <a:t>9/28/2018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C87D99-59F2-41CD-933C-D28B9912A545}" type="datetimeFigureOut">
              <a:rPr lang="en-US" smtClean="0"/>
              <a:pPr/>
              <a:t>9/28/2018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C87D99-59F2-41CD-933C-D28B9912A545}" type="datetimeFigureOut">
              <a:rPr lang="en-US" smtClean="0"/>
              <a:pPr/>
              <a:t>9/28/2018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C87D99-59F2-41CD-933C-D28B9912A545}" type="datetimeFigureOut">
              <a:rPr lang="en-US" smtClean="0"/>
              <a:pPr/>
              <a:t>9/28/2018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C87D99-59F2-41CD-933C-D28B9912A545}" type="datetimeFigureOut">
              <a:rPr lang="en-US" smtClean="0"/>
              <a:pPr/>
              <a:t>9/28/2018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C87D99-59F2-41CD-933C-D28B9912A545}" type="datetimeFigureOut">
              <a:rPr lang="en-US" smtClean="0"/>
              <a:pPr/>
              <a:t>9/28/2018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C87D99-59F2-41CD-933C-D28B9912A545}" type="datetimeFigureOut">
              <a:rPr lang="en-US" smtClean="0"/>
              <a:pPr/>
              <a:t>9/28/2018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C87D99-59F2-41CD-933C-D28B9912A545}" type="datetimeFigureOut">
              <a:rPr lang="en-US" smtClean="0"/>
              <a:pPr/>
              <a:t>9/28/2018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C87D99-59F2-41CD-933C-D28B9912A545}" type="datetimeFigureOut">
              <a:rPr lang="en-US" smtClean="0"/>
              <a:pPr/>
              <a:t>9/28/2018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C87D99-59F2-41CD-933C-D28B9912A545}" type="datetimeFigureOut">
              <a:rPr lang="en-US" smtClean="0"/>
              <a:pPr/>
              <a:t>9/28/2018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C87D99-59F2-41CD-933C-D28B9912A545}" type="datetimeFigureOut">
              <a:rPr lang="en-US" smtClean="0"/>
              <a:pPr/>
              <a:t>9/28/2018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4AB0DB-7274-4DC5-8EEB-3CC114CD836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C87D99-59F2-41CD-933C-D28B9912A545}" type="datetimeFigureOut">
              <a:rPr lang="en-US" smtClean="0"/>
              <a:pPr/>
              <a:t>9/28/2018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4AB0DB-7274-4DC5-8EEB-3CC114CD836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ave@BraeutigamEnterpises.com" TargetMode="External"/><Relationship Id="rId2" Type="http://schemas.openxmlformats.org/officeDocument/2006/relationships/hyperlink" Target="http://www/BraeutigamEnterprises.com" TargetMode="Externa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hitinfrastructure.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hitinfrastructure.com/news/microsoft-apple-google-secure-hit-infrastructure-patent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hitinfrastructure.com/news/amazon-secret-healthcare-it-tech-team-focuses-on-ehrs-alexa"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hyperlink" Target="https://www.apple.com/newsroom/2018/01/apple-announces-effortless-solution-bringing-health-records-to-iPhon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theverge.com/2017/11/30/16718978/fda-medical-device-accessory-apple-watch-alivecor"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thehill.com/policy/healthcare/378145-shareholders-overwhelmingly-approve-cvs-aetna-merger"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thehill.com/policy/healthcare/377354-cigna-to-buy-express-scripts-in-67-billion-deal"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nytimes.com/2018/01/30/business/amazon-health-care-plan-reaction.html?action=click&amp;contentCollection=Technology&amp;module=RelatedCoverage&amp;region=Marginalia&amp;pgtype=article" TargetMode="External"/><Relationship Id="rId2" Type="http://schemas.openxmlformats.org/officeDocument/2006/relationships/hyperlink" Target="https://www.nytimes.com/2018/01/30/technology/amazon-berkshire-hathaway-jpmorgan-health-care.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nytimes.com/2018/01/30/business/amazon-health-care-plan-reaction.html?action=click&amp;contentCollection=Technology&amp;module=RelatedCoverage&amp;region=Marginalia&amp;pgtype=article"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nytimes.com/2018/01/30/business/amazon-health-care-plan-reaction.html?action=click&amp;contentCollection=Technology&amp;module=RelatedCoverage&amp;region=Marginalia&amp;pgtype=article"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nytimes.com/2018/01/30/business/amazon-health-care-plan-reaction.html?action=click&amp;contentCollection=Technology&amp;module=RelatedCoverage&amp;region=Marginalia&amp;pgtype=article"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nytimes.com/2018/01/30/business/amazon-health-care-plan-reaction.html?action=click&amp;contentCollection=Technology&amp;module=RelatedCoverage&amp;region=Marginalia&amp;pgtype=article"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nytimes.com/2018/01/30/business/amazon-health-care-plan-reaction.html?action=click&amp;contentCollection=Technology&amp;module=RelatedCoverage&amp;region=Marginalia&amp;pgtype=article"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linkedin.com/pulse/why-digital-app-based-ultrasound-soon-bring-next-medical-sharma/"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newequipment.com/industry-trends/holographic-imaging-set-take-world-storm"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www.aami.org/AnnualConference/index.aspx" TargetMode="External"/><Relationship Id="rId1" Type="http://schemas.openxmlformats.org/officeDocument/2006/relationships/slideLayout" Target="../slideLayouts/slideLayout2.xml"/><Relationship Id="rId4" Type="http://schemas.openxmlformats.org/officeDocument/2006/relationships/hyperlink" Target="https://www.genewsroom.com/press-releases/ge-healthcare-introduces-virtual-reality-training-healthcare-technology-management"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mcdmag.com/2017/09/enhancing-healthcare-planning-through-virtual-reality/" TargetMode="External"/><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stethee.com/" TargetMode="External"/><Relationship Id="rId2" Type="http://schemas.openxmlformats.org/officeDocument/2006/relationships/hyperlink" Target="https://stethio.com/" TargetMode="Externa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1technation.com/the-robots-are-coming-who-will-maintain-them/"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image" Target="../media/image36.png"/></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gif"/><Relationship Id="rId1" Type="http://schemas.openxmlformats.org/officeDocument/2006/relationships/slideLayout" Target="../slideLayouts/slideLayout6.xml"/><Relationship Id="rId5" Type="http://schemas.openxmlformats.org/officeDocument/2006/relationships/image" Target="../media/image43.jpeg"/><Relationship Id="rId4" Type="http://schemas.openxmlformats.org/officeDocument/2006/relationships/image" Target="../media/image4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s://webmail.roadrunner.com/gartner-report-shares-impacts-connected-medical-devices/"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s://www.forescout.com/company/blog/need-strategy-compliance-asset-management-healthcare-facility-start-visibility/"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Future of Healthcare and HTM</a:t>
            </a:r>
            <a:endParaRPr lang="en-US" dirty="0"/>
          </a:p>
        </p:txBody>
      </p:sp>
      <p:sp>
        <p:nvSpPr>
          <p:cNvPr id="3" name="Subtitle 2"/>
          <p:cNvSpPr>
            <a:spLocks noGrp="1"/>
          </p:cNvSpPr>
          <p:nvPr>
            <p:ph type="subTitle" idx="1"/>
          </p:nvPr>
        </p:nvSpPr>
        <p:spPr>
          <a:xfrm>
            <a:off x="1371600" y="3886200"/>
            <a:ext cx="6400800" cy="2438400"/>
          </a:xfrm>
        </p:spPr>
        <p:txBody>
          <a:bodyPr>
            <a:normAutofit fontScale="47500" lnSpcReduction="20000"/>
          </a:bodyPr>
          <a:lstStyle/>
          <a:p>
            <a:r>
              <a:rPr lang="en-US" dirty="0" smtClean="0"/>
              <a:t>David W. Braeutigam</a:t>
            </a:r>
          </a:p>
          <a:p>
            <a:r>
              <a:rPr lang="en-US" dirty="0" smtClean="0"/>
              <a:t>President</a:t>
            </a:r>
          </a:p>
          <a:p>
            <a:r>
              <a:rPr lang="en-US" dirty="0" smtClean="0"/>
              <a:t>Braeutigam Enterprises LLC</a:t>
            </a:r>
          </a:p>
          <a:p>
            <a:r>
              <a:rPr lang="en-US" dirty="0" smtClean="0"/>
              <a:t>Healthcare Technology Management Consulting</a:t>
            </a:r>
          </a:p>
          <a:p>
            <a:r>
              <a:rPr lang="en-US" dirty="0" smtClean="0"/>
              <a:t>PO Box 202125</a:t>
            </a:r>
          </a:p>
          <a:p>
            <a:r>
              <a:rPr lang="en-US" dirty="0" smtClean="0"/>
              <a:t>Arlington, Texas</a:t>
            </a:r>
          </a:p>
          <a:p>
            <a:r>
              <a:rPr lang="en-US" dirty="0" smtClean="0">
                <a:hlinkClick r:id="rId2"/>
              </a:rPr>
              <a:t>http://www/BraeutigamEnterprises.com</a:t>
            </a:r>
            <a:endParaRPr lang="en-US" dirty="0" smtClean="0"/>
          </a:p>
          <a:p>
            <a:r>
              <a:rPr lang="en-US" dirty="0" smtClean="0">
                <a:hlinkClick r:id="rId2"/>
              </a:rPr>
              <a:t>http://www/BraeutigamPublishing.com</a:t>
            </a:r>
            <a:endParaRPr lang="en-US" dirty="0" smtClean="0"/>
          </a:p>
          <a:p>
            <a:r>
              <a:rPr lang="en-US" dirty="0" smtClean="0">
                <a:hlinkClick r:id="rId3"/>
              </a:rPr>
              <a:t>dave@BraeutigamEnterpises.com</a:t>
            </a:r>
            <a:endParaRPr lang="en-US" dirty="0" smtClean="0"/>
          </a:p>
          <a:p>
            <a:endParaRPr lang="en-US" dirty="0"/>
          </a:p>
        </p:txBody>
      </p:sp>
      <p:pic>
        <p:nvPicPr>
          <p:cNvPr id="1026" name="Picture 2" descr="E:\1-Braeutigam Enterprises folder\MDExpo\MDExpo Oct 2018\18ExpoSeattle_email.jpg"/>
          <p:cNvPicPr>
            <a:picLocks noChangeAspect="1" noChangeArrowheads="1"/>
          </p:cNvPicPr>
          <p:nvPr/>
        </p:nvPicPr>
        <p:blipFill>
          <a:blip r:embed="rId4" cstate="print"/>
          <a:srcRect/>
          <a:stretch>
            <a:fillRect/>
          </a:stretch>
        </p:blipFill>
        <p:spPr bwMode="auto">
          <a:xfrm>
            <a:off x="2667000" y="914400"/>
            <a:ext cx="3810000" cy="9048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David Braeutigam</a:t>
            </a:r>
            <a:endParaRPr lang="en-US" dirty="0"/>
          </a:p>
        </p:txBody>
      </p:sp>
      <p:sp>
        <p:nvSpPr>
          <p:cNvPr id="3" name="Content Placeholder 2"/>
          <p:cNvSpPr>
            <a:spLocks noGrp="1"/>
          </p:cNvSpPr>
          <p:nvPr>
            <p:ph idx="1"/>
          </p:nvPr>
        </p:nvSpPr>
        <p:spPr>
          <a:xfrm>
            <a:off x="457200" y="1600200"/>
            <a:ext cx="4953000" cy="4572000"/>
          </a:xfrm>
        </p:spPr>
        <p:txBody>
          <a:bodyPr>
            <a:normAutofit fontScale="92500" lnSpcReduction="20000"/>
          </a:bodyPr>
          <a:lstStyle/>
          <a:p>
            <a:r>
              <a:rPr lang="en-US" dirty="0" smtClean="0"/>
              <a:t>35+ years in Healthcare Technology Management</a:t>
            </a:r>
          </a:p>
          <a:p>
            <a:r>
              <a:rPr lang="en-US" dirty="0" smtClean="0"/>
              <a:t>Trained at Fitzsimons in the U.S. Army</a:t>
            </a:r>
          </a:p>
          <a:p>
            <a:r>
              <a:rPr lang="en-US" dirty="0" smtClean="0"/>
              <a:t>BMET at Walter Reed Army Medical Center, Ft. Bragg, El Paso, TX and in Dallas, TX</a:t>
            </a:r>
          </a:p>
          <a:p>
            <a:r>
              <a:rPr lang="en-US" dirty="0" smtClean="0"/>
              <a:t>Former System Director for 22+ hospitals and 400+ clinics in Texas</a:t>
            </a:r>
          </a:p>
          <a:p>
            <a:r>
              <a:rPr lang="en-US" dirty="0" smtClean="0"/>
              <a:t>Currently consulting in HTM</a:t>
            </a:r>
            <a:endParaRPr lang="en-US" dirty="0"/>
          </a:p>
        </p:txBody>
      </p:sp>
      <p:pic>
        <p:nvPicPr>
          <p:cNvPr id="4" name="Picture 3" descr="Dave US Army promotion 1977.jpg"/>
          <p:cNvPicPr>
            <a:picLocks noChangeAspect="1"/>
          </p:cNvPicPr>
          <p:nvPr/>
        </p:nvPicPr>
        <p:blipFill>
          <a:blip r:embed="rId2" cstate="print"/>
          <a:stretch>
            <a:fillRect/>
          </a:stretch>
        </p:blipFill>
        <p:spPr>
          <a:xfrm>
            <a:off x="5323890" y="2976372"/>
            <a:ext cx="3667710" cy="2586228"/>
          </a:xfrm>
          <a:prstGeom prst="rect">
            <a:avLst/>
          </a:prstGeom>
          <a:ln>
            <a:solidFill>
              <a:schemeClr val="tx1"/>
            </a:solid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t>Today – what are the big things in HTM and Healthcare today?</a:t>
            </a:r>
          </a:p>
          <a:p>
            <a:r>
              <a:rPr lang="en-US" dirty="0" smtClean="0"/>
              <a:t>Tomorrow – what can we expect of HTM and Healthcare in the future?</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Major Vendors in Health IT</a:t>
            </a:r>
            <a:endParaRPr lang="en-US" dirty="0"/>
          </a:p>
        </p:txBody>
      </p:sp>
      <p:sp>
        <p:nvSpPr>
          <p:cNvPr id="4" name="Rectangle 3"/>
          <p:cNvSpPr/>
          <p:nvPr/>
        </p:nvSpPr>
        <p:spPr>
          <a:xfrm>
            <a:off x="990600" y="6324600"/>
            <a:ext cx="2956963" cy="369332"/>
          </a:xfrm>
          <a:prstGeom prst="rect">
            <a:avLst/>
          </a:prstGeom>
        </p:spPr>
        <p:txBody>
          <a:bodyPr wrap="none">
            <a:spAutoFit/>
          </a:bodyPr>
          <a:lstStyle/>
          <a:p>
            <a:r>
              <a:rPr lang="en-US" dirty="0" smtClean="0">
                <a:hlinkClick r:id="rId2"/>
              </a:rPr>
              <a:t>https://hitinfrastructure.com</a:t>
            </a:r>
            <a:r>
              <a:rPr lang="en-US" dirty="0" smtClean="0"/>
              <a:t> </a:t>
            </a:r>
            <a:endParaRPr lang="en-US" dirty="0"/>
          </a:p>
        </p:txBody>
      </p:sp>
      <p:pic>
        <p:nvPicPr>
          <p:cNvPr id="27649" name="Picture 1" descr="E:\1-Braeutigam Enterprises folder\MDExpo\MDExpo Oct 2018\IMG_2175.JPG"/>
          <p:cNvPicPr>
            <a:picLocks noChangeAspect="1" noChangeArrowheads="1"/>
          </p:cNvPicPr>
          <p:nvPr/>
        </p:nvPicPr>
        <p:blipFill>
          <a:blip r:embed="rId3" cstate="print"/>
          <a:srcRect/>
          <a:stretch>
            <a:fillRect/>
          </a:stretch>
        </p:blipFill>
        <p:spPr bwMode="auto">
          <a:xfrm>
            <a:off x="457200" y="1524000"/>
            <a:ext cx="8263467" cy="4648200"/>
          </a:xfrm>
          <a:prstGeom prst="rect">
            <a:avLst/>
          </a:prstGeom>
          <a:noFill/>
          <a:ln>
            <a:solidFill>
              <a:schemeClr val="tx1"/>
            </a:solid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in Health IT</a:t>
            </a:r>
            <a:endParaRPr lang="en-US" dirty="0"/>
          </a:p>
        </p:txBody>
      </p:sp>
      <p:sp>
        <p:nvSpPr>
          <p:cNvPr id="3" name="Content Placeholder 2"/>
          <p:cNvSpPr>
            <a:spLocks noGrp="1"/>
          </p:cNvSpPr>
          <p:nvPr>
            <p:ph idx="1"/>
          </p:nvPr>
        </p:nvSpPr>
        <p:spPr/>
        <p:txBody>
          <a:bodyPr>
            <a:normAutofit/>
          </a:bodyPr>
          <a:lstStyle/>
          <a:p>
            <a:r>
              <a:rPr lang="en-US" dirty="0" smtClean="0"/>
              <a:t>Google and Apple have both </a:t>
            </a:r>
            <a:r>
              <a:rPr lang="en-US" b="1" dirty="0" smtClean="0">
                <a:hlinkClick r:id="rId2"/>
              </a:rPr>
              <a:t>secured additional patents</a:t>
            </a:r>
            <a:r>
              <a:rPr lang="en-US" dirty="0" smtClean="0"/>
              <a:t> for healthcare IT infrastructure technology.</a:t>
            </a:r>
          </a:p>
          <a:p>
            <a:r>
              <a:rPr lang="en-US" dirty="0" smtClean="0"/>
              <a:t>Google’s patents include several focused on its artificial intelligence (AI) technology </a:t>
            </a:r>
            <a:r>
              <a:rPr lang="en-US" dirty="0" err="1" smtClean="0"/>
              <a:t>DeepMind</a:t>
            </a:r>
            <a:r>
              <a:rPr lang="en-US" dirty="0" smtClean="0"/>
              <a:t> and its healthcare disease and research entity Verily.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adds Cleveland Clinic CEO</a:t>
            </a:r>
            <a:endParaRPr lang="en-US" dirty="0"/>
          </a:p>
        </p:txBody>
      </p:sp>
      <p:pic>
        <p:nvPicPr>
          <p:cNvPr id="48130" name="Picture 2"/>
          <p:cNvPicPr>
            <a:picLocks noChangeAspect="1" noChangeArrowheads="1"/>
          </p:cNvPicPr>
          <p:nvPr/>
        </p:nvPicPr>
        <p:blipFill>
          <a:blip r:embed="rId2" cstate="print"/>
          <a:srcRect/>
          <a:stretch>
            <a:fillRect/>
          </a:stretch>
        </p:blipFill>
        <p:spPr bwMode="auto">
          <a:xfrm>
            <a:off x="123825" y="1876425"/>
            <a:ext cx="8896350" cy="310515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Apple in Health IT</a:t>
            </a:r>
            <a:endParaRPr lang="en-US" dirty="0"/>
          </a:p>
        </p:txBody>
      </p:sp>
      <p:sp>
        <p:nvSpPr>
          <p:cNvPr id="3" name="Content Placeholder 2"/>
          <p:cNvSpPr>
            <a:spLocks noGrp="1"/>
          </p:cNvSpPr>
          <p:nvPr>
            <p:ph idx="1"/>
          </p:nvPr>
        </p:nvSpPr>
        <p:spPr/>
        <p:txBody>
          <a:bodyPr>
            <a:normAutofit/>
          </a:bodyPr>
          <a:lstStyle/>
          <a:p>
            <a:r>
              <a:rPr lang="en-US" dirty="0" smtClean="0"/>
              <a:t>Apple has filed over 50 patents that will allow the </a:t>
            </a:r>
            <a:r>
              <a:rPr lang="en-US" dirty="0" err="1" smtClean="0"/>
              <a:t>iPhone</a:t>
            </a:r>
            <a:r>
              <a:rPr lang="en-US" dirty="0" smtClean="0"/>
              <a:t> to be used as a medical device to track patient health.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Microsoft in Health IT</a:t>
            </a:r>
            <a:endParaRPr lang="en-US" dirty="0"/>
          </a:p>
        </p:txBody>
      </p:sp>
      <p:sp>
        <p:nvSpPr>
          <p:cNvPr id="3" name="Content Placeholder 2"/>
          <p:cNvSpPr>
            <a:spLocks noGrp="1"/>
          </p:cNvSpPr>
          <p:nvPr>
            <p:ph idx="1"/>
          </p:nvPr>
        </p:nvSpPr>
        <p:spPr/>
        <p:txBody>
          <a:bodyPr>
            <a:normAutofit/>
          </a:bodyPr>
          <a:lstStyle/>
          <a:p>
            <a:r>
              <a:rPr lang="en-US" dirty="0" smtClean="0"/>
              <a:t>Microsoft’s patents include expanding on its AI technology to help monitor chronic disease.</a:t>
            </a:r>
          </a:p>
          <a:p>
            <a:r>
              <a:rPr lang="en-US" dirty="0" smtClean="0"/>
              <a:t>Cloud storage Azure.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Amazon in Health IT</a:t>
            </a:r>
            <a:endParaRPr lang="en-US" dirty="0"/>
          </a:p>
        </p:txBody>
      </p:sp>
      <p:sp>
        <p:nvSpPr>
          <p:cNvPr id="3" name="Content Placeholder 2"/>
          <p:cNvSpPr>
            <a:spLocks noGrp="1"/>
          </p:cNvSpPr>
          <p:nvPr>
            <p:ph idx="1"/>
          </p:nvPr>
        </p:nvSpPr>
        <p:spPr/>
        <p:txBody>
          <a:bodyPr>
            <a:normAutofit lnSpcReduction="10000"/>
          </a:bodyPr>
          <a:lstStyle/>
          <a:p>
            <a:r>
              <a:rPr lang="en-US" b="1" dirty="0" smtClean="0">
                <a:hlinkClick r:id="rId2"/>
              </a:rPr>
              <a:t>Amazon’s health IT project</a:t>
            </a:r>
            <a:r>
              <a:rPr lang="en-US" dirty="0" smtClean="0"/>
              <a:t> known as 1492 is focused on interoperability among disparate EHR systems to make it easier for healthcare organizations to migrate to new EHR systems, as well as helping entities share data with other healthcare systems. The project aims to make EHR data more available to clinicians as well as patients.</a:t>
            </a:r>
          </a:p>
          <a:p>
            <a:r>
              <a:rPr lang="en-US" dirty="0" smtClean="0"/>
              <a:t>Largest cloud storage in industry.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Apple Announces Health Records on </a:t>
            </a:r>
            <a:r>
              <a:rPr lang="en-US" dirty="0" err="1" smtClean="0"/>
              <a:t>iPhone</a:t>
            </a:r>
            <a:endParaRPr lang="en-US" dirty="0"/>
          </a:p>
        </p:txBody>
      </p:sp>
      <p:sp>
        <p:nvSpPr>
          <p:cNvPr id="3" name="Content Placeholder 2"/>
          <p:cNvSpPr>
            <a:spLocks noGrp="1"/>
          </p:cNvSpPr>
          <p:nvPr>
            <p:ph idx="1"/>
          </p:nvPr>
        </p:nvSpPr>
        <p:spPr>
          <a:xfrm>
            <a:off x="457200" y="1600200"/>
            <a:ext cx="5334000" cy="4525963"/>
          </a:xfrm>
        </p:spPr>
        <p:txBody>
          <a:bodyPr/>
          <a:lstStyle/>
          <a:p>
            <a:r>
              <a:rPr lang="en-US" dirty="0" smtClean="0"/>
              <a:t>Announced in early 2018</a:t>
            </a:r>
          </a:p>
          <a:p>
            <a:r>
              <a:rPr lang="en-US" dirty="0" smtClean="0"/>
              <a:t>Partners with Johns Hopkins, Cedars-Sinai, Penn Medicine, </a:t>
            </a:r>
            <a:r>
              <a:rPr lang="en-US" dirty="0" err="1" smtClean="0"/>
              <a:t>Geisinger</a:t>
            </a:r>
            <a:r>
              <a:rPr lang="en-US" dirty="0" smtClean="0"/>
              <a:t> Health System, UC San Diego Health, UNC Health Care and other participating hospitals and clinics</a:t>
            </a:r>
            <a:endParaRPr lang="en-US" dirty="0"/>
          </a:p>
        </p:txBody>
      </p:sp>
      <p:pic>
        <p:nvPicPr>
          <p:cNvPr id="1027" name="Picture 3" descr="E:\1-Braeutigam Enterprises folder\MDExpo\MDExpo Oct 2018\iPhone_X_Apple_All_Health_Records_Screen_01232018.jpg"/>
          <p:cNvPicPr>
            <a:picLocks noChangeAspect="1" noChangeArrowheads="1"/>
          </p:cNvPicPr>
          <p:nvPr/>
        </p:nvPicPr>
        <p:blipFill>
          <a:blip r:embed="rId2" cstate="print"/>
          <a:srcRect l="12011" t="8333" r="13520"/>
          <a:stretch>
            <a:fillRect/>
          </a:stretch>
        </p:blipFill>
        <p:spPr bwMode="auto">
          <a:xfrm>
            <a:off x="5715000" y="2895600"/>
            <a:ext cx="2061556" cy="3657600"/>
          </a:xfrm>
          <a:prstGeom prst="rect">
            <a:avLst/>
          </a:prstGeom>
          <a:noFill/>
        </p:spPr>
      </p:pic>
      <p:pic>
        <p:nvPicPr>
          <p:cNvPr id="1026" name="Picture 2" descr="E:\1-Braeutigam Enterprises folder\MDExpo\MDExpo Oct 2018\iPhone_X_Apple_Health_Records_screen_01232018.jpg"/>
          <p:cNvPicPr>
            <a:picLocks noChangeAspect="1" noChangeArrowheads="1"/>
          </p:cNvPicPr>
          <p:nvPr/>
        </p:nvPicPr>
        <p:blipFill>
          <a:blip r:embed="rId3" cstate="print"/>
          <a:srcRect l="11745" t="6667" r="11909" b="6667"/>
          <a:stretch>
            <a:fillRect/>
          </a:stretch>
        </p:blipFill>
        <p:spPr bwMode="auto">
          <a:xfrm>
            <a:off x="6934200" y="1143000"/>
            <a:ext cx="1981200" cy="3962400"/>
          </a:xfrm>
          <a:prstGeom prst="rect">
            <a:avLst/>
          </a:prstGeom>
          <a:noFill/>
        </p:spPr>
      </p:pic>
      <p:sp>
        <p:nvSpPr>
          <p:cNvPr id="6" name="Rectangle 5"/>
          <p:cNvSpPr/>
          <p:nvPr/>
        </p:nvSpPr>
        <p:spPr>
          <a:xfrm>
            <a:off x="381000" y="6019800"/>
            <a:ext cx="5029200" cy="523220"/>
          </a:xfrm>
          <a:prstGeom prst="rect">
            <a:avLst/>
          </a:prstGeom>
        </p:spPr>
        <p:txBody>
          <a:bodyPr wrap="square">
            <a:spAutoFit/>
          </a:bodyPr>
          <a:lstStyle/>
          <a:p>
            <a:r>
              <a:rPr lang="en-US" sz="1400" dirty="0" smtClean="0">
                <a:hlinkClick r:id="rId4"/>
              </a:rPr>
              <a:t>https://www.apple.com/newsroom/2018/01/apple-announces-effortless-solution-bringing-health-records-to-iPhone/</a:t>
            </a:r>
            <a:r>
              <a:rPr lang="en-US" sz="1400" dirty="0" smtClean="0"/>
              <a:t> </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cdn.vox-cdn.com/thumbor/CqfV8k_M7aMQvsjjKWquuI4-zDo=/0x0:400x400/1200x0/filters:focal(0x0:400x400)/cdn.vox-cdn.com/uploads/chorus_asset/file/9780091/400x_1.jpg"/>
          <p:cNvPicPr>
            <a:picLocks noChangeAspect="1" noChangeArrowheads="1"/>
          </p:cNvPicPr>
          <p:nvPr/>
        </p:nvPicPr>
        <p:blipFill>
          <a:blip r:embed="rId2" cstate="print"/>
          <a:srcRect l="14583" r="12500"/>
          <a:stretch>
            <a:fillRect/>
          </a:stretch>
        </p:blipFill>
        <p:spPr bwMode="auto">
          <a:xfrm>
            <a:off x="6248400" y="1905000"/>
            <a:ext cx="2667000" cy="3657600"/>
          </a:xfrm>
          <a:prstGeom prst="rect">
            <a:avLst/>
          </a:prstGeom>
          <a:noFill/>
        </p:spPr>
      </p:pic>
      <p:sp>
        <p:nvSpPr>
          <p:cNvPr id="2" name="Title 1"/>
          <p:cNvSpPr>
            <a:spLocks noGrp="1"/>
          </p:cNvSpPr>
          <p:nvPr>
            <p:ph type="title"/>
          </p:nvPr>
        </p:nvSpPr>
        <p:spPr/>
        <p:txBody>
          <a:bodyPr>
            <a:normAutofit fontScale="90000"/>
          </a:bodyPr>
          <a:lstStyle/>
          <a:p>
            <a:r>
              <a:rPr lang="en-US" dirty="0" smtClean="0"/>
              <a:t>FDA</a:t>
            </a:r>
            <a:r>
              <a:rPr lang="en-US" b="1" dirty="0" smtClean="0"/>
              <a:t> </a:t>
            </a:r>
            <a:r>
              <a:rPr lang="en-US" dirty="0" smtClean="0"/>
              <a:t>clears first EKG reader for Apple Watch</a:t>
            </a:r>
            <a:endParaRPr lang="en-US" dirty="0"/>
          </a:p>
        </p:txBody>
      </p:sp>
      <p:sp>
        <p:nvSpPr>
          <p:cNvPr id="3" name="Content Placeholder 2"/>
          <p:cNvSpPr>
            <a:spLocks noGrp="1"/>
          </p:cNvSpPr>
          <p:nvPr>
            <p:ph idx="1"/>
          </p:nvPr>
        </p:nvSpPr>
        <p:spPr>
          <a:xfrm>
            <a:off x="457200" y="1600200"/>
            <a:ext cx="6553200" cy="4525963"/>
          </a:xfrm>
        </p:spPr>
        <p:txBody>
          <a:bodyPr/>
          <a:lstStyle/>
          <a:p>
            <a:r>
              <a:rPr lang="en-US" dirty="0" smtClean="0"/>
              <a:t>FDA cleared the first medical device accessory for the Apple Watch in November 2017</a:t>
            </a:r>
          </a:p>
          <a:p>
            <a:r>
              <a:rPr lang="en-US" dirty="0" err="1" smtClean="0"/>
              <a:t>AliveCor’s</a:t>
            </a:r>
            <a:r>
              <a:rPr lang="en-US" dirty="0" smtClean="0"/>
              <a:t> </a:t>
            </a:r>
            <a:r>
              <a:rPr lang="en-US" dirty="0" err="1" smtClean="0"/>
              <a:t>KardiaBand</a:t>
            </a:r>
            <a:r>
              <a:rPr lang="en-US" dirty="0" smtClean="0"/>
              <a:t> </a:t>
            </a:r>
            <a:r>
              <a:rPr lang="en-US" dirty="0" err="1" smtClean="0"/>
              <a:t>electrogardiogram</a:t>
            </a:r>
            <a:r>
              <a:rPr lang="en-US" dirty="0" smtClean="0"/>
              <a:t> reader</a:t>
            </a:r>
          </a:p>
          <a:p>
            <a:r>
              <a:rPr lang="en-US" dirty="0" smtClean="0"/>
              <a:t>Uses AI to analyze data from the watch’s heart rate and activity sensors</a:t>
            </a:r>
            <a:endParaRPr lang="en-US" dirty="0"/>
          </a:p>
        </p:txBody>
      </p:sp>
      <p:sp>
        <p:nvSpPr>
          <p:cNvPr id="5" name="Rectangle 4"/>
          <p:cNvSpPr/>
          <p:nvPr/>
        </p:nvSpPr>
        <p:spPr>
          <a:xfrm>
            <a:off x="228600" y="6172200"/>
            <a:ext cx="8077200" cy="307777"/>
          </a:xfrm>
          <a:prstGeom prst="rect">
            <a:avLst/>
          </a:prstGeom>
        </p:spPr>
        <p:txBody>
          <a:bodyPr wrap="square">
            <a:spAutoFit/>
          </a:bodyPr>
          <a:lstStyle/>
          <a:p>
            <a:r>
              <a:rPr lang="en-US" sz="1400" dirty="0" smtClean="0">
                <a:hlinkClick r:id="rId3"/>
              </a:rPr>
              <a:t>https://www.theverge.com/2017/11/30/16718978/fda-medical-device-accessory-apple-watch-alivecor</a:t>
            </a:r>
            <a:r>
              <a:rPr lang="en-US" sz="1400" dirty="0" smtClean="0"/>
              <a:t> </a:t>
            </a:r>
            <a:endParaRPr lang="en-US" sz="1400" dirty="0"/>
          </a:p>
        </p:txBody>
      </p:sp>
      <p:sp>
        <p:nvSpPr>
          <p:cNvPr id="6" name="TextBox 5"/>
          <p:cNvSpPr txBox="1"/>
          <p:nvPr/>
        </p:nvSpPr>
        <p:spPr>
          <a:xfrm>
            <a:off x="7924800" y="5334000"/>
            <a:ext cx="652743" cy="369332"/>
          </a:xfrm>
          <a:prstGeom prst="rect">
            <a:avLst/>
          </a:prstGeom>
          <a:noFill/>
        </p:spPr>
        <p:txBody>
          <a:bodyPr wrap="none" rtlCol="0">
            <a:spAutoFit/>
          </a:bodyPr>
          <a:lstStyle/>
          <a:p>
            <a:r>
              <a:rPr lang="en-US" dirty="0" smtClean="0"/>
              <a:t>$199</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AliveCor</a:t>
            </a:r>
            <a:r>
              <a:rPr lang="en-US" dirty="0" smtClean="0"/>
              <a:t> also has a less expensive model - </a:t>
            </a:r>
            <a:r>
              <a:rPr lang="en-US" dirty="0" err="1" smtClean="0"/>
              <a:t>KardiaMobile</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1905000" y="1524000"/>
            <a:ext cx="5224463" cy="4846874"/>
          </a:xfrm>
          <a:prstGeom prst="rect">
            <a:avLst/>
          </a:prstGeom>
          <a:noFill/>
          <a:ln w="9525">
            <a:noFill/>
            <a:miter lim="800000"/>
            <a:headEnd/>
            <a:tailEnd/>
          </a:ln>
        </p:spPr>
      </p:pic>
      <p:sp>
        <p:nvSpPr>
          <p:cNvPr id="8" name="TextBox 7"/>
          <p:cNvSpPr txBox="1"/>
          <p:nvPr/>
        </p:nvSpPr>
        <p:spPr>
          <a:xfrm>
            <a:off x="7620000" y="3962400"/>
            <a:ext cx="535724" cy="369332"/>
          </a:xfrm>
          <a:prstGeom prst="rect">
            <a:avLst/>
          </a:prstGeom>
          <a:noFill/>
        </p:spPr>
        <p:txBody>
          <a:bodyPr wrap="none" rtlCol="0">
            <a:spAutoFit/>
          </a:bodyPr>
          <a:lstStyle/>
          <a:p>
            <a:r>
              <a:rPr lang="en-US" dirty="0" smtClean="0"/>
              <a:t>$99</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1143000"/>
            <a:ext cx="2895600" cy="3170099"/>
          </a:xfrm>
          <a:prstGeom prst="rect">
            <a:avLst/>
          </a:prstGeom>
          <a:noFill/>
        </p:spPr>
        <p:txBody>
          <a:bodyPr wrap="square" rtlCol="0">
            <a:spAutoFit/>
          </a:bodyPr>
          <a:lstStyle/>
          <a:p>
            <a:r>
              <a:rPr lang="en-US" sz="2000" dirty="0" smtClean="0"/>
              <a:t>Here is the report you get back from </a:t>
            </a:r>
            <a:r>
              <a:rPr lang="en-US" sz="2000" dirty="0" err="1" smtClean="0"/>
              <a:t>AliveCor</a:t>
            </a:r>
            <a:r>
              <a:rPr lang="en-US" sz="2000" dirty="0" smtClean="0"/>
              <a:t> on your ECG</a:t>
            </a:r>
          </a:p>
          <a:p>
            <a:endParaRPr lang="en-US" sz="2000" dirty="0" smtClean="0"/>
          </a:p>
          <a:p>
            <a:r>
              <a:rPr lang="en-US" sz="2000" dirty="0" smtClean="0"/>
              <a:t>You can store it with </a:t>
            </a:r>
            <a:r>
              <a:rPr lang="en-US" sz="2000" dirty="0" err="1" smtClean="0"/>
              <a:t>AliveCor</a:t>
            </a:r>
            <a:r>
              <a:rPr lang="en-US" sz="2000" dirty="0" smtClean="0"/>
              <a:t> for $10 a month</a:t>
            </a:r>
          </a:p>
          <a:p>
            <a:endParaRPr lang="en-US" sz="2000" dirty="0" smtClean="0"/>
          </a:p>
          <a:p>
            <a:r>
              <a:rPr lang="en-US" sz="2000" dirty="0" smtClean="0"/>
              <a:t>Or you can just send it to you email in an encrypted PDF format</a:t>
            </a:r>
            <a:endParaRPr lang="en-US" sz="2000" dirty="0"/>
          </a:p>
        </p:txBody>
      </p:sp>
      <p:grpSp>
        <p:nvGrpSpPr>
          <p:cNvPr id="7" name="Group 6"/>
          <p:cNvGrpSpPr/>
          <p:nvPr/>
        </p:nvGrpSpPr>
        <p:grpSpPr>
          <a:xfrm>
            <a:off x="3657600" y="228600"/>
            <a:ext cx="4572000" cy="6443911"/>
            <a:chOff x="3657600" y="228600"/>
            <a:chExt cx="4572000" cy="6443911"/>
          </a:xfrm>
        </p:grpSpPr>
        <p:pic>
          <p:nvPicPr>
            <p:cNvPr id="46082" name="Picture 2"/>
            <p:cNvPicPr>
              <a:picLocks noChangeAspect="1" noChangeArrowheads="1"/>
            </p:cNvPicPr>
            <p:nvPr/>
          </p:nvPicPr>
          <p:blipFill>
            <a:blip r:embed="rId2" cstate="print"/>
            <a:srcRect/>
            <a:stretch>
              <a:fillRect/>
            </a:stretch>
          </p:blipFill>
          <p:spPr bwMode="auto">
            <a:xfrm>
              <a:off x="3657600" y="228600"/>
              <a:ext cx="4572000" cy="6443911"/>
            </a:xfrm>
            <a:prstGeom prst="rect">
              <a:avLst/>
            </a:prstGeom>
            <a:noFill/>
            <a:ln w="9525">
              <a:noFill/>
              <a:miter lim="800000"/>
              <a:headEnd/>
              <a:tailEnd/>
            </a:ln>
          </p:spPr>
        </p:pic>
        <p:cxnSp>
          <p:nvCxnSpPr>
            <p:cNvPr id="5" name="Straight Connector 4"/>
            <p:cNvCxnSpPr/>
            <p:nvPr/>
          </p:nvCxnSpPr>
          <p:spPr>
            <a:xfrm flipV="1">
              <a:off x="4889202" y="648586"/>
              <a:ext cx="554667" cy="354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228600" y="5029200"/>
            <a:ext cx="2819400" cy="923330"/>
          </a:xfrm>
          <a:prstGeom prst="rect">
            <a:avLst/>
          </a:prstGeom>
          <a:noFill/>
        </p:spPr>
        <p:txBody>
          <a:bodyPr wrap="square" rtlCol="0">
            <a:spAutoFit/>
          </a:bodyPr>
          <a:lstStyle/>
          <a:p>
            <a:pPr algn="ctr"/>
            <a:r>
              <a:rPr lang="en-US" dirty="0" smtClean="0">
                <a:solidFill>
                  <a:srgbClr val="FF0000"/>
                </a:solidFill>
              </a:rPr>
              <a:t>What lead is being recorded it I am using each finger to record?</a:t>
            </a:r>
            <a:endParaRPr lang="en-US" dirty="0">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mage result for apple watch 4 ecg"/>
          <p:cNvPicPr>
            <a:picLocks noChangeAspect="1" noChangeArrowheads="1"/>
          </p:cNvPicPr>
          <p:nvPr/>
        </p:nvPicPr>
        <p:blipFill>
          <a:blip r:embed="rId2" cstate="print"/>
          <a:srcRect l="20879" t="4942" b="4446"/>
          <a:stretch>
            <a:fillRect/>
          </a:stretch>
        </p:blipFill>
        <p:spPr bwMode="auto">
          <a:xfrm>
            <a:off x="914400" y="2667000"/>
            <a:ext cx="5334000" cy="4074583"/>
          </a:xfrm>
          <a:prstGeom prst="rect">
            <a:avLst/>
          </a:prstGeom>
          <a:noFill/>
        </p:spPr>
      </p:pic>
      <p:sp>
        <p:nvSpPr>
          <p:cNvPr id="2" name="Title 1"/>
          <p:cNvSpPr>
            <a:spLocks noGrp="1"/>
          </p:cNvSpPr>
          <p:nvPr>
            <p:ph type="title"/>
          </p:nvPr>
        </p:nvSpPr>
        <p:spPr/>
        <p:txBody>
          <a:bodyPr/>
          <a:lstStyle/>
          <a:p>
            <a:r>
              <a:rPr lang="en-US" dirty="0" smtClean="0"/>
              <a:t>Apple Watch Series 4</a:t>
            </a:r>
            <a:endParaRPr lang="en-US" dirty="0"/>
          </a:p>
        </p:txBody>
      </p:sp>
      <p:sp>
        <p:nvSpPr>
          <p:cNvPr id="3" name="Content Placeholder 2"/>
          <p:cNvSpPr>
            <a:spLocks noGrp="1"/>
          </p:cNvSpPr>
          <p:nvPr>
            <p:ph idx="1"/>
          </p:nvPr>
        </p:nvSpPr>
        <p:spPr>
          <a:xfrm>
            <a:off x="457200" y="1600200"/>
            <a:ext cx="8305800" cy="4525963"/>
          </a:xfrm>
        </p:spPr>
        <p:txBody>
          <a:bodyPr/>
          <a:lstStyle/>
          <a:p>
            <a:r>
              <a:rPr lang="en-US" dirty="0" smtClean="0"/>
              <a:t>Apple just received FDA approval for taking an ECG on an Apple Watch</a:t>
            </a:r>
            <a:endParaRPr lang="en-US" dirty="0"/>
          </a:p>
        </p:txBody>
      </p:sp>
      <p:pic>
        <p:nvPicPr>
          <p:cNvPr id="2050" name="Picture 2" descr="Image result for apple watch 4 ecg"/>
          <p:cNvPicPr>
            <a:picLocks noChangeAspect="1" noChangeArrowheads="1"/>
          </p:cNvPicPr>
          <p:nvPr/>
        </p:nvPicPr>
        <p:blipFill>
          <a:blip r:embed="rId3" cstate="print"/>
          <a:srcRect l="19487" r="15897"/>
          <a:stretch>
            <a:fillRect/>
          </a:stretch>
        </p:blipFill>
        <p:spPr bwMode="auto">
          <a:xfrm>
            <a:off x="6553200" y="2895600"/>
            <a:ext cx="2273969" cy="2743201"/>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CVS-Aetna Merger</a:t>
            </a:r>
            <a:endParaRPr lang="en-US" dirty="0"/>
          </a:p>
        </p:txBody>
      </p:sp>
      <p:sp>
        <p:nvSpPr>
          <p:cNvPr id="3" name="Content Placeholder 2"/>
          <p:cNvSpPr>
            <a:spLocks noGrp="1"/>
          </p:cNvSpPr>
          <p:nvPr>
            <p:ph idx="1"/>
          </p:nvPr>
        </p:nvSpPr>
        <p:spPr/>
        <p:txBody>
          <a:bodyPr/>
          <a:lstStyle/>
          <a:p>
            <a:r>
              <a:rPr lang="en-US" dirty="0" smtClean="0"/>
              <a:t>CVS acquires Aetna for $69 billion</a:t>
            </a:r>
          </a:p>
          <a:p>
            <a:r>
              <a:rPr lang="en-US" dirty="0" smtClean="0"/>
              <a:t>Largest pharmacy and third-largest health insurer</a:t>
            </a:r>
            <a:endParaRPr lang="en-US" dirty="0"/>
          </a:p>
        </p:txBody>
      </p:sp>
      <p:sp>
        <p:nvSpPr>
          <p:cNvPr id="4" name="Rectangle 3"/>
          <p:cNvSpPr/>
          <p:nvPr/>
        </p:nvSpPr>
        <p:spPr>
          <a:xfrm>
            <a:off x="533400" y="5486400"/>
            <a:ext cx="8305800" cy="307777"/>
          </a:xfrm>
          <a:prstGeom prst="rect">
            <a:avLst/>
          </a:prstGeom>
        </p:spPr>
        <p:txBody>
          <a:bodyPr wrap="square">
            <a:spAutoFit/>
          </a:bodyPr>
          <a:lstStyle/>
          <a:p>
            <a:r>
              <a:rPr lang="en-US" sz="1400" dirty="0" smtClean="0">
                <a:hlinkClick r:id="rId2"/>
              </a:rPr>
              <a:t>http://thehill.com/policy/healthcare/378145-shareholders-overwhelmingly-approve-cvs-aetna-merger</a:t>
            </a:r>
            <a:r>
              <a:rPr lang="en-US" sz="1400" dirty="0" smtClean="0"/>
              <a:t> </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Cigna to buy Express Scripts</a:t>
            </a:r>
            <a:endParaRPr lang="en-US" dirty="0"/>
          </a:p>
        </p:txBody>
      </p:sp>
      <p:sp>
        <p:nvSpPr>
          <p:cNvPr id="3" name="Content Placeholder 2"/>
          <p:cNvSpPr>
            <a:spLocks noGrp="1"/>
          </p:cNvSpPr>
          <p:nvPr>
            <p:ph idx="1"/>
          </p:nvPr>
        </p:nvSpPr>
        <p:spPr/>
        <p:txBody>
          <a:bodyPr/>
          <a:lstStyle/>
          <a:p>
            <a:r>
              <a:rPr lang="en-US" dirty="0" smtClean="0"/>
              <a:t>Cigna buys Express Scripts for $67 billion</a:t>
            </a:r>
          </a:p>
          <a:p>
            <a:r>
              <a:rPr lang="en-US" dirty="0" smtClean="0"/>
              <a:t>Express Scripts is the largest independent drug middleman in the U.S.</a:t>
            </a:r>
            <a:endParaRPr lang="en-US" dirty="0"/>
          </a:p>
        </p:txBody>
      </p:sp>
      <p:sp>
        <p:nvSpPr>
          <p:cNvPr id="5" name="Rectangle 4"/>
          <p:cNvSpPr/>
          <p:nvPr/>
        </p:nvSpPr>
        <p:spPr>
          <a:xfrm>
            <a:off x="685800" y="5559623"/>
            <a:ext cx="8001000" cy="307777"/>
          </a:xfrm>
          <a:prstGeom prst="rect">
            <a:avLst/>
          </a:prstGeom>
        </p:spPr>
        <p:txBody>
          <a:bodyPr wrap="square">
            <a:spAutoFit/>
          </a:bodyPr>
          <a:lstStyle/>
          <a:p>
            <a:r>
              <a:rPr lang="en-US" sz="1400" dirty="0" smtClean="0">
                <a:hlinkClick r:id="rId2"/>
              </a:rPr>
              <a:t>http://thehill.com/policy/healthcare/377354-cigna-to-buy-express-scripts-in-67-billion-deal</a:t>
            </a:r>
            <a:r>
              <a:rPr lang="en-US" sz="1400" dirty="0" smtClean="0"/>
              <a:t> </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Large Hospital Systems create nonprofit drug company*</a:t>
            </a:r>
            <a:endParaRPr lang="en-US" dirty="0"/>
          </a:p>
        </p:txBody>
      </p:sp>
      <p:sp>
        <p:nvSpPr>
          <p:cNvPr id="3" name="Content Placeholder 2"/>
          <p:cNvSpPr>
            <a:spLocks noGrp="1"/>
          </p:cNvSpPr>
          <p:nvPr>
            <p:ph idx="1"/>
          </p:nvPr>
        </p:nvSpPr>
        <p:spPr/>
        <p:txBody>
          <a:bodyPr/>
          <a:lstStyle/>
          <a:p>
            <a:r>
              <a:rPr lang="en-US" dirty="0" smtClean="0"/>
              <a:t>Hospital executives expressed frustration over scarcity of essential drugs</a:t>
            </a:r>
          </a:p>
          <a:p>
            <a:r>
              <a:rPr lang="en-US" dirty="0" smtClean="0"/>
              <a:t>“This is a shot across the bow of the bad guys”, said Dr. Marc Harrison, chief executive of Intermountain Healthcare</a:t>
            </a:r>
          </a:p>
          <a:p>
            <a:r>
              <a:rPr lang="en-US" dirty="0" smtClean="0"/>
              <a:t>The hospitals state they are tired of the increasing shortages and price escalation</a:t>
            </a:r>
            <a:endParaRPr lang="en-US" dirty="0"/>
          </a:p>
        </p:txBody>
      </p:sp>
      <p:sp>
        <p:nvSpPr>
          <p:cNvPr id="4" name="TextBox 3"/>
          <p:cNvSpPr txBox="1"/>
          <p:nvPr/>
        </p:nvSpPr>
        <p:spPr>
          <a:xfrm>
            <a:off x="838200" y="6096000"/>
            <a:ext cx="2811539" cy="369332"/>
          </a:xfrm>
          <a:prstGeom prst="rect">
            <a:avLst/>
          </a:prstGeom>
          <a:noFill/>
        </p:spPr>
        <p:txBody>
          <a:bodyPr wrap="none" rtlCol="0">
            <a:spAutoFit/>
          </a:bodyPr>
          <a:lstStyle/>
          <a:p>
            <a:r>
              <a:rPr lang="en-US" dirty="0" smtClean="0"/>
              <a:t>*NY Times January 18, 2018</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Amazon, Berkshire Hathaway and JP Morgan Chase</a:t>
            </a:r>
            <a:endParaRPr lang="en-US" dirty="0"/>
          </a:p>
        </p:txBody>
      </p:sp>
      <p:sp>
        <p:nvSpPr>
          <p:cNvPr id="3" name="Content Placeholder 2"/>
          <p:cNvSpPr>
            <a:spLocks noGrp="1"/>
          </p:cNvSpPr>
          <p:nvPr>
            <p:ph idx="1"/>
          </p:nvPr>
        </p:nvSpPr>
        <p:spPr/>
        <p:txBody>
          <a:bodyPr>
            <a:normAutofit lnSpcReduction="10000"/>
          </a:bodyPr>
          <a:lstStyle/>
          <a:p>
            <a:r>
              <a:rPr lang="en-US" dirty="0" smtClean="0"/>
              <a:t>January 2018 Amazon, Berkshire Hathaway and JP Morgan Chase announced they are working together to create a new health-care venture for their own staff aimed at “improving employee satisfaction and reducing costs”</a:t>
            </a:r>
          </a:p>
          <a:p>
            <a:r>
              <a:rPr lang="en-US" dirty="0" smtClean="0"/>
              <a:t>Will work first on technology as a way to provide simplified, affordable access to medical services</a:t>
            </a:r>
            <a:endParaRPr lang="en-US" dirty="0"/>
          </a:p>
        </p:txBody>
      </p:sp>
      <p:sp>
        <p:nvSpPr>
          <p:cNvPr id="5" name="Rectangle 4"/>
          <p:cNvSpPr/>
          <p:nvPr/>
        </p:nvSpPr>
        <p:spPr>
          <a:xfrm>
            <a:off x="914400" y="5715000"/>
            <a:ext cx="7772400" cy="276999"/>
          </a:xfrm>
          <a:prstGeom prst="rect">
            <a:avLst/>
          </a:prstGeom>
        </p:spPr>
        <p:txBody>
          <a:bodyPr wrap="square">
            <a:spAutoFit/>
          </a:bodyPr>
          <a:lstStyle/>
          <a:p>
            <a:r>
              <a:rPr lang="en-US" sz="1200" dirty="0" smtClean="0">
                <a:hlinkClick r:id="rId2"/>
              </a:rPr>
              <a:t>https://www.nytimes.com/2018/01/30/technology/amazon-berkshire-hathaway-jpmorgan-health-care.html</a:t>
            </a:r>
            <a:r>
              <a:rPr lang="en-US" sz="1200" dirty="0" smtClean="0"/>
              <a:t> </a:t>
            </a:r>
            <a:endParaRPr lang="en-US" sz="1200" dirty="0"/>
          </a:p>
        </p:txBody>
      </p:sp>
      <p:sp>
        <p:nvSpPr>
          <p:cNvPr id="6" name="Rectangle 5"/>
          <p:cNvSpPr/>
          <p:nvPr/>
        </p:nvSpPr>
        <p:spPr>
          <a:xfrm>
            <a:off x="914400" y="6015335"/>
            <a:ext cx="7772400" cy="461665"/>
          </a:xfrm>
          <a:prstGeom prst="rect">
            <a:avLst/>
          </a:prstGeom>
        </p:spPr>
        <p:txBody>
          <a:bodyPr wrap="square">
            <a:spAutoFit/>
          </a:bodyPr>
          <a:lstStyle/>
          <a:p>
            <a:r>
              <a:rPr lang="en-US" sz="1200" dirty="0" smtClean="0">
                <a:hlinkClick r:id="rId3"/>
              </a:rPr>
              <a:t>https://www.nytimes.com/2018/01/30/business/amazon-health-care-plan-reaction.html?action=click&amp;contentCollection=Technology&amp;module=RelatedCoverage&amp;region=Marginalia&amp;pgtype=article</a:t>
            </a:r>
            <a:r>
              <a:rPr lang="en-US" sz="1200" dirty="0" smtClean="0"/>
              <a:t> </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A.I. for the Simple Things</a:t>
            </a:r>
            <a:endParaRPr lang="en-US" dirty="0"/>
          </a:p>
        </p:txBody>
      </p:sp>
      <p:sp>
        <p:nvSpPr>
          <p:cNvPr id="3" name="Content Placeholder 2"/>
          <p:cNvSpPr>
            <a:spLocks noGrp="1"/>
          </p:cNvSpPr>
          <p:nvPr>
            <p:ph idx="1"/>
          </p:nvPr>
        </p:nvSpPr>
        <p:spPr>
          <a:xfrm>
            <a:off x="457200" y="1524000"/>
            <a:ext cx="6400800" cy="4525963"/>
          </a:xfrm>
        </p:spPr>
        <p:txBody>
          <a:bodyPr>
            <a:normAutofit/>
          </a:bodyPr>
          <a:lstStyle/>
          <a:p>
            <a:pPr marL="0" indent="0">
              <a:buNone/>
            </a:pPr>
            <a:r>
              <a:rPr lang="en-US" dirty="0" smtClean="0"/>
              <a:t>“</a:t>
            </a:r>
            <a:r>
              <a:rPr lang="en-US" dirty="0"/>
              <a:t>Amazon could assume drug distribution. They could start to use voice platforms, like </a:t>
            </a:r>
            <a:r>
              <a:rPr lang="en-US" dirty="0" err="1"/>
              <a:t>Alexa</a:t>
            </a:r>
            <a:r>
              <a:rPr lang="en-US" dirty="0"/>
              <a:t>, to help discuss symptoms and get feedback, to coordinate hospital post-op care through voice-activated A.I., to do these and other rote things.”</a:t>
            </a:r>
          </a:p>
          <a:p>
            <a:pPr>
              <a:buNone/>
            </a:pPr>
            <a:r>
              <a:rPr lang="en-US" i="1" dirty="0"/>
              <a:t>— </a:t>
            </a:r>
            <a:r>
              <a:rPr lang="en-US" sz="2600" i="1" dirty="0"/>
              <a:t>Dr. Eric </a:t>
            </a:r>
            <a:r>
              <a:rPr lang="en-US" sz="2600" i="1" dirty="0" err="1"/>
              <a:t>Topol</a:t>
            </a:r>
            <a:r>
              <a:rPr lang="en-US" sz="2600" i="1" dirty="0"/>
              <a:t>, director, Scripps Translational Science Institute in San Diego</a:t>
            </a:r>
            <a:endParaRPr lang="en-US" dirty="0"/>
          </a:p>
          <a:p>
            <a:endParaRPr lang="en-US" dirty="0"/>
          </a:p>
        </p:txBody>
      </p:sp>
      <p:sp>
        <p:nvSpPr>
          <p:cNvPr id="4" name="Rectangle 3"/>
          <p:cNvSpPr/>
          <p:nvPr/>
        </p:nvSpPr>
        <p:spPr>
          <a:xfrm>
            <a:off x="914400" y="6015335"/>
            <a:ext cx="7772400" cy="461665"/>
          </a:xfrm>
          <a:prstGeom prst="rect">
            <a:avLst/>
          </a:prstGeom>
        </p:spPr>
        <p:txBody>
          <a:bodyPr wrap="square">
            <a:spAutoFit/>
          </a:bodyPr>
          <a:lstStyle/>
          <a:p>
            <a:r>
              <a:rPr lang="en-US" sz="1200" dirty="0" smtClean="0">
                <a:hlinkClick r:id="rId2"/>
              </a:rPr>
              <a:t>https://www.nytimes.com/2018/01/30/business/amazon-health-care-plan-reaction.html?action=click&amp;contentCollection=Technology&amp;module=RelatedCoverage&amp;region=Marginalia&amp;pgtype=article</a:t>
            </a:r>
            <a:r>
              <a:rPr lang="en-US" sz="1200" dirty="0" smtClean="0"/>
              <a:t> </a:t>
            </a:r>
            <a:endParaRPr lang="en-US" sz="1200" dirty="0"/>
          </a:p>
        </p:txBody>
      </p:sp>
      <p:pic>
        <p:nvPicPr>
          <p:cNvPr id="2052" name="Picture 4" descr="Amazon Echo in Charcoal (2nd Generation)"/>
          <p:cNvPicPr>
            <a:picLocks noChangeAspect="1" noChangeArrowheads="1"/>
          </p:cNvPicPr>
          <p:nvPr/>
        </p:nvPicPr>
        <p:blipFill>
          <a:blip r:embed="rId3" cstate="print"/>
          <a:srcRect l="26778" r="12552"/>
          <a:stretch>
            <a:fillRect/>
          </a:stretch>
        </p:blipFill>
        <p:spPr bwMode="auto">
          <a:xfrm>
            <a:off x="6858000" y="2514600"/>
            <a:ext cx="2147310" cy="3539359"/>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Employers in the Patient-Doctor Relationship</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a:t>
            </a:r>
            <a:r>
              <a:rPr lang="en-US" dirty="0"/>
              <a:t>Maybe they will develop some kind of algorithm that can be loaded onto any company software to help employers identify the low-hanging fruit, the patients that are using the most care or the highest-cost drugs. These guys have the data resources to really mine what’s going on, to get in the middle of that patient-doctor relationship. But employees are going to have to sign off on letting their employers really dig into that data</a:t>
            </a:r>
            <a:r>
              <a:rPr lang="en-US" dirty="0" smtClean="0"/>
              <a:t>.”</a:t>
            </a:r>
          </a:p>
          <a:p>
            <a:pPr>
              <a:buNone/>
            </a:pPr>
            <a:r>
              <a:rPr lang="en-US" sz="2600" i="1" dirty="0"/>
              <a:t>— Erin Fox, senior director of drug information, University of Utah Health Hospitals and Clinics</a:t>
            </a:r>
            <a:endParaRPr lang="en-US" dirty="0"/>
          </a:p>
          <a:p>
            <a:pPr>
              <a:buNone/>
            </a:pPr>
            <a:endParaRPr lang="en-US" dirty="0"/>
          </a:p>
        </p:txBody>
      </p:sp>
      <p:sp>
        <p:nvSpPr>
          <p:cNvPr id="4" name="Rectangle 3"/>
          <p:cNvSpPr/>
          <p:nvPr/>
        </p:nvSpPr>
        <p:spPr>
          <a:xfrm>
            <a:off x="914400" y="6015335"/>
            <a:ext cx="7772400" cy="461665"/>
          </a:xfrm>
          <a:prstGeom prst="rect">
            <a:avLst/>
          </a:prstGeom>
        </p:spPr>
        <p:txBody>
          <a:bodyPr wrap="square">
            <a:spAutoFit/>
          </a:bodyPr>
          <a:lstStyle/>
          <a:p>
            <a:r>
              <a:rPr lang="en-US" sz="1200" dirty="0" smtClean="0">
                <a:hlinkClick r:id="rId2"/>
              </a:rPr>
              <a:t>https://www.nytimes.com/2018/01/30/business/amazon-health-care-plan-reaction.html?action=click&amp;contentCollection=Technology&amp;module=RelatedCoverage&amp;region=Marginalia&amp;pgtype=article</a:t>
            </a:r>
            <a:r>
              <a:rPr lang="en-US" sz="1200" dirty="0" smtClean="0"/>
              <a:t> </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Digital Health, Available Anywhere</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a:t>
            </a:r>
            <a:r>
              <a:rPr lang="en-US" dirty="0"/>
              <a:t>Most health care is local, even though people occasionally seek care away from home. So the opportunity is in leveraging telecommunications technology, in taking advantage of internet-based services that can be delivered to you everywhere, which is a movement already growing rapidly throughout health care.”</a:t>
            </a:r>
          </a:p>
          <a:p>
            <a:pPr>
              <a:buNone/>
            </a:pPr>
            <a:r>
              <a:rPr lang="en-US" sz="2800" dirty="0"/>
              <a:t>— </a:t>
            </a:r>
            <a:r>
              <a:rPr lang="en-US" sz="2800" i="1" dirty="0"/>
              <a:t>David Lansky, chief executive, Pacific Business Group on Health</a:t>
            </a:r>
            <a:endParaRPr lang="en-US" sz="2800" dirty="0"/>
          </a:p>
          <a:p>
            <a:pPr>
              <a:buNone/>
            </a:pPr>
            <a:endParaRPr lang="en-US" dirty="0"/>
          </a:p>
        </p:txBody>
      </p:sp>
      <p:sp>
        <p:nvSpPr>
          <p:cNvPr id="4" name="Rectangle 3"/>
          <p:cNvSpPr/>
          <p:nvPr/>
        </p:nvSpPr>
        <p:spPr>
          <a:xfrm>
            <a:off x="914400" y="6015335"/>
            <a:ext cx="7772400" cy="461665"/>
          </a:xfrm>
          <a:prstGeom prst="rect">
            <a:avLst/>
          </a:prstGeom>
        </p:spPr>
        <p:txBody>
          <a:bodyPr wrap="square">
            <a:spAutoFit/>
          </a:bodyPr>
          <a:lstStyle/>
          <a:p>
            <a:r>
              <a:rPr lang="en-US" sz="1200" dirty="0" smtClean="0">
                <a:hlinkClick r:id="rId2"/>
              </a:rPr>
              <a:t>https://www.nytimes.com/2018/01/30/business/amazon-health-care-plan-reaction.html?action=click&amp;contentCollection=Technology&amp;module=RelatedCoverage&amp;region=Marginalia&amp;pgtype=article</a:t>
            </a:r>
            <a:r>
              <a:rPr lang="en-US" sz="1200" dirty="0" smtClean="0"/>
              <a:t> </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Cutting Out the Middlemen</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a:t>
            </a:r>
            <a:r>
              <a:rPr lang="en-US" dirty="0"/>
              <a:t>With the technology that’s available today, it seems like a logical next step for self-insured companies to administer the health benefit themselves. You could develop a relationship where you’re significantly reducing costs, while still making the providers whole and cutting out so much of the red tape and bureaucracy that currently stymies and frustrates them. The providers’ masters are largely those intermediaries — the health plans, the pharmacy benefit managers. This is a way for companies like Amazon to be the new masters.”</a:t>
            </a:r>
          </a:p>
          <a:p>
            <a:pPr>
              <a:buNone/>
            </a:pPr>
            <a:r>
              <a:rPr lang="en-US" sz="2800" dirty="0"/>
              <a:t>— </a:t>
            </a:r>
            <a:r>
              <a:rPr lang="en-US" sz="2800" i="1" dirty="0"/>
              <a:t>B. Douglas </a:t>
            </a:r>
            <a:r>
              <a:rPr lang="en-US" sz="2800" i="1" dirty="0" err="1"/>
              <a:t>Hoey</a:t>
            </a:r>
            <a:r>
              <a:rPr lang="en-US" sz="2800" i="1" dirty="0"/>
              <a:t>, chief executive,</a:t>
            </a:r>
            <a:r>
              <a:rPr lang="en-US" sz="2800" dirty="0"/>
              <a:t> </a:t>
            </a:r>
            <a:r>
              <a:rPr lang="en-US" sz="2800" i="1" dirty="0"/>
              <a:t>National Community Pharmacists Association</a:t>
            </a:r>
            <a:endParaRPr lang="en-US" sz="2800" dirty="0"/>
          </a:p>
          <a:p>
            <a:pPr>
              <a:buNone/>
            </a:pPr>
            <a:endParaRPr lang="en-US" dirty="0"/>
          </a:p>
        </p:txBody>
      </p:sp>
      <p:sp>
        <p:nvSpPr>
          <p:cNvPr id="4" name="Rectangle 3"/>
          <p:cNvSpPr/>
          <p:nvPr/>
        </p:nvSpPr>
        <p:spPr>
          <a:xfrm>
            <a:off x="914400" y="6015335"/>
            <a:ext cx="7772400" cy="461665"/>
          </a:xfrm>
          <a:prstGeom prst="rect">
            <a:avLst/>
          </a:prstGeom>
        </p:spPr>
        <p:txBody>
          <a:bodyPr wrap="square">
            <a:spAutoFit/>
          </a:bodyPr>
          <a:lstStyle/>
          <a:p>
            <a:r>
              <a:rPr lang="en-US" sz="1200" dirty="0" smtClean="0">
                <a:hlinkClick r:id="rId2"/>
              </a:rPr>
              <a:t>https://www.nytimes.com/2018/01/30/business/amazon-health-care-plan-reaction.html?action=click&amp;contentCollection=Technology&amp;module=RelatedCoverage&amp;region=Marginalia&amp;pgtype=article</a:t>
            </a:r>
            <a:r>
              <a:rPr lang="en-US" sz="1200" dirty="0" smtClean="0"/>
              <a:t> </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Doctor as Independent Advocate</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a:t>
            </a:r>
            <a:r>
              <a:rPr lang="en-US" dirty="0"/>
              <a:t>You can imagine them using a different sort of model, where everyone gets a concierge to help them with their health care, to have a primary care doctor be an independent advocate that helps patients navigate the system, not as an agent of the hospital where they have to feed the beast. And then if you need lab tests, an M.R.I., an elective service in the hospital, you would have a health savings account and a marketplace with transparent pricing. And then, if something really bad happens — you get leukemia, you get hit by a bus — the high-deductible insurance kicks in. That’s the way the market is moving anyway, so I bet this is where these companies are likely going.”</a:t>
            </a:r>
          </a:p>
          <a:p>
            <a:pPr>
              <a:buNone/>
            </a:pPr>
            <a:r>
              <a:rPr lang="en-US" i="1" dirty="0"/>
              <a:t>— Dr. </a:t>
            </a:r>
            <a:r>
              <a:rPr lang="en-US" i="1" dirty="0" err="1"/>
              <a:t>Rushika</a:t>
            </a:r>
            <a:r>
              <a:rPr lang="en-US" i="1" dirty="0"/>
              <a:t> </a:t>
            </a:r>
            <a:r>
              <a:rPr lang="en-US" i="1" dirty="0" err="1"/>
              <a:t>Fernandopulle</a:t>
            </a:r>
            <a:r>
              <a:rPr lang="en-US" i="1" dirty="0"/>
              <a:t>, chief executive, </a:t>
            </a:r>
            <a:r>
              <a:rPr lang="en-US" i="1" dirty="0" err="1"/>
              <a:t>Iora</a:t>
            </a:r>
            <a:r>
              <a:rPr lang="en-US" i="1" dirty="0"/>
              <a:t> Health, </a:t>
            </a:r>
            <a:r>
              <a:rPr lang="en-US" i="1" dirty="0" smtClean="0"/>
              <a:t>Boston</a:t>
            </a:r>
            <a:endParaRPr lang="en-US" dirty="0"/>
          </a:p>
        </p:txBody>
      </p:sp>
      <p:sp>
        <p:nvSpPr>
          <p:cNvPr id="4" name="Rectangle 3"/>
          <p:cNvSpPr/>
          <p:nvPr/>
        </p:nvSpPr>
        <p:spPr>
          <a:xfrm>
            <a:off x="914400" y="6015335"/>
            <a:ext cx="7772400" cy="461665"/>
          </a:xfrm>
          <a:prstGeom prst="rect">
            <a:avLst/>
          </a:prstGeom>
        </p:spPr>
        <p:txBody>
          <a:bodyPr wrap="square">
            <a:spAutoFit/>
          </a:bodyPr>
          <a:lstStyle/>
          <a:p>
            <a:r>
              <a:rPr lang="en-US" sz="1200" dirty="0" smtClean="0">
                <a:hlinkClick r:id="rId2"/>
              </a:rPr>
              <a:t>https://www.nytimes.com/2018/01/30/business/amazon-health-care-plan-reaction.html?action=click&amp;contentCollection=Technology&amp;module=RelatedCoverage&amp;region=Marginalia&amp;pgtype=article</a:t>
            </a:r>
            <a:r>
              <a:rPr lang="en-US" sz="1200" dirty="0" smtClean="0"/>
              <a:t> </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t>
            </a:r>
            <a:r>
              <a:rPr lang="en-US" dirty="0" err="1" smtClean="0"/>
              <a:t>Alexa</a:t>
            </a:r>
            <a:r>
              <a:rPr lang="en-US" dirty="0" smtClean="0"/>
              <a:t> I Have a Sore Throat and a Runny Nose”</a:t>
            </a:r>
            <a:endParaRPr lang="en-US" dirty="0"/>
          </a:p>
        </p:txBody>
      </p:sp>
      <p:sp>
        <p:nvSpPr>
          <p:cNvPr id="3" name="Content Placeholder 2"/>
          <p:cNvSpPr>
            <a:spLocks noGrp="1"/>
          </p:cNvSpPr>
          <p:nvPr>
            <p:ph idx="1"/>
          </p:nvPr>
        </p:nvSpPr>
        <p:spPr/>
        <p:txBody>
          <a:bodyPr/>
          <a:lstStyle/>
          <a:p>
            <a:r>
              <a:rPr lang="en-US" dirty="0" smtClean="0"/>
              <a:t>“This might answer your question …”</a:t>
            </a:r>
          </a:p>
          <a:p>
            <a:r>
              <a:rPr lang="en-US" dirty="0" smtClean="0"/>
              <a:t>“Here is what I found on </a:t>
            </a:r>
            <a:r>
              <a:rPr lang="en-US" dirty="0" err="1" smtClean="0"/>
              <a:t>WikiPedia</a:t>
            </a:r>
            <a:r>
              <a:rPr lang="en-US" dirty="0" smtClean="0"/>
              <a:t> …”</a:t>
            </a:r>
          </a:p>
          <a:p>
            <a:pPr lvl="1"/>
            <a:r>
              <a:rPr lang="en-US" dirty="0" smtClean="0"/>
              <a:t>Pain medication such as </a:t>
            </a:r>
            <a:r>
              <a:rPr lang="en-US" dirty="0" err="1" smtClean="0"/>
              <a:t>nonsteroidal</a:t>
            </a:r>
            <a:r>
              <a:rPr lang="en-US" dirty="0" smtClean="0"/>
              <a:t> anti-inflammatory drugs …</a:t>
            </a:r>
          </a:p>
          <a:p>
            <a:pPr lvl="1"/>
            <a:r>
              <a:rPr lang="en-US" dirty="0" smtClean="0"/>
              <a:t>Mayo Clinics advises  gargling with salty warm water and resting the voice</a:t>
            </a:r>
          </a:p>
          <a:p>
            <a:pPr lvl="1"/>
            <a:r>
              <a:rPr lang="en-US" dirty="0" smtClean="0"/>
              <a:t>Without treatment the symptoms typically lasts two to seven days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t>
            </a:r>
            <a:r>
              <a:rPr lang="en-US" dirty="0" err="1" smtClean="0"/>
              <a:t>Alexa</a:t>
            </a:r>
            <a:r>
              <a:rPr lang="en-US" dirty="0" smtClean="0"/>
              <a:t> What’s the Closest Hospital”</a:t>
            </a:r>
            <a:endParaRPr lang="en-US" dirty="0"/>
          </a:p>
        </p:txBody>
      </p:sp>
      <p:sp>
        <p:nvSpPr>
          <p:cNvPr id="3" name="Content Placeholder 2"/>
          <p:cNvSpPr>
            <a:spLocks noGrp="1"/>
          </p:cNvSpPr>
          <p:nvPr>
            <p:ph idx="1"/>
          </p:nvPr>
        </p:nvSpPr>
        <p:spPr>
          <a:xfrm>
            <a:off x="457200" y="1600200"/>
            <a:ext cx="4572000" cy="4525963"/>
          </a:xfrm>
        </p:spPr>
        <p:txBody>
          <a:bodyPr/>
          <a:lstStyle/>
          <a:p>
            <a:r>
              <a:rPr lang="en-US" dirty="0" smtClean="0"/>
              <a:t>“Based on your zip code settings here are a few examples …”</a:t>
            </a:r>
            <a:endParaRPr lang="en-US" dirty="0"/>
          </a:p>
        </p:txBody>
      </p:sp>
      <p:pic>
        <p:nvPicPr>
          <p:cNvPr id="20482" name="Picture 2" descr="E:\1-Braeutigam Enterprises folder\MDExpo\MDExpo Oct 2018\IMG_1896.PNG"/>
          <p:cNvPicPr>
            <a:picLocks noChangeAspect="1" noChangeArrowheads="1"/>
          </p:cNvPicPr>
          <p:nvPr/>
        </p:nvPicPr>
        <p:blipFill>
          <a:blip r:embed="rId2" cstate="print"/>
          <a:srcRect/>
          <a:stretch>
            <a:fillRect/>
          </a:stretch>
        </p:blipFill>
        <p:spPr bwMode="auto">
          <a:xfrm>
            <a:off x="6248400" y="1447800"/>
            <a:ext cx="2571750" cy="4572000"/>
          </a:xfrm>
          <a:prstGeom prst="rect">
            <a:avLst/>
          </a:prstGeom>
          <a:noFill/>
          <a:ln>
            <a:solidFill>
              <a:schemeClr val="tx1"/>
            </a:solidFill>
          </a:ln>
        </p:spPr>
      </p:pic>
      <p:pic>
        <p:nvPicPr>
          <p:cNvPr id="20483" name="Picture 3" descr="E:\1-Braeutigam Enterprises folder\MDExpo\MDExpo Oct 2018\IMG_1897.PNG"/>
          <p:cNvPicPr>
            <a:picLocks noChangeAspect="1" noChangeArrowheads="1"/>
          </p:cNvPicPr>
          <p:nvPr/>
        </p:nvPicPr>
        <p:blipFill>
          <a:blip r:embed="rId3" cstate="print"/>
          <a:srcRect/>
          <a:stretch>
            <a:fillRect/>
          </a:stretch>
        </p:blipFill>
        <p:spPr bwMode="auto">
          <a:xfrm>
            <a:off x="3886200" y="2895600"/>
            <a:ext cx="2057400" cy="3657600"/>
          </a:xfrm>
          <a:prstGeom prst="rect">
            <a:avLst/>
          </a:prstGeom>
          <a:noFill/>
          <a:ln>
            <a:solidFill>
              <a:schemeClr val="tx1"/>
            </a:solid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“Hey </a:t>
            </a:r>
            <a:r>
              <a:rPr lang="en-US" dirty="0" err="1" smtClean="0"/>
              <a:t>Siri</a:t>
            </a:r>
            <a:r>
              <a:rPr lang="en-US" dirty="0" smtClean="0"/>
              <a:t> I have a Runny Nose and a Sore Throat”</a:t>
            </a:r>
            <a:endParaRPr lang="en-US" dirty="0"/>
          </a:p>
        </p:txBody>
      </p:sp>
      <p:sp>
        <p:nvSpPr>
          <p:cNvPr id="3" name="Content Placeholder 2"/>
          <p:cNvSpPr>
            <a:spLocks noGrp="1"/>
          </p:cNvSpPr>
          <p:nvPr>
            <p:ph idx="1"/>
          </p:nvPr>
        </p:nvSpPr>
        <p:spPr>
          <a:xfrm>
            <a:off x="457200" y="1600200"/>
            <a:ext cx="4876800" cy="4525963"/>
          </a:xfrm>
        </p:spPr>
        <p:txBody>
          <a:bodyPr/>
          <a:lstStyle/>
          <a:p>
            <a:r>
              <a:rPr lang="en-US" dirty="0" err="1" smtClean="0"/>
              <a:t>Siri</a:t>
            </a:r>
            <a:r>
              <a:rPr lang="en-US" dirty="0" smtClean="0"/>
              <a:t> wasn’t as good as </a:t>
            </a:r>
            <a:r>
              <a:rPr lang="en-US" dirty="0" err="1" smtClean="0"/>
              <a:t>Alexa</a:t>
            </a:r>
            <a:r>
              <a:rPr lang="en-US" dirty="0" smtClean="0"/>
              <a:t> in answering this question …</a:t>
            </a:r>
          </a:p>
          <a:p>
            <a:r>
              <a:rPr lang="en-US" dirty="0" smtClean="0"/>
              <a:t>I don’t think an OB/GYN clinic, an eye doctor, an Orthopedic Specialists or a Dermatology Center will help me out!</a:t>
            </a:r>
            <a:endParaRPr lang="en-US" dirty="0"/>
          </a:p>
        </p:txBody>
      </p:sp>
      <p:pic>
        <p:nvPicPr>
          <p:cNvPr id="28674" name="Picture 2" descr="E:\1-Braeutigam Enterprises folder\MDExpo\MDExpo Oct 2018\IMG_1899.PNG"/>
          <p:cNvPicPr>
            <a:picLocks noChangeAspect="1" noChangeArrowheads="1"/>
          </p:cNvPicPr>
          <p:nvPr/>
        </p:nvPicPr>
        <p:blipFill>
          <a:blip r:embed="rId2" cstate="print"/>
          <a:srcRect/>
          <a:stretch>
            <a:fillRect/>
          </a:stretch>
        </p:blipFill>
        <p:spPr bwMode="auto">
          <a:xfrm>
            <a:off x="5943600" y="1524000"/>
            <a:ext cx="2743200" cy="48768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“Hey </a:t>
            </a:r>
            <a:r>
              <a:rPr lang="en-US" dirty="0" err="1" smtClean="0"/>
              <a:t>Siri</a:t>
            </a:r>
            <a:r>
              <a:rPr lang="en-US" dirty="0" smtClean="0"/>
              <a:t> What’s the Closest Hospital”</a:t>
            </a:r>
            <a:endParaRPr lang="en-US" dirty="0"/>
          </a:p>
        </p:txBody>
      </p:sp>
      <p:sp>
        <p:nvSpPr>
          <p:cNvPr id="3" name="Content Placeholder 2"/>
          <p:cNvSpPr>
            <a:spLocks noGrp="1"/>
          </p:cNvSpPr>
          <p:nvPr>
            <p:ph idx="1"/>
          </p:nvPr>
        </p:nvSpPr>
        <p:spPr>
          <a:xfrm>
            <a:off x="457200" y="1600200"/>
            <a:ext cx="4953000" cy="4525963"/>
          </a:xfrm>
        </p:spPr>
        <p:txBody>
          <a:bodyPr>
            <a:normAutofit fontScale="92500"/>
          </a:bodyPr>
          <a:lstStyle/>
          <a:p>
            <a:r>
              <a:rPr lang="en-US" dirty="0" err="1" smtClean="0"/>
              <a:t>Siri</a:t>
            </a:r>
            <a:r>
              <a:rPr lang="en-US" dirty="0" smtClean="0"/>
              <a:t> was much better at answering this question – even better than </a:t>
            </a:r>
            <a:r>
              <a:rPr lang="en-US" dirty="0" err="1" smtClean="0"/>
              <a:t>Alexa</a:t>
            </a:r>
            <a:r>
              <a:rPr lang="en-US" dirty="0" smtClean="0"/>
              <a:t> because of the location data (not perfect – this is their corporate headquarters!)</a:t>
            </a:r>
          </a:p>
          <a:p>
            <a:r>
              <a:rPr lang="en-US" dirty="0" smtClean="0"/>
              <a:t>This might be fixed in </a:t>
            </a:r>
            <a:r>
              <a:rPr lang="en-US" dirty="0" err="1" smtClean="0"/>
              <a:t>Alexa</a:t>
            </a:r>
            <a:r>
              <a:rPr lang="en-US" dirty="0" smtClean="0"/>
              <a:t> by adding your address in the App</a:t>
            </a:r>
            <a:endParaRPr lang="en-US" dirty="0"/>
          </a:p>
        </p:txBody>
      </p:sp>
      <p:pic>
        <p:nvPicPr>
          <p:cNvPr id="27650" name="Picture 2" descr="E:\1-Braeutigam Enterprises folder\MDExpo\MDExpo Oct 2018\IMG_1898.PNG"/>
          <p:cNvPicPr>
            <a:picLocks noChangeAspect="1" noChangeArrowheads="1"/>
          </p:cNvPicPr>
          <p:nvPr/>
        </p:nvPicPr>
        <p:blipFill>
          <a:blip r:embed="rId2" cstate="print"/>
          <a:srcRect/>
          <a:stretch>
            <a:fillRect/>
          </a:stretch>
        </p:blipFill>
        <p:spPr bwMode="auto">
          <a:xfrm>
            <a:off x="5943600" y="1600200"/>
            <a:ext cx="2743200" cy="487680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Speak to Your CMMS</a:t>
            </a:r>
            <a:endParaRPr lang="en-US" dirty="0"/>
          </a:p>
        </p:txBody>
      </p:sp>
      <p:sp>
        <p:nvSpPr>
          <p:cNvPr id="3" name="Content Placeholder 2"/>
          <p:cNvSpPr>
            <a:spLocks noGrp="1"/>
          </p:cNvSpPr>
          <p:nvPr>
            <p:ph idx="1"/>
          </p:nvPr>
        </p:nvSpPr>
        <p:spPr>
          <a:xfrm>
            <a:off x="457200" y="1600200"/>
            <a:ext cx="4419600" cy="4525963"/>
          </a:xfrm>
        </p:spPr>
        <p:txBody>
          <a:bodyPr/>
          <a:lstStyle/>
          <a:p>
            <a:r>
              <a:rPr lang="en-US" dirty="0" smtClean="0"/>
              <a:t>At least one current CMMS allows you to speak to your phone to document a work order</a:t>
            </a:r>
          </a:p>
          <a:p>
            <a:r>
              <a:rPr lang="en-US" dirty="0" smtClean="0"/>
              <a:t>How’s that for a time saver!</a:t>
            </a:r>
            <a:endParaRPr lang="en-US" dirty="0"/>
          </a:p>
        </p:txBody>
      </p:sp>
      <p:pic>
        <p:nvPicPr>
          <p:cNvPr id="1026" name="Picture 2" descr="Image result for speaking into iphone"/>
          <p:cNvPicPr>
            <a:picLocks noChangeAspect="1" noChangeArrowheads="1"/>
          </p:cNvPicPr>
          <p:nvPr/>
        </p:nvPicPr>
        <p:blipFill>
          <a:blip r:embed="rId2" cstate="print"/>
          <a:srcRect/>
          <a:stretch>
            <a:fillRect/>
          </a:stretch>
        </p:blipFill>
        <p:spPr bwMode="auto">
          <a:xfrm>
            <a:off x="4800600" y="2362200"/>
            <a:ext cx="4113977" cy="27432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Using an Amazon Echo Show to Consult with your doctor</a:t>
            </a:r>
            <a:endParaRPr lang="en-US" dirty="0"/>
          </a:p>
        </p:txBody>
      </p:sp>
      <p:sp>
        <p:nvSpPr>
          <p:cNvPr id="3" name="Content Placeholder 2"/>
          <p:cNvSpPr>
            <a:spLocks noGrp="1"/>
          </p:cNvSpPr>
          <p:nvPr>
            <p:ph idx="1"/>
          </p:nvPr>
        </p:nvSpPr>
        <p:spPr>
          <a:xfrm>
            <a:off x="4343400" y="1600200"/>
            <a:ext cx="4419600" cy="4525963"/>
          </a:xfrm>
        </p:spPr>
        <p:txBody>
          <a:bodyPr/>
          <a:lstStyle/>
          <a:p>
            <a:r>
              <a:rPr lang="en-US" dirty="0" smtClean="0"/>
              <a:t>Imagine being able to talk with a doctor over a device at your home?</a:t>
            </a:r>
          </a:p>
          <a:p>
            <a:r>
              <a:rPr lang="en-US" dirty="0" smtClean="0"/>
              <a:t>Lenovo and Google are designing similar devices for the home</a:t>
            </a:r>
            <a:endParaRPr lang="en-US" dirty="0"/>
          </a:p>
        </p:txBody>
      </p:sp>
      <p:pic>
        <p:nvPicPr>
          <p:cNvPr id="63490" name="Picture 2" descr="Image result for amazon echo show"/>
          <p:cNvPicPr>
            <a:picLocks noChangeAspect="1" noChangeArrowheads="1"/>
          </p:cNvPicPr>
          <p:nvPr/>
        </p:nvPicPr>
        <p:blipFill>
          <a:blip r:embed="rId2" cstate="print"/>
          <a:srcRect l="10667" t="26667" r="12000"/>
          <a:stretch>
            <a:fillRect/>
          </a:stretch>
        </p:blipFill>
        <p:spPr bwMode="auto">
          <a:xfrm>
            <a:off x="304800" y="1981199"/>
            <a:ext cx="3715789" cy="3523593"/>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Devices on Your Phone</a:t>
            </a:r>
            <a:endParaRPr lang="en-US" dirty="0"/>
          </a:p>
        </p:txBody>
      </p:sp>
      <p:sp>
        <p:nvSpPr>
          <p:cNvPr id="3" name="Content Placeholder 2"/>
          <p:cNvSpPr>
            <a:spLocks noGrp="1"/>
          </p:cNvSpPr>
          <p:nvPr>
            <p:ph idx="1"/>
          </p:nvPr>
        </p:nvSpPr>
        <p:spPr>
          <a:xfrm>
            <a:off x="457200" y="1600200"/>
            <a:ext cx="4343400" cy="4525963"/>
          </a:xfrm>
        </p:spPr>
        <p:txBody>
          <a:bodyPr/>
          <a:lstStyle/>
          <a:p>
            <a:r>
              <a:rPr lang="en-US" dirty="0" smtClean="0"/>
              <a:t>Ultrasound</a:t>
            </a:r>
          </a:p>
          <a:p>
            <a:r>
              <a:rPr lang="en-US" dirty="0" smtClean="0"/>
              <a:t>EKG</a:t>
            </a:r>
          </a:p>
          <a:p>
            <a:r>
              <a:rPr lang="en-US" dirty="0" smtClean="0"/>
              <a:t>Pulse </a:t>
            </a:r>
            <a:r>
              <a:rPr lang="en-US" dirty="0" err="1" smtClean="0"/>
              <a:t>Oximetry</a:t>
            </a:r>
            <a:endParaRPr lang="en-US" dirty="0" smtClean="0"/>
          </a:p>
          <a:p>
            <a:r>
              <a:rPr lang="en-US" dirty="0" smtClean="0"/>
              <a:t>NIBP</a:t>
            </a:r>
            <a:endParaRPr lang="en-US" dirty="0"/>
          </a:p>
        </p:txBody>
      </p:sp>
      <p:sp>
        <p:nvSpPr>
          <p:cNvPr id="4" name="Rectangle 3"/>
          <p:cNvSpPr/>
          <p:nvPr/>
        </p:nvSpPr>
        <p:spPr>
          <a:xfrm>
            <a:off x="304800" y="5943600"/>
            <a:ext cx="7772400" cy="646331"/>
          </a:xfrm>
          <a:prstGeom prst="rect">
            <a:avLst/>
          </a:prstGeom>
        </p:spPr>
        <p:txBody>
          <a:bodyPr wrap="square">
            <a:spAutoFit/>
          </a:bodyPr>
          <a:lstStyle/>
          <a:p>
            <a:r>
              <a:rPr lang="en-US" dirty="0" smtClean="0">
                <a:hlinkClick r:id="rId2"/>
              </a:rPr>
              <a:t>https://www.linkedin.com/pulse/why-digital-app-based-ultrasound-soon-bring-next-medical-sharma/</a:t>
            </a:r>
            <a:r>
              <a:rPr lang="en-US" dirty="0" smtClean="0"/>
              <a:t> </a:t>
            </a:r>
            <a:endParaRPr lang="en-US" dirty="0"/>
          </a:p>
        </p:txBody>
      </p:sp>
      <p:pic>
        <p:nvPicPr>
          <p:cNvPr id="49154" name="Picture 2"/>
          <p:cNvPicPr>
            <a:picLocks noChangeAspect="1" noChangeArrowheads="1"/>
          </p:cNvPicPr>
          <p:nvPr/>
        </p:nvPicPr>
        <p:blipFill>
          <a:blip r:embed="rId3" cstate="print"/>
          <a:srcRect/>
          <a:stretch>
            <a:fillRect/>
          </a:stretch>
        </p:blipFill>
        <p:spPr bwMode="auto">
          <a:xfrm>
            <a:off x="4495800" y="2133600"/>
            <a:ext cx="4238625" cy="2681719"/>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Data and Knowledge</a:t>
            </a:r>
            <a:endParaRPr lang="en-US" dirty="0"/>
          </a:p>
        </p:txBody>
      </p:sp>
      <p:sp>
        <p:nvSpPr>
          <p:cNvPr id="3" name="Content Placeholder 2"/>
          <p:cNvSpPr>
            <a:spLocks noGrp="1"/>
          </p:cNvSpPr>
          <p:nvPr>
            <p:ph idx="1"/>
          </p:nvPr>
        </p:nvSpPr>
        <p:spPr>
          <a:xfrm>
            <a:off x="457200" y="1600200"/>
            <a:ext cx="4648200" cy="4525963"/>
          </a:xfrm>
        </p:spPr>
        <p:txBody>
          <a:bodyPr/>
          <a:lstStyle/>
          <a:p>
            <a:r>
              <a:rPr lang="en-US" dirty="0" smtClean="0"/>
              <a:t>Mine your data in your CMMS to make better informed decisions</a:t>
            </a:r>
          </a:p>
          <a:p>
            <a:r>
              <a:rPr lang="en-US" dirty="0" smtClean="0"/>
              <a:t>Good information is the key to better decisions. Make sure your data is clean and accurate.</a:t>
            </a:r>
          </a:p>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5791200" y="1828800"/>
            <a:ext cx="3070353" cy="3971925"/>
          </a:xfrm>
          <a:prstGeom prst="rect">
            <a:avLst/>
          </a:prstGeom>
          <a:noFill/>
          <a:ln w="9525">
            <a:noFill/>
            <a:miter lim="800000"/>
            <a:headEnd/>
            <a:tailEnd/>
          </a:ln>
        </p:spPr>
      </p:pic>
      <p:pic>
        <p:nvPicPr>
          <p:cNvPr id="7169" name="Picture 1"/>
          <p:cNvPicPr>
            <a:picLocks noChangeAspect="1" noChangeArrowheads="1"/>
          </p:cNvPicPr>
          <p:nvPr/>
        </p:nvPicPr>
        <p:blipFill>
          <a:blip r:embed="rId3" cstate="print"/>
          <a:srcRect/>
          <a:stretch>
            <a:fillRect/>
          </a:stretch>
        </p:blipFill>
        <p:spPr bwMode="auto">
          <a:xfrm>
            <a:off x="5181600" y="2971800"/>
            <a:ext cx="2821280" cy="3657600"/>
          </a:xfrm>
          <a:prstGeom prst="rect">
            <a:avLst/>
          </a:prstGeom>
          <a:noFill/>
          <a:ln w="9525">
            <a:solidFill>
              <a:schemeClr val="tx1"/>
            </a:solidFill>
            <a:miter lim="800000"/>
            <a:headEnd/>
            <a:tailEnd/>
          </a:ln>
        </p:spPr>
      </p:pic>
      <p:sp>
        <p:nvSpPr>
          <p:cNvPr id="6" name="TextBox 5"/>
          <p:cNvSpPr txBox="1"/>
          <p:nvPr/>
        </p:nvSpPr>
        <p:spPr>
          <a:xfrm>
            <a:off x="762000" y="6172200"/>
            <a:ext cx="2943178" cy="369332"/>
          </a:xfrm>
          <a:prstGeom prst="rect">
            <a:avLst/>
          </a:prstGeom>
          <a:noFill/>
        </p:spPr>
        <p:txBody>
          <a:bodyPr wrap="none" rtlCol="0">
            <a:spAutoFit/>
          </a:bodyPr>
          <a:lstStyle/>
          <a:p>
            <a:r>
              <a:rPr lang="en-US" dirty="0" smtClean="0"/>
              <a:t>AAMI Horizons Summer 2018</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Holographic Imaging</a:t>
            </a:r>
            <a:endParaRPr lang="en-US" dirty="0"/>
          </a:p>
        </p:txBody>
      </p:sp>
      <p:sp>
        <p:nvSpPr>
          <p:cNvPr id="3" name="Content Placeholder 2"/>
          <p:cNvSpPr>
            <a:spLocks noGrp="1"/>
          </p:cNvSpPr>
          <p:nvPr>
            <p:ph idx="1"/>
          </p:nvPr>
        </p:nvSpPr>
        <p:spPr/>
        <p:txBody>
          <a:bodyPr/>
          <a:lstStyle/>
          <a:p>
            <a:r>
              <a:rPr lang="en-US" dirty="0" smtClean="0"/>
              <a:t>Holographic Imaging Market to witness remarkable growth by 2024</a:t>
            </a:r>
          </a:p>
          <a:p>
            <a:r>
              <a:rPr lang="en-US" dirty="0" smtClean="0"/>
              <a:t>Detect serious issues with sensitive organs such as the brain, the abnormalities of which are particularly difficult to interpret</a:t>
            </a:r>
          </a:p>
          <a:p>
            <a:r>
              <a:rPr lang="en-US" dirty="0" smtClean="0"/>
              <a:t>This technology finds applications in ophthalmology, urology, pathology, and orthopedics</a:t>
            </a:r>
            <a:endParaRPr lang="en-US" dirty="0"/>
          </a:p>
        </p:txBody>
      </p:sp>
      <p:sp>
        <p:nvSpPr>
          <p:cNvPr id="4" name="Rectangle 3"/>
          <p:cNvSpPr/>
          <p:nvPr/>
        </p:nvSpPr>
        <p:spPr>
          <a:xfrm>
            <a:off x="304800" y="5943600"/>
            <a:ext cx="8153400" cy="307777"/>
          </a:xfrm>
          <a:prstGeom prst="rect">
            <a:avLst/>
          </a:prstGeom>
        </p:spPr>
        <p:txBody>
          <a:bodyPr wrap="square">
            <a:spAutoFit/>
          </a:bodyPr>
          <a:lstStyle/>
          <a:p>
            <a:r>
              <a:rPr lang="en-US" sz="1400" dirty="0" smtClean="0">
                <a:hlinkClick r:id="rId2"/>
              </a:rPr>
              <a:t>http://www.newequipment.com/industry-trends/holographic-imaging-set-take-world-storm</a:t>
            </a:r>
            <a:r>
              <a:rPr lang="en-US" sz="1400" dirty="0" smtClean="0"/>
              <a:t> </a:t>
            </a:r>
            <a:endParaRPr lang="en-US" sz="14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AI and Machine Learning in Medical Imaging</a:t>
            </a:r>
            <a:endParaRPr lang="en-US" dirty="0"/>
          </a:p>
        </p:txBody>
      </p:sp>
      <p:sp>
        <p:nvSpPr>
          <p:cNvPr id="3" name="Content Placeholder 2"/>
          <p:cNvSpPr>
            <a:spLocks noGrp="1"/>
          </p:cNvSpPr>
          <p:nvPr>
            <p:ph idx="1"/>
          </p:nvPr>
        </p:nvSpPr>
        <p:spPr>
          <a:xfrm>
            <a:off x="457200" y="1600200"/>
            <a:ext cx="4800600" cy="4525963"/>
          </a:xfrm>
        </p:spPr>
        <p:txBody>
          <a:bodyPr>
            <a:normAutofit fontScale="92500" lnSpcReduction="10000"/>
          </a:bodyPr>
          <a:lstStyle/>
          <a:p>
            <a:r>
              <a:rPr lang="en-US" dirty="0" smtClean="0"/>
              <a:t>AI could improve health outcomes by 30-40%</a:t>
            </a:r>
          </a:p>
          <a:p>
            <a:r>
              <a:rPr lang="en-US" dirty="0" smtClean="0"/>
              <a:t>Mayo is using it for genetic markers in MRI</a:t>
            </a:r>
          </a:p>
          <a:p>
            <a:r>
              <a:rPr lang="en-US" dirty="0" smtClean="0"/>
              <a:t>Stanford has developed an AI algorithm that can diagnose up to 14 types of medical conditions</a:t>
            </a:r>
          </a:p>
          <a:p>
            <a:r>
              <a:rPr lang="en-US" dirty="0" smtClean="0"/>
              <a:t>Memorial Sloan Kettering using for prostate cancer</a:t>
            </a:r>
            <a:endParaRPr lang="en-US" dirty="0"/>
          </a:p>
        </p:txBody>
      </p:sp>
      <p:pic>
        <p:nvPicPr>
          <p:cNvPr id="47106" name="Picture 2"/>
          <p:cNvPicPr>
            <a:picLocks noChangeAspect="1" noChangeArrowheads="1"/>
          </p:cNvPicPr>
          <p:nvPr/>
        </p:nvPicPr>
        <p:blipFill>
          <a:blip r:embed="rId2" cstate="print"/>
          <a:srcRect/>
          <a:stretch>
            <a:fillRect/>
          </a:stretch>
        </p:blipFill>
        <p:spPr bwMode="auto">
          <a:xfrm>
            <a:off x="5715000" y="1752600"/>
            <a:ext cx="2925522" cy="3771900"/>
          </a:xfrm>
          <a:prstGeom prst="rect">
            <a:avLst/>
          </a:prstGeom>
          <a:noFill/>
          <a:ln w="9525">
            <a:solidFill>
              <a:schemeClr val="tx1"/>
            </a:solid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AI and Machine Learning in Medical Imaging</a:t>
            </a:r>
            <a:endParaRPr lang="en-US" dirty="0"/>
          </a:p>
        </p:txBody>
      </p:sp>
      <p:sp>
        <p:nvSpPr>
          <p:cNvPr id="3" name="Content Placeholder 2"/>
          <p:cNvSpPr>
            <a:spLocks noGrp="1"/>
          </p:cNvSpPr>
          <p:nvPr>
            <p:ph idx="1"/>
          </p:nvPr>
        </p:nvSpPr>
        <p:spPr>
          <a:xfrm>
            <a:off x="457200" y="1600200"/>
            <a:ext cx="4800600" cy="4525963"/>
          </a:xfrm>
        </p:spPr>
        <p:txBody>
          <a:bodyPr>
            <a:normAutofit/>
          </a:bodyPr>
          <a:lstStyle/>
          <a:p>
            <a:r>
              <a:rPr lang="en-US" dirty="0" smtClean="0"/>
              <a:t>Derive actionable insights from your machine log data</a:t>
            </a:r>
          </a:p>
          <a:p>
            <a:pPr lvl="1"/>
            <a:r>
              <a:rPr lang="en-US" dirty="0" smtClean="0"/>
              <a:t>Know when a tube needs to be replaced</a:t>
            </a:r>
          </a:p>
          <a:p>
            <a:pPr lvl="1"/>
            <a:r>
              <a:rPr lang="en-US" dirty="0" smtClean="0"/>
              <a:t>Increases uptime since you KNOW when to replace components</a:t>
            </a:r>
          </a:p>
          <a:p>
            <a:pPr lvl="1"/>
            <a:r>
              <a:rPr lang="en-US" dirty="0" smtClean="0"/>
              <a:t>Know the usage of devices</a:t>
            </a:r>
            <a:endParaRPr lang="en-US" dirty="0"/>
          </a:p>
        </p:txBody>
      </p:sp>
      <p:pic>
        <p:nvPicPr>
          <p:cNvPr id="58370" name="Picture 2" descr="glassbeam"/>
          <p:cNvPicPr>
            <a:picLocks noChangeAspect="1" noChangeArrowheads="1"/>
          </p:cNvPicPr>
          <p:nvPr/>
        </p:nvPicPr>
        <p:blipFill>
          <a:blip r:embed="rId2" cstate="print"/>
          <a:srcRect/>
          <a:stretch>
            <a:fillRect/>
          </a:stretch>
        </p:blipFill>
        <p:spPr bwMode="auto">
          <a:xfrm>
            <a:off x="6172200" y="1676400"/>
            <a:ext cx="2124400" cy="838200"/>
          </a:xfrm>
          <a:prstGeom prst="rect">
            <a:avLst/>
          </a:prstGeom>
          <a:noFill/>
        </p:spPr>
      </p:pic>
      <p:pic>
        <p:nvPicPr>
          <p:cNvPr id="58371" name="Picture 3"/>
          <p:cNvPicPr>
            <a:picLocks noChangeAspect="1" noChangeArrowheads="1"/>
          </p:cNvPicPr>
          <p:nvPr/>
        </p:nvPicPr>
        <p:blipFill>
          <a:blip r:embed="rId3" cstate="print"/>
          <a:srcRect/>
          <a:stretch>
            <a:fillRect/>
          </a:stretch>
        </p:blipFill>
        <p:spPr bwMode="auto">
          <a:xfrm>
            <a:off x="5715000" y="2971800"/>
            <a:ext cx="2980603" cy="3271838"/>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 for the Operating Room</a:t>
            </a:r>
            <a:endParaRPr lang="en-US" dirty="0"/>
          </a:p>
        </p:txBody>
      </p:sp>
      <p:sp>
        <p:nvSpPr>
          <p:cNvPr id="3" name="Content Placeholder 2"/>
          <p:cNvSpPr>
            <a:spLocks noGrp="1"/>
          </p:cNvSpPr>
          <p:nvPr>
            <p:ph idx="1"/>
          </p:nvPr>
        </p:nvSpPr>
        <p:spPr/>
        <p:txBody>
          <a:bodyPr/>
          <a:lstStyle/>
          <a:p>
            <a:r>
              <a:rPr lang="en-US" dirty="0" smtClean="0"/>
              <a:t>Using AI and computer vision during surgery*</a:t>
            </a:r>
          </a:p>
          <a:p>
            <a:r>
              <a:rPr lang="en-US" dirty="0" smtClean="0"/>
              <a:t>Uses AI to ‘road map’ surgeries as it happens</a:t>
            </a:r>
          </a:p>
          <a:p>
            <a:r>
              <a:rPr lang="en-US" dirty="0" smtClean="0"/>
              <a:t>Reduces risk</a:t>
            </a:r>
          </a:p>
          <a:p>
            <a:r>
              <a:rPr lang="en-US" dirty="0" smtClean="0"/>
              <a:t>Makes surgery safer</a:t>
            </a:r>
          </a:p>
          <a:p>
            <a:endParaRPr lang="en-US" dirty="0"/>
          </a:p>
        </p:txBody>
      </p:sp>
      <p:sp>
        <p:nvSpPr>
          <p:cNvPr id="4" name="TextBox 3"/>
          <p:cNvSpPr txBox="1"/>
          <p:nvPr/>
        </p:nvSpPr>
        <p:spPr>
          <a:xfrm>
            <a:off x="228600" y="6400800"/>
            <a:ext cx="8799075" cy="369332"/>
          </a:xfrm>
          <a:prstGeom prst="rect">
            <a:avLst/>
          </a:prstGeom>
          <a:noFill/>
        </p:spPr>
        <p:txBody>
          <a:bodyPr wrap="none" rtlCol="0">
            <a:spAutoFit/>
          </a:bodyPr>
          <a:lstStyle/>
          <a:p>
            <a:r>
              <a:rPr lang="en-US" dirty="0" smtClean="0"/>
              <a:t>*OR Today October 2018  </a:t>
            </a:r>
            <a:r>
              <a:rPr lang="en-US" i="1" dirty="0" smtClean="0"/>
              <a:t>Digital Surgery Deploys Surgical AI System for the Operating Room</a:t>
            </a:r>
            <a:endParaRPr lang="en-US" i="1"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 Medicine</a:t>
            </a:r>
            <a:endParaRPr lang="en-US" dirty="0"/>
          </a:p>
        </p:txBody>
      </p:sp>
      <p:pic>
        <p:nvPicPr>
          <p:cNvPr id="1026" name="Picture 2" descr="C:\Users\Dave\Downloads\iStock-904427740.jpg"/>
          <p:cNvPicPr>
            <a:picLocks noChangeAspect="1" noChangeArrowheads="1"/>
          </p:cNvPicPr>
          <p:nvPr/>
        </p:nvPicPr>
        <p:blipFill>
          <a:blip r:embed="rId2" cstate="print"/>
          <a:srcRect/>
          <a:stretch>
            <a:fillRect/>
          </a:stretch>
        </p:blipFill>
        <p:spPr bwMode="auto">
          <a:xfrm>
            <a:off x="1371600" y="1422784"/>
            <a:ext cx="6896040" cy="4597016"/>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 Training</a:t>
            </a:r>
            <a:endParaRPr lang="en-US" dirty="0"/>
          </a:p>
        </p:txBody>
      </p:sp>
      <p:sp>
        <p:nvSpPr>
          <p:cNvPr id="3" name="Content Placeholder 2"/>
          <p:cNvSpPr>
            <a:spLocks noGrp="1"/>
          </p:cNvSpPr>
          <p:nvPr>
            <p:ph idx="1"/>
          </p:nvPr>
        </p:nvSpPr>
        <p:spPr>
          <a:xfrm>
            <a:off x="457200" y="1600201"/>
            <a:ext cx="4800600" cy="4114800"/>
          </a:xfrm>
        </p:spPr>
        <p:txBody>
          <a:bodyPr>
            <a:normAutofit fontScale="70000" lnSpcReduction="20000"/>
          </a:bodyPr>
          <a:lstStyle/>
          <a:p>
            <a:r>
              <a:rPr lang="en-US" b="1" dirty="0" smtClean="0"/>
              <a:t>Milwaukee, </a:t>
            </a:r>
            <a:r>
              <a:rPr lang="en-US" b="1" dirty="0" err="1" smtClean="0"/>
              <a:t>Wis</a:t>
            </a:r>
            <a:r>
              <a:rPr lang="en-US" b="1" dirty="0" smtClean="0"/>
              <a:t> – June 1, 2018 </a:t>
            </a:r>
            <a:r>
              <a:rPr lang="en-US" dirty="0" smtClean="0"/>
              <a:t>With 25 percent of the Healthcare Technology Management (HTM) population expected to retire over the next 10 years, hospitals and healthcare systems face an increasing challenge to train the next generation of professionals safely, affordably and efficiently. At </a:t>
            </a:r>
            <a:r>
              <a:rPr lang="en-US" dirty="0" smtClean="0">
                <a:hlinkClick r:id="rId2"/>
              </a:rPr>
              <a:t>AAMI 2018</a:t>
            </a:r>
            <a:r>
              <a:rPr lang="en-US" dirty="0" smtClean="0"/>
              <a:t>, GE Healthcare is introducing interactive, customizable training options enabled by Virtual Reality (VR) technology for HTM professionals who service CT and MR equipment.</a:t>
            </a:r>
            <a:endParaRPr lang="en-US" dirty="0"/>
          </a:p>
        </p:txBody>
      </p:sp>
      <p:pic>
        <p:nvPicPr>
          <p:cNvPr id="6146" name="Picture 2" descr="Related image"/>
          <p:cNvPicPr>
            <a:picLocks noChangeAspect="1" noChangeArrowheads="1"/>
          </p:cNvPicPr>
          <p:nvPr/>
        </p:nvPicPr>
        <p:blipFill>
          <a:blip r:embed="rId3" cstate="print"/>
          <a:srcRect l="13462"/>
          <a:stretch>
            <a:fillRect/>
          </a:stretch>
        </p:blipFill>
        <p:spPr bwMode="auto">
          <a:xfrm>
            <a:off x="5486400" y="3048000"/>
            <a:ext cx="3429000" cy="2226148"/>
          </a:xfrm>
          <a:prstGeom prst="rect">
            <a:avLst/>
          </a:prstGeom>
          <a:noFill/>
        </p:spPr>
      </p:pic>
      <p:sp>
        <p:nvSpPr>
          <p:cNvPr id="5" name="Rectangle 4"/>
          <p:cNvSpPr/>
          <p:nvPr/>
        </p:nvSpPr>
        <p:spPr>
          <a:xfrm>
            <a:off x="152400" y="6019800"/>
            <a:ext cx="8229600" cy="646331"/>
          </a:xfrm>
          <a:prstGeom prst="rect">
            <a:avLst/>
          </a:prstGeom>
        </p:spPr>
        <p:txBody>
          <a:bodyPr wrap="square">
            <a:spAutoFit/>
          </a:bodyPr>
          <a:lstStyle/>
          <a:p>
            <a:r>
              <a:rPr lang="en-US" dirty="0" smtClean="0">
                <a:hlinkClick r:id="rId4"/>
              </a:rPr>
              <a:t>https://www.genewsroom.com/press-releases/ge-healthcare-introduces-virtual-reality-training-healthcare-technology-management</a:t>
            </a:r>
            <a:r>
              <a:rPr lang="en-US" dirty="0" smtClean="0"/>
              <a:t> </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Virtual Reality in Medical Equipment Planning</a:t>
            </a:r>
            <a:endParaRPr lang="en-US" dirty="0"/>
          </a:p>
        </p:txBody>
      </p:sp>
      <p:sp>
        <p:nvSpPr>
          <p:cNvPr id="3" name="Content Placeholder 2"/>
          <p:cNvSpPr>
            <a:spLocks noGrp="1"/>
          </p:cNvSpPr>
          <p:nvPr>
            <p:ph idx="1"/>
          </p:nvPr>
        </p:nvSpPr>
        <p:spPr>
          <a:xfrm>
            <a:off x="457200" y="1600200"/>
            <a:ext cx="4648200" cy="4525963"/>
          </a:xfrm>
        </p:spPr>
        <p:txBody>
          <a:bodyPr>
            <a:normAutofit fontScale="92500" lnSpcReduction="10000"/>
          </a:bodyPr>
          <a:lstStyle/>
          <a:p>
            <a:r>
              <a:rPr lang="en-US" dirty="0" smtClean="0"/>
              <a:t>Initial design of hospitals was on paper</a:t>
            </a:r>
          </a:p>
          <a:p>
            <a:r>
              <a:rPr lang="en-US" dirty="0" smtClean="0"/>
              <a:t>Later mockups were done to give a better idea of flow and room</a:t>
            </a:r>
          </a:p>
          <a:p>
            <a:r>
              <a:rPr lang="en-US" dirty="0" smtClean="0"/>
              <a:t>Newer VR technology will give physicians, clinicians and planners a better idea of space and equipment location</a:t>
            </a:r>
            <a:endParaRPr lang="en-US" dirty="0"/>
          </a:p>
        </p:txBody>
      </p:sp>
      <p:pic>
        <p:nvPicPr>
          <p:cNvPr id="1026" name="Picture 2" descr="https://mcdmag.com/wp-content/uploads/2017/09/Sep17_MCDeNews_Feature3-VR-Empathy-300x201.jpg"/>
          <p:cNvPicPr>
            <a:picLocks noChangeAspect="1" noChangeArrowheads="1"/>
          </p:cNvPicPr>
          <p:nvPr/>
        </p:nvPicPr>
        <p:blipFill>
          <a:blip r:embed="rId2" cstate="print"/>
          <a:srcRect/>
          <a:stretch>
            <a:fillRect/>
          </a:stretch>
        </p:blipFill>
        <p:spPr bwMode="auto">
          <a:xfrm>
            <a:off x="5105400" y="2286000"/>
            <a:ext cx="3695700" cy="2476119"/>
          </a:xfrm>
          <a:prstGeom prst="rect">
            <a:avLst/>
          </a:prstGeom>
          <a:noFill/>
        </p:spPr>
      </p:pic>
      <p:sp>
        <p:nvSpPr>
          <p:cNvPr id="5" name="Rectangle 4"/>
          <p:cNvSpPr/>
          <p:nvPr/>
        </p:nvSpPr>
        <p:spPr>
          <a:xfrm>
            <a:off x="381000" y="6062246"/>
            <a:ext cx="7924800" cy="338554"/>
          </a:xfrm>
          <a:prstGeom prst="rect">
            <a:avLst/>
          </a:prstGeom>
        </p:spPr>
        <p:txBody>
          <a:bodyPr wrap="square">
            <a:spAutoFit/>
          </a:bodyPr>
          <a:lstStyle/>
          <a:p>
            <a:r>
              <a:rPr lang="en-US" sz="1600" dirty="0" smtClean="0">
                <a:hlinkClick r:id="rId3"/>
              </a:rPr>
              <a:t>https://mcdmag.com/2017/09/enhancing-healthcare-planning-through-virtual-reality/</a:t>
            </a:r>
            <a:r>
              <a:rPr lang="en-US" sz="1600" dirty="0" smtClean="0"/>
              <a:t> </a:t>
            </a:r>
            <a:endParaRPr lang="en-US" sz="1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Smart Stethoscopes</a:t>
            </a:r>
            <a:endParaRPr lang="en-US" dirty="0"/>
          </a:p>
        </p:txBody>
      </p:sp>
      <p:sp>
        <p:nvSpPr>
          <p:cNvPr id="3" name="Content Placeholder 2"/>
          <p:cNvSpPr>
            <a:spLocks noGrp="1"/>
          </p:cNvSpPr>
          <p:nvPr>
            <p:ph idx="1"/>
          </p:nvPr>
        </p:nvSpPr>
        <p:spPr>
          <a:xfrm>
            <a:off x="457200" y="1600200"/>
            <a:ext cx="5029200" cy="4525963"/>
          </a:xfrm>
        </p:spPr>
        <p:txBody>
          <a:bodyPr>
            <a:normAutofit/>
          </a:bodyPr>
          <a:lstStyle/>
          <a:p>
            <a:r>
              <a:rPr lang="en-US" dirty="0" smtClean="0"/>
              <a:t>Smart Stethoscopes are being designed by several companies that interface with a smart phone or smart watch</a:t>
            </a:r>
          </a:p>
          <a:p>
            <a:r>
              <a:rPr lang="en-US" dirty="0" smtClean="0">
                <a:hlinkClick r:id="rId2"/>
              </a:rPr>
              <a:t>https://stethio.com/</a:t>
            </a:r>
            <a:endParaRPr lang="en-US" dirty="0" smtClean="0"/>
          </a:p>
          <a:p>
            <a:r>
              <a:rPr lang="en-US" dirty="0" smtClean="0">
                <a:hlinkClick r:id="rId3"/>
              </a:rPr>
              <a:t>https://www.stethee.com/</a:t>
            </a:r>
            <a:endParaRPr lang="en-US" dirty="0" smtClean="0"/>
          </a:p>
          <a:p>
            <a:endParaRPr lang="en-US" dirty="0"/>
          </a:p>
        </p:txBody>
      </p:sp>
      <p:pic>
        <p:nvPicPr>
          <p:cNvPr id="1026" name="Picture 2" descr="https://stethio.com/wp-content/uploads/2018/04/stethioHEAD-1.png"/>
          <p:cNvPicPr>
            <a:picLocks noChangeAspect="1" noChangeArrowheads="1"/>
          </p:cNvPicPr>
          <p:nvPr/>
        </p:nvPicPr>
        <p:blipFill>
          <a:blip r:embed="rId4" cstate="print"/>
          <a:srcRect/>
          <a:stretch>
            <a:fillRect/>
          </a:stretch>
        </p:blipFill>
        <p:spPr bwMode="auto">
          <a:xfrm>
            <a:off x="7010400" y="1600200"/>
            <a:ext cx="1854296" cy="2438400"/>
          </a:xfrm>
          <a:prstGeom prst="rect">
            <a:avLst/>
          </a:prstGeom>
          <a:noFill/>
        </p:spPr>
      </p:pic>
      <p:pic>
        <p:nvPicPr>
          <p:cNvPr id="1028" name="Picture 4" descr="https://www.stethee.com/fd2c86630c4e0d1adaea923458657361.png"/>
          <p:cNvPicPr>
            <a:picLocks noChangeAspect="1" noChangeArrowheads="1"/>
          </p:cNvPicPr>
          <p:nvPr/>
        </p:nvPicPr>
        <p:blipFill>
          <a:blip r:embed="rId5" cstate="print"/>
          <a:srcRect/>
          <a:stretch>
            <a:fillRect/>
          </a:stretch>
        </p:blipFill>
        <p:spPr bwMode="auto">
          <a:xfrm>
            <a:off x="6096000" y="4953000"/>
            <a:ext cx="1600200" cy="1600200"/>
          </a:xfrm>
          <a:prstGeom prst="rect">
            <a:avLst/>
          </a:prstGeom>
          <a:noFill/>
        </p:spPr>
      </p:pic>
      <p:pic>
        <p:nvPicPr>
          <p:cNvPr id="1030" name="Picture 6" descr="Third slide"/>
          <p:cNvPicPr>
            <a:picLocks noChangeAspect="1" noChangeArrowheads="1"/>
          </p:cNvPicPr>
          <p:nvPr/>
        </p:nvPicPr>
        <p:blipFill>
          <a:blip r:embed="rId6" cstate="print"/>
          <a:srcRect l="34239" r="9511"/>
          <a:stretch>
            <a:fillRect/>
          </a:stretch>
        </p:blipFill>
        <p:spPr bwMode="auto">
          <a:xfrm>
            <a:off x="4724400" y="2743200"/>
            <a:ext cx="1752600" cy="17526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Robots</a:t>
            </a:r>
            <a:endParaRPr lang="en-US" dirty="0"/>
          </a:p>
        </p:txBody>
      </p:sp>
      <p:sp>
        <p:nvSpPr>
          <p:cNvPr id="3" name="Content Placeholder 2"/>
          <p:cNvSpPr>
            <a:spLocks noGrp="1"/>
          </p:cNvSpPr>
          <p:nvPr>
            <p:ph idx="1"/>
          </p:nvPr>
        </p:nvSpPr>
        <p:spPr/>
        <p:txBody>
          <a:bodyPr/>
          <a:lstStyle/>
          <a:p>
            <a:r>
              <a:rPr lang="en-US" dirty="0" smtClean="0"/>
              <a:t>Surgical robots</a:t>
            </a:r>
          </a:p>
          <a:p>
            <a:r>
              <a:rPr lang="en-US" dirty="0" smtClean="0"/>
              <a:t>UV cleaning robots</a:t>
            </a:r>
          </a:p>
          <a:p>
            <a:r>
              <a:rPr lang="en-US" dirty="0" smtClean="0"/>
              <a:t>Supply chain robots</a:t>
            </a:r>
            <a:endParaRPr lang="en-US" dirty="0"/>
          </a:p>
        </p:txBody>
      </p:sp>
      <p:sp>
        <p:nvSpPr>
          <p:cNvPr id="4" name="Rectangle 3"/>
          <p:cNvSpPr/>
          <p:nvPr/>
        </p:nvSpPr>
        <p:spPr>
          <a:xfrm>
            <a:off x="228600" y="6260068"/>
            <a:ext cx="7772400" cy="369332"/>
          </a:xfrm>
          <a:prstGeom prst="rect">
            <a:avLst/>
          </a:prstGeom>
        </p:spPr>
        <p:txBody>
          <a:bodyPr wrap="square">
            <a:spAutoFit/>
          </a:bodyPr>
          <a:lstStyle/>
          <a:p>
            <a:r>
              <a:rPr lang="en-US" dirty="0" smtClean="0">
                <a:hlinkClick r:id="rId2"/>
              </a:rPr>
              <a:t>https://1technation.com/the-robots-are-coming-who-will-maintain-them/</a:t>
            </a:r>
            <a:r>
              <a:rPr lang="en-US" dirty="0" smtClean="0"/>
              <a:t> </a:t>
            </a:r>
            <a:endParaRPr lang="en-US" dirty="0"/>
          </a:p>
        </p:txBody>
      </p:sp>
      <p:pic>
        <p:nvPicPr>
          <p:cNvPr id="1026" name="Picture 2"/>
          <p:cNvPicPr>
            <a:picLocks noChangeAspect="1" noChangeArrowheads="1"/>
          </p:cNvPicPr>
          <p:nvPr/>
        </p:nvPicPr>
        <p:blipFill>
          <a:blip r:embed="rId3" cstate="print"/>
          <a:srcRect t="1914"/>
          <a:stretch>
            <a:fillRect/>
          </a:stretch>
        </p:blipFill>
        <p:spPr bwMode="auto">
          <a:xfrm>
            <a:off x="5257800" y="1676400"/>
            <a:ext cx="3381375" cy="4292148"/>
          </a:xfrm>
          <a:prstGeom prst="rect">
            <a:avLst/>
          </a:prstGeom>
          <a:ln>
            <a:solidFill>
              <a:schemeClr val="tx1"/>
            </a:solidFill>
          </a:ln>
          <a:effectLst>
            <a:outerShdw blurRad="292100" dist="139700" dir="2700000" algn="tl" rotWithShape="0">
              <a:srgbClr val="333333">
                <a:alpha val="65000"/>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3D Printing</a:t>
            </a:r>
            <a:endParaRPr lang="en-US" dirty="0"/>
          </a:p>
        </p:txBody>
      </p:sp>
      <p:sp>
        <p:nvSpPr>
          <p:cNvPr id="3" name="Content Placeholder 2"/>
          <p:cNvSpPr>
            <a:spLocks noGrp="1"/>
          </p:cNvSpPr>
          <p:nvPr>
            <p:ph idx="1"/>
          </p:nvPr>
        </p:nvSpPr>
        <p:spPr>
          <a:xfrm>
            <a:off x="457200" y="1600200"/>
            <a:ext cx="4876800" cy="4525963"/>
          </a:xfrm>
        </p:spPr>
        <p:txBody>
          <a:bodyPr/>
          <a:lstStyle/>
          <a:p>
            <a:r>
              <a:rPr lang="en-US" dirty="0" smtClean="0"/>
              <a:t>Imagine being able to print parts for your equipment?</a:t>
            </a:r>
          </a:p>
          <a:p>
            <a:r>
              <a:rPr lang="en-US" dirty="0" smtClean="0"/>
              <a:t>The U.S. Military training for BMETs is already working on this at their school in San Antonio, Texas.</a:t>
            </a:r>
            <a:endParaRPr lang="en-US" dirty="0"/>
          </a:p>
        </p:txBody>
      </p:sp>
      <p:pic>
        <p:nvPicPr>
          <p:cNvPr id="1026" name="Picture 2" descr="Image result for 3d printer"/>
          <p:cNvPicPr>
            <a:picLocks noChangeAspect="1" noChangeArrowheads="1"/>
          </p:cNvPicPr>
          <p:nvPr/>
        </p:nvPicPr>
        <p:blipFill>
          <a:blip r:embed="rId2" cstate="print"/>
          <a:srcRect l="14277" t="4286" r="18620" b="9997"/>
          <a:stretch>
            <a:fillRect/>
          </a:stretch>
        </p:blipFill>
        <p:spPr bwMode="auto">
          <a:xfrm>
            <a:off x="5334000" y="2057400"/>
            <a:ext cx="3581400" cy="304800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cybersecurity"/>
          <p:cNvPicPr>
            <a:picLocks noChangeAspect="1" noChangeArrowheads="1"/>
          </p:cNvPicPr>
          <p:nvPr/>
        </p:nvPicPr>
        <p:blipFill>
          <a:blip r:embed="rId2" cstate="print"/>
          <a:srcRect/>
          <a:stretch>
            <a:fillRect/>
          </a:stretch>
        </p:blipFill>
        <p:spPr bwMode="auto">
          <a:xfrm>
            <a:off x="533400" y="533400"/>
            <a:ext cx="8229600" cy="565785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04" name="Picture 12" descr="https://static.wixstatic.com/media/44dd7c_57b564380eda43bd942d765f12213cb5~mv2_d_10800_3000_s_4_2.png/v1/crop/x_892,y_511,w_8984,h_1819/fill/w_284,h_57,al_c,usm_0.66_1.00_0.01/44dd7c_57b564380eda43bd942d765f12213cb5~mv2_d_10800_3000_s_4_2.png"/>
          <p:cNvPicPr>
            <a:picLocks noChangeAspect="1" noChangeArrowheads="1"/>
          </p:cNvPicPr>
          <p:nvPr/>
        </p:nvPicPr>
        <p:blipFill>
          <a:blip r:embed="rId2" cstate="print"/>
          <a:srcRect/>
          <a:stretch>
            <a:fillRect/>
          </a:stretch>
        </p:blipFill>
        <p:spPr bwMode="auto">
          <a:xfrm>
            <a:off x="6629400" y="4572000"/>
            <a:ext cx="2057400" cy="412930"/>
          </a:xfrm>
          <a:prstGeom prst="rect">
            <a:avLst/>
          </a:prstGeom>
          <a:noFill/>
        </p:spPr>
      </p:pic>
      <p:pic>
        <p:nvPicPr>
          <p:cNvPr id="8200" name="Picture 8" descr="https://global-uploads.webflow.com/5a8af594522d5f000132d5e5/5a8b0ae5a40ac800017bd1c7_nuvolo_logo.png"/>
          <p:cNvPicPr>
            <a:picLocks noChangeAspect="1" noChangeArrowheads="1"/>
          </p:cNvPicPr>
          <p:nvPr/>
        </p:nvPicPr>
        <p:blipFill>
          <a:blip r:embed="rId3" cstate="print"/>
          <a:srcRect/>
          <a:stretch>
            <a:fillRect/>
          </a:stretch>
        </p:blipFill>
        <p:spPr bwMode="auto">
          <a:xfrm>
            <a:off x="6934200" y="5105400"/>
            <a:ext cx="1317403" cy="638176"/>
          </a:xfrm>
          <a:prstGeom prst="rect">
            <a:avLst/>
          </a:prstGeom>
          <a:noFill/>
        </p:spPr>
      </p:pic>
      <p:pic>
        <p:nvPicPr>
          <p:cNvPr id="8196" name="Picture 4" descr="Image result for cybermdx"/>
          <p:cNvPicPr>
            <a:picLocks noChangeAspect="1" noChangeArrowheads="1"/>
          </p:cNvPicPr>
          <p:nvPr/>
        </p:nvPicPr>
        <p:blipFill>
          <a:blip r:embed="rId4" cstate="print"/>
          <a:srcRect/>
          <a:stretch>
            <a:fillRect/>
          </a:stretch>
        </p:blipFill>
        <p:spPr bwMode="auto">
          <a:xfrm>
            <a:off x="5562600" y="5943600"/>
            <a:ext cx="2359439" cy="400051"/>
          </a:xfrm>
          <a:prstGeom prst="rect">
            <a:avLst/>
          </a:prstGeom>
          <a:noFill/>
        </p:spPr>
      </p:pic>
      <p:pic>
        <p:nvPicPr>
          <p:cNvPr id="8198" name="Picture 6" descr="https://www.cloudpostnetworks.com/wp-content/uploads/2018/05/combined-shape.png"/>
          <p:cNvPicPr>
            <a:picLocks noChangeAspect="1" noChangeArrowheads="1"/>
          </p:cNvPicPr>
          <p:nvPr/>
        </p:nvPicPr>
        <p:blipFill>
          <a:blip r:embed="rId5" cstate="print"/>
          <a:srcRect/>
          <a:stretch>
            <a:fillRect/>
          </a:stretch>
        </p:blipFill>
        <p:spPr bwMode="auto">
          <a:xfrm>
            <a:off x="5334000" y="2667000"/>
            <a:ext cx="2540429" cy="491428"/>
          </a:xfrm>
          <a:prstGeom prst="rect">
            <a:avLst/>
          </a:prstGeom>
          <a:noFill/>
        </p:spPr>
      </p:pic>
      <p:pic>
        <p:nvPicPr>
          <p:cNvPr id="8194" name="Picture 2" descr="Image result for zingbox"/>
          <p:cNvPicPr>
            <a:picLocks noChangeAspect="1" noChangeArrowheads="1"/>
          </p:cNvPicPr>
          <p:nvPr/>
        </p:nvPicPr>
        <p:blipFill>
          <a:blip r:embed="rId6" cstate="print"/>
          <a:srcRect t="20000" b="26667"/>
          <a:stretch>
            <a:fillRect/>
          </a:stretch>
        </p:blipFill>
        <p:spPr bwMode="auto">
          <a:xfrm>
            <a:off x="6857999" y="3810000"/>
            <a:ext cx="2286001" cy="609600"/>
          </a:xfrm>
          <a:prstGeom prst="rect">
            <a:avLst/>
          </a:prstGeom>
          <a:noFill/>
        </p:spPr>
      </p:pic>
      <p:sp>
        <p:nvSpPr>
          <p:cNvPr id="2" name="Title 1"/>
          <p:cNvSpPr>
            <a:spLocks noGrp="1"/>
          </p:cNvSpPr>
          <p:nvPr>
            <p:ph type="title"/>
          </p:nvPr>
        </p:nvSpPr>
        <p:spPr/>
        <p:txBody>
          <a:bodyPr/>
          <a:lstStyle/>
          <a:p>
            <a:r>
              <a:rPr lang="en-US" dirty="0" smtClean="0"/>
              <a:t>Cyber Security and HTM</a:t>
            </a:r>
            <a:endParaRPr lang="en-US" dirty="0"/>
          </a:p>
        </p:txBody>
      </p:sp>
      <p:sp>
        <p:nvSpPr>
          <p:cNvPr id="3" name="Content Placeholder 2"/>
          <p:cNvSpPr>
            <a:spLocks noGrp="1"/>
          </p:cNvSpPr>
          <p:nvPr>
            <p:ph idx="1"/>
          </p:nvPr>
        </p:nvSpPr>
        <p:spPr>
          <a:xfrm>
            <a:off x="457200" y="1600200"/>
            <a:ext cx="6781800" cy="4525963"/>
          </a:xfrm>
        </p:spPr>
        <p:txBody>
          <a:bodyPr>
            <a:normAutofit lnSpcReduction="10000"/>
          </a:bodyPr>
          <a:lstStyle/>
          <a:p>
            <a:r>
              <a:rPr lang="en-US" dirty="0" smtClean="0"/>
              <a:t>It continues to be a HUGE issue</a:t>
            </a:r>
          </a:p>
          <a:p>
            <a:r>
              <a:rPr lang="en-US" dirty="0" smtClean="0"/>
              <a:t>HTM and IT need to work TOGETHER to solve</a:t>
            </a:r>
          </a:p>
          <a:p>
            <a:r>
              <a:rPr lang="en-US" dirty="0" smtClean="0"/>
              <a:t>HTM needs staff that understands Cyber Security and how to work with their vendors and IT counterparts</a:t>
            </a:r>
          </a:p>
          <a:p>
            <a:r>
              <a:rPr lang="en-US" dirty="0" smtClean="0"/>
              <a:t>This past AAMI Conference there were more Cyber Security companies displaying their products</a:t>
            </a:r>
            <a:endParaRPr lang="en-US" dirty="0"/>
          </a:p>
        </p:txBody>
      </p:sp>
      <p:pic>
        <p:nvPicPr>
          <p:cNvPr id="8202" name="Picture 10" descr="Home"/>
          <p:cNvPicPr>
            <a:picLocks noChangeAspect="1" noChangeArrowheads="1"/>
          </p:cNvPicPr>
          <p:nvPr/>
        </p:nvPicPr>
        <p:blipFill>
          <a:blip r:embed="rId7" cstate="print"/>
          <a:srcRect/>
          <a:stretch>
            <a:fillRect/>
          </a:stretch>
        </p:blipFill>
        <p:spPr bwMode="auto">
          <a:xfrm>
            <a:off x="6781800" y="3200400"/>
            <a:ext cx="2095500" cy="352314"/>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Image result for biomed and pocket protector"/>
          <p:cNvPicPr>
            <a:picLocks noChangeAspect="1" noChangeArrowheads="1"/>
          </p:cNvPicPr>
          <p:nvPr/>
        </p:nvPicPr>
        <p:blipFill>
          <a:blip r:embed="rId2" cstate="print"/>
          <a:srcRect/>
          <a:stretch>
            <a:fillRect/>
          </a:stretch>
        </p:blipFill>
        <p:spPr bwMode="auto">
          <a:xfrm>
            <a:off x="6858000" y="1981200"/>
            <a:ext cx="2095500" cy="3619500"/>
          </a:xfrm>
          <a:prstGeom prst="rect">
            <a:avLst/>
          </a:prstGeom>
          <a:noFill/>
        </p:spPr>
      </p:pic>
      <p:pic>
        <p:nvPicPr>
          <p:cNvPr id="45060" name="Picture 4" descr="Cable Tester Kit, Qualifier"/>
          <p:cNvPicPr>
            <a:picLocks noChangeAspect="1" noChangeArrowheads="1"/>
          </p:cNvPicPr>
          <p:nvPr/>
        </p:nvPicPr>
        <p:blipFill>
          <a:blip r:embed="rId3" cstate="print"/>
          <a:srcRect/>
          <a:stretch>
            <a:fillRect/>
          </a:stretch>
        </p:blipFill>
        <p:spPr bwMode="auto">
          <a:xfrm>
            <a:off x="1066800" y="1447800"/>
            <a:ext cx="1905000" cy="2255921"/>
          </a:xfrm>
          <a:prstGeom prst="rect">
            <a:avLst/>
          </a:prstGeom>
          <a:noFill/>
        </p:spPr>
      </p:pic>
      <p:sp>
        <p:nvSpPr>
          <p:cNvPr id="5" name="Title 4"/>
          <p:cNvSpPr>
            <a:spLocks noGrp="1"/>
          </p:cNvSpPr>
          <p:nvPr>
            <p:ph type="title"/>
          </p:nvPr>
        </p:nvSpPr>
        <p:spPr/>
        <p:txBody>
          <a:bodyPr/>
          <a:lstStyle/>
          <a:p>
            <a:r>
              <a:rPr lang="en-US" dirty="0" smtClean="0"/>
              <a:t>So We Now Have New Tools!</a:t>
            </a:r>
            <a:endParaRPr lang="en-US" dirty="0"/>
          </a:p>
        </p:txBody>
      </p:sp>
      <p:pic>
        <p:nvPicPr>
          <p:cNvPr id="45062" name="Picture 6" descr="Image result for linux terminal"/>
          <p:cNvPicPr>
            <a:picLocks noChangeAspect="1" noChangeArrowheads="1"/>
          </p:cNvPicPr>
          <p:nvPr/>
        </p:nvPicPr>
        <p:blipFill>
          <a:blip r:embed="rId4" cstate="print"/>
          <a:srcRect/>
          <a:stretch>
            <a:fillRect/>
          </a:stretch>
        </p:blipFill>
        <p:spPr bwMode="auto">
          <a:xfrm>
            <a:off x="990600" y="3810000"/>
            <a:ext cx="5676900" cy="2800351"/>
          </a:xfrm>
          <a:prstGeom prst="rect">
            <a:avLst/>
          </a:prstGeom>
          <a:noFill/>
        </p:spPr>
      </p:pic>
      <p:pic>
        <p:nvPicPr>
          <p:cNvPr id="45064" name="Picture 8" descr="Image result for wireless network troubleshooting"/>
          <p:cNvPicPr>
            <a:picLocks noChangeAspect="1" noChangeArrowheads="1"/>
          </p:cNvPicPr>
          <p:nvPr/>
        </p:nvPicPr>
        <p:blipFill>
          <a:blip r:embed="rId5" cstate="print"/>
          <a:srcRect/>
          <a:stretch>
            <a:fillRect/>
          </a:stretch>
        </p:blipFill>
        <p:spPr bwMode="auto">
          <a:xfrm>
            <a:off x="3886200" y="1447800"/>
            <a:ext cx="2209800" cy="2050694"/>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 Network Medical Devices</a:t>
            </a:r>
            <a:endParaRPr lang="en-US" dirty="0"/>
          </a:p>
        </p:txBody>
      </p:sp>
      <p:sp>
        <p:nvSpPr>
          <p:cNvPr id="3" name="Content Placeholder 2"/>
          <p:cNvSpPr>
            <a:spLocks noGrp="1"/>
          </p:cNvSpPr>
          <p:nvPr>
            <p:ph idx="1"/>
          </p:nvPr>
        </p:nvSpPr>
        <p:spPr/>
        <p:txBody>
          <a:bodyPr>
            <a:normAutofit lnSpcReduction="10000"/>
          </a:bodyPr>
          <a:lstStyle/>
          <a:p>
            <a:r>
              <a:rPr lang="en-US" dirty="0" smtClean="0"/>
              <a:t>Identify IP address, MAC address, OS version, patch version, virus protection vendor and version, etc.</a:t>
            </a:r>
          </a:p>
          <a:p>
            <a:r>
              <a:rPr lang="en-US" dirty="0" smtClean="0"/>
              <a:t>Identify the type of PHYSICAL security on devices – i.e. cable lock, locked door, etc.</a:t>
            </a:r>
          </a:p>
          <a:p>
            <a:r>
              <a:rPr lang="en-US" dirty="0" smtClean="0"/>
              <a:t>Work with vendors to obtain MDS2 and determine the OS version, patches, etc. that you should be running at for maximum protection</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 Available</a:t>
            </a:r>
            <a:endParaRPr lang="en-US" dirty="0"/>
          </a:p>
        </p:txBody>
      </p:sp>
      <p:sp>
        <p:nvSpPr>
          <p:cNvPr id="3" name="Content Placeholder 2"/>
          <p:cNvSpPr>
            <a:spLocks noGrp="1"/>
          </p:cNvSpPr>
          <p:nvPr>
            <p:ph idx="1"/>
          </p:nvPr>
        </p:nvSpPr>
        <p:spPr>
          <a:xfrm>
            <a:off x="457200" y="1600200"/>
            <a:ext cx="4724400" cy="4525963"/>
          </a:xfrm>
        </p:spPr>
        <p:txBody>
          <a:bodyPr>
            <a:normAutofit lnSpcReduction="10000"/>
          </a:bodyPr>
          <a:lstStyle/>
          <a:p>
            <a:r>
              <a:rPr lang="en-US" dirty="0" smtClean="0"/>
              <a:t>AAMI Medical Device Cybersecurity</a:t>
            </a:r>
          </a:p>
          <a:p>
            <a:r>
              <a:rPr lang="en-US" dirty="0" smtClean="0"/>
              <a:t>IEC 800001</a:t>
            </a:r>
          </a:p>
          <a:p>
            <a:r>
              <a:rPr lang="en-US" dirty="0" smtClean="0"/>
              <a:t>Search BI&amp;T for Cybersecurity papers</a:t>
            </a:r>
          </a:p>
          <a:p>
            <a:r>
              <a:rPr lang="en-US" dirty="0" smtClean="0"/>
              <a:t>Subscribe to information on Cybersecurity</a:t>
            </a:r>
          </a:p>
          <a:p>
            <a:pPr lvl="1"/>
            <a:r>
              <a:rPr lang="en-US" dirty="0" smtClean="0"/>
              <a:t>HealthITAnalytics.com</a:t>
            </a:r>
          </a:p>
          <a:p>
            <a:pPr lvl="1"/>
            <a:r>
              <a:rPr lang="en-US" dirty="0" smtClean="0"/>
              <a:t>HITInfrastructure.com</a:t>
            </a:r>
            <a:endParaRPr lang="en-US" dirty="0"/>
          </a:p>
        </p:txBody>
      </p:sp>
      <p:pic>
        <p:nvPicPr>
          <p:cNvPr id="55299" name="Picture 3"/>
          <p:cNvPicPr>
            <a:picLocks noChangeAspect="1" noChangeArrowheads="1"/>
          </p:cNvPicPr>
          <p:nvPr/>
        </p:nvPicPr>
        <p:blipFill>
          <a:blip r:embed="rId2" cstate="print"/>
          <a:srcRect/>
          <a:stretch>
            <a:fillRect/>
          </a:stretch>
        </p:blipFill>
        <p:spPr bwMode="auto">
          <a:xfrm>
            <a:off x="5334000" y="3505200"/>
            <a:ext cx="2338609" cy="3033617"/>
          </a:xfrm>
          <a:prstGeom prst="rect">
            <a:avLst/>
          </a:prstGeom>
          <a:noFill/>
          <a:ln w="9525">
            <a:noFill/>
            <a:miter lim="800000"/>
            <a:headEnd/>
            <a:tailEnd/>
          </a:ln>
        </p:spPr>
      </p:pic>
      <p:pic>
        <p:nvPicPr>
          <p:cNvPr id="55298" name="Picture 2"/>
          <p:cNvPicPr>
            <a:picLocks noChangeAspect="1" noChangeArrowheads="1"/>
          </p:cNvPicPr>
          <p:nvPr/>
        </p:nvPicPr>
        <p:blipFill>
          <a:blip r:embed="rId3" cstate="print"/>
          <a:srcRect/>
          <a:stretch>
            <a:fillRect/>
          </a:stretch>
        </p:blipFill>
        <p:spPr bwMode="auto">
          <a:xfrm>
            <a:off x="6553200" y="1590722"/>
            <a:ext cx="2458866" cy="3176540"/>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of Medical Devices</a:t>
            </a:r>
            <a:endParaRPr lang="en-US" dirty="0"/>
          </a:p>
        </p:txBody>
      </p:sp>
      <p:sp>
        <p:nvSpPr>
          <p:cNvPr id="3" name="Content Placeholder 2"/>
          <p:cNvSpPr>
            <a:spLocks noGrp="1"/>
          </p:cNvSpPr>
          <p:nvPr>
            <p:ph idx="1"/>
          </p:nvPr>
        </p:nvSpPr>
        <p:spPr/>
        <p:txBody>
          <a:bodyPr/>
          <a:lstStyle/>
          <a:p>
            <a:r>
              <a:rPr lang="en-US" dirty="0" smtClean="0"/>
              <a:t>Gartner </a:t>
            </a:r>
            <a:r>
              <a:rPr lang="en-US" dirty="0" smtClean="0">
                <a:hlinkClick r:id="rId2"/>
              </a:rPr>
              <a:t>in their healthcare report</a:t>
            </a:r>
            <a:r>
              <a:rPr lang="en-US" dirty="0" smtClean="0"/>
              <a:t> estimates that “by 2020, the number of medical devices requiring security hardening by a healthcare provider will increase by 45%.”</a:t>
            </a:r>
            <a:r>
              <a:rPr lang="en-US" baseline="30000" dirty="0" smtClean="0"/>
              <a:t>1</a:t>
            </a:r>
            <a:r>
              <a:rPr lang="en-US" dirty="0" smtClean="0"/>
              <a:t> </a:t>
            </a:r>
          </a:p>
          <a:p>
            <a:r>
              <a:rPr lang="en-US" dirty="0" smtClean="0"/>
              <a:t>Verizon states that healthcare ranks number two in breaches, which is no surprise.</a:t>
            </a:r>
            <a:r>
              <a:rPr lang="en-US" baseline="30000" dirty="0" smtClean="0"/>
              <a:t>2</a:t>
            </a:r>
            <a:endParaRPr lang="en-US" dirty="0"/>
          </a:p>
        </p:txBody>
      </p:sp>
      <p:sp>
        <p:nvSpPr>
          <p:cNvPr id="4" name="Rectangle 3"/>
          <p:cNvSpPr/>
          <p:nvPr/>
        </p:nvSpPr>
        <p:spPr>
          <a:xfrm>
            <a:off x="228600" y="5105400"/>
            <a:ext cx="8229600" cy="1200329"/>
          </a:xfrm>
          <a:prstGeom prst="rect">
            <a:avLst/>
          </a:prstGeom>
        </p:spPr>
        <p:txBody>
          <a:bodyPr wrap="square">
            <a:spAutoFit/>
          </a:bodyPr>
          <a:lstStyle/>
          <a:p>
            <a:r>
              <a:rPr lang="en-US" baseline="30000" dirty="0" smtClean="0"/>
              <a:t>1</a:t>
            </a:r>
            <a:r>
              <a:rPr lang="en-US" dirty="0" smtClean="0"/>
              <a:t> Gartner, Top Three Security and Privacy Impacts of Connected Medical Devices on Healthcare Providers, </a:t>
            </a:r>
            <a:r>
              <a:rPr lang="en-US" dirty="0" err="1" smtClean="0"/>
              <a:t>Saniye</a:t>
            </a:r>
            <a:r>
              <a:rPr lang="en-US" dirty="0" smtClean="0"/>
              <a:t> </a:t>
            </a:r>
            <a:r>
              <a:rPr lang="en-US" dirty="0" err="1" smtClean="0"/>
              <a:t>Burcu</a:t>
            </a:r>
            <a:r>
              <a:rPr lang="en-US" dirty="0" smtClean="0"/>
              <a:t> </a:t>
            </a:r>
            <a:r>
              <a:rPr lang="en-US" dirty="0" err="1" smtClean="0"/>
              <a:t>Alaybeyi</a:t>
            </a:r>
            <a:r>
              <a:rPr lang="en-US" dirty="0" smtClean="0"/>
              <a:t>, Marc-Antoine </a:t>
            </a:r>
            <a:r>
              <a:rPr lang="en-US" dirty="0" err="1" smtClean="0"/>
              <a:t>Meunier</a:t>
            </a:r>
            <a:r>
              <a:rPr lang="en-US" dirty="0" smtClean="0"/>
              <a:t>, Gregg </a:t>
            </a:r>
            <a:r>
              <a:rPr lang="en-US" dirty="0" err="1" smtClean="0"/>
              <a:t>Pessin</a:t>
            </a:r>
            <a:r>
              <a:rPr lang="en-US" dirty="0" smtClean="0"/>
              <a:t>, 27 September 2017 </a:t>
            </a:r>
          </a:p>
          <a:p>
            <a:r>
              <a:rPr lang="en-US" baseline="30000" dirty="0" smtClean="0"/>
              <a:t>2</a:t>
            </a:r>
            <a:r>
              <a:rPr lang="en-US" dirty="0" smtClean="0"/>
              <a:t> “2017 Data Breach Investigations Report,” Verizon</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 is Constant</a:t>
            </a:r>
            <a:endParaRPr lang="en-US" dirty="0"/>
          </a:p>
        </p:txBody>
      </p:sp>
      <p:sp>
        <p:nvSpPr>
          <p:cNvPr id="3" name="Content Placeholder 2"/>
          <p:cNvSpPr>
            <a:spLocks noGrp="1"/>
          </p:cNvSpPr>
          <p:nvPr>
            <p:ph idx="1"/>
          </p:nvPr>
        </p:nvSpPr>
        <p:spPr>
          <a:xfrm>
            <a:off x="457200" y="1341437"/>
            <a:ext cx="8305800" cy="4525963"/>
          </a:xfrm>
        </p:spPr>
        <p:txBody>
          <a:bodyPr>
            <a:noAutofit/>
          </a:bodyPr>
          <a:lstStyle/>
          <a:p>
            <a:r>
              <a:rPr lang="en-US" sz="2400" dirty="0" smtClean="0"/>
              <a:t>As a security and risk professional in healthcare, there’s one thing you can always count on – </a:t>
            </a:r>
            <a:r>
              <a:rPr lang="en-US" sz="2400" dirty="0" smtClean="0">
                <a:solidFill>
                  <a:srgbClr val="FF0000"/>
                </a:solidFill>
              </a:rPr>
              <a:t>change is constant</a:t>
            </a:r>
            <a:r>
              <a:rPr lang="en-US" sz="2400" dirty="0" smtClean="0"/>
              <a:t>. Innovative ways of delivering quality care are dramatically transforming the digital landscape in this sector. One of the biggest game changers is the </a:t>
            </a:r>
            <a:r>
              <a:rPr lang="en-US" sz="2400" dirty="0" smtClean="0">
                <a:solidFill>
                  <a:srgbClr val="FF0000"/>
                </a:solidFill>
              </a:rPr>
              <a:t>push for new Internet of Things (</a:t>
            </a:r>
            <a:r>
              <a:rPr lang="en-US" sz="2400" dirty="0" err="1" smtClean="0">
                <a:solidFill>
                  <a:srgbClr val="FF0000"/>
                </a:solidFill>
              </a:rPr>
              <a:t>IoT</a:t>
            </a:r>
            <a:r>
              <a:rPr lang="en-US" sz="2400" dirty="0" smtClean="0">
                <a:solidFill>
                  <a:srgbClr val="FF0000"/>
                </a:solidFill>
              </a:rPr>
              <a:t>) devices and other connected technologies designed to enhance patient care and save lives</a:t>
            </a:r>
            <a:r>
              <a:rPr lang="en-US" sz="2400" dirty="0" smtClean="0"/>
              <a:t>. While these innovations have enormous benefits for patients and caregivers, </a:t>
            </a:r>
            <a:r>
              <a:rPr lang="en-US" sz="2400" dirty="0" smtClean="0">
                <a:solidFill>
                  <a:srgbClr val="FF0000"/>
                </a:solidFill>
              </a:rPr>
              <a:t>they come with new security and compliance challenges</a:t>
            </a:r>
            <a:r>
              <a:rPr lang="en-US" sz="2400" dirty="0" smtClean="0"/>
              <a:t>.</a:t>
            </a:r>
            <a:endParaRPr lang="en-US" sz="2400" dirty="0"/>
          </a:p>
        </p:txBody>
      </p:sp>
      <p:sp>
        <p:nvSpPr>
          <p:cNvPr id="5" name="Rectangle 4"/>
          <p:cNvSpPr/>
          <p:nvPr/>
        </p:nvSpPr>
        <p:spPr>
          <a:xfrm>
            <a:off x="0" y="5715000"/>
            <a:ext cx="8763000" cy="646331"/>
          </a:xfrm>
          <a:prstGeom prst="rect">
            <a:avLst/>
          </a:prstGeom>
        </p:spPr>
        <p:txBody>
          <a:bodyPr wrap="square">
            <a:spAutoFit/>
          </a:bodyPr>
          <a:lstStyle/>
          <a:p>
            <a:r>
              <a:rPr lang="en-US" dirty="0" smtClean="0">
                <a:hlinkClick r:id="rId2"/>
              </a:rPr>
              <a:t>https://www.forescout.com/company/blog/need-strategy-compliance-asset-management-healthcare-facility-start-visibility/</a:t>
            </a:r>
            <a:r>
              <a:rPr lang="en-US" dirty="0" smtClean="0"/>
              <a:t> </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Connected Medical Devices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Do you know how many connected devices you have at your hospital?</a:t>
            </a:r>
          </a:p>
          <a:p>
            <a:r>
              <a:rPr lang="en-US" dirty="0" smtClean="0"/>
              <a:t>Probably 90-95% of your imaging devices are connected</a:t>
            </a:r>
          </a:p>
          <a:p>
            <a:r>
              <a:rPr lang="en-US" dirty="0" smtClean="0"/>
              <a:t>The balance of IV pumps</a:t>
            </a:r>
            <a:r>
              <a:rPr lang="en-US" dirty="0" smtClean="0"/>
              <a:t>, patient monitoring,  </a:t>
            </a:r>
            <a:r>
              <a:rPr lang="en-US" dirty="0" smtClean="0"/>
              <a:t>EKG carts, Lab equipment, etc. is probably about 25%</a:t>
            </a:r>
          </a:p>
          <a:p>
            <a:r>
              <a:rPr lang="en-US" dirty="0" smtClean="0"/>
              <a:t>Roughly 25-30% of medical equipment is connected NOW!!</a:t>
            </a:r>
          </a:p>
          <a:p>
            <a:r>
              <a:rPr lang="en-US" dirty="0" smtClean="0"/>
              <a:t>Expect that to grow in the future.</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 What Does All This Mean for HTM?</a:t>
            </a:r>
            <a:endParaRPr lang="en-US" dirty="0"/>
          </a:p>
        </p:txBody>
      </p:sp>
      <p:sp>
        <p:nvSpPr>
          <p:cNvPr id="3" name="Content Placeholder 2"/>
          <p:cNvSpPr>
            <a:spLocks noGrp="1"/>
          </p:cNvSpPr>
          <p:nvPr>
            <p:ph idx="1"/>
          </p:nvPr>
        </p:nvSpPr>
        <p:spPr/>
        <p:txBody>
          <a:bodyPr>
            <a:normAutofit fontScale="92500"/>
          </a:bodyPr>
          <a:lstStyle/>
          <a:p>
            <a:r>
              <a:rPr lang="en-US" dirty="0" smtClean="0"/>
              <a:t>Our field is evolving – </a:t>
            </a:r>
            <a:r>
              <a:rPr lang="en-US" i="1" dirty="0" smtClean="0"/>
              <a:t>but it always has</a:t>
            </a:r>
          </a:p>
          <a:p>
            <a:r>
              <a:rPr lang="en-US" dirty="0" smtClean="0"/>
              <a:t>More IT knowledge and IT work will be required</a:t>
            </a:r>
          </a:p>
          <a:p>
            <a:r>
              <a:rPr lang="en-US" dirty="0" smtClean="0"/>
              <a:t>More information about data and what to do with it will be required</a:t>
            </a:r>
          </a:p>
          <a:p>
            <a:r>
              <a:rPr lang="en-US" dirty="0" smtClean="0"/>
              <a:t>WE need to be prepared for these new changes</a:t>
            </a:r>
          </a:p>
          <a:p>
            <a:endParaRPr lang="en-US" dirty="0" smtClean="0"/>
          </a:p>
          <a:p>
            <a:r>
              <a:rPr lang="en-US" b="1" dirty="0" smtClean="0"/>
              <a:t>The CORE of what we do does not change though – </a:t>
            </a:r>
            <a:r>
              <a:rPr lang="en-US" b="1" dirty="0" smtClean="0">
                <a:solidFill>
                  <a:srgbClr val="FF0000"/>
                </a:solidFill>
              </a:rPr>
              <a:t>providing patient safety!</a:t>
            </a:r>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Questions and Discussion</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13033</TotalTime>
  <Words>2006</Words>
  <Application>Microsoft Office PowerPoint</Application>
  <PresentationFormat>On-screen Show (4:3)</PresentationFormat>
  <Paragraphs>202</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The Future of Healthcare and HTM</vt:lpstr>
      <vt:lpstr>About David Braeutigam</vt:lpstr>
      <vt:lpstr>Agenda</vt:lpstr>
      <vt:lpstr>New Major Vendors in Health IT</vt:lpstr>
      <vt:lpstr>Google in Health IT</vt:lpstr>
      <vt:lpstr>Google adds Cleveland Clinic CEO</vt:lpstr>
      <vt:lpstr>Apple in Health IT</vt:lpstr>
      <vt:lpstr>Microsoft in Health IT</vt:lpstr>
      <vt:lpstr>Amazon in Health IT</vt:lpstr>
      <vt:lpstr>Apple Announces Health Records on iPhone</vt:lpstr>
      <vt:lpstr>FDA clears first EKG reader for Apple Watch</vt:lpstr>
      <vt:lpstr>AliveCor also has a less expensive model - KardiaMobile</vt:lpstr>
      <vt:lpstr>Slide 13</vt:lpstr>
      <vt:lpstr>Apple Watch Series 4</vt:lpstr>
      <vt:lpstr>CVS-Aetna Merger</vt:lpstr>
      <vt:lpstr>Cigna to buy Express Scripts</vt:lpstr>
      <vt:lpstr>Large Hospital Systems create nonprofit drug company*</vt:lpstr>
      <vt:lpstr>Amazon, Berkshire Hathaway and JP Morgan Chase</vt:lpstr>
      <vt:lpstr>A.I. for the Simple Things</vt:lpstr>
      <vt:lpstr>Employers in the Patient-Doctor Relationship</vt:lpstr>
      <vt:lpstr>Digital Health, Available Anywhere</vt:lpstr>
      <vt:lpstr>Cutting Out the Middlemen</vt:lpstr>
      <vt:lpstr>Doctor as Independent Advocate</vt:lpstr>
      <vt:lpstr>“Alexa I Have a Sore Throat and a Runny Nose”</vt:lpstr>
      <vt:lpstr>“Alexa What’s the Closest Hospital”</vt:lpstr>
      <vt:lpstr>“Hey Siri I have a Runny Nose and a Sore Throat”</vt:lpstr>
      <vt:lpstr>“Hey Siri What’s the Closest Hospital”</vt:lpstr>
      <vt:lpstr>Speak to Your CMMS</vt:lpstr>
      <vt:lpstr>Using an Amazon Echo Show to Consult with your doctor</vt:lpstr>
      <vt:lpstr>Medical Devices on Your Phone</vt:lpstr>
      <vt:lpstr>Medical Data and Knowledge</vt:lpstr>
      <vt:lpstr>Holographic Imaging</vt:lpstr>
      <vt:lpstr>AI and Machine Learning in Medical Imaging</vt:lpstr>
      <vt:lpstr>AI and Machine Learning in Medical Imaging</vt:lpstr>
      <vt:lpstr>AI for the Operating Room</vt:lpstr>
      <vt:lpstr>Virtual Medicine</vt:lpstr>
      <vt:lpstr>Virtual Training</vt:lpstr>
      <vt:lpstr>Virtual Reality in Medical Equipment Planning</vt:lpstr>
      <vt:lpstr>Smart Stethoscopes</vt:lpstr>
      <vt:lpstr>Robots</vt:lpstr>
      <vt:lpstr>3D Printing</vt:lpstr>
      <vt:lpstr>Slide 42</vt:lpstr>
      <vt:lpstr>Cyber Security and HTM</vt:lpstr>
      <vt:lpstr>So We Now Have New Tools!</vt:lpstr>
      <vt:lpstr>Identify Network Medical Devices</vt:lpstr>
      <vt:lpstr>Resources Available</vt:lpstr>
      <vt:lpstr>Future of Medical Devices</vt:lpstr>
      <vt:lpstr>Change is Constant</vt:lpstr>
      <vt:lpstr>Connected Medical Devices</vt:lpstr>
      <vt:lpstr>So What Does All This Mean for HTM?</vt:lpstr>
      <vt:lpstr>Questions and Discussion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Future of Healthcare and HTM</dc:title>
  <dc:creator>Dave</dc:creator>
  <cp:lastModifiedBy>Dave</cp:lastModifiedBy>
  <cp:revision>65</cp:revision>
  <dcterms:created xsi:type="dcterms:W3CDTF">2018-04-15T06:21:34Z</dcterms:created>
  <dcterms:modified xsi:type="dcterms:W3CDTF">2018-09-28T19:59:24Z</dcterms:modified>
</cp:coreProperties>
</file>