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4" r:id="rId1"/>
  </p:sldMasterIdLst>
  <p:sldIdLst>
    <p:sldId id="256" r:id="rId2"/>
    <p:sldId id="276" r:id="rId3"/>
    <p:sldId id="272" r:id="rId4"/>
    <p:sldId id="259" r:id="rId5"/>
    <p:sldId id="275" r:id="rId6"/>
    <p:sldId id="265" r:id="rId7"/>
    <p:sldId id="264" r:id="rId8"/>
    <p:sldId id="277" r:id="rId9"/>
    <p:sldId id="270" r:id="rId10"/>
    <p:sldId id="278" r:id="rId11"/>
    <p:sldId id="269" r:id="rId12"/>
    <p:sldId id="279" r:id="rId13"/>
    <p:sldId id="268" r:id="rId14"/>
    <p:sldId id="271" r:id="rId15"/>
    <p:sldId id="260" r:id="rId16"/>
    <p:sldId id="262" r:id="rId17"/>
    <p:sldId id="257" r:id="rId18"/>
    <p:sldId id="261" r:id="rId19"/>
    <p:sldId id="274" r:id="rId20"/>
    <p:sldId id="267" r:id="rId21"/>
    <p:sldId id="263" r:id="rId22"/>
    <p:sldId id="258" r:id="rId23"/>
    <p:sldId id="273"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1A"/>
    <a:srgbClr val="00002E"/>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38" autoAdjust="0"/>
    <p:restoredTop sz="94660"/>
  </p:normalViewPr>
  <p:slideViewPr>
    <p:cSldViewPr snapToGrid="0">
      <p:cViewPr varScale="1">
        <p:scale>
          <a:sx n="116" d="100"/>
          <a:sy n="116" d="100"/>
        </p:scale>
        <p:origin x="114"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29337842"/>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30947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9445838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9/23/2018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757129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9/23/2018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461319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9/23/2018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35523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9/23/2018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62448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9/23/2018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092752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6399212" y="5883275"/>
            <a:ext cx="914400" cy="365125"/>
          </a:xfrm>
        </p:spPr>
        <p:txBody>
          <a:bodyPr/>
          <a:lstStyle/>
          <a:p>
            <a:fld id="{B61BEF0D-F0BB-DE4B-95CE-6DB70DBA9567}" type="datetimeFigureOut">
              <a:rPr lang="en-US" smtClean="0"/>
              <a:pPr/>
              <a:t>9/23/2018</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600873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9/23/2018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72113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395207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003875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83071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146161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966862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030648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33043262"/>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B61BEF0D-F0BB-DE4B-95CE-6DB70DBA9567}" type="datetimeFigureOut">
              <a:rPr lang="en-US" smtClean="0"/>
              <a:pPr/>
              <a:t>9/23/2018</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84724383"/>
      </p:ext>
    </p:extLst>
  </p:cSld>
  <p:clrMap bg1="dk1" tx1="lt1" bg2="dk2" tx2="lt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77" r:id="rId13"/>
    <p:sldLayoutId id="2147483778" r:id="rId14"/>
    <p:sldLayoutId id="2147483779" r:id="rId15"/>
    <p:sldLayoutId id="2147483780" r:id="rId16"/>
    <p:sldLayoutId id="2147483781"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cdc.gov/vaccines/hcp/admin/storage/toolkit/storage-handling-toolkit.pdf"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s://www.doh.wa.gov/Portals/1/Documents/Pubs/348-654-AlternativeTempDisplayRequestForm.pdf" TargetMode="External"/><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https://www.doh.wa.gov/Portals/1/Documents/Pubs/348-077_VaccineTemperatureMonitoringLog.pdf" TargetMode="External"/><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Layout" Target="../slideLayouts/slideLayout5.xml"/><Relationship Id="rId4" Type="http://schemas.openxmlformats.org/officeDocument/2006/relationships/hyperlink" Target="https://www.doh.wa.gov/Portals/1/Documents/Pubs/348-452-DataLoggerGuidelines.pdf"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1A"/>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8800951" y="1912178"/>
            <a:ext cx="2380795" cy="1564092"/>
          </a:xfrm>
          <a:prstGeom prst="rect">
            <a:avLst/>
          </a:prstGeom>
        </p:spPr>
      </p:pic>
      <p:pic>
        <p:nvPicPr>
          <p:cNvPr id="6" name="Picture 5"/>
          <p:cNvPicPr>
            <a:picLocks noChangeAspect="1"/>
          </p:cNvPicPr>
          <p:nvPr/>
        </p:nvPicPr>
        <p:blipFill>
          <a:blip r:embed="rId3"/>
          <a:stretch>
            <a:fillRect/>
          </a:stretch>
        </p:blipFill>
        <p:spPr>
          <a:xfrm>
            <a:off x="4012179" y="1748045"/>
            <a:ext cx="3708341" cy="4623726"/>
          </a:xfrm>
          <a:prstGeom prst="rect">
            <a:avLst/>
          </a:prstGeom>
        </p:spPr>
      </p:pic>
      <p:pic>
        <p:nvPicPr>
          <p:cNvPr id="8" name="Picture 7"/>
          <p:cNvPicPr>
            <a:picLocks noChangeAspect="1"/>
          </p:cNvPicPr>
          <p:nvPr/>
        </p:nvPicPr>
        <p:blipFill>
          <a:blip r:embed="rId4"/>
          <a:stretch>
            <a:fillRect/>
          </a:stretch>
        </p:blipFill>
        <p:spPr>
          <a:xfrm>
            <a:off x="8338683" y="4046051"/>
            <a:ext cx="3305332" cy="2325720"/>
          </a:xfrm>
          <a:prstGeom prst="rect">
            <a:avLst/>
          </a:prstGeom>
        </p:spPr>
      </p:pic>
      <p:pic>
        <p:nvPicPr>
          <p:cNvPr id="7" name="Picture 6">
            <a:extLst>
              <a:ext uri="{FF2B5EF4-FFF2-40B4-BE49-F238E27FC236}">
                <a16:creationId xmlns:a16="http://schemas.microsoft.com/office/drawing/2014/main" id="{304530BD-285A-4E84-AFEF-D090B9C2EF8E}"/>
              </a:ext>
            </a:extLst>
          </p:cNvPr>
          <p:cNvPicPr>
            <a:picLocks noChangeAspect="1"/>
          </p:cNvPicPr>
          <p:nvPr/>
        </p:nvPicPr>
        <p:blipFill>
          <a:blip r:embed="rId5"/>
          <a:stretch>
            <a:fillRect/>
          </a:stretch>
        </p:blipFill>
        <p:spPr>
          <a:xfrm>
            <a:off x="1458127" y="1912178"/>
            <a:ext cx="1914884" cy="2170202"/>
          </a:xfrm>
          <a:prstGeom prst="rect">
            <a:avLst/>
          </a:prstGeom>
        </p:spPr>
      </p:pic>
      <p:pic>
        <p:nvPicPr>
          <p:cNvPr id="9" name="Picture 8">
            <a:extLst>
              <a:ext uri="{FF2B5EF4-FFF2-40B4-BE49-F238E27FC236}">
                <a16:creationId xmlns:a16="http://schemas.microsoft.com/office/drawing/2014/main" id="{27562457-6964-42A7-9EAD-91A4B286F350}"/>
              </a:ext>
            </a:extLst>
          </p:cNvPr>
          <p:cNvPicPr>
            <a:picLocks noChangeAspect="1"/>
          </p:cNvPicPr>
          <p:nvPr/>
        </p:nvPicPr>
        <p:blipFill>
          <a:blip r:embed="rId6"/>
          <a:stretch>
            <a:fillRect/>
          </a:stretch>
        </p:blipFill>
        <p:spPr>
          <a:xfrm>
            <a:off x="696098" y="4530901"/>
            <a:ext cx="1719471" cy="1724157"/>
          </a:xfrm>
          <a:prstGeom prst="rect">
            <a:avLst/>
          </a:prstGeom>
        </p:spPr>
      </p:pic>
      <p:pic>
        <p:nvPicPr>
          <p:cNvPr id="3" name="Picture 2">
            <a:extLst>
              <a:ext uri="{FF2B5EF4-FFF2-40B4-BE49-F238E27FC236}">
                <a16:creationId xmlns:a16="http://schemas.microsoft.com/office/drawing/2014/main" id="{AD1B1822-5513-49FD-9A73-D6DAB49ABED6}"/>
              </a:ext>
            </a:extLst>
          </p:cNvPr>
          <p:cNvPicPr>
            <a:picLocks noChangeAspect="1"/>
          </p:cNvPicPr>
          <p:nvPr/>
        </p:nvPicPr>
        <p:blipFill>
          <a:blip r:embed="rId7"/>
          <a:stretch>
            <a:fillRect/>
          </a:stretch>
        </p:blipFill>
        <p:spPr>
          <a:xfrm>
            <a:off x="544758" y="294494"/>
            <a:ext cx="4467596" cy="1169163"/>
          </a:xfrm>
          <a:prstGeom prst="rect">
            <a:avLst/>
          </a:prstGeom>
        </p:spPr>
      </p:pic>
      <p:sp>
        <p:nvSpPr>
          <p:cNvPr id="11" name="TextBox 10">
            <a:extLst>
              <a:ext uri="{FF2B5EF4-FFF2-40B4-BE49-F238E27FC236}">
                <a16:creationId xmlns:a16="http://schemas.microsoft.com/office/drawing/2014/main" id="{5A3DFF72-46ED-4B41-9798-CA7A7D7B48EA}"/>
              </a:ext>
            </a:extLst>
          </p:cNvPr>
          <p:cNvSpPr txBox="1"/>
          <p:nvPr/>
        </p:nvSpPr>
        <p:spPr>
          <a:xfrm>
            <a:off x="5297714" y="61498"/>
            <a:ext cx="6081938" cy="1569660"/>
          </a:xfrm>
          <a:prstGeom prst="rect">
            <a:avLst/>
          </a:prstGeom>
          <a:noFill/>
        </p:spPr>
        <p:txBody>
          <a:bodyPr wrap="square" rtlCol="0">
            <a:spAutoFit/>
          </a:bodyPr>
          <a:lstStyle/>
          <a:p>
            <a:pPr algn="ctr"/>
            <a:r>
              <a:rPr lang="en-US" sz="3200" b="1" i="1" dirty="0">
                <a:solidFill>
                  <a:schemeClr val="accent5">
                    <a:lumMod val="20000"/>
                    <a:lumOff val="80000"/>
                  </a:schemeClr>
                </a:solidFill>
              </a:rPr>
              <a:t>Equipment for Vaccine Storage, Handling and Tracking</a:t>
            </a:r>
            <a:endParaRPr lang="en-US" sz="3200" dirty="0"/>
          </a:p>
        </p:txBody>
      </p:sp>
    </p:spTree>
    <p:extLst>
      <p:ext uri="{BB962C8B-B14F-4D97-AF65-F5344CB8AC3E}">
        <p14:creationId xmlns:p14="http://schemas.microsoft.com/office/powerpoint/2010/main" val="12009888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1A"/>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7C32B-E557-47DD-AE02-5DA5AD61E206}"/>
              </a:ext>
            </a:extLst>
          </p:cNvPr>
          <p:cNvSpPr>
            <a:spLocks noGrp="1"/>
          </p:cNvSpPr>
          <p:nvPr>
            <p:ph type="title"/>
          </p:nvPr>
        </p:nvSpPr>
        <p:spPr>
          <a:xfrm>
            <a:off x="343127" y="370114"/>
            <a:ext cx="9905998" cy="885371"/>
          </a:xfrm>
        </p:spPr>
        <p:txBody>
          <a:bodyPr/>
          <a:lstStyle/>
          <a:p>
            <a:r>
              <a:rPr lang="en-US" dirty="0"/>
              <a:t>introduction</a:t>
            </a:r>
          </a:p>
        </p:txBody>
      </p:sp>
      <p:sp>
        <p:nvSpPr>
          <p:cNvPr id="3" name="Content Placeholder 2">
            <a:extLst>
              <a:ext uri="{FF2B5EF4-FFF2-40B4-BE49-F238E27FC236}">
                <a16:creationId xmlns:a16="http://schemas.microsoft.com/office/drawing/2014/main" id="{A84BA4C8-4890-446F-B3B3-17634017CBFE}"/>
              </a:ext>
            </a:extLst>
          </p:cNvPr>
          <p:cNvSpPr>
            <a:spLocks noGrp="1"/>
          </p:cNvSpPr>
          <p:nvPr>
            <p:ph idx="1"/>
          </p:nvPr>
        </p:nvSpPr>
        <p:spPr>
          <a:xfrm>
            <a:off x="655184" y="1255485"/>
            <a:ext cx="10881632" cy="5232401"/>
          </a:xfrm>
        </p:spPr>
        <p:txBody>
          <a:bodyPr>
            <a:normAutofit/>
          </a:bodyPr>
          <a:lstStyle/>
          <a:p>
            <a:pPr marL="0" indent="0">
              <a:buNone/>
            </a:pPr>
            <a:r>
              <a:rPr lang="en-US" sz="4800" b="1" i="1" dirty="0">
                <a:solidFill>
                  <a:schemeClr val="accent5">
                    <a:lumMod val="20000"/>
                    <a:lumOff val="80000"/>
                  </a:schemeClr>
                </a:solidFill>
              </a:rPr>
              <a:t>Benjamin K. Roberts MS, CBET</a:t>
            </a:r>
          </a:p>
          <a:p>
            <a:pPr lvl="2"/>
            <a:r>
              <a:rPr lang="en-US" sz="2400" i="1" dirty="0">
                <a:solidFill>
                  <a:schemeClr val="accent5">
                    <a:lumMod val="20000"/>
                    <a:lumOff val="80000"/>
                  </a:schemeClr>
                </a:solidFill>
              </a:rPr>
              <a:t>Bachelor of science, Electronic engineering technology Oregon Tech</a:t>
            </a:r>
          </a:p>
          <a:p>
            <a:pPr lvl="2"/>
            <a:r>
              <a:rPr lang="en-US" sz="2400" i="1" dirty="0">
                <a:solidFill>
                  <a:schemeClr val="accent5">
                    <a:lumMod val="20000"/>
                    <a:lumOff val="80000"/>
                  </a:schemeClr>
                </a:solidFill>
              </a:rPr>
              <a:t>Masters of science, applied physics University Oregon  </a:t>
            </a:r>
          </a:p>
          <a:p>
            <a:pPr lvl="2"/>
            <a:r>
              <a:rPr lang="en-US" sz="2400" i="1" dirty="0">
                <a:solidFill>
                  <a:schemeClr val="accent5">
                    <a:lumMod val="20000"/>
                    <a:lumOff val="80000"/>
                  </a:schemeClr>
                </a:solidFill>
              </a:rPr>
              <a:t>Licensed electrician, limited energy journeyman OR.</a:t>
            </a:r>
          </a:p>
          <a:p>
            <a:pPr lvl="2"/>
            <a:r>
              <a:rPr lang="en-US" sz="2400" dirty="0">
                <a:effectLst/>
              </a:rPr>
              <a:t>Certification Biomedical Equipment Technician (BMET)</a:t>
            </a:r>
          </a:p>
          <a:p>
            <a:pPr lvl="1"/>
            <a:r>
              <a:rPr lang="en-US" sz="2600" b="1" dirty="0">
                <a:effectLst/>
              </a:rPr>
              <a:t>CDC vaccine for children program certifier within the OR &amp; WA area since 2010</a:t>
            </a:r>
            <a:endParaRPr lang="en-US" sz="2600" b="1" dirty="0"/>
          </a:p>
        </p:txBody>
      </p:sp>
    </p:spTree>
    <p:extLst>
      <p:ext uri="{BB962C8B-B14F-4D97-AF65-F5344CB8AC3E}">
        <p14:creationId xmlns:p14="http://schemas.microsoft.com/office/powerpoint/2010/main" val="20009431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1A"/>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1413" y="431800"/>
            <a:ext cx="9905998" cy="6114143"/>
          </a:xfrm>
        </p:spPr>
        <p:txBody>
          <a:bodyPr>
            <a:normAutofit/>
          </a:bodyPr>
          <a:lstStyle/>
          <a:p>
            <a:pPr marL="0" indent="0">
              <a:buNone/>
            </a:pPr>
            <a:r>
              <a:rPr lang="en-US" i="1" dirty="0">
                <a:solidFill>
                  <a:schemeClr val="accent5">
                    <a:lumMod val="20000"/>
                    <a:lumOff val="80000"/>
                  </a:schemeClr>
                </a:solidFill>
              </a:rPr>
              <a:t>Benjamin K. Roberts MS, CBET</a:t>
            </a:r>
          </a:p>
          <a:p>
            <a:pPr marL="0" indent="0" algn="ctr">
              <a:buNone/>
            </a:pPr>
            <a:r>
              <a:rPr lang="en-US" sz="2800" b="1" i="1" dirty="0">
                <a:solidFill>
                  <a:schemeClr val="accent5">
                    <a:lumMod val="20000"/>
                    <a:lumOff val="80000"/>
                  </a:schemeClr>
                </a:solidFill>
              </a:rPr>
              <a:t>CDC’s Vaccine </a:t>
            </a:r>
          </a:p>
          <a:p>
            <a:pPr marL="0" indent="0" algn="ctr">
              <a:buNone/>
            </a:pPr>
            <a:r>
              <a:rPr lang="en-US" sz="2800" b="1" i="1" dirty="0">
                <a:solidFill>
                  <a:schemeClr val="accent5">
                    <a:lumMod val="20000"/>
                    <a:lumOff val="80000"/>
                  </a:schemeClr>
                </a:solidFill>
              </a:rPr>
              <a:t>Storage &amp; Handling Toolkit </a:t>
            </a:r>
          </a:p>
          <a:p>
            <a:pPr marL="0" indent="0" algn="ctr">
              <a:buNone/>
            </a:pPr>
            <a:r>
              <a:rPr lang="en-US" sz="2800" b="1" i="1" dirty="0">
                <a:solidFill>
                  <a:schemeClr val="accent5">
                    <a:lumMod val="20000"/>
                    <a:lumOff val="80000"/>
                  </a:schemeClr>
                </a:solidFill>
              </a:rPr>
              <a:t>January 2018  Update</a:t>
            </a:r>
          </a:p>
          <a:p>
            <a:pPr marL="0" indent="0" algn="ctr">
              <a:buNone/>
            </a:pPr>
            <a:r>
              <a:rPr lang="en-US" sz="1100" b="1" i="1" dirty="0">
                <a:solidFill>
                  <a:schemeClr val="accent5">
                    <a:lumMod val="20000"/>
                    <a:lumOff val="80000"/>
                  </a:schemeClr>
                </a:solidFill>
                <a:hlinkClick r:id="rId2"/>
              </a:rPr>
              <a:t>https://www.cdc.gov/vaccines/hcp/admin/storage/toolkit/storage-handling-toolkit.pdf</a:t>
            </a:r>
            <a:endParaRPr lang="en-US" sz="1100" b="1" i="1" dirty="0">
              <a:solidFill>
                <a:schemeClr val="accent5">
                  <a:lumMod val="20000"/>
                  <a:lumOff val="80000"/>
                </a:schemeClr>
              </a:solidFill>
            </a:endParaRPr>
          </a:p>
          <a:p>
            <a:pPr marL="0" indent="0" algn="ctr">
              <a:buNone/>
            </a:pPr>
            <a:r>
              <a:rPr lang="en-US" sz="1100" b="1" i="1" dirty="0">
                <a:solidFill>
                  <a:schemeClr val="accent5">
                    <a:lumMod val="20000"/>
                    <a:lumOff val="80000"/>
                  </a:schemeClr>
                </a:solidFill>
              </a:rPr>
              <a:t>With comments from the Washington State health authority vaccine for children program</a:t>
            </a:r>
          </a:p>
          <a:p>
            <a:pPr lvl="1"/>
            <a:r>
              <a:rPr lang="en-US" sz="3600" b="1" dirty="0">
                <a:solidFill>
                  <a:srgbClr val="FFC000"/>
                </a:solidFill>
              </a:rPr>
              <a:t>Temperature Monitoring Devices (TMD)</a:t>
            </a:r>
            <a:r>
              <a:rPr lang="en-US" sz="3600" b="1" dirty="0">
                <a:solidFill>
                  <a:srgbClr val="FFFF00"/>
                </a:solidFill>
                <a:latin typeface="Chaparral Pro"/>
              </a:rPr>
              <a:t> </a:t>
            </a:r>
          </a:p>
          <a:p>
            <a:pPr lvl="2"/>
            <a:r>
              <a:rPr lang="en-US" sz="3600" b="1" dirty="0">
                <a:solidFill>
                  <a:schemeClr val="accent6">
                    <a:lumMod val="60000"/>
                    <a:lumOff val="40000"/>
                  </a:schemeClr>
                </a:solidFill>
              </a:rPr>
              <a:t>Calibration &amp; Testing</a:t>
            </a:r>
            <a:endParaRPr lang="en-US" sz="3600" dirty="0"/>
          </a:p>
          <a:p>
            <a:pPr lvl="1"/>
            <a:r>
              <a:rPr lang="en-US" sz="3600" b="1" dirty="0">
                <a:solidFill>
                  <a:srgbClr val="FFFF00"/>
                </a:solidFill>
                <a:latin typeface="Chaparral Pro"/>
              </a:rPr>
              <a:t>Vaccine Storage Equipment</a:t>
            </a:r>
            <a:endParaRPr lang="en-US" sz="3600" b="1" dirty="0">
              <a:solidFill>
                <a:srgbClr val="FFC000"/>
              </a:solidFill>
            </a:endParaRPr>
          </a:p>
          <a:p>
            <a:pPr lvl="2"/>
            <a:r>
              <a:rPr lang="en-US" sz="3600" b="1" dirty="0">
                <a:solidFill>
                  <a:srgbClr val="FF0000"/>
                </a:solidFill>
              </a:rPr>
              <a:t>Transport &amp; Emergency Situations</a:t>
            </a:r>
            <a:endParaRPr lang="en-US" sz="3600" b="1" dirty="0"/>
          </a:p>
        </p:txBody>
      </p:sp>
    </p:spTree>
    <p:extLst>
      <p:ext uri="{BB962C8B-B14F-4D97-AF65-F5344CB8AC3E}">
        <p14:creationId xmlns:p14="http://schemas.microsoft.com/office/powerpoint/2010/main" val="39300069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1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8769" y="40439"/>
            <a:ext cx="11912138" cy="1493520"/>
          </a:xfrm>
        </p:spPr>
        <p:txBody>
          <a:bodyPr>
            <a:noAutofit/>
          </a:bodyPr>
          <a:lstStyle/>
          <a:p>
            <a:r>
              <a:rPr lang="en-US" sz="5400" dirty="0">
                <a:solidFill>
                  <a:srgbClr val="FFC000"/>
                </a:solidFill>
              </a:rPr>
              <a:t>Temperature Monitoring Devices (TMD)</a:t>
            </a:r>
          </a:p>
        </p:txBody>
      </p:sp>
      <p:pic>
        <p:nvPicPr>
          <p:cNvPr id="5" name="Picture 4"/>
          <p:cNvPicPr>
            <a:picLocks noChangeAspect="1"/>
          </p:cNvPicPr>
          <p:nvPr/>
        </p:nvPicPr>
        <p:blipFill>
          <a:blip r:embed="rId2"/>
          <a:stretch>
            <a:fillRect/>
          </a:stretch>
        </p:blipFill>
        <p:spPr>
          <a:xfrm>
            <a:off x="330200" y="1949253"/>
            <a:ext cx="3839513" cy="4351448"/>
          </a:xfrm>
          <a:prstGeom prst="rect">
            <a:avLst/>
          </a:prstGeom>
        </p:spPr>
      </p:pic>
      <p:sp>
        <p:nvSpPr>
          <p:cNvPr id="6" name="TextBox 5"/>
          <p:cNvSpPr txBox="1"/>
          <p:nvPr/>
        </p:nvSpPr>
        <p:spPr>
          <a:xfrm>
            <a:off x="4940300" y="1533959"/>
            <a:ext cx="6860756" cy="4678204"/>
          </a:xfrm>
          <a:prstGeom prst="rect">
            <a:avLst/>
          </a:prstGeom>
          <a:noFill/>
        </p:spPr>
        <p:txBody>
          <a:bodyPr wrap="square" rtlCol="0">
            <a:spAutoFit/>
          </a:bodyPr>
          <a:lstStyle/>
          <a:p>
            <a:r>
              <a:rPr lang="en-US" sz="2000" b="1" dirty="0">
                <a:solidFill>
                  <a:srgbClr val="FFC000"/>
                </a:solidFill>
              </a:rPr>
              <a:t>CDC recommends Digital Data Logger (DDLs) with the following features: </a:t>
            </a:r>
          </a:p>
          <a:p>
            <a:pPr marL="285750" indent="-285750">
              <a:buFont typeface="Arial" panose="020B0604020202020204" pitchFamily="34" charset="0"/>
              <a:buChar char="•"/>
            </a:pPr>
            <a:r>
              <a:rPr lang="en-US" sz="2000" dirty="0"/>
              <a:t>Detachable probe that best reflects vaccine temperatures (e.g., a probe buffered with glycol, glass beads, sand, or Teflon®)</a:t>
            </a:r>
          </a:p>
          <a:p>
            <a:pPr marL="285750" indent="-285750">
              <a:buFont typeface="Arial" panose="020B0604020202020204" pitchFamily="34" charset="0"/>
              <a:buChar char="•"/>
            </a:pPr>
            <a:r>
              <a:rPr lang="en-US" sz="2000" dirty="0"/>
              <a:t>Alarm for out-of-range temperatures </a:t>
            </a:r>
          </a:p>
          <a:p>
            <a:pPr marL="285750" indent="-285750">
              <a:buFont typeface="Arial" panose="020B0604020202020204" pitchFamily="34" charset="0"/>
              <a:buChar char="•"/>
            </a:pPr>
            <a:r>
              <a:rPr lang="en-US" sz="2000" dirty="0"/>
              <a:t>Low-battery indicator</a:t>
            </a:r>
          </a:p>
          <a:p>
            <a:pPr marL="285750" indent="-285750">
              <a:buFont typeface="Arial" panose="020B0604020202020204" pitchFamily="34" charset="0"/>
              <a:buChar char="•"/>
            </a:pPr>
            <a:r>
              <a:rPr lang="en-US" sz="2000" dirty="0"/>
              <a:t>Current, Max &amp; Min temperature </a:t>
            </a:r>
            <a:r>
              <a:rPr lang="en-US" sz="2000" b="1" u="sng" dirty="0"/>
              <a:t>display</a:t>
            </a:r>
            <a:r>
              <a:rPr lang="en-US" sz="2000" dirty="0"/>
              <a:t> </a:t>
            </a:r>
          </a:p>
          <a:p>
            <a:pPr marL="285750" indent="-285750">
              <a:buFont typeface="Arial" panose="020B0604020202020204" pitchFamily="34" charset="0"/>
              <a:buChar char="•"/>
            </a:pPr>
            <a:r>
              <a:rPr lang="en-US" sz="2000" dirty="0"/>
              <a:t>Recommended uncertainty of +/-0.5° C (+/-1° F) </a:t>
            </a:r>
          </a:p>
          <a:p>
            <a:pPr marL="285750" indent="-285750">
              <a:buFont typeface="Arial" panose="020B0604020202020204" pitchFamily="34" charset="0"/>
              <a:buChar char="•"/>
            </a:pPr>
            <a:r>
              <a:rPr lang="en-US" sz="2000" dirty="0"/>
              <a:t>Logging interval (or reading rate) no less frequently than every 30 minutes.</a:t>
            </a:r>
          </a:p>
          <a:p>
            <a:pPr marL="742950" lvl="1" indent="-285750">
              <a:buFont typeface="Arial" panose="020B0604020202020204" pitchFamily="34" charset="0"/>
              <a:buChar char="•"/>
            </a:pPr>
            <a:r>
              <a:rPr lang="en-US" sz="2000" dirty="0" err="1"/>
              <a:t>WSDoH</a:t>
            </a:r>
            <a:r>
              <a:rPr lang="en-US" sz="2000" dirty="0"/>
              <a:t> - Set data loggers to record temperatures every </a:t>
            </a:r>
            <a:r>
              <a:rPr lang="en-US" sz="2000" b="1" u="sng" dirty="0"/>
              <a:t>6 to 15 minutes. </a:t>
            </a:r>
          </a:p>
          <a:p>
            <a:pPr marL="285750" indent="-285750">
              <a:buFont typeface="Arial" panose="020B0604020202020204" pitchFamily="34" charset="0"/>
              <a:buChar char="•"/>
            </a:pPr>
            <a:endParaRPr lang="en-US" sz="2000" dirty="0"/>
          </a:p>
          <a:p>
            <a:endParaRPr lang="en-US" sz="2000" dirty="0"/>
          </a:p>
        </p:txBody>
      </p:sp>
    </p:spTree>
    <p:extLst>
      <p:ext uri="{BB962C8B-B14F-4D97-AF65-F5344CB8AC3E}">
        <p14:creationId xmlns:p14="http://schemas.microsoft.com/office/powerpoint/2010/main" val="20612815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1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8769" y="40439"/>
            <a:ext cx="11912138" cy="1493520"/>
          </a:xfrm>
        </p:spPr>
        <p:txBody>
          <a:bodyPr>
            <a:noAutofit/>
          </a:bodyPr>
          <a:lstStyle/>
          <a:p>
            <a:r>
              <a:rPr lang="en-US" sz="5400" dirty="0">
                <a:solidFill>
                  <a:srgbClr val="FFC000"/>
                </a:solidFill>
              </a:rPr>
              <a:t>Temperature Monitoring Devices (TMD)</a:t>
            </a:r>
          </a:p>
        </p:txBody>
      </p:sp>
      <p:pic>
        <p:nvPicPr>
          <p:cNvPr id="5" name="Picture 4"/>
          <p:cNvPicPr>
            <a:picLocks noChangeAspect="1"/>
          </p:cNvPicPr>
          <p:nvPr/>
        </p:nvPicPr>
        <p:blipFill>
          <a:blip r:embed="rId2"/>
          <a:stretch>
            <a:fillRect/>
          </a:stretch>
        </p:blipFill>
        <p:spPr>
          <a:xfrm>
            <a:off x="330200" y="1949253"/>
            <a:ext cx="3839513" cy="4351448"/>
          </a:xfrm>
          <a:prstGeom prst="rect">
            <a:avLst/>
          </a:prstGeom>
        </p:spPr>
      </p:pic>
      <p:sp>
        <p:nvSpPr>
          <p:cNvPr id="6" name="TextBox 5"/>
          <p:cNvSpPr txBox="1"/>
          <p:nvPr/>
        </p:nvSpPr>
        <p:spPr>
          <a:xfrm>
            <a:off x="4896756" y="1625798"/>
            <a:ext cx="6965043" cy="5416868"/>
          </a:xfrm>
          <a:prstGeom prst="rect">
            <a:avLst/>
          </a:prstGeom>
          <a:noFill/>
        </p:spPr>
        <p:txBody>
          <a:bodyPr wrap="square" rtlCol="0">
            <a:spAutoFit/>
          </a:bodyPr>
          <a:lstStyle/>
          <a:p>
            <a:r>
              <a:rPr lang="en-US" b="1" u="sng" dirty="0">
                <a:hlinkClick r:id="rId3"/>
              </a:rPr>
              <a:t>Alternative Temperature Display Request Form (PDF)</a:t>
            </a:r>
            <a:endParaRPr lang="en-US" sz="2000" b="1" dirty="0"/>
          </a:p>
          <a:p>
            <a:r>
              <a:rPr lang="en-US" sz="2000" dirty="0"/>
              <a:t>Federal requirements with regard to temperature monitoring systems have changed. ALL providers enrolled in the Childhood Vaccine Program must use a </a:t>
            </a:r>
            <a:r>
              <a:rPr lang="en-US" sz="2000" u="sng" dirty="0"/>
              <a:t>Digital Data Logger</a:t>
            </a:r>
            <a:r>
              <a:rPr lang="en-US" sz="2000" dirty="0"/>
              <a:t>  OR a </a:t>
            </a:r>
            <a:r>
              <a:rPr lang="en-US" sz="2000" u="sng" dirty="0"/>
              <a:t>Temperature Monitoring System</a:t>
            </a:r>
            <a:r>
              <a:rPr lang="en-US" sz="2000" dirty="0"/>
              <a:t>. </a:t>
            </a:r>
          </a:p>
          <a:p>
            <a:endParaRPr lang="en-US" sz="2000" dirty="0"/>
          </a:p>
          <a:p>
            <a:pPr lvl="1"/>
            <a:r>
              <a:rPr lang="en-US" sz="2000" dirty="0" err="1"/>
              <a:t>WSDoH</a:t>
            </a:r>
            <a:r>
              <a:rPr lang="en-US" sz="2000" dirty="0"/>
              <a:t> - The device must have continuous monitoring, recording capabilities, and a </a:t>
            </a:r>
            <a:r>
              <a:rPr lang="en-US" sz="2000" b="1" u="sng" dirty="0"/>
              <a:t>Digital display</a:t>
            </a:r>
            <a:r>
              <a:rPr lang="en-US" sz="2000" dirty="0"/>
              <a:t>.  Providers who own systems that do not have a display must apply for an exemption from Washington State Department of Health, Office of Immunization and Child Profile (OICP) by filling out and submitting this document.  Once approved, the exemption must be kept in the facility’s vaccine management plan binder.</a:t>
            </a:r>
          </a:p>
          <a:p>
            <a:pPr lvl="1"/>
            <a:r>
              <a:rPr lang="en-US" sz="1000" dirty="0">
                <a:hlinkClick r:id="rId3"/>
              </a:rPr>
              <a:t>https://www.doh.wa.gov/Portals/1/Documents/Pubs/348-654-AlternativeTempDisplayRequestForm.pdf</a:t>
            </a:r>
            <a:endParaRPr lang="en-US" sz="1000" dirty="0"/>
          </a:p>
          <a:p>
            <a:endParaRPr lang="en-US" sz="800" dirty="0"/>
          </a:p>
        </p:txBody>
      </p:sp>
    </p:spTree>
    <p:extLst>
      <p:ext uri="{BB962C8B-B14F-4D97-AF65-F5344CB8AC3E}">
        <p14:creationId xmlns:p14="http://schemas.microsoft.com/office/powerpoint/2010/main" val="37251198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1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8769" y="40439"/>
            <a:ext cx="11912138" cy="1493520"/>
          </a:xfrm>
        </p:spPr>
        <p:txBody>
          <a:bodyPr>
            <a:noAutofit/>
          </a:bodyPr>
          <a:lstStyle/>
          <a:p>
            <a:r>
              <a:rPr lang="en-US" sz="5400" dirty="0">
                <a:solidFill>
                  <a:srgbClr val="FFC000"/>
                </a:solidFill>
              </a:rPr>
              <a:t>Temperature Monitoring Devices (TMD)</a:t>
            </a:r>
          </a:p>
        </p:txBody>
      </p:sp>
      <p:pic>
        <p:nvPicPr>
          <p:cNvPr id="3" name="Picture 2"/>
          <p:cNvPicPr>
            <a:picLocks noChangeAspect="1"/>
          </p:cNvPicPr>
          <p:nvPr/>
        </p:nvPicPr>
        <p:blipFill>
          <a:blip r:embed="rId2"/>
          <a:stretch>
            <a:fillRect/>
          </a:stretch>
        </p:blipFill>
        <p:spPr>
          <a:xfrm>
            <a:off x="7306961" y="2012803"/>
            <a:ext cx="3327233" cy="3336299"/>
          </a:xfrm>
          <a:prstGeom prst="rect">
            <a:avLst/>
          </a:prstGeom>
        </p:spPr>
      </p:pic>
      <p:sp>
        <p:nvSpPr>
          <p:cNvPr id="6" name="TextBox 5"/>
          <p:cNvSpPr txBox="1"/>
          <p:nvPr/>
        </p:nvSpPr>
        <p:spPr>
          <a:xfrm>
            <a:off x="342900" y="1752600"/>
            <a:ext cx="6286500" cy="4985980"/>
          </a:xfrm>
          <a:prstGeom prst="rect">
            <a:avLst/>
          </a:prstGeom>
          <a:noFill/>
        </p:spPr>
        <p:txBody>
          <a:bodyPr wrap="square" rtlCol="0">
            <a:spAutoFit/>
          </a:bodyPr>
          <a:lstStyle/>
          <a:p>
            <a:r>
              <a:rPr lang="en-US" sz="2400" b="1" dirty="0">
                <a:solidFill>
                  <a:srgbClr val="FF0000"/>
                </a:solidFill>
              </a:rPr>
              <a:t>CDC </a:t>
            </a:r>
            <a:r>
              <a:rPr lang="en-US" sz="2400" b="1" u="sng" dirty="0">
                <a:solidFill>
                  <a:srgbClr val="FF0000"/>
                </a:solidFill>
              </a:rPr>
              <a:t>does NOT</a:t>
            </a:r>
            <a:r>
              <a:rPr lang="en-US" sz="2400" b="1" dirty="0">
                <a:solidFill>
                  <a:srgbClr val="FF0000"/>
                </a:solidFill>
              </a:rPr>
              <a:t> recommend the following TMDs: </a:t>
            </a:r>
          </a:p>
          <a:p>
            <a:pPr marL="285750" indent="-285750">
              <a:buFont typeface="Arial" panose="020B0604020202020204" pitchFamily="34" charset="0"/>
              <a:buChar char="•"/>
            </a:pPr>
            <a:r>
              <a:rPr lang="en-US" sz="2800" dirty="0">
                <a:solidFill>
                  <a:srgbClr val="FF0000"/>
                </a:solidFill>
              </a:rPr>
              <a:t>Alcohol or mercury thermometers, </a:t>
            </a:r>
          </a:p>
          <a:p>
            <a:pPr marL="285750" indent="-285750">
              <a:buFont typeface="Arial" panose="020B0604020202020204" pitchFamily="34" charset="0"/>
              <a:buChar char="•"/>
            </a:pPr>
            <a:r>
              <a:rPr lang="en-US" sz="2800" dirty="0">
                <a:solidFill>
                  <a:srgbClr val="FF0000"/>
                </a:solidFill>
              </a:rPr>
              <a:t>Bi-metal stem TMDs </a:t>
            </a:r>
          </a:p>
          <a:p>
            <a:pPr marL="285750" indent="-285750">
              <a:buFont typeface="Arial" panose="020B0604020202020204" pitchFamily="34" charset="0"/>
              <a:buChar char="•"/>
            </a:pPr>
            <a:r>
              <a:rPr lang="en-US" sz="2800" dirty="0">
                <a:solidFill>
                  <a:srgbClr val="FF0000"/>
                </a:solidFill>
              </a:rPr>
              <a:t>Food TMDs </a:t>
            </a:r>
          </a:p>
          <a:p>
            <a:pPr marL="285750" indent="-285750">
              <a:buFont typeface="Arial" panose="020B0604020202020204" pitchFamily="34" charset="0"/>
              <a:buChar char="•"/>
            </a:pPr>
            <a:r>
              <a:rPr lang="en-US" sz="2800" dirty="0">
                <a:solidFill>
                  <a:srgbClr val="FF0000"/>
                </a:solidFill>
              </a:rPr>
              <a:t>Chart recorders </a:t>
            </a:r>
          </a:p>
          <a:p>
            <a:pPr marL="285750" indent="-285750">
              <a:buFont typeface="Arial" panose="020B0604020202020204" pitchFamily="34" charset="0"/>
              <a:buChar char="•"/>
            </a:pPr>
            <a:r>
              <a:rPr lang="en-US" sz="2800" dirty="0">
                <a:solidFill>
                  <a:srgbClr val="FF0000"/>
                </a:solidFill>
              </a:rPr>
              <a:t>Infrared TMDs </a:t>
            </a:r>
          </a:p>
          <a:p>
            <a:pPr marL="285750" indent="-285750">
              <a:buFont typeface="Arial" panose="020B0604020202020204" pitchFamily="34" charset="0"/>
              <a:buChar char="•"/>
            </a:pPr>
            <a:r>
              <a:rPr lang="en-US" sz="2800" dirty="0">
                <a:solidFill>
                  <a:srgbClr val="FF0000"/>
                </a:solidFill>
              </a:rPr>
              <a:t>TMDs that do not have a current and valid Certificate of Calibration Testing </a:t>
            </a:r>
          </a:p>
          <a:p>
            <a:endParaRPr lang="en-US" dirty="0"/>
          </a:p>
        </p:txBody>
      </p:sp>
    </p:spTree>
    <p:extLst>
      <p:ext uri="{BB962C8B-B14F-4D97-AF65-F5344CB8AC3E}">
        <p14:creationId xmlns:p14="http://schemas.microsoft.com/office/powerpoint/2010/main" val="36387530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1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8769" y="40439"/>
            <a:ext cx="11912138" cy="1493520"/>
          </a:xfrm>
        </p:spPr>
        <p:txBody>
          <a:bodyPr>
            <a:noAutofit/>
          </a:bodyPr>
          <a:lstStyle/>
          <a:p>
            <a:r>
              <a:rPr lang="en-US" sz="5400" dirty="0">
                <a:solidFill>
                  <a:srgbClr val="FFC000"/>
                </a:solidFill>
              </a:rPr>
              <a:t>Temperature Monitoring Devices (TMD)</a:t>
            </a:r>
          </a:p>
        </p:txBody>
      </p:sp>
      <p:sp>
        <p:nvSpPr>
          <p:cNvPr id="4" name="Content Placeholder 3"/>
          <p:cNvSpPr>
            <a:spLocks noGrp="1"/>
          </p:cNvSpPr>
          <p:nvPr>
            <p:ph sz="half" idx="1"/>
          </p:nvPr>
        </p:nvSpPr>
        <p:spPr>
          <a:xfrm>
            <a:off x="257695" y="1737361"/>
            <a:ext cx="5983447" cy="4619896"/>
          </a:xfrm>
        </p:spPr>
        <p:txBody>
          <a:bodyPr>
            <a:normAutofit/>
          </a:bodyPr>
          <a:lstStyle/>
          <a:p>
            <a:pPr marL="0" indent="0">
              <a:buNone/>
            </a:pPr>
            <a:r>
              <a:rPr lang="en-US" sz="3600" b="1" dirty="0">
                <a:solidFill>
                  <a:srgbClr val="00B0F0"/>
                </a:solidFill>
              </a:rPr>
              <a:t>How many TMD’s should be on at each location</a:t>
            </a:r>
          </a:p>
          <a:p>
            <a:pPr marL="0" indent="0">
              <a:buNone/>
            </a:pPr>
            <a:r>
              <a:rPr lang="en-US" sz="2000" dirty="0"/>
              <a:t>Your facility should have a TMD</a:t>
            </a:r>
          </a:p>
          <a:p>
            <a:pPr marL="0" indent="0">
              <a:buNone/>
            </a:pPr>
            <a:r>
              <a:rPr lang="en-US" sz="2000" dirty="0"/>
              <a:t> (preferably a DDL) for: </a:t>
            </a:r>
          </a:p>
          <a:p>
            <a:r>
              <a:rPr lang="en-US" sz="2800" b="1" dirty="0"/>
              <a:t>Each vaccine storage unit </a:t>
            </a:r>
          </a:p>
          <a:p>
            <a:r>
              <a:rPr lang="en-US" sz="2800" b="1" dirty="0"/>
              <a:t>Each emergency transport unit </a:t>
            </a:r>
          </a:p>
          <a:p>
            <a:r>
              <a:rPr lang="en-US" sz="2800" b="1" dirty="0"/>
              <a:t>At least one backup TMD</a:t>
            </a:r>
          </a:p>
          <a:p>
            <a:pPr marL="0" indent="0">
              <a:buNone/>
            </a:pPr>
            <a:endParaRPr lang="en-US" dirty="0">
              <a:solidFill>
                <a:srgbClr val="FFC000"/>
              </a:solidFill>
            </a:endParaRPr>
          </a:p>
        </p:txBody>
      </p:sp>
      <p:pic>
        <p:nvPicPr>
          <p:cNvPr id="5" name="Picture 4">
            <a:extLst>
              <a:ext uri="{FF2B5EF4-FFF2-40B4-BE49-F238E27FC236}">
                <a16:creationId xmlns:a16="http://schemas.microsoft.com/office/drawing/2014/main" id="{D37A5CE8-BFF3-4EA1-9A05-32CD6D11E4CD}"/>
              </a:ext>
            </a:extLst>
          </p:cNvPr>
          <p:cNvPicPr>
            <a:picLocks noChangeAspect="1"/>
          </p:cNvPicPr>
          <p:nvPr/>
        </p:nvPicPr>
        <p:blipFill>
          <a:blip r:embed="rId2"/>
          <a:stretch>
            <a:fillRect/>
          </a:stretch>
        </p:blipFill>
        <p:spPr>
          <a:xfrm>
            <a:off x="6602426" y="1665514"/>
            <a:ext cx="5012560" cy="3526971"/>
          </a:xfrm>
          <a:prstGeom prst="rect">
            <a:avLst/>
          </a:prstGeom>
        </p:spPr>
      </p:pic>
    </p:spTree>
    <p:extLst>
      <p:ext uri="{BB962C8B-B14F-4D97-AF65-F5344CB8AC3E}">
        <p14:creationId xmlns:p14="http://schemas.microsoft.com/office/powerpoint/2010/main" val="16846848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1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8769" y="40439"/>
            <a:ext cx="11912138" cy="1493520"/>
          </a:xfrm>
        </p:spPr>
        <p:txBody>
          <a:bodyPr>
            <a:noAutofit/>
          </a:bodyPr>
          <a:lstStyle/>
          <a:p>
            <a:r>
              <a:rPr lang="en-US" sz="5400" dirty="0">
                <a:solidFill>
                  <a:srgbClr val="FFC000"/>
                </a:solidFill>
              </a:rPr>
              <a:t>Temperature Monitoring Devices (TMD)</a:t>
            </a:r>
          </a:p>
        </p:txBody>
      </p:sp>
      <p:sp>
        <p:nvSpPr>
          <p:cNvPr id="8" name="TextBox 7"/>
          <p:cNvSpPr txBox="1"/>
          <p:nvPr/>
        </p:nvSpPr>
        <p:spPr>
          <a:xfrm>
            <a:off x="6390499" y="1533959"/>
            <a:ext cx="5122606" cy="5355312"/>
          </a:xfrm>
          <a:prstGeom prst="rect">
            <a:avLst/>
          </a:prstGeom>
          <a:noFill/>
        </p:spPr>
        <p:txBody>
          <a:bodyPr wrap="square" rtlCol="0">
            <a:spAutoFit/>
          </a:bodyPr>
          <a:lstStyle/>
          <a:p>
            <a:r>
              <a:rPr lang="en-US" sz="3600" dirty="0">
                <a:solidFill>
                  <a:srgbClr val="92D050"/>
                </a:solidFill>
              </a:rPr>
              <a:t>TMD Placement</a:t>
            </a:r>
          </a:p>
          <a:p>
            <a:r>
              <a:rPr lang="en-US" dirty="0"/>
              <a:t>To help ensure vaccines are stored at appropriate temperatures:</a:t>
            </a:r>
          </a:p>
          <a:p>
            <a:endParaRPr lang="en-US" dirty="0"/>
          </a:p>
          <a:p>
            <a:pPr marL="285750" indent="-285750">
              <a:buFont typeface="Arial" panose="020B0604020202020204" pitchFamily="34" charset="0"/>
              <a:buChar char="•"/>
            </a:pPr>
            <a:r>
              <a:rPr lang="en-US" dirty="0"/>
              <a:t>Place the DDL’s active digital display on the outside of the unit so temperatures can be checked without opening the door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Place the buffered probe of the DDL in the center of the unit with the vaccines surrounding it. </a:t>
            </a:r>
          </a:p>
          <a:p>
            <a:endParaRPr lang="en-US" dirty="0">
              <a:solidFill>
                <a:srgbClr val="FF0000"/>
              </a:solidFill>
            </a:endParaRPr>
          </a:p>
          <a:p>
            <a:pPr marL="285750" indent="-285750" algn="ctr">
              <a:buFont typeface="Arial" panose="020B0604020202020204" pitchFamily="34" charset="0"/>
              <a:buChar char="•"/>
            </a:pPr>
            <a:r>
              <a:rPr lang="en-US" dirty="0">
                <a:solidFill>
                  <a:srgbClr val="FF0000"/>
                </a:solidFill>
              </a:rPr>
              <a:t>Pro tip: Avoid breaking door seal with probe wire if possible. Most purpose built units have built-in access ports.</a:t>
            </a:r>
          </a:p>
          <a:p>
            <a:pPr marL="285750" indent="-285750">
              <a:buFont typeface="Arial" panose="020B0604020202020204" pitchFamily="34" charset="0"/>
              <a:buChar char="•"/>
            </a:pPr>
            <a:endParaRPr lang="en-US" dirty="0"/>
          </a:p>
          <a:p>
            <a:endParaRPr lang="en-US" dirty="0"/>
          </a:p>
        </p:txBody>
      </p:sp>
      <p:pic>
        <p:nvPicPr>
          <p:cNvPr id="1026" name="Picture 2" descr="Image result">
            <a:extLst>
              <a:ext uri="{FF2B5EF4-FFF2-40B4-BE49-F238E27FC236}">
                <a16:creationId xmlns:a16="http://schemas.microsoft.com/office/drawing/2014/main" id="{FED12B1F-9B71-43BB-A675-E3E8AE431E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6630" y="1823683"/>
            <a:ext cx="3541486" cy="4671517"/>
          </a:xfrm>
          <a:prstGeom prst="rect">
            <a:avLst/>
          </a:prstGeom>
          <a:noFill/>
          <a:extLst>
            <a:ext uri="{909E8E84-426E-40DD-AFC4-6F175D3DCCD1}">
              <a14:hiddenFill xmlns:a14="http://schemas.microsoft.com/office/drawing/2010/main">
                <a:solidFill>
                  <a:srgbClr val="FFFFFF"/>
                </a:solidFill>
              </a14:hiddenFill>
            </a:ext>
          </a:extLst>
        </p:spPr>
      </p:pic>
      <p:sp>
        <p:nvSpPr>
          <p:cNvPr id="6" name="Plus Sign 5">
            <a:extLst>
              <a:ext uri="{FF2B5EF4-FFF2-40B4-BE49-F238E27FC236}">
                <a16:creationId xmlns:a16="http://schemas.microsoft.com/office/drawing/2014/main" id="{AAEDFF4B-CC35-4CB1-A0C0-5C1A36EDDD62}"/>
              </a:ext>
            </a:extLst>
          </p:cNvPr>
          <p:cNvSpPr/>
          <p:nvPr/>
        </p:nvSpPr>
        <p:spPr>
          <a:xfrm>
            <a:off x="5689887" y="4159441"/>
            <a:ext cx="445620" cy="391903"/>
          </a:xfrm>
          <a:prstGeom prst="mathPlus">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lus Sign 8">
            <a:extLst>
              <a:ext uri="{FF2B5EF4-FFF2-40B4-BE49-F238E27FC236}">
                <a16:creationId xmlns:a16="http://schemas.microsoft.com/office/drawing/2014/main" id="{53D44050-1AB0-4814-A8D9-0C48FDE04C3A}"/>
              </a:ext>
            </a:extLst>
          </p:cNvPr>
          <p:cNvSpPr/>
          <p:nvPr/>
        </p:nvSpPr>
        <p:spPr>
          <a:xfrm>
            <a:off x="5689887" y="3037097"/>
            <a:ext cx="445620" cy="391903"/>
          </a:xfrm>
          <a:prstGeom prst="mathPlus">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Minus Sign 6">
            <a:extLst>
              <a:ext uri="{FF2B5EF4-FFF2-40B4-BE49-F238E27FC236}">
                <a16:creationId xmlns:a16="http://schemas.microsoft.com/office/drawing/2014/main" id="{EB8E6DAD-4A1D-4402-BC32-BCC4258E8885}"/>
              </a:ext>
            </a:extLst>
          </p:cNvPr>
          <p:cNvSpPr/>
          <p:nvPr/>
        </p:nvSpPr>
        <p:spPr>
          <a:xfrm>
            <a:off x="5689887" y="5078585"/>
            <a:ext cx="445620" cy="785186"/>
          </a:xfrm>
          <a:prstGeom prst="mathMinu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a:extLst>
              <a:ext uri="{FF2B5EF4-FFF2-40B4-BE49-F238E27FC236}">
                <a16:creationId xmlns:a16="http://schemas.microsoft.com/office/drawing/2014/main" id="{2E336BD2-ADA7-4679-B879-F5E92FE6AFA3}"/>
              </a:ext>
            </a:extLst>
          </p:cNvPr>
          <p:cNvCxnSpPr>
            <a:cxnSpLocks/>
          </p:cNvCxnSpPr>
          <p:nvPr/>
        </p:nvCxnSpPr>
        <p:spPr>
          <a:xfrm flipH="1" flipV="1">
            <a:off x="2917371" y="4107543"/>
            <a:ext cx="2517524" cy="188686"/>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26713E87-DA45-461D-AFA9-E73CA96847CB}"/>
              </a:ext>
            </a:extLst>
          </p:cNvPr>
          <p:cNvCxnSpPr>
            <a:cxnSpLocks/>
          </p:cNvCxnSpPr>
          <p:nvPr/>
        </p:nvCxnSpPr>
        <p:spPr>
          <a:xfrm flipH="1">
            <a:off x="1553029" y="3219186"/>
            <a:ext cx="3881866" cy="209814"/>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B8A8E7E4-B915-4138-9F19-6D8A407F03C7}"/>
              </a:ext>
            </a:extLst>
          </p:cNvPr>
          <p:cNvCxnSpPr>
            <a:cxnSpLocks/>
          </p:cNvCxnSpPr>
          <p:nvPr/>
        </p:nvCxnSpPr>
        <p:spPr>
          <a:xfrm flipH="1" flipV="1">
            <a:off x="1553029" y="4107543"/>
            <a:ext cx="3881866" cy="1363635"/>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3976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001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8769" y="40439"/>
            <a:ext cx="11912138" cy="1493520"/>
          </a:xfrm>
        </p:spPr>
        <p:txBody>
          <a:bodyPr>
            <a:noAutofit/>
          </a:bodyPr>
          <a:lstStyle/>
          <a:p>
            <a:r>
              <a:rPr lang="en-US" sz="5400" dirty="0">
                <a:solidFill>
                  <a:srgbClr val="FFC000"/>
                </a:solidFill>
              </a:rPr>
              <a:t>Temperature Monitoring Devices (TMD)</a:t>
            </a:r>
          </a:p>
        </p:txBody>
      </p:sp>
      <p:sp>
        <p:nvSpPr>
          <p:cNvPr id="3" name="TextBox 2"/>
          <p:cNvSpPr txBox="1"/>
          <p:nvPr/>
        </p:nvSpPr>
        <p:spPr>
          <a:xfrm>
            <a:off x="220086" y="1662545"/>
            <a:ext cx="7574085" cy="4339650"/>
          </a:xfrm>
          <a:prstGeom prst="rect">
            <a:avLst/>
          </a:prstGeom>
          <a:noFill/>
        </p:spPr>
        <p:txBody>
          <a:bodyPr wrap="square" rtlCol="0">
            <a:spAutoFit/>
          </a:bodyPr>
          <a:lstStyle/>
          <a:p>
            <a:r>
              <a:rPr lang="en-US" sz="3600" dirty="0">
                <a:solidFill>
                  <a:srgbClr val="00B050"/>
                </a:solidFill>
              </a:rPr>
              <a:t>Monitoring Vaccine Temperature</a:t>
            </a:r>
          </a:p>
          <a:p>
            <a:r>
              <a:rPr lang="en-US" b="1" dirty="0">
                <a:solidFill>
                  <a:srgbClr val="FFC000"/>
                </a:solidFill>
              </a:rPr>
              <a:t>CDC recommends that providers:</a:t>
            </a:r>
          </a:p>
          <a:p>
            <a:pPr marL="285750" indent="-285750">
              <a:buFont typeface="Arial" panose="020B0604020202020204" pitchFamily="34" charset="0"/>
              <a:buChar char="•"/>
            </a:pPr>
            <a:r>
              <a:rPr lang="en-US" dirty="0"/>
              <a:t>Have a temperature monitoring log sheet placed on each storage unit door (or nearby).</a:t>
            </a:r>
          </a:p>
          <a:p>
            <a:pPr marL="285750" indent="-285750">
              <a:buFont typeface="Arial" panose="020B0604020202020204" pitchFamily="34" charset="0"/>
              <a:buChar char="•"/>
            </a:pPr>
            <a:r>
              <a:rPr lang="en-US" dirty="0"/>
              <a:t>Check and record storage unit minimum and maximum temperatures at the start of each workday.</a:t>
            </a:r>
          </a:p>
          <a:p>
            <a:pPr lvl="1"/>
            <a:r>
              <a:rPr lang="en-US" dirty="0"/>
              <a:t>This is a requirement for VFC providers</a:t>
            </a:r>
            <a:endParaRPr lang="en-US" b="1" dirty="0"/>
          </a:p>
          <a:p>
            <a:pPr marL="742950" lvl="1" indent="-285750">
              <a:buFont typeface="Arial" panose="020B0604020202020204" pitchFamily="34" charset="0"/>
              <a:buChar char="•"/>
            </a:pPr>
            <a:r>
              <a:rPr lang="en-US" b="1" dirty="0" err="1"/>
              <a:t>WSDoH</a:t>
            </a:r>
            <a:r>
              <a:rPr lang="en-US" b="1" dirty="0"/>
              <a:t> r</a:t>
            </a:r>
            <a:r>
              <a:rPr lang="en-US" dirty="0"/>
              <a:t>equires the recording of </a:t>
            </a:r>
            <a:r>
              <a:rPr lang="en-US" b="1" dirty="0"/>
              <a:t>BOTH</a:t>
            </a:r>
            <a:r>
              <a:rPr lang="en-US" dirty="0"/>
              <a:t> </a:t>
            </a:r>
            <a:r>
              <a:rPr lang="en-US" u="sng" dirty="0"/>
              <a:t>min/max</a:t>
            </a:r>
            <a:r>
              <a:rPr lang="en-US" dirty="0"/>
              <a:t> </a:t>
            </a:r>
            <a:r>
              <a:rPr lang="en-US" b="1" dirty="0"/>
              <a:t>AND</a:t>
            </a:r>
            <a:r>
              <a:rPr lang="en-US" dirty="0"/>
              <a:t> </a:t>
            </a:r>
            <a:r>
              <a:rPr lang="en-US" u="sng" dirty="0"/>
              <a:t>twice daily temps</a:t>
            </a:r>
            <a:endParaRPr lang="en-US" b="1" u="sng" dirty="0"/>
          </a:p>
          <a:p>
            <a:pPr lvl="1"/>
            <a:endParaRPr lang="en-US" b="1" dirty="0"/>
          </a:p>
          <a:p>
            <a:pPr marL="285750" indent="-285750">
              <a:buFont typeface="Arial" panose="020B0604020202020204" pitchFamily="34" charset="0"/>
              <a:buChar char="•"/>
            </a:pPr>
            <a:r>
              <a:rPr lang="en-US" dirty="0"/>
              <a:t>Also check the current temperature each time vaccines are accessed in the storage unit.</a:t>
            </a:r>
          </a:p>
          <a:p>
            <a:pPr marL="742950" lvl="1" indent="-285750">
              <a:buFont typeface="Arial" panose="020B0604020202020204" pitchFamily="34" charset="0"/>
              <a:buChar char="•"/>
            </a:pPr>
            <a:r>
              <a:rPr lang="en-US" dirty="0"/>
              <a:t>Recommended best practice:   Train staff to look for the high/low alarms at this time</a:t>
            </a:r>
            <a:r>
              <a:rPr lang="en-US" sz="2400" dirty="0"/>
              <a:t>.</a:t>
            </a:r>
          </a:p>
        </p:txBody>
      </p:sp>
      <p:pic>
        <p:nvPicPr>
          <p:cNvPr id="4" name="Picture 3">
            <a:extLst>
              <a:ext uri="{FF2B5EF4-FFF2-40B4-BE49-F238E27FC236}">
                <a16:creationId xmlns:a16="http://schemas.microsoft.com/office/drawing/2014/main" id="{D1C4502D-E5F7-4F7B-8224-94CAB75FBA87}"/>
              </a:ext>
            </a:extLst>
          </p:cNvPr>
          <p:cNvPicPr>
            <a:picLocks noChangeAspect="1"/>
          </p:cNvPicPr>
          <p:nvPr/>
        </p:nvPicPr>
        <p:blipFill>
          <a:blip r:embed="rId2"/>
          <a:stretch>
            <a:fillRect/>
          </a:stretch>
        </p:blipFill>
        <p:spPr>
          <a:xfrm>
            <a:off x="7973621" y="2199573"/>
            <a:ext cx="3998293" cy="2923969"/>
          </a:xfrm>
          <a:prstGeom prst="rect">
            <a:avLst/>
          </a:prstGeom>
        </p:spPr>
      </p:pic>
      <p:sp>
        <p:nvSpPr>
          <p:cNvPr id="7" name="TextBox 6">
            <a:extLst>
              <a:ext uri="{FF2B5EF4-FFF2-40B4-BE49-F238E27FC236}">
                <a16:creationId xmlns:a16="http://schemas.microsoft.com/office/drawing/2014/main" id="{17404C5B-D068-4623-8B85-84C5578DF5DF}"/>
              </a:ext>
            </a:extLst>
          </p:cNvPr>
          <p:cNvSpPr txBox="1"/>
          <p:nvPr/>
        </p:nvSpPr>
        <p:spPr>
          <a:xfrm>
            <a:off x="8152550" y="5355514"/>
            <a:ext cx="3819364" cy="276999"/>
          </a:xfrm>
          <a:prstGeom prst="rect">
            <a:avLst/>
          </a:prstGeom>
          <a:noFill/>
        </p:spPr>
        <p:txBody>
          <a:bodyPr wrap="square" rtlCol="0">
            <a:spAutoFit/>
          </a:bodyPr>
          <a:lstStyle/>
          <a:p>
            <a:r>
              <a:rPr lang="en-US" sz="1200" dirty="0" err="1">
                <a:hlinkClick r:id="rId3"/>
              </a:rPr>
              <a:t>WSDoH</a:t>
            </a:r>
            <a:r>
              <a:rPr lang="en-US" sz="1200" dirty="0">
                <a:hlinkClick r:id="rId3"/>
              </a:rPr>
              <a:t> Refrigerator </a:t>
            </a:r>
            <a:r>
              <a:rPr lang="en-US" sz="1200" dirty="0" err="1">
                <a:hlinkClick r:id="rId3"/>
              </a:rPr>
              <a:t>Refrigerator</a:t>
            </a:r>
            <a:r>
              <a:rPr lang="en-US" sz="1200" dirty="0">
                <a:hlinkClick r:id="rId3"/>
              </a:rPr>
              <a:t> Monitoring Log</a:t>
            </a:r>
            <a:endParaRPr lang="en-US" sz="1200" dirty="0"/>
          </a:p>
        </p:txBody>
      </p:sp>
    </p:spTree>
    <p:extLst>
      <p:ext uri="{BB962C8B-B14F-4D97-AF65-F5344CB8AC3E}">
        <p14:creationId xmlns:p14="http://schemas.microsoft.com/office/powerpoint/2010/main" val="31397108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001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8769" y="40439"/>
            <a:ext cx="11912138" cy="1493520"/>
          </a:xfrm>
        </p:spPr>
        <p:txBody>
          <a:bodyPr>
            <a:noAutofit/>
          </a:bodyPr>
          <a:lstStyle/>
          <a:p>
            <a:r>
              <a:rPr lang="en-US" sz="5400" dirty="0">
                <a:solidFill>
                  <a:srgbClr val="FFC000"/>
                </a:solidFill>
              </a:rPr>
              <a:t>Temperature Monitoring Devices (TMD)</a:t>
            </a:r>
          </a:p>
        </p:txBody>
      </p:sp>
      <p:sp>
        <p:nvSpPr>
          <p:cNvPr id="3" name="TextBox 2"/>
          <p:cNvSpPr txBox="1"/>
          <p:nvPr/>
        </p:nvSpPr>
        <p:spPr>
          <a:xfrm>
            <a:off x="220085" y="1662545"/>
            <a:ext cx="11629505" cy="4955203"/>
          </a:xfrm>
          <a:prstGeom prst="rect">
            <a:avLst/>
          </a:prstGeom>
          <a:noFill/>
        </p:spPr>
        <p:txBody>
          <a:bodyPr wrap="square" rtlCol="0">
            <a:spAutoFit/>
          </a:bodyPr>
          <a:lstStyle/>
          <a:p>
            <a:r>
              <a:rPr lang="en-US" sz="3600" dirty="0">
                <a:solidFill>
                  <a:srgbClr val="00B050"/>
                </a:solidFill>
              </a:rPr>
              <a:t>Monitoring Vaccine Temperature</a:t>
            </a:r>
          </a:p>
          <a:p>
            <a:r>
              <a:rPr lang="en-US" sz="2800" b="1" dirty="0">
                <a:solidFill>
                  <a:srgbClr val="FFC000"/>
                </a:solidFill>
              </a:rPr>
              <a:t>CDC recommends on a </a:t>
            </a:r>
            <a:r>
              <a:rPr lang="en-US" sz="2800" b="1" u="sng" dirty="0">
                <a:solidFill>
                  <a:srgbClr val="FFC000"/>
                </a:solidFill>
              </a:rPr>
              <a:t>weekly</a:t>
            </a:r>
            <a:r>
              <a:rPr lang="en-US" sz="2800" b="1" dirty="0">
                <a:solidFill>
                  <a:srgbClr val="FFC000"/>
                </a:solidFill>
              </a:rPr>
              <a:t> basis: </a:t>
            </a:r>
          </a:p>
          <a:p>
            <a:pPr marL="285750" indent="-285750">
              <a:buFont typeface="Arial" panose="020B0604020202020204" pitchFamily="34" charset="0"/>
              <a:buChar char="•"/>
            </a:pPr>
            <a:r>
              <a:rPr lang="en-US" sz="2800" dirty="0"/>
              <a:t>Review storage unit temperature readings and review continuous DDL software or website information for changes in temperature trends that might require action </a:t>
            </a:r>
          </a:p>
          <a:p>
            <a:pPr marL="742950" lvl="1" indent="-285750">
              <a:buFont typeface="Arial" panose="020B0604020202020204" pitchFamily="34" charset="0"/>
              <a:buChar char="•"/>
            </a:pPr>
            <a:r>
              <a:rPr lang="en-US" sz="2800" dirty="0"/>
              <a:t>Recommended best practice:  This also is the recommended interval for downloading non-Internet connected DDL devices.</a:t>
            </a:r>
          </a:p>
          <a:p>
            <a:pPr marL="285750" indent="-285750">
              <a:buFont typeface="Arial" panose="020B0604020202020204" pitchFamily="34" charset="0"/>
              <a:buChar char="•"/>
            </a:pPr>
            <a:r>
              <a:rPr lang="en-US" sz="2800" dirty="0"/>
              <a:t>File this information so it can be analyzed for long-term trends and/or recurring problems. Temperature data should be kept for 3 years </a:t>
            </a:r>
          </a:p>
        </p:txBody>
      </p:sp>
    </p:spTree>
    <p:extLst>
      <p:ext uri="{BB962C8B-B14F-4D97-AF65-F5344CB8AC3E}">
        <p14:creationId xmlns:p14="http://schemas.microsoft.com/office/powerpoint/2010/main" val="23009383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1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8769" y="40439"/>
            <a:ext cx="11912138" cy="1493520"/>
          </a:xfrm>
        </p:spPr>
        <p:txBody>
          <a:bodyPr>
            <a:noAutofit/>
          </a:bodyPr>
          <a:lstStyle/>
          <a:p>
            <a:r>
              <a:rPr lang="en-US" sz="5400" dirty="0">
                <a:solidFill>
                  <a:srgbClr val="FFC000"/>
                </a:solidFill>
              </a:rPr>
              <a:t>Temperature Monitoring Devices (TMD)</a:t>
            </a:r>
          </a:p>
        </p:txBody>
      </p:sp>
      <p:sp>
        <p:nvSpPr>
          <p:cNvPr id="7" name="TextBox 6"/>
          <p:cNvSpPr txBox="1"/>
          <p:nvPr/>
        </p:nvSpPr>
        <p:spPr>
          <a:xfrm>
            <a:off x="204309" y="1533959"/>
            <a:ext cx="11639348" cy="3200876"/>
          </a:xfrm>
          <a:prstGeom prst="rect">
            <a:avLst/>
          </a:prstGeom>
          <a:noFill/>
        </p:spPr>
        <p:txBody>
          <a:bodyPr wrap="square" rtlCol="0">
            <a:spAutoFit/>
          </a:bodyPr>
          <a:lstStyle/>
          <a:p>
            <a:r>
              <a:rPr lang="en-US" sz="4000" b="1" dirty="0">
                <a:solidFill>
                  <a:srgbClr val="FF0000"/>
                </a:solidFill>
              </a:rPr>
              <a:t>Temperature Excursions </a:t>
            </a:r>
            <a:r>
              <a:rPr lang="en-US" sz="2800" b="1" dirty="0">
                <a:solidFill>
                  <a:srgbClr val="FF0000"/>
                </a:solidFill>
              </a:rPr>
              <a:t>(Out-of-Range Temperatures) </a:t>
            </a:r>
          </a:p>
          <a:p>
            <a:endParaRPr lang="en-US" sz="3600" b="1" dirty="0"/>
          </a:p>
          <a:p>
            <a:r>
              <a:rPr lang="en-US" sz="3600" b="1" dirty="0"/>
              <a:t>Temperature excursions or inappropriate conditions for any vaccine require immediate action. </a:t>
            </a:r>
          </a:p>
          <a:p>
            <a:endParaRPr lang="en-US" sz="3600" b="1" dirty="0"/>
          </a:p>
          <a:p>
            <a:endParaRPr lang="en-US" b="1" dirty="0">
              <a:solidFill>
                <a:srgbClr val="FF0000"/>
              </a:solidFill>
            </a:endParaRPr>
          </a:p>
        </p:txBody>
      </p:sp>
      <p:sp>
        <p:nvSpPr>
          <p:cNvPr id="4" name="TextBox 3">
            <a:extLst>
              <a:ext uri="{FF2B5EF4-FFF2-40B4-BE49-F238E27FC236}">
                <a16:creationId xmlns:a16="http://schemas.microsoft.com/office/drawing/2014/main" id="{C48060F0-DBB9-4D7A-9253-5071E208074E}"/>
              </a:ext>
            </a:extLst>
          </p:cNvPr>
          <p:cNvSpPr txBox="1"/>
          <p:nvPr/>
        </p:nvSpPr>
        <p:spPr>
          <a:xfrm>
            <a:off x="2015418" y="4340103"/>
            <a:ext cx="2452254" cy="2246769"/>
          </a:xfrm>
          <a:prstGeom prst="rect">
            <a:avLst/>
          </a:prstGeom>
          <a:noFill/>
        </p:spPr>
        <p:txBody>
          <a:bodyPr wrap="square" rtlCol="0">
            <a:spAutoFit/>
          </a:bodyPr>
          <a:lstStyle/>
          <a:p>
            <a:pPr algn="ctr"/>
            <a:r>
              <a:rPr lang="en-US" sz="2400" b="1" dirty="0">
                <a:solidFill>
                  <a:srgbClr val="00B050"/>
                </a:solidFill>
              </a:rPr>
              <a:t>Refrigerator</a:t>
            </a:r>
          </a:p>
          <a:p>
            <a:pPr algn="ctr"/>
            <a:r>
              <a:rPr lang="en-US" sz="2400" b="1" dirty="0">
                <a:solidFill>
                  <a:srgbClr val="FF0000"/>
                </a:solidFill>
              </a:rPr>
              <a:t>Store Vaccines </a:t>
            </a:r>
          </a:p>
          <a:p>
            <a:pPr algn="ctr"/>
            <a:r>
              <a:rPr lang="en-US" sz="2400" b="1" dirty="0">
                <a:solidFill>
                  <a:srgbClr val="FF0000"/>
                </a:solidFill>
              </a:rPr>
              <a:t>Between</a:t>
            </a:r>
          </a:p>
          <a:p>
            <a:pPr algn="ctr"/>
            <a:r>
              <a:rPr lang="en-US" sz="2400" b="1" dirty="0">
                <a:solidFill>
                  <a:srgbClr val="FF0000"/>
                </a:solidFill>
              </a:rPr>
              <a:t>2ºC and 8ºC</a:t>
            </a:r>
          </a:p>
          <a:p>
            <a:pPr algn="ctr"/>
            <a:r>
              <a:rPr lang="en-US" sz="2400" b="1" dirty="0">
                <a:solidFill>
                  <a:srgbClr val="FF0000"/>
                </a:solidFill>
              </a:rPr>
              <a:t>(36ºF and 46ºF)</a:t>
            </a:r>
          </a:p>
          <a:p>
            <a:pPr algn="ctr"/>
            <a:r>
              <a:rPr lang="en-US" sz="2000" b="1" dirty="0">
                <a:solidFill>
                  <a:schemeClr val="accent6"/>
                </a:solidFill>
              </a:rPr>
              <a:t>(1.7ºC and 7.8ºC)</a:t>
            </a:r>
          </a:p>
        </p:txBody>
      </p:sp>
      <p:sp>
        <p:nvSpPr>
          <p:cNvPr id="5" name="TextBox 4">
            <a:extLst>
              <a:ext uri="{FF2B5EF4-FFF2-40B4-BE49-F238E27FC236}">
                <a16:creationId xmlns:a16="http://schemas.microsoft.com/office/drawing/2014/main" id="{1ECFBAD7-6CDA-4827-BC95-5E06C7C674F9}"/>
              </a:ext>
            </a:extLst>
          </p:cNvPr>
          <p:cNvSpPr txBox="1"/>
          <p:nvPr/>
        </p:nvSpPr>
        <p:spPr>
          <a:xfrm>
            <a:off x="6598093" y="4340103"/>
            <a:ext cx="2655916" cy="2308324"/>
          </a:xfrm>
          <a:prstGeom prst="rect">
            <a:avLst/>
          </a:prstGeom>
          <a:noFill/>
        </p:spPr>
        <p:txBody>
          <a:bodyPr wrap="square" rtlCol="0">
            <a:spAutoFit/>
          </a:bodyPr>
          <a:lstStyle/>
          <a:p>
            <a:pPr algn="ctr"/>
            <a:r>
              <a:rPr lang="en-US" sz="2400" b="1" dirty="0">
                <a:solidFill>
                  <a:srgbClr val="00B0F0"/>
                </a:solidFill>
              </a:rPr>
              <a:t>Freezer</a:t>
            </a:r>
          </a:p>
          <a:p>
            <a:pPr algn="ctr"/>
            <a:r>
              <a:rPr lang="en-US" sz="2400" b="1" dirty="0">
                <a:solidFill>
                  <a:srgbClr val="FF0000"/>
                </a:solidFill>
              </a:rPr>
              <a:t>Store Vaccines between</a:t>
            </a:r>
          </a:p>
          <a:p>
            <a:pPr algn="ctr"/>
            <a:r>
              <a:rPr lang="en-US" sz="2400" b="1" dirty="0">
                <a:solidFill>
                  <a:srgbClr val="FF0000"/>
                </a:solidFill>
              </a:rPr>
              <a:t>-50ºC and -15ºC</a:t>
            </a:r>
          </a:p>
          <a:p>
            <a:pPr algn="ctr"/>
            <a:r>
              <a:rPr lang="en-US" sz="2400" b="1" dirty="0">
                <a:solidFill>
                  <a:srgbClr val="FF0000"/>
                </a:solidFill>
              </a:rPr>
              <a:t>(-58ºF and +5ºF)</a:t>
            </a:r>
          </a:p>
          <a:p>
            <a:pPr algn="ctr"/>
            <a:endParaRPr lang="en-US" sz="2400" b="1" dirty="0">
              <a:solidFill>
                <a:srgbClr val="FF0000"/>
              </a:solidFill>
            </a:endParaRPr>
          </a:p>
        </p:txBody>
      </p:sp>
    </p:spTree>
    <p:extLst>
      <p:ext uri="{BB962C8B-B14F-4D97-AF65-F5344CB8AC3E}">
        <p14:creationId xmlns:p14="http://schemas.microsoft.com/office/powerpoint/2010/main" val="11384092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001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8769" y="40439"/>
            <a:ext cx="11912138" cy="1493520"/>
          </a:xfrm>
        </p:spPr>
        <p:txBody>
          <a:bodyPr>
            <a:noAutofit/>
          </a:bodyPr>
          <a:lstStyle/>
          <a:p>
            <a:r>
              <a:rPr lang="en-US" sz="5400" dirty="0">
                <a:solidFill>
                  <a:srgbClr val="FFC000"/>
                </a:solidFill>
              </a:rPr>
              <a:t>Temperature Monitoring Devices (TMD)</a:t>
            </a:r>
          </a:p>
        </p:txBody>
      </p:sp>
      <p:sp>
        <p:nvSpPr>
          <p:cNvPr id="7" name="TextBox 6"/>
          <p:cNvSpPr txBox="1"/>
          <p:nvPr/>
        </p:nvSpPr>
        <p:spPr>
          <a:xfrm>
            <a:off x="204309" y="1533959"/>
            <a:ext cx="11661058" cy="4816703"/>
          </a:xfrm>
          <a:prstGeom prst="rect">
            <a:avLst/>
          </a:prstGeom>
          <a:noFill/>
        </p:spPr>
        <p:txBody>
          <a:bodyPr wrap="square" rtlCol="0">
            <a:spAutoFit/>
          </a:bodyPr>
          <a:lstStyle/>
          <a:p>
            <a:r>
              <a:rPr lang="en-US" sz="4000" b="1" dirty="0">
                <a:solidFill>
                  <a:srgbClr val="FF0000"/>
                </a:solidFill>
              </a:rPr>
              <a:t>Temperature Excursions </a:t>
            </a:r>
            <a:r>
              <a:rPr lang="en-US" sz="2800" b="1" dirty="0">
                <a:solidFill>
                  <a:srgbClr val="FF0000"/>
                </a:solidFill>
              </a:rPr>
              <a:t>(Out-of-Range Temperatures) </a:t>
            </a:r>
          </a:p>
          <a:p>
            <a:r>
              <a:rPr lang="en-US" sz="1400" dirty="0"/>
              <a:t>If there is any question about whether vaccines may have been exposed to an out-of-range temperature because the unit became too cold or too hot, CDC recommends the following steps:</a:t>
            </a:r>
          </a:p>
          <a:p>
            <a:endParaRPr lang="en-US" sz="2100" dirty="0"/>
          </a:p>
          <a:p>
            <a:pPr marL="342900" indent="-342900">
              <a:buFont typeface="+mj-lt"/>
              <a:buAutoNum type="arabicPeriod"/>
            </a:pPr>
            <a:r>
              <a:rPr lang="en-US" sz="2100" b="1" dirty="0"/>
              <a:t>Ensure staff has notified the primary or alternate vaccine coordinator immediately and then report the problem to their supervisor and/or clinic manager.</a:t>
            </a:r>
          </a:p>
          <a:p>
            <a:pPr marL="342900" indent="-342900">
              <a:buFont typeface="+mj-lt"/>
              <a:buAutoNum type="arabicPeriod"/>
            </a:pPr>
            <a:endParaRPr lang="en-US" sz="2100" b="1" dirty="0"/>
          </a:p>
          <a:p>
            <a:pPr marL="342900" indent="-342900">
              <a:buFont typeface="+mj-lt"/>
              <a:buAutoNum type="arabicPeriod"/>
            </a:pPr>
            <a:r>
              <a:rPr lang="en-US" sz="2100" b="1" dirty="0"/>
              <a:t>Vaccine coordinator or designated staff should follow their protocols , label exposed vaccines, “DO NOT USE,” and place them in a separate container apart from other vaccines in the storage unit. Often this is just labeling the unit itself as “DO NOT USE,” </a:t>
            </a:r>
          </a:p>
          <a:p>
            <a:pPr marL="342900" indent="-342900">
              <a:buFont typeface="+mj-lt"/>
              <a:buAutoNum type="arabicPeriod"/>
            </a:pPr>
            <a:endParaRPr lang="en-US" sz="2100" b="1" dirty="0"/>
          </a:p>
          <a:p>
            <a:pPr marL="342900" indent="-342900">
              <a:buFont typeface="+mj-lt"/>
              <a:buAutoNum type="arabicPeriod"/>
            </a:pPr>
            <a:r>
              <a:rPr lang="en-US" sz="2100" b="1" dirty="0"/>
              <a:t>Direct staff to use their Standard Operating Procedure (</a:t>
            </a:r>
            <a:r>
              <a:rPr lang="en-US" sz="2100" b="1" dirty="0" err="1"/>
              <a:t>SoP</a:t>
            </a:r>
            <a:r>
              <a:rPr lang="en-US" sz="2100" b="1" dirty="0"/>
              <a:t>) for temperature excursions, which should include contacting the vaccine manufacturers, and the state, if under the Vaccine for Children program (VFC).</a:t>
            </a:r>
            <a:endParaRPr lang="en-US" sz="2100" b="1" dirty="0">
              <a:solidFill>
                <a:srgbClr val="FF0000"/>
              </a:solidFill>
            </a:endParaRPr>
          </a:p>
        </p:txBody>
      </p:sp>
    </p:spTree>
    <p:extLst>
      <p:ext uri="{BB962C8B-B14F-4D97-AF65-F5344CB8AC3E}">
        <p14:creationId xmlns:p14="http://schemas.microsoft.com/office/powerpoint/2010/main" val="32892390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001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8769" y="40439"/>
            <a:ext cx="11912138" cy="1493520"/>
          </a:xfrm>
        </p:spPr>
        <p:txBody>
          <a:bodyPr>
            <a:noAutofit/>
          </a:bodyPr>
          <a:lstStyle/>
          <a:p>
            <a:r>
              <a:rPr lang="en-US" sz="5400" dirty="0">
                <a:solidFill>
                  <a:schemeClr val="accent6">
                    <a:lumMod val="60000"/>
                    <a:lumOff val="40000"/>
                  </a:schemeClr>
                </a:solidFill>
              </a:rPr>
              <a:t>Calibration &amp; Testing TMD </a:t>
            </a:r>
          </a:p>
        </p:txBody>
      </p:sp>
      <p:sp>
        <p:nvSpPr>
          <p:cNvPr id="3" name="TextBox 2"/>
          <p:cNvSpPr txBox="1"/>
          <p:nvPr/>
        </p:nvSpPr>
        <p:spPr>
          <a:xfrm>
            <a:off x="220085" y="1318022"/>
            <a:ext cx="11770822" cy="5539978"/>
          </a:xfrm>
          <a:prstGeom prst="rect">
            <a:avLst/>
          </a:prstGeom>
          <a:noFill/>
        </p:spPr>
        <p:txBody>
          <a:bodyPr wrap="square" rtlCol="0">
            <a:spAutoFit/>
          </a:bodyPr>
          <a:lstStyle/>
          <a:p>
            <a:r>
              <a:rPr lang="en-US" sz="2400" dirty="0">
                <a:solidFill>
                  <a:srgbClr val="00B050"/>
                </a:solidFill>
              </a:rPr>
              <a:t>Calibration testing should be done every 1 to 2 years, or according to the manufacturer’s suggested timeline.  </a:t>
            </a:r>
          </a:p>
          <a:p>
            <a:pPr marL="342900" indent="-342900">
              <a:buFont typeface="Arial" panose="020B0604020202020204" pitchFamily="34" charset="0"/>
              <a:buChar char="•"/>
            </a:pPr>
            <a:r>
              <a:rPr lang="en-US" sz="2400" b="1" u="sng" dirty="0"/>
              <a:t>Per WS </a:t>
            </a:r>
            <a:r>
              <a:rPr lang="en-US" sz="2400" b="1" u="sng" dirty="0" err="1"/>
              <a:t>DoH</a:t>
            </a:r>
            <a:r>
              <a:rPr lang="en-US" sz="2400" dirty="0"/>
              <a:t> :  </a:t>
            </a:r>
            <a:r>
              <a:rPr lang="en-US" sz="2400" b="1" i="1" dirty="0"/>
              <a:t>Alarmed electronic monitoring system </a:t>
            </a:r>
            <a:r>
              <a:rPr lang="en-US" sz="2400" dirty="0"/>
              <a:t>must be tested a minimum of twice per year to ensure it is functioning properly. Keep records of the testing in the practice’s vaccine management plans.</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CDC recommends that a DDL’s current and valid Certificate of Calibration Testing (Report of Calibration) should include: </a:t>
            </a:r>
          </a:p>
          <a:p>
            <a:pPr marL="800100" lvl="1" indent="-342900">
              <a:buFont typeface="Arial" panose="020B0604020202020204" pitchFamily="34" charset="0"/>
              <a:buChar char="•"/>
            </a:pPr>
            <a:r>
              <a:rPr lang="en-US" sz="2400" dirty="0">
                <a:solidFill>
                  <a:srgbClr val="92D050"/>
                </a:solidFill>
              </a:rPr>
              <a:t>Model/device name or number</a:t>
            </a:r>
          </a:p>
          <a:p>
            <a:pPr marL="800100" lvl="1" indent="-342900">
              <a:buFont typeface="Arial" panose="020B0604020202020204" pitchFamily="34" charset="0"/>
              <a:buChar char="•"/>
            </a:pPr>
            <a:r>
              <a:rPr lang="en-US" sz="2400" dirty="0">
                <a:solidFill>
                  <a:srgbClr val="92D050"/>
                </a:solidFill>
              </a:rPr>
              <a:t>Serial number</a:t>
            </a:r>
          </a:p>
          <a:p>
            <a:pPr marL="800100" lvl="1" indent="-342900">
              <a:buFont typeface="Arial" panose="020B0604020202020204" pitchFamily="34" charset="0"/>
              <a:buChar char="•"/>
            </a:pPr>
            <a:r>
              <a:rPr lang="en-US" sz="2400" dirty="0">
                <a:solidFill>
                  <a:srgbClr val="92D050"/>
                </a:solidFill>
              </a:rPr>
              <a:t>Date of Calibration (report or issue date)</a:t>
            </a:r>
          </a:p>
          <a:p>
            <a:pPr marL="800100" lvl="1" indent="-342900">
              <a:buFont typeface="Arial" panose="020B0604020202020204" pitchFamily="34" charset="0"/>
              <a:buChar char="•"/>
            </a:pPr>
            <a:r>
              <a:rPr lang="en-US" sz="2400" dirty="0">
                <a:solidFill>
                  <a:srgbClr val="92D050"/>
                </a:solidFill>
              </a:rPr>
              <a:t>Confirmation that the instrument passed testing </a:t>
            </a:r>
          </a:p>
          <a:p>
            <a:pPr lvl="2"/>
            <a:r>
              <a:rPr lang="en-US" sz="2400" dirty="0">
                <a:solidFill>
                  <a:srgbClr val="92D050"/>
                </a:solidFill>
              </a:rPr>
              <a:t>(or instrument in tolerance)</a:t>
            </a:r>
          </a:p>
          <a:p>
            <a:pPr marL="800100" lvl="1" indent="-342900">
              <a:buFont typeface="Arial" panose="020B0604020202020204" pitchFamily="34" charset="0"/>
              <a:buChar char="•"/>
            </a:pPr>
            <a:r>
              <a:rPr lang="en-US" sz="2400" dirty="0">
                <a:solidFill>
                  <a:srgbClr val="92D050"/>
                </a:solidFill>
              </a:rPr>
              <a:t>Recommended uncertainty of +/-0.5° C (+/-1° F) or less</a:t>
            </a:r>
          </a:p>
          <a:p>
            <a:pPr marL="285750" indent="-285750">
              <a:buFont typeface="Arial" panose="020B0604020202020204" pitchFamily="34" charset="0"/>
              <a:buChar char="•"/>
            </a:pPr>
            <a:endParaRPr lang="en-US" dirty="0"/>
          </a:p>
        </p:txBody>
      </p:sp>
      <p:pic>
        <p:nvPicPr>
          <p:cNvPr id="4" name="Picture 3"/>
          <p:cNvPicPr>
            <a:picLocks noChangeAspect="1"/>
          </p:cNvPicPr>
          <p:nvPr/>
        </p:nvPicPr>
        <p:blipFill>
          <a:blip r:embed="rId2"/>
          <a:stretch>
            <a:fillRect/>
          </a:stretch>
        </p:blipFill>
        <p:spPr>
          <a:xfrm>
            <a:off x="9666458" y="4088011"/>
            <a:ext cx="1838325" cy="2409825"/>
          </a:xfrm>
          <a:prstGeom prst="rect">
            <a:avLst/>
          </a:prstGeom>
        </p:spPr>
      </p:pic>
    </p:spTree>
    <p:extLst>
      <p:ext uri="{BB962C8B-B14F-4D97-AF65-F5344CB8AC3E}">
        <p14:creationId xmlns:p14="http://schemas.microsoft.com/office/powerpoint/2010/main" val="28676226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001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8769" y="40439"/>
            <a:ext cx="11912138" cy="1493520"/>
          </a:xfrm>
        </p:spPr>
        <p:txBody>
          <a:bodyPr>
            <a:noAutofit/>
          </a:bodyPr>
          <a:lstStyle/>
          <a:p>
            <a:r>
              <a:rPr lang="en-US" sz="5400" dirty="0">
                <a:solidFill>
                  <a:schemeClr val="accent6">
                    <a:lumMod val="60000"/>
                    <a:lumOff val="40000"/>
                  </a:schemeClr>
                </a:solidFill>
              </a:rPr>
              <a:t>Calibration &amp; Testing TMD </a:t>
            </a:r>
          </a:p>
        </p:txBody>
      </p:sp>
      <p:sp>
        <p:nvSpPr>
          <p:cNvPr id="3" name="TextBox 2"/>
          <p:cNvSpPr txBox="1"/>
          <p:nvPr/>
        </p:nvSpPr>
        <p:spPr>
          <a:xfrm>
            <a:off x="220086" y="1662545"/>
            <a:ext cx="11770822" cy="5816977"/>
          </a:xfrm>
          <a:prstGeom prst="rect">
            <a:avLst/>
          </a:prstGeom>
          <a:noFill/>
        </p:spPr>
        <p:txBody>
          <a:bodyPr wrap="square" rtlCol="0">
            <a:spAutoFit/>
          </a:bodyPr>
          <a:lstStyle/>
          <a:p>
            <a:endParaRPr lang="en-US" dirty="0"/>
          </a:p>
          <a:p>
            <a:r>
              <a:rPr lang="en-US" dirty="0">
                <a:solidFill>
                  <a:srgbClr val="92D050"/>
                </a:solidFill>
              </a:rPr>
              <a:t>Also the Certificate of Calibration Testing or Report of Calibration should be issued by an appropriate entity. The certificate indicates one or more of the following:</a:t>
            </a:r>
          </a:p>
          <a:p>
            <a:endParaRPr lang="en-US" dirty="0"/>
          </a:p>
          <a:p>
            <a:pPr marL="285750" indent="-285750">
              <a:buFont typeface="Arial" panose="020B0604020202020204" pitchFamily="34" charset="0"/>
              <a:buChar char="•"/>
            </a:pPr>
            <a:r>
              <a:rPr lang="en-US" dirty="0"/>
              <a:t>Conforms to International Organization for Standardization (ISO)/International Electro-technical Commission </a:t>
            </a:r>
            <a:r>
              <a:rPr lang="en-US" b="1" dirty="0"/>
              <a:t>(IEC) </a:t>
            </a:r>
            <a:r>
              <a:rPr lang="en-US" sz="2400" b="1" dirty="0"/>
              <a:t>17025</a:t>
            </a:r>
            <a:r>
              <a:rPr lang="en-US" b="1" dirty="0"/>
              <a:t> </a:t>
            </a:r>
            <a:r>
              <a:rPr lang="en-US" dirty="0"/>
              <a:t>international standards for calibration testing and traceability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Performed by a laboratory </a:t>
            </a:r>
            <a:r>
              <a:rPr lang="en-US" b="1" dirty="0"/>
              <a:t>accredited by International Laboratory Accreditation Cooperation (ILAC</a:t>
            </a:r>
            <a:r>
              <a:rPr lang="en-US" dirty="0"/>
              <a:t>) Mutual Recognition Arrangement (MRA) signatory body – A list of ILAC/MRA signatories may be found at ILAC.org/ILAC-MRA-and-signatories/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Traceable to the standards maintained by the National Institute of Standards and Technology (NIST) </a:t>
            </a:r>
          </a:p>
          <a:p>
            <a:pPr lvl="1"/>
            <a:r>
              <a:rPr lang="en-US" sz="1400" b="1" u="sng" dirty="0">
                <a:solidFill>
                  <a:srgbClr val="00B050"/>
                </a:solidFill>
              </a:rPr>
              <a:t>Pro Tip: </a:t>
            </a:r>
            <a:r>
              <a:rPr lang="en-US" sz="1400" u="sng" dirty="0">
                <a:solidFill>
                  <a:srgbClr val="00B050"/>
                </a:solidFill>
              </a:rPr>
              <a:t>There is a registered trademark </a:t>
            </a:r>
            <a:r>
              <a:rPr lang="en-US" sz="1400" b="1" u="sng" dirty="0">
                <a:solidFill>
                  <a:srgbClr val="00B050"/>
                </a:solidFill>
              </a:rPr>
              <a:t>Traceable® </a:t>
            </a:r>
            <a:r>
              <a:rPr lang="en-US" sz="1400" u="sng" dirty="0">
                <a:solidFill>
                  <a:srgbClr val="00B050"/>
                </a:solidFill>
              </a:rPr>
              <a:t>that is commonly misunderstood for this technical term.</a:t>
            </a:r>
          </a:p>
          <a:p>
            <a:pPr lvl="1"/>
            <a:endParaRPr lang="en-US" sz="1200" dirty="0"/>
          </a:p>
          <a:p>
            <a:pPr marL="285750" indent="-285750">
              <a:buFont typeface="Arial" panose="020B0604020202020204" pitchFamily="34" charset="0"/>
              <a:buChar char="•"/>
            </a:pPr>
            <a:r>
              <a:rPr lang="en-US" dirty="0"/>
              <a:t>Meets specifications and testing requirements for the American Society for Testing and Materials </a:t>
            </a:r>
            <a:r>
              <a:rPr lang="en-US" b="1" dirty="0"/>
              <a:t>(ASTM) Standard E2877 Tolerance Class F</a:t>
            </a:r>
            <a:r>
              <a:rPr lang="en-US" dirty="0"/>
              <a:t> (&lt; +/-0.5° C or &lt; +/-1° F) or better</a:t>
            </a:r>
          </a:p>
          <a:p>
            <a:endParaRPr lang="en-US" dirty="0"/>
          </a:p>
          <a:p>
            <a:pPr marL="285750" indent="-285750">
              <a:buFont typeface="Arial" panose="020B0604020202020204" pitchFamily="34" charset="0"/>
              <a:buChar char="•"/>
            </a:pPr>
            <a:endParaRPr lang="en-US" b="1" u="sng" dirty="0"/>
          </a:p>
          <a:p>
            <a:pPr marL="742950" lvl="1" indent="-285750">
              <a:buFont typeface="Arial" panose="020B0604020202020204" pitchFamily="34" charset="0"/>
              <a:buChar char="•"/>
            </a:pPr>
            <a:endParaRPr lang="en-US" dirty="0"/>
          </a:p>
          <a:p>
            <a:endParaRPr lang="en-US" sz="3600" dirty="0">
              <a:solidFill>
                <a:srgbClr val="00B050"/>
              </a:solidFill>
            </a:endParaRPr>
          </a:p>
        </p:txBody>
      </p:sp>
    </p:spTree>
    <p:extLst>
      <p:ext uri="{BB962C8B-B14F-4D97-AF65-F5344CB8AC3E}">
        <p14:creationId xmlns:p14="http://schemas.microsoft.com/office/powerpoint/2010/main" val="42227057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001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905998" cy="861753"/>
          </a:xfrm>
        </p:spPr>
        <p:txBody>
          <a:bodyPr>
            <a:normAutofit fontScale="90000"/>
          </a:bodyPr>
          <a:lstStyle/>
          <a:p>
            <a:r>
              <a:rPr lang="en-US" sz="6000" dirty="0">
                <a:solidFill>
                  <a:srgbClr val="FFFF00"/>
                </a:solidFill>
                <a:latin typeface="Chaparral Pro"/>
              </a:rPr>
              <a:t>Vaccine Storage </a:t>
            </a:r>
            <a:endParaRPr lang="en-US" sz="6000" dirty="0">
              <a:solidFill>
                <a:srgbClr val="FFFF00"/>
              </a:solidFill>
            </a:endParaRPr>
          </a:p>
        </p:txBody>
      </p:sp>
      <p:sp>
        <p:nvSpPr>
          <p:cNvPr id="4" name="Content Placeholder 3"/>
          <p:cNvSpPr>
            <a:spLocks noGrp="1"/>
          </p:cNvSpPr>
          <p:nvPr>
            <p:ph sz="half" idx="2"/>
          </p:nvPr>
        </p:nvSpPr>
        <p:spPr>
          <a:xfrm>
            <a:off x="218699" y="1023762"/>
            <a:ext cx="6525002" cy="5516737"/>
          </a:xfrm>
        </p:spPr>
        <p:txBody>
          <a:bodyPr>
            <a:normAutofit fontScale="85000" lnSpcReduction="20000"/>
          </a:bodyPr>
          <a:lstStyle/>
          <a:p>
            <a:pPr marL="0" indent="0">
              <a:buNone/>
            </a:pPr>
            <a:r>
              <a:rPr lang="en-US" sz="2000" dirty="0">
                <a:solidFill>
                  <a:srgbClr val="00B0F0"/>
                </a:solidFill>
              </a:rPr>
              <a:t>To fully ensure the safety of vaccines, the following equipment is recommended: </a:t>
            </a:r>
          </a:p>
          <a:p>
            <a:r>
              <a:rPr lang="en-US" sz="2000" dirty="0">
                <a:solidFill>
                  <a:srgbClr val="00B0F0"/>
                </a:solidFill>
              </a:rPr>
              <a:t>Maintaining the chain of cold.</a:t>
            </a:r>
          </a:p>
          <a:p>
            <a:pPr lvl="1"/>
            <a:r>
              <a:rPr lang="en-US" dirty="0"/>
              <a:t>Refrigerators - The thermostat should be set at midrange to achieve a temperature of about 5° C.</a:t>
            </a:r>
          </a:p>
          <a:p>
            <a:pPr lvl="1"/>
            <a:r>
              <a:rPr lang="en-US" dirty="0"/>
              <a:t>Freezers - The thermostat should be set at the factory-set or midpoint temperature to assure appropriate frozen storage temperatures.</a:t>
            </a:r>
          </a:p>
          <a:p>
            <a:pPr lvl="1"/>
            <a:r>
              <a:rPr lang="en-US" dirty="0"/>
              <a:t>Thermostat adjustments should only be made by the primary or alternate vaccine coordinator, based on information from the TMD and temperature monitoring log.</a:t>
            </a:r>
          </a:p>
          <a:p>
            <a:pPr lvl="1"/>
            <a:r>
              <a:rPr lang="en-US" dirty="0"/>
              <a:t>Post a </a:t>
            </a:r>
            <a:r>
              <a:rPr lang="en-US" b="1" dirty="0"/>
              <a:t>warning sign </a:t>
            </a:r>
            <a:r>
              <a:rPr lang="en-US" dirty="0"/>
              <a:t>on all storage units stating, “Do NOT adjust temperature controls. Notify (name of vaccine coordinator) if adjustment is necessary.” </a:t>
            </a:r>
          </a:p>
          <a:p>
            <a:pPr lvl="1"/>
            <a:endParaRPr lang="en-US" sz="1800" dirty="0"/>
          </a:p>
          <a:p>
            <a:r>
              <a:rPr lang="en-US" dirty="0"/>
              <a:t>Use safeguards to ensure the doors of the unit remain closed (for example, self-closing door hinges, door alarms, door locks, etc.) </a:t>
            </a:r>
          </a:p>
          <a:p>
            <a:r>
              <a:rPr lang="en-US" dirty="0"/>
              <a:t>If possible, no items other than vaccines, diluents, and water bottles should be placed or stored in the units.</a:t>
            </a:r>
          </a:p>
          <a:p>
            <a:r>
              <a:rPr lang="en-US" b="1" dirty="0"/>
              <a:t>Food and beverages should </a:t>
            </a:r>
            <a:r>
              <a:rPr lang="en-US" b="1" u="sng" dirty="0">
                <a:solidFill>
                  <a:srgbClr val="FF0000"/>
                </a:solidFill>
              </a:rPr>
              <a:t>never</a:t>
            </a:r>
            <a:r>
              <a:rPr lang="en-US" b="1" dirty="0"/>
              <a:t> be stored in the unit with vaccines. </a:t>
            </a:r>
            <a:endParaRPr lang="en-US" dirty="0"/>
          </a:p>
          <a:p>
            <a:r>
              <a:rPr lang="en-US" b="1" dirty="0"/>
              <a:t>water bottles to help maintain stable temperatures. Label all water bottles, “DO NOT DRINK ”</a:t>
            </a:r>
            <a:endParaRPr lang="en-US" dirty="0"/>
          </a:p>
          <a:p>
            <a:endParaRPr lang="en-US" b="1" dirty="0"/>
          </a:p>
        </p:txBody>
      </p:sp>
      <p:sp>
        <p:nvSpPr>
          <p:cNvPr id="6" name="TextBox 5"/>
          <p:cNvSpPr txBox="1"/>
          <p:nvPr/>
        </p:nvSpPr>
        <p:spPr>
          <a:xfrm>
            <a:off x="6743701" y="3436763"/>
            <a:ext cx="2452254" cy="2246769"/>
          </a:xfrm>
          <a:prstGeom prst="rect">
            <a:avLst/>
          </a:prstGeom>
          <a:noFill/>
        </p:spPr>
        <p:txBody>
          <a:bodyPr wrap="square" rtlCol="0">
            <a:spAutoFit/>
          </a:bodyPr>
          <a:lstStyle/>
          <a:p>
            <a:pPr algn="ctr"/>
            <a:r>
              <a:rPr lang="en-US" sz="2400" b="1" dirty="0">
                <a:solidFill>
                  <a:srgbClr val="00B050"/>
                </a:solidFill>
              </a:rPr>
              <a:t>Refrigerator</a:t>
            </a:r>
          </a:p>
          <a:p>
            <a:pPr algn="ctr"/>
            <a:r>
              <a:rPr lang="en-US" sz="2400" b="1" dirty="0">
                <a:solidFill>
                  <a:srgbClr val="FF0000"/>
                </a:solidFill>
              </a:rPr>
              <a:t>Store Vaccines </a:t>
            </a:r>
          </a:p>
          <a:p>
            <a:pPr algn="ctr"/>
            <a:r>
              <a:rPr lang="en-US" sz="2400" b="1" dirty="0">
                <a:solidFill>
                  <a:srgbClr val="FF0000"/>
                </a:solidFill>
              </a:rPr>
              <a:t>Between</a:t>
            </a:r>
          </a:p>
          <a:p>
            <a:pPr algn="ctr"/>
            <a:r>
              <a:rPr lang="en-US" sz="2400" b="1" dirty="0">
                <a:solidFill>
                  <a:srgbClr val="FF0000"/>
                </a:solidFill>
              </a:rPr>
              <a:t>2ºC and 8ºC</a:t>
            </a:r>
          </a:p>
          <a:p>
            <a:pPr algn="ctr"/>
            <a:r>
              <a:rPr lang="en-US" sz="2400" b="1" dirty="0">
                <a:solidFill>
                  <a:srgbClr val="FF0000"/>
                </a:solidFill>
              </a:rPr>
              <a:t>(36ºF and 46ºF)</a:t>
            </a:r>
          </a:p>
          <a:p>
            <a:pPr algn="ctr"/>
            <a:r>
              <a:rPr lang="en-US" sz="2000" b="1" dirty="0">
                <a:solidFill>
                  <a:schemeClr val="accent6"/>
                </a:solidFill>
              </a:rPr>
              <a:t>(1.7ºC and 7.8ºC)</a:t>
            </a:r>
          </a:p>
        </p:txBody>
      </p:sp>
      <p:sp>
        <p:nvSpPr>
          <p:cNvPr id="8" name="TextBox 7"/>
          <p:cNvSpPr txBox="1"/>
          <p:nvPr/>
        </p:nvSpPr>
        <p:spPr>
          <a:xfrm>
            <a:off x="6641870" y="1023763"/>
            <a:ext cx="2655916" cy="2308324"/>
          </a:xfrm>
          <a:prstGeom prst="rect">
            <a:avLst/>
          </a:prstGeom>
          <a:noFill/>
        </p:spPr>
        <p:txBody>
          <a:bodyPr wrap="square" rtlCol="0">
            <a:spAutoFit/>
          </a:bodyPr>
          <a:lstStyle/>
          <a:p>
            <a:pPr algn="ctr"/>
            <a:r>
              <a:rPr lang="en-US" sz="2400" b="1" dirty="0">
                <a:solidFill>
                  <a:srgbClr val="00B0F0"/>
                </a:solidFill>
              </a:rPr>
              <a:t>Freezer</a:t>
            </a:r>
          </a:p>
          <a:p>
            <a:pPr algn="ctr"/>
            <a:r>
              <a:rPr lang="en-US" sz="2400" b="1" dirty="0">
                <a:solidFill>
                  <a:srgbClr val="FF0000"/>
                </a:solidFill>
              </a:rPr>
              <a:t>Store Vaccines between</a:t>
            </a:r>
          </a:p>
          <a:p>
            <a:pPr algn="ctr"/>
            <a:r>
              <a:rPr lang="en-US" sz="2400" b="1" dirty="0">
                <a:solidFill>
                  <a:srgbClr val="FF0000"/>
                </a:solidFill>
              </a:rPr>
              <a:t>-50ºC and -15ºC</a:t>
            </a:r>
          </a:p>
          <a:p>
            <a:pPr algn="ctr"/>
            <a:r>
              <a:rPr lang="en-US" sz="2400" b="1" dirty="0">
                <a:solidFill>
                  <a:srgbClr val="FF0000"/>
                </a:solidFill>
              </a:rPr>
              <a:t>(-58ºF and +5ºF)</a:t>
            </a:r>
          </a:p>
          <a:p>
            <a:pPr algn="ctr"/>
            <a:endParaRPr lang="en-US" sz="2400" b="1" dirty="0">
              <a:solidFill>
                <a:srgbClr val="FF0000"/>
              </a:solidFill>
            </a:endParaRPr>
          </a:p>
        </p:txBody>
      </p:sp>
      <p:pic>
        <p:nvPicPr>
          <p:cNvPr id="10" name="Picture 9"/>
          <p:cNvPicPr>
            <a:picLocks noChangeAspect="1"/>
          </p:cNvPicPr>
          <p:nvPr/>
        </p:nvPicPr>
        <p:blipFill>
          <a:blip r:embed="rId2"/>
          <a:stretch>
            <a:fillRect/>
          </a:stretch>
        </p:blipFill>
        <p:spPr>
          <a:xfrm>
            <a:off x="9399618" y="2962755"/>
            <a:ext cx="2617465" cy="2920797"/>
          </a:xfrm>
          <a:prstGeom prst="rect">
            <a:avLst/>
          </a:prstGeom>
        </p:spPr>
      </p:pic>
      <p:pic>
        <p:nvPicPr>
          <p:cNvPr id="3" name="Picture 2"/>
          <p:cNvPicPr>
            <a:picLocks noChangeAspect="1"/>
          </p:cNvPicPr>
          <p:nvPr/>
        </p:nvPicPr>
        <p:blipFill>
          <a:blip r:embed="rId3"/>
          <a:stretch>
            <a:fillRect/>
          </a:stretch>
        </p:blipFill>
        <p:spPr>
          <a:xfrm>
            <a:off x="9422022" y="768662"/>
            <a:ext cx="2691000" cy="1825600"/>
          </a:xfrm>
          <a:prstGeom prst="rect">
            <a:avLst/>
          </a:prstGeom>
        </p:spPr>
      </p:pic>
      <p:sp>
        <p:nvSpPr>
          <p:cNvPr id="5" name="TextBox 4">
            <a:extLst>
              <a:ext uri="{FF2B5EF4-FFF2-40B4-BE49-F238E27FC236}">
                <a16:creationId xmlns:a16="http://schemas.microsoft.com/office/drawing/2014/main" id="{FD78A86A-8C49-4A44-BB8E-EFF22E68F17A}"/>
              </a:ext>
            </a:extLst>
          </p:cNvPr>
          <p:cNvSpPr txBox="1"/>
          <p:nvPr/>
        </p:nvSpPr>
        <p:spPr>
          <a:xfrm>
            <a:off x="6804007" y="5646510"/>
            <a:ext cx="3904343" cy="276999"/>
          </a:xfrm>
          <a:prstGeom prst="rect">
            <a:avLst/>
          </a:prstGeom>
          <a:noFill/>
        </p:spPr>
        <p:txBody>
          <a:bodyPr wrap="square" rtlCol="0">
            <a:spAutoFit/>
          </a:bodyPr>
          <a:lstStyle/>
          <a:p>
            <a:r>
              <a:rPr lang="en-US" sz="1200" dirty="0" err="1">
                <a:hlinkClick r:id="rId4"/>
              </a:rPr>
              <a:t>WSDoH</a:t>
            </a:r>
            <a:r>
              <a:rPr lang="en-US" sz="1200" dirty="0">
                <a:hlinkClick r:id="rId4"/>
              </a:rPr>
              <a:t> Data Logger Guidelines</a:t>
            </a:r>
            <a:endParaRPr lang="en-US" sz="1200" dirty="0"/>
          </a:p>
        </p:txBody>
      </p:sp>
    </p:spTree>
    <p:extLst>
      <p:ext uri="{BB962C8B-B14F-4D97-AF65-F5344CB8AC3E}">
        <p14:creationId xmlns:p14="http://schemas.microsoft.com/office/powerpoint/2010/main" val="10546977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001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905998" cy="861753"/>
          </a:xfrm>
        </p:spPr>
        <p:txBody>
          <a:bodyPr>
            <a:normAutofit fontScale="90000"/>
          </a:bodyPr>
          <a:lstStyle/>
          <a:p>
            <a:r>
              <a:rPr lang="en-US" sz="6000" dirty="0">
                <a:solidFill>
                  <a:srgbClr val="FFFF00"/>
                </a:solidFill>
                <a:latin typeface="Chaparral Pro"/>
              </a:rPr>
              <a:t>Vaccine Storage </a:t>
            </a:r>
            <a:endParaRPr lang="en-US" sz="6000" dirty="0">
              <a:solidFill>
                <a:srgbClr val="FFFF00"/>
              </a:solidFill>
            </a:endParaRPr>
          </a:p>
        </p:txBody>
      </p:sp>
      <p:sp>
        <p:nvSpPr>
          <p:cNvPr id="6" name="TextBox 5"/>
          <p:cNvSpPr txBox="1"/>
          <p:nvPr/>
        </p:nvSpPr>
        <p:spPr>
          <a:xfrm>
            <a:off x="9401695" y="1023763"/>
            <a:ext cx="2452254" cy="1938992"/>
          </a:xfrm>
          <a:prstGeom prst="rect">
            <a:avLst/>
          </a:prstGeom>
          <a:noFill/>
        </p:spPr>
        <p:txBody>
          <a:bodyPr wrap="square" rtlCol="0">
            <a:spAutoFit/>
          </a:bodyPr>
          <a:lstStyle/>
          <a:p>
            <a:pPr algn="ctr"/>
            <a:r>
              <a:rPr lang="en-US" sz="2400" b="1" dirty="0">
                <a:solidFill>
                  <a:srgbClr val="00B050"/>
                </a:solidFill>
              </a:rPr>
              <a:t>Refrigerator</a:t>
            </a:r>
          </a:p>
          <a:p>
            <a:pPr algn="ctr"/>
            <a:r>
              <a:rPr lang="en-US" sz="2400" b="1" dirty="0">
                <a:solidFill>
                  <a:srgbClr val="FF0000"/>
                </a:solidFill>
              </a:rPr>
              <a:t>Store Vaccines </a:t>
            </a:r>
          </a:p>
          <a:p>
            <a:pPr algn="ctr"/>
            <a:r>
              <a:rPr lang="en-US" sz="2400" b="1" dirty="0">
                <a:solidFill>
                  <a:srgbClr val="FF0000"/>
                </a:solidFill>
              </a:rPr>
              <a:t>Between</a:t>
            </a:r>
          </a:p>
          <a:p>
            <a:pPr algn="ctr"/>
            <a:r>
              <a:rPr lang="en-US" sz="2400" b="1" dirty="0">
                <a:solidFill>
                  <a:srgbClr val="FF0000"/>
                </a:solidFill>
              </a:rPr>
              <a:t>2ºC and 8ºC</a:t>
            </a:r>
          </a:p>
          <a:p>
            <a:pPr algn="ctr"/>
            <a:r>
              <a:rPr lang="en-US" sz="2400" b="1" dirty="0">
                <a:solidFill>
                  <a:srgbClr val="FF0000"/>
                </a:solidFill>
              </a:rPr>
              <a:t>(36ºF and 46ºF)</a:t>
            </a:r>
          </a:p>
        </p:txBody>
      </p:sp>
      <p:sp>
        <p:nvSpPr>
          <p:cNvPr id="8" name="TextBox 7"/>
          <p:cNvSpPr txBox="1"/>
          <p:nvPr/>
        </p:nvSpPr>
        <p:spPr>
          <a:xfrm>
            <a:off x="6641870" y="1023763"/>
            <a:ext cx="2655916" cy="1938992"/>
          </a:xfrm>
          <a:prstGeom prst="rect">
            <a:avLst/>
          </a:prstGeom>
          <a:noFill/>
        </p:spPr>
        <p:txBody>
          <a:bodyPr wrap="square" rtlCol="0">
            <a:spAutoFit/>
          </a:bodyPr>
          <a:lstStyle/>
          <a:p>
            <a:pPr algn="ctr"/>
            <a:r>
              <a:rPr lang="en-US" sz="2400" b="1" dirty="0">
                <a:solidFill>
                  <a:srgbClr val="00B0F0"/>
                </a:solidFill>
              </a:rPr>
              <a:t>Freezer</a:t>
            </a:r>
          </a:p>
          <a:p>
            <a:pPr algn="ctr"/>
            <a:r>
              <a:rPr lang="en-US" sz="2400" b="1" dirty="0">
                <a:solidFill>
                  <a:srgbClr val="FF0000"/>
                </a:solidFill>
              </a:rPr>
              <a:t>Store Vaccines between</a:t>
            </a:r>
          </a:p>
          <a:p>
            <a:pPr algn="ctr"/>
            <a:r>
              <a:rPr lang="en-US" sz="2400" b="1" dirty="0">
                <a:solidFill>
                  <a:srgbClr val="FF0000"/>
                </a:solidFill>
              </a:rPr>
              <a:t>-50ºC and -15ºC</a:t>
            </a:r>
          </a:p>
          <a:p>
            <a:pPr algn="ctr"/>
            <a:r>
              <a:rPr lang="en-US" sz="2400" b="1" dirty="0">
                <a:solidFill>
                  <a:srgbClr val="FF0000"/>
                </a:solidFill>
              </a:rPr>
              <a:t>(-58ºF and +5ºF)</a:t>
            </a:r>
          </a:p>
        </p:txBody>
      </p:sp>
      <p:pic>
        <p:nvPicPr>
          <p:cNvPr id="3" name="Picture 2"/>
          <p:cNvPicPr>
            <a:picLocks noChangeAspect="1"/>
          </p:cNvPicPr>
          <p:nvPr/>
        </p:nvPicPr>
        <p:blipFill>
          <a:blip r:embed="rId2"/>
          <a:stretch>
            <a:fillRect/>
          </a:stretch>
        </p:blipFill>
        <p:spPr>
          <a:xfrm>
            <a:off x="7107382" y="3076194"/>
            <a:ext cx="4757988" cy="3781805"/>
          </a:xfrm>
          <a:prstGeom prst="rect">
            <a:avLst/>
          </a:prstGeom>
        </p:spPr>
      </p:pic>
      <p:sp>
        <p:nvSpPr>
          <p:cNvPr id="7" name="TextBox 6"/>
          <p:cNvSpPr txBox="1"/>
          <p:nvPr/>
        </p:nvSpPr>
        <p:spPr>
          <a:xfrm>
            <a:off x="326630" y="1231900"/>
            <a:ext cx="6315240" cy="4431983"/>
          </a:xfrm>
          <a:prstGeom prst="rect">
            <a:avLst/>
          </a:prstGeom>
          <a:noFill/>
        </p:spPr>
        <p:txBody>
          <a:bodyPr wrap="square" rtlCol="0">
            <a:spAutoFit/>
          </a:bodyPr>
          <a:lstStyle/>
          <a:p>
            <a:r>
              <a:rPr lang="en-US" sz="2400" b="1" dirty="0">
                <a:solidFill>
                  <a:srgbClr val="00B050"/>
                </a:solidFill>
              </a:rPr>
              <a:t>Water bottles to help maintain stable temperatures.</a:t>
            </a:r>
          </a:p>
          <a:p>
            <a:endParaRPr lang="en-US" b="1" dirty="0"/>
          </a:p>
          <a:p>
            <a:r>
              <a:rPr lang="en-US" b="1" dirty="0"/>
              <a:t>Place water bottles on the top shelf, drawers, floor and in the door racks. </a:t>
            </a:r>
          </a:p>
          <a:p>
            <a:pPr marL="742950" lvl="1" indent="-285750">
              <a:buFont typeface="Arial" panose="020B0604020202020204" pitchFamily="34" charset="0"/>
              <a:buChar char="•"/>
            </a:pPr>
            <a:r>
              <a:rPr lang="en-US" u="sng" dirty="0"/>
              <a:t>Do not place vaccine under cooling vent</a:t>
            </a:r>
            <a:r>
              <a:rPr lang="en-US" dirty="0"/>
              <a:t>; it can be 2°C to 5°C colder. If the top shelf must be used, only store MMR vaccines on this shelf.</a:t>
            </a:r>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r>
              <a:rPr lang="en-US" u="sng" dirty="0"/>
              <a:t>Do not place vaccine in crisper drawers</a:t>
            </a:r>
            <a:r>
              <a:rPr lang="en-US" dirty="0"/>
              <a:t>: fill floor space with water bottles. Can be 1°C to 2°C colder than main refrigerator space.</a:t>
            </a:r>
          </a:p>
          <a:p>
            <a:pPr lvl="1"/>
            <a:endParaRPr lang="en-US" dirty="0"/>
          </a:p>
          <a:p>
            <a:r>
              <a:rPr lang="en-US" sz="1200" dirty="0"/>
              <a:t>Some refrigerator units, particularly pharmaceutical-grade units, may have specific guidance about the use of water bottles. Check the manufacturer’s guidance for your unit.</a:t>
            </a:r>
          </a:p>
        </p:txBody>
      </p:sp>
    </p:spTree>
    <p:extLst>
      <p:ext uri="{BB962C8B-B14F-4D97-AF65-F5344CB8AC3E}">
        <p14:creationId xmlns:p14="http://schemas.microsoft.com/office/powerpoint/2010/main" val="18918389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001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905998" cy="861753"/>
          </a:xfrm>
        </p:spPr>
        <p:txBody>
          <a:bodyPr>
            <a:normAutofit fontScale="90000"/>
          </a:bodyPr>
          <a:lstStyle/>
          <a:p>
            <a:r>
              <a:rPr lang="en-US" sz="6000" dirty="0">
                <a:solidFill>
                  <a:srgbClr val="FFFF00"/>
                </a:solidFill>
                <a:latin typeface="Chaparral Pro"/>
              </a:rPr>
              <a:t>Vaccine Storage </a:t>
            </a:r>
            <a:endParaRPr lang="en-US" sz="6000" dirty="0">
              <a:solidFill>
                <a:srgbClr val="FFFF00"/>
              </a:solidFill>
            </a:endParaRPr>
          </a:p>
        </p:txBody>
      </p:sp>
      <p:sp>
        <p:nvSpPr>
          <p:cNvPr id="4" name="Content Placeholder 3"/>
          <p:cNvSpPr>
            <a:spLocks noGrp="1"/>
          </p:cNvSpPr>
          <p:nvPr>
            <p:ph sz="half" idx="2"/>
          </p:nvPr>
        </p:nvSpPr>
        <p:spPr>
          <a:xfrm>
            <a:off x="218699" y="1023763"/>
            <a:ext cx="6423170" cy="5094404"/>
          </a:xfrm>
        </p:spPr>
        <p:txBody>
          <a:bodyPr>
            <a:normAutofit lnSpcReduction="10000"/>
          </a:bodyPr>
          <a:lstStyle/>
          <a:p>
            <a:pPr marL="0" indent="0">
              <a:buNone/>
            </a:pPr>
            <a:r>
              <a:rPr lang="en-US" sz="2000" dirty="0"/>
              <a:t>To fully ensure the safety of vaccines, the following equipment is recommended: </a:t>
            </a:r>
          </a:p>
          <a:p>
            <a:r>
              <a:rPr lang="en-US" sz="2000" dirty="0"/>
              <a:t>Stand-alone refrigerator(s) / freezer(s) with enough space to accommodate your maximum inventory </a:t>
            </a:r>
            <a:r>
              <a:rPr lang="en-US" sz="2000" b="1" u="sng" dirty="0"/>
              <a:t>without crowding</a:t>
            </a:r>
            <a:r>
              <a:rPr lang="en-US" sz="2000" dirty="0"/>
              <a:t>.</a:t>
            </a:r>
            <a:endParaRPr lang="en-US" dirty="0"/>
          </a:p>
          <a:p>
            <a:pPr lvl="1"/>
            <a:r>
              <a:rPr lang="en-US" dirty="0"/>
              <a:t>Do not pack a storage unit too tightly This can restrict air circulation and impact vaccine temperature.</a:t>
            </a:r>
            <a:endParaRPr lang="en-US" sz="1800" dirty="0"/>
          </a:p>
          <a:p>
            <a:r>
              <a:rPr lang="en-US" sz="2000" dirty="0"/>
              <a:t>CDC makes the following recommendations for vaccine storage units: </a:t>
            </a:r>
          </a:p>
          <a:p>
            <a:r>
              <a:rPr lang="en-US" sz="2000" b="1" u="sng" dirty="0"/>
              <a:t>Use purpose-built units designed to either refrigerate </a:t>
            </a:r>
            <a:r>
              <a:rPr lang="en-US" sz="2000" dirty="0"/>
              <a:t>or freeze (can be compact, under-the-counter-style or large units).</a:t>
            </a:r>
          </a:p>
          <a:p>
            <a:pPr marL="457200" lvl="1" indent="0">
              <a:buNone/>
            </a:pPr>
            <a:r>
              <a:rPr lang="en-US" sz="1800" i="1" dirty="0"/>
              <a:t>Purpose-built units are sometimes referred to as “pharmaceutical grade” and are designed </a:t>
            </a:r>
            <a:r>
              <a:rPr lang="en-US" sz="1800" b="1" i="1" u="sng" dirty="0"/>
              <a:t>specifically for storage of biologics.</a:t>
            </a:r>
          </a:p>
          <a:p>
            <a:pPr marL="457200" lvl="1" indent="0">
              <a:buNone/>
            </a:pPr>
            <a:endParaRPr lang="en-US" sz="1800" dirty="0"/>
          </a:p>
          <a:p>
            <a:endParaRPr lang="en-US" dirty="0"/>
          </a:p>
        </p:txBody>
      </p:sp>
      <p:pic>
        <p:nvPicPr>
          <p:cNvPr id="7" name="Content Placeholder 6"/>
          <p:cNvPicPr>
            <a:picLocks noGrp="1" noChangeAspect="1"/>
          </p:cNvPicPr>
          <p:nvPr>
            <p:ph sz="quarter" idx="4"/>
          </p:nvPr>
        </p:nvPicPr>
        <p:blipFill>
          <a:blip r:embed="rId2"/>
          <a:stretch>
            <a:fillRect/>
          </a:stretch>
        </p:blipFill>
        <p:spPr>
          <a:xfrm>
            <a:off x="6806751" y="1023763"/>
            <a:ext cx="4969802" cy="3496887"/>
          </a:xfrm>
          <a:prstGeom prst="rect">
            <a:avLst/>
          </a:prstGeom>
        </p:spPr>
      </p:pic>
    </p:spTree>
    <p:extLst>
      <p:ext uri="{BB962C8B-B14F-4D97-AF65-F5344CB8AC3E}">
        <p14:creationId xmlns:p14="http://schemas.microsoft.com/office/powerpoint/2010/main" val="5643754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001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905998" cy="861753"/>
          </a:xfrm>
        </p:spPr>
        <p:txBody>
          <a:bodyPr>
            <a:normAutofit fontScale="90000"/>
          </a:bodyPr>
          <a:lstStyle/>
          <a:p>
            <a:r>
              <a:rPr lang="en-US" sz="6000" dirty="0">
                <a:solidFill>
                  <a:srgbClr val="FFFF00"/>
                </a:solidFill>
                <a:latin typeface="Chaparral Pro"/>
              </a:rPr>
              <a:t>Vaccine Storage </a:t>
            </a:r>
            <a:endParaRPr lang="en-US" sz="6000" dirty="0">
              <a:solidFill>
                <a:srgbClr val="FFFF00"/>
              </a:solidFill>
            </a:endParaRPr>
          </a:p>
        </p:txBody>
      </p:sp>
      <p:pic>
        <p:nvPicPr>
          <p:cNvPr id="5" name="Picture 4"/>
          <p:cNvPicPr>
            <a:picLocks noChangeAspect="1"/>
          </p:cNvPicPr>
          <p:nvPr/>
        </p:nvPicPr>
        <p:blipFill>
          <a:blip r:embed="rId2"/>
          <a:stretch>
            <a:fillRect/>
          </a:stretch>
        </p:blipFill>
        <p:spPr>
          <a:xfrm>
            <a:off x="9326187" y="298911"/>
            <a:ext cx="2667000" cy="5295900"/>
          </a:xfrm>
          <a:prstGeom prst="rect">
            <a:avLst/>
          </a:prstGeom>
        </p:spPr>
      </p:pic>
      <p:pic>
        <p:nvPicPr>
          <p:cNvPr id="7" name="Picture 6"/>
          <p:cNvPicPr>
            <a:picLocks noChangeAspect="1"/>
          </p:cNvPicPr>
          <p:nvPr/>
        </p:nvPicPr>
        <p:blipFill>
          <a:blip r:embed="rId3"/>
          <a:stretch>
            <a:fillRect/>
          </a:stretch>
        </p:blipFill>
        <p:spPr>
          <a:xfrm>
            <a:off x="7195078" y="3825240"/>
            <a:ext cx="4262218" cy="2557331"/>
          </a:xfrm>
          <a:prstGeom prst="rect">
            <a:avLst/>
          </a:prstGeom>
        </p:spPr>
      </p:pic>
      <p:sp>
        <p:nvSpPr>
          <p:cNvPr id="8" name="TextBox 7"/>
          <p:cNvSpPr txBox="1"/>
          <p:nvPr/>
        </p:nvSpPr>
        <p:spPr>
          <a:xfrm>
            <a:off x="121920" y="861754"/>
            <a:ext cx="6537267" cy="5816977"/>
          </a:xfrm>
          <a:prstGeom prst="rect">
            <a:avLst/>
          </a:prstGeom>
          <a:noFill/>
        </p:spPr>
        <p:txBody>
          <a:bodyPr wrap="square" rtlCol="0">
            <a:spAutoFit/>
          </a:bodyPr>
          <a:lstStyle/>
          <a:p>
            <a:r>
              <a:rPr lang="en-US" sz="2400" b="1" dirty="0">
                <a:solidFill>
                  <a:srgbClr val="FF0000"/>
                </a:solidFill>
              </a:rPr>
              <a:t>When a Purpose-Built Unit is </a:t>
            </a:r>
          </a:p>
          <a:p>
            <a:r>
              <a:rPr lang="en-US" sz="2400" b="1" dirty="0">
                <a:solidFill>
                  <a:srgbClr val="FF0000"/>
                </a:solidFill>
              </a:rPr>
              <a:t>NOT Available.</a:t>
            </a:r>
          </a:p>
          <a:p>
            <a:pPr marL="285750" indent="-285750">
              <a:buFont typeface="Arial" panose="020B0604020202020204" pitchFamily="34" charset="0"/>
              <a:buChar char="•"/>
            </a:pPr>
            <a:r>
              <a:rPr lang="en-US" dirty="0"/>
              <a:t>If a purpose-built unit is not available, use a stand-alone household unit.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If you must use a household-grade, combination refrigerator/freezer unit, only use the refrigerator compartment for storing vaccines.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Do not store any vaccine in a dormitory-style or bar-style combined refrigerator/ freezer unit under any circumstances.</a:t>
            </a:r>
            <a:r>
              <a:rPr lang="en-US" u="sng" dirty="0"/>
              <a:t> </a:t>
            </a:r>
          </a:p>
          <a:p>
            <a:pPr marL="285750" indent="-285750">
              <a:buFont typeface="Arial" panose="020B0604020202020204" pitchFamily="34" charset="0"/>
              <a:buChar char="•"/>
            </a:pPr>
            <a:endParaRPr lang="en-US" u="sng" dirty="0"/>
          </a:p>
          <a:p>
            <a:pPr marL="285750" indent="-285750">
              <a:buFont typeface="Arial" panose="020B0604020202020204" pitchFamily="34" charset="0"/>
              <a:buChar char="•"/>
            </a:pPr>
            <a:r>
              <a:rPr lang="en-US" u="sng" dirty="0" err="1"/>
              <a:t>WSDoH</a:t>
            </a:r>
            <a:r>
              <a:rPr lang="en-US" u="sng" dirty="0"/>
              <a:t>:</a:t>
            </a:r>
            <a:r>
              <a:rPr lang="en-US" dirty="0"/>
              <a:t>  New providers cannot use a combo unit.  If replacing a combo unit, it must be a stand-alone unit.</a:t>
            </a:r>
          </a:p>
          <a:p>
            <a:pPr marL="285750" indent="-285750">
              <a:buFont typeface="Arial" panose="020B0604020202020204" pitchFamily="34" charset="0"/>
              <a:buChar char="•"/>
            </a:pPr>
            <a:endParaRPr lang="en-US" dirty="0"/>
          </a:p>
          <a:p>
            <a:pPr lvl="1"/>
            <a:r>
              <a:rPr lang="en-US" b="1" u="sng" dirty="0">
                <a:solidFill>
                  <a:srgbClr val="00B050"/>
                </a:solidFill>
              </a:rPr>
              <a:t>Pro Tip</a:t>
            </a:r>
            <a:r>
              <a:rPr lang="en-US" dirty="0">
                <a:solidFill>
                  <a:srgbClr val="00B050"/>
                </a:solidFill>
              </a:rPr>
              <a:t>:  With household &amp; commercial grade units, manufacturer specifications are often designed to have broader temperature fluctuations than  vaccine tolerances may allow.</a:t>
            </a:r>
            <a:endParaRPr lang="en-US" dirty="0"/>
          </a:p>
        </p:txBody>
      </p:sp>
    </p:spTree>
    <p:extLst>
      <p:ext uri="{BB962C8B-B14F-4D97-AF65-F5344CB8AC3E}">
        <p14:creationId xmlns:p14="http://schemas.microsoft.com/office/powerpoint/2010/main" val="31970569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001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905998" cy="861753"/>
          </a:xfrm>
        </p:spPr>
        <p:txBody>
          <a:bodyPr>
            <a:normAutofit fontScale="90000"/>
          </a:bodyPr>
          <a:lstStyle/>
          <a:p>
            <a:r>
              <a:rPr lang="en-US" sz="6000" dirty="0">
                <a:solidFill>
                  <a:srgbClr val="FFFF00"/>
                </a:solidFill>
                <a:latin typeface="Chaparral Pro"/>
              </a:rPr>
              <a:t>Vaccine Storage </a:t>
            </a:r>
            <a:endParaRPr lang="en-US" sz="6000" dirty="0">
              <a:solidFill>
                <a:srgbClr val="FFFF00"/>
              </a:solidFill>
            </a:endParaRPr>
          </a:p>
        </p:txBody>
      </p:sp>
      <p:sp>
        <p:nvSpPr>
          <p:cNvPr id="8" name="TextBox 7"/>
          <p:cNvSpPr txBox="1"/>
          <p:nvPr/>
        </p:nvSpPr>
        <p:spPr>
          <a:xfrm>
            <a:off x="122646" y="886442"/>
            <a:ext cx="11719560" cy="1077218"/>
          </a:xfrm>
          <a:prstGeom prst="rect">
            <a:avLst/>
          </a:prstGeom>
          <a:noFill/>
        </p:spPr>
        <p:txBody>
          <a:bodyPr wrap="square" rtlCol="0">
            <a:spAutoFit/>
          </a:bodyPr>
          <a:lstStyle/>
          <a:p>
            <a:pPr algn="ctr"/>
            <a:r>
              <a:rPr lang="en-US" sz="3200" dirty="0"/>
              <a:t>Home Grade vs. Laboratory Grade Refrigerator</a:t>
            </a:r>
          </a:p>
          <a:p>
            <a:pPr marL="285750" indent="-285750">
              <a:buFont typeface="Arial" panose="020B0604020202020204" pitchFamily="34" charset="0"/>
              <a:buChar char="•"/>
            </a:pPr>
            <a:endParaRPr lang="en-US" sz="3200" dirty="0"/>
          </a:p>
        </p:txBody>
      </p:sp>
      <p:pic>
        <p:nvPicPr>
          <p:cNvPr id="1026" name="img97089" descr="2f3f2408-dacb-458c-bf51-6d93daaba91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8761" y="1735298"/>
            <a:ext cx="8607304" cy="4684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2002669" y="6444718"/>
            <a:ext cx="7356390" cy="276999"/>
          </a:xfrm>
          <a:prstGeom prst="rect">
            <a:avLst/>
          </a:prstGeom>
          <a:noFill/>
        </p:spPr>
        <p:txBody>
          <a:bodyPr wrap="square" rtlCol="0">
            <a:spAutoFit/>
          </a:bodyPr>
          <a:lstStyle/>
          <a:p>
            <a:pPr algn="ctr"/>
            <a:r>
              <a:rPr lang="en-US" sz="1200" dirty="0"/>
              <a:t>Image Provided by Scott D. Olsen UWMC Operations &amp; Maintenance</a:t>
            </a:r>
          </a:p>
        </p:txBody>
      </p:sp>
    </p:spTree>
    <p:extLst>
      <p:ext uri="{BB962C8B-B14F-4D97-AF65-F5344CB8AC3E}">
        <p14:creationId xmlns:p14="http://schemas.microsoft.com/office/powerpoint/2010/main" val="5750853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001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905998" cy="861753"/>
          </a:xfrm>
        </p:spPr>
        <p:txBody>
          <a:bodyPr>
            <a:normAutofit fontScale="90000"/>
          </a:bodyPr>
          <a:lstStyle/>
          <a:p>
            <a:r>
              <a:rPr lang="en-US" sz="6000" dirty="0">
                <a:solidFill>
                  <a:srgbClr val="FFFF00"/>
                </a:solidFill>
                <a:latin typeface="Chaparral Pro"/>
              </a:rPr>
              <a:t>Vaccine Storage </a:t>
            </a:r>
            <a:endParaRPr lang="en-US" sz="6000" dirty="0">
              <a:solidFill>
                <a:srgbClr val="FFFF00"/>
              </a:solidFill>
            </a:endParaRPr>
          </a:p>
        </p:txBody>
      </p:sp>
      <p:sp>
        <p:nvSpPr>
          <p:cNvPr id="4" name="Content Placeholder 3"/>
          <p:cNvSpPr>
            <a:spLocks noGrp="1"/>
          </p:cNvSpPr>
          <p:nvPr>
            <p:ph sz="half" idx="2"/>
          </p:nvPr>
        </p:nvSpPr>
        <p:spPr>
          <a:xfrm>
            <a:off x="307189" y="827022"/>
            <a:ext cx="11485622" cy="726379"/>
          </a:xfrm>
        </p:spPr>
        <p:txBody>
          <a:bodyPr>
            <a:normAutofit/>
          </a:bodyPr>
          <a:lstStyle/>
          <a:p>
            <a:pPr marL="457200" lvl="1" indent="0">
              <a:buNone/>
            </a:pPr>
            <a:r>
              <a:rPr lang="en-US" sz="3600" dirty="0">
                <a:solidFill>
                  <a:srgbClr val="92D050"/>
                </a:solidFill>
              </a:rPr>
              <a:t>Stabilizing Temperatures in New and Repaired Units </a:t>
            </a:r>
            <a:endParaRPr lang="en-US" sz="3600" b="1" dirty="0">
              <a:solidFill>
                <a:srgbClr val="92D050"/>
              </a:solidFill>
            </a:endParaRPr>
          </a:p>
        </p:txBody>
      </p:sp>
      <p:sp>
        <p:nvSpPr>
          <p:cNvPr id="3" name="TextBox 2"/>
          <p:cNvSpPr txBox="1"/>
          <p:nvPr/>
        </p:nvSpPr>
        <p:spPr>
          <a:xfrm>
            <a:off x="448574" y="1553401"/>
            <a:ext cx="11446938" cy="3108543"/>
          </a:xfrm>
          <a:prstGeom prst="rect">
            <a:avLst/>
          </a:prstGeom>
          <a:noFill/>
        </p:spPr>
        <p:txBody>
          <a:bodyPr wrap="square" rtlCol="0">
            <a:spAutoFit/>
          </a:bodyPr>
          <a:lstStyle/>
          <a:p>
            <a:r>
              <a:rPr lang="en-US" sz="2800" dirty="0"/>
              <a:t>In new or repaired units, it can take temperatures:</a:t>
            </a:r>
          </a:p>
          <a:p>
            <a:pPr marL="457200" indent="-457200">
              <a:buFont typeface="Arial" panose="020B0604020202020204" pitchFamily="34" charset="0"/>
              <a:buChar char="•"/>
            </a:pPr>
            <a:r>
              <a:rPr lang="en-US" sz="2800" dirty="0"/>
              <a:t>In Refrigerator, 2 to 7 days to stabilize.</a:t>
            </a:r>
          </a:p>
          <a:p>
            <a:pPr marL="457200" indent="-457200">
              <a:buFont typeface="Arial" panose="020B0604020202020204" pitchFamily="34" charset="0"/>
              <a:buChar char="•"/>
            </a:pPr>
            <a:r>
              <a:rPr lang="en-US" sz="2800" dirty="0"/>
              <a:t>In freezers, 2 to 3 days to stabilize.</a:t>
            </a:r>
          </a:p>
          <a:p>
            <a:endParaRPr lang="en-US" sz="2800" dirty="0"/>
          </a:p>
          <a:p>
            <a:r>
              <a:rPr lang="en-US" sz="2800" dirty="0"/>
              <a:t>Once there are </a:t>
            </a:r>
            <a:r>
              <a:rPr lang="en-US" sz="2800" u="sng" dirty="0"/>
              <a:t>2 consecutive days </a:t>
            </a:r>
            <a:r>
              <a:rPr lang="en-US" sz="2800" dirty="0"/>
              <a:t>of temperatures recorded within the recommended range, the unit is stable and ready to be used. </a:t>
            </a:r>
          </a:p>
        </p:txBody>
      </p:sp>
      <p:pic>
        <p:nvPicPr>
          <p:cNvPr id="1026" name="Picture 2" descr="https://www.bbqguru.com/Content/CustomImages/BBQ_WebsiteGraphs_13091319719154535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199" y="4548403"/>
            <a:ext cx="8652387" cy="1990049"/>
          </a:xfrm>
          <a:prstGeom prst="rect">
            <a:avLst/>
          </a:prstGeom>
          <a:solidFill>
            <a:schemeClr val="accent2">
              <a:lumMod val="60000"/>
              <a:lumOff val="40000"/>
            </a:schemeClr>
          </a:solidFill>
        </p:spPr>
      </p:pic>
    </p:spTree>
    <p:extLst>
      <p:ext uri="{BB962C8B-B14F-4D97-AF65-F5344CB8AC3E}">
        <p14:creationId xmlns:p14="http://schemas.microsoft.com/office/powerpoint/2010/main" val="14295447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001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905998" cy="861753"/>
          </a:xfrm>
        </p:spPr>
        <p:txBody>
          <a:bodyPr>
            <a:normAutofit fontScale="90000"/>
          </a:bodyPr>
          <a:lstStyle/>
          <a:p>
            <a:r>
              <a:rPr lang="en-US" sz="6000" dirty="0">
                <a:solidFill>
                  <a:srgbClr val="FFFF00"/>
                </a:solidFill>
                <a:latin typeface="Chaparral Pro"/>
              </a:rPr>
              <a:t>Vaccine Storage </a:t>
            </a:r>
            <a:endParaRPr lang="en-US" sz="6000" dirty="0">
              <a:solidFill>
                <a:srgbClr val="FFFF00"/>
              </a:solidFill>
            </a:endParaRPr>
          </a:p>
        </p:txBody>
      </p:sp>
      <p:pic>
        <p:nvPicPr>
          <p:cNvPr id="3" name="Picture 2"/>
          <p:cNvPicPr>
            <a:picLocks noChangeAspect="1"/>
          </p:cNvPicPr>
          <p:nvPr/>
        </p:nvPicPr>
        <p:blipFill>
          <a:blip r:embed="rId2"/>
          <a:stretch>
            <a:fillRect/>
          </a:stretch>
        </p:blipFill>
        <p:spPr>
          <a:xfrm>
            <a:off x="8786094" y="232104"/>
            <a:ext cx="3083854" cy="6358069"/>
          </a:xfrm>
          <a:prstGeom prst="rect">
            <a:avLst/>
          </a:prstGeom>
        </p:spPr>
      </p:pic>
      <p:sp>
        <p:nvSpPr>
          <p:cNvPr id="6" name="TextBox 5"/>
          <p:cNvSpPr txBox="1"/>
          <p:nvPr/>
        </p:nvSpPr>
        <p:spPr>
          <a:xfrm>
            <a:off x="292100" y="861753"/>
            <a:ext cx="8318500" cy="6001643"/>
          </a:xfrm>
          <a:prstGeom prst="rect">
            <a:avLst/>
          </a:prstGeom>
          <a:noFill/>
        </p:spPr>
        <p:txBody>
          <a:bodyPr wrap="square" rtlCol="0">
            <a:spAutoFit/>
          </a:bodyPr>
          <a:lstStyle/>
          <a:p>
            <a:r>
              <a:rPr lang="en-US" sz="2400" dirty="0"/>
              <a:t>Take the following precautions to protect the storage unit’s power supply: </a:t>
            </a:r>
          </a:p>
          <a:p>
            <a:pPr marL="342900" indent="-342900">
              <a:buFont typeface="Arial" panose="020B0604020202020204" pitchFamily="34" charset="0"/>
              <a:buChar char="•"/>
            </a:pPr>
            <a:r>
              <a:rPr lang="en-US" sz="2400" dirty="0"/>
              <a:t>Plug in </a:t>
            </a:r>
            <a:r>
              <a:rPr lang="en-US" sz="2400" u="sng" dirty="0"/>
              <a:t>only one </a:t>
            </a:r>
            <a:r>
              <a:rPr lang="en-US" sz="2400" dirty="0"/>
              <a:t>storage unit per electrical outlet to avoid creating a fire hazard or triggering a safety switch that would turn off power.</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Post “DO NOT UNPLUG” warning signs at outlets and on storage units to alert staff, custodians, electricians, and other workers not to unplug units.</a:t>
            </a:r>
          </a:p>
          <a:p>
            <a:endParaRPr lang="en-US" sz="2400" dirty="0"/>
          </a:p>
          <a:p>
            <a:pPr marL="342900" indent="-342900">
              <a:buFont typeface="Arial" panose="020B0604020202020204" pitchFamily="34" charset="0"/>
              <a:buChar char="•"/>
            </a:pPr>
            <a:r>
              <a:rPr lang="en-US" sz="2400" dirty="0"/>
              <a:t>Label fuses and circuit breakers to alert people not to turn off power to storage units.</a:t>
            </a:r>
          </a:p>
          <a:p>
            <a:pPr marL="342900" indent="-342900">
              <a:buFont typeface="Arial" panose="020B0604020202020204" pitchFamily="34" charset="0"/>
              <a:buChar char="•"/>
            </a:pPr>
            <a:endParaRPr lang="en-US" sz="2400" b="1" dirty="0"/>
          </a:p>
          <a:p>
            <a:pPr marL="342900" indent="-342900">
              <a:buFont typeface="Arial" panose="020B0604020202020204" pitchFamily="34" charset="0"/>
              <a:buChar char="•"/>
            </a:pPr>
            <a:r>
              <a:rPr lang="en-US" sz="2400" dirty="0"/>
              <a:t>Use a safety-lock plug or an outlet cover to prevent the unit from being unplugged.</a:t>
            </a:r>
          </a:p>
          <a:p>
            <a:pPr marL="342900" indent="-342900">
              <a:buFont typeface="Arial" panose="020B0604020202020204" pitchFamily="34" charset="0"/>
              <a:buChar char="•"/>
            </a:pPr>
            <a:endParaRPr lang="en-US" sz="2400" b="1" dirty="0"/>
          </a:p>
        </p:txBody>
      </p:sp>
      <p:pic>
        <p:nvPicPr>
          <p:cNvPr id="4" name="Picture 3"/>
          <p:cNvPicPr>
            <a:picLocks noChangeAspect="1"/>
          </p:cNvPicPr>
          <p:nvPr/>
        </p:nvPicPr>
        <p:blipFill>
          <a:blip r:embed="rId3"/>
          <a:stretch>
            <a:fillRect/>
          </a:stretch>
        </p:blipFill>
        <p:spPr>
          <a:xfrm>
            <a:off x="10212696" y="1725994"/>
            <a:ext cx="1481171" cy="1599098"/>
          </a:xfrm>
          <a:prstGeom prst="rect">
            <a:avLst/>
          </a:prstGeom>
        </p:spPr>
      </p:pic>
    </p:spTree>
    <p:extLst>
      <p:ext uri="{BB962C8B-B14F-4D97-AF65-F5344CB8AC3E}">
        <p14:creationId xmlns:p14="http://schemas.microsoft.com/office/powerpoint/2010/main" val="13466995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001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9629" y="141316"/>
            <a:ext cx="10897782" cy="822960"/>
          </a:xfrm>
        </p:spPr>
        <p:txBody>
          <a:bodyPr>
            <a:normAutofit/>
          </a:bodyPr>
          <a:lstStyle/>
          <a:p>
            <a:r>
              <a:rPr lang="en-US" b="1" dirty="0">
                <a:solidFill>
                  <a:srgbClr val="FF0000"/>
                </a:solidFill>
              </a:rPr>
              <a:t>Transport </a:t>
            </a:r>
            <a:r>
              <a:rPr lang="en-US" dirty="0">
                <a:solidFill>
                  <a:srgbClr val="FF0000"/>
                </a:solidFill>
              </a:rPr>
              <a:t>&amp; </a:t>
            </a:r>
            <a:r>
              <a:rPr lang="en-US" b="1" dirty="0">
                <a:solidFill>
                  <a:srgbClr val="FF0000"/>
                </a:solidFill>
              </a:rPr>
              <a:t>emergency situations</a:t>
            </a:r>
            <a:endParaRPr lang="en-US" dirty="0">
              <a:solidFill>
                <a:srgbClr val="FF0000"/>
              </a:solidFill>
            </a:endParaRPr>
          </a:p>
        </p:txBody>
      </p:sp>
      <p:sp>
        <p:nvSpPr>
          <p:cNvPr id="7" name="TextBox 6"/>
          <p:cNvSpPr txBox="1"/>
          <p:nvPr/>
        </p:nvSpPr>
        <p:spPr>
          <a:xfrm>
            <a:off x="1" y="1288472"/>
            <a:ext cx="11976099" cy="5078313"/>
          </a:xfrm>
          <a:prstGeom prst="rect">
            <a:avLst/>
          </a:prstGeom>
          <a:noFill/>
        </p:spPr>
        <p:txBody>
          <a:bodyPr wrap="square" rtlCol="0">
            <a:spAutoFit/>
          </a:bodyPr>
          <a:lstStyle/>
          <a:p>
            <a:pPr marL="285750" indent="-285750">
              <a:buFont typeface="Arial" panose="020B0604020202020204" pitchFamily="34" charset="0"/>
              <a:buChar char="•"/>
            </a:pPr>
            <a:r>
              <a:rPr lang="en-US" dirty="0"/>
              <a:t>Never allow vaccines to remain in a nonfunctioning unit for an extended period of time. If you believe the unit has failed, begin to implement your </a:t>
            </a:r>
            <a:r>
              <a:rPr lang="en-US" b="1" dirty="0"/>
              <a:t>emergency vaccine plan and SOPs</a:t>
            </a:r>
            <a:r>
              <a:rPr lang="en-US" dirty="0"/>
              <a:t>.</a:t>
            </a:r>
          </a:p>
          <a:p>
            <a:endParaRPr lang="en-US" dirty="0"/>
          </a:p>
          <a:p>
            <a:r>
              <a:rPr lang="en-US" b="1" dirty="0"/>
              <a:t>Transport and emergency situations </a:t>
            </a:r>
            <a:r>
              <a:rPr lang="en-US" dirty="0"/>
              <a:t>also require special equipment.</a:t>
            </a:r>
          </a:p>
          <a:p>
            <a:r>
              <a:rPr lang="en-US" b="1" dirty="0"/>
              <a:t> Appropriate materials include: </a:t>
            </a:r>
          </a:p>
          <a:p>
            <a:endParaRPr lang="en-US" dirty="0"/>
          </a:p>
          <a:p>
            <a:pPr marL="285750" indent="-285750">
              <a:buFont typeface="Arial" panose="020B0604020202020204" pitchFamily="34" charset="0"/>
              <a:buChar char="•"/>
            </a:pPr>
            <a:r>
              <a:rPr lang="en-US" dirty="0"/>
              <a:t>Portable vaccine refrigerator/freezer units (recommended) </a:t>
            </a:r>
          </a:p>
          <a:p>
            <a:pPr marL="285750" indent="-285750">
              <a:buFont typeface="Arial" panose="020B0604020202020204" pitchFamily="34" charset="0"/>
              <a:buChar char="•"/>
            </a:pPr>
            <a:r>
              <a:rPr lang="en-US" dirty="0"/>
              <a:t>Qualified containers and pack-outs </a:t>
            </a:r>
          </a:p>
          <a:p>
            <a:pPr marL="285750" indent="-285750">
              <a:buFont typeface="Arial" panose="020B0604020202020204" pitchFamily="34" charset="0"/>
              <a:buChar char="•"/>
            </a:pPr>
            <a:r>
              <a:rPr lang="en-US" dirty="0"/>
              <a:t>Hard-sided insulated containers or Styrofoam </a:t>
            </a:r>
          </a:p>
          <a:p>
            <a:pPr marL="285750" indent="-285750">
              <a:buFont typeface="Arial" panose="020B0604020202020204" pitchFamily="34" charset="0"/>
              <a:buChar char="•"/>
            </a:pPr>
            <a:r>
              <a:rPr lang="en-US" dirty="0"/>
              <a:t>Coolant materials:  Frozen 16.9- or 8-ounce </a:t>
            </a:r>
            <a:r>
              <a:rPr lang="en-US" b="1" dirty="0"/>
              <a:t>water bottles that can be conditioned </a:t>
            </a:r>
            <a:r>
              <a:rPr lang="en-US" dirty="0"/>
              <a:t>or 4° C to 5° C phase</a:t>
            </a:r>
            <a:r>
              <a:rPr lang="en-US" b="1" dirty="0"/>
              <a:t> </a:t>
            </a:r>
            <a:r>
              <a:rPr lang="en-US" dirty="0"/>
              <a:t>change materials (PCMs) </a:t>
            </a:r>
          </a:p>
          <a:p>
            <a:pPr marL="285750" indent="-285750">
              <a:buFont typeface="Arial" panose="020B0604020202020204" pitchFamily="34" charset="0"/>
              <a:buChar char="•"/>
            </a:pPr>
            <a:r>
              <a:rPr lang="en-US" dirty="0"/>
              <a:t>Insulating materials such as bubble wrap or corrugated cardboard, enough to form two layers per container </a:t>
            </a:r>
          </a:p>
          <a:p>
            <a:pPr marL="285750" indent="-285750">
              <a:buFont typeface="Arial" panose="020B0604020202020204" pitchFamily="34" charset="0"/>
              <a:buChar char="•"/>
            </a:pPr>
            <a:r>
              <a:rPr lang="en-US" dirty="0"/>
              <a:t>TMDs for each container </a:t>
            </a:r>
          </a:p>
          <a:p>
            <a:pPr marL="285750" indent="-285750">
              <a:buFont typeface="Arial" panose="020B0604020202020204" pitchFamily="34" charset="0"/>
              <a:buChar char="•"/>
            </a:pPr>
            <a:endParaRPr lang="en-US" dirty="0"/>
          </a:p>
          <a:p>
            <a:r>
              <a:rPr lang="en-US" b="1" u="sng" dirty="0"/>
              <a:t>Do not use soft-sided coolers </a:t>
            </a:r>
            <a:r>
              <a:rPr lang="en-US" dirty="0"/>
              <a:t>Most commercially available soft-sided coolers are poorly insulated and likely to be affected by room or outdoor temperatures </a:t>
            </a:r>
          </a:p>
          <a:p>
            <a:endParaRPr lang="en-US" dirty="0"/>
          </a:p>
        </p:txBody>
      </p:sp>
    </p:spTree>
    <p:extLst>
      <p:ext uri="{BB962C8B-B14F-4D97-AF65-F5344CB8AC3E}">
        <p14:creationId xmlns:p14="http://schemas.microsoft.com/office/powerpoint/2010/main" val="36275487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001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14381" y="1524000"/>
            <a:ext cx="3442505" cy="1905000"/>
          </a:xfrm>
        </p:spPr>
        <p:txBody>
          <a:bodyPr/>
          <a:lstStyle/>
          <a:p>
            <a:pPr algn="ctr"/>
            <a:r>
              <a:rPr lang="en-US" b="1" dirty="0"/>
              <a:t>Questions?</a:t>
            </a:r>
          </a:p>
        </p:txBody>
      </p:sp>
      <p:pic>
        <p:nvPicPr>
          <p:cNvPr id="3" name="Picture 2">
            <a:extLst>
              <a:ext uri="{FF2B5EF4-FFF2-40B4-BE49-F238E27FC236}">
                <a16:creationId xmlns:a16="http://schemas.microsoft.com/office/drawing/2014/main" id="{3C99A72D-00A3-4859-A808-5190DE7A357B}"/>
              </a:ext>
            </a:extLst>
          </p:cNvPr>
          <p:cNvPicPr>
            <a:picLocks noChangeAspect="1"/>
          </p:cNvPicPr>
          <p:nvPr/>
        </p:nvPicPr>
        <p:blipFill>
          <a:blip r:embed="rId2"/>
          <a:stretch>
            <a:fillRect/>
          </a:stretch>
        </p:blipFill>
        <p:spPr>
          <a:xfrm>
            <a:off x="6096000" y="1319677"/>
            <a:ext cx="3708341" cy="4623726"/>
          </a:xfrm>
          <a:prstGeom prst="rect">
            <a:avLst/>
          </a:prstGeom>
        </p:spPr>
      </p:pic>
    </p:spTree>
    <p:extLst>
      <p:ext uri="{BB962C8B-B14F-4D97-AF65-F5344CB8AC3E}">
        <p14:creationId xmlns:p14="http://schemas.microsoft.com/office/powerpoint/2010/main" val="156288670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docProps/app.xml><?xml version="1.0" encoding="utf-8"?>
<Properties xmlns="http://schemas.openxmlformats.org/officeDocument/2006/extended-properties" xmlns:vt="http://schemas.openxmlformats.org/officeDocument/2006/docPropsVTypes">
  <Template/>
  <TotalTime>4861</TotalTime>
  <Words>2135</Words>
  <Application>Microsoft Office PowerPoint</Application>
  <PresentationFormat>Widescreen</PresentationFormat>
  <Paragraphs>216</Paragraphs>
  <Slides>23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Century Gothic</vt:lpstr>
      <vt:lpstr>Chaparral Pro</vt:lpstr>
      <vt:lpstr>Mesh</vt:lpstr>
      <vt:lpstr>PowerPoint Presentation</vt:lpstr>
      <vt:lpstr>introduction</vt:lpstr>
      <vt:lpstr>PowerPoint Presentation</vt:lpstr>
      <vt:lpstr>Temperature Monitoring Devices (TMD)</vt:lpstr>
      <vt:lpstr>Temperature Monitoring Devices (TMD)</vt:lpstr>
      <vt:lpstr>Temperature Monitoring Devices (TMD)</vt:lpstr>
      <vt:lpstr>Temperature Monitoring Devices (TMD)</vt:lpstr>
      <vt:lpstr>Temperature Monitoring Devices (TMD)</vt:lpstr>
      <vt:lpstr>Temperature Monitoring Devices (TMD)</vt:lpstr>
      <vt:lpstr>Temperature Monitoring Devices (TMD)</vt:lpstr>
      <vt:lpstr>Temperature Monitoring Devices (TMD)</vt:lpstr>
      <vt:lpstr>Temperature Monitoring Devices (TMD)</vt:lpstr>
      <vt:lpstr>Calibration &amp; Testing TMD </vt:lpstr>
      <vt:lpstr>Calibration &amp; Testing TMD </vt:lpstr>
      <vt:lpstr>Vaccine Storage </vt:lpstr>
      <vt:lpstr>Vaccine Storage </vt:lpstr>
      <vt:lpstr>Vaccine Storage </vt:lpstr>
      <vt:lpstr>Vaccine Storage </vt:lpstr>
      <vt:lpstr>Vaccine Storage </vt:lpstr>
      <vt:lpstr>Vaccine Storage </vt:lpstr>
      <vt:lpstr>Vaccine Storage </vt:lpstr>
      <vt:lpstr>Transport &amp; emergency situations</vt:lpstr>
      <vt:lpstr>Questions?</vt:lpstr>
    </vt:vector>
  </TitlesOfParts>
  <Company>University Of Washington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Vaccine storage and handling</dc:title>
  <dc:creator>Benjamin K. Roberts</dc:creator>
  <cp:lastModifiedBy>Benamin Roberts</cp:lastModifiedBy>
  <cp:revision>79</cp:revision>
  <dcterms:created xsi:type="dcterms:W3CDTF">2018-03-10T00:50:07Z</dcterms:created>
  <dcterms:modified xsi:type="dcterms:W3CDTF">2018-09-23T20:10:42Z</dcterms:modified>
</cp:coreProperties>
</file>