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5"/>
  </p:notesMasterIdLst>
  <p:sldIdLst>
    <p:sldId id="259" r:id="rId2"/>
    <p:sldId id="260" r:id="rId3"/>
    <p:sldId id="262" r:id="rId4"/>
    <p:sldId id="267" r:id="rId5"/>
    <p:sldId id="268" r:id="rId6"/>
    <p:sldId id="269" r:id="rId7"/>
    <p:sldId id="270" r:id="rId8"/>
    <p:sldId id="271" r:id="rId9"/>
    <p:sldId id="272" r:id="rId10"/>
    <p:sldId id="275" r:id="rId11"/>
    <p:sldId id="274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61" r:id="rId20"/>
    <p:sldId id="263" r:id="rId21"/>
    <p:sldId id="264" r:id="rId22"/>
    <p:sldId id="265" r:id="rId23"/>
    <p:sldId id="26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78291-31A4-4302-863A-B952B176D154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6039B-B4CC-4FE4-A6A9-BE47F1C50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9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page-1.2.ps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"/>
          <a:stretch>
            <a:fillRect/>
          </a:stretch>
        </p:blipFill>
        <p:spPr bwMode="auto">
          <a:xfrm>
            <a:off x="0" y="677069"/>
            <a:ext cx="1219200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638175"/>
            <a:ext cx="12192000" cy="77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559551" y="1323975"/>
            <a:ext cx="5020733" cy="3543300"/>
          </a:xfrm>
          <a:prstGeom prst="rect">
            <a:avLst/>
          </a:prstGeom>
          <a:solidFill>
            <a:srgbClr val="B6D226"/>
          </a:solidFill>
          <a:ln>
            <a:solidFill>
              <a:srgbClr val="B6D2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885518" y="2471738"/>
            <a:ext cx="4500033" cy="3667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1"/>
                </a:solidFill>
                <a:effectLst>
                  <a:outerShdw blurRad="279400" dir="2700000">
                    <a:schemeClr val="bg1">
                      <a:alpha val="43000"/>
                    </a:scheme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US" sz="1400" b="0" dirty="0"/>
              <a:t>________________________________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6862019" y="1709824"/>
            <a:ext cx="4501525" cy="863716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6867337" y="2904346"/>
            <a:ext cx="4496209" cy="768324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6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1065747"/>
            <a:ext cx="12192000" cy="477395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95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612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0136" y="5660151"/>
            <a:ext cx="5333240" cy="276225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49161" y="5660150"/>
            <a:ext cx="5333240" cy="276226"/>
          </a:xfrm>
        </p:spPr>
        <p:txBody>
          <a:bodyPr anchor="b">
            <a:normAutofit/>
          </a:bodyPr>
          <a:lstStyle>
            <a:lvl1pPr marL="0" indent="0">
              <a:buNone/>
              <a:defRPr sz="15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0" y="1970903"/>
            <a:ext cx="5333240" cy="3585894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249160" y="1970903"/>
            <a:ext cx="5333240" cy="3585894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6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38175"/>
            <a:ext cx="12192000" cy="77788"/>
          </a:xfrm>
          <a:prstGeom prst="rect">
            <a:avLst/>
          </a:prstGeom>
          <a:solidFill>
            <a:srgbClr val="D60F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792164"/>
            <a:ext cx="12192000" cy="5495925"/>
          </a:xfrm>
          <a:prstGeom prst="rect">
            <a:avLst/>
          </a:prstGeom>
          <a:solidFill>
            <a:srgbClr val="D60F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85518" y="2155826"/>
            <a:ext cx="4500033" cy="3651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1"/>
                </a:solidFill>
                <a:effectLst>
                  <a:outerShdw blurRad="279400" dir="2700000">
                    <a:schemeClr val="bg1">
                      <a:alpha val="43000"/>
                    </a:scheme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US" sz="1400" b="0" dirty="0"/>
              <a:t>________________________________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62019" y="1377229"/>
            <a:ext cx="4501525" cy="817457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867337" y="2663821"/>
            <a:ext cx="4496209" cy="567503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rgbClr val="00000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34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text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609600" y="1965913"/>
            <a:ext cx="10972800" cy="3961386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oial"/>
                <a:cs typeface="Aroial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38456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970901"/>
            <a:ext cx="5384800" cy="409686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970901"/>
            <a:ext cx="5384800" cy="409686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66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066800"/>
            <a:ext cx="10972800" cy="83185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text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955890"/>
            <a:ext cx="5386917" cy="276225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335883"/>
            <a:ext cx="5386917" cy="358589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955888"/>
            <a:ext cx="5389033" cy="27622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350482"/>
            <a:ext cx="5389033" cy="358589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54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Click to edit master title text</a:t>
            </a:r>
          </a:p>
        </p:txBody>
      </p:sp>
    </p:spTree>
    <p:extLst>
      <p:ext uri="{BB962C8B-B14F-4D97-AF65-F5344CB8AC3E}">
        <p14:creationId xmlns:p14="http://schemas.microsoft.com/office/powerpoint/2010/main" val="346611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1061411"/>
            <a:ext cx="4011084" cy="1162050"/>
          </a:xfrm>
        </p:spPr>
        <p:txBody>
          <a:bodyPr anchor="b">
            <a:normAutofit/>
          </a:bodyPr>
          <a:lstStyle>
            <a:lvl1pPr algn="l">
              <a:defRPr sz="2800" b="1" baseline="0"/>
            </a:lvl1pPr>
          </a:lstStyle>
          <a:p>
            <a:r>
              <a:rPr lang="en-US" dirty="0"/>
              <a:t>Click to edit master title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3" y="1061411"/>
            <a:ext cx="6815667" cy="500635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28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2292085"/>
            <a:ext cx="4011084" cy="377568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1593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-plain1024w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419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31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800" y="3361056"/>
            <a:ext cx="8534400" cy="7696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  <a:lvl2pPr marL="439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8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8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7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7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7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16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8800" y="4458392"/>
            <a:ext cx="3302000" cy="623569"/>
          </a:xfrm>
          <a:prstGeom prst="rect">
            <a:avLst/>
          </a:prstGeom>
        </p:spPr>
        <p:txBody>
          <a:bodyPr/>
          <a:lstStyle>
            <a:lvl1pPr>
              <a:defRPr sz="1125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979CF91-64A7-4442-AB8D-08CFF8353C8E}" type="datetime1">
              <a:rPr lang="en-US" smtClean="0">
                <a:solidFill>
                  <a:srgbClr val="D8D2C4">
                    <a:lumMod val="90000"/>
                  </a:srgbClr>
                </a:solidFill>
              </a:rPr>
              <a:pPr/>
              <a:t>10/1/2018</a:t>
            </a:fld>
            <a:endParaRPr lang="en-US" dirty="0">
              <a:solidFill>
                <a:srgbClr val="D8D2C4">
                  <a:lumMod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1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Intro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984" y="2676607"/>
            <a:ext cx="10515109" cy="3343195"/>
          </a:xfrm>
        </p:spPr>
        <p:txBody>
          <a:bodyPr/>
          <a:lstStyle>
            <a:lvl1pPr>
              <a:buSzPct val="125000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81600" y="6143046"/>
            <a:ext cx="1727200" cy="365125"/>
          </a:xfrm>
          <a:prstGeom prst="rect">
            <a:avLst/>
          </a:prstGeom>
        </p:spPr>
        <p:txBody>
          <a:bodyPr/>
          <a:lstStyle/>
          <a:p>
            <a:fld id="{BBAD6A8E-2F3B-2140-B042-5D05F07E7694}" type="datetime1">
              <a:rPr lang="en-US" smtClean="0">
                <a:solidFill>
                  <a:srgbClr val="A41F35">
                    <a:tint val="75000"/>
                  </a:srgbClr>
                </a:solidFill>
              </a:rPr>
              <a:pPr/>
              <a:t>10/1/2018</a:t>
            </a:fld>
            <a:endParaRPr lang="en-US" dirty="0">
              <a:solidFill>
                <a:srgbClr val="A41F35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0533" y="6143046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A41F35"/>
                </a:solidFill>
              </a:rPr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1333" y="6143046"/>
            <a:ext cx="491067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>
                <a:solidFill>
                  <a:srgbClr val="A41F35"/>
                </a:solidFill>
              </a:rPr>
              <a:pPr/>
              <a:t>‹#›</a:t>
            </a:fld>
            <a:endParaRPr lang="en-US" dirty="0">
              <a:solidFill>
                <a:srgbClr val="A41F35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69384" y="1548770"/>
            <a:ext cx="11013016" cy="1127839"/>
          </a:xfrm>
        </p:spPr>
        <p:txBody>
          <a:bodyPr/>
          <a:lstStyle>
            <a:lvl1pPr marL="0" indent="0">
              <a:buFont typeface="Arial"/>
              <a:buNone/>
              <a:defRPr>
                <a:solidFill>
                  <a:srgbClr val="A41F3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362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359526"/>
            <a:ext cx="12192000" cy="4984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1066800"/>
            <a:ext cx="10972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970429"/>
            <a:ext cx="10972800" cy="409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8175"/>
            <a:ext cx="12192000" cy="77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4673600" y="6496081"/>
            <a:ext cx="2844800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GillSans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CF70EF-0593-48C8-AB72-5ED72F8091C6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DB0824-DC1B-462F-956E-47DC0B2938C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8099" y="38650"/>
            <a:ext cx="2200165" cy="56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0"/>
          <a:cs typeface="Geneva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Geneva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Geneva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Geneva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Geneva" charset="0"/>
        </a:defRPr>
      </a:lvl9pPr>
    </p:titleStyle>
    <p:bodyStyle>
      <a:lvl1pPr marL="342900" indent="-342900" algn="l" defTabSz="4572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rgbClr val="7F7F7F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rgbClr val="7F7F7F"/>
          </a:solidFill>
          <a:latin typeface="Arial"/>
          <a:ea typeface="Geneva" charset="0"/>
          <a:cs typeface="Arial"/>
        </a:defRPr>
      </a:lvl2pPr>
      <a:lvl3pPr marL="1143000" indent="-228600" algn="l" defTabSz="4572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7F7F7F"/>
          </a:solidFill>
          <a:latin typeface="Arial"/>
          <a:ea typeface="Geneva" charset="0"/>
          <a:cs typeface="Arial"/>
        </a:defRPr>
      </a:lvl3pPr>
      <a:lvl4pPr marL="1600200" indent="-228600" algn="l" defTabSz="4572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rgbClr val="7F7F7F"/>
          </a:solidFill>
          <a:latin typeface="Arial"/>
          <a:ea typeface="Geneva" charset="0"/>
          <a:cs typeface="Arial"/>
        </a:defRPr>
      </a:lvl4pPr>
      <a:lvl5pPr marL="2057400" indent="-228600" algn="l" defTabSz="457200" rtl="0" eaLnBrk="1" fontAlgn="base" hangingPunct="1">
        <a:lnSpc>
          <a:spcPct val="100000"/>
        </a:lnSpc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7F7F7F"/>
          </a:solidFill>
          <a:latin typeface="Arial"/>
          <a:ea typeface="Geneva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rengdahl@stanfordhealthcare.org" TargetMode="External"/><Relationship Id="rId2" Type="http://schemas.openxmlformats.org/officeDocument/2006/relationships/hyperlink" Target="mailto:darmstrong@stanfordhealthcare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24E2303-712D-4291-87A9-2033FE3B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0" dirty="0"/>
              <a:t>Aspiring Leaders: Are you a new leader or aspiring to take on a leadership role? 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3C5DB29-A388-4683-BCD3-B746D516D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41" y="2233857"/>
            <a:ext cx="7826963" cy="409733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F80301-8602-4CBA-9668-A741C509D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78496" y="844062"/>
            <a:ext cx="9760184" cy="35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6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13E0-1E2D-461D-B101-8113626AE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F4758-299D-4CBF-97AF-BCE15749F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600" dirty="0"/>
              <a:t>Richard </a:t>
            </a:r>
            <a:r>
              <a:rPr lang="en-US" sz="4600" dirty="0" err="1"/>
              <a:t>Engdahl</a:t>
            </a:r>
            <a:r>
              <a:rPr lang="en-US" sz="4600" dirty="0"/>
              <a:t>, CBET </a:t>
            </a:r>
          </a:p>
          <a:p>
            <a:pPr marL="0" indent="0">
              <a:buNone/>
            </a:pPr>
            <a:r>
              <a:rPr lang="en-US" sz="4600" dirty="0"/>
              <a:t>	Certified Biomed, Stanford Health Care</a:t>
            </a:r>
          </a:p>
          <a:p>
            <a:pPr marL="0" indent="0">
              <a:buNone/>
            </a:pPr>
            <a:endParaRPr lang="en-US" sz="4600" dirty="0"/>
          </a:p>
          <a:p>
            <a:pPr marL="0" indent="0">
              <a:buNone/>
            </a:pPr>
            <a:r>
              <a:rPr lang="en-US" sz="4600" dirty="0"/>
              <a:t>Darwin Fontanares, MBA, BSBMET, CBET</a:t>
            </a:r>
          </a:p>
          <a:p>
            <a:pPr marL="0" indent="0">
              <a:buNone/>
            </a:pPr>
            <a:r>
              <a:rPr lang="en-US" sz="4600" dirty="0"/>
              <a:t>	Manager, Stanford Health Care </a:t>
            </a:r>
          </a:p>
          <a:p>
            <a:pPr marL="0" indent="0">
              <a:buNone/>
            </a:pPr>
            <a:endParaRPr lang="en-US" sz="4600" dirty="0"/>
          </a:p>
          <a:p>
            <a:pPr marL="0" indent="0">
              <a:buNone/>
            </a:pPr>
            <a:r>
              <a:rPr lang="en-US" sz="4600" dirty="0"/>
              <a:t>Donald Armstrong, CBET, CHTM </a:t>
            </a:r>
          </a:p>
          <a:p>
            <a:pPr marL="0" indent="0">
              <a:buNone/>
            </a:pPr>
            <a:r>
              <a:rPr lang="en-US" sz="4600" dirty="0"/>
              <a:t>	Sr. Manager, Stanford Health Care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56087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BBD17-C622-40F9-BEA3-1895A2D8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we are going to discuss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83B16-BD53-4DB9-9F90-7F2B123C0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steps to take to get yourself in line for a leadership role</a:t>
            </a:r>
          </a:p>
          <a:p>
            <a:r>
              <a:rPr lang="en-US" dirty="0"/>
              <a:t>Being a leader from wherever you are</a:t>
            </a:r>
          </a:p>
          <a:p>
            <a:r>
              <a:rPr lang="en-US" dirty="0"/>
              <a:t>What it is like to be a brand new leader. Lessons Learned…</a:t>
            </a:r>
          </a:p>
          <a:p>
            <a:r>
              <a:rPr lang="en-US" dirty="0"/>
              <a:t>What it looks like for a life long Biomed to take a Leadership role</a:t>
            </a:r>
          </a:p>
          <a:p>
            <a:r>
              <a:rPr lang="en-US" dirty="0"/>
              <a:t>How to manage your life once you are in a leadership role</a:t>
            </a:r>
          </a:p>
          <a:p>
            <a:r>
              <a:rPr lang="en-US" dirty="0"/>
              <a:t>How to go from Colleague to Leader</a:t>
            </a:r>
          </a:p>
          <a:p>
            <a:r>
              <a:rPr lang="en-US" dirty="0"/>
              <a:t>Managing staff</a:t>
            </a:r>
          </a:p>
          <a:p>
            <a:r>
              <a:rPr lang="en-US" dirty="0"/>
              <a:t>Managing Expectations</a:t>
            </a:r>
          </a:p>
        </p:txBody>
      </p:sp>
    </p:spTree>
    <p:extLst>
      <p:ext uri="{BB962C8B-B14F-4D97-AF65-F5344CB8AC3E}">
        <p14:creationId xmlns:p14="http://schemas.microsoft.com/office/powerpoint/2010/main" val="27304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Richard </a:t>
            </a:r>
            <a:r>
              <a:rPr lang="en-US" sz="4400" dirty="0" err="1"/>
              <a:t>Engdahl</a:t>
            </a:r>
            <a:r>
              <a:rPr lang="en-US" sz="4400" dirty="0"/>
              <a:t> - Who am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BS in Biomedical Engineering from Cal Poly: San Luis Obispo</a:t>
            </a:r>
          </a:p>
          <a:p>
            <a:r>
              <a:rPr lang="en-US" dirty="0"/>
              <a:t>2 years in DaVita, 1 year in SFGH, 2 years in Stanford Healthcare</a:t>
            </a:r>
          </a:p>
          <a:p>
            <a:r>
              <a:rPr lang="en-US" dirty="0"/>
              <a:t>Graduated 2013, CBET Certified in 2015, BMET III by 2016. </a:t>
            </a:r>
          </a:p>
        </p:txBody>
      </p:sp>
    </p:spTree>
    <p:extLst>
      <p:ext uri="{BB962C8B-B14F-4D97-AF65-F5344CB8AC3E}">
        <p14:creationId xmlns:p14="http://schemas.microsoft.com/office/powerpoint/2010/main" val="32906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Steps for an aspiring leader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Communicate</a:t>
            </a:r>
          </a:p>
          <a:p>
            <a:pPr lvl="1"/>
            <a:r>
              <a:rPr lang="en-US" dirty="0"/>
              <a:t>Communicate effectively with your leaders about what you want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Participation</a:t>
            </a:r>
          </a:p>
          <a:p>
            <a:pPr lvl="1"/>
            <a:r>
              <a:rPr lang="en-US" dirty="0"/>
              <a:t>Participate in your work culture to allow yourself to shine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Contribution </a:t>
            </a:r>
          </a:p>
          <a:p>
            <a:pPr lvl="1"/>
            <a:r>
              <a:rPr lang="en-US" dirty="0"/>
              <a:t>Ensure your contribution is meaningful and accurate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Education </a:t>
            </a:r>
          </a:p>
          <a:p>
            <a:pPr lvl="1"/>
            <a:r>
              <a:rPr lang="en-US" dirty="0"/>
              <a:t>Learn about how leadership works</a:t>
            </a:r>
          </a:p>
        </p:txBody>
      </p:sp>
    </p:spTree>
    <p:extLst>
      <p:ext uri="{BB962C8B-B14F-4D97-AF65-F5344CB8AC3E}">
        <p14:creationId xmlns:p14="http://schemas.microsoft.com/office/powerpoint/2010/main" val="76612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14046"/>
            <a:ext cx="10972800" cy="831850"/>
          </a:xfrm>
        </p:spPr>
        <p:txBody>
          <a:bodyPr/>
          <a:lstStyle/>
          <a:p>
            <a:r>
              <a:rPr lang="en-US" sz="4400" dirty="0"/>
              <a:t>Communication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well spoken you are</a:t>
            </a:r>
          </a:p>
          <a:p>
            <a:pPr lvl="1"/>
            <a:r>
              <a:rPr lang="en-US" dirty="0"/>
              <a:t>Verbal and electronic methods</a:t>
            </a:r>
          </a:p>
          <a:p>
            <a:pPr lvl="2"/>
            <a:r>
              <a:rPr lang="en-US" dirty="0"/>
              <a:t>Perceived professionalism  </a:t>
            </a:r>
          </a:p>
          <a:p>
            <a:r>
              <a:rPr lang="en-US" dirty="0"/>
              <a:t>Communicate with leaders</a:t>
            </a:r>
          </a:p>
          <a:p>
            <a:pPr lvl="1"/>
            <a:r>
              <a:rPr lang="en-US" dirty="0"/>
              <a:t>Updates on statuses, upcoming projects</a:t>
            </a:r>
          </a:p>
          <a:p>
            <a:r>
              <a:rPr lang="en-US" dirty="0"/>
              <a:t>Communicate with your leader</a:t>
            </a:r>
          </a:p>
          <a:p>
            <a:pPr lvl="1"/>
            <a:r>
              <a:rPr lang="en-US" dirty="0"/>
              <a:t>Tell your leader what you want out of your career </a:t>
            </a:r>
          </a:p>
          <a:p>
            <a:pPr lvl="1"/>
            <a:r>
              <a:rPr lang="en-US" dirty="0"/>
              <a:t>How can your leader help you become what they are?</a:t>
            </a:r>
          </a:p>
        </p:txBody>
      </p:sp>
    </p:spTree>
    <p:extLst>
      <p:ext uri="{BB962C8B-B14F-4D97-AF65-F5344CB8AC3E}">
        <p14:creationId xmlns:p14="http://schemas.microsoft.com/office/powerpoint/2010/main" val="372703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Participation</a:t>
            </a:r>
            <a:r>
              <a:rPr lang="en-US" dirty="0"/>
              <a:t>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you are willing to go the extra mile </a:t>
            </a:r>
          </a:p>
          <a:p>
            <a:pPr lvl="1"/>
            <a:r>
              <a:rPr lang="en-US" dirty="0"/>
              <a:t>Huddles, department events, additional responsibilities </a:t>
            </a:r>
          </a:p>
          <a:p>
            <a:r>
              <a:rPr lang="en-US" dirty="0"/>
              <a:t>Network in a way so people will remember your name</a:t>
            </a:r>
          </a:p>
          <a:p>
            <a:pPr lvl="1"/>
            <a:r>
              <a:rPr lang="en-US" dirty="0"/>
              <a:t>Make an effort to meet people in leadership roles</a:t>
            </a:r>
          </a:p>
          <a:p>
            <a:r>
              <a:rPr lang="en-US" dirty="0"/>
              <a:t>Attended relevant extracurricular conferences </a:t>
            </a:r>
          </a:p>
        </p:txBody>
      </p:sp>
    </p:spTree>
    <p:extLst>
      <p:ext uri="{BB962C8B-B14F-4D97-AF65-F5344CB8AC3E}">
        <p14:creationId xmlns:p14="http://schemas.microsoft.com/office/powerpoint/2010/main" val="282649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Contribution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Volunteer to offer a solution</a:t>
            </a:r>
          </a:p>
          <a:p>
            <a:pPr lvl="1"/>
            <a:r>
              <a:rPr lang="en-US" dirty="0"/>
              <a:t>Be the answer people are looking for</a:t>
            </a:r>
          </a:p>
          <a:p>
            <a:r>
              <a:rPr lang="en-US" dirty="0"/>
              <a:t>Accuracy of fulfillment, building credibility </a:t>
            </a:r>
          </a:p>
          <a:p>
            <a:pPr lvl="1"/>
            <a:r>
              <a:rPr lang="en-US" dirty="0"/>
              <a:t>Technical repair competencies </a:t>
            </a:r>
          </a:p>
          <a:p>
            <a:pPr lvl="1"/>
            <a:r>
              <a:rPr lang="en-US" dirty="0"/>
              <a:t>Project completion results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031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Education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Shadow your leaders</a:t>
            </a:r>
          </a:p>
          <a:p>
            <a:pPr lvl="1"/>
            <a:r>
              <a:rPr lang="en-US" dirty="0"/>
              <a:t>Ask how? Why? What if? </a:t>
            </a:r>
          </a:p>
          <a:p>
            <a:pPr lvl="1"/>
            <a:r>
              <a:rPr lang="en-US" dirty="0"/>
              <a:t>Understand their way of thinking and solving problems</a:t>
            </a:r>
          </a:p>
          <a:p>
            <a:r>
              <a:rPr lang="en-US" dirty="0"/>
              <a:t>Continuous learning</a:t>
            </a:r>
          </a:p>
          <a:p>
            <a:pPr lvl="1"/>
            <a:r>
              <a:rPr lang="en-US" dirty="0"/>
              <a:t>Taking management classes (HTM) </a:t>
            </a:r>
          </a:p>
        </p:txBody>
      </p:sp>
    </p:spTree>
    <p:extLst>
      <p:ext uri="{BB962C8B-B14F-4D97-AF65-F5344CB8AC3E}">
        <p14:creationId xmlns:p14="http://schemas.microsoft.com/office/powerpoint/2010/main" val="3893575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A50E-7104-48E3-8758-BB16C037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25" y="1120065"/>
            <a:ext cx="9487271" cy="49078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 “Innovation</a:t>
            </a: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distinguishes between </a:t>
            </a: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         a </a:t>
            </a:r>
            <a:r>
              <a:rPr lang="en-US" sz="4400" i="1" dirty="0">
                <a:solidFill>
                  <a:srgbClr val="C00000"/>
                </a:solidFill>
              </a:rPr>
              <a:t>leader </a:t>
            </a: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               and a </a:t>
            </a:r>
            <a:r>
              <a:rPr lang="en-US" sz="4400" i="1" dirty="0">
                <a:solidFill>
                  <a:srgbClr val="C00000"/>
                </a:solidFill>
              </a:rPr>
              <a:t>follower</a:t>
            </a:r>
            <a:r>
              <a:rPr lang="en-US" sz="4400" dirty="0">
                <a:solidFill>
                  <a:srgbClr val="C00000"/>
                </a:solidFill>
              </a:rPr>
              <a:t>…”</a:t>
            </a:r>
            <a:br>
              <a:rPr lang="en-US" sz="4400" dirty="0">
                <a:solidFill>
                  <a:srgbClr val="C00000"/>
                </a:solidFill>
              </a:rPr>
            </a:b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											- Steve Jobs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387F2875-E8AC-46C5-B1B4-07C9660745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2459" r="14358" b="10162"/>
          <a:stretch/>
        </p:blipFill>
        <p:spPr bwMode="auto">
          <a:xfrm>
            <a:off x="1124504" y="2974018"/>
            <a:ext cx="2151355" cy="263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033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Darwin Fontanares, MBA, BSBMET, CBET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70429"/>
            <a:ext cx="10972800" cy="4528025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2012 - BS in Biomedical Engineering Technology (DeVry University)</a:t>
            </a:r>
          </a:p>
          <a:p>
            <a:r>
              <a:rPr lang="en-US" sz="2200" dirty="0">
                <a:solidFill>
                  <a:srgbClr val="C00000"/>
                </a:solidFill>
              </a:rPr>
              <a:t>President of Biomedical Engineering Club at Alma Mater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2012 - Hired as a Biomed Tech by Stanford Health Care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2014 - Master in Business Administration w/ Concentration on Project Management (Keller Graduate School of Business)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2016 – Promoted to Clinical Systems Engineer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2017 – Earned CBET Certification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2017 – Promoted to Senior Clinical Systems Engineer</a:t>
            </a:r>
          </a:p>
          <a:p>
            <a:r>
              <a:rPr lang="en-US" sz="2200" dirty="0">
                <a:solidFill>
                  <a:srgbClr val="C00000"/>
                </a:solidFill>
              </a:rPr>
              <a:t>2018 – Promoted to Manager of Biomedical Engineering at Stanford ValleyCare (Pleasanton, CA)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753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412B6-B760-4F00-BE5C-7E7CB658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79" y="861254"/>
            <a:ext cx="11455154" cy="8318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How was I promoted to a Leadership Role?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373" y="2781007"/>
            <a:ext cx="10087254" cy="44253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COMMUNICATION</a:t>
            </a:r>
            <a:endParaRPr lang="en-US" sz="2000" dirty="0">
              <a:solidFill>
                <a:srgbClr val="C00000"/>
              </a:solidFill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Self-presentation, both verbal &amp; non-verbal, creates long-lasting impressions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Use “</a:t>
            </a:r>
            <a:r>
              <a:rPr lang="en-US" sz="2000" i="1" dirty="0">
                <a:solidFill>
                  <a:srgbClr val="C00000"/>
                </a:solidFill>
              </a:rPr>
              <a:t>effective communication</a:t>
            </a:r>
            <a:r>
              <a:rPr lang="en-US" sz="2000" dirty="0">
                <a:solidFill>
                  <a:srgbClr val="C00000"/>
                </a:solidFill>
              </a:rPr>
              <a:t>” → build good-will, inform, and persuade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- 50% of effective communication is “active listening”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Before presenting a new problem, propose a </a:t>
            </a:r>
            <a:r>
              <a:rPr lang="en-US" sz="2000" i="1" dirty="0">
                <a:solidFill>
                  <a:srgbClr val="C00000"/>
                </a:solidFill>
              </a:rPr>
              <a:t>solution</a:t>
            </a:r>
            <a:r>
              <a:rPr lang="en-US" sz="2000" dirty="0">
                <a:solidFill>
                  <a:srgbClr val="C00000"/>
                </a:solidFill>
              </a:rPr>
              <a:t> to supplement it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Be respectful &amp; humble to everyone, regardless of title and rank (2-way street)</a:t>
            </a:r>
            <a:r>
              <a:rPr lang="en-US" sz="2000" dirty="0"/>
              <a:t>	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CE6E5C21-D224-48F7-A337-FEB64ADE0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7" t="6934" r="7666" b="51080"/>
          <a:stretch/>
        </p:blipFill>
        <p:spPr bwMode="auto">
          <a:xfrm>
            <a:off x="7155402" y="1885849"/>
            <a:ext cx="1580225" cy="78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>
            <a:extLst>
              <a:ext uri="{FF2B5EF4-FFF2-40B4-BE49-F238E27FC236}">
                <a16:creationId xmlns:a16="http://schemas.microsoft.com/office/drawing/2014/main" id="{02708014-9D64-48FE-B769-22B995A23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6" t="48921" r="7667" b="9914"/>
          <a:stretch/>
        </p:blipFill>
        <p:spPr bwMode="auto">
          <a:xfrm>
            <a:off x="8735627" y="1893505"/>
            <a:ext cx="1580225" cy="76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6893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132" y="2547478"/>
            <a:ext cx="11475868" cy="4097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PARTICIPATION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Take pride in being a Biomed → show pride in being a Biomed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From managerial perspective, those who care to learn are easily distinguished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Shadowing: Supply Distribution, Main OR, ASC, Cath Lab, Clinical System Engineers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Show genuine care to serve entire department, not just your personal motives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Never portray entitlement → training and/or promotion is an earned privilege through humility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Join industry affiliations such as AAMI and CMIA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7DC245-C2D8-47AB-833E-57F1F2C1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9347"/>
            <a:ext cx="10972800" cy="8318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How was I promoted to a Leadership Role?</a:t>
            </a:r>
          </a:p>
        </p:txBody>
      </p:sp>
      <p:pic>
        <p:nvPicPr>
          <p:cNvPr id="4098" name="Picture 2" descr="Image result for aami">
            <a:extLst>
              <a:ext uri="{FF2B5EF4-FFF2-40B4-BE49-F238E27FC236}">
                <a16:creationId xmlns:a16="http://schemas.microsoft.com/office/drawing/2014/main" id="{ABC426ED-9F91-48C9-8D76-CC848BA2B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05" y="1793301"/>
            <a:ext cx="1798283" cy="9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E41BE2-2C5C-452D-B5E4-2C3B47DBC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21" t="48732" r="60680" b="37605"/>
          <a:stretch/>
        </p:blipFill>
        <p:spPr>
          <a:xfrm>
            <a:off x="8708993" y="1793301"/>
            <a:ext cx="1798283" cy="97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443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18482"/>
            <a:ext cx="10972800" cy="4097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CONTRIBUTION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Never withhold knowledge &amp; skill → SHARE IT!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True “department heroes” empower others, not undermine them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Sharing knowledge &amp; skills elevates the entire department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“People will forget what you said, but they will always remember how you made them feel”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 Created182-page Comprehensive CBET Study Guide for department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26EC1AC-2B94-4A6A-B0BA-C601FA0F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" y="1065440"/>
            <a:ext cx="11455154" cy="8318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How was I promoted to a Leadership Role?</a:t>
            </a:r>
          </a:p>
        </p:txBody>
      </p:sp>
      <p:pic>
        <p:nvPicPr>
          <p:cNvPr id="5126" name="Picture 6" descr="Image result for share knowledge">
            <a:extLst>
              <a:ext uri="{FF2B5EF4-FFF2-40B4-BE49-F238E27FC236}">
                <a16:creationId xmlns:a16="http://schemas.microsoft.com/office/drawing/2014/main" id="{055E98B4-79F1-4B9A-9ECA-9BA4D4566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145" y="1721984"/>
            <a:ext cx="3621255" cy="294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232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732" y="2359688"/>
            <a:ext cx="11259845" cy="4097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solidFill>
                  <a:srgbClr val="C00000"/>
                </a:solidFill>
              </a:rPr>
              <a:t>EDUCATION</a:t>
            </a:r>
            <a:endParaRPr lang="en-US" sz="2000" dirty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Our industry is constantly changing → never be content with what you’ve learned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To supplement technical skill, pursued an M.B.A. to understand business aspect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Even with 2 degrees, respect the CBET Certification as the industry standard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Currently enrolled in a Certified Cisco Networking Associate Program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Currently studying for the CHTM Certification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Developed a CBET Study Workshop outside of work to empower others in their career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</a:rPr>
              <a:t>	- Continually invest in yourself → People will continually invest in you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C09821-5B28-4455-8EFA-E6465BE1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23" y="807988"/>
            <a:ext cx="11455154" cy="8318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How was I promoted to a Leadership Role?</a:t>
            </a:r>
          </a:p>
        </p:txBody>
      </p:sp>
      <p:pic>
        <p:nvPicPr>
          <p:cNvPr id="7170" name="Picture 2" descr="Image result for never stop learning">
            <a:extLst>
              <a:ext uri="{FF2B5EF4-FFF2-40B4-BE49-F238E27FC236}">
                <a16:creationId xmlns:a16="http://schemas.microsoft.com/office/drawing/2014/main" id="{82B3EFF1-8611-4480-9D7F-67B53108D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9" b="12751"/>
          <a:stretch/>
        </p:blipFill>
        <p:spPr bwMode="auto">
          <a:xfrm>
            <a:off x="7563776" y="1639838"/>
            <a:ext cx="3124940" cy="1010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296441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412B6-B760-4F00-BE5C-7E7CB658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4593"/>
            <a:ext cx="7265870" cy="8318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Challenges As a New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79" y="1606444"/>
            <a:ext cx="11259845" cy="4097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69FC02-43E2-459A-AF54-CC4E6674C533}"/>
              </a:ext>
            </a:extLst>
          </p:cNvPr>
          <p:cNvSpPr txBox="1">
            <a:spLocks/>
          </p:cNvSpPr>
          <p:nvPr/>
        </p:nvSpPr>
        <p:spPr bwMode="auto">
          <a:xfrm>
            <a:off x="376561" y="1606443"/>
            <a:ext cx="11455154" cy="471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7F7F7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2pPr>
            <a:lvl3pPr marL="11430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3pPr>
            <a:lvl4pPr marL="16002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4pPr>
            <a:lvl5pPr marL="20574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C00000"/>
                </a:solidFill>
              </a:rPr>
              <a:t>New Biomed Department Initiatives &amp; Projects at Stanford ValleyCare: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Build a new Biomedical Engineering Department from scratch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Hire 4 new Biomed Techs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Purchase new tools and preventive maintenance test equipment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Perform full-audit of 6,000+ medical devices &amp; systems 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                  (retagging all equipment w/ standard identifier labels &amp; PM Stickers)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Process audit-data into Computerized Maintenance Management System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Renew 13 expired subcontracts &amp; re-process through SHC Contract Administration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Collaborate w/ CMMS System Analysts to add new hospital department Cost Centers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Perform Validation-testing for all Medical Device Software Applications on new Win10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Develop an IT Cyber-Security plan for all devices that connect to a Network</a:t>
            </a:r>
          </a:p>
          <a:p>
            <a:pPr marL="0" indent="0">
              <a:buFont typeface="Arial" charset="0"/>
              <a:buNone/>
            </a:pPr>
            <a:r>
              <a:rPr lang="en-US" sz="2000" dirty="0">
                <a:solidFill>
                  <a:srgbClr val="C00000"/>
                </a:solidFill>
              </a:rPr>
              <a:t>		- Develop FY2019 Biomedical Engineering Expense Report</a:t>
            </a:r>
          </a:p>
          <a:p>
            <a:pPr marL="0" indent="0">
              <a:buFont typeface="Arial" charset="0"/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charset="0"/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218" name="Picture 2" descr="Image result for goals">
            <a:extLst>
              <a:ext uri="{FF2B5EF4-FFF2-40B4-BE49-F238E27FC236}">
                <a16:creationId xmlns:a16="http://schemas.microsoft.com/office/drawing/2014/main" id="{79C57604-829E-4855-8F3E-FA84C988B9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r="15813"/>
          <a:stretch/>
        </p:blipFill>
        <p:spPr bwMode="auto">
          <a:xfrm rot="818991">
            <a:off x="9225704" y="1150247"/>
            <a:ext cx="2214502" cy="1927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751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412B6-B760-4F00-BE5C-7E7CB658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07" y="929953"/>
            <a:ext cx="11823577" cy="831850"/>
          </a:xfrm>
        </p:spPr>
        <p:txBody>
          <a:bodyPr>
            <a:noAutofit/>
          </a:bodyPr>
          <a:lstStyle/>
          <a:p>
            <a:r>
              <a:rPr lang="en-US" sz="3400" dirty="0"/>
              <a:t>Lessons Learned: From Good to Dynamic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79" y="1606444"/>
            <a:ext cx="11259845" cy="4097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69FC02-43E2-459A-AF54-CC4E6674C533}"/>
              </a:ext>
            </a:extLst>
          </p:cNvPr>
          <p:cNvSpPr txBox="1">
            <a:spLocks/>
          </p:cNvSpPr>
          <p:nvPr/>
        </p:nvSpPr>
        <p:spPr bwMode="auto">
          <a:xfrm>
            <a:off x="6754796" y="1765827"/>
            <a:ext cx="5292202" cy="471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rgbClr val="7F7F7F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2pPr>
            <a:lvl3pPr marL="11430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3pPr>
            <a:lvl4pPr marL="16002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4pPr>
            <a:lvl5pPr marL="2057400" indent="-228600" algn="l" defTabSz="457200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rgbClr val="7F7F7F"/>
                </a:solidFill>
                <a:latin typeface="Arial"/>
                <a:ea typeface="Geneva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MANAGERIAL COMPETENCE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EXCELLENT COMMUNICATION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SINCERE ENTHUSIASM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LOYALTY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DECISIVENESS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EMPOWERMENT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CHARISMA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en-US" sz="2000" b="1" dirty="0">
                <a:solidFill>
                  <a:srgbClr val="C00000"/>
                </a:solidFill>
              </a:rPr>
              <a:t>INTEGRITY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charset="0"/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194" name="Picture 2" descr="Image result for leadership">
            <a:extLst>
              <a:ext uri="{FF2B5EF4-FFF2-40B4-BE49-F238E27FC236}">
                <a16:creationId xmlns:a16="http://schemas.microsoft.com/office/drawing/2014/main" id="{03D55F4B-7995-478E-BCCB-45A855D87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82"/>
          <a:stretch/>
        </p:blipFill>
        <p:spPr bwMode="auto">
          <a:xfrm>
            <a:off x="625876" y="4025550"/>
            <a:ext cx="3680946" cy="1833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leadership">
            <a:extLst>
              <a:ext uri="{FF2B5EF4-FFF2-40B4-BE49-F238E27FC236}">
                <a16:creationId xmlns:a16="http://schemas.microsoft.com/office/drawing/2014/main" id="{B750F27F-0F80-4BAA-9664-F1D02F0CF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17"/>
          <a:stretch/>
        </p:blipFill>
        <p:spPr bwMode="auto">
          <a:xfrm>
            <a:off x="2592976" y="1917327"/>
            <a:ext cx="3680946" cy="1847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2684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A50E-7104-48E3-8758-BB16C037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25" y="1120065"/>
            <a:ext cx="9487271" cy="49078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 “</a:t>
            </a:r>
            <a:r>
              <a:rPr lang="en-US" sz="4400" i="1" dirty="0">
                <a:solidFill>
                  <a:srgbClr val="C00000"/>
                </a:solidFill>
              </a:rPr>
              <a:t>Management</a:t>
            </a:r>
            <a:r>
              <a:rPr lang="en-US" sz="4400" dirty="0">
                <a:solidFill>
                  <a:srgbClr val="C00000"/>
                </a:solidFill>
              </a:rPr>
              <a:t> is </a:t>
            </a: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       doing things right.</a:t>
            </a:r>
            <a:br>
              <a:rPr lang="en-US" sz="4400" dirty="0">
                <a:solidFill>
                  <a:srgbClr val="C00000"/>
                </a:solidFill>
              </a:rPr>
            </a:b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  </a:t>
            </a:r>
            <a:r>
              <a:rPr lang="en-US" sz="4400" i="1" dirty="0">
                <a:solidFill>
                  <a:srgbClr val="C00000"/>
                </a:solidFill>
              </a:rPr>
              <a:t>Leadership</a:t>
            </a:r>
            <a:r>
              <a:rPr lang="en-US" sz="4400" dirty="0">
                <a:solidFill>
                  <a:srgbClr val="C00000"/>
                </a:solidFill>
              </a:rPr>
              <a:t> is</a:t>
            </a: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                    doing the right things…”</a:t>
            </a:r>
            <a:br>
              <a:rPr lang="en-US" sz="4400" dirty="0">
                <a:solidFill>
                  <a:srgbClr val="C00000"/>
                </a:solidFill>
              </a:rPr>
            </a:br>
            <a:br>
              <a:rPr lang="en-US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											- Peter Drucker</a:t>
            </a: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387F2875-E8AC-46C5-B1B4-07C9660745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2459" r="14358" b="10162"/>
          <a:stretch/>
        </p:blipFill>
        <p:spPr bwMode="auto">
          <a:xfrm>
            <a:off x="504547" y="3506678"/>
            <a:ext cx="2151355" cy="263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74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412B6-B760-4F00-BE5C-7E7CB658E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Don Armstrong, How did I get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FA6B8-656A-45A2-A73C-C0B712E44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Been a Biomed for 35 Years (started in 1983)</a:t>
            </a:r>
          </a:p>
          <a:p>
            <a:r>
              <a:rPr lang="en-US" sz="2000" dirty="0"/>
              <a:t>25 years with Stanford, 6 with GE (in Houston and NYC) and 1 year at UCSF and3 for Smaller Medical Companies</a:t>
            </a:r>
          </a:p>
          <a:p>
            <a:r>
              <a:rPr lang="en-US" sz="2000" dirty="0"/>
              <a:t>Worked mainly in the OR’s as a Biomed. </a:t>
            </a:r>
          </a:p>
          <a:p>
            <a:r>
              <a:rPr lang="en-US" sz="2000" dirty="0"/>
              <a:t>Became CBET Certified in 2006</a:t>
            </a:r>
          </a:p>
          <a:p>
            <a:r>
              <a:rPr lang="en-US" sz="2000" dirty="0"/>
              <a:t>Always Accepted stretch roles</a:t>
            </a:r>
          </a:p>
          <a:p>
            <a:r>
              <a:rPr lang="en-US" sz="2000" dirty="0"/>
              <a:t>Volunteer as much as I could for AAMI (TMC, Editorial Board, Nominating Committee and Standards) </a:t>
            </a:r>
          </a:p>
          <a:p>
            <a:r>
              <a:rPr lang="en-US" sz="2000" dirty="0"/>
              <a:t>Became President of HTMA Texas (Local Houston Biomed Association) </a:t>
            </a:r>
          </a:p>
          <a:p>
            <a:r>
              <a:rPr lang="en-US" sz="2000" dirty="0"/>
              <a:t>Became CHTM Certified in 2016</a:t>
            </a:r>
          </a:p>
          <a:p>
            <a:r>
              <a:rPr lang="en-US" sz="2000" dirty="0"/>
              <a:t>Became Sr. Manager at Stanford Health Care in 2017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191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0237-2C9F-4DE2-80E2-2F38D535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Now that I am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4D8CA-2977-45E2-B86D-8344F87B4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Take advantage of all leadership courses offered at my Organization</a:t>
            </a:r>
          </a:p>
          <a:p>
            <a:r>
              <a:rPr lang="en-US" dirty="0"/>
              <a:t>Learning to take time to Learn process’s and getting the know the  Team. Learn where the restrooms are. This should take 6 months.</a:t>
            </a:r>
          </a:p>
          <a:p>
            <a:r>
              <a:rPr lang="en-US" dirty="0"/>
              <a:t>Speak with other leaders in the Biomed Field</a:t>
            </a:r>
          </a:p>
          <a:p>
            <a:r>
              <a:rPr lang="en-US" dirty="0"/>
              <a:t>Have to reset Work Life balance</a:t>
            </a:r>
          </a:p>
          <a:p>
            <a:r>
              <a:rPr lang="en-US" dirty="0"/>
              <a:t>Learning to manage E-Mails and Meeting (impossible task)</a:t>
            </a:r>
          </a:p>
          <a:p>
            <a:r>
              <a:rPr lang="en-US" dirty="0"/>
              <a:t>Finding ways to Lead that are consistent to who I am as a person</a:t>
            </a:r>
          </a:p>
          <a:p>
            <a:r>
              <a:rPr lang="en-US" dirty="0"/>
              <a:t>Creating Trust, Teams and Networks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2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3A3B-9D96-4DD6-97F4-F03FEE080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What important things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A31E5-516F-4F45-BF65-79B451AB1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Can you Manage People you know?</a:t>
            </a:r>
          </a:p>
          <a:p>
            <a:r>
              <a:rPr lang="en-US" dirty="0"/>
              <a:t>Do you want to be an exempt employee?</a:t>
            </a:r>
          </a:p>
          <a:p>
            <a:r>
              <a:rPr lang="en-US" dirty="0"/>
              <a:t>Are considering leadership just for the raise or promotion?</a:t>
            </a:r>
          </a:p>
          <a:p>
            <a:r>
              <a:rPr lang="en-US" dirty="0"/>
              <a:t>What got you to where you are know wont get you to be a great Leader</a:t>
            </a:r>
          </a:p>
          <a:p>
            <a:r>
              <a:rPr lang="en-US" dirty="0"/>
              <a:t>Do you have a trusted leader you can speak to about becoming a leader</a:t>
            </a:r>
          </a:p>
          <a:p>
            <a:r>
              <a:rPr lang="en-US" dirty="0"/>
              <a:t>Leadership is not a position, it is an Attitude and Mindset.</a:t>
            </a:r>
          </a:p>
          <a:p>
            <a:r>
              <a:rPr lang="en-US" dirty="0"/>
              <a:t>Are you leading know from where you are?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0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49C55-A109-47C6-A592-727CE46D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Hints and Suggestions (Lessons Learned, the Hard Way)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8F620-A65D-4430-B793-AA31E2D55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78160"/>
            <a:ext cx="10972800" cy="4097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 your authentic self. If you are in a position to lead it must be because of who you are. It is possible to stay true to who you are and still lead.</a:t>
            </a:r>
          </a:p>
          <a:p>
            <a:r>
              <a:rPr lang="en-US" dirty="0"/>
              <a:t>This is not a sprint. Give yourself time to grow into the role.</a:t>
            </a:r>
          </a:p>
          <a:p>
            <a:r>
              <a:rPr lang="en-US" dirty="0"/>
              <a:t>Surround yourself with smart and trustworthy people. I believe if you are the smartest person on your team, you need a new team.</a:t>
            </a:r>
          </a:p>
          <a:p>
            <a:r>
              <a:rPr lang="en-US" dirty="0"/>
              <a:t>Find Balance, what ever that is to you. Leading teams is a 24/7 job so just know you cant be there every minute so find ways to disconnect.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0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BA4A-3DC3-438A-8BA1-EC5E0A6F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Question and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B224A-D7F0-49BD-B3DB-2889006A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19" y="2278160"/>
            <a:ext cx="11709647" cy="4097338"/>
          </a:xfrm>
        </p:spPr>
        <p:txBody>
          <a:bodyPr>
            <a:normAutofit fontScale="77500" lnSpcReduction="20000"/>
          </a:bodyPr>
          <a:lstStyle/>
          <a:p>
            <a:r>
              <a:rPr lang="en-US" sz="3800" dirty="0"/>
              <a:t>Please contact us if you have any questions or comments</a:t>
            </a:r>
          </a:p>
          <a:p>
            <a:r>
              <a:rPr lang="en-US" sz="3800" dirty="0"/>
              <a:t>If you would like to come visit us Stanford Health Care we would love to give you a tour.</a:t>
            </a:r>
          </a:p>
          <a:p>
            <a:r>
              <a:rPr lang="en-US" sz="3800" dirty="0"/>
              <a:t>Donald Armstrong, CBET, CHT </a:t>
            </a:r>
            <a:r>
              <a:rPr lang="en-US" sz="3800" dirty="0">
                <a:hlinkClick r:id="rId2"/>
              </a:rPr>
              <a:t>darmstrong@stanfordhealthcare.org</a:t>
            </a:r>
            <a:endParaRPr lang="en-US" sz="3800" dirty="0"/>
          </a:p>
          <a:p>
            <a:r>
              <a:rPr lang="en-US" sz="3800" dirty="0"/>
              <a:t>Richard </a:t>
            </a:r>
            <a:r>
              <a:rPr lang="en-US" sz="3800" dirty="0" err="1"/>
              <a:t>Engdahl</a:t>
            </a:r>
            <a:r>
              <a:rPr lang="en-US" sz="3800" dirty="0"/>
              <a:t>, CBET	</a:t>
            </a:r>
            <a:r>
              <a:rPr lang="en-US" sz="3800" dirty="0">
                <a:hlinkClick r:id="rId3"/>
              </a:rPr>
              <a:t>rengdahl@stanfordhealthcare.org</a:t>
            </a:r>
            <a:endParaRPr lang="en-US" sz="3800" dirty="0"/>
          </a:p>
          <a:p>
            <a:r>
              <a:rPr lang="en-US" sz="3800" dirty="0"/>
              <a:t>Darwin Fontanares, MBA, BSBMET, CBET </a:t>
            </a:r>
            <a:r>
              <a:rPr lang="en-US" sz="3800" u="sng" dirty="0">
                <a:solidFill>
                  <a:srgbClr val="0000FF"/>
                </a:solidFill>
              </a:rPr>
              <a:t>dfontanares@stanfordhealthcare.org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45160"/>
      </p:ext>
    </p:extLst>
  </p:cSld>
  <p:clrMapOvr>
    <a:masterClrMapping/>
  </p:clrMapOvr>
</p:sld>
</file>

<file path=ppt/theme/theme1.xml><?xml version="1.0" encoding="utf-8"?>
<a:theme xmlns:a="http://schemas.openxmlformats.org/drawingml/2006/main" name="Voalte Clinical Workflow Services (Normal Screen) - What &amp; Wh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940</Words>
  <Application>Microsoft Office PowerPoint</Application>
  <PresentationFormat>Widescreen</PresentationFormat>
  <Paragraphs>244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Aroial</vt:lpstr>
      <vt:lpstr>Calibri</vt:lpstr>
      <vt:lpstr>Geneva</vt:lpstr>
      <vt:lpstr>Wingdings</vt:lpstr>
      <vt:lpstr>Voalte Clinical Workflow Services (Normal Screen) - What &amp; Why</vt:lpstr>
      <vt:lpstr>Aspiring Leaders: Are you a new leader or aspiring to take on a leadership role? </vt:lpstr>
      <vt:lpstr>Presenters</vt:lpstr>
      <vt:lpstr>What we are going to discuss</vt:lpstr>
      <vt:lpstr>Richard Engdahl - Who am I?</vt:lpstr>
      <vt:lpstr>Steps for an aspiring leader</vt:lpstr>
      <vt:lpstr>Communication </vt:lpstr>
      <vt:lpstr>Participation  </vt:lpstr>
      <vt:lpstr>Contribution</vt:lpstr>
      <vt:lpstr>Education </vt:lpstr>
      <vt:lpstr> “Innovation         distinguishes between                   a leader                         and a follower…”             - Steve Jobs</vt:lpstr>
      <vt:lpstr>Darwin Fontanares, MBA, BSBMET, CBET</vt:lpstr>
      <vt:lpstr>How was I promoted to a Leadership Role?</vt:lpstr>
      <vt:lpstr>How was I promoted to a Leadership Role?</vt:lpstr>
      <vt:lpstr>How was I promoted to a Leadership Role?</vt:lpstr>
      <vt:lpstr>How was I promoted to a Leadership Role?</vt:lpstr>
      <vt:lpstr>Challenges As a New Leader</vt:lpstr>
      <vt:lpstr>Lessons Learned: From Good to Dynamic Leadership</vt:lpstr>
      <vt:lpstr> “Management is                 doing things right.            Leadership is                     doing the right things…”             - Peter Drucker</vt:lpstr>
      <vt:lpstr>Don Armstrong, How did I get here?</vt:lpstr>
      <vt:lpstr>Now that I am here</vt:lpstr>
      <vt:lpstr>What important things to consider</vt:lpstr>
      <vt:lpstr>Hints and Suggestions (Lessons Learned, the Hard Way)</vt:lpstr>
      <vt:lpstr>Question and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Armstrong, Don</dc:creator>
  <cp:lastModifiedBy>Don Armstrong</cp:lastModifiedBy>
  <cp:revision>63</cp:revision>
  <dcterms:created xsi:type="dcterms:W3CDTF">2018-09-20T15:12:01Z</dcterms:created>
  <dcterms:modified xsi:type="dcterms:W3CDTF">2018-10-01T17:57:33Z</dcterms:modified>
</cp:coreProperties>
</file>