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95" r:id="rId5"/>
    <p:sldId id="278" r:id="rId6"/>
    <p:sldId id="273" r:id="rId7"/>
    <p:sldId id="279" r:id="rId8"/>
    <p:sldId id="280" r:id="rId9"/>
    <p:sldId id="296" r:id="rId10"/>
    <p:sldId id="281" r:id="rId11"/>
    <p:sldId id="297" r:id="rId12"/>
    <p:sldId id="282" r:id="rId13"/>
    <p:sldId id="298" r:id="rId14"/>
    <p:sldId id="283" r:id="rId15"/>
    <p:sldId id="301" r:id="rId16"/>
    <p:sldId id="285" r:id="rId17"/>
    <p:sldId id="286" r:id="rId18"/>
    <p:sldId id="299" r:id="rId19"/>
    <p:sldId id="287" r:id="rId20"/>
    <p:sldId id="300" r:id="rId21"/>
    <p:sldId id="288" r:id="rId22"/>
    <p:sldId id="302" r:id="rId23"/>
    <p:sldId id="289" r:id="rId24"/>
    <p:sldId id="290" r:id="rId25"/>
    <p:sldId id="291" r:id="rId26"/>
    <p:sldId id="292" r:id="rId27"/>
    <p:sldId id="293" r:id="rId28"/>
    <p:sldId id="29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A53AF2-1176-443A-8F5A-F440AECA1E64}">
          <p14:sldIdLst>
            <p14:sldId id="256"/>
            <p14:sldId id="257"/>
            <p14:sldId id="258"/>
            <p14:sldId id="295"/>
            <p14:sldId id="278"/>
            <p14:sldId id="273"/>
            <p14:sldId id="279"/>
            <p14:sldId id="280"/>
            <p14:sldId id="296"/>
            <p14:sldId id="281"/>
            <p14:sldId id="297"/>
            <p14:sldId id="282"/>
            <p14:sldId id="298"/>
            <p14:sldId id="283"/>
            <p14:sldId id="301"/>
            <p14:sldId id="285"/>
            <p14:sldId id="286"/>
            <p14:sldId id="299"/>
            <p14:sldId id="287"/>
            <p14:sldId id="300"/>
            <p14:sldId id="288"/>
            <p14:sldId id="302"/>
            <p14:sldId id="289"/>
            <p14:sldId id="290"/>
            <p14:sldId id="291"/>
            <p14:sldId id="292"/>
            <p14:sldId id="293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D26"/>
    <a:srgbClr val="34B44C"/>
    <a:srgbClr val="000000"/>
    <a:srgbClr val="059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99DCF-D4AC-4D27-ACAA-26F496C6CAA2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F5687-89C5-4FDE-A168-3C880BA045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55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00119-0D4D-4823-B908-F7A5B80BF73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60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00119-0D4D-4823-B908-F7A5B80BF73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35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10387966" y="5038581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20728" y="776293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20728" y="2250280"/>
            <a:ext cx="10750549" cy="2169320"/>
          </a:xfrm>
        </p:spPr>
        <p:txBody>
          <a:bodyPr>
            <a:normAutofit/>
          </a:bodyPr>
          <a:lstStyle>
            <a:lvl1pPr marL="0" marR="36576" indent="0" algn="r">
              <a:spcBef>
                <a:spcPts val="0"/>
              </a:spcBef>
              <a:buNone/>
              <a:defRPr sz="240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828800" y="6012661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828800" y="5650709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189663" y="5752312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38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648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69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9381" y="703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10387966" y="93788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4176" y="6362700"/>
            <a:ext cx="2844800" cy="304800"/>
          </a:xfrm>
        </p:spPr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2501" y="6366674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8625062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7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1466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170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1"/>
            <a:ext cx="5384800" cy="47244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24001"/>
            <a:ext cx="5384800" cy="47244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9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5957668"/>
          </a:xfrm>
        </p:spPr>
        <p:txBody>
          <a:bodyPr vert="vert270" anchor="b"/>
          <a:lstStyle>
            <a:lvl1pPr marL="0" algn="ctr">
              <a:defRPr sz="3300" b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0009" y="290732"/>
            <a:ext cx="774699" cy="2909668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820009" y="3427124"/>
            <a:ext cx="774699" cy="2821276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2897476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6307" y="3350924"/>
            <a:ext cx="9144000" cy="2897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8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73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3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367669"/>
            <a:ext cx="1219200" cy="5883105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14475" y="367669"/>
            <a:ext cx="3251200" cy="5883105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2836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929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097504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264834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638800"/>
            <a:ext cx="9777984" cy="6096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8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87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201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09651" y="1069661"/>
            <a:ext cx="5195064" cy="326211"/>
          </a:xfrm>
          <a:prstGeom prst="rect">
            <a:avLst/>
          </a:prstGeom>
        </p:spPr>
        <p:txBody>
          <a:bodyPr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SUBTITLE TITLE STYLE</a:t>
            </a:r>
            <a:endParaRPr lang="en-GB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39323" y="1029564"/>
            <a:ext cx="11447877" cy="2975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323" y="1026189"/>
            <a:ext cx="1910400" cy="2975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323" y="1029564"/>
            <a:ext cx="11447877" cy="2975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323" y="1026189"/>
            <a:ext cx="1910400" cy="2975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65876" y="1686090"/>
            <a:ext cx="11135733" cy="8212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baseline="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 smtClean="0"/>
              <a:t>Click to edit Introduction title style. This must consist of no more than two lines</a:t>
            </a:r>
            <a:endParaRPr lang="en-GB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346447" y="2682507"/>
            <a:ext cx="5044476" cy="3442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baseline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 smtClean="0"/>
              <a:t>Click to edit paragraph content</a:t>
            </a:r>
            <a:endParaRPr lang="en-GB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5529268" y="2694748"/>
            <a:ext cx="5972341" cy="346000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itchFamily="34" charset="0"/>
              <a:buChar char="•"/>
              <a:defRPr sz="1600" b="0" baseline="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00B0F0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 smtClean="0"/>
              <a:t>Click to insert bullet points</a:t>
            </a:r>
          </a:p>
          <a:p>
            <a:pPr lvl="1"/>
            <a:r>
              <a:rPr lang="en-GB" dirty="0" smtClean="0"/>
              <a:t>Sub bullets</a:t>
            </a:r>
          </a:p>
          <a:p>
            <a:pPr lvl="0"/>
            <a:endParaRPr lang="en-GB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39323" y="1029564"/>
            <a:ext cx="11447877" cy="2975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39323" y="1026189"/>
            <a:ext cx="1910400" cy="2975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312323" y="395299"/>
            <a:ext cx="9881952" cy="6455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5016011"/>
      </p:ext>
    </p:extLst>
  </p:cSld>
  <p:clrMapOvr>
    <a:masterClrMapping/>
  </p:clrMapOvr>
  <p:transition spd="slow" advTm="5000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5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65432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16401" y="1797051"/>
            <a:ext cx="11036459" cy="42242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rgbClr val="676767"/>
                </a:solidFill>
                <a:latin typeface="+mn-lt"/>
                <a:cs typeface="Arial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Arial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Arial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Arial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583688" y="455085"/>
            <a:ext cx="11127317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56967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9381" y="14073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7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8625062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10410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524000"/>
            <a:ext cx="10972800" cy="46482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388608" y="6365748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5AE6A18-FD32-415D-A669-A942FDF7CFC1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6366674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119360" y="6365748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65819D0-CF98-4D2E-909A-726AA2043F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97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11564" y="3469480"/>
            <a:ext cx="4968872" cy="2169320"/>
          </a:xfrm>
        </p:spPr>
        <p:txBody>
          <a:bodyPr/>
          <a:lstStyle/>
          <a:p>
            <a:endParaRPr lang="en-US" dirty="0" smtClean="0"/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34B44C"/>
                </a:solidFill>
              </a:rPr>
              <a:t>MD Expo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34B44C"/>
                </a:solidFill>
              </a:rPr>
              <a:t>Doug Brown, VP Superior Analytics</a:t>
            </a:r>
            <a:endParaRPr lang="en-US" dirty="0">
              <a:solidFill>
                <a:srgbClr val="34B44C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50987" y="1409700"/>
            <a:ext cx="50900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34D26"/>
                </a:solidFill>
              </a:rPr>
              <a:t>Using Analytics </a:t>
            </a:r>
            <a:br>
              <a:rPr lang="en-US" sz="4400" dirty="0">
                <a:solidFill>
                  <a:srgbClr val="034D26"/>
                </a:solidFill>
              </a:rPr>
            </a:br>
            <a:r>
              <a:rPr lang="en-US" sz="4400" dirty="0">
                <a:solidFill>
                  <a:srgbClr val="034D26"/>
                </a:solidFill>
              </a:rPr>
              <a:t>in </a:t>
            </a:r>
            <a:br>
              <a:rPr lang="en-US" sz="4400" dirty="0">
                <a:solidFill>
                  <a:srgbClr val="034D26"/>
                </a:solidFill>
              </a:rPr>
            </a:br>
            <a:r>
              <a:rPr lang="en-US" sz="4400" dirty="0">
                <a:solidFill>
                  <a:srgbClr val="034D26"/>
                </a:solidFill>
              </a:rPr>
              <a:t>Clinical Engineering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1947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Clr>
                <a:srgbClr val="059B49"/>
              </a:buClr>
              <a:buSzPct val="75000"/>
              <a:buNone/>
            </a:pPr>
            <a:r>
              <a:rPr lang="en-US" dirty="0" smtClean="0"/>
              <a:t>an*a*lyt*ics</a:t>
            </a:r>
          </a:p>
          <a:p>
            <a:pPr marL="0" indent="0">
              <a:buNone/>
            </a:pPr>
            <a:r>
              <a:rPr lang="en-US" sz="2400" i="1" u="sng" dirty="0" smtClean="0"/>
              <a:t>noun</a:t>
            </a:r>
          </a:p>
          <a:p>
            <a:pPr lvl="1">
              <a:buClr>
                <a:srgbClr val="34B44C"/>
              </a:buClr>
            </a:pPr>
            <a:r>
              <a:rPr lang="en-US" sz="2800" dirty="0"/>
              <a:t>T</a:t>
            </a:r>
            <a:r>
              <a:rPr lang="en-US" sz="2800" dirty="0" smtClean="0"/>
              <a:t>he systematic computational analysis of data or statistics</a:t>
            </a:r>
          </a:p>
          <a:p>
            <a:pPr lvl="1">
              <a:buClr>
                <a:srgbClr val="34B44C"/>
              </a:buClr>
            </a:pPr>
            <a:r>
              <a:rPr lang="en-US" sz="2800" dirty="0" smtClean="0"/>
              <a:t>Information resulting from the systematic analysis of data or statistics</a:t>
            </a:r>
          </a:p>
          <a:p>
            <a:pPr lvl="1">
              <a:buClr>
                <a:srgbClr val="34B44C"/>
              </a:buClr>
            </a:pPr>
            <a:r>
              <a:rPr lang="en-US" sz="2800" dirty="0"/>
              <a:t>T</a:t>
            </a:r>
            <a:r>
              <a:rPr lang="en-US" sz="2800" dirty="0" smtClean="0"/>
              <a:t>he science of logical analysis</a:t>
            </a:r>
          </a:p>
          <a:p>
            <a:pPr lvl="1">
              <a:buClr>
                <a:srgbClr val="34B44C"/>
              </a:buClr>
            </a:pPr>
            <a:r>
              <a:rPr lang="en-US" sz="2800" dirty="0"/>
              <a:t>P</a:t>
            </a:r>
            <a:r>
              <a:rPr lang="en-US" sz="2800" dirty="0" smtClean="0"/>
              <a:t>atterns and other meaningful information gathered from the analysis of data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What are ANALYTICS ?</a:t>
            </a:r>
            <a:endParaRPr lang="en-US" dirty="0">
              <a:solidFill>
                <a:srgbClr val="03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0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844716"/>
          </a:xfrm>
        </p:spPr>
        <p:txBody>
          <a:bodyPr>
            <a:normAutofit fontScale="92500" lnSpcReduction="10000"/>
          </a:bodyPr>
          <a:lstStyle/>
          <a:p>
            <a:pPr marL="64008" indent="0">
              <a:buClr>
                <a:srgbClr val="059B49"/>
              </a:buClr>
              <a:buNone/>
            </a:pPr>
            <a:r>
              <a:rPr lang="en-US" dirty="0" smtClean="0"/>
              <a:t>Many industries have used analytics for decades</a:t>
            </a:r>
          </a:p>
          <a:p>
            <a:pPr marL="64008" indent="0">
              <a:buClr>
                <a:srgbClr val="059B49"/>
              </a:buClr>
              <a:buNone/>
            </a:pPr>
            <a:endParaRPr lang="en-US" sz="1500" dirty="0" smtClean="0"/>
          </a:p>
          <a:p>
            <a:pPr lvl="1">
              <a:buClr>
                <a:srgbClr val="34B44C"/>
              </a:buClr>
            </a:pPr>
            <a:r>
              <a:rPr lang="en-US" dirty="0" smtClean="0"/>
              <a:t>Auto industry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Manufacturing standards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Inventory floor-planning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Banking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ROI on loans, accounts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Loan requirements and payoffs … review of bad loans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Loss ratios – Bad auto and mortgage loans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Even our Military uses analytics to manage data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Troop strength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Loss projections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Origins</a:t>
            </a:r>
            <a:endParaRPr lang="en-US" dirty="0">
              <a:solidFill>
                <a:srgbClr val="03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695568"/>
          </a:xfrm>
        </p:spPr>
        <p:txBody>
          <a:bodyPr>
            <a:normAutofit lnSpcReduction="10000"/>
          </a:bodyPr>
          <a:lstStyle/>
          <a:p>
            <a:pPr marL="64008" indent="0">
              <a:buClr>
                <a:srgbClr val="059B49"/>
              </a:buClr>
              <a:buNone/>
            </a:pPr>
            <a:r>
              <a:rPr lang="en-US" dirty="0" smtClean="0"/>
              <a:t>Why hasn’t our industry adopted the broad use analytics?</a:t>
            </a:r>
          </a:p>
          <a:p>
            <a:pPr marL="64008" indent="0">
              <a:buClr>
                <a:srgbClr val="059B49"/>
              </a:buClr>
              <a:buNone/>
            </a:pPr>
            <a:endParaRPr lang="en-US" dirty="0" smtClean="0"/>
          </a:p>
          <a:p>
            <a:pPr lvl="1">
              <a:buClr>
                <a:srgbClr val="34B44C"/>
              </a:buClr>
            </a:pPr>
            <a:r>
              <a:rPr lang="en-US" dirty="0" smtClean="0"/>
              <a:t>Lack of established standards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Individual use of information with no recognized national comparison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No expectations (yet) from senior management 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Inability to acquire or develop analytics </a:t>
            </a:r>
            <a:endParaRPr lang="en-US" dirty="0" smtClean="0"/>
          </a:p>
          <a:p>
            <a:pPr lvl="1">
              <a:buClr>
                <a:srgbClr val="34B44C"/>
              </a:buClr>
            </a:pPr>
            <a:endParaRPr lang="en-US" dirty="0" smtClean="0"/>
          </a:p>
          <a:p>
            <a:pPr lvl="1">
              <a:buClr>
                <a:srgbClr val="34B44C"/>
              </a:buClr>
            </a:pPr>
            <a:endParaRPr lang="en-US" dirty="0" smtClean="0"/>
          </a:p>
          <a:p>
            <a:pPr marL="537210" lvl="1" indent="0" algn="ctr">
              <a:buClr>
                <a:srgbClr val="34B44C"/>
              </a:buClr>
              <a:buNone/>
            </a:pPr>
            <a:r>
              <a:rPr lang="en-US" sz="2200" i="1" dirty="0" smtClean="0"/>
              <a:t>We must create universal </a:t>
            </a:r>
            <a:r>
              <a:rPr lang="en-US" sz="2200" i="1" dirty="0" smtClean="0"/>
              <a:t>comparisons.</a:t>
            </a:r>
            <a:endParaRPr lang="en-US" sz="22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Origins </a:t>
            </a:r>
            <a:r>
              <a:rPr lang="en-US" sz="2800" dirty="0" smtClean="0">
                <a:solidFill>
                  <a:srgbClr val="034D26"/>
                </a:solidFill>
              </a:rPr>
              <a:t>(continued)</a:t>
            </a:r>
            <a:endParaRPr lang="en-US" sz="2800" dirty="0">
              <a:solidFill>
                <a:srgbClr val="03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7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Why Analytics in HTM?  Why Now?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Costs continue to rise while reimbursements fall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HTM departments must be run like small corporations</a:t>
            </a:r>
          </a:p>
          <a:p>
            <a:pPr lvl="1">
              <a:buClr>
                <a:srgbClr val="34B44C"/>
              </a:buClr>
            </a:pPr>
            <a:r>
              <a:rPr lang="en-US" u="sng" dirty="0" smtClean="0"/>
              <a:t>You</a:t>
            </a:r>
            <a:r>
              <a:rPr lang="en-US" dirty="0" smtClean="0"/>
              <a:t> </a:t>
            </a:r>
            <a:r>
              <a:rPr lang="en-US" dirty="0" smtClean="0"/>
              <a:t>are the CEO of a multi-million dollar group of assets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Not only equipment, but payroll and overhead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HTM needs to justify expenses &amp; demonstrate performance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Demonstrates your knowledge level of HTM numbers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Provides proof of areas of improvement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Aids in planning … Manpower, Work Completion, Costs</a:t>
            </a:r>
          </a:p>
          <a:p>
            <a:pPr>
              <a:buClr>
                <a:srgbClr val="059B49"/>
              </a:buClr>
            </a:pPr>
            <a:endParaRPr lang="en-US" dirty="0" smtClean="0"/>
          </a:p>
          <a:p>
            <a:pPr marL="64008" indent="0" algn="ctr">
              <a:buClr>
                <a:srgbClr val="059B49"/>
              </a:buClr>
              <a:buNone/>
            </a:pPr>
            <a:r>
              <a:rPr lang="en-US" sz="2400" i="1" dirty="0" smtClean="0"/>
              <a:t>HTM </a:t>
            </a:r>
            <a:r>
              <a:rPr lang="en-US" sz="2400" b="1" i="1" u="sng" dirty="0" smtClean="0"/>
              <a:t>must</a:t>
            </a:r>
            <a:r>
              <a:rPr lang="en-US" sz="2400" i="1" dirty="0" smtClean="0"/>
              <a:t> become more cost </a:t>
            </a:r>
            <a:r>
              <a:rPr lang="en-US" sz="2400" i="1" dirty="0"/>
              <a:t>e</a:t>
            </a:r>
            <a:r>
              <a:rPr lang="en-US" sz="2400" i="1" dirty="0" smtClean="0"/>
              <a:t>ffective and </a:t>
            </a:r>
            <a:r>
              <a:rPr lang="en-US" sz="2400" i="1" dirty="0" smtClean="0"/>
              <a:t>efficient.</a:t>
            </a:r>
            <a:endParaRPr lang="en-US" sz="24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1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9578"/>
            <a:ext cx="10972800" cy="1104106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What the C-Suite Wants to Hear</a:t>
            </a:r>
            <a:br>
              <a:rPr lang="en-US" dirty="0" smtClean="0">
                <a:solidFill>
                  <a:srgbClr val="034D26"/>
                </a:solidFill>
              </a:rPr>
            </a:br>
            <a:r>
              <a:rPr lang="en-US" dirty="0" smtClean="0">
                <a:solidFill>
                  <a:srgbClr val="034D26"/>
                </a:solidFill>
              </a:rPr>
              <a:t>The Five Cs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5854"/>
            <a:ext cx="10515600" cy="4992130"/>
          </a:xfrm>
        </p:spPr>
        <p:txBody>
          <a:bodyPr>
            <a:normAutofit fontScale="70000" lnSpcReduction="20000"/>
          </a:bodyPr>
          <a:lstStyle/>
          <a:p>
            <a:pPr>
              <a:buClr>
                <a:srgbClr val="059B49"/>
              </a:buClr>
            </a:pPr>
            <a:r>
              <a:rPr lang="en-US" b="1" dirty="0" smtClean="0"/>
              <a:t>COMPLIANCE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PM completion rate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Equipment uptime</a:t>
            </a:r>
          </a:p>
          <a:p>
            <a:pPr>
              <a:buClr>
                <a:srgbClr val="059B49"/>
              </a:buClr>
            </a:pPr>
            <a:r>
              <a:rPr lang="en-US" b="1" dirty="0"/>
              <a:t>CONSISTENCY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Measurement of wrench time, PM completion %, </a:t>
            </a:r>
            <a:r>
              <a:rPr lang="en-US" dirty="0" smtClean="0"/>
              <a:t>MTBF across hospitals within </a:t>
            </a:r>
            <a:r>
              <a:rPr lang="en-US" dirty="0"/>
              <a:t>the same IDN</a:t>
            </a:r>
          </a:p>
          <a:p>
            <a:pPr>
              <a:buClr>
                <a:srgbClr val="059B49"/>
              </a:buClr>
            </a:pPr>
            <a:r>
              <a:rPr lang="en-US" b="1" dirty="0" smtClean="0"/>
              <a:t>COMPARISON</a:t>
            </a:r>
            <a:endParaRPr lang="en-US" b="1" dirty="0"/>
          </a:p>
          <a:p>
            <a:pPr lvl="1">
              <a:buClr>
                <a:srgbClr val="34B44C"/>
              </a:buClr>
            </a:pPr>
            <a:r>
              <a:rPr lang="en-US" dirty="0"/>
              <a:t>Measuring performance against other </a:t>
            </a:r>
            <a:r>
              <a:rPr lang="en-US" dirty="0" smtClean="0"/>
              <a:t>hospitals/IDNs </a:t>
            </a:r>
          </a:p>
          <a:p>
            <a:pPr>
              <a:buClr>
                <a:srgbClr val="059B49"/>
              </a:buClr>
            </a:pPr>
            <a:r>
              <a:rPr lang="en-US" b="1" dirty="0" smtClean="0"/>
              <a:t>COST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COSR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Overall measurement of cost of operations of the department</a:t>
            </a:r>
          </a:p>
          <a:p>
            <a:pPr>
              <a:buClr>
                <a:srgbClr val="059B49"/>
              </a:buClr>
            </a:pPr>
            <a:r>
              <a:rPr lang="en-US" b="1" dirty="0" smtClean="0"/>
              <a:t>COMMUNICATION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Are reporting mechanisms in place to report results to C-Suite ?</a:t>
            </a:r>
          </a:p>
          <a:p>
            <a:pPr lvl="1">
              <a:buClr>
                <a:srgbClr val="34B44C"/>
              </a:buClr>
            </a:pPr>
            <a:r>
              <a:rPr lang="en-US" b="1" i="1" dirty="0" smtClean="0"/>
              <a:t>Tell them how you’re doing…</a:t>
            </a:r>
          </a:p>
          <a:p>
            <a:pPr lvl="1">
              <a:buClr>
                <a:srgbClr val="34B44C"/>
              </a:buClr>
            </a:pPr>
            <a:endParaRPr lang="en-US" b="1" i="1" dirty="0"/>
          </a:p>
          <a:p>
            <a:pPr marL="64008" indent="0" algn="ctr">
              <a:buClr>
                <a:srgbClr val="059B49"/>
              </a:buClr>
              <a:buNone/>
            </a:pPr>
            <a:r>
              <a:rPr lang="en-US" i="1" u="sng" dirty="0"/>
              <a:t>Efficient operations </a:t>
            </a:r>
            <a:r>
              <a:rPr lang="en-US" i="1" dirty="0"/>
              <a:t>are the focus of </a:t>
            </a:r>
            <a:r>
              <a:rPr lang="en-US" i="1" dirty="0" smtClean="0"/>
              <a:t>C-Suite.</a:t>
            </a:r>
            <a:endParaRPr lang="en-US" i="1" dirty="0"/>
          </a:p>
          <a:p>
            <a:pPr marL="64008" indent="0">
              <a:buClr>
                <a:srgbClr val="34B44C"/>
              </a:buCl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3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COMPLIANCE  -  </a:t>
            </a:r>
            <a:br>
              <a:rPr lang="en-US" dirty="0" smtClean="0">
                <a:solidFill>
                  <a:srgbClr val="034D26"/>
                </a:solidFill>
              </a:rPr>
            </a:br>
            <a:r>
              <a:rPr lang="en-US" dirty="0" smtClean="0">
                <a:solidFill>
                  <a:srgbClr val="034D26"/>
                </a:solidFill>
              </a:rPr>
              <a:t>PM / CM Completion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rgbClr val="059B49"/>
              </a:buClr>
            </a:pPr>
            <a:r>
              <a:rPr lang="en-US" sz="3400" dirty="0" smtClean="0"/>
              <a:t>Is your organization at 100% on-time completion of all PMs?</a:t>
            </a:r>
          </a:p>
          <a:p>
            <a:pPr lvl="1">
              <a:buClr>
                <a:srgbClr val="34B44C"/>
              </a:buClr>
            </a:pPr>
            <a:r>
              <a:rPr lang="en-US" sz="3000" dirty="0"/>
              <a:t>D</a:t>
            </a:r>
            <a:r>
              <a:rPr lang="en-US" sz="3000" dirty="0" smtClean="0"/>
              <a:t>o you know which PMs are not completed on time?  </a:t>
            </a:r>
          </a:p>
          <a:p>
            <a:pPr lvl="2">
              <a:buClr>
                <a:srgbClr val="034D26"/>
              </a:buClr>
            </a:pPr>
            <a:r>
              <a:rPr lang="en-US" sz="2600" dirty="0" smtClean="0"/>
              <a:t>Segregated by Life Support, Life Safety, Modality, Equipment Type, Location, Technician</a:t>
            </a:r>
          </a:p>
          <a:p>
            <a:pPr>
              <a:buClr>
                <a:srgbClr val="059B49"/>
              </a:buClr>
            </a:pPr>
            <a:r>
              <a:rPr lang="en-US" sz="3400" dirty="0" smtClean="0"/>
              <a:t>Are you creating CMs for failed PMs?  </a:t>
            </a:r>
          </a:p>
          <a:p>
            <a:pPr lvl="1">
              <a:buClr>
                <a:srgbClr val="34B44C"/>
              </a:buClr>
            </a:pPr>
            <a:r>
              <a:rPr lang="en-US" sz="3000" dirty="0" smtClean="0"/>
              <a:t>Do you add this time to the PM?</a:t>
            </a:r>
          </a:p>
          <a:p>
            <a:pPr lvl="1">
              <a:buClr>
                <a:srgbClr val="34B44C"/>
              </a:buClr>
            </a:pPr>
            <a:r>
              <a:rPr lang="en-US" sz="3000" dirty="0" smtClean="0"/>
              <a:t>Some CMMS systems separate this automatically</a:t>
            </a:r>
          </a:p>
          <a:p>
            <a:pPr>
              <a:buClr>
                <a:srgbClr val="059B49"/>
              </a:buClr>
            </a:pPr>
            <a:r>
              <a:rPr lang="en-US" sz="3400" dirty="0" smtClean="0"/>
              <a:t>Do you have enough net </a:t>
            </a:r>
            <a:r>
              <a:rPr lang="en-US" sz="3400" dirty="0"/>
              <a:t>l</a:t>
            </a:r>
            <a:r>
              <a:rPr lang="en-US" sz="3400" dirty="0" smtClean="0"/>
              <a:t>abor </a:t>
            </a:r>
            <a:r>
              <a:rPr lang="en-US" sz="3400" dirty="0"/>
              <a:t>h</a:t>
            </a:r>
            <a:r>
              <a:rPr lang="en-US" sz="3400" dirty="0" smtClean="0"/>
              <a:t>ours in your labor </a:t>
            </a:r>
            <a:r>
              <a:rPr lang="en-US" sz="3400" dirty="0"/>
              <a:t>b</a:t>
            </a:r>
            <a:r>
              <a:rPr lang="en-US" sz="3400" dirty="0" smtClean="0"/>
              <a:t>udget to maintain PM compliance and timely CM completion?</a:t>
            </a:r>
          </a:p>
          <a:p>
            <a:pPr>
              <a:buClr>
                <a:srgbClr val="059B49"/>
              </a:buClr>
            </a:pPr>
            <a:r>
              <a:rPr lang="en-US" sz="3400" dirty="0" smtClean="0"/>
              <a:t>Do you have a CM completion </a:t>
            </a:r>
            <a:r>
              <a:rPr lang="en-US" sz="3400" dirty="0"/>
              <a:t>p</a:t>
            </a:r>
            <a:r>
              <a:rPr lang="en-US" sz="3400" dirty="0" smtClean="0"/>
              <a:t>olicy and are CMs being completed within it?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Do you have an ageing reporting method for uncompleted CMs?</a:t>
            </a:r>
          </a:p>
          <a:p>
            <a:pPr marL="64008" indent="0" algn="ctr">
              <a:buNone/>
            </a:pPr>
            <a:endParaRPr lang="en-US" sz="2200" dirty="0" smtClean="0"/>
          </a:p>
          <a:p>
            <a:pPr marL="64008" indent="0" algn="ctr">
              <a:buNone/>
            </a:pPr>
            <a:endParaRPr lang="en-US" sz="2200" dirty="0"/>
          </a:p>
          <a:p>
            <a:pPr marL="64008" indent="0" algn="ctr">
              <a:buNone/>
            </a:pPr>
            <a:r>
              <a:rPr lang="en-US" sz="2900" i="1" dirty="0" smtClean="0"/>
              <a:t>Are you achieving compliance expectations?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2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83941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CONSISTENCY  -  </a:t>
            </a:r>
            <a:br>
              <a:rPr lang="en-US" dirty="0" smtClean="0">
                <a:solidFill>
                  <a:srgbClr val="034D26"/>
                </a:solidFill>
              </a:rPr>
            </a:br>
            <a:r>
              <a:rPr lang="en-US" dirty="0" smtClean="0">
                <a:solidFill>
                  <a:srgbClr val="034D26"/>
                </a:solidFill>
              </a:rPr>
              <a:t>Performance </a:t>
            </a:r>
            <a:r>
              <a:rPr lang="en-US" dirty="0">
                <a:solidFill>
                  <a:srgbClr val="034D26"/>
                </a:solidFill>
              </a:rPr>
              <a:t>by Location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32425"/>
            <a:ext cx="10515600" cy="4803618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Percentage of PMs completed per location.</a:t>
            </a:r>
          </a:p>
          <a:p>
            <a:pPr>
              <a:buClr>
                <a:srgbClr val="059B49"/>
              </a:buClr>
            </a:pPr>
            <a:r>
              <a:rPr lang="en-US" dirty="0"/>
              <a:t>Are your PM frequencies the same across all facilities?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Is </a:t>
            </a:r>
            <a:r>
              <a:rPr lang="en-US" dirty="0"/>
              <a:t>your PM wrench time the same across all facilities</a:t>
            </a:r>
            <a:r>
              <a:rPr lang="en-US" dirty="0" smtClean="0"/>
              <a:t>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Is your MTBF the same across all facilities?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What about CM wrench time?  Is it the same?</a:t>
            </a:r>
            <a:endParaRPr lang="en-US" dirty="0"/>
          </a:p>
          <a:p>
            <a:pPr>
              <a:buClr>
                <a:srgbClr val="059B49"/>
              </a:buClr>
            </a:pPr>
            <a:r>
              <a:rPr lang="en-US" dirty="0" smtClean="0"/>
              <a:t>Accounting for travel </a:t>
            </a:r>
            <a:r>
              <a:rPr lang="en-US" dirty="0"/>
              <a:t>t</a:t>
            </a:r>
            <a:r>
              <a:rPr lang="en-US" dirty="0" smtClean="0"/>
              <a:t>ime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Are you segregating travel time (including time for locating equipment) or including it in PM time?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Including travel time in PM time corrupts wrench time</a:t>
            </a:r>
          </a:p>
          <a:p>
            <a:pPr lvl="2">
              <a:buClr>
                <a:srgbClr val="034D26"/>
              </a:buClr>
            </a:pPr>
            <a:endParaRPr lang="en-US" dirty="0" smtClean="0"/>
          </a:p>
          <a:p>
            <a:pPr lvl="2">
              <a:buClr>
                <a:srgbClr val="034D26"/>
              </a:buClr>
            </a:pPr>
            <a:endParaRPr lang="en-US" dirty="0"/>
          </a:p>
          <a:p>
            <a:pPr marL="219456" indent="0" algn="ctr">
              <a:buClr>
                <a:srgbClr val="034D26"/>
              </a:buClr>
              <a:buNone/>
            </a:pPr>
            <a:r>
              <a:rPr lang="en-US" sz="2600" i="1" dirty="0" smtClean="0"/>
              <a:t>Are there discrepancies between locations?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1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356394"/>
            <a:ext cx="10972800" cy="83941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CONSISTENCY  -  </a:t>
            </a:r>
            <a:br>
              <a:rPr lang="en-US" dirty="0" smtClean="0">
                <a:solidFill>
                  <a:srgbClr val="034D26"/>
                </a:solidFill>
              </a:rPr>
            </a:br>
            <a:r>
              <a:rPr lang="en-US" dirty="0" smtClean="0">
                <a:solidFill>
                  <a:srgbClr val="034D26"/>
                </a:solidFill>
              </a:rPr>
              <a:t>Performance </a:t>
            </a:r>
            <a:r>
              <a:rPr lang="en-US" dirty="0">
                <a:solidFill>
                  <a:srgbClr val="034D26"/>
                </a:solidFill>
              </a:rPr>
              <a:t>by </a:t>
            </a:r>
            <a:r>
              <a:rPr lang="en-US" dirty="0" smtClean="0">
                <a:solidFill>
                  <a:srgbClr val="034D26"/>
                </a:solidFill>
              </a:rPr>
              <a:t>Location </a:t>
            </a:r>
            <a:r>
              <a:rPr lang="en-US" sz="3100" dirty="0" smtClean="0">
                <a:solidFill>
                  <a:srgbClr val="034D26"/>
                </a:solidFill>
              </a:rPr>
              <a:t>(continued) </a:t>
            </a:r>
            <a:endParaRPr lang="en-US" sz="3100" dirty="0">
              <a:solidFill>
                <a:srgbClr val="034D26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57825"/>
            <a:ext cx="10515600" cy="5259769"/>
          </a:xfrm>
        </p:spPr>
        <p:txBody>
          <a:bodyPr>
            <a:normAutofit lnSpcReduction="10000"/>
          </a:bodyPr>
          <a:lstStyle/>
          <a:p>
            <a:pPr>
              <a:buClr>
                <a:srgbClr val="059B49"/>
              </a:buClr>
            </a:pPr>
            <a:r>
              <a:rPr lang="en-US" dirty="0"/>
              <a:t>E</a:t>
            </a:r>
            <a:r>
              <a:rPr lang="en-US" dirty="0" smtClean="0"/>
              <a:t>xternal factors affecting performance by location?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Access to equipment?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Relationship with nursing </a:t>
            </a:r>
            <a:r>
              <a:rPr lang="en-US" dirty="0"/>
              <a:t>s</a:t>
            </a:r>
            <a:r>
              <a:rPr lang="en-US" dirty="0" smtClean="0"/>
              <a:t>taff, technical (X-ray tech) and doctors?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Age of equipment?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Legacy Equipment?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Do you measure performance across various locations? 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Analytics emphasizes awareness of differing performance levels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Can you identify lower performing personnel?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Can you identify top performing personnel?</a:t>
            </a:r>
          </a:p>
          <a:p>
            <a:pPr lvl="1">
              <a:buClr>
                <a:srgbClr val="34B44C"/>
              </a:buClr>
            </a:pPr>
            <a:endParaRPr lang="en-US" dirty="0"/>
          </a:p>
          <a:p>
            <a:pPr marL="537210" lvl="1" indent="0" algn="ctr">
              <a:buClr>
                <a:srgbClr val="34B44C"/>
              </a:buClr>
              <a:buNone/>
            </a:pPr>
            <a:r>
              <a:rPr lang="en-US" sz="2200" i="1" dirty="0" smtClean="0"/>
              <a:t>Are performance characteristics the same across your entire team?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6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570" y="546361"/>
            <a:ext cx="10299030" cy="1325563"/>
          </a:xfrm>
        </p:spPr>
        <p:txBody>
          <a:bodyPr>
            <a:normAutofit fontScale="90000"/>
          </a:bodyPr>
          <a:lstStyle/>
          <a:p>
            <a:r>
              <a:rPr lang="en-US" sz="4700" dirty="0" smtClean="0">
                <a:solidFill>
                  <a:srgbClr val="034D26"/>
                </a:solidFill>
              </a:rPr>
              <a:t>COMPARISON - </a:t>
            </a:r>
            <a:r>
              <a:rPr lang="en-US" sz="4700" u="sng" dirty="0" smtClean="0">
                <a:solidFill>
                  <a:srgbClr val="034D26"/>
                </a:solidFill>
              </a:rPr>
              <a:t>Benchmarking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76924"/>
            <a:ext cx="10972800" cy="4331368"/>
          </a:xfrm>
        </p:spPr>
        <p:txBody>
          <a:bodyPr>
            <a:normAutofit lnSpcReduction="1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Recognized measurements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PM wrench </a:t>
            </a:r>
            <a:r>
              <a:rPr lang="en-US" dirty="0"/>
              <a:t>t</a:t>
            </a:r>
            <a:r>
              <a:rPr lang="en-US" dirty="0" smtClean="0"/>
              <a:t>ime and PM frequency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CM wrench </a:t>
            </a:r>
            <a:r>
              <a:rPr lang="en-US" dirty="0"/>
              <a:t>t</a:t>
            </a:r>
            <a:r>
              <a:rPr lang="en-US" dirty="0" smtClean="0"/>
              <a:t>ime and CM MTBF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Equipment count per technician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Standardized or regional </a:t>
            </a:r>
            <a:r>
              <a:rPr lang="en-US" dirty="0"/>
              <a:t>l</a:t>
            </a:r>
            <a:r>
              <a:rPr lang="en-US" dirty="0" smtClean="0"/>
              <a:t>abor rate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MTBF</a:t>
            </a:r>
            <a:br>
              <a:rPr lang="en-US" dirty="0" smtClean="0"/>
            </a:br>
            <a:endParaRPr lang="en-US" dirty="0" smtClean="0"/>
          </a:p>
          <a:p>
            <a:pPr>
              <a:buClr>
                <a:srgbClr val="059B49"/>
              </a:buClr>
            </a:pPr>
            <a:r>
              <a:rPr lang="en-US" dirty="0" smtClean="0"/>
              <a:t>Performance </a:t>
            </a:r>
            <a:r>
              <a:rPr lang="en-US" dirty="0"/>
              <a:t>Comparisons </a:t>
            </a:r>
            <a:r>
              <a:rPr lang="en-US" dirty="0" smtClean="0"/>
              <a:t>with different hospitals</a:t>
            </a:r>
          </a:p>
          <a:p>
            <a:pPr marL="64008" indent="0">
              <a:buNone/>
            </a:pPr>
            <a:endParaRPr lang="en-US" sz="2200" i="1" dirty="0" smtClean="0"/>
          </a:p>
          <a:p>
            <a:pPr marL="64008" indent="0" algn="ctr">
              <a:buNone/>
            </a:pPr>
            <a:r>
              <a:rPr lang="en-US" sz="2000" i="1" dirty="0" smtClean="0"/>
              <a:t>Do you know whether your HTM team is above / below average?</a:t>
            </a:r>
            <a:endParaRPr lang="en-US" sz="20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99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570" y="472219"/>
            <a:ext cx="10337130" cy="1325563"/>
          </a:xfrm>
        </p:spPr>
        <p:txBody>
          <a:bodyPr>
            <a:normAutofit fontScale="90000"/>
          </a:bodyPr>
          <a:lstStyle/>
          <a:p>
            <a:r>
              <a:rPr lang="en-US" sz="4700" dirty="0" smtClean="0">
                <a:solidFill>
                  <a:srgbClr val="034D26"/>
                </a:solidFill>
              </a:rPr>
              <a:t>COMPARISON  -  Benchmarking </a:t>
            </a:r>
            <a:r>
              <a:rPr lang="en-US" sz="3100" dirty="0" smtClean="0">
                <a:solidFill>
                  <a:srgbClr val="034D26"/>
                </a:solidFill>
              </a:rPr>
              <a:t>(continued)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39175"/>
            <a:ext cx="10972800" cy="5009906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Can you benchmark now?  Who do you compare yourself with?  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How do you “normalize” data between different organizations?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Has your C-Suite asked you for benchmarks yet?</a:t>
            </a:r>
          </a:p>
          <a:p>
            <a:pPr lvl="1">
              <a:buClr>
                <a:srgbClr val="059B49"/>
              </a:buClr>
            </a:pPr>
            <a:r>
              <a:rPr lang="en-US" b="1" i="1" dirty="0" smtClean="0"/>
              <a:t>Get ready, </a:t>
            </a:r>
            <a:r>
              <a:rPr lang="en-US" b="1" i="1" dirty="0" err="1" smtClean="0"/>
              <a:t>‘cause</a:t>
            </a:r>
            <a:r>
              <a:rPr lang="en-US" b="1" i="1" dirty="0" smtClean="0"/>
              <a:t> it’s a-</a:t>
            </a:r>
            <a:r>
              <a:rPr lang="en-US" b="1" i="1" dirty="0" err="1" smtClean="0"/>
              <a:t>comin</a:t>
            </a:r>
            <a:r>
              <a:rPr lang="en-US" b="1" i="1" dirty="0" smtClean="0"/>
              <a:t>’.   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HTM is the only industry that doesn’t compare performance &amp; efficiency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Do you know what you should be benchmarking?  Why is it important?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What would you do to correct the results if you found out your benchmarking </a:t>
            </a:r>
            <a:r>
              <a:rPr lang="en-US" dirty="0"/>
              <a:t>p</a:t>
            </a:r>
            <a:r>
              <a:rPr lang="en-US" dirty="0" smtClean="0"/>
              <a:t>erformance was below acceptable standards?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Information on root </a:t>
            </a:r>
            <a:r>
              <a:rPr lang="en-US" dirty="0"/>
              <a:t>c</a:t>
            </a:r>
            <a:r>
              <a:rPr lang="en-US" dirty="0" smtClean="0"/>
              <a:t>ause, remediation and best </a:t>
            </a:r>
            <a:r>
              <a:rPr lang="en-US" dirty="0"/>
              <a:t>p</a:t>
            </a:r>
            <a:r>
              <a:rPr lang="en-US" dirty="0" smtClean="0"/>
              <a:t>ractices are available</a:t>
            </a:r>
          </a:p>
          <a:p>
            <a:pPr lvl="1">
              <a:buClr>
                <a:srgbClr val="34B44C"/>
              </a:buClr>
            </a:pPr>
            <a:endParaRPr lang="en-US" dirty="0"/>
          </a:p>
          <a:p>
            <a:pPr marL="537210" lvl="1" indent="0" algn="ctr">
              <a:buClr>
                <a:srgbClr val="34B44C"/>
              </a:buClr>
              <a:buNone/>
            </a:pPr>
            <a:r>
              <a:rPr lang="en-US" sz="2200" i="1" dirty="0" smtClean="0"/>
              <a:t>Benchmarks are not “nice to haves.”  They are “must haves.”</a:t>
            </a:r>
            <a:endParaRPr lang="en-US" sz="2400" i="1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8855242" cy="110410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COSTS  -  Cost </a:t>
            </a:r>
            <a:r>
              <a:rPr lang="en-US" dirty="0">
                <a:solidFill>
                  <a:srgbClr val="034D26"/>
                </a:solidFill>
              </a:rPr>
              <a:t>of Service Ratio (COSR)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10653"/>
            <a:ext cx="10515600" cy="5505477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059B49"/>
              </a:buClr>
            </a:pPr>
            <a:r>
              <a:rPr lang="en-US" sz="3300" dirty="0" smtClean="0"/>
              <a:t>What should COSR include?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Labor &amp; overhead; parts; service </a:t>
            </a:r>
            <a:r>
              <a:rPr lang="en-US" sz="2900" dirty="0"/>
              <a:t>c</a:t>
            </a:r>
            <a:r>
              <a:rPr lang="en-US" sz="2900" dirty="0" smtClean="0"/>
              <a:t>ontracts; acquisition </a:t>
            </a:r>
            <a:r>
              <a:rPr lang="en-US" sz="2900" dirty="0"/>
              <a:t>c</a:t>
            </a:r>
            <a:r>
              <a:rPr lang="en-US" sz="2900" dirty="0" smtClean="0"/>
              <a:t>osts</a:t>
            </a:r>
          </a:p>
          <a:p>
            <a:pPr>
              <a:buClr>
                <a:srgbClr val="059B49"/>
              </a:buClr>
            </a:pPr>
            <a:r>
              <a:rPr lang="en-US" sz="3300" dirty="0" smtClean="0"/>
              <a:t>Some of the issues …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Larger organizations may experience higher COSR because of better buying capabilities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HTM isn’t aware of the cost of contracts (e.g. imaging department agreement)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HTM is not aware of equipment </a:t>
            </a:r>
            <a:r>
              <a:rPr lang="en-US" sz="2900" dirty="0"/>
              <a:t>a</a:t>
            </a:r>
            <a:r>
              <a:rPr lang="en-US" sz="2900" dirty="0" smtClean="0"/>
              <a:t>cquisition </a:t>
            </a:r>
            <a:r>
              <a:rPr lang="en-US" sz="2900" dirty="0"/>
              <a:t>c</a:t>
            </a:r>
            <a:r>
              <a:rPr lang="en-US" sz="2900" dirty="0" smtClean="0"/>
              <a:t>ost</a:t>
            </a:r>
          </a:p>
          <a:p>
            <a:pPr>
              <a:buClr>
                <a:srgbClr val="059B49"/>
              </a:buClr>
            </a:pPr>
            <a:r>
              <a:rPr lang="en-US" sz="2800" dirty="0" smtClean="0"/>
              <a:t>Acquisition cost … OEM MSRP … True Acquisition Cost … Depreciated Value? … Replacement Cost? … Average or Standard Acquisition Cost?</a:t>
            </a:r>
          </a:p>
          <a:p>
            <a:pPr>
              <a:buClr>
                <a:srgbClr val="059B49"/>
              </a:buClr>
            </a:pPr>
            <a:endParaRPr lang="en-US" sz="2800" dirty="0"/>
          </a:p>
          <a:p>
            <a:pPr marL="64008" indent="0" algn="ctr">
              <a:buClr>
                <a:srgbClr val="059B49"/>
              </a:buClr>
              <a:buNone/>
            </a:pPr>
            <a:r>
              <a:rPr lang="en-US" sz="2200" i="1" dirty="0" smtClean="0"/>
              <a:t>Why is COSR important?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833100" cy="110410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COSTS  -  Cost </a:t>
            </a:r>
            <a:r>
              <a:rPr lang="en-US" dirty="0">
                <a:solidFill>
                  <a:srgbClr val="034D26"/>
                </a:solidFill>
              </a:rPr>
              <a:t>of Service Ratio (COSR</a:t>
            </a:r>
            <a:r>
              <a:rPr lang="en-US" dirty="0" smtClean="0">
                <a:solidFill>
                  <a:srgbClr val="034D26"/>
                </a:solidFill>
              </a:rPr>
              <a:t>) </a:t>
            </a:r>
            <a:r>
              <a:rPr lang="en-US" sz="3100" dirty="0" smtClean="0">
                <a:solidFill>
                  <a:srgbClr val="034D26"/>
                </a:solidFill>
              </a:rPr>
              <a:t>(continued)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036053"/>
            <a:ext cx="10515600" cy="5059947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59B49"/>
              </a:buClr>
            </a:pPr>
            <a:r>
              <a:rPr lang="en-US" sz="3300" dirty="0" smtClean="0"/>
              <a:t>Can </a:t>
            </a:r>
            <a:r>
              <a:rPr lang="en-US" sz="3300" dirty="0"/>
              <a:t>you measure COSR by </a:t>
            </a:r>
            <a:r>
              <a:rPr lang="en-US" sz="3300" dirty="0" smtClean="0"/>
              <a:t>device</a:t>
            </a:r>
            <a:r>
              <a:rPr lang="en-US" sz="3300" dirty="0"/>
              <a:t>, by </a:t>
            </a:r>
            <a:r>
              <a:rPr lang="en-US" sz="3300" dirty="0" smtClean="0"/>
              <a:t>manufacturer</a:t>
            </a:r>
            <a:r>
              <a:rPr lang="en-US" sz="3300" dirty="0"/>
              <a:t>, by </a:t>
            </a:r>
            <a:r>
              <a:rPr lang="en-US" sz="3300" dirty="0" smtClean="0"/>
              <a:t>modality?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Total lifecycle </a:t>
            </a:r>
            <a:r>
              <a:rPr lang="en-US" sz="2900" dirty="0"/>
              <a:t>c</a:t>
            </a:r>
            <a:r>
              <a:rPr lang="en-US" sz="2900" dirty="0" smtClean="0"/>
              <a:t>ost?</a:t>
            </a:r>
          </a:p>
          <a:p>
            <a:pPr>
              <a:buClr>
                <a:srgbClr val="059B49"/>
              </a:buClr>
            </a:pPr>
            <a:r>
              <a:rPr lang="en-US" sz="3300" dirty="0" smtClean="0"/>
              <a:t>What is management expectation of an acceptable COSR?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COSR trending down from 8% to &lt; 5%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Where should you be?  How will you get there?</a:t>
            </a:r>
          </a:p>
          <a:p>
            <a:pPr lvl="2">
              <a:buClr>
                <a:srgbClr val="034D26"/>
              </a:buClr>
            </a:pPr>
            <a:r>
              <a:rPr lang="en-US" sz="2500" dirty="0" smtClean="0"/>
              <a:t>Typical labor </a:t>
            </a:r>
            <a:r>
              <a:rPr lang="en-US" sz="2500" dirty="0"/>
              <a:t>b</a:t>
            </a:r>
            <a:r>
              <a:rPr lang="en-US" sz="2500" dirty="0" smtClean="0"/>
              <a:t>udget is 50% - 60% of COSR</a:t>
            </a:r>
          </a:p>
          <a:p>
            <a:pPr>
              <a:buClr>
                <a:srgbClr val="059B49"/>
              </a:buClr>
            </a:pPr>
            <a:r>
              <a:rPr lang="en-US" sz="3300" dirty="0" smtClean="0"/>
              <a:t>At what COSR does your HTM become vulnerable to outsourcing?</a:t>
            </a:r>
          </a:p>
          <a:p>
            <a:pPr lvl="1">
              <a:buClr>
                <a:srgbClr val="34B44C"/>
              </a:buClr>
            </a:pPr>
            <a:r>
              <a:rPr lang="en-US" sz="2900" dirty="0" smtClean="0"/>
              <a:t>You should know …</a:t>
            </a:r>
          </a:p>
          <a:p>
            <a:pPr>
              <a:buClr>
                <a:srgbClr val="059B49"/>
              </a:buClr>
            </a:pPr>
            <a:r>
              <a:rPr lang="en-US" sz="3300" dirty="0" smtClean="0"/>
              <a:t>What are your parts costs be as a percentage of total cost? </a:t>
            </a:r>
          </a:p>
          <a:p>
            <a:pPr lvl="1">
              <a:buClr>
                <a:srgbClr val="34B44C"/>
              </a:buClr>
            </a:pPr>
            <a:r>
              <a:rPr lang="en-US" sz="2900" dirty="0"/>
              <a:t>A</a:t>
            </a:r>
            <a:r>
              <a:rPr lang="en-US" sz="2900" dirty="0" smtClean="0"/>
              <a:t>re they mixed in with service </a:t>
            </a:r>
            <a:r>
              <a:rPr lang="en-US" sz="2900" dirty="0"/>
              <a:t>c</a:t>
            </a:r>
            <a:r>
              <a:rPr lang="en-US" sz="2900" dirty="0" smtClean="0"/>
              <a:t>ost on invoices?</a:t>
            </a:r>
          </a:p>
          <a:p>
            <a:pPr>
              <a:buClr>
                <a:srgbClr val="34B44C"/>
              </a:buClr>
            </a:pPr>
            <a:r>
              <a:rPr lang="en-US" sz="3300" dirty="0" smtClean="0"/>
              <a:t>Could you increase your available </a:t>
            </a:r>
            <a:r>
              <a:rPr lang="en-US" sz="3300" dirty="0"/>
              <a:t>n</a:t>
            </a:r>
            <a:r>
              <a:rPr lang="en-US" sz="3300" dirty="0" smtClean="0"/>
              <a:t>et </a:t>
            </a:r>
            <a:r>
              <a:rPr lang="en-US" sz="3300" dirty="0"/>
              <a:t>h</a:t>
            </a:r>
            <a:r>
              <a:rPr lang="en-US" sz="3300" dirty="0" smtClean="0"/>
              <a:t>ours of labor by reducing </a:t>
            </a:r>
            <a:r>
              <a:rPr lang="en-US" sz="3300" smtClean="0"/>
              <a:t>higher cost outside labor</a:t>
            </a:r>
            <a:r>
              <a:rPr lang="en-US" smtClean="0"/>
              <a:t>?</a:t>
            </a:r>
            <a:endParaRPr lang="en-US" dirty="0" smtClean="0"/>
          </a:p>
          <a:p>
            <a:pPr>
              <a:buClr>
                <a:srgbClr val="34B44C"/>
              </a:buClr>
            </a:pPr>
            <a:endParaRPr lang="en-US" dirty="0"/>
          </a:p>
          <a:p>
            <a:pPr marL="64008" indent="0" algn="ctr">
              <a:buClr>
                <a:srgbClr val="34B44C"/>
              </a:buClr>
              <a:buNone/>
            </a:pPr>
            <a:r>
              <a:rPr lang="en-US" i="1" dirty="0" smtClean="0"/>
              <a:t>If your COSR is above 5%, you are performing below the </a:t>
            </a:r>
            <a:r>
              <a:rPr lang="en-US" i="1" dirty="0" smtClean="0"/>
              <a:t>mean.</a:t>
            </a:r>
            <a:endParaRPr lang="en-US" i="1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40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COMMUNICATION  -  Inform the C-Suite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Regulatory compliance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They need to know that standards are being adhered to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Cost containment / Cost reduction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Are you reducing operating costs of department?  Let C-Suite know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Can you demonstrate cost reductions?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Assessment of condition of HTM Department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Potential problem areas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Remediation plan for solving problems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Performance Reports</a:t>
            </a:r>
          </a:p>
          <a:p>
            <a:pPr lvl="1">
              <a:buClr>
                <a:srgbClr val="059B49"/>
              </a:buClr>
            </a:pPr>
            <a:r>
              <a:rPr lang="en-US" dirty="0" smtClean="0"/>
              <a:t>Use analytics to provide timely and consistent feedback to senior mgmt.</a:t>
            </a:r>
          </a:p>
          <a:p>
            <a:pPr lvl="1">
              <a:buClr>
                <a:srgbClr val="059B49"/>
              </a:buClr>
            </a:pPr>
            <a:endParaRPr lang="en-US" dirty="0"/>
          </a:p>
          <a:p>
            <a:pPr marL="162306" indent="0" algn="ctr">
              <a:buClr>
                <a:srgbClr val="059B49"/>
              </a:buClr>
              <a:buNone/>
            </a:pPr>
            <a:r>
              <a:rPr lang="en-US" sz="2600" i="1" dirty="0" smtClean="0"/>
              <a:t>Deliver good news with a smile and bad news with a plan.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0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Additional Opportunities using Analytics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2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31662"/>
            <a:ext cx="10972800" cy="110410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Productivity</a:t>
            </a:r>
            <a:endParaRPr lang="en-US" sz="2200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17558"/>
            <a:ext cx="10972800" cy="4054642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>
              <a:buClr>
                <a:srgbClr val="059B49"/>
              </a:buClr>
            </a:pPr>
            <a:r>
              <a:rPr lang="en-US" dirty="0" smtClean="0"/>
              <a:t>Accountability </a:t>
            </a:r>
          </a:p>
          <a:p>
            <a:pPr lvl="1">
              <a:buClr>
                <a:srgbClr val="34B44C"/>
              </a:buClr>
            </a:pPr>
            <a:r>
              <a:rPr lang="en-US" i="1" dirty="0" smtClean="0"/>
              <a:t>“Accurate documentation of time spent on a specific task”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The cumulative amount of time spent daily or weekly</a:t>
            </a:r>
          </a:p>
          <a:p>
            <a:pPr lvl="1">
              <a:buClr>
                <a:srgbClr val="059B49"/>
              </a:buClr>
            </a:pPr>
            <a:endParaRPr lang="en-US" dirty="0" smtClean="0"/>
          </a:p>
          <a:p>
            <a:pPr>
              <a:buClr>
                <a:srgbClr val="059B49"/>
              </a:buClr>
            </a:pPr>
            <a:r>
              <a:rPr lang="en-US" dirty="0" smtClean="0"/>
              <a:t>Efficiency</a:t>
            </a:r>
          </a:p>
          <a:p>
            <a:pPr lvl="1">
              <a:buClr>
                <a:srgbClr val="34B44C"/>
              </a:buClr>
            </a:pPr>
            <a:r>
              <a:rPr lang="en-US" i="1" dirty="0"/>
              <a:t>“A measure of how efficiently a person accomplishes a task compared to others in </a:t>
            </a:r>
            <a:r>
              <a:rPr lang="en-US" i="1" dirty="0" smtClean="0"/>
              <a:t>the organization </a:t>
            </a:r>
            <a:r>
              <a:rPr lang="en-US" i="1" dirty="0"/>
              <a:t>or the standard or composite of the </a:t>
            </a:r>
            <a:r>
              <a:rPr lang="en-US" i="1" dirty="0" smtClean="0"/>
              <a:t>industry”</a:t>
            </a:r>
          </a:p>
          <a:p>
            <a:pPr lvl="2">
              <a:buClr>
                <a:srgbClr val="034D26"/>
              </a:buClr>
            </a:pPr>
            <a:r>
              <a:rPr lang="en-US" dirty="0" smtClean="0"/>
              <a:t>The amount of time spent on PM/CM compared to internal or external standards</a:t>
            </a:r>
            <a:r>
              <a:rPr lang="en-US" i="1" dirty="0" smtClean="0"/>
              <a:t/>
            </a:r>
            <a:br>
              <a:rPr lang="en-US" i="1" dirty="0" smtClean="0"/>
            </a:b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0990" y="1395662"/>
            <a:ext cx="8390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“The rate at which goods are produced or work is completed.  It is a function of </a:t>
            </a:r>
            <a:r>
              <a:rPr lang="en-US" i="1" u="sng" dirty="0" smtClean="0">
                <a:solidFill>
                  <a:schemeClr val="accent1">
                    <a:lumMod val="50000"/>
                  </a:schemeClr>
                </a:solidFill>
              </a:rPr>
              <a:t>accountability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(what you expect) and </a:t>
            </a:r>
            <a:r>
              <a:rPr lang="en-US" i="1" u="sng" dirty="0" smtClean="0">
                <a:solidFill>
                  <a:schemeClr val="accent1">
                    <a:lumMod val="50000"/>
                  </a:schemeClr>
                </a:solidFill>
              </a:rPr>
              <a:t>efficiency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(how well technicians perform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)”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6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97" y="381602"/>
            <a:ext cx="10543129" cy="89217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Labor Accountability –Getting Your $$$ Worth?</a:t>
            </a:r>
            <a:endParaRPr lang="en-US" sz="2200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410" y="1449860"/>
            <a:ext cx="11516497" cy="5041556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What is labor </a:t>
            </a:r>
            <a:r>
              <a:rPr lang="en-US" dirty="0"/>
              <a:t>a</a:t>
            </a:r>
            <a:r>
              <a:rPr lang="en-US" dirty="0" smtClean="0"/>
              <a:t>ccountability?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The amount time charged for completed PMs/CMs and other work versus available labor </a:t>
            </a:r>
            <a:r>
              <a:rPr lang="en-US" dirty="0"/>
              <a:t>h</a:t>
            </a:r>
            <a:r>
              <a:rPr lang="en-US" dirty="0" smtClean="0"/>
              <a:t>ours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What is an acceptable accountability </a:t>
            </a:r>
            <a:r>
              <a:rPr lang="en-US" dirty="0"/>
              <a:t>f</a:t>
            </a:r>
            <a:r>
              <a:rPr lang="en-US" dirty="0" smtClean="0"/>
              <a:t>actor?  Do you have a published LAF?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Most hospitals expect 12-15% loss of productivity due to vacation, PTO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A</a:t>
            </a:r>
            <a:r>
              <a:rPr lang="en-US" dirty="0" smtClean="0"/>
              <a:t>nother 6-10% loss for day-to-day distractions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The remaining 75-82% of nominal time paid should be charged to specific tasks</a:t>
            </a:r>
          </a:p>
          <a:p>
            <a:pPr>
              <a:buClr>
                <a:srgbClr val="059B49"/>
              </a:buClr>
            </a:pPr>
            <a:r>
              <a:rPr lang="en-US" dirty="0"/>
              <a:t>Do you know how many “net labor hours” you purchase through your labor budget?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Do required hours to complete all PMs &amp; CMs exceed available </a:t>
            </a:r>
            <a:r>
              <a:rPr lang="en-US" u="sng" dirty="0" smtClean="0"/>
              <a:t>accountable</a:t>
            </a:r>
            <a:r>
              <a:rPr lang="en-US" dirty="0" smtClean="0"/>
              <a:t> hours?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0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97" y="381602"/>
            <a:ext cx="10543129" cy="89217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Labor Accountability –Getting Your $$$ Worth? </a:t>
            </a:r>
            <a:r>
              <a:rPr lang="en-US" sz="3100" dirty="0" smtClean="0">
                <a:solidFill>
                  <a:srgbClr val="034D26"/>
                </a:solidFill>
              </a:rPr>
              <a:t>(continued)</a:t>
            </a:r>
            <a:endParaRPr lang="en-US" sz="1600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410" y="1449860"/>
            <a:ext cx="11516497" cy="5041556"/>
          </a:xfrm>
        </p:spPr>
        <p:txBody>
          <a:bodyPr>
            <a:normAutofit lnSpcReduction="1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Is your overall Manpower Plan / Budget Compliant with Management’s expectations?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Can you measure or compare Labor Accountability by Facility or Technician?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Has Senior Management asked for a Labor Productivity (</a:t>
            </a:r>
            <a:r>
              <a:rPr lang="en-US" b="1" u="sng" dirty="0" smtClean="0"/>
              <a:t>Accountability</a:t>
            </a:r>
            <a:r>
              <a:rPr lang="en-US" dirty="0" smtClean="0"/>
              <a:t> + Efficiency) Report (yet)?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If they do, can you provide it?  How would you create it?  What would you base it on?</a:t>
            </a:r>
          </a:p>
          <a:p>
            <a:pPr>
              <a:buClr>
                <a:srgbClr val="059B49"/>
              </a:buClr>
            </a:pPr>
            <a:r>
              <a:rPr lang="en-US" dirty="0"/>
              <a:t>In a hospital with 15 people in HTM, an extra 10% inefficiency can cost hospital $125,000 per year or more *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*based on $85,000/person cost including benefits, overhead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3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4636168" cy="110410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Labor Efficiency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Chilton’s Book of Auto Repair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How long does it take to replace the brakes on a 2004 Toyota Camry?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Do you know the standard wrench time for PM/CMs by medical device, manufacturer, model?</a:t>
            </a:r>
          </a:p>
          <a:p>
            <a:pPr marL="537210" lvl="1" indent="0">
              <a:buClr>
                <a:srgbClr val="34B44C"/>
              </a:buClr>
              <a:buNone/>
            </a:pPr>
            <a:endParaRPr lang="en-US" dirty="0" smtClean="0"/>
          </a:p>
          <a:p>
            <a:pPr>
              <a:buClr>
                <a:srgbClr val="059B49"/>
              </a:buClr>
            </a:pPr>
            <a:r>
              <a:rPr lang="en-US" dirty="0" smtClean="0"/>
              <a:t>Can you measure the output of different technicians?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Is it the result of better training?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More experience?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Better work ethic?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13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6858000" cy="110410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Labor Efficiency </a:t>
            </a:r>
            <a:r>
              <a:rPr lang="en-US" sz="2800" dirty="0" smtClean="0">
                <a:solidFill>
                  <a:srgbClr val="034D26"/>
                </a:solidFill>
              </a:rPr>
              <a:t>(continued)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Have you considered training technicians to perform service work versus using outside service contracts?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What would be the impact of bringing labor hours in-house while reducing contract costs and COSR?</a:t>
            </a:r>
          </a:p>
          <a:p>
            <a:pPr>
              <a:buClr>
                <a:srgbClr val="059B49"/>
              </a:buClr>
            </a:pPr>
            <a:r>
              <a:rPr lang="en-US" dirty="0"/>
              <a:t>Do you measure performance for each person in </a:t>
            </a:r>
            <a:r>
              <a:rPr lang="en-US" dirty="0" smtClean="0"/>
              <a:t>your department</a:t>
            </a:r>
            <a:r>
              <a:rPr lang="en-US" dirty="0"/>
              <a:t>?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How?  Against what standard?  Are your people </a:t>
            </a:r>
            <a:r>
              <a:rPr lang="en-US" dirty="0" smtClean="0"/>
              <a:t>over-achievers</a:t>
            </a:r>
            <a:r>
              <a:rPr lang="en-US" dirty="0"/>
              <a:t>? Under</a:t>
            </a:r>
            <a:r>
              <a:rPr lang="en-US" dirty="0" smtClean="0"/>
              <a:t>?</a:t>
            </a:r>
          </a:p>
          <a:p>
            <a:pPr>
              <a:buClr>
                <a:srgbClr val="059B49"/>
              </a:buClr>
            </a:pPr>
            <a:r>
              <a:rPr lang="en-US" dirty="0"/>
              <a:t>Has </a:t>
            </a:r>
            <a:r>
              <a:rPr lang="en-US" dirty="0" smtClean="0"/>
              <a:t>Senior Management </a:t>
            </a:r>
            <a:r>
              <a:rPr lang="en-US" dirty="0"/>
              <a:t>asked </a:t>
            </a:r>
            <a:r>
              <a:rPr lang="en-US" dirty="0" smtClean="0"/>
              <a:t>for </a:t>
            </a:r>
            <a:r>
              <a:rPr lang="en-US" dirty="0"/>
              <a:t>a Labor Productivity (Accountability + </a:t>
            </a:r>
            <a:r>
              <a:rPr lang="en-US" b="1" u="sng" dirty="0" smtClean="0"/>
              <a:t>Efficiency</a:t>
            </a:r>
            <a:r>
              <a:rPr lang="en-US" dirty="0" smtClean="0"/>
              <a:t>) </a:t>
            </a:r>
            <a:r>
              <a:rPr lang="en-US" dirty="0"/>
              <a:t>Report (yet)?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If they do, can you provide it?  How would you create it?  What would you base it on?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49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95" y="378574"/>
            <a:ext cx="9193861" cy="7924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34D26"/>
                </a:solidFill>
              </a:rPr>
              <a:t>MTBF  -  Mean Time Between Failure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795" y="2196324"/>
            <a:ext cx="10876005" cy="4351338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59B49"/>
              </a:buClr>
            </a:pPr>
            <a:r>
              <a:rPr lang="en-US" dirty="0" smtClean="0"/>
              <a:t>How is MTBF determined?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By measuring the time between breakdowns for repairable systems to derive the average expectancy between failures.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How is MTBF used?</a:t>
            </a:r>
            <a:endParaRPr lang="en-US" dirty="0"/>
          </a:p>
          <a:p>
            <a:pPr lvl="1">
              <a:buClr>
                <a:srgbClr val="34B44C"/>
              </a:buClr>
            </a:pPr>
            <a:r>
              <a:rPr lang="en-US" dirty="0" smtClean="0"/>
              <a:t>Predictive Maintenance (repair)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Forecasting CM hours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Cost prediction 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How do you increase time between failures (Increasing MTBF)?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Accurate assessment of condition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Better CM processes resulting in more uptime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Can You Measure MTBF between specific Manufacturers/Models/Modalities?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How do you use this data to help CapX Planners buy smarter?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Can you use this information as the basis of an AEM?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3654" y="1267326"/>
            <a:ext cx="11500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The predicted elapsed time between inherent failures of a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system 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during normal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operation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  <a:t>. MTBF is calculated as the arithmetic mean (average) time between system failures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52651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Exercises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57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Use Analytics to Improve Performance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Group Exercise  -  Using Analytical Findings to Improve Performance</a:t>
            </a:r>
          </a:p>
          <a:p>
            <a:pPr lvl="1"/>
            <a:endParaRPr lang="en-US" dirty="0"/>
          </a:p>
          <a:p>
            <a:pPr>
              <a:buClr>
                <a:srgbClr val="059B49"/>
              </a:buClr>
            </a:pPr>
            <a:r>
              <a:rPr lang="en-US" dirty="0" smtClean="0"/>
              <a:t>Scenario #1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PMs are not being completed on time, but labor accountability is </a:t>
            </a:r>
            <a:r>
              <a:rPr lang="en-US" u="sng" dirty="0" smtClean="0"/>
              <a:t>above </a:t>
            </a:r>
            <a:r>
              <a:rPr lang="en-US" dirty="0" smtClean="0"/>
              <a:t>capacity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Scenario #2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PMs </a:t>
            </a:r>
            <a:r>
              <a:rPr lang="en-US" dirty="0"/>
              <a:t>are not being completed on time, but labor </a:t>
            </a:r>
            <a:r>
              <a:rPr lang="en-US" dirty="0" smtClean="0"/>
              <a:t>accountability is </a:t>
            </a:r>
            <a:r>
              <a:rPr lang="en-US" u="sng" dirty="0" smtClean="0"/>
              <a:t>below</a:t>
            </a:r>
            <a:r>
              <a:rPr lang="en-US" dirty="0" smtClean="0"/>
              <a:t> capacity</a:t>
            </a:r>
            <a:endParaRPr lang="en-US" dirty="0"/>
          </a:p>
          <a:p>
            <a:pPr>
              <a:buClr>
                <a:srgbClr val="059B49"/>
              </a:buClr>
            </a:pPr>
            <a:r>
              <a:rPr lang="en-US" dirty="0" smtClean="0"/>
              <a:t>Scenario #3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Failed PM time is excessive</a:t>
            </a:r>
          </a:p>
          <a:p>
            <a:pPr>
              <a:buClr>
                <a:srgbClr val="059B49"/>
              </a:buClr>
            </a:pPr>
            <a:r>
              <a:rPr lang="en-US" dirty="0" smtClean="0"/>
              <a:t>Scenario #4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Priority PMs (requiring O/T if not completed) not being completed on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69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Scenario #1   -   Labor Accountability (1)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Clr>
                <a:srgbClr val="059B49"/>
              </a:buClr>
            </a:pPr>
            <a:r>
              <a:rPr lang="en-US" u="sng" dirty="0" smtClean="0"/>
              <a:t>FACTS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Hospital’s expectation of Labor accountability is 82%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Hospital’s expectation of PM completion is 100%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Analytical Findings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Actual Labor Accountability is 85%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HTM Department completed 91% of PMs on time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What Does This Tell You?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Standards incorrect 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Technicians padding wrench time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Labor Capacity insufficient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What is the Corrective Action Required?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Review </a:t>
            </a:r>
            <a:r>
              <a:rPr lang="en-US" dirty="0"/>
              <a:t>established standards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Measure wrench time by technician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Increase Labor Available to get to 100%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59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Scenario #2   -   Labor Accountability (2)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Clr>
                <a:srgbClr val="059B49"/>
              </a:buClr>
            </a:pPr>
            <a:r>
              <a:rPr lang="en-US" u="sng" dirty="0" smtClean="0"/>
              <a:t>FACTS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Hospital’s expectation of Labor Accountability is 82%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Hospital’s expectation of PM completion is 100%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Analytical Findings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HTM Department completed 91% of PMs on time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Actual Labor Accountability is 77%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What Does This Tell You?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Labor Force not working up to standards or expectations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Technicians are not applying all their time to the correct CM/PMs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Technician’s Competency may be inadequate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What is the Corrective Action Required?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Address Individual Work Performance to identify low-level performers</a:t>
            </a:r>
          </a:p>
          <a:p>
            <a:pPr lvl="1">
              <a:buClr>
                <a:srgbClr val="34B44C"/>
              </a:buClr>
            </a:pPr>
            <a:r>
              <a:rPr lang="en-US" dirty="0"/>
              <a:t>Ensure that Labor Hours are properly applied to CM/PM work orders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Review training programs to ensure all Technicians are properly trained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93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Scenario #3   -   Failed PM Time is Excessive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Clr>
                <a:srgbClr val="059B49"/>
              </a:buClr>
            </a:pPr>
            <a:r>
              <a:rPr lang="en-US" u="sng" dirty="0" smtClean="0"/>
              <a:t>FACTS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A certain percentage of PMs do not pass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Failed PMs are eventually remediated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Analytical Findings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PM time is disproportionate to the standard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Failed PMs require significantly more time to complete than “Passing” PMs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What Does This Tell You?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Technician may not be opening CM to remediate PM issues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Time to repair is being included in PM</a:t>
            </a:r>
          </a:p>
          <a:p>
            <a:pPr>
              <a:buClr>
                <a:srgbClr val="059B49"/>
              </a:buClr>
            </a:pPr>
            <a:r>
              <a:rPr lang="en-US" u="sng" dirty="0"/>
              <a:t>What is the Corrective Action Required</a:t>
            </a:r>
            <a:r>
              <a:rPr lang="en-US" u="sng" dirty="0" smtClean="0"/>
              <a:t>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Measure all PMs against standards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Ensure that when a PM fails … a corresponding CM is opened to correct it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Ensure that CM time for failed PM is not considered as part of the PM time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Create policy for opening CM to correct failed PM and train and monitor for outcome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35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34D26"/>
                </a:solidFill>
              </a:rPr>
              <a:t>Scenario #4   -   Priority PMs</a:t>
            </a:r>
            <a:endParaRPr lang="en-US" dirty="0">
              <a:solidFill>
                <a:srgbClr val="034D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Clr>
                <a:srgbClr val="059B49"/>
              </a:buClr>
            </a:pPr>
            <a:r>
              <a:rPr lang="en-US" u="sng" dirty="0" smtClean="0"/>
              <a:t>Facts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High Priority PMs are not being completed 100% of the Time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Analytical </a:t>
            </a:r>
            <a:r>
              <a:rPr lang="en-US" u="sng" dirty="0"/>
              <a:t>Findings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High Priority PMs are not completed within allotted time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What Does This Tell You?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Technicians are not prioritizing High Priority PMs over other work</a:t>
            </a:r>
            <a:endParaRPr lang="en-US" dirty="0"/>
          </a:p>
          <a:p>
            <a:pPr lvl="1">
              <a:buClr>
                <a:srgbClr val="34B44C"/>
              </a:buClr>
            </a:pPr>
            <a:r>
              <a:rPr lang="en-US" dirty="0" smtClean="0"/>
              <a:t>Non-completion of High Priority PMs presents higher risk to patient and regulatory compliance</a:t>
            </a:r>
          </a:p>
          <a:p>
            <a:pPr>
              <a:buClr>
                <a:srgbClr val="059B49"/>
              </a:buClr>
            </a:pPr>
            <a:r>
              <a:rPr lang="en-US" u="sng" dirty="0" smtClean="0"/>
              <a:t>What is the Corrective Action Required?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Run Analytical Performance Review of High Priority PMs mid-month to see which PMs are not </a:t>
            </a:r>
            <a:r>
              <a:rPr lang="en-US" dirty="0"/>
              <a:t>being completed </a:t>
            </a:r>
          </a:p>
          <a:p>
            <a:pPr lvl="2">
              <a:buClr>
                <a:srgbClr val="034D26"/>
              </a:buClr>
            </a:pPr>
            <a:r>
              <a:rPr lang="en-US" dirty="0"/>
              <a:t>Why Not?</a:t>
            </a:r>
          </a:p>
          <a:p>
            <a:pPr lvl="1">
              <a:buClr>
                <a:srgbClr val="34B44C"/>
              </a:buClr>
            </a:pPr>
            <a:r>
              <a:rPr lang="en-US" dirty="0" smtClean="0"/>
              <a:t>Re-prioritize / Re-assign High Priority PMs to be completed by end of month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7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04900"/>
            <a:ext cx="10972800" cy="464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700" dirty="0">
                <a:solidFill>
                  <a:srgbClr val="034D26"/>
                </a:solidFill>
              </a:rPr>
              <a:t>Q &amp;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19D0-CF98-4D2E-909A-726AA2043F1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60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plates Backgroun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ustom 1">
      <a:majorFont>
        <a:latin typeface="Optima LT Std"/>
        <a:ea typeface=""/>
        <a:cs typeface=""/>
      </a:majorFont>
      <a:minorFont>
        <a:latin typeface="Optima LT Std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s Background" id="{369C699F-D19C-4480-839D-99DA82C4194B}" vid="{DE70E7C1-3F56-4BBE-817B-CE1DC40221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Templates Background</Template>
  <TotalTime>3899</TotalTime>
  <Words>2152</Words>
  <Application>Microsoft Office PowerPoint</Application>
  <PresentationFormat>Widescreen</PresentationFormat>
  <Paragraphs>319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Optima LT Std</vt:lpstr>
      <vt:lpstr>Verdana</vt:lpstr>
      <vt:lpstr>Wingdings 2</vt:lpstr>
      <vt:lpstr>Templates Background</vt:lpstr>
      <vt:lpstr> </vt:lpstr>
      <vt:lpstr>What are ANALYTICS ?</vt:lpstr>
      <vt:lpstr>Origins</vt:lpstr>
      <vt:lpstr>Origins (continued)</vt:lpstr>
      <vt:lpstr>Why Analytics in HTM?  Why Now?</vt:lpstr>
      <vt:lpstr>What the C-Suite Wants to Hear The Five Cs</vt:lpstr>
      <vt:lpstr>COMPLIANCE  -   PM / CM Completion  </vt:lpstr>
      <vt:lpstr>CONSISTENCY  -   Performance by Location </vt:lpstr>
      <vt:lpstr>CONSISTENCY  -   Performance by Location (continued) </vt:lpstr>
      <vt:lpstr>COMPARISON - Benchmarking </vt:lpstr>
      <vt:lpstr>COMPARISON  -  Benchmarking (continued) </vt:lpstr>
      <vt:lpstr>COSTS  -  Cost of Service Ratio (COSR) </vt:lpstr>
      <vt:lpstr>COSTS  -  Cost of Service Ratio (COSR) (continued) </vt:lpstr>
      <vt:lpstr>COMMUNICATION  -  Inform the C-Suite</vt:lpstr>
      <vt:lpstr>Additional Opportunities using Analytics</vt:lpstr>
      <vt:lpstr>Productivity</vt:lpstr>
      <vt:lpstr>Labor Accountability –Getting Your $$$ Worth?</vt:lpstr>
      <vt:lpstr>Labor Accountability –Getting Your $$$ Worth? (continued)</vt:lpstr>
      <vt:lpstr>Labor Efficiency </vt:lpstr>
      <vt:lpstr>Labor Efficiency (continued) </vt:lpstr>
      <vt:lpstr>MTBF  -  Mean Time Between Failure</vt:lpstr>
      <vt:lpstr>Group Exercises </vt:lpstr>
      <vt:lpstr>Use Analytics to Improve Performance</vt:lpstr>
      <vt:lpstr>Scenario #1   -   Labor Accountability (1)</vt:lpstr>
      <vt:lpstr>Scenario #2   -   Labor Accountability (2)</vt:lpstr>
      <vt:lpstr>Scenario #3   -   Failed PM Time is Excessive</vt:lpstr>
      <vt:lpstr>Scenario #4   -   Priority PMs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Analytics in Clinical Engineering</dc:title>
  <dc:creator>Doug Brown</dc:creator>
  <cp:lastModifiedBy>Doug Brown</cp:lastModifiedBy>
  <cp:revision>74</cp:revision>
  <dcterms:created xsi:type="dcterms:W3CDTF">2017-09-13T18:46:04Z</dcterms:created>
  <dcterms:modified xsi:type="dcterms:W3CDTF">2018-09-13T21:19:08Z</dcterms:modified>
</cp:coreProperties>
</file>