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0.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5.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6.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3.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39"/>
  </p:notesMasterIdLst>
  <p:sldIdLst>
    <p:sldId id="451" r:id="rId2"/>
    <p:sldId id="486" r:id="rId3"/>
    <p:sldId id="452" r:id="rId4"/>
    <p:sldId id="476" r:id="rId5"/>
    <p:sldId id="450" r:id="rId6"/>
    <p:sldId id="487" r:id="rId7"/>
    <p:sldId id="455" r:id="rId8"/>
    <p:sldId id="456" r:id="rId9"/>
    <p:sldId id="457" r:id="rId10"/>
    <p:sldId id="474" r:id="rId11"/>
    <p:sldId id="458" r:id="rId12"/>
    <p:sldId id="475" r:id="rId13"/>
    <p:sldId id="459" r:id="rId14"/>
    <p:sldId id="460" r:id="rId15"/>
    <p:sldId id="489" r:id="rId16"/>
    <p:sldId id="461" r:id="rId17"/>
    <p:sldId id="462" r:id="rId18"/>
    <p:sldId id="466" r:id="rId19"/>
    <p:sldId id="467" r:id="rId20"/>
    <p:sldId id="479" r:id="rId21"/>
    <p:sldId id="495" r:id="rId22"/>
    <p:sldId id="465" r:id="rId23"/>
    <p:sldId id="463" r:id="rId24"/>
    <p:sldId id="478" r:id="rId25"/>
    <p:sldId id="480" r:id="rId26"/>
    <p:sldId id="468" r:id="rId27"/>
    <p:sldId id="469" r:id="rId28"/>
    <p:sldId id="481" r:id="rId29"/>
    <p:sldId id="485" r:id="rId30"/>
    <p:sldId id="471" r:id="rId31"/>
    <p:sldId id="494" r:id="rId32"/>
    <p:sldId id="470" r:id="rId33"/>
    <p:sldId id="483" r:id="rId34"/>
    <p:sldId id="472" r:id="rId35"/>
    <p:sldId id="473" r:id="rId36"/>
    <p:sldId id="496" r:id="rId37"/>
    <p:sldId id="45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 Wang" initials="BW" lastIdx="3" clrIdx="0">
    <p:extLst>
      <p:ext uri="{19B8F6BF-5375-455C-9EA6-DF929625EA0E}">
        <p15:presenceInfo xmlns:p15="http://schemas.microsoft.com/office/powerpoint/2012/main" userId="cd3d0336f46eaee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12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85263" autoAdjust="0"/>
  </p:normalViewPr>
  <p:slideViewPr>
    <p:cSldViewPr>
      <p:cViewPr varScale="1">
        <p:scale>
          <a:sx n="97" d="100"/>
          <a:sy n="97" d="100"/>
        </p:scale>
        <p:origin x="780"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idur\Desktop\ACCE%20BOK%20Committee\Presentation\Book1.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9769226959799"/>
          <c:y val="0"/>
          <c:w val="0.63430047806524203"/>
          <c:h val="1"/>
        </c:manualLayout>
      </c:layout>
      <c:doughnutChart>
        <c:varyColors val="1"/>
        <c:ser>
          <c:idx val="0"/>
          <c:order val="0"/>
          <c:tx>
            <c:strRef>
              <c:f>Sheet1!$B$1</c:f>
              <c:strCache>
                <c:ptCount val="1"/>
                <c:pt idx="0">
                  <c:v>%</c:v>
                </c:pt>
              </c:strCache>
            </c:strRef>
          </c:tx>
          <c:spPr>
            <a:ln>
              <a:solidFill>
                <a:schemeClr val="tx1"/>
              </a:solidFill>
            </a:ln>
          </c:spPr>
          <c:dPt>
            <c:idx val="0"/>
            <c:bubble3D val="0"/>
            <c:spPr>
              <a:solidFill>
                <a:schemeClr val="accent5">
                  <a:lumMod val="20000"/>
                  <a:lumOff val="80000"/>
                </a:schemeClr>
              </a:solidFill>
              <a:ln w="9525" cap="flat" cmpd="sng" algn="ctr">
                <a:solidFill>
                  <a:schemeClr val="tx1"/>
                </a:solidFill>
                <a:round/>
              </a:ln>
              <a:effectLst/>
            </c:spPr>
            <c:extLst>
              <c:ext xmlns:c16="http://schemas.microsoft.com/office/drawing/2014/chart" uri="{C3380CC4-5D6E-409C-BE32-E72D297353CC}">
                <c16:uniqueId val="{00000001-FAEC-4E80-972F-AB6993D40591}"/>
              </c:ext>
            </c:extLst>
          </c:dPt>
          <c:dPt>
            <c:idx val="1"/>
            <c:bubble3D val="0"/>
            <c:spPr>
              <a:solidFill>
                <a:schemeClr val="bg1">
                  <a:lumMod val="85000"/>
                </a:schemeClr>
              </a:solidFill>
              <a:ln w="9525" cap="flat" cmpd="sng" algn="ctr">
                <a:solidFill>
                  <a:schemeClr val="tx1"/>
                </a:solidFill>
                <a:round/>
              </a:ln>
              <a:effectLst/>
            </c:spPr>
            <c:extLst>
              <c:ext xmlns:c16="http://schemas.microsoft.com/office/drawing/2014/chart" uri="{C3380CC4-5D6E-409C-BE32-E72D297353CC}">
                <c16:uniqueId val="{00000003-FAEC-4E80-972F-AB6993D40591}"/>
              </c:ext>
            </c:extLst>
          </c:dPt>
          <c:dPt>
            <c:idx val="2"/>
            <c:bubble3D val="0"/>
            <c:spPr>
              <a:solidFill>
                <a:schemeClr val="accent1">
                  <a:lumMod val="20000"/>
                  <a:lumOff val="80000"/>
                </a:schemeClr>
              </a:solidFill>
              <a:ln w="9525" cap="flat" cmpd="sng" algn="ctr">
                <a:solidFill>
                  <a:schemeClr val="tx1"/>
                </a:solidFill>
                <a:round/>
              </a:ln>
              <a:effectLst/>
            </c:spPr>
            <c:extLst>
              <c:ext xmlns:c16="http://schemas.microsoft.com/office/drawing/2014/chart" uri="{C3380CC4-5D6E-409C-BE32-E72D297353CC}">
                <c16:uniqueId val="{00000005-FAEC-4E80-972F-AB6993D40591}"/>
              </c:ext>
            </c:extLst>
          </c:dPt>
          <c:dPt>
            <c:idx val="3"/>
            <c:bubble3D val="0"/>
            <c:spPr>
              <a:gradFill rotWithShape="1">
                <a:gsLst>
                  <a:gs pos="0">
                    <a:schemeClr val="accent4">
                      <a:tint val="65000"/>
                      <a:lumMod val="110000"/>
                    </a:schemeClr>
                  </a:gs>
                  <a:gs pos="88000">
                    <a:schemeClr val="accent4">
                      <a:tint val="90000"/>
                    </a:schemeClr>
                  </a:gs>
                </a:gsLst>
                <a:lin ang="5400000" scaled="0"/>
              </a:gradFill>
              <a:ln w="9525" cap="flat" cmpd="sng" algn="ctr">
                <a:solidFill>
                  <a:schemeClr val="tx1"/>
                </a:solidFill>
                <a:round/>
              </a:ln>
              <a:effectLst/>
            </c:spPr>
            <c:extLst>
              <c:ext xmlns:c16="http://schemas.microsoft.com/office/drawing/2014/chart" uri="{C3380CC4-5D6E-409C-BE32-E72D297353CC}">
                <c16:uniqueId val="{00000007-FAEC-4E80-972F-AB6993D40591}"/>
              </c:ext>
            </c:extLst>
          </c:dPt>
          <c:dPt>
            <c:idx val="4"/>
            <c:bubble3D val="0"/>
            <c:spPr>
              <a:solidFill>
                <a:schemeClr val="bg1">
                  <a:lumMod val="95000"/>
                </a:schemeClr>
              </a:solidFill>
              <a:ln w="9525" cap="flat" cmpd="sng" algn="ctr">
                <a:solidFill>
                  <a:schemeClr val="tx1"/>
                </a:solidFill>
                <a:round/>
              </a:ln>
              <a:effectLst/>
            </c:spPr>
            <c:extLst>
              <c:ext xmlns:c16="http://schemas.microsoft.com/office/drawing/2014/chart" uri="{C3380CC4-5D6E-409C-BE32-E72D297353CC}">
                <c16:uniqueId val="{00000009-FAEC-4E80-972F-AB6993D40591}"/>
              </c:ext>
            </c:extLst>
          </c:dPt>
          <c:dPt>
            <c:idx val="5"/>
            <c:bubble3D val="0"/>
            <c:spPr>
              <a:gradFill rotWithShape="1">
                <a:gsLst>
                  <a:gs pos="0">
                    <a:schemeClr val="accent6">
                      <a:tint val="65000"/>
                      <a:lumMod val="110000"/>
                    </a:schemeClr>
                  </a:gs>
                  <a:gs pos="88000">
                    <a:schemeClr val="accent6">
                      <a:tint val="90000"/>
                    </a:schemeClr>
                  </a:gs>
                </a:gsLst>
                <a:lin ang="5400000" scaled="0"/>
              </a:gradFill>
              <a:ln w="9525" cap="flat" cmpd="sng" algn="ctr">
                <a:solidFill>
                  <a:schemeClr val="tx1"/>
                </a:solidFill>
                <a:round/>
              </a:ln>
              <a:effectLst/>
            </c:spPr>
            <c:extLst>
              <c:ext xmlns:c16="http://schemas.microsoft.com/office/drawing/2014/chart" uri="{C3380CC4-5D6E-409C-BE32-E72D297353CC}">
                <c16:uniqueId val="{0000000B-FAEC-4E80-972F-AB6993D40591}"/>
              </c:ext>
            </c:extLst>
          </c:dPt>
          <c:dPt>
            <c:idx val="6"/>
            <c:bubble3D val="0"/>
            <c:spPr>
              <a:solidFill>
                <a:schemeClr val="accent2">
                  <a:lumMod val="40000"/>
                  <a:lumOff val="60000"/>
                </a:schemeClr>
              </a:solidFill>
              <a:ln w="9525" cap="flat" cmpd="sng" algn="ctr">
                <a:solidFill>
                  <a:schemeClr val="tx1"/>
                </a:solidFill>
                <a:round/>
              </a:ln>
              <a:effectLst/>
            </c:spPr>
            <c:extLst>
              <c:ext xmlns:c16="http://schemas.microsoft.com/office/drawing/2014/chart" uri="{C3380CC4-5D6E-409C-BE32-E72D297353CC}">
                <c16:uniqueId val="{0000000D-FAEC-4E80-972F-AB6993D40591}"/>
              </c:ext>
            </c:extLst>
          </c:dPt>
          <c:dPt>
            <c:idx val="7"/>
            <c:bubble3D val="0"/>
            <c:spPr>
              <a:solidFill>
                <a:schemeClr val="accent3">
                  <a:lumMod val="20000"/>
                  <a:lumOff val="80000"/>
                </a:schemeClr>
              </a:solidFill>
              <a:ln w="9525" cap="flat" cmpd="sng" algn="ctr">
                <a:solidFill>
                  <a:schemeClr val="tx1"/>
                </a:solidFill>
                <a:round/>
              </a:ln>
              <a:effectLst/>
            </c:spPr>
            <c:extLst>
              <c:ext xmlns:c16="http://schemas.microsoft.com/office/drawing/2014/chart" uri="{C3380CC4-5D6E-409C-BE32-E72D297353CC}">
                <c16:uniqueId val="{0000000F-FAEC-4E80-972F-AB6993D40591}"/>
              </c:ext>
            </c:extLst>
          </c:dPt>
          <c:dPt>
            <c:idx val="8"/>
            <c:bubble3D val="0"/>
            <c:spPr>
              <a:solidFill>
                <a:schemeClr val="accent4">
                  <a:lumMod val="20000"/>
                  <a:lumOff val="80000"/>
                </a:schemeClr>
              </a:solidFill>
              <a:ln w="9525" cap="flat" cmpd="sng" algn="ctr">
                <a:solidFill>
                  <a:schemeClr val="tx1"/>
                </a:solidFill>
                <a:round/>
              </a:ln>
              <a:effectLst/>
            </c:spPr>
            <c:extLst>
              <c:ext xmlns:c16="http://schemas.microsoft.com/office/drawing/2014/chart" uri="{C3380CC4-5D6E-409C-BE32-E72D297353CC}">
                <c16:uniqueId val="{00000011-FAEC-4E80-972F-AB6993D40591}"/>
              </c:ext>
            </c:extLst>
          </c:dPt>
          <c:dPt>
            <c:idx val="9"/>
            <c:bubble3D val="0"/>
            <c:spPr>
              <a:solidFill>
                <a:schemeClr val="tx2">
                  <a:lumMod val="20000"/>
                  <a:lumOff val="80000"/>
                </a:schemeClr>
              </a:solidFill>
              <a:ln w="9525" cap="flat" cmpd="sng" algn="ctr">
                <a:solidFill>
                  <a:schemeClr val="tx1"/>
                </a:solidFill>
                <a:round/>
              </a:ln>
              <a:effectLst/>
            </c:spPr>
            <c:extLst>
              <c:ext xmlns:c16="http://schemas.microsoft.com/office/drawing/2014/chart" uri="{C3380CC4-5D6E-409C-BE32-E72D297353CC}">
                <c16:uniqueId val="{00000013-FAEC-4E80-972F-AB6993D40591}"/>
              </c:ext>
            </c:extLst>
          </c:dPt>
          <c:dPt>
            <c:idx val="10"/>
            <c:bubble3D val="0"/>
            <c:spPr>
              <a:solidFill>
                <a:schemeClr val="accent6">
                  <a:lumMod val="20000"/>
                  <a:lumOff val="80000"/>
                </a:schemeClr>
              </a:solidFill>
              <a:ln w="9525" cap="flat" cmpd="sng" algn="ctr">
                <a:solidFill>
                  <a:schemeClr val="tx1"/>
                </a:solidFill>
                <a:round/>
              </a:ln>
              <a:effectLst/>
            </c:spPr>
            <c:extLst>
              <c:ext xmlns:c16="http://schemas.microsoft.com/office/drawing/2014/chart" uri="{C3380CC4-5D6E-409C-BE32-E72D297353CC}">
                <c16:uniqueId val="{00000015-FAEC-4E80-972F-AB6993D40591}"/>
              </c:ext>
            </c:extLst>
          </c:dPt>
          <c:dLbls>
            <c:dLbl>
              <c:idx val="0"/>
              <c:layout>
                <c:manualLayout>
                  <c:x val="9.8270440251571698E-3"/>
                  <c:y val="-5.465554078926450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AEC-4E80-972F-AB6993D40591}"/>
                </c:ext>
              </c:extLst>
            </c:dLbl>
            <c:dLbl>
              <c:idx val="1"/>
              <c:layout>
                <c:manualLayout>
                  <c:x val="2.1226476996979101E-2"/>
                  <c:y val="-1.3639086680384599E-2"/>
                </c:manualLayout>
              </c:layout>
              <c:spPr>
                <a:noFill/>
                <a:ln>
                  <a:noFill/>
                </a:ln>
                <a:effectLst/>
              </c:spPr>
              <c:txPr>
                <a:bodyPr rot="0" spcFirstLastPara="1" vertOverflow="ellipsis" vert="horz" wrap="square" lIns="38100" tIns="19050" rIns="38100" bIns="19050" anchor="ctr" anchorCtr="1">
                  <a:noAutofit/>
                </a:bodyPr>
                <a:lstStyle/>
                <a:p>
                  <a:pPr>
                    <a:defRPr sz="1600" b="1" i="1" u="none" strike="noStrike" kern="1200" baseline="0">
                      <a:solidFill>
                        <a:schemeClr val="tx1"/>
                      </a:solidFill>
                      <a:latin typeface="Candara" panose="020E0502030303020204" pitchFamily="34" charset="0"/>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119158743128807"/>
                      <c:h val="0.12669562300318238"/>
                    </c:manualLayout>
                  </c15:layout>
                </c:ext>
                <c:ext xmlns:c16="http://schemas.microsoft.com/office/drawing/2014/chart" uri="{C3380CC4-5D6E-409C-BE32-E72D297353CC}">
                  <c16:uniqueId val="{00000003-FAEC-4E80-972F-AB6993D40591}"/>
                </c:ext>
              </c:extLst>
            </c:dLbl>
            <c:dLbl>
              <c:idx val="2"/>
              <c:layout>
                <c:manualLayout>
                  <c:x val="2.6785714285714302E-2"/>
                  <c:y val="2.4081882952946099E-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AEC-4E80-972F-AB6993D40591}"/>
                </c:ext>
              </c:extLst>
            </c:dLbl>
            <c:dLbl>
              <c:idx val="3"/>
              <c:layout>
                <c:manualLayout>
                  <c:x val="-0.320754716981132"/>
                  <c:y val="0.1735896185207040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AEC-4E80-972F-AB6993D40591}"/>
                </c:ext>
              </c:extLst>
            </c:dLbl>
            <c:dLbl>
              <c:idx val="4"/>
              <c:layout>
                <c:manualLayout>
                  <c:x val="-0.31819968553459099"/>
                  <c:y val="-0.126544098206813"/>
                </c:manualLayout>
              </c:layout>
              <c:tx>
                <c:rich>
                  <a:bodyPr rot="0" spcFirstLastPara="1" vertOverflow="ellipsis" vert="horz" wrap="square" lIns="38100" tIns="19050" rIns="38100" bIns="19050" anchor="ctr" anchorCtr="1">
                    <a:noAutofit/>
                  </a:bodyPr>
                  <a:lstStyle/>
                  <a:p>
                    <a:pPr>
                      <a:defRPr sz="1600" b="1" i="1" u="none" strike="noStrike" kern="1200" baseline="0">
                        <a:solidFill>
                          <a:schemeClr val="tx1"/>
                        </a:solidFill>
                        <a:latin typeface="Candara" panose="020E0502030303020204" pitchFamily="34" charset="0"/>
                        <a:ea typeface="+mn-ea"/>
                        <a:cs typeface="+mn-cs"/>
                      </a:defRPr>
                    </a:pPr>
                    <a:r>
                      <a:rPr lang="en-US" dirty="0"/>
                      <a:t>CCE Exam Eligibility</a:t>
                    </a:r>
                  </a:p>
                </c:rich>
              </c:tx>
              <c:spPr>
                <a:noFill/>
                <a:ln>
                  <a:noFill/>
                </a:ln>
                <a:effectLst/>
              </c:spPr>
              <c:showLegendKey val="0"/>
              <c:showVal val="0"/>
              <c:showCatName val="1"/>
              <c:showSerName val="0"/>
              <c:showPercent val="0"/>
              <c:showBubbleSize val="0"/>
              <c:extLst>
                <c:ext xmlns:c15="http://schemas.microsoft.com/office/drawing/2012/chart" uri="{CE6537A1-D6FC-4f65-9D91-7224C49458BB}">
                  <c15:layout>
                    <c:manualLayout>
                      <c:w val="0.14680817610062891"/>
                      <c:h val="0.12917547469633534"/>
                    </c:manualLayout>
                  </c15:layout>
                </c:ext>
                <c:ext xmlns:c16="http://schemas.microsoft.com/office/drawing/2014/chart" uri="{C3380CC4-5D6E-409C-BE32-E72D297353CC}">
                  <c16:uniqueId val="{00000009-FAEC-4E80-972F-AB6993D40591}"/>
                </c:ext>
              </c:extLst>
            </c:dLbl>
            <c:dLbl>
              <c:idx val="5"/>
              <c:layout>
                <c:manualLayout>
                  <c:x val="-6.0366216015451503E-3"/>
                  <c:y val="4.1924724199486202E-2"/>
                </c:manualLayout>
              </c:layout>
              <c:spPr>
                <a:noFill/>
                <a:ln>
                  <a:noFill/>
                </a:ln>
                <a:effectLst/>
              </c:spPr>
              <c:txPr>
                <a:bodyPr rot="0" spcFirstLastPara="1" vertOverflow="ellipsis" vert="horz" wrap="square" lIns="38100" tIns="19050" rIns="38100" bIns="19050" anchor="ctr" anchorCtr="1">
                  <a:noAutofit/>
                </a:bodyPr>
                <a:lstStyle/>
                <a:p>
                  <a:pPr>
                    <a:defRPr sz="1600" b="1" i="1" u="none" strike="noStrike" kern="1200" baseline="0">
                      <a:solidFill>
                        <a:schemeClr val="tx1"/>
                      </a:solidFill>
                      <a:latin typeface="Candara" panose="020E0502030303020204" pitchFamily="34" charset="0"/>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15294025157232705"/>
                      <c:h val="0.15623182825211071"/>
                    </c:manualLayout>
                  </c15:layout>
                </c:ext>
                <c:ext xmlns:c16="http://schemas.microsoft.com/office/drawing/2014/chart" uri="{C3380CC4-5D6E-409C-BE32-E72D297353CC}">
                  <c16:uniqueId val="{0000000B-FAEC-4E80-972F-AB6993D40591}"/>
                </c:ext>
              </c:extLst>
            </c:dLbl>
            <c:dLbl>
              <c:idx val="6"/>
              <c:layout>
                <c:manualLayout>
                  <c:x val="-6.9182389937106903E-2"/>
                  <c:y val="-0.50588974540319498"/>
                </c:manualLayout>
              </c:layout>
              <c:tx>
                <c:rich>
                  <a:bodyPr rot="0" spcFirstLastPara="1" vertOverflow="ellipsis" vert="horz" wrap="square" lIns="38100" tIns="19050" rIns="38100" bIns="19050" anchor="ctr" anchorCtr="1">
                    <a:noAutofit/>
                  </a:bodyPr>
                  <a:lstStyle/>
                  <a:p>
                    <a:pPr>
                      <a:defRPr sz="1600" b="1" i="1" u="none" strike="noStrike" kern="1200" baseline="0">
                        <a:solidFill>
                          <a:schemeClr val="tx1"/>
                        </a:solidFill>
                        <a:latin typeface="Candara" panose="020E0502030303020204" pitchFamily="34" charset="0"/>
                        <a:ea typeface="+mn-ea"/>
                        <a:cs typeface="+mn-cs"/>
                      </a:defRPr>
                    </a:pPr>
                    <a:fld id="{744CA94E-D325-4F23-9AC7-93723131D3D1}" type="CATEGORYNAME">
                      <a:rPr lang="en-US" smtClean="0"/>
                      <a:pPr>
                        <a:defRPr sz="1600" b="1" i="1" u="none" strike="noStrike" kern="1200" baseline="0">
                          <a:solidFill>
                            <a:schemeClr val="tx1"/>
                          </a:solidFill>
                          <a:latin typeface="Candara" panose="020E0502030303020204" pitchFamily="34" charset="0"/>
                          <a:ea typeface="+mn-ea"/>
                          <a:cs typeface="+mn-cs"/>
                        </a:defRPr>
                      </a:pPr>
                      <a:t>[CATEGORY NAME]</a:t>
                    </a:fld>
                    <a:r>
                      <a:rPr lang="en-US" dirty="0"/>
                      <a:t>/</a:t>
                    </a:r>
                    <a:r>
                      <a:rPr lang="en-US" baseline="0" dirty="0"/>
                      <a:t> Responsibilities</a:t>
                    </a:r>
                  </a:p>
                </c:rich>
              </c:tx>
              <c:spPr>
                <a:noFill/>
                <a:ln>
                  <a:noFill/>
                </a:ln>
                <a:effectLst/>
              </c:spPr>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8769660278314268"/>
                      <c:h val="0.10430256221401159"/>
                    </c:manualLayout>
                  </c15:layout>
                  <c15:dlblFieldTable/>
                  <c15:showDataLabelsRange val="0"/>
                </c:ext>
                <c:ext xmlns:c16="http://schemas.microsoft.com/office/drawing/2014/chart" uri="{C3380CC4-5D6E-409C-BE32-E72D297353CC}">
                  <c16:uniqueId val="{0000000D-FAEC-4E80-972F-AB6993D40591}"/>
                </c:ext>
              </c:extLst>
            </c:dLbl>
            <c:dLbl>
              <c:idx val="7"/>
              <c:layout>
                <c:manualLayout>
                  <c:x val="0.112250656167979"/>
                  <c:y val="-0.49227770277473898"/>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AEC-4E80-972F-AB6993D40591}"/>
                </c:ext>
              </c:extLst>
            </c:dLbl>
            <c:dLbl>
              <c:idx val="8"/>
              <c:layout>
                <c:manualLayout>
                  <c:x val="0.40880503144654101"/>
                  <c:y val="0.16862991513439801"/>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AEC-4E80-972F-AB6993D40591}"/>
                </c:ext>
              </c:extLst>
            </c:dLbl>
            <c:dLbl>
              <c:idx val="9"/>
              <c:layout>
                <c:manualLayout>
                  <c:x val="0.28605129252711298"/>
                  <c:y val="0.54090368919921095"/>
                </c:manualLayout>
              </c:layout>
              <c:spPr>
                <a:noFill/>
                <a:ln>
                  <a:noFill/>
                </a:ln>
                <a:effectLst/>
              </c:spPr>
              <c:txPr>
                <a:bodyPr rot="0" spcFirstLastPara="1" vertOverflow="ellipsis" vert="horz" wrap="square" lIns="38100" tIns="19050" rIns="38100" bIns="19050" anchor="ctr" anchorCtr="1">
                  <a:noAutofit/>
                </a:bodyPr>
                <a:lstStyle/>
                <a:p>
                  <a:pPr>
                    <a:defRPr sz="1600" b="1" i="1" u="none" strike="noStrike" kern="1200" baseline="0">
                      <a:solidFill>
                        <a:schemeClr val="tx1"/>
                      </a:solidFill>
                      <a:latin typeface="Candara" panose="020E0502030303020204" pitchFamily="34" charset="0"/>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14228779775169612"/>
                      <c:h val="0.16381900284968154"/>
                    </c:manualLayout>
                  </c15:layout>
                </c:ext>
                <c:ext xmlns:c16="http://schemas.microsoft.com/office/drawing/2014/chart" uri="{C3380CC4-5D6E-409C-BE32-E72D297353CC}">
                  <c16:uniqueId val="{00000013-FAEC-4E80-972F-AB6993D40591}"/>
                </c:ext>
              </c:extLst>
            </c:dLbl>
            <c:dLbl>
              <c:idx val="10"/>
              <c:layout>
                <c:manualLayout>
                  <c:x val="-0.16273584905660399"/>
                  <c:y val="0.27171891213006799"/>
                </c:manualLayout>
              </c:layout>
              <c:spPr>
                <a:noFill/>
                <a:ln>
                  <a:noFill/>
                </a:ln>
                <a:effectLst/>
              </c:spPr>
              <c:txPr>
                <a:bodyPr rot="0" spcFirstLastPara="1" vertOverflow="ellipsis" vert="horz" wrap="square" lIns="38100" tIns="19050" rIns="38100" bIns="19050" anchor="ctr" anchorCtr="1">
                  <a:noAutofit/>
                </a:bodyPr>
                <a:lstStyle/>
                <a:p>
                  <a:pPr>
                    <a:defRPr sz="1600" b="1" i="1" u="none" strike="noStrike" kern="1200" baseline="0">
                      <a:solidFill>
                        <a:schemeClr val="tx1"/>
                      </a:solidFill>
                      <a:latin typeface="Candara" panose="020E0502030303020204" pitchFamily="34" charset="0"/>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0.15531446540880503"/>
                      <c:h val="0.11925606792372366"/>
                    </c:manualLayout>
                  </c15:layout>
                </c:ext>
                <c:ext xmlns:c16="http://schemas.microsoft.com/office/drawing/2014/chart" uri="{C3380CC4-5D6E-409C-BE32-E72D297353CC}">
                  <c16:uniqueId val="{00000015-FAEC-4E80-972F-AB6993D40591}"/>
                </c:ext>
              </c:extLst>
            </c:dLbl>
            <c:spPr>
              <a:noFill/>
              <a:ln>
                <a:noFill/>
              </a:ln>
              <a:effectLst/>
            </c:spPr>
            <c:txPr>
              <a:bodyPr rot="0" spcFirstLastPara="1" vertOverflow="ellipsis" vert="horz" wrap="square" lIns="38100" tIns="19050" rIns="38100" bIns="19050" anchor="ctr" anchorCtr="1">
                <a:spAutoFit/>
              </a:bodyPr>
              <a:lstStyle/>
              <a:p>
                <a:pPr>
                  <a:defRPr sz="1600" b="1" i="1" u="none" strike="noStrike" kern="1200" baseline="0">
                    <a:solidFill>
                      <a:schemeClr val="tx1"/>
                    </a:solidFill>
                    <a:latin typeface="Candara" panose="020E0502030303020204" pitchFamily="34" charset="0"/>
                    <a:ea typeface="+mn-ea"/>
                    <a:cs typeface="+mn-cs"/>
                  </a:defRPr>
                </a:pPr>
                <a:endParaRPr lang="en-US"/>
              </a:p>
            </c:txPr>
            <c:showLegendKey val="0"/>
            <c:showVal val="0"/>
            <c:showCatName val="1"/>
            <c:showSerName val="0"/>
            <c:showPercent val="0"/>
            <c:showBubbleSize val="0"/>
            <c:showLeaderLines val="0"/>
            <c:extLst>
              <c:ext xmlns:c15="http://schemas.microsoft.com/office/drawing/2012/chart" uri="{CE6537A1-D6FC-4f65-9D91-7224C49458BB}"/>
            </c:extLst>
          </c:dLbls>
          <c:cat>
            <c:strRef>
              <c:f>Sheet1!$A$2:$A$12</c:f>
              <c:strCache>
                <c:ptCount val="11"/>
                <c:pt idx="0">
                  <c:v>Country</c:v>
                </c:pt>
                <c:pt idx="1">
                  <c:v>Current Employer</c:v>
                </c:pt>
                <c:pt idx="2">
                  <c:v>Type of Profession</c:v>
                </c:pt>
                <c:pt idx="3">
                  <c:v>Years of Experience</c:v>
                </c:pt>
                <c:pt idx="4">
                  <c:v>CCE exam eligibility</c:v>
                </c:pt>
                <c:pt idx="5">
                  <c:v>Degree in Engineering</c:v>
                </c:pt>
                <c:pt idx="6">
                  <c:v>Knowledge</c:v>
                </c:pt>
                <c:pt idx="7">
                  <c:v>Categories of Work</c:v>
                </c:pt>
                <c:pt idx="8">
                  <c:v>Present position</c:v>
                </c:pt>
                <c:pt idx="9">
                  <c:v>Highest Degree Attained</c:v>
                </c:pt>
                <c:pt idx="10">
                  <c:v>Certifications</c:v>
                </c:pt>
              </c:strCache>
            </c:strRef>
          </c:cat>
          <c:val>
            <c:numRef>
              <c:f>Sheet1!$B$2:$B$12</c:f>
              <c:numCache>
                <c:formatCode>0%</c:formatCode>
                <c:ptCount val="11"/>
                <c:pt idx="0">
                  <c:v>9.0899999999999995E-2</c:v>
                </c:pt>
                <c:pt idx="1">
                  <c:v>9.0899999999999995E-2</c:v>
                </c:pt>
                <c:pt idx="2">
                  <c:v>9.0899999999999995E-2</c:v>
                </c:pt>
                <c:pt idx="3">
                  <c:v>9.0899999999999995E-2</c:v>
                </c:pt>
                <c:pt idx="4">
                  <c:v>9.0899999999999995E-2</c:v>
                </c:pt>
                <c:pt idx="5">
                  <c:v>9.0899999999999995E-2</c:v>
                </c:pt>
                <c:pt idx="6">
                  <c:v>9.0899999999999995E-2</c:v>
                </c:pt>
                <c:pt idx="7">
                  <c:v>9.0899999999999995E-2</c:v>
                </c:pt>
                <c:pt idx="8">
                  <c:v>9.0899999999999995E-2</c:v>
                </c:pt>
                <c:pt idx="9">
                  <c:v>9.0899999999999995E-2</c:v>
                </c:pt>
                <c:pt idx="10">
                  <c:v>9.0899999999999995E-2</c:v>
                </c:pt>
              </c:numCache>
            </c:numRef>
          </c:val>
          <c:extLst>
            <c:ext xmlns:c16="http://schemas.microsoft.com/office/drawing/2014/chart" uri="{C3380CC4-5D6E-409C-BE32-E72D297353CC}">
              <c16:uniqueId val="{00000016-FAEC-4E80-972F-AB6993D40591}"/>
            </c:ext>
          </c:extLst>
        </c:ser>
        <c:dLbls>
          <c:showLegendKey val="0"/>
          <c:showVal val="0"/>
          <c:showCatName val="0"/>
          <c:showSerName val="0"/>
          <c:showPercent val="1"/>
          <c:showBubbleSize val="0"/>
          <c:showLeaderLines val="0"/>
        </c:dLbls>
        <c:firstSliceAng val="0"/>
        <c:holeSize val="30"/>
      </c:doughnutChart>
      <c:spPr>
        <a:noFill/>
        <a:ln>
          <a:noFill/>
        </a:ln>
        <a:effectLst/>
      </c:spPr>
    </c:plotArea>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39485242916099"/>
          <c:y val="6.2763013998250197E-2"/>
          <c:w val="0.44512440409234599"/>
          <c:h val="0.90879565835520604"/>
        </c:manualLayout>
      </c:layout>
      <c:pieChart>
        <c:varyColors val="1"/>
        <c:ser>
          <c:idx val="0"/>
          <c:order val="0"/>
          <c:tx>
            <c:strRef>
              <c:f>Sheet1!$B$1</c:f>
              <c:strCache>
                <c:ptCount val="1"/>
                <c:pt idx="0">
                  <c:v>Country</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9A4-47C8-ABF5-2ECBF4CFE985}"/>
              </c:ext>
            </c:extLst>
          </c:dPt>
          <c:dPt>
            <c:idx val="1"/>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3-19A4-47C8-ABF5-2ECBF4CFE985}"/>
              </c:ext>
            </c:extLst>
          </c:dPt>
          <c:dPt>
            <c:idx val="2"/>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4-299E-4E06-AB0E-26F7A95214AD}"/>
              </c:ext>
            </c:extLst>
          </c:dPt>
          <c:dPt>
            <c:idx val="3"/>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5-299E-4E06-AB0E-26F7A95214AD}"/>
              </c:ext>
            </c:extLst>
          </c:dPt>
          <c:dPt>
            <c:idx val="4"/>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3-299E-4E06-AB0E-26F7A95214AD}"/>
              </c:ext>
            </c:extLst>
          </c:dPt>
          <c:dPt>
            <c:idx val="5"/>
            <c:bubble3D val="0"/>
            <c:spPr>
              <a:solidFill>
                <a:schemeClr val="accent5">
                  <a:lumMod val="20000"/>
                  <a:lumOff val="80000"/>
                </a:schemeClr>
              </a:solidFill>
              <a:ln w="19050">
                <a:solidFill>
                  <a:schemeClr val="lt1"/>
                </a:solidFill>
              </a:ln>
              <a:effectLst/>
            </c:spPr>
            <c:extLst>
              <c:ext xmlns:c16="http://schemas.microsoft.com/office/drawing/2014/chart" uri="{C3380CC4-5D6E-409C-BE32-E72D297353CC}">
                <c16:uniqueId val="{00000002-299E-4E06-AB0E-26F7A95214AD}"/>
              </c:ext>
            </c:extLst>
          </c:dPt>
          <c:dPt>
            <c:idx val="6"/>
            <c:bubble3D val="0"/>
            <c:spPr>
              <a:solidFill>
                <a:schemeClr val="bg2"/>
              </a:solidFill>
              <a:ln w="19050">
                <a:solidFill>
                  <a:schemeClr val="lt1"/>
                </a:solidFill>
              </a:ln>
              <a:effectLst/>
            </c:spPr>
            <c:extLst>
              <c:ext xmlns:c16="http://schemas.microsoft.com/office/drawing/2014/chart" uri="{C3380CC4-5D6E-409C-BE32-E72D297353CC}">
                <c16:uniqueId val="{00000001-299E-4E06-AB0E-26F7A95214AD}"/>
              </c:ext>
            </c:extLst>
          </c:dPt>
          <c:dLbls>
            <c:dLbl>
              <c:idx val="0"/>
              <c:tx>
                <c:rich>
                  <a:bodyPr/>
                  <a:lstStyle/>
                  <a:p>
                    <a:fld id="{C61C988E-8654-4EAD-9444-5691A2B70EDE}" type="CATEGORYNAME">
                      <a:rPr lang="en-US" b="1"/>
                      <a:pPr/>
                      <a:t>[CATEGORY NAME]</a:t>
                    </a:fld>
                    <a:endParaRPr lang="en-US" b="1" baseline="0" dirty="0"/>
                  </a:p>
                  <a:p>
                    <a:fld id="{510A7EA7-CBF9-4EFB-9B3E-CF07D9D6EA1F}" type="VALUE">
                      <a:rPr lang="en-US" b="1"/>
                      <a:pPr/>
                      <a:t>[VALUE]</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19A4-47C8-ABF5-2ECBF4CFE985}"/>
                </c:ext>
              </c:extLst>
            </c:dLbl>
            <c:dLbl>
              <c:idx val="3"/>
              <c:layout>
                <c:manualLayout>
                  <c:x val="-8.8261314896613499E-2"/>
                  <c:y val="0.15769133858267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299E-4E06-AB0E-26F7A95214AD}"/>
                </c:ext>
              </c:extLst>
            </c:dLbl>
            <c:dLbl>
              <c:idx val="4"/>
              <c:layout>
                <c:manualLayout>
                  <c:x val="-8.2747049911444007E-2"/>
                  <c:y val="7.916666666666670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299E-4E06-AB0E-26F7A95214AD}"/>
                </c:ext>
              </c:extLst>
            </c:dLbl>
            <c:dLbl>
              <c:idx val="5"/>
              <c:layout>
                <c:manualLayout>
                  <c:x val="-5.3585984678744501E-2"/>
                  <c:y val="0"/>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299E-4E06-AB0E-26F7A95214A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United States</c:v>
                </c:pt>
                <c:pt idx="1">
                  <c:v>Brazil</c:v>
                </c:pt>
                <c:pt idx="2">
                  <c:v>Other</c:v>
                </c:pt>
                <c:pt idx="3">
                  <c:v>Canada</c:v>
                </c:pt>
                <c:pt idx="4">
                  <c:v>Lebanon</c:v>
                </c:pt>
                <c:pt idx="5">
                  <c:v>Peru</c:v>
                </c:pt>
                <c:pt idx="6">
                  <c:v>China</c:v>
                </c:pt>
              </c:strCache>
            </c:strRef>
          </c:cat>
          <c:val>
            <c:numRef>
              <c:f>Sheet1!$B$2:$B$8</c:f>
              <c:numCache>
                <c:formatCode>0.00%</c:formatCode>
                <c:ptCount val="7"/>
                <c:pt idx="0">
                  <c:v>0.67200000000000004</c:v>
                </c:pt>
                <c:pt idx="1">
                  <c:v>9.7000000000000003E-2</c:v>
                </c:pt>
                <c:pt idx="2">
                  <c:v>0.109</c:v>
                </c:pt>
                <c:pt idx="3">
                  <c:v>4.1000000000000002E-2</c:v>
                </c:pt>
                <c:pt idx="4">
                  <c:v>3.2000000000000001E-2</c:v>
                </c:pt>
                <c:pt idx="5">
                  <c:v>2.8000000000000001E-2</c:v>
                </c:pt>
                <c:pt idx="6">
                  <c:v>2.1000000000000001E-2</c:v>
                </c:pt>
              </c:numCache>
            </c:numRef>
          </c:val>
          <c:extLst>
            <c:ext xmlns:c16="http://schemas.microsoft.com/office/drawing/2014/chart" uri="{C3380CC4-5D6E-409C-BE32-E72D297353CC}">
              <c16:uniqueId val="{00000000-299E-4E06-AB0E-26F7A95214A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956868793462701"/>
          <c:y val="7.3524084769965803E-2"/>
          <c:w val="0.46457396433693199"/>
          <c:h val="0.83705490234507396"/>
        </c:manualLayout>
      </c:layout>
      <c:pieChart>
        <c:varyColors val="1"/>
        <c:ser>
          <c:idx val="0"/>
          <c:order val="0"/>
          <c:tx>
            <c:strRef>
              <c:f>Sheet1!$B$1</c:f>
              <c:strCache>
                <c:ptCount val="1"/>
                <c:pt idx="0">
                  <c:v>Current Employer</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5-F8A6-4768-B414-3C9240B7C532}"/>
              </c:ext>
            </c:extLst>
          </c:dPt>
          <c:dPt>
            <c:idx val="1"/>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4-F8A6-4768-B414-3C9240B7C532}"/>
              </c:ext>
            </c:extLst>
          </c:dPt>
          <c:dPt>
            <c:idx val="2"/>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3-F8A6-4768-B414-3C9240B7C532}"/>
              </c:ext>
            </c:extLst>
          </c:dPt>
          <c:dPt>
            <c:idx val="3"/>
            <c:bubble3D val="0"/>
            <c:spPr>
              <a:solidFill>
                <a:schemeClr val="accent4">
                  <a:lumMod val="40000"/>
                  <a:lumOff val="60000"/>
                </a:schemeClr>
              </a:solidFill>
              <a:ln w="19050">
                <a:solidFill>
                  <a:schemeClr val="lt1"/>
                </a:solidFill>
              </a:ln>
              <a:effectLst/>
            </c:spPr>
            <c:extLst>
              <c:ext xmlns:c16="http://schemas.microsoft.com/office/drawing/2014/chart" uri="{C3380CC4-5D6E-409C-BE32-E72D297353CC}">
                <c16:uniqueId val="{00000007-5F6E-4D20-9936-19D0D8FA9E67}"/>
              </c:ext>
            </c:extLst>
          </c:dPt>
          <c:dPt>
            <c:idx val="4"/>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2-F8A6-4768-B414-3C9240B7C53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F6E-4D20-9936-19D0D8FA9E6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F6E-4D20-9936-19D0D8FA9E67}"/>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5F6E-4D20-9936-19D0D8FA9E67}"/>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5F6E-4D20-9936-19D0D8FA9E67}"/>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5F6E-4D20-9936-19D0D8FA9E67}"/>
              </c:ext>
            </c:extLst>
          </c:dPt>
          <c:dLbls>
            <c:dLbl>
              <c:idx val="0"/>
              <c:layout>
                <c:manualLayout>
                  <c:x val="-0.23134900018940899"/>
                  <c:y val="-0.13382632482932799"/>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fld id="{B537922C-3FD6-4788-98EE-C9E79BC59A42}" type="CATEGORYNAME">
                      <a:rPr lang="en-US" sz="1400" b="1">
                        <a:solidFill>
                          <a:schemeClr val="tx1"/>
                        </a:solidFill>
                      </a:rPr>
                      <a:pPr>
                        <a:defRPr sz="1400">
                          <a:solidFill>
                            <a:schemeClr val="tx1"/>
                          </a:solidFill>
                        </a:defRPr>
                      </a:pPr>
                      <a:t>[CATEGORY NAME]</a:t>
                    </a:fld>
                    <a:endParaRPr lang="en-US" sz="1400" b="1" baseline="0" dirty="0">
                      <a:solidFill>
                        <a:schemeClr val="tx1"/>
                      </a:solidFill>
                    </a:endParaRPr>
                  </a:p>
                  <a:p>
                    <a:pPr>
                      <a:defRPr sz="1400">
                        <a:solidFill>
                          <a:schemeClr val="tx1"/>
                        </a:solidFill>
                      </a:defRPr>
                    </a:pPr>
                    <a:fld id="{08B367D8-D0B7-47DF-9A75-AE10D46DBA19}" type="VALUE">
                      <a:rPr lang="en-US" sz="1400" b="1">
                        <a:solidFill>
                          <a:schemeClr val="tx1"/>
                        </a:solidFill>
                      </a:rPr>
                      <a:pPr>
                        <a:defRPr sz="1400">
                          <a:solidFill>
                            <a:schemeClr val="tx1"/>
                          </a:solidFill>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8898544254133179"/>
                      <c:h val="0.19405348509202883"/>
                    </c:manualLayout>
                  </c15:layout>
                  <c15:dlblFieldTable/>
                  <c15:showDataLabelsRange val="0"/>
                </c:ext>
                <c:ext xmlns:c16="http://schemas.microsoft.com/office/drawing/2014/chart" uri="{C3380CC4-5D6E-409C-BE32-E72D297353CC}">
                  <c16:uniqueId val="{00000005-F8A6-4768-B414-3C9240B7C532}"/>
                </c:ext>
              </c:extLst>
            </c:dLbl>
            <c:dLbl>
              <c:idx val="1"/>
              <c:layout>
                <c:manualLayout>
                  <c:x val="0.161689125199556"/>
                  <c:y val="4.217997602321819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F8A6-4768-B414-3C9240B7C532}"/>
                </c:ext>
              </c:extLst>
            </c:dLbl>
            <c:dLbl>
              <c:idx val="2"/>
              <c:layout>
                <c:manualLayout>
                  <c:x val="-4.8604459236409901E-2"/>
                  <c:y val="9.8827438837998702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j-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F8A6-4768-B414-3C9240B7C532}"/>
                </c:ext>
              </c:extLst>
            </c:dLbl>
            <c:dLbl>
              <c:idx val="3"/>
              <c:layout>
                <c:manualLayout>
                  <c:x val="4.9898801309630099E-2"/>
                  <c:y val="9.2874683531344003E-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5F6E-4D20-9936-19D0D8FA9E67}"/>
                </c:ext>
              </c:extLst>
            </c:dLbl>
            <c:dLbl>
              <c:idx val="4"/>
              <c:layout>
                <c:manualLayout>
                  <c:x val="3.8954054712233101E-2"/>
                  <c:y val="0.111049357165806"/>
                </c:manualLayout>
              </c:layout>
              <c:tx>
                <c:rich>
                  <a:bodyPr/>
                  <a:lstStyle/>
                  <a:p>
                    <a:fld id="{7D306D40-50C6-4082-ABA0-83317A93A7B0}" type="CATEGORYNAME">
                      <a:rPr lang="en-US">
                        <a:solidFill>
                          <a:schemeClr val="tx1"/>
                        </a:solidFill>
                      </a:rPr>
                      <a:pPr/>
                      <a:t>[CATEGORY NAME]</a:t>
                    </a:fld>
                    <a:endParaRPr lang="en-US" baseline="0" dirty="0">
                      <a:solidFill>
                        <a:schemeClr val="tx1"/>
                      </a:solidFill>
                    </a:endParaRPr>
                  </a:p>
                  <a:p>
                    <a:fld id="{672D869A-CF1C-444B-BB67-147649EB7808}" type="VALUE">
                      <a:rPr lang="en-US">
                        <a:solidFill>
                          <a:schemeClr val="tx1"/>
                        </a:solidFill>
                      </a:rPr>
                      <a:pPr/>
                      <a:t>[VALUE]</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F8A6-4768-B414-3C9240B7C532}"/>
                </c:ext>
              </c:extLst>
            </c:dLbl>
            <c:dLbl>
              <c:idx val="5"/>
              <c:delete val="1"/>
              <c:extLst>
                <c:ext xmlns:c15="http://schemas.microsoft.com/office/drawing/2012/chart" uri="{CE6537A1-D6FC-4f65-9D91-7224C49458BB}"/>
                <c:ext xmlns:c16="http://schemas.microsoft.com/office/drawing/2014/chart" uri="{C3380CC4-5D6E-409C-BE32-E72D297353CC}">
                  <c16:uniqueId val="{0000000B-5F6E-4D20-9936-19D0D8FA9E67}"/>
                </c:ext>
              </c:extLst>
            </c:dLbl>
            <c:dLbl>
              <c:idx val="6"/>
              <c:delete val="1"/>
              <c:extLst>
                <c:ext xmlns:c15="http://schemas.microsoft.com/office/drawing/2012/chart" uri="{CE6537A1-D6FC-4f65-9D91-7224C49458BB}"/>
                <c:ext xmlns:c16="http://schemas.microsoft.com/office/drawing/2014/chart" uri="{C3380CC4-5D6E-409C-BE32-E72D297353CC}">
                  <c16:uniqueId val="{0000000D-5F6E-4D20-9936-19D0D8FA9E67}"/>
                </c:ext>
              </c:extLst>
            </c:dLbl>
            <c:dLbl>
              <c:idx val="7"/>
              <c:delete val="1"/>
              <c:extLst>
                <c:ext xmlns:c15="http://schemas.microsoft.com/office/drawing/2012/chart" uri="{CE6537A1-D6FC-4f65-9D91-7224C49458BB}"/>
                <c:ext xmlns:c16="http://schemas.microsoft.com/office/drawing/2014/chart" uri="{C3380CC4-5D6E-409C-BE32-E72D297353CC}">
                  <c16:uniqueId val="{0000000F-5F6E-4D20-9936-19D0D8FA9E67}"/>
                </c:ext>
              </c:extLst>
            </c:dLbl>
            <c:dLbl>
              <c:idx val="8"/>
              <c:delete val="1"/>
              <c:extLst>
                <c:ext xmlns:c15="http://schemas.microsoft.com/office/drawing/2012/chart" uri="{CE6537A1-D6FC-4f65-9D91-7224C49458BB}"/>
                <c:ext xmlns:c16="http://schemas.microsoft.com/office/drawing/2014/chart" uri="{C3380CC4-5D6E-409C-BE32-E72D297353CC}">
                  <c16:uniqueId val="{00000011-5F6E-4D20-9936-19D0D8FA9E67}"/>
                </c:ext>
              </c:extLst>
            </c:dLbl>
            <c:dLbl>
              <c:idx val="9"/>
              <c:delete val="1"/>
              <c:extLst>
                <c:ext xmlns:c15="http://schemas.microsoft.com/office/drawing/2012/chart" uri="{CE6537A1-D6FC-4f65-9D91-7224C49458BB}"/>
                <c:ext xmlns:c16="http://schemas.microsoft.com/office/drawing/2014/chart" uri="{C3380CC4-5D6E-409C-BE32-E72D297353CC}">
                  <c16:uniqueId val="{00000013-5F6E-4D20-9936-19D0D8FA9E6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Sheet1!$A$2:$A$11</c:f>
              <c:strCache>
                <c:ptCount val="5"/>
                <c:pt idx="0">
                  <c:v>Hospital/Clinic/Health System</c:v>
                </c:pt>
                <c:pt idx="1">
                  <c:v>Independent Service Organization (ISO)</c:v>
                </c:pt>
                <c:pt idx="2">
                  <c:v>Medical Equipment Vendor</c:v>
                </c:pt>
                <c:pt idx="3">
                  <c:v>Consultant, Private Practice</c:v>
                </c:pt>
                <c:pt idx="4">
                  <c:v>Other</c:v>
                </c:pt>
              </c:strCache>
            </c:strRef>
          </c:cat>
          <c:val>
            <c:numRef>
              <c:f>Sheet1!$B$2:$B$11</c:f>
              <c:numCache>
                <c:formatCode>0%</c:formatCode>
                <c:ptCount val="10"/>
                <c:pt idx="0" formatCode="0.00%">
                  <c:v>0.68200000000000005</c:v>
                </c:pt>
                <c:pt idx="1">
                  <c:v>0.15</c:v>
                </c:pt>
                <c:pt idx="2" formatCode="0.00%">
                  <c:v>3.5999999999999997E-2</c:v>
                </c:pt>
                <c:pt idx="3" formatCode="0.00%">
                  <c:v>3.2000000000000001E-2</c:v>
                </c:pt>
                <c:pt idx="4" formatCode="0.00%">
                  <c:v>0.09</c:v>
                </c:pt>
              </c:numCache>
            </c:numRef>
          </c:val>
          <c:extLst>
            <c:ext xmlns:c16="http://schemas.microsoft.com/office/drawing/2014/chart" uri="{C3380CC4-5D6E-409C-BE32-E72D297353CC}">
              <c16:uniqueId val="{00000000-F8A6-4768-B414-3C9240B7C53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02109531084701"/>
          <c:y val="1.3313422029142901E-3"/>
          <c:w val="0.53171485094213999"/>
          <c:h val="0.99845551633632001"/>
        </c:manualLayout>
      </c:layout>
      <c:ofPieChart>
        <c:ofPieType val="bar"/>
        <c:varyColors val="1"/>
        <c:ser>
          <c:idx val="0"/>
          <c:order val="0"/>
          <c:tx>
            <c:strRef>
              <c:f>Sheet1!$B$1</c:f>
              <c:strCache>
                <c:ptCount val="1"/>
                <c:pt idx="0">
                  <c:v>Profession</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D38B-4BF5-8AF9-FC7493AF0E75}"/>
              </c:ext>
            </c:extLst>
          </c:dPt>
          <c:dPt>
            <c:idx val="1"/>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3-D38B-4BF5-8AF9-FC7493AF0E75}"/>
              </c:ext>
            </c:extLst>
          </c:dPt>
          <c:dPt>
            <c:idx val="2"/>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5-D38B-4BF5-8AF9-FC7493AF0E75}"/>
              </c:ext>
            </c:extLst>
          </c:dPt>
          <c:dPt>
            <c:idx val="3"/>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7-D38B-4BF5-8AF9-FC7493AF0E75}"/>
              </c:ext>
            </c:extLst>
          </c:dPt>
          <c:dPt>
            <c:idx val="4"/>
            <c:bubble3D val="0"/>
            <c:spPr>
              <a:solidFill>
                <a:schemeClr val="tx1">
                  <a:lumMod val="50000"/>
                  <a:lumOff val="50000"/>
                </a:schemeClr>
              </a:solidFill>
              <a:ln w="19050">
                <a:solidFill>
                  <a:schemeClr val="lt1"/>
                </a:solidFill>
              </a:ln>
              <a:effectLst/>
            </c:spPr>
            <c:extLst>
              <c:ext xmlns:c16="http://schemas.microsoft.com/office/drawing/2014/chart" uri="{C3380CC4-5D6E-409C-BE32-E72D297353CC}">
                <c16:uniqueId val="{00000001-B48A-406E-B38E-FC6EBE66E489}"/>
              </c:ext>
            </c:extLst>
          </c:dPt>
          <c:dPt>
            <c:idx val="5"/>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A-418A-485E-BC9B-48D66E04F1FD}"/>
              </c:ext>
            </c:extLst>
          </c:dPt>
          <c:dPt>
            <c:idx val="6"/>
            <c:bubble3D val="0"/>
            <c:spPr>
              <a:solidFill>
                <a:schemeClr val="tx2">
                  <a:lumMod val="20000"/>
                  <a:lumOff val="80000"/>
                </a:schemeClr>
              </a:solidFill>
              <a:ln w="19050">
                <a:solidFill>
                  <a:schemeClr val="lt1"/>
                </a:solidFill>
              </a:ln>
              <a:effectLst/>
            </c:spPr>
            <c:extLst>
              <c:ext xmlns:c16="http://schemas.microsoft.com/office/drawing/2014/chart" uri="{C3380CC4-5D6E-409C-BE32-E72D297353CC}">
                <c16:uniqueId val="{0000000D-102E-470A-8755-131DA58843D6}"/>
              </c:ext>
            </c:extLst>
          </c:dPt>
          <c:dPt>
            <c:idx val="7"/>
            <c:bubble3D val="0"/>
            <c:explosion val="7"/>
            <c:spPr>
              <a:solidFill>
                <a:schemeClr val="bg1">
                  <a:lumMod val="65000"/>
                </a:schemeClr>
              </a:solidFill>
              <a:ln w="19050">
                <a:solidFill>
                  <a:schemeClr val="lt1"/>
                </a:solidFill>
              </a:ln>
              <a:effectLst/>
            </c:spPr>
            <c:extLst>
              <c:ext xmlns:c16="http://schemas.microsoft.com/office/drawing/2014/chart" uri="{C3380CC4-5D6E-409C-BE32-E72D297353CC}">
                <c16:uniqueId val="{0000000F-102E-470A-8755-131DA58843D6}"/>
              </c:ext>
            </c:extLst>
          </c:dPt>
          <c:dLbls>
            <c:dLbl>
              <c:idx val="0"/>
              <c:layout>
                <c:manualLayout>
                  <c:x val="-4.8967759627061599E-8"/>
                  <c:y val="-0.18255419042447299"/>
                </c:manualLayout>
              </c:layout>
              <c:tx>
                <c:rich>
                  <a:bodyPr/>
                  <a:lstStyle/>
                  <a:p>
                    <a:fld id="{DAFC1DBA-EBAD-4BB9-B735-9AE1AA507C27}" type="CATEGORYNAME">
                      <a:rPr lang="en-US" b="1" smtClean="0"/>
                      <a:pPr/>
                      <a:t>[CATEGORY NAME]</a:t>
                    </a:fld>
                    <a:endParaRPr lang="en-US" b="1" baseline="0" dirty="0"/>
                  </a:p>
                  <a:p>
                    <a:fld id="{1B6D0958-221E-4382-A327-B84A62D3D655}" type="VALUE">
                      <a:rPr lang="en-US" b="1" baseline="0" smtClean="0"/>
                      <a:pPr/>
                      <a:t>[VALUE]</a:t>
                    </a:fld>
                    <a:endParaRPr lang="en-US"/>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6685068750734514"/>
                      <c:h val="0.16586546293782239"/>
                    </c:manualLayout>
                  </c15:layout>
                  <c15:dlblFieldTable/>
                  <c15:showDataLabelsRange val="0"/>
                </c:ext>
                <c:ext xmlns:c16="http://schemas.microsoft.com/office/drawing/2014/chart" uri="{C3380CC4-5D6E-409C-BE32-E72D297353CC}">
                  <c16:uniqueId val="{00000001-D38B-4BF5-8AF9-FC7493AF0E75}"/>
                </c:ext>
              </c:extLst>
            </c:dLbl>
            <c:dLbl>
              <c:idx val="1"/>
              <c:layout>
                <c:manualLayout>
                  <c:x val="0.13930348258706499"/>
                  <c:y val="0.17071296044890899"/>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6922405688094957"/>
                      <c:h val="0.21875011313241016"/>
                    </c:manualLayout>
                  </c15:layout>
                </c:ext>
                <c:ext xmlns:c16="http://schemas.microsoft.com/office/drawing/2014/chart" uri="{C3380CC4-5D6E-409C-BE32-E72D297353CC}">
                  <c16:uniqueId val="{00000003-D38B-4BF5-8AF9-FC7493AF0E75}"/>
                </c:ext>
              </c:extLst>
            </c:dLbl>
            <c:dLbl>
              <c:idx val="2"/>
              <c:layout>
                <c:manualLayout>
                  <c:x val="-9.7636815920397996E-2"/>
                  <c:y val="0.13728108878631601"/>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488920554706781"/>
                      <c:h val="0.2215130328536519"/>
                    </c:manualLayout>
                  </c15:layout>
                </c:ext>
                <c:ext xmlns:c16="http://schemas.microsoft.com/office/drawing/2014/chart" uri="{C3380CC4-5D6E-409C-BE32-E72D297353CC}">
                  <c16:uniqueId val="{00000005-D38B-4BF5-8AF9-FC7493AF0E75}"/>
                </c:ext>
              </c:extLst>
            </c:dLbl>
            <c:dLbl>
              <c:idx val="3"/>
              <c:layout>
                <c:manualLayout>
                  <c:x val="-4.2288557213930399E-2"/>
                  <c:y val="-9.1241515069237E-2"/>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3619402985074627"/>
                      <c:h val="0.23778735632183909"/>
                    </c:manualLayout>
                  </c15:layout>
                </c:ext>
                <c:ext xmlns:c16="http://schemas.microsoft.com/office/drawing/2014/chart" uri="{C3380CC4-5D6E-409C-BE32-E72D297353CC}">
                  <c16:uniqueId val="{00000007-D38B-4BF5-8AF9-FC7493AF0E75}"/>
                </c:ext>
              </c:extLst>
            </c:dLbl>
            <c:dLbl>
              <c:idx val="4"/>
              <c:layout>
                <c:manualLayout>
                  <c:x val="-0.115049751243781"/>
                  <c:y val="-2.8735632183907998E-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0357650722764132"/>
                      <c:h val="0.14528079464204904"/>
                    </c:manualLayout>
                  </c15:layout>
                </c:ext>
                <c:ext xmlns:c16="http://schemas.microsoft.com/office/drawing/2014/chart" uri="{C3380CC4-5D6E-409C-BE32-E72D297353CC}">
                  <c16:uniqueId val="{00000001-B48A-406E-B38E-FC6EBE66E489}"/>
                </c:ext>
              </c:extLst>
            </c:dLbl>
            <c:dLbl>
              <c:idx val="5"/>
              <c:layout>
                <c:manualLayout>
                  <c:x val="-8.3333333333333398E-2"/>
                  <c:y val="-1.1494252873563199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A-418A-485E-BC9B-48D66E04F1FD}"/>
                </c:ext>
              </c:extLst>
            </c:dLbl>
            <c:dLbl>
              <c:idx val="6"/>
              <c:layout>
                <c:manualLayout>
                  <c:x val="-0.152985074626866"/>
                  <c:y val="1.00573581319576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fld id="{301A2B22-A995-435B-8845-4EA211C9B303}" type="CATEGORYNAME">
                      <a:rPr lang="en-US" sz="1200" dirty="0"/>
                      <a:pPr>
                        <a:defRPr sz="1400">
                          <a:solidFill>
                            <a:schemeClr val="tx1"/>
                          </a:solidFill>
                        </a:defRPr>
                      </a:pPr>
                      <a:t>[CATEGORY NAME]</a:t>
                    </a:fld>
                    <a:r>
                      <a:rPr lang="en-US" baseline="0" dirty="0"/>
                      <a:t>
</a:t>
                    </a:r>
                    <a:fld id="{653AAC72-5AE1-4CB5-B031-D043FF5AA38C}" type="VALUE">
                      <a:rPr lang="en-US" sz="1200" baseline="0" dirty="0"/>
                      <a:pPr>
                        <a:defRPr sz="1400">
                          <a:solidFill>
                            <a:schemeClr val="tx1"/>
                          </a:solidFill>
                        </a:defRPr>
                      </a:pPr>
                      <a:t>[VALUE]</a:t>
                    </a:fld>
                    <a:endParaRPr lang="en-US" baseline="0" dirty="0"/>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8555970149253734"/>
                      <c:h val="0.14587654991401935"/>
                    </c:manualLayout>
                  </c15:layout>
                  <c15:dlblFieldTable/>
                  <c15:showDataLabelsRange val="0"/>
                </c:ext>
                <c:ext xmlns:c16="http://schemas.microsoft.com/office/drawing/2014/chart" uri="{C3380CC4-5D6E-409C-BE32-E72D297353CC}">
                  <c16:uniqueId val="{0000000D-102E-470A-8755-131DA58843D6}"/>
                </c:ext>
              </c:extLst>
            </c:dLbl>
            <c:dLbl>
              <c:idx val="7"/>
              <c:delete val="1"/>
              <c:extLst>
                <c:ext xmlns:c15="http://schemas.microsoft.com/office/drawing/2012/chart" uri="{CE6537A1-D6FC-4f65-9D91-7224C49458BB}"/>
                <c:ext xmlns:c16="http://schemas.microsoft.com/office/drawing/2014/chart" uri="{C3380CC4-5D6E-409C-BE32-E72D297353CC}">
                  <c16:uniqueId val="{0000000F-102E-470A-8755-131DA58843D6}"/>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Clinical Engineer</c:v>
                </c:pt>
                <c:pt idx="1">
                  <c:v>Healthcare Technology Manager</c:v>
                </c:pt>
                <c:pt idx="2">
                  <c:v>Biomedical Equipment Technician</c:v>
                </c:pt>
                <c:pt idx="3">
                  <c:v>Clinical Systems Engineer</c:v>
                </c:pt>
                <c:pt idx="4">
                  <c:v>Specialist</c:v>
                </c:pt>
                <c:pt idx="5">
                  <c:v>Other</c:v>
                </c:pt>
                <c:pt idx="6">
                  <c:v>Medical Equip. Planner</c:v>
                </c:pt>
              </c:strCache>
            </c:strRef>
          </c:cat>
          <c:val>
            <c:numRef>
              <c:f>Sheet1!$B$2:$B$8</c:f>
              <c:numCache>
                <c:formatCode>0.00%</c:formatCode>
                <c:ptCount val="7"/>
                <c:pt idx="0">
                  <c:v>0.432</c:v>
                </c:pt>
                <c:pt idx="1">
                  <c:v>0.22900000000000001</c:v>
                </c:pt>
                <c:pt idx="2">
                  <c:v>0.191</c:v>
                </c:pt>
                <c:pt idx="3">
                  <c:v>6.8000000000000005E-2</c:v>
                </c:pt>
                <c:pt idx="4">
                  <c:v>3.5000000000000003E-2</c:v>
                </c:pt>
                <c:pt idx="5">
                  <c:v>3.1E-2</c:v>
                </c:pt>
                <c:pt idx="6">
                  <c:v>1.4E-2</c:v>
                </c:pt>
              </c:numCache>
            </c:numRef>
          </c:val>
          <c:extLst>
            <c:ext xmlns:c16="http://schemas.microsoft.com/office/drawing/2014/chart" uri="{C3380CC4-5D6E-409C-BE32-E72D297353CC}">
              <c16:uniqueId val="{00000000-B48A-406E-B38E-FC6EBE66E489}"/>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9836248345063E-2"/>
          <c:y val="0.12925918767891301"/>
          <c:w val="0.96001635015790499"/>
          <c:h val="0.80763102007527499"/>
        </c:manualLayout>
      </c:layout>
      <c:ofPieChart>
        <c:ofPieType val="bar"/>
        <c:varyColors val="1"/>
        <c:ser>
          <c:idx val="0"/>
          <c:order val="0"/>
          <c:tx>
            <c:strRef>
              <c:f>Sheet1!$B$1</c:f>
              <c:strCache>
                <c:ptCount val="1"/>
                <c:pt idx="0">
                  <c:v>Primary Nature of Present Position</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5AF5-4829-B364-45A0A3EB5015}"/>
              </c:ext>
            </c:extLst>
          </c:dPt>
          <c:dPt>
            <c:idx val="1"/>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5AF5-4829-B364-45A0A3EB5015}"/>
              </c:ext>
            </c:extLst>
          </c:dPt>
          <c:dPt>
            <c:idx val="2"/>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5-5AF5-4829-B364-45A0A3EB5015}"/>
              </c:ext>
            </c:extLst>
          </c:dPt>
          <c:dPt>
            <c:idx val="3"/>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7-5AF5-4829-B364-45A0A3EB5015}"/>
              </c:ext>
            </c:extLst>
          </c:dPt>
          <c:dPt>
            <c:idx val="4"/>
            <c:bubble3D val="0"/>
            <c:spPr>
              <a:solidFill>
                <a:schemeClr val="tx1">
                  <a:lumMod val="50000"/>
                  <a:lumOff val="50000"/>
                </a:schemeClr>
              </a:solidFill>
              <a:ln w="19050">
                <a:solidFill>
                  <a:schemeClr val="lt1"/>
                </a:solidFill>
              </a:ln>
              <a:effectLst/>
            </c:spPr>
            <c:extLst>
              <c:ext xmlns:c16="http://schemas.microsoft.com/office/drawing/2014/chart" uri="{C3380CC4-5D6E-409C-BE32-E72D297353CC}">
                <c16:uniqueId val="{00000009-5AF5-4829-B364-45A0A3EB5015}"/>
              </c:ext>
            </c:extLst>
          </c:dPt>
          <c:dPt>
            <c:idx val="5"/>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B-5AF5-4829-B364-45A0A3EB5015}"/>
              </c:ext>
            </c:extLst>
          </c:dPt>
          <c:dPt>
            <c:idx val="6"/>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D-5AF5-4829-B364-45A0A3EB5015}"/>
              </c:ext>
            </c:extLst>
          </c:dPt>
          <c:dPt>
            <c:idx val="7"/>
            <c:bubble3D val="0"/>
            <c:explosion val="13"/>
            <c:spPr>
              <a:solidFill>
                <a:schemeClr val="bg1">
                  <a:lumMod val="75000"/>
                </a:schemeClr>
              </a:solidFill>
              <a:ln w="19050">
                <a:solidFill>
                  <a:schemeClr val="lt1"/>
                </a:solidFill>
              </a:ln>
              <a:effectLst/>
            </c:spPr>
            <c:extLst>
              <c:ext xmlns:c16="http://schemas.microsoft.com/office/drawing/2014/chart" uri="{C3380CC4-5D6E-409C-BE32-E72D297353CC}">
                <c16:uniqueId val="{0000000F-5AF5-4829-B364-45A0A3EB5015}"/>
              </c:ext>
            </c:extLst>
          </c:dPt>
          <c:dLbls>
            <c:dLbl>
              <c:idx val="0"/>
              <c:layout>
                <c:manualLayout>
                  <c:x val="0.22957510432424899"/>
                  <c:y val="-0.20757891068378301"/>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5566986885135379"/>
                      <c:h val="0.23224831662563844"/>
                    </c:manualLayout>
                  </c15:layout>
                </c:ext>
                <c:ext xmlns:c16="http://schemas.microsoft.com/office/drawing/2014/chart" uri="{C3380CC4-5D6E-409C-BE32-E72D297353CC}">
                  <c16:uniqueId val="{00000001-5AF5-4829-B364-45A0A3EB5015}"/>
                </c:ext>
              </c:extLst>
            </c:dLbl>
            <c:dLbl>
              <c:idx val="1"/>
              <c:layout>
                <c:manualLayout>
                  <c:x val="-2.9934552304422799E-2"/>
                  <c:y val="0.110236129431331"/>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2333333333333334"/>
                      <c:h val="0.1890588293728365"/>
                    </c:manualLayout>
                  </c15:layout>
                </c:ext>
                <c:ext xmlns:c16="http://schemas.microsoft.com/office/drawing/2014/chart" uri="{C3380CC4-5D6E-409C-BE32-E72D297353CC}">
                  <c16:uniqueId val="{00000003-5AF5-4829-B364-45A0A3EB5015}"/>
                </c:ext>
              </c:extLst>
            </c:dLbl>
            <c:dLbl>
              <c:idx val="2"/>
              <c:layout>
                <c:manualLayout>
                  <c:x val="-4.7264667988094304E-3"/>
                  <c:y val="-2.6581053235796501E-3"/>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5AF5-4829-B364-45A0A3EB5015}"/>
                </c:ext>
              </c:extLst>
            </c:dLbl>
            <c:dLbl>
              <c:idx val="3"/>
              <c:layout>
                <c:manualLayout>
                  <c:x val="-1.9997328873713801E-2"/>
                  <c:y val="-1.23939183370979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5AF5-4829-B364-45A0A3EB5015}"/>
                </c:ext>
              </c:extLst>
            </c:dLbl>
            <c:dLbl>
              <c:idx val="4"/>
              <c:layout>
                <c:manualLayout>
                  <c:x val="-0.13416656583554701"/>
                  <c:y val="8.7684001770802593E-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2974156699696401"/>
                      <c:h val="0.18869597181076717"/>
                    </c:manualLayout>
                  </c15:layout>
                </c:ext>
                <c:ext xmlns:c16="http://schemas.microsoft.com/office/drawing/2014/chart" uri="{C3380CC4-5D6E-409C-BE32-E72D297353CC}">
                  <c16:uniqueId val="{00000009-5AF5-4829-B364-45A0A3EB5015}"/>
                </c:ext>
              </c:extLst>
            </c:dLbl>
            <c:dLbl>
              <c:idx val="5"/>
              <c:layout>
                <c:manualLayout>
                  <c:x val="-0.152957476980733"/>
                  <c:y val="5.2336556303352599E-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6390840309083343"/>
                      <c:h val="0.16772824661455174"/>
                    </c:manualLayout>
                  </c15:layout>
                </c:ext>
                <c:ext xmlns:c16="http://schemas.microsoft.com/office/drawing/2014/chart" uri="{C3380CC4-5D6E-409C-BE32-E72D297353CC}">
                  <c16:uniqueId val="{0000000B-5AF5-4829-B364-45A0A3EB5015}"/>
                </c:ext>
              </c:extLst>
            </c:dLbl>
            <c:dLbl>
              <c:idx val="6"/>
              <c:layout>
                <c:manualLayout>
                  <c:x val="-0.103137228362609"/>
                  <c:y val="-1.05440486420808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D-5AF5-4829-B364-45A0A3EB5015}"/>
                </c:ext>
              </c:extLst>
            </c:dLbl>
            <c:dLbl>
              <c:idx val="7"/>
              <c:delete val="1"/>
              <c:extLst>
                <c:ext xmlns:c15="http://schemas.microsoft.com/office/drawing/2012/chart" uri="{CE6537A1-D6FC-4f65-9D91-7224C49458BB}"/>
                <c:ext xmlns:c16="http://schemas.microsoft.com/office/drawing/2014/chart" uri="{C3380CC4-5D6E-409C-BE32-E72D297353CC}">
                  <c16:uniqueId val="{0000000F-5AF5-4829-B364-45A0A3EB501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Healthcare Technology Management</c:v>
                </c:pt>
                <c:pt idx="1">
                  <c:v>Service Delivery</c:v>
                </c:pt>
                <c:pt idx="2">
                  <c:v>Professional Support</c:v>
                </c:pt>
                <c:pt idx="3">
                  <c:v>Consulting</c:v>
                </c:pt>
                <c:pt idx="4">
                  <c:v>Project Management</c:v>
                </c:pt>
                <c:pt idx="5">
                  <c:v>Equipment Planning</c:v>
                </c:pt>
                <c:pt idx="6">
                  <c:v>Other </c:v>
                </c:pt>
              </c:strCache>
            </c:strRef>
          </c:cat>
          <c:val>
            <c:numRef>
              <c:f>Sheet1!$B$2:$B$8</c:f>
              <c:numCache>
                <c:formatCode>0%</c:formatCode>
                <c:ptCount val="7"/>
                <c:pt idx="0" formatCode="0.00%">
                  <c:v>0.66800000000000004</c:v>
                </c:pt>
                <c:pt idx="1">
                  <c:v>0.1</c:v>
                </c:pt>
                <c:pt idx="2" formatCode="0.00%">
                  <c:v>7.2999999999999995E-2</c:v>
                </c:pt>
                <c:pt idx="3" formatCode="0.00%">
                  <c:v>5.8999999999999997E-2</c:v>
                </c:pt>
                <c:pt idx="4" formatCode="0.00%">
                  <c:v>4.2999999999999997E-2</c:v>
                </c:pt>
                <c:pt idx="5" formatCode="0.00%">
                  <c:v>2.9000000000000001E-2</c:v>
                </c:pt>
                <c:pt idx="6" formatCode="0.00%">
                  <c:v>2.9000000000000001E-2</c:v>
                </c:pt>
              </c:numCache>
            </c:numRef>
          </c:val>
          <c:extLst>
            <c:ext xmlns:c16="http://schemas.microsoft.com/office/drawing/2014/chart" uri="{C3380CC4-5D6E-409C-BE32-E72D297353CC}">
              <c16:uniqueId val="{00000010-5AF5-4829-B364-45A0A3EB5015}"/>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240050786334598"/>
          <c:y val="7.0263771875809802E-2"/>
          <c:w val="0.38267865907005499"/>
          <c:h val="0.92293112112889697"/>
        </c:manualLayout>
      </c:layout>
      <c:pieChart>
        <c:varyColors val="1"/>
        <c:ser>
          <c:idx val="0"/>
          <c:order val="0"/>
          <c:tx>
            <c:strRef>
              <c:f>Sheet1!$B$1</c:f>
              <c:strCache>
                <c:ptCount val="1"/>
                <c:pt idx="0">
                  <c:v>Highest Degree Attained</c:v>
                </c:pt>
              </c:strCache>
            </c:strRef>
          </c:tx>
          <c:dPt>
            <c:idx val="0"/>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1-FB92-47A4-9704-A8232E497AEC}"/>
              </c:ext>
            </c:extLst>
          </c:dPt>
          <c:dPt>
            <c:idx val="1"/>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FB92-47A4-9704-A8232E497AEC}"/>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FB92-47A4-9704-A8232E497AEC}"/>
              </c:ext>
            </c:extLst>
          </c:dPt>
          <c:dPt>
            <c:idx val="3"/>
            <c:bubble3D val="0"/>
            <c:spPr>
              <a:solidFill>
                <a:schemeClr val="tx1">
                  <a:lumMod val="50000"/>
                  <a:lumOff val="50000"/>
                </a:schemeClr>
              </a:solidFill>
              <a:ln w="19050">
                <a:solidFill>
                  <a:schemeClr val="lt1"/>
                </a:solidFill>
              </a:ln>
              <a:effectLst/>
            </c:spPr>
            <c:extLst>
              <c:ext xmlns:c16="http://schemas.microsoft.com/office/drawing/2014/chart" uri="{C3380CC4-5D6E-409C-BE32-E72D297353CC}">
                <c16:uniqueId val="{00000007-FB92-47A4-9704-A8232E497AEC}"/>
              </c:ext>
            </c:extLst>
          </c:dPt>
          <c:dPt>
            <c:idx val="4"/>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9-FB92-47A4-9704-A8232E497AEC}"/>
              </c:ext>
            </c:extLst>
          </c:dPt>
          <c:dPt>
            <c:idx val="5"/>
            <c:bubble3D val="0"/>
            <c:spPr>
              <a:solidFill>
                <a:schemeClr val="bg2"/>
              </a:solidFill>
              <a:ln w="19050">
                <a:solidFill>
                  <a:schemeClr val="lt1"/>
                </a:solidFill>
              </a:ln>
              <a:effectLst/>
            </c:spPr>
            <c:extLst>
              <c:ext xmlns:c16="http://schemas.microsoft.com/office/drawing/2014/chart" uri="{C3380CC4-5D6E-409C-BE32-E72D297353CC}">
                <c16:uniqueId val="{0000000B-FB92-47A4-9704-A8232E497AEC}"/>
              </c:ext>
            </c:extLst>
          </c:dPt>
          <c:dLbls>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B92-47A4-9704-A8232E497AEC}"/>
                </c:ext>
              </c:extLst>
            </c:dLbl>
            <c:dLbl>
              <c:idx val="3"/>
              <c:layout>
                <c:manualLayout>
                  <c:x val="-4.9204436335701998E-2"/>
                  <c:y val="9.8899721810437394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FB92-47A4-9704-A8232E497AEC}"/>
                </c:ext>
              </c:extLst>
            </c:dLbl>
            <c:dLbl>
              <c:idx val="4"/>
              <c:layout>
                <c:manualLayout>
                  <c:x val="2.6253654268826201E-3"/>
                  <c:y val="1.388889246278949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FB92-47A4-9704-A8232E497AEC}"/>
                </c:ext>
              </c:extLst>
            </c:dLbl>
            <c:dLbl>
              <c:idx val="5"/>
              <c:layout>
                <c:manualLayout>
                  <c:x val="1.3826259522437699E-2"/>
                  <c:y val="0"/>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FB92-47A4-9704-A8232E497AE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2-Year Degree</c:v>
                </c:pt>
                <c:pt idx="1">
                  <c:v>4-Year Degree</c:v>
                </c:pt>
                <c:pt idx="2">
                  <c:v>6-Year Degree</c:v>
                </c:pt>
                <c:pt idx="3">
                  <c:v>8-Year Degree</c:v>
                </c:pt>
                <c:pt idx="4">
                  <c:v>High School Diploma</c:v>
                </c:pt>
                <c:pt idx="5">
                  <c:v>Other</c:v>
                </c:pt>
              </c:strCache>
            </c:strRef>
          </c:cat>
          <c:val>
            <c:numRef>
              <c:f>Sheet1!$B$2:$B$7</c:f>
              <c:numCache>
                <c:formatCode>0.00%</c:formatCode>
                <c:ptCount val="6"/>
                <c:pt idx="0">
                  <c:v>0.183</c:v>
                </c:pt>
                <c:pt idx="1">
                  <c:v>0.308</c:v>
                </c:pt>
                <c:pt idx="2">
                  <c:v>0.39200000000000002</c:v>
                </c:pt>
                <c:pt idx="3">
                  <c:v>4.3999999999999997E-2</c:v>
                </c:pt>
                <c:pt idx="4">
                  <c:v>3.1E-2</c:v>
                </c:pt>
                <c:pt idx="5">
                  <c:v>4.2000000000000003E-2</c:v>
                </c:pt>
              </c:numCache>
            </c:numRef>
          </c:val>
          <c:extLst>
            <c:ext xmlns:c16="http://schemas.microsoft.com/office/drawing/2014/chart" uri="{C3380CC4-5D6E-409C-BE32-E72D297353CC}">
              <c16:uniqueId val="{00000000-41C2-43E8-97AA-26D0AAAC02D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18093832021"/>
          <c:y val="4.0848271625621303E-2"/>
          <c:w val="0.71803395669291303"/>
          <c:h val="0.877970067571341"/>
        </c:manualLayout>
      </c:layout>
      <c:barChart>
        <c:barDir val="col"/>
        <c:grouping val="clustered"/>
        <c:varyColors val="0"/>
        <c:ser>
          <c:idx val="0"/>
          <c:order val="0"/>
          <c:tx>
            <c:strRef>
              <c:f>Sheet1!$B$1</c:f>
              <c:strCache>
                <c:ptCount val="1"/>
                <c:pt idx="0">
                  <c:v>Degree in Engineering</c:v>
                </c:pt>
              </c:strCache>
            </c:strRef>
          </c:tx>
          <c:spPr>
            <a:solidFill>
              <a:schemeClr val="accent1"/>
            </a:solidFill>
            <a:ln w="19050">
              <a:solidFill>
                <a:schemeClr val="lt1"/>
              </a:solidFill>
            </a:ln>
            <a:effectLst/>
          </c:spPr>
          <c:invertIfNegative val="0"/>
          <c:dPt>
            <c:idx val="0"/>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1-B5E5-461D-925D-CB1924410B90}"/>
              </c:ext>
            </c:extLst>
          </c:dPt>
          <c:dPt>
            <c:idx val="1"/>
            <c:invertIfNegative val="0"/>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3-B5E5-461D-925D-CB1924410B90}"/>
              </c:ext>
            </c:extLst>
          </c:dPt>
          <c:dLbls>
            <c:dLbl>
              <c:idx val="0"/>
              <c:tx>
                <c:rich>
                  <a:bodyPr/>
                  <a:lstStyle/>
                  <a:p>
                    <a:fld id="{A39775F2-B5B5-4BCB-B141-EDA258F79065}" type="CATEGORYNAME">
                      <a:rPr lang="en-US" b="1"/>
                      <a:pPr/>
                      <a:t>[CATEGORY NAME]</a:t>
                    </a:fld>
                    <a:endParaRPr lang="en-US" b="1" baseline="0" dirty="0"/>
                  </a:p>
                  <a:p>
                    <a:fld id="{E3FD2D2E-E0C5-42E6-AC71-DBAEE06CB698}" type="VALUE">
                      <a:rPr lang="en-US" b="1"/>
                      <a:pPr/>
                      <a:t>[VALUE]</a:t>
                    </a:fld>
                    <a:endParaRPr lang="en-US"/>
                  </a:p>
                </c:rich>
              </c:tx>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B5E5-461D-925D-CB1924410B9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Yes</c:v>
                </c:pt>
                <c:pt idx="1">
                  <c:v>No</c:v>
                </c:pt>
              </c:strCache>
            </c:strRef>
          </c:cat>
          <c:val>
            <c:numRef>
              <c:f>Sheet1!$B$2:$B$5</c:f>
              <c:numCache>
                <c:formatCode>0.00%</c:formatCode>
                <c:ptCount val="4"/>
                <c:pt idx="0">
                  <c:v>0.76700000000000002</c:v>
                </c:pt>
                <c:pt idx="1">
                  <c:v>0.23300000000000001</c:v>
                </c:pt>
              </c:numCache>
            </c:numRef>
          </c:val>
          <c:extLst>
            <c:ext xmlns:c16="http://schemas.microsoft.com/office/drawing/2014/chart" uri="{C3380CC4-5D6E-409C-BE32-E72D297353CC}">
              <c16:uniqueId val="{00000000-5B4E-41F8-A9C6-2BF40991F57E}"/>
            </c:ext>
          </c:extLst>
        </c:ser>
        <c:dLbls>
          <c:showLegendKey val="0"/>
          <c:showVal val="0"/>
          <c:showCatName val="0"/>
          <c:showSerName val="0"/>
          <c:showPercent val="0"/>
          <c:showBubbleSize val="0"/>
        </c:dLbls>
        <c:gapWidth val="100"/>
        <c:axId val="249033896"/>
        <c:axId val="249078040"/>
      </c:barChart>
      <c:catAx>
        <c:axId val="2490338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249078040"/>
        <c:crosses val="autoZero"/>
        <c:auto val="1"/>
        <c:lblAlgn val="ctr"/>
        <c:lblOffset val="100"/>
        <c:noMultiLvlLbl val="0"/>
      </c:catAx>
      <c:valAx>
        <c:axId val="249078040"/>
        <c:scaling>
          <c:orientation val="minMax"/>
        </c:scaling>
        <c:delete val="1"/>
        <c:axPos val="l"/>
        <c:numFmt formatCode="0.00%" sourceLinked="1"/>
        <c:majorTickMark val="out"/>
        <c:minorTickMark val="none"/>
        <c:tickLblPos val="nextTo"/>
        <c:crossAx val="249033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915996537666797"/>
          <c:y val="6.5058769827684604E-2"/>
          <c:w val="0.43221910853983397"/>
          <c:h val="0.88044643725089899"/>
        </c:manualLayout>
      </c:layout>
      <c:pieChart>
        <c:varyColors val="1"/>
        <c:ser>
          <c:idx val="0"/>
          <c:order val="0"/>
          <c:tx>
            <c:strRef>
              <c:f>Sheet1!$B$1</c:f>
              <c:strCache>
                <c:ptCount val="1"/>
                <c:pt idx="0">
                  <c:v>Years of Experience</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A89D-4334-BB47-C4901053FC94}"/>
              </c:ext>
            </c:extLst>
          </c:dPt>
          <c:dPt>
            <c:idx val="1"/>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A89D-4334-BB47-C4901053FC94}"/>
              </c:ext>
            </c:extLst>
          </c:dPt>
          <c:dPt>
            <c:idx val="2"/>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5-A89D-4334-BB47-C4901053FC94}"/>
              </c:ext>
            </c:extLst>
          </c:dPt>
          <c:dPt>
            <c:idx val="3"/>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7-A89D-4334-BB47-C4901053FC94}"/>
              </c:ext>
            </c:extLst>
          </c:dPt>
          <c:dPt>
            <c:idx val="4"/>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9-A89D-4334-BB47-C4901053FC94}"/>
              </c:ext>
            </c:extLst>
          </c:dPt>
          <c:dPt>
            <c:idx val="5"/>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B-A89D-4334-BB47-C4901053FC94}"/>
              </c:ext>
            </c:extLst>
          </c:dPt>
          <c:dPt>
            <c:idx val="6"/>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D-A89D-4334-BB47-C4901053FC94}"/>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9D-4334-BB47-C4901053FC9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0-5</c:v>
                </c:pt>
                <c:pt idx="1">
                  <c:v>5-10</c:v>
                </c:pt>
                <c:pt idx="2">
                  <c:v>10-15</c:v>
                </c:pt>
                <c:pt idx="3">
                  <c:v>15-20</c:v>
                </c:pt>
                <c:pt idx="4">
                  <c:v>20-25</c:v>
                </c:pt>
                <c:pt idx="5">
                  <c:v>25-30</c:v>
                </c:pt>
                <c:pt idx="6">
                  <c:v>&gt;30</c:v>
                </c:pt>
              </c:strCache>
            </c:strRef>
          </c:cat>
          <c:val>
            <c:numRef>
              <c:f>Sheet1!$B$2:$B$8</c:f>
              <c:numCache>
                <c:formatCode>0.00%</c:formatCode>
                <c:ptCount val="7"/>
                <c:pt idx="0">
                  <c:v>0.21299999999999999</c:v>
                </c:pt>
                <c:pt idx="1">
                  <c:v>0.17899999999999999</c:v>
                </c:pt>
                <c:pt idx="2">
                  <c:v>0.128</c:v>
                </c:pt>
                <c:pt idx="3">
                  <c:v>9.4E-2</c:v>
                </c:pt>
                <c:pt idx="4">
                  <c:v>9.2999999999999999E-2</c:v>
                </c:pt>
                <c:pt idx="5">
                  <c:v>9.6000000000000002E-2</c:v>
                </c:pt>
                <c:pt idx="6">
                  <c:v>0.19700000000000001</c:v>
                </c:pt>
              </c:numCache>
            </c:numRef>
          </c:val>
          <c:extLst>
            <c:ext xmlns:c16="http://schemas.microsoft.com/office/drawing/2014/chart" uri="{C3380CC4-5D6E-409C-BE32-E72D297353CC}">
              <c16:uniqueId val="{00000000-078C-4790-BE32-06EB305EDCF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02737191679699"/>
          <c:y val="4.0416197975253101E-2"/>
          <c:w val="0.715171213448906"/>
          <c:h val="0.85503315375051803"/>
        </c:manualLayout>
      </c:layout>
      <c:barChart>
        <c:barDir val="col"/>
        <c:grouping val="clustered"/>
        <c:varyColors val="0"/>
        <c:ser>
          <c:idx val="0"/>
          <c:order val="0"/>
          <c:tx>
            <c:strRef>
              <c:f>Sheet1!$B$1</c:f>
              <c:strCache>
                <c:ptCount val="1"/>
                <c:pt idx="0">
                  <c:v>CCE Eligibility</c:v>
                </c:pt>
              </c:strCache>
            </c:strRef>
          </c:tx>
          <c:spPr>
            <a:solidFill>
              <a:schemeClr val="accent2"/>
            </a:solidFill>
            <a:ln w="19050">
              <a:solidFill>
                <a:schemeClr val="lt1"/>
              </a:solidFill>
            </a:ln>
            <a:effectLst/>
          </c:spPr>
          <c:invertIfNegative val="0"/>
          <c:dPt>
            <c:idx val="1"/>
            <c:invertIfNegative val="0"/>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3-4420-4B9A-98D6-3C3BDA278D38}"/>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20-4B9A-98D6-3C3BDA278D3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Yes</c:v>
                </c:pt>
                <c:pt idx="1">
                  <c:v>No</c:v>
                </c:pt>
              </c:strCache>
            </c:strRef>
          </c:cat>
          <c:val>
            <c:numRef>
              <c:f>Sheet1!$B$2:$B$5</c:f>
              <c:numCache>
                <c:formatCode>0.00%</c:formatCode>
                <c:ptCount val="4"/>
                <c:pt idx="0">
                  <c:v>0.60499999999999998</c:v>
                </c:pt>
                <c:pt idx="1">
                  <c:v>0.39500000000000002</c:v>
                </c:pt>
              </c:numCache>
            </c:numRef>
          </c:val>
          <c:extLst>
            <c:ext xmlns:c16="http://schemas.microsoft.com/office/drawing/2014/chart" uri="{C3380CC4-5D6E-409C-BE32-E72D297353CC}">
              <c16:uniqueId val="{00000000-22D6-478F-A1C3-A504EB95ABC2}"/>
            </c:ext>
          </c:extLst>
        </c:ser>
        <c:dLbls>
          <c:showLegendKey val="0"/>
          <c:showVal val="0"/>
          <c:showCatName val="0"/>
          <c:showSerName val="0"/>
          <c:showPercent val="0"/>
          <c:showBubbleSize val="0"/>
        </c:dLbls>
        <c:gapWidth val="100"/>
        <c:axId val="226165496"/>
        <c:axId val="226080888"/>
      </c:barChart>
      <c:catAx>
        <c:axId val="226165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226080888"/>
        <c:crosses val="autoZero"/>
        <c:auto val="1"/>
        <c:lblAlgn val="ctr"/>
        <c:lblOffset val="100"/>
        <c:noMultiLvlLbl val="0"/>
      </c:catAx>
      <c:valAx>
        <c:axId val="226080888"/>
        <c:scaling>
          <c:orientation val="minMax"/>
        </c:scaling>
        <c:delete val="1"/>
        <c:axPos val="l"/>
        <c:numFmt formatCode="0.00%" sourceLinked="1"/>
        <c:majorTickMark val="out"/>
        <c:minorTickMark val="none"/>
        <c:tickLblPos val="nextTo"/>
        <c:crossAx val="226165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44222987751499"/>
          <c:y val="0.15237701056598699"/>
          <c:w val="0.65779254155730504"/>
          <c:h val="0.847623071506306"/>
        </c:manualLayout>
      </c:layout>
      <c:barChart>
        <c:barDir val="col"/>
        <c:grouping val="clustered"/>
        <c:varyColors val="0"/>
        <c:ser>
          <c:idx val="0"/>
          <c:order val="0"/>
          <c:tx>
            <c:strRef>
              <c:f>Sheet1!$B$1</c:f>
              <c:strCache>
                <c:ptCount val="1"/>
                <c:pt idx="0">
                  <c:v>Not CCE Eligible and in CE Positions</c:v>
                </c:pt>
              </c:strCache>
            </c:strRef>
          </c:tx>
          <c:spPr>
            <a:solidFill>
              <a:schemeClr val="accent1"/>
            </a:solidFill>
            <a:ln w="19050">
              <a:solidFill>
                <a:schemeClr val="lt1"/>
              </a:solidFill>
            </a:ln>
            <a:effectLst/>
          </c:spPr>
          <c:invertIfNegative val="0"/>
          <c:dPt>
            <c:idx val="0"/>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1-D390-4AD6-B776-C05A8A7E7E29}"/>
              </c:ext>
            </c:extLst>
          </c:dPt>
          <c:dPt>
            <c:idx val="1"/>
            <c:invertIfNegative val="0"/>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3-D390-4AD6-B776-C05A8A7E7E29}"/>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90-4AD6-B776-C05A8A7E7E2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CE</c:v>
                </c:pt>
                <c:pt idx="1">
                  <c:v>Non CE</c:v>
                </c:pt>
              </c:strCache>
            </c:strRef>
          </c:cat>
          <c:val>
            <c:numRef>
              <c:f>Sheet1!$B$2:$B$3</c:f>
              <c:numCache>
                <c:formatCode>0.00%</c:formatCode>
                <c:ptCount val="2"/>
                <c:pt idx="0">
                  <c:v>0.52</c:v>
                </c:pt>
                <c:pt idx="1">
                  <c:v>0.48</c:v>
                </c:pt>
              </c:numCache>
            </c:numRef>
          </c:val>
          <c:extLst>
            <c:ext xmlns:c16="http://schemas.microsoft.com/office/drawing/2014/chart" uri="{C3380CC4-5D6E-409C-BE32-E72D297353CC}">
              <c16:uniqueId val="{00000000-9BC1-46B2-8047-07A6DF7870F0}"/>
            </c:ext>
          </c:extLst>
        </c:ser>
        <c:dLbls>
          <c:showLegendKey val="0"/>
          <c:showVal val="0"/>
          <c:showCatName val="0"/>
          <c:showSerName val="0"/>
          <c:showPercent val="0"/>
          <c:showBubbleSize val="0"/>
        </c:dLbls>
        <c:gapWidth val="100"/>
        <c:axId val="225673592"/>
        <c:axId val="225599544"/>
      </c:barChart>
      <c:catAx>
        <c:axId val="2256735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225599544"/>
        <c:crosses val="autoZero"/>
        <c:auto val="1"/>
        <c:lblAlgn val="ctr"/>
        <c:lblOffset val="100"/>
        <c:noMultiLvlLbl val="0"/>
      </c:catAx>
      <c:valAx>
        <c:axId val="225599544"/>
        <c:scaling>
          <c:orientation val="minMax"/>
        </c:scaling>
        <c:delete val="1"/>
        <c:axPos val="l"/>
        <c:numFmt formatCode="0.00%" sourceLinked="1"/>
        <c:majorTickMark val="out"/>
        <c:minorTickMark val="none"/>
        <c:tickLblPos val="nextTo"/>
        <c:crossAx val="225673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5.0032196218294502E-2"/>
          <c:y val="3.4941520467836301E-2"/>
          <c:w val="0.936777740157824"/>
          <c:h val="0.93011695906432701"/>
        </c:manualLayout>
      </c:layout>
      <c:barChart>
        <c:barDir val="col"/>
        <c:grouping val="clustered"/>
        <c:varyColors val="0"/>
        <c:ser>
          <c:idx val="0"/>
          <c:order val="0"/>
          <c:tx>
            <c:strRef>
              <c:f>Sheet1!$B$1</c:f>
              <c:strCache>
                <c:ptCount val="1"/>
                <c:pt idx="0">
                  <c:v>Certifications</c:v>
                </c:pt>
              </c:strCache>
            </c:strRef>
          </c:tx>
          <c:spPr>
            <a:solidFill>
              <a:schemeClr val="accent2"/>
            </a:solidFill>
            <a:ln>
              <a:noFill/>
            </a:ln>
            <a:effectLst/>
          </c:spPr>
          <c:invertIfNegative val="0"/>
          <c:dLbls>
            <c:dLbl>
              <c:idx val="2"/>
              <c:layout>
                <c:manualLayout>
                  <c:x val="1.45090699862699E-2"/>
                  <c:y val="4.5172526925513601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0"/>
              <c:showBubbleSize val="0"/>
              <c:extLst>
                <c:ext xmlns:c15="http://schemas.microsoft.com/office/drawing/2012/chart" uri="{CE6537A1-D6FC-4f65-9D91-7224C49458BB}">
                  <c15:layout>
                    <c:manualLayout>
                      <c:w val="0.14309900025549258"/>
                      <c:h val="0.17602022807493889"/>
                    </c:manualLayout>
                  </c15:layout>
                </c:ext>
                <c:ext xmlns:c16="http://schemas.microsoft.com/office/drawing/2014/chart" uri="{C3380CC4-5D6E-409C-BE32-E72D297353CC}">
                  <c16:uniqueId val="{00000000-58FA-4643-800A-EA9E839E2E1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Sheet1!$A$2:$A$11</c:f>
              <c:strCache>
                <c:ptCount val="10"/>
                <c:pt idx="0">
                  <c:v>CCE</c:v>
                </c:pt>
                <c:pt idx="1">
                  <c:v>CBET</c:v>
                </c:pt>
                <c:pt idx="2">
                  <c:v>CompTia A+, N+ or S+</c:v>
                </c:pt>
                <c:pt idx="3">
                  <c:v>PE</c:v>
                </c:pt>
                <c:pt idx="4">
                  <c:v>LEAN Six Sigma</c:v>
                </c:pt>
                <c:pt idx="5">
                  <c:v>CHTM</c:v>
                </c:pt>
                <c:pt idx="6">
                  <c:v>EIT</c:v>
                </c:pt>
                <c:pt idx="7">
                  <c:v>PMP</c:v>
                </c:pt>
                <c:pt idx="8">
                  <c:v>FACCE</c:v>
                </c:pt>
                <c:pt idx="9">
                  <c:v>FACHE</c:v>
                </c:pt>
              </c:strCache>
            </c:strRef>
          </c:cat>
          <c:val>
            <c:numRef>
              <c:f>Sheet1!$B$2:$B$11</c:f>
              <c:numCache>
                <c:formatCode>0.00%</c:formatCode>
                <c:ptCount val="10"/>
                <c:pt idx="0">
                  <c:v>0.29099999999999998</c:v>
                </c:pt>
                <c:pt idx="1">
                  <c:v>0.252</c:v>
                </c:pt>
                <c:pt idx="2">
                  <c:v>0.22600000000000001</c:v>
                </c:pt>
                <c:pt idx="3">
                  <c:v>0.17</c:v>
                </c:pt>
                <c:pt idx="4">
                  <c:v>0.157</c:v>
                </c:pt>
                <c:pt idx="5">
                  <c:v>9.1999999999999998E-2</c:v>
                </c:pt>
                <c:pt idx="6">
                  <c:v>8.2000000000000003E-2</c:v>
                </c:pt>
                <c:pt idx="7">
                  <c:v>4.5999999999999999E-2</c:v>
                </c:pt>
                <c:pt idx="8">
                  <c:v>3.5999999999999997E-2</c:v>
                </c:pt>
                <c:pt idx="9">
                  <c:v>1.6E-2</c:v>
                </c:pt>
              </c:numCache>
            </c:numRef>
          </c:val>
          <c:extLst>
            <c:ext xmlns:c16="http://schemas.microsoft.com/office/drawing/2014/chart" uri="{C3380CC4-5D6E-409C-BE32-E72D297353CC}">
              <c16:uniqueId val="{00000000-4959-4365-A8E5-3F4B052C2C5D}"/>
            </c:ext>
          </c:extLst>
        </c:ser>
        <c:dLbls>
          <c:showLegendKey val="0"/>
          <c:showVal val="0"/>
          <c:showCatName val="0"/>
          <c:showSerName val="0"/>
          <c:showPercent val="0"/>
          <c:showBubbleSize val="0"/>
        </c:dLbls>
        <c:gapWidth val="185"/>
        <c:overlap val="-43"/>
        <c:axId val="222982792"/>
        <c:axId val="225541400"/>
      </c:barChart>
      <c:catAx>
        <c:axId val="222982792"/>
        <c:scaling>
          <c:orientation val="minMax"/>
        </c:scaling>
        <c:delete val="1"/>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crossAx val="225541400"/>
        <c:crosses val="autoZero"/>
        <c:auto val="1"/>
        <c:lblAlgn val="ctr"/>
        <c:lblOffset val="100"/>
        <c:noMultiLvlLbl val="0"/>
      </c:catAx>
      <c:valAx>
        <c:axId val="225541400"/>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22982792"/>
        <c:crosses val="autoZero"/>
        <c:crossBetween val="between"/>
        <c:minorUnit val="0.01"/>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dirty="0">
                <a:solidFill>
                  <a:schemeClr val="tx1"/>
                </a:solidFill>
              </a:rPr>
              <a:t>All Respondents</a:t>
            </a:r>
          </a:p>
        </c:rich>
      </c:tx>
      <c:layout>
        <c:manualLayout>
          <c:xMode val="edge"/>
          <c:yMode val="edge"/>
          <c:x val="2.1597399618936301E-2"/>
          <c:y val="1.0744977911897101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44011878872425297"/>
          <c:y val="0.12880126522452601"/>
          <c:w val="0.55674661852721996"/>
          <c:h val="0.83655780769797305"/>
        </c:manualLayout>
      </c:layout>
      <c:barChart>
        <c:barDir val="bar"/>
        <c:grouping val="clustered"/>
        <c:varyColors val="0"/>
        <c:ser>
          <c:idx val="0"/>
          <c:order val="0"/>
          <c:tx>
            <c:strRef>
              <c:f>Sheet1!$B$1</c:f>
              <c:strCache>
                <c:ptCount val="1"/>
                <c:pt idx="0">
                  <c:v>All Respondents</c:v>
                </c:pt>
              </c:strCache>
            </c:strRef>
          </c:tx>
          <c:spPr>
            <a:solidFill>
              <a:schemeClr val="accent2"/>
            </a:solidFill>
            <a:ln w="19050">
              <a:solidFill>
                <a:schemeClr val="lt1"/>
              </a:solidFill>
            </a:ln>
            <a:effectLst/>
          </c:spPr>
          <c:invertIfNegative val="0"/>
          <c:dLbls>
            <c:dLbl>
              <c:idx val="0"/>
              <c:layout>
                <c:manualLayout>
                  <c:x val="-0.1"/>
                  <c:y val="0"/>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8E-4843-8BAC-F3163779AC48}"/>
                </c:ext>
              </c:extLst>
            </c:dLbl>
            <c:dLbl>
              <c:idx val="1"/>
              <c:layout>
                <c:manualLayout>
                  <c:x val="-0.13636363636363599"/>
                  <c:y val="-3.1491751888638401E-3"/>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E8E-4843-8BAC-F3163779AC4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0.248</c:v>
                </c:pt>
                <c:pt idx="1">
                  <c:v>0.23</c:v>
                </c:pt>
                <c:pt idx="2">
                  <c:v>0.11600000000000001</c:v>
                </c:pt>
                <c:pt idx="3">
                  <c:v>9.1999999999999998E-2</c:v>
                </c:pt>
                <c:pt idx="4">
                  <c:v>9.1999999999999998E-2</c:v>
                </c:pt>
                <c:pt idx="5">
                  <c:v>9.0999999999999998E-2</c:v>
                </c:pt>
                <c:pt idx="6">
                  <c:v>5.8999999999999997E-2</c:v>
                </c:pt>
                <c:pt idx="7">
                  <c:v>4.4999999999999998E-2</c:v>
                </c:pt>
                <c:pt idx="8">
                  <c:v>2.7E-2</c:v>
                </c:pt>
              </c:numCache>
            </c:numRef>
          </c:val>
          <c:extLst>
            <c:ext xmlns:c16="http://schemas.microsoft.com/office/drawing/2014/chart" uri="{C3380CC4-5D6E-409C-BE32-E72D297353CC}">
              <c16:uniqueId val="{00000000-25C7-483A-8132-9B3C5FA8E54D}"/>
            </c:ext>
          </c:extLst>
        </c:ser>
        <c:dLbls>
          <c:showLegendKey val="0"/>
          <c:showVal val="0"/>
          <c:showCatName val="0"/>
          <c:showSerName val="0"/>
          <c:showPercent val="0"/>
          <c:showBubbleSize val="0"/>
        </c:dLbls>
        <c:gapWidth val="100"/>
        <c:axId val="269592184"/>
        <c:axId val="269589112"/>
      </c:barChart>
      <c:valAx>
        <c:axId val="269589112"/>
        <c:scaling>
          <c:orientation val="minMax"/>
        </c:scaling>
        <c:delete val="1"/>
        <c:axPos val="b"/>
        <c:numFmt formatCode="0.00%" sourceLinked="1"/>
        <c:majorTickMark val="out"/>
        <c:minorTickMark val="none"/>
        <c:tickLblPos val="nextTo"/>
        <c:crossAx val="269592184"/>
        <c:crosses val="autoZero"/>
        <c:crossBetween val="between"/>
      </c:valAx>
      <c:catAx>
        <c:axId val="26959218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6958911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2.45400417370354E-2"/>
          <c:y val="1.7167964110313402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CE Only</c:v>
                </c:pt>
              </c:strCache>
            </c:strRef>
          </c:tx>
          <c:spPr>
            <a:solidFill>
              <a:schemeClr val="accent2"/>
            </a:solidFill>
            <a:ln w="19050">
              <a:solidFill>
                <a:schemeClr val="lt1"/>
              </a:solidFill>
            </a:ln>
            <a:effectLst/>
          </c:spPr>
          <c:invertIfNegative val="0"/>
          <c:dLbls>
            <c:dLbl>
              <c:idx val="0"/>
              <c:layout>
                <c:manualLayout>
                  <c:x val="-8.3494299655529194E-2"/>
                  <c:y val="0"/>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771-4321-9606-902A0607E272}"/>
                </c:ext>
              </c:extLst>
            </c:dLbl>
            <c:dLbl>
              <c:idx val="7"/>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F-4771-4321-9606-902A0607E27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0.27500000000000002</c:v>
                </c:pt>
                <c:pt idx="1">
                  <c:v>0.191</c:v>
                </c:pt>
                <c:pt idx="2">
                  <c:v>0.129</c:v>
                </c:pt>
                <c:pt idx="3">
                  <c:v>0.10299999999999999</c:v>
                </c:pt>
                <c:pt idx="4">
                  <c:v>0.09</c:v>
                </c:pt>
                <c:pt idx="5">
                  <c:v>9.4E-2</c:v>
                </c:pt>
                <c:pt idx="6">
                  <c:v>4.9000000000000002E-2</c:v>
                </c:pt>
                <c:pt idx="7">
                  <c:v>4.8000000000000001E-2</c:v>
                </c:pt>
                <c:pt idx="8">
                  <c:v>2.1000000000000001E-2</c:v>
                </c:pt>
              </c:numCache>
            </c:numRef>
          </c:val>
          <c:extLst>
            <c:ext xmlns:c16="http://schemas.microsoft.com/office/drawing/2014/chart" uri="{C3380CC4-5D6E-409C-BE32-E72D297353CC}">
              <c16:uniqueId val="{00000000-1837-4BA8-9767-AD20A004D7C9}"/>
            </c:ext>
          </c:extLst>
        </c:ser>
        <c:dLbls>
          <c:showLegendKey val="0"/>
          <c:showVal val="0"/>
          <c:showCatName val="0"/>
          <c:showSerName val="0"/>
          <c:showPercent val="0"/>
          <c:showBubbleSize val="0"/>
        </c:dLbls>
        <c:gapWidth val="100"/>
        <c:axId val="269522104"/>
        <c:axId val="269518984"/>
      </c:barChart>
      <c:valAx>
        <c:axId val="269518984"/>
        <c:scaling>
          <c:orientation val="minMax"/>
        </c:scaling>
        <c:delete val="1"/>
        <c:axPos val="b"/>
        <c:numFmt formatCode="0.00%" sourceLinked="1"/>
        <c:majorTickMark val="out"/>
        <c:minorTickMark val="none"/>
        <c:tickLblPos val="nextTo"/>
        <c:crossAx val="269522104"/>
        <c:crosses val="autoZero"/>
        <c:crossBetween val="between"/>
      </c:valAx>
      <c:catAx>
        <c:axId val="26952210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6951898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2.5674390428938001E-2"/>
          <c:y val="3.4148465508596702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Non-CE</c:v>
                </c:pt>
              </c:strCache>
            </c:strRef>
          </c:tx>
          <c:spPr>
            <a:solidFill>
              <a:schemeClr val="accent2"/>
            </a:solidFill>
            <a:ln w="19050">
              <a:solidFill>
                <a:schemeClr val="lt1"/>
              </a:solidFill>
            </a:ln>
            <a:effectLst/>
          </c:spPr>
          <c:invertIfNegative val="0"/>
          <c:dLbls>
            <c:dLbl>
              <c:idx val="1"/>
              <c:layout>
                <c:manualLayout>
                  <c:x val="-9.3998045455541898E-2"/>
                  <c:y val="-3.14917518886372E-3"/>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82-4ED4-9B4B-7625811C1FB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0.16200000000000001</c:v>
                </c:pt>
                <c:pt idx="1">
                  <c:v>0.34899999999999998</c:v>
                </c:pt>
                <c:pt idx="2">
                  <c:v>7.5999999999999998E-2</c:v>
                </c:pt>
                <c:pt idx="3">
                  <c:v>6.0999999999999999E-2</c:v>
                </c:pt>
                <c:pt idx="4">
                  <c:v>9.8000000000000004E-2</c:v>
                </c:pt>
                <c:pt idx="5">
                  <c:v>8.4000000000000005E-2</c:v>
                </c:pt>
                <c:pt idx="6">
                  <c:v>9.1999999999999998E-2</c:v>
                </c:pt>
                <c:pt idx="7">
                  <c:v>3.5999999999999997E-2</c:v>
                </c:pt>
                <c:pt idx="8">
                  <c:v>4.2999999999999997E-2</c:v>
                </c:pt>
              </c:numCache>
            </c:numRef>
          </c:val>
          <c:extLst>
            <c:ext xmlns:c16="http://schemas.microsoft.com/office/drawing/2014/chart" uri="{C3380CC4-5D6E-409C-BE32-E72D297353CC}">
              <c16:uniqueId val="{00000000-20C9-4DB7-9EA0-27E4D77F1C4F}"/>
            </c:ext>
          </c:extLst>
        </c:ser>
        <c:dLbls>
          <c:showLegendKey val="0"/>
          <c:showVal val="0"/>
          <c:showCatName val="0"/>
          <c:showSerName val="0"/>
          <c:showPercent val="0"/>
          <c:showBubbleSize val="0"/>
        </c:dLbls>
        <c:gapWidth val="100"/>
        <c:axId val="269683864"/>
        <c:axId val="269680792"/>
      </c:barChart>
      <c:valAx>
        <c:axId val="269680792"/>
        <c:scaling>
          <c:orientation val="minMax"/>
        </c:scaling>
        <c:delete val="1"/>
        <c:axPos val="b"/>
        <c:numFmt formatCode="0.00%" sourceLinked="1"/>
        <c:majorTickMark val="out"/>
        <c:minorTickMark val="none"/>
        <c:tickLblPos val="nextTo"/>
        <c:crossAx val="269683864"/>
        <c:crosses val="autoZero"/>
        <c:crossBetween val="between"/>
      </c:valAx>
      <c:catAx>
        <c:axId val="26968386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6968079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600" b="1" i="0" u="none" strike="noStrike" kern="1200" spc="0" baseline="0">
                <a:solidFill>
                  <a:schemeClr val="tx1"/>
                </a:solidFill>
                <a:latin typeface="+mn-lt"/>
                <a:ea typeface="+mn-ea"/>
                <a:cs typeface="+mn-cs"/>
              </a:defRPr>
            </a:pPr>
            <a:r>
              <a:rPr lang="en-US" sz="1600" b="1" dirty="0">
                <a:solidFill>
                  <a:schemeClr val="tx1"/>
                </a:solidFill>
              </a:rPr>
              <a:t>Biomed Equipment Technician</a:t>
            </a:r>
          </a:p>
        </c:rich>
      </c:tx>
      <c:layout>
        <c:manualLayout>
          <c:xMode val="edge"/>
          <c:yMode val="edge"/>
          <c:x val="1.9222095311097299E-2"/>
          <c:y val="3.8887900294981202E-2"/>
        </c:manualLayout>
      </c:layout>
      <c:overlay val="0"/>
      <c:spPr>
        <a:noFill/>
        <a:ln>
          <a:noFill/>
        </a:ln>
        <a:effectLst/>
      </c:spPr>
      <c:txPr>
        <a:bodyPr rot="0" spcFirstLastPara="1" vertOverflow="ellipsis" vert="horz" wrap="square" anchor="ctr" anchorCtr="1"/>
        <a:lstStyle/>
        <a:p>
          <a:pPr algn="l">
            <a:defRPr sz="1600" b="1"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Biomed Equip. Technician</c:v>
                </c:pt>
              </c:strCache>
            </c:strRef>
          </c:tx>
          <c:spPr>
            <a:solidFill>
              <a:schemeClr val="accent1"/>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0.17</c:v>
                </c:pt>
                <c:pt idx="1">
                  <c:v>0.39500000000000002</c:v>
                </c:pt>
                <c:pt idx="2">
                  <c:v>7.0999999999999994E-2</c:v>
                </c:pt>
                <c:pt idx="3">
                  <c:v>6.5000000000000002E-2</c:v>
                </c:pt>
                <c:pt idx="4">
                  <c:v>8.3000000000000004E-2</c:v>
                </c:pt>
                <c:pt idx="5">
                  <c:v>6.4000000000000001E-2</c:v>
                </c:pt>
                <c:pt idx="6">
                  <c:v>9.5000000000000001E-2</c:v>
                </c:pt>
                <c:pt idx="7">
                  <c:v>2.4E-2</c:v>
                </c:pt>
                <c:pt idx="8">
                  <c:v>3.3000000000000002E-2</c:v>
                </c:pt>
              </c:numCache>
            </c:numRef>
          </c:val>
          <c:extLst>
            <c:ext xmlns:c16="http://schemas.microsoft.com/office/drawing/2014/chart" uri="{C3380CC4-5D6E-409C-BE32-E72D297353CC}">
              <c16:uniqueId val="{00000000-5A1F-4855-ACAF-241893315FC7}"/>
            </c:ext>
          </c:extLst>
        </c:ser>
        <c:dLbls>
          <c:showLegendKey val="0"/>
          <c:showVal val="0"/>
          <c:showCatName val="0"/>
          <c:showSerName val="0"/>
          <c:showPercent val="0"/>
          <c:showBubbleSize val="0"/>
        </c:dLbls>
        <c:gapWidth val="100"/>
        <c:axId val="440059144"/>
        <c:axId val="440056072"/>
      </c:barChart>
      <c:valAx>
        <c:axId val="440056072"/>
        <c:scaling>
          <c:orientation val="minMax"/>
        </c:scaling>
        <c:delete val="1"/>
        <c:axPos val="b"/>
        <c:numFmt formatCode="0.00%" sourceLinked="1"/>
        <c:majorTickMark val="out"/>
        <c:minorTickMark val="none"/>
        <c:tickLblPos val="nextTo"/>
        <c:crossAx val="440059144"/>
        <c:crosses val="autoZero"/>
        <c:crossBetween val="between"/>
      </c:valAx>
      <c:catAx>
        <c:axId val="44005914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4005607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dirty="0">
                <a:solidFill>
                  <a:schemeClr val="tx1"/>
                </a:solidFill>
              </a:rPr>
              <a:t>Clinical Engineer</a:t>
            </a:r>
          </a:p>
        </c:rich>
      </c:tx>
      <c:layout>
        <c:manualLayout>
          <c:xMode val="edge"/>
          <c:yMode val="edge"/>
          <c:x val="1.5917667438379399E-2"/>
          <c:y val="2.5484839029128001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35286715484235098"/>
          <c:y val="0.138953712924271"/>
          <c:w val="0.61948793795509205"/>
          <c:h val="0.80564209531964004"/>
        </c:manualLayout>
      </c:layout>
      <c:barChart>
        <c:barDir val="bar"/>
        <c:grouping val="clustered"/>
        <c:varyColors val="0"/>
        <c:ser>
          <c:idx val="0"/>
          <c:order val="0"/>
          <c:tx>
            <c:strRef>
              <c:f>Sheet1!$B$1</c:f>
              <c:strCache>
                <c:ptCount val="1"/>
                <c:pt idx="0">
                  <c:v>Clinical Engr.</c:v>
                </c:pt>
              </c:strCache>
            </c:strRef>
          </c:tx>
          <c:spPr>
            <a:solidFill>
              <a:schemeClr val="accent1"/>
            </a:solidFill>
            <a:ln w="19050">
              <a:solidFill>
                <a:schemeClr val="lt1"/>
              </a:solidFill>
            </a:ln>
            <a:effectLst/>
          </c:spPr>
          <c:invertIfNegative val="0"/>
          <c:dLbls>
            <c:dLbl>
              <c:idx val="0"/>
              <c:layout>
                <c:manualLayout>
                  <c:x val="-5.851022374017780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53-4A57-9026-E8E110318C0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0.28499999999999998</c:v>
                </c:pt>
                <c:pt idx="1">
                  <c:v>0.18</c:v>
                </c:pt>
                <c:pt idx="2">
                  <c:v>9.8000000000000004E-2</c:v>
                </c:pt>
                <c:pt idx="3">
                  <c:v>0.11600000000000001</c:v>
                </c:pt>
                <c:pt idx="4">
                  <c:v>9.8000000000000004E-2</c:v>
                </c:pt>
                <c:pt idx="5">
                  <c:v>0.09</c:v>
                </c:pt>
                <c:pt idx="6">
                  <c:v>5.2999999999999999E-2</c:v>
                </c:pt>
                <c:pt idx="7">
                  <c:v>5.5E-2</c:v>
                </c:pt>
                <c:pt idx="8">
                  <c:v>2.5999999999999999E-2</c:v>
                </c:pt>
              </c:numCache>
            </c:numRef>
          </c:val>
          <c:extLst>
            <c:ext xmlns:c16="http://schemas.microsoft.com/office/drawing/2014/chart" uri="{C3380CC4-5D6E-409C-BE32-E72D297353CC}">
              <c16:uniqueId val="{00000000-2B1B-487F-8D73-B46FFFA84EDF}"/>
            </c:ext>
          </c:extLst>
        </c:ser>
        <c:dLbls>
          <c:showLegendKey val="0"/>
          <c:showVal val="0"/>
          <c:showCatName val="0"/>
          <c:showSerName val="0"/>
          <c:showPercent val="0"/>
          <c:showBubbleSize val="0"/>
        </c:dLbls>
        <c:gapWidth val="100"/>
        <c:axId val="269505304"/>
        <c:axId val="221274920"/>
      </c:barChart>
      <c:valAx>
        <c:axId val="221274920"/>
        <c:scaling>
          <c:orientation val="minMax"/>
        </c:scaling>
        <c:delete val="1"/>
        <c:axPos val="b"/>
        <c:numFmt formatCode="0.00%" sourceLinked="1"/>
        <c:majorTickMark val="out"/>
        <c:minorTickMark val="none"/>
        <c:tickLblPos val="nextTo"/>
        <c:crossAx val="269505304"/>
        <c:crosses val="autoZero"/>
        <c:crossBetween val="between"/>
      </c:valAx>
      <c:catAx>
        <c:axId val="26950530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21274920"/>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dirty="0">
                <a:solidFill>
                  <a:schemeClr val="tx1"/>
                </a:solidFill>
              </a:rPr>
              <a:t>Healthcare Technology</a:t>
            </a:r>
            <a:r>
              <a:rPr lang="en-US" sz="1600" b="1" baseline="0" dirty="0">
                <a:solidFill>
                  <a:schemeClr val="tx1"/>
                </a:solidFill>
              </a:rPr>
              <a:t> Manager</a:t>
            </a:r>
            <a:endParaRPr lang="en-US" sz="1600" b="1" dirty="0">
              <a:solidFill>
                <a:schemeClr val="tx1"/>
              </a:solidFill>
            </a:endParaRPr>
          </a:p>
        </c:rich>
      </c:tx>
      <c:layout>
        <c:manualLayout>
          <c:xMode val="edge"/>
          <c:yMode val="edge"/>
          <c:x val="1.7288966982287199E-2"/>
          <c:y val="1.6644692669230299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402889893248842"/>
          <c:y val="0.17279069767441901"/>
          <c:w val="0.57463478149493197"/>
          <c:h val="0.80782945736434097"/>
        </c:manualLayout>
      </c:layout>
      <c:barChart>
        <c:barDir val="bar"/>
        <c:grouping val="clustered"/>
        <c:varyColors val="0"/>
        <c:ser>
          <c:idx val="0"/>
          <c:order val="0"/>
          <c:tx>
            <c:strRef>
              <c:f>Sheet1!$B$1</c:f>
              <c:strCache>
                <c:ptCount val="1"/>
                <c:pt idx="0">
                  <c:v>Healthcare Tech. Mgr.</c:v>
                </c:pt>
              </c:strCache>
            </c:strRef>
          </c:tx>
          <c:spPr>
            <a:solidFill>
              <a:schemeClr val="accent1"/>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0.246</c:v>
                </c:pt>
                <c:pt idx="1">
                  <c:v>0.22600000000000001</c:v>
                </c:pt>
                <c:pt idx="2">
                  <c:v>0.2</c:v>
                </c:pt>
                <c:pt idx="3">
                  <c:v>8.2000000000000003E-2</c:v>
                </c:pt>
                <c:pt idx="4">
                  <c:v>0.08</c:v>
                </c:pt>
                <c:pt idx="5">
                  <c:v>0.08</c:v>
                </c:pt>
                <c:pt idx="6">
                  <c:v>3.4000000000000002E-2</c:v>
                </c:pt>
                <c:pt idx="7">
                  <c:v>3.5999999999999997E-2</c:v>
                </c:pt>
                <c:pt idx="8">
                  <c:v>1.6E-2</c:v>
                </c:pt>
              </c:numCache>
            </c:numRef>
          </c:val>
          <c:extLst>
            <c:ext xmlns:c16="http://schemas.microsoft.com/office/drawing/2014/chart" uri="{C3380CC4-5D6E-409C-BE32-E72D297353CC}">
              <c16:uniqueId val="{00000000-F3F8-4DA6-A7F3-D9CE88A00AA4}"/>
            </c:ext>
          </c:extLst>
        </c:ser>
        <c:dLbls>
          <c:showLegendKey val="0"/>
          <c:showVal val="0"/>
          <c:showCatName val="0"/>
          <c:showSerName val="0"/>
          <c:showPercent val="0"/>
          <c:showBubbleSize val="0"/>
        </c:dLbls>
        <c:gapWidth val="100"/>
        <c:axId val="440140376"/>
        <c:axId val="440137304"/>
      </c:barChart>
      <c:valAx>
        <c:axId val="440137304"/>
        <c:scaling>
          <c:orientation val="minMax"/>
        </c:scaling>
        <c:delete val="1"/>
        <c:axPos val="b"/>
        <c:numFmt formatCode="0.00%" sourceLinked="1"/>
        <c:majorTickMark val="out"/>
        <c:minorTickMark val="none"/>
        <c:tickLblPos val="nextTo"/>
        <c:crossAx val="440140376"/>
        <c:crosses val="autoZero"/>
        <c:crossBetween val="between"/>
      </c:valAx>
      <c:catAx>
        <c:axId val="44014037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4013730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solidFill>
                  <a:schemeClr val="tx1"/>
                </a:solidFill>
              </a:rPr>
              <a:t>Clinical Systems </a:t>
            </a:r>
          </a:p>
          <a:p>
            <a:pPr>
              <a:defRPr sz="1600" b="1"/>
            </a:pPr>
            <a:r>
              <a:rPr lang="en-US" sz="1600" b="1" dirty="0">
                <a:solidFill>
                  <a:schemeClr val="tx1"/>
                </a:solidFill>
              </a:rPr>
              <a:t>Engineer</a:t>
            </a:r>
          </a:p>
        </c:rich>
      </c:tx>
      <c:layout>
        <c:manualLayout>
          <c:xMode val="edge"/>
          <c:yMode val="edge"/>
          <c:x val="7.8548167590162307E-3"/>
          <c:y val="3.7903036868910701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Clinical Systems Engineer</c:v>
                </c:pt>
              </c:strCache>
            </c:strRef>
          </c:tx>
          <c:spPr>
            <a:solidFill>
              <a:schemeClr val="accent1"/>
            </a:solidFill>
            <a:ln w="19050">
              <a:solidFill>
                <a:schemeClr val="lt1"/>
              </a:solidFill>
            </a:ln>
            <a:effectLst/>
          </c:spPr>
          <c:invertIfNegative val="0"/>
          <c:dLbls>
            <c:dLbl>
              <c:idx val="0"/>
              <c:layout>
                <c:manualLayout>
                  <c:x val="-8.2889483631918601E-2"/>
                  <c:y val="-4.488144759984970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D3-4059-AC3B-E5BD23A4F6C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Technology Mgmt</c:v>
                </c:pt>
                <c:pt idx="1">
                  <c:v>Service Delivery Mgmt.</c:v>
                </c:pt>
                <c:pt idx="2">
                  <c:v>General Mgmt.</c:v>
                </c:pt>
                <c:pt idx="3">
                  <c:v>Risk Mgmt. / Safety</c:v>
                </c:pt>
                <c:pt idx="4">
                  <c:v>Education</c:v>
                </c:pt>
                <c:pt idx="5">
                  <c:v>IT/Telecom</c:v>
                </c:pt>
                <c:pt idx="6">
                  <c:v>Product Development</c:v>
                </c:pt>
                <c:pt idx="7">
                  <c:v>Facilities Mgmt.</c:v>
                </c:pt>
                <c:pt idx="8">
                  <c:v>Other</c:v>
                </c:pt>
              </c:strCache>
            </c:strRef>
          </c:cat>
          <c:val>
            <c:numRef>
              <c:f>Sheet1!$B$2:$B$10</c:f>
              <c:numCache>
                <c:formatCode>0.00%</c:formatCode>
                <c:ptCount val="9"/>
                <c:pt idx="0">
                  <c:v>0.32200000000000001</c:v>
                </c:pt>
                <c:pt idx="1">
                  <c:v>0.129</c:v>
                </c:pt>
                <c:pt idx="2">
                  <c:v>6.7000000000000004E-2</c:v>
                </c:pt>
                <c:pt idx="3">
                  <c:v>9.0999999999999998E-2</c:v>
                </c:pt>
                <c:pt idx="4">
                  <c:v>7.6999999999999999E-2</c:v>
                </c:pt>
                <c:pt idx="5">
                  <c:v>0.16900000000000001</c:v>
                </c:pt>
                <c:pt idx="6">
                  <c:v>7.8E-2</c:v>
                </c:pt>
                <c:pt idx="7">
                  <c:v>5.0999999999999997E-2</c:v>
                </c:pt>
                <c:pt idx="8">
                  <c:v>1.6E-2</c:v>
                </c:pt>
              </c:numCache>
            </c:numRef>
          </c:val>
          <c:extLst>
            <c:ext xmlns:c16="http://schemas.microsoft.com/office/drawing/2014/chart" uri="{C3380CC4-5D6E-409C-BE32-E72D297353CC}">
              <c16:uniqueId val="{00000000-742E-4FE4-B808-B3658D8DE020}"/>
            </c:ext>
          </c:extLst>
        </c:ser>
        <c:dLbls>
          <c:showLegendKey val="0"/>
          <c:showVal val="0"/>
          <c:showCatName val="0"/>
          <c:showSerName val="0"/>
          <c:showPercent val="0"/>
          <c:showBubbleSize val="0"/>
        </c:dLbls>
        <c:gapWidth val="100"/>
        <c:axId val="440202008"/>
        <c:axId val="440198936"/>
      </c:barChart>
      <c:valAx>
        <c:axId val="440198936"/>
        <c:scaling>
          <c:orientation val="minMax"/>
        </c:scaling>
        <c:delete val="1"/>
        <c:axPos val="b"/>
        <c:numFmt formatCode="0.00%" sourceLinked="1"/>
        <c:majorTickMark val="out"/>
        <c:minorTickMark val="none"/>
        <c:tickLblPos val="nextTo"/>
        <c:crossAx val="440202008"/>
        <c:crosses val="autoZero"/>
        <c:crossBetween val="between"/>
      </c:valAx>
      <c:catAx>
        <c:axId val="44020200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4019893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5">
  <a:schemeClr val="accent2"/>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905C81-F47C-4694-8619-9A16C59A59DE}" type="datetimeFigureOut">
              <a:rPr lang="en-US" smtClean="0"/>
              <a:pPr/>
              <a:t>4/1/2019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797C3F-C193-4906-BFD6-B8FA141BE262}" type="slidenum">
              <a:rPr lang="en-US" smtClean="0"/>
              <a:pPr/>
              <a:t>‹#›</a:t>
            </a:fld>
            <a:endParaRPr lang="en-US" dirty="0"/>
          </a:p>
        </p:txBody>
      </p:sp>
    </p:spTree>
    <p:extLst>
      <p:ext uri="{BB962C8B-B14F-4D97-AF65-F5344CB8AC3E}">
        <p14:creationId xmlns:p14="http://schemas.microsoft.com/office/powerpoint/2010/main" val="22511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Welcome everyone to the MD Expo session</a:t>
            </a:r>
            <a:r>
              <a:rPr lang="en-US" baseline="0" dirty="0"/>
              <a:t> on the 2018 ACCE Body of Knowledge Survey Results</a:t>
            </a:r>
          </a:p>
          <a:p>
            <a:r>
              <a:rPr lang="en-US" baseline="0" dirty="0"/>
              <a:t>Introduce self and others</a:t>
            </a:r>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1</a:t>
            </a:fld>
            <a:endParaRPr lang="en-US" dirty="0"/>
          </a:p>
        </p:txBody>
      </p:sp>
    </p:spTree>
    <p:extLst>
      <p:ext uri="{BB962C8B-B14F-4D97-AF65-F5344CB8AC3E}">
        <p14:creationId xmlns:p14="http://schemas.microsoft.com/office/powerpoint/2010/main" val="3117362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a:t>
            </a:r>
          </a:p>
          <a:p>
            <a:r>
              <a:rPr lang="en-US" dirty="0"/>
              <a:t>Change screen shot of our session in MD Expo app when published</a:t>
            </a:r>
          </a:p>
          <a:p>
            <a:r>
              <a:rPr lang="en-US" dirty="0"/>
              <a:t>During our presentation</a:t>
            </a:r>
            <a:r>
              <a:rPr lang="en-US" baseline="0" dirty="0"/>
              <a:t> we will be asking the audience some of the survey questions to see how your results compare to the results from the official survey.</a:t>
            </a:r>
          </a:p>
          <a:p>
            <a:r>
              <a:rPr lang="en-US" baseline="0" dirty="0"/>
              <a:t>To do this we will be using the Live Polling feature on the MD Expo 2019 app, so if you have not already, please take a moment to download the MD Expo 2019 app now!</a:t>
            </a:r>
          </a:p>
          <a:p>
            <a:r>
              <a:rPr lang="en-US" baseline="0" dirty="0"/>
              <a:t>Once you are in the app, find our session “ 2018 ACCE Body of Knowledge (BOK) Survey Results”</a:t>
            </a:r>
          </a:p>
          <a:p>
            <a:r>
              <a:rPr lang="en-US" baseline="0" dirty="0"/>
              <a:t>Then click “Join Live Poll”</a:t>
            </a:r>
          </a:p>
          <a:p>
            <a:r>
              <a:rPr lang="en-US" baseline="0" dirty="0"/>
              <a:t>We’ll give you a minute to do this.</a:t>
            </a:r>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a:t>
            </a:fld>
            <a:endParaRPr lang="en-US" dirty="0"/>
          </a:p>
        </p:txBody>
      </p:sp>
    </p:spTree>
    <p:extLst>
      <p:ext uri="{BB962C8B-B14F-4D97-AF65-F5344CB8AC3E}">
        <p14:creationId xmlns:p14="http://schemas.microsoft.com/office/powerpoint/2010/main" val="1314241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 BI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Katherine Navarro - Staff Biomedical Engineer for the South Texas Veterans Health Care System, San Antonio, TX – primarily project management for new equipment implementations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Started career in VA in 2009 through the Technical Career Field (TCF) Trainee Program for Biomedical Engineers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July I’ll have 10 years of experience in the HTM/CE field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2015 I became a certified Clinical Engineer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Currently the Chair of the Body of Knowledge Committee for the ACCE</a:t>
            </a:r>
          </a:p>
        </p:txBody>
      </p:sp>
      <p:sp>
        <p:nvSpPr>
          <p:cNvPr id="4" name="Slide Number Placeholder 3"/>
          <p:cNvSpPr>
            <a:spLocks noGrp="1"/>
          </p:cNvSpPr>
          <p:nvPr>
            <p:ph type="sldNum" sz="quarter" idx="5"/>
          </p:nvPr>
        </p:nvSpPr>
        <p:spPr/>
        <p:txBody>
          <a:bodyPr/>
          <a:lstStyle/>
          <a:p>
            <a:fld id="{63797C3F-C193-4906-BFD6-B8FA141BE262}" type="slidenum">
              <a:rPr lang="en-US" smtClean="0"/>
              <a:pPr/>
              <a:t>3</a:t>
            </a:fld>
            <a:endParaRPr lang="en-US" dirty="0"/>
          </a:p>
        </p:txBody>
      </p:sp>
    </p:spTree>
    <p:extLst>
      <p:ext uri="{BB962C8B-B14F-4D97-AF65-F5344CB8AC3E}">
        <p14:creationId xmlns:p14="http://schemas.microsoft.com/office/powerpoint/2010/main" val="242360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 and RS</a:t>
            </a:r>
          </a:p>
        </p:txBody>
      </p:sp>
      <p:sp>
        <p:nvSpPr>
          <p:cNvPr id="4" name="Slide Number Placeholder 3"/>
          <p:cNvSpPr>
            <a:spLocks noGrp="1"/>
          </p:cNvSpPr>
          <p:nvPr>
            <p:ph type="sldNum" sz="quarter" idx="10"/>
          </p:nvPr>
        </p:nvSpPr>
        <p:spPr/>
        <p:txBody>
          <a:bodyPr/>
          <a:lstStyle/>
          <a:p>
            <a:fld id="{63797C3F-C193-4906-BFD6-B8FA141BE262}" type="slidenum">
              <a:rPr lang="en-US" smtClean="0"/>
              <a:pPr/>
              <a:t>4</a:t>
            </a:fld>
            <a:endParaRPr lang="en-US" dirty="0"/>
          </a:p>
        </p:txBody>
      </p:sp>
    </p:spTree>
    <p:extLst>
      <p:ext uri="{BB962C8B-B14F-4D97-AF65-F5344CB8AC3E}">
        <p14:creationId xmlns:p14="http://schemas.microsoft.com/office/powerpoint/2010/main" val="20924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63797C3F-C193-4906-BFD6-B8FA141BE262}" type="slidenum">
              <a:rPr lang="en-US" smtClean="0"/>
              <a:pPr/>
              <a:t>5</a:t>
            </a:fld>
            <a:endParaRPr lang="en-US" dirty="0"/>
          </a:p>
        </p:txBody>
      </p:sp>
    </p:spTree>
    <p:extLst>
      <p:ext uri="{BB962C8B-B14F-4D97-AF65-F5344CB8AC3E}">
        <p14:creationId xmlns:p14="http://schemas.microsoft.com/office/powerpoint/2010/main" val="337372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63797C3F-C193-4906-BFD6-B8FA141BE262}" type="slidenum">
              <a:rPr lang="en-US" smtClean="0"/>
              <a:pPr/>
              <a:t>6</a:t>
            </a:fld>
            <a:endParaRPr lang="en-US" dirty="0"/>
          </a:p>
        </p:txBody>
      </p:sp>
    </p:spTree>
    <p:extLst>
      <p:ext uri="{BB962C8B-B14F-4D97-AF65-F5344CB8AC3E}">
        <p14:creationId xmlns:p14="http://schemas.microsoft.com/office/powerpoint/2010/main" val="3221198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63797C3F-C193-4906-BFD6-B8FA141BE262}" type="slidenum">
              <a:rPr lang="en-US" smtClean="0"/>
              <a:pPr/>
              <a:t>7</a:t>
            </a:fld>
            <a:endParaRPr lang="en-US" dirty="0"/>
          </a:p>
        </p:txBody>
      </p:sp>
    </p:spTree>
    <p:extLst>
      <p:ext uri="{BB962C8B-B14F-4D97-AF65-F5344CB8AC3E}">
        <p14:creationId xmlns:p14="http://schemas.microsoft.com/office/powerpoint/2010/main" val="1242632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a:p>
            <a:r>
              <a:rPr lang="en-US" dirty="0"/>
              <a:t>Other tasks as requested – definition of Clinical Engineer, pamphlets, banner</a:t>
            </a:r>
          </a:p>
          <a:p>
            <a:endParaRPr lang="en-US" dirty="0"/>
          </a:p>
          <a:p>
            <a:r>
              <a:rPr lang="en-US" dirty="0"/>
              <a:t>Ask audience who wants to volunteer for ACCE – then mention volunteers are always needed.  If you want to volunteer, please stop by the ACCE booth in the foyer or contact us.</a:t>
            </a:r>
          </a:p>
        </p:txBody>
      </p:sp>
      <p:sp>
        <p:nvSpPr>
          <p:cNvPr id="4" name="Slide Number Placeholder 3"/>
          <p:cNvSpPr>
            <a:spLocks noGrp="1"/>
          </p:cNvSpPr>
          <p:nvPr>
            <p:ph type="sldNum" sz="quarter" idx="5"/>
          </p:nvPr>
        </p:nvSpPr>
        <p:spPr/>
        <p:txBody>
          <a:bodyPr/>
          <a:lstStyle/>
          <a:p>
            <a:fld id="{63797C3F-C193-4906-BFD6-B8FA141BE262}" type="slidenum">
              <a:rPr lang="en-US" smtClean="0"/>
              <a:pPr/>
              <a:t>8</a:t>
            </a:fld>
            <a:endParaRPr lang="en-US" dirty="0"/>
          </a:p>
        </p:txBody>
      </p:sp>
    </p:spTree>
    <p:extLst>
      <p:ext uri="{BB962C8B-B14F-4D97-AF65-F5344CB8AC3E}">
        <p14:creationId xmlns:p14="http://schemas.microsoft.com/office/powerpoint/2010/main" val="241120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t>
            </a:r>
          </a:p>
        </p:txBody>
      </p:sp>
      <p:sp>
        <p:nvSpPr>
          <p:cNvPr id="4" name="Slide Number Placeholder 3"/>
          <p:cNvSpPr>
            <a:spLocks noGrp="1"/>
          </p:cNvSpPr>
          <p:nvPr>
            <p:ph type="sldNum" sz="quarter" idx="5"/>
          </p:nvPr>
        </p:nvSpPr>
        <p:spPr/>
        <p:txBody>
          <a:bodyPr/>
          <a:lstStyle/>
          <a:p>
            <a:fld id="{63797C3F-C193-4906-BFD6-B8FA141BE262}" type="slidenum">
              <a:rPr lang="en-US" smtClean="0"/>
              <a:pPr/>
              <a:t>9</a:t>
            </a:fld>
            <a:endParaRPr lang="en-US" dirty="0"/>
          </a:p>
        </p:txBody>
      </p:sp>
    </p:spTree>
    <p:extLst>
      <p:ext uri="{BB962C8B-B14F-4D97-AF65-F5344CB8AC3E}">
        <p14:creationId xmlns:p14="http://schemas.microsoft.com/office/powerpoint/2010/main" val="1366222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RS</a:t>
            </a:r>
          </a:p>
          <a:p>
            <a:r>
              <a:rPr lang="en-US" dirty="0"/>
              <a:t>Improvements from the 2015 survey from lessons learned of previous surveys</a:t>
            </a:r>
          </a:p>
          <a:p>
            <a:r>
              <a:rPr lang="en-US" dirty="0"/>
              <a:t>We looked at the CCE exam handbook to get the most recent list of topics and matched the categories of work and responsibilities listed in the survey to the handbook</a:t>
            </a:r>
          </a:p>
          <a:p>
            <a:r>
              <a:rPr lang="en-US" dirty="0"/>
              <a:t>Knowledge topics added – pharmacy, research, infection control, regulatory, facilities management, project management</a:t>
            </a:r>
          </a:p>
          <a:p>
            <a:r>
              <a:rPr lang="en-US" dirty="0"/>
              <a:t>EIT – Engineer in Training</a:t>
            </a:r>
          </a:p>
          <a:p>
            <a:r>
              <a:rPr lang="en-US" dirty="0"/>
              <a:t>S+ - </a:t>
            </a:r>
            <a:r>
              <a:rPr lang="en-US" dirty="0" err="1"/>
              <a:t>CompTia</a:t>
            </a:r>
            <a:r>
              <a:rPr lang="en-US" dirty="0"/>
              <a:t> Security Plus</a:t>
            </a:r>
          </a:p>
        </p:txBody>
      </p:sp>
      <p:sp>
        <p:nvSpPr>
          <p:cNvPr id="4" name="Slide Number Placeholder 3"/>
          <p:cNvSpPr>
            <a:spLocks noGrp="1"/>
          </p:cNvSpPr>
          <p:nvPr>
            <p:ph type="sldNum" sz="quarter" idx="10"/>
          </p:nvPr>
        </p:nvSpPr>
        <p:spPr/>
        <p:txBody>
          <a:bodyPr/>
          <a:lstStyle/>
          <a:p>
            <a:fld id="{63797C3F-C193-4906-BFD6-B8FA141BE262}" type="slidenum">
              <a:rPr lang="en-US" smtClean="0"/>
              <a:pPr/>
              <a:t>10</a:t>
            </a:fld>
            <a:endParaRPr lang="en-US" dirty="0"/>
          </a:p>
        </p:txBody>
      </p:sp>
    </p:spTree>
    <p:extLst>
      <p:ext uri="{BB962C8B-B14F-4D97-AF65-F5344CB8AC3E}">
        <p14:creationId xmlns:p14="http://schemas.microsoft.com/office/powerpoint/2010/main" val="824699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received 534 responses to the survey, though not all respondents answered all questions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Requests to participate primarily sent through emails to peers in the field</a:t>
            </a:r>
          </a:p>
          <a:p>
            <a:endParaRPr lang="en-US" dirty="0"/>
          </a:p>
          <a:p>
            <a:r>
              <a:rPr lang="en-US" dirty="0"/>
              <a:t>(1 free membership/renewal to ACCE and 2 $30 Amazon gift cards).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Professional organizations: the survey was also shared by many other organizations as </a:t>
            </a:r>
            <a:r>
              <a:rPr lang="en-US" sz="1200" kern="1200" dirty="0" err="1">
                <a:solidFill>
                  <a:schemeClr val="tx1"/>
                </a:solidFill>
                <a:effectLst/>
                <a:latin typeface="+mn-lt"/>
                <a:ea typeface="+mn-ea"/>
                <a:cs typeface="+mn-cs"/>
              </a:rPr>
              <a:t>ABEClin</a:t>
            </a:r>
            <a:r>
              <a:rPr lang="en-US" sz="1200" kern="1200" dirty="0">
                <a:solidFill>
                  <a:schemeClr val="tx1"/>
                </a:solidFill>
                <a:effectLst/>
                <a:latin typeface="+mn-lt"/>
                <a:ea typeface="+mn-ea"/>
                <a:cs typeface="+mn-cs"/>
              </a:rPr>
              <a:t> (Brazilian Association for Clinical Engineers), CMBES (The Canadian Medical and Biological Engineering Society), ASPIC (</a:t>
            </a:r>
            <a:r>
              <a:rPr lang="en-US" sz="1200" kern="1200" dirty="0" err="1">
                <a:solidFill>
                  <a:schemeClr val="tx1"/>
                </a:solidFill>
                <a:effectLst/>
                <a:latin typeface="+mn-lt"/>
                <a:ea typeface="+mn-ea"/>
                <a:cs typeface="+mn-cs"/>
              </a:rPr>
              <a:t>Asociacion</a:t>
            </a:r>
            <a:r>
              <a:rPr lang="en-US" sz="1200" kern="1200" dirty="0">
                <a:solidFill>
                  <a:schemeClr val="tx1"/>
                </a:solidFill>
                <a:effectLst/>
                <a:latin typeface="+mn-lt"/>
                <a:ea typeface="+mn-ea"/>
                <a:cs typeface="+mn-cs"/>
              </a:rPr>
              <a:t> Peruana de </a:t>
            </a:r>
            <a:r>
              <a:rPr lang="en-US" sz="1200" kern="1200" dirty="0" err="1">
                <a:solidFill>
                  <a:schemeClr val="tx1"/>
                </a:solidFill>
                <a:effectLst/>
                <a:latin typeface="+mn-lt"/>
                <a:ea typeface="+mn-ea"/>
                <a:cs typeface="+mn-cs"/>
              </a:rPr>
              <a:t>Ingenieros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Clinicos</a:t>
            </a:r>
            <a:r>
              <a:rPr lang="en-US" sz="1200" kern="1200" dirty="0">
                <a:solidFill>
                  <a:schemeClr val="tx1"/>
                </a:solidFill>
                <a:effectLst/>
                <a:latin typeface="+mn-lt"/>
                <a:ea typeface="+mn-ea"/>
                <a:cs typeface="+mn-cs"/>
              </a:rPr>
              <a:t> ), and many States Associations as NCBA, CEAI.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Social Media – LinkedIn, Twitter, Facebook</a:t>
            </a:r>
          </a:p>
          <a:p>
            <a:endParaRPr lang="en-US" dirty="0"/>
          </a:p>
        </p:txBody>
      </p:sp>
      <p:sp>
        <p:nvSpPr>
          <p:cNvPr id="4" name="Slide Number Placeholder 3"/>
          <p:cNvSpPr>
            <a:spLocks noGrp="1"/>
          </p:cNvSpPr>
          <p:nvPr>
            <p:ph type="sldNum" sz="quarter" idx="10"/>
          </p:nvPr>
        </p:nvSpPr>
        <p:spPr/>
        <p:txBody>
          <a:bodyPr/>
          <a:lstStyle/>
          <a:p>
            <a:fld id="{63797C3F-C193-4906-BFD6-B8FA141BE262}" type="slidenum">
              <a:rPr lang="en-US" smtClean="0"/>
              <a:pPr/>
              <a:t>11</a:t>
            </a:fld>
            <a:endParaRPr lang="en-US" dirty="0"/>
          </a:p>
        </p:txBody>
      </p:sp>
    </p:spTree>
    <p:extLst>
      <p:ext uri="{BB962C8B-B14F-4D97-AF65-F5344CB8AC3E}">
        <p14:creationId xmlns:p14="http://schemas.microsoft.com/office/powerpoint/2010/main" val="249900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t>
            </a:r>
          </a:p>
        </p:txBody>
      </p:sp>
      <p:sp>
        <p:nvSpPr>
          <p:cNvPr id="4" name="Slide Number Placeholder 3"/>
          <p:cNvSpPr>
            <a:spLocks noGrp="1"/>
          </p:cNvSpPr>
          <p:nvPr>
            <p:ph type="sldNum" sz="quarter" idx="5"/>
          </p:nvPr>
        </p:nvSpPr>
        <p:spPr/>
        <p:txBody>
          <a:bodyPr/>
          <a:lstStyle/>
          <a:p>
            <a:fld id="{63797C3F-C193-4906-BFD6-B8FA141BE262}" type="slidenum">
              <a:rPr lang="en-US" smtClean="0"/>
              <a:pPr/>
              <a:t>12</a:t>
            </a:fld>
            <a:endParaRPr lang="en-US" dirty="0"/>
          </a:p>
        </p:txBody>
      </p:sp>
    </p:spTree>
    <p:extLst>
      <p:ext uri="{BB962C8B-B14F-4D97-AF65-F5344CB8AC3E}">
        <p14:creationId xmlns:p14="http://schemas.microsoft.com/office/powerpoint/2010/main" val="443354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13</a:t>
            </a:fld>
            <a:endParaRPr lang="en-US" dirty="0"/>
          </a:p>
        </p:txBody>
      </p:sp>
    </p:spTree>
    <p:extLst>
      <p:ext uri="{BB962C8B-B14F-4D97-AF65-F5344CB8AC3E}">
        <p14:creationId xmlns:p14="http://schemas.microsoft.com/office/powerpoint/2010/main" val="530325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14</a:t>
            </a:fld>
            <a:endParaRPr lang="en-US" dirty="0"/>
          </a:p>
        </p:txBody>
      </p:sp>
    </p:spTree>
    <p:extLst>
      <p:ext uri="{BB962C8B-B14F-4D97-AF65-F5344CB8AC3E}">
        <p14:creationId xmlns:p14="http://schemas.microsoft.com/office/powerpoint/2010/main" val="2861745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15</a:t>
            </a:fld>
            <a:endParaRPr lang="en-US" dirty="0"/>
          </a:p>
        </p:txBody>
      </p:sp>
    </p:spTree>
    <p:extLst>
      <p:ext uri="{BB962C8B-B14F-4D97-AF65-F5344CB8AC3E}">
        <p14:creationId xmlns:p14="http://schemas.microsoft.com/office/powerpoint/2010/main" val="211311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endParaRPr lang="en-US" dirty="0"/>
          </a:p>
          <a:p>
            <a:r>
              <a:rPr lang="en-US" dirty="0"/>
              <a:t>Other includes the following options – other, academia, medical equipment manufacturer, consulting firm, student, regulatory/accreditation agency, non-medical industry, international aid organization</a:t>
            </a:r>
          </a:p>
        </p:txBody>
      </p:sp>
      <p:sp>
        <p:nvSpPr>
          <p:cNvPr id="4" name="Slide Number Placeholder 3"/>
          <p:cNvSpPr>
            <a:spLocks noGrp="1"/>
          </p:cNvSpPr>
          <p:nvPr>
            <p:ph type="sldNum" sz="quarter" idx="10"/>
          </p:nvPr>
        </p:nvSpPr>
        <p:spPr/>
        <p:txBody>
          <a:bodyPr/>
          <a:lstStyle/>
          <a:p>
            <a:fld id="{63797C3F-C193-4906-BFD6-B8FA141BE262}" type="slidenum">
              <a:rPr lang="en-US" smtClean="0"/>
              <a:pPr/>
              <a:t>16</a:t>
            </a:fld>
            <a:endParaRPr lang="en-US" dirty="0"/>
          </a:p>
        </p:txBody>
      </p:sp>
    </p:spTree>
    <p:extLst>
      <p:ext uri="{BB962C8B-B14F-4D97-AF65-F5344CB8AC3E}">
        <p14:creationId xmlns:p14="http://schemas.microsoft.com/office/powerpoint/2010/main" val="2553206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endParaRPr lang="en-US" dirty="0"/>
          </a:p>
          <a:p>
            <a:r>
              <a:rPr lang="en-US" dirty="0"/>
              <a:t>CLINICAL ENGINEER (an engineering professional who focuses on healthcare technology planning, evaluation, management, analysis, education, support and regulatory compliance)</a:t>
            </a:r>
          </a:p>
          <a:p>
            <a:r>
              <a:rPr lang="en-US" dirty="0"/>
              <a:t>CLINICAL SYSTEMS ENGINEER (an engineering professional that focuses on ensuring the effective deployment, integration and support of multi-component and interconnected medical systems)</a:t>
            </a:r>
          </a:p>
          <a:p>
            <a:r>
              <a:rPr lang="en-US" dirty="0"/>
              <a:t>HEALTHCARE TECHNOLOGY MANAGER (a management personnel responsible for planning and directing activities of others, monitoring their work, and taking corrective actions when necessary in the support of healthcare technology)</a:t>
            </a:r>
          </a:p>
          <a:p>
            <a:r>
              <a:rPr lang="en-US" dirty="0"/>
              <a:t>BIOMEDICAL EQUIPMENT TECHNICIAN (a technical professional who focuses on inspection, testing and repair of medical devices and systems) </a:t>
            </a:r>
          </a:p>
          <a:p>
            <a:r>
              <a:rPr lang="en-US" dirty="0"/>
              <a:t>SPECIALIST (a field modality expert who demonstrates a working knowledge of clinical equipment such as radiology, laboratory, biomed, networking)</a:t>
            </a:r>
          </a:p>
          <a:p>
            <a:r>
              <a:rPr lang="en-US" dirty="0"/>
              <a:t>	Specific Specialty:</a:t>
            </a:r>
          </a:p>
          <a:p>
            <a:pPr lvl="0"/>
            <a:r>
              <a:rPr lang="en-US" dirty="0"/>
              <a:t>Radiology</a:t>
            </a:r>
          </a:p>
          <a:p>
            <a:pPr lvl="0"/>
            <a:r>
              <a:rPr lang="en-US" dirty="0"/>
              <a:t>Laboratory</a:t>
            </a:r>
          </a:p>
          <a:p>
            <a:pPr lvl="0"/>
            <a:r>
              <a:rPr lang="en-US" dirty="0"/>
              <a:t>Network Medical Systems</a:t>
            </a:r>
          </a:p>
          <a:p>
            <a:r>
              <a:rPr lang="en-US" dirty="0"/>
              <a:t>MEDICAL EQUIPMENT PLANNER (a technical professional who focuses on implementation of healthcare technology during planning, design, and construction of healthcare facilities)</a:t>
            </a:r>
            <a:endParaRPr lang="fr-FR" dirty="0"/>
          </a:p>
          <a:p>
            <a:endParaRPr lang="en-US" dirty="0"/>
          </a:p>
        </p:txBody>
      </p:sp>
      <p:sp>
        <p:nvSpPr>
          <p:cNvPr id="4" name="Slide Number Placeholder 3"/>
          <p:cNvSpPr>
            <a:spLocks noGrp="1"/>
          </p:cNvSpPr>
          <p:nvPr>
            <p:ph type="sldNum" sz="quarter" idx="10"/>
          </p:nvPr>
        </p:nvSpPr>
        <p:spPr/>
        <p:txBody>
          <a:bodyPr/>
          <a:lstStyle/>
          <a:p>
            <a:fld id="{63797C3F-C193-4906-BFD6-B8FA141BE262}" type="slidenum">
              <a:rPr lang="en-US" smtClean="0"/>
              <a:pPr/>
              <a:t>17</a:t>
            </a:fld>
            <a:endParaRPr lang="en-US" dirty="0"/>
          </a:p>
        </p:txBody>
      </p:sp>
    </p:spTree>
    <p:extLst>
      <p:ext uri="{BB962C8B-B14F-4D97-AF65-F5344CB8AC3E}">
        <p14:creationId xmlns:p14="http://schemas.microsoft.com/office/powerpoint/2010/main" val="4136260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Out of all respondents, 328 (66.8%) selected Healthcare Technology Management as their primary nature of their present position. Similarly, out of CE Only respondents, 272 (75.8%) also selected Healthcare Technology Management as their primary position. For the All Respondents and CE Only groups, all other positions were 10% or less.  The Non-CE group had 56 (42.4%) select Healthcare Technology Management as their primary position, which is the majority, but there were also 39 (29.5%) that selected Service Delivery and 22 (16.7%) that selected Professional Support.</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18</a:t>
            </a:fld>
            <a:endParaRPr lang="en-US" dirty="0"/>
          </a:p>
        </p:txBody>
      </p:sp>
    </p:spTree>
    <p:extLst>
      <p:ext uri="{BB962C8B-B14F-4D97-AF65-F5344CB8AC3E}">
        <p14:creationId xmlns:p14="http://schemas.microsoft.com/office/powerpoint/2010/main" val="2370373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All Respondents group, the majority of the respondents have either a 4-year degree (30.8%) or a 6-year degree (39.2%), and less than a fifth (18.3%) of the respondents have only a 2-year degree.  In the CE Only group, almost half (49.7%) of the respondents have a 6-year degree and a third of the respondents (32.8%) have a 4-year degree.  In the Non-CE group, about half (48.4%) have only a 2-year degree and a fourth of the respondents have a 4-year degree.</a:t>
            </a:r>
          </a:p>
          <a:p>
            <a:endParaRPr lang="en-US" sz="1200" kern="1200" dirty="0">
              <a:solidFill>
                <a:schemeClr val="tx1"/>
              </a:solidFill>
              <a:effectLst/>
              <a:latin typeface="+mn-lt"/>
              <a:ea typeface="+mn-ea"/>
              <a:cs typeface="+mn-cs"/>
            </a:endParaRPr>
          </a:p>
          <a:p>
            <a:r>
              <a:rPr lang="en-US" dirty="0"/>
              <a:t>This disparity confirms that the CE Group is comprised of mainly engineers and the Non-CE group is comprised mainly of technicians</a:t>
            </a:r>
          </a:p>
        </p:txBody>
      </p:sp>
      <p:sp>
        <p:nvSpPr>
          <p:cNvPr id="4" name="Slide Number Placeholder 3"/>
          <p:cNvSpPr>
            <a:spLocks noGrp="1"/>
          </p:cNvSpPr>
          <p:nvPr>
            <p:ph type="sldNum" sz="quarter" idx="5"/>
          </p:nvPr>
        </p:nvSpPr>
        <p:spPr/>
        <p:txBody>
          <a:bodyPr/>
          <a:lstStyle/>
          <a:p>
            <a:fld id="{63797C3F-C193-4906-BFD6-B8FA141BE262}" type="slidenum">
              <a:rPr lang="en-US" smtClean="0"/>
              <a:pPr/>
              <a:t>19</a:t>
            </a:fld>
            <a:endParaRPr lang="en-US" dirty="0"/>
          </a:p>
        </p:txBody>
      </p:sp>
    </p:spTree>
    <p:extLst>
      <p:ext uri="{BB962C8B-B14F-4D97-AF65-F5344CB8AC3E}">
        <p14:creationId xmlns:p14="http://schemas.microsoft.com/office/powerpoint/2010/main" val="3160642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SB</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20</a:t>
            </a:fld>
            <a:endParaRPr lang="en-US" dirty="0"/>
          </a:p>
        </p:txBody>
      </p:sp>
    </p:spTree>
    <p:extLst>
      <p:ext uri="{BB962C8B-B14F-4D97-AF65-F5344CB8AC3E}">
        <p14:creationId xmlns:p14="http://schemas.microsoft.com/office/powerpoint/2010/main" val="912045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r>
              <a:rPr lang="en-US" dirty="0"/>
              <a:t>Okay</a:t>
            </a:r>
            <a:r>
              <a:rPr lang="en-US" baseline="0" dirty="0"/>
              <a:t> everyone – go to the live polling in the MD Expo 2019 app and answer the following questions:</a:t>
            </a:r>
          </a:p>
          <a:p>
            <a:pPr>
              <a:buClr>
                <a:srgbClr val="00B050"/>
              </a:buClr>
              <a:buFont typeface="Wingdings" panose="05000000000000000000" pitchFamily="2" charset="2"/>
              <a:buChar char="q"/>
            </a:pPr>
            <a:r>
              <a:rPr lang="en-US" sz="2600" dirty="0"/>
              <a:t>How many years of experience do you have in the HTM field?</a:t>
            </a:r>
          </a:p>
          <a:p>
            <a:pPr lvl="1">
              <a:buClr>
                <a:srgbClr val="00B050"/>
              </a:buClr>
              <a:buFont typeface="Courier New" panose="02070309020205020404" pitchFamily="49" charset="0"/>
              <a:buChar char="o"/>
            </a:pPr>
            <a:r>
              <a:rPr lang="en-US" sz="2600" dirty="0"/>
              <a:t>0-5 years</a:t>
            </a:r>
          </a:p>
          <a:p>
            <a:pPr lvl="1">
              <a:buClr>
                <a:srgbClr val="00B050"/>
              </a:buClr>
              <a:buFont typeface="Courier New" panose="02070309020205020404" pitchFamily="49" charset="0"/>
              <a:buChar char="o"/>
            </a:pPr>
            <a:r>
              <a:rPr lang="en-US" sz="2600" dirty="0"/>
              <a:t>5-10 years</a:t>
            </a:r>
          </a:p>
          <a:p>
            <a:pPr lvl="1">
              <a:buClr>
                <a:srgbClr val="00B050"/>
              </a:buClr>
              <a:buFont typeface="Courier New" panose="02070309020205020404" pitchFamily="49" charset="0"/>
              <a:buChar char="o"/>
            </a:pPr>
            <a:r>
              <a:rPr lang="en-US" sz="2600" dirty="0"/>
              <a:t>10-15 years</a:t>
            </a:r>
          </a:p>
          <a:p>
            <a:pPr lvl="1">
              <a:buClr>
                <a:srgbClr val="00B050"/>
              </a:buClr>
              <a:buFont typeface="Courier New" panose="02070309020205020404" pitchFamily="49" charset="0"/>
              <a:buChar char="o"/>
            </a:pPr>
            <a:r>
              <a:rPr lang="en-US" sz="2600" dirty="0"/>
              <a:t>15-20 years</a:t>
            </a:r>
          </a:p>
          <a:p>
            <a:pPr lvl="1">
              <a:buClr>
                <a:srgbClr val="00B050"/>
              </a:buClr>
              <a:buFont typeface="Courier New" panose="02070309020205020404" pitchFamily="49" charset="0"/>
              <a:buChar char="o"/>
            </a:pPr>
            <a:r>
              <a:rPr lang="en-US" sz="2600" dirty="0"/>
              <a:t>20-25 years</a:t>
            </a:r>
          </a:p>
          <a:p>
            <a:pPr lvl="1">
              <a:buClr>
                <a:srgbClr val="00B050"/>
              </a:buClr>
              <a:buFont typeface="Courier New" panose="02070309020205020404" pitchFamily="49" charset="0"/>
              <a:buChar char="o"/>
            </a:pPr>
            <a:r>
              <a:rPr lang="en-US" sz="2600" dirty="0"/>
              <a:t>25-30 years</a:t>
            </a:r>
          </a:p>
          <a:p>
            <a:pPr lvl="1">
              <a:buClr>
                <a:srgbClr val="00B050"/>
              </a:buClr>
              <a:buFont typeface="Courier New" panose="02070309020205020404" pitchFamily="49" charset="0"/>
              <a:buChar char="o"/>
            </a:pPr>
            <a:r>
              <a:rPr lang="en-US" sz="2600" dirty="0"/>
              <a:t>&gt;30 years</a:t>
            </a:r>
          </a:p>
          <a:p>
            <a:pPr marL="0" indent="0">
              <a:buNone/>
            </a:pPr>
            <a:endParaRPr lang="en-US" sz="2600" dirty="0"/>
          </a:p>
          <a:p>
            <a:pPr>
              <a:buClr>
                <a:srgbClr val="00B050"/>
              </a:buClr>
              <a:buFont typeface="Wingdings" panose="05000000000000000000" pitchFamily="2" charset="2"/>
              <a:buChar char="q"/>
            </a:pPr>
            <a:r>
              <a:rPr lang="en-US" sz="2600" dirty="0"/>
              <a:t>Are you eligible to take the CCE exam?</a:t>
            </a:r>
          </a:p>
          <a:p>
            <a:pPr lvl="1">
              <a:buClr>
                <a:srgbClr val="00B050"/>
              </a:buClr>
              <a:buFont typeface="Courier New" panose="02070309020205020404" pitchFamily="49" charset="0"/>
              <a:buChar char="o"/>
            </a:pPr>
            <a:r>
              <a:rPr lang="en-US" sz="2600" dirty="0"/>
              <a:t>Yes</a:t>
            </a:r>
          </a:p>
          <a:p>
            <a:pPr lvl="1">
              <a:buClr>
                <a:srgbClr val="00B050"/>
              </a:buClr>
              <a:buFont typeface="Courier New" panose="02070309020205020404" pitchFamily="49" charset="0"/>
              <a:buChar char="o"/>
            </a:pPr>
            <a:r>
              <a:rPr lang="en-US" sz="2600" dirty="0"/>
              <a:t>No</a:t>
            </a:r>
          </a:p>
          <a:p>
            <a:pPr lvl="1">
              <a:buClr>
                <a:srgbClr val="00B050"/>
              </a:buClr>
              <a:buFont typeface="Courier New" panose="02070309020205020404" pitchFamily="49" charset="0"/>
              <a:buChar char="o"/>
            </a:pPr>
            <a:r>
              <a:rPr lang="en-US" sz="2600" dirty="0"/>
              <a:t>Unsure, do not know eligibility requirements</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21</a:t>
            </a:fld>
            <a:endParaRPr lang="en-US" dirty="0"/>
          </a:p>
        </p:txBody>
      </p:sp>
    </p:spTree>
    <p:extLst>
      <p:ext uri="{BB962C8B-B14F-4D97-AF65-F5344CB8AC3E}">
        <p14:creationId xmlns:p14="http://schemas.microsoft.com/office/powerpoint/2010/main" val="3178931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the surve</a:t>
            </a:r>
            <a:r>
              <a:rPr lang="en-US" baseline="0" dirty="0"/>
              <a:t>y results for the years of experience question that you all just answered – (compare to live results)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Go over the year ranges and percentages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had 508 respondents to this 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highest percentage, 21.3% had 0-5 years of experience, followed closely behind those who had greater than 30 years of experience (19.7%)</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Comparison to 2010: A majority had from 0 to 5 years of experience, whereas in 2010, the majority had more than 20 years of experience. This shows that the field is gaining new people.</a:t>
            </a:r>
          </a:p>
          <a:p>
            <a:endParaRPr lang="en-US" dirty="0"/>
          </a:p>
        </p:txBody>
      </p:sp>
      <p:sp>
        <p:nvSpPr>
          <p:cNvPr id="4" name="Slide Number Placeholder 3"/>
          <p:cNvSpPr>
            <a:spLocks noGrp="1"/>
          </p:cNvSpPr>
          <p:nvPr>
            <p:ph type="sldNum" sz="quarter" idx="10"/>
          </p:nvPr>
        </p:nvSpPr>
        <p:spPr/>
        <p:txBody>
          <a:bodyPr/>
          <a:lstStyle/>
          <a:p>
            <a:fld id="{63797C3F-C193-4906-BFD6-B8FA141BE262}" type="slidenum">
              <a:rPr lang="en-US" smtClean="0"/>
              <a:pPr/>
              <a:t>22</a:t>
            </a:fld>
            <a:endParaRPr lang="en-US" dirty="0"/>
          </a:p>
        </p:txBody>
      </p:sp>
    </p:spTree>
    <p:extLst>
      <p:ext uri="{BB962C8B-B14F-4D97-AF65-F5344CB8AC3E}">
        <p14:creationId xmlns:p14="http://schemas.microsoft.com/office/powerpoint/2010/main" val="2796311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r>
              <a:rPr lang="en-US" dirty="0"/>
              <a:t>The second polling question you answered asked if you were eligible to take the CCE exam – for everyone who answered that you did not know, here are the eligibility requirements:</a:t>
            </a:r>
          </a:p>
          <a:p>
            <a:pPr lvl="1"/>
            <a:r>
              <a:rPr lang="en-US" sz="2800" dirty="0"/>
              <a:t>Licensure in the United States as a Professional Engineer (PE) </a:t>
            </a:r>
          </a:p>
          <a:p>
            <a:pPr lvl="2"/>
            <a:r>
              <a:rPr lang="en-US" sz="2800" dirty="0"/>
              <a:t>3 or more years of clinical engineering practice</a:t>
            </a:r>
          </a:p>
          <a:p>
            <a:pPr lvl="1"/>
            <a:r>
              <a:rPr lang="en-US" sz="2800" dirty="0"/>
              <a:t>BS or higher degree in engineering (EAC/ABET accredited program)</a:t>
            </a:r>
          </a:p>
          <a:p>
            <a:pPr lvl="2"/>
            <a:r>
              <a:rPr lang="en-US" sz="2800" dirty="0"/>
              <a:t>4 or more years of engineering practice, including 3 or more years of clinical engineering practice</a:t>
            </a:r>
          </a:p>
          <a:p>
            <a:pPr lvl="1"/>
            <a:r>
              <a:rPr lang="en-US" sz="2800" dirty="0"/>
              <a:t>BSET degree in engineering technology (TAC/ABET accredited program)</a:t>
            </a:r>
          </a:p>
          <a:p>
            <a:pPr lvl="2"/>
            <a:r>
              <a:rPr lang="en-US" sz="2800" dirty="0"/>
              <a:t>8 or more years of engineering practice, including 3 or more years of clinical engineering practice</a:t>
            </a:r>
          </a:p>
          <a:p>
            <a:pPr lvl="1"/>
            <a:r>
              <a:rPr lang="en-US" sz="2800" dirty="0"/>
              <a:t>Licensure in Canada as a Professional Engineer (PE)</a:t>
            </a:r>
          </a:p>
          <a:p>
            <a:pPr lvl="2"/>
            <a:r>
              <a:rPr lang="en-US" sz="2800" dirty="0"/>
              <a:t>3 or more years of clinical engineering practice</a:t>
            </a:r>
          </a:p>
          <a:p>
            <a:endParaRPr lang="en-US" dirty="0"/>
          </a:p>
          <a:p>
            <a:r>
              <a:rPr lang="en-US" dirty="0"/>
              <a:t>The Certification in Clinical Engineering is offered by ACCE (American College of Clinical Engineering)</a:t>
            </a:r>
          </a:p>
          <a:p>
            <a:r>
              <a:rPr lang="en-US" dirty="0"/>
              <a:t>The examination process for this certification is administered by the HTCC (Healthcare</a:t>
            </a:r>
            <a:r>
              <a:rPr lang="en-US" baseline="0" dirty="0"/>
              <a:t> Technology Certification Commission) affiliated with ACCE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certification p</a:t>
            </a:r>
            <a:r>
              <a:rPr lang="en-US" dirty="0"/>
              <a:t>rovides formal recognition of individual competence in Clinical Engineering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Clinical engineering certification is a three-step process: (1) application review by the US and Canadian Board of Examiners for Clinical Engineering Certification consisting of eligibility qualifications and three references, (2) written exam of 150 multiple-choice questions, and (3) oral exam where you have to respond to questions on three clinical engineering scenarios</a:t>
            </a:r>
            <a:endParaRPr lang="en-US" dirty="0"/>
          </a:p>
          <a:p>
            <a:endParaRPr lang="en-US" dirty="0"/>
          </a:p>
          <a:p>
            <a:r>
              <a:rPr lang="en-US" dirty="0"/>
              <a:t>Clinical Engineering Certification Program:</a:t>
            </a:r>
          </a:p>
          <a:p>
            <a:r>
              <a:rPr lang="en-US" dirty="0"/>
              <a:t>Purpose: The purpose of certification is to promote healthcare delivery improvement through the certification assessment of competency of professionals who support and advance patient care by applying engineering and management skills to healthcare technology.</a:t>
            </a:r>
          </a:p>
          <a:p>
            <a:r>
              <a:rPr lang="en-US" dirty="0"/>
              <a:t>1 – The certification process includes establishing and measuring: the level of knowledge, the ability to communicate that knowledge, the ability to use that knowledge to solve problems in healthcare technology, that are required for certification as a clinical engineer</a:t>
            </a:r>
          </a:p>
          <a:p>
            <a:r>
              <a:rPr lang="en-US" dirty="0"/>
              <a:t>2 – Providing a standard for certification, thereby assisting the employer, public and members of the health professions in the assessment of the clinical engineers</a:t>
            </a:r>
          </a:p>
          <a:p>
            <a:r>
              <a:rPr lang="en-US" dirty="0"/>
              <a:t>3 – Recognizing formally those individuals who met the eligibility requirements of the Board and pass the Certification examination</a:t>
            </a:r>
          </a:p>
          <a:p>
            <a:r>
              <a:rPr lang="en-US" dirty="0"/>
              <a:t>4 – Requiring continued personal and professional growth in the practice of clinical engineering to maintain certification</a:t>
            </a:r>
          </a:p>
          <a:p>
            <a:endParaRPr lang="en-US" dirty="0"/>
          </a:p>
          <a:p>
            <a:r>
              <a:rPr lang="en-US" dirty="0"/>
              <a:t>2019 Certification Examination:</a:t>
            </a:r>
          </a:p>
          <a:p>
            <a:r>
              <a:rPr lang="en-US" dirty="0"/>
              <a:t>Application Deadlines:</a:t>
            </a:r>
          </a:p>
          <a:p>
            <a:r>
              <a:rPr lang="en-US" dirty="0"/>
              <a:t> - Testing in the US &amp; Canada: July 19, 2019</a:t>
            </a:r>
          </a:p>
          <a:p>
            <a:r>
              <a:rPr lang="en-US" dirty="0"/>
              <a:t> - Testing outside the US-Canada: June 22,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computerized written examination will be available from November 2, 2019 thru November 16, 2019</a:t>
            </a:r>
          </a:p>
          <a:p>
            <a:r>
              <a:rPr lang="en-US" dirty="0"/>
              <a:t>For detailed information and to apply, go to:</a:t>
            </a:r>
          </a:p>
          <a:p>
            <a:r>
              <a:rPr lang="en-US" dirty="0"/>
              <a:t>https://accenet.org/CECertification/Pages/Default.aspx</a:t>
            </a:r>
          </a:p>
        </p:txBody>
      </p:sp>
      <p:sp>
        <p:nvSpPr>
          <p:cNvPr id="4" name="Slide Number Placeholder 3"/>
          <p:cNvSpPr>
            <a:spLocks noGrp="1"/>
          </p:cNvSpPr>
          <p:nvPr>
            <p:ph type="sldNum" sz="quarter" idx="5"/>
          </p:nvPr>
        </p:nvSpPr>
        <p:spPr/>
        <p:txBody>
          <a:bodyPr/>
          <a:lstStyle/>
          <a:p>
            <a:fld id="{63797C3F-C193-4906-BFD6-B8FA141BE262}" type="slidenum">
              <a:rPr lang="en-US" smtClean="0"/>
              <a:pPr/>
              <a:t>23</a:t>
            </a:fld>
            <a:endParaRPr lang="en-US" dirty="0"/>
          </a:p>
        </p:txBody>
      </p:sp>
    </p:spTree>
    <p:extLst>
      <p:ext uri="{BB962C8B-B14F-4D97-AF65-F5344CB8AC3E}">
        <p14:creationId xmlns:p14="http://schemas.microsoft.com/office/powerpoint/2010/main" val="3010454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r>
              <a:rPr lang="en-US" sz="1200" kern="1200" dirty="0">
                <a:solidFill>
                  <a:schemeClr val="tx1"/>
                </a:solidFill>
                <a:effectLst/>
                <a:latin typeface="+mn-lt"/>
                <a:ea typeface="+mn-ea"/>
                <a:cs typeface="+mn-cs"/>
              </a:rPr>
              <a:t>Asking respondents to identify their eligibility for CCE examination is new to the 2018 survey.  </a:t>
            </a:r>
          </a:p>
          <a:p>
            <a:r>
              <a:rPr lang="en-US" sz="1200" kern="1200" dirty="0">
                <a:solidFill>
                  <a:schemeClr val="tx1"/>
                </a:solidFill>
                <a:effectLst/>
                <a:latin typeface="+mn-lt"/>
                <a:ea typeface="+mn-ea"/>
                <a:cs typeface="+mn-cs"/>
              </a:rPr>
              <a:t>In the survey, we provided the eligibility requirements, so the respondents would know if they were or were not eligible. </a:t>
            </a:r>
          </a:p>
          <a:p>
            <a:r>
              <a:rPr lang="en-US" sz="1200" kern="1200" dirty="0">
                <a:solidFill>
                  <a:schemeClr val="tx1"/>
                </a:solidFill>
                <a:effectLst/>
                <a:latin typeface="+mn-lt"/>
                <a:ea typeface="+mn-ea"/>
                <a:cs typeface="+mn-cs"/>
              </a:rPr>
              <a:t>We wanted to collect this information to find out the amount of potential CCE exam takers.</a:t>
            </a:r>
            <a:endParaRPr lang="en-US" dirty="0"/>
          </a:p>
          <a:p>
            <a:r>
              <a:rPr lang="en-US" dirty="0"/>
              <a:t>Here are the survey results for CCE Eligibility – state percentages</a:t>
            </a:r>
          </a:p>
          <a:p>
            <a:r>
              <a:rPr lang="en-US" dirty="0"/>
              <a:t>We had 496 respondents to this question, and as you can see the majority of the respondents are eligible for the CCE exam.</a:t>
            </a:r>
          </a:p>
        </p:txBody>
      </p:sp>
      <p:sp>
        <p:nvSpPr>
          <p:cNvPr id="4" name="Slide Number Placeholder 3"/>
          <p:cNvSpPr>
            <a:spLocks noGrp="1"/>
          </p:cNvSpPr>
          <p:nvPr>
            <p:ph type="sldNum" sz="quarter" idx="5"/>
          </p:nvPr>
        </p:nvSpPr>
        <p:spPr/>
        <p:txBody>
          <a:bodyPr/>
          <a:lstStyle/>
          <a:p>
            <a:fld id="{63797C3F-C193-4906-BFD6-B8FA141BE262}" type="slidenum">
              <a:rPr lang="en-US" smtClean="0"/>
              <a:pPr/>
              <a:t>24</a:t>
            </a:fld>
            <a:endParaRPr lang="en-US" dirty="0"/>
          </a:p>
        </p:txBody>
      </p:sp>
    </p:spTree>
    <p:extLst>
      <p:ext uri="{BB962C8B-B14F-4D97-AF65-F5344CB8AC3E}">
        <p14:creationId xmlns:p14="http://schemas.microsoft.com/office/powerpoint/2010/main" val="3297362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thought it would be telling to look further at the responses that said they were not CCE eligible and filter them by CE positions and non-CE positions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were the results we got – Of the 196 respondents that were not eligible to take the CCE exam, 52% are in CE positions currently (clinical engineer, healthcare technology manager, clinical systems manager), and 48% are in non-CE positions (medical equipment planner, biomedical equipment technician, specialist)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results could indicate that there are more individuals starting their careers as Clinical Engineers and may become eligible in the near future, since a major portion of the CCE exam eligibility is years of experience.  This is also highlighted in the years of experience question with the majority having 0-5 years of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Confirms importance of this survey and interest in CCE exam (Assumed interest based on eligibility)</a:t>
            </a:r>
          </a:p>
        </p:txBody>
      </p:sp>
      <p:sp>
        <p:nvSpPr>
          <p:cNvPr id="4" name="Slide Number Placeholder 3"/>
          <p:cNvSpPr>
            <a:spLocks noGrp="1"/>
          </p:cNvSpPr>
          <p:nvPr>
            <p:ph type="sldNum" sz="quarter" idx="5"/>
          </p:nvPr>
        </p:nvSpPr>
        <p:spPr/>
        <p:txBody>
          <a:bodyPr/>
          <a:lstStyle/>
          <a:p>
            <a:fld id="{63797C3F-C193-4906-BFD6-B8FA141BE262}" type="slidenum">
              <a:rPr lang="en-US" smtClean="0"/>
              <a:pPr/>
              <a:t>25</a:t>
            </a:fld>
            <a:endParaRPr lang="en-US" dirty="0"/>
          </a:p>
        </p:txBody>
      </p:sp>
    </p:spTree>
    <p:extLst>
      <p:ext uri="{BB962C8B-B14F-4D97-AF65-F5344CB8AC3E}">
        <p14:creationId xmlns:p14="http://schemas.microsoft.com/office/powerpoint/2010/main" val="184083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section of the demographics we wanted to discuss is the certifications. The graph shows the percentage of respondents that have each type of certification.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percentages will not add up to 100%, since people can have multiple certifications</a:t>
            </a:r>
          </a:p>
          <a:p>
            <a:r>
              <a:rPr lang="en-US" dirty="0"/>
              <a:t>CCE (includes HTCC certified and ICC certified (older form of certification through AAMI)) – 29.1%, CBET – 25.2%, </a:t>
            </a:r>
            <a:r>
              <a:rPr lang="en-US" dirty="0" err="1"/>
              <a:t>CompTia</a:t>
            </a:r>
            <a:r>
              <a:rPr lang="en-US" dirty="0"/>
              <a:t> A+, N+, S+ (any of them) – 22.6%, PE – 17%, LEAN Six Sigma – 15.7%, CHTM – 9.2%, PMP (PMI certified Project Management Professional) – 4.6%, FACCE (Fellow of the American College of Clinical Engineering) – 3.6%, FACHE (Fellow of the American College of Healthcare Executives)– 1.6%</a:t>
            </a:r>
          </a:p>
          <a:p>
            <a:r>
              <a:rPr lang="en-US" dirty="0"/>
              <a:t>There were 306 respondents to this survey question, and from the results most respondents held either a CCE or CBET certification.</a:t>
            </a:r>
          </a:p>
          <a:p>
            <a:r>
              <a:rPr lang="en-US" dirty="0"/>
              <a:t>Many respondents also have the following certifications: IT/Networking (23%) (To include CompTIA A+, N+, S+), PE (17%), and LEAN Six Sigma (16%).</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26</a:t>
            </a:fld>
            <a:endParaRPr lang="en-US" dirty="0"/>
          </a:p>
        </p:txBody>
      </p:sp>
    </p:spTree>
    <p:extLst>
      <p:ext uri="{BB962C8B-B14F-4D97-AF65-F5344CB8AC3E}">
        <p14:creationId xmlns:p14="http://schemas.microsoft.com/office/powerpoint/2010/main" val="3772312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27</a:t>
            </a:fld>
            <a:endParaRPr lang="en-US" dirty="0"/>
          </a:p>
        </p:txBody>
      </p:sp>
    </p:spTree>
    <p:extLst>
      <p:ext uri="{BB962C8B-B14F-4D97-AF65-F5344CB8AC3E}">
        <p14:creationId xmlns:p14="http://schemas.microsoft.com/office/powerpoint/2010/main" val="1119142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top 10 Knowledge categories were the same (albeit with slightly different rankings) between All Respondents and the CE Only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 Management was one of the Knowledge categories that was added this year to the survey.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was in the top 10 for the All Respondents group and was the second highest in the CE Only group.</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28</a:t>
            </a:fld>
            <a:endParaRPr lang="en-US" dirty="0"/>
          </a:p>
        </p:txBody>
      </p:sp>
    </p:spTree>
    <p:extLst>
      <p:ext uri="{BB962C8B-B14F-4D97-AF65-F5344CB8AC3E}">
        <p14:creationId xmlns:p14="http://schemas.microsoft.com/office/powerpoint/2010/main" val="15228090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top 10 Knowledge categories were the same (albeit with slightly different rankings) between All Respondents and the CE Only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 Management was one of the Knowledge categories that was added this year to the survey.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was in the top 10 for the All Respondents group and was the second highest in the CE Only group.</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29</a:t>
            </a:fld>
            <a:endParaRPr lang="en-US" dirty="0"/>
          </a:p>
        </p:txBody>
      </p:sp>
    </p:spTree>
    <p:extLst>
      <p:ext uri="{BB962C8B-B14F-4D97-AF65-F5344CB8AC3E}">
        <p14:creationId xmlns:p14="http://schemas.microsoft.com/office/powerpoint/2010/main" val="1464437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 Safety was the Responsibility that received the highest score of all Categories of Work, which confirms that patient safety is paramount in the HTM field.</a:t>
            </a:r>
          </a:p>
          <a:p>
            <a:endParaRPr lang="en-US" dirty="0"/>
          </a:p>
          <a:p>
            <a:r>
              <a:rPr lang="en-US" sz="1200" kern="1200" dirty="0">
                <a:solidFill>
                  <a:schemeClr val="tx1"/>
                </a:solidFill>
                <a:effectLst/>
                <a:latin typeface="+mn-lt"/>
                <a:ea typeface="+mn-ea"/>
                <a:cs typeface="+mn-cs"/>
              </a:rPr>
              <a:t>The following tables summarize the top two responsibilities (or more, if a tie existed) in each of the Categories of Work. The tables are divided into two groups: All Respondents and CE Only.  The difference in responsibilities between these two groups is most evident in the Technology Management and Service Delivery Management Categories of Work.  In Technology Management, for All Respondents, the top responsibilities are Technology Assessment, Product Selection / Vendor Selection, Inventory Management, Life Cycle Analysis, and Device Integration Planning.  For the CE Only group, Technology Assessment still ranked highest, but the responsibilities that ranked second were slightly different: Product Selection / Vendor Selection, Life Cycle Analysis, Project Management, and Healthcare Technology Strategic Planning.  In Service Delivery Management, for all respondents, the top responsibilities are Equipment Repair and Maintenance, Service Contract Management and Equipment Performance Testing, in that order.  For the CE Only group, however, Service Contract Management jumps to the top position, and Maintenance Software (CMMS) Administration and Technician/Service Supervision (two responsibilities not in the top list for all respondents) tie with Equipment Repair and Maintenance. Also, important to note, the responsibility that received the highest score out of all Categories of Work and in both groups, was Patient Safety, which confirms that in the Healthcare Technology field, patient safety is paramount.</a:t>
            </a:r>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30</a:t>
            </a:fld>
            <a:endParaRPr lang="en-US" dirty="0"/>
          </a:p>
        </p:txBody>
      </p:sp>
    </p:spTree>
    <p:extLst>
      <p:ext uri="{BB962C8B-B14F-4D97-AF65-F5344CB8AC3E}">
        <p14:creationId xmlns:p14="http://schemas.microsoft.com/office/powerpoint/2010/main" val="3132761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endParaRPr lang="en-US" dirty="0"/>
          </a:p>
        </p:txBody>
      </p:sp>
      <p:sp>
        <p:nvSpPr>
          <p:cNvPr id="4" name="Slide Number Placeholder 3"/>
          <p:cNvSpPr>
            <a:spLocks noGrp="1"/>
          </p:cNvSpPr>
          <p:nvPr>
            <p:ph type="sldNum" sz="quarter" idx="10"/>
          </p:nvPr>
        </p:nvSpPr>
        <p:spPr/>
        <p:txBody>
          <a:bodyPr/>
          <a:lstStyle/>
          <a:p>
            <a:fld id="{63797C3F-C193-4906-BFD6-B8FA141BE262}" type="slidenum">
              <a:rPr lang="en-US" smtClean="0"/>
              <a:pPr/>
              <a:t>31</a:t>
            </a:fld>
            <a:endParaRPr lang="en-US" dirty="0"/>
          </a:p>
        </p:txBody>
      </p:sp>
    </p:spTree>
    <p:extLst>
      <p:ext uri="{BB962C8B-B14F-4D97-AF65-F5344CB8AC3E}">
        <p14:creationId xmlns:p14="http://schemas.microsoft.com/office/powerpoint/2010/main" val="22604496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Technology Management and Service Delivery Management were the top two Categories of Work among all groups, but the order differed depending on the group.  The CE Only Group, which is comprised mainly of engineers and managers, showed Technology Management as the most important; whereas the Non-CE Group, which is comprised of mainly technicians, showed Service Delivery Management as the most important.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Comparison to 2015 - percent of time spent in IT Management for the CE Only group, increased from 6.8% to 9.4% in 2018.  This shows that IT is playing a more integral role in the HTM field.</a:t>
            </a:r>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32</a:t>
            </a:fld>
            <a:endParaRPr lang="en-US" dirty="0"/>
          </a:p>
        </p:txBody>
      </p:sp>
    </p:spTree>
    <p:extLst>
      <p:ext uri="{BB962C8B-B14F-4D97-AF65-F5344CB8AC3E}">
        <p14:creationId xmlns:p14="http://schemas.microsoft.com/office/powerpoint/2010/main" val="19767497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Management was the second highest Category of Work for the Clinical Systems Engineer, showing the importance of IT integration in their daily tasks.</a:t>
            </a:r>
          </a:p>
          <a:p>
            <a:endParaRPr lang="en-US" dirty="0"/>
          </a:p>
          <a:p>
            <a:r>
              <a:rPr lang="en-US" sz="1200" kern="1200" dirty="0">
                <a:solidFill>
                  <a:schemeClr val="tx1"/>
                </a:solidFill>
                <a:effectLst/>
                <a:latin typeface="+mn-lt"/>
                <a:ea typeface="+mn-ea"/>
                <a:cs typeface="+mn-cs"/>
              </a:rPr>
              <a:t>We also looked at the percentage of time spent in each category of work for each different profession group. When compared to all other groups, the Biomedical Equipment Technician group spends a greater amount of time in Service Delivery Management (39.5%) rather than Technology Management (17%), whereas all the other professions spent the most time in Technology Management (21.7% - 32.2%).  In looking at the Information Technology (IT)/Telecommunications category of work for the all respondents, CE and Non-CE Groups, the percentage of time spent was similar (8% - 9.4%).  However, when we filtered the responses by position, we noticed a significant variation in the amount of time spent in the IT category for Biomedical Equipment Technician, Clinical Engineer and Clinical Systems Engineer.  The Biomedical Equipment Technician spends only 6.4% of their time on IT, whereas the Clinical Engineer spends a little higher at 9.0% and the Clinical Systems Engineer is the highest at 16.9%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ranked category of work for that position).</a:t>
            </a:r>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33</a:t>
            </a:fld>
            <a:endParaRPr lang="en-US" dirty="0"/>
          </a:p>
        </p:txBody>
      </p:sp>
    </p:spTree>
    <p:extLst>
      <p:ext uri="{BB962C8B-B14F-4D97-AF65-F5344CB8AC3E}">
        <p14:creationId xmlns:p14="http://schemas.microsoft.com/office/powerpoint/2010/main" val="38367681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pPr lvl="0"/>
            <a:r>
              <a:rPr lang="en-US" sz="1200" kern="1200" dirty="0">
                <a:solidFill>
                  <a:schemeClr val="tx1"/>
                </a:solidFill>
                <a:effectLst/>
                <a:latin typeface="+mn-lt"/>
                <a:ea typeface="+mn-ea"/>
                <a:cs typeface="+mn-cs"/>
              </a:rPr>
              <a:t>We realize that this survey collected a lot of information and that it may be overwhelming to understand what it means to you, so we wanted to leave you with some key take-aways on where we believe the field is headed based on our survey data analysis.  These also underscore the need for and importance of this survey for the Clinical Engineering field.</a:t>
            </a:r>
          </a:p>
          <a:p>
            <a:pPr lvl="1"/>
            <a:r>
              <a:rPr lang="en-US" dirty="0"/>
              <a:t>Increase in participation rate of the field</a:t>
            </a:r>
          </a:p>
          <a:p>
            <a:pPr lvl="2"/>
            <a:r>
              <a:rPr lang="en-US" dirty="0"/>
              <a:t>More people, more interest, more aware of benefits of survey, allows us to get more precise results to share with HTCC for the creation of the CCE exam</a:t>
            </a:r>
          </a:p>
          <a:p>
            <a:pPr lvl="1"/>
            <a:r>
              <a:rPr lang="en-US" dirty="0"/>
              <a:t>Increase in new clinical engineers</a:t>
            </a:r>
          </a:p>
          <a:p>
            <a:pPr lvl="2"/>
            <a:r>
              <a:rPr lang="en-US" dirty="0"/>
              <a:t>(0-5 years of experience)</a:t>
            </a:r>
          </a:p>
          <a:p>
            <a:pPr lvl="2"/>
            <a:r>
              <a:rPr lang="en-US" dirty="0"/>
              <a:t>Field is gaining new people, long-term growth of the field</a:t>
            </a:r>
          </a:p>
          <a:p>
            <a:pPr lvl="2"/>
            <a:r>
              <a:rPr lang="en-US" dirty="0"/>
              <a:t>Focus on training new (less experienced) staff, succession planning – retirements causing need for new staff</a:t>
            </a:r>
          </a:p>
          <a:p>
            <a:pPr lvl="1"/>
            <a:r>
              <a:rPr lang="en-US" dirty="0"/>
              <a:t>Increase in Healthcare Technology Management positions</a:t>
            </a:r>
          </a:p>
          <a:p>
            <a:pPr lvl="2"/>
            <a:r>
              <a:rPr lang="en-US" dirty="0"/>
              <a:t>37.8% in 2015 to 67% in 2018, more employers may be recognizing the need for this position in their organizations. Could also be from the re-branding of Biomedical/Clinical engineering by AAMI a few years ago.</a:t>
            </a:r>
          </a:p>
          <a:p>
            <a:pPr lvl="1"/>
            <a:r>
              <a:rPr lang="en-US" dirty="0"/>
              <a:t>Project management is a key knowledge area for Clinical Engineers</a:t>
            </a:r>
          </a:p>
          <a:p>
            <a:pPr lvl="2"/>
            <a:r>
              <a:rPr lang="en-US" dirty="0"/>
              <a:t>Identified this year with the addition to the survey, clearly it was a needed addition</a:t>
            </a:r>
          </a:p>
          <a:p>
            <a:pPr lvl="2"/>
            <a:r>
              <a:rPr lang="en-US" dirty="0"/>
              <a:t>2</a:t>
            </a:r>
            <a:r>
              <a:rPr lang="en-US" baseline="30000" dirty="0"/>
              <a:t>nd</a:t>
            </a:r>
            <a:r>
              <a:rPr lang="en-US" dirty="0"/>
              <a:t> highest for CE, top 10 overall</a:t>
            </a:r>
          </a:p>
          <a:p>
            <a:pPr lvl="2"/>
            <a:r>
              <a:rPr lang="en-US" dirty="0"/>
              <a:t>Project management training</a:t>
            </a:r>
          </a:p>
          <a:p>
            <a:pPr lvl="1"/>
            <a:r>
              <a:rPr lang="en-US" dirty="0"/>
              <a:t>Time dedicated to IT Management is increasing – I think we all are probably seeing this increase in our own organizations, but these survey results confirm it</a:t>
            </a:r>
          </a:p>
          <a:p>
            <a:pPr lvl="2"/>
            <a:r>
              <a:rPr lang="en-US" dirty="0"/>
              <a:t>Look at hiring Biomed/IT techs</a:t>
            </a:r>
          </a:p>
          <a:p>
            <a:pPr lvl="2"/>
            <a:r>
              <a:rPr lang="en-US" dirty="0"/>
              <a:t>Get IT/networking training</a:t>
            </a:r>
          </a:p>
          <a:p>
            <a:pPr lvl="1"/>
            <a:r>
              <a:rPr lang="en-US" dirty="0"/>
              <a:t>Recommended certifications – CCE, CBET, CompTIA (A+, N+, S+) – based on the survey results percentages these are the most popular</a:t>
            </a:r>
          </a:p>
          <a:p>
            <a:pPr lvl="2"/>
            <a:r>
              <a:rPr lang="en-US" dirty="0"/>
              <a:t>Most had CCE or CBET</a:t>
            </a:r>
          </a:p>
          <a:p>
            <a:pPr lvl="2"/>
            <a:r>
              <a:rPr lang="en-US" dirty="0"/>
              <a:t>CompTIA training recommended due to increase in IT Management time</a:t>
            </a:r>
          </a:p>
          <a:p>
            <a:pPr lvl="1"/>
            <a:r>
              <a:rPr lang="en-US" dirty="0"/>
              <a:t>Patient Safety is the most important responsibility – this has remained the same from the 2015 survey, and I think everyone can agree that that patient safety is paramount in what we do a clinical engineers.</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3797C3F-C193-4906-BFD6-B8FA141BE262}" type="slidenum">
              <a:rPr lang="en-US" smtClean="0"/>
              <a:pPr/>
              <a:t>34</a:t>
            </a:fld>
            <a:endParaRPr lang="en-US" dirty="0"/>
          </a:p>
        </p:txBody>
      </p:sp>
    </p:spTree>
    <p:extLst>
      <p:ext uri="{BB962C8B-B14F-4D97-AF65-F5344CB8AC3E}">
        <p14:creationId xmlns:p14="http://schemas.microsoft.com/office/powerpoint/2010/main" val="3523754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r>
              <a:rPr lang="en-US" dirty="0"/>
              <a:t>After the survey closed and we were analyzing the results, we had a few moments where we wished we had asked something additional on the survey, so we made the following list of suggestions for improvements for the 2021 BOK survey cycle:</a:t>
            </a:r>
          </a:p>
          <a:p>
            <a:pPr lvl="1"/>
            <a:r>
              <a:rPr lang="en-US" dirty="0"/>
              <a:t>Ask respondents about ACCE membership and length of membership – this could help provide statistics to ACCE for actionable responses to get more members or keep them longer</a:t>
            </a:r>
          </a:p>
          <a:p>
            <a:pPr lvl="1"/>
            <a:r>
              <a:rPr lang="en-US" dirty="0"/>
              <a:t>For the respondents that are not CCE, ask them if they plan on taking the exam in the future – help us judge the actual interest in the CCE exam instead of assumed interest based on eligibility</a:t>
            </a:r>
          </a:p>
          <a:p>
            <a:pPr lvl="1"/>
            <a:r>
              <a:rPr lang="en-US" dirty="0"/>
              <a:t>Ask respondents if their employer provides an incentive for obtaining certifications – could see if those that provide incentives have more certifications – could be a best practice to industry</a:t>
            </a:r>
          </a:p>
          <a:p>
            <a:pPr lvl="1"/>
            <a:r>
              <a:rPr lang="en-US" dirty="0"/>
              <a:t>Ask for additional details on IT Management and Project Management – what are you managing – network security for medical devices, medical equipment implementations, etc.</a:t>
            </a:r>
          </a:p>
          <a:p>
            <a:r>
              <a:rPr lang="en-US" dirty="0"/>
              <a:t>What did you think of the 2018 BOK survey?</a:t>
            </a:r>
          </a:p>
          <a:p>
            <a:r>
              <a:rPr lang="en-US" dirty="0"/>
              <a:t>What improvements would you like to see for the next survey?</a:t>
            </a:r>
          </a:p>
          <a:p>
            <a:pPr lvl="1"/>
            <a:endParaRPr lang="en-US" dirty="0"/>
          </a:p>
          <a:p>
            <a:endParaRPr lang="en-US" dirty="0"/>
          </a:p>
        </p:txBody>
      </p:sp>
      <p:sp>
        <p:nvSpPr>
          <p:cNvPr id="4" name="Slide Number Placeholder 3"/>
          <p:cNvSpPr>
            <a:spLocks noGrp="1"/>
          </p:cNvSpPr>
          <p:nvPr>
            <p:ph type="sldNum" sz="quarter" idx="5"/>
          </p:nvPr>
        </p:nvSpPr>
        <p:spPr/>
        <p:txBody>
          <a:bodyPr/>
          <a:lstStyle/>
          <a:p>
            <a:fld id="{63797C3F-C193-4906-BFD6-B8FA141BE262}" type="slidenum">
              <a:rPr lang="en-US" smtClean="0"/>
              <a:pPr/>
              <a:t>35</a:t>
            </a:fld>
            <a:endParaRPr lang="en-US" dirty="0"/>
          </a:p>
        </p:txBody>
      </p:sp>
    </p:spTree>
    <p:extLst>
      <p:ext uri="{BB962C8B-B14F-4D97-AF65-F5344CB8AC3E}">
        <p14:creationId xmlns:p14="http://schemas.microsoft.com/office/powerpoint/2010/main" val="2772996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r>
              <a:rPr lang="en-US" dirty="0"/>
              <a:t>That concludes our presentation.  We hope you enjoyed learning about the results from our BOK survey and the direction the clinical engineering field is headed based on our analysis.</a:t>
            </a:r>
          </a:p>
          <a:p>
            <a:r>
              <a:rPr lang="en-US" dirty="0"/>
              <a:t>Thank you again to everyone who took the survey – your input helps the CCE board of examiners and the entire clinical engineering field!</a:t>
            </a:r>
          </a:p>
          <a:p>
            <a:endParaRPr lang="en-US" dirty="0"/>
          </a:p>
          <a:p>
            <a:r>
              <a:rPr lang="en-US" dirty="0"/>
              <a:t>Do you have any questions for our group?</a:t>
            </a:r>
          </a:p>
        </p:txBody>
      </p:sp>
      <p:sp>
        <p:nvSpPr>
          <p:cNvPr id="4" name="Slide Number Placeholder 3"/>
          <p:cNvSpPr>
            <a:spLocks noGrp="1"/>
          </p:cNvSpPr>
          <p:nvPr>
            <p:ph type="sldNum" sz="quarter" idx="5"/>
          </p:nvPr>
        </p:nvSpPr>
        <p:spPr/>
        <p:txBody>
          <a:bodyPr/>
          <a:lstStyle/>
          <a:p>
            <a:fld id="{63797C3F-C193-4906-BFD6-B8FA141BE262}" type="slidenum">
              <a:rPr lang="en-US" smtClean="0"/>
              <a:pPr/>
              <a:t>36</a:t>
            </a:fld>
            <a:endParaRPr lang="en-US" dirty="0"/>
          </a:p>
        </p:txBody>
      </p:sp>
    </p:spTree>
    <p:extLst>
      <p:ext uri="{BB962C8B-B14F-4D97-AF65-F5344CB8AC3E}">
        <p14:creationId xmlns:p14="http://schemas.microsoft.com/office/powerpoint/2010/main" val="3438525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a:t>
            </a:r>
          </a:p>
          <a:p>
            <a:r>
              <a:rPr lang="en-US" dirty="0"/>
              <a:t>Thank you again for your attention today!  If you have any further questions or would like to volunteer with the BOK committee or ACCE, please contact us at the following addresses.</a:t>
            </a:r>
          </a:p>
          <a:p>
            <a:endParaRPr lang="en-US" dirty="0"/>
          </a:p>
          <a:p>
            <a:r>
              <a:rPr lang="en-US" dirty="0"/>
              <a:t>And check out the ACCE website for lots of great information!</a:t>
            </a:r>
          </a:p>
          <a:p>
            <a:endParaRPr lang="en-US" dirty="0"/>
          </a:p>
          <a:p>
            <a:r>
              <a:rPr lang="en-US" dirty="0"/>
              <a:t>Have a great day and enjoy the rest of MD Expo!</a:t>
            </a:r>
          </a:p>
        </p:txBody>
      </p:sp>
      <p:sp>
        <p:nvSpPr>
          <p:cNvPr id="4" name="Slide Number Placeholder 3"/>
          <p:cNvSpPr>
            <a:spLocks noGrp="1"/>
          </p:cNvSpPr>
          <p:nvPr>
            <p:ph type="sldNum" sz="quarter" idx="5"/>
          </p:nvPr>
        </p:nvSpPr>
        <p:spPr/>
        <p:txBody>
          <a:bodyPr/>
          <a:lstStyle/>
          <a:p>
            <a:fld id="{63797C3F-C193-4906-BFD6-B8FA141BE262}" type="slidenum">
              <a:rPr lang="en-US" smtClean="0"/>
              <a:pPr/>
              <a:t>37</a:t>
            </a:fld>
            <a:endParaRPr lang="en-US" dirty="0"/>
          </a:p>
        </p:txBody>
      </p:sp>
    </p:spTree>
    <p:extLst>
      <p:ext uri="{BB962C8B-B14F-4D97-AF65-F5344CB8AC3E}">
        <p14:creationId xmlns:p14="http://schemas.microsoft.com/office/powerpoint/2010/main" val="972858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secretariat@accenet.org"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Freeform 18"/>
          <p:cNvSpPr/>
          <p:nvPr/>
        </p:nvSpPr>
        <p:spPr>
          <a:xfrm>
            <a:off x="9189195" y="1"/>
            <a:ext cx="3025923"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9606878" y="-8467"/>
            <a:ext cx="2597529"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8850529" y="3920067"/>
            <a:ext cx="3351420"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9347239" y="-8467"/>
            <a:ext cx="2857168"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11061035" y="-8467"/>
            <a:ext cx="1143373"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10769641" y="-8468"/>
            <a:ext cx="142236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10747063" y="4893734"/>
            <a:ext cx="1458781"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11288" y="-8468"/>
            <a:ext cx="1151467"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67079" y="2134280"/>
            <a:ext cx="8823956" cy="1646302"/>
          </a:xfrm>
        </p:spPr>
        <p:txBody>
          <a:bodyPr anchor="b">
            <a:noAutofit/>
          </a:bodyPr>
          <a:lstStyle>
            <a:lvl1pPr algn="r">
              <a:defRPr sz="4400">
                <a:solidFill>
                  <a:schemeClr val="accent1">
                    <a:lumMod val="50000"/>
                  </a:schemeClr>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507461" y="4050835"/>
            <a:ext cx="7768959" cy="2023735"/>
          </a:xfrm>
        </p:spPr>
        <p:txBody>
          <a:bodyPr anchor="t">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 Information</a:t>
            </a:r>
          </a:p>
        </p:txBody>
      </p:sp>
      <p:pic>
        <p:nvPicPr>
          <p:cNvPr id="26" name="Picture 2">
            <a:extLst>
              <a:ext uri="{FF2B5EF4-FFF2-40B4-BE49-F238E27FC236}">
                <a16:creationId xmlns:a16="http://schemas.microsoft.com/office/drawing/2014/main" id="{C503304E-BD34-4D28-A933-8D5B8F24AF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479" y="34332"/>
            <a:ext cx="5225349" cy="3505200"/>
          </a:xfrm>
          <a:prstGeom prst="rect">
            <a:avLst/>
          </a:prstGeom>
          <a:noFill/>
          <a:ln>
            <a:noFill/>
          </a:ln>
          <a:effectLst/>
          <a:extLst>
            <a:ext uri="{909E8E84-426E-40dd-AFC4-6F175D3DCCD1}">
              <a14:hiddenFill xmlns:a14="http://schemas.microsoft.com/office/drawing/2010/main" xmlns="" xmlns:mv="urn:schemas-microsoft-com:mac:vml" xmlns:mc="http://schemas.openxmlformats.org/markup-compatibility/2006">
                <a:solidFill>
                  <a:schemeClr val="accent1"/>
                </a:solidFill>
              </a14:hiddenFill>
            </a:ext>
            <a:ext uri="{91240B29-F687-4f45-9708-019B960494DF}">
              <a14:hiddenLine xmlns:a14="http://schemas.microsoft.com/office/drawing/2010/main" xmlns="" xmlns:mv="urn:schemas-microsoft-com:mac:vml" xmlns:mc="http://schemas.openxmlformats.org/markup-compatibility/2006" w="9525">
                <a:solidFill>
                  <a:schemeClr val="tx1"/>
                </a:solidFill>
                <a:miter lim="800000"/>
                <a:headEnd/>
                <a:tailEnd/>
              </a14:hiddenLine>
            </a:ext>
            <a:ext uri="{AF507438-7753-43e0-B8FC-AC1667EBCBE1}">
              <a14:hiddenEffects xmlns:a14="http://schemas.microsoft.com/office/drawing/2010/main" xmlns="" xmlns:mv="urn:schemas-microsoft-com:mac:vml" xmlns:mc="http://schemas.openxmlformats.org/markup-compatibility/2006">
                <a:effectLst>
                  <a:outerShdw dist="35921" dir="2700000" algn="ctr" rotWithShape="0">
                    <a:schemeClr val="bg2"/>
                  </a:outerShdw>
                </a:effectLst>
              </a14:hiddenEffects>
            </a:ext>
          </a:extLst>
        </p:spPr>
      </p:pic>
      <p:sp>
        <p:nvSpPr>
          <p:cNvPr id="27" name="Date Placeholder 3">
            <a:extLst>
              <a:ext uri="{FF2B5EF4-FFF2-40B4-BE49-F238E27FC236}">
                <a16:creationId xmlns:a16="http://schemas.microsoft.com/office/drawing/2014/main" id="{3BEAA212-146C-4B06-A8BF-91B06C103627}"/>
              </a:ext>
            </a:extLst>
          </p:cNvPr>
          <p:cNvSpPr txBox="1">
            <a:spLocks/>
          </p:cNvSpPr>
          <p:nvPr/>
        </p:nvSpPr>
        <p:spPr>
          <a:xfrm>
            <a:off x="7627169" y="6583799"/>
            <a:ext cx="1559567" cy="26173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04/12/2019</a:t>
            </a:r>
          </a:p>
        </p:txBody>
      </p:sp>
      <p:sp>
        <p:nvSpPr>
          <p:cNvPr id="29" name="Footer Placeholder 4">
            <a:extLst>
              <a:ext uri="{FF2B5EF4-FFF2-40B4-BE49-F238E27FC236}">
                <a16:creationId xmlns:a16="http://schemas.microsoft.com/office/drawing/2014/main" id="{FEB5521E-B444-4162-94E9-97A6F006B4FB}"/>
              </a:ext>
            </a:extLst>
          </p:cNvPr>
          <p:cNvSpPr txBox="1">
            <a:spLocks/>
          </p:cNvSpPr>
          <p:nvPr/>
        </p:nvSpPr>
        <p:spPr>
          <a:xfrm>
            <a:off x="0" y="6583800"/>
            <a:ext cx="7041619" cy="29690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American College of Clinical Engineering</a:t>
            </a:r>
          </a:p>
        </p:txBody>
      </p:sp>
    </p:spTree>
    <p:extLst>
      <p:ext uri="{BB962C8B-B14F-4D97-AF65-F5344CB8AC3E}">
        <p14:creationId xmlns:p14="http://schemas.microsoft.com/office/powerpoint/2010/main" val="412649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56257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798" y="503972"/>
            <a:ext cx="8463620"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12798" y="4724400"/>
            <a:ext cx="8463620"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62226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9"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12801"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4009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2797" y="228601"/>
            <a:ext cx="9842796" cy="917575"/>
          </a:xfrm>
        </p:spPr>
        <p:txBody>
          <a:bodyPr/>
          <a:lstStyle>
            <a:lvl1pPr>
              <a:defRPr>
                <a:solidFill>
                  <a:schemeClr val="accent1">
                    <a:lumMod val="50000"/>
                  </a:schemeClr>
                </a:solidFill>
              </a:defRPr>
            </a:lvl1pPr>
          </a:lstStyle>
          <a:p>
            <a:r>
              <a:rPr lang="en-US" dirty="0"/>
              <a:t>Questions</a:t>
            </a:r>
          </a:p>
        </p:txBody>
      </p:sp>
      <p:pic>
        <p:nvPicPr>
          <p:cNvPr id="4" name="Content Placeholder 3">
            <a:extLst>
              <a:ext uri="{FF2B5EF4-FFF2-40B4-BE49-F238E27FC236}">
                <a16:creationId xmlns:a16="http://schemas.microsoft.com/office/drawing/2014/main" id="{5DB1248D-B842-444E-BEFE-9DB5A87F9E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1" y="1219200"/>
            <a:ext cx="9117263" cy="4238750"/>
          </a:xfrm>
          <a:prstGeom prst="rect">
            <a:avLst/>
          </a:prstGeom>
        </p:spPr>
      </p:pic>
      <p:sp>
        <p:nvSpPr>
          <p:cNvPr id="5" name="TextBox 4">
            <a:extLst>
              <a:ext uri="{FF2B5EF4-FFF2-40B4-BE49-F238E27FC236}">
                <a16:creationId xmlns:a16="http://schemas.microsoft.com/office/drawing/2014/main" id="{E56950F9-CAE7-427D-9008-3342608D2ABA}"/>
              </a:ext>
            </a:extLst>
          </p:cNvPr>
          <p:cNvSpPr txBox="1"/>
          <p:nvPr userDrawn="1"/>
        </p:nvSpPr>
        <p:spPr>
          <a:xfrm>
            <a:off x="812796" y="5867400"/>
            <a:ext cx="6466322" cy="369332"/>
          </a:xfrm>
          <a:prstGeom prst="rect">
            <a:avLst/>
          </a:prstGeom>
          <a:noFill/>
        </p:spPr>
        <p:txBody>
          <a:bodyPr wrap="none" rtlCol="0">
            <a:spAutoFit/>
          </a:bodyPr>
          <a:lstStyle/>
          <a:p>
            <a:r>
              <a:rPr lang="en-US" sz="1800" dirty="0"/>
              <a:t>Please type your questions in the Q&amp;A box for ALL PANELISTS</a:t>
            </a:r>
          </a:p>
        </p:txBody>
      </p:sp>
    </p:spTree>
    <p:extLst>
      <p:ext uri="{BB962C8B-B14F-4D97-AF65-F5344CB8AC3E}">
        <p14:creationId xmlns:p14="http://schemas.microsoft.com/office/powerpoint/2010/main" val="3528882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22401" y="4419601"/>
            <a:ext cx="8463620" cy="1438935"/>
          </a:xfrm>
        </p:spPr>
        <p:txBody>
          <a:bodyPr anchor="t"/>
          <a:lstStyle>
            <a:lvl1pPr marL="0" indent="0" algn="l">
              <a:buNone/>
              <a:defRPr sz="20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dirty="0"/>
              <a:t>Please complete evaluation form and email to: </a:t>
            </a:r>
          </a:p>
          <a:p>
            <a:r>
              <a:rPr lang="en-US" dirty="0">
                <a:solidFill>
                  <a:srgbClr val="0000FF"/>
                </a:solidFill>
                <a:hlinkClick r:id="rId2"/>
              </a:rPr>
              <a:t>secretariat@accenet.org</a:t>
            </a:r>
            <a:r>
              <a:rPr lang="en-US" dirty="0">
                <a:solidFill>
                  <a:srgbClr val="0000FF"/>
                </a:solidFill>
              </a:rPr>
              <a:t> </a:t>
            </a:r>
          </a:p>
        </p:txBody>
      </p:sp>
      <p:pic>
        <p:nvPicPr>
          <p:cNvPr id="4" name="Picture 3">
            <a:extLst>
              <a:ext uri="{FF2B5EF4-FFF2-40B4-BE49-F238E27FC236}">
                <a16:creationId xmlns:a16="http://schemas.microsoft.com/office/drawing/2014/main" id="{6C9B28BB-422B-4465-98F8-ED406D152864}"/>
              </a:ext>
            </a:extLst>
          </p:cNvPr>
          <p:cNvPicPr>
            <a:picLocks noChangeAspect="1"/>
          </p:cNvPicPr>
          <p:nvPr userDrawn="1"/>
        </p:nvPicPr>
        <p:blipFill>
          <a:blip r:embed="rId3"/>
          <a:stretch>
            <a:fillRect/>
          </a:stretch>
        </p:blipFill>
        <p:spPr>
          <a:xfrm>
            <a:off x="1625600" y="816661"/>
            <a:ext cx="7239000" cy="3495675"/>
          </a:xfrm>
          <a:prstGeom prst="rect">
            <a:avLst/>
          </a:prstGeom>
        </p:spPr>
      </p:pic>
    </p:spTree>
    <p:extLst>
      <p:ext uri="{BB962C8B-B14F-4D97-AF65-F5344CB8AC3E}">
        <p14:creationId xmlns:p14="http://schemas.microsoft.com/office/powerpoint/2010/main" val="1099757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11289" y="4013201"/>
            <a:ext cx="6096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10668000" y="1"/>
            <a:ext cx="1547117"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10876322" y="-8467"/>
            <a:ext cx="1328085"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10488409" y="3920067"/>
            <a:ext cx="1713540"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10765575" y="-8467"/>
            <a:ext cx="1438831"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11619814" y="-8467"/>
            <a:ext cx="584593"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11464767" y="-8468"/>
            <a:ext cx="727235"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812799" y="310137"/>
            <a:ext cx="9842796" cy="91757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812799" y="1483250"/>
            <a:ext cx="9852744" cy="47651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Date Placeholder 3">
            <a:extLst>
              <a:ext uri="{FF2B5EF4-FFF2-40B4-BE49-F238E27FC236}">
                <a16:creationId xmlns:a16="http://schemas.microsoft.com/office/drawing/2014/main" id="{1205BCFA-0344-44D5-B30B-48A1847DA61B}"/>
              </a:ext>
            </a:extLst>
          </p:cNvPr>
          <p:cNvSpPr txBox="1">
            <a:spLocks/>
          </p:cNvSpPr>
          <p:nvPr userDrawn="1"/>
        </p:nvSpPr>
        <p:spPr>
          <a:xfrm>
            <a:off x="9245600" y="6583798"/>
            <a:ext cx="1214771" cy="29690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04/12/2019</a:t>
            </a:r>
          </a:p>
        </p:txBody>
      </p:sp>
      <p:sp>
        <p:nvSpPr>
          <p:cNvPr id="20" name="Footer Placeholder 4">
            <a:extLst>
              <a:ext uri="{FF2B5EF4-FFF2-40B4-BE49-F238E27FC236}">
                <a16:creationId xmlns:a16="http://schemas.microsoft.com/office/drawing/2014/main" id="{7534D34C-7573-4355-BC30-3D6771A9980B}"/>
              </a:ext>
            </a:extLst>
          </p:cNvPr>
          <p:cNvSpPr txBox="1">
            <a:spLocks/>
          </p:cNvSpPr>
          <p:nvPr userDrawn="1"/>
        </p:nvSpPr>
        <p:spPr>
          <a:xfrm>
            <a:off x="610112" y="6547865"/>
            <a:ext cx="7041619" cy="29690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American College of Clinical Engineering</a:t>
            </a:r>
          </a:p>
        </p:txBody>
      </p:sp>
      <p:sp>
        <p:nvSpPr>
          <p:cNvPr id="21" name="Slide Number Placeholder 5">
            <a:extLst>
              <a:ext uri="{FF2B5EF4-FFF2-40B4-BE49-F238E27FC236}">
                <a16:creationId xmlns:a16="http://schemas.microsoft.com/office/drawing/2014/main" id="{BAB8D293-2586-4B5D-A2CF-0A148DE2A180}"/>
              </a:ext>
            </a:extLst>
          </p:cNvPr>
          <p:cNvSpPr txBox="1">
            <a:spLocks/>
          </p:cNvSpPr>
          <p:nvPr userDrawn="1"/>
        </p:nvSpPr>
        <p:spPr>
          <a:xfrm>
            <a:off x="11619813" y="6547864"/>
            <a:ext cx="572187" cy="26976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5FBECEE-B248-4497-B3CC-289E61B15192}" type="slidenum">
              <a:rPr lang="en-US" sz="1200" smtClean="0"/>
              <a:pPr/>
              <a:t>‹#›</a:t>
            </a:fld>
            <a:endParaRPr lang="en-US" sz="1000" dirty="0"/>
          </a:p>
        </p:txBody>
      </p:sp>
    </p:spTree>
    <p:extLst>
      <p:ext uri="{BB962C8B-B14F-4D97-AF65-F5344CB8AC3E}">
        <p14:creationId xmlns:p14="http://schemas.microsoft.com/office/powerpoint/2010/main" val="2632222365"/>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9" r:id="rId5"/>
    <p:sldLayoutId id="2147483758" r:id="rId6"/>
  </p:sldLayoutIdLst>
  <p:hf hdr="0"/>
  <p:txStyles>
    <p:titleStyle>
      <a:lvl1pPr algn="l" defTabSz="457200" rtl="0" eaLnBrk="1" latinLnBrk="0" hangingPunct="1">
        <a:spcBef>
          <a:spcPct val="0"/>
        </a:spcBef>
        <a:buNone/>
        <a:defRPr sz="3600" kern="120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80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tx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ccenet.org/about/Pages/ClinicalEngineer.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accenet.org/CECertification/Documents/CCE_Handbook.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bokchair@acccenet.org"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hyperlink" Target="https://accenet.org/" TargetMode="External"/><Relationship Id="rId4" Type="http://schemas.openxmlformats.org/officeDocument/2006/relationships/hyperlink" Target="mailto:secretariat@accene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1B5C0-EA77-420C-90EA-04431EDADA11}"/>
              </a:ext>
            </a:extLst>
          </p:cNvPr>
          <p:cNvSpPr>
            <a:spLocks noGrp="1"/>
          </p:cNvSpPr>
          <p:nvPr>
            <p:ph type="ctrTitle"/>
          </p:nvPr>
        </p:nvSpPr>
        <p:spPr>
          <a:xfrm>
            <a:off x="762000" y="2590800"/>
            <a:ext cx="9220200" cy="1295399"/>
          </a:xfrm>
        </p:spPr>
        <p:txBody>
          <a:bodyPr/>
          <a:lstStyle/>
          <a:p>
            <a:pPr algn="ctr"/>
            <a:r>
              <a:rPr lang="en-US" sz="4000" b="1" dirty="0"/>
              <a:t>2018 ACCE Body of Knowledge (BOK) Survey Results</a:t>
            </a:r>
          </a:p>
        </p:txBody>
      </p:sp>
      <p:sp>
        <p:nvSpPr>
          <p:cNvPr id="5" name="Subtitle 4">
            <a:extLst>
              <a:ext uri="{FF2B5EF4-FFF2-40B4-BE49-F238E27FC236}">
                <a16:creationId xmlns:a16="http://schemas.microsoft.com/office/drawing/2014/main" id="{8972FD6F-579C-4A21-A424-2C88555A03D8}"/>
              </a:ext>
            </a:extLst>
          </p:cNvPr>
          <p:cNvSpPr>
            <a:spLocks noGrp="1"/>
          </p:cNvSpPr>
          <p:nvPr>
            <p:ph type="subTitle" idx="1"/>
          </p:nvPr>
        </p:nvSpPr>
        <p:spPr>
          <a:xfrm>
            <a:off x="2286001" y="4419600"/>
            <a:ext cx="5527109" cy="1600200"/>
          </a:xfrm>
        </p:spPr>
        <p:txBody>
          <a:bodyPr>
            <a:noAutofit/>
          </a:bodyPr>
          <a:lstStyle/>
          <a:p>
            <a:r>
              <a:rPr lang="en-US" sz="2000" dirty="0"/>
              <a:t>Katherine Navarro, CCE</a:t>
            </a:r>
          </a:p>
          <a:p>
            <a:r>
              <a:rPr lang="en-US" sz="2000" dirty="0"/>
              <a:t>Bhaskar Iduri, MS, CCE, CHTM</a:t>
            </a:r>
          </a:p>
          <a:p>
            <a:r>
              <a:rPr lang="en-US" sz="2000" dirty="0"/>
              <a:t>Sarah Brockway, MS</a:t>
            </a:r>
          </a:p>
          <a:p>
            <a:r>
              <a:rPr lang="en-US" sz="2000" dirty="0"/>
              <a:t>Rehman Syed, MS, CBET, CCE</a:t>
            </a:r>
          </a:p>
        </p:txBody>
      </p:sp>
      <p:pic>
        <p:nvPicPr>
          <p:cNvPr id="3" name="Picture 2">
            <a:extLst>
              <a:ext uri="{FF2B5EF4-FFF2-40B4-BE49-F238E27FC236}">
                <a16:creationId xmlns:a16="http://schemas.microsoft.com/office/drawing/2014/main" id="{914D6C3D-40AE-4628-8FCA-56F471D108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5486400"/>
            <a:ext cx="3962400" cy="1482336"/>
          </a:xfrm>
          <a:prstGeom prst="rect">
            <a:avLst/>
          </a:prstGeom>
        </p:spPr>
      </p:pic>
    </p:spTree>
    <p:extLst>
      <p:ext uri="{BB962C8B-B14F-4D97-AF65-F5344CB8AC3E}">
        <p14:creationId xmlns:p14="http://schemas.microsoft.com/office/powerpoint/2010/main" val="1773064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611A4-C743-4CAA-B958-CDC820887C68}"/>
              </a:ext>
            </a:extLst>
          </p:cNvPr>
          <p:cNvSpPr>
            <a:spLocks noGrp="1"/>
          </p:cNvSpPr>
          <p:nvPr>
            <p:ph type="title"/>
          </p:nvPr>
        </p:nvSpPr>
        <p:spPr>
          <a:xfrm>
            <a:off x="0" y="786"/>
            <a:ext cx="10403128" cy="917575"/>
          </a:xfrm>
        </p:spPr>
        <p:txBody>
          <a:bodyPr>
            <a:normAutofit/>
          </a:bodyPr>
          <a:lstStyle/>
          <a:p>
            <a:r>
              <a:rPr lang="en-US" sz="3200" b="1" dirty="0"/>
              <a:t>2018 ACCE Body of Knowledge (BOK) Survey Results</a:t>
            </a:r>
          </a:p>
        </p:txBody>
      </p:sp>
      <p:sp>
        <p:nvSpPr>
          <p:cNvPr id="3" name="Content Placeholder 2">
            <a:extLst>
              <a:ext uri="{FF2B5EF4-FFF2-40B4-BE49-F238E27FC236}">
                <a16:creationId xmlns:a16="http://schemas.microsoft.com/office/drawing/2014/main" id="{CD6EE1F1-BCE3-4775-B95B-A876FEC33116}"/>
              </a:ext>
            </a:extLst>
          </p:cNvPr>
          <p:cNvSpPr>
            <a:spLocks noGrp="1"/>
          </p:cNvSpPr>
          <p:nvPr>
            <p:ph idx="1"/>
          </p:nvPr>
        </p:nvSpPr>
        <p:spPr>
          <a:xfrm>
            <a:off x="812799" y="1483250"/>
            <a:ext cx="7340601" cy="4765150"/>
          </a:xfrm>
        </p:spPr>
        <p:txBody>
          <a:bodyPr/>
          <a:lstStyle/>
          <a:p>
            <a:r>
              <a:rPr lang="en-US" dirty="0"/>
              <a:t>We will be using </a:t>
            </a:r>
            <a:r>
              <a:rPr lang="en-US" b="1" dirty="0">
                <a:solidFill>
                  <a:schemeClr val="accent5"/>
                </a:solidFill>
              </a:rPr>
              <a:t>LIVE POLLING </a:t>
            </a:r>
            <a:r>
              <a:rPr lang="en-US" dirty="0"/>
              <a:t>throughout the presentation</a:t>
            </a:r>
          </a:p>
          <a:p>
            <a:r>
              <a:rPr lang="en-US" dirty="0"/>
              <a:t>Download the </a:t>
            </a:r>
            <a:r>
              <a:rPr lang="en-US" b="1" dirty="0">
                <a:solidFill>
                  <a:schemeClr val="accent5"/>
                </a:solidFill>
              </a:rPr>
              <a:t>MD Expo 2019 </a:t>
            </a:r>
            <a:r>
              <a:rPr lang="en-US" dirty="0"/>
              <a:t>app</a:t>
            </a:r>
          </a:p>
          <a:p>
            <a:r>
              <a:rPr lang="en-US" dirty="0"/>
              <a:t>Find the </a:t>
            </a:r>
            <a:r>
              <a:rPr lang="en-US" b="1" dirty="0">
                <a:solidFill>
                  <a:schemeClr val="accent5"/>
                </a:solidFill>
              </a:rPr>
              <a:t>“2018 ACCE Body of Knowledge (BOK) Survey Results”</a:t>
            </a:r>
            <a:r>
              <a:rPr lang="en-US" dirty="0">
                <a:solidFill>
                  <a:schemeClr val="accent5"/>
                </a:solidFill>
              </a:rPr>
              <a:t> </a:t>
            </a:r>
            <a:r>
              <a:rPr lang="en-US" dirty="0"/>
              <a:t>Session</a:t>
            </a:r>
          </a:p>
          <a:p>
            <a:r>
              <a:rPr lang="en-US" b="1" dirty="0">
                <a:solidFill>
                  <a:schemeClr val="accent5"/>
                </a:solidFill>
              </a:rPr>
              <a:t>“JOIN LIVE POLL”</a:t>
            </a:r>
          </a:p>
          <a:p>
            <a:endParaRPr lang="en-US" dirty="0"/>
          </a:p>
        </p:txBody>
      </p:sp>
      <p:pic>
        <p:nvPicPr>
          <p:cNvPr id="5" name="Picture 4">
            <a:extLst>
              <a:ext uri="{FF2B5EF4-FFF2-40B4-BE49-F238E27FC236}">
                <a16:creationId xmlns:a16="http://schemas.microsoft.com/office/drawing/2014/main" id="{0FAD29A1-8368-492A-A0BE-1FA2967420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3400" y="1582560"/>
            <a:ext cx="2249728" cy="4661486"/>
          </a:xfrm>
          <a:prstGeom prst="rect">
            <a:avLst/>
          </a:prstGeom>
        </p:spPr>
      </p:pic>
    </p:spTree>
    <p:extLst>
      <p:ext uri="{BB962C8B-B14F-4D97-AF65-F5344CB8AC3E}">
        <p14:creationId xmlns:p14="http://schemas.microsoft.com/office/powerpoint/2010/main" val="3421009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E0BF-EFEC-4E85-AC8D-40CD6AE678ED}"/>
              </a:ext>
            </a:extLst>
          </p:cNvPr>
          <p:cNvSpPr>
            <a:spLocks noGrp="1"/>
          </p:cNvSpPr>
          <p:nvPr>
            <p:ph type="title"/>
          </p:nvPr>
        </p:nvSpPr>
        <p:spPr>
          <a:xfrm>
            <a:off x="0" y="0"/>
            <a:ext cx="10744200" cy="685800"/>
          </a:xfrm>
        </p:spPr>
        <p:txBody>
          <a:bodyPr/>
          <a:lstStyle/>
          <a:p>
            <a:r>
              <a:rPr lang="en-US" b="1" dirty="0"/>
              <a:t>About the speakers</a:t>
            </a:r>
          </a:p>
        </p:txBody>
      </p:sp>
      <p:sp>
        <p:nvSpPr>
          <p:cNvPr id="4" name="Content Placeholder 3">
            <a:extLst>
              <a:ext uri="{FF2B5EF4-FFF2-40B4-BE49-F238E27FC236}">
                <a16:creationId xmlns:a16="http://schemas.microsoft.com/office/drawing/2014/main" id="{C2AFD4B6-60EC-4E02-A1E5-AF519F1FCA0B}"/>
              </a:ext>
            </a:extLst>
          </p:cNvPr>
          <p:cNvSpPr>
            <a:spLocks noGrp="1"/>
          </p:cNvSpPr>
          <p:nvPr>
            <p:ph sz="half" idx="2"/>
          </p:nvPr>
        </p:nvSpPr>
        <p:spPr>
          <a:xfrm>
            <a:off x="2667000" y="1370686"/>
            <a:ext cx="8382000" cy="5106313"/>
          </a:xfrm>
        </p:spPr>
        <p:txBody>
          <a:bodyPr>
            <a:noAutofit/>
          </a:bodyPr>
          <a:lstStyle/>
          <a:p>
            <a:r>
              <a:rPr lang="en-US" sz="2000" b="1" dirty="0"/>
              <a:t>Katherine Navarro, CCE</a:t>
            </a:r>
          </a:p>
          <a:p>
            <a:pPr lvl="1"/>
            <a:r>
              <a:rPr lang="en-US" sz="1800" dirty="0"/>
              <a:t>Biomedical Engineer with the South Texas Veterans Health Care System in San Antonio, TX</a:t>
            </a:r>
          </a:p>
          <a:p>
            <a:pPr lvl="1"/>
            <a:r>
              <a:rPr lang="en-US" sz="1800" dirty="0"/>
              <a:t>10 years experience in Clinical Engineering</a:t>
            </a:r>
          </a:p>
          <a:p>
            <a:pPr lvl="1"/>
            <a:r>
              <a:rPr lang="en-US" sz="1800" dirty="0"/>
              <a:t>ACCE BOK Committee Chair 2017 – 2019</a:t>
            </a:r>
          </a:p>
          <a:p>
            <a:pPr marL="457200" lvl="1" indent="0">
              <a:buNone/>
            </a:pPr>
            <a:endParaRPr lang="en-US" sz="1800" dirty="0"/>
          </a:p>
          <a:p>
            <a:r>
              <a:rPr lang="en-US" sz="2000" b="1" dirty="0"/>
              <a:t>Bhaskar Iduri, MS, CCE, CHTM</a:t>
            </a:r>
          </a:p>
          <a:p>
            <a:pPr lvl="1"/>
            <a:r>
              <a:rPr lang="en-US" sz="1800" dirty="0"/>
              <a:t>Director of Clinical Engineering &amp; QA with RENOVO SOLUTIONS LLC in Irvine, CA</a:t>
            </a:r>
          </a:p>
          <a:p>
            <a:pPr lvl="1"/>
            <a:r>
              <a:rPr lang="en-US" sz="1800" dirty="0"/>
              <a:t>8 years experience in Clinical Engineering</a:t>
            </a:r>
          </a:p>
          <a:p>
            <a:pPr lvl="1"/>
            <a:r>
              <a:rPr lang="en-US" sz="1800" dirty="0"/>
              <a:t>ACCE, BOK Committee member</a:t>
            </a:r>
          </a:p>
          <a:p>
            <a:pPr lvl="1"/>
            <a:r>
              <a:rPr lang="en-US" sz="1800" dirty="0"/>
              <a:t>AAMI, Technology Management Council Member</a:t>
            </a:r>
          </a:p>
          <a:p>
            <a:pPr lvl="1"/>
            <a:r>
              <a:rPr lang="en-US" sz="1800" dirty="0"/>
              <a:t>ISO 9001:2015 trained internal auditor</a:t>
            </a:r>
          </a:p>
          <a:p>
            <a:pPr lvl="1"/>
            <a:endParaRPr lang="en-US" sz="1400" dirty="0"/>
          </a:p>
          <a:p>
            <a:pPr lvl="1"/>
            <a:endParaRPr lang="en-US" sz="1400" dirty="0"/>
          </a:p>
        </p:txBody>
      </p:sp>
      <p:sp>
        <p:nvSpPr>
          <p:cNvPr id="6" name="AutoShape 2" descr="Image result for warren chandle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95D21CC0-C93D-468A-B40D-0AB5A9BA36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94"/>
          <a:stretch/>
        </p:blipFill>
        <p:spPr>
          <a:xfrm>
            <a:off x="1138555" y="3733800"/>
            <a:ext cx="1239392" cy="1660381"/>
          </a:xfrm>
          <a:prstGeom prst="rect">
            <a:avLst/>
          </a:prstGeom>
        </p:spPr>
      </p:pic>
      <p:pic>
        <p:nvPicPr>
          <p:cNvPr id="8" name="Picture 7">
            <a:extLst>
              <a:ext uri="{FF2B5EF4-FFF2-40B4-BE49-F238E27FC236}">
                <a16:creationId xmlns:a16="http://schemas.microsoft.com/office/drawing/2014/main" id="{C9790544-54BD-4247-AD84-4C71D37CF5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1370686"/>
            <a:ext cx="1239392" cy="1655685"/>
          </a:xfrm>
          <a:prstGeom prst="rect">
            <a:avLst/>
          </a:prstGeom>
        </p:spPr>
      </p:pic>
    </p:spTree>
    <p:extLst>
      <p:ext uri="{BB962C8B-B14F-4D97-AF65-F5344CB8AC3E}">
        <p14:creationId xmlns:p14="http://schemas.microsoft.com/office/powerpoint/2010/main" val="3411790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C0A3-2209-4E14-B182-E1F67926D01A}"/>
              </a:ext>
            </a:extLst>
          </p:cNvPr>
          <p:cNvSpPr>
            <a:spLocks noGrp="1"/>
          </p:cNvSpPr>
          <p:nvPr>
            <p:ph type="title"/>
          </p:nvPr>
        </p:nvSpPr>
        <p:spPr>
          <a:xfrm>
            <a:off x="0" y="786"/>
            <a:ext cx="10287000" cy="685800"/>
          </a:xfrm>
        </p:spPr>
        <p:txBody>
          <a:bodyPr/>
          <a:lstStyle/>
          <a:p>
            <a:r>
              <a:rPr lang="en-US" b="1" dirty="0"/>
              <a:t>About the speakers</a:t>
            </a:r>
          </a:p>
        </p:txBody>
      </p:sp>
      <p:sp>
        <p:nvSpPr>
          <p:cNvPr id="4" name="Content Placeholder 3">
            <a:extLst>
              <a:ext uri="{FF2B5EF4-FFF2-40B4-BE49-F238E27FC236}">
                <a16:creationId xmlns:a16="http://schemas.microsoft.com/office/drawing/2014/main" id="{40656137-5FC4-45A8-8FEA-8EC42CB975A8}"/>
              </a:ext>
            </a:extLst>
          </p:cNvPr>
          <p:cNvSpPr>
            <a:spLocks noGrp="1"/>
          </p:cNvSpPr>
          <p:nvPr>
            <p:ph sz="half" idx="2"/>
          </p:nvPr>
        </p:nvSpPr>
        <p:spPr>
          <a:xfrm>
            <a:off x="2743200" y="1143000"/>
            <a:ext cx="7924800" cy="5181600"/>
          </a:xfrm>
        </p:spPr>
        <p:txBody>
          <a:bodyPr>
            <a:normAutofit fontScale="92500" lnSpcReduction="20000"/>
          </a:bodyPr>
          <a:lstStyle/>
          <a:p>
            <a:r>
              <a:rPr lang="en-US" sz="2200" b="1" dirty="0"/>
              <a:t>Sarah Brockway, MS</a:t>
            </a:r>
          </a:p>
          <a:p>
            <a:pPr lvl="1"/>
            <a:r>
              <a:rPr lang="en-US" sz="1900" dirty="0"/>
              <a:t>Clinical Engineer at Kaiser Permanente, Northern California Regional Office in Berkeley, CA since 2017</a:t>
            </a:r>
          </a:p>
          <a:p>
            <a:pPr lvl="1"/>
            <a:r>
              <a:rPr lang="en-US" sz="1900" dirty="0"/>
              <a:t>Began Clinical Engineering through University of Connecticut Clinical Engineering Internship program in 2015</a:t>
            </a:r>
          </a:p>
          <a:p>
            <a:pPr lvl="1"/>
            <a:r>
              <a:rPr lang="en-US" sz="1900" dirty="0"/>
              <a:t>ACCE BOK Committee member 2015-present</a:t>
            </a:r>
          </a:p>
          <a:p>
            <a:endParaRPr lang="en-US" dirty="0"/>
          </a:p>
          <a:p>
            <a:r>
              <a:rPr lang="en-US" sz="2200" b="1" dirty="0"/>
              <a:t>Rehman Syed, (Syed) BE, MS, CBET, CCE</a:t>
            </a:r>
          </a:p>
          <a:p>
            <a:pPr lvl="1"/>
            <a:r>
              <a:rPr lang="en-US" sz="1900" dirty="0"/>
              <a:t>Director, Clinical Engineering, Health and Hospital Corp, NYC</a:t>
            </a:r>
          </a:p>
          <a:p>
            <a:pPr lvl="1"/>
            <a:r>
              <a:rPr lang="en-US" sz="1900" dirty="0"/>
              <a:t>Employed by </a:t>
            </a:r>
            <a:r>
              <a:rPr lang="en-US" sz="1900" dirty="0" err="1"/>
              <a:t>Crothall</a:t>
            </a:r>
            <a:r>
              <a:rPr lang="en-US" sz="1900" dirty="0"/>
              <a:t> HTS Compass Group</a:t>
            </a:r>
          </a:p>
          <a:p>
            <a:pPr lvl="1"/>
            <a:r>
              <a:rPr lang="en-US" sz="1900" dirty="0"/>
              <a:t>Two decades of Clinical Engineering Experience</a:t>
            </a:r>
          </a:p>
          <a:p>
            <a:pPr lvl="1"/>
            <a:r>
              <a:rPr lang="en-US" sz="1900" dirty="0"/>
              <a:t>Member of ACCE, “BOK Committee” and “ACCE FDA Task Force”</a:t>
            </a:r>
          </a:p>
          <a:p>
            <a:pPr lvl="1"/>
            <a:r>
              <a:rPr lang="en-US" sz="1900" dirty="0"/>
              <a:t>AAMI’s “National Coalition for Alarms Management Safety” committee</a:t>
            </a:r>
          </a:p>
          <a:p>
            <a:pPr lvl="1"/>
            <a:r>
              <a:rPr lang="en-US" sz="1900" dirty="0"/>
              <a:t>AEHIT Education Committee, ACHE NJ Diversity Committee</a:t>
            </a:r>
          </a:p>
          <a:p>
            <a:pPr lvl="1"/>
            <a:endParaRPr lang="en-US" sz="1800" dirty="0"/>
          </a:p>
          <a:p>
            <a:endParaRPr lang="en-US" dirty="0"/>
          </a:p>
        </p:txBody>
      </p:sp>
      <p:pic>
        <p:nvPicPr>
          <p:cNvPr id="5" name="Picture 4">
            <a:extLst>
              <a:ext uri="{FF2B5EF4-FFF2-40B4-BE49-F238E27FC236}">
                <a16:creationId xmlns:a16="http://schemas.microsoft.com/office/drawing/2014/main" id="{11B91FA9-3661-4035-9A23-26F014EC44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000" r="25000"/>
          <a:stretch/>
        </p:blipFill>
        <p:spPr>
          <a:xfrm>
            <a:off x="1219200" y="1143000"/>
            <a:ext cx="1245286" cy="1660381"/>
          </a:xfrm>
          <a:prstGeom prst="rect">
            <a:avLst/>
          </a:prstGeom>
        </p:spPr>
      </p:pic>
      <p:pic>
        <p:nvPicPr>
          <p:cNvPr id="6" name="Picture 5">
            <a:extLst>
              <a:ext uri="{FF2B5EF4-FFF2-40B4-BE49-F238E27FC236}">
                <a16:creationId xmlns:a16="http://schemas.microsoft.com/office/drawing/2014/main" id="{A6D82708-6BF4-4A93-8014-EF5DD67554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810000"/>
            <a:ext cx="1245286" cy="1660381"/>
          </a:xfrm>
          <a:prstGeom prst="rect">
            <a:avLst/>
          </a:prstGeom>
        </p:spPr>
      </p:pic>
    </p:spTree>
    <p:extLst>
      <p:ext uri="{BB962C8B-B14F-4D97-AF65-F5344CB8AC3E}">
        <p14:creationId xmlns:p14="http://schemas.microsoft.com/office/powerpoint/2010/main" val="3610242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B4F2-C19B-4EC9-A16A-78423BB6092F}"/>
              </a:ext>
            </a:extLst>
          </p:cNvPr>
          <p:cNvSpPr>
            <a:spLocks noGrp="1"/>
          </p:cNvSpPr>
          <p:nvPr>
            <p:ph type="title"/>
          </p:nvPr>
        </p:nvSpPr>
        <p:spPr>
          <a:xfrm>
            <a:off x="0" y="0"/>
            <a:ext cx="9842796" cy="917575"/>
          </a:xfrm>
        </p:spPr>
        <p:txBody>
          <a:bodyPr/>
          <a:lstStyle/>
          <a:p>
            <a:r>
              <a:rPr lang="en-US" b="1" dirty="0"/>
              <a:t>Session Outline</a:t>
            </a:r>
          </a:p>
        </p:txBody>
      </p:sp>
      <p:sp>
        <p:nvSpPr>
          <p:cNvPr id="5" name="Content Placeholder 4">
            <a:extLst>
              <a:ext uri="{FF2B5EF4-FFF2-40B4-BE49-F238E27FC236}">
                <a16:creationId xmlns:a16="http://schemas.microsoft.com/office/drawing/2014/main" id="{90B39EF6-D327-4C02-8A95-729AF601F1F0}"/>
              </a:ext>
            </a:extLst>
          </p:cNvPr>
          <p:cNvSpPr>
            <a:spLocks noGrp="1"/>
          </p:cNvSpPr>
          <p:nvPr>
            <p:ph idx="1"/>
          </p:nvPr>
        </p:nvSpPr>
        <p:spPr>
          <a:xfrm>
            <a:off x="762000" y="762001"/>
            <a:ext cx="10058400" cy="4876800"/>
          </a:xfrm>
        </p:spPr>
        <p:txBody>
          <a:bodyPr>
            <a:normAutofit/>
          </a:bodyPr>
          <a:lstStyle/>
          <a:p>
            <a:r>
              <a:rPr lang="en-US" sz="3200" dirty="0"/>
              <a:t>ACCE Organization</a:t>
            </a:r>
          </a:p>
          <a:p>
            <a:r>
              <a:rPr lang="en-US" sz="3200" dirty="0"/>
              <a:t>Body of Knowledge (BOK) Committee</a:t>
            </a:r>
          </a:p>
          <a:p>
            <a:r>
              <a:rPr lang="en-US" sz="3200" dirty="0"/>
              <a:t>2018 BOK Survey</a:t>
            </a:r>
          </a:p>
          <a:p>
            <a:pPr lvl="1"/>
            <a:r>
              <a:rPr lang="en-US" sz="3200" dirty="0"/>
              <a:t>Description</a:t>
            </a:r>
          </a:p>
          <a:p>
            <a:pPr lvl="1"/>
            <a:r>
              <a:rPr lang="en-US" sz="3200" dirty="0"/>
              <a:t>Survey topic results and analysis</a:t>
            </a:r>
          </a:p>
          <a:p>
            <a:pPr lvl="1"/>
            <a:r>
              <a:rPr lang="en-US" sz="3200" dirty="0"/>
              <a:t>Key take-aways</a:t>
            </a:r>
          </a:p>
          <a:p>
            <a:r>
              <a:rPr lang="en-US" sz="3200" dirty="0"/>
              <a:t>Suggestions for 2021 BOK Survey</a:t>
            </a:r>
          </a:p>
          <a:p>
            <a:pPr lvl="1"/>
            <a:endParaRPr lang="en-US" sz="3200" dirty="0"/>
          </a:p>
          <a:p>
            <a:pPr lvl="1"/>
            <a:endParaRPr lang="en-US" sz="3200" dirty="0"/>
          </a:p>
        </p:txBody>
      </p:sp>
    </p:spTree>
    <p:extLst>
      <p:ext uri="{BB962C8B-B14F-4D97-AF65-F5344CB8AC3E}">
        <p14:creationId xmlns:p14="http://schemas.microsoft.com/office/powerpoint/2010/main" val="1553183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1709-665B-4A0D-8C61-74B7018407F5}"/>
              </a:ext>
            </a:extLst>
          </p:cNvPr>
          <p:cNvSpPr>
            <a:spLocks noGrp="1"/>
          </p:cNvSpPr>
          <p:nvPr>
            <p:ph type="title"/>
          </p:nvPr>
        </p:nvSpPr>
        <p:spPr>
          <a:xfrm>
            <a:off x="76200" y="152400"/>
            <a:ext cx="10515600" cy="685800"/>
          </a:xfrm>
        </p:spPr>
        <p:txBody>
          <a:bodyPr/>
          <a:lstStyle/>
          <a:p>
            <a:r>
              <a:rPr lang="en-US" b="1" dirty="0"/>
              <a:t>Live Poll – Go to the </a:t>
            </a:r>
            <a:r>
              <a:rPr lang="en-US" b="1" dirty="0">
                <a:solidFill>
                  <a:schemeClr val="accent3"/>
                </a:solidFill>
              </a:rPr>
              <a:t>MD Expo App!</a:t>
            </a:r>
          </a:p>
        </p:txBody>
      </p:sp>
      <p:sp>
        <p:nvSpPr>
          <p:cNvPr id="3" name="Content Placeholder 2">
            <a:extLst>
              <a:ext uri="{FF2B5EF4-FFF2-40B4-BE49-F238E27FC236}">
                <a16:creationId xmlns:a16="http://schemas.microsoft.com/office/drawing/2014/main" id="{63529B3C-017A-40C8-8A38-5608AFC82E9B}"/>
              </a:ext>
            </a:extLst>
          </p:cNvPr>
          <p:cNvSpPr>
            <a:spLocks noGrp="1"/>
          </p:cNvSpPr>
          <p:nvPr>
            <p:ph idx="1"/>
          </p:nvPr>
        </p:nvSpPr>
        <p:spPr>
          <a:xfrm>
            <a:off x="457200" y="1219200"/>
            <a:ext cx="6477000" cy="3581400"/>
          </a:xfrm>
        </p:spPr>
        <p:txBody>
          <a:bodyPr/>
          <a:lstStyle/>
          <a:p>
            <a:pPr lvl="0">
              <a:buClr>
                <a:srgbClr val="00B050"/>
              </a:buClr>
              <a:buFont typeface="Wingdings" panose="05000000000000000000" pitchFamily="2" charset="2"/>
              <a:buChar char="q"/>
            </a:pPr>
            <a:r>
              <a:rPr lang="en-US" dirty="0"/>
              <a:t>Are you a member of ACCE?</a:t>
            </a:r>
          </a:p>
          <a:p>
            <a:pPr lvl="1">
              <a:buClr>
                <a:srgbClr val="00B050"/>
              </a:buClr>
              <a:buFont typeface="Courier New" panose="02070309020205020404" pitchFamily="49" charset="0"/>
              <a:buChar char="o"/>
            </a:pPr>
            <a:r>
              <a:rPr lang="en-US" dirty="0"/>
              <a:t>Yes</a:t>
            </a:r>
          </a:p>
          <a:p>
            <a:pPr lvl="1">
              <a:buClr>
                <a:srgbClr val="00B050"/>
              </a:buClr>
              <a:buFont typeface="Courier New" panose="02070309020205020404" pitchFamily="49" charset="0"/>
              <a:buChar char="o"/>
            </a:pPr>
            <a:r>
              <a:rPr lang="en-US" dirty="0"/>
              <a:t>No</a:t>
            </a:r>
          </a:p>
          <a:p>
            <a:pPr lvl="1">
              <a:buClr>
                <a:srgbClr val="00B050"/>
              </a:buClr>
            </a:pPr>
            <a:endParaRPr lang="en-US" dirty="0"/>
          </a:p>
          <a:p>
            <a:pPr lvl="0">
              <a:buClr>
                <a:srgbClr val="00B050"/>
              </a:buClr>
              <a:buFont typeface="Wingdings" panose="05000000000000000000" pitchFamily="2" charset="2"/>
              <a:buChar char="q"/>
            </a:pPr>
            <a:r>
              <a:rPr lang="en-US" dirty="0"/>
              <a:t>Did you take the BOK survey in 2018?</a:t>
            </a:r>
          </a:p>
          <a:p>
            <a:pPr lvl="1">
              <a:buClr>
                <a:srgbClr val="00B050"/>
              </a:buClr>
              <a:buFont typeface="Courier New" panose="02070309020205020404" pitchFamily="49" charset="0"/>
              <a:buChar char="o"/>
            </a:pPr>
            <a:r>
              <a:rPr lang="en-US" dirty="0"/>
              <a:t>Yes</a:t>
            </a:r>
          </a:p>
          <a:p>
            <a:pPr lvl="1">
              <a:buClr>
                <a:srgbClr val="00B050"/>
              </a:buClr>
              <a:buFont typeface="Courier New" panose="02070309020205020404" pitchFamily="49" charset="0"/>
              <a:buChar char="o"/>
            </a:pPr>
            <a:r>
              <a:rPr lang="en-US" dirty="0"/>
              <a:t>No</a:t>
            </a:r>
          </a:p>
        </p:txBody>
      </p:sp>
      <p:pic>
        <p:nvPicPr>
          <p:cNvPr id="1026" name="Picture 2" descr="Image result for live poll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037" t="13678" r="18434" b="15220"/>
          <a:stretch/>
        </p:blipFill>
        <p:spPr bwMode="auto">
          <a:xfrm>
            <a:off x="8077200" y="838200"/>
            <a:ext cx="2150465" cy="2073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28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barn(inVertical)">
                                      <p:cBhvr>
                                        <p:cTn id="21" dur="500"/>
                                        <p:tgtEl>
                                          <p:spTgt spid="3">
                                            <p:txEl>
                                              <p:pRg st="0" end="0"/>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Vertical)">
                                      <p:cBhvr>
                                        <p:cTn id="27" dur="500"/>
                                        <p:tgtEl>
                                          <p:spTgt spid="3">
                                            <p:txEl>
                                              <p:pRg st="2" end="2"/>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arn(inVertical)">
                                      <p:cBhvr>
                                        <p:cTn id="30" dur="500"/>
                                        <p:tgtEl>
                                          <p:spTgt spid="3">
                                            <p:txEl>
                                              <p:pRg st="4" end="4"/>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7ECEE-7F6D-4DE6-A145-113B06A319B8}"/>
              </a:ext>
            </a:extLst>
          </p:cNvPr>
          <p:cNvSpPr>
            <a:spLocks noGrp="1"/>
          </p:cNvSpPr>
          <p:nvPr>
            <p:ph type="title"/>
          </p:nvPr>
        </p:nvSpPr>
        <p:spPr>
          <a:xfrm>
            <a:off x="0" y="1"/>
            <a:ext cx="10591800" cy="685800"/>
          </a:xfrm>
        </p:spPr>
        <p:txBody>
          <a:bodyPr>
            <a:noAutofit/>
          </a:bodyPr>
          <a:lstStyle/>
          <a:p>
            <a:r>
              <a:rPr lang="en-US" b="1" dirty="0"/>
              <a:t>American College of Clinical Engineering (ACCE)</a:t>
            </a:r>
          </a:p>
        </p:txBody>
      </p:sp>
      <p:sp>
        <p:nvSpPr>
          <p:cNvPr id="3" name="Content Placeholder 2">
            <a:extLst>
              <a:ext uri="{FF2B5EF4-FFF2-40B4-BE49-F238E27FC236}">
                <a16:creationId xmlns:a16="http://schemas.microsoft.com/office/drawing/2014/main" id="{D5707CCB-ADDD-4BC0-8B4A-C31A2D926476}"/>
              </a:ext>
            </a:extLst>
          </p:cNvPr>
          <p:cNvSpPr>
            <a:spLocks noGrp="1"/>
          </p:cNvSpPr>
          <p:nvPr>
            <p:ph idx="1"/>
          </p:nvPr>
        </p:nvSpPr>
        <p:spPr>
          <a:xfrm>
            <a:off x="609600" y="914400"/>
            <a:ext cx="10210800" cy="5105400"/>
          </a:xfrm>
        </p:spPr>
        <p:txBody>
          <a:bodyPr>
            <a:noAutofit/>
          </a:bodyPr>
          <a:lstStyle/>
          <a:p>
            <a:r>
              <a:rPr lang="en-US" sz="2400" dirty="0"/>
              <a:t>Description of ACCE organization</a:t>
            </a:r>
          </a:p>
          <a:p>
            <a:pPr lvl="1"/>
            <a:r>
              <a:rPr lang="en-US" dirty="0"/>
              <a:t>Founded in 1990, ACCE is committed to enhancing the profession of </a:t>
            </a:r>
            <a:r>
              <a:rPr lang="en-US" dirty="0">
                <a:hlinkClick r:id="rId3"/>
              </a:rPr>
              <a:t>clinical engineering</a:t>
            </a:r>
            <a:r>
              <a:rPr lang="en-US" dirty="0"/>
              <a:t> worldwide.</a:t>
            </a:r>
          </a:p>
          <a:p>
            <a:r>
              <a:rPr lang="en-US" sz="2400" dirty="0"/>
              <a:t>ACCE Mission:</a:t>
            </a:r>
          </a:p>
          <a:p>
            <a:pPr lvl="1"/>
            <a:r>
              <a:rPr lang="en-US" dirty="0"/>
              <a:t>To establish a standard of competence and to promote excellence in clinical engineering practice</a:t>
            </a:r>
          </a:p>
          <a:p>
            <a:pPr lvl="1"/>
            <a:r>
              <a:rPr lang="en-US" dirty="0"/>
              <a:t>To promote safe and effective application of science and technology in patient care</a:t>
            </a:r>
          </a:p>
          <a:p>
            <a:pPr lvl="1"/>
            <a:r>
              <a:rPr lang="en-US" dirty="0"/>
              <a:t>To define the body of knowledge on which the profession is based</a:t>
            </a:r>
          </a:p>
          <a:p>
            <a:pPr lvl="1"/>
            <a:r>
              <a:rPr lang="en-US" dirty="0"/>
              <a:t>To represent the professional interests of clinical engineers</a:t>
            </a:r>
          </a:p>
          <a:p>
            <a:pPr marL="0" indent="0">
              <a:buNone/>
            </a:pPr>
            <a:endParaRPr lang="en-US" sz="2400" dirty="0"/>
          </a:p>
        </p:txBody>
      </p:sp>
    </p:spTree>
    <p:extLst>
      <p:ext uri="{BB962C8B-B14F-4D97-AF65-F5344CB8AC3E}">
        <p14:creationId xmlns:p14="http://schemas.microsoft.com/office/powerpoint/2010/main" val="1496192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7087-1C56-4809-A44A-BFA97119E47D}"/>
              </a:ext>
            </a:extLst>
          </p:cNvPr>
          <p:cNvSpPr>
            <a:spLocks noGrp="1"/>
          </p:cNvSpPr>
          <p:nvPr>
            <p:ph type="title"/>
          </p:nvPr>
        </p:nvSpPr>
        <p:spPr>
          <a:xfrm>
            <a:off x="0" y="19989"/>
            <a:ext cx="10744199" cy="589612"/>
          </a:xfrm>
        </p:spPr>
        <p:txBody>
          <a:bodyPr>
            <a:noAutofit/>
          </a:bodyPr>
          <a:lstStyle/>
          <a:p>
            <a:r>
              <a:rPr lang="en-US" b="1" dirty="0"/>
              <a:t>Body of Knowledge (BOK) Committee</a:t>
            </a:r>
          </a:p>
        </p:txBody>
      </p:sp>
      <p:sp>
        <p:nvSpPr>
          <p:cNvPr id="3" name="Content Placeholder 2">
            <a:extLst>
              <a:ext uri="{FF2B5EF4-FFF2-40B4-BE49-F238E27FC236}">
                <a16:creationId xmlns:a16="http://schemas.microsoft.com/office/drawing/2014/main" id="{DBE7D1C2-D293-4B36-B3CF-E99D0B222C16}"/>
              </a:ext>
            </a:extLst>
          </p:cNvPr>
          <p:cNvSpPr>
            <a:spLocks noGrp="1"/>
          </p:cNvSpPr>
          <p:nvPr>
            <p:ph idx="1"/>
          </p:nvPr>
        </p:nvSpPr>
        <p:spPr>
          <a:xfrm>
            <a:off x="609600" y="906332"/>
            <a:ext cx="8534400" cy="5494468"/>
          </a:xfrm>
        </p:spPr>
        <p:txBody>
          <a:bodyPr/>
          <a:lstStyle/>
          <a:p>
            <a:r>
              <a:rPr lang="en-US" sz="2400" dirty="0"/>
              <a:t>Description of BOK Committee</a:t>
            </a:r>
          </a:p>
          <a:p>
            <a:pPr lvl="1"/>
            <a:r>
              <a:rPr lang="en-US" dirty="0"/>
              <a:t>Consists of a Chair and 4 members</a:t>
            </a:r>
          </a:p>
          <a:p>
            <a:pPr lvl="1"/>
            <a:r>
              <a:rPr lang="en-US" dirty="0"/>
              <a:t>Reports to the ACCE Board</a:t>
            </a:r>
          </a:p>
          <a:p>
            <a:pPr lvl="1"/>
            <a:endParaRPr lang="en-US" dirty="0"/>
          </a:p>
          <a:p>
            <a:r>
              <a:rPr lang="en-US" sz="2400" dirty="0"/>
              <a:t>Tasked with the following:</a:t>
            </a:r>
          </a:p>
          <a:p>
            <a:pPr lvl="1"/>
            <a:r>
              <a:rPr lang="en-US" dirty="0"/>
              <a:t>Administration and analysis of the BOK survey</a:t>
            </a:r>
          </a:p>
          <a:p>
            <a:pPr lvl="1"/>
            <a:r>
              <a:rPr lang="en-US" dirty="0"/>
              <a:t>Revision of the ACCE CCE Study Guide</a:t>
            </a:r>
          </a:p>
          <a:p>
            <a:pPr lvl="1"/>
            <a:r>
              <a:rPr lang="en-US" dirty="0"/>
              <a:t>Other tasks as requested</a:t>
            </a:r>
          </a:p>
          <a:p>
            <a:pPr lvl="1"/>
            <a:endParaRPr lang="en-US" dirty="0"/>
          </a:p>
          <a:p>
            <a:r>
              <a:rPr lang="en-US" sz="2400" dirty="0"/>
              <a:t>Volunteers always needed!</a:t>
            </a:r>
          </a:p>
          <a:p>
            <a:pPr lvl="1"/>
            <a:endParaRPr lang="en-US" dirty="0"/>
          </a:p>
          <a:p>
            <a:endParaRPr lang="en-US" dirty="0"/>
          </a:p>
        </p:txBody>
      </p:sp>
    </p:spTree>
    <p:extLst>
      <p:ext uri="{BB962C8B-B14F-4D97-AF65-F5344CB8AC3E}">
        <p14:creationId xmlns:p14="http://schemas.microsoft.com/office/powerpoint/2010/main" val="321250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ED174-94F1-4B63-95C5-F8D22C4F1635}"/>
              </a:ext>
            </a:extLst>
          </p:cNvPr>
          <p:cNvSpPr>
            <a:spLocks noGrp="1"/>
          </p:cNvSpPr>
          <p:nvPr>
            <p:ph type="title"/>
          </p:nvPr>
        </p:nvSpPr>
        <p:spPr>
          <a:xfrm>
            <a:off x="0" y="0"/>
            <a:ext cx="10744200" cy="680803"/>
          </a:xfrm>
        </p:spPr>
        <p:txBody>
          <a:bodyPr>
            <a:normAutofit/>
          </a:bodyPr>
          <a:lstStyle/>
          <a:p>
            <a:r>
              <a:rPr lang="en-US" b="1" dirty="0"/>
              <a:t>Body of Knowledge (BOK) Survey</a:t>
            </a:r>
          </a:p>
        </p:txBody>
      </p:sp>
      <p:sp>
        <p:nvSpPr>
          <p:cNvPr id="3" name="Content Placeholder 2">
            <a:extLst>
              <a:ext uri="{FF2B5EF4-FFF2-40B4-BE49-F238E27FC236}">
                <a16:creationId xmlns:a16="http://schemas.microsoft.com/office/drawing/2014/main" id="{5280E674-8931-4194-9D79-3839918D98BA}"/>
              </a:ext>
            </a:extLst>
          </p:cNvPr>
          <p:cNvSpPr>
            <a:spLocks noGrp="1"/>
          </p:cNvSpPr>
          <p:nvPr>
            <p:ph idx="1"/>
          </p:nvPr>
        </p:nvSpPr>
        <p:spPr>
          <a:xfrm>
            <a:off x="609600" y="914400"/>
            <a:ext cx="9906000" cy="5715000"/>
          </a:xfrm>
        </p:spPr>
        <p:txBody>
          <a:bodyPr>
            <a:normAutofit/>
          </a:bodyPr>
          <a:lstStyle/>
          <a:p>
            <a:r>
              <a:rPr lang="en-US" sz="2400" dirty="0"/>
              <a:t>Purpose</a:t>
            </a:r>
          </a:p>
          <a:p>
            <a:pPr lvl="1"/>
            <a:r>
              <a:rPr lang="en-US" dirty="0"/>
              <a:t>To develop the scope of practice for Clinical Engineers</a:t>
            </a:r>
          </a:p>
          <a:p>
            <a:pPr lvl="1"/>
            <a:r>
              <a:rPr lang="en-US" dirty="0"/>
              <a:t>Survey results are used to design the Clinical Engineering Certification (CCE) exam to closely match the knowledge needed for clinical engineering roles</a:t>
            </a:r>
          </a:p>
          <a:p>
            <a:pPr lvl="1"/>
            <a:endParaRPr lang="en-US" dirty="0"/>
          </a:p>
          <a:p>
            <a:r>
              <a:rPr lang="en-US" sz="2400" dirty="0"/>
              <a:t>Previous surveys performed approximately every 3-5 years: </a:t>
            </a:r>
          </a:p>
          <a:p>
            <a:pPr lvl="1"/>
            <a:r>
              <a:rPr lang="en-US" dirty="0"/>
              <a:t>2005, 2010, 2015, 2018</a:t>
            </a:r>
          </a:p>
          <a:p>
            <a:pPr lvl="0"/>
            <a:endParaRPr lang="en-US" sz="2400" dirty="0"/>
          </a:p>
          <a:p>
            <a:pPr marL="0" indent="0">
              <a:buNone/>
            </a:pPr>
            <a:endParaRPr lang="en-US" dirty="0"/>
          </a:p>
        </p:txBody>
      </p:sp>
    </p:spTree>
    <p:extLst>
      <p:ext uri="{BB962C8B-B14F-4D97-AF65-F5344CB8AC3E}">
        <p14:creationId xmlns:p14="http://schemas.microsoft.com/office/powerpoint/2010/main" val="340680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57641-C676-4543-A667-35DC76C0E99E}"/>
              </a:ext>
            </a:extLst>
          </p:cNvPr>
          <p:cNvSpPr>
            <a:spLocks noGrp="1"/>
          </p:cNvSpPr>
          <p:nvPr>
            <p:ph type="title"/>
          </p:nvPr>
        </p:nvSpPr>
        <p:spPr>
          <a:xfrm>
            <a:off x="0" y="1"/>
            <a:ext cx="9982199" cy="685799"/>
          </a:xfrm>
        </p:spPr>
        <p:txBody>
          <a:bodyPr>
            <a:normAutofit/>
          </a:bodyPr>
          <a:lstStyle/>
          <a:p>
            <a:r>
              <a:rPr lang="en-US" b="1" dirty="0"/>
              <a:t>Body of Knowledge (BOK) Survey</a:t>
            </a:r>
          </a:p>
        </p:txBody>
      </p:sp>
      <p:sp>
        <p:nvSpPr>
          <p:cNvPr id="3" name="Content Placeholder 2">
            <a:extLst>
              <a:ext uri="{FF2B5EF4-FFF2-40B4-BE49-F238E27FC236}">
                <a16:creationId xmlns:a16="http://schemas.microsoft.com/office/drawing/2014/main" id="{51E5BA9E-A552-4243-BB63-676EE044E3F7}"/>
              </a:ext>
            </a:extLst>
          </p:cNvPr>
          <p:cNvSpPr>
            <a:spLocks noGrp="1"/>
          </p:cNvSpPr>
          <p:nvPr>
            <p:ph idx="1"/>
          </p:nvPr>
        </p:nvSpPr>
        <p:spPr>
          <a:xfrm>
            <a:off x="609600" y="914400"/>
            <a:ext cx="10439400" cy="5791200"/>
          </a:xfrm>
        </p:spPr>
        <p:txBody>
          <a:bodyPr>
            <a:noAutofit/>
          </a:bodyPr>
          <a:lstStyle/>
          <a:p>
            <a:r>
              <a:rPr lang="en-US" sz="2400" dirty="0"/>
              <a:t>Improvements from the 2015 survey</a:t>
            </a:r>
          </a:p>
          <a:p>
            <a:pPr lvl="1"/>
            <a:r>
              <a:rPr lang="en-US" dirty="0"/>
              <a:t>Assess respondent eligibility to take the CCE Exam</a:t>
            </a:r>
          </a:p>
          <a:p>
            <a:pPr lvl="1"/>
            <a:r>
              <a:rPr lang="en-US" dirty="0"/>
              <a:t>Revise definitions to better describe profession options</a:t>
            </a:r>
          </a:p>
          <a:p>
            <a:pPr lvl="1"/>
            <a:r>
              <a:rPr lang="en-US" dirty="0"/>
              <a:t>Add regulatory compliance as an option for profession, position, and employer</a:t>
            </a:r>
          </a:p>
          <a:p>
            <a:pPr lvl="1"/>
            <a:r>
              <a:rPr lang="en-US" dirty="0"/>
              <a:t>Add CHTM, S+, EIT, Lean Six Sigma, FACHE, FACCE certifications</a:t>
            </a:r>
          </a:p>
          <a:p>
            <a:pPr lvl="1"/>
            <a:r>
              <a:rPr lang="en-US" dirty="0"/>
              <a:t>Match Categories of Work and Responsibilities sections to topics in the ACCE CCE Exam Handbook</a:t>
            </a:r>
          </a:p>
          <a:p>
            <a:pPr lvl="1"/>
            <a:r>
              <a:rPr lang="en-US" dirty="0"/>
              <a:t>Expand Knowledge topics to capture additional work duties</a:t>
            </a:r>
          </a:p>
          <a:p>
            <a:endParaRPr lang="en-US" sz="2400" dirty="0"/>
          </a:p>
        </p:txBody>
      </p:sp>
    </p:spTree>
    <p:extLst>
      <p:ext uri="{BB962C8B-B14F-4D97-AF65-F5344CB8AC3E}">
        <p14:creationId xmlns:p14="http://schemas.microsoft.com/office/powerpoint/2010/main" val="2539529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DFB63-95EA-4A61-B304-134F9A6F73EC}"/>
              </a:ext>
            </a:extLst>
          </p:cNvPr>
          <p:cNvSpPr>
            <a:spLocks noGrp="1"/>
          </p:cNvSpPr>
          <p:nvPr>
            <p:ph type="title"/>
          </p:nvPr>
        </p:nvSpPr>
        <p:spPr>
          <a:xfrm>
            <a:off x="0" y="1"/>
            <a:ext cx="10744200" cy="685800"/>
          </a:xfrm>
        </p:spPr>
        <p:txBody>
          <a:bodyPr>
            <a:normAutofit/>
          </a:bodyPr>
          <a:lstStyle/>
          <a:p>
            <a:r>
              <a:rPr lang="en-US" b="1" dirty="0"/>
              <a:t>Body of Knowledge (BOK) Survey</a:t>
            </a:r>
          </a:p>
        </p:txBody>
      </p:sp>
      <p:sp>
        <p:nvSpPr>
          <p:cNvPr id="3" name="Content Placeholder 2">
            <a:extLst>
              <a:ext uri="{FF2B5EF4-FFF2-40B4-BE49-F238E27FC236}">
                <a16:creationId xmlns:a16="http://schemas.microsoft.com/office/drawing/2014/main" id="{E1EDC068-8B11-469F-9D19-BD6451F2FB1B}"/>
              </a:ext>
            </a:extLst>
          </p:cNvPr>
          <p:cNvSpPr>
            <a:spLocks noGrp="1"/>
          </p:cNvSpPr>
          <p:nvPr>
            <p:ph idx="1"/>
          </p:nvPr>
        </p:nvSpPr>
        <p:spPr>
          <a:xfrm>
            <a:off x="609601" y="762001"/>
            <a:ext cx="10363199" cy="5943599"/>
          </a:xfrm>
        </p:spPr>
        <p:txBody>
          <a:bodyPr>
            <a:normAutofit/>
          </a:bodyPr>
          <a:lstStyle/>
          <a:p>
            <a:r>
              <a:rPr lang="en-US" sz="2400" dirty="0"/>
              <a:t>Number of responses</a:t>
            </a:r>
          </a:p>
          <a:p>
            <a:pPr lvl="1"/>
            <a:r>
              <a:rPr lang="en-US" dirty="0"/>
              <a:t>534 responses</a:t>
            </a:r>
          </a:p>
          <a:p>
            <a:pPr lvl="1"/>
            <a:r>
              <a:rPr lang="en-US" dirty="0"/>
              <a:t>13% increase in responses from 2015</a:t>
            </a:r>
            <a:endParaRPr lang="en-US" sz="2400" dirty="0"/>
          </a:p>
          <a:p>
            <a:r>
              <a:rPr lang="en-US" sz="2400" dirty="0"/>
              <a:t>Survey duration and distribution</a:t>
            </a:r>
          </a:p>
          <a:p>
            <a:pPr lvl="1"/>
            <a:r>
              <a:rPr lang="en-US" dirty="0"/>
              <a:t>Open longer - approximately 6 months</a:t>
            </a:r>
          </a:p>
          <a:p>
            <a:pPr lvl="1"/>
            <a:r>
              <a:rPr lang="en-US" dirty="0"/>
              <a:t>Open during HIMSS and AAMI 2018 conferences</a:t>
            </a:r>
          </a:p>
          <a:p>
            <a:pPr lvl="1"/>
            <a:r>
              <a:rPr lang="en-US" dirty="0"/>
              <a:t>Primarily sent through email to HTM professionals</a:t>
            </a:r>
          </a:p>
          <a:p>
            <a:pPr lvl="1"/>
            <a:r>
              <a:rPr lang="en-US" dirty="0"/>
              <a:t>Advertised on the ACCE website, social media sites and professional organizations</a:t>
            </a:r>
          </a:p>
          <a:p>
            <a:pPr lvl="1"/>
            <a:r>
              <a:rPr lang="en-US" dirty="0"/>
              <a:t>Included three raffle prizes for participation</a:t>
            </a:r>
          </a:p>
          <a:p>
            <a:endParaRPr lang="en-US" dirty="0"/>
          </a:p>
          <a:p>
            <a:endParaRPr lang="en-US" dirty="0"/>
          </a:p>
        </p:txBody>
      </p:sp>
    </p:spTree>
    <p:extLst>
      <p:ext uri="{BB962C8B-B14F-4D97-AF65-F5344CB8AC3E}">
        <p14:creationId xmlns:p14="http://schemas.microsoft.com/office/powerpoint/2010/main" val="3187238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9317-AE73-4DC5-B310-3DF9F7304E06}"/>
              </a:ext>
            </a:extLst>
          </p:cNvPr>
          <p:cNvSpPr>
            <a:spLocks noGrp="1"/>
          </p:cNvSpPr>
          <p:nvPr>
            <p:ph type="title"/>
          </p:nvPr>
        </p:nvSpPr>
        <p:spPr>
          <a:xfrm>
            <a:off x="0" y="1"/>
            <a:ext cx="10820400" cy="685800"/>
          </a:xfrm>
        </p:spPr>
        <p:txBody>
          <a:bodyPr/>
          <a:lstStyle/>
          <a:p>
            <a:r>
              <a:rPr lang="en-US" b="1" dirty="0"/>
              <a:t>Body of Knowledge (BOK) Survey</a:t>
            </a:r>
          </a:p>
        </p:txBody>
      </p:sp>
      <p:sp>
        <p:nvSpPr>
          <p:cNvPr id="3" name="Content Placeholder 2">
            <a:extLst>
              <a:ext uri="{FF2B5EF4-FFF2-40B4-BE49-F238E27FC236}">
                <a16:creationId xmlns:a16="http://schemas.microsoft.com/office/drawing/2014/main" id="{F745F4BE-28BA-40FB-AA24-DB7F58C838E5}"/>
              </a:ext>
            </a:extLst>
          </p:cNvPr>
          <p:cNvSpPr>
            <a:spLocks noGrp="1"/>
          </p:cNvSpPr>
          <p:nvPr>
            <p:ph idx="1"/>
          </p:nvPr>
        </p:nvSpPr>
        <p:spPr>
          <a:xfrm>
            <a:off x="152400" y="609600"/>
            <a:ext cx="10591800" cy="5943600"/>
          </a:xfrm>
        </p:spPr>
        <p:txBody>
          <a:bodyPr/>
          <a:lstStyle/>
          <a:p>
            <a:pPr marL="0" indent="0">
              <a:buNone/>
            </a:pPr>
            <a:r>
              <a:rPr lang="en-US" sz="2400" dirty="0"/>
              <a:t>Major Survey Topics – Visual Representation</a:t>
            </a:r>
          </a:p>
          <a:p>
            <a:pPr marL="0" indent="0">
              <a:buNone/>
            </a:pPr>
            <a:endParaRPr lang="en-US" dirty="0"/>
          </a:p>
          <a:p>
            <a:pPr marL="0" indent="0">
              <a:buNone/>
            </a:pP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217564166"/>
              </p:ext>
            </p:extLst>
          </p:nvPr>
        </p:nvGraphicFramePr>
        <p:xfrm>
          <a:off x="1752600" y="1143000"/>
          <a:ext cx="8077200" cy="51212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277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8C06-D140-44BF-8DA9-AE9DF5C2D905}"/>
              </a:ext>
            </a:extLst>
          </p:cNvPr>
          <p:cNvSpPr>
            <a:spLocks noGrp="1"/>
          </p:cNvSpPr>
          <p:nvPr>
            <p:ph type="title"/>
          </p:nvPr>
        </p:nvSpPr>
        <p:spPr>
          <a:xfrm>
            <a:off x="7434" y="1"/>
            <a:ext cx="10736766" cy="609600"/>
          </a:xfrm>
        </p:spPr>
        <p:txBody>
          <a:bodyPr>
            <a:noAutofit/>
          </a:bodyPr>
          <a:lstStyle/>
          <a:p>
            <a:r>
              <a:rPr lang="en-US" b="1" dirty="0"/>
              <a:t>Body of Knowledge (BOK) Survey</a:t>
            </a:r>
          </a:p>
        </p:txBody>
      </p:sp>
      <p:sp>
        <p:nvSpPr>
          <p:cNvPr id="3" name="Content Placeholder 2">
            <a:extLst>
              <a:ext uri="{FF2B5EF4-FFF2-40B4-BE49-F238E27FC236}">
                <a16:creationId xmlns:a16="http://schemas.microsoft.com/office/drawing/2014/main" id="{9EC509B3-D859-4CC3-9253-C5ECC9CCC339}"/>
              </a:ext>
            </a:extLst>
          </p:cNvPr>
          <p:cNvSpPr>
            <a:spLocks noGrp="1"/>
          </p:cNvSpPr>
          <p:nvPr>
            <p:ph idx="1"/>
          </p:nvPr>
        </p:nvSpPr>
        <p:spPr>
          <a:xfrm>
            <a:off x="533400" y="914400"/>
            <a:ext cx="10744200" cy="5867400"/>
          </a:xfrm>
        </p:spPr>
        <p:txBody>
          <a:bodyPr/>
          <a:lstStyle/>
          <a:p>
            <a:r>
              <a:rPr lang="en-US" sz="2400" dirty="0"/>
              <a:t>Analysis of survey data:</a:t>
            </a:r>
          </a:p>
          <a:p>
            <a:pPr lvl="1"/>
            <a:r>
              <a:rPr lang="en-US" dirty="0"/>
              <a:t>Categorized the respondents into two sets:</a:t>
            </a:r>
          </a:p>
          <a:p>
            <a:pPr lvl="2"/>
            <a:r>
              <a:rPr lang="en-US" sz="2400" dirty="0"/>
              <a:t> CE Only and Non-CE </a:t>
            </a:r>
          </a:p>
          <a:p>
            <a:pPr lvl="1"/>
            <a:r>
              <a:rPr lang="en-US" dirty="0"/>
              <a:t>CE Only – 373 of the 534 responses </a:t>
            </a:r>
          </a:p>
          <a:p>
            <a:pPr lvl="2"/>
            <a:r>
              <a:rPr lang="en-US" sz="2400" dirty="0"/>
              <a:t>Respondents self-identified as Clinical Engineers, Healthcare Technology Managers, or Clinical Systems Engineers</a:t>
            </a:r>
          </a:p>
          <a:p>
            <a:pPr lvl="1"/>
            <a:endParaRPr lang="en-US" dirty="0"/>
          </a:p>
          <a:p>
            <a:endParaRPr lang="en-US" dirty="0"/>
          </a:p>
        </p:txBody>
      </p:sp>
      <p:pic>
        <p:nvPicPr>
          <p:cNvPr id="5" name="Picture 4">
            <a:extLst>
              <a:ext uri="{FF2B5EF4-FFF2-40B4-BE49-F238E27FC236}">
                <a16:creationId xmlns:a16="http://schemas.microsoft.com/office/drawing/2014/main" id="{9EE8777F-12D1-4F5F-AEE3-1F378D577A59}"/>
              </a:ext>
            </a:extLst>
          </p:cNvPr>
          <p:cNvPicPr>
            <a:picLocks noChangeAspect="1"/>
          </p:cNvPicPr>
          <p:nvPr/>
        </p:nvPicPr>
        <p:blipFill rotWithShape="1">
          <a:blip r:embed="rId3"/>
          <a:srcRect r="12361"/>
          <a:stretch/>
        </p:blipFill>
        <p:spPr>
          <a:xfrm>
            <a:off x="2133600" y="3962400"/>
            <a:ext cx="7518401" cy="2133600"/>
          </a:xfrm>
          <a:prstGeom prst="rect">
            <a:avLst/>
          </a:prstGeom>
        </p:spPr>
      </p:pic>
    </p:spTree>
    <p:extLst>
      <p:ext uri="{BB962C8B-B14F-4D97-AF65-F5344CB8AC3E}">
        <p14:creationId xmlns:p14="http://schemas.microsoft.com/office/powerpoint/2010/main" val="383241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366F4-AE64-468E-90F5-95CB53E8A5C8}"/>
              </a:ext>
            </a:extLst>
          </p:cNvPr>
          <p:cNvSpPr>
            <a:spLocks noGrp="1"/>
          </p:cNvSpPr>
          <p:nvPr>
            <p:ph type="title"/>
          </p:nvPr>
        </p:nvSpPr>
        <p:spPr>
          <a:xfrm>
            <a:off x="0" y="5336"/>
            <a:ext cx="7382097" cy="604264"/>
          </a:xfrm>
        </p:spPr>
        <p:txBody>
          <a:bodyPr>
            <a:noAutofit/>
          </a:bodyPr>
          <a:lstStyle/>
          <a:p>
            <a:r>
              <a:rPr lang="en-US" b="1" dirty="0"/>
              <a:t>Demographics - Country</a:t>
            </a:r>
          </a:p>
        </p:txBody>
      </p:sp>
      <p:sp>
        <p:nvSpPr>
          <p:cNvPr id="3" name="Content Placeholder 2">
            <a:extLst>
              <a:ext uri="{FF2B5EF4-FFF2-40B4-BE49-F238E27FC236}">
                <a16:creationId xmlns:a16="http://schemas.microsoft.com/office/drawing/2014/main" id="{1CD0E8FD-6AA1-44CE-8F80-F363DED6A7FE}"/>
              </a:ext>
            </a:extLst>
          </p:cNvPr>
          <p:cNvSpPr>
            <a:spLocks noGrp="1"/>
          </p:cNvSpPr>
          <p:nvPr>
            <p:ph idx="1"/>
          </p:nvPr>
        </p:nvSpPr>
        <p:spPr>
          <a:xfrm>
            <a:off x="533400" y="604265"/>
            <a:ext cx="10134600" cy="5948935"/>
          </a:xfrm>
        </p:spPr>
        <p:txBody>
          <a:bodyPr>
            <a:normAutofit lnSpcReduction="10000"/>
          </a:bodyPr>
          <a:lstStyle/>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534 respondents</a:t>
            </a:r>
          </a:p>
          <a:p>
            <a:pPr lvl="1"/>
            <a:r>
              <a:rPr lang="en-US" dirty="0"/>
              <a:t>Majority from USA</a:t>
            </a:r>
          </a:p>
          <a:p>
            <a:pPr lvl="1"/>
            <a:r>
              <a:rPr lang="en-US" dirty="0"/>
              <a:t>Brazil most represented outside of USA</a:t>
            </a:r>
          </a:p>
          <a:p>
            <a:pPr lvl="1"/>
            <a:r>
              <a:rPr lang="en-US" dirty="0"/>
              <a:t>Comparison to 2015 – Brazil responses dropped from 98 (28%) in 2015 to 52 (9.7%) in 2018</a:t>
            </a:r>
          </a:p>
          <a:p>
            <a:endParaRPr lang="en-US" dirty="0"/>
          </a:p>
        </p:txBody>
      </p:sp>
      <p:graphicFrame>
        <p:nvGraphicFramePr>
          <p:cNvPr id="5" name="Chart 4">
            <a:extLst>
              <a:ext uri="{FF2B5EF4-FFF2-40B4-BE49-F238E27FC236}">
                <a16:creationId xmlns:a16="http://schemas.microsoft.com/office/drawing/2014/main" id="{60D8197C-3443-4AEE-895A-BF634365C62A}"/>
              </a:ext>
            </a:extLst>
          </p:cNvPr>
          <p:cNvGraphicFramePr/>
          <p:nvPr>
            <p:extLst>
              <p:ext uri="{D42A27DB-BD31-4B8C-83A1-F6EECF244321}">
                <p14:modId xmlns:p14="http://schemas.microsoft.com/office/powerpoint/2010/main" val="1328353923"/>
              </p:ext>
            </p:extLst>
          </p:nvPr>
        </p:nvGraphicFramePr>
        <p:xfrm>
          <a:off x="914400" y="762000"/>
          <a:ext cx="9372600" cy="381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716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1000"/>
                                        <p:tgtEl>
                                          <p:spTgt spid="3">
                                            <p:txEl>
                                              <p:pRg st="10" end="10"/>
                                            </p:txEl>
                                          </p:spTgt>
                                        </p:tgtEl>
                                      </p:cBhvr>
                                    </p:animEffect>
                                    <p:anim calcmode="lin" valueType="num">
                                      <p:cBhvr>
                                        <p:cTn id="2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1000"/>
                                        <p:tgtEl>
                                          <p:spTgt spid="3">
                                            <p:txEl>
                                              <p:pRg st="11" end="11"/>
                                            </p:txEl>
                                          </p:spTgt>
                                        </p:tgtEl>
                                      </p:cBhvr>
                                    </p:animEffect>
                                    <p:anim calcmode="lin" valueType="num">
                                      <p:cBhvr>
                                        <p:cTn id="2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37A33-E100-423C-BBF1-C748A8C57366}"/>
              </a:ext>
            </a:extLst>
          </p:cNvPr>
          <p:cNvSpPr>
            <a:spLocks noGrp="1"/>
          </p:cNvSpPr>
          <p:nvPr>
            <p:ph idx="1"/>
          </p:nvPr>
        </p:nvSpPr>
        <p:spPr>
          <a:xfrm>
            <a:off x="457200" y="990600"/>
            <a:ext cx="5105400" cy="5638993"/>
          </a:xfrm>
        </p:spPr>
        <p:txBody>
          <a:bodyPr>
            <a:normAutofit fontScale="70000" lnSpcReduction="20000"/>
          </a:bodyPr>
          <a:lstStyle/>
          <a:p>
            <a:pPr lvl="0">
              <a:buClr>
                <a:srgbClr val="00B050"/>
              </a:buClr>
              <a:buFont typeface="Wingdings" panose="05000000000000000000" pitchFamily="2" charset="2"/>
              <a:buChar char="q"/>
            </a:pPr>
            <a:r>
              <a:rPr lang="en-US" dirty="0"/>
              <a:t>What is your current employer?</a:t>
            </a:r>
          </a:p>
          <a:p>
            <a:pPr lvl="1">
              <a:buClr>
                <a:srgbClr val="00B050"/>
              </a:buClr>
              <a:buFont typeface="Courier New" panose="02070309020205020404" pitchFamily="49" charset="0"/>
              <a:buChar char="o"/>
            </a:pPr>
            <a:r>
              <a:rPr lang="en-US" sz="2800" dirty="0"/>
              <a:t>Hospital/Clinic/Health System</a:t>
            </a:r>
          </a:p>
          <a:p>
            <a:pPr lvl="1">
              <a:buClr>
                <a:srgbClr val="00B050"/>
              </a:buClr>
              <a:buFont typeface="Courier New" panose="02070309020205020404" pitchFamily="49" charset="0"/>
              <a:buChar char="o"/>
            </a:pPr>
            <a:r>
              <a:rPr lang="en-US" sz="2800" dirty="0"/>
              <a:t>Independent Service Organization</a:t>
            </a:r>
          </a:p>
          <a:p>
            <a:pPr lvl="1">
              <a:buClr>
                <a:srgbClr val="00B050"/>
              </a:buClr>
              <a:buFont typeface="Courier New" panose="02070309020205020404" pitchFamily="49" charset="0"/>
              <a:buChar char="o"/>
            </a:pPr>
            <a:r>
              <a:rPr lang="en-US" sz="2800" dirty="0"/>
              <a:t>Medical Equipment Vendor</a:t>
            </a:r>
          </a:p>
          <a:p>
            <a:pPr lvl="1">
              <a:buClr>
                <a:srgbClr val="00B050"/>
              </a:buClr>
              <a:buFont typeface="Courier New" panose="02070309020205020404" pitchFamily="49" charset="0"/>
              <a:buChar char="o"/>
            </a:pPr>
            <a:r>
              <a:rPr lang="en-US" sz="2800" dirty="0"/>
              <a:t>Student</a:t>
            </a:r>
          </a:p>
          <a:p>
            <a:pPr lvl="1">
              <a:buClr>
                <a:srgbClr val="00B050"/>
              </a:buClr>
              <a:buFont typeface="Courier New" panose="02070309020205020404" pitchFamily="49" charset="0"/>
              <a:buChar char="o"/>
            </a:pPr>
            <a:r>
              <a:rPr lang="en-US" sz="2800" dirty="0"/>
              <a:t>Other</a:t>
            </a:r>
          </a:p>
          <a:p>
            <a:pPr lvl="1">
              <a:buClr>
                <a:srgbClr val="00B050"/>
              </a:buClr>
              <a:buFont typeface="Courier New" panose="02070309020205020404" pitchFamily="49" charset="0"/>
              <a:buChar char="o"/>
            </a:pPr>
            <a:endParaRPr lang="en-US" sz="2800" dirty="0"/>
          </a:p>
          <a:p>
            <a:pPr lvl="0">
              <a:buClr>
                <a:srgbClr val="00B050"/>
              </a:buClr>
              <a:buFont typeface="Wingdings" panose="05000000000000000000" pitchFamily="2" charset="2"/>
              <a:buChar char="q"/>
            </a:pPr>
            <a:r>
              <a:rPr lang="en-US" dirty="0"/>
              <a:t>What is your current profession?</a:t>
            </a:r>
          </a:p>
          <a:p>
            <a:pPr lvl="1">
              <a:buClr>
                <a:srgbClr val="00B050"/>
              </a:buClr>
              <a:buFont typeface="Courier New" panose="02070309020205020404" pitchFamily="49" charset="0"/>
              <a:buChar char="o"/>
            </a:pPr>
            <a:r>
              <a:rPr lang="en-US" sz="2800" dirty="0"/>
              <a:t>Clinical Engineer</a:t>
            </a:r>
          </a:p>
          <a:p>
            <a:pPr lvl="1">
              <a:buClr>
                <a:srgbClr val="00B050"/>
              </a:buClr>
              <a:buFont typeface="Courier New" panose="02070309020205020404" pitchFamily="49" charset="0"/>
              <a:buChar char="o"/>
            </a:pPr>
            <a:r>
              <a:rPr lang="en-US" sz="2800" dirty="0"/>
              <a:t>Clinical Systems Engineer</a:t>
            </a:r>
          </a:p>
          <a:p>
            <a:pPr lvl="1">
              <a:buClr>
                <a:srgbClr val="00B050"/>
              </a:buClr>
              <a:buFont typeface="Courier New" panose="02070309020205020404" pitchFamily="49" charset="0"/>
              <a:buChar char="o"/>
            </a:pPr>
            <a:r>
              <a:rPr lang="en-US" sz="2800" dirty="0"/>
              <a:t>Healthcare Technology Manager</a:t>
            </a:r>
          </a:p>
          <a:p>
            <a:pPr lvl="1">
              <a:buClr>
                <a:srgbClr val="00B050"/>
              </a:buClr>
              <a:buFont typeface="Courier New" panose="02070309020205020404" pitchFamily="49" charset="0"/>
              <a:buChar char="o"/>
            </a:pPr>
            <a:r>
              <a:rPr lang="en-US" sz="2800" dirty="0"/>
              <a:t>Biomedical Equipment Technician</a:t>
            </a:r>
          </a:p>
          <a:p>
            <a:pPr lvl="1">
              <a:buClr>
                <a:srgbClr val="00B050"/>
              </a:buClr>
              <a:buFont typeface="Courier New" panose="02070309020205020404" pitchFamily="49" charset="0"/>
              <a:buChar char="o"/>
            </a:pPr>
            <a:r>
              <a:rPr lang="en-US" sz="2800" dirty="0"/>
              <a:t>Specialist (Lab, Radiology, Networking)</a:t>
            </a:r>
          </a:p>
          <a:p>
            <a:pPr lvl="1">
              <a:buClr>
                <a:srgbClr val="00B050"/>
              </a:buClr>
              <a:buFont typeface="Courier New" panose="02070309020205020404" pitchFamily="49" charset="0"/>
              <a:buChar char="o"/>
            </a:pPr>
            <a:r>
              <a:rPr lang="en-US" sz="2800" dirty="0"/>
              <a:t>Medical Equipment Planner</a:t>
            </a:r>
          </a:p>
          <a:p>
            <a:endParaRPr lang="en-US" dirty="0"/>
          </a:p>
        </p:txBody>
      </p:sp>
      <p:sp>
        <p:nvSpPr>
          <p:cNvPr id="4" name="Content Placeholder 2">
            <a:extLst>
              <a:ext uri="{FF2B5EF4-FFF2-40B4-BE49-F238E27FC236}">
                <a16:creationId xmlns:a16="http://schemas.microsoft.com/office/drawing/2014/main" id="{38A4B955-E8A0-4193-B6EB-E56F3E6C28E2}"/>
              </a:ext>
            </a:extLst>
          </p:cNvPr>
          <p:cNvSpPr txBox="1">
            <a:spLocks/>
          </p:cNvSpPr>
          <p:nvPr/>
        </p:nvSpPr>
        <p:spPr>
          <a:xfrm>
            <a:off x="5943600" y="2743200"/>
            <a:ext cx="4800600" cy="327679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80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400" kern="1200">
                <a:solidFill>
                  <a:schemeClr val="tx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tx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00B050"/>
              </a:buClr>
              <a:buFont typeface="Wingdings" panose="05000000000000000000" pitchFamily="2" charset="2"/>
              <a:buChar char="q"/>
            </a:pPr>
            <a:r>
              <a:rPr lang="en-US" sz="2000" dirty="0"/>
              <a:t>What is the primary nature of your present position?</a:t>
            </a:r>
          </a:p>
          <a:p>
            <a:pPr lvl="1">
              <a:buClr>
                <a:srgbClr val="00B050"/>
              </a:buClr>
              <a:buFont typeface="Courier New" panose="02070309020205020404" pitchFamily="49" charset="0"/>
              <a:buChar char="o"/>
            </a:pPr>
            <a:r>
              <a:rPr lang="en-US" sz="2000" dirty="0"/>
              <a:t>Healthcare Technology Management</a:t>
            </a:r>
          </a:p>
          <a:p>
            <a:pPr lvl="1">
              <a:buClr>
                <a:srgbClr val="00B050"/>
              </a:buClr>
              <a:buFont typeface="Courier New" panose="02070309020205020404" pitchFamily="49" charset="0"/>
              <a:buChar char="o"/>
            </a:pPr>
            <a:r>
              <a:rPr lang="en-US" sz="2000" dirty="0"/>
              <a:t>Service Delivery (i.e. equipment repair and maintenance)</a:t>
            </a:r>
          </a:p>
          <a:p>
            <a:pPr lvl="1">
              <a:buClr>
                <a:srgbClr val="00B050"/>
              </a:buClr>
              <a:buFont typeface="Courier New" panose="02070309020205020404" pitchFamily="49" charset="0"/>
              <a:buChar char="o"/>
            </a:pPr>
            <a:r>
              <a:rPr lang="en-US" sz="2000" dirty="0"/>
              <a:t>Consulting</a:t>
            </a:r>
          </a:p>
          <a:p>
            <a:pPr lvl="1">
              <a:buClr>
                <a:srgbClr val="00B050"/>
              </a:buClr>
              <a:buFont typeface="Courier New" panose="02070309020205020404" pitchFamily="49" charset="0"/>
              <a:buChar char="o"/>
            </a:pPr>
            <a:r>
              <a:rPr lang="en-US" sz="2000" dirty="0"/>
              <a:t>Project Management</a:t>
            </a:r>
          </a:p>
          <a:p>
            <a:pPr lvl="1">
              <a:buClr>
                <a:srgbClr val="00B050"/>
              </a:buClr>
              <a:buFont typeface="Courier New" panose="02070309020205020404" pitchFamily="49" charset="0"/>
              <a:buChar char="o"/>
            </a:pPr>
            <a:r>
              <a:rPr lang="en-US" sz="2000" dirty="0"/>
              <a:t>Equipment Planning</a:t>
            </a:r>
          </a:p>
          <a:p>
            <a:pPr lvl="1">
              <a:buClr>
                <a:srgbClr val="00B050"/>
              </a:buClr>
              <a:buFont typeface="Courier New" panose="02070309020205020404" pitchFamily="49" charset="0"/>
              <a:buChar char="o"/>
            </a:pPr>
            <a:r>
              <a:rPr lang="en-US" sz="2000" dirty="0"/>
              <a:t>Other</a:t>
            </a:r>
          </a:p>
        </p:txBody>
      </p:sp>
      <p:sp>
        <p:nvSpPr>
          <p:cNvPr id="8" name="Title 1">
            <a:extLst>
              <a:ext uri="{FF2B5EF4-FFF2-40B4-BE49-F238E27FC236}">
                <a16:creationId xmlns:a16="http://schemas.microsoft.com/office/drawing/2014/main" id="{D5571709-665B-4A0D-8C61-74B7018407F5}"/>
              </a:ext>
            </a:extLst>
          </p:cNvPr>
          <p:cNvSpPr>
            <a:spLocks noGrp="1"/>
          </p:cNvSpPr>
          <p:nvPr>
            <p:ph type="title"/>
          </p:nvPr>
        </p:nvSpPr>
        <p:spPr>
          <a:xfrm>
            <a:off x="152400" y="152400"/>
            <a:ext cx="10515600" cy="685800"/>
          </a:xfrm>
        </p:spPr>
        <p:txBody>
          <a:bodyPr/>
          <a:lstStyle/>
          <a:p>
            <a:r>
              <a:rPr lang="en-US" b="1" dirty="0"/>
              <a:t>Live Poll – Go to the </a:t>
            </a:r>
            <a:r>
              <a:rPr lang="en-US" b="1" dirty="0">
                <a:solidFill>
                  <a:schemeClr val="accent3"/>
                </a:solidFill>
              </a:rPr>
              <a:t>MD Expo App!</a:t>
            </a:r>
          </a:p>
        </p:txBody>
      </p:sp>
      <p:pic>
        <p:nvPicPr>
          <p:cNvPr id="9" name="Picture 2" descr="Image result for live poll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037" t="13678" r="18434" b="15220"/>
          <a:stretch/>
        </p:blipFill>
        <p:spPr bwMode="auto">
          <a:xfrm>
            <a:off x="8001000" y="134289"/>
            <a:ext cx="1981200" cy="1910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64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barn(inVertical)">
                                      <p:cBhvr>
                                        <p:cTn id="21" dur="500"/>
                                        <p:tgtEl>
                                          <p:spTgt spid="3">
                                            <p:txEl>
                                              <p:pRg st="0" end="0"/>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Vertical)">
                                      <p:cBhvr>
                                        <p:cTn id="27" dur="500"/>
                                        <p:tgtEl>
                                          <p:spTgt spid="3">
                                            <p:txEl>
                                              <p:pRg st="2" end="2"/>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barn(inVertical)">
                                      <p:cBhvr>
                                        <p:cTn id="30" dur="500"/>
                                        <p:tgtEl>
                                          <p:spTgt spid="3">
                                            <p:txEl>
                                              <p:pRg st="3" end="3"/>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arn(inVertical)">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arn(inVertical)">
                                      <p:cBhvr>
                                        <p:cTn id="41" dur="500"/>
                                        <p:tgtEl>
                                          <p:spTgt spid="3">
                                            <p:txEl>
                                              <p:pRg st="7" end="7"/>
                                            </p:txEl>
                                          </p:spTgt>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barn(inVertical)">
                                      <p:cBhvr>
                                        <p:cTn id="44" dur="500"/>
                                        <p:tgtEl>
                                          <p:spTgt spid="3">
                                            <p:txEl>
                                              <p:pRg st="8" end="8"/>
                                            </p:txEl>
                                          </p:spTgt>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arn(inVertical)">
                                      <p:cBhvr>
                                        <p:cTn id="47" dur="500"/>
                                        <p:tgtEl>
                                          <p:spTgt spid="3">
                                            <p:txEl>
                                              <p:pRg st="9" end="9"/>
                                            </p:txEl>
                                          </p:spTgt>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barn(inVertical)">
                                      <p:cBhvr>
                                        <p:cTn id="50" dur="500"/>
                                        <p:tgtEl>
                                          <p:spTgt spid="3">
                                            <p:txEl>
                                              <p:pRg st="10" end="10"/>
                                            </p:txEl>
                                          </p:spTgt>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Effect transition="in" filter="barn(inVertical)">
                                      <p:cBhvr>
                                        <p:cTn id="53" dur="500"/>
                                        <p:tgtEl>
                                          <p:spTgt spid="3">
                                            <p:txEl>
                                              <p:pRg st="11" end="11"/>
                                            </p:txEl>
                                          </p:spTgt>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barn(inVertical)">
                                      <p:cBhvr>
                                        <p:cTn id="56" dur="500"/>
                                        <p:tgtEl>
                                          <p:spTgt spid="3">
                                            <p:txEl>
                                              <p:pRg st="12" end="12"/>
                                            </p:txEl>
                                          </p:spTgt>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Effect transition="in" filter="barn(inVertical)">
                                      <p:cBhvr>
                                        <p:cTn id="59" dur="500"/>
                                        <p:tgtEl>
                                          <p:spTgt spid="3">
                                            <p:txEl>
                                              <p:pRg st="13" end="13"/>
                                            </p:txEl>
                                          </p:spTgt>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barn(inVertical)">
                                      <p:cBhvr>
                                        <p:cTn id="6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BEF95-5E62-4BED-A749-F80359EF1637}"/>
              </a:ext>
            </a:extLst>
          </p:cNvPr>
          <p:cNvSpPr>
            <a:spLocks noGrp="1"/>
          </p:cNvSpPr>
          <p:nvPr>
            <p:ph type="title"/>
          </p:nvPr>
        </p:nvSpPr>
        <p:spPr>
          <a:xfrm>
            <a:off x="0" y="1"/>
            <a:ext cx="10744200" cy="685800"/>
          </a:xfrm>
        </p:spPr>
        <p:txBody>
          <a:bodyPr>
            <a:normAutofit/>
          </a:bodyPr>
          <a:lstStyle/>
          <a:p>
            <a:r>
              <a:rPr lang="en-US" b="1" dirty="0"/>
              <a:t>Demographics – Current Employer</a:t>
            </a:r>
          </a:p>
        </p:txBody>
      </p:sp>
      <p:sp>
        <p:nvSpPr>
          <p:cNvPr id="3" name="Content Placeholder 2">
            <a:extLst>
              <a:ext uri="{FF2B5EF4-FFF2-40B4-BE49-F238E27FC236}">
                <a16:creationId xmlns:a16="http://schemas.microsoft.com/office/drawing/2014/main" id="{FE46EA72-8872-4705-BA89-5166CEA07156}"/>
              </a:ext>
            </a:extLst>
          </p:cNvPr>
          <p:cNvSpPr>
            <a:spLocks noGrp="1"/>
          </p:cNvSpPr>
          <p:nvPr>
            <p:ph idx="1"/>
          </p:nvPr>
        </p:nvSpPr>
        <p:spPr>
          <a:xfrm>
            <a:off x="381000" y="824074"/>
            <a:ext cx="10363200" cy="5576726"/>
          </a:xfrm>
        </p:spPr>
        <p:txBody>
          <a:bodyPr>
            <a:normAutofit lnSpcReduction="10000"/>
          </a:bodyPr>
          <a:lstStyle/>
          <a:p>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534 respondents</a:t>
            </a:r>
          </a:p>
          <a:p>
            <a:pPr lvl="1"/>
            <a:r>
              <a:rPr lang="en-US" dirty="0"/>
              <a:t>Majority work in a hospital/clinic/health system</a:t>
            </a:r>
          </a:p>
          <a:p>
            <a:pPr lvl="1"/>
            <a:r>
              <a:rPr lang="en-US" dirty="0"/>
              <a:t>Comparison to 2015 – ISO responses increased from 36 (8%) in 2015 to 80 (15%) in 2018</a:t>
            </a:r>
          </a:p>
        </p:txBody>
      </p:sp>
      <p:graphicFrame>
        <p:nvGraphicFramePr>
          <p:cNvPr id="5" name="Chart 4">
            <a:extLst>
              <a:ext uri="{FF2B5EF4-FFF2-40B4-BE49-F238E27FC236}">
                <a16:creationId xmlns:a16="http://schemas.microsoft.com/office/drawing/2014/main" id="{4424BBD9-5A8A-4C9B-804F-5B43430E86C5}"/>
              </a:ext>
            </a:extLst>
          </p:cNvPr>
          <p:cNvGraphicFramePr/>
          <p:nvPr>
            <p:extLst>
              <p:ext uri="{D42A27DB-BD31-4B8C-83A1-F6EECF244321}">
                <p14:modId xmlns:p14="http://schemas.microsoft.com/office/powerpoint/2010/main" val="751133545"/>
              </p:ext>
            </p:extLst>
          </p:nvPr>
        </p:nvGraphicFramePr>
        <p:xfrm>
          <a:off x="1143000" y="762000"/>
          <a:ext cx="8534400"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031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1000"/>
                                        <p:tgtEl>
                                          <p:spTgt spid="3">
                                            <p:txEl>
                                              <p:pRg st="10" end="10"/>
                                            </p:txEl>
                                          </p:spTgt>
                                        </p:tgtEl>
                                      </p:cBhvr>
                                    </p:animEffect>
                                    <p:anim calcmode="lin" valueType="num">
                                      <p:cBhvr>
                                        <p:cTn id="2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73DD2-283B-44CA-9C19-86D9A353D5C6}"/>
              </a:ext>
            </a:extLst>
          </p:cNvPr>
          <p:cNvSpPr>
            <a:spLocks noGrp="1"/>
          </p:cNvSpPr>
          <p:nvPr>
            <p:ph type="title"/>
          </p:nvPr>
        </p:nvSpPr>
        <p:spPr>
          <a:xfrm>
            <a:off x="76200" y="76200"/>
            <a:ext cx="10591800" cy="533400"/>
          </a:xfrm>
        </p:spPr>
        <p:txBody>
          <a:bodyPr>
            <a:noAutofit/>
          </a:bodyPr>
          <a:lstStyle/>
          <a:p>
            <a:r>
              <a:rPr lang="en-US" b="1" dirty="0"/>
              <a:t>Demographics - Profession</a:t>
            </a:r>
          </a:p>
        </p:txBody>
      </p:sp>
      <p:sp>
        <p:nvSpPr>
          <p:cNvPr id="3" name="Content Placeholder 2">
            <a:extLst>
              <a:ext uri="{FF2B5EF4-FFF2-40B4-BE49-F238E27FC236}">
                <a16:creationId xmlns:a16="http://schemas.microsoft.com/office/drawing/2014/main" id="{D7D390B2-08B8-4811-B9C3-773B70EFD762}"/>
              </a:ext>
            </a:extLst>
          </p:cNvPr>
          <p:cNvSpPr>
            <a:spLocks noGrp="1"/>
          </p:cNvSpPr>
          <p:nvPr>
            <p:ph idx="1"/>
          </p:nvPr>
        </p:nvSpPr>
        <p:spPr>
          <a:xfrm>
            <a:off x="762000" y="609600"/>
            <a:ext cx="9829800" cy="5867400"/>
          </a:xfrm>
        </p:spPr>
        <p:txBody>
          <a:bodyPr>
            <a:normAutofit fontScale="92500" lnSpcReduction="20000"/>
          </a:bodyPr>
          <a:lstStyle/>
          <a:p>
            <a:endParaRPr lang="fr-FR" dirty="0"/>
          </a:p>
          <a:p>
            <a:endParaRPr lang="fr-FR" dirty="0"/>
          </a:p>
          <a:p>
            <a:endParaRPr lang="fr-FR" dirty="0"/>
          </a:p>
          <a:p>
            <a:endParaRPr lang="fr-FR" dirty="0"/>
          </a:p>
          <a:p>
            <a:endParaRPr lang="fr-FR" dirty="0"/>
          </a:p>
          <a:p>
            <a:endParaRPr lang="fr-FR" dirty="0"/>
          </a:p>
          <a:p>
            <a:endParaRPr lang="fr-FR" sz="2600" dirty="0"/>
          </a:p>
          <a:p>
            <a:endParaRPr lang="fr-FR" sz="2600" dirty="0"/>
          </a:p>
          <a:p>
            <a:endParaRPr lang="fr-FR" sz="2600" dirty="0"/>
          </a:p>
          <a:p>
            <a:endParaRPr lang="fr-FR" sz="2600" dirty="0"/>
          </a:p>
          <a:p>
            <a:r>
              <a:rPr lang="fr-FR" sz="2600" dirty="0"/>
              <a:t>512 respondents</a:t>
            </a:r>
          </a:p>
          <a:p>
            <a:r>
              <a:rPr lang="fr-FR" sz="2600" dirty="0"/>
              <a:t>Majority are Clinical Engineers, followed by Healthcare Technology Managers and Biomedical Equipment </a:t>
            </a:r>
            <a:r>
              <a:rPr lang="fr-FR" sz="2600" dirty="0" err="1"/>
              <a:t>Technicians</a:t>
            </a:r>
            <a:endParaRPr lang="fr-FR" sz="2600" dirty="0"/>
          </a:p>
        </p:txBody>
      </p:sp>
      <p:graphicFrame>
        <p:nvGraphicFramePr>
          <p:cNvPr id="5" name="Chart 4">
            <a:extLst>
              <a:ext uri="{FF2B5EF4-FFF2-40B4-BE49-F238E27FC236}">
                <a16:creationId xmlns:a16="http://schemas.microsoft.com/office/drawing/2014/main" id="{69C4A342-4C6A-4615-BAC9-6FBB1EA67472}"/>
              </a:ext>
            </a:extLst>
          </p:cNvPr>
          <p:cNvGraphicFramePr/>
          <p:nvPr>
            <p:extLst>
              <p:ext uri="{D42A27DB-BD31-4B8C-83A1-F6EECF244321}">
                <p14:modId xmlns:p14="http://schemas.microsoft.com/office/powerpoint/2010/main" val="3706578964"/>
              </p:ext>
            </p:extLst>
          </p:nvPr>
        </p:nvGraphicFramePr>
        <p:xfrm>
          <a:off x="571500" y="685800"/>
          <a:ext cx="102108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780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0" end="10"/>
                                            </p:txEl>
                                          </p:spTgt>
                                        </p:tgtEl>
                                        <p:attrNameLst>
                                          <p:attrName>style.visibility</p:attrName>
                                        </p:attrNameLst>
                                      </p:cBhvr>
                                      <p:to>
                                        <p:strVal val="visible"/>
                                      </p:to>
                                    </p:set>
                                    <p:animEffect transition="in" filter="fade">
                                      <p:cBhvr>
                                        <p:cTn id="12" dur="1000"/>
                                        <p:tgtEl>
                                          <p:spTgt spid="3">
                                            <p:txEl>
                                              <p:pRg st="10" end="10"/>
                                            </p:txEl>
                                          </p:spTgt>
                                        </p:tgtEl>
                                      </p:cBhvr>
                                    </p:animEffect>
                                    <p:anim calcmode="lin" valueType="num">
                                      <p:cBhvr>
                                        <p:cTn id="1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animEffect transition="in" filter="fade">
                                      <p:cBhvr>
                                        <p:cTn id="17" dur="1000"/>
                                        <p:tgtEl>
                                          <p:spTgt spid="3">
                                            <p:txEl>
                                              <p:pRg st="11" end="11"/>
                                            </p:txEl>
                                          </p:spTgt>
                                        </p:tgtEl>
                                      </p:cBhvr>
                                    </p:animEffect>
                                    <p:anim calcmode="lin" valueType="num">
                                      <p:cBhvr>
                                        <p:cTn id="1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C7385-701F-4EDF-9254-211408C2DD7C}"/>
              </a:ext>
            </a:extLst>
          </p:cNvPr>
          <p:cNvSpPr>
            <a:spLocks noGrp="1"/>
          </p:cNvSpPr>
          <p:nvPr>
            <p:ph type="title"/>
          </p:nvPr>
        </p:nvSpPr>
        <p:spPr>
          <a:xfrm>
            <a:off x="89210" y="0"/>
            <a:ext cx="10807390" cy="304800"/>
          </a:xfrm>
        </p:spPr>
        <p:txBody>
          <a:bodyPr>
            <a:normAutofit fontScale="90000"/>
          </a:bodyPr>
          <a:lstStyle/>
          <a:p>
            <a:r>
              <a:rPr lang="en-US" b="1" dirty="0"/>
              <a:t>Demographics – Primary Nature of Present Position</a:t>
            </a:r>
          </a:p>
        </p:txBody>
      </p:sp>
      <p:sp>
        <p:nvSpPr>
          <p:cNvPr id="3" name="Content Placeholder 2">
            <a:extLst>
              <a:ext uri="{FF2B5EF4-FFF2-40B4-BE49-F238E27FC236}">
                <a16:creationId xmlns:a16="http://schemas.microsoft.com/office/drawing/2014/main" id="{DAEDAA72-F5A5-49D2-B421-3DABFB1BBF23}"/>
              </a:ext>
            </a:extLst>
          </p:cNvPr>
          <p:cNvSpPr>
            <a:spLocks noGrp="1"/>
          </p:cNvSpPr>
          <p:nvPr>
            <p:ph idx="1"/>
          </p:nvPr>
        </p:nvSpPr>
        <p:spPr>
          <a:xfrm>
            <a:off x="914400" y="581286"/>
            <a:ext cx="9677400" cy="5943600"/>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sz="2200" dirty="0"/>
              <a:t>491 respondents</a:t>
            </a:r>
          </a:p>
          <a:p>
            <a:r>
              <a:rPr lang="en-US" sz="2200" dirty="0"/>
              <a:t>A majority identify themselves in Healthcare Technology Management</a:t>
            </a:r>
          </a:p>
          <a:p>
            <a:r>
              <a:rPr lang="en-US" sz="2200" dirty="0"/>
              <a:t>Comparison to 2015: Healthcare Technology Management positions increased from 37.8% in 2015 to 67% in 2018</a:t>
            </a:r>
          </a:p>
          <a:p>
            <a:endParaRPr lang="en-US" dirty="0"/>
          </a:p>
        </p:txBody>
      </p:sp>
      <p:graphicFrame>
        <p:nvGraphicFramePr>
          <p:cNvPr id="16" name="Chart 15"/>
          <p:cNvGraphicFramePr/>
          <p:nvPr>
            <p:extLst>
              <p:ext uri="{D42A27DB-BD31-4B8C-83A1-F6EECF244321}">
                <p14:modId xmlns:p14="http://schemas.microsoft.com/office/powerpoint/2010/main" val="788183408"/>
              </p:ext>
            </p:extLst>
          </p:nvPr>
        </p:nvGraphicFramePr>
        <p:xfrm>
          <a:off x="1295400" y="581286"/>
          <a:ext cx="8610600" cy="40669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022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Effect transition="in" filter="fade">
                                      <p:cBhvr>
                                        <p:cTn id="11" dur="1000"/>
                                        <p:tgtEl>
                                          <p:spTgt spid="3">
                                            <p:txEl>
                                              <p:pRg st="7" end="7"/>
                                            </p:txEl>
                                          </p:spTgt>
                                        </p:tgtEl>
                                      </p:cBhvr>
                                    </p:animEffect>
                                    <p:anim calcmode="lin" valueType="num">
                                      <p:cBhvr>
                                        <p:cTn id="1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1000"/>
                                        <p:tgtEl>
                                          <p:spTgt spid="3">
                                            <p:txEl>
                                              <p:pRg st="8" end="8"/>
                                            </p:txEl>
                                          </p:spTgt>
                                        </p:tgtEl>
                                      </p:cBhvr>
                                    </p:animEffect>
                                    <p:anim calcmode="lin" valueType="num">
                                      <p:cBhvr>
                                        <p:cTn id="1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2D6E-AEF3-480A-9843-0D96A5241A53}"/>
              </a:ext>
            </a:extLst>
          </p:cNvPr>
          <p:cNvSpPr>
            <a:spLocks noGrp="1"/>
          </p:cNvSpPr>
          <p:nvPr>
            <p:ph type="title"/>
          </p:nvPr>
        </p:nvSpPr>
        <p:spPr>
          <a:xfrm>
            <a:off x="0" y="1"/>
            <a:ext cx="9842796" cy="685800"/>
          </a:xfrm>
        </p:spPr>
        <p:txBody>
          <a:bodyPr>
            <a:normAutofit/>
          </a:bodyPr>
          <a:lstStyle/>
          <a:p>
            <a:r>
              <a:rPr lang="en-US" b="1" dirty="0"/>
              <a:t>Demographics – Highest Degree Attained</a:t>
            </a:r>
          </a:p>
        </p:txBody>
      </p:sp>
      <p:sp>
        <p:nvSpPr>
          <p:cNvPr id="3" name="Content Placeholder 2">
            <a:extLst>
              <a:ext uri="{FF2B5EF4-FFF2-40B4-BE49-F238E27FC236}">
                <a16:creationId xmlns:a16="http://schemas.microsoft.com/office/drawing/2014/main" id="{F2986109-51F1-4952-9185-4E39CD06B48D}"/>
              </a:ext>
            </a:extLst>
          </p:cNvPr>
          <p:cNvSpPr>
            <a:spLocks noGrp="1"/>
          </p:cNvSpPr>
          <p:nvPr>
            <p:ph idx="1"/>
          </p:nvPr>
        </p:nvSpPr>
        <p:spPr>
          <a:xfrm>
            <a:off x="812799" y="609600"/>
            <a:ext cx="9852744" cy="5943600"/>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sz="2000" dirty="0"/>
          </a:p>
          <a:p>
            <a:r>
              <a:rPr lang="en-US" sz="2000" dirty="0"/>
              <a:t>480 respondents</a:t>
            </a:r>
          </a:p>
          <a:p>
            <a:r>
              <a:rPr lang="en-US" sz="2000" dirty="0"/>
              <a:t>Most had either a 4-Year or 6-Year Degree</a:t>
            </a:r>
          </a:p>
          <a:p>
            <a:r>
              <a:rPr lang="en-US" sz="2000" dirty="0"/>
              <a:t>In the Non-CE group, the majority had a 2-Year Degree</a:t>
            </a:r>
          </a:p>
        </p:txBody>
      </p:sp>
      <p:graphicFrame>
        <p:nvGraphicFramePr>
          <p:cNvPr id="6" name="Chart 5">
            <a:extLst>
              <a:ext uri="{FF2B5EF4-FFF2-40B4-BE49-F238E27FC236}">
                <a16:creationId xmlns:a16="http://schemas.microsoft.com/office/drawing/2014/main" id="{7D147391-B356-4A9B-92D1-AD0872AB5B88}"/>
              </a:ext>
            </a:extLst>
          </p:cNvPr>
          <p:cNvGraphicFramePr/>
          <p:nvPr>
            <p:extLst>
              <p:ext uri="{D42A27DB-BD31-4B8C-83A1-F6EECF244321}">
                <p14:modId xmlns:p14="http://schemas.microsoft.com/office/powerpoint/2010/main" val="2293395833"/>
              </p:ext>
            </p:extLst>
          </p:nvPr>
        </p:nvGraphicFramePr>
        <p:xfrm>
          <a:off x="1219200" y="762000"/>
          <a:ext cx="9372600" cy="38861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691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1000"/>
                                        <p:tgtEl>
                                          <p:spTgt spid="3">
                                            <p:txEl>
                                              <p:pRg st="10" end="10"/>
                                            </p:txEl>
                                          </p:spTgt>
                                        </p:tgtEl>
                                      </p:cBhvr>
                                    </p:animEffect>
                                    <p:anim calcmode="lin" valueType="num">
                                      <p:cBhvr>
                                        <p:cTn id="2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E461-B54D-4029-8F2D-7255177805C7}"/>
              </a:ext>
            </a:extLst>
          </p:cNvPr>
          <p:cNvSpPr>
            <a:spLocks noGrp="1"/>
          </p:cNvSpPr>
          <p:nvPr>
            <p:ph type="title"/>
          </p:nvPr>
        </p:nvSpPr>
        <p:spPr>
          <a:xfrm>
            <a:off x="76200" y="14868"/>
            <a:ext cx="8534400" cy="600829"/>
          </a:xfrm>
        </p:spPr>
        <p:txBody>
          <a:bodyPr>
            <a:noAutofit/>
          </a:bodyPr>
          <a:lstStyle/>
          <a:p>
            <a:r>
              <a:rPr lang="en-US" b="1" dirty="0"/>
              <a:t>Demographics – Degree in Engineering</a:t>
            </a:r>
          </a:p>
        </p:txBody>
      </p:sp>
      <p:sp>
        <p:nvSpPr>
          <p:cNvPr id="3" name="Content Placeholder 2">
            <a:extLst>
              <a:ext uri="{FF2B5EF4-FFF2-40B4-BE49-F238E27FC236}">
                <a16:creationId xmlns:a16="http://schemas.microsoft.com/office/drawing/2014/main" id="{43BC10E3-F454-413E-AE69-0AEB1BC64A71}"/>
              </a:ext>
            </a:extLst>
          </p:cNvPr>
          <p:cNvSpPr>
            <a:spLocks noGrp="1"/>
          </p:cNvSpPr>
          <p:nvPr>
            <p:ph idx="1"/>
          </p:nvPr>
        </p:nvSpPr>
        <p:spPr>
          <a:xfrm>
            <a:off x="914400" y="609600"/>
            <a:ext cx="9448799" cy="5867400"/>
          </a:xfrm>
        </p:spPr>
        <p:txBody>
          <a:bodyPr>
            <a:normAutofit/>
          </a:bodyPr>
          <a:lstStyle/>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endParaRPr lang="en-US" sz="2200" dirty="0"/>
          </a:p>
          <a:p>
            <a:r>
              <a:rPr lang="en-US" sz="2200" dirty="0"/>
              <a:t>480 respondents</a:t>
            </a:r>
          </a:p>
          <a:p>
            <a:r>
              <a:rPr lang="en-US" sz="2200" dirty="0"/>
              <a:t>Majority have a Degree in Engineering</a:t>
            </a:r>
          </a:p>
        </p:txBody>
      </p:sp>
      <p:graphicFrame>
        <p:nvGraphicFramePr>
          <p:cNvPr id="5" name="Chart 4">
            <a:extLst>
              <a:ext uri="{FF2B5EF4-FFF2-40B4-BE49-F238E27FC236}">
                <a16:creationId xmlns:a16="http://schemas.microsoft.com/office/drawing/2014/main" id="{B575AB23-10C5-4D79-9331-56D51448DDF7}"/>
              </a:ext>
            </a:extLst>
          </p:cNvPr>
          <p:cNvGraphicFramePr/>
          <p:nvPr>
            <p:extLst>
              <p:ext uri="{D42A27DB-BD31-4B8C-83A1-F6EECF244321}">
                <p14:modId xmlns:p14="http://schemas.microsoft.com/office/powerpoint/2010/main" val="3359638583"/>
              </p:ext>
            </p:extLst>
          </p:nvPr>
        </p:nvGraphicFramePr>
        <p:xfrm>
          <a:off x="762000" y="762000"/>
          <a:ext cx="9753600" cy="4038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5831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CB8988-E9D4-4E1A-8014-70066FE41450}"/>
              </a:ext>
            </a:extLst>
          </p:cNvPr>
          <p:cNvSpPr>
            <a:spLocks noGrp="1"/>
          </p:cNvSpPr>
          <p:nvPr>
            <p:ph idx="1"/>
          </p:nvPr>
        </p:nvSpPr>
        <p:spPr>
          <a:xfrm>
            <a:off x="304800" y="1143000"/>
            <a:ext cx="10439400" cy="5181600"/>
          </a:xfrm>
        </p:spPr>
        <p:txBody>
          <a:bodyPr>
            <a:normAutofit fontScale="85000" lnSpcReduction="20000"/>
          </a:bodyPr>
          <a:lstStyle/>
          <a:p>
            <a:pPr>
              <a:buClr>
                <a:srgbClr val="00B050"/>
              </a:buClr>
              <a:buFont typeface="Wingdings" panose="05000000000000000000" pitchFamily="2" charset="2"/>
              <a:buChar char="q"/>
            </a:pPr>
            <a:r>
              <a:rPr lang="en-US" sz="2600" dirty="0"/>
              <a:t>How many years of experience do you have in the HTM field?</a:t>
            </a:r>
          </a:p>
          <a:p>
            <a:pPr lvl="1">
              <a:buClr>
                <a:srgbClr val="00B050"/>
              </a:buClr>
              <a:buFont typeface="Courier New" panose="02070309020205020404" pitchFamily="49" charset="0"/>
              <a:buChar char="o"/>
            </a:pPr>
            <a:r>
              <a:rPr lang="en-US" sz="2600" dirty="0"/>
              <a:t>0-5 years</a:t>
            </a:r>
          </a:p>
          <a:p>
            <a:pPr lvl="1">
              <a:buClr>
                <a:srgbClr val="00B050"/>
              </a:buClr>
              <a:buFont typeface="Courier New" panose="02070309020205020404" pitchFamily="49" charset="0"/>
              <a:buChar char="o"/>
            </a:pPr>
            <a:r>
              <a:rPr lang="en-US" sz="2600" dirty="0"/>
              <a:t>5-10 years</a:t>
            </a:r>
          </a:p>
          <a:p>
            <a:pPr lvl="1">
              <a:buClr>
                <a:srgbClr val="00B050"/>
              </a:buClr>
              <a:buFont typeface="Courier New" panose="02070309020205020404" pitchFamily="49" charset="0"/>
              <a:buChar char="o"/>
            </a:pPr>
            <a:r>
              <a:rPr lang="en-US" sz="2600" dirty="0"/>
              <a:t>10-15 years</a:t>
            </a:r>
          </a:p>
          <a:p>
            <a:pPr lvl="1">
              <a:buClr>
                <a:srgbClr val="00B050"/>
              </a:buClr>
              <a:buFont typeface="Courier New" panose="02070309020205020404" pitchFamily="49" charset="0"/>
              <a:buChar char="o"/>
            </a:pPr>
            <a:r>
              <a:rPr lang="en-US" sz="2600" dirty="0"/>
              <a:t>15-20 years</a:t>
            </a:r>
          </a:p>
          <a:p>
            <a:pPr lvl="1">
              <a:buClr>
                <a:srgbClr val="00B050"/>
              </a:buClr>
              <a:buFont typeface="Courier New" panose="02070309020205020404" pitchFamily="49" charset="0"/>
              <a:buChar char="o"/>
            </a:pPr>
            <a:r>
              <a:rPr lang="en-US" sz="2600" dirty="0"/>
              <a:t>20-25 years</a:t>
            </a:r>
          </a:p>
          <a:p>
            <a:pPr lvl="1">
              <a:buClr>
                <a:srgbClr val="00B050"/>
              </a:buClr>
              <a:buFont typeface="Courier New" panose="02070309020205020404" pitchFamily="49" charset="0"/>
              <a:buChar char="o"/>
            </a:pPr>
            <a:r>
              <a:rPr lang="en-US" sz="2600" dirty="0"/>
              <a:t>25-30 years</a:t>
            </a:r>
          </a:p>
          <a:p>
            <a:pPr lvl="1">
              <a:buClr>
                <a:srgbClr val="00B050"/>
              </a:buClr>
              <a:buFont typeface="Courier New" panose="02070309020205020404" pitchFamily="49" charset="0"/>
              <a:buChar char="o"/>
            </a:pPr>
            <a:r>
              <a:rPr lang="en-US" sz="2600" dirty="0"/>
              <a:t>&gt;30 years</a:t>
            </a:r>
          </a:p>
          <a:p>
            <a:pPr marL="0" indent="0">
              <a:buNone/>
            </a:pPr>
            <a:endParaRPr lang="en-US" sz="2600" dirty="0"/>
          </a:p>
          <a:p>
            <a:pPr>
              <a:buClr>
                <a:srgbClr val="00B050"/>
              </a:buClr>
              <a:buFont typeface="Wingdings" panose="05000000000000000000" pitchFamily="2" charset="2"/>
              <a:buChar char="q"/>
            </a:pPr>
            <a:r>
              <a:rPr lang="en-US" sz="2600" dirty="0"/>
              <a:t>Are you eligible to take the CCE exam?</a:t>
            </a:r>
          </a:p>
          <a:p>
            <a:pPr lvl="1">
              <a:buClr>
                <a:srgbClr val="00B050"/>
              </a:buClr>
              <a:buFont typeface="Courier New" panose="02070309020205020404" pitchFamily="49" charset="0"/>
              <a:buChar char="o"/>
            </a:pPr>
            <a:r>
              <a:rPr lang="en-US" sz="2600" dirty="0"/>
              <a:t>Yes</a:t>
            </a:r>
          </a:p>
          <a:p>
            <a:pPr lvl="1">
              <a:buClr>
                <a:srgbClr val="00B050"/>
              </a:buClr>
              <a:buFont typeface="Courier New" panose="02070309020205020404" pitchFamily="49" charset="0"/>
              <a:buChar char="o"/>
            </a:pPr>
            <a:r>
              <a:rPr lang="en-US" sz="2600" dirty="0"/>
              <a:t>No</a:t>
            </a:r>
          </a:p>
          <a:p>
            <a:pPr lvl="1">
              <a:buClr>
                <a:srgbClr val="00B050"/>
              </a:buClr>
              <a:buFont typeface="Courier New" panose="02070309020205020404" pitchFamily="49" charset="0"/>
              <a:buChar char="o"/>
            </a:pPr>
            <a:r>
              <a:rPr lang="en-US" sz="2600" dirty="0"/>
              <a:t>Unsure, do not know eligibility requirements</a:t>
            </a:r>
          </a:p>
          <a:p>
            <a:pPr lvl="1"/>
            <a:endParaRPr lang="en-US" dirty="0"/>
          </a:p>
          <a:p>
            <a:endParaRPr lang="en-US" dirty="0"/>
          </a:p>
        </p:txBody>
      </p:sp>
      <p:sp>
        <p:nvSpPr>
          <p:cNvPr id="5" name="Title 1">
            <a:extLst>
              <a:ext uri="{FF2B5EF4-FFF2-40B4-BE49-F238E27FC236}">
                <a16:creationId xmlns:a16="http://schemas.microsoft.com/office/drawing/2014/main" id="{D5571709-665B-4A0D-8C61-74B7018407F5}"/>
              </a:ext>
            </a:extLst>
          </p:cNvPr>
          <p:cNvSpPr>
            <a:spLocks noGrp="1"/>
          </p:cNvSpPr>
          <p:nvPr>
            <p:ph type="title"/>
          </p:nvPr>
        </p:nvSpPr>
        <p:spPr>
          <a:xfrm>
            <a:off x="76200" y="152400"/>
            <a:ext cx="10515600" cy="685800"/>
          </a:xfrm>
        </p:spPr>
        <p:txBody>
          <a:bodyPr/>
          <a:lstStyle/>
          <a:p>
            <a:r>
              <a:rPr lang="en-US" b="1" dirty="0"/>
              <a:t>Live Poll – Go to the </a:t>
            </a:r>
            <a:r>
              <a:rPr lang="en-US" b="1" dirty="0">
                <a:solidFill>
                  <a:schemeClr val="accent3"/>
                </a:solidFill>
              </a:rPr>
              <a:t>MD Expo App!</a:t>
            </a:r>
          </a:p>
        </p:txBody>
      </p:sp>
      <p:pic>
        <p:nvPicPr>
          <p:cNvPr id="6" name="Picture 2" descr="Image result for live poll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037" t="13678" r="18434" b="15220"/>
          <a:stretch/>
        </p:blipFill>
        <p:spPr bwMode="auto">
          <a:xfrm>
            <a:off x="8610600" y="228600"/>
            <a:ext cx="173848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28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barn(inVertical)">
                                      <p:cBhvr>
                                        <p:cTn id="21" dur="500"/>
                                        <p:tgtEl>
                                          <p:spTgt spid="3">
                                            <p:txEl>
                                              <p:pRg st="0" end="0"/>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Vertical)">
                                      <p:cBhvr>
                                        <p:cTn id="27" dur="500"/>
                                        <p:tgtEl>
                                          <p:spTgt spid="3">
                                            <p:txEl>
                                              <p:pRg st="2" end="2"/>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barn(inVertical)">
                                      <p:cBhvr>
                                        <p:cTn id="30" dur="500"/>
                                        <p:tgtEl>
                                          <p:spTgt spid="3">
                                            <p:txEl>
                                              <p:pRg st="3" end="3"/>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arn(inVertical)">
                                      <p:cBhvr>
                                        <p:cTn id="36" dur="500"/>
                                        <p:tgtEl>
                                          <p:spTgt spid="3">
                                            <p:txEl>
                                              <p:pRg st="5" end="5"/>
                                            </p:txEl>
                                          </p:spTgt>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arn(inVertical)">
                                      <p:cBhvr>
                                        <p:cTn id="47" dur="500"/>
                                        <p:tgtEl>
                                          <p:spTgt spid="3">
                                            <p:txEl>
                                              <p:pRg st="9" end="9"/>
                                            </p:txEl>
                                          </p:spTgt>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barn(inVertical)">
                                      <p:cBhvr>
                                        <p:cTn id="50" dur="500"/>
                                        <p:tgtEl>
                                          <p:spTgt spid="3">
                                            <p:txEl>
                                              <p:pRg st="10" end="10"/>
                                            </p:txEl>
                                          </p:spTgt>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Effect transition="in" filter="barn(inVertical)">
                                      <p:cBhvr>
                                        <p:cTn id="53" dur="500"/>
                                        <p:tgtEl>
                                          <p:spTgt spid="3">
                                            <p:txEl>
                                              <p:pRg st="11" end="11"/>
                                            </p:txEl>
                                          </p:spTgt>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barn(inVertical)">
                                      <p:cBhvr>
                                        <p:cTn id="56"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C8FD-0CC5-4E98-BF9F-32B232C84D37}"/>
              </a:ext>
            </a:extLst>
          </p:cNvPr>
          <p:cNvSpPr>
            <a:spLocks noGrp="1"/>
          </p:cNvSpPr>
          <p:nvPr>
            <p:ph type="title"/>
          </p:nvPr>
        </p:nvSpPr>
        <p:spPr>
          <a:xfrm>
            <a:off x="2193" y="0"/>
            <a:ext cx="10284807" cy="528064"/>
          </a:xfrm>
        </p:spPr>
        <p:txBody>
          <a:bodyPr>
            <a:noAutofit/>
          </a:bodyPr>
          <a:lstStyle/>
          <a:p>
            <a:r>
              <a:rPr lang="en-US" b="1" dirty="0"/>
              <a:t>Demographics – Years of Experience</a:t>
            </a:r>
          </a:p>
        </p:txBody>
      </p:sp>
      <p:sp>
        <p:nvSpPr>
          <p:cNvPr id="3" name="Content Placeholder 2">
            <a:extLst>
              <a:ext uri="{FF2B5EF4-FFF2-40B4-BE49-F238E27FC236}">
                <a16:creationId xmlns:a16="http://schemas.microsoft.com/office/drawing/2014/main" id="{93B61A02-A70C-46B9-9729-9C8E5AE8F0C6}"/>
              </a:ext>
            </a:extLst>
          </p:cNvPr>
          <p:cNvSpPr>
            <a:spLocks noGrp="1"/>
          </p:cNvSpPr>
          <p:nvPr>
            <p:ph idx="1"/>
          </p:nvPr>
        </p:nvSpPr>
        <p:spPr>
          <a:xfrm>
            <a:off x="914400" y="762000"/>
            <a:ext cx="9601200" cy="5715000"/>
          </a:xfrm>
        </p:spPr>
        <p:txBody>
          <a:bodyPr>
            <a:normAutofit/>
          </a:bodyPr>
          <a:lstStyle/>
          <a:p>
            <a:pPr marL="0" indent="0">
              <a:buNone/>
            </a:pPr>
            <a:endParaRPr lang="en-US" dirty="0"/>
          </a:p>
          <a:p>
            <a:endParaRPr lang="en-US" dirty="0"/>
          </a:p>
          <a:p>
            <a:endParaRPr lang="en-US" dirty="0"/>
          </a:p>
          <a:p>
            <a:endParaRPr lang="en-US" dirty="0"/>
          </a:p>
          <a:p>
            <a:endParaRPr lang="en-US" dirty="0"/>
          </a:p>
          <a:p>
            <a:endParaRPr lang="en-US" dirty="0"/>
          </a:p>
          <a:p>
            <a:endParaRPr lang="en-US" dirty="0"/>
          </a:p>
          <a:p>
            <a:r>
              <a:rPr lang="en-US" dirty="0"/>
              <a:t>508 respondents</a:t>
            </a:r>
          </a:p>
          <a:p>
            <a:r>
              <a:rPr lang="en-US" dirty="0"/>
              <a:t>21.3% had 0-5 years of experience</a:t>
            </a:r>
          </a:p>
          <a:p>
            <a:r>
              <a:rPr lang="en-US" dirty="0"/>
              <a:t>19.7% had greater than 30 years of experience</a:t>
            </a:r>
          </a:p>
          <a:p>
            <a:endParaRPr lang="en-US" dirty="0"/>
          </a:p>
        </p:txBody>
      </p:sp>
      <p:graphicFrame>
        <p:nvGraphicFramePr>
          <p:cNvPr id="5" name="Chart 4">
            <a:extLst>
              <a:ext uri="{FF2B5EF4-FFF2-40B4-BE49-F238E27FC236}">
                <a16:creationId xmlns:a16="http://schemas.microsoft.com/office/drawing/2014/main" id="{82D9C75E-CF65-41BC-99A3-3487741140A5}"/>
              </a:ext>
            </a:extLst>
          </p:cNvPr>
          <p:cNvGraphicFramePr/>
          <p:nvPr>
            <p:extLst/>
          </p:nvPr>
        </p:nvGraphicFramePr>
        <p:xfrm>
          <a:off x="1066800" y="609600"/>
          <a:ext cx="8382001"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4928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Effect transition="in" filter="fade">
                                      <p:cBhvr>
                                        <p:cTn id="11" dur="1000"/>
                                        <p:tgtEl>
                                          <p:spTgt spid="3">
                                            <p:txEl>
                                              <p:pRg st="7" end="7"/>
                                            </p:txEl>
                                          </p:spTgt>
                                        </p:tgtEl>
                                      </p:cBhvr>
                                    </p:animEffect>
                                    <p:anim calcmode="lin" valueType="num">
                                      <p:cBhvr>
                                        <p:cTn id="1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1000"/>
                                        <p:tgtEl>
                                          <p:spTgt spid="3">
                                            <p:txEl>
                                              <p:pRg st="8" end="8"/>
                                            </p:txEl>
                                          </p:spTgt>
                                        </p:tgtEl>
                                      </p:cBhvr>
                                    </p:animEffect>
                                    <p:anim calcmode="lin" valueType="num">
                                      <p:cBhvr>
                                        <p:cTn id="1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fade">
                                      <p:cBhvr>
                                        <p:cTn id="21" dur="1000"/>
                                        <p:tgtEl>
                                          <p:spTgt spid="3">
                                            <p:txEl>
                                              <p:pRg st="9" end="9"/>
                                            </p:txEl>
                                          </p:spTgt>
                                        </p:tgtEl>
                                      </p:cBhvr>
                                    </p:animEffect>
                                    <p:anim calcmode="lin" valueType="num">
                                      <p:cBhvr>
                                        <p:cTn id="2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F29B-618A-404E-94C8-280F4AC56852}"/>
              </a:ext>
            </a:extLst>
          </p:cNvPr>
          <p:cNvSpPr>
            <a:spLocks noGrp="1"/>
          </p:cNvSpPr>
          <p:nvPr>
            <p:ph type="title"/>
          </p:nvPr>
        </p:nvSpPr>
        <p:spPr>
          <a:xfrm>
            <a:off x="0" y="1"/>
            <a:ext cx="10591800" cy="609599"/>
          </a:xfrm>
        </p:spPr>
        <p:txBody>
          <a:bodyPr>
            <a:noAutofit/>
          </a:bodyPr>
          <a:lstStyle/>
          <a:p>
            <a:r>
              <a:rPr lang="en-US" b="1" dirty="0"/>
              <a:t>Demographics – CCE Eligibility</a:t>
            </a:r>
          </a:p>
        </p:txBody>
      </p:sp>
      <p:sp>
        <p:nvSpPr>
          <p:cNvPr id="3" name="Content Placeholder 2">
            <a:extLst>
              <a:ext uri="{FF2B5EF4-FFF2-40B4-BE49-F238E27FC236}">
                <a16:creationId xmlns:a16="http://schemas.microsoft.com/office/drawing/2014/main" id="{05B9F69F-6E14-4909-AC95-2DBF92D42648}"/>
              </a:ext>
            </a:extLst>
          </p:cNvPr>
          <p:cNvSpPr>
            <a:spLocks noGrp="1"/>
          </p:cNvSpPr>
          <p:nvPr>
            <p:ph idx="1"/>
          </p:nvPr>
        </p:nvSpPr>
        <p:spPr>
          <a:xfrm>
            <a:off x="381000" y="838200"/>
            <a:ext cx="10820400" cy="5867400"/>
          </a:xfrm>
        </p:spPr>
        <p:txBody>
          <a:bodyPr>
            <a:normAutofit fontScale="85000" lnSpcReduction="20000"/>
          </a:bodyPr>
          <a:lstStyle/>
          <a:p>
            <a:r>
              <a:rPr lang="en-US" dirty="0"/>
              <a:t>CCE Eligibility</a:t>
            </a:r>
          </a:p>
          <a:p>
            <a:pPr lvl="1"/>
            <a:r>
              <a:rPr lang="en-US" sz="2800" dirty="0"/>
              <a:t>Licensure in the United States as a Professional Engineer (PE) </a:t>
            </a:r>
          </a:p>
          <a:p>
            <a:pPr lvl="2"/>
            <a:r>
              <a:rPr lang="en-US" sz="2800" dirty="0"/>
              <a:t>3 or more years of clinical engineering practice</a:t>
            </a:r>
          </a:p>
          <a:p>
            <a:pPr lvl="1"/>
            <a:r>
              <a:rPr lang="en-US" sz="2800" dirty="0"/>
              <a:t>BS or higher degree in engineering (EAC/ABET accredited program)</a:t>
            </a:r>
          </a:p>
          <a:p>
            <a:pPr lvl="2"/>
            <a:r>
              <a:rPr lang="en-US" sz="2800" dirty="0"/>
              <a:t>4 or more years of engineering practice, including 3 or more years of clinical engineering practice</a:t>
            </a:r>
          </a:p>
          <a:p>
            <a:pPr lvl="1"/>
            <a:r>
              <a:rPr lang="en-US" sz="2800" dirty="0"/>
              <a:t>BSET degree in engineering technology (TAC/ABET accredited program)</a:t>
            </a:r>
          </a:p>
          <a:p>
            <a:pPr lvl="2"/>
            <a:r>
              <a:rPr lang="en-US" sz="2800" dirty="0"/>
              <a:t>8 or more years of engineering practice, including 3 or more years of clinical engineering practice</a:t>
            </a:r>
          </a:p>
          <a:p>
            <a:pPr lvl="1"/>
            <a:r>
              <a:rPr lang="en-US" sz="2800" dirty="0"/>
              <a:t>Licensure in Canada as a Professional Engineer (PE)</a:t>
            </a:r>
          </a:p>
          <a:p>
            <a:pPr lvl="2"/>
            <a:r>
              <a:rPr lang="en-US" sz="2800" dirty="0"/>
              <a:t>3 or more years of clinical engineering practice</a:t>
            </a:r>
          </a:p>
          <a:p>
            <a:pPr lvl="1"/>
            <a:endParaRPr lang="en-US" sz="2800" dirty="0"/>
          </a:p>
          <a:p>
            <a:r>
              <a:rPr lang="en-US" dirty="0"/>
              <a:t>Link to CCE Handbook: 				</a:t>
            </a:r>
            <a:r>
              <a:rPr lang="en-US" sz="2600" dirty="0">
                <a:hlinkClick r:id="rId3"/>
              </a:rPr>
              <a:t>https://accenet.org/CECertification/Documents/CCE_Handbook.pdf</a:t>
            </a:r>
            <a:endParaRPr lang="en-US" sz="2600" dirty="0"/>
          </a:p>
        </p:txBody>
      </p:sp>
    </p:spTree>
    <p:extLst>
      <p:ext uri="{BB962C8B-B14F-4D97-AF65-F5344CB8AC3E}">
        <p14:creationId xmlns:p14="http://schemas.microsoft.com/office/powerpoint/2010/main" val="54060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 calcmode="lin" valueType="num">
                                      <p:cBhvr>
                                        <p:cTn id="5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56" dur="500"/>
                                        <p:tgtEl>
                                          <p:spTgt spid="3">
                                            <p:txEl>
                                              <p:pRg st="10" end="1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mph" presetSubtype="0" fill="hold" nodeType="clickEffect">
                                  <p:stCondLst>
                                    <p:cond delay="0"/>
                                  </p:stCondLst>
                                  <p:childTnLst>
                                    <p:animScale>
                                      <p:cBhvr>
                                        <p:cTn id="60" dur="2000" fill="hold"/>
                                        <p:tgtEl>
                                          <p:spTgt spid="3">
                                            <p:txEl>
                                              <p:pRg st="10" end="1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0D43-C3C5-4E59-8011-D39E765195C7}"/>
              </a:ext>
            </a:extLst>
          </p:cNvPr>
          <p:cNvSpPr>
            <a:spLocks noGrp="1"/>
          </p:cNvSpPr>
          <p:nvPr>
            <p:ph type="title"/>
          </p:nvPr>
        </p:nvSpPr>
        <p:spPr>
          <a:xfrm>
            <a:off x="10633" y="0"/>
            <a:ext cx="8011633" cy="632087"/>
          </a:xfrm>
        </p:spPr>
        <p:txBody>
          <a:bodyPr>
            <a:noAutofit/>
          </a:bodyPr>
          <a:lstStyle/>
          <a:p>
            <a:r>
              <a:rPr lang="en-US" b="1" dirty="0"/>
              <a:t>Demographics – CCE Eligibility</a:t>
            </a:r>
          </a:p>
        </p:txBody>
      </p:sp>
      <p:sp>
        <p:nvSpPr>
          <p:cNvPr id="3" name="Content Placeholder 2">
            <a:extLst>
              <a:ext uri="{FF2B5EF4-FFF2-40B4-BE49-F238E27FC236}">
                <a16:creationId xmlns:a16="http://schemas.microsoft.com/office/drawing/2014/main" id="{ABF0CB77-C1DB-4731-8CC0-A695CB61448B}"/>
              </a:ext>
            </a:extLst>
          </p:cNvPr>
          <p:cNvSpPr>
            <a:spLocks noGrp="1"/>
          </p:cNvSpPr>
          <p:nvPr>
            <p:ph idx="1"/>
          </p:nvPr>
        </p:nvSpPr>
        <p:spPr>
          <a:xfrm>
            <a:off x="914400" y="762000"/>
            <a:ext cx="9525000" cy="5679550"/>
          </a:xfrm>
        </p:spPr>
        <p:txBody>
          <a:bodyPr>
            <a:normAutofit/>
          </a:bodyPr>
          <a:lstStyle/>
          <a:p>
            <a:endParaRPr lang="en-US" dirty="0"/>
          </a:p>
          <a:p>
            <a:endParaRPr lang="en-US" dirty="0"/>
          </a:p>
          <a:p>
            <a:endParaRPr lang="en-US" dirty="0"/>
          </a:p>
          <a:p>
            <a:endParaRPr lang="en-US" dirty="0"/>
          </a:p>
          <a:p>
            <a:pPr marL="0" indent="0">
              <a:buNone/>
            </a:pPr>
            <a:endParaRPr lang="en-US" dirty="0"/>
          </a:p>
          <a:p>
            <a:endParaRPr lang="en-US" dirty="0"/>
          </a:p>
          <a:p>
            <a:endParaRPr lang="en-US" dirty="0"/>
          </a:p>
          <a:p>
            <a:endParaRPr lang="en-US" dirty="0"/>
          </a:p>
          <a:p>
            <a:r>
              <a:rPr lang="en-US" dirty="0"/>
              <a:t>496 respondents</a:t>
            </a:r>
          </a:p>
          <a:p>
            <a:r>
              <a:rPr lang="en-US" dirty="0"/>
              <a:t>Majority are eligible for the CCE exam</a:t>
            </a:r>
          </a:p>
        </p:txBody>
      </p:sp>
      <p:graphicFrame>
        <p:nvGraphicFramePr>
          <p:cNvPr id="5" name="Chart 4">
            <a:extLst>
              <a:ext uri="{FF2B5EF4-FFF2-40B4-BE49-F238E27FC236}">
                <a16:creationId xmlns:a16="http://schemas.microsoft.com/office/drawing/2014/main" id="{BD68E2D2-DF19-4633-9746-784972FFA0ED}"/>
              </a:ext>
            </a:extLst>
          </p:cNvPr>
          <p:cNvGraphicFramePr/>
          <p:nvPr>
            <p:extLst>
              <p:ext uri="{D42A27DB-BD31-4B8C-83A1-F6EECF244321}">
                <p14:modId xmlns:p14="http://schemas.microsoft.com/office/powerpoint/2010/main" val="1533721854"/>
              </p:ext>
            </p:extLst>
          </p:nvPr>
        </p:nvGraphicFramePr>
        <p:xfrm>
          <a:off x="990600" y="762000"/>
          <a:ext cx="9372599"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7922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DE602-86A7-4A43-B225-2C61805043FB}"/>
              </a:ext>
            </a:extLst>
          </p:cNvPr>
          <p:cNvSpPr>
            <a:spLocks noGrp="1"/>
          </p:cNvSpPr>
          <p:nvPr>
            <p:ph type="title"/>
          </p:nvPr>
        </p:nvSpPr>
        <p:spPr>
          <a:xfrm>
            <a:off x="0" y="0"/>
            <a:ext cx="10515600" cy="609600"/>
          </a:xfrm>
        </p:spPr>
        <p:txBody>
          <a:bodyPr>
            <a:normAutofit fontScale="90000"/>
          </a:bodyPr>
          <a:lstStyle/>
          <a:p>
            <a:r>
              <a:rPr lang="en-US" b="1" dirty="0"/>
              <a:t>Demographics – Not CCE Eligible and in CE Positions</a:t>
            </a:r>
          </a:p>
        </p:txBody>
      </p:sp>
      <p:sp>
        <p:nvSpPr>
          <p:cNvPr id="3" name="Content Placeholder 2">
            <a:extLst>
              <a:ext uri="{FF2B5EF4-FFF2-40B4-BE49-F238E27FC236}">
                <a16:creationId xmlns:a16="http://schemas.microsoft.com/office/drawing/2014/main" id="{C3CEF0F3-ED0D-45CC-9102-5EC3A22DF99B}"/>
              </a:ext>
            </a:extLst>
          </p:cNvPr>
          <p:cNvSpPr>
            <a:spLocks noGrp="1"/>
          </p:cNvSpPr>
          <p:nvPr>
            <p:ph idx="1"/>
          </p:nvPr>
        </p:nvSpPr>
        <p:spPr>
          <a:xfrm>
            <a:off x="838200" y="685800"/>
            <a:ext cx="9829799" cy="5867400"/>
          </a:xfrm>
        </p:spPr>
        <p:txBody>
          <a:bodyPr>
            <a:normAutofit fontScale="92500"/>
          </a:bodyPr>
          <a:lstStyle/>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endParaRPr lang="en-US" dirty="0"/>
          </a:p>
          <a:p>
            <a:r>
              <a:rPr lang="en-US" dirty="0"/>
              <a:t>196 respondents are not eligible for the CCE exam</a:t>
            </a:r>
          </a:p>
          <a:p>
            <a:r>
              <a:rPr lang="en-US" dirty="0"/>
              <a:t>52% of these respondents are in CE positions</a:t>
            </a:r>
          </a:p>
          <a:p>
            <a:r>
              <a:rPr lang="en-US" dirty="0"/>
              <a:t>More individuals starting their careers as Clinical Engineers</a:t>
            </a:r>
          </a:p>
          <a:p>
            <a:endParaRPr lang="en-US" dirty="0"/>
          </a:p>
        </p:txBody>
      </p:sp>
      <p:graphicFrame>
        <p:nvGraphicFramePr>
          <p:cNvPr id="5" name="Chart 4">
            <a:extLst>
              <a:ext uri="{FF2B5EF4-FFF2-40B4-BE49-F238E27FC236}">
                <a16:creationId xmlns:a16="http://schemas.microsoft.com/office/drawing/2014/main" id="{F0A853B7-9974-4FEE-A780-EBC90B2C6BC5}"/>
              </a:ext>
            </a:extLst>
          </p:cNvPr>
          <p:cNvGraphicFramePr/>
          <p:nvPr>
            <p:extLst>
              <p:ext uri="{D42A27DB-BD31-4B8C-83A1-F6EECF244321}">
                <p14:modId xmlns:p14="http://schemas.microsoft.com/office/powerpoint/2010/main" val="419210800"/>
              </p:ext>
            </p:extLst>
          </p:nvPr>
        </p:nvGraphicFramePr>
        <p:xfrm>
          <a:off x="1143000" y="762000"/>
          <a:ext cx="9372600" cy="350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230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Effect transition="in" filter="fade">
                                      <p:cBhvr>
                                        <p:cTn id="11" dur="1000"/>
                                        <p:tgtEl>
                                          <p:spTgt spid="3">
                                            <p:txEl>
                                              <p:pRg st="8" end="8"/>
                                            </p:txEl>
                                          </p:spTgt>
                                        </p:tgtEl>
                                      </p:cBhvr>
                                    </p:animEffect>
                                    <p:anim calcmode="lin" valueType="num">
                                      <p:cBhvr>
                                        <p:cTn id="1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1000"/>
                                        <p:tgtEl>
                                          <p:spTgt spid="3">
                                            <p:txEl>
                                              <p:pRg st="9" end="9"/>
                                            </p:txEl>
                                          </p:spTgt>
                                        </p:tgtEl>
                                      </p:cBhvr>
                                    </p:animEffect>
                                    <p:anim calcmode="lin" valueType="num">
                                      <p:cBhvr>
                                        <p:cTn id="1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57E04-DD14-4293-9DDA-71F95381AB9A}"/>
              </a:ext>
            </a:extLst>
          </p:cNvPr>
          <p:cNvSpPr>
            <a:spLocks noGrp="1"/>
          </p:cNvSpPr>
          <p:nvPr>
            <p:ph type="title"/>
          </p:nvPr>
        </p:nvSpPr>
        <p:spPr>
          <a:xfrm>
            <a:off x="0" y="-3175"/>
            <a:ext cx="9842796" cy="688975"/>
          </a:xfrm>
        </p:spPr>
        <p:txBody>
          <a:bodyPr>
            <a:normAutofit/>
          </a:bodyPr>
          <a:lstStyle/>
          <a:p>
            <a:r>
              <a:rPr lang="en-US" b="1" dirty="0"/>
              <a:t>Demographics - Certifications</a:t>
            </a:r>
          </a:p>
        </p:txBody>
      </p:sp>
      <p:sp>
        <p:nvSpPr>
          <p:cNvPr id="3" name="Content Placeholder 2">
            <a:extLst>
              <a:ext uri="{FF2B5EF4-FFF2-40B4-BE49-F238E27FC236}">
                <a16:creationId xmlns:a16="http://schemas.microsoft.com/office/drawing/2014/main" id="{01F3968C-AEC8-43B9-A4F1-D58FFDC1B95A}"/>
              </a:ext>
            </a:extLst>
          </p:cNvPr>
          <p:cNvSpPr>
            <a:spLocks noGrp="1"/>
          </p:cNvSpPr>
          <p:nvPr>
            <p:ph idx="1"/>
          </p:nvPr>
        </p:nvSpPr>
        <p:spPr>
          <a:xfrm>
            <a:off x="812798" y="685800"/>
            <a:ext cx="9931401" cy="5943600"/>
          </a:xfrm>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sz="2600" dirty="0"/>
          </a:p>
          <a:p>
            <a:endParaRPr lang="en-US" sz="2600" dirty="0"/>
          </a:p>
          <a:p>
            <a:endParaRPr lang="en-US" sz="2600" dirty="0"/>
          </a:p>
          <a:p>
            <a:endParaRPr lang="en-US" sz="2600" dirty="0"/>
          </a:p>
          <a:p>
            <a:r>
              <a:rPr lang="en-US" sz="2600" dirty="0"/>
              <a:t>306 respondents</a:t>
            </a:r>
          </a:p>
          <a:p>
            <a:r>
              <a:rPr lang="en-US" sz="2600" dirty="0"/>
              <a:t>Most held either a CCE or CBET certification</a:t>
            </a:r>
          </a:p>
        </p:txBody>
      </p:sp>
      <p:graphicFrame>
        <p:nvGraphicFramePr>
          <p:cNvPr id="6" name="Chart 5">
            <a:extLst>
              <a:ext uri="{FF2B5EF4-FFF2-40B4-BE49-F238E27FC236}">
                <a16:creationId xmlns:a16="http://schemas.microsoft.com/office/drawing/2014/main" id="{4463D0F5-2E35-429A-9C87-27EF1C54298E}"/>
              </a:ext>
            </a:extLst>
          </p:cNvPr>
          <p:cNvGraphicFramePr/>
          <p:nvPr>
            <p:extLst>
              <p:ext uri="{D42A27DB-BD31-4B8C-83A1-F6EECF244321}">
                <p14:modId xmlns:p14="http://schemas.microsoft.com/office/powerpoint/2010/main" val="3973447295"/>
              </p:ext>
            </p:extLst>
          </p:nvPr>
        </p:nvGraphicFramePr>
        <p:xfrm>
          <a:off x="782318" y="685800"/>
          <a:ext cx="962846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877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1" end="11"/>
                                            </p:txEl>
                                          </p:spTgt>
                                        </p:tgtEl>
                                        <p:attrNameLst>
                                          <p:attrName>style.visibility</p:attrName>
                                        </p:attrNameLst>
                                      </p:cBhvr>
                                      <p:to>
                                        <p:strVal val="visible"/>
                                      </p:to>
                                    </p:set>
                                    <p:animEffect transition="in" filter="fade">
                                      <p:cBhvr>
                                        <p:cTn id="12" dur="1000"/>
                                        <p:tgtEl>
                                          <p:spTgt spid="3">
                                            <p:txEl>
                                              <p:pRg st="11" end="11"/>
                                            </p:txEl>
                                          </p:spTgt>
                                        </p:tgtEl>
                                      </p:cBhvr>
                                    </p:animEffect>
                                    <p:anim calcmode="lin" valueType="num">
                                      <p:cBhvr>
                                        <p:cTn id="1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animEffect transition="in" filter="fade">
                                      <p:cBhvr>
                                        <p:cTn id="17" dur="1000"/>
                                        <p:tgtEl>
                                          <p:spTgt spid="3">
                                            <p:txEl>
                                              <p:pRg st="12" end="12"/>
                                            </p:txEl>
                                          </p:spTgt>
                                        </p:tgtEl>
                                      </p:cBhvr>
                                    </p:animEffect>
                                    <p:anim calcmode="lin" valueType="num">
                                      <p:cBhvr>
                                        <p:cTn id="1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B22FF-E3D5-4469-AB80-5EE69323D9D5}"/>
              </a:ext>
            </a:extLst>
          </p:cNvPr>
          <p:cNvSpPr>
            <a:spLocks noGrp="1"/>
          </p:cNvSpPr>
          <p:nvPr>
            <p:ph type="title"/>
          </p:nvPr>
        </p:nvSpPr>
        <p:spPr>
          <a:xfrm>
            <a:off x="0" y="0"/>
            <a:ext cx="9842796" cy="523543"/>
          </a:xfrm>
        </p:spPr>
        <p:txBody>
          <a:bodyPr>
            <a:noAutofit/>
          </a:bodyPr>
          <a:lstStyle/>
          <a:p>
            <a:r>
              <a:rPr lang="en-US" b="1" dirty="0"/>
              <a:t>Knowledge and Responsibilities</a:t>
            </a:r>
          </a:p>
        </p:txBody>
      </p:sp>
      <p:sp>
        <p:nvSpPr>
          <p:cNvPr id="3" name="Content Placeholder 2">
            <a:extLst>
              <a:ext uri="{FF2B5EF4-FFF2-40B4-BE49-F238E27FC236}">
                <a16:creationId xmlns:a16="http://schemas.microsoft.com/office/drawing/2014/main" id="{39AE57B1-E181-421B-BE04-D6B5BAB6E20A}"/>
              </a:ext>
            </a:extLst>
          </p:cNvPr>
          <p:cNvSpPr>
            <a:spLocks noGrp="1"/>
          </p:cNvSpPr>
          <p:nvPr>
            <p:ph idx="1"/>
          </p:nvPr>
        </p:nvSpPr>
        <p:spPr>
          <a:xfrm>
            <a:off x="812799" y="1483250"/>
            <a:ext cx="9852744" cy="4765150"/>
          </a:xfrm>
        </p:spPr>
        <p:txBody>
          <a:bodyPr>
            <a:normAutofit/>
          </a:bodyPr>
          <a:lstStyle/>
          <a:p>
            <a:endParaRPr lang="en-US" dirty="0"/>
          </a:p>
          <a:p>
            <a:endParaRPr lang="en-US" dirty="0"/>
          </a:p>
          <a:p>
            <a:endParaRPr lang="en-US" dirty="0"/>
          </a:p>
        </p:txBody>
      </p:sp>
      <p:sp>
        <p:nvSpPr>
          <p:cNvPr id="7" name="TextBox 6">
            <a:extLst>
              <a:ext uri="{FF2B5EF4-FFF2-40B4-BE49-F238E27FC236}">
                <a16:creationId xmlns:a16="http://schemas.microsoft.com/office/drawing/2014/main" id="{4095BDCE-5EAA-4CE6-BE4A-A2B681DC6D6D}"/>
              </a:ext>
            </a:extLst>
          </p:cNvPr>
          <p:cNvSpPr txBox="1"/>
          <p:nvPr/>
        </p:nvSpPr>
        <p:spPr>
          <a:xfrm>
            <a:off x="381001" y="762001"/>
            <a:ext cx="9567000" cy="959237"/>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sz="2400" dirty="0"/>
              <a:t>Scale and Weighting:</a:t>
            </a:r>
          </a:p>
          <a:p>
            <a:pPr marL="800100" lvl="2" indent="-342900">
              <a:spcBef>
                <a:spcPts val="1000"/>
              </a:spcBef>
              <a:buClr>
                <a:schemeClr val="accent1"/>
              </a:buClr>
              <a:buSzPct val="80000"/>
              <a:buFont typeface="Wingdings 3" charset="2"/>
              <a:buChar char=""/>
            </a:pPr>
            <a:r>
              <a:rPr lang="en-US" sz="2400" dirty="0"/>
              <a:t>Used to quantify the importance rankings for both sections </a:t>
            </a:r>
          </a:p>
        </p:txBody>
      </p:sp>
      <p:graphicFrame>
        <p:nvGraphicFramePr>
          <p:cNvPr id="5" name="Table 4"/>
          <p:cNvGraphicFramePr>
            <a:graphicFrameLocks noGrp="1"/>
          </p:cNvGraphicFramePr>
          <p:nvPr>
            <p:extLst>
              <p:ext uri="{D42A27DB-BD31-4B8C-83A1-F6EECF244321}">
                <p14:modId xmlns:p14="http://schemas.microsoft.com/office/powerpoint/2010/main" val="3429438930"/>
              </p:ext>
            </p:extLst>
          </p:nvPr>
        </p:nvGraphicFramePr>
        <p:xfrm>
          <a:off x="929610" y="2269380"/>
          <a:ext cx="4709190" cy="2607420"/>
        </p:xfrm>
        <a:graphic>
          <a:graphicData uri="http://schemas.openxmlformats.org/drawingml/2006/table">
            <a:tbl>
              <a:tblPr firstRow="1" bandRow="1">
                <a:tableStyleId>{21E4AEA4-8DFA-4A89-87EB-49C32662AFE0}</a:tableStyleId>
              </a:tblPr>
              <a:tblGrid>
                <a:gridCol w="2885073">
                  <a:extLst>
                    <a:ext uri="{9D8B030D-6E8A-4147-A177-3AD203B41FA5}">
                      <a16:colId xmlns:a16="http://schemas.microsoft.com/office/drawing/2014/main" val="20000"/>
                    </a:ext>
                  </a:extLst>
                </a:gridCol>
                <a:gridCol w="1824117">
                  <a:extLst>
                    <a:ext uri="{9D8B030D-6E8A-4147-A177-3AD203B41FA5}">
                      <a16:colId xmlns:a16="http://schemas.microsoft.com/office/drawing/2014/main" val="20001"/>
                    </a:ext>
                  </a:extLst>
                </a:gridCol>
              </a:tblGrid>
              <a:tr h="521484">
                <a:tc gridSpan="2">
                  <a:txBody>
                    <a:bodyPr/>
                    <a:lstStyle/>
                    <a:p>
                      <a:pPr algn="ctr"/>
                      <a:r>
                        <a:rPr lang="en-US" sz="2000" dirty="0"/>
                        <a:t>KNOWLEDGE</a:t>
                      </a:r>
                      <a:endParaRPr lang="en-US" sz="2000" dirty="0">
                        <a:solidFill>
                          <a:schemeClr val="tx1"/>
                        </a:solidFill>
                      </a:endParaRPr>
                    </a:p>
                  </a:txBody>
                  <a:tcPr/>
                </a:tc>
                <a:tc hMerge="1">
                  <a:txBody>
                    <a:bodyPr/>
                    <a:lstStyle/>
                    <a:p>
                      <a:endParaRPr lang="en-US" dirty="0"/>
                    </a:p>
                  </a:txBody>
                  <a:tcPr/>
                </a:tc>
                <a:extLst>
                  <a:ext uri="{0D108BD9-81ED-4DB2-BD59-A6C34878D82A}">
                    <a16:rowId xmlns:a16="http://schemas.microsoft.com/office/drawing/2014/main" val="10000"/>
                  </a:ext>
                </a:extLst>
              </a:tr>
              <a:tr h="521484">
                <a:tc>
                  <a:txBody>
                    <a:bodyPr/>
                    <a:lstStyle/>
                    <a:p>
                      <a:pPr algn="ctr"/>
                      <a:r>
                        <a:rPr lang="en-US" sz="2000" b="1" dirty="0"/>
                        <a:t>IMPORTANCE</a:t>
                      </a:r>
                    </a:p>
                  </a:txBody>
                  <a:tcPr/>
                </a:tc>
                <a:tc>
                  <a:txBody>
                    <a:bodyPr/>
                    <a:lstStyle/>
                    <a:p>
                      <a:r>
                        <a:rPr lang="en-US" sz="2000" b="1" dirty="0"/>
                        <a:t>WEIGHT</a:t>
                      </a:r>
                    </a:p>
                  </a:txBody>
                  <a:tcPr/>
                </a:tc>
                <a:extLst>
                  <a:ext uri="{0D108BD9-81ED-4DB2-BD59-A6C34878D82A}">
                    <a16:rowId xmlns:a16="http://schemas.microsoft.com/office/drawing/2014/main" val="10001"/>
                  </a:ext>
                </a:extLst>
              </a:tr>
              <a:tr h="521484">
                <a:tc>
                  <a:txBody>
                    <a:bodyPr/>
                    <a:lstStyle/>
                    <a:p>
                      <a:pPr algn="ctr"/>
                      <a:r>
                        <a:rPr lang="en-US" sz="2000" dirty="0"/>
                        <a:t>Minor Importance</a:t>
                      </a:r>
                    </a:p>
                  </a:txBody>
                  <a:tcPr/>
                </a:tc>
                <a:tc>
                  <a:txBody>
                    <a:bodyPr/>
                    <a:lstStyle/>
                    <a:p>
                      <a:r>
                        <a:rPr lang="en-US" sz="2000" dirty="0"/>
                        <a:t>1</a:t>
                      </a:r>
                    </a:p>
                  </a:txBody>
                  <a:tcPr/>
                </a:tc>
                <a:extLst>
                  <a:ext uri="{0D108BD9-81ED-4DB2-BD59-A6C34878D82A}">
                    <a16:rowId xmlns:a16="http://schemas.microsoft.com/office/drawing/2014/main" val="10002"/>
                  </a:ext>
                </a:extLst>
              </a:tr>
              <a:tr h="521484">
                <a:tc>
                  <a:txBody>
                    <a:bodyPr/>
                    <a:lstStyle/>
                    <a:p>
                      <a:pPr algn="ctr"/>
                      <a:r>
                        <a:rPr lang="en-US" sz="2000" dirty="0"/>
                        <a:t>Moderate Importance</a:t>
                      </a:r>
                    </a:p>
                  </a:txBody>
                  <a:tcPr/>
                </a:tc>
                <a:tc>
                  <a:txBody>
                    <a:bodyPr/>
                    <a:lstStyle/>
                    <a:p>
                      <a:r>
                        <a:rPr lang="en-US" sz="2000" dirty="0"/>
                        <a:t>2</a:t>
                      </a:r>
                    </a:p>
                  </a:txBody>
                  <a:tcPr/>
                </a:tc>
                <a:extLst>
                  <a:ext uri="{0D108BD9-81ED-4DB2-BD59-A6C34878D82A}">
                    <a16:rowId xmlns:a16="http://schemas.microsoft.com/office/drawing/2014/main" val="10003"/>
                  </a:ext>
                </a:extLst>
              </a:tr>
              <a:tr h="521484">
                <a:tc>
                  <a:txBody>
                    <a:bodyPr/>
                    <a:lstStyle/>
                    <a:p>
                      <a:pPr algn="ctr"/>
                      <a:r>
                        <a:rPr lang="en-US" sz="2000" dirty="0"/>
                        <a:t>High Importance</a:t>
                      </a:r>
                    </a:p>
                  </a:txBody>
                  <a:tcPr/>
                </a:tc>
                <a:tc>
                  <a:txBody>
                    <a:bodyPr/>
                    <a:lstStyle/>
                    <a:p>
                      <a:r>
                        <a:rPr lang="en-US" sz="2000" dirty="0"/>
                        <a:t>3</a:t>
                      </a:r>
                    </a:p>
                  </a:txBody>
                  <a:tcPr/>
                </a:tc>
                <a:extLst>
                  <a:ext uri="{0D108BD9-81ED-4DB2-BD59-A6C34878D82A}">
                    <a16:rowId xmlns:a16="http://schemas.microsoft.com/office/drawing/2014/main" val="1000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68259186"/>
              </p:ext>
            </p:extLst>
          </p:nvPr>
        </p:nvGraphicFramePr>
        <p:xfrm>
          <a:off x="5765797" y="2269380"/>
          <a:ext cx="4899745" cy="2607420"/>
        </p:xfrm>
        <a:graphic>
          <a:graphicData uri="http://schemas.openxmlformats.org/drawingml/2006/table">
            <a:tbl>
              <a:tblPr firstRow="1" bandRow="1">
                <a:tableStyleId>{21E4AEA4-8DFA-4A89-87EB-49C32662AFE0}</a:tableStyleId>
              </a:tblPr>
              <a:tblGrid>
                <a:gridCol w="3001816">
                  <a:extLst>
                    <a:ext uri="{9D8B030D-6E8A-4147-A177-3AD203B41FA5}">
                      <a16:colId xmlns:a16="http://schemas.microsoft.com/office/drawing/2014/main" val="20000"/>
                    </a:ext>
                  </a:extLst>
                </a:gridCol>
                <a:gridCol w="1897929">
                  <a:extLst>
                    <a:ext uri="{9D8B030D-6E8A-4147-A177-3AD203B41FA5}">
                      <a16:colId xmlns:a16="http://schemas.microsoft.com/office/drawing/2014/main" val="20001"/>
                    </a:ext>
                  </a:extLst>
                </a:gridCol>
              </a:tblGrid>
              <a:tr h="434570">
                <a:tc gridSpan="2">
                  <a:txBody>
                    <a:bodyPr/>
                    <a:lstStyle/>
                    <a:p>
                      <a:pPr algn="ctr"/>
                      <a:r>
                        <a:rPr lang="en-US" sz="2000" dirty="0"/>
                        <a:t>RESPONSIBILITIES</a:t>
                      </a:r>
                      <a:endParaRPr lang="en-US" sz="2000" dirty="0">
                        <a:solidFill>
                          <a:schemeClr val="tx1"/>
                        </a:solidFill>
                      </a:endParaRPr>
                    </a:p>
                  </a:txBody>
                  <a:tcPr/>
                </a:tc>
                <a:tc hMerge="1">
                  <a:txBody>
                    <a:bodyPr/>
                    <a:lstStyle/>
                    <a:p>
                      <a:endParaRPr lang="en-US" dirty="0"/>
                    </a:p>
                  </a:txBody>
                  <a:tcPr/>
                </a:tc>
                <a:extLst>
                  <a:ext uri="{0D108BD9-81ED-4DB2-BD59-A6C34878D82A}">
                    <a16:rowId xmlns:a16="http://schemas.microsoft.com/office/drawing/2014/main" val="10000"/>
                  </a:ext>
                </a:extLst>
              </a:tr>
              <a:tr h="434570">
                <a:tc>
                  <a:txBody>
                    <a:bodyPr/>
                    <a:lstStyle/>
                    <a:p>
                      <a:pPr algn="ctr"/>
                      <a:r>
                        <a:rPr lang="en-US" sz="2000" b="1" dirty="0"/>
                        <a:t>IMPORTANCE</a:t>
                      </a:r>
                    </a:p>
                  </a:txBody>
                  <a:tcPr/>
                </a:tc>
                <a:tc>
                  <a:txBody>
                    <a:bodyPr/>
                    <a:lstStyle/>
                    <a:p>
                      <a:r>
                        <a:rPr lang="en-US" sz="2000" b="1" dirty="0"/>
                        <a:t>WEIGHT</a:t>
                      </a:r>
                    </a:p>
                  </a:txBody>
                  <a:tcPr/>
                </a:tc>
                <a:extLst>
                  <a:ext uri="{0D108BD9-81ED-4DB2-BD59-A6C34878D82A}">
                    <a16:rowId xmlns:a16="http://schemas.microsoft.com/office/drawing/2014/main" val="10001"/>
                  </a:ext>
                </a:extLst>
              </a:tr>
              <a:tr h="434570">
                <a:tc>
                  <a:txBody>
                    <a:bodyPr/>
                    <a:lstStyle/>
                    <a:p>
                      <a:pPr algn="ctr"/>
                      <a:r>
                        <a:rPr lang="en-US" sz="2000" dirty="0"/>
                        <a:t>No Importance</a:t>
                      </a:r>
                    </a:p>
                  </a:txBody>
                  <a:tcPr/>
                </a:tc>
                <a:tc>
                  <a:txBody>
                    <a:bodyPr/>
                    <a:lstStyle/>
                    <a:p>
                      <a:r>
                        <a:rPr lang="en-US" sz="2000" dirty="0"/>
                        <a:t>0</a:t>
                      </a:r>
                    </a:p>
                  </a:txBody>
                  <a:tcPr/>
                </a:tc>
                <a:extLst>
                  <a:ext uri="{0D108BD9-81ED-4DB2-BD59-A6C34878D82A}">
                    <a16:rowId xmlns:a16="http://schemas.microsoft.com/office/drawing/2014/main" val="10002"/>
                  </a:ext>
                </a:extLst>
              </a:tr>
              <a:tr h="434570">
                <a:tc>
                  <a:txBody>
                    <a:bodyPr/>
                    <a:lstStyle/>
                    <a:p>
                      <a:pPr algn="ctr"/>
                      <a:r>
                        <a:rPr lang="en-US" sz="2000" dirty="0"/>
                        <a:t>Minor Importance</a:t>
                      </a:r>
                    </a:p>
                  </a:txBody>
                  <a:tcPr/>
                </a:tc>
                <a:tc>
                  <a:txBody>
                    <a:bodyPr/>
                    <a:lstStyle/>
                    <a:p>
                      <a:r>
                        <a:rPr lang="en-US" sz="2000" dirty="0"/>
                        <a:t>1</a:t>
                      </a:r>
                    </a:p>
                  </a:txBody>
                  <a:tcPr/>
                </a:tc>
                <a:extLst>
                  <a:ext uri="{0D108BD9-81ED-4DB2-BD59-A6C34878D82A}">
                    <a16:rowId xmlns:a16="http://schemas.microsoft.com/office/drawing/2014/main" val="10003"/>
                  </a:ext>
                </a:extLst>
              </a:tr>
              <a:tr h="434570">
                <a:tc>
                  <a:txBody>
                    <a:bodyPr/>
                    <a:lstStyle/>
                    <a:p>
                      <a:pPr algn="ctr"/>
                      <a:r>
                        <a:rPr lang="en-US" sz="2000" dirty="0"/>
                        <a:t>Moderate Importance</a:t>
                      </a:r>
                    </a:p>
                  </a:txBody>
                  <a:tcPr/>
                </a:tc>
                <a:tc>
                  <a:txBody>
                    <a:bodyPr/>
                    <a:lstStyle/>
                    <a:p>
                      <a:r>
                        <a:rPr lang="en-US" sz="2000" dirty="0"/>
                        <a:t>2</a:t>
                      </a:r>
                    </a:p>
                  </a:txBody>
                  <a:tcPr/>
                </a:tc>
                <a:extLst>
                  <a:ext uri="{0D108BD9-81ED-4DB2-BD59-A6C34878D82A}">
                    <a16:rowId xmlns:a16="http://schemas.microsoft.com/office/drawing/2014/main" val="10004"/>
                  </a:ext>
                </a:extLst>
              </a:tr>
              <a:tr h="434570">
                <a:tc>
                  <a:txBody>
                    <a:bodyPr/>
                    <a:lstStyle/>
                    <a:p>
                      <a:pPr algn="ctr"/>
                      <a:r>
                        <a:rPr lang="en-US" sz="2000" dirty="0"/>
                        <a:t>High Importance</a:t>
                      </a:r>
                    </a:p>
                  </a:txBody>
                  <a:tcPr/>
                </a:tc>
                <a:tc>
                  <a:txBody>
                    <a:bodyPr/>
                    <a:lstStyle/>
                    <a:p>
                      <a:r>
                        <a:rPr lang="en-US" sz="2000" dirty="0"/>
                        <a:t>3</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6041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183F-4722-4C9E-9C74-5D7C88E0553F}"/>
              </a:ext>
            </a:extLst>
          </p:cNvPr>
          <p:cNvSpPr>
            <a:spLocks noGrp="1"/>
          </p:cNvSpPr>
          <p:nvPr>
            <p:ph type="title"/>
          </p:nvPr>
        </p:nvSpPr>
        <p:spPr>
          <a:xfrm>
            <a:off x="0" y="1"/>
            <a:ext cx="9356001" cy="434138"/>
          </a:xfrm>
        </p:spPr>
        <p:txBody>
          <a:bodyPr>
            <a:noAutofit/>
          </a:bodyPr>
          <a:lstStyle/>
          <a:p>
            <a:r>
              <a:rPr lang="en-US" b="1" dirty="0"/>
              <a:t>Knowledge – Top 10 Areas</a:t>
            </a:r>
          </a:p>
        </p:txBody>
      </p:sp>
      <p:sp>
        <p:nvSpPr>
          <p:cNvPr id="3" name="Content Placeholder 2">
            <a:extLst>
              <a:ext uri="{FF2B5EF4-FFF2-40B4-BE49-F238E27FC236}">
                <a16:creationId xmlns:a16="http://schemas.microsoft.com/office/drawing/2014/main" id="{B203E921-7FB3-4099-AFC4-F7B89E449B63}"/>
              </a:ext>
            </a:extLst>
          </p:cNvPr>
          <p:cNvSpPr>
            <a:spLocks noGrp="1"/>
          </p:cNvSpPr>
          <p:nvPr>
            <p:ph idx="1"/>
          </p:nvPr>
        </p:nvSpPr>
        <p:spPr>
          <a:xfrm>
            <a:off x="636228" y="5836675"/>
            <a:ext cx="9852744" cy="662037"/>
          </a:xfrm>
        </p:spPr>
        <p:txBody>
          <a:bodyPr/>
          <a:lstStyle/>
          <a:p>
            <a:r>
              <a:rPr lang="en-US" dirty="0"/>
              <a:t>Project Management – knowledge area added this year</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54296999"/>
              </p:ext>
            </p:extLst>
          </p:nvPr>
        </p:nvGraphicFramePr>
        <p:xfrm>
          <a:off x="533400" y="761996"/>
          <a:ext cx="5029200" cy="4691779"/>
        </p:xfrm>
        <a:graphic>
          <a:graphicData uri="http://schemas.openxmlformats.org/drawingml/2006/table">
            <a:tbl>
              <a:tblPr firstRow="1" bandRow="1">
                <a:tableStyleId>{21E4AEA4-8DFA-4A89-87EB-49C32662AFE0}</a:tableStyleId>
              </a:tblPr>
              <a:tblGrid>
                <a:gridCol w="4038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tblGrid>
              <a:tr h="304804">
                <a:tc gridSpan="2">
                  <a:txBody>
                    <a:bodyPr/>
                    <a:lstStyle/>
                    <a:p>
                      <a:pPr algn="ctr"/>
                      <a:r>
                        <a:rPr lang="en-US" sz="2000" dirty="0"/>
                        <a:t>KNOWLEDGE</a:t>
                      </a:r>
                      <a:endParaRPr lang="en-US" sz="2000" dirty="0">
                        <a:solidFill>
                          <a:schemeClr val="tx1"/>
                        </a:solidFill>
                      </a:endParaRPr>
                    </a:p>
                  </a:txBody>
                  <a:tcPr/>
                </a:tc>
                <a:tc hMerge="1">
                  <a:txBody>
                    <a:bodyPr/>
                    <a:lstStyle/>
                    <a:p>
                      <a:endParaRPr lang="en-US" dirty="0"/>
                    </a:p>
                  </a:txBody>
                  <a:tcPr/>
                </a:tc>
                <a:extLst>
                  <a:ext uri="{0D108BD9-81ED-4DB2-BD59-A6C34878D82A}">
                    <a16:rowId xmlns:a16="http://schemas.microsoft.com/office/drawing/2014/main" val="10000"/>
                  </a:ext>
                </a:extLst>
              </a:tr>
              <a:tr h="366712">
                <a:tc>
                  <a:txBody>
                    <a:bodyPr/>
                    <a:lstStyle/>
                    <a:p>
                      <a:pPr algn="ctr"/>
                      <a:r>
                        <a:rPr lang="en-US" sz="2000" b="1" dirty="0"/>
                        <a:t>ALL RESPONDENTS</a:t>
                      </a:r>
                    </a:p>
                  </a:txBody>
                  <a:tcPr/>
                </a:tc>
                <a:tc>
                  <a:txBody>
                    <a:bodyPr/>
                    <a:lstStyle/>
                    <a:p>
                      <a:r>
                        <a:rPr lang="en-US" sz="2000" b="1" dirty="0"/>
                        <a:t>RANK</a:t>
                      </a:r>
                    </a:p>
                  </a:txBody>
                  <a:tcPr/>
                </a:tc>
                <a:extLst>
                  <a:ext uri="{0D108BD9-81ED-4DB2-BD59-A6C34878D82A}">
                    <a16:rowId xmlns:a16="http://schemas.microsoft.com/office/drawing/2014/main" val="10001"/>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Physiological Monitoring</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j-lt"/>
                          <a:ea typeface="Times New Roman" panose="02020603050405020304" pitchFamily="18" charset="0"/>
                        </a:rPr>
                        <a:t>2.6</a:t>
                      </a:r>
                      <a:endParaRPr lang="en-US" sz="2800" i="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Surgical Equipment</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2.6</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463159">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General Medical / Nursing Equipment</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2.6</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Anesthesia</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j-lt"/>
                          <a:ea typeface="Times New Roman" panose="02020603050405020304" pitchFamily="18" charset="0"/>
                        </a:rPr>
                        <a:t>2.5</a:t>
                      </a:r>
                      <a:endParaRPr lang="en-US" sz="2800" i="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Regulatory</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j-lt"/>
                          <a:ea typeface="Times New Roman" panose="02020603050405020304" pitchFamily="18" charset="0"/>
                        </a:rPr>
                        <a:t>2.5</a:t>
                      </a:r>
                      <a:endParaRPr lang="en-US" sz="2800" i="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Presentation Skills</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Medical Imaging</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458204">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Computers, Networking, IT / Security</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Respiratory Therapy</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Project Management</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07504265"/>
              </p:ext>
            </p:extLst>
          </p:nvPr>
        </p:nvGraphicFramePr>
        <p:xfrm>
          <a:off x="5715000" y="755111"/>
          <a:ext cx="5105400" cy="4760591"/>
        </p:xfrm>
        <a:graphic>
          <a:graphicData uri="http://schemas.openxmlformats.org/drawingml/2006/table">
            <a:tbl>
              <a:tblPr firstRow="1" bandRow="1">
                <a:tableStyleId>{21E4AEA4-8DFA-4A89-87EB-49C32662AFE0}</a:tableStyleId>
              </a:tblPr>
              <a:tblGrid>
                <a:gridCol w="4268493">
                  <a:extLst>
                    <a:ext uri="{9D8B030D-6E8A-4147-A177-3AD203B41FA5}">
                      <a16:colId xmlns:a16="http://schemas.microsoft.com/office/drawing/2014/main" val="20000"/>
                    </a:ext>
                  </a:extLst>
                </a:gridCol>
                <a:gridCol w="836907">
                  <a:extLst>
                    <a:ext uri="{9D8B030D-6E8A-4147-A177-3AD203B41FA5}">
                      <a16:colId xmlns:a16="http://schemas.microsoft.com/office/drawing/2014/main" val="20001"/>
                    </a:ext>
                  </a:extLst>
                </a:gridCol>
              </a:tblGrid>
              <a:tr h="392796">
                <a:tc gridSpan="2">
                  <a:txBody>
                    <a:bodyPr/>
                    <a:lstStyle/>
                    <a:p>
                      <a:pPr algn="ctr"/>
                      <a:r>
                        <a:rPr lang="en-US" sz="2000" dirty="0"/>
                        <a:t>KNOWLEDGE</a:t>
                      </a:r>
                      <a:endParaRPr lang="en-US" sz="2000" dirty="0">
                        <a:solidFill>
                          <a:schemeClr val="tx1"/>
                        </a:solidFill>
                      </a:endParaRPr>
                    </a:p>
                  </a:txBody>
                  <a:tcPr/>
                </a:tc>
                <a:tc hMerge="1">
                  <a:txBody>
                    <a:bodyPr/>
                    <a:lstStyle/>
                    <a:p>
                      <a:endParaRPr lang="en-US" dirty="0"/>
                    </a:p>
                  </a:txBody>
                  <a:tcPr/>
                </a:tc>
                <a:extLst>
                  <a:ext uri="{0D108BD9-81ED-4DB2-BD59-A6C34878D82A}">
                    <a16:rowId xmlns:a16="http://schemas.microsoft.com/office/drawing/2014/main" val="10000"/>
                  </a:ext>
                </a:extLst>
              </a:tr>
              <a:tr h="392796">
                <a:tc>
                  <a:txBody>
                    <a:bodyPr/>
                    <a:lstStyle/>
                    <a:p>
                      <a:pPr algn="ctr"/>
                      <a:r>
                        <a:rPr lang="en-US" sz="2000" b="1" dirty="0">
                          <a:solidFill>
                            <a:srgbClr val="002060"/>
                          </a:solidFill>
                          <a:effectLst>
                            <a:glow rad="63500">
                              <a:schemeClr val="accent1">
                                <a:satMod val="175000"/>
                                <a:alpha val="40000"/>
                              </a:schemeClr>
                            </a:glow>
                          </a:effectLst>
                        </a:rPr>
                        <a:t>CE ONLY</a:t>
                      </a:r>
                    </a:p>
                  </a:txBody>
                  <a:tcPr/>
                </a:tc>
                <a:tc>
                  <a:txBody>
                    <a:bodyPr/>
                    <a:lstStyle/>
                    <a:p>
                      <a:r>
                        <a:rPr lang="en-US" sz="2000" b="1" dirty="0">
                          <a:solidFill>
                            <a:srgbClr val="002060"/>
                          </a:solidFill>
                          <a:effectLst>
                            <a:glow rad="63500">
                              <a:schemeClr val="accent1">
                                <a:satMod val="175000"/>
                                <a:alpha val="40000"/>
                              </a:schemeClr>
                            </a:glow>
                          </a:effectLst>
                        </a:rPr>
                        <a:t>RANK</a:t>
                      </a:r>
                    </a:p>
                  </a:txBody>
                  <a:tcPr/>
                </a:tc>
                <a:extLst>
                  <a:ext uri="{0D108BD9-81ED-4DB2-BD59-A6C34878D82A}">
                    <a16:rowId xmlns:a16="http://schemas.microsoft.com/office/drawing/2014/main" val="10001"/>
                  </a:ext>
                </a:extLst>
              </a:tr>
              <a:tr h="311389">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Physiological Monitoring</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Project Management</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Surgical Equipment</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2.6</a:t>
                      </a:r>
                      <a:endParaRPr lang="en-US" sz="2800" i="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Presentation Skills</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2.6</a:t>
                      </a:r>
                      <a:endParaRPr lang="en-US" sz="2800" i="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455164">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General Medical / Nursing Equipment</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Regulatory</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Anesthesia</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Medical Imaging</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2.5</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392342">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Respiratory Therapy</a:t>
                      </a:r>
                      <a:endParaRPr lang="en-US" sz="2800" i="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2.5</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455164">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Computers, Networking, IT / Security</a:t>
                      </a:r>
                      <a:endParaRPr lang="en-US" sz="2800" i="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2.5</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936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183F-4722-4C9E-9C74-5D7C88E0553F}"/>
              </a:ext>
            </a:extLst>
          </p:cNvPr>
          <p:cNvSpPr>
            <a:spLocks noGrp="1"/>
          </p:cNvSpPr>
          <p:nvPr>
            <p:ph type="title"/>
          </p:nvPr>
        </p:nvSpPr>
        <p:spPr>
          <a:xfrm>
            <a:off x="0" y="1"/>
            <a:ext cx="9356001" cy="434138"/>
          </a:xfrm>
        </p:spPr>
        <p:txBody>
          <a:bodyPr>
            <a:normAutofit fontScale="90000"/>
          </a:bodyPr>
          <a:lstStyle/>
          <a:p>
            <a:r>
              <a:rPr lang="en-US" b="1" dirty="0"/>
              <a:t>Knowledge – Top 10 Areas</a:t>
            </a:r>
          </a:p>
        </p:txBody>
      </p:sp>
      <p:sp>
        <p:nvSpPr>
          <p:cNvPr id="3" name="Content Placeholder 2">
            <a:extLst>
              <a:ext uri="{FF2B5EF4-FFF2-40B4-BE49-F238E27FC236}">
                <a16:creationId xmlns:a16="http://schemas.microsoft.com/office/drawing/2014/main" id="{B203E921-7FB3-4099-AFC4-F7B89E449B63}"/>
              </a:ext>
            </a:extLst>
          </p:cNvPr>
          <p:cNvSpPr>
            <a:spLocks noGrp="1"/>
          </p:cNvSpPr>
          <p:nvPr>
            <p:ph idx="1"/>
          </p:nvPr>
        </p:nvSpPr>
        <p:spPr>
          <a:xfrm>
            <a:off x="636228" y="5836675"/>
            <a:ext cx="9852744" cy="662037"/>
          </a:xfrm>
        </p:spPr>
        <p:txBody>
          <a:bodyPr/>
          <a:lstStyle/>
          <a:p>
            <a:r>
              <a:rPr lang="en-US" dirty="0"/>
              <a:t>Project Management – knowledge area added this year</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07822257"/>
              </p:ext>
            </p:extLst>
          </p:nvPr>
        </p:nvGraphicFramePr>
        <p:xfrm>
          <a:off x="533400" y="761996"/>
          <a:ext cx="5029200" cy="4691779"/>
        </p:xfrm>
        <a:graphic>
          <a:graphicData uri="http://schemas.openxmlformats.org/drawingml/2006/table">
            <a:tbl>
              <a:tblPr firstRow="1" bandRow="1">
                <a:tableStyleId>{21E4AEA4-8DFA-4A89-87EB-49C32662AFE0}</a:tableStyleId>
              </a:tblPr>
              <a:tblGrid>
                <a:gridCol w="4038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tblGrid>
              <a:tr h="304804">
                <a:tc gridSpan="2">
                  <a:txBody>
                    <a:bodyPr/>
                    <a:lstStyle/>
                    <a:p>
                      <a:pPr algn="ctr"/>
                      <a:r>
                        <a:rPr lang="en-US" sz="2000" dirty="0"/>
                        <a:t>KNOWLEDGE</a:t>
                      </a:r>
                      <a:endParaRPr lang="en-US" sz="2000" dirty="0">
                        <a:solidFill>
                          <a:schemeClr val="tx1"/>
                        </a:solidFill>
                      </a:endParaRPr>
                    </a:p>
                  </a:txBody>
                  <a:tcPr/>
                </a:tc>
                <a:tc hMerge="1">
                  <a:txBody>
                    <a:bodyPr/>
                    <a:lstStyle/>
                    <a:p>
                      <a:endParaRPr lang="en-US" dirty="0"/>
                    </a:p>
                  </a:txBody>
                  <a:tcPr/>
                </a:tc>
                <a:extLst>
                  <a:ext uri="{0D108BD9-81ED-4DB2-BD59-A6C34878D82A}">
                    <a16:rowId xmlns:a16="http://schemas.microsoft.com/office/drawing/2014/main" val="10000"/>
                  </a:ext>
                </a:extLst>
              </a:tr>
              <a:tr h="366712">
                <a:tc>
                  <a:txBody>
                    <a:bodyPr/>
                    <a:lstStyle/>
                    <a:p>
                      <a:pPr algn="ctr"/>
                      <a:r>
                        <a:rPr lang="en-US" sz="2000" b="1" dirty="0"/>
                        <a:t>ALL RESPONDENTS</a:t>
                      </a:r>
                    </a:p>
                  </a:txBody>
                  <a:tcPr/>
                </a:tc>
                <a:tc>
                  <a:txBody>
                    <a:bodyPr/>
                    <a:lstStyle/>
                    <a:p>
                      <a:r>
                        <a:rPr lang="en-US" sz="2000" b="1" dirty="0"/>
                        <a:t>RANK</a:t>
                      </a:r>
                    </a:p>
                  </a:txBody>
                  <a:tcPr/>
                </a:tc>
                <a:extLst>
                  <a:ext uri="{0D108BD9-81ED-4DB2-BD59-A6C34878D82A}">
                    <a16:rowId xmlns:a16="http://schemas.microsoft.com/office/drawing/2014/main" val="10001"/>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Physiological Monitoring</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j-lt"/>
                          <a:ea typeface="Times New Roman" panose="02020603050405020304" pitchFamily="18" charset="0"/>
                        </a:rPr>
                        <a:t>2.6</a:t>
                      </a:r>
                      <a:endParaRPr lang="en-US" sz="2800" i="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Surgical Equipment</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2.6</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463159">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General Medical / Nursing Equipment</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2.6</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Anesthesia</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j-lt"/>
                          <a:ea typeface="Times New Roman" panose="02020603050405020304" pitchFamily="18" charset="0"/>
                        </a:rPr>
                        <a:t>2.5</a:t>
                      </a:r>
                      <a:endParaRPr lang="en-US" sz="2800" i="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Regulatory</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j-lt"/>
                          <a:ea typeface="Times New Roman" panose="02020603050405020304" pitchFamily="18" charset="0"/>
                        </a:rPr>
                        <a:t>2.5</a:t>
                      </a:r>
                      <a:endParaRPr lang="en-US" sz="2800" i="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Presentation Skills</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Medical Imaging</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458204">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Computers, Networking, IT / Security</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372242">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Respiratory Therapy</a:t>
                      </a:r>
                      <a:endParaRPr lang="en-US" sz="2800" i="0" dirty="0">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j-lt"/>
                          <a:ea typeface="Times New Roman" panose="02020603050405020304" pitchFamily="18" charset="0"/>
                        </a:rPr>
                        <a:t>2.4</a:t>
                      </a:r>
                      <a:endParaRPr lang="en-US" sz="2800" i="0" dirty="0">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372242">
                <a:tc>
                  <a:txBody>
                    <a:bodyPr/>
                    <a:lstStyle/>
                    <a:p>
                      <a:pPr marL="0" marR="0">
                        <a:spcBef>
                          <a:spcPts val="0"/>
                        </a:spcBef>
                        <a:spcAft>
                          <a:spcPts val="0"/>
                        </a:spcAft>
                      </a:pPr>
                      <a:r>
                        <a:rPr lang="en-US" sz="2200" b="1" i="0" dirty="0">
                          <a:ln>
                            <a:solidFill>
                              <a:schemeClr val="accent5"/>
                            </a:solidFill>
                          </a:ln>
                          <a:solidFill>
                            <a:srgbClr val="000000"/>
                          </a:solidFill>
                          <a:effectLst>
                            <a:glow rad="101600">
                              <a:schemeClr val="accent1">
                                <a:satMod val="175000"/>
                                <a:alpha val="40000"/>
                              </a:schemeClr>
                            </a:glow>
                          </a:effectLst>
                          <a:latin typeface="+mj-lt"/>
                          <a:ea typeface="Times New Roman" panose="02020603050405020304" pitchFamily="18" charset="0"/>
                        </a:rPr>
                        <a:t>Project Management</a:t>
                      </a:r>
                      <a:endParaRPr lang="en-US" sz="2200" b="1" i="0" dirty="0">
                        <a:ln>
                          <a:solidFill>
                            <a:schemeClr val="accent5"/>
                          </a:solidFill>
                        </a:ln>
                        <a:effectLst>
                          <a:glow rad="101600">
                            <a:schemeClr val="accent1">
                              <a:satMod val="175000"/>
                              <a:alpha val="40000"/>
                            </a:schemeClr>
                          </a:glow>
                        </a:effectLst>
                        <a:latin typeface="+mj-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200" b="1" i="0" dirty="0">
                          <a:ln>
                            <a:solidFill>
                              <a:schemeClr val="accent5"/>
                            </a:solidFill>
                          </a:ln>
                          <a:solidFill>
                            <a:srgbClr val="000000"/>
                          </a:solidFill>
                          <a:effectLst>
                            <a:glow rad="101600">
                              <a:schemeClr val="accent1">
                                <a:satMod val="175000"/>
                                <a:alpha val="40000"/>
                              </a:schemeClr>
                            </a:glow>
                          </a:effectLst>
                          <a:latin typeface="+mj-lt"/>
                          <a:ea typeface="Times New Roman" panose="02020603050405020304" pitchFamily="18" charset="0"/>
                        </a:rPr>
                        <a:t>2.4</a:t>
                      </a:r>
                      <a:endParaRPr lang="en-US" sz="2200" b="1" i="0" dirty="0">
                        <a:ln>
                          <a:solidFill>
                            <a:schemeClr val="accent5"/>
                          </a:solidFill>
                        </a:ln>
                        <a:effectLst>
                          <a:glow rad="101600">
                            <a:schemeClr val="accent1">
                              <a:satMod val="175000"/>
                              <a:alpha val="40000"/>
                            </a:schemeClr>
                          </a:glow>
                        </a:effectLst>
                        <a:latin typeface="+mj-lt"/>
                        <a:ea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829653786"/>
              </p:ext>
            </p:extLst>
          </p:nvPr>
        </p:nvGraphicFramePr>
        <p:xfrm>
          <a:off x="5715000" y="755111"/>
          <a:ext cx="5105400" cy="4760591"/>
        </p:xfrm>
        <a:graphic>
          <a:graphicData uri="http://schemas.openxmlformats.org/drawingml/2006/table">
            <a:tbl>
              <a:tblPr firstRow="1" bandRow="1">
                <a:tableStyleId>{21E4AEA4-8DFA-4A89-87EB-49C32662AFE0}</a:tableStyleId>
              </a:tblPr>
              <a:tblGrid>
                <a:gridCol w="4268493">
                  <a:extLst>
                    <a:ext uri="{9D8B030D-6E8A-4147-A177-3AD203B41FA5}">
                      <a16:colId xmlns:a16="http://schemas.microsoft.com/office/drawing/2014/main" val="20000"/>
                    </a:ext>
                  </a:extLst>
                </a:gridCol>
                <a:gridCol w="836907">
                  <a:extLst>
                    <a:ext uri="{9D8B030D-6E8A-4147-A177-3AD203B41FA5}">
                      <a16:colId xmlns:a16="http://schemas.microsoft.com/office/drawing/2014/main" val="20001"/>
                    </a:ext>
                  </a:extLst>
                </a:gridCol>
              </a:tblGrid>
              <a:tr h="392796">
                <a:tc gridSpan="2">
                  <a:txBody>
                    <a:bodyPr/>
                    <a:lstStyle/>
                    <a:p>
                      <a:pPr algn="ctr"/>
                      <a:r>
                        <a:rPr lang="en-US" sz="2000" dirty="0"/>
                        <a:t>KNOWLEDGE</a:t>
                      </a:r>
                      <a:endParaRPr lang="en-US" sz="2000" dirty="0">
                        <a:solidFill>
                          <a:schemeClr val="tx1"/>
                        </a:solidFill>
                      </a:endParaRPr>
                    </a:p>
                  </a:txBody>
                  <a:tcPr/>
                </a:tc>
                <a:tc hMerge="1">
                  <a:txBody>
                    <a:bodyPr/>
                    <a:lstStyle/>
                    <a:p>
                      <a:endParaRPr lang="en-US" dirty="0"/>
                    </a:p>
                  </a:txBody>
                  <a:tcPr/>
                </a:tc>
                <a:extLst>
                  <a:ext uri="{0D108BD9-81ED-4DB2-BD59-A6C34878D82A}">
                    <a16:rowId xmlns:a16="http://schemas.microsoft.com/office/drawing/2014/main" val="10000"/>
                  </a:ext>
                </a:extLst>
              </a:tr>
              <a:tr h="392796">
                <a:tc>
                  <a:txBody>
                    <a:bodyPr/>
                    <a:lstStyle/>
                    <a:p>
                      <a:pPr algn="ctr"/>
                      <a:r>
                        <a:rPr lang="en-US" sz="2000" b="1" dirty="0">
                          <a:solidFill>
                            <a:srgbClr val="002060"/>
                          </a:solidFill>
                        </a:rPr>
                        <a:t>CE ONLY</a:t>
                      </a:r>
                    </a:p>
                  </a:txBody>
                  <a:tcPr/>
                </a:tc>
                <a:tc>
                  <a:txBody>
                    <a:bodyPr/>
                    <a:lstStyle/>
                    <a:p>
                      <a:r>
                        <a:rPr lang="en-US" sz="2000" b="1" dirty="0">
                          <a:solidFill>
                            <a:srgbClr val="002060"/>
                          </a:solidFill>
                        </a:rPr>
                        <a:t>RANK</a:t>
                      </a:r>
                    </a:p>
                  </a:txBody>
                  <a:tcPr/>
                </a:tc>
                <a:extLst>
                  <a:ext uri="{0D108BD9-81ED-4DB2-BD59-A6C34878D82A}">
                    <a16:rowId xmlns:a16="http://schemas.microsoft.com/office/drawing/2014/main" val="10001"/>
                  </a:ext>
                </a:extLst>
              </a:tr>
              <a:tr h="311389">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Physiological Monitoring</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92342">
                <a:tc>
                  <a:txBody>
                    <a:bodyPr/>
                    <a:lstStyle/>
                    <a:p>
                      <a:pPr marL="0" marR="0">
                        <a:spcBef>
                          <a:spcPts val="0"/>
                        </a:spcBef>
                        <a:spcAft>
                          <a:spcPts val="0"/>
                        </a:spcAft>
                      </a:pPr>
                      <a:r>
                        <a:rPr lang="en-US" sz="2200" b="1" i="0" dirty="0">
                          <a:ln>
                            <a:solidFill>
                              <a:schemeClr val="accent5"/>
                            </a:solidFill>
                          </a:ln>
                          <a:solidFill>
                            <a:srgbClr val="000000"/>
                          </a:solidFill>
                          <a:effectLst>
                            <a:glow rad="101600">
                              <a:schemeClr val="accent1">
                                <a:satMod val="175000"/>
                                <a:alpha val="40000"/>
                              </a:schemeClr>
                            </a:glow>
                          </a:effectLst>
                          <a:latin typeface="+mn-lt"/>
                          <a:ea typeface="Times New Roman" panose="02020603050405020304" pitchFamily="18" charset="0"/>
                        </a:rPr>
                        <a:t>Project Management</a:t>
                      </a:r>
                      <a:endParaRPr lang="en-US" sz="2200" b="1" i="0" dirty="0">
                        <a:ln>
                          <a:solidFill>
                            <a:schemeClr val="accent5"/>
                          </a:solidFill>
                        </a:ln>
                        <a:effectLst>
                          <a:glow rad="101600">
                            <a:schemeClr val="accent1">
                              <a:satMod val="175000"/>
                              <a:alpha val="40000"/>
                            </a:schemeClr>
                          </a:glow>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200" b="1" i="0" dirty="0">
                          <a:ln>
                            <a:solidFill>
                              <a:schemeClr val="accent5"/>
                            </a:solidFill>
                          </a:ln>
                          <a:solidFill>
                            <a:srgbClr val="000000"/>
                          </a:solidFill>
                          <a:effectLst>
                            <a:glow rad="101600">
                              <a:schemeClr val="accent1">
                                <a:satMod val="175000"/>
                                <a:alpha val="40000"/>
                              </a:schemeClr>
                            </a:glow>
                          </a:effectLst>
                          <a:latin typeface="+mn-lt"/>
                          <a:ea typeface="Times New Roman" panose="02020603050405020304" pitchFamily="18" charset="0"/>
                        </a:rPr>
                        <a:t>2.6</a:t>
                      </a:r>
                      <a:endParaRPr lang="en-US" sz="2200" b="1" i="0" dirty="0">
                        <a:ln>
                          <a:solidFill>
                            <a:schemeClr val="accent5"/>
                          </a:solidFill>
                        </a:ln>
                        <a:effectLst>
                          <a:glow rad="101600">
                            <a:schemeClr val="accent1">
                              <a:satMod val="175000"/>
                              <a:alpha val="40000"/>
                            </a:schemeClr>
                          </a:glow>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Surgical Equipment</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2.6</a:t>
                      </a:r>
                      <a:endParaRPr lang="en-US" sz="2800" i="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Presentation Skills</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2.6</a:t>
                      </a:r>
                      <a:endParaRPr lang="en-US" sz="2800" i="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455164">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General Medical / Nursing Equipment</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Regulatory</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Anesthesia</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2.6</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392342">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Medical Imaging</a:t>
                      </a:r>
                      <a:endParaRPr lang="en-US" sz="2800" i="0" dirty="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2.5</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392342">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Respiratory Therapy</a:t>
                      </a:r>
                      <a:endParaRPr lang="en-US" sz="2800" i="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2.5</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r h="455164">
                <a:tc>
                  <a:txBody>
                    <a:bodyPr/>
                    <a:lstStyle/>
                    <a:p>
                      <a:pPr marL="0" marR="0">
                        <a:spcBef>
                          <a:spcPts val="0"/>
                        </a:spcBef>
                        <a:spcAft>
                          <a:spcPts val="0"/>
                        </a:spcAft>
                      </a:pPr>
                      <a:r>
                        <a:rPr lang="en-US" sz="1800" i="0">
                          <a:solidFill>
                            <a:srgbClr val="000000"/>
                          </a:solidFill>
                          <a:effectLst/>
                          <a:latin typeface="+mn-lt"/>
                          <a:ea typeface="Times New Roman" panose="02020603050405020304" pitchFamily="18" charset="0"/>
                        </a:rPr>
                        <a:t>Computers, Networking, IT / Security</a:t>
                      </a:r>
                      <a:endParaRPr lang="en-US" sz="2800" i="0">
                        <a:effectLst/>
                        <a:latin typeface="+mn-lt"/>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800" i="0" dirty="0">
                          <a:solidFill>
                            <a:srgbClr val="000000"/>
                          </a:solidFill>
                          <a:effectLst/>
                          <a:latin typeface="+mn-lt"/>
                          <a:ea typeface="Times New Roman" panose="02020603050405020304" pitchFamily="18" charset="0"/>
                        </a:rPr>
                        <a:t>2.5</a:t>
                      </a:r>
                      <a:endParaRPr lang="en-US" sz="2800" i="0" dirty="0">
                        <a:effectLst/>
                        <a:latin typeface="+mn-lt"/>
                        <a:ea typeface="Times New Roman" panose="02020603050405020304" pitchFamily="18" charset="0"/>
                      </a:endParaRPr>
                    </a:p>
                  </a:txBody>
                  <a:tcPr marL="68580" marR="68580" marT="0" marB="0" anchor="ct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358046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7EBE-897B-4C89-8EB8-6F58BB0544AD}"/>
              </a:ext>
            </a:extLst>
          </p:cNvPr>
          <p:cNvSpPr>
            <a:spLocks noGrp="1"/>
          </p:cNvSpPr>
          <p:nvPr>
            <p:ph type="title"/>
          </p:nvPr>
        </p:nvSpPr>
        <p:spPr>
          <a:xfrm>
            <a:off x="38100" y="50157"/>
            <a:ext cx="9563100" cy="254643"/>
          </a:xfrm>
        </p:spPr>
        <p:txBody>
          <a:bodyPr>
            <a:noAutofit/>
          </a:bodyPr>
          <a:lstStyle/>
          <a:p>
            <a:r>
              <a:rPr lang="en-US" b="1" dirty="0"/>
              <a:t>Responsibilities - Summary</a:t>
            </a:r>
          </a:p>
        </p:txBody>
      </p:sp>
      <p:sp>
        <p:nvSpPr>
          <p:cNvPr id="3" name="Content Placeholder 2">
            <a:extLst>
              <a:ext uri="{FF2B5EF4-FFF2-40B4-BE49-F238E27FC236}">
                <a16:creationId xmlns:a16="http://schemas.microsoft.com/office/drawing/2014/main" id="{76EB431D-6C78-493D-A8AF-DB2E55150515}"/>
              </a:ext>
            </a:extLst>
          </p:cNvPr>
          <p:cNvSpPr>
            <a:spLocks noGrp="1"/>
          </p:cNvSpPr>
          <p:nvPr>
            <p:ph idx="1"/>
          </p:nvPr>
        </p:nvSpPr>
        <p:spPr>
          <a:xfrm>
            <a:off x="609600" y="6074828"/>
            <a:ext cx="7467600" cy="604263"/>
          </a:xfrm>
        </p:spPr>
        <p:txBody>
          <a:bodyPr>
            <a:normAutofit/>
          </a:bodyPr>
          <a:lstStyle/>
          <a:p>
            <a:r>
              <a:rPr lang="en-US" sz="2400" dirty="0"/>
              <a:t>Patient Safety received the highest score</a:t>
            </a:r>
          </a:p>
        </p:txBody>
      </p:sp>
      <p:graphicFrame>
        <p:nvGraphicFramePr>
          <p:cNvPr id="5" name="Table 4">
            <a:extLst>
              <a:ext uri="{FF2B5EF4-FFF2-40B4-BE49-F238E27FC236}">
                <a16:creationId xmlns:a16="http://schemas.microsoft.com/office/drawing/2014/main" id="{01A5F570-414A-4DEC-BB3E-F71668FADA42}"/>
              </a:ext>
            </a:extLst>
          </p:cNvPr>
          <p:cNvGraphicFramePr>
            <a:graphicFrameLocks noGrp="1"/>
          </p:cNvGraphicFramePr>
          <p:nvPr>
            <p:extLst>
              <p:ext uri="{D42A27DB-BD31-4B8C-83A1-F6EECF244321}">
                <p14:modId xmlns:p14="http://schemas.microsoft.com/office/powerpoint/2010/main" val="4072637488"/>
              </p:ext>
            </p:extLst>
          </p:nvPr>
        </p:nvGraphicFramePr>
        <p:xfrm>
          <a:off x="990600" y="685800"/>
          <a:ext cx="8686800" cy="5395156"/>
        </p:xfrm>
        <a:graphic>
          <a:graphicData uri="http://schemas.openxmlformats.org/drawingml/2006/table">
            <a:tbl>
              <a:tblPr firstRow="1" firstCol="1" bandRow="1">
                <a:tableStyleId>{21E4AEA4-8DFA-4A89-87EB-49C32662AFE0}</a:tableStyleId>
              </a:tblPr>
              <a:tblGrid>
                <a:gridCol w="3619501">
                  <a:extLst>
                    <a:ext uri="{9D8B030D-6E8A-4147-A177-3AD203B41FA5}">
                      <a16:colId xmlns:a16="http://schemas.microsoft.com/office/drawing/2014/main" val="2542844422"/>
                    </a:ext>
                  </a:extLst>
                </a:gridCol>
                <a:gridCol w="4291691">
                  <a:extLst>
                    <a:ext uri="{9D8B030D-6E8A-4147-A177-3AD203B41FA5}">
                      <a16:colId xmlns:a16="http://schemas.microsoft.com/office/drawing/2014/main" val="3787330016"/>
                    </a:ext>
                  </a:extLst>
                </a:gridCol>
                <a:gridCol w="775608">
                  <a:extLst>
                    <a:ext uri="{9D8B030D-6E8A-4147-A177-3AD203B41FA5}">
                      <a16:colId xmlns:a16="http://schemas.microsoft.com/office/drawing/2014/main" val="554481242"/>
                    </a:ext>
                  </a:extLst>
                </a:gridCol>
              </a:tblGrid>
              <a:tr h="255392">
                <a:tc>
                  <a:txBody>
                    <a:bodyPr/>
                    <a:lstStyle/>
                    <a:p>
                      <a:pPr marL="0" marR="0" algn="ctr">
                        <a:spcBef>
                          <a:spcPts val="0"/>
                        </a:spcBef>
                        <a:spcAft>
                          <a:spcPts val="0"/>
                        </a:spcAft>
                      </a:pPr>
                      <a:r>
                        <a:rPr lang="en-US" sz="1400" b="1" dirty="0">
                          <a:solidFill>
                            <a:schemeClr val="bg1"/>
                          </a:solidFill>
                          <a:effectLst/>
                        </a:rPr>
                        <a:t>CATEGORY OF WORK</a:t>
                      </a:r>
                      <a:endParaRPr lang="en-US" sz="14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b="1" dirty="0">
                          <a:solidFill>
                            <a:schemeClr val="bg1"/>
                          </a:solidFill>
                          <a:effectLst/>
                        </a:rPr>
                        <a:t>RESPONSIBILITY</a:t>
                      </a:r>
                      <a:endParaRPr lang="en-US" sz="16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lnB w="12700" cmpd="sng">
                      <a:noFill/>
                    </a:lnB>
                    <a:solidFill>
                      <a:schemeClr val="accent2"/>
                    </a:solidFill>
                  </a:tcPr>
                </a:tc>
                <a:tc>
                  <a:txBody>
                    <a:bodyPr/>
                    <a:lstStyle/>
                    <a:p>
                      <a:pPr marL="0" marR="0" algn="ctr">
                        <a:spcBef>
                          <a:spcPts val="0"/>
                        </a:spcBef>
                        <a:spcAft>
                          <a:spcPts val="0"/>
                        </a:spcAft>
                      </a:pPr>
                      <a:r>
                        <a:rPr lang="en-US" sz="1600" b="1" dirty="0">
                          <a:solidFill>
                            <a:schemeClr val="bg1"/>
                          </a:solidFill>
                          <a:effectLst/>
                        </a:rPr>
                        <a:t>RANK</a:t>
                      </a:r>
                      <a:endParaRPr lang="en-US" sz="1600" b="1"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lnB w="12700" cmpd="sng">
                      <a:noFill/>
                    </a:lnB>
                    <a:solidFill>
                      <a:schemeClr val="accent2"/>
                    </a:solidFill>
                  </a:tcPr>
                </a:tc>
                <a:extLst>
                  <a:ext uri="{0D108BD9-81ED-4DB2-BD59-A6C34878D82A}">
                    <a16:rowId xmlns:a16="http://schemas.microsoft.com/office/drawing/2014/main" val="4114945274"/>
                  </a:ext>
                </a:extLst>
              </a:tr>
              <a:tr h="223468">
                <a:tc rowSpan="5">
                  <a:txBody>
                    <a:bodyPr/>
                    <a:lstStyle/>
                    <a:p>
                      <a:pPr marL="0" marR="0" algn="r">
                        <a:spcBef>
                          <a:spcPts val="0"/>
                        </a:spcBef>
                        <a:spcAft>
                          <a:spcPts val="0"/>
                        </a:spcAft>
                      </a:pPr>
                      <a:r>
                        <a:rPr lang="en-US" sz="1400" dirty="0">
                          <a:effectLst/>
                        </a:rPr>
                        <a:t>Technology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R w="12700" cmpd="sng">
                      <a:noFill/>
                    </a:lnR>
                  </a:tcPr>
                </a:tc>
                <a:tc>
                  <a:txBody>
                    <a:bodyPr/>
                    <a:lstStyle/>
                    <a:p>
                      <a:pPr marL="0" marR="0">
                        <a:spcBef>
                          <a:spcPts val="0"/>
                        </a:spcBef>
                        <a:spcAft>
                          <a:spcPts val="0"/>
                        </a:spcAft>
                      </a:pPr>
                      <a:r>
                        <a:rPr lang="en-US" sz="1400" dirty="0">
                          <a:effectLst/>
                        </a:rPr>
                        <a:t>Technology Assessment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400">
                          <a:effectLst/>
                        </a:rPr>
                        <a:t>2.5</a:t>
                      </a:r>
                      <a:endParaRPr lang="en-US" sz="140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5106104"/>
                  </a:ext>
                </a:extLst>
              </a:tr>
              <a:tr h="223468">
                <a:tc vMerge="1">
                  <a:txBody>
                    <a:bodyPr/>
                    <a:lstStyle/>
                    <a:p>
                      <a:endParaRPr lang="en-US"/>
                    </a:p>
                  </a:txBody>
                  <a:tcPr/>
                </a:tc>
                <a:tc>
                  <a:txBody>
                    <a:bodyPr/>
                    <a:lstStyle/>
                    <a:p>
                      <a:pPr marL="0" marR="0">
                        <a:spcBef>
                          <a:spcPts val="0"/>
                        </a:spcBef>
                        <a:spcAft>
                          <a:spcPts val="0"/>
                        </a:spcAft>
                      </a:pPr>
                      <a:r>
                        <a:rPr lang="en-US" sz="1400" dirty="0">
                          <a:effectLst/>
                        </a:rPr>
                        <a:t>Product Selection / Vendor Selection</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400">
                          <a:effectLst/>
                        </a:rPr>
                        <a:t>2.2</a:t>
                      </a:r>
                      <a:endParaRPr lang="en-US" sz="140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91765834"/>
                  </a:ext>
                </a:extLst>
              </a:tr>
              <a:tr h="223468">
                <a:tc vMerge="1">
                  <a:txBody>
                    <a:bodyPr/>
                    <a:lstStyle/>
                    <a:p>
                      <a:endParaRPr lang="en-US"/>
                    </a:p>
                  </a:txBody>
                  <a:tcPr/>
                </a:tc>
                <a:tc>
                  <a:txBody>
                    <a:bodyPr/>
                    <a:lstStyle/>
                    <a:p>
                      <a:pPr marL="0" marR="0">
                        <a:spcBef>
                          <a:spcPts val="0"/>
                        </a:spcBef>
                        <a:spcAft>
                          <a:spcPts val="0"/>
                        </a:spcAft>
                      </a:pPr>
                      <a:r>
                        <a:rPr lang="en-US" sz="1400" dirty="0">
                          <a:effectLst/>
                        </a:rPr>
                        <a:t>Inventory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400">
                          <a:effectLst/>
                        </a:rPr>
                        <a:t>2.2</a:t>
                      </a:r>
                      <a:endParaRPr lang="en-US" sz="140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40752921"/>
                  </a:ext>
                </a:extLst>
              </a:tr>
              <a:tr h="223468">
                <a:tc vMerge="1">
                  <a:txBody>
                    <a:bodyPr/>
                    <a:lstStyle/>
                    <a:p>
                      <a:endParaRPr lang="en-US"/>
                    </a:p>
                  </a:txBody>
                  <a:tcPr/>
                </a:tc>
                <a:tc>
                  <a:txBody>
                    <a:bodyPr/>
                    <a:lstStyle/>
                    <a:p>
                      <a:pPr marL="0" marR="0">
                        <a:spcBef>
                          <a:spcPts val="0"/>
                        </a:spcBef>
                        <a:spcAft>
                          <a:spcPts val="0"/>
                        </a:spcAft>
                      </a:pPr>
                      <a:r>
                        <a:rPr lang="en-US" sz="1400" dirty="0">
                          <a:effectLst/>
                        </a:rPr>
                        <a:t>Life Cycle Analysis</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400" dirty="0">
                          <a:effectLst/>
                        </a:rPr>
                        <a:t>2.2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4274282"/>
                  </a:ext>
                </a:extLst>
              </a:tr>
              <a:tr h="223468">
                <a:tc vMerge="1">
                  <a:txBody>
                    <a:bodyPr/>
                    <a:lstStyle/>
                    <a:p>
                      <a:endParaRPr lang="en-US"/>
                    </a:p>
                  </a:txBody>
                  <a:tcPr/>
                </a:tc>
                <a:tc>
                  <a:txBody>
                    <a:bodyPr/>
                    <a:lstStyle/>
                    <a:p>
                      <a:pPr marL="0" marR="0">
                        <a:spcBef>
                          <a:spcPts val="0"/>
                        </a:spcBef>
                        <a:spcAft>
                          <a:spcPts val="0"/>
                        </a:spcAft>
                      </a:pPr>
                      <a:r>
                        <a:rPr lang="en-US" sz="1400" dirty="0">
                          <a:effectLst/>
                        </a:rPr>
                        <a:t>Device Integration Planning</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400" dirty="0">
                          <a:effectLst/>
                        </a:rPr>
                        <a:t>2.2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98527237"/>
                  </a:ext>
                </a:extLst>
              </a:tr>
              <a:tr h="223468">
                <a:tc rowSpan="3">
                  <a:txBody>
                    <a:bodyPr/>
                    <a:lstStyle/>
                    <a:p>
                      <a:pPr marL="0" marR="0" algn="r">
                        <a:spcBef>
                          <a:spcPts val="0"/>
                        </a:spcBef>
                        <a:spcAft>
                          <a:spcPts val="0"/>
                        </a:spcAft>
                      </a:pPr>
                      <a:r>
                        <a:rPr lang="en-US" sz="1400" dirty="0">
                          <a:effectLst/>
                        </a:rPr>
                        <a:t>Service Delivery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dirty="0">
                          <a:effectLst/>
                        </a:rPr>
                        <a:t>Equipment Repair and Maintenance</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T w="12700" cmpd="sng">
                      <a:noFill/>
                    </a:lnT>
                    <a:solidFill>
                      <a:schemeClr val="bg1"/>
                    </a:solidFill>
                  </a:tcPr>
                </a:tc>
                <a:tc>
                  <a:txBody>
                    <a:bodyPr/>
                    <a:lstStyle/>
                    <a:p>
                      <a:pPr marL="0" marR="0">
                        <a:spcBef>
                          <a:spcPts val="0"/>
                        </a:spcBef>
                        <a:spcAft>
                          <a:spcPts val="0"/>
                        </a:spcAft>
                      </a:pPr>
                      <a:r>
                        <a:rPr lang="en-US" sz="1400">
                          <a:effectLst/>
                        </a:rPr>
                        <a:t>2.3</a:t>
                      </a:r>
                      <a:endParaRPr lang="en-US" sz="1400">
                        <a:effectLst/>
                        <a:latin typeface="Times New Roman" panose="02020603050405020304" pitchFamily="18" charset="0"/>
                        <a:ea typeface="Times New Roman" panose="02020603050405020304" pitchFamily="18" charset="0"/>
                      </a:endParaRPr>
                    </a:p>
                  </a:txBody>
                  <a:tcPr marL="68580" marR="68580" marT="0" marB="0" anchor="ctr">
                    <a:lnT w="12700" cmpd="sng">
                      <a:noFill/>
                    </a:lnT>
                    <a:solidFill>
                      <a:schemeClr val="bg1"/>
                    </a:solidFill>
                  </a:tcPr>
                </a:tc>
                <a:extLst>
                  <a:ext uri="{0D108BD9-81ED-4DB2-BD59-A6C34878D82A}">
                    <a16:rowId xmlns:a16="http://schemas.microsoft.com/office/drawing/2014/main" val="1236838909"/>
                  </a:ext>
                </a:extLst>
              </a:tr>
              <a:tr h="223468">
                <a:tc vMerge="1">
                  <a:txBody>
                    <a:bodyPr/>
                    <a:lstStyle/>
                    <a:p>
                      <a:endParaRPr lang="en-US"/>
                    </a:p>
                  </a:txBody>
                  <a:tcPr/>
                </a:tc>
                <a:tc>
                  <a:txBody>
                    <a:bodyPr/>
                    <a:lstStyle/>
                    <a:p>
                      <a:pPr marL="0" marR="0">
                        <a:spcBef>
                          <a:spcPts val="0"/>
                        </a:spcBef>
                        <a:spcAft>
                          <a:spcPts val="0"/>
                        </a:spcAft>
                      </a:pPr>
                      <a:r>
                        <a:rPr lang="en-US" sz="1400" dirty="0">
                          <a:effectLst/>
                        </a:rPr>
                        <a:t>Service Contract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dirty="0">
                          <a:effectLst/>
                        </a:rPr>
                        <a:t>2.2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948079263"/>
                  </a:ext>
                </a:extLst>
              </a:tr>
              <a:tr h="223468">
                <a:tc vMerge="1">
                  <a:txBody>
                    <a:bodyPr/>
                    <a:lstStyle/>
                    <a:p>
                      <a:endParaRPr lang="en-US"/>
                    </a:p>
                  </a:txBody>
                  <a:tcPr/>
                </a:tc>
                <a:tc>
                  <a:txBody>
                    <a:bodyPr/>
                    <a:lstStyle/>
                    <a:p>
                      <a:pPr marL="0" marR="0">
                        <a:spcBef>
                          <a:spcPts val="0"/>
                        </a:spcBef>
                        <a:spcAft>
                          <a:spcPts val="0"/>
                        </a:spcAft>
                      </a:pPr>
                      <a:r>
                        <a:rPr lang="en-US" sz="1400" dirty="0">
                          <a:effectLst/>
                        </a:rPr>
                        <a:t>Equipment Performance Testing</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dirty="0">
                          <a:effectLst/>
                        </a:rPr>
                        <a:t>2.2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758981807"/>
                  </a:ext>
                </a:extLst>
              </a:tr>
              <a:tr h="223468">
                <a:tc rowSpan="2">
                  <a:txBody>
                    <a:bodyPr/>
                    <a:lstStyle/>
                    <a:p>
                      <a:pPr marL="0" marR="0" algn="r">
                        <a:spcBef>
                          <a:spcPts val="0"/>
                        </a:spcBef>
                        <a:spcAft>
                          <a:spcPts val="0"/>
                        </a:spcAft>
                      </a:pPr>
                      <a:r>
                        <a:rPr lang="en-US" sz="1400" dirty="0">
                          <a:effectLst/>
                        </a:rPr>
                        <a:t>Product development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dirty="0">
                          <a:effectLst/>
                        </a:rPr>
                        <a:t>Regulatory Compliance Activities</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2.0</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16173349"/>
                  </a:ext>
                </a:extLst>
              </a:tr>
              <a:tr h="223468">
                <a:tc vMerge="1">
                  <a:txBody>
                    <a:bodyPr/>
                    <a:lstStyle/>
                    <a:p>
                      <a:endParaRPr lang="en-US"/>
                    </a:p>
                  </a:txBody>
                  <a:tcPr/>
                </a:tc>
                <a:tc>
                  <a:txBody>
                    <a:bodyPr/>
                    <a:lstStyle/>
                    <a:p>
                      <a:pPr marL="0" marR="0">
                        <a:spcBef>
                          <a:spcPts val="0"/>
                        </a:spcBef>
                        <a:spcAft>
                          <a:spcPts val="0"/>
                        </a:spcAft>
                      </a:pPr>
                      <a:r>
                        <a:rPr lang="en-US" sz="1400" dirty="0">
                          <a:effectLst/>
                        </a:rPr>
                        <a:t>Documentation Development /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1.8</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871230498"/>
                  </a:ext>
                </a:extLst>
              </a:tr>
              <a:tr h="223468">
                <a:tc rowSpan="2">
                  <a:txBody>
                    <a:bodyPr/>
                    <a:lstStyle/>
                    <a:p>
                      <a:pPr marL="0" marR="0" algn="r">
                        <a:spcBef>
                          <a:spcPts val="0"/>
                        </a:spcBef>
                        <a:spcAft>
                          <a:spcPts val="0"/>
                        </a:spcAft>
                      </a:pPr>
                      <a:r>
                        <a:rPr lang="en-US" sz="1400" dirty="0">
                          <a:effectLst/>
                        </a:rPr>
                        <a:t>Information Technology (IT)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dirty="0">
                          <a:effectLst/>
                        </a:rPr>
                        <a:t>Integration of Medical Device Data</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2.0</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670442018"/>
                  </a:ext>
                </a:extLst>
              </a:tr>
              <a:tr h="223468">
                <a:tc vMerge="1">
                  <a:txBody>
                    <a:bodyPr/>
                    <a:lstStyle/>
                    <a:p>
                      <a:endParaRPr lang="en-US"/>
                    </a:p>
                  </a:txBody>
                  <a:tcPr/>
                </a:tc>
                <a:tc>
                  <a:txBody>
                    <a:bodyPr/>
                    <a:lstStyle/>
                    <a:p>
                      <a:pPr marL="0" marR="0">
                        <a:spcBef>
                          <a:spcPts val="0"/>
                        </a:spcBef>
                        <a:spcAft>
                          <a:spcPts val="0"/>
                        </a:spcAft>
                      </a:pPr>
                      <a:r>
                        <a:rPr lang="en-US" sz="1400" dirty="0">
                          <a:effectLst/>
                        </a:rPr>
                        <a:t>Information Technology (IT)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2.0</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537069043"/>
                  </a:ext>
                </a:extLst>
              </a:tr>
              <a:tr h="223468">
                <a:tc rowSpan="2">
                  <a:txBody>
                    <a:bodyPr/>
                    <a:lstStyle/>
                    <a:p>
                      <a:pPr marL="0" marR="0" algn="r">
                        <a:spcBef>
                          <a:spcPts val="0"/>
                        </a:spcBef>
                        <a:spcAft>
                          <a:spcPts val="0"/>
                        </a:spcAft>
                      </a:pPr>
                      <a:r>
                        <a:rPr lang="en-US" sz="1400" dirty="0">
                          <a:effectLst/>
                        </a:rPr>
                        <a:t>Education</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dirty="0">
                          <a:effectLst/>
                        </a:rPr>
                        <a:t>Technician Education</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2.4</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117625670"/>
                  </a:ext>
                </a:extLst>
              </a:tr>
              <a:tr h="223468">
                <a:tc vMerge="1">
                  <a:txBody>
                    <a:bodyPr/>
                    <a:lstStyle/>
                    <a:p>
                      <a:endParaRPr lang="en-US"/>
                    </a:p>
                  </a:txBody>
                  <a:tcPr/>
                </a:tc>
                <a:tc>
                  <a:txBody>
                    <a:bodyPr/>
                    <a:lstStyle/>
                    <a:p>
                      <a:pPr marL="0" marR="0">
                        <a:spcBef>
                          <a:spcPts val="0"/>
                        </a:spcBef>
                        <a:spcAft>
                          <a:spcPts val="0"/>
                        </a:spcAft>
                      </a:pPr>
                      <a:r>
                        <a:rPr lang="en-US" sz="1400" dirty="0">
                          <a:effectLst/>
                        </a:rPr>
                        <a:t>Engineering Education</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2.2</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746634541"/>
                  </a:ext>
                </a:extLst>
              </a:tr>
              <a:tr h="223468">
                <a:tc rowSpan="3">
                  <a:txBody>
                    <a:bodyPr/>
                    <a:lstStyle/>
                    <a:p>
                      <a:pPr marL="0" marR="0" algn="r">
                        <a:spcBef>
                          <a:spcPts val="0"/>
                        </a:spcBef>
                        <a:spcAft>
                          <a:spcPts val="0"/>
                        </a:spcAft>
                      </a:pPr>
                      <a:r>
                        <a:rPr lang="en-US" sz="1400" dirty="0">
                          <a:effectLst/>
                        </a:rPr>
                        <a:t>Facilities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dirty="0">
                          <a:effectLst/>
                        </a:rPr>
                        <a:t>Facility Emergency Preparedness Activities</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1.4</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472767252"/>
                  </a:ext>
                </a:extLst>
              </a:tr>
              <a:tr h="223468">
                <a:tc vMerge="1">
                  <a:txBody>
                    <a:bodyPr/>
                    <a:lstStyle/>
                    <a:p>
                      <a:endParaRPr lang="en-US"/>
                    </a:p>
                  </a:txBody>
                  <a:tcPr/>
                </a:tc>
                <a:tc>
                  <a:txBody>
                    <a:bodyPr/>
                    <a:lstStyle/>
                    <a:p>
                      <a:pPr marL="0" marR="0">
                        <a:spcBef>
                          <a:spcPts val="0"/>
                        </a:spcBef>
                        <a:spcAft>
                          <a:spcPts val="0"/>
                        </a:spcAft>
                      </a:pPr>
                      <a:r>
                        <a:rPr lang="en-US" sz="1400" dirty="0">
                          <a:effectLst/>
                        </a:rPr>
                        <a:t>Building Plan Review</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1.3</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096283672"/>
                  </a:ext>
                </a:extLst>
              </a:tr>
              <a:tr h="223468">
                <a:tc vMerge="1">
                  <a:txBody>
                    <a:bodyPr/>
                    <a:lstStyle/>
                    <a:p>
                      <a:endParaRPr lang="en-US"/>
                    </a:p>
                  </a:txBody>
                  <a:tcPr/>
                </a:tc>
                <a:tc>
                  <a:txBody>
                    <a:bodyPr/>
                    <a:lstStyle/>
                    <a:p>
                      <a:pPr marL="0" marR="0">
                        <a:spcBef>
                          <a:spcPts val="0"/>
                        </a:spcBef>
                        <a:spcAft>
                          <a:spcPts val="0"/>
                        </a:spcAft>
                      </a:pPr>
                      <a:r>
                        <a:rPr lang="en-US" sz="1400" dirty="0">
                          <a:effectLst/>
                        </a:rPr>
                        <a:t>Emergency Electrical Power</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1.3</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999527275"/>
                  </a:ext>
                </a:extLst>
              </a:tr>
              <a:tr h="223468">
                <a:tc rowSpan="2">
                  <a:txBody>
                    <a:bodyPr/>
                    <a:lstStyle/>
                    <a:p>
                      <a:pPr marL="0" marR="0" algn="r">
                        <a:spcBef>
                          <a:spcPts val="0"/>
                        </a:spcBef>
                        <a:spcAft>
                          <a:spcPts val="0"/>
                        </a:spcAft>
                      </a:pPr>
                      <a:r>
                        <a:rPr lang="en-US" sz="1400" dirty="0">
                          <a:effectLst/>
                        </a:rPr>
                        <a:t>Risk Management/ Safety</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b="1" dirty="0">
                          <a:solidFill>
                            <a:schemeClr val="accent2"/>
                          </a:solidFill>
                          <a:effectLst>
                            <a:glow rad="228600">
                              <a:schemeClr val="accent1">
                                <a:satMod val="175000"/>
                                <a:alpha val="40000"/>
                              </a:schemeClr>
                            </a:glow>
                          </a:effectLst>
                        </a:rPr>
                        <a:t>Patient Safety</a:t>
                      </a:r>
                      <a:endParaRPr lang="en-US" sz="1400" b="1" dirty="0">
                        <a:solidFill>
                          <a:schemeClr val="accent2"/>
                        </a:solidFill>
                        <a:effectLst>
                          <a:glow rad="228600">
                            <a:schemeClr val="accent1">
                              <a:satMod val="175000"/>
                              <a:alpha val="40000"/>
                            </a:schemeClr>
                          </a:glow>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b="1" dirty="0">
                          <a:solidFill>
                            <a:schemeClr val="accent2"/>
                          </a:solidFill>
                          <a:effectLst>
                            <a:glow rad="228600">
                              <a:schemeClr val="accent1">
                                <a:satMod val="175000"/>
                                <a:alpha val="40000"/>
                              </a:schemeClr>
                            </a:glow>
                          </a:effectLst>
                        </a:rPr>
                        <a:t>2.8</a:t>
                      </a:r>
                      <a:endParaRPr lang="en-US" sz="1400" b="1" dirty="0">
                        <a:solidFill>
                          <a:schemeClr val="accent2"/>
                        </a:solidFill>
                        <a:effectLst>
                          <a:glow rad="228600">
                            <a:schemeClr val="accent1">
                              <a:satMod val="175000"/>
                              <a:alpha val="40000"/>
                            </a:schemeClr>
                          </a:glow>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991161796"/>
                  </a:ext>
                </a:extLst>
              </a:tr>
              <a:tr h="223468">
                <a:tc vMerge="1">
                  <a:txBody>
                    <a:bodyPr/>
                    <a:lstStyle/>
                    <a:p>
                      <a:endParaRPr lang="en-US"/>
                    </a:p>
                  </a:txBody>
                  <a:tcPr/>
                </a:tc>
                <a:tc>
                  <a:txBody>
                    <a:bodyPr/>
                    <a:lstStyle/>
                    <a:p>
                      <a:pPr marL="0" marR="0">
                        <a:spcBef>
                          <a:spcPts val="0"/>
                        </a:spcBef>
                        <a:spcAft>
                          <a:spcPts val="0"/>
                        </a:spcAft>
                      </a:pPr>
                      <a:r>
                        <a:rPr lang="en-US" sz="1400" dirty="0">
                          <a:effectLst/>
                        </a:rPr>
                        <a:t>Product Safety / Hazard Alerts / Recalls</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2.3</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511381086"/>
                  </a:ext>
                </a:extLst>
              </a:tr>
              <a:tr h="223468">
                <a:tc rowSpan="4">
                  <a:txBody>
                    <a:bodyPr/>
                    <a:lstStyle/>
                    <a:p>
                      <a:pPr marL="0" marR="0" algn="r">
                        <a:spcBef>
                          <a:spcPts val="0"/>
                        </a:spcBef>
                        <a:spcAft>
                          <a:spcPts val="0"/>
                        </a:spcAft>
                      </a:pPr>
                      <a:r>
                        <a:rPr lang="en-US" sz="1400" dirty="0">
                          <a:effectLst/>
                        </a:rPr>
                        <a:t>General Management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1400" dirty="0">
                          <a:effectLst/>
                        </a:rPr>
                        <a:t>Staff Skills / Competency Assessment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2.2</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637509125"/>
                  </a:ext>
                </a:extLst>
              </a:tr>
              <a:tr h="223468">
                <a:tc vMerge="1">
                  <a:txBody>
                    <a:bodyPr/>
                    <a:lstStyle/>
                    <a:p>
                      <a:endParaRPr lang="en-US"/>
                    </a:p>
                  </a:txBody>
                  <a:tcPr/>
                </a:tc>
                <a:tc>
                  <a:txBody>
                    <a:bodyPr/>
                    <a:lstStyle/>
                    <a:p>
                      <a:pPr marL="0" marR="0">
                        <a:spcBef>
                          <a:spcPts val="0"/>
                        </a:spcBef>
                        <a:spcAft>
                          <a:spcPts val="0"/>
                        </a:spcAft>
                      </a:pPr>
                      <a:r>
                        <a:rPr lang="en-US" sz="1400" dirty="0">
                          <a:effectLst/>
                        </a:rPr>
                        <a:t>Policy/Procedure Management/Development</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a:effectLst/>
                        </a:rPr>
                        <a:t>2.1</a:t>
                      </a:r>
                      <a:endParaRPr lang="en-US" sz="140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838369289"/>
                  </a:ext>
                </a:extLst>
              </a:tr>
              <a:tr h="223468">
                <a:tc vMerge="1">
                  <a:txBody>
                    <a:bodyPr/>
                    <a:lstStyle/>
                    <a:p>
                      <a:endParaRPr lang="en-US"/>
                    </a:p>
                  </a:txBody>
                  <a:tcPr/>
                </a:tc>
                <a:tc>
                  <a:txBody>
                    <a:bodyPr/>
                    <a:lstStyle/>
                    <a:p>
                      <a:pPr marL="0" marR="0">
                        <a:spcBef>
                          <a:spcPts val="0"/>
                        </a:spcBef>
                        <a:spcAft>
                          <a:spcPts val="0"/>
                        </a:spcAft>
                      </a:pPr>
                      <a:r>
                        <a:rPr lang="en-US" sz="1400" dirty="0">
                          <a:effectLst/>
                        </a:rPr>
                        <a:t>Budget Development/Execution</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dirty="0">
                          <a:effectLst/>
                        </a:rPr>
                        <a:t>2.1</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039543528"/>
                  </a:ext>
                </a:extLst>
              </a:tr>
              <a:tr h="223468">
                <a:tc vMerge="1">
                  <a:txBody>
                    <a:bodyPr/>
                    <a:lstStyle/>
                    <a:p>
                      <a:endParaRPr lang="en-US"/>
                    </a:p>
                  </a:txBody>
                  <a:tcPr/>
                </a:tc>
                <a:tc>
                  <a:txBody>
                    <a:bodyPr/>
                    <a:lstStyle/>
                    <a:p>
                      <a:pPr marL="0" marR="0">
                        <a:spcBef>
                          <a:spcPts val="0"/>
                        </a:spcBef>
                        <a:spcAft>
                          <a:spcPts val="0"/>
                        </a:spcAft>
                      </a:pPr>
                      <a:r>
                        <a:rPr lang="en-US" sz="1400" dirty="0">
                          <a:effectLst/>
                        </a:rPr>
                        <a:t>Staffing</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tc>
                  <a:txBody>
                    <a:bodyPr/>
                    <a:lstStyle/>
                    <a:p>
                      <a:pPr marL="0" marR="0">
                        <a:spcBef>
                          <a:spcPts val="0"/>
                        </a:spcBef>
                        <a:spcAft>
                          <a:spcPts val="0"/>
                        </a:spcAft>
                      </a:pPr>
                      <a:r>
                        <a:rPr lang="en-US" sz="1400" dirty="0">
                          <a:effectLst/>
                        </a:rPr>
                        <a:t>2.1</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4207012455"/>
                  </a:ext>
                </a:extLst>
              </a:tr>
            </a:tbl>
          </a:graphicData>
        </a:graphic>
      </p:graphicFrame>
    </p:spTree>
    <p:extLst>
      <p:ext uri="{BB962C8B-B14F-4D97-AF65-F5344CB8AC3E}">
        <p14:creationId xmlns:p14="http://schemas.microsoft.com/office/powerpoint/2010/main" val="354395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iterate type="lt">
                                    <p:tmAbs val="0"/>
                                  </p:iterate>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5" presetClass="emph" presetSubtype="0" grpId="0" nodeType="clickEffect">
                                  <p:stCondLst>
                                    <p:cond delay="0"/>
                                  </p:stCondLst>
                                  <p:iterate type="lt">
                                    <p:tmAbs val="25"/>
                                  </p:iterate>
                                  <p:childTnLst>
                                    <p:set>
                                      <p:cBhvr override="childStyle">
                                        <p:cTn id="17" dur="indefinite"/>
                                        <p:tgtEl>
                                          <p:spTgt spid="3">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D4D338-BEAE-4AFE-8E24-3D3B91DA5CBF}"/>
              </a:ext>
            </a:extLst>
          </p:cNvPr>
          <p:cNvSpPr>
            <a:spLocks noGrp="1"/>
          </p:cNvSpPr>
          <p:nvPr>
            <p:ph idx="1"/>
          </p:nvPr>
        </p:nvSpPr>
        <p:spPr>
          <a:xfrm>
            <a:off x="152400" y="934844"/>
            <a:ext cx="9144000" cy="5562600"/>
          </a:xfrm>
        </p:spPr>
        <p:txBody>
          <a:bodyPr>
            <a:normAutofit lnSpcReduction="10000"/>
          </a:bodyPr>
          <a:lstStyle/>
          <a:p>
            <a:pPr>
              <a:buClr>
                <a:srgbClr val="00B050"/>
              </a:buClr>
              <a:buFont typeface="Wingdings" panose="05000000000000000000" pitchFamily="2" charset="2"/>
              <a:buChar char="q"/>
            </a:pPr>
            <a:r>
              <a:rPr lang="en-US" dirty="0"/>
              <a:t>Please choose the top three categories of work in which you spend the majority of your time in your current position. (multiple selection)</a:t>
            </a:r>
          </a:p>
          <a:p>
            <a:pPr lvl="1">
              <a:buClr>
                <a:srgbClr val="00B050"/>
              </a:buClr>
              <a:buFont typeface="Courier New" panose="02070309020205020404" pitchFamily="49" charset="0"/>
              <a:buChar char="o"/>
            </a:pPr>
            <a:r>
              <a:rPr lang="en-US" dirty="0"/>
              <a:t>Technology Management</a:t>
            </a:r>
          </a:p>
          <a:p>
            <a:pPr lvl="1">
              <a:buClr>
                <a:srgbClr val="00B050"/>
              </a:buClr>
              <a:buFont typeface="Courier New" panose="02070309020205020404" pitchFamily="49" charset="0"/>
              <a:buChar char="o"/>
            </a:pPr>
            <a:r>
              <a:rPr lang="en-US" dirty="0"/>
              <a:t>Service Delivery (i.e. equipment repair and maintenance)</a:t>
            </a:r>
          </a:p>
          <a:p>
            <a:pPr lvl="1">
              <a:buClr>
                <a:srgbClr val="00B050"/>
              </a:buClr>
              <a:buFont typeface="Courier New" panose="02070309020205020404" pitchFamily="49" charset="0"/>
              <a:buChar char="o"/>
            </a:pPr>
            <a:r>
              <a:rPr lang="en-US" dirty="0"/>
              <a:t>Product Development</a:t>
            </a:r>
          </a:p>
          <a:p>
            <a:pPr lvl="1">
              <a:buClr>
                <a:srgbClr val="00B050"/>
              </a:buClr>
              <a:buFont typeface="Courier New" panose="02070309020205020404" pitchFamily="49" charset="0"/>
              <a:buChar char="o"/>
            </a:pPr>
            <a:r>
              <a:rPr lang="en-US" dirty="0"/>
              <a:t>Information Technology (IT) / Telecommunications</a:t>
            </a:r>
          </a:p>
          <a:p>
            <a:pPr lvl="1">
              <a:buClr>
                <a:srgbClr val="00B050"/>
              </a:buClr>
              <a:buFont typeface="Courier New" panose="02070309020205020404" pitchFamily="49" charset="0"/>
              <a:buChar char="o"/>
            </a:pPr>
            <a:r>
              <a:rPr lang="en-US" dirty="0"/>
              <a:t>Education of Others</a:t>
            </a:r>
          </a:p>
          <a:p>
            <a:pPr lvl="1">
              <a:buClr>
                <a:srgbClr val="00B050"/>
              </a:buClr>
              <a:buFont typeface="Courier New" panose="02070309020205020404" pitchFamily="49" charset="0"/>
              <a:buChar char="o"/>
            </a:pPr>
            <a:r>
              <a:rPr lang="en-US" dirty="0"/>
              <a:t>Facilities Management</a:t>
            </a:r>
          </a:p>
          <a:p>
            <a:pPr lvl="1">
              <a:buClr>
                <a:srgbClr val="00B050"/>
              </a:buClr>
              <a:buFont typeface="Courier New" panose="02070309020205020404" pitchFamily="49" charset="0"/>
              <a:buChar char="o"/>
            </a:pPr>
            <a:r>
              <a:rPr lang="en-US" dirty="0"/>
              <a:t>Risk Management / Safety</a:t>
            </a:r>
          </a:p>
          <a:p>
            <a:pPr lvl="1">
              <a:buClr>
                <a:srgbClr val="00B050"/>
              </a:buClr>
              <a:buFont typeface="Courier New" panose="02070309020205020404" pitchFamily="49" charset="0"/>
              <a:buChar char="o"/>
            </a:pPr>
            <a:r>
              <a:rPr lang="en-US" dirty="0"/>
              <a:t>General Management</a:t>
            </a:r>
          </a:p>
          <a:p>
            <a:pPr lvl="1">
              <a:buClr>
                <a:srgbClr val="00B050"/>
              </a:buClr>
              <a:buFont typeface="Courier New" panose="02070309020205020404" pitchFamily="49" charset="0"/>
              <a:buChar char="o"/>
            </a:pPr>
            <a:r>
              <a:rPr lang="en-US" dirty="0"/>
              <a:t>Other</a:t>
            </a:r>
          </a:p>
          <a:p>
            <a:pPr marL="457200" lvl="1" indent="0">
              <a:buNone/>
            </a:pPr>
            <a:endParaRPr lang="en-US" dirty="0"/>
          </a:p>
          <a:p>
            <a:endParaRPr lang="en-US" dirty="0"/>
          </a:p>
        </p:txBody>
      </p:sp>
      <p:sp>
        <p:nvSpPr>
          <p:cNvPr id="5" name="Title 1">
            <a:extLst>
              <a:ext uri="{FF2B5EF4-FFF2-40B4-BE49-F238E27FC236}">
                <a16:creationId xmlns:a16="http://schemas.microsoft.com/office/drawing/2014/main" id="{D5571709-665B-4A0D-8C61-74B7018407F5}"/>
              </a:ext>
            </a:extLst>
          </p:cNvPr>
          <p:cNvSpPr>
            <a:spLocks noGrp="1"/>
          </p:cNvSpPr>
          <p:nvPr>
            <p:ph type="title"/>
          </p:nvPr>
        </p:nvSpPr>
        <p:spPr>
          <a:xfrm>
            <a:off x="76200" y="152400"/>
            <a:ext cx="10515600" cy="685800"/>
          </a:xfrm>
        </p:spPr>
        <p:txBody>
          <a:bodyPr/>
          <a:lstStyle/>
          <a:p>
            <a:r>
              <a:rPr lang="en-US" b="1" dirty="0"/>
              <a:t>Live Poll – Go to the </a:t>
            </a:r>
            <a:r>
              <a:rPr lang="en-US" b="1" dirty="0">
                <a:solidFill>
                  <a:schemeClr val="accent3"/>
                </a:solidFill>
              </a:rPr>
              <a:t>MD Expo App!</a:t>
            </a:r>
          </a:p>
        </p:txBody>
      </p:sp>
      <p:pic>
        <p:nvPicPr>
          <p:cNvPr id="6" name="Picture 2" descr="Image result for live poll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037" t="13678" r="18434" b="15220"/>
          <a:stretch/>
        </p:blipFill>
        <p:spPr bwMode="auto">
          <a:xfrm>
            <a:off x="8839200" y="152400"/>
            <a:ext cx="1981200" cy="1910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11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barn(inVertical)">
                                      <p:cBhvr>
                                        <p:cTn id="21" dur="500"/>
                                        <p:tgtEl>
                                          <p:spTgt spid="3">
                                            <p:txEl>
                                              <p:pRg st="0" end="0"/>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barn(inVertical)">
                                      <p:cBhvr>
                                        <p:cTn id="24" dur="500"/>
                                        <p:tgtEl>
                                          <p:spTgt spid="3">
                                            <p:txEl>
                                              <p:pRg st="1" end="1"/>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Vertical)">
                                      <p:cBhvr>
                                        <p:cTn id="27" dur="500"/>
                                        <p:tgtEl>
                                          <p:spTgt spid="3">
                                            <p:txEl>
                                              <p:pRg st="2" end="2"/>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barn(inVertical)">
                                      <p:cBhvr>
                                        <p:cTn id="30" dur="500"/>
                                        <p:tgtEl>
                                          <p:spTgt spid="3">
                                            <p:txEl>
                                              <p:pRg st="3" end="3"/>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arn(inVertical)">
                                      <p:cBhvr>
                                        <p:cTn id="33" dur="500"/>
                                        <p:tgtEl>
                                          <p:spTgt spid="3">
                                            <p:txEl>
                                              <p:pRg st="4" end="4"/>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arn(inVertical)">
                                      <p:cBhvr>
                                        <p:cTn id="36" dur="500"/>
                                        <p:tgtEl>
                                          <p:spTgt spid="3">
                                            <p:txEl>
                                              <p:pRg st="5" end="5"/>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par>
                                <p:cTn id="43" presetID="16" presetClass="entr" presetSubtype="21"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barn(inVertical)">
                                      <p:cBhvr>
                                        <p:cTn id="45" dur="500"/>
                                        <p:tgtEl>
                                          <p:spTgt spid="3">
                                            <p:txEl>
                                              <p:pRg st="8" end="8"/>
                                            </p:txEl>
                                          </p:spTgt>
                                        </p:tgtEl>
                                      </p:cBhvr>
                                    </p:animEffect>
                                  </p:childTnLst>
                                </p:cTn>
                              </p:par>
                              <p:par>
                                <p:cTn id="46" presetID="16" presetClass="entr" presetSubtype="21" fill="hold"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barn(inVertical)">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4C99B-4C1E-4DC4-9709-19E915A69578}"/>
              </a:ext>
            </a:extLst>
          </p:cNvPr>
          <p:cNvSpPr>
            <a:spLocks noGrp="1"/>
          </p:cNvSpPr>
          <p:nvPr>
            <p:ph type="title"/>
          </p:nvPr>
        </p:nvSpPr>
        <p:spPr>
          <a:xfrm>
            <a:off x="0" y="-13785"/>
            <a:ext cx="10210800" cy="547185"/>
          </a:xfrm>
        </p:spPr>
        <p:txBody>
          <a:bodyPr>
            <a:noAutofit/>
          </a:bodyPr>
          <a:lstStyle/>
          <a:p>
            <a:r>
              <a:rPr lang="en-US" b="1" dirty="0"/>
              <a:t>Categories of Work</a:t>
            </a:r>
          </a:p>
        </p:txBody>
      </p:sp>
      <p:sp>
        <p:nvSpPr>
          <p:cNvPr id="3" name="Content Placeholder 2">
            <a:extLst>
              <a:ext uri="{FF2B5EF4-FFF2-40B4-BE49-F238E27FC236}">
                <a16:creationId xmlns:a16="http://schemas.microsoft.com/office/drawing/2014/main" id="{DAE85274-F247-49C8-BAFA-0A145CA6F9FA}"/>
              </a:ext>
            </a:extLst>
          </p:cNvPr>
          <p:cNvSpPr>
            <a:spLocks noGrp="1"/>
          </p:cNvSpPr>
          <p:nvPr>
            <p:ph idx="1"/>
          </p:nvPr>
        </p:nvSpPr>
        <p:spPr>
          <a:xfrm>
            <a:off x="457200" y="4800599"/>
            <a:ext cx="10208343" cy="1905001"/>
          </a:xfrm>
        </p:spPr>
        <p:txBody>
          <a:bodyPr>
            <a:normAutofit fontScale="85000" lnSpcReduction="20000"/>
          </a:bodyPr>
          <a:lstStyle/>
          <a:p>
            <a:r>
              <a:rPr lang="en-US" dirty="0"/>
              <a:t>512 Respondents</a:t>
            </a:r>
          </a:p>
          <a:p>
            <a:r>
              <a:rPr lang="en-US" dirty="0"/>
              <a:t>Technology Management and Service Delivery Management were the top two Categories of Work among all groups</a:t>
            </a:r>
          </a:p>
          <a:p>
            <a:r>
              <a:rPr lang="en-US" dirty="0"/>
              <a:t>Comparison to 2015 – For CE Only group, time spent in IT Management increased from 6.8% to 9.4% in 2018</a:t>
            </a:r>
          </a:p>
          <a:p>
            <a:endParaRPr lang="en-US" dirty="0"/>
          </a:p>
        </p:txBody>
      </p:sp>
      <p:graphicFrame>
        <p:nvGraphicFramePr>
          <p:cNvPr id="6" name="Chart 5">
            <a:extLst>
              <a:ext uri="{FF2B5EF4-FFF2-40B4-BE49-F238E27FC236}">
                <a16:creationId xmlns:a16="http://schemas.microsoft.com/office/drawing/2014/main" id="{CE473BB9-16E6-4024-87D1-04C79969AB5F}"/>
              </a:ext>
            </a:extLst>
          </p:cNvPr>
          <p:cNvGraphicFramePr/>
          <p:nvPr>
            <p:extLst>
              <p:ext uri="{D42A27DB-BD31-4B8C-83A1-F6EECF244321}">
                <p14:modId xmlns:p14="http://schemas.microsoft.com/office/powerpoint/2010/main" val="1845908786"/>
              </p:ext>
            </p:extLst>
          </p:nvPr>
        </p:nvGraphicFramePr>
        <p:xfrm>
          <a:off x="35312" y="615398"/>
          <a:ext cx="4191000" cy="40328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ABC44AE6-9F5E-4121-A11C-14AEA9CCA432}"/>
              </a:ext>
            </a:extLst>
          </p:cNvPr>
          <p:cNvGraphicFramePr/>
          <p:nvPr>
            <p:extLst>
              <p:ext uri="{D42A27DB-BD31-4B8C-83A1-F6EECF244321}">
                <p14:modId xmlns:p14="http://schemas.microsoft.com/office/powerpoint/2010/main" val="1144029113"/>
              </p:ext>
            </p:extLst>
          </p:nvPr>
        </p:nvGraphicFramePr>
        <p:xfrm>
          <a:off x="4343400" y="615398"/>
          <a:ext cx="3954761" cy="40328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350196C1-25F5-4A44-8503-F64B6A09792A}"/>
              </a:ext>
            </a:extLst>
          </p:cNvPr>
          <p:cNvGraphicFramePr/>
          <p:nvPr>
            <p:extLst>
              <p:ext uri="{D42A27DB-BD31-4B8C-83A1-F6EECF244321}">
                <p14:modId xmlns:p14="http://schemas.microsoft.com/office/powerpoint/2010/main" val="909116028"/>
              </p:ext>
            </p:extLst>
          </p:nvPr>
        </p:nvGraphicFramePr>
        <p:xfrm>
          <a:off x="8405956" y="615398"/>
          <a:ext cx="3512839" cy="40328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8986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9" grpId="0">
        <p:bldAsOne/>
      </p:bldGraphic>
      <p:bldGraphic spid="12"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AD9DC-D6D7-4961-B38F-58DCC02A08D7}"/>
              </a:ext>
            </a:extLst>
          </p:cNvPr>
          <p:cNvSpPr>
            <a:spLocks noGrp="1"/>
          </p:cNvSpPr>
          <p:nvPr>
            <p:ph type="title"/>
          </p:nvPr>
        </p:nvSpPr>
        <p:spPr>
          <a:xfrm>
            <a:off x="-1859" y="-18482"/>
            <a:ext cx="7317059" cy="465406"/>
          </a:xfrm>
        </p:spPr>
        <p:txBody>
          <a:bodyPr>
            <a:noAutofit/>
          </a:bodyPr>
          <a:lstStyle/>
          <a:p>
            <a:r>
              <a:rPr lang="en-US" b="1" dirty="0"/>
              <a:t>Categories of Work - Professions</a:t>
            </a:r>
          </a:p>
        </p:txBody>
      </p:sp>
      <p:sp>
        <p:nvSpPr>
          <p:cNvPr id="3" name="Content Placeholder 2">
            <a:extLst>
              <a:ext uri="{FF2B5EF4-FFF2-40B4-BE49-F238E27FC236}">
                <a16:creationId xmlns:a16="http://schemas.microsoft.com/office/drawing/2014/main" id="{4BA0B505-607B-4F7D-8D5C-0F9236F7DB8E}"/>
              </a:ext>
            </a:extLst>
          </p:cNvPr>
          <p:cNvSpPr>
            <a:spLocks noGrp="1"/>
          </p:cNvSpPr>
          <p:nvPr>
            <p:ph idx="1"/>
          </p:nvPr>
        </p:nvSpPr>
        <p:spPr>
          <a:xfrm>
            <a:off x="533400" y="6172200"/>
            <a:ext cx="9862037" cy="457200"/>
          </a:xfrm>
        </p:spPr>
        <p:txBody>
          <a:bodyPr>
            <a:normAutofit/>
          </a:bodyPr>
          <a:lstStyle/>
          <a:p>
            <a:r>
              <a:rPr lang="en-US" sz="1800" dirty="0"/>
              <a:t>IT Management was the second highest Category of Work for the Clinical Systems Engineer</a:t>
            </a:r>
          </a:p>
        </p:txBody>
      </p:sp>
      <p:graphicFrame>
        <p:nvGraphicFramePr>
          <p:cNvPr id="6" name="Chart 5">
            <a:extLst>
              <a:ext uri="{FF2B5EF4-FFF2-40B4-BE49-F238E27FC236}">
                <a16:creationId xmlns:a16="http://schemas.microsoft.com/office/drawing/2014/main" id="{6914A359-EA0F-4EE8-A9A3-A03C89211335}"/>
              </a:ext>
            </a:extLst>
          </p:cNvPr>
          <p:cNvGraphicFramePr/>
          <p:nvPr>
            <p:extLst>
              <p:ext uri="{D42A27DB-BD31-4B8C-83A1-F6EECF244321}">
                <p14:modId xmlns:p14="http://schemas.microsoft.com/office/powerpoint/2010/main" val="3321109521"/>
              </p:ext>
            </p:extLst>
          </p:nvPr>
        </p:nvGraphicFramePr>
        <p:xfrm>
          <a:off x="152398" y="599323"/>
          <a:ext cx="5029201" cy="26772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6AB4F234-F19E-4A2C-99CF-25345503AE62}"/>
              </a:ext>
            </a:extLst>
          </p:cNvPr>
          <p:cNvGraphicFramePr/>
          <p:nvPr>
            <p:extLst>
              <p:ext uri="{D42A27DB-BD31-4B8C-83A1-F6EECF244321}">
                <p14:modId xmlns:p14="http://schemas.microsoft.com/office/powerpoint/2010/main" val="168565548"/>
              </p:ext>
            </p:extLst>
          </p:nvPr>
        </p:nvGraphicFramePr>
        <p:xfrm>
          <a:off x="5523571" y="565427"/>
          <a:ext cx="5209346" cy="27111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FFA6232C-2B33-4282-B764-5996906F81B6}"/>
              </a:ext>
            </a:extLst>
          </p:cNvPr>
          <p:cNvGraphicFramePr/>
          <p:nvPr>
            <p:extLst>
              <p:ext uri="{D42A27DB-BD31-4B8C-83A1-F6EECF244321}">
                <p14:modId xmlns:p14="http://schemas.microsoft.com/office/powerpoint/2010/main" val="1424286937"/>
              </p:ext>
            </p:extLst>
          </p:nvPr>
        </p:nvGraphicFramePr>
        <p:xfrm>
          <a:off x="152400" y="3342524"/>
          <a:ext cx="5029200" cy="28296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8E0831A5-425F-4F01-8A58-DD2D23923A38}"/>
              </a:ext>
            </a:extLst>
          </p:cNvPr>
          <p:cNvGraphicFramePr/>
          <p:nvPr>
            <p:extLst>
              <p:ext uri="{D42A27DB-BD31-4B8C-83A1-F6EECF244321}">
                <p14:modId xmlns:p14="http://schemas.microsoft.com/office/powerpoint/2010/main" val="196990906"/>
              </p:ext>
            </p:extLst>
          </p:nvPr>
        </p:nvGraphicFramePr>
        <p:xfrm>
          <a:off x="5523571" y="3342522"/>
          <a:ext cx="5209346" cy="282967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54411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6" grpId="0">
        <p:bldAsOne/>
      </p:bldGraphic>
      <p:bldGraphic spid="9" grpId="0">
        <p:bldAsOne/>
      </p:bldGraphic>
      <p:bldGraphic spid="12" grpId="0">
        <p:bldAsOne/>
      </p:bldGraphic>
      <p:bldGraphic spid="15"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11163-EC84-4AF7-B918-426ABF280E48}"/>
              </a:ext>
            </a:extLst>
          </p:cNvPr>
          <p:cNvSpPr>
            <a:spLocks noGrp="1"/>
          </p:cNvSpPr>
          <p:nvPr>
            <p:ph type="title"/>
          </p:nvPr>
        </p:nvSpPr>
        <p:spPr>
          <a:xfrm>
            <a:off x="0" y="0"/>
            <a:ext cx="9842796" cy="917575"/>
          </a:xfrm>
        </p:spPr>
        <p:txBody>
          <a:bodyPr/>
          <a:lstStyle/>
          <a:p>
            <a:r>
              <a:rPr lang="en-US" b="1" dirty="0"/>
              <a:t>BOK Survey – Where the Field is Headed</a:t>
            </a:r>
          </a:p>
        </p:txBody>
      </p:sp>
      <p:sp>
        <p:nvSpPr>
          <p:cNvPr id="3" name="Content Placeholder 2">
            <a:extLst>
              <a:ext uri="{FF2B5EF4-FFF2-40B4-BE49-F238E27FC236}">
                <a16:creationId xmlns:a16="http://schemas.microsoft.com/office/drawing/2014/main" id="{43959CBF-8F64-4A7D-856B-BC1BF4BAAECD}"/>
              </a:ext>
            </a:extLst>
          </p:cNvPr>
          <p:cNvSpPr>
            <a:spLocks noGrp="1"/>
          </p:cNvSpPr>
          <p:nvPr>
            <p:ph idx="1"/>
          </p:nvPr>
        </p:nvSpPr>
        <p:spPr>
          <a:xfrm>
            <a:off x="76200" y="917575"/>
            <a:ext cx="11277600" cy="5635625"/>
          </a:xfrm>
        </p:spPr>
        <p:txBody>
          <a:bodyPr>
            <a:normAutofit/>
          </a:bodyPr>
          <a:lstStyle/>
          <a:p>
            <a:r>
              <a:rPr lang="en-US" dirty="0"/>
              <a:t>Key Take-Aways:</a:t>
            </a:r>
          </a:p>
          <a:p>
            <a:pPr lvl="1">
              <a:buFont typeface="Wingdings" panose="05000000000000000000" pitchFamily="2" charset="2"/>
              <a:buChar char="§"/>
            </a:pPr>
            <a:r>
              <a:rPr lang="en-US" sz="2800" dirty="0"/>
              <a:t>Increase in participation rate of the field</a:t>
            </a:r>
          </a:p>
          <a:p>
            <a:pPr lvl="1">
              <a:buFont typeface="Wingdings" panose="05000000000000000000" pitchFamily="2" charset="2"/>
              <a:buChar char="§"/>
            </a:pPr>
            <a:r>
              <a:rPr lang="en-US" sz="2800" dirty="0"/>
              <a:t>Increase in new Clinical Engineers (CEs)</a:t>
            </a:r>
          </a:p>
          <a:p>
            <a:pPr lvl="1">
              <a:buFont typeface="Wingdings" panose="05000000000000000000" pitchFamily="2" charset="2"/>
              <a:buChar char="§"/>
            </a:pPr>
            <a:r>
              <a:rPr lang="en-US" sz="2800" dirty="0"/>
              <a:t>Increase in Healthcare Technology Management positions</a:t>
            </a:r>
          </a:p>
          <a:p>
            <a:pPr lvl="1">
              <a:buFont typeface="Wingdings" panose="05000000000000000000" pitchFamily="2" charset="2"/>
              <a:buChar char="§"/>
            </a:pPr>
            <a:r>
              <a:rPr lang="en-US" sz="2800" dirty="0"/>
              <a:t>Project management is a key knowledge area for CEs</a:t>
            </a:r>
          </a:p>
          <a:p>
            <a:pPr lvl="1">
              <a:buFont typeface="Wingdings" panose="05000000000000000000" pitchFamily="2" charset="2"/>
              <a:buChar char="§"/>
            </a:pPr>
            <a:r>
              <a:rPr lang="en-US" sz="2800" dirty="0"/>
              <a:t>Time dedicated to IT Management is increasing</a:t>
            </a:r>
          </a:p>
          <a:p>
            <a:pPr lvl="1">
              <a:buFont typeface="Wingdings" panose="05000000000000000000" pitchFamily="2" charset="2"/>
              <a:buChar char="§"/>
            </a:pPr>
            <a:r>
              <a:rPr lang="en-US" sz="2800" dirty="0"/>
              <a:t>Recommended certifications – CCE, CBET, CompTIA (A+, N+, S+)</a:t>
            </a:r>
          </a:p>
          <a:p>
            <a:pPr lvl="1">
              <a:buFont typeface="Wingdings" panose="05000000000000000000" pitchFamily="2" charset="2"/>
              <a:buChar char="§"/>
            </a:pPr>
            <a:r>
              <a:rPr lang="en-US" sz="2800" dirty="0"/>
              <a:t>Patient Safety is the most important responsibility</a:t>
            </a:r>
          </a:p>
          <a:p>
            <a:pPr lvl="1"/>
            <a:endParaRPr lang="en-US" dirty="0"/>
          </a:p>
          <a:p>
            <a:endParaRPr lang="en-US" dirty="0"/>
          </a:p>
        </p:txBody>
      </p:sp>
    </p:spTree>
    <p:extLst>
      <p:ext uri="{BB962C8B-B14F-4D97-AF65-F5344CB8AC3E}">
        <p14:creationId xmlns:p14="http://schemas.microsoft.com/office/powerpoint/2010/main" val="139469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3">
                                            <p:txEl>
                                              <p:pRg st="3" end="3"/>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3">
                                            <p:txEl>
                                              <p:pRg st="4" end="4"/>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9" dur="500"/>
                                        <p:tgtEl>
                                          <p:spTgt spid="3">
                                            <p:txEl>
                                              <p:pRg st="5" end="5"/>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p:cTn id="3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4" dur="500"/>
                                        <p:tgtEl>
                                          <p:spTgt spid="3">
                                            <p:txEl>
                                              <p:pRg st="6" end="6"/>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p:cTn id="37"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3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F203-927E-49E0-91BB-C4DF648F2E65}"/>
              </a:ext>
            </a:extLst>
          </p:cNvPr>
          <p:cNvSpPr>
            <a:spLocks noGrp="1"/>
          </p:cNvSpPr>
          <p:nvPr>
            <p:ph type="title"/>
          </p:nvPr>
        </p:nvSpPr>
        <p:spPr>
          <a:xfrm>
            <a:off x="0" y="0"/>
            <a:ext cx="9842796" cy="917575"/>
          </a:xfrm>
        </p:spPr>
        <p:txBody>
          <a:bodyPr/>
          <a:lstStyle/>
          <a:p>
            <a:r>
              <a:rPr lang="en-US" b="1" dirty="0"/>
              <a:t>BOK Survey – 2021</a:t>
            </a:r>
          </a:p>
        </p:txBody>
      </p:sp>
      <p:sp>
        <p:nvSpPr>
          <p:cNvPr id="3" name="Content Placeholder 2">
            <a:extLst>
              <a:ext uri="{FF2B5EF4-FFF2-40B4-BE49-F238E27FC236}">
                <a16:creationId xmlns:a16="http://schemas.microsoft.com/office/drawing/2014/main" id="{21543DE0-4E17-44A1-9BDE-C2BE7F07E863}"/>
              </a:ext>
            </a:extLst>
          </p:cNvPr>
          <p:cNvSpPr>
            <a:spLocks noGrp="1"/>
          </p:cNvSpPr>
          <p:nvPr>
            <p:ph idx="1"/>
          </p:nvPr>
        </p:nvSpPr>
        <p:spPr>
          <a:xfrm>
            <a:off x="304800" y="917575"/>
            <a:ext cx="10591800" cy="5178425"/>
          </a:xfrm>
        </p:spPr>
        <p:txBody>
          <a:bodyPr>
            <a:normAutofit lnSpcReduction="10000"/>
          </a:bodyPr>
          <a:lstStyle/>
          <a:p>
            <a:r>
              <a:rPr lang="en-US" dirty="0"/>
              <a:t>Suggestions for Improvements</a:t>
            </a:r>
          </a:p>
          <a:p>
            <a:pPr lvl="1"/>
            <a:r>
              <a:rPr lang="en-US" dirty="0"/>
              <a:t>Ask respondents about ACCE membership and length of membership</a:t>
            </a:r>
          </a:p>
          <a:p>
            <a:pPr lvl="1"/>
            <a:r>
              <a:rPr lang="en-US" dirty="0"/>
              <a:t>For the respondents that are not CCE, ask them if they plan on taking the exam in the future </a:t>
            </a:r>
          </a:p>
          <a:p>
            <a:pPr lvl="1"/>
            <a:r>
              <a:rPr lang="en-US" dirty="0"/>
              <a:t>Ask respondents if their employer provides an incentive for obtaining certifications</a:t>
            </a:r>
          </a:p>
          <a:p>
            <a:pPr lvl="1"/>
            <a:r>
              <a:rPr lang="en-US" dirty="0"/>
              <a:t>Ask for additional details on IT Management and Project Management</a:t>
            </a:r>
          </a:p>
          <a:p>
            <a:endParaRPr lang="en-US" dirty="0"/>
          </a:p>
          <a:p>
            <a:r>
              <a:rPr lang="en-US" dirty="0"/>
              <a:t>What did you think of the 2018 BOK survey?</a:t>
            </a:r>
          </a:p>
          <a:p>
            <a:endParaRPr lang="en-US" dirty="0"/>
          </a:p>
          <a:p>
            <a:r>
              <a:rPr lang="en-US" dirty="0"/>
              <a:t>What improvements would you like to see for the next survey?</a:t>
            </a:r>
          </a:p>
        </p:txBody>
      </p:sp>
    </p:spTree>
    <p:extLst>
      <p:ext uri="{BB962C8B-B14F-4D97-AF65-F5344CB8AC3E}">
        <p14:creationId xmlns:p14="http://schemas.microsoft.com/office/powerpoint/2010/main" val="411759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83DD-425E-4005-9EC3-38F8766FDCC2}"/>
              </a:ext>
            </a:extLst>
          </p:cNvPr>
          <p:cNvSpPr>
            <a:spLocks noGrp="1"/>
          </p:cNvSpPr>
          <p:nvPr>
            <p:ph type="title"/>
          </p:nvPr>
        </p:nvSpPr>
        <p:spPr/>
        <p:txBody>
          <a:bodyPr/>
          <a:lstStyle/>
          <a:p>
            <a:r>
              <a:rPr lang="en-US" b="1" dirty="0"/>
              <a:t>Questions?</a:t>
            </a:r>
          </a:p>
        </p:txBody>
      </p:sp>
      <p:pic>
        <p:nvPicPr>
          <p:cNvPr id="4" name="Content Placeholder 3">
            <a:extLst>
              <a:ext uri="{FF2B5EF4-FFF2-40B4-BE49-F238E27FC236}">
                <a16:creationId xmlns:a16="http://schemas.microsoft.com/office/drawing/2014/main" id="{0C6F33AE-72E0-4092-9CD5-F2DEE86AD5B3}"/>
              </a:ext>
            </a:extLst>
          </p:cNvPr>
          <p:cNvPicPr>
            <a:picLocks noGrp="1" noChangeAspect="1"/>
          </p:cNvPicPr>
          <p:nvPr>
            <p:ph idx="1"/>
          </p:nvPr>
        </p:nvPicPr>
        <p:blipFill>
          <a:blip r:embed="rId3"/>
          <a:stretch>
            <a:fillRect/>
          </a:stretch>
        </p:blipFill>
        <p:spPr>
          <a:xfrm>
            <a:off x="3657031" y="609599"/>
            <a:ext cx="3605308" cy="5638801"/>
          </a:xfrm>
          <a:prstGeom prst="rect">
            <a:avLst/>
          </a:prstGeom>
        </p:spPr>
      </p:pic>
    </p:spTree>
    <p:extLst>
      <p:ext uri="{BB962C8B-B14F-4D97-AF65-F5344CB8AC3E}">
        <p14:creationId xmlns:p14="http://schemas.microsoft.com/office/powerpoint/2010/main" val="4024513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FF4D73-3C87-43AE-8AD1-D6BA5B610026}"/>
              </a:ext>
            </a:extLst>
          </p:cNvPr>
          <p:cNvSpPr txBox="1"/>
          <p:nvPr/>
        </p:nvSpPr>
        <p:spPr>
          <a:xfrm>
            <a:off x="3733799" y="4114800"/>
            <a:ext cx="3990975" cy="2308324"/>
          </a:xfrm>
          <a:prstGeom prst="rect">
            <a:avLst/>
          </a:prstGeom>
          <a:noFill/>
        </p:spPr>
        <p:txBody>
          <a:bodyPr wrap="square" rtlCol="0">
            <a:spAutoFit/>
          </a:bodyPr>
          <a:lstStyle/>
          <a:p>
            <a:r>
              <a:rPr lang="en-US" dirty="0"/>
              <a:t>ACCE BOK Committee</a:t>
            </a:r>
          </a:p>
          <a:p>
            <a:endParaRPr lang="en-US" dirty="0"/>
          </a:p>
          <a:p>
            <a:r>
              <a:rPr lang="en-US" dirty="0"/>
              <a:t>Email address: </a:t>
            </a:r>
            <a:r>
              <a:rPr lang="en-US" dirty="0">
                <a:hlinkClick r:id="rId3"/>
              </a:rPr>
              <a:t>bokchair@acccenet.org</a:t>
            </a:r>
            <a:r>
              <a:rPr lang="en-US" dirty="0"/>
              <a:t>  </a:t>
            </a:r>
          </a:p>
          <a:p>
            <a:r>
              <a:rPr lang="en-US" dirty="0">
                <a:hlinkClick r:id="rId4"/>
              </a:rPr>
              <a:t>secretariat@accenet.org</a:t>
            </a:r>
            <a:endParaRPr lang="en-US" dirty="0"/>
          </a:p>
          <a:p>
            <a:r>
              <a:rPr lang="en-US" dirty="0"/>
              <a:t>Website:</a:t>
            </a:r>
          </a:p>
          <a:p>
            <a:r>
              <a:rPr lang="en-US" dirty="0">
                <a:hlinkClick r:id="rId5"/>
              </a:rPr>
              <a:t>https://accenet.org</a:t>
            </a:r>
            <a:endParaRPr lang="en-US" dirty="0"/>
          </a:p>
          <a:p>
            <a:endParaRPr lang="en-US" dirty="0"/>
          </a:p>
        </p:txBody>
      </p:sp>
      <p:pic>
        <p:nvPicPr>
          <p:cNvPr id="4" name="Picture 3">
            <a:extLst>
              <a:ext uri="{FF2B5EF4-FFF2-40B4-BE49-F238E27FC236}">
                <a16:creationId xmlns:a16="http://schemas.microsoft.com/office/drawing/2014/main" id="{363894A9-5E09-4B43-A6E5-F54D94952D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2000" y="5486400"/>
            <a:ext cx="3962400" cy="1482336"/>
          </a:xfrm>
          <a:prstGeom prst="rect">
            <a:avLst/>
          </a:prstGeom>
        </p:spPr>
      </p:pic>
    </p:spTree>
    <p:extLst>
      <p:ext uri="{BB962C8B-B14F-4D97-AF65-F5344CB8AC3E}">
        <p14:creationId xmlns:p14="http://schemas.microsoft.com/office/powerpoint/2010/main" val="395208253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ACCE template 2018.potx" id="{267D24E7-A635-4150-88EC-BD7C31B756AE}" vid="{CBD8A439-C334-4B6B-9380-AEA4503030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ACCE template 2018</Template>
  <TotalTime>5925</TotalTime>
  <Words>5323</Words>
  <Application>Microsoft Office PowerPoint</Application>
  <PresentationFormat>Widescreen</PresentationFormat>
  <Paragraphs>799</Paragraphs>
  <Slides>37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Calibri</vt:lpstr>
      <vt:lpstr>Candara</vt:lpstr>
      <vt:lpstr>Courier New</vt:lpstr>
      <vt:lpstr>Times New Roman</vt:lpstr>
      <vt:lpstr>Trebuchet MS</vt:lpstr>
      <vt:lpstr>Wingdings</vt:lpstr>
      <vt:lpstr>Wingdings 3</vt:lpstr>
      <vt:lpstr>Facet</vt:lpstr>
      <vt:lpstr>2018 ACCE Body of Knowledge (BOK) Survey Results</vt:lpstr>
      <vt:lpstr>2018 ACCE Body of Knowledge (BOK) Survey Results</vt:lpstr>
      <vt:lpstr>About the speakers</vt:lpstr>
      <vt:lpstr>About the speakers</vt:lpstr>
      <vt:lpstr>Session Outline</vt:lpstr>
      <vt:lpstr>Live Poll – Go to the MD Expo App!</vt:lpstr>
      <vt:lpstr>American College of Clinical Engineering (ACCE)</vt:lpstr>
      <vt:lpstr>Body of Knowledge (BOK) Committee</vt:lpstr>
      <vt:lpstr>Body of Knowledge (BOK) Survey</vt:lpstr>
      <vt:lpstr>Body of Knowledge (BOK) Survey</vt:lpstr>
      <vt:lpstr>Body of Knowledge (BOK) Survey</vt:lpstr>
      <vt:lpstr>Body of Knowledge (BOK) Survey</vt:lpstr>
      <vt:lpstr>Body of Knowledge (BOK) Survey</vt:lpstr>
      <vt:lpstr>Demographics - Country</vt:lpstr>
      <vt:lpstr>Live Poll – Go to the MD Expo App!</vt:lpstr>
      <vt:lpstr>Demographics – Current Employer</vt:lpstr>
      <vt:lpstr>Demographics - Profession</vt:lpstr>
      <vt:lpstr>Demographics – Primary Nature of Present Position</vt:lpstr>
      <vt:lpstr>Demographics – Highest Degree Attained</vt:lpstr>
      <vt:lpstr>Demographics – Degree in Engineering</vt:lpstr>
      <vt:lpstr>Live Poll – Go to the MD Expo App!</vt:lpstr>
      <vt:lpstr>Demographics – Years of Experience</vt:lpstr>
      <vt:lpstr>Demographics – CCE Eligibility</vt:lpstr>
      <vt:lpstr>Demographics – CCE Eligibility</vt:lpstr>
      <vt:lpstr>Demographics – Not CCE Eligible and in CE Positions</vt:lpstr>
      <vt:lpstr>Demographics - Certifications</vt:lpstr>
      <vt:lpstr>Knowledge and Responsibilities</vt:lpstr>
      <vt:lpstr>Knowledge – Top 10 Areas</vt:lpstr>
      <vt:lpstr>Knowledge – Top 10 Areas</vt:lpstr>
      <vt:lpstr>Responsibilities - Summary</vt:lpstr>
      <vt:lpstr>Live Poll – Go to the MD Expo App!</vt:lpstr>
      <vt:lpstr>Categories of Work</vt:lpstr>
      <vt:lpstr>Categories of Work - Professions</vt:lpstr>
      <vt:lpstr>BOK Survey – Where the Field is Headed</vt:lpstr>
      <vt:lpstr>BOK Survey – 2021</vt:lpstr>
      <vt:lpstr>Questions?</vt:lpstr>
      <vt:lpstr>PowerPoint Presentation</vt:lpstr>
    </vt:vector>
  </TitlesOfParts>
  <Company>Kaiser Permanente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Suly</dc:creator>
  <cp:lastModifiedBy>Navarro, Katherine</cp:lastModifiedBy>
  <cp:revision>274</cp:revision>
  <dcterms:created xsi:type="dcterms:W3CDTF">2019-03-29T22:54:58Z</dcterms:created>
  <dcterms:modified xsi:type="dcterms:W3CDTF">2019-04-01T21:10:10Z</dcterms:modified>
</cp:coreProperties>
</file>