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notesMasterIdLst>
    <p:notesMasterId r:id="rId28"/>
  </p:notesMasterIdLst>
  <p:sldIdLst>
    <p:sldId id="283" r:id="rId2"/>
    <p:sldId id="258" r:id="rId3"/>
    <p:sldId id="259" r:id="rId4"/>
    <p:sldId id="282" r:id="rId5"/>
    <p:sldId id="284" r:id="rId6"/>
    <p:sldId id="285" r:id="rId7"/>
    <p:sldId id="260" r:id="rId8"/>
    <p:sldId id="261" r:id="rId9"/>
    <p:sldId id="269" r:id="rId10"/>
    <p:sldId id="262" r:id="rId11"/>
    <p:sldId id="263" r:id="rId12"/>
    <p:sldId id="265" r:id="rId13"/>
    <p:sldId id="266" r:id="rId14"/>
    <p:sldId id="268" r:id="rId15"/>
    <p:sldId id="267" r:id="rId16"/>
    <p:sldId id="270" r:id="rId17"/>
    <p:sldId id="271" r:id="rId18"/>
    <p:sldId id="272" r:id="rId19"/>
    <p:sldId id="273" r:id="rId20"/>
    <p:sldId id="274" r:id="rId21"/>
    <p:sldId id="275" r:id="rId22"/>
    <p:sldId id="277" r:id="rId23"/>
    <p:sldId id="276" r:id="rId24"/>
    <p:sldId id="278" r:id="rId25"/>
    <p:sldId id="280" r:id="rId26"/>
    <p:sldId id="27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31"/>
    <p:restoredTop sz="74736" autoAdjust="0"/>
  </p:normalViewPr>
  <p:slideViewPr>
    <p:cSldViewPr snapToGrid="0" snapToObjects="1">
      <p:cViewPr varScale="1">
        <p:scale>
          <a:sx n="92" d="100"/>
          <a:sy n="92" d="100"/>
        </p:scale>
        <p:origin x="1002" y="8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8100F0-B76A-4404-91B2-752C4B7D949C}" type="datetimeFigureOut">
              <a:rPr lang="en-US" smtClean="0"/>
              <a:t>4/2/2018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87A96F-03B5-485F-ACD4-D67C0313EDC5}" type="slidenum">
              <a:rPr lang="en-US" smtClean="0"/>
              <a:t>‹#›</a:t>
            </a:fld>
            <a:endParaRPr lang="en-US"/>
          </a:p>
        </p:txBody>
      </p:sp>
    </p:spTree>
    <p:extLst>
      <p:ext uri="{BB962C8B-B14F-4D97-AF65-F5344CB8AC3E}">
        <p14:creationId xmlns:p14="http://schemas.microsoft.com/office/powerpoint/2010/main" val="3386219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Email stating a laptop had been stolen from a medical office</a:t>
            </a:r>
          </a:p>
          <a:p>
            <a:r>
              <a:rPr lang="en-US" sz="1200" kern="1200" dirty="0" smtClean="0">
                <a:solidFill>
                  <a:schemeClr val="tx1"/>
                </a:solidFill>
                <a:effectLst/>
                <a:latin typeface="+mn-lt"/>
                <a:ea typeface="+mn-ea"/>
                <a:cs typeface="+mn-cs"/>
              </a:rPr>
              <a:t>Urgent invite to a meeting to discuss laptop theft</a:t>
            </a:r>
          </a:p>
          <a:p>
            <a:r>
              <a:rPr lang="en-US" sz="1200" kern="1200" dirty="0" smtClean="0">
                <a:solidFill>
                  <a:schemeClr val="tx1"/>
                </a:solidFill>
                <a:effectLst/>
                <a:latin typeface="+mn-lt"/>
                <a:ea typeface="+mn-ea"/>
                <a:cs typeface="+mn-cs"/>
              </a:rPr>
              <a:t>Realization that the laptop was not just a laptop but part of an EMG system</a:t>
            </a:r>
          </a:p>
          <a:p>
            <a:r>
              <a:rPr lang="en-US" sz="1200" kern="1200" dirty="0" smtClean="0">
                <a:solidFill>
                  <a:schemeClr val="tx1"/>
                </a:solidFill>
                <a:effectLst/>
                <a:latin typeface="+mn-lt"/>
                <a:ea typeface="+mn-ea"/>
                <a:cs typeface="+mn-cs"/>
              </a:rPr>
              <a:t>Investigation in to contents of laptop</a:t>
            </a:r>
          </a:p>
          <a:p>
            <a:pPr lvl="0"/>
            <a:r>
              <a:rPr lang="en-US" sz="1200" kern="1200" dirty="0" smtClean="0">
                <a:solidFill>
                  <a:schemeClr val="tx1"/>
                </a:solidFill>
                <a:effectLst/>
                <a:latin typeface="+mn-lt"/>
                <a:ea typeface="+mn-ea"/>
                <a:cs typeface="+mn-cs"/>
              </a:rPr>
              <a:t>	Had no physical security </a:t>
            </a:r>
          </a:p>
          <a:p>
            <a:pPr lvl="0"/>
            <a:r>
              <a:rPr lang="en-US" sz="1200" kern="1200" dirty="0" smtClean="0">
                <a:solidFill>
                  <a:schemeClr val="tx1"/>
                </a:solidFill>
                <a:effectLst/>
                <a:latin typeface="+mn-lt"/>
                <a:ea typeface="+mn-ea"/>
                <a:cs typeface="+mn-cs"/>
              </a:rPr>
              <a:t>	Kept in a room that patients had access to</a:t>
            </a:r>
          </a:p>
          <a:p>
            <a:pPr lvl="0"/>
            <a:r>
              <a:rPr lang="en-US" sz="1200" kern="1200" dirty="0" smtClean="0">
                <a:solidFill>
                  <a:schemeClr val="tx1"/>
                </a:solidFill>
                <a:effectLst/>
                <a:latin typeface="+mn-lt"/>
                <a:ea typeface="+mn-ea"/>
                <a:cs typeface="+mn-cs"/>
              </a:rPr>
              <a:t>	Contained patient data in excess of 10 years old</a:t>
            </a:r>
          </a:p>
          <a:p>
            <a:pPr lvl="0"/>
            <a:r>
              <a:rPr lang="en-US" sz="1200" kern="1200" dirty="0" smtClean="0">
                <a:solidFill>
                  <a:schemeClr val="tx1"/>
                </a:solidFill>
                <a:effectLst/>
                <a:latin typeface="+mn-lt"/>
                <a:ea typeface="+mn-ea"/>
                <a:cs typeface="+mn-cs"/>
              </a:rPr>
              <a:t>	Required no log in information</a:t>
            </a:r>
          </a:p>
          <a:p>
            <a:pPr lvl="0"/>
            <a:r>
              <a:rPr lang="en-US" sz="1200" kern="1200" dirty="0" smtClean="0">
                <a:solidFill>
                  <a:schemeClr val="tx1"/>
                </a:solidFill>
                <a:effectLst/>
                <a:latin typeface="+mn-lt"/>
                <a:ea typeface="+mn-ea"/>
                <a:cs typeface="+mn-cs"/>
              </a:rPr>
              <a:t>	Was not encrypted</a:t>
            </a:r>
          </a:p>
          <a:p>
            <a:r>
              <a:rPr lang="en-US" sz="1200" kern="1200" dirty="0" smtClean="0">
                <a:solidFill>
                  <a:schemeClr val="tx1"/>
                </a:solidFill>
                <a:effectLst/>
                <a:latin typeface="+mn-lt"/>
                <a:ea typeface="+mn-ea"/>
                <a:cs typeface="+mn-cs"/>
              </a:rPr>
              <a:t>Reporting the event</a:t>
            </a:r>
          </a:p>
          <a:p>
            <a:pPr lvl="0"/>
            <a:r>
              <a:rPr lang="en-US" sz="1200" kern="1200" dirty="0" smtClean="0">
                <a:solidFill>
                  <a:schemeClr val="tx1"/>
                </a:solidFill>
                <a:effectLst/>
                <a:latin typeface="+mn-lt"/>
                <a:ea typeface="+mn-ea"/>
                <a:cs typeface="+mn-cs"/>
              </a:rPr>
              <a:t>	No way to identify all the patients on the device</a:t>
            </a:r>
          </a:p>
          <a:p>
            <a:pPr lvl="0"/>
            <a:r>
              <a:rPr lang="en-US" sz="1200" kern="1200" dirty="0" smtClean="0">
                <a:solidFill>
                  <a:schemeClr val="tx1"/>
                </a:solidFill>
                <a:effectLst/>
                <a:latin typeface="+mn-lt"/>
                <a:ea typeface="+mn-ea"/>
                <a:cs typeface="+mn-cs"/>
              </a:rPr>
              <a:t>	Device did not receive a technical assessment because it was not on the network</a:t>
            </a:r>
          </a:p>
          <a:p>
            <a:pPr lvl="0"/>
            <a:r>
              <a:rPr lang="en-US" sz="1200" kern="1200" dirty="0" smtClean="0">
                <a:solidFill>
                  <a:schemeClr val="tx1"/>
                </a:solidFill>
                <a:effectLst/>
                <a:latin typeface="+mn-lt"/>
                <a:ea typeface="+mn-ea"/>
                <a:cs typeface="+mn-cs"/>
              </a:rPr>
              <a:t>	Device was acquired with the purchase of the practice and had patient data from previous practice on it</a:t>
            </a:r>
          </a:p>
          <a:p>
            <a:endParaRPr lang="en-US" dirty="0"/>
          </a:p>
        </p:txBody>
      </p:sp>
      <p:sp>
        <p:nvSpPr>
          <p:cNvPr id="4" name="Slide Number Placeholder 3"/>
          <p:cNvSpPr>
            <a:spLocks noGrp="1"/>
          </p:cNvSpPr>
          <p:nvPr>
            <p:ph type="sldNum" sz="quarter" idx="10"/>
          </p:nvPr>
        </p:nvSpPr>
        <p:spPr/>
        <p:txBody>
          <a:bodyPr/>
          <a:lstStyle/>
          <a:p>
            <a:fld id="{5287A96F-03B5-485F-ACD4-D67C0313EDC5}" type="slidenum">
              <a:rPr lang="en-US" smtClean="0"/>
              <a:t>9</a:t>
            </a:fld>
            <a:endParaRPr lang="en-US"/>
          </a:p>
        </p:txBody>
      </p:sp>
    </p:spTree>
    <p:extLst>
      <p:ext uri="{BB962C8B-B14F-4D97-AF65-F5344CB8AC3E}">
        <p14:creationId xmlns:p14="http://schemas.microsoft.com/office/powerpoint/2010/main" val="2734760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For some media, clearing media would not suffice for purging. However, for ATA disk drives manufactured after 2001 (over 15 GB) the terms clearing and purging have converged. Studies have shown that most of today’s media can be effectively cleared and purged by one overwrite using current available sanitization technologies. </a:t>
            </a:r>
          </a:p>
          <a:p>
            <a:endParaRPr lang="en-US" dirty="0" smtClean="0"/>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a:t>
            </a:r>
          </a:p>
          <a:p>
            <a:r>
              <a:rPr lang="en-US" sz="1200" b="1" i="0" u="none" strike="noStrike" kern="1200" baseline="0" dirty="0" smtClean="0">
                <a:solidFill>
                  <a:schemeClr val="tx1"/>
                </a:solidFill>
                <a:latin typeface="+mn-lt"/>
                <a:ea typeface="+mn-ea"/>
                <a:cs typeface="+mn-cs"/>
              </a:rPr>
              <a:t>NIST Special Publication 800-88  </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a:t>
            </a:r>
          </a:p>
          <a:p>
            <a:r>
              <a:rPr lang="en-US" sz="1200" b="0" i="0" u="none" strike="noStrike" kern="1200" baseline="0" dirty="0" smtClean="0">
                <a:solidFill>
                  <a:schemeClr val="tx1"/>
                </a:solidFill>
                <a:latin typeface="+mn-lt"/>
                <a:ea typeface="+mn-ea"/>
                <a:cs typeface="+mn-cs"/>
              </a:rPr>
              <a:t>Guidelines for Media Sanitization 2006</a:t>
            </a:r>
          </a:p>
          <a:p>
            <a:endParaRPr lang="en-US" sz="1200" b="0" i="0" u="none" strike="noStrike"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287A96F-03B5-485F-ACD4-D67C0313EDC5}" type="slidenum">
              <a:rPr lang="en-US" smtClean="0"/>
              <a:t>13</a:t>
            </a:fld>
            <a:endParaRPr lang="en-US"/>
          </a:p>
        </p:txBody>
      </p:sp>
    </p:spTree>
    <p:extLst>
      <p:ext uri="{BB962C8B-B14F-4D97-AF65-F5344CB8AC3E}">
        <p14:creationId xmlns:p14="http://schemas.microsoft.com/office/powerpoint/2010/main" val="400143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If the electronic PHI (</a:t>
            </a:r>
            <a:r>
              <a:rPr lang="en-US" sz="1200" b="0" i="0" u="none" strike="noStrike" kern="1200" baseline="0" dirty="0" err="1" smtClean="0">
                <a:solidFill>
                  <a:schemeClr val="tx1"/>
                </a:solidFill>
                <a:latin typeface="+mn-lt"/>
                <a:ea typeface="+mn-ea"/>
                <a:cs typeface="+mn-cs"/>
              </a:rPr>
              <a:t>ePHI</a:t>
            </a:r>
            <a:r>
              <a:rPr lang="en-US" sz="1200" b="0" i="0" u="none" strike="noStrike" kern="1200" baseline="0" dirty="0" smtClean="0">
                <a:solidFill>
                  <a:schemeClr val="tx1"/>
                </a:solidFill>
                <a:latin typeface="+mn-lt"/>
                <a:ea typeface="+mn-ea"/>
                <a:cs typeface="+mn-cs"/>
              </a:rPr>
              <a:t>) is encrypted by the entity in a manner consistent with the </a:t>
            </a:r>
            <a:r>
              <a:rPr lang="en-US" sz="1200" b="0" i="1" u="none" strike="noStrike" kern="1200" baseline="0" dirty="0" smtClean="0">
                <a:solidFill>
                  <a:schemeClr val="tx1"/>
                </a:solidFill>
                <a:latin typeface="+mn-lt"/>
                <a:ea typeface="+mn-ea"/>
                <a:cs typeface="+mn-cs"/>
              </a:rPr>
              <a:t>Guidance to Render Unsecured Protected Health Information Unusable, Unreadable, or Indecipherable to Unauthorized Individuals7 </a:t>
            </a:r>
            <a:r>
              <a:rPr lang="en-US" sz="1200" b="0" i="0" u="none" strike="noStrike" kern="1200" baseline="0" dirty="0" smtClean="0">
                <a:solidFill>
                  <a:schemeClr val="tx1"/>
                </a:solidFill>
                <a:latin typeface="+mn-lt"/>
                <a:ea typeface="+mn-ea"/>
                <a:cs typeface="+mn-cs"/>
              </a:rPr>
              <a:t>such that it is no longer “unsecured PHI,” then the entity is not required to conduct a risk assessment to determine if there is a low probability of compromise, and breach notification is not required. </a:t>
            </a:r>
            <a:endParaRPr lang="en-US" dirty="0"/>
          </a:p>
        </p:txBody>
      </p:sp>
      <p:sp>
        <p:nvSpPr>
          <p:cNvPr id="4" name="Slide Number Placeholder 3"/>
          <p:cNvSpPr>
            <a:spLocks noGrp="1"/>
          </p:cNvSpPr>
          <p:nvPr>
            <p:ph type="sldNum" sz="quarter" idx="10"/>
          </p:nvPr>
        </p:nvSpPr>
        <p:spPr/>
        <p:txBody>
          <a:bodyPr/>
          <a:lstStyle/>
          <a:p>
            <a:fld id="{5287A96F-03B5-485F-ACD4-D67C0313EDC5}" type="slidenum">
              <a:rPr lang="en-US" smtClean="0"/>
              <a:t>16</a:t>
            </a:fld>
            <a:endParaRPr lang="en-US"/>
          </a:p>
        </p:txBody>
      </p:sp>
    </p:spTree>
    <p:extLst>
      <p:ext uri="{BB962C8B-B14F-4D97-AF65-F5344CB8AC3E}">
        <p14:creationId xmlns:p14="http://schemas.microsoft.com/office/powerpoint/2010/main" val="2758539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HHS Published </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a:t>
            </a:r>
            <a:r>
              <a:rPr lang="en-US" sz="1200" b="1" i="0" u="none" strike="noStrike" kern="1200" baseline="0" dirty="0" smtClean="0">
                <a:solidFill>
                  <a:schemeClr val="tx1"/>
                </a:solidFill>
                <a:latin typeface="+mn-lt"/>
                <a:ea typeface="+mn-ea"/>
                <a:cs typeface="+mn-cs"/>
              </a:rPr>
              <a:t>FACT SHEET: Ransomware and HIPAA ~late 2016</a:t>
            </a:r>
            <a:endParaRPr lang="en-US" dirty="0"/>
          </a:p>
        </p:txBody>
      </p:sp>
      <p:sp>
        <p:nvSpPr>
          <p:cNvPr id="4" name="Slide Number Placeholder 3"/>
          <p:cNvSpPr>
            <a:spLocks noGrp="1"/>
          </p:cNvSpPr>
          <p:nvPr>
            <p:ph type="sldNum" sz="quarter" idx="10"/>
          </p:nvPr>
        </p:nvSpPr>
        <p:spPr/>
        <p:txBody>
          <a:bodyPr/>
          <a:lstStyle/>
          <a:p>
            <a:fld id="{5287A96F-03B5-485F-ACD4-D67C0313EDC5}" type="slidenum">
              <a:rPr lang="en-US" smtClean="0"/>
              <a:t>19</a:t>
            </a:fld>
            <a:endParaRPr lang="en-US"/>
          </a:p>
        </p:txBody>
      </p:sp>
    </p:spTree>
    <p:extLst>
      <p:ext uri="{BB962C8B-B14F-4D97-AF65-F5344CB8AC3E}">
        <p14:creationId xmlns:p14="http://schemas.microsoft.com/office/powerpoint/2010/main" val="1672076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87A96F-03B5-485F-ACD4-D67C0313EDC5}" type="slidenum">
              <a:rPr lang="en-US" smtClean="0"/>
              <a:t>21</a:t>
            </a:fld>
            <a:endParaRPr lang="en-US"/>
          </a:p>
        </p:txBody>
      </p:sp>
    </p:spTree>
    <p:extLst>
      <p:ext uri="{BB962C8B-B14F-4D97-AF65-F5344CB8AC3E}">
        <p14:creationId xmlns:p14="http://schemas.microsoft.com/office/powerpoint/2010/main" val="1237197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87A96F-03B5-485F-ACD4-D67C0313EDC5}" type="slidenum">
              <a:rPr lang="en-US" smtClean="0"/>
              <a:t>23</a:t>
            </a:fld>
            <a:endParaRPr lang="en-US"/>
          </a:p>
        </p:txBody>
      </p:sp>
    </p:spTree>
    <p:extLst>
      <p:ext uri="{BB962C8B-B14F-4D97-AF65-F5344CB8AC3E}">
        <p14:creationId xmlns:p14="http://schemas.microsoft.com/office/powerpoint/2010/main" val="148783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Encryption, </a:t>
            </a:r>
            <a:r>
              <a:rPr lang="en-US" smtClean="0"/>
              <a:t>Directory services</a:t>
            </a:r>
            <a:endParaRPr lang="en-US" dirty="0"/>
          </a:p>
        </p:txBody>
      </p:sp>
      <p:sp>
        <p:nvSpPr>
          <p:cNvPr id="4" name="Slide Number Placeholder 3"/>
          <p:cNvSpPr>
            <a:spLocks noGrp="1"/>
          </p:cNvSpPr>
          <p:nvPr>
            <p:ph type="sldNum" sz="quarter" idx="10"/>
          </p:nvPr>
        </p:nvSpPr>
        <p:spPr/>
        <p:txBody>
          <a:bodyPr/>
          <a:lstStyle/>
          <a:p>
            <a:fld id="{5287A96F-03B5-485F-ACD4-D67C0313EDC5}" type="slidenum">
              <a:rPr lang="en-US" smtClean="0"/>
              <a:t>25</a:t>
            </a:fld>
            <a:endParaRPr lang="en-US"/>
          </a:p>
        </p:txBody>
      </p:sp>
    </p:spTree>
    <p:extLst>
      <p:ext uri="{BB962C8B-B14F-4D97-AF65-F5344CB8AC3E}">
        <p14:creationId xmlns:p14="http://schemas.microsoft.com/office/powerpoint/2010/main" val="3969258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9D7F44E-7EBC-E942-B4E0-CED46E7859AA}" type="datetimeFigureOut">
              <a:rPr lang="en-US" smtClean="0"/>
              <a:t>4/2/2018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BA0329-55C8-134A-B51A-3D492431A100}" type="slidenum">
              <a:rPr lang="en-US" smtClean="0"/>
              <a:t>‹#›</a:t>
            </a:fld>
            <a:endParaRPr lang="en-US"/>
          </a:p>
        </p:txBody>
      </p:sp>
    </p:spTree>
    <p:extLst>
      <p:ext uri="{BB962C8B-B14F-4D97-AF65-F5344CB8AC3E}">
        <p14:creationId xmlns:p14="http://schemas.microsoft.com/office/powerpoint/2010/main" val="1604414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D7F44E-7EBC-E942-B4E0-CED46E7859AA}" type="datetimeFigureOut">
              <a:rPr lang="en-US" smtClean="0"/>
              <a:t>4/2/2018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BA0329-55C8-134A-B51A-3D492431A100}" type="slidenum">
              <a:rPr lang="en-US" smtClean="0"/>
              <a:t>‹#›</a:t>
            </a:fld>
            <a:endParaRPr lang="en-US"/>
          </a:p>
        </p:txBody>
      </p:sp>
    </p:spTree>
    <p:extLst>
      <p:ext uri="{BB962C8B-B14F-4D97-AF65-F5344CB8AC3E}">
        <p14:creationId xmlns:p14="http://schemas.microsoft.com/office/powerpoint/2010/main" val="1595023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D7F44E-7EBC-E942-B4E0-CED46E7859AA}" type="datetimeFigureOut">
              <a:rPr lang="en-US" smtClean="0"/>
              <a:t>4/2/2018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BA0329-55C8-134A-B51A-3D492431A100}" type="slidenum">
              <a:rPr lang="en-US" smtClean="0"/>
              <a:t>‹#›</a:t>
            </a:fld>
            <a:endParaRPr lang="en-US"/>
          </a:p>
        </p:txBody>
      </p:sp>
    </p:spTree>
    <p:extLst>
      <p:ext uri="{BB962C8B-B14F-4D97-AF65-F5344CB8AC3E}">
        <p14:creationId xmlns:p14="http://schemas.microsoft.com/office/powerpoint/2010/main" val="515397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9D7F44E-7EBC-E942-B4E0-CED46E7859AA}" type="datetimeFigureOut">
              <a:rPr lang="en-US" smtClean="0"/>
              <a:t>4/2/2018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BA0329-55C8-134A-B51A-3D492431A100}" type="slidenum">
              <a:rPr lang="en-US" smtClean="0"/>
              <a:t>‹#›</a:t>
            </a:fld>
            <a:endParaRPr lang="en-US"/>
          </a:p>
        </p:txBody>
      </p:sp>
    </p:spTree>
    <p:extLst>
      <p:ext uri="{BB962C8B-B14F-4D97-AF65-F5344CB8AC3E}">
        <p14:creationId xmlns:p14="http://schemas.microsoft.com/office/powerpoint/2010/main" val="1479460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9D7F44E-7EBC-E942-B4E0-CED46E7859AA}" type="datetimeFigureOut">
              <a:rPr lang="en-US" smtClean="0"/>
              <a:t>4/2/2018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BA0329-55C8-134A-B51A-3D492431A100}" type="slidenum">
              <a:rPr lang="en-US" smtClean="0"/>
              <a:t>‹#›</a:t>
            </a:fld>
            <a:endParaRPr lang="en-US"/>
          </a:p>
        </p:txBody>
      </p:sp>
    </p:spTree>
    <p:extLst>
      <p:ext uri="{BB962C8B-B14F-4D97-AF65-F5344CB8AC3E}">
        <p14:creationId xmlns:p14="http://schemas.microsoft.com/office/powerpoint/2010/main" val="1734706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9D7F44E-7EBC-E942-B4E0-CED46E7859AA}" type="datetimeFigureOut">
              <a:rPr lang="en-US" smtClean="0"/>
              <a:t>4/2/2018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BA0329-55C8-134A-B51A-3D492431A100}" type="slidenum">
              <a:rPr lang="en-US" smtClean="0"/>
              <a:t>‹#›</a:t>
            </a:fld>
            <a:endParaRPr lang="en-US"/>
          </a:p>
        </p:txBody>
      </p:sp>
    </p:spTree>
    <p:extLst>
      <p:ext uri="{BB962C8B-B14F-4D97-AF65-F5344CB8AC3E}">
        <p14:creationId xmlns:p14="http://schemas.microsoft.com/office/powerpoint/2010/main" val="975179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D7F44E-7EBC-E942-B4E0-CED46E7859AA}" type="datetimeFigureOut">
              <a:rPr lang="en-US" smtClean="0"/>
              <a:t>4/2/2018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BA0329-55C8-134A-B51A-3D492431A100}" type="slidenum">
              <a:rPr lang="en-US" smtClean="0"/>
              <a:t>‹#›</a:t>
            </a:fld>
            <a:endParaRPr lang="en-US"/>
          </a:p>
        </p:txBody>
      </p:sp>
    </p:spTree>
    <p:extLst>
      <p:ext uri="{BB962C8B-B14F-4D97-AF65-F5344CB8AC3E}">
        <p14:creationId xmlns:p14="http://schemas.microsoft.com/office/powerpoint/2010/main" val="239183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D7F44E-7EBC-E942-B4E0-CED46E7859AA}" type="datetimeFigureOut">
              <a:rPr lang="en-US" smtClean="0"/>
              <a:t>4/2/2018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BA0329-55C8-134A-B51A-3D492431A100}" type="slidenum">
              <a:rPr lang="en-US" smtClean="0"/>
              <a:t>‹#›</a:t>
            </a:fld>
            <a:endParaRPr lang="en-US"/>
          </a:p>
        </p:txBody>
      </p:sp>
    </p:spTree>
    <p:extLst>
      <p:ext uri="{BB962C8B-B14F-4D97-AF65-F5344CB8AC3E}">
        <p14:creationId xmlns:p14="http://schemas.microsoft.com/office/powerpoint/2010/main" val="2014861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D7F44E-7EBC-E942-B4E0-CED46E7859AA}" type="datetimeFigureOut">
              <a:rPr lang="en-US" smtClean="0"/>
              <a:t>4/2/2018</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BA0329-55C8-134A-B51A-3D492431A100}" type="slidenum">
              <a:rPr lang="en-US" smtClean="0"/>
              <a:t>‹#›</a:t>
            </a:fld>
            <a:endParaRPr lang="en-US"/>
          </a:p>
        </p:txBody>
      </p:sp>
    </p:spTree>
    <p:extLst>
      <p:ext uri="{BB962C8B-B14F-4D97-AF65-F5344CB8AC3E}">
        <p14:creationId xmlns:p14="http://schemas.microsoft.com/office/powerpoint/2010/main" val="109785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D7F44E-7EBC-E942-B4E0-CED46E7859AA}" type="datetimeFigureOut">
              <a:rPr lang="en-US" smtClean="0"/>
              <a:t>4/2/2018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BA0329-55C8-134A-B51A-3D492431A100}" type="slidenum">
              <a:rPr lang="en-US" smtClean="0"/>
              <a:t>‹#›</a:t>
            </a:fld>
            <a:endParaRPr lang="en-US"/>
          </a:p>
        </p:txBody>
      </p:sp>
    </p:spTree>
    <p:extLst>
      <p:ext uri="{BB962C8B-B14F-4D97-AF65-F5344CB8AC3E}">
        <p14:creationId xmlns:p14="http://schemas.microsoft.com/office/powerpoint/2010/main" val="482613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D7F44E-7EBC-E942-B4E0-CED46E7859AA}" type="datetimeFigureOut">
              <a:rPr lang="en-US" smtClean="0"/>
              <a:t>4/2/2018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BA0329-55C8-134A-B51A-3D492431A100}" type="slidenum">
              <a:rPr lang="en-US" smtClean="0"/>
              <a:t>‹#›</a:t>
            </a:fld>
            <a:endParaRPr lang="en-US"/>
          </a:p>
        </p:txBody>
      </p:sp>
    </p:spTree>
    <p:extLst>
      <p:ext uri="{BB962C8B-B14F-4D97-AF65-F5344CB8AC3E}">
        <p14:creationId xmlns:p14="http://schemas.microsoft.com/office/powerpoint/2010/main" val="246015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D7F44E-7EBC-E942-B4E0-CED46E7859AA}" type="datetimeFigureOut">
              <a:rPr lang="en-US" smtClean="0"/>
              <a:t>4/2/2018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BA0329-55C8-134A-B51A-3D492431A100}" type="slidenum">
              <a:rPr lang="en-US" smtClean="0"/>
              <a:t>‹#›</a:t>
            </a:fld>
            <a:endParaRPr lang="en-US"/>
          </a:p>
        </p:txBody>
      </p:sp>
    </p:spTree>
    <p:extLst>
      <p:ext uri="{BB962C8B-B14F-4D97-AF65-F5344CB8AC3E}">
        <p14:creationId xmlns:p14="http://schemas.microsoft.com/office/powerpoint/2010/main" val="21960976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8470" y="0"/>
            <a:ext cx="8875059" cy="6858000"/>
          </a:xfrm>
          <a:prstGeom prst="rect">
            <a:avLst/>
          </a:prstGeom>
        </p:spPr>
      </p:pic>
    </p:spTree>
    <p:extLst>
      <p:ext uri="{BB962C8B-B14F-4D97-AF65-F5344CB8AC3E}">
        <p14:creationId xmlns:p14="http://schemas.microsoft.com/office/powerpoint/2010/main" val="17061108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300263" y="265450"/>
            <a:ext cx="9144000" cy="892141"/>
          </a:xfrm>
        </p:spPr>
        <p:txBody>
          <a:bodyPr>
            <a:normAutofit/>
          </a:bodyPr>
          <a:lstStyle/>
          <a:p>
            <a:r>
              <a:rPr lang="en-US" sz="4800" dirty="0" smtClean="0">
                <a:solidFill>
                  <a:schemeClr val="bg1"/>
                </a:solidFill>
                <a:latin typeface="Lucida Sans Unicode" panose="020B0602030504020204" pitchFamily="34" charset="0"/>
                <a:cs typeface="Lucida Sans Unicode" panose="020B0602030504020204" pitchFamily="34" charset="0"/>
              </a:rPr>
              <a:t>Introduction</a:t>
            </a:r>
            <a:endParaRPr lang="en-US" sz="4800" dirty="0">
              <a:solidFill>
                <a:schemeClr val="bg1"/>
              </a:solidFill>
              <a:latin typeface="Lucida Sans Unicode" panose="020B0602030504020204" pitchFamily="34" charset="0"/>
              <a:cs typeface="Lucida Sans Unicode" panose="020B0602030504020204" pitchFamily="34"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2606" y="1424940"/>
            <a:ext cx="4339314" cy="3184262"/>
          </a:xfrm>
          <a:prstGeom prst="rect">
            <a:avLst/>
          </a:prstGeom>
        </p:spPr>
      </p:pic>
      <p:sp>
        <p:nvSpPr>
          <p:cNvPr id="9" name="TextBox 8"/>
          <p:cNvSpPr txBox="1"/>
          <p:nvPr/>
        </p:nvSpPr>
        <p:spPr>
          <a:xfrm>
            <a:off x="3791437" y="4905734"/>
            <a:ext cx="4161652" cy="1384995"/>
          </a:xfrm>
          <a:prstGeom prst="rect">
            <a:avLst/>
          </a:prstGeom>
          <a:noFill/>
        </p:spPr>
        <p:txBody>
          <a:bodyPr wrap="none" rtlCol="0">
            <a:spAutoFit/>
          </a:bodyPr>
          <a:lstStyle/>
          <a:p>
            <a:pPr algn="ctr"/>
            <a:r>
              <a:rPr lang="en-US" sz="2800" dirty="0" smtClean="0">
                <a:solidFill>
                  <a:schemeClr val="bg1"/>
                </a:solidFill>
              </a:rPr>
              <a:t>Benjamin Stock</a:t>
            </a:r>
          </a:p>
          <a:p>
            <a:r>
              <a:rPr lang="en-US" sz="2800" dirty="0" smtClean="0">
                <a:solidFill>
                  <a:schemeClr val="bg1"/>
                </a:solidFill>
              </a:rPr>
              <a:t>Ben.Stock@ssmhealth.com</a:t>
            </a:r>
          </a:p>
          <a:p>
            <a:pPr algn="ctr"/>
            <a:r>
              <a:rPr lang="en-US" sz="2800" dirty="0" smtClean="0">
                <a:solidFill>
                  <a:schemeClr val="bg1"/>
                </a:solidFill>
              </a:rPr>
              <a:t>@</a:t>
            </a:r>
            <a:r>
              <a:rPr lang="en-US" sz="2800" smtClean="0">
                <a:solidFill>
                  <a:schemeClr val="bg1"/>
                </a:solidFill>
              </a:rPr>
              <a:t>StockHIT</a:t>
            </a:r>
            <a:endParaRPr lang="en-US" sz="2800" dirty="0">
              <a:solidFill>
                <a:schemeClr val="bg1"/>
              </a:solidFill>
            </a:endParaRPr>
          </a:p>
        </p:txBody>
      </p:sp>
    </p:spTree>
    <p:extLst>
      <p:ext uri="{BB962C8B-B14F-4D97-AF65-F5344CB8AC3E}">
        <p14:creationId xmlns:p14="http://schemas.microsoft.com/office/powerpoint/2010/main" val="29249251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1189" y="163445"/>
            <a:ext cx="10669621" cy="1325563"/>
          </a:xfrm>
        </p:spPr>
        <p:txBody>
          <a:bodyPr/>
          <a:lstStyle/>
          <a:p>
            <a:r>
              <a:rPr lang="en-US" dirty="0" smtClean="0">
                <a:solidFill>
                  <a:schemeClr val="bg1"/>
                </a:solidFill>
              </a:rPr>
              <a:t>Are You Doing Enough to Protect Patient Data?</a:t>
            </a:r>
            <a:endParaRPr lang="en-US" dirty="0">
              <a:solidFill>
                <a:schemeClr val="bg1"/>
              </a:solidFill>
            </a:endParaRPr>
          </a:p>
        </p:txBody>
      </p:sp>
      <p:pic>
        <p:nvPicPr>
          <p:cNvPr id="4" name="Content Placeholder 3"/>
          <p:cNvPicPr>
            <a:picLocks noGrp="1" noChangeAspect="1"/>
          </p:cNvPicPr>
          <p:nvPr>
            <p:ph idx="1"/>
          </p:nvPr>
        </p:nvPicPr>
        <p:blipFill>
          <a:blip r:embed="rId2"/>
          <a:stretch>
            <a:fillRect/>
          </a:stretch>
        </p:blipFill>
        <p:spPr>
          <a:xfrm>
            <a:off x="0" y="1498060"/>
            <a:ext cx="12192000" cy="4678903"/>
          </a:xfrm>
          <a:prstGeom prst="rect">
            <a:avLst/>
          </a:prstGeom>
        </p:spPr>
      </p:pic>
    </p:spTree>
    <p:extLst>
      <p:ext uri="{BB962C8B-B14F-4D97-AF65-F5344CB8AC3E}">
        <p14:creationId xmlns:p14="http://schemas.microsoft.com/office/powerpoint/2010/main" val="2352108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1189" y="163445"/>
            <a:ext cx="10669621" cy="1325563"/>
          </a:xfrm>
        </p:spPr>
        <p:txBody>
          <a:bodyPr/>
          <a:lstStyle/>
          <a:p>
            <a:pPr algn="ctr"/>
            <a:r>
              <a:rPr lang="en-US" dirty="0" smtClean="0">
                <a:solidFill>
                  <a:schemeClr val="bg1"/>
                </a:solidFill>
              </a:rPr>
              <a:t>Are You Doing Enough to Protect </a:t>
            </a:r>
            <a:r>
              <a:rPr lang="en-US" dirty="0" smtClean="0">
                <a:solidFill>
                  <a:srgbClr val="FF0000"/>
                </a:solidFill>
              </a:rPr>
              <a:t>Your</a:t>
            </a:r>
            <a:r>
              <a:rPr lang="en-US" dirty="0" smtClean="0">
                <a:solidFill>
                  <a:schemeClr val="bg1"/>
                </a:solidFill>
              </a:rPr>
              <a:t> Patient </a:t>
            </a:r>
            <a:r>
              <a:rPr lang="en-US" dirty="0" smtClean="0">
                <a:solidFill>
                  <a:srgbClr val="FF0000"/>
                </a:solidFill>
              </a:rPr>
              <a:t>and Their </a:t>
            </a:r>
            <a:r>
              <a:rPr lang="en-US" dirty="0" smtClean="0">
                <a:solidFill>
                  <a:schemeClr val="bg1"/>
                </a:solidFill>
              </a:rPr>
              <a:t>Data?</a:t>
            </a:r>
            <a:endParaRPr lang="en-US" dirty="0">
              <a:solidFill>
                <a:schemeClr val="bg1"/>
              </a:solidFill>
            </a:endParaRPr>
          </a:p>
        </p:txBody>
      </p:sp>
      <p:pic>
        <p:nvPicPr>
          <p:cNvPr id="4" name="Content Placeholder 3"/>
          <p:cNvPicPr>
            <a:picLocks noGrp="1" noChangeAspect="1"/>
          </p:cNvPicPr>
          <p:nvPr>
            <p:ph idx="1"/>
          </p:nvPr>
        </p:nvPicPr>
        <p:blipFill>
          <a:blip r:embed="rId2"/>
          <a:stretch>
            <a:fillRect/>
          </a:stretch>
        </p:blipFill>
        <p:spPr>
          <a:xfrm>
            <a:off x="5857103" y="1415682"/>
            <a:ext cx="5766486" cy="4678903"/>
          </a:xfrm>
          <a:prstGeom prst="rect">
            <a:avLst/>
          </a:prstGeom>
        </p:spPr>
      </p:pic>
      <p:pic>
        <p:nvPicPr>
          <p:cNvPr id="3" name="Picture 2"/>
          <p:cNvPicPr>
            <a:picLocks noChangeAspect="1"/>
          </p:cNvPicPr>
          <p:nvPr/>
        </p:nvPicPr>
        <p:blipFill>
          <a:blip r:embed="rId3"/>
          <a:stretch>
            <a:fillRect/>
          </a:stretch>
        </p:blipFill>
        <p:spPr>
          <a:xfrm>
            <a:off x="1079517" y="1489008"/>
            <a:ext cx="3387472" cy="4731813"/>
          </a:xfrm>
          <a:prstGeom prst="rect">
            <a:avLst/>
          </a:prstGeom>
        </p:spPr>
      </p:pic>
      <p:sp>
        <p:nvSpPr>
          <p:cNvPr id="5" name="TextBox 4"/>
          <p:cNvSpPr txBox="1"/>
          <p:nvPr/>
        </p:nvSpPr>
        <p:spPr>
          <a:xfrm>
            <a:off x="4814034" y="2829625"/>
            <a:ext cx="696024" cy="1323439"/>
          </a:xfrm>
          <a:prstGeom prst="rect">
            <a:avLst/>
          </a:prstGeom>
          <a:noFill/>
        </p:spPr>
        <p:txBody>
          <a:bodyPr wrap="none" rtlCol="0">
            <a:spAutoFit/>
          </a:bodyPr>
          <a:lstStyle/>
          <a:p>
            <a:r>
              <a:rPr lang="en-US" sz="8000" dirty="0" smtClean="0">
                <a:solidFill>
                  <a:schemeClr val="bg1"/>
                </a:solidFill>
              </a:rPr>
              <a:t>+</a:t>
            </a:r>
            <a:endParaRPr lang="en-US" sz="8000" dirty="0">
              <a:solidFill>
                <a:schemeClr val="bg1"/>
              </a:solidFill>
            </a:endParaRPr>
          </a:p>
        </p:txBody>
      </p:sp>
    </p:spTree>
    <p:extLst>
      <p:ext uri="{BB962C8B-B14F-4D97-AF65-F5344CB8AC3E}">
        <p14:creationId xmlns:p14="http://schemas.microsoft.com/office/powerpoint/2010/main" val="20746589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bg1"/>
                </a:solidFill>
              </a:rPr>
              <a:t>Is Cybersecurity A Patient Safety Risk? </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Should security vulnerabilities be handled like safety recalls?</a:t>
            </a:r>
          </a:p>
          <a:p>
            <a:r>
              <a:rPr lang="en-US" dirty="0" smtClean="0">
                <a:solidFill>
                  <a:schemeClr val="bg1"/>
                </a:solidFill>
              </a:rPr>
              <a:t>How do we rate security vulnerabilities?</a:t>
            </a:r>
          </a:p>
          <a:p>
            <a:r>
              <a:rPr lang="en-US" dirty="0" smtClean="0">
                <a:solidFill>
                  <a:schemeClr val="bg1"/>
                </a:solidFill>
              </a:rPr>
              <a:t>Are hackers out to hurt people or make money?</a:t>
            </a:r>
          </a:p>
          <a:p>
            <a:endParaRPr lang="en-US" dirty="0"/>
          </a:p>
        </p:txBody>
      </p:sp>
      <p:pic>
        <p:nvPicPr>
          <p:cNvPr id="4" name="Picture 3"/>
          <p:cNvPicPr>
            <a:picLocks noChangeAspect="1"/>
          </p:cNvPicPr>
          <p:nvPr/>
        </p:nvPicPr>
        <p:blipFill>
          <a:blip r:embed="rId2"/>
          <a:stretch>
            <a:fillRect/>
          </a:stretch>
        </p:blipFill>
        <p:spPr>
          <a:xfrm>
            <a:off x="8240358" y="3674018"/>
            <a:ext cx="3196085" cy="2637882"/>
          </a:xfrm>
          <a:prstGeom prst="rect">
            <a:avLst/>
          </a:prstGeom>
        </p:spPr>
      </p:pic>
    </p:spTree>
    <p:extLst>
      <p:ext uri="{BB962C8B-B14F-4D97-AF65-F5344CB8AC3E}">
        <p14:creationId xmlns:p14="http://schemas.microsoft.com/office/powerpoint/2010/main" val="3219579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What Are You As An HTM Organization Doing?</a:t>
            </a:r>
            <a:endParaRPr lang="en-US" dirty="0">
              <a:solidFill>
                <a:schemeClr val="bg1"/>
              </a:solidFill>
            </a:endParaRPr>
          </a:p>
        </p:txBody>
      </p:sp>
      <p:sp>
        <p:nvSpPr>
          <p:cNvPr id="3" name="Content Placeholder 2"/>
          <p:cNvSpPr>
            <a:spLocks noGrp="1"/>
          </p:cNvSpPr>
          <p:nvPr>
            <p:ph idx="1"/>
          </p:nvPr>
        </p:nvSpPr>
        <p:spPr/>
        <p:txBody>
          <a:bodyPr>
            <a:normAutofit fontScale="92500"/>
          </a:bodyPr>
          <a:lstStyle/>
          <a:p>
            <a:r>
              <a:rPr lang="en-US" dirty="0" smtClean="0">
                <a:solidFill>
                  <a:schemeClr val="bg1"/>
                </a:solidFill>
              </a:rPr>
              <a:t>Does your organization have a person dedicated to medical device security?</a:t>
            </a:r>
          </a:p>
          <a:p>
            <a:r>
              <a:rPr lang="en-US" dirty="0" smtClean="0">
                <a:solidFill>
                  <a:schemeClr val="bg1"/>
                </a:solidFill>
              </a:rPr>
              <a:t>Are you pushing vendors for better security when purchasing equipment?</a:t>
            </a:r>
          </a:p>
          <a:p>
            <a:r>
              <a:rPr lang="en-US" dirty="0" smtClean="0">
                <a:solidFill>
                  <a:schemeClr val="bg1"/>
                </a:solidFill>
              </a:rPr>
              <a:t>Are you part of the process when new medical devices are purchased?</a:t>
            </a:r>
          </a:p>
          <a:p>
            <a:r>
              <a:rPr lang="en-US" dirty="0" smtClean="0">
                <a:solidFill>
                  <a:schemeClr val="bg1"/>
                </a:solidFill>
              </a:rPr>
              <a:t>When security vulnerabilities are discovered are you pressuring manufacturers for solutions? </a:t>
            </a:r>
          </a:p>
          <a:p>
            <a:r>
              <a:rPr lang="en-US" dirty="0" smtClean="0">
                <a:solidFill>
                  <a:schemeClr val="bg1"/>
                </a:solidFill>
              </a:rPr>
              <a:t>Are you or your IT department scanning your network for vulnerable devices</a:t>
            </a:r>
            <a:r>
              <a:rPr lang="en-US" dirty="0" smtClean="0">
                <a:solidFill>
                  <a:schemeClr val="bg1"/>
                </a:solidFill>
              </a:rPr>
              <a:t>?</a:t>
            </a:r>
          </a:p>
          <a:p>
            <a:r>
              <a:rPr lang="en-US" dirty="0" smtClean="0">
                <a:solidFill>
                  <a:schemeClr val="bg1"/>
                </a:solidFill>
              </a:rPr>
              <a:t>Have you implemented any network access control (NAC) policies?</a:t>
            </a:r>
            <a:endParaRPr lang="en-US" dirty="0">
              <a:solidFill>
                <a:schemeClr val="bg1"/>
              </a:solidFill>
            </a:endParaRPr>
          </a:p>
        </p:txBody>
      </p:sp>
    </p:spTree>
    <p:extLst>
      <p:ext uri="{BB962C8B-B14F-4D97-AF65-F5344CB8AC3E}">
        <p14:creationId xmlns:p14="http://schemas.microsoft.com/office/powerpoint/2010/main" val="2831331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bg1"/>
                </a:solidFill>
              </a:rPr>
              <a:t>What is </a:t>
            </a:r>
            <a:r>
              <a:rPr lang="en-US" dirty="0" err="1" smtClean="0">
                <a:solidFill>
                  <a:schemeClr val="bg1"/>
                </a:solidFill>
              </a:rPr>
              <a:t>ePHI</a:t>
            </a:r>
            <a:endParaRPr lang="en-US" dirty="0">
              <a:solidFill>
                <a:schemeClr val="bg1"/>
              </a:solidFill>
            </a:endParaRPr>
          </a:p>
        </p:txBody>
      </p:sp>
      <p:sp>
        <p:nvSpPr>
          <p:cNvPr id="3" name="Content Placeholder 2"/>
          <p:cNvSpPr>
            <a:spLocks noGrp="1"/>
          </p:cNvSpPr>
          <p:nvPr>
            <p:ph idx="1"/>
          </p:nvPr>
        </p:nvSpPr>
        <p:spPr>
          <a:xfrm>
            <a:off x="838200" y="1825625"/>
            <a:ext cx="10515600" cy="2230809"/>
          </a:xfrm>
        </p:spPr>
        <p:txBody>
          <a:bodyPr/>
          <a:lstStyle/>
          <a:p>
            <a:pPr marL="0" indent="0">
              <a:buNone/>
            </a:pPr>
            <a:r>
              <a:rPr lang="en-US" dirty="0" smtClean="0">
                <a:solidFill>
                  <a:schemeClr val="bg1"/>
                </a:solidFill>
              </a:rPr>
              <a:t>Electronic protected health information (</a:t>
            </a:r>
            <a:r>
              <a:rPr lang="en-US" dirty="0" err="1" smtClean="0">
                <a:solidFill>
                  <a:schemeClr val="bg1"/>
                </a:solidFill>
              </a:rPr>
              <a:t>ePHI</a:t>
            </a:r>
            <a:r>
              <a:rPr lang="en-US" dirty="0" smtClean="0">
                <a:solidFill>
                  <a:schemeClr val="bg1"/>
                </a:solidFill>
              </a:rPr>
              <a:t>) refers to any PHI that is covered by the Health Insurance Portability and Accountability Act of 1996 that is stored, created, transmitted, received or viewed in an electronic format.</a:t>
            </a:r>
          </a:p>
          <a:p>
            <a:pPr marL="0" indent="0" algn="ctr">
              <a:buNone/>
            </a:pPr>
            <a:r>
              <a:rPr lang="en-US" dirty="0" smtClean="0">
                <a:solidFill>
                  <a:schemeClr val="bg1"/>
                </a:solidFill>
              </a:rPr>
              <a:t>For clinical devices the most common forms of </a:t>
            </a:r>
            <a:r>
              <a:rPr lang="en-US" dirty="0" err="1" smtClean="0">
                <a:solidFill>
                  <a:schemeClr val="bg1"/>
                </a:solidFill>
              </a:rPr>
              <a:t>ePHI</a:t>
            </a:r>
            <a:r>
              <a:rPr lang="en-US" dirty="0" smtClean="0">
                <a:solidFill>
                  <a:schemeClr val="bg1"/>
                </a:solidFill>
              </a:rPr>
              <a:t> are:</a:t>
            </a:r>
          </a:p>
          <a:p>
            <a:pPr marL="0" indent="0" algn="ctr">
              <a:buNone/>
            </a:pPr>
            <a:endParaRPr lang="en-US" dirty="0">
              <a:solidFill>
                <a:schemeClr val="bg1"/>
              </a:solidFill>
            </a:endParaRPr>
          </a:p>
        </p:txBody>
      </p:sp>
      <p:sp>
        <p:nvSpPr>
          <p:cNvPr id="4" name="TextBox 3"/>
          <p:cNvSpPr txBox="1"/>
          <p:nvPr/>
        </p:nvSpPr>
        <p:spPr>
          <a:xfrm>
            <a:off x="3104745" y="4210826"/>
            <a:ext cx="5982510" cy="1938992"/>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solidFill>
                  <a:schemeClr val="bg1"/>
                </a:solidFill>
              </a:rPr>
              <a:t>Names</a:t>
            </a:r>
          </a:p>
          <a:p>
            <a:pPr marL="342900" indent="-342900">
              <a:buFont typeface="Arial" panose="020B0604020202020204" pitchFamily="34" charset="0"/>
              <a:buChar char="•"/>
            </a:pPr>
            <a:r>
              <a:rPr lang="en-US" sz="2400" dirty="0" smtClean="0">
                <a:solidFill>
                  <a:schemeClr val="bg1"/>
                </a:solidFill>
              </a:rPr>
              <a:t>Dates (other than year)</a:t>
            </a:r>
          </a:p>
          <a:p>
            <a:pPr marL="342900" indent="-342900">
              <a:buFont typeface="Arial" panose="020B0604020202020204" pitchFamily="34" charset="0"/>
              <a:buChar char="•"/>
            </a:pPr>
            <a:r>
              <a:rPr lang="en-US" sz="2400" dirty="0" smtClean="0">
                <a:solidFill>
                  <a:schemeClr val="bg1"/>
                </a:solidFill>
              </a:rPr>
              <a:t>Medical Record Numbers (MRN)</a:t>
            </a:r>
          </a:p>
          <a:p>
            <a:pPr marL="342900" indent="-342900">
              <a:buFont typeface="Arial" panose="020B0604020202020204" pitchFamily="34" charset="0"/>
              <a:buChar char="•"/>
            </a:pPr>
            <a:r>
              <a:rPr lang="en-US" sz="2400" dirty="0" smtClean="0">
                <a:solidFill>
                  <a:schemeClr val="bg1"/>
                </a:solidFill>
              </a:rPr>
              <a:t>Full face photographs</a:t>
            </a:r>
          </a:p>
          <a:p>
            <a:pPr marL="342900" indent="-342900">
              <a:buFont typeface="Arial" panose="020B0604020202020204" pitchFamily="34" charset="0"/>
              <a:buChar char="•"/>
            </a:pPr>
            <a:r>
              <a:rPr lang="en-US" sz="2400" dirty="0" smtClean="0">
                <a:solidFill>
                  <a:schemeClr val="bg1"/>
                </a:solidFill>
              </a:rPr>
              <a:t>Any other unique identifying number</a:t>
            </a:r>
            <a:endParaRPr lang="en-US" sz="2400" dirty="0">
              <a:solidFill>
                <a:schemeClr val="bg1"/>
              </a:solidFill>
            </a:endParaRPr>
          </a:p>
        </p:txBody>
      </p:sp>
    </p:spTree>
    <p:extLst>
      <p:ext uri="{BB962C8B-B14F-4D97-AF65-F5344CB8AC3E}">
        <p14:creationId xmlns:p14="http://schemas.microsoft.com/office/powerpoint/2010/main" val="26227621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bg1"/>
                </a:solidFill>
              </a:rPr>
              <a:t>Basics of protecting </a:t>
            </a:r>
            <a:r>
              <a:rPr lang="en-US" dirty="0" err="1" smtClean="0">
                <a:solidFill>
                  <a:schemeClr val="bg1"/>
                </a:solidFill>
              </a:rPr>
              <a:t>ePHI</a:t>
            </a:r>
            <a:endParaRPr lang="en-US" dirty="0">
              <a:solidFill>
                <a:schemeClr val="bg1"/>
              </a:solidFill>
            </a:endParaRPr>
          </a:p>
        </p:txBody>
      </p:sp>
      <p:sp>
        <p:nvSpPr>
          <p:cNvPr id="3" name="Content Placeholder 2"/>
          <p:cNvSpPr>
            <a:spLocks noGrp="1"/>
          </p:cNvSpPr>
          <p:nvPr>
            <p:ph idx="1"/>
          </p:nvPr>
        </p:nvSpPr>
        <p:spPr>
          <a:xfrm>
            <a:off x="838200" y="1825625"/>
            <a:ext cx="10515600" cy="4730818"/>
          </a:xfrm>
        </p:spPr>
        <p:txBody>
          <a:bodyPr>
            <a:normAutofit lnSpcReduction="10000"/>
          </a:bodyPr>
          <a:lstStyle/>
          <a:p>
            <a:r>
              <a:rPr lang="en-US" dirty="0" smtClean="0">
                <a:solidFill>
                  <a:schemeClr val="bg1"/>
                </a:solidFill>
              </a:rPr>
              <a:t>Limit physical access to devices that contain </a:t>
            </a:r>
            <a:r>
              <a:rPr lang="en-US" dirty="0" err="1" smtClean="0">
                <a:solidFill>
                  <a:schemeClr val="bg1"/>
                </a:solidFill>
              </a:rPr>
              <a:t>ePHI</a:t>
            </a:r>
            <a:endParaRPr lang="en-US" dirty="0" smtClean="0">
              <a:solidFill>
                <a:schemeClr val="bg1"/>
              </a:solidFill>
            </a:endParaRPr>
          </a:p>
          <a:p>
            <a:r>
              <a:rPr lang="en-US" dirty="0" smtClean="0">
                <a:solidFill>
                  <a:schemeClr val="bg1"/>
                </a:solidFill>
              </a:rPr>
              <a:t>Create easy to use access management policies and tools</a:t>
            </a:r>
          </a:p>
          <a:p>
            <a:r>
              <a:rPr lang="en-US" dirty="0" smtClean="0">
                <a:solidFill>
                  <a:schemeClr val="bg1"/>
                </a:solidFill>
              </a:rPr>
              <a:t>Physically secure portable medical devices whenever possible</a:t>
            </a:r>
          </a:p>
          <a:p>
            <a:r>
              <a:rPr lang="en-US" dirty="0" smtClean="0">
                <a:solidFill>
                  <a:schemeClr val="bg1"/>
                </a:solidFill>
              </a:rPr>
              <a:t>Secure ports that can be used for removable storage media (USB, Etc.)</a:t>
            </a:r>
          </a:p>
          <a:p>
            <a:r>
              <a:rPr lang="en-US" dirty="0" smtClean="0">
                <a:solidFill>
                  <a:schemeClr val="bg1"/>
                </a:solidFill>
              </a:rPr>
              <a:t>Encrypt any drive or folder containing </a:t>
            </a:r>
            <a:r>
              <a:rPr lang="en-US" dirty="0" err="1" smtClean="0">
                <a:solidFill>
                  <a:schemeClr val="bg1"/>
                </a:solidFill>
              </a:rPr>
              <a:t>ePHI</a:t>
            </a:r>
            <a:r>
              <a:rPr lang="en-US" dirty="0" smtClean="0">
                <a:solidFill>
                  <a:schemeClr val="bg1"/>
                </a:solidFill>
              </a:rPr>
              <a:t> when allowed</a:t>
            </a:r>
          </a:p>
          <a:p>
            <a:r>
              <a:rPr lang="en-US" dirty="0" smtClean="0">
                <a:solidFill>
                  <a:schemeClr val="bg1"/>
                </a:solidFill>
              </a:rPr>
              <a:t>Store </a:t>
            </a:r>
            <a:r>
              <a:rPr lang="en-US" dirty="0" err="1" smtClean="0">
                <a:solidFill>
                  <a:schemeClr val="bg1"/>
                </a:solidFill>
              </a:rPr>
              <a:t>ePHI</a:t>
            </a:r>
            <a:r>
              <a:rPr lang="en-US" dirty="0" smtClean="0">
                <a:solidFill>
                  <a:schemeClr val="bg1"/>
                </a:solidFill>
              </a:rPr>
              <a:t> on a network storage solution </a:t>
            </a:r>
          </a:p>
          <a:p>
            <a:r>
              <a:rPr lang="en-US" dirty="0" smtClean="0">
                <a:solidFill>
                  <a:schemeClr val="bg1"/>
                </a:solidFill>
              </a:rPr>
              <a:t>Have policies related to the disposal of </a:t>
            </a:r>
            <a:r>
              <a:rPr lang="en-US" dirty="0" err="1" smtClean="0">
                <a:solidFill>
                  <a:schemeClr val="bg1"/>
                </a:solidFill>
              </a:rPr>
              <a:t>ePHI</a:t>
            </a:r>
            <a:r>
              <a:rPr lang="en-US" dirty="0" smtClean="0">
                <a:solidFill>
                  <a:schemeClr val="bg1"/>
                </a:solidFill>
              </a:rPr>
              <a:t> including guidelines on preferred method and process for documenting</a:t>
            </a:r>
          </a:p>
          <a:p>
            <a:r>
              <a:rPr lang="en-US" dirty="0" smtClean="0">
                <a:solidFill>
                  <a:schemeClr val="bg1"/>
                </a:solidFill>
              </a:rPr>
              <a:t>Perform HIPAA compliance self-assessment</a:t>
            </a:r>
          </a:p>
          <a:p>
            <a:r>
              <a:rPr lang="en-US" dirty="0" smtClean="0">
                <a:solidFill>
                  <a:schemeClr val="bg1"/>
                </a:solidFill>
              </a:rPr>
              <a:t>Limit exposure</a:t>
            </a:r>
            <a:endParaRPr lang="en-US" dirty="0">
              <a:solidFill>
                <a:schemeClr val="bg1"/>
              </a:solidFill>
            </a:endParaRPr>
          </a:p>
        </p:txBody>
      </p:sp>
    </p:spTree>
    <p:extLst>
      <p:ext uri="{BB962C8B-B14F-4D97-AF65-F5344CB8AC3E}">
        <p14:creationId xmlns:p14="http://schemas.microsoft.com/office/powerpoint/2010/main" val="2795856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bg1"/>
                </a:solidFill>
              </a:rPr>
              <a:t>Story Time</a:t>
            </a:r>
            <a:endParaRPr lang="en-US" dirty="0">
              <a:solidFill>
                <a:schemeClr val="bg1"/>
              </a:solidFill>
            </a:endParaRP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21732" y="1963062"/>
            <a:ext cx="3148535" cy="3510756"/>
          </a:xfrm>
        </p:spPr>
      </p:pic>
    </p:spTree>
    <p:extLst>
      <p:ext uri="{BB962C8B-B14F-4D97-AF65-F5344CB8AC3E}">
        <p14:creationId xmlns:p14="http://schemas.microsoft.com/office/powerpoint/2010/main" val="16542625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bg1"/>
                </a:solidFill>
              </a:rPr>
              <a:t>Limiting Physical Access</a:t>
            </a:r>
            <a:endParaRPr lang="en-US" dirty="0">
              <a:solidFill>
                <a:schemeClr val="bg1"/>
              </a:solidFill>
            </a:endParaRPr>
          </a:p>
        </p:txBody>
      </p:sp>
      <p:sp>
        <p:nvSpPr>
          <p:cNvPr id="3" name="Content Placeholder 2"/>
          <p:cNvSpPr>
            <a:spLocks noGrp="1"/>
          </p:cNvSpPr>
          <p:nvPr>
            <p:ph idx="1"/>
          </p:nvPr>
        </p:nvSpPr>
        <p:spPr/>
        <p:txBody>
          <a:bodyPr>
            <a:noAutofit/>
          </a:bodyPr>
          <a:lstStyle/>
          <a:p>
            <a:r>
              <a:rPr lang="en-US" sz="4000" dirty="0" smtClean="0">
                <a:solidFill>
                  <a:schemeClr val="bg1"/>
                </a:solidFill>
              </a:rPr>
              <a:t>Secure portable devices</a:t>
            </a:r>
          </a:p>
          <a:p>
            <a:r>
              <a:rPr lang="en-US" sz="4000" dirty="0" smtClean="0">
                <a:solidFill>
                  <a:schemeClr val="bg1"/>
                </a:solidFill>
              </a:rPr>
              <a:t>Pay close attention to devices that look like or are laptops</a:t>
            </a:r>
          </a:p>
          <a:p>
            <a:r>
              <a:rPr lang="en-US" sz="4000" dirty="0" smtClean="0">
                <a:solidFill>
                  <a:schemeClr val="bg1"/>
                </a:solidFill>
              </a:rPr>
              <a:t>Be cognizant of where you put devices that continually display patient data</a:t>
            </a:r>
          </a:p>
          <a:p>
            <a:r>
              <a:rPr lang="en-US" sz="4000" dirty="0" smtClean="0">
                <a:solidFill>
                  <a:schemeClr val="bg1"/>
                </a:solidFill>
              </a:rPr>
              <a:t>Enable passwords and screen savers</a:t>
            </a:r>
          </a:p>
          <a:p>
            <a:r>
              <a:rPr lang="en-US" sz="4000" dirty="0" smtClean="0">
                <a:solidFill>
                  <a:schemeClr val="bg1"/>
                </a:solidFill>
              </a:rPr>
              <a:t>Securely store portable devices</a:t>
            </a:r>
            <a:endParaRPr lang="en-US" sz="4000" dirty="0">
              <a:solidFill>
                <a:schemeClr val="bg1"/>
              </a:solidFill>
            </a:endParaRPr>
          </a:p>
        </p:txBody>
      </p:sp>
    </p:spTree>
    <p:extLst>
      <p:ext uri="{BB962C8B-B14F-4D97-AF65-F5344CB8AC3E}">
        <p14:creationId xmlns:p14="http://schemas.microsoft.com/office/powerpoint/2010/main" val="38766657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6330" y="197408"/>
            <a:ext cx="10515600" cy="1325563"/>
          </a:xfrm>
        </p:spPr>
        <p:txBody>
          <a:bodyPr/>
          <a:lstStyle/>
          <a:p>
            <a:pPr algn="ctr"/>
            <a:r>
              <a:rPr lang="en-US" dirty="0" smtClean="0">
                <a:solidFill>
                  <a:schemeClr val="bg1"/>
                </a:solidFill>
              </a:rPr>
              <a:t>Access Management</a:t>
            </a:r>
            <a:endParaRPr lang="en-US" dirty="0">
              <a:solidFill>
                <a:schemeClr val="bg1"/>
              </a:solidFill>
            </a:endParaRPr>
          </a:p>
        </p:txBody>
      </p:sp>
      <p:sp>
        <p:nvSpPr>
          <p:cNvPr id="3" name="Content Placeholder 2"/>
          <p:cNvSpPr>
            <a:spLocks noGrp="1"/>
          </p:cNvSpPr>
          <p:nvPr>
            <p:ph idx="1"/>
          </p:nvPr>
        </p:nvSpPr>
        <p:spPr>
          <a:xfrm>
            <a:off x="838200" y="1442472"/>
            <a:ext cx="10035746" cy="1943279"/>
          </a:xfrm>
        </p:spPr>
        <p:txBody>
          <a:bodyPr/>
          <a:lstStyle/>
          <a:p>
            <a:r>
              <a:rPr lang="en-US" dirty="0" smtClean="0">
                <a:solidFill>
                  <a:schemeClr val="bg1"/>
                </a:solidFill>
              </a:rPr>
              <a:t>Active Directory/directory services </a:t>
            </a:r>
          </a:p>
          <a:p>
            <a:r>
              <a:rPr lang="en-US" dirty="0" smtClean="0">
                <a:solidFill>
                  <a:schemeClr val="bg1"/>
                </a:solidFill>
              </a:rPr>
              <a:t>Have policies and procedures to manage access</a:t>
            </a:r>
          </a:p>
          <a:p>
            <a:r>
              <a:rPr lang="en-US" dirty="0" smtClean="0">
                <a:solidFill>
                  <a:schemeClr val="bg1"/>
                </a:solidFill>
              </a:rPr>
              <a:t>Remove access immediately when no longer necessary</a:t>
            </a:r>
            <a:endParaRPr lang="en-US" dirty="0">
              <a:solidFill>
                <a:schemeClr val="bg1"/>
              </a:solidFill>
            </a:endParaRPr>
          </a:p>
        </p:txBody>
      </p:sp>
      <p:sp>
        <p:nvSpPr>
          <p:cNvPr id="4" name="Title 1"/>
          <p:cNvSpPr txBox="1">
            <a:spLocks/>
          </p:cNvSpPr>
          <p:nvPr/>
        </p:nvSpPr>
        <p:spPr>
          <a:xfrm>
            <a:off x="496330" y="304654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chemeClr val="bg1"/>
                </a:solidFill>
              </a:rPr>
              <a:t>Securing removable media access</a:t>
            </a:r>
            <a:endParaRPr lang="en-US" dirty="0">
              <a:solidFill>
                <a:schemeClr val="bg1"/>
              </a:solidFill>
            </a:endParaRPr>
          </a:p>
        </p:txBody>
      </p:sp>
      <p:sp>
        <p:nvSpPr>
          <p:cNvPr id="5" name="Content Placeholder 2"/>
          <p:cNvSpPr txBox="1">
            <a:spLocks/>
          </p:cNvSpPr>
          <p:nvPr/>
        </p:nvSpPr>
        <p:spPr>
          <a:xfrm>
            <a:off x="838200" y="4422910"/>
            <a:ext cx="10515600" cy="24350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smtClean="0">
                <a:solidFill>
                  <a:schemeClr val="bg1"/>
                </a:solidFill>
              </a:rPr>
              <a:t>Physically secure all non-used USB and network ports</a:t>
            </a:r>
          </a:p>
          <a:p>
            <a:r>
              <a:rPr lang="en-US" dirty="0" smtClean="0">
                <a:solidFill>
                  <a:schemeClr val="bg1"/>
                </a:solidFill>
              </a:rPr>
              <a:t>Regulate vendor access</a:t>
            </a:r>
          </a:p>
          <a:p>
            <a:r>
              <a:rPr lang="en-US" dirty="0" smtClean="0">
                <a:solidFill>
                  <a:schemeClr val="bg1"/>
                </a:solidFill>
              </a:rPr>
              <a:t>Require encryption on all removable media</a:t>
            </a:r>
            <a:endParaRPr lang="en-US" dirty="0">
              <a:solidFill>
                <a:schemeClr val="bg1"/>
              </a:solidFill>
            </a:endParaRPr>
          </a:p>
        </p:txBody>
      </p:sp>
      <p:pic>
        <p:nvPicPr>
          <p:cNvPr id="6" name="Picture 5"/>
          <p:cNvPicPr>
            <a:picLocks noChangeAspect="1"/>
          </p:cNvPicPr>
          <p:nvPr/>
        </p:nvPicPr>
        <p:blipFill>
          <a:blip r:embed="rId2"/>
          <a:stretch>
            <a:fillRect/>
          </a:stretch>
        </p:blipFill>
        <p:spPr>
          <a:xfrm>
            <a:off x="9268094" y="752199"/>
            <a:ext cx="2561820" cy="2380041"/>
          </a:xfrm>
          <a:prstGeom prst="rect">
            <a:avLst/>
          </a:prstGeom>
        </p:spPr>
      </p:pic>
    </p:spTree>
    <p:extLst>
      <p:ext uri="{BB962C8B-B14F-4D97-AF65-F5344CB8AC3E}">
        <p14:creationId xmlns:p14="http://schemas.microsoft.com/office/powerpoint/2010/main" val="34427801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bg1"/>
                </a:solidFill>
              </a:rPr>
              <a:t>Encryption </a:t>
            </a:r>
            <a:r>
              <a:rPr lang="en-US" dirty="0" err="1" smtClean="0">
                <a:solidFill>
                  <a:schemeClr val="bg1"/>
                </a:solidFill>
              </a:rPr>
              <a:t>Encryption</a:t>
            </a:r>
            <a:r>
              <a:rPr lang="en-US" dirty="0" smtClean="0">
                <a:solidFill>
                  <a:schemeClr val="bg1"/>
                </a:solidFill>
              </a:rPr>
              <a:t> </a:t>
            </a:r>
            <a:r>
              <a:rPr lang="en-US" dirty="0" err="1" smtClean="0">
                <a:solidFill>
                  <a:schemeClr val="bg1"/>
                </a:solidFill>
              </a:rPr>
              <a:t>Encryption</a:t>
            </a:r>
            <a:endParaRPr lang="en-US" dirty="0">
              <a:solidFill>
                <a:schemeClr val="bg1"/>
              </a:solidFill>
            </a:endParaRPr>
          </a:p>
        </p:txBody>
      </p:sp>
      <p:sp>
        <p:nvSpPr>
          <p:cNvPr id="3" name="Content Placeholder 2"/>
          <p:cNvSpPr>
            <a:spLocks noGrp="1"/>
          </p:cNvSpPr>
          <p:nvPr>
            <p:ph idx="1"/>
          </p:nvPr>
        </p:nvSpPr>
        <p:spPr>
          <a:xfrm>
            <a:off x="838200" y="1825625"/>
            <a:ext cx="10515600" cy="2960384"/>
          </a:xfrm>
        </p:spPr>
        <p:txBody>
          <a:bodyPr/>
          <a:lstStyle/>
          <a:p>
            <a:r>
              <a:rPr lang="en-US" dirty="0" smtClean="0">
                <a:solidFill>
                  <a:schemeClr val="bg1"/>
                </a:solidFill>
              </a:rPr>
              <a:t>At a minimum</a:t>
            </a:r>
            <a:r>
              <a:rPr lang="en-US" dirty="0">
                <a:solidFill>
                  <a:schemeClr val="bg1"/>
                </a:solidFill>
              </a:rPr>
              <a:t> </a:t>
            </a:r>
            <a:r>
              <a:rPr lang="en-US" dirty="0" smtClean="0">
                <a:solidFill>
                  <a:schemeClr val="bg1"/>
                </a:solidFill>
              </a:rPr>
              <a:t>folders containing patient data</a:t>
            </a:r>
          </a:p>
          <a:p>
            <a:r>
              <a:rPr lang="en-US" dirty="0" smtClean="0">
                <a:solidFill>
                  <a:schemeClr val="bg1"/>
                </a:solidFill>
              </a:rPr>
              <a:t>Work with IT on a remote managed encryption standard</a:t>
            </a:r>
          </a:p>
          <a:p>
            <a:r>
              <a:rPr lang="en-US" dirty="0" smtClean="0">
                <a:solidFill>
                  <a:schemeClr val="bg1"/>
                </a:solidFill>
              </a:rPr>
              <a:t>If encryption is not possible try to store any </a:t>
            </a:r>
            <a:r>
              <a:rPr lang="en-US" dirty="0" err="1" smtClean="0">
                <a:solidFill>
                  <a:schemeClr val="bg1"/>
                </a:solidFill>
              </a:rPr>
              <a:t>ePHI</a:t>
            </a:r>
            <a:r>
              <a:rPr lang="en-US" dirty="0" smtClean="0">
                <a:solidFill>
                  <a:schemeClr val="bg1"/>
                </a:solidFill>
              </a:rPr>
              <a:t> on a network share</a:t>
            </a:r>
          </a:p>
          <a:p>
            <a:r>
              <a:rPr lang="en-US" dirty="0" smtClean="0">
                <a:solidFill>
                  <a:schemeClr val="bg1"/>
                </a:solidFill>
              </a:rPr>
              <a:t>Pressure vendors to either include encryption or validate a third party encryption before purchase is finalized</a:t>
            </a:r>
            <a:endParaRPr lang="en-US" dirty="0">
              <a:solidFill>
                <a:schemeClr val="bg1"/>
              </a:solidFill>
            </a:endParaRPr>
          </a:p>
        </p:txBody>
      </p:sp>
      <p:pic>
        <p:nvPicPr>
          <p:cNvPr id="4" name="Picture 3"/>
          <p:cNvPicPr>
            <a:picLocks noChangeAspect="1"/>
          </p:cNvPicPr>
          <p:nvPr/>
        </p:nvPicPr>
        <p:blipFill>
          <a:blip r:embed="rId2"/>
          <a:stretch>
            <a:fillRect/>
          </a:stretch>
        </p:blipFill>
        <p:spPr>
          <a:xfrm>
            <a:off x="7636212" y="4290961"/>
            <a:ext cx="2421377" cy="2279701"/>
          </a:xfrm>
          <a:prstGeom prst="rect">
            <a:avLst/>
          </a:prstGeom>
        </p:spPr>
      </p:pic>
    </p:spTree>
    <p:extLst>
      <p:ext uri="{BB962C8B-B14F-4D97-AF65-F5344CB8AC3E}">
        <p14:creationId xmlns:p14="http://schemas.microsoft.com/office/powerpoint/2010/main" val="35347384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solidFill>
                  <a:schemeClr val="bg1"/>
                </a:solidFill>
              </a:rPr>
              <a:t>ePHI</a:t>
            </a:r>
            <a:r>
              <a:rPr lang="en-US" dirty="0" smtClean="0">
                <a:solidFill>
                  <a:schemeClr val="bg1"/>
                </a:solidFill>
              </a:rPr>
              <a:t> Disposal</a:t>
            </a:r>
            <a:endParaRPr lang="en-US" dirty="0">
              <a:solidFill>
                <a:schemeClr val="bg1"/>
              </a:solidFill>
            </a:endParaRPr>
          </a:p>
        </p:txBody>
      </p:sp>
      <p:sp>
        <p:nvSpPr>
          <p:cNvPr id="3" name="Content Placeholder 2"/>
          <p:cNvSpPr>
            <a:spLocks noGrp="1"/>
          </p:cNvSpPr>
          <p:nvPr>
            <p:ph idx="1"/>
          </p:nvPr>
        </p:nvSpPr>
        <p:spPr>
          <a:xfrm>
            <a:off x="838200" y="1410510"/>
            <a:ext cx="5854430" cy="5000017"/>
          </a:xfrm>
        </p:spPr>
        <p:txBody>
          <a:bodyPr>
            <a:normAutofit lnSpcReduction="10000"/>
          </a:bodyPr>
          <a:lstStyle/>
          <a:p>
            <a:r>
              <a:rPr lang="en-US" dirty="0" smtClean="0">
                <a:solidFill>
                  <a:schemeClr val="bg1"/>
                </a:solidFill>
              </a:rPr>
              <a:t>Procedures should be made to determine when and how </a:t>
            </a:r>
            <a:r>
              <a:rPr lang="en-US" dirty="0" err="1" smtClean="0">
                <a:solidFill>
                  <a:schemeClr val="bg1"/>
                </a:solidFill>
              </a:rPr>
              <a:t>ePHI</a:t>
            </a:r>
            <a:r>
              <a:rPr lang="en-US" dirty="0" smtClean="0">
                <a:solidFill>
                  <a:schemeClr val="bg1"/>
                </a:solidFill>
              </a:rPr>
              <a:t> should be cleaned or destroyed</a:t>
            </a:r>
          </a:p>
          <a:p>
            <a:r>
              <a:rPr lang="en-US" dirty="0" smtClean="0">
                <a:solidFill>
                  <a:schemeClr val="bg1"/>
                </a:solidFill>
              </a:rPr>
              <a:t>Some organizations have chosen to destroy all media containing </a:t>
            </a:r>
            <a:r>
              <a:rPr lang="en-US" dirty="0" err="1" smtClean="0">
                <a:solidFill>
                  <a:schemeClr val="bg1"/>
                </a:solidFill>
              </a:rPr>
              <a:t>ePHI</a:t>
            </a:r>
            <a:r>
              <a:rPr lang="en-US" dirty="0" smtClean="0">
                <a:solidFill>
                  <a:schemeClr val="bg1"/>
                </a:solidFill>
              </a:rPr>
              <a:t> even if it reduces trade in value</a:t>
            </a:r>
          </a:p>
          <a:p>
            <a:r>
              <a:rPr lang="en-US" dirty="0" smtClean="0">
                <a:solidFill>
                  <a:schemeClr val="bg1"/>
                </a:solidFill>
              </a:rPr>
              <a:t>Organizations should have a BAA in place with any manufacturer or vendor that could come in contact with </a:t>
            </a:r>
            <a:r>
              <a:rPr lang="en-US" dirty="0" err="1" smtClean="0">
                <a:solidFill>
                  <a:schemeClr val="bg1"/>
                </a:solidFill>
              </a:rPr>
              <a:t>ePHI</a:t>
            </a:r>
            <a:r>
              <a:rPr lang="en-US" dirty="0" smtClean="0">
                <a:solidFill>
                  <a:schemeClr val="bg1"/>
                </a:solidFill>
              </a:rPr>
              <a:t> </a:t>
            </a:r>
          </a:p>
          <a:p>
            <a:r>
              <a:rPr lang="en-US" dirty="0" smtClean="0">
                <a:solidFill>
                  <a:schemeClr val="bg1"/>
                </a:solidFill>
              </a:rPr>
              <a:t>Document how </a:t>
            </a:r>
            <a:r>
              <a:rPr lang="en-US" dirty="0" err="1" smtClean="0">
                <a:solidFill>
                  <a:schemeClr val="bg1"/>
                </a:solidFill>
              </a:rPr>
              <a:t>ePHI</a:t>
            </a:r>
            <a:r>
              <a:rPr lang="en-US" dirty="0" smtClean="0">
                <a:solidFill>
                  <a:schemeClr val="bg1"/>
                </a:solidFill>
              </a:rPr>
              <a:t> was removed from any device that has the ability to store </a:t>
            </a:r>
            <a:r>
              <a:rPr lang="en-US" dirty="0" err="1" smtClean="0">
                <a:solidFill>
                  <a:schemeClr val="bg1"/>
                </a:solidFill>
              </a:rPr>
              <a:t>ePHI</a:t>
            </a:r>
            <a:endParaRPr lang="en-US" dirty="0" smtClean="0">
              <a:solidFill>
                <a:schemeClr val="bg1"/>
              </a:solidFill>
            </a:endParaRPr>
          </a:p>
          <a:p>
            <a:endParaRPr lang="en-US" dirty="0"/>
          </a:p>
        </p:txBody>
      </p:sp>
      <p:pic>
        <p:nvPicPr>
          <p:cNvPr id="4" name="Picture 3"/>
          <p:cNvPicPr>
            <a:picLocks noChangeAspect="1"/>
          </p:cNvPicPr>
          <p:nvPr/>
        </p:nvPicPr>
        <p:blipFill>
          <a:blip r:embed="rId3"/>
          <a:stretch>
            <a:fillRect/>
          </a:stretch>
        </p:blipFill>
        <p:spPr>
          <a:xfrm>
            <a:off x="6819089" y="1788614"/>
            <a:ext cx="5163259" cy="4388349"/>
          </a:xfrm>
          <a:prstGeom prst="rect">
            <a:avLst/>
          </a:prstGeom>
        </p:spPr>
      </p:pic>
    </p:spTree>
    <p:extLst>
      <p:ext uri="{BB962C8B-B14F-4D97-AF65-F5344CB8AC3E}">
        <p14:creationId xmlns:p14="http://schemas.microsoft.com/office/powerpoint/2010/main" val="34476152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bg1"/>
                </a:solidFill>
              </a:rPr>
              <a:t>HIPAA compliance self-assessment </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High level analysis of an deficiencies in HIPAA compliance</a:t>
            </a:r>
          </a:p>
          <a:p>
            <a:r>
              <a:rPr lang="en-US" dirty="0" smtClean="0">
                <a:solidFill>
                  <a:schemeClr val="bg1"/>
                </a:solidFill>
              </a:rPr>
              <a:t>Assessment must include clinical devices</a:t>
            </a:r>
          </a:p>
          <a:p>
            <a:r>
              <a:rPr lang="en-US" dirty="0" smtClean="0">
                <a:solidFill>
                  <a:schemeClr val="bg1"/>
                </a:solidFill>
              </a:rPr>
              <a:t>Work closely with IT or department with overall responsibility for securing </a:t>
            </a:r>
            <a:r>
              <a:rPr lang="en-US" dirty="0" err="1" smtClean="0">
                <a:solidFill>
                  <a:schemeClr val="bg1"/>
                </a:solidFill>
              </a:rPr>
              <a:t>ePHI</a:t>
            </a:r>
            <a:endParaRPr lang="en-US" dirty="0" smtClean="0">
              <a:solidFill>
                <a:schemeClr val="bg1"/>
              </a:solidFill>
            </a:endParaRPr>
          </a:p>
          <a:p>
            <a:r>
              <a:rPr lang="en-US" dirty="0" smtClean="0">
                <a:solidFill>
                  <a:schemeClr val="bg1"/>
                </a:solidFill>
              </a:rPr>
              <a:t>Outline any deficiencies found and create a remediation strategy</a:t>
            </a:r>
          </a:p>
          <a:p>
            <a:r>
              <a:rPr lang="en-US" dirty="0" smtClean="0">
                <a:solidFill>
                  <a:schemeClr val="bg1"/>
                </a:solidFill>
              </a:rPr>
              <a:t>Document and monitor your remediation strategy</a:t>
            </a:r>
            <a:endParaRPr lang="en-US" dirty="0">
              <a:solidFill>
                <a:schemeClr val="bg1"/>
              </a:solidFill>
            </a:endParaRPr>
          </a:p>
        </p:txBody>
      </p:sp>
      <p:pic>
        <p:nvPicPr>
          <p:cNvPr id="4" name="Picture 3"/>
          <p:cNvPicPr>
            <a:picLocks noChangeAspect="1"/>
          </p:cNvPicPr>
          <p:nvPr/>
        </p:nvPicPr>
        <p:blipFill>
          <a:blip r:embed="rId2"/>
          <a:stretch>
            <a:fillRect/>
          </a:stretch>
        </p:blipFill>
        <p:spPr>
          <a:xfrm>
            <a:off x="8433881" y="4317246"/>
            <a:ext cx="3661246" cy="2436790"/>
          </a:xfrm>
          <a:prstGeom prst="rect">
            <a:avLst/>
          </a:prstGeom>
        </p:spPr>
      </p:pic>
    </p:spTree>
    <p:extLst>
      <p:ext uri="{BB962C8B-B14F-4D97-AF65-F5344CB8AC3E}">
        <p14:creationId xmlns:p14="http://schemas.microsoft.com/office/powerpoint/2010/main" val="5917165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bg1"/>
                </a:solidFill>
              </a:rPr>
              <a:t>What happens when you fail?</a:t>
            </a:r>
            <a:endParaRPr lang="en-US" dirty="0">
              <a:solidFill>
                <a:schemeClr val="bg1"/>
              </a:solidFill>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14750" y="2486819"/>
            <a:ext cx="4762500" cy="3028950"/>
          </a:xfrm>
        </p:spPr>
      </p:pic>
    </p:spTree>
    <p:extLst>
      <p:ext uri="{BB962C8B-B14F-4D97-AF65-F5344CB8AC3E}">
        <p14:creationId xmlns:p14="http://schemas.microsoft.com/office/powerpoint/2010/main" val="28794073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bg1"/>
                </a:solidFill>
              </a:rPr>
              <a:t>Do You Need to Report?</a:t>
            </a:r>
            <a:endParaRPr lang="en-US" dirty="0">
              <a:solidFill>
                <a:schemeClr val="bg1"/>
              </a:solidFill>
            </a:endParaRPr>
          </a:p>
        </p:txBody>
      </p:sp>
      <p:sp>
        <p:nvSpPr>
          <p:cNvPr id="3" name="Content Placeholder 2"/>
          <p:cNvSpPr>
            <a:spLocks noGrp="1"/>
          </p:cNvSpPr>
          <p:nvPr>
            <p:ph idx="1"/>
          </p:nvPr>
        </p:nvSpPr>
        <p:spPr/>
        <p:txBody>
          <a:bodyPr/>
          <a:lstStyle/>
          <a:p>
            <a:r>
              <a:rPr lang="en-US" dirty="0">
                <a:solidFill>
                  <a:schemeClr val="bg1"/>
                </a:solidFill>
              </a:rPr>
              <a:t>T</a:t>
            </a:r>
            <a:r>
              <a:rPr lang="en-US" dirty="0" smtClean="0">
                <a:solidFill>
                  <a:schemeClr val="bg1"/>
                </a:solidFill>
              </a:rPr>
              <a:t>he </a:t>
            </a:r>
            <a:r>
              <a:rPr lang="en-US" dirty="0">
                <a:solidFill>
                  <a:schemeClr val="bg1"/>
                </a:solidFill>
              </a:rPr>
              <a:t>acquisition, access, use, or disclosure of PHI in a manner not permitted under the [HIPAA Privacy Rule] which compromises the security or privacy of the PHI</a:t>
            </a:r>
            <a:r>
              <a:rPr lang="en-US" dirty="0" smtClean="0">
                <a:solidFill>
                  <a:schemeClr val="bg1"/>
                </a:solidFill>
              </a:rPr>
              <a:t>. </a:t>
            </a:r>
            <a:r>
              <a:rPr lang="en-US" dirty="0">
                <a:solidFill>
                  <a:schemeClr val="bg1"/>
                </a:solidFill>
              </a:rPr>
              <a:t>See 45 C.F.R. 164.402.6 </a:t>
            </a:r>
            <a:endParaRPr lang="en-US" dirty="0" smtClean="0">
              <a:solidFill>
                <a:schemeClr val="bg1"/>
              </a:solidFill>
            </a:endParaRPr>
          </a:p>
          <a:p>
            <a:r>
              <a:rPr lang="en-US" dirty="0">
                <a:solidFill>
                  <a:schemeClr val="bg1"/>
                </a:solidFill>
              </a:rPr>
              <a:t>The HIPAA breach notification provisions apply to “unsecured PHI” (see 45 C.F.R. 164.402), </a:t>
            </a:r>
            <a:r>
              <a:rPr lang="en-US" dirty="0" smtClean="0">
                <a:solidFill>
                  <a:schemeClr val="bg1"/>
                </a:solidFill>
              </a:rPr>
              <a:t>that </a:t>
            </a:r>
            <a:r>
              <a:rPr lang="en-US" dirty="0">
                <a:solidFill>
                  <a:schemeClr val="bg1"/>
                </a:solidFill>
              </a:rPr>
              <a:t>is not secured through the use of a technology or methodology specified by the Secretary in </a:t>
            </a:r>
            <a:r>
              <a:rPr lang="en-US" dirty="0" smtClean="0">
                <a:solidFill>
                  <a:schemeClr val="bg1"/>
                </a:solidFill>
              </a:rPr>
              <a:t>guidance </a:t>
            </a:r>
            <a:endParaRPr lang="en-US" dirty="0">
              <a:solidFill>
                <a:schemeClr val="bg1"/>
              </a:solidFill>
            </a:endParaRPr>
          </a:p>
        </p:txBody>
      </p:sp>
    </p:spTree>
    <p:extLst>
      <p:ext uri="{BB962C8B-B14F-4D97-AF65-F5344CB8AC3E}">
        <p14:creationId xmlns:p14="http://schemas.microsoft.com/office/powerpoint/2010/main" val="35812916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bg1"/>
                </a:solidFill>
              </a:rPr>
              <a:t>Let’s Play “Do you need to report”</a:t>
            </a:r>
            <a:endParaRPr lang="en-US" dirty="0">
              <a:solidFill>
                <a:schemeClr val="bg1"/>
              </a:solidFill>
            </a:endParaRPr>
          </a:p>
        </p:txBody>
      </p:sp>
      <p:sp>
        <p:nvSpPr>
          <p:cNvPr id="3" name="Content Placeholder 2"/>
          <p:cNvSpPr>
            <a:spLocks noGrp="1"/>
          </p:cNvSpPr>
          <p:nvPr>
            <p:ph idx="1"/>
          </p:nvPr>
        </p:nvSpPr>
        <p:spPr>
          <a:xfrm>
            <a:off x="838200" y="1825625"/>
            <a:ext cx="10515600" cy="2062711"/>
          </a:xfrm>
        </p:spPr>
        <p:txBody>
          <a:bodyPr/>
          <a:lstStyle/>
          <a:p>
            <a:r>
              <a:rPr lang="en-US" dirty="0" smtClean="0">
                <a:solidFill>
                  <a:schemeClr val="bg1"/>
                </a:solidFill>
              </a:rPr>
              <a:t>A Physician's laptop is reported missing that is known to contain patient data</a:t>
            </a:r>
          </a:p>
          <a:p>
            <a:pPr lvl="1"/>
            <a:r>
              <a:rPr lang="en-US" dirty="0" smtClean="0">
                <a:solidFill>
                  <a:schemeClr val="bg1"/>
                </a:solidFill>
              </a:rPr>
              <a:t>The laptop has BitLocker with a 128-bit key installed and activated</a:t>
            </a:r>
          </a:p>
          <a:p>
            <a:pPr lvl="1"/>
            <a:r>
              <a:rPr lang="en-US" dirty="0" smtClean="0">
                <a:solidFill>
                  <a:schemeClr val="bg1"/>
                </a:solidFill>
              </a:rPr>
              <a:t>When the laptop was last seen it was powered off and closed</a:t>
            </a:r>
          </a:p>
          <a:p>
            <a:pPr lvl="1"/>
            <a:endParaRPr lang="en-US" dirty="0"/>
          </a:p>
        </p:txBody>
      </p:sp>
      <p:pic>
        <p:nvPicPr>
          <p:cNvPr id="5" name="Picture 4"/>
          <p:cNvPicPr>
            <a:picLocks noChangeAspect="1"/>
          </p:cNvPicPr>
          <p:nvPr/>
        </p:nvPicPr>
        <p:blipFill>
          <a:blip r:embed="rId2"/>
          <a:stretch>
            <a:fillRect/>
          </a:stretch>
        </p:blipFill>
        <p:spPr>
          <a:xfrm>
            <a:off x="6563170" y="3717096"/>
            <a:ext cx="4042917" cy="2493203"/>
          </a:xfrm>
          <a:prstGeom prst="rect">
            <a:avLst/>
          </a:prstGeom>
        </p:spPr>
      </p:pic>
    </p:spTree>
    <p:extLst>
      <p:ext uri="{BB962C8B-B14F-4D97-AF65-F5344CB8AC3E}">
        <p14:creationId xmlns:p14="http://schemas.microsoft.com/office/powerpoint/2010/main" val="4735405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smtClean="0">
                <a:solidFill>
                  <a:schemeClr val="bg1"/>
                </a:solidFill>
              </a:rPr>
              <a:t>Is this a reportable event?</a:t>
            </a:r>
            <a:endParaRPr lang="en-US" sz="6000" dirty="0">
              <a:solidFill>
                <a:schemeClr val="bg1"/>
              </a:solidFill>
            </a:endParaRPr>
          </a:p>
        </p:txBody>
      </p:sp>
      <p:sp>
        <p:nvSpPr>
          <p:cNvPr id="3" name="Content Placeholder 2"/>
          <p:cNvSpPr>
            <a:spLocks noGrp="1"/>
          </p:cNvSpPr>
          <p:nvPr>
            <p:ph idx="1"/>
          </p:nvPr>
        </p:nvSpPr>
        <p:spPr/>
        <p:txBody>
          <a:bodyPr>
            <a:normAutofit/>
          </a:bodyPr>
          <a:lstStyle/>
          <a:p>
            <a:r>
              <a:rPr lang="en-US" sz="4000" dirty="0" smtClean="0">
                <a:solidFill>
                  <a:schemeClr val="bg1"/>
                </a:solidFill>
              </a:rPr>
              <a:t>Data on the laptop was encrypted so it would not be considered “Unsecured PHI”</a:t>
            </a:r>
          </a:p>
          <a:p>
            <a:r>
              <a:rPr lang="en-US" sz="4000" dirty="0" smtClean="0">
                <a:solidFill>
                  <a:schemeClr val="bg1"/>
                </a:solidFill>
              </a:rPr>
              <a:t>This event would most likely not need to be reported</a:t>
            </a:r>
          </a:p>
          <a:p>
            <a:r>
              <a:rPr lang="en-US" sz="4000" dirty="0" smtClean="0">
                <a:solidFill>
                  <a:schemeClr val="bg1"/>
                </a:solidFill>
              </a:rPr>
              <a:t>But, a full risk assessment should be done and a mitigation plan put in place</a:t>
            </a:r>
            <a:endParaRPr lang="en-US" sz="4000" dirty="0">
              <a:solidFill>
                <a:schemeClr val="bg1"/>
              </a:solidFill>
            </a:endParaRPr>
          </a:p>
        </p:txBody>
      </p:sp>
    </p:spTree>
    <p:extLst>
      <p:ext uri="{BB962C8B-B14F-4D97-AF65-F5344CB8AC3E}">
        <p14:creationId xmlns:p14="http://schemas.microsoft.com/office/powerpoint/2010/main" val="3391675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bg1"/>
                </a:solidFill>
              </a:rPr>
              <a:t>Ransomware</a:t>
            </a:r>
            <a:endParaRPr lang="en-US" dirty="0">
              <a:solidFill>
                <a:schemeClr val="bg1"/>
              </a:solidFill>
            </a:endParaRPr>
          </a:p>
        </p:txBody>
      </p:sp>
      <p:sp>
        <p:nvSpPr>
          <p:cNvPr id="3" name="Content Placeholder 2"/>
          <p:cNvSpPr>
            <a:spLocks noGrp="1"/>
          </p:cNvSpPr>
          <p:nvPr>
            <p:ph idx="1"/>
          </p:nvPr>
        </p:nvSpPr>
        <p:spPr>
          <a:xfrm>
            <a:off x="838200" y="2133273"/>
            <a:ext cx="10515600" cy="4351338"/>
          </a:xfrm>
        </p:spPr>
        <p:txBody>
          <a:bodyPr/>
          <a:lstStyle/>
          <a:p>
            <a:r>
              <a:rPr lang="en-US" dirty="0" smtClean="0">
                <a:solidFill>
                  <a:schemeClr val="bg1"/>
                </a:solidFill>
              </a:rPr>
              <a:t>The CT in your Emergency department is infected with ransomware rendering it useless</a:t>
            </a:r>
          </a:p>
          <a:p>
            <a:r>
              <a:rPr lang="en-US" dirty="0" smtClean="0">
                <a:solidFill>
                  <a:schemeClr val="bg1"/>
                </a:solidFill>
              </a:rPr>
              <a:t>All application files and PHI on the device have been encrypted by the infection</a:t>
            </a:r>
          </a:p>
          <a:p>
            <a:r>
              <a:rPr lang="en-US" dirty="0" smtClean="0">
                <a:solidFill>
                  <a:schemeClr val="bg1"/>
                </a:solidFill>
              </a:rPr>
              <a:t>A Backup of the application is located and the system is restored </a:t>
            </a:r>
          </a:p>
          <a:p>
            <a:r>
              <a:rPr lang="en-US" dirty="0" smtClean="0">
                <a:solidFill>
                  <a:schemeClr val="bg1"/>
                </a:solidFill>
              </a:rPr>
              <a:t>Patient data is not restored </a:t>
            </a:r>
          </a:p>
          <a:p>
            <a:r>
              <a:rPr lang="en-US" dirty="0" smtClean="0">
                <a:solidFill>
                  <a:schemeClr val="bg1"/>
                </a:solidFill>
              </a:rPr>
              <a:t>The IT department is able to determine that no data from the device left the internal network</a:t>
            </a:r>
            <a:endParaRPr lang="en-US" dirty="0">
              <a:solidFill>
                <a:schemeClr val="bg1"/>
              </a:solidFill>
            </a:endParaRPr>
          </a:p>
        </p:txBody>
      </p:sp>
      <p:pic>
        <p:nvPicPr>
          <p:cNvPr id="4" name="Picture 3"/>
          <p:cNvPicPr>
            <a:picLocks noChangeAspect="1"/>
          </p:cNvPicPr>
          <p:nvPr/>
        </p:nvPicPr>
        <p:blipFill>
          <a:blip r:embed="rId3"/>
          <a:stretch>
            <a:fillRect/>
          </a:stretch>
        </p:blipFill>
        <p:spPr>
          <a:xfrm>
            <a:off x="1395412" y="385763"/>
            <a:ext cx="2492915" cy="1613954"/>
          </a:xfrm>
          <a:prstGeom prst="rect">
            <a:avLst/>
          </a:prstGeom>
        </p:spPr>
      </p:pic>
    </p:spTree>
    <p:extLst>
      <p:ext uri="{BB962C8B-B14F-4D97-AF65-F5344CB8AC3E}">
        <p14:creationId xmlns:p14="http://schemas.microsoft.com/office/powerpoint/2010/main" val="24958078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421771"/>
            <a:ext cx="10515600" cy="1325563"/>
          </a:xfrm>
        </p:spPr>
        <p:txBody>
          <a:bodyPr>
            <a:normAutofit/>
          </a:bodyPr>
          <a:lstStyle/>
          <a:p>
            <a:pPr algn="ctr"/>
            <a:r>
              <a:rPr lang="en-US" sz="6000" dirty="0" smtClean="0">
                <a:solidFill>
                  <a:schemeClr val="bg1"/>
                </a:solidFill>
              </a:rPr>
              <a:t>Is this a reportable event?</a:t>
            </a:r>
            <a:endParaRPr lang="en-US" sz="6000" dirty="0">
              <a:solidFill>
                <a:schemeClr val="bg1"/>
              </a:solidFill>
            </a:endParaRPr>
          </a:p>
        </p:txBody>
      </p:sp>
      <p:sp>
        <p:nvSpPr>
          <p:cNvPr id="3" name="Content Placeholder 2"/>
          <p:cNvSpPr>
            <a:spLocks noGrp="1"/>
          </p:cNvSpPr>
          <p:nvPr>
            <p:ph idx="1"/>
          </p:nvPr>
        </p:nvSpPr>
        <p:spPr>
          <a:xfrm>
            <a:off x="949295" y="2235823"/>
            <a:ext cx="10515600" cy="4351338"/>
          </a:xfrm>
        </p:spPr>
        <p:txBody>
          <a:bodyPr/>
          <a:lstStyle/>
          <a:p>
            <a:r>
              <a:rPr lang="en-US" sz="4000" dirty="0" smtClean="0">
                <a:solidFill>
                  <a:schemeClr val="bg1"/>
                </a:solidFill>
              </a:rPr>
              <a:t>Was the PHI involved identifiable?</a:t>
            </a:r>
          </a:p>
          <a:p>
            <a:r>
              <a:rPr lang="en-US" sz="4000" dirty="0" smtClean="0">
                <a:solidFill>
                  <a:schemeClr val="bg1"/>
                </a:solidFill>
              </a:rPr>
              <a:t>Was the PHI acquired or viewed?</a:t>
            </a:r>
          </a:p>
          <a:p>
            <a:r>
              <a:rPr lang="en-US" sz="4000" dirty="0" smtClean="0">
                <a:solidFill>
                  <a:schemeClr val="bg1"/>
                </a:solidFill>
              </a:rPr>
              <a:t>Has the risk to the PHI been mitigated?</a:t>
            </a:r>
          </a:p>
          <a:p>
            <a:r>
              <a:rPr lang="en-US" sz="4000" dirty="0" smtClean="0">
                <a:solidFill>
                  <a:schemeClr val="bg1"/>
                </a:solidFill>
              </a:rPr>
              <a:t>Has the affected PHI been recovered?</a:t>
            </a:r>
          </a:p>
          <a:p>
            <a:r>
              <a:rPr lang="en-US" sz="4000" dirty="0" smtClean="0">
                <a:solidFill>
                  <a:schemeClr val="bg1"/>
                </a:solidFill>
              </a:rPr>
              <a:t>Does the loss of the PHI </a:t>
            </a:r>
            <a:r>
              <a:rPr lang="en-US" sz="4000" dirty="0">
                <a:solidFill>
                  <a:schemeClr val="bg1"/>
                </a:solidFill>
              </a:rPr>
              <a:t>a</a:t>
            </a:r>
            <a:r>
              <a:rPr lang="en-US" sz="4000" dirty="0" smtClean="0">
                <a:solidFill>
                  <a:schemeClr val="bg1"/>
                </a:solidFill>
              </a:rPr>
              <a:t>ffect patient care? </a:t>
            </a:r>
          </a:p>
        </p:txBody>
      </p:sp>
    </p:spTree>
    <p:extLst>
      <p:ext uri="{BB962C8B-B14F-4D97-AF65-F5344CB8AC3E}">
        <p14:creationId xmlns:p14="http://schemas.microsoft.com/office/powerpoint/2010/main" val="272337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bg1"/>
                </a:solidFill>
              </a:rPr>
              <a:t>Ransomware part 2</a:t>
            </a:r>
            <a:endParaRPr lang="en-US" dirty="0">
              <a:solidFill>
                <a:schemeClr val="bg1"/>
              </a:solidFill>
            </a:endParaRPr>
          </a:p>
        </p:txBody>
      </p:sp>
      <p:sp>
        <p:nvSpPr>
          <p:cNvPr id="3" name="Content Placeholder 2"/>
          <p:cNvSpPr>
            <a:spLocks noGrp="1"/>
          </p:cNvSpPr>
          <p:nvPr>
            <p:ph idx="1"/>
          </p:nvPr>
        </p:nvSpPr>
        <p:spPr/>
        <p:txBody>
          <a:bodyPr/>
          <a:lstStyle/>
          <a:p>
            <a:r>
              <a:rPr lang="en-US" sz="3200" dirty="0" smtClean="0">
                <a:solidFill>
                  <a:schemeClr val="bg1"/>
                </a:solidFill>
              </a:rPr>
              <a:t>A database server containing PHI is infected with ransomware</a:t>
            </a:r>
          </a:p>
          <a:p>
            <a:pPr lvl="1"/>
            <a:r>
              <a:rPr lang="en-US" sz="3200" dirty="0" smtClean="0">
                <a:solidFill>
                  <a:schemeClr val="bg1"/>
                </a:solidFill>
              </a:rPr>
              <a:t>The database was encrypted with 256-bit encryption</a:t>
            </a:r>
          </a:p>
          <a:p>
            <a:pPr lvl="1"/>
            <a:r>
              <a:rPr lang="en-US" sz="3200" dirty="0" smtClean="0">
                <a:solidFill>
                  <a:schemeClr val="bg1"/>
                </a:solidFill>
              </a:rPr>
              <a:t>Data from the infected device did leave the internal network and was identified going to Malaysia</a:t>
            </a:r>
          </a:p>
          <a:p>
            <a:pPr lvl="1"/>
            <a:r>
              <a:rPr lang="en-US" sz="3200" dirty="0" smtClean="0">
                <a:solidFill>
                  <a:schemeClr val="bg1"/>
                </a:solidFill>
              </a:rPr>
              <a:t>The infected database was immediately isolated from the network</a:t>
            </a:r>
          </a:p>
          <a:p>
            <a:pPr lvl="1"/>
            <a:r>
              <a:rPr lang="en-US" sz="3200" dirty="0" smtClean="0">
                <a:solidFill>
                  <a:schemeClr val="bg1"/>
                </a:solidFill>
              </a:rPr>
              <a:t>The database server was rebuilt and all PHI restored to the exact state before the infection</a:t>
            </a:r>
          </a:p>
          <a:p>
            <a:pPr lvl="1"/>
            <a:endParaRPr lang="en-US" dirty="0"/>
          </a:p>
        </p:txBody>
      </p:sp>
    </p:spTree>
    <p:extLst>
      <p:ext uri="{BB962C8B-B14F-4D97-AF65-F5344CB8AC3E}">
        <p14:creationId xmlns:p14="http://schemas.microsoft.com/office/powerpoint/2010/main" val="33632134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421771"/>
            <a:ext cx="10515600" cy="1325563"/>
          </a:xfrm>
        </p:spPr>
        <p:txBody>
          <a:bodyPr>
            <a:normAutofit/>
          </a:bodyPr>
          <a:lstStyle/>
          <a:p>
            <a:pPr algn="ctr"/>
            <a:r>
              <a:rPr lang="en-US" sz="6000" dirty="0" smtClean="0">
                <a:solidFill>
                  <a:schemeClr val="bg1"/>
                </a:solidFill>
              </a:rPr>
              <a:t>Is this a reportable event?</a:t>
            </a:r>
            <a:endParaRPr lang="en-US" sz="6000" dirty="0">
              <a:solidFill>
                <a:schemeClr val="bg1"/>
              </a:solidFill>
            </a:endParaRPr>
          </a:p>
        </p:txBody>
      </p:sp>
      <p:sp>
        <p:nvSpPr>
          <p:cNvPr id="3" name="Content Placeholder 2"/>
          <p:cNvSpPr>
            <a:spLocks noGrp="1"/>
          </p:cNvSpPr>
          <p:nvPr>
            <p:ph idx="1"/>
          </p:nvPr>
        </p:nvSpPr>
        <p:spPr>
          <a:xfrm>
            <a:off x="949295" y="2235823"/>
            <a:ext cx="10515600" cy="4351338"/>
          </a:xfrm>
        </p:spPr>
        <p:txBody>
          <a:bodyPr/>
          <a:lstStyle/>
          <a:p>
            <a:r>
              <a:rPr lang="en-US" sz="4000" dirty="0" smtClean="0">
                <a:solidFill>
                  <a:schemeClr val="bg1"/>
                </a:solidFill>
              </a:rPr>
              <a:t>Was the PHI acquired or viewed?</a:t>
            </a:r>
          </a:p>
          <a:p>
            <a:r>
              <a:rPr lang="en-US" sz="4000" dirty="0" smtClean="0">
                <a:solidFill>
                  <a:schemeClr val="bg1"/>
                </a:solidFill>
              </a:rPr>
              <a:t>Was the PHI identifiable?</a:t>
            </a:r>
          </a:p>
          <a:p>
            <a:r>
              <a:rPr lang="en-US" sz="4000" dirty="0" smtClean="0">
                <a:solidFill>
                  <a:schemeClr val="bg1"/>
                </a:solidFill>
              </a:rPr>
              <a:t>Has the risk to the PHI been mitigated?</a:t>
            </a:r>
          </a:p>
          <a:p>
            <a:r>
              <a:rPr lang="en-US" sz="4000" dirty="0" smtClean="0">
                <a:solidFill>
                  <a:schemeClr val="bg1"/>
                </a:solidFill>
              </a:rPr>
              <a:t>Has the affected PHI been recovered?</a:t>
            </a:r>
          </a:p>
          <a:p>
            <a:r>
              <a:rPr lang="en-US" sz="4000" dirty="0" smtClean="0">
                <a:solidFill>
                  <a:schemeClr val="bg1"/>
                </a:solidFill>
              </a:rPr>
              <a:t>Does the loss of the PHI affect patient care? </a:t>
            </a:r>
          </a:p>
          <a:p>
            <a:endParaRPr lang="en-US" dirty="0"/>
          </a:p>
        </p:txBody>
      </p:sp>
    </p:spTree>
    <p:extLst>
      <p:ext uri="{BB962C8B-B14F-4D97-AF65-F5344CB8AC3E}">
        <p14:creationId xmlns:p14="http://schemas.microsoft.com/office/powerpoint/2010/main" val="2352522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solidFill>
                  <a:schemeClr val="bg1"/>
                </a:solidFill>
              </a:rPr>
              <a:t>You have identified a reportable event</a:t>
            </a:r>
            <a:endParaRPr lang="en-US" sz="4800" dirty="0"/>
          </a:p>
        </p:txBody>
      </p:sp>
      <p:sp>
        <p:nvSpPr>
          <p:cNvPr id="3" name="Content Placeholder 2"/>
          <p:cNvSpPr>
            <a:spLocks noGrp="1"/>
          </p:cNvSpPr>
          <p:nvPr>
            <p:ph idx="1"/>
          </p:nvPr>
        </p:nvSpPr>
        <p:spPr/>
        <p:txBody>
          <a:bodyPr>
            <a:normAutofit/>
          </a:bodyPr>
          <a:lstStyle/>
          <a:p>
            <a:pPr marL="0" indent="0" algn="ctr">
              <a:buNone/>
            </a:pPr>
            <a:r>
              <a:rPr lang="en-US" sz="4000" dirty="0" smtClean="0">
                <a:solidFill>
                  <a:schemeClr val="bg1"/>
                </a:solidFill>
              </a:rPr>
              <a:t>What do you do now?</a:t>
            </a:r>
            <a:endParaRPr lang="en-US" sz="4000" dirty="0">
              <a:solidFill>
                <a:schemeClr val="bg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8212" y="2937392"/>
            <a:ext cx="5405037" cy="3601520"/>
          </a:xfrm>
          <a:prstGeom prst="rect">
            <a:avLst/>
          </a:prstGeom>
        </p:spPr>
      </p:pic>
    </p:spTree>
    <p:extLst>
      <p:ext uri="{BB962C8B-B14F-4D97-AF65-F5344CB8AC3E}">
        <p14:creationId xmlns:p14="http://schemas.microsoft.com/office/powerpoint/2010/main" val="21147423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84561"/>
            <a:ext cx="10515600" cy="6152972"/>
          </a:xfrm>
        </p:spPr>
        <p:txBody>
          <a:bodyPr>
            <a:normAutofit/>
          </a:bodyPr>
          <a:lstStyle/>
          <a:p>
            <a:r>
              <a:rPr lang="en-US" sz="3600" dirty="0" smtClean="0">
                <a:solidFill>
                  <a:schemeClr val="bg1"/>
                </a:solidFill>
              </a:rPr>
              <a:t>Get help</a:t>
            </a:r>
          </a:p>
          <a:p>
            <a:r>
              <a:rPr lang="en-US" sz="3600" dirty="0" smtClean="0">
                <a:solidFill>
                  <a:schemeClr val="bg1"/>
                </a:solidFill>
              </a:rPr>
              <a:t>Determine the scope of the event</a:t>
            </a:r>
          </a:p>
          <a:p>
            <a:r>
              <a:rPr lang="en-US" sz="3600" dirty="0" smtClean="0">
                <a:solidFill>
                  <a:schemeClr val="bg1"/>
                </a:solidFill>
              </a:rPr>
              <a:t>Identify why it happened</a:t>
            </a:r>
          </a:p>
          <a:p>
            <a:r>
              <a:rPr lang="en-US" sz="3600" dirty="0" smtClean="0">
                <a:solidFill>
                  <a:schemeClr val="bg1"/>
                </a:solidFill>
              </a:rPr>
              <a:t>Formulate a mitigation strategy</a:t>
            </a:r>
          </a:p>
          <a:p>
            <a:r>
              <a:rPr lang="en-US" sz="3600" dirty="0" smtClean="0">
                <a:solidFill>
                  <a:schemeClr val="bg1"/>
                </a:solidFill>
              </a:rPr>
              <a:t>Report the event appropriately based on risk assessment</a:t>
            </a:r>
          </a:p>
          <a:p>
            <a:r>
              <a:rPr lang="en-US" sz="3600" dirty="0" smtClean="0">
                <a:solidFill>
                  <a:schemeClr val="bg1"/>
                </a:solidFill>
              </a:rPr>
              <a:t>Be responsive with any requests after reporting</a:t>
            </a:r>
          </a:p>
          <a:p>
            <a:r>
              <a:rPr lang="en-US" sz="3600" dirty="0" smtClean="0">
                <a:solidFill>
                  <a:schemeClr val="bg1"/>
                </a:solidFill>
              </a:rPr>
              <a:t>Follow your mitigation strategy</a:t>
            </a:r>
          </a:p>
          <a:p>
            <a:r>
              <a:rPr lang="en-US" sz="3600" dirty="0" smtClean="0">
                <a:solidFill>
                  <a:schemeClr val="bg1"/>
                </a:solidFill>
              </a:rPr>
              <a:t>Document the progress</a:t>
            </a:r>
          </a:p>
          <a:p>
            <a:r>
              <a:rPr lang="en-US" sz="3600" dirty="0" smtClean="0">
                <a:solidFill>
                  <a:schemeClr val="bg1"/>
                </a:solidFill>
              </a:rPr>
              <a:t>Get done early </a:t>
            </a:r>
          </a:p>
          <a:p>
            <a:endParaRPr lang="en-US" dirty="0" smtClean="0"/>
          </a:p>
          <a:p>
            <a:endParaRPr lang="en-US" dirty="0"/>
          </a:p>
        </p:txBody>
      </p:sp>
    </p:spTree>
    <p:extLst>
      <p:ext uri="{BB962C8B-B14F-4D97-AF65-F5344CB8AC3E}">
        <p14:creationId xmlns:p14="http://schemas.microsoft.com/office/powerpoint/2010/main" val="842061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bg1"/>
                </a:solidFill>
              </a:rPr>
              <a:t>What can we do going forward?</a:t>
            </a:r>
            <a:endParaRPr lang="en-US" dirty="0">
              <a:solidFill>
                <a:schemeClr val="bg1"/>
              </a:solidFill>
            </a:endParaRPr>
          </a:p>
        </p:txBody>
      </p:sp>
      <p:sp>
        <p:nvSpPr>
          <p:cNvPr id="3" name="Content Placeholder 2"/>
          <p:cNvSpPr>
            <a:spLocks noGrp="1"/>
          </p:cNvSpPr>
          <p:nvPr>
            <p:ph idx="1"/>
          </p:nvPr>
        </p:nvSpPr>
        <p:spPr/>
        <p:txBody>
          <a:bodyPr>
            <a:normAutofit/>
          </a:bodyPr>
          <a:lstStyle/>
          <a:p>
            <a:r>
              <a:rPr lang="en-US" sz="3200" dirty="0" smtClean="0">
                <a:solidFill>
                  <a:schemeClr val="bg1"/>
                </a:solidFill>
              </a:rPr>
              <a:t>Push manufacturers to develop products with an initial focus on security</a:t>
            </a:r>
          </a:p>
          <a:p>
            <a:r>
              <a:rPr lang="en-US" sz="3200" dirty="0" smtClean="0">
                <a:solidFill>
                  <a:schemeClr val="bg1"/>
                </a:solidFill>
              </a:rPr>
              <a:t>Evaluate product security before purchases are made</a:t>
            </a:r>
          </a:p>
          <a:p>
            <a:r>
              <a:rPr lang="en-US" sz="3200" dirty="0" smtClean="0">
                <a:solidFill>
                  <a:schemeClr val="bg1"/>
                </a:solidFill>
              </a:rPr>
              <a:t>Work with manufacturers that develop security in to their products</a:t>
            </a:r>
          </a:p>
          <a:p>
            <a:r>
              <a:rPr lang="en-US" sz="3200" dirty="0" smtClean="0">
                <a:solidFill>
                  <a:schemeClr val="bg1"/>
                </a:solidFill>
              </a:rPr>
              <a:t>Stop putting Band-Aids on everything </a:t>
            </a:r>
          </a:p>
          <a:p>
            <a:r>
              <a:rPr lang="en-US" sz="3200" dirty="0" smtClean="0">
                <a:solidFill>
                  <a:schemeClr val="bg1"/>
                </a:solidFill>
              </a:rPr>
              <a:t>Reward the manufactures that are developing secure products</a:t>
            </a:r>
          </a:p>
        </p:txBody>
      </p:sp>
    </p:spTree>
    <p:extLst>
      <p:ext uri="{BB962C8B-B14F-4D97-AF65-F5344CB8AC3E}">
        <p14:creationId xmlns:p14="http://schemas.microsoft.com/office/powerpoint/2010/main" val="21322654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solidFill>
                  <a:schemeClr val="bg1"/>
                </a:solidFill>
              </a:rPr>
              <a:t>Questions</a:t>
            </a:r>
            <a:endParaRPr lang="en-US" sz="4800" dirty="0">
              <a:solidFill>
                <a:schemeClr val="bg1"/>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08200" y="2007394"/>
            <a:ext cx="7975600" cy="3987800"/>
          </a:xfrm>
        </p:spPr>
      </p:pic>
    </p:spTree>
    <p:extLst>
      <p:ext uri="{BB962C8B-B14F-4D97-AF65-F5344CB8AC3E}">
        <p14:creationId xmlns:p14="http://schemas.microsoft.com/office/powerpoint/2010/main" val="25310995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1429</TotalTime>
  <Words>1239</Words>
  <Application>Microsoft Office PowerPoint</Application>
  <PresentationFormat>Widescreen</PresentationFormat>
  <Paragraphs>153</Paragraphs>
  <Slides>26</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Calibri Light</vt:lpstr>
      <vt:lpstr>Lucida Sans Unicode</vt:lpstr>
      <vt:lpstr>Office Theme</vt:lpstr>
      <vt:lpstr>PowerPoint Presentation</vt:lpstr>
      <vt:lpstr>PowerPoint Presentation</vt:lpstr>
      <vt:lpstr>Are You Doing Enough to Protect Patient Data?</vt:lpstr>
      <vt:lpstr>Are You Doing Enough to Protect Your Patient and Their Data?</vt:lpstr>
      <vt:lpstr>Is Cybersecurity A Patient Safety Risk? </vt:lpstr>
      <vt:lpstr>What Are You As An HTM Organization Doing?</vt:lpstr>
      <vt:lpstr>What is ePHI</vt:lpstr>
      <vt:lpstr>Basics of protecting ePHI</vt:lpstr>
      <vt:lpstr>Story Time</vt:lpstr>
      <vt:lpstr>Limiting Physical Access</vt:lpstr>
      <vt:lpstr>Access Management</vt:lpstr>
      <vt:lpstr>Encryption Encryption Encryption</vt:lpstr>
      <vt:lpstr>ePHI Disposal</vt:lpstr>
      <vt:lpstr>HIPAA compliance self-assessment </vt:lpstr>
      <vt:lpstr>What happens when you fail?</vt:lpstr>
      <vt:lpstr>Do You Need to Report?</vt:lpstr>
      <vt:lpstr>Let’s Play “Do you need to report”</vt:lpstr>
      <vt:lpstr>Is this a reportable event?</vt:lpstr>
      <vt:lpstr>Ransomware</vt:lpstr>
      <vt:lpstr>Is this a reportable event?</vt:lpstr>
      <vt:lpstr>Ransomware part 2</vt:lpstr>
      <vt:lpstr>Is this a reportable event?</vt:lpstr>
      <vt:lpstr>You have identified a reportable event</vt:lpstr>
      <vt:lpstr>PowerPoint Presentation</vt:lpstr>
      <vt:lpstr>What can we do going forward?</vt:lpstr>
      <vt:lpstr>Questions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Stock, Ben</cp:lastModifiedBy>
  <cp:revision>51</cp:revision>
  <dcterms:created xsi:type="dcterms:W3CDTF">2017-01-03T18:00:45Z</dcterms:created>
  <dcterms:modified xsi:type="dcterms:W3CDTF">2018-04-02T13:13:24Z</dcterms:modified>
</cp:coreProperties>
</file>