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37" r:id="rId2"/>
    <p:sldId id="485" r:id="rId3"/>
    <p:sldId id="462" r:id="rId4"/>
    <p:sldId id="311" r:id="rId5"/>
    <p:sldId id="494" r:id="rId6"/>
    <p:sldId id="431" r:id="rId7"/>
    <p:sldId id="487" r:id="rId8"/>
    <p:sldId id="461" r:id="rId9"/>
    <p:sldId id="460" r:id="rId10"/>
    <p:sldId id="403" r:id="rId11"/>
    <p:sldId id="396" r:id="rId12"/>
    <p:sldId id="397" r:id="rId13"/>
    <p:sldId id="491" r:id="rId14"/>
    <p:sldId id="490" r:id="rId15"/>
    <p:sldId id="398" r:id="rId16"/>
    <p:sldId id="479" r:id="rId17"/>
    <p:sldId id="481" r:id="rId18"/>
    <p:sldId id="478" r:id="rId19"/>
    <p:sldId id="467" r:id="rId20"/>
    <p:sldId id="468" r:id="rId21"/>
    <p:sldId id="469" r:id="rId22"/>
    <p:sldId id="470" r:id="rId23"/>
    <p:sldId id="475" r:id="rId24"/>
    <p:sldId id="476" r:id="rId25"/>
    <p:sldId id="484" r:id="rId26"/>
    <p:sldId id="477" r:id="rId27"/>
    <p:sldId id="492" r:id="rId28"/>
    <p:sldId id="400" r:id="rId29"/>
    <p:sldId id="458" r:id="rId30"/>
    <p:sldId id="493" r:id="rId31"/>
    <p:sldId id="474" r:id="rId32"/>
    <p:sldId id="313" r:id="rId3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nnifer Moyer" initials="JM" lastIdx="1" clrIdx="0"/>
  <p:cmAuthor id="1" name="Allison Rafti" initials="AR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AA"/>
    <a:srgbClr val="89C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29" autoAdjust="0"/>
  </p:normalViewPr>
  <p:slideViewPr>
    <p:cSldViewPr>
      <p:cViewPr varScale="1">
        <p:scale>
          <a:sx n="74" d="100"/>
          <a:sy n="74" d="100"/>
        </p:scale>
        <p:origin x="4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4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176"/>
    </p:cViewPr>
  </p:sorterViewPr>
  <p:notesViewPr>
    <p:cSldViewPr>
      <p:cViewPr varScale="1">
        <p:scale>
          <a:sx n="66" d="100"/>
          <a:sy n="66" d="100"/>
        </p:scale>
        <p:origin x="3106" y="67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7" tIns="46583" rIns="93167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1"/>
            <a:ext cx="3037840" cy="464820"/>
          </a:xfrm>
          <a:prstGeom prst="rect">
            <a:avLst/>
          </a:prstGeom>
        </p:spPr>
        <p:txBody>
          <a:bodyPr vert="horz" lIns="93167" tIns="46583" rIns="93167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D83D320-7571-4109-8B6D-AC97BB4B805B}" type="datetimeFigureOut">
              <a:rPr lang="en-US"/>
              <a:pPr>
                <a:defRPr/>
              </a:pPr>
              <a:t>3/29/2018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7" tIns="46583" rIns="93167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7" tIns="46583" rIns="93167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C5B9C38-EEBE-48E2-A9CE-99DCACF381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19466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7" tIns="46583" rIns="93167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4820"/>
          </a:xfrm>
          <a:prstGeom prst="rect">
            <a:avLst/>
          </a:prstGeom>
        </p:spPr>
        <p:txBody>
          <a:bodyPr vert="horz" lIns="93167" tIns="46583" rIns="93167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7342A04-DA2D-416F-8EDD-3851EB8BFCB6}" type="datetimeFigureOut">
              <a:rPr lang="en-US"/>
              <a:pPr>
                <a:defRPr/>
              </a:pPr>
              <a:t>3/29/2018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3" rIns="93167" bIns="4658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67" tIns="46583" rIns="93167" bIns="46583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7" tIns="46583" rIns="93167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© 2011 Association for the Advancement of Medical Instrumentation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7" tIns="46583" rIns="93167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C25D6D0-306F-437D-84A7-312081477C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63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31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039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88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40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52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48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304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>
              <a:defRPr/>
            </a:pPr>
            <a:r>
              <a:rPr lang="en-US" b="1" dirty="0">
                <a:solidFill>
                  <a:srgbClr val="89CC40"/>
                </a:solidFill>
                <a:latin typeface="Frutiger LT Std 45 Light" pitchFamily="34" charset="0"/>
                <a:cs typeface="Arial" panose="020B0604020202020204" pitchFamily="34" charset="0"/>
              </a:rPr>
              <a:t>This is achieved through standards development, summits, patient safety workgroups, white papers, safety-oriented research and more. </a:t>
            </a:r>
            <a:endParaRPr lang="en-US" dirty="0">
              <a:solidFill>
                <a:srgbClr val="89CC4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179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40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40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304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06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40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2925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723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7022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755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0950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1219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5111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486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748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9633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standard will describe and define the process of servicing medical imaging equipment in hospital and non-hospital settings to a safe and effective condition, including actions such as repair, rework, update of software/hardware, and replacement of worn parts with qualified parts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984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402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1441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5178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1161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2011 Association for the Advancement of Medical Instrumentation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25D6D0-306F-437D-84A7-312081477CD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786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447240-F4FB-43F4-9BB7-C68A08F92A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1F4A1F-162A-4B87-A22B-DD121429A9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F86476A-B26A-4417-8334-87AAC0C901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3E1F5C-68EA-4A81-9331-0661DD1759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5C68F0-0177-4787-A9B5-31BCCEBDE1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4CAA17-BB03-4BEE-893C-F316C2E485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C173F2A-EED7-42AD-9336-E02D9968E3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3008313" cy="1143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667000"/>
            <a:ext cx="3008313" cy="3459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D62895-0403-4160-91DC-84FF61CFB9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95399"/>
            <a:ext cx="5486400" cy="34321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801481-332B-4F7D-B280-7F86A62142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DAC6FE-9812-4896-A9E2-7FB82DDAF8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2018 Association for the Advancement of Medical Instrumentation  www.aami.org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3C1049-3738-4225-BBBE-EEB74B9A60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514600" y="274638"/>
            <a:ext cx="6172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0" y="6356350"/>
            <a:ext cx="457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89898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© 2018 Association for the Advancement of Medical Instrumentation   www.aami.org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356350"/>
            <a:ext cx="167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031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903" y="307652"/>
            <a:ext cx="1218392" cy="62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457200" y="6248400"/>
            <a:ext cx="8229600" cy="0"/>
          </a:xfrm>
          <a:prstGeom prst="line">
            <a:avLst/>
          </a:prstGeom>
          <a:noFill/>
          <a:ln w="28575">
            <a:solidFill>
              <a:srgbClr val="0069A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8777142">
            <a:off x="-580977" y="2162390"/>
            <a:ext cx="2279509" cy="3777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81200"/>
            <a:ext cx="6477000" cy="2590800"/>
          </a:xfrm>
          <a:noFill/>
        </p:spPr>
        <p:txBody>
          <a:bodyPr/>
          <a:lstStyle/>
          <a:p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2018 </a:t>
            </a:r>
            <a:r>
              <a:rPr lang="en-US" dirty="0"/>
              <a:t>Association for the Advancement of Medical Instrumentation  www.aami.org</a:t>
            </a:r>
          </a:p>
        </p:txBody>
      </p:sp>
      <p:pic>
        <p:nvPicPr>
          <p:cNvPr id="5" name="Picture 4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1295400"/>
            <a:ext cx="5791200" cy="296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27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54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ARE YOU UP TO STANDARDS?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2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328" y="4495800"/>
            <a:ext cx="7924800" cy="2008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altLang="en-US" sz="3000" b="1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MD Expo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altLang="en-US" sz="3000" b="1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Nashville, TN </a:t>
            </a:r>
          </a:p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</a:pPr>
            <a:r>
              <a:rPr lang="en-US" altLang="en-US" sz="3000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April 6, 2018</a:t>
            </a:r>
            <a:r>
              <a:rPr lang="en-US" altLang="en-US" sz="3000" dirty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/>
            </a:r>
            <a:br>
              <a:rPr lang="en-US" altLang="en-US" sz="3000" dirty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</a:br>
            <a:endParaRPr lang="en-US" altLang="en-US" sz="3000" i="1" dirty="0">
              <a:solidFill>
                <a:srgbClr val="0069AA"/>
              </a:solidFill>
              <a:latin typeface="Frutiger 45 Ligh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10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Joseph Dysko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" y="1905000"/>
            <a:ext cx="8153400" cy="4906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Sr. Director - Clinical Engineering and Capital </a:t>
            </a:r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Services</a:t>
            </a:r>
          </a:p>
          <a:p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	          Dignity Health</a:t>
            </a:r>
          </a:p>
          <a:p>
            <a:endParaRPr lang="en-US" sz="20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Clinical </a:t>
            </a:r>
            <a:r>
              <a:rPr lang="en-US" sz="20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Engineering Program </a:t>
            </a:r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Leadership</a:t>
            </a:r>
          </a:p>
          <a:p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Capital </a:t>
            </a:r>
            <a:r>
              <a:rPr lang="en-US" sz="20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Contract Portfolio Development</a:t>
            </a:r>
          </a:p>
          <a:p>
            <a:pPr lvl="1"/>
            <a:endParaRPr lang="en-US" sz="20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30</a:t>
            </a:r>
            <a:r>
              <a:rPr lang="en-US" sz="20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+ years clinical engineering and capital management at the </a:t>
            </a:r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	regional</a:t>
            </a:r>
            <a:r>
              <a:rPr lang="en-US" sz="20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IDN</a:t>
            </a:r>
            <a:r>
              <a:rPr lang="en-US" sz="20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, and national GPO </a:t>
            </a:r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levels</a:t>
            </a:r>
          </a:p>
          <a:p>
            <a:endParaRPr lang="en-US" sz="20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AAMI Technology Management Council (TMC)</a:t>
            </a:r>
          </a:p>
          <a:p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AAMI </a:t>
            </a:r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TMC Standards Task Force chair</a:t>
            </a:r>
          </a:p>
          <a:p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AAMI Awards Committee chair</a:t>
            </a:r>
          </a:p>
          <a:p>
            <a:endParaRPr lang="en-US" sz="2000" b="1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BS </a:t>
            </a:r>
            <a:r>
              <a:rPr lang="en-US" sz="20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Biomedical Eng. – Northwestern University</a:t>
            </a:r>
          </a:p>
          <a:p>
            <a:pPr algn="ctr">
              <a:spcBef>
                <a:spcPts val="50"/>
              </a:spcBef>
              <a:spcAft>
                <a:spcPts val="75"/>
              </a:spcAft>
            </a:pP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3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23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2018 </a:t>
            </a:r>
            <a:r>
              <a:rPr lang="en-US" dirty="0"/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4</a:t>
            </a:fld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50" y="457199"/>
            <a:ext cx="4400550" cy="569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3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2018 Association for the Advancement of Medical Instrumentation  www.aami.org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47800"/>
            <a:ext cx="8229600" cy="404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2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Objectives for Today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2780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How can standards affect you?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How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are standards developed?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What is AAMI’s role in standards?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What HTM standards is AAMI considering?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How can you participate in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AAMI and in standards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development?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6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71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How Does This Affect You?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4052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"/>
              </a:spcBef>
              <a:spcAft>
                <a:spcPts val="75"/>
              </a:spcAft>
            </a:pP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Standards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matter to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HTM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because;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they can work to improve patient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care, </a:t>
            </a:r>
            <a:endParaRPr lang="en-US" sz="28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they may have a financial impact, 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they can affect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how you do your job, </a:t>
            </a:r>
            <a:endParaRPr lang="en-US" sz="28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they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help elevate the profession, </a:t>
            </a:r>
            <a:endParaRPr lang="en-US" sz="28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they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help level the playing field, </a:t>
            </a:r>
            <a:endParaRPr lang="en-US" sz="28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and they let you know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what is expected. </a:t>
            </a:r>
            <a:endParaRPr lang="en-US" sz="28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algn="ctr">
              <a:spcBef>
                <a:spcPts val="50"/>
              </a:spcBef>
              <a:spcAft>
                <a:spcPts val="75"/>
              </a:spcAft>
            </a:pPr>
            <a:endParaRPr lang="en-US" sz="2400" b="1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400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They </a:t>
            </a:r>
            <a:r>
              <a:rPr lang="en-US" sz="2400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are </a:t>
            </a:r>
            <a:r>
              <a:rPr lang="en-US" sz="2400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guidance </a:t>
            </a:r>
            <a:r>
              <a:rPr lang="en-US" sz="2400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written in </a:t>
            </a:r>
            <a:r>
              <a:rPr lang="en-US" sz="2400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many </a:t>
            </a:r>
            <a:r>
              <a:rPr lang="en-US" sz="2400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cases for us and by </a:t>
            </a:r>
            <a:r>
              <a:rPr lang="en-US" sz="2400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us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7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56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Key Principles of a Standard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50"/>
              </a:spcBef>
              <a:spcAft>
                <a:spcPts val="75"/>
              </a:spcAft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Standards respond to a need in the market </a:t>
            </a:r>
          </a:p>
          <a:p>
            <a:pPr marL="514350" indent="-514350">
              <a:spcBef>
                <a:spcPts val="50"/>
              </a:spcBef>
              <a:spcAft>
                <a:spcPts val="75"/>
              </a:spcAft>
              <a:buAutoNum type="arabicPeriod"/>
            </a:pP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Standards are based on global expert opinion</a:t>
            </a:r>
          </a:p>
          <a:p>
            <a:pPr marL="514350" indent="-514350">
              <a:spcBef>
                <a:spcPts val="50"/>
              </a:spcBef>
              <a:spcAft>
                <a:spcPts val="75"/>
              </a:spcAft>
              <a:buAutoNum type="arabicPeriod"/>
            </a:pP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Standards are developed through a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multi-stakeholder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process</a:t>
            </a:r>
          </a:p>
          <a:p>
            <a:pPr marL="514350" indent="-514350">
              <a:spcBef>
                <a:spcPts val="50"/>
              </a:spcBef>
              <a:spcAft>
                <a:spcPts val="75"/>
              </a:spcAft>
              <a:buAutoNum type="arabicPeriod"/>
            </a:pP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Standards are based on consensus</a:t>
            </a: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8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1069" y="5109359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</a:pPr>
            <a:r>
              <a:rPr lang="en-US" altLang="en-US" sz="2000" i="1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Source: www.iso.org/developing-standards.html</a:t>
            </a:r>
            <a:endParaRPr lang="en-US" altLang="en-US" sz="2000" i="1" dirty="0">
              <a:solidFill>
                <a:srgbClr val="0069AA"/>
              </a:solidFill>
              <a:latin typeface="Frutiger 45 Ligh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03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Four Agreements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3790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50"/>
              </a:spcBef>
              <a:spcAft>
                <a:spcPts val="75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There is a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variation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in practice.</a:t>
            </a:r>
          </a:p>
          <a:p>
            <a:pPr marL="514350" indent="-514350">
              <a:spcBef>
                <a:spcPts val="50"/>
              </a:spcBef>
              <a:spcAft>
                <a:spcPts val="75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There is a benefit to reducing the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variation. </a:t>
            </a:r>
            <a:endParaRPr lang="en-US" sz="28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ts val="50"/>
              </a:spcBef>
              <a:spcAft>
                <a:spcPts val="75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There is a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cause of the variation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that can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be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identified.</a:t>
            </a:r>
          </a:p>
          <a:p>
            <a:pPr marL="514350" indent="-514350">
              <a:spcBef>
                <a:spcPts val="50"/>
              </a:spcBef>
              <a:spcAft>
                <a:spcPts val="75"/>
              </a:spcAft>
              <a:buFont typeface="+mj-lt"/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There is a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defined process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that will control the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cause of the variation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. </a:t>
            </a:r>
          </a:p>
          <a:p>
            <a:pPr marL="514350" indent="-514350">
              <a:spcBef>
                <a:spcPts val="50"/>
              </a:spcBef>
              <a:spcAft>
                <a:spcPts val="75"/>
              </a:spcAft>
              <a:buFont typeface="+mj-lt"/>
              <a:buAutoNum type="arabicPeriod"/>
            </a:pPr>
            <a:endParaRPr lang="en-US" sz="32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ts val="50"/>
              </a:spcBef>
              <a:spcAft>
                <a:spcPts val="75"/>
              </a:spcAft>
              <a:buFont typeface="+mj-lt"/>
              <a:buAutoNum type="arabicPeriod"/>
            </a:pPr>
            <a:endParaRPr lang="en-US" sz="3200" b="1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9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328" y="4495800"/>
            <a:ext cx="79248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</a:pPr>
            <a:endParaRPr lang="en-US" altLang="en-US" sz="3000" i="1" dirty="0">
              <a:solidFill>
                <a:srgbClr val="0069AA"/>
              </a:solidFill>
              <a:latin typeface="Frutiger 45 Ligh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47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2018 </a:t>
            </a:r>
            <a:r>
              <a:rPr lang="en-US" dirty="0"/>
              <a:t>Association for the Advancement of Medical Instrumentation  www.aami.org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9478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69AA"/>
                </a:solidFill>
                <a:latin typeface="Frutiger LT Std 45 Light" pitchFamily="34" charset="0"/>
              </a:rPr>
              <a:t>AAMI’s Unique Role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198" y="3657600"/>
            <a:ext cx="5943600" cy="966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endParaRPr lang="en-US" sz="2800" b="1" dirty="0">
              <a:solidFill>
                <a:srgbClr val="89CC4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1828798" y="1760041"/>
            <a:ext cx="548640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000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Support the healthcare community in development, management and use of safe and effective healthcare </a:t>
            </a:r>
            <a:r>
              <a:rPr lang="en-US" sz="2000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technology.</a:t>
            </a:r>
            <a:endParaRPr lang="en-US" sz="2000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algn="ctr">
              <a:spcBef>
                <a:spcPts val="50"/>
              </a:spcBef>
              <a:spcAft>
                <a:spcPts val="75"/>
              </a:spcAft>
            </a:pPr>
            <a:endParaRPr lang="en-US" sz="2000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000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Convening diverse groups to solve problems.</a:t>
            </a:r>
          </a:p>
          <a:p>
            <a:pPr algn="ctr">
              <a:spcBef>
                <a:spcPts val="50"/>
              </a:spcBef>
              <a:spcAft>
                <a:spcPts val="75"/>
              </a:spcAft>
            </a:pPr>
            <a:endParaRPr lang="en-US" sz="2000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\\aamivmfp01\General Directory\Communications\Artwork\2-Image Library\Stock Photography\Business\iStock-5411496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928" y="3441700"/>
            <a:ext cx="3657600" cy="2680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57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69AA"/>
                </a:solidFill>
                <a:latin typeface="Frutiger LT Std 45 Light" pitchFamily="34" charset="0"/>
              </a:rPr>
              <a:t>AAMI Standards Program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AAMI is the leading source of consensus standards and guidelines to expedite and enhance the development, management, and use of healthcare technology. 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2018 </a:t>
            </a:r>
            <a:r>
              <a:rPr lang="en-US" dirty="0"/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11</a:t>
            </a:fld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328" y="4680972"/>
            <a:ext cx="79248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  <a:buFontTx/>
              <a:buNone/>
            </a:pPr>
            <a:r>
              <a:rPr lang="en-US" altLang="en-US" sz="3000" b="1" dirty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Standards philosophy: </a:t>
            </a:r>
            <a:r>
              <a:rPr lang="en-US" altLang="en-US" sz="3000" dirty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/>
            </a:r>
            <a:br>
              <a:rPr lang="en-US" altLang="en-US" sz="3000" dirty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</a:br>
            <a:r>
              <a:rPr lang="en-US" altLang="en-US" sz="3000" dirty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“</a:t>
            </a:r>
            <a:r>
              <a:rPr lang="en-US" altLang="en-US" sz="3000" i="1" dirty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One product, one standard, one test worldwide”</a:t>
            </a:r>
          </a:p>
        </p:txBody>
      </p:sp>
    </p:spTree>
    <p:extLst>
      <p:ext uri="{BB962C8B-B14F-4D97-AF65-F5344CB8AC3E}">
        <p14:creationId xmlns:p14="http://schemas.microsoft.com/office/powerpoint/2010/main" val="269103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8600" y="9779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69AA"/>
                </a:solidFill>
                <a:latin typeface="Frutiger LT Std 45 Light" pitchFamily="34" charset="0"/>
              </a:rPr>
              <a:t>AAMI Standards Program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1721931"/>
            <a:ext cx="8991600" cy="4221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"/>
              </a:spcBef>
              <a:spcAft>
                <a:spcPts val="75"/>
              </a:spcAft>
            </a:pPr>
            <a:r>
              <a:rPr lang="en-US" sz="2000" b="1" u="sng" dirty="0">
                <a:solidFill>
                  <a:srgbClr val="002060"/>
                </a:solidFill>
                <a:cs typeface="Arial" panose="020B0604020202020204" pitchFamily="34" charset="0"/>
              </a:rPr>
              <a:t>Accredited</a:t>
            </a:r>
            <a:r>
              <a:rPr lang="en-US" sz="2000" dirty="0">
                <a:solidFill>
                  <a:srgbClr val="002060"/>
                </a:solidFill>
                <a:cs typeface="Arial" panose="020B0604020202020204" pitchFamily="34" charset="0"/>
              </a:rPr>
              <a:t> by American National Standards Institute (ANSI) to write American National </a:t>
            </a:r>
            <a:r>
              <a:rPr lang="en-US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Standards</a:t>
            </a:r>
          </a:p>
          <a:p>
            <a:pPr>
              <a:spcBef>
                <a:spcPts val="50"/>
              </a:spcBef>
              <a:spcAft>
                <a:spcPts val="75"/>
              </a:spcAft>
            </a:pPr>
            <a:endParaRPr lang="en-US" sz="20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>
              <a:spcBef>
                <a:spcPts val="50"/>
              </a:spcBef>
              <a:spcAft>
                <a:spcPts val="75"/>
              </a:spcAft>
            </a:pPr>
            <a:r>
              <a:rPr lang="en-US" sz="2000" b="1" u="sng" dirty="0" smtClean="0">
                <a:solidFill>
                  <a:srgbClr val="002060"/>
                </a:solidFill>
                <a:cs typeface="Arial" panose="020B0604020202020204" pitchFamily="34" charset="0"/>
              </a:rPr>
              <a:t>Administers</a:t>
            </a:r>
            <a:r>
              <a:rPr lang="en-US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cs typeface="Arial" panose="020B0604020202020204" pitchFamily="34" charset="0"/>
              </a:rPr>
              <a:t>technical committees of the International Organization for Standardization (ISO) and International </a:t>
            </a:r>
            <a:r>
              <a:rPr lang="en-US" sz="2000" dirty="0">
                <a:solidFill>
                  <a:srgbClr val="002060"/>
                </a:solidFill>
                <a:cs typeface="Arial" panose="020B0604020202020204" pitchFamily="34" charset="0"/>
              </a:rPr>
              <a:t>Electrotechnical</a:t>
            </a:r>
            <a:r>
              <a:rPr lang="en-US" sz="2000" dirty="0">
                <a:solidFill>
                  <a:srgbClr val="002060"/>
                </a:solidFill>
                <a:cs typeface="Arial" panose="020B0604020202020204" pitchFamily="34" charset="0"/>
              </a:rPr>
              <a:t> Commission (IEC)</a:t>
            </a:r>
            <a:br>
              <a:rPr lang="en-US" sz="2000" dirty="0">
                <a:solidFill>
                  <a:srgbClr val="002060"/>
                </a:solidFill>
                <a:cs typeface="Arial" panose="020B0604020202020204" pitchFamily="34" charset="0"/>
              </a:rPr>
            </a:br>
            <a:endParaRPr lang="en-US" sz="20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>
              <a:spcBef>
                <a:spcPts val="50"/>
              </a:spcBef>
              <a:spcAft>
                <a:spcPts val="75"/>
              </a:spcAft>
            </a:pPr>
            <a:r>
              <a:rPr lang="en-US" sz="2000" b="1" u="sng" dirty="0">
                <a:solidFill>
                  <a:srgbClr val="002060"/>
                </a:solidFill>
                <a:cs typeface="Arial" panose="020B0604020202020204" pitchFamily="34" charset="0"/>
              </a:rPr>
              <a:t>Administers</a:t>
            </a:r>
            <a:r>
              <a:rPr lang="en-US" sz="2000" dirty="0">
                <a:solidFill>
                  <a:srgbClr val="002060"/>
                </a:solidFill>
                <a:cs typeface="Arial" panose="020B0604020202020204" pitchFamily="34" charset="0"/>
              </a:rPr>
              <a:t> U.S. Technical Advisory Groups (TAGs) to ISO and IEC Committees – responsible for U.S. participation in committees and U.S. votes on documents</a:t>
            </a:r>
            <a:br>
              <a:rPr lang="en-US" sz="2000" dirty="0">
                <a:solidFill>
                  <a:srgbClr val="002060"/>
                </a:solidFill>
                <a:cs typeface="Arial" panose="020B0604020202020204" pitchFamily="34" charset="0"/>
              </a:rPr>
            </a:br>
            <a:endParaRPr lang="en-US" sz="20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>
              <a:spcBef>
                <a:spcPts val="50"/>
              </a:spcBef>
              <a:spcAft>
                <a:spcPts val="75"/>
              </a:spcAft>
            </a:pPr>
            <a:r>
              <a:rPr lang="en-US" altLang="en-US" sz="2000" b="1" u="sng" dirty="0">
                <a:solidFill>
                  <a:srgbClr val="002060"/>
                </a:solidFill>
                <a:cs typeface="Times New Roman" pitchFamily="18" charset="0"/>
              </a:rPr>
              <a:t>Develops</a:t>
            </a:r>
            <a:r>
              <a:rPr lang="en-US" altLang="en-US" sz="2000" dirty="0">
                <a:solidFill>
                  <a:srgbClr val="002060"/>
                </a:solidFill>
                <a:cs typeface="Times New Roman" pitchFamily="18" charset="0"/>
              </a:rPr>
              <a:t> U.S. Standards, recommended practices and technical </a:t>
            </a:r>
            <a:r>
              <a:rPr lang="en-US" altLang="en-US" sz="2000" dirty="0" smtClean="0">
                <a:solidFill>
                  <a:srgbClr val="002060"/>
                </a:solidFill>
                <a:cs typeface="Times New Roman" pitchFamily="18" charset="0"/>
              </a:rPr>
              <a:t>documents</a:t>
            </a:r>
            <a:r>
              <a:rPr lang="en-US" altLang="en-US" sz="2000" dirty="0">
                <a:solidFill>
                  <a:srgbClr val="002060"/>
                </a:solidFill>
                <a:cs typeface="Times New Roman" pitchFamily="18" charset="0"/>
              </a:rPr>
              <a:t/>
            </a:r>
            <a:br>
              <a:rPr lang="en-US" altLang="en-US" sz="2000" dirty="0">
                <a:solidFill>
                  <a:srgbClr val="002060"/>
                </a:solidFill>
                <a:cs typeface="Times New Roman" pitchFamily="18" charset="0"/>
              </a:rPr>
            </a:br>
            <a:endParaRPr lang="en-US" altLang="en-US" sz="2000" dirty="0">
              <a:solidFill>
                <a:srgbClr val="002060"/>
              </a:solidFill>
              <a:cs typeface="Times New Roman" pitchFamily="18" charset="0"/>
            </a:endParaRPr>
          </a:p>
          <a:p>
            <a:pPr>
              <a:spcBef>
                <a:spcPts val="50"/>
              </a:spcBef>
              <a:spcAft>
                <a:spcPts val="75"/>
              </a:spcAft>
            </a:pPr>
            <a:r>
              <a:rPr lang="en-US" sz="2000" b="1" u="sng" dirty="0">
                <a:solidFill>
                  <a:srgbClr val="002060"/>
                </a:solidFill>
                <a:cs typeface="Times New Roman" pitchFamily="18" charset="0"/>
              </a:rPr>
              <a:t>Convenes</a:t>
            </a:r>
            <a:r>
              <a:rPr lang="en-US" sz="2000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cs typeface="Arial" panose="020B0604020202020204" pitchFamily="34" charset="0"/>
              </a:rPr>
              <a:t>a global community of medical technology standards </a:t>
            </a:r>
            <a:r>
              <a:rPr lang="en-US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professionals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2018 </a:t>
            </a:r>
            <a:r>
              <a:rPr lang="en-US" dirty="0"/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12</a:t>
            </a:fld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24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AAMI Technical Committee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800" b="1" dirty="0" smtClean="0"/>
              <a:t>An </a:t>
            </a:r>
            <a:r>
              <a:rPr lang="en-US" sz="2800" b="1" dirty="0"/>
              <a:t>AAMI technical committee makes recommendations concerning the need for new standards and other technical publications within its area of competency and </a:t>
            </a:r>
            <a:r>
              <a:rPr lang="en-US" sz="2800" b="1" dirty="0" smtClean="0"/>
              <a:t>expertise. 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13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71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Technical Advisory Groups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800" b="1" dirty="0" smtClean="0"/>
              <a:t>U.S</a:t>
            </a:r>
            <a:r>
              <a:rPr lang="en-US" sz="2800" b="1" dirty="0"/>
              <a:t>. Technical Advisory Groups (TAG) develop national consensus on International Standards and Technical Information Reports (TIR) out for comment or vote. 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14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72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9478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69AA"/>
                </a:solidFill>
                <a:latin typeface="Frutiger LT Std 45 Light" pitchFamily="34" charset="0"/>
              </a:rPr>
              <a:t>AAMI Standards </a:t>
            </a:r>
            <a:r>
              <a:rPr lang="en-US" sz="4400" b="1" dirty="0">
                <a:solidFill>
                  <a:srgbClr val="0070C0"/>
                </a:solidFill>
                <a:latin typeface="Frutiger LT Std 45 Light" pitchFamily="34" charset="0"/>
              </a:rPr>
              <a:t>Program</a:t>
            </a:r>
            <a:endParaRPr lang="en-US" sz="4800" b="1" dirty="0">
              <a:solidFill>
                <a:srgbClr val="0070C0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6108" y="1625600"/>
            <a:ext cx="77592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"/>
              </a:spcBef>
              <a:spcAft>
                <a:spcPts val="75"/>
              </a:spcAft>
            </a:pPr>
            <a:r>
              <a:rPr lang="en-US" sz="20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More than 140 AAMI technical committees </a:t>
            </a:r>
            <a:r>
              <a:rPr lang="en-US" sz="2000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and working groups, consisting of thousands of volunteers, develop and maintain medical device standards, recommended practices, and guidance documents on a wide range of crucial devices and topics including:</a:t>
            </a:r>
            <a:endParaRPr lang="en-US" sz="2000" strike="sngStrike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2018 </a:t>
            </a:r>
            <a:r>
              <a:rPr lang="en-US" dirty="0"/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15</a:t>
            </a:fld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679675"/>
              </p:ext>
            </p:extLst>
          </p:nvPr>
        </p:nvGraphicFramePr>
        <p:xfrm>
          <a:off x="1524000" y="3048000"/>
          <a:ext cx="6096000" cy="3114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81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Device Standards </a:t>
                      </a:r>
                    </a:p>
                    <a:p>
                      <a:pPr algn="ctr"/>
                      <a:r>
                        <a:rPr lang="en-US" sz="1400" dirty="0"/>
                        <a:t>(apply</a:t>
                      </a:r>
                      <a:r>
                        <a:rPr lang="en-US" sz="1400" baseline="0" dirty="0"/>
                        <a:t> to a particular device)</a:t>
                      </a:r>
                      <a:endParaRPr lang="en-US" sz="14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Horizontal Standards </a:t>
                      </a:r>
                    </a:p>
                    <a:p>
                      <a:pPr algn="ctr"/>
                      <a:r>
                        <a:rPr lang="en-US" sz="1400" dirty="0"/>
                        <a:t>(apply across devices)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Infusion pumps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Alarms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Multi-parameter </a:t>
                      </a:r>
                      <a:r>
                        <a:rPr lang="en-US" sz="1400" dirty="0"/>
                        <a:t>patient monitors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Human factors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ECG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Sterilization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Anesthetic and respiratory</a:t>
                      </a:r>
                      <a:r>
                        <a:rPr lang="en-US" sz="1400" baseline="0" dirty="0"/>
                        <a:t> equipment</a:t>
                      </a:r>
                      <a:endParaRPr lang="en-US" sz="14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Interoperability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Dialysis equipment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Healthcare Technology</a:t>
                      </a:r>
                      <a:r>
                        <a:rPr lang="en-US" sz="1400" baseline="0" dirty="0" smtClean="0"/>
                        <a:t> Management</a:t>
                      </a:r>
                      <a:endParaRPr lang="en-US" sz="1400" dirty="0"/>
                    </a:p>
                  </a:txBody>
                  <a:tcPr marT="45715" marB="45715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Active implants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Software</a:t>
                      </a:r>
                      <a:endParaRPr lang="en-US" sz="1400" dirty="0"/>
                    </a:p>
                  </a:txBody>
                  <a:tcPr marT="45715" marB="45715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Cardiac valves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Quality systems/risk management</a:t>
                      </a:r>
                    </a:p>
                  </a:txBody>
                  <a:tcPr marT="45715" marB="45715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84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1135559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AAMI </a:t>
            </a:r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and HTM Standards</a:t>
            </a:r>
            <a:endParaRPr lang="en-US" sz="44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 AAMI 2018-2020 Strategic Plan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outlines three broad goals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that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focus on community, infrastructure, and knowledge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.</a:t>
            </a:r>
          </a:p>
          <a:p>
            <a:endParaRPr lang="en-US" sz="2800" b="1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AAMI </a:t>
            </a:r>
            <a:r>
              <a:rPr lang="en-US" sz="24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will have a broader community of engaged stakeholders.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AAMI </a:t>
            </a:r>
            <a:r>
              <a:rPr lang="en-US" sz="24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operations will be enhanced and improved.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AAMI </a:t>
            </a:r>
            <a:r>
              <a:rPr lang="en-US" sz="24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will be the essential resource for high-quality knowledge and learning in health </a:t>
            </a:r>
            <a:r>
              <a:rPr lang="en-US" sz="24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technology. </a:t>
            </a:r>
            <a:endParaRPr lang="en-US" sz="2400" b="1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16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23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1135559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Director – HTM Standards 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New full-time role created by AAMI 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Liaison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to the Medical Equipment Management Committee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(EQ Committee)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Focus on HTM-related standards creation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Development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of shorter-term guidance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documents, which could serve as basis for future standards.</a:t>
            </a:r>
            <a:endParaRPr lang="en-US" sz="2800" b="1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17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44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TMC </a:t>
            </a:r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Standards Task </a:t>
            </a:r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Force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TMC Standards Task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Force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is not a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standards creating body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Identifies HTM topics where a standard may be beneficial,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Works with the HTM community to review and develop New Work Item proposals,</a:t>
            </a:r>
            <a:endParaRPr lang="en-US" sz="28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Supports the Standards Program in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soliciting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volunteers and resources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18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6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1132582"/>
            <a:ext cx="8572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9AA"/>
                </a:solidFill>
                <a:latin typeface="Frutiger LT Std 45 Light" pitchFamily="34" charset="0"/>
              </a:rPr>
              <a:t>EQ56: Recommended Practice for a Medical Equipment Management Program</a:t>
            </a:r>
            <a:endParaRPr lang="en-US" sz="32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250757"/>
            <a:ext cx="8153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Minimum criteria for a management program designed to minimize risks associated medical equipment in a healthcare delivery organization. 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19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328" y="4495800"/>
            <a:ext cx="792480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</a:pPr>
            <a:r>
              <a:rPr lang="en-US" altLang="en-US" sz="2800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Undergoing periodic review/revision</a:t>
            </a:r>
            <a:endParaRPr lang="en-US" altLang="en-US" sz="2800" i="1" dirty="0">
              <a:solidFill>
                <a:srgbClr val="0069AA"/>
              </a:solidFill>
              <a:latin typeface="Frutiger 45 Ligh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11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1132582"/>
            <a:ext cx="8572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9AA"/>
                </a:solidFill>
                <a:latin typeface="Frutiger LT Std 45 Light" pitchFamily="34" charset="0"/>
              </a:rPr>
              <a:t>EQ89: Medical Equipment Maintenance Strategies and Procedures  </a:t>
            </a:r>
            <a:endParaRPr lang="en-US" sz="32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325231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Guidance to help HTM departments standardize and document their maintenance procedures, as well as guidance in selecting the most appropriate maintenance strategy for a given device type. 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20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328" y="4673769"/>
            <a:ext cx="79248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</a:pPr>
            <a:r>
              <a:rPr lang="en-US" altLang="en-US" sz="3000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Published</a:t>
            </a:r>
            <a:endParaRPr lang="en-US" altLang="en-US" sz="3000" dirty="0">
              <a:solidFill>
                <a:srgbClr val="0069AA"/>
              </a:solidFill>
              <a:latin typeface="Frutiger 45 Ligh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74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1132582"/>
            <a:ext cx="8572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9AA"/>
                </a:solidFill>
                <a:latin typeface="Frutiger LT Std 45 Light" pitchFamily="34" charset="0"/>
              </a:rPr>
              <a:t>Vocabulary Used in Medical Equipment Management Programs (EQ93)</a:t>
            </a:r>
            <a:endParaRPr lang="en-US" sz="32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287250"/>
            <a:ext cx="815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Provide the FDA with definitions for seven terms (e.g. refurbishing, reconditioning) where  they requested assistance </a:t>
            </a:r>
            <a:r>
              <a:rPr lang="en-US" sz="32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21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328" y="4495800"/>
            <a:ext cx="79248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</a:pPr>
            <a:r>
              <a:rPr lang="en-US" altLang="en-US" sz="3000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Approved as a provisional </a:t>
            </a:r>
            <a:r>
              <a:rPr lang="en-US" altLang="en-US" sz="3000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standard </a:t>
            </a:r>
            <a:r>
              <a:rPr lang="en-US" altLang="en-US" sz="3000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on 3/26</a:t>
            </a:r>
            <a:endParaRPr lang="en-US" altLang="en-US" sz="3000" i="1" dirty="0">
              <a:solidFill>
                <a:srgbClr val="0069AA"/>
              </a:solidFill>
              <a:latin typeface="Frutiger 45 Ligh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32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1091625"/>
            <a:ext cx="857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9AA"/>
                </a:solidFill>
                <a:latin typeface="Frutiger LT Std 45 Light" pitchFamily="34" charset="0"/>
              </a:rPr>
              <a:t>Healthcare Technology Acquisition (EQ94) </a:t>
            </a:r>
            <a:endParaRPr lang="en-US" sz="32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 consistent process for technology acquisition and a uniform set of topics that should be covered in the requisition process</a:t>
            </a:r>
            <a:r>
              <a:rPr lang="en-US" sz="32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22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328" y="4495800"/>
            <a:ext cx="792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</a:pPr>
            <a:r>
              <a:rPr lang="en-US" altLang="en-US" sz="3000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Approved by the Standards Board, drafting underway </a:t>
            </a:r>
            <a:endParaRPr lang="en-US" altLang="en-US" sz="3000" i="1" dirty="0">
              <a:solidFill>
                <a:srgbClr val="0069AA"/>
              </a:solidFill>
              <a:latin typeface="Frutiger 45 Ligh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47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1132582"/>
            <a:ext cx="8572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9AA"/>
                </a:solidFill>
                <a:latin typeface="Frutiger LT Std 45 Light" pitchFamily="34" charset="0"/>
              </a:rPr>
              <a:t>Alternative Equipment Maintenance</a:t>
            </a:r>
          </a:p>
          <a:p>
            <a:pPr algn="ctr"/>
            <a:r>
              <a:rPr lang="en-US" sz="3200" b="1" dirty="0">
                <a:solidFill>
                  <a:srgbClr val="0069AA"/>
                </a:solidFill>
                <a:latin typeface="Frutiger LT Std 45 Light" pitchFamily="34" charset="0"/>
              </a:rPr>
              <a:t>(</a:t>
            </a:r>
            <a:r>
              <a:rPr lang="en-US" sz="3200" b="1" dirty="0" smtClean="0">
                <a:solidFill>
                  <a:srgbClr val="0069AA"/>
                </a:solidFill>
                <a:latin typeface="Frutiger LT Std 45 Light" pitchFamily="34" charset="0"/>
              </a:rPr>
              <a:t>AEM) </a:t>
            </a:r>
            <a:endParaRPr lang="en-US" sz="32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234625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Includes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two main modules; a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quality-assurance module to ensure proper decisions are made and sound engineering principles are employed, and a corrective action module to address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deficiencies.</a:t>
            </a:r>
            <a:endParaRPr lang="en-US" sz="2800" b="1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23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328" y="4639270"/>
            <a:ext cx="792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</a:pPr>
            <a:r>
              <a:rPr lang="en-US" altLang="en-US" sz="3000" dirty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Approved by the </a:t>
            </a:r>
            <a:r>
              <a:rPr lang="en-US" altLang="en-US" sz="3000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TMC Task Force, pending approval by Standards Board</a:t>
            </a:r>
            <a:endParaRPr lang="en-US" altLang="en-US" sz="3000" i="1" dirty="0">
              <a:solidFill>
                <a:srgbClr val="0069AA"/>
              </a:solidFill>
              <a:latin typeface="Frutiger 45 Ligh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0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1132582"/>
            <a:ext cx="8572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69AA"/>
                </a:solidFill>
                <a:latin typeface="Frutiger LT Std 45 Light" pitchFamily="34" charset="0"/>
              </a:rPr>
              <a:t>Supportability of Medical Devices and Systems </a:t>
            </a:r>
            <a:endParaRPr lang="en-US" sz="32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234625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Addresses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access to the resources needed to carry out technical support within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hospitals.</a:t>
            </a:r>
            <a:endParaRPr lang="en-US" sz="2800" b="1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24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3328" y="4495800"/>
            <a:ext cx="79248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</a:pPr>
            <a:r>
              <a:rPr lang="en-US" altLang="en-US" sz="3000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Under consideration by TMC </a:t>
            </a:r>
            <a:r>
              <a:rPr lang="en-US" altLang="en-US" sz="3000" dirty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Task </a:t>
            </a:r>
            <a:r>
              <a:rPr lang="en-US" altLang="en-US" sz="3000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Force</a:t>
            </a:r>
            <a:endParaRPr lang="en-US" altLang="en-US" sz="3000" i="1" dirty="0">
              <a:solidFill>
                <a:srgbClr val="0069AA"/>
              </a:solidFill>
              <a:latin typeface="Frutiger 45 Ligh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4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800" y="1120914"/>
            <a:ext cx="8572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69AA"/>
                </a:solidFill>
                <a:latin typeface="Frutiger LT Std 45 Light" pitchFamily="34" charset="0"/>
              </a:rPr>
              <a:t>Technical Information </a:t>
            </a:r>
            <a:r>
              <a:rPr lang="en-US" sz="4000" b="1" dirty="0" smtClean="0">
                <a:solidFill>
                  <a:srgbClr val="0069AA"/>
                </a:solidFill>
                <a:latin typeface="Frutiger LT Std 45 Light" pitchFamily="34" charset="0"/>
              </a:rPr>
              <a:t>Report </a:t>
            </a:r>
            <a:r>
              <a:rPr lang="en-US" sz="4000" b="1" dirty="0">
                <a:solidFill>
                  <a:srgbClr val="0069AA"/>
                </a:solidFill>
                <a:latin typeface="Frutiger LT Std 45 Light" pitchFamily="34" charset="0"/>
              </a:rPr>
              <a:t>(TIR</a:t>
            </a:r>
            <a:r>
              <a:rPr lang="en-US" sz="4000" b="1" dirty="0" smtClean="0">
                <a:solidFill>
                  <a:srgbClr val="0069AA"/>
                </a:solidFill>
                <a:latin typeface="Frutiger LT Std 45 Light" pitchFamily="34" charset="0"/>
              </a:rPr>
              <a:t>)</a:t>
            </a:r>
            <a:endParaRPr lang="en-US" sz="40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Occasionally,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AAMI will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provide additional guidance to specific standards in the form of a Technical Information Report (TIR). These TIRs reflect common industry practices that evolve from an accumulated process knowledge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base</a:t>
            </a:r>
            <a:endParaRPr lang="en-US" sz="2800" b="1" dirty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25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4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8600" y="1000058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NEMA/MITA 2-201X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3590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Launched by Medical Imaging and Technology Alliance in Feb 2017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“…describe and define the process of servicing medical imaging equipment … in a safe and effective condition…”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First ballot in Dec 2017 did not reach the required approval threshold.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26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88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50963"/>
            <a:ext cx="8229600" cy="402443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2018 Association for the Advancement of Medical Instrumentation  www.aami.org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Where to get </a:t>
            </a:r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more info</a:t>
            </a:r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?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2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3299" y="990600"/>
            <a:ext cx="85725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69AA"/>
                </a:solidFill>
                <a:latin typeface="Frutiger LT Std 45 Light" pitchFamily="34" charset="0"/>
              </a:rPr>
              <a:t>Who can participate in AAMI </a:t>
            </a:r>
            <a:r>
              <a:rPr lang="en-US" sz="4400" b="1" dirty="0">
                <a:solidFill>
                  <a:srgbClr val="0070C0"/>
                </a:solidFill>
                <a:latin typeface="Frutiger LT Std 45 Light" pitchFamily="34" charset="0"/>
              </a:rPr>
              <a:t>standards development</a:t>
            </a:r>
            <a:r>
              <a:rPr lang="en-US" sz="4400" b="1" dirty="0">
                <a:solidFill>
                  <a:srgbClr val="0069AA"/>
                </a:solidFill>
                <a:latin typeface="Frutiger LT Std 45 Light" pitchFamily="34" charset="0"/>
              </a:rPr>
              <a:t>?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420" y="2819400"/>
            <a:ext cx="7698259" cy="3098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National activities </a:t>
            </a:r>
            <a:r>
              <a:rPr lang="en-US" sz="2400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(including mirror committees for international projects) – </a:t>
            </a:r>
            <a:r>
              <a:rPr lang="en-US" sz="2400" dirty="0" smtClean="0">
                <a:solidFill>
                  <a:srgbClr val="0069AA"/>
                </a:solidFill>
                <a:latin typeface="Frutiger LT Std 45 Light" pitchFamily="34" charset="0"/>
                <a:cs typeface="Arial" panose="020B0604020202020204" pitchFamily="34" charset="0"/>
              </a:rPr>
              <a:t>Any </a:t>
            </a:r>
            <a:r>
              <a:rPr lang="en-US" sz="2400" dirty="0">
                <a:solidFill>
                  <a:srgbClr val="0069AA"/>
                </a:solidFill>
                <a:latin typeface="Frutiger LT Std 45 Light" pitchFamily="34" charset="0"/>
                <a:cs typeface="Arial" panose="020B0604020202020204" pitchFamily="34" charset="0"/>
              </a:rPr>
              <a:t>stakeholder directly and </a:t>
            </a:r>
            <a:r>
              <a:rPr lang="en-US" sz="2400" dirty="0" smtClean="0">
                <a:solidFill>
                  <a:srgbClr val="0069AA"/>
                </a:solidFill>
                <a:latin typeface="Frutiger LT Std 45 Light" pitchFamily="34" charset="0"/>
                <a:cs typeface="Arial" panose="020B0604020202020204" pitchFamily="34" charset="0"/>
              </a:rPr>
              <a:t>materially </a:t>
            </a:r>
            <a:r>
              <a:rPr lang="en-US" sz="2400" dirty="0">
                <a:solidFill>
                  <a:srgbClr val="0069AA"/>
                </a:solidFill>
                <a:latin typeface="Frutiger LT Std 45 Light" pitchFamily="34" charset="0"/>
                <a:cs typeface="Arial" panose="020B0604020202020204" pitchFamily="34" charset="0"/>
              </a:rPr>
              <a:t>affected by the </a:t>
            </a:r>
            <a:r>
              <a:rPr lang="en-US" sz="2400" dirty="0" smtClean="0">
                <a:solidFill>
                  <a:srgbClr val="0069AA"/>
                </a:solidFill>
                <a:latin typeface="Frutiger LT Std 45 Light" pitchFamily="34" charset="0"/>
                <a:cs typeface="Arial" panose="020B0604020202020204" pitchFamily="34" charset="0"/>
              </a:rPr>
              <a:t>standard.</a:t>
            </a:r>
            <a:endParaRPr lang="en-US" sz="2400" dirty="0">
              <a:solidFill>
                <a:srgbClr val="0069AA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89CC4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International activities </a:t>
            </a:r>
            <a:r>
              <a:rPr lang="en-US" sz="2400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– </a:t>
            </a:r>
            <a:r>
              <a:rPr lang="en-US" sz="2400" dirty="0">
                <a:solidFill>
                  <a:srgbClr val="0069AA"/>
                </a:solidFill>
                <a:latin typeface="Frutiger LT Std 45 Light" pitchFamily="34" charset="0"/>
                <a:cs typeface="Arial" panose="020B0604020202020204" pitchFamily="34" charset="0"/>
              </a:rPr>
              <a:t>National member bodies and their officially appointed representatives. International meetings are closed to the public; only appointed experts may attend.</a:t>
            </a:r>
            <a:endParaRPr lang="en-US" sz="2400" b="1" dirty="0">
              <a:solidFill>
                <a:srgbClr val="0069AA"/>
              </a:solidFill>
              <a:latin typeface="Frutiger LT Std 45 Light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2018 </a:t>
            </a:r>
            <a:r>
              <a:rPr lang="en-US" dirty="0"/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28</a:t>
            </a:fld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19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How can </a:t>
            </a:r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you be involved?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Volunteer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for Standards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Committees        (Not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just HTM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standards – 150+)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Submit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 New Work Item Proposal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Submit comments during Public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Review</a:t>
            </a:r>
            <a:endParaRPr lang="en-US" sz="2800" b="1" dirty="0" smtClean="0">
              <a:solidFill>
                <a:srgbClr val="002060"/>
              </a:solidFill>
              <a:latin typeface="Frutiger LT Std 45 Light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Attend an open meeting of an AAMI Committee or US Technical Advisory Group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29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3328" y="5338870"/>
            <a:ext cx="79248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35000"/>
              </a:spcBef>
              <a:spcAft>
                <a:spcPct val="40000"/>
              </a:spcAft>
            </a:pPr>
            <a:r>
              <a:rPr lang="en-US" altLang="en-US" sz="2400" i="1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Instructions for how to find a view Public Review </a:t>
            </a:r>
            <a:r>
              <a:rPr lang="en-US" altLang="en-US" sz="2400" i="1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drafts and calendars </a:t>
            </a:r>
            <a:r>
              <a:rPr lang="en-US" altLang="en-US" sz="2400" i="1" dirty="0" smtClean="0">
                <a:solidFill>
                  <a:srgbClr val="0069AA"/>
                </a:solidFill>
                <a:latin typeface="Frutiger 45 Light" pitchFamily="34" charset="0"/>
                <a:cs typeface="Times New Roman" pitchFamily="18" charset="0"/>
              </a:rPr>
              <a:t>can also be found on the AAMI website </a:t>
            </a:r>
            <a:endParaRPr lang="en-US" altLang="en-US" sz="2400" i="1" dirty="0">
              <a:solidFill>
                <a:srgbClr val="0069AA"/>
              </a:solidFill>
              <a:latin typeface="Frutiger 45 Ligh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62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990600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Other ways to participate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012" y="2025054"/>
            <a:ext cx="8153400" cy="2780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Subscribe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to “Standards Monitor Online”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Submit feedback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through your local BMET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or CE association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Submit an article or opinion for publication.</a:t>
            </a:r>
          </a:p>
          <a:p>
            <a:pPr marL="457200" indent="-457200">
              <a:spcBef>
                <a:spcPts val="50"/>
              </a:spcBef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Volunteer for </a:t>
            </a:r>
            <a:r>
              <a:rPr lang="en-US" sz="28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the TMC </a:t>
            </a:r>
            <a:r>
              <a:rPr lang="en-US" sz="2800" b="1" dirty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Task Force</a:t>
            </a:r>
          </a:p>
          <a:p>
            <a:pPr lvl="1">
              <a:spcBef>
                <a:spcPts val="50"/>
              </a:spcBef>
              <a:spcAft>
                <a:spcPts val="75"/>
              </a:spcAft>
            </a:pP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30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34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t="2784" r="12196" b="13197"/>
          <a:stretch/>
        </p:blipFill>
        <p:spPr>
          <a:xfrm rot="12143329">
            <a:off x="8069228" y="3255427"/>
            <a:ext cx="1844742" cy="30569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2535" y="2811959"/>
            <a:ext cx="8572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69AA"/>
                </a:solidFill>
                <a:latin typeface="Frutiger LT Std 45 Light" pitchFamily="34" charset="0"/>
              </a:rPr>
              <a:t>Questions? </a:t>
            </a:r>
            <a:endParaRPr lang="en-US" sz="4800" b="1" dirty="0">
              <a:solidFill>
                <a:srgbClr val="0069AA"/>
              </a:solidFill>
              <a:latin typeface="Frutiger LT Std 45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6685" y="2057400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"/>
              </a:spcBef>
              <a:spcAft>
                <a:spcPts val="75"/>
              </a:spcAft>
            </a:pPr>
            <a:r>
              <a:rPr lang="en-US" sz="3200" b="1" dirty="0" smtClean="0">
                <a:solidFill>
                  <a:srgbClr val="002060"/>
                </a:solidFill>
                <a:latin typeface="Frutiger LT Std 45 Light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© 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2018 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Association for the Advancement of Medical Instrumentation  www.aami.org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31</a:t>
            </a:fld>
            <a:endParaRPr lang="en-US" sz="12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7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0" y="6356350"/>
            <a:ext cx="45720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2018 </a:t>
            </a:r>
            <a:r>
              <a:rPr lang="en-US" dirty="0"/>
              <a:t>Association for the Advancement of Medical Instrumentation  www.aami.org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8610600" y="6410325"/>
            <a:ext cx="381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BC3102AA-0697-4D7E-A805-3F46FCF7247C}" type="slidenum"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ＭＳ Ｐゴシック" pitchFamily="24" charset="-128"/>
                <a:cs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32</a:t>
            </a:fld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ＭＳ Ｐゴシック" pitchFamily="24" charset="-128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1041400"/>
            <a:ext cx="3276600" cy="4775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5" t="32314" r="26677" b="31878"/>
          <a:stretch/>
        </p:blipFill>
        <p:spPr>
          <a:xfrm rot="6682930">
            <a:off x="7830670" y="101088"/>
            <a:ext cx="1357480" cy="13827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4" r="17069" b="13514"/>
          <a:stretch/>
        </p:blipFill>
        <p:spPr>
          <a:xfrm rot="20131939">
            <a:off x="488543" y="3303704"/>
            <a:ext cx="1446299" cy="267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0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2_AAMI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2012_AAMI_template</Template>
  <TotalTime>7211</TotalTime>
  <Words>1774</Words>
  <Application>Microsoft Office PowerPoint</Application>
  <PresentationFormat>On-screen Show (4:3)</PresentationFormat>
  <Paragraphs>266</Paragraphs>
  <Slides>32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ＭＳ Ｐゴシック</vt:lpstr>
      <vt:lpstr>Arial</vt:lpstr>
      <vt:lpstr>Calibri</vt:lpstr>
      <vt:lpstr>Frutiger 45 Light</vt:lpstr>
      <vt:lpstr>Frutiger LT Std 45 Light</vt:lpstr>
      <vt:lpstr>Times New Roman</vt:lpstr>
      <vt:lpstr>2012_AAMI_template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AAMI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Healy</dc:creator>
  <cp:lastModifiedBy>Dysko, Joseph - PHX</cp:lastModifiedBy>
  <cp:revision>266</cp:revision>
  <cp:lastPrinted>2018-03-23T00:05:10Z</cp:lastPrinted>
  <dcterms:created xsi:type="dcterms:W3CDTF">2012-09-14T13:32:05Z</dcterms:created>
  <dcterms:modified xsi:type="dcterms:W3CDTF">2018-04-01T04:15:45Z</dcterms:modified>
</cp:coreProperties>
</file>