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 id="2147483697" r:id="rId2"/>
    <p:sldMasterId id="2147483709" r:id="rId3"/>
    <p:sldMasterId id="2147483722" r:id="rId4"/>
    <p:sldMasterId id="2147483759" r:id="rId5"/>
  </p:sldMasterIdLst>
  <p:notesMasterIdLst>
    <p:notesMasterId r:id="rId32"/>
  </p:notesMasterIdLst>
  <p:handoutMasterIdLst>
    <p:handoutMasterId r:id="rId33"/>
  </p:handoutMasterIdLst>
  <p:sldIdLst>
    <p:sldId id="364" r:id="rId6"/>
    <p:sldId id="377" r:id="rId7"/>
    <p:sldId id="339" r:id="rId8"/>
    <p:sldId id="287" r:id="rId9"/>
    <p:sldId id="347" r:id="rId10"/>
    <p:sldId id="366" r:id="rId11"/>
    <p:sldId id="359" r:id="rId12"/>
    <p:sldId id="352" r:id="rId13"/>
    <p:sldId id="365" r:id="rId14"/>
    <p:sldId id="375" r:id="rId15"/>
    <p:sldId id="349" r:id="rId16"/>
    <p:sldId id="341" r:id="rId17"/>
    <p:sldId id="342" r:id="rId18"/>
    <p:sldId id="362" r:id="rId19"/>
    <p:sldId id="343" r:id="rId20"/>
    <p:sldId id="351" r:id="rId21"/>
    <p:sldId id="363" r:id="rId22"/>
    <p:sldId id="372" r:id="rId23"/>
    <p:sldId id="353" r:id="rId24"/>
    <p:sldId id="370" r:id="rId25"/>
    <p:sldId id="354" r:id="rId26"/>
    <p:sldId id="379" r:id="rId27"/>
    <p:sldId id="373" r:id="rId28"/>
    <p:sldId id="378" r:id="rId29"/>
    <p:sldId id="348" r:id="rId30"/>
    <p:sldId id="329" r:id="rId31"/>
  </p:sldIdLst>
  <p:sldSz cx="9144000" cy="6858000" type="screen4x3"/>
  <p:notesSz cx="9305925" cy="7019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43A23C"/>
    <a:srgbClr val="F1FF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448" autoAdjust="0"/>
    <p:restoredTop sz="86380" autoAdjust="0"/>
  </p:normalViewPr>
  <p:slideViewPr>
    <p:cSldViewPr>
      <p:cViewPr>
        <p:scale>
          <a:sx n="80" d="100"/>
          <a:sy n="80" d="100"/>
        </p:scale>
        <p:origin x="-604" y="508"/>
      </p:cViewPr>
      <p:guideLst>
        <p:guide orient="horz" pos="2160"/>
        <p:guide pos="2880"/>
      </p:guideLst>
    </p:cSldViewPr>
  </p:slideViewPr>
  <p:outlineViewPr>
    <p:cViewPr>
      <p:scale>
        <a:sx n="33" d="100"/>
        <a:sy n="33" d="100"/>
      </p:scale>
      <p:origin x="246" y="0"/>
    </p:cViewPr>
  </p:outlineViewPr>
  <p:notesTextViewPr>
    <p:cViewPr>
      <p:scale>
        <a:sx n="100" d="100"/>
        <a:sy n="100" d="100"/>
      </p:scale>
      <p:origin x="0" y="0"/>
    </p:cViewPr>
  </p:notesTextViewPr>
  <p:sorterViewPr>
    <p:cViewPr>
      <p:scale>
        <a:sx n="253" d="100"/>
        <a:sy n="253" d="100"/>
      </p:scale>
      <p:origin x="0" y="3507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2147" cy="35087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71674" y="0"/>
            <a:ext cx="4032147" cy="350877"/>
          </a:xfrm>
          <a:prstGeom prst="rect">
            <a:avLst/>
          </a:prstGeom>
        </p:spPr>
        <p:txBody>
          <a:bodyPr vert="horz" lIns="91440" tIns="45720" rIns="91440" bIns="45720" rtlCol="0"/>
          <a:lstStyle>
            <a:lvl1pPr algn="r">
              <a:defRPr sz="1200"/>
            </a:lvl1pPr>
          </a:lstStyle>
          <a:p>
            <a:fld id="{44D5B971-EC3E-4F89-A306-FFB5659498B7}" type="datetimeFigureOut">
              <a:rPr lang="en-US" smtClean="0"/>
              <a:t>4/1/2018</a:t>
            </a:fld>
            <a:endParaRPr lang="en-US"/>
          </a:p>
        </p:txBody>
      </p:sp>
      <p:sp>
        <p:nvSpPr>
          <p:cNvPr id="4" name="Footer Placeholder 3"/>
          <p:cNvSpPr>
            <a:spLocks noGrp="1"/>
          </p:cNvSpPr>
          <p:nvPr>
            <p:ph type="ftr" sz="quarter" idx="2"/>
          </p:nvPr>
        </p:nvSpPr>
        <p:spPr>
          <a:xfrm>
            <a:off x="0" y="6667851"/>
            <a:ext cx="4032147" cy="35087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71674" y="6667851"/>
            <a:ext cx="4032147" cy="350877"/>
          </a:xfrm>
          <a:prstGeom prst="rect">
            <a:avLst/>
          </a:prstGeom>
        </p:spPr>
        <p:txBody>
          <a:bodyPr vert="horz" lIns="91440" tIns="45720" rIns="91440" bIns="45720" rtlCol="0" anchor="b"/>
          <a:lstStyle>
            <a:lvl1pPr algn="r">
              <a:defRPr sz="1200"/>
            </a:lvl1pPr>
          </a:lstStyle>
          <a:p>
            <a:fld id="{9D712D91-2C94-4EDE-91EC-79E6BB3D85E3}" type="slidenum">
              <a:rPr lang="en-US" smtClean="0"/>
              <a:t>‹#›</a:t>
            </a:fld>
            <a:endParaRPr lang="en-US"/>
          </a:p>
        </p:txBody>
      </p:sp>
    </p:spTree>
    <p:extLst>
      <p:ext uri="{BB962C8B-B14F-4D97-AF65-F5344CB8AC3E}">
        <p14:creationId xmlns:p14="http://schemas.microsoft.com/office/powerpoint/2010/main" val="21594444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2568" cy="350996"/>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idx="1"/>
          </p:nvPr>
        </p:nvSpPr>
        <p:spPr>
          <a:xfrm>
            <a:off x="5271204" y="0"/>
            <a:ext cx="4032568" cy="350996"/>
          </a:xfrm>
          <a:prstGeom prst="rect">
            <a:avLst/>
          </a:prstGeom>
        </p:spPr>
        <p:txBody>
          <a:bodyPr vert="horz" lIns="93287" tIns="46644" rIns="93287" bIns="46644" rtlCol="0"/>
          <a:lstStyle>
            <a:lvl1pPr algn="r">
              <a:defRPr sz="1200"/>
            </a:lvl1pPr>
          </a:lstStyle>
          <a:p>
            <a:fld id="{A9BA14CD-ACE3-834D-9AF0-8609DFAA5D57}" type="datetimeFigureOut">
              <a:rPr lang="en-US" smtClean="0"/>
              <a:pPr/>
              <a:t>4/1/2018</a:t>
            </a:fld>
            <a:endParaRPr lang="en-US" dirty="0"/>
          </a:p>
        </p:txBody>
      </p:sp>
      <p:sp>
        <p:nvSpPr>
          <p:cNvPr id="4" name="Slide Image Placeholder 3"/>
          <p:cNvSpPr>
            <a:spLocks noGrp="1" noRot="1" noChangeAspect="1"/>
          </p:cNvSpPr>
          <p:nvPr>
            <p:ph type="sldImg" idx="2"/>
          </p:nvPr>
        </p:nvSpPr>
        <p:spPr>
          <a:xfrm>
            <a:off x="2898775" y="527050"/>
            <a:ext cx="3508375" cy="2632075"/>
          </a:xfrm>
          <a:prstGeom prst="rect">
            <a:avLst/>
          </a:prstGeom>
          <a:noFill/>
          <a:ln w="12700">
            <a:solidFill>
              <a:prstClr val="black"/>
            </a:solidFill>
          </a:ln>
        </p:spPr>
        <p:txBody>
          <a:bodyPr vert="horz" lIns="93287" tIns="46644" rIns="93287" bIns="46644" rtlCol="0" anchor="ctr"/>
          <a:lstStyle/>
          <a:p>
            <a:endParaRPr lang="en-US" dirty="0"/>
          </a:p>
        </p:txBody>
      </p:sp>
      <p:sp>
        <p:nvSpPr>
          <p:cNvPr id="5" name="Notes Placeholder 4"/>
          <p:cNvSpPr>
            <a:spLocks noGrp="1"/>
          </p:cNvSpPr>
          <p:nvPr>
            <p:ph type="body" sz="quarter" idx="3"/>
          </p:nvPr>
        </p:nvSpPr>
        <p:spPr>
          <a:xfrm>
            <a:off x="930593" y="3334465"/>
            <a:ext cx="7444740" cy="3158966"/>
          </a:xfrm>
          <a:prstGeom prst="rect">
            <a:avLst/>
          </a:prstGeom>
        </p:spPr>
        <p:txBody>
          <a:bodyPr vert="horz" lIns="93287" tIns="46644" rIns="93287" bIns="4664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67711"/>
            <a:ext cx="4032568" cy="350996"/>
          </a:xfrm>
          <a:prstGeom prst="rect">
            <a:avLst/>
          </a:prstGeom>
        </p:spPr>
        <p:txBody>
          <a:bodyPr vert="horz" lIns="93287" tIns="46644" rIns="93287" bIns="466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71204" y="6667711"/>
            <a:ext cx="4032568" cy="350996"/>
          </a:xfrm>
          <a:prstGeom prst="rect">
            <a:avLst/>
          </a:prstGeom>
        </p:spPr>
        <p:txBody>
          <a:bodyPr vert="horz" lIns="93287" tIns="46644" rIns="93287" bIns="46644" rtlCol="0" anchor="b"/>
          <a:lstStyle>
            <a:lvl1pPr algn="r">
              <a:defRPr sz="1200"/>
            </a:lvl1pPr>
          </a:lstStyle>
          <a:p>
            <a:fld id="{69B63DF1-8751-774E-8714-26244EC45152}" type="slidenum">
              <a:rPr lang="en-US" smtClean="0"/>
              <a:pPr/>
              <a:t>‹#›</a:t>
            </a:fld>
            <a:endParaRPr lang="en-US" dirty="0"/>
          </a:p>
        </p:txBody>
      </p:sp>
    </p:spTree>
    <p:extLst>
      <p:ext uri="{BB962C8B-B14F-4D97-AF65-F5344CB8AC3E}">
        <p14:creationId xmlns:p14="http://schemas.microsoft.com/office/powerpoint/2010/main" val="295021036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Edited by JC in June 2016</a:t>
            </a:r>
            <a:r>
              <a:rPr lang="en-US" baseline="0" dirty="0" smtClean="0"/>
              <a:t> to change Uncertainty references to Accuracy to make it easier to understand.</a:t>
            </a:r>
          </a:p>
          <a:p>
            <a:r>
              <a:rPr lang="en-US" baseline="0" dirty="0" smtClean="0"/>
              <a:t>Nov 17 – fixed extra zero in resolution for analyzer pressure meter specs </a:t>
            </a:r>
            <a:r>
              <a:rPr lang="en-US" baseline="0" smtClean="0"/>
              <a:t>on slide 16</a:t>
            </a:r>
            <a:endParaRPr lang="en-US" dirty="0"/>
          </a:p>
        </p:txBody>
      </p:sp>
      <p:sp>
        <p:nvSpPr>
          <p:cNvPr id="4" name="Slide Number Placeholder 3"/>
          <p:cNvSpPr>
            <a:spLocks noGrp="1"/>
          </p:cNvSpPr>
          <p:nvPr>
            <p:ph type="sldNum" sz="quarter" idx="10"/>
          </p:nvPr>
        </p:nvSpPr>
        <p:spPr/>
        <p:txBody>
          <a:bodyPr/>
          <a:lstStyle/>
          <a:p>
            <a:fld id="{69B63DF1-8751-774E-8714-26244EC45152}"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B63DF1-8751-774E-8714-26244EC45152}" type="slidenum">
              <a:rPr lang="en-US" smtClean="0"/>
              <a:pPr/>
              <a:t>2</a:t>
            </a:fld>
            <a:endParaRPr lang="en-US" dirty="0"/>
          </a:p>
        </p:txBody>
      </p:sp>
    </p:spTree>
    <p:extLst>
      <p:ext uri="{BB962C8B-B14F-4D97-AF65-F5344CB8AC3E}">
        <p14:creationId xmlns:p14="http://schemas.microsoft.com/office/powerpoint/2010/main" val="3990172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a manufacturer</a:t>
            </a:r>
            <a:r>
              <a:rPr lang="en-US" baseline="0" dirty="0" smtClean="0"/>
              <a:t> of Test Equipment we deal with Test Equipment and Calibration every day.  After looking closer at Medical Device Specs on top of all this it became obvious that it is very challenging for </a:t>
            </a:r>
            <a:r>
              <a:rPr lang="en-US" baseline="0" dirty="0" err="1" smtClean="0"/>
              <a:t>Biomeds</a:t>
            </a:r>
            <a:r>
              <a:rPr lang="en-US" baseline="0" dirty="0" smtClean="0"/>
              <a:t> to sort it all out.  Almost 3 different languages -</a:t>
            </a:r>
          </a:p>
          <a:p>
            <a:endParaRPr lang="en-US" baseline="0" dirty="0" smtClean="0"/>
          </a:p>
          <a:p>
            <a:r>
              <a:rPr lang="en-US" baseline="0" dirty="0" smtClean="0"/>
              <a:t>The biggest problem- different companies are speaking different languages in terms of specifications.</a:t>
            </a:r>
            <a:endParaRPr lang="en-US" dirty="0"/>
          </a:p>
        </p:txBody>
      </p:sp>
      <p:sp>
        <p:nvSpPr>
          <p:cNvPr id="4" name="Slide Number Placeholder 3"/>
          <p:cNvSpPr>
            <a:spLocks noGrp="1"/>
          </p:cNvSpPr>
          <p:nvPr>
            <p:ph type="sldNum" sz="quarter" idx="10"/>
          </p:nvPr>
        </p:nvSpPr>
        <p:spPr/>
        <p:txBody>
          <a:bodyPr/>
          <a:lstStyle/>
          <a:p>
            <a:fld id="{69B63DF1-8751-774E-8714-26244EC45152}"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A2F2F90-6E56-2E4A-99CF-065016C099DB}" type="slidenum">
              <a:rPr lang="en-US"/>
              <a:pPr>
                <a:defRPr/>
              </a:pPr>
              <a:t>4</a:t>
            </a:fld>
            <a:endParaRPr lang="en-US" dirty="0"/>
          </a:p>
        </p:txBody>
      </p:sp>
      <p:sp>
        <p:nvSpPr>
          <p:cNvPr id="20377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03779" name="Rectangle 3"/>
          <p:cNvSpPr>
            <a:spLocks noGrp="1" noChangeArrowheads="1"/>
          </p:cNvSpPr>
          <p:nvPr>
            <p:ph type="body" idx="1"/>
          </p:nvPr>
        </p:nvSpPr>
        <p:spPr/>
        <p:txBody>
          <a:bodyPr/>
          <a:lstStyle/>
          <a:p>
            <a:pPr eaLnBrk="1" hangingPunct="1">
              <a:defRPr/>
            </a:pPr>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A2F2F90-6E56-2E4A-99CF-065016C099DB}" type="slidenum">
              <a:rPr lang="en-US"/>
              <a:pPr>
                <a:defRPr/>
              </a:pPr>
              <a:t>5</a:t>
            </a:fld>
            <a:endParaRPr lang="en-US" dirty="0"/>
          </a:p>
        </p:txBody>
      </p:sp>
      <p:sp>
        <p:nvSpPr>
          <p:cNvPr id="20377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03779" name="Rectangle 3"/>
          <p:cNvSpPr>
            <a:spLocks noGrp="1" noChangeArrowheads="1"/>
          </p:cNvSpPr>
          <p:nvPr>
            <p:ph type="body" idx="1"/>
          </p:nvPr>
        </p:nvSpPr>
        <p:spPr/>
        <p:txBody>
          <a:bodyPr/>
          <a:lstStyle/>
          <a:p>
            <a:pPr eaLnBrk="1" hangingPunct="1">
              <a:defRPr/>
            </a:pPr>
            <a:r>
              <a:rPr lang="en-US" dirty="0" smtClean="0"/>
              <a:t>Although</a:t>
            </a:r>
            <a:r>
              <a:rPr lang="en-US" baseline="0" dirty="0" smtClean="0"/>
              <a:t> forgive me if I slip and state “Uncertainty”-  I’ve been trained for years by our Calibration / Metrology partner to state it correctly.</a:t>
            </a:r>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2" defTabSz="466435">
              <a:defRPr/>
            </a:pPr>
            <a:r>
              <a:rPr lang="en-US" sz="2900" dirty="0" smtClean="0"/>
              <a:t>Once you calculate % uncertainty, you would add the additional uncertainty of the (X) LSD.  By taking the resolution of the device and multiplying it by the </a:t>
            </a:r>
            <a:r>
              <a:rPr lang="en-US" sz="2900" b="1" dirty="0" smtClean="0"/>
              <a:t>L</a:t>
            </a:r>
            <a:r>
              <a:rPr lang="en-US" sz="2900" dirty="0" smtClean="0"/>
              <a:t>east </a:t>
            </a:r>
            <a:r>
              <a:rPr lang="en-US" sz="2900" b="1" dirty="0" smtClean="0"/>
              <a:t>S</a:t>
            </a:r>
            <a:r>
              <a:rPr lang="en-US" sz="2900" dirty="0" smtClean="0"/>
              <a:t>ignificant </a:t>
            </a:r>
            <a:r>
              <a:rPr lang="en-US" sz="2900" b="1" dirty="0" smtClean="0"/>
              <a:t>D</a:t>
            </a:r>
            <a:r>
              <a:rPr lang="en-US" sz="2900" dirty="0" smtClean="0"/>
              <a:t>igit (X) the number in the specification you will have calculated this additional uncertainty.</a:t>
            </a:r>
            <a:endParaRPr lang="en-US" dirty="0"/>
          </a:p>
        </p:txBody>
      </p:sp>
      <p:sp>
        <p:nvSpPr>
          <p:cNvPr id="4" name="Slide Number Placeholder 3"/>
          <p:cNvSpPr>
            <a:spLocks noGrp="1"/>
          </p:cNvSpPr>
          <p:nvPr>
            <p:ph type="sldNum" sz="quarter" idx="10"/>
          </p:nvPr>
        </p:nvSpPr>
        <p:spPr/>
        <p:txBody>
          <a:bodyPr/>
          <a:lstStyle/>
          <a:p>
            <a:fld id="{69B63DF1-8751-774E-8714-26244EC45152}"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a:t>
            </a:r>
            <a:r>
              <a:rPr lang="en-US" baseline="0" dirty="0" smtClean="0"/>
              <a:t> if you don’t have a 4:1 ratio between your test equipment and the medical device, you should identify what your ratio is and how much that potential error could influence the readiness of the device going back to clinical departments.  </a:t>
            </a:r>
            <a:endParaRPr lang="en-US" dirty="0"/>
          </a:p>
        </p:txBody>
      </p:sp>
      <p:sp>
        <p:nvSpPr>
          <p:cNvPr id="4" name="Slide Number Placeholder 3"/>
          <p:cNvSpPr>
            <a:spLocks noGrp="1"/>
          </p:cNvSpPr>
          <p:nvPr>
            <p:ph type="sldNum" sz="quarter" idx="10"/>
          </p:nvPr>
        </p:nvSpPr>
        <p:spPr/>
        <p:txBody>
          <a:bodyPr/>
          <a:lstStyle/>
          <a:p>
            <a:fld id="{69B63DF1-8751-774E-8714-26244EC45152}" type="slidenum">
              <a:rPr lang="en-US" smtClean="0"/>
              <a:pPr/>
              <a:t>7</a:t>
            </a:fld>
            <a:endParaRPr lang="en-US" dirty="0"/>
          </a:p>
        </p:txBody>
      </p:sp>
    </p:spTree>
    <p:extLst>
      <p:ext uri="{BB962C8B-B14F-4D97-AF65-F5344CB8AC3E}">
        <p14:creationId xmlns:p14="http://schemas.microsoft.com/office/powerpoint/2010/main" val="14328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2" defTabSz="466435">
              <a:defRPr/>
            </a:pPr>
            <a:r>
              <a:rPr lang="en-US" sz="2600" dirty="0" smtClean="0"/>
              <a:t>Range does not impact uncertainty when % of reading stated</a:t>
            </a:r>
          </a:p>
          <a:p>
            <a:endParaRPr lang="en-US" dirty="0"/>
          </a:p>
        </p:txBody>
      </p:sp>
      <p:sp>
        <p:nvSpPr>
          <p:cNvPr id="4" name="Slide Number Placeholder 3"/>
          <p:cNvSpPr>
            <a:spLocks noGrp="1"/>
          </p:cNvSpPr>
          <p:nvPr>
            <p:ph type="sldNum" sz="quarter" idx="10"/>
          </p:nvPr>
        </p:nvSpPr>
        <p:spPr/>
        <p:txBody>
          <a:bodyPr/>
          <a:lstStyle/>
          <a:p>
            <a:fld id="{69B63DF1-8751-774E-8714-26244EC45152}"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A2F2F90-6E56-2E4A-99CF-065016C099DB}" type="slidenum">
              <a:rPr lang="en-US"/>
              <a:pPr>
                <a:defRPr/>
              </a:pPr>
              <a:t>9</a:t>
            </a:fld>
            <a:endParaRPr lang="en-US" dirty="0"/>
          </a:p>
        </p:txBody>
      </p:sp>
      <p:sp>
        <p:nvSpPr>
          <p:cNvPr id="20377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03779" name="Rectangle 3"/>
          <p:cNvSpPr>
            <a:spLocks noGrp="1" noChangeArrowheads="1"/>
          </p:cNvSpPr>
          <p:nvPr>
            <p:ph type="body" idx="1"/>
          </p:nvPr>
        </p:nvSpPr>
        <p:spPr/>
        <p:txBody>
          <a:bodyPr/>
          <a:lstStyle/>
          <a:p>
            <a:pPr eaLnBrk="1" hangingPunct="1">
              <a:defRPr/>
            </a:pPr>
            <a:r>
              <a:rPr lang="en-US" dirty="0" smtClean="0"/>
              <a:t>% FS VERY different</a:t>
            </a:r>
            <a:r>
              <a:rPr lang="en-US" baseline="0" dirty="0" smtClean="0"/>
              <a:t> from % of Reading</a:t>
            </a:r>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B63DF1-8751-774E-8714-26244EC45152}" type="slidenum">
              <a:rPr lang="en-US" smtClean="0"/>
              <a:pPr/>
              <a:t>10</a:t>
            </a:fld>
            <a:endParaRPr lang="en-US" dirty="0"/>
          </a:p>
        </p:txBody>
      </p:sp>
    </p:spTree>
    <p:extLst>
      <p:ext uri="{BB962C8B-B14F-4D97-AF65-F5344CB8AC3E}">
        <p14:creationId xmlns:p14="http://schemas.microsoft.com/office/powerpoint/2010/main" val="2328916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A2F2F90-6E56-2E4A-99CF-065016C099DB}" type="slidenum">
              <a:rPr lang="en-US"/>
              <a:pPr>
                <a:defRPr/>
              </a:pPr>
              <a:t>11</a:t>
            </a:fld>
            <a:endParaRPr lang="en-US" dirty="0"/>
          </a:p>
        </p:txBody>
      </p:sp>
      <p:sp>
        <p:nvSpPr>
          <p:cNvPr id="20377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03779" name="Rectangle 3"/>
          <p:cNvSpPr>
            <a:spLocks noGrp="1" noChangeArrowheads="1"/>
          </p:cNvSpPr>
          <p:nvPr>
            <p:ph type="body" idx="1"/>
          </p:nvPr>
        </p:nvSpPr>
        <p:spPr/>
        <p:txBody>
          <a:bodyPr/>
          <a:lstStyle/>
          <a:p>
            <a:pPr eaLnBrk="1" hangingPunct="1">
              <a:defRPr/>
            </a:pPr>
            <a:r>
              <a:rPr lang="en-US" dirty="0" smtClean="0"/>
              <a:t>Scales are a whole other animal</a:t>
            </a:r>
            <a:r>
              <a:rPr lang="en-US" baseline="0" dirty="0" smtClean="0"/>
              <a:t> all together-</a:t>
            </a:r>
            <a:r>
              <a:rPr lang="en-US" dirty="0" smtClean="0"/>
              <a:t> not specified with stated accuracy as</a:t>
            </a:r>
            <a:r>
              <a:rPr lang="en-US" baseline="0" dirty="0" smtClean="0"/>
              <a:t> a percent, notice they don’t even mention “accuracy”.  </a:t>
            </a:r>
            <a:r>
              <a:rPr lang="en-US" dirty="0" smtClean="0"/>
              <a:t>Uncertainty calculation for this scale:  0.03</a:t>
            </a:r>
            <a:r>
              <a:rPr lang="en-US" baseline="0" dirty="0" smtClean="0"/>
              <a:t> g (Non-Linearity + Repeatability) in this case.  DOES NOT include Drift Draft Drops or evaporation impact on uncertainty when doing fluids.</a:t>
            </a:r>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E5E7C89-CA35-1C4C-B907-B51365288BC1}" type="slidenum">
              <a:rPr lang="en-US"/>
              <a:pPr>
                <a:defRPr/>
              </a:pPr>
              <a:t>12</a:t>
            </a:fld>
            <a:endParaRPr lang="en-US" dirty="0"/>
          </a:p>
        </p:txBody>
      </p:sp>
      <p:sp>
        <p:nvSpPr>
          <p:cNvPr id="8294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82947" name="Rectangle 3"/>
          <p:cNvSpPr>
            <a:spLocks noGrp="1" noChangeArrowheads="1"/>
          </p:cNvSpPr>
          <p:nvPr>
            <p:ph type="body" idx="1"/>
          </p:nvPr>
        </p:nvSpPr>
        <p:spPr/>
        <p:txBody>
          <a:bodyPr/>
          <a:lstStyle/>
          <a:p>
            <a:pPr eaLnBrk="1" hangingPunct="1">
              <a:defRPr/>
            </a:pPr>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45A3942-08A7-FC40-ADD8-1AD7E3281002}" type="slidenum">
              <a:rPr lang="en-US"/>
              <a:pPr>
                <a:defRPr/>
              </a:pPr>
              <a:t>13</a:t>
            </a:fld>
            <a:endParaRPr lang="en-US" dirty="0"/>
          </a:p>
        </p:txBody>
      </p:sp>
      <p:sp>
        <p:nvSpPr>
          <p:cNvPr id="19558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5587" name="Rectangle 3"/>
          <p:cNvSpPr>
            <a:spLocks noGrp="1" noChangeArrowheads="1"/>
          </p:cNvSpPr>
          <p:nvPr>
            <p:ph type="body" idx="1"/>
          </p:nvPr>
        </p:nvSpPr>
        <p:spPr/>
        <p:txBody>
          <a:bodyPr/>
          <a:lstStyle/>
          <a:p>
            <a:pPr eaLnBrk="1" hangingPunct="1">
              <a:defRPr/>
            </a:pPr>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Analyzer A did not have a +/- 1LSD</a:t>
            </a:r>
            <a:r>
              <a:rPr lang="en-US" baseline="0" dirty="0" smtClean="0"/>
              <a:t> at this test point.</a:t>
            </a:r>
            <a:endParaRPr lang="en-US" dirty="0"/>
          </a:p>
        </p:txBody>
      </p:sp>
      <p:sp>
        <p:nvSpPr>
          <p:cNvPr id="4" name="Slide Number Placeholder 3"/>
          <p:cNvSpPr>
            <a:spLocks noGrp="1"/>
          </p:cNvSpPr>
          <p:nvPr>
            <p:ph type="sldNum" sz="quarter" idx="10"/>
          </p:nvPr>
        </p:nvSpPr>
        <p:spPr/>
        <p:txBody>
          <a:bodyPr/>
          <a:lstStyle/>
          <a:p>
            <a:fld id="{69B63DF1-8751-774E-8714-26244EC45152}" type="slidenum">
              <a:rPr lang="en-US" smtClean="0"/>
              <a:pPr/>
              <a:t>14</a:t>
            </a:fld>
            <a:endParaRPr lang="en-US" dirty="0"/>
          </a:p>
        </p:txBody>
      </p:sp>
    </p:spTree>
    <p:extLst>
      <p:ext uri="{BB962C8B-B14F-4D97-AF65-F5344CB8AC3E}">
        <p14:creationId xmlns:p14="http://schemas.microsoft.com/office/powerpoint/2010/main" val="3586370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Remember- uncertainty when accuracy stated as % of Reading means simply</a:t>
            </a:r>
            <a:r>
              <a:rPr lang="en-US" baseline="0" dirty="0" smtClean="0"/>
              <a:t> % specified X any test point across range.</a:t>
            </a:r>
            <a:endParaRPr lang="en-US" dirty="0"/>
          </a:p>
        </p:txBody>
      </p:sp>
      <p:sp>
        <p:nvSpPr>
          <p:cNvPr id="4" name="Slide Number Placeholder 3"/>
          <p:cNvSpPr>
            <a:spLocks noGrp="1"/>
          </p:cNvSpPr>
          <p:nvPr>
            <p:ph type="sldNum" sz="quarter" idx="10"/>
          </p:nvPr>
        </p:nvSpPr>
        <p:spPr/>
        <p:txBody>
          <a:bodyPr/>
          <a:lstStyle/>
          <a:p>
            <a:fld id="{69B63DF1-8751-774E-8714-26244EC45152}" type="slidenum">
              <a:rPr lang="en-US" smtClean="0"/>
              <a:pPr/>
              <a:t>16</a:t>
            </a:fld>
            <a:endParaRPr lang="en-US" dirty="0"/>
          </a:p>
        </p:txBody>
      </p:sp>
    </p:spTree>
    <p:extLst>
      <p:ext uri="{BB962C8B-B14F-4D97-AF65-F5344CB8AC3E}">
        <p14:creationId xmlns:p14="http://schemas.microsoft.com/office/powerpoint/2010/main" val="8871062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Hadn’t considered this approach until interviewing</a:t>
            </a:r>
            <a:r>
              <a:rPr lang="en-US" baseline="0" dirty="0" smtClean="0"/>
              <a:t> some </a:t>
            </a:r>
            <a:r>
              <a:rPr lang="en-US" baseline="0" dirty="0" err="1" smtClean="0"/>
              <a:t>Clin</a:t>
            </a:r>
            <a:r>
              <a:rPr lang="en-US" baseline="0" dirty="0" smtClean="0"/>
              <a:t> Tech Directors from health systems- it is a viable approach but has down sides-</a:t>
            </a:r>
            <a:endParaRPr lang="en-US" dirty="0"/>
          </a:p>
        </p:txBody>
      </p:sp>
      <p:sp>
        <p:nvSpPr>
          <p:cNvPr id="4" name="Slide Number Placeholder 3"/>
          <p:cNvSpPr>
            <a:spLocks noGrp="1"/>
          </p:cNvSpPr>
          <p:nvPr>
            <p:ph type="sldNum" sz="quarter" idx="10"/>
          </p:nvPr>
        </p:nvSpPr>
        <p:spPr/>
        <p:txBody>
          <a:bodyPr/>
          <a:lstStyle/>
          <a:p>
            <a:fld id="{69B63DF1-8751-774E-8714-26244EC45152}" type="slidenum">
              <a:rPr lang="en-US" smtClean="0"/>
              <a:pPr/>
              <a:t>20</a:t>
            </a:fld>
            <a:endParaRPr lang="en-US" dirty="0"/>
          </a:p>
        </p:txBody>
      </p:sp>
    </p:spTree>
    <p:extLst>
      <p:ext uri="{BB962C8B-B14F-4D97-AF65-F5344CB8AC3E}">
        <p14:creationId xmlns:p14="http://schemas.microsoft.com/office/powerpoint/2010/main" val="3907080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applie</a:t>
            </a:r>
            <a:r>
              <a:rPr lang="en-US" baseline="0" dirty="0" smtClean="0"/>
              <a:t>s to both volume and pressure testing.  </a:t>
            </a:r>
            <a:endParaRPr lang="en-US" dirty="0"/>
          </a:p>
        </p:txBody>
      </p:sp>
      <p:sp>
        <p:nvSpPr>
          <p:cNvPr id="4" name="Slide Number Placeholder 3"/>
          <p:cNvSpPr>
            <a:spLocks noGrp="1"/>
          </p:cNvSpPr>
          <p:nvPr>
            <p:ph type="sldNum" sz="quarter" idx="10"/>
          </p:nvPr>
        </p:nvSpPr>
        <p:spPr/>
        <p:txBody>
          <a:bodyPr/>
          <a:lstStyle/>
          <a:p>
            <a:fld id="{69B63DF1-8751-774E-8714-26244EC45152}" type="slidenum">
              <a:rPr lang="en-US" smtClean="0"/>
              <a:pPr/>
              <a:t>21</a:t>
            </a:fld>
            <a:endParaRPr lang="en-US" dirty="0"/>
          </a:p>
        </p:txBody>
      </p:sp>
    </p:spTree>
    <p:extLst>
      <p:ext uri="{BB962C8B-B14F-4D97-AF65-F5344CB8AC3E}">
        <p14:creationId xmlns:p14="http://schemas.microsoft.com/office/powerpoint/2010/main" val="31264210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height</a:t>
            </a:r>
            <a:r>
              <a:rPr lang="en-US" baseline="0" dirty="0" smtClean="0"/>
              <a:t> requirements apply to both volume and occlusion testing.</a:t>
            </a:r>
            <a:endParaRPr lang="en-US" dirty="0"/>
          </a:p>
        </p:txBody>
      </p:sp>
      <p:sp>
        <p:nvSpPr>
          <p:cNvPr id="4" name="Slide Number Placeholder 3"/>
          <p:cNvSpPr>
            <a:spLocks noGrp="1"/>
          </p:cNvSpPr>
          <p:nvPr>
            <p:ph type="sldNum" sz="quarter" idx="10"/>
          </p:nvPr>
        </p:nvSpPr>
        <p:spPr/>
        <p:txBody>
          <a:bodyPr/>
          <a:lstStyle/>
          <a:p>
            <a:fld id="{69B63DF1-8751-774E-8714-26244EC45152}" type="slidenum">
              <a:rPr lang="en-US" smtClean="0"/>
              <a:pPr/>
              <a:t>22</a:t>
            </a:fld>
            <a:endParaRPr lang="en-US" dirty="0"/>
          </a:p>
        </p:txBody>
      </p:sp>
    </p:spTree>
    <p:extLst>
      <p:ext uri="{BB962C8B-B14F-4D97-AF65-F5344CB8AC3E}">
        <p14:creationId xmlns:p14="http://schemas.microsoft.com/office/powerpoint/2010/main" val="31264210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A2F2F90-6E56-2E4A-99CF-065016C099DB}" type="slidenum">
              <a:rPr lang="en-US"/>
              <a:pPr>
                <a:defRPr/>
              </a:pPr>
              <a:t>25</a:t>
            </a:fld>
            <a:endParaRPr lang="en-US" dirty="0"/>
          </a:p>
        </p:txBody>
      </p:sp>
      <p:sp>
        <p:nvSpPr>
          <p:cNvPr id="20377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03779" name="Rectangle 3"/>
          <p:cNvSpPr>
            <a:spLocks noGrp="1" noChangeArrowheads="1"/>
          </p:cNvSpPr>
          <p:nvPr>
            <p:ph type="body" idx="1"/>
          </p:nvPr>
        </p:nvSpPr>
        <p:spPr/>
        <p:txBody>
          <a:bodyPr/>
          <a:lstStyle/>
          <a:p>
            <a:pPr eaLnBrk="1" hangingPunct="1">
              <a:defRPr/>
            </a:pPr>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9B63DF1-8751-774E-8714-26244EC45152}" type="slidenum">
              <a:rPr lang="en-US" smtClean="0"/>
              <a:pPr/>
              <a:t>26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4164A15-006D-46B5-BBDB-1E30703B8AFC}"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24F77A-352A-4AEE-B513-F102C3653DBF}"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164A15-006D-46B5-BBDB-1E30703B8AFC}"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24F77A-352A-4AEE-B513-F102C3653DBF}"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164A15-006D-46B5-BBDB-1E30703B8AFC}"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24F77A-352A-4AEE-B513-F102C3653DBF}"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4164A15-006D-46B5-BBDB-1E30703B8AFC}"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24F77A-352A-4AEE-B513-F102C3653DBF}"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4164A15-006D-46B5-BBDB-1E30703B8AFC}" type="datetimeFigureOut">
              <a:rPr lang="en-US" smtClean="0"/>
              <a:pPr/>
              <a:t>4/1/2018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24F77A-352A-4AEE-B513-F102C3653DBF}"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4164A15-006D-46B5-BBDB-1E30703B8AFC}" type="datetimeFigureOut">
              <a:rPr lang="en-US" smtClean="0"/>
              <a:pPr/>
              <a:t>4/1/2018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24F77A-352A-4AEE-B513-F102C3653DBF}"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64A15-006D-46B5-BBDB-1E30703B8AFC}" type="datetimeFigureOut">
              <a:rPr lang="en-US" smtClean="0"/>
              <a:pPr/>
              <a:t>4/1/2018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624F77A-352A-4AEE-B513-F102C3653DBF}"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164A15-006D-46B5-BBDB-1E30703B8AFC}"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24F77A-352A-4AEE-B513-F102C3653DBF}"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164A15-006D-46B5-BBDB-1E30703B8AFC}"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24F77A-352A-4AEE-B513-F102C3653DBF}"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164A15-006D-46B5-BBDB-1E30703B8AFC}"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24F77A-352A-4AEE-B513-F102C3653DBF}"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164A15-006D-46B5-BBDB-1E30703B8AFC}"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24F77A-352A-4AEE-B513-F102C3653DBF}"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47C5B56-5DA8-4E60-8798-25220C38A263}"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1FB337D-6B66-432C-A766-2372BEC0E4FF}"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7C5B56-5DA8-4E60-8798-25220C38A263}"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1FB337D-6B66-432C-A766-2372BEC0E4FF}"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7C5B56-5DA8-4E60-8798-25220C38A263}"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1FB337D-6B66-432C-A766-2372BEC0E4FF}"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47C5B56-5DA8-4E60-8798-25220C38A263}"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1FB337D-6B66-432C-A766-2372BEC0E4FF}"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47C5B56-5DA8-4E60-8798-25220C38A263}" type="datetimeFigureOut">
              <a:rPr lang="en-US" smtClean="0"/>
              <a:pPr/>
              <a:t>4/1/2018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1FB337D-6B66-432C-A766-2372BEC0E4FF}"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47C5B56-5DA8-4E60-8798-25220C38A263}" type="datetimeFigureOut">
              <a:rPr lang="en-US" smtClean="0"/>
              <a:pPr/>
              <a:t>4/1/2018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1FB337D-6B66-432C-A766-2372BEC0E4FF}"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7C5B56-5DA8-4E60-8798-25220C38A263}" type="datetimeFigureOut">
              <a:rPr lang="en-US" smtClean="0"/>
              <a:pPr/>
              <a:t>4/1/2018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1FB337D-6B66-432C-A766-2372BEC0E4FF}"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7C5B56-5DA8-4E60-8798-25220C38A263}"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1FB337D-6B66-432C-A766-2372BEC0E4FF}"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7C5B56-5DA8-4E60-8798-25220C38A263}"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1FB337D-6B66-432C-A766-2372BEC0E4FF}"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7C5B56-5DA8-4E60-8798-25220C38A263}"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1FB337D-6B66-432C-A766-2372BEC0E4FF}"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7C5B56-5DA8-4E60-8798-25220C38A263}"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1FB337D-6B66-432C-A766-2372BEC0E4FF}"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A0F294-6E3B-4CA2-B2A4-7D9A5DCC2191}"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D9F188-16DB-4353-B871-794B4F7FD3B5}" type="slidenum">
              <a:rPr lang="en-US" smtClean="0"/>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A0F294-6E3B-4CA2-B2A4-7D9A5DCC2191}"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D9F188-16DB-4353-B871-794B4F7FD3B5}" type="slidenum">
              <a:rPr lang="en-US" smtClean="0"/>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A0F294-6E3B-4CA2-B2A4-7D9A5DCC2191}"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D9F188-16DB-4353-B871-794B4F7FD3B5}" type="slidenum">
              <a:rPr lang="en-US" smtClean="0"/>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FA0F294-6E3B-4CA2-B2A4-7D9A5DCC2191}"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D9F188-16DB-4353-B871-794B4F7FD3B5}" type="slidenum">
              <a:rPr lang="en-US" smtClean="0"/>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A0F294-6E3B-4CA2-B2A4-7D9A5DCC2191}" type="datetimeFigureOut">
              <a:rPr lang="en-US" smtClean="0"/>
              <a:pPr/>
              <a:t>4/1/2018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3D9F188-16DB-4353-B871-794B4F7FD3B5}" type="slidenum">
              <a:rPr lang="en-US" smtClean="0"/>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A0F294-6E3B-4CA2-B2A4-7D9A5DCC2191}" type="datetimeFigureOut">
              <a:rPr lang="en-US" smtClean="0"/>
              <a:pPr/>
              <a:t>4/1/2018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3D9F188-16DB-4353-B871-794B4F7FD3B5}" type="slidenum">
              <a:rPr lang="en-US" smtClean="0"/>
              <a:pPr/>
              <a:t>‹#›</a:t>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A0F294-6E3B-4CA2-B2A4-7D9A5DCC2191}" type="datetimeFigureOut">
              <a:rPr lang="en-US" smtClean="0"/>
              <a:pPr/>
              <a:t>4/1/2018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3D9F188-16DB-4353-B871-794B4F7FD3B5}" type="slidenum">
              <a:rPr lang="en-US" smtClean="0"/>
              <a:pPr/>
              <a:t>‹#›</a:t>
            </a:fld>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A0F294-6E3B-4CA2-B2A4-7D9A5DCC2191}"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D9F188-16DB-4353-B871-794B4F7FD3B5}" type="slidenum">
              <a:rPr lang="en-US" smtClean="0"/>
              <a:pPr/>
              <a:t>‹#›</a:t>
            </a:fld>
            <a:endParaRPr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A0F294-6E3B-4CA2-B2A4-7D9A5DCC2191}"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D9F188-16DB-4353-B871-794B4F7FD3B5}" type="slidenum">
              <a:rPr lang="en-US" smtClean="0"/>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A0F294-6E3B-4CA2-B2A4-7D9A5DCC2191}"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D9F188-16DB-4353-B871-794B4F7FD3B5}" type="slidenum">
              <a:rPr lang="en-US" smtClean="0"/>
              <a:pPr/>
              <a:t>‹#›</a:t>
            </a:fld>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A0F294-6E3B-4CA2-B2A4-7D9A5DCC2191}"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D9F188-16DB-4353-B871-794B4F7FD3B5}" type="slidenum">
              <a:rPr lang="en-US" smtClean="0"/>
              <a:pPr/>
              <a:t>‹#›</a:t>
            </a:fld>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A0F294-6E3B-4CA2-B2A4-7D9A5DCC2191}" type="datetimeFigureOut">
              <a:rPr lang="en-US" smtClean="0"/>
              <a:pPr/>
              <a:t>4/1/2018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3D9F188-16DB-4353-B871-794B4F7FD3B5}" type="slidenum">
              <a:rPr lang="en-US" smtClean="0"/>
              <a:pPr/>
              <a:t>‹#›</a:t>
            </a:fld>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70A2E6-F81E-4E17-AE2D-9FBF320A3676}"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AB835B-C67E-4DC6-806E-48487D5D78BB}" type="slidenum">
              <a:rPr lang="en-US" smtClean="0"/>
              <a:pPr/>
              <a:t>‹#›</a:t>
            </a:fld>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70A2E6-F81E-4E17-AE2D-9FBF320A3676}"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AB835B-C67E-4DC6-806E-48487D5D78BB}" type="slidenum">
              <a:rPr lang="en-US" smtClean="0"/>
              <a:pPr/>
              <a:t>‹#›</a:t>
            </a:fld>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70A2E6-F81E-4E17-AE2D-9FBF320A3676}"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AB835B-C67E-4DC6-806E-48487D5D78BB}" type="slidenum">
              <a:rPr lang="en-US" smtClean="0"/>
              <a:pPr/>
              <a:t>‹#›</a:t>
            </a:fld>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70A2E6-F81E-4E17-AE2D-9FBF320A3676}"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AB835B-C67E-4DC6-806E-48487D5D78BB}" type="slidenum">
              <a:rPr lang="en-US" smtClean="0"/>
              <a:pPr/>
              <a:t>‹#›</a:t>
            </a:fld>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70A2E6-F81E-4E17-AE2D-9FBF320A3676}" type="datetimeFigureOut">
              <a:rPr lang="en-US" smtClean="0"/>
              <a:pPr/>
              <a:t>4/1/2018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1AB835B-C67E-4DC6-806E-48487D5D78BB}" type="slidenum">
              <a:rPr lang="en-US" smtClean="0"/>
              <a:pPr/>
              <a:t>‹#›</a:t>
            </a:fld>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70A2E6-F81E-4E17-AE2D-9FBF320A3676}" type="datetimeFigureOut">
              <a:rPr lang="en-US" smtClean="0"/>
              <a:pPr/>
              <a:t>4/1/2018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1AB835B-C67E-4DC6-806E-48487D5D78BB}" type="slidenum">
              <a:rPr lang="en-US" smtClean="0"/>
              <a:pPr/>
              <a:t>‹#›</a:t>
            </a:fld>
            <a:endParaRPr 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70A2E6-F81E-4E17-AE2D-9FBF320A3676}" type="datetimeFigureOut">
              <a:rPr lang="en-US" smtClean="0"/>
              <a:pPr/>
              <a:t>4/1/2018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1AB835B-C67E-4DC6-806E-48487D5D78BB}" type="slidenum">
              <a:rPr lang="en-US" smtClean="0"/>
              <a:pPr/>
              <a:t>‹#›</a:t>
            </a:fld>
            <a:endParaRPr 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70A2E6-F81E-4E17-AE2D-9FBF320A3676}"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AB835B-C67E-4DC6-806E-48487D5D78BB}" type="slidenum">
              <a:rPr lang="en-US" smtClean="0"/>
              <a:pPr/>
              <a:t>‹#›</a:t>
            </a:fld>
            <a:endParaRPr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70A2E6-F81E-4E17-AE2D-9FBF320A3676}"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1AB835B-C67E-4DC6-806E-48487D5D78BB}" type="slidenum">
              <a:rPr lang="en-US" smtClean="0"/>
              <a:pPr/>
              <a:t>‹#›</a:t>
            </a:fld>
            <a:endParaRPr 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70A2E6-F81E-4E17-AE2D-9FBF320A3676}"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AB835B-C67E-4DC6-806E-48487D5D78BB}" type="slidenum">
              <a:rPr lang="en-US" smtClean="0"/>
              <a:pPr/>
              <a:t>‹#›</a:t>
            </a:fld>
            <a:endParaRPr 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70A2E6-F81E-4E17-AE2D-9FBF320A3676}"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1AB835B-C67E-4DC6-806E-48487D5D78BB}" type="slidenum">
              <a:rPr lang="en-US" smtClean="0"/>
              <a:pPr/>
              <a:t>‹#›</a:t>
            </a:fld>
            <a:endParaRPr 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70A2E6-F81E-4E17-AE2D-9FBF320A3676}" type="datetimeFigureOut">
              <a:rPr lang="en-US" smtClean="0"/>
              <a:pPr/>
              <a:t>4/1/2018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1AB835B-C67E-4DC6-806E-48487D5D78BB}" type="slidenum">
              <a:rPr lang="en-US" smtClean="0"/>
              <a:pPr/>
              <a:t>‹#›</a:t>
            </a:fld>
            <a:endParaRPr 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B9C5B4-DEA1-4862-AFD1-B8910ADAE563}"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AA068C-4BFD-473B-B72E-9885F0B0A076}" type="slidenum">
              <a:rPr lang="en-US" smtClean="0"/>
              <a:pPr/>
              <a:t>‹#›</a:t>
            </a:fld>
            <a:endParaRPr 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B9C5B4-DEA1-4862-AFD1-B8910ADAE563}"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AA068C-4BFD-473B-B72E-9885F0B0A076}" type="slidenum">
              <a:rPr lang="en-US" smtClean="0"/>
              <a:pPr/>
              <a:t>‹#›</a:t>
            </a:fld>
            <a:endParaRPr 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B9C5B4-DEA1-4862-AFD1-B8910ADAE563}"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AA068C-4BFD-473B-B72E-9885F0B0A076}" type="slidenum">
              <a:rPr lang="en-US" smtClean="0"/>
              <a:pPr/>
              <a:t>‹#›</a:t>
            </a:fld>
            <a:endParaRPr 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B9C5B4-DEA1-4862-AFD1-B8910ADAE563}"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0AA068C-4BFD-473B-B72E-9885F0B0A076}" type="slidenum">
              <a:rPr lang="en-US" smtClean="0"/>
              <a:pPr/>
              <a:t>‹#›</a:t>
            </a:fld>
            <a:endParaRPr 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B9C5B4-DEA1-4862-AFD1-B8910ADAE563}" type="datetimeFigureOut">
              <a:rPr lang="en-US" smtClean="0"/>
              <a:pPr/>
              <a:t>4/1/2018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0AA068C-4BFD-473B-B72E-9885F0B0A076}" type="slidenum">
              <a:rPr lang="en-US" smtClean="0"/>
              <a:pPr/>
              <a:t>‹#›</a:t>
            </a:fld>
            <a:endParaRPr 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B9C5B4-DEA1-4862-AFD1-B8910ADAE563}" type="datetimeFigureOut">
              <a:rPr lang="en-US" smtClean="0"/>
              <a:pPr/>
              <a:t>4/1/2018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0AA068C-4BFD-473B-B72E-9885F0B0A076}" type="slidenum">
              <a:rPr lang="en-US" smtClean="0"/>
              <a:pPr/>
              <a:t>‹#›</a:t>
            </a:fld>
            <a:endParaRPr lang="en-US"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B9C5B4-DEA1-4862-AFD1-B8910ADAE563}" type="datetimeFigureOut">
              <a:rPr lang="en-US" smtClean="0"/>
              <a:pPr/>
              <a:t>4/1/2018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0AA068C-4BFD-473B-B72E-9885F0B0A076}" type="slidenum">
              <a:rPr lang="en-US" smtClean="0"/>
              <a:pPr/>
              <a:t>‹#›</a:t>
            </a:fld>
            <a:endParaRPr 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B9C5B4-DEA1-4862-AFD1-B8910ADAE563}"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0AA068C-4BFD-473B-B72E-9885F0B0A076}" type="slidenum">
              <a:rPr lang="en-US" smtClean="0"/>
              <a:pPr/>
              <a:t>‹#›</a:t>
            </a:fld>
            <a:endParaRPr lang="en-US" dirty="0"/>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B9C5B4-DEA1-4862-AFD1-B8910ADAE563}" type="datetimeFigureOut">
              <a:rPr lang="en-US" smtClean="0"/>
              <a:pPr/>
              <a:t>4/1/2018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0AA068C-4BFD-473B-B72E-9885F0B0A076}" type="slidenum">
              <a:rPr lang="en-US" smtClean="0"/>
              <a:pPr/>
              <a:t>‹#›</a:t>
            </a:fld>
            <a:endParaRPr lang="en-US" dirty="0"/>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B9C5B4-DEA1-4862-AFD1-B8910ADAE563}"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AA068C-4BFD-473B-B72E-9885F0B0A076}" type="slidenum">
              <a:rPr lang="en-US" smtClean="0"/>
              <a:pPr/>
              <a:t>‹#›</a:t>
            </a:fld>
            <a:endParaRPr lang="en-US" dirty="0"/>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B9C5B4-DEA1-4862-AFD1-B8910ADAE563}" type="datetimeFigureOut">
              <a:rPr lang="en-US" smtClean="0"/>
              <a:pPr/>
              <a:t>4/1/2018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0AA068C-4BFD-473B-B72E-9885F0B0A076}" type="slidenum">
              <a:rPr lang="en-US" smtClean="0"/>
              <a:pPr/>
              <a:t>‹#›</a:t>
            </a:fld>
            <a:endParaRPr lang="en-US"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B9C5B4-DEA1-4862-AFD1-B8910ADAE563}" type="datetimeFigureOut">
              <a:rPr lang="en-US" smtClean="0"/>
              <a:pPr/>
              <a:t>4/1/2018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60AA068C-4BFD-473B-B72E-9885F0B0A076}" type="slidenum">
              <a:rPr lang="en-US" smtClean="0"/>
              <a:pPr/>
              <a:t>‹#›</a:t>
            </a:fld>
            <a:endParaRPr lang="en-US" dirty="0"/>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B9C5B4-DEA1-4862-AFD1-B8910ADAE563}" type="datetimeFigureOut">
              <a:rPr lang="en-US" smtClean="0"/>
              <a:pPr/>
              <a:t>4/1/2018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0AA068C-4BFD-473B-B72E-9885F0B0A07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alphaModFix amt="68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164A15-006D-46B5-BBDB-1E30703B8AFC}" type="datetimeFigureOut">
              <a:rPr lang="en-US" smtClean="0"/>
              <a:pPr/>
              <a:t>4/1/2018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24F77A-352A-4AEE-B513-F102C3653DB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alphaModFix amt="68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7C5B56-5DA8-4E60-8798-25220C38A263}" type="datetimeFigureOut">
              <a:rPr lang="en-US" smtClean="0"/>
              <a:pPr/>
              <a:t>4/1/2018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FB337D-6B66-432C-A766-2372BEC0E4F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alphaModFix amt="68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A0F294-6E3B-4CA2-B2A4-7D9A5DCC2191}" type="datetimeFigureOut">
              <a:rPr lang="en-US" smtClean="0"/>
              <a:pPr/>
              <a:t>4/1/2018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9F188-16DB-4353-B871-794B4F7FD3B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alphaModFix amt="68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70A2E6-F81E-4E17-AE2D-9FBF320A3676}" type="datetimeFigureOut">
              <a:rPr lang="en-US" smtClean="0"/>
              <a:pPr/>
              <a:t>4/1/2018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AB835B-C67E-4DC6-806E-48487D5D78B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164A15-006D-46B5-BBDB-1E30703B8AFC}" type="datetimeFigureOut">
              <a:rPr lang="en-US" smtClean="0"/>
              <a:pPr/>
              <a:t>4/1/2018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24F77A-352A-4AEE-B513-F102C3653DB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686" r:id="rId12"/>
    <p:sldLayoutId id="2147483696"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54.xml"/><Relationship Id="rId5" Type="http://schemas.openxmlformats.org/officeDocument/2006/relationships/hyperlink" Target="http://WWW.PRONKTECHNOLOGIES.COM"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8.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8.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8.xml"/><Relationship Id="rId5" Type="http://schemas.openxmlformats.org/officeDocument/2006/relationships/image" Target="../media/image5.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8.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48.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52.xml"/><Relationship Id="rId6" Type="http://schemas.openxmlformats.org/officeDocument/2006/relationships/image" Target="../media/image4.jpeg"/><Relationship Id="rId5" Type="http://schemas.openxmlformats.org/officeDocument/2006/relationships/image" Target="../media/image6.jpeg"/><Relationship Id="rId4" Type="http://schemas.openxmlformats.org/officeDocument/2006/relationships/hyperlink" Target="https://www.google.com/imgres?imgurl=http://www.maven.co/wp-content/uploads/2015/04/iStock_000019054394_Medium.jpg&amp;imgrefurl=https://www.maven.co/case-studies/metrology-expert&amp;docid=qyDDVW-ByQ3P-M&amp;tbnid=qgPtom6Xa15DaM:&amp;w=1701&amp;h=1129&amp;ved=0ahUKEwi7k5WohcLKAhWovYMKHW2bAPsQxiAIAg&amp;iact=c&amp;ictx=1"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48.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48.xml"/><Relationship Id="rId5" Type="http://schemas.openxmlformats.org/officeDocument/2006/relationships/image" Target="../media/image7.jpe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48.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48.xml"/><Relationship Id="rId5" Type="http://schemas.openxmlformats.org/officeDocument/2006/relationships/image" Target="../media/image4.jpe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48.xml"/><Relationship Id="rId5" Type="http://schemas.openxmlformats.org/officeDocument/2006/relationships/image" Target="../media/image4.jpe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48.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48.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8.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48.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48.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48.xml"/><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48.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48.xml"/><Relationship Id="rId5" Type="http://schemas.openxmlformats.org/officeDocument/2006/relationships/image" Target="../media/image4.jpeg"/><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48.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48.xml"/><Relationship Id="rId4" Type="http://schemas.openxmlformats.org/officeDocument/2006/relationships/image" Target="../media/image3.jpeg"/></Relationships>
</file>

<file path=ppt/slides/_rels/slide26.xml.rels><?xml version="1.0" encoding="UTF-8" standalone="yes"?>
<Relationships xmlns="http://schemas.openxmlformats.org/package/2006/relationships"><Relationship Id="rId3" Type="http://schemas.openxmlformats.org/officeDocument/2006/relationships/hyperlink" Target="http://WWW.PRONKTECHNOLOGIES.COM" TargetMode="External"/><Relationship Id="rId2" Type="http://schemas.openxmlformats.org/officeDocument/2006/relationships/notesSlide" Target="../notesSlides/notesSlide20.xml"/><Relationship Id="rId1" Type="http://schemas.openxmlformats.org/officeDocument/2006/relationships/slideLayout" Target="../slideLayouts/slideLayout48.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idx="1"/>
          </p:nvPr>
        </p:nvPicPr>
        <p:blipFill>
          <a:blip r:embed="rId3" cstate="print"/>
          <a:srcRect/>
          <a:stretch>
            <a:fillRect/>
          </a:stretch>
        </p:blipFill>
        <p:spPr bwMode="auto">
          <a:xfrm>
            <a:off x="0" y="0"/>
            <a:ext cx="9144000" cy="5410200"/>
          </a:xfrm>
          <a:prstGeom prst="rect">
            <a:avLst/>
          </a:prstGeom>
          <a:noFill/>
          <a:ln w="9525">
            <a:noFill/>
            <a:miter lim="800000"/>
            <a:headEnd/>
            <a:tailEnd/>
          </a:ln>
          <a:effectLst/>
        </p:spPr>
      </p:pic>
      <p:pic>
        <p:nvPicPr>
          <p:cNvPr id="6" name="Picture 5" descr="Pronk Yellow-dot long.jpg"/>
          <p:cNvPicPr>
            <a:picLocks noChangeAspect="1"/>
          </p:cNvPicPr>
          <p:nvPr/>
        </p:nvPicPr>
        <p:blipFill>
          <a:blip r:embed="rId4" cstate="print"/>
          <a:stretch>
            <a:fillRect/>
          </a:stretch>
        </p:blipFill>
        <p:spPr>
          <a:xfrm>
            <a:off x="2209800" y="2057400"/>
            <a:ext cx="6934199" cy="685800"/>
          </a:xfrm>
          <a:prstGeom prst="rect">
            <a:avLst/>
          </a:prstGeom>
        </p:spPr>
      </p:pic>
      <p:sp>
        <p:nvSpPr>
          <p:cNvPr id="2" name="TextBox 1"/>
          <p:cNvSpPr txBox="1"/>
          <p:nvPr/>
        </p:nvSpPr>
        <p:spPr>
          <a:xfrm>
            <a:off x="838200" y="5562600"/>
            <a:ext cx="7467600" cy="553998"/>
          </a:xfrm>
          <a:prstGeom prst="rect">
            <a:avLst/>
          </a:prstGeom>
          <a:noFill/>
        </p:spPr>
        <p:txBody>
          <a:bodyPr wrap="square" rtlCol="0">
            <a:spAutoFit/>
          </a:bodyPr>
          <a:lstStyle/>
          <a:p>
            <a:pPr marL="82296" indent="0" algn="ctr">
              <a:buNone/>
            </a:pPr>
            <a:r>
              <a:rPr lang="en-US" sz="3000" b="1" u="sng" dirty="0">
                <a:solidFill>
                  <a:srgbClr val="0000FF"/>
                </a:solidFill>
                <a:hlinkClick r:id="rId5"/>
              </a:rPr>
              <a:t>WWW.PRONKTECH.COM</a:t>
            </a:r>
            <a:endParaRPr lang="en-US" sz="3000" b="1" u="sng" dirty="0">
              <a:solidFill>
                <a:srgbClr val="0000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763000" cy="5410200"/>
          </a:xfrm>
        </p:spPr>
        <p:txBody>
          <a:bodyPr>
            <a:normAutofit fontScale="70000" lnSpcReduction="20000"/>
          </a:bodyPr>
          <a:lstStyle/>
          <a:p>
            <a:pPr marL="82296" lvl="0" indent="0">
              <a:buNone/>
            </a:pPr>
            <a:r>
              <a:rPr lang="en-US" sz="4300" b="1" i="1" dirty="0" smtClean="0"/>
              <a:t>During this discussion we will help to uncover tools for:</a:t>
            </a:r>
          </a:p>
          <a:p>
            <a:pPr marL="82296" lvl="0" indent="0">
              <a:buNone/>
            </a:pPr>
            <a:endParaRPr lang="en-US" sz="1900" i="1" dirty="0"/>
          </a:p>
          <a:p>
            <a:r>
              <a:rPr lang="en-US" dirty="0" smtClean="0"/>
              <a:t>Decoding specification terminology.</a:t>
            </a:r>
          </a:p>
          <a:p>
            <a:endParaRPr lang="en-US" dirty="0"/>
          </a:p>
          <a:p>
            <a:r>
              <a:rPr lang="en-US" dirty="0" smtClean="0"/>
              <a:t>Untangling medical device accuracy specifications from requirements for test equipment.</a:t>
            </a:r>
          </a:p>
          <a:p>
            <a:pPr>
              <a:buNone/>
            </a:pPr>
            <a:endParaRPr lang="en-US" dirty="0" smtClean="0"/>
          </a:p>
          <a:p>
            <a:r>
              <a:rPr lang="en-US" dirty="0"/>
              <a:t>R</a:t>
            </a:r>
            <a:r>
              <a:rPr lang="en-US" dirty="0" smtClean="0"/>
              <a:t>eview of how to determine what accuracy is required when testing specific medical devices.</a:t>
            </a:r>
          </a:p>
          <a:p>
            <a:pPr marL="0" indent="0">
              <a:buNone/>
            </a:pPr>
            <a:endParaRPr lang="en-US" dirty="0"/>
          </a:p>
          <a:p>
            <a:r>
              <a:rPr lang="en-US" dirty="0" smtClean="0"/>
              <a:t>How to choose </a:t>
            </a:r>
            <a:r>
              <a:rPr lang="en-US" dirty="0"/>
              <a:t>test </a:t>
            </a:r>
            <a:r>
              <a:rPr lang="en-US" dirty="0" smtClean="0"/>
              <a:t>equipment </a:t>
            </a:r>
            <a:r>
              <a:rPr lang="en-US" dirty="0"/>
              <a:t>that meets the manufacturer </a:t>
            </a:r>
            <a:r>
              <a:rPr lang="en-US" dirty="0" smtClean="0"/>
              <a:t>requirements.</a:t>
            </a:r>
          </a:p>
          <a:p>
            <a:endParaRPr lang="en-US" dirty="0"/>
          </a:p>
          <a:p>
            <a:r>
              <a:rPr lang="en-US" dirty="0" smtClean="0"/>
              <a:t>Understanding other potential errors </a:t>
            </a:r>
            <a:r>
              <a:rPr lang="en-US" dirty="0"/>
              <a:t>that can also impact medical device readiness</a:t>
            </a:r>
            <a:r>
              <a:rPr lang="en-US" dirty="0" smtClean="0"/>
              <a:t>.</a:t>
            </a:r>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0" y="0"/>
            <a:ext cx="9144000" cy="838200"/>
          </a:xfrm>
          <a:prstGeom prst="rect">
            <a:avLst/>
          </a:prstGeom>
          <a:noFill/>
          <a:ln w="9525">
            <a:noFill/>
            <a:miter lim="800000"/>
            <a:headEnd/>
            <a:tailEnd/>
          </a:ln>
          <a:effectLst/>
        </p:spPr>
      </p:pic>
      <p:sp>
        <p:nvSpPr>
          <p:cNvPr id="2" name="Title 1"/>
          <p:cNvSpPr>
            <a:spLocks noGrp="1"/>
          </p:cNvSpPr>
          <p:nvPr>
            <p:ph type="title"/>
          </p:nvPr>
        </p:nvSpPr>
        <p:spPr>
          <a:xfrm>
            <a:off x="457200" y="-152400"/>
            <a:ext cx="8229600" cy="1143000"/>
          </a:xfrm>
        </p:spPr>
        <p:txBody>
          <a:bodyPr>
            <a:normAutofit/>
          </a:bodyPr>
          <a:lstStyle/>
          <a:p>
            <a:pPr algn="l"/>
            <a:r>
              <a:rPr lang="en-US" dirty="0" smtClean="0">
                <a:solidFill>
                  <a:schemeClr val="bg1"/>
                </a:solidFill>
              </a:rPr>
              <a:t>Overview</a:t>
            </a:r>
            <a:endParaRPr lang="en-US" dirty="0">
              <a:solidFill>
                <a:schemeClr val="bg1"/>
              </a:solidFill>
            </a:endParaRPr>
          </a:p>
        </p:txBody>
      </p:sp>
      <p:pic>
        <p:nvPicPr>
          <p:cNvPr id="6" name="Picture 5" descr="Pronk Yellow-dot long.jpg"/>
          <p:cNvPicPr>
            <a:picLocks noChangeAspect="1"/>
          </p:cNvPicPr>
          <p:nvPr/>
        </p:nvPicPr>
        <p:blipFill>
          <a:blip r:embed="rId4" cstate="print"/>
          <a:stretch>
            <a:fillRect/>
          </a:stretch>
        </p:blipFill>
        <p:spPr>
          <a:xfrm>
            <a:off x="2209800" y="6477000"/>
            <a:ext cx="4572000" cy="381000"/>
          </a:xfrm>
          <a:prstGeom prst="rect">
            <a:avLst/>
          </a:prstGeom>
        </p:spPr>
      </p:pic>
    </p:spTree>
    <p:extLst>
      <p:ext uri="{BB962C8B-B14F-4D97-AF65-F5344CB8AC3E}">
        <p14:creationId xmlns:p14="http://schemas.microsoft.com/office/powerpoint/2010/main" val="31239163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ard 23"/>
          <p:cNvSpPr/>
          <p:nvPr/>
        </p:nvSpPr>
        <p:spPr>
          <a:xfrm>
            <a:off x="1447800" y="2667000"/>
            <a:ext cx="1524000" cy="762000"/>
          </a:xfrm>
          <a:prstGeom prst="flowChartPunchedCard">
            <a:avLst/>
          </a:prstGeom>
          <a:solidFill>
            <a:srgbClr val="00B050"/>
          </a:solidFill>
          <a:ln/>
        </p:spPr>
        <p:style>
          <a:lnRef idx="1">
            <a:schemeClr val="accent1"/>
          </a:lnRef>
          <a:fillRef idx="3">
            <a:schemeClr val="accent1"/>
          </a:fillRef>
          <a:effectRef idx="2">
            <a:schemeClr val="accent1"/>
          </a:effectRef>
          <a:fontRef idx="minor">
            <a:schemeClr val="lt1"/>
          </a:fontRef>
        </p:style>
        <p:txBody>
          <a:bodyPr/>
          <a:lstStyle/>
          <a:p>
            <a:pPr algn="ctr"/>
            <a:r>
              <a:rPr lang="en-US" sz="1600" dirty="0" smtClean="0"/>
              <a:t>Test Equipment Requirements</a:t>
            </a:r>
            <a:endParaRPr lang="en-US" sz="1600" dirty="0"/>
          </a:p>
        </p:txBody>
      </p:sp>
      <p:sp>
        <p:nvSpPr>
          <p:cNvPr id="37" name="Vertical Scroll 36"/>
          <p:cNvSpPr/>
          <p:nvPr/>
        </p:nvSpPr>
        <p:spPr>
          <a:xfrm>
            <a:off x="381000" y="3581400"/>
            <a:ext cx="1828800" cy="685800"/>
          </a:xfrm>
          <a:prstGeom prst="verticalScroll">
            <a:avLst/>
          </a:prstGeom>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a:lstStyle/>
          <a:p>
            <a:pPr algn="ctr"/>
            <a:r>
              <a:rPr lang="en-US" sz="1600" dirty="0" smtClean="0"/>
              <a:t>“PM” Accuracy Requirements</a:t>
            </a:r>
            <a:endParaRPr lang="en-US" sz="1600" dirty="0"/>
          </a:p>
        </p:txBody>
      </p:sp>
      <p:sp>
        <p:nvSpPr>
          <p:cNvPr id="39" name="Snip and Round Single Corner Rectangle 38"/>
          <p:cNvSpPr/>
          <p:nvPr/>
        </p:nvSpPr>
        <p:spPr>
          <a:xfrm>
            <a:off x="3429000" y="1828800"/>
            <a:ext cx="2133600" cy="685800"/>
          </a:xfrm>
          <a:prstGeom prst="snipRoundRect">
            <a:avLst/>
          </a:prstGeom>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a:lstStyle/>
          <a:p>
            <a:pPr algn="ctr"/>
            <a:r>
              <a:rPr lang="en-US" sz="1600" dirty="0" smtClean="0"/>
              <a:t>Accuracy % Full scale vs. % of Reading???</a:t>
            </a:r>
            <a:endParaRPr lang="en-US" sz="1600" dirty="0"/>
          </a:p>
        </p:txBody>
      </p:sp>
      <p:sp>
        <p:nvSpPr>
          <p:cNvPr id="40" name="Snip and Round Single Corner Rectangle 39"/>
          <p:cNvSpPr/>
          <p:nvPr/>
        </p:nvSpPr>
        <p:spPr>
          <a:xfrm>
            <a:off x="3352800" y="3733800"/>
            <a:ext cx="1676400" cy="609600"/>
          </a:xfrm>
          <a:prstGeom prst="snipRoundRect">
            <a:avLst/>
          </a:prstGeom>
          <a:solidFill>
            <a:srgbClr val="00B050"/>
          </a:solidFill>
          <a:ln/>
        </p:spPr>
        <p:style>
          <a:lnRef idx="1">
            <a:schemeClr val="accent1"/>
          </a:lnRef>
          <a:fillRef idx="3">
            <a:schemeClr val="accent1"/>
          </a:fillRef>
          <a:effectRef idx="2">
            <a:schemeClr val="accent1"/>
          </a:effectRef>
          <a:fontRef idx="minor">
            <a:schemeClr val="lt1"/>
          </a:fontRef>
        </p:style>
        <p:txBody>
          <a:bodyPr/>
          <a:lstStyle/>
          <a:p>
            <a:pPr algn="ctr"/>
            <a:r>
              <a:rPr lang="en-US" sz="1600" dirty="0" smtClean="0"/>
              <a:t>Test Equipment  ±1 LSD???</a:t>
            </a:r>
            <a:endParaRPr lang="en-US" sz="1600" dirty="0"/>
          </a:p>
        </p:txBody>
      </p:sp>
      <p:sp>
        <p:nvSpPr>
          <p:cNvPr id="42" name="Vertical Scroll 41"/>
          <p:cNvSpPr/>
          <p:nvPr/>
        </p:nvSpPr>
        <p:spPr>
          <a:xfrm>
            <a:off x="762000" y="4419600"/>
            <a:ext cx="2057400" cy="685800"/>
          </a:xfrm>
          <a:prstGeom prst="verticalScroll">
            <a:avLst/>
          </a:prstGeom>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a:lstStyle/>
          <a:p>
            <a:pPr algn="ctr"/>
            <a:r>
              <a:rPr lang="en-US" sz="1600" dirty="0" smtClean="0"/>
              <a:t>Calibration Accuracy Requirements</a:t>
            </a:r>
            <a:endParaRPr lang="en-US" sz="1600" dirty="0"/>
          </a:p>
        </p:txBody>
      </p:sp>
      <p:cxnSp>
        <p:nvCxnSpPr>
          <p:cNvPr id="16" name="Straight Connector 15"/>
          <p:cNvCxnSpPr/>
          <p:nvPr/>
        </p:nvCxnSpPr>
        <p:spPr>
          <a:xfrm>
            <a:off x="3048000" y="1066800"/>
            <a:ext cx="0" cy="5181600"/>
          </a:xfrm>
          <a:prstGeom prst="line">
            <a:avLst/>
          </a:prstGeom>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304800" y="1066800"/>
            <a:ext cx="2362200" cy="621792"/>
          </a:xfrm>
          <a:prstGeom prst="rect">
            <a:avLst/>
          </a:prstGeom>
          <a:solidFill>
            <a:schemeClr val="bg1">
              <a:lumMod val="75000"/>
            </a:schemeClr>
          </a:solidFill>
          <a:ln>
            <a:solidFill>
              <a:schemeClr val="bg2">
                <a:lumMod val="10000"/>
              </a:schemeClr>
            </a:solidFill>
          </a:ln>
        </p:spPr>
        <p:txBody>
          <a:bodyPr wrap="square" rtlCol="0" anchor="ctr">
            <a:spAutoFit/>
          </a:bodyPr>
          <a:lstStyle/>
          <a:p>
            <a:pPr algn="ctr"/>
            <a:r>
              <a:rPr lang="en-US" dirty="0" smtClean="0">
                <a:solidFill>
                  <a:srgbClr val="002060"/>
                </a:solidFill>
              </a:rPr>
              <a:t>Medical Device</a:t>
            </a:r>
            <a:endParaRPr lang="en-US" dirty="0">
              <a:solidFill>
                <a:srgbClr val="002060"/>
              </a:solidFill>
            </a:endParaRPr>
          </a:p>
        </p:txBody>
      </p:sp>
      <p:cxnSp>
        <p:nvCxnSpPr>
          <p:cNvPr id="23" name="Straight Connector 22"/>
          <p:cNvCxnSpPr/>
          <p:nvPr/>
        </p:nvCxnSpPr>
        <p:spPr>
          <a:xfrm>
            <a:off x="6096000" y="1066800"/>
            <a:ext cx="0" cy="5181600"/>
          </a:xfrm>
          <a:prstGeom prst="line">
            <a:avLst/>
          </a:prstGeom>
          <a:ln/>
        </p:spPr>
        <p:style>
          <a:lnRef idx="2">
            <a:schemeClr val="accent1"/>
          </a:lnRef>
          <a:fillRef idx="0">
            <a:schemeClr val="accent1"/>
          </a:fillRef>
          <a:effectRef idx="1">
            <a:schemeClr val="accent1"/>
          </a:effectRef>
          <a:fontRef idx="minor">
            <a:schemeClr val="tx1"/>
          </a:fontRef>
        </p:style>
      </p:cxnSp>
      <p:sp>
        <p:nvSpPr>
          <p:cNvPr id="28" name="Snip and Round Single Corner Rectangle 27"/>
          <p:cNvSpPr/>
          <p:nvPr/>
        </p:nvSpPr>
        <p:spPr>
          <a:xfrm>
            <a:off x="6553200" y="4038600"/>
            <a:ext cx="2133600" cy="1143000"/>
          </a:xfrm>
          <a:prstGeom prst="snipRoundRect">
            <a:avLst/>
          </a:prstGeom>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a:lstStyle/>
          <a:p>
            <a:pPr algn="ctr"/>
            <a:r>
              <a:rPr lang="en-US" sz="1600" dirty="0" smtClean="0">
                <a:solidFill>
                  <a:srgbClr val="FFFFFF"/>
                </a:solidFill>
              </a:rPr>
              <a:t>Is</a:t>
            </a:r>
            <a:r>
              <a:rPr lang="en-US" sz="1600" dirty="0" smtClean="0"/>
              <a:t> Calibration Standard 4 X More Accurate </a:t>
            </a:r>
            <a:r>
              <a:rPr lang="en-US" sz="1600" dirty="0" smtClean="0">
                <a:solidFill>
                  <a:schemeClr val="bg1"/>
                </a:solidFill>
              </a:rPr>
              <a:t>than test Equipment</a:t>
            </a:r>
            <a:r>
              <a:rPr lang="en-US" sz="1600" dirty="0" smtClean="0"/>
              <a:t>?</a:t>
            </a:r>
            <a:endParaRPr lang="en-US" sz="1600" dirty="0"/>
          </a:p>
        </p:txBody>
      </p:sp>
      <p:sp>
        <p:nvSpPr>
          <p:cNvPr id="29" name="Snip and Round Single Corner Rectangle 28"/>
          <p:cNvSpPr/>
          <p:nvPr/>
        </p:nvSpPr>
        <p:spPr>
          <a:xfrm>
            <a:off x="6248400" y="1828800"/>
            <a:ext cx="1676400" cy="838200"/>
          </a:xfrm>
          <a:prstGeom prst="snipRoundRect">
            <a:avLst>
              <a:gd name="adj1" fmla="val 16667"/>
              <a:gd name="adj2" fmla="val 0"/>
            </a:avLst>
          </a:prstGeom>
          <a:ln/>
        </p:spPr>
        <p:style>
          <a:lnRef idx="1">
            <a:schemeClr val="accent1"/>
          </a:lnRef>
          <a:fillRef idx="3">
            <a:schemeClr val="accent1"/>
          </a:fillRef>
          <a:effectRef idx="2">
            <a:schemeClr val="accent1"/>
          </a:effectRef>
          <a:fontRef idx="minor">
            <a:schemeClr val="lt1"/>
          </a:fontRef>
        </p:style>
        <p:txBody>
          <a:bodyPr/>
          <a:lstStyle/>
          <a:p>
            <a:pPr algn="ctr"/>
            <a:r>
              <a:rPr lang="en-US" sz="1600" dirty="0" smtClean="0"/>
              <a:t>NIST Traceable Calibration Certificate</a:t>
            </a:r>
            <a:endParaRPr lang="en-US" sz="1600" dirty="0"/>
          </a:p>
        </p:txBody>
      </p:sp>
      <p:sp>
        <p:nvSpPr>
          <p:cNvPr id="30" name="Flowchart: Document 29"/>
          <p:cNvSpPr/>
          <p:nvPr/>
        </p:nvSpPr>
        <p:spPr>
          <a:xfrm>
            <a:off x="304800" y="1828800"/>
            <a:ext cx="1600200" cy="914400"/>
          </a:xfrm>
          <a:prstGeom prst="flowChartDocument">
            <a:avLst/>
          </a:prstGeom>
          <a:gradFill>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Published Accuracy Specifications</a:t>
            </a:r>
            <a:endParaRPr lang="en-US" sz="1600" dirty="0"/>
          </a:p>
        </p:txBody>
      </p:sp>
      <p:pic>
        <p:nvPicPr>
          <p:cNvPr id="32" name="Picture 2"/>
          <p:cNvPicPr>
            <a:picLocks noChangeAspect="1" noChangeArrowheads="1"/>
          </p:cNvPicPr>
          <p:nvPr/>
        </p:nvPicPr>
        <p:blipFill>
          <a:blip r:embed="rId3" cstate="print"/>
          <a:srcRect/>
          <a:stretch>
            <a:fillRect/>
          </a:stretch>
        </p:blipFill>
        <p:spPr bwMode="auto">
          <a:xfrm>
            <a:off x="0" y="0"/>
            <a:ext cx="9144000" cy="838200"/>
          </a:xfrm>
          <a:prstGeom prst="rect">
            <a:avLst/>
          </a:prstGeom>
          <a:noFill/>
          <a:ln w="9525">
            <a:noFill/>
            <a:miter lim="800000"/>
            <a:headEnd/>
            <a:tailEnd/>
          </a:ln>
          <a:effectLst/>
        </p:spPr>
      </p:pic>
      <p:sp>
        <p:nvSpPr>
          <p:cNvPr id="33" name="Title 1"/>
          <p:cNvSpPr>
            <a:spLocks noGrp="1"/>
          </p:cNvSpPr>
          <p:nvPr>
            <p:ph type="title"/>
          </p:nvPr>
        </p:nvSpPr>
        <p:spPr>
          <a:xfrm>
            <a:off x="457200" y="-152400"/>
            <a:ext cx="8229600" cy="1143000"/>
          </a:xfrm>
        </p:spPr>
        <p:txBody>
          <a:bodyPr/>
          <a:lstStyle/>
          <a:p>
            <a:pPr algn="l"/>
            <a:r>
              <a:rPr lang="en-US" dirty="0" smtClean="0">
                <a:solidFill>
                  <a:schemeClr val="bg1"/>
                </a:solidFill>
              </a:rPr>
              <a:t>Specification Overload</a:t>
            </a:r>
            <a:endParaRPr lang="en-US" dirty="0">
              <a:solidFill>
                <a:schemeClr val="bg1"/>
              </a:solidFill>
            </a:endParaRPr>
          </a:p>
        </p:txBody>
      </p:sp>
      <p:sp>
        <p:nvSpPr>
          <p:cNvPr id="34" name="TextBox 33"/>
          <p:cNvSpPr txBox="1"/>
          <p:nvPr/>
        </p:nvSpPr>
        <p:spPr>
          <a:xfrm>
            <a:off x="3429000" y="1066800"/>
            <a:ext cx="2362200" cy="621792"/>
          </a:xfrm>
          <a:prstGeom prst="rect">
            <a:avLst/>
          </a:prstGeom>
          <a:solidFill>
            <a:schemeClr val="bg1">
              <a:lumMod val="75000"/>
            </a:schemeClr>
          </a:solidFill>
          <a:ln>
            <a:solidFill>
              <a:schemeClr val="bg2">
                <a:lumMod val="10000"/>
              </a:schemeClr>
            </a:solidFill>
          </a:ln>
        </p:spPr>
        <p:txBody>
          <a:bodyPr wrap="square" rtlCol="0" anchor="ctr">
            <a:spAutoFit/>
          </a:bodyPr>
          <a:lstStyle/>
          <a:p>
            <a:pPr algn="ctr"/>
            <a:r>
              <a:rPr lang="en-US" dirty="0" smtClean="0">
                <a:solidFill>
                  <a:srgbClr val="002060"/>
                </a:solidFill>
              </a:rPr>
              <a:t>Test Equipment</a:t>
            </a:r>
            <a:endParaRPr lang="en-US" dirty="0">
              <a:solidFill>
                <a:srgbClr val="002060"/>
              </a:solidFill>
            </a:endParaRPr>
          </a:p>
        </p:txBody>
      </p:sp>
      <p:sp>
        <p:nvSpPr>
          <p:cNvPr id="35" name="TextBox 34"/>
          <p:cNvSpPr txBox="1"/>
          <p:nvPr/>
        </p:nvSpPr>
        <p:spPr>
          <a:xfrm>
            <a:off x="6400800" y="1066800"/>
            <a:ext cx="2362200" cy="621792"/>
          </a:xfrm>
          <a:prstGeom prst="rect">
            <a:avLst/>
          </a:prstGeom>
          <a:solidFill>
            <a:schemeClr val="bg1">
              <a:lumMod val="75000"/>
            </a:schemeClr>
          </a:solidFill>
          <a:ln>
            <a:solidFill>
              <a:schemeClr val="bg2">
                <a:lumMod val="10000"/>
              </a:schemeClr>
            </a:solidFill>
          </a:ln>
        </p:spPr>
        <p:txBody>
          <a:bodyPr wrap="square" rtlCol="0">
            <a:spAutoFit/>
          </a:bodyPr>
          <a:lstStyle/>
          <a:p>
            <a:pPr algn="ctr"/>
            <a:r>
              <a:rPr lang="en-US" dirty="0" smtClean="0">
                <a:solidFill>
                  <a:srgbClr val="002060"/>
                </a:solidFill>
              </a:rPr>
              <a:t>Test Equipment Calibration</a:t>
            </a:r>
            <a:endParaRPr lang="en-US" dirty="0">
              <a:solidFill>
                <a:srgbClr val="002060"/>
              </a:solidFill>
            </a:endParaRPr>
          </a:p>
        </p:txBody>
      </p:sp>
      <p:sp>
        <p:nvSpPr>
          <p:cNvPr id="38" name="Flowchart: Document 37"/>
          <p:cNvSpPr/>
          <p:nvPr/>
        </p:nvSpPr>
        <p:spPr>
          <a:xfrm>
            <a:off x="4267200" y="2667000"/>
            <a:ext cx="1600200" cy="914400"/>
          </a:xfrm>
          <a:prstGeom prst="flowChartDocument">
            <a:avLst/>
          </a:prstGeom>
          <a:gradFill>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Published Accuracy Specifications</a:t>
            </a:r>
            <a:endParaRPr lang="en-US" sz="1600" dirty="0"/>
          </a:p>
        </p:txBody>
      </p:sp>
      <p:pic>
        <p:nvPicPr>
          <p:cNvPr id="43" name="Picture 42" descr="Pronk Yellow-dot long.jpg"/>
          <p:cNvPicPr>
            <a:picLocks noChangeAspect="1"/>
          </p:cNvPicPr>
          <p:nvPr/>
        </p:nvPicPr>
        <p:blipFill>
          <a:blip r:embed="rId4" cstate="print"/>
          <a:stretch>
            <a:fillRect/>
          </a:stretch>
        </p:blipFill>
        <p:spPr>
          <a:xfrm>
            <a:off x="2209800" y="6477000"/>
            <a:ext cx="4572000" cy="381000"/>
          </a:xfrm>
          <a:prstGeom prst="rect">
            <a:avLst/>
          </a:prstGeom>
        </p:spPr>
      </p:pic>
      <p:sp>
        <p:nvSpPr>
          <p:cNvPr id="44" name="Flowchart: Predefined Process 43"/>
          <p:cNvSpPr/>
          <p:nvPr/>
        </p:nvSpPr>
        <p:spPr>
          <a:xfrm>
            <a:off x="304800" y="5334000"/>
            <a:ext cx="1752600" cy="838200"/>
          </a:xfrm>
          <a:prstGeom prst="flowChartPredefinedProcess">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PM Test Points and Tolerances</a:t>
            </a:r>
            <a:endParaRPr lang="en-US" sz="1600" dirty="0"/>
          </a:p>
        </p:txBody>
      </p:sp>
      <p:sp>
        <p:nvSpPr>
          <p:cNvPr id="45" name="Flowchart: Data 44"/>
          <p:cNvSpPr/>
          <p:nvPr/>
        </p:nvSpPr>
        <p:spPr>
          <a:xfrm>
            <a:off x="3429000" y="4572000"/>
            <a:ext cx="2438400" cy="1371600"/>
          </a:xfrm>
          <a:prstGeom prst="flowChartInputOutpu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4:1 Ratio between Medical Device and Test Equipment?</a:t>
            </a:r>
            <a:endParaRPr lang="en-US" sz="1600" dirty="0"/>
          </a:p>
        </p:txBody>
      </p:sp>
      <p:sp>
        <p:nvSpPr>
          <p:cNvPr id="46" name="Flowchart: Document 45"/>
          <p:cNvSpPr/>
          <p:nvPr/>
        </p:nvSpPr>
        <p:spPr>
          <a:xfrm>
            <a:off x="7239000" y="5334000"/>
            <a:ext cx="1600200" cy="914400"/>
          </a:xfrm>
          <a:prstGeom prst="flowChartDocument">
            <a:avLst/>
          </a:prstGeom>
          <a:gradFill>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Published Accuracy Specifications</a:t>
            </a:r>
            <a:endParaRPr lang="en-US" sz="1600" dirty="0"/>
          </a:p>
        </p:txBody>
      </p:sp>
      <p:sp>
        <p:nvSpPr>
          <p:cNvPr id="47" name="Flowchart: Predefined Process 46"/>
          <p:cNvSpPr/>
          <p:nvPr/>
        </p:nvSpPr>
        <p:spPr>
          <a:xfrm>
            <a:off x="6553200" y="2819400"/>
            <a:ext cx="2362200" cy="990600"/>
          </a:xfrm>
          <a:prstGeom prst="flowChartPredefinedProcess">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Test Points and Tolerances used for Calibration Testing</a:t>
            </a:r>
            <a:endParaRPr lang="en-US" sz="1600" dirty="0"/>
          </a:p>
        </p:txBody>
      </p:sp>
    </p:spTree>
    <p:extLst>
      <p:ext uri="{BB962C8B-B14F-4D97-AF65-F5344CB8AC3E}">
        <p14:creationId xmlns:p14="http://schemas.microsoft.com/office/powerpoint/2010/main" val="9242504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8229600" cy="5029200"/>
          </a:xfrm>
        </p:spPr>
        <p:txBody>
          <a:bodyPr>
            <a:normAutofit fontScale="85000" lnSpcReduction="10000"/>
          </a:bodyPr>
          <a:lstStyle/>
          <a:p>
            <a:pPr lvl="2">
              <a:lnSpc>
                <a:spcPct val="150000"/>
              </a:lnSpc>
            </a:pPr>
            <a:r>
              <a:rPr lang="en-US" dirty="0" smtClean="0"/>
              <a:t>Uncertainty</a:t>
            </a:r>
          </a:p>
          <a:p>
            <a:pPr lvl="2">
              <a:lnSpc>
                <a:spcPct val="150000"/>
              </a:lnSpc>
            </a:pPr>
            <a:r>
              <a:rPr lang="en-US" dirty="0" smtClean="0"/>
              <a:t>Tolerance</a:t>
            </a:r>
          </a:p>
          <a:p>
            <a:pPr lvl="2">
              <a:lnSpc>
                <a:spcPct val="150000"/>
              </a:lnSpc>
            </a:pPr>
            <a:r>
              <a:rPr lang="en-US" dirty="0" smtClean="0"/>
              <a:t>± </a:t>
            </a:r>
            <a:r>
              <a:rPr lang="en-US" dirty="0"/>
              <a:t>(X) </a:t>
            </a:r>
            <a:r>
              <a:rPr lang="en-US" dirty="0" smtClean="0"/>
              <a:t>LSD</a:t>
            </a:r>
          </a:p>
          <a:p>
            <a:pPr lvl="2">
              <a:lnSpc>
                <a:spcPct val="150000"/>
              </a:lnSpc>
            </a:pPr>
            <a:r>
              <a:rPr lang="en-US" dirty="0" smtClean="0"/>
              <a:t>Resolution</a:t>
            </a:r>
            <a:endParaRPr lang="en-US" dirty="0"/>
          </a:p>
          <a:p>
            <a:pPr lvl="2">
              <a:lnSpc>
                <a:spcPct val="150000"/>
              </a:lnSpc>
            </a:pPr>
            <a:r>
              <a:rPr lang="en-US" dirty="0" smtClean="0"/>
              <a:t>4:1 Ratio</a:t>
            </a:r>
          </a:p>
          <a:p>
            <a:pPr lvl="2">
              <a:lnSpc>
                <a:spcPct val="150000"/>
              </a:lnSpc>
            </a:pPr>
            <a:r>
              <a:rPr lang="en-US" dirty="0" smtClean="0"/>
              <a:t>Accuracy </a:t>
            </a:r>
            <a:r>
              <a:rPr lang="en-US" dirty="0"/>
              <a:t>% of Reading</a:t>
            </a:r>
          </a:p>
          <a:p>
            <a:pPr lvl="2">
              <a:lnSpc>
                <a:spcPct val="150000"/>
              </a:lnSpc>
            </a:pPr>
            <a:r>
              <a:rPr lang="en-US" dirty="0"/>
              <a:t>Accuracy % of FS (Full Scale, aka Span</a:t>
            </a:r>
            <a:r>
              <a:rPr lang="en-US" dirty="0" smtClean="0"/>
              <a:t>)</a:t>
            </a:r>
          </a:p>
          <a:p>
            <a:pPr lvl="2">
              <a:lnSpc>
                <a:spcPct val="150000"/>
              </a:lnSpc>
            </a:pPr>
            <a:r>
              <a:rPr lang="en-US" dirty="0" smtClean="0"/>
              <a:t>Accuracy % of Range </a:t>
            </a:r>
            <a:endParaRPr lang="en-US" dirty="0"/>
          </a:p>
          <a:p>
            <a:pPr lvl="2">
              <a:lnSpc>
                <a:spcPct val="150000"/>
              </a:lnSpc>
            </a:pPr>
            <a:r>
              <a:rPr lang="en-US" dirty="0"/>
              <a:t>Accuracy % (No reference to “of Reading” or “FS”</a:t>
            </a:r>
            <a:r>
              <a:rPr lang="en-US" dirty="0" smtClean="0"/>
              <a:t>)</a:t>
            </a:r>
          </a:p>
          <a:p>
            <a:pPr lvl="2">
              <a:lnSpc>
                <a:spcPct val="150000"/>
              </a:lnSpc>
            </a:pPr>
            <a:r>
              <a:rPr lang="en-US" dirty="0"/>
              <a:t>Scale (XYZ) or </a:t>
            </a:r>
            <a:r>
              <a:rPr lang="en-US" dirty="0" smtClean="0"/>
              <a:t>Equivalent</a:t>
            </a:r>
            <a:endParaRPr lang="en-US" dirty="0"/>
          </a:p>
          <a:p>
            <a:pPr lvl="2">
              <a:lnSpc>
                <a:spcPct val="150000"/>
              </a:lnSpc>
            </a:pPr>
            <a:endParaRPr lang="en-US" dirty="0" smtClean="0"/>
          </a:p>
        </p:txBody>
      </p:sp>
      <p:pic>
        <p:nvPicPr>
          <p:cNvPr id="4" name="Picture 2"/>
          <p:cNvPicPr>
            <a:picLocks noChangeAspect="1" noChangeArrowheads="1"/>
          </p:cNvPicPr>
          <p:nvPr/>
        </p:nvPicPr>
        <p:blipFill>
          <a:blip r:embed="rId3" cstate="print"/>
          <a:srcRect/>
          <a:stretch>
            <a:fillRect/>
          </a:stretch>
        </p:blipFill>
        <p:spPr bwMode="auto">
          <a:xfrm>
            <a:off x="0" y="0"/>
            <a:ext cx="9144000" cy="838200"/>
          </a:xfrm>
          <a:prstGeom prst="rect">
            <a:avLst/>
          </a:prstGeom>
          <a:noFill/>
          <a:ln w="9525">
            <a:noFill/>
            <a:miter lim="800000"/>
            <a:headEnd/>
            <a:tailEnd/>
          </a:ln>
          <a:effectLst/>
        </p:spPr>
      </p:pic>
      <p:sp>
        <p:nvSpPr>
          <p:cNvPr id="5" name="Title 1"/>
          <p:cNvSpPr txBox="1">
            <a:spLocks/>
          </p:cNvSpPr>
          <p:nvPr/>
        </p:nvSpPr>
        <p:spPr>
          <a:xfrm>
            <a:off x="457200" y="-152400"/>
            <a:ext cx="82296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400" dirty="0" smtClean="0">
                <a:solidFill>
                  <a:schemeClr val="bg1"/>
                </a:solidFill>
                <a:latin typeface="+mj-lt"/>
                <a:ea typeface="+mj-ea"/>
                <a:cs typeface="+mj-cs"/>
              </a:rPr>
              <a:t>Decoding the Terminology</a:t>
            </a:r>
            <a:endParaRPr kumimoji="0" lang="en-US" sz="4400" b="0" i="0" u="none" strike="noStrike" kern="1200" cap="none" spc="0" normalizeH="0" baseline="0" noProof="0" dirty="0">
              <a:ln>
                <a:noFill/>
              </a:ln>
              <a:solidFill>
                <a:schemeClr val="bg1"/>
              </a:solidFill>
              <a:effectLst/>
              <a:uLnTx/>
              <a:uFillTx/>
              <a:latin typeface="+mj-lt"/>
              <a:ea typeface="+mj-ea"/>
              <a:cs typeface="+mj-cs"/>
            </a:endParaRPr>
          </a:p>
        </p:txBody>
      </p:sp>
      <p:pic>
        <p:nvPicPr>
          <p:cNvPr id="7" name="Picture 6" descr="Pronk Yellow-dot long.jpg"/>
          <p:cNvPicPr>
            <a:picLocks noChangeAspect="1"/>
          </p:cNvPicPr>
          <p:nvPr/>
        </p:nvPicPr>
        <p:blipFill>
          <a:blip r:embed="rId4" cstate="print"/>
          <a:stretch>
            <a:fillRect/>
          </a:stretch>
        </p:blipFill>
        <p:spPr>
          <a:xfrm>
            <a:off x="2209800" y="6433721"/>
            <a:ext cx="4572000" cy="424279"/>
          </a:xfrm>
          <a:prstGeom prst="rect">
            <a:avLst/>
          </a:prstGeom>
        </p:spPr>
      </p:pic>
      <p:pic>
        <p:nvPicPr>
          <p:cNvPr id="39938" name="Picture 2" descr="Superannuation certainly has a lot of lingo to learn. It's important to be familiar with it, however."/>
          <p:cNvPicPr>
            <a:picLocks noChangeAspect="1" noChangeArrowheads="1"/>
          </p:cNvPicPr>
          <p:nvPr/>
        </p:nvPicPr>
        <p:blipFill>
          <a:blip r:embed="rId5" cstate="print"/>
          <a:srcRect/>
          <a:stretch>
            <a:fillRect/>
          </a:stretch>
        </p:blipFill>
        <p:spPr bwMode="auto">
          <a:xfrm>
            <a:off x="4005944" y="990600"/>
            <a:ext cx="5442854" cy="3048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828800"/>
            <a:ext cx="8534400" cy="5410200"/>
          </a:xfrm>
        </p:spPr>
        <p:txBody>
          <a:bodyPr>
            <a:normAutofit/>
          </a:bodyPr>
          <a:lstStyle/>
          <a:p>
            <a:r>
              <a:rPr lang="en-US" sz="2800" b="1" dirty="0" smtClean="0"/>
              <a:t>Uncertainty </a:t>
            </a:r>
            <a:r>
              <a:rPr lang="en-US" sz="2800" b="1" dirty="0"/>
              <a:t>(of </a:t>
            </a:r>
            <a:r>
              <a:rPr lang="en-US" sz="2800" b="1" dirty="0" smtClean="0"/>
              <a:t>measurement):</a:t>
            </a:r>
            <a:r>
              <a:rPr lang="en-US" sz="2800" b="1" dirty="0"/>
              <a:t> </a:t>
            </a:r>
            <a:r>
              <a:rPr lang="en-US" sz="2800" b="1" dirty="0" smtClean="0"/>
              <a:t> </a:t>
            </a:r>
          </a:p>
          <a:p>
            <a:pPr marL="0" indent="0">
              <a:buNone/>
            </a:pPr>
            <a:r>
              <a:rPr lang="en-US" sz="2400" dirty="0" smtClean="0"/>
              <a:t>	Calculated </a:t>
            </a:r>
            <a:r>
              <a:rPr lang="en-US" sz="2400" dirty="0"/>
              <a:t>maximum </a:t>
            </a:r>
            <a:r>
              <a:rPr lang="en-US" sz="2400" dirty="0" smtClean="0"/>
              <a:t>error</a:t>
            </a:r>
          </a:p>
          <a:p>
            <a:r>
              <a:rPr lang="en-US" sz="2400" b="1" dirty="0" smtClean="0"/>
              <a:t>Accuracy</a:t>
            </a:r>
            <a:endParaRPr lang="en-US" sz="2400" dirty="0"/>
          </a:p>
          <a:p>
            <a:pPr>
              <a:buNone/>
            </a:pPr>
            <a:r>
              <a:rPr lang="en-US" sz="2400" dirty="0" smtClean="0"/>
              <a:t>	The term “Accuracy” is often used where uncertainty is actually specified – </a:t>
            </a:r>
          </a:p>
          <a:p>
            <a:pPr>
              <a:buNone/>
            </a:pPr>
            <a:r>
              <a:rPr lang="en-US" sz="2400" dirty="0"/>
              <a:t>	</a:t>
            </a:r>
            <a:r>
              <a:rPr lang="en-US" sz="2400" dirty="0" smtClean="0"/>
              <a:t>	i.e.  Accuracy:  1% of FS ± 1LSD</a:t>
            </a:r>
          </a:p>
          <a:p>
            <a:pPr>
              <a:buNone/>
            </a:pPr>
            <a:r>
              <a:rPr lang="en-US" sz="2400" dirty="0" smtClean="0"/>
              <a:t>Does this mean it’s only 1% accurate, and 99% inaccurate?  No.</a:t>
            </a:r>
            <a:endParaRPr lang="en-US" sz="2400" dirty="0"/>
          </a:p>
          <a:p>
            <a:pPr>
              <a:buNone/>
            </a:pPr>
            <a:r>
              <a:rPr lang="en-US" sz="2400" dirty="0" smtClean="0"/>
              <a:t>	</a:t>
            </a:r>
            <a:r>
              <a:rPr lang="en-US" sz="1800" i="1" dirty="0" smtClean="0"/>
              <a:t>Since our industry commonly refers to uncertainty in this way (as accuracy %) we will continue to state it that way during this presentation for consistency sake.  </a:t>
            </a:r>
            <a:r>
              <a:rPr lang="en-US" sz="1800" b="1" i="1" dirty="0" smtClean="0">
                <a:solidFill>
                  <a:srgbClr val="FF0000"/>
                </a:solidFill>
              </a:rPr>
              <a:t> </a:t>
            </a:r>
          </a:p>
          <a:p>
            <a:pPr>
              <a:buNone/>
            </a:pPr>
            <a:endParaRPr lang="en-US" sz="2400" b="1" i="1" dirty="0">
              <a:solidFill>
                <a:srgbClr val="FF0000"/>
              </a:solidFill>
            </a:endParaRPr>
          </a:p>
          <a:p>
            <a:pPr lvl="1"/>
            <a:endParaRPr lang="en-US" sz="1800" dirty="0"/>
          </a:p>
          <a:p>
            <a:pPr marL="923544" lvl="3" indent="0">
              <a:buNone/>
            </a:pPr>
            <a:endParaRPr lang="en-US" sz="1200" dirty="0"/>
          </a:p>
          <a:p>
            <a:pPr marL="923544" lvl="3" indent="0">
              <a:buNone/>
            </a:pPr>
            <a:endParaRPr lang="en-US" sz="1200" dirty="0" smtClean="0"/>
          </a:p>
          <a:p>
            <a:pPr lvl="2"/>
            <a:endParaRPr lang="en-US" dirty="0"/>
          </a:p>
          <a:p>
            <a:endParaRPr lang="en-US" dirty="0"/>
          </a:p>
        </p:txBody>
      </p:sp>
      <p:pic>
        <p:nvPicPr>
          <p:cNvPr id="4" name="Picture 2"/>
          <p:cNvPicPr>
            <a:picLocks noChangeAspect="1" noChangeArrowheads="1"/>
          </p:cNvPicPr>
          <p:nvPr/>
        </p:nvPicPr>
        <p:blipFill>
          <a:blip r:embed="rId3" cstate="print"/>
          <a:srcRect/>
          <a:stretch>
            <a:fillRect/>
          </a:stretch>
        </p:blipFill>
        <p:spPr bwMode="auto">
          <a:xfrm>
            <a:off x="0" y="0"/>
            <a:ext cx="9144000" cy="1219200"/>
          </a:xfrm>
          <a:prstGeom prst="rect">
            <a:avLst/>
          </a:prstGeom>
          <a:noFill/>
          <a:ln w="9525">
            <a:noFill/>
            <a:miter lim="800000"/>
            <a:headEnd/>
            <a:tailEnd/>
          </a:ln>
          <a:effectLst/>
        </p:spPr>
      </p:pic>
      <p:sp>
        <p:nvSpPr>
          <p:cNvPr id="5" name="Title 1"/>
          <p:cNvSpPr txBox="1">
            <a:spLocks/>
          </p:cNvSpPr>
          <p:nvPr/>
        </p:nvSpPr>
        <p:spPr>
          <a:xfrm>
            <a:off x="457200" y="-8467"/>
            <a:ext cx="8229600" cy="1295400"/>
          </a:xfrm>
          <a:prstGeom prst="rect">
            <a:avLst/>
          </a:prstGeom>
        </p:spPr>
        <p:txBody>
          <a:bodyPr vert="horz" lIns="91440" tIns="45720" rIns="91440" bIns="45720" rtlCol="0" anchor="ctr">
            <a:normAutofit/>
          </a:bodyPr>
          <a:lstStyle/>
          <a:p>
            <a:pPr>
              <a:spcBef>
                <a:spcPct val="0"/>
              </a:spcBef>
              <a:defRPr/>
            </a:pPr>
            <a:r>
              <a:rPr lang="en-US" sz="3500" dirty="0">
                <a:solidFill>
                  <a:schemeClr val="bg1"/>
                </a:solidFill>
              </a:rPr>
              <a:t>Decoding the </a:t>
            </a:r>
            <a:r>
              <a:rPr lang="en-US" sz="3500" dirty="0" smtClean="0">
                <a:solidFill>
                  <a:schemeClr val="bg1"/>
                </a:solidFill>
              </a:rPr>
              <a:t>Terminology:</a:t>
            </a:r>
            <a:endParaRPr lang="en-US" sz="3500" dirty="0">
              <a:solidFill>
                <a:schemeClr val="bg1"/>
              </a:solidFill>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smtClean="0">
                <a:solidFill>
                  <a:schemeClr val="bg1"/>
                </a:solidFill>
                <a:latin typeface="+mj-lt"/>
                <a:ea typeface="+mj-ea"/>
                <a:cs typeface="+mj-cs"/>
              </a:rPr>
              <a:t>Uncertainty vs. Accuracy</a:t>
            </a:r>
            <a:endParaRPr kumimoji="0" lang="en-US" sz="4400" b="0" i="0" u="none" strike="noStrike" kern="1200" cap="none" spc="0" normalizeH="0" baseline="0" noProof="0" dirty="0">
              <a:ln>
                <a:noFill/>
              </a:ln>
              <a:solidFill>
                <a:schemeClr val="bg1"/>
              </a:solidFill>
              <a:effectLst/>
              <a:uLnTx/>
              <a:uFillTx/>
              <a:latin typeface="+mj-lt"/>
              <a:ea typeface="+mj-ea"/>
              <a:cs typeface="+mj-cs"/>
            </a:endParaRPr>
          </a:p>
        </p:txBody>
      </p:sp>
      <p:pic>
        <p:nvPicPr>
          <p:cNvPr id="6" name="Picture 5" descr="Pronk Yellow-dot long.jpg"/>
          <p:cNvPicPr>
            <a:picLocks noChangeAspect="1"/>
          </p:cNvPicPr>
          <p:nvPr/>
        </p:nvPicPr>
        <p:blipFill>
          <a:blip r:embed="rId4" cstate="print"/>
          <a:stretch>
            <a:fillRect/>
          </a:stretch>
        </p:blipFill>
        <p:spPr>
          <a:xfrm>
            <a:off x="2209800" y="6433721"/>
            <a:ext cx="4572000" cy="424279"/>
          </a:xfrm>
          <a:prstGeom prst="rect">
            <a:avLst/>
          </a:prstGeom>
        </p:spPr>
      </p:pic>
    </p:spTree>
    <p:extLst>
      <p:ext uri="{BB962C8B-B14F-4D97-AF65-F5344CB8AC3E}">
        <p14:creationId xmlns:p14="http://schemas.microsoft.com/office/powerpoint/2010/main" val="840968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933" y="1524000"/>
            <a:ext cx="8839200" cy="4876800"/>
          </a:xfrm>
        </p:spPr>
        <p:txBody>
          <a:bodyPr>
            <a:normAutofit/>
          </a:bodyPr>
          <a:lstStyle/>
          <a:p>
            <a:r>
              <a:rPr lang="en-US" sz="2800" b="1" dirty="0">
                <a:solidFill>
                  <a:srgbClr val="000000"/>
                </a:solidFill>
              </a:rPr>
              <a:t>Tolerance</a:t>
            </a:r>
          </a:p>
          <a:p>
            <a:pPr marL="400050" lvl="1" indent="0">
              <a:buNone/>
            </a:pPr>
            <a:r>
              <a:rPr lang="en-US" sz="2000" dirty="0">
                <a:solidFill>
                  <a:srgbClr val="000000"/>
                </a:solidFill>
              </a:rPr>
              <a:t>Specified allowable error or min/max allowable </a:t>
            </a:r>
            <a:r>
              <a:rPr lang="en-US" sz="2000" dirty="0" smtClean="0">
                <a:solidFill>
                  <a:srgbClr val="000000"/>
                </a:solidFill>
              </a:rPr>
              <a:t>error</a:t>
            </a:r>
          </a:p>
          <a:p>
            <a:pPr marL="400050" lvl="1" indent="0">
              <a:buNone/>
            </a:pPr>
            <a:endParaRPr lang="en-US" sz="1000" b="1" dirty="0" smtClean="0"/>
          </a:p>
          <a:p>
            <a:r>
              <a:rPr lang="en-US" sz="2800" b="1" dirty="0" smtClean="0"/>
              <a:t>Resolution</a:t>
            </a:r>
            <a:r>
              <a:rPr lang="en-US" sz="2800" dirty="0" smtClean="0"/>
              <a:t>  </a:t>
            </a:r>
            <a:r>
              <a:rPr lang="en-US" sz="2000" dirty="0" smtClean="0"/>
              <a:t>The smallest unit of measure that can be displayed or measured.</a:t>
            </a:r>
          </a:p>
          <a:p>
            <a:endParaRPr lang="en-US" sz="1200" dirty="0" smtClean="0"/>
          </a:p>
          <a:p>
            <a:r>
              <a:rPr lang="en-US" sz="2800" b="1" dirty="0" smtClean="0"/>
              <a:t>± (X)LSD  </a:t>
            </a:r>
            <a:r>
              <a:rPr lang="en-US" sz="2000" dirty="0" smtClean="0"/>
              <a:t>Additional uncertainties </a:t>
            </a:r>
            <a:r>
              <a:rPr lang="en-US" sz="2000" dirty="0"/>
              <a:t>beyond </a:t>
            </a:r>
            <a:r>
              <a:rPr lang="en-US" sz="2000" dirty="0" smtClean="0"/>
              <a:t> published %	accuracy.</a:t>
            </a:r>
          </a:p>
          <a:p>
            <a:pPr marL="1828800" lvl="4" indent="0">
              <a:buNone/>
            </a:pPr>
            <a:r>
              <a:rPr lang="en-US" dirty="0" smtClean="0"/>
              <a:t>(LSD is least significant digit of the displayed resolution)</a:t>
            </a:r>
          </a:p>
          <a:p>
            <a:pPr>
              <a:buNone/>
            </a:pPr>
            <a:r>
              <a:rPr lang="en-US" sz="2000" b="1" dirty="0" smtClean="0"/>
              <a:t>		Example</a:t>
            </a:r>
            <a:r>
              <a:rPr lang="en-US" sz="2000" b="1" dirty="0"/>
              <a:t>: </a:t>
            </a:r>
            <a:r>
              <a:rPr lang="en-US" sz="2000" dirty="0"/>
              <a:t>Digital Pressure Meter</a:t>
            </a:r>
            <a:r>
              <a:rPr lang="en-US" sz="2000" b="1" dirty="0"/>
              <a:t>, </a:t>
            </a:r>
            <a:r>
              <a:rPr lang="en-US" sz="2000" dirty="0"/>
              <a:t>Accuracy = 0.5% of </a:t>
            </a:r>
            <a:r>
              <a:rPr lang="en-US" sz="2000" dirty="0" smtClean="0"/>
              <a:t>Reading ± 1LSD</a:t>
            </a:r>
          </a:p>
          <a:p>
            <a:pPr lvl="2">
              <a:buNone/>
            </a:pPr>
            <a:r>
              <a:rPr lang="en-US" sz="1600" dirty="0" smtClean="0"/>
              <a:t>In </a:t>
            </a:r>
            <a:r>
              <a:rPr lang="en-US" sz="1600" dirty="0"/>
              <a:t>this case </a:t>
            </a:r>
            <a:r>
              <a:rPr lang="en-US" sz="1600" dirty="0" smtClean="0"/>
              <a:t>Accuracy </a:t>
            </a:r>
            <a:r>
              <a:rPr lang="en-US" sz="1600" dirty="0"/>
              <a:t>= 0.5% </a:t>
            </a:r>
            <a:r>
              <a:rPr lang="en-US" sz="1600" dirty="0" smtClean="0"/>
              <a:t>+ 1 LSD</a:t>
            </a:r>
          </a:p>
          <a:p>
            <a:pPr marL="1257300" lvl="4" indent="-342900">
              <a:buNone/>
            </a:pPr>
            <a:r>
              <a:rPr lang="en-US" sz="1500" dirty="0" smtClean="0"/>
              <a:t>Resolution = 0.01</a:t>
            </a:r>
          </a:p>
          <a:p>
            <a:pPr marL="1257300" lvl="4" indent="-342900">
              <a:buNone/>
            </a:pPr>
            <a:r>
              <a:rPr lang="en-US" sz="1500" dirty="0" smtClean="0"/>
              <a:t>10 PSI test point: 10 x 0.5% = 0.05 + .01 (1LSD) = 0.06 Total Accuracy</a:t>
            </a:r>
          </a:p>
          <a:p>
            <a:pPr marL="1257300" lvl="4" indent="-342900">
              <a:buNone/>
            </a:pPr>
            <a:endParaRPr lang="en-US" sz="1000" dirty="0" smtClean="0"/>
          </a:p>
          <a:p>
            <a:pPr marL="342900" lvl="2" indent="-342900">
              <a:buNone/>
            </a:pPr>
            <a:endParaRPr lang="en-US" sz="2200" dirty="0"/>
          </a:p>
          <a:p>
            <a:pPr>
              <a:buNone/>
            </a:pPr>
            <a:endParaRPr lang="en-US" sz="2000" dirty="0" smtClean="0"/>
          </a:p>
          <a:p>
            <a:pPr>
              <a:buNone/>
            </a:pPr>
            <a:endParaRPr lang="en-US" sz="2000" dirty="0"/>
          </a:p>
          <a:p>
            <a:pPr lvl="2">
              <a:buNone/>
            </a:pPr>
            <a:endParaRPr lang="en-US" sz="1300" dirty="0"/>
          </a:p>
          <a:p>
            <a:pPr marL="0" indent="0">
              <a:buNone/>
            </a:pPr>
            <a:endParaRPr lang="en-US" dirty="0"/>
          </a:p>
        </p:txBody>
      </p:sp>
      <p:pic>
        <p:nvPicPr>
          <p:cNvPr id="7" name="Picture 6" descr="Pronk Yellow-dot long.jpg"/>
          <p:cNvPicPr>
            <a:picLocks noChangeAspect="1"/>
          </p:cNvPicPr>
          <p:nvPr/>
        </p:nvPicPr>
        <p:blipFill>
          <a:blip r:embed="rId3" cstate="print"/>
          <a:stretch>
            <a:fillRect/>
          </a:stretch>
        </p:blipFill>
        <p:spPr>
          <a:xfrm>
            <a:off x="2209800" y="6433721"/>
            <a:ext cx="4572000" cy="424279"/>
          </a:xfrm>
          <a:prstGeom prst="rect">
            <a:avLst/>
          </a:prstGeom>
        </p:spPr>
      </p:pic>
      <p:pic>
        <p:nvPicPr>
          <p:cNvPr id="8" name="Picture 2"/>
          <p:cNvPicPr>
            <a:picLocks noChangeAspect="1" noChangeArrowheads="1"/>
          </p:cNvPicPr>
          <p:nvPr/>
        </p:nvPicPr>
        <p:blipFill>
          <a:blip r:embed="rId4" cstate="print"/>
          <a:srcRect/>
          <a:stretch>
            <a:fillRect/>
          </a:stretch>
        </p:blipFill>
        <p:spPr bwMode="auto">
          <a:xfrm>
            <a:off x="0" y="0"/>
            <a:ext cx="9144000" cy="1219200"/>
          </a:xfrm>
          <a:prstGeom prst="rect">
            <a:avLst/>
          </a:prstGeom>
          <a:noFill/>
          <a:ln w="9525">
            <a:noFill/>
            <a:miter lim="800000"/>
            <a:headEnd/>
            <a:tailEnd/>
          </a:ln>
          <a:effectLst/>
        </p:spPr>
      </p:pic>
      <p:sp>
        <p:nvSpPr>
          <p:cNvPr id="6" name="Title 1"/>
          <p:cNvSpPr txBox="1">
            <a:spLocks/>
          </p:cNvSpPr>
          <p:nvPr/>
        </p:nvSpPr>
        <p:spPr>
          <a:xfrm>
            <a:off x="457200" y="-152400"/>
            <a:ext cx="8458200" cy="1371600"/>
          </a:xfrm>
          <a:prstGeom prst="rect">
            <a:avLst/>
          </a:prstGeom>
        </p:spPr>
        <p:txBody>
          <a:bodyPr vert="horz" lIns="91440" tIns="45720" rIns="91440" bIns="45720" rtlCol="0" anchor="ctr">
            <a:normAutofit/>
          </a:bodyPr>
          <a:lstStyle/>
          <a:p>
            <a:pPr>
              <a:spcBef>
                <a:spcPct val="0"/>
              </a:spcBef>
              <a:defRPr/>
            </a:pPr>
            <a:r>
              <a:rPr lang="en-US" sz="4000" dirty="0">
                <a:solidFill>
                  <a:schemeClr val="bg1"/>
                </a:solidFill>
              </a:rPr>
              <a:t>Decoding the Terminology</a:t>
            </a:r>
            <a:r>
              <a:rPr lang="en-US" sz="4000" dirty="0" smtClean="0">
                <a:solidFill>
                  <a:schemeClr val="bg1"/>
                </a:solidFill>
              </a:rPr>
              <a:t>: continued</a:t>
            </a:r>
            <a:endParaRPr lang="en-US" sz="4000" dirty="0">
              <a:solidFill>
                <a:schemeClr val="bg1"/>
              </a:solidFill>
            </a:endParaRPr>
          </a:p>
        </p:txBody>
      </p:sp>
    </p:spTree>
    <p:extLst>
      <p:ext uri="{BB962C8B-B14F-4D97-AF65-F5344CB8AC3E}">
        <p14:creationId xmlns:p14="http://schemas.microsoft.com/office/powerpoint/2010/main" val="291831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 calcmode="lin" valueType="num">
                                      <p:cBhvr additive="base">
                                        <p:cTn id="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 calcmode="lin" valueType="num">
                                      <p:cBhvr additive="base">
                                        <p:cTn id="1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anim calcmode="lin" valueType="num">
                                      <p:cBhvr additive="base">
                                        <p:cTn id="1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2"/>
          </p:nvPr>
        </p:nvSpPr>
        <p:spPr/>
        <p:txBody>
          <a:bodyPr/>
          <a:lstStyle/>
          <a:p>
            <a:fld id="{958A21A4-0A8E-034D-8E07-845135F5289B}" type="slidenum">
              <a:rPr lang="en-US"/>
              <a:pPr/>
              <a:t>7</a:t>
            </a:fld>
            <a:endParaRPr lang="en-US" dirty="0"/>
          </a:p>
        </p:txBody>
      </p:sp>
      <p:sp>
        <p:nvSpPr>
          <p:cNvPr id="26627" name="Rectangle 3"/>
          <p:cNvSpPr>
            <a:spLocks noGrp="1" noChangeArrowheads="1"/>
          </p:cNvSpPr>
          <p:nvPr>
            <p:ph type="title"/>
          </p:nvPr>
        </p:nvSpPr>
        <p:spPr>
          <a:xfrm>
            <a:off x="304800" y="2286000"/>
            <a:ext cx="7086600" cy="2286000"/>
          </a:xfrm>
        </p:spPr>
        <p:txBody>
          <a:bodyPr anchor="t">
            <a:normAutofit fontScale="90000"/>
          </a:bodyPr>
          <a:lstStyle/>
          <a:p>
            <a:pPr lvl="1" algn="l" rtl="0">
              <a:spcBef>
                <a:spcPct val="0"/>
              </a:spcBef>
            </a:pPr>
            <a:r>
              <a:rPr lang="en-US" sz="2000" b="1" dirty="0" smtClean="0">
                <a:solidFill>
                  <a:schemeClr val="tx1"/>
                </a:solidFill>
                <a:latin typeface="+mn-lt"/>
              </a:rPr>
              <a:t>4 : 1 Ratio </a:t>
            </a:r>
            <a:r>
              <a:rPr lang="en-US" sz="2000" dirty="0" smtClean="0">
                <a:solidFill>
                  <a:schemeClr val="tx1"/>
                </a:solidFill>
                <a:latin typeface="+mn-lt"/>
              </a:rPr>
              <a:t>– Used To Establish A Chain Of Comparisons.  Standard Must Be At Least 4 Times More Accurate Than Instrument Being </a:t>
            </a:r>
            <a:r>
              <a:rPr lang="en-US" sz="2000" b="1" i="1" dirty="0" smtClean="0">
                <a:solidFill>
                  <a:schemeClr val="tx1"/>
                </a:solidFill>
                <a:latin typeface="+mn-lt"/>
              </a:rPr>
              <a:t>Calibrated</a:t>
            </a:r>
            <a:r>
              <a:rPr lang="en-US" sz="2000" dirty="0" smtClean="0">
                <a:solidFill>
                  <a:schemeClr val="tx1"/>
                </a:solidFill>
                <a:latin typeface="+mn-lt"/>
              </a:rPr>
              <a:t>.</a:t>
            </a:r>
            <a:br>
              <a:rPr lang="en-US" sz="2000" dirty="0" smtClean="0">
                <a:solidFill>
                  <a:schemeClr val="tx1"/>
                </a:solidFill>
                <a:latin typeface="+mn-lt"/>
              </a:rPr>
            </a:br>
            <a:r>
              <a:rPr lang="en-US" sz="2000" dirty="0" smtClean="0">
                <a:solidFill>
                  <a:schemeClr val="tx1"/>
                </a:solidFill>
                <a:latin typeface="+mn-lt"/>
              </a:rPr>
              <a:t/>
            </a:r>
            <a:br>
              <a:rPr lang="en-US" sz="2000" dirty="0" smtClean="0">
                <a:solidFill>
                  <a:schemeClr val="tx1"/>
                </a:solidFill>
                <a:latin typeface="+mn-lt"/>
              </a:rPr>
            </a:br>
            <a:r>
              <a:rPr lang="en-US" sz="2000" dirty="0" smtClean="0">
                <a:solidFill>
                  <a:schemeClr val="tx1"/>
                </a:solidFill>
                <a:latin typeface="+mn-lt"/>
              </a:rPr>
              <a:t>Each </a:t>
            </a:r>
            <a:r>
              <a:rPr lang="en-US" sz="2000" i="1" dirty="0" smtClean="0">
                <a:solidFill>
                  <a:schemeClr val="tx1"/>
                </a:solidFill>
                <a:latin typeface="+mn-lt"/>
              </a:rPr>
              <a:t>laboratory</a:t>
            </a:r>
            <a:r>
              <a:rPr lang="en-US" sz="2000" dirty="0" smtClean="0">
                <a:solidFill>
                  <a:schemeClr val="tx1"/>
                </a:solidFill>
                <a:latin typeface="+mn-lt"/>
              </a:rPr>
              <a:t> is at least 4 x more accurate in its measurements than the previous laboratory</a:t>
            </a:r>
            <a:br>
              <a:rPr lang="en-US" sz="2000" dirty="0" smtClean="0">
                <a:solidFill>
                  <a:schemeClr val="tx1"/>
                </a:solidFill>
                <a:latin typeface="+mn-lt"/>
              </a:rPr>
            </a:br>
            <a:r>
              <a:rPr lang="en-US" sz="2000" dirty="0" smtClean="0">
                <a:solidFill>
                  <a:schemeClr val="tx1"/>
                </a:solidFill>
                <a:latin typeface="+mn-lt"/>
              </a:rPr>
              <a:t/>
            </a:r>
            <a:br>
              <a:rPr lang="en-US" sz="2000" dirty="0" smtClean="0">
                <a:solidFill>
                  <a:schemeClr val="tx1"/>
                </a:solidFill>
                <a:latin typeface="+mn-lt"/>
              </a:rPr>
            </a:br>
            <a:r>
              <a:rPr lang="en-US" sz="2000" i="1" dirty="0" smtClean="0">
                <a:solidFill>
                  <a:schemeClr val="tx1"/>
                </a:solidFill>
                <a:latin typeface="+mn-lt"/>
              </a:rPr>
              <a:t>Much more crucial if calibrating a device vs. PM/Performance Testing</a:t>
            </a:r>
            <a:r>
              <a:rPr lang="en-US" sz="2000" i="1" dirty="0" smtClean="0">
                <a:solidFill>
                  <a:srgbClr val="FF0000"/>
                </a:solidFill>
              </a:rPr>
              <a:t/>
            </a:r>
            <a:br>
              <a:rPr lang="en-US" sz="2000" i="1" dirty="0" smtClean="0">
                <a:solidFill>
                  <a:srgbClr val="FF0000"/>
                </a:solidFill>
              </a:rPr>
            </a:br>
            <a:endParaRPr lang="en-US" sz="2000" i="1" dirty="0">
              <a:latin typeface="+mn-lt"/>
            </a:endParaRPr>
          </a:p>
        </p:txBody>
      </p:sp>
      <p:pic>
        <p:nvPicPr>
          <p:cNvPr id="12" name="Picture 11" descr="Pronk Yellow-dot long.jpg"/>
          <p:cNvPicPr>
            <a:picLocks noChangeAspect="1"/>
          </p:cNvPicPr>
          <p:nvPr/>
        </p:nvPicPr>
        <p:blipFill>
          <a:blip r:embed="rId3" cstate="print"/>
          <a:stretch>
            <a:fillRect/>
          </a:stretch>
        </p:blipFill>
        <p:spPr>
          <a:xfrm>
            <a:off x="2209800" y="6433721"/>
            <a:ext cx="4572000" cy="424279"/>
          </a:xfrm>
          <a:prstGeom prst="rect">
            <a:avLst/>
          </a:prstGeom>
        </p:spPr>
      </p:pic>
      <p:grpSp>
        <p:nvGrpSpPr>
          <p:cNvPr id="21" name="Group 20"/>
          <p:cNvGrpSpPr/>
          <p:nvPr/>
        </p:nvGrpSpPr>
        <p:grpSpPr>
          <a:xfrm>
            <a:off x="7543800" y="1905000"/>
            <a:ext cx="1371600" cy="3505200"/>
            <a:chOff x="3581400" y="2743200"/>
            <a:chExt cx="1371600" cy="3505200"/>
          </a:xfrm>
        </p:grpSpPr>
        <p:sp>
          <p:nvSpPr>
            <p:cNvPr id="8" name="Rectangle 7"/>
            <p:cNvSpPr/>
            <p:nvPr/>
          </p:nvSpPr>
          <p:spPr>
            <a:xfrm>
              <a:off x="3581400" y="2743200"/>
              <a:ext cx="1371600" cy="762000"/>
            </a:xfrm>
            <a:prstGeom prst="rect">
              <a:avLst/>
            </a:prstGeom>
            <a:solidFill>
              <a:srgbClr val="43A2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NIST</a:t>
              </a:r>
            </a:p>
            <a:p>
              <a:pPr algn="ctr"/>
              <a:r>
                <a:rPr lang="en-US" dirty="0" smtClean="0"/>
                <a:t>0.0156%</a:t>
              </a:r>
              <a:endParaRPr lang="en-US" dirty="0"/>
            </a:p>
          </p:txBody>
        </p:sp>
        <p:sp>
          <p:nvSpPr>
            <p:cNvPr id="9" name="Rectangle 8"/>
            <p:cNvSpPr/>
            <p:nvPr/>
          </p:nvSpPr>
          <p:spPr>
            <a:xfrm>
              <a:off x="3581400" y="3657600"/>
              <a:ext cx="1371600" cy="762000"/>
            </a:xfrm>
            <a:prstGeom prst="rect">
              <a:avLst/>
            </a:prstGeom>
            <a:solidFill>
              <a:srgbClr val="43A2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Primary Lab</a:t>
              </a:r>
            </a:p>
            <a:p>
              <a:pPr algn="ctr"/>
              <a:r>
                <a:rPr lang="en-US" dirty="0" smtClean="0"/>
                <a:t>0.0625%</a:t>
              </a:r>
            </a:p>
          </p:txBody>
        </p:sp>
        <p:sp>
          <p:nvSpPr>
            <p:cNvPr id="10" name="Rectangle 9"/>
            <p:cNvSpPr/>
            <p:nvPr/>
          </p:nvSpPr>
          <p:spPr>
            <a:xfrm>
              <a:off x="3581400" y="4572000"/>
              <a:ext cx="1371600" cy="762000"/>
            </a:xfrm>
            <a:prstGeom prst="rect">
              <a:avLst/>
            </a:prstGeom>
            <a:solidFill>
              <a:srgbClr val="43A2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Secondary Lab</a:t>
              </a:r>
            </a:p>
            <a:p>
              <a:pPr algn="ctr"/>
              <a:r>
                <a:rPr lang="en-US" dirty="0" smtClean="0"/>
                <a:t>0.25%</a:t>
              </a:r>
            </a:p>
          </p:txBody>
        </p:sp>
        <p:sp>
          <p:nvSpPr>
            <p:cNvPr id="11" name="Rectangle 10"/>
            <p:cNvSpPr/>
            <p:nvPr/>
          </p:nvSpPr>
          <p:spPr>
            <a:xfrm>
              <a:off x="3581400" y="5486400"/>
              <a:ext cx="1371600" cy="762000"/>
            </a:xfrm>
            <a:prstGeom prst="rect">
              <a:avLst/>
            </a:prstGeom>
            <a:solidFill>
              <a:srgbClr val="43A2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Biomedical Dept.</a:t>
              </a:r>
            </a:p>
            <a:p>
              <a:pPr algn="ctr"/>
              <a:r>
                <a:rPr lang="en-US" dirty="0" smtClean="0"/>
                <a:t>1.00%</a:t>
              </a:r>
            </a:p>
          </p:txBody>
        </p:sp>
        <p:cxnSp>
          <p:nvCxnSpPr>
            <p:cNvPr id="16" name="Straight Connector 15"/>
            <p:cNvCxnSpPr>
              <a:stCxn id="8" idx="2"/>
              <a:endCxn id="9" idx="0"/>
            </p:cNvCxnSpPr>
            <p:nvPr/>
          </p:nvCxnSpPr>
          <p:spPr>
            <a:xfrm>
              <a:off x="4267200" y="3505200"/>
              <a:ext cx="0" cy="1524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67200" y="4419600"/>
              <a:ext cx="0" cy="1524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267200" y="5334000"/>
              <a:ext cx="0" cy="152400"/>
            </a:xfrm>
            <a:prstGeom prst="line">
              <a:avLst/>
            </a:prstGeom>
            <a:ln w="25400"/>
          </p:spPr>
          <p:style>
            <a:lnRef idx="1">
              <a:schemeClr val="accent1"/>
            </a:lnRef>
            <a:fillRef idx="0">
              <a:schemeClr val="accent1"/>
            </a:fillRef>
            <a:effectRef idx="0">
              <a:schemeClr val="accent1"/>
            </a:effectRef>
            <a:fontRef idx="minor">
              <a:schemeClr val="tx1"/>
            </a:fontRef>
          </p:style>
        </p:cxnSp>
      </p:grpSp>
      <p:sp>
        <p:nvSpPr>
          <p:cNvPr id="22" name="TextBox 21"/>
          <p:cNvSpPr txBox="1"/>
          <p:nvPr/>
        </p:nvSpPr>
        <p:spPr>
          <a:xfrm>
            <a:off x="304800" y="1219200"/>
            <a:ext cx="8305800" cy="1107996"/>
          </a:xfrm>
          <a:prstGeom prst="rect">
            <a:avLst/>
          </a:prstGeom>
          <a:noFill/>
        </p:spPr>
        <p:txBody>
          <a:bodyPr wrap="square" rtlCol="0">
            <a:spAutoFit/>
          </a:bodyPr>
          <a:lstStyle/>
          <a:p>
            <a:pPr>
              <a:buFont typeface="Arial" pitchFamily="34" charset="0"/>
              <a:buChar char="•"/>
            </a:pPr>
            <a:r>
              <a:rPr lang="en-US" sz="2200" dirty="0" smtClean="0"/>
              <a:t> The comparison between the accuracy of the UUT and the estimated calibration Uncertainty of  the test equipment is known as the test uncertainty ratio.</a:t>
            </a:r>
            <a:endParaRPr lang="en-US" sz="2200" dirty="0"/>
          </a:p>
        </p:txBody>
      </p:sp>
      <p:pic>
        <p:nvPicPr>
          <p:cNvPr id="32772" name="Picture 4" descr="Related image">
            <a:hlinkClick r:id="rId4"/>
          </p:cNvPr>
          <p:cNvPicPr>
            <a:picLocks noChangeAspect="1" noChangeArrowheads="1"/>
          </p:cNvPicPr>
          <p:nvPr/>
        </p:nvPicPr>
        <p:blipFill>
          <a:blip r:embed="rId5" cstate="print"/>
          <a:srcRect/>
          <a:stretch>
            <a:fillRect/>
          </a:stretch>
        </p:blipFill>
        <p:spPr bwMode="auto">
          <a:xfrm>
            <a:off x="0" y="4114800"/>
            <a:ext cx="3217887" cy="2133600"/>
          </a:xfrm>
          <a:prstGeom prst="rect">
            <a:avLst/>
          </a:prstGeom>
          <a:ln>
            <a:noFill/>
          </a:ln>
          <a:effectLst>
            <a:softEdge rad="112500"/>
          </a:effectLst>
        </p:spPr>
      </p:pic>
      <p:sp>
        <p:nvSpPr>
          <p:cNvPr id="18" name="Rectangle 17"/>
          <p:cNvSpPr/>
          <p:nvPr/>
        </p:nvSpPr>
        <p:spPr>
          <a:xfrm>
            <a:off x="7543800" y="5562600"/>
            <a:ext cx="1371600" cy="762000"/>
          </a:xfrm>
          <a:prstGeom prst="rect">
            <a:avLst/>
          </a:prstGeom>
          <a:solidFill>
            <a:srgbClr val="43A23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Medical Device</a:t>
            </a:r>
          </a:p>
          <a:p>
            <a:pPr algn="ctr"/>
            <a:r>
              <a:rPr lang="en-US" dirty="0"/>
              <a:t>4</a:t>
            </a:r>
            <a:r>
              <a:rPr lang="en-US" dirty="0" smtClean="0"/>
              <a:t>.00%</a:t>
            </a:r>
          </a:p>
        </p:txBody>
      </p:sp>
      <p:sp>
        <p:nvSpPr>
          <p:cNvPr id="2" name="TextBox 1"/>
          <p:cNvSpPr txBox="1"/>
          <p:nvPr/>
        </p:nvSpPr>
        <p:spPr>
          <a:xfrm>
            <a:off x="4038600" y="4667071"/>
            <a:ext cx="2819400" cy="1200329"/>
          </a:xfrm>
          <a:prstGeom prst="rect">
            <a:avLst/>
          </a:prstGeom>
          <a:noFill/>
        </p:spPr>
        <p:txBody>
          <a:bodyPr wrap="square" rtlCol="0">
            <a:spAutoFit/>
          </a:bodyPr>
          <a:lstStyle/>
          <a:p>
            <a:pPr algn="ctr"/>
            <a:r>
              <a:rPr lang="en-US" dirty="0" smtClean="0"/>
              <a:t>With 4:1 Ratio through calibration, Traceability can be achieved back to NIST Standards.</a:t>
            </a:r>
            <a:endParaRPr lang="en-US" dirty="0"/>
          </a:p>
        </p:txBody>
      </p:sp>
      <p:sp>
        <p:nvSpPr>
          <p:cNvPr id="15" name="Up Arrow 14"/>
          <p:cNvSpPr/>
          <p:nvPr/>
        </p:nvSpPr>
        <p:spPr>
          <a:xfrm>
            <a:off x="8001000" y="5410200"/>
            <a:ext cx="457200" cy="152400"/>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Up Arrow 26"/>
          <p:cNvSpPr/>
          <p:nvPr/>
        </p:nvSpPr>
        <p:spPr>
          <a:xfrm>
            <a:off x="8001000" y="4495800"/>
            <a:ext cx="457200" cy="152400"/>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Up Arrow 27"/>
          <p:cNvSpPr/>
          <p:nvPr/>
        </p:nvSpPr>
        <p:spPr>
          <a:xfrm>
            <a:off x="8001000" y="3581400"/>
            <a:ext cx="457200" cy="152400"/>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Up Arrow 28"/>
          <p:cNvSpPr/>
          <p:nvPr/>
        </p:nvSpPr>
        <p:spPr>
          <a:xfrm>
            <a:off x="8001000" y="2667000"/>
            <a:ext cx="457200" cy="152400"/>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3" name="Picture 2"/>
          <p:cNvPicPr>
            <a:picLocks noChangeAspect="1" noChangeArrowheads="1"/>
          </p:cNvPicPr>
          <p:nvPr/>
        </p:nvPicPr>
        <p:blipFill>
          <a:blip r:embed="rId6" cstate="print"/>
          <a:srcRect/>
          <a:stretch>
            <a:fillRect/>
          </a:stretch>
        </p:blipFill>
        <p:spPr bwMode="auto">
          <a:xfrm>
            <a:off x="0" y="0"/>
            <a:ext cx="9144000" cy="1219200"/>
          </a:xfrm>
          <a:prstGeom prst="rect">
            <a:avLst/>
          </a:prstGeom>
          <a:noFill/>
          <a:ln w="9525">
            <a:noFill/>
            <a:miter lim="800000"/>
            <a:headEnd/>
            <a:tailEnd/>
          </a:ln>
          <a:effectLst/>
        </p:spPr>
      </p:pic>
      <p:sp>
        <p:nvSpPr>
          <p:cNvPr id="7" name="Title 1"/>
          <p:cNvSpPr txBox="1">
            <a:spLocks/>
          </p:cNvSpPr>
          <p:nvPr/>
        </p:nvSpPr>
        <p:spPr>
          <a:xfrm>
            <a:off x="457200" y="0"/>
            <a:ext cx="8229600" cy="1143000"/>
          </a:xfrm>
          <a:prstGeom prst="rect">
            <a:avLst/>
          </a:prstGeom>
        </p:spPr>
        <p:txBody>
          <a:bodyPr vert="horz" lIns="91440" tIns="45720" rIns="91440" bIns="45720" rtlCol="0" anchor="ctr">
            <a:normAutofit fontScale="92500" lnSpcReduction="10000"/>
          </a:bodyPr>
          <a:lstStyle/>
          <a:p>
            <a:pPr>
              <a:spcBef>
                <a:spcPct val="0"/>
              </a:spcBef>
              <a:defRPr/>
            </a:pPr>
            <a:r>
              <a:rPr lang="en-US" sz="3500" dirty="0">
                <a:solidFill>
                  <a:schemeClr val="bg1"/>
                </a:solidFill>
              </a:rPr>
              <a:t>Decoding the Terminology:</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noProof="0" dirty="0" smtClean="0">
                <a:solidFill>
                  <a:schemeClr val="bg1"/>
                </a:solidFill>
                <a:latin typeface="+mj-lt"/>
                <a:ea typeface="+mj-ea"/>
                <a:cs typeface="+mj-cs"/>
              </a:rPr>
              <a:t>4:1 Ratio</a:t>
            </a:r>
            <a:endParaRPr kumimoji="0" lang="en-US" sz="4400" b="0"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3562189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839200" cy="5029200"/>
          </a:xfrm>
        </p:spPr>
        <p:txBody>
          <a:bodyPr>
            <a:normAutofit/>
          </a:bodyPr>
          <a:lstStyle/>
          <a:p>
            <a:r>
              <a:rPr lang="en-US" sz="2600" dirty="0" smtClean="0"/>
              <a:t>When accuracy </a:t>
            </a:r>
            <a:r>
              <a:rPr lang="en-US" sz="2600" dirty="0"/>
              <a:t>is stated as </a:t>
            </a:r>
            <a:r>
              <a:rPr lang="en-US" sz="2600" i="1" dirty="0"/>
              <a:t>% of </a:t>
            </a:r>
            <a:r>
              <a:rPr lang="en-US" sz="2600" i="1" dirty="0" smtClean="0"/>
              <a:t>Reading</a:t>
            </a:r>
            <a:r>
              <a:rPr lang="en-US" sz="2600" dirty="0"/>
              <a:t>, </a:t>
            </a:r>
            <a:r>
              <a:rPr lang="en-US" sz="2600" dirty="0" smtClean="0"/>
              <a:t>the </a:t>
            </a:r>
            <a:r>
              <a:rPr lang="en-US" sz="2600" dirty="0"/>
              <a:t>percentage </a:t>
            </a:r>
            <a:r>
              <a:rPr lang="en-US" sz="2600" dirty="0" smtClean="0"/>
              <a:t>is applied to all measurements </a:t>
            </a:r>
            <a:r>
              <a:rPr lang="en-US" sz="2600" dirty="0"/>
              <a:t>(all </a:t>
            </a:r>
            <a:r>
              <a:rPr lang="en-US" sz="2600" dirty="0" smtClean="0"/>
              <a:t>test points</a:t>
            </a:r>
            <a:r>
              <a:rPr lang="en-US" sz="2600" dirty="0"/>
              <a:t>) across the </a:t>
            </a:r>
            <a:r>
              <a:rPr lang="en-US" sz="2600" dirty="0" smtClean="0"/>
              <a:t>range/scale</a:t>
            </a:r>
            <a:r>
              <a:rPr lang="en-US" sz="2600" dirty="0"/>
              <a:t>.  </a:t>
            </a:r>
          </a:p>
          <a:p>
            <a:pPr marL="0" indent="0">
              <a:buNone/>
            </a:pPr>
            <a:endParaRPr lang="en-US" sz="2500" dirty="0" smtClean="0"/>
          </a:p>
          <a:p>
            <a:pPr marL="923544" lvl="3" indent="0">
              <a:buNone/>
            </a:pPr>
            <a:r>
              <a:rPr lang="en-US" b="1" dirty="0" smtClean="0"/>
              <a:t>Example</a:t>
            </a:r>
            <a:r>
              <a:rPr lang="en-US" b="1" dirty="0"/>
              <a:t>:  </a:t>
            </a:r>
            <a:r>
              <a:rPr lang="en-US" dirty="0"/>
              <a:t>Accuracy stated = </a:t>
            </a:r>
            <a:r>
              <a:rPr lang="en-US" sz="1600" dirty="0"/>
              <a:t>0.5% of </a:t>
            </a:r>
            <a:r>
              <a:rPr lang="en-US" sz="1600" b="1" i="1" dirty="0"/>
              <a:t>Reading</a:t>
            </a:r>
            <a:r>
              <a:rPr lang="en-US" sz="1600" dirty="0"/>
              <a:t>, Range -12.5 to +75</a:t>
            </a:r>
          </a:p>
          <a:p>
            <a:pPr marL="923544" lvl="3" indent="0">
              <a:buNone/>
            </a:pPr>
            <a:r>
              <a:rPr lang="en-US" sz="1300" dirty="0"/>
              <a:t>W</a:t>
            </a:r>
            <a:r>
              <a:rPr lang="en-US" sz="1300" dirty="0" smtClean="0"/>
              <a:t>ith “% </a:t>
            </a:r>
            <a:r>
              <a:rPr lang="en-US" sz="1300" dirty="0"/>
              <a:t>of </a:t>
            </a:r>
            <a:r>
              <a:rPr lang="en-US" sz="1300" dirty="0" smtClean="0"/>
              <a:t>reading” </a:t>
            </a:r>
            <a:r>
              <a:rPr lang="en-US" sz="1300" dirty="0"/>
              <a:t>range does not impact </a:t>
            </a:r>
            <a:r>
              <a:rPr lang="en-US" sz="1300" dirty="0" smtClean="0"/>
              <a:t>Accuracy  </a:t>
            </a:r>
            <a:endParaRPr lang="en-US" sz="1300" dirty="0"/>
          </a:p>
          <a:p>
            <a:pPr marL="923544" lvl="3" indent="0">
              <a:buNone/>
            </a:pPr>
            <a:r>
              <a:rPr lang="en-US" sz="1300" dirty="0"/>
              <a:t>If the test point is </a:t>
            </a:r>
            <a:r>
              <a:rPr lang="en-US" sz="1300" dirty="0" smtClean="0"/>
              <a:t>10</a:t>
            </a:r>
            <a:endParaRPr lang="en-US" sz="1300" dirty="0"/>
          </a:p>
          <a:p>
            <a:pPr marL="923544" lvl="3" indent="0">
              <a:buNone/>
            </a:pPr>
            <a:r>
              <a:rPr lang="en-US" sz="1300" dirty="0" smtClean="0"/>
              <a:t>0.5</a:t>
            </a:r>
            <a:r>
              <a:rPr lang="en-US" sz="1300" dirty="0"/>
              <a:t>% X 10 = 0.05 </a:t>
            </a:r>
            <a:r>
              <a:rPr lang="en-US" sz="1300" dirty="0" smtClean="0"/>
              <a:t>Accuracy</a:t>
            </a:r>
            <a:endParaRPr lang="en-US" sz="2100" dirty="0" smtClean="0"/>
          </a:p>
          <a:p>
            <a:pPr lvl="2"/>
            <a:endParaRPr lang="en-US" sz="1300" dirty="0"/>
          </a:p>
          <a:p>
            <a:r>
              <a:rPr lang="en-US" sz="2600" dirty="0" smtClean="0"/>
              <a:t>When specifications are stated </a:t>
            </a:r>
            <a:r>
              <a:rPr lang="en-US" sz="2600" dirty="0"/>
              <a:t>as Accuracy % </a:t>
            </a:r>
            <a:r>
              <a:rPr lang="en-US" sz="2000" dirty="0" smtClean="0"/>
              <a:t>(</a:t>
            </a:r>
            <a:r>
              <a:rPr lang="en-US" sz="2000" dirty="0"/>
              <a:t>does not specify FS or Reading) </a:t>
            </a:r>
            <a:r>
              <a:rPr lang="en-US" sz="2000" dirty="0" smtClean="0"/>
              <a:t>– </a:t>
            </a:r>
            <a:r>
              <a:rPr lang="en-US" sz="2000" i="1" dirty="0" smtClean="0"/>
              <a:t>Don’t </a:t>
            </a:r>
            <a:r>
              <a:rPr lang="en-US" sz="2000" i="1" dirty="0"/>
              <a:t>assume % of reading, request </a:t>
            </a:r>
            <a:r>
              <a:rPr lang="en-US" sz="2000" i="1" dirty="0" smtClean="0"/>
              <a:t>clarification </a:t>
            </a:r>
            <a:r>
              <a:rPr lang="en-US" sz="2000" i="1" dirty="0"/>
              <a:t>from manufacturer</a:t>
            </a:r>
            <a:r>
              <a:rPr lang="en-US" sz="2000" i="1" dirty="0" smtClean="0"/>
              <a:t>.</a:t>
            </a:r>
          </a:p>
          <a:p>
            <a:pPr lvl="2">
              <a:buNone/>
            </a:pPr>
            <a:endParaRPr lang="en-US" sz="1300" dirty="0"/>
          </a:p>
          <a:p>
            <a:pPr>
              <a:buNone/>
            </a:pPr>
            <a:endParaRPr lang="en-US" dirty="0"/>
          </a:p>
        </p:txBody>
      </p:sp>
      <p:pic>
        <p:nvPicPr>
          <p:cNvPr id="5" name="Picture 2"/>
          <p:cNvPicPr>
            <a:picLocks noChangeAspect="1" noChangeArrowheads="1"/>
          </p:cNvPicPr>
          <p:nvPr/>
        </p:nvPicPr>
        <p:blipFill>
          <a:blip r:embed="rId3" cstate="print"/>
          <a:srcRect/>
          <a:stretch>
            <a:fillRect/>
          </a:stretch>
        </p:blipFill>
        <p:spPr bwMode="auto">
          <a:xfrm>
            <a:off x="0" y="0"/>
            <a:ext cx="9144000" cy="1066800"/>
          </a:xfrm>
          <a:prstGeom prst="rect">
            <a:avLst/>
          </a:prstGeom>
          <a:noFill/>
          <a:ln w="9525">
            <a:noFill/>
            <a:miter lim="800000"/>
            <a:headEnd/>
            <a:tailEnd/>
          </a:ln>
          <a:effectLst/>
        </p:spPr>
      </p:pic>
      <p:sp>
        <p:nvSpPr>
          <p:cNvPr id="6" name="Title 1"/>
          <p:cNvSpPr txBox="1">
            <a:spLocks/>
          </p:cNvSpPr>
          <p:nvPr/>
        </p:nvSpPr>
        <p:spPr>
          <a:xfrm>
            <a:off x="457200" y="0"/>
            <a:ext cx="8229600" cy="1143000"/>
          </a:xfrm>
          <a:prstGeom prst="rect">
            <a:avLst/>
          </a:prstGeom>
        </p:spPr>
        <p:txBody>
          <a:bodyPr vert="horz" lIns="91440" tIns="45720" rIns="91440" bIns="45720" rtlCol="0" anchor="ctr">
            <a:normAutofit fontScale="92500" lnSpcReduction="10000"/>
          </a:bodyPr>
          <a:lstStyle/>
          <a:p>
            <a:pPr>
              <a:spcBef>
                <a:spcPct val="0"/>
              </a:spcBef>
              <a:defRPr/>
            </a:pPr>
            <a:r>
              <a:rPr lang="en-US" sz="3500" dirty="0">
                <a:solidFill>
                  <a:schemeClr val="bg1"/>
                </a:solidFill>
              </a:rPr>
              <a:t>Decoding the Terminology:</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smtClean="0">
                <a:solidFill>
                  <a:schemeClr val="bg1"/>
                </a:solidFill>
                <a:latin typeface="+mj-lt"/>
                <a:ea typeface="+mj-ea"/>
                <a:cs typeface="+mj-cs"/>
              </a:rPr>
              <a:t>Accuracy % of Reading</a:t>
            </a:r>
            <a:endParaRPr kumimoji="0" lang="en-US" sz="4400" b="0" i="0" u="none" strike="noStrike" kern="1200" cap="none" spc="0" normalizeH="0" baseline="0" noProof="0" dirty="0">
              <a:ln>
                <a:noFill/>
              </a:ln>
              <a:solidFill>
                <a:schemeClr val="bg1"/>
              </a:solidFill>
              <a:effectLst/>
              <a:uLnTx/>
              <a:uFillTx/>
              <a:latin typeface="+mj-lt"/>
              <a:ea typeface="+mj-ea"/>
              <a:cs typeface="+mj-cs"/>
            </a:endParaRPr>
          </a:p>
        </p:txBody>
      </p:sp>
      <p:pic>
        <p:nvPicPr>
          <p:cNvPr id="7" name="Picture 6" descr="Pronk Yellow-dot long.jpg"/>
          <p:cNvPicPr>
            <a:picLocks noChangeAspect="1"/>
          </p:cNvPicPr>
          <p:nvPr/>
        </p:nvPicPr>
        <p:blipFill>
          <a:blip r:embed="rId4" cstate="print"/>
          <a:stretch>
            <a:fillRect/>
          </a:stretch>
        </p:blipFill>
        <p:spPr>
          <a:xfrm>
            <a:off x="2209800" y="6433721"/>
            <a:ext cx="4572000" cy="424279"/>
          </a:xfrm>
          <a:prstGeom prst="rect">
            <a:avLst/>
          </a:prstGeom>
        </p:spPr>
      </p:pic>
    </p:spTree>
    <p:extLst>
      <p:ext uri="{BB962C8B-B14F-4D97-AF65-F5344CB8AC3E}">
        <p14:creationId xmlns:p14="http://schemas.microsoft.com/office/powerpoint/2010/main" val="291831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8686800" cy="5410200"/>
          </a:xfrm>
        </p:spPr>
        <p:txBody>
          <a:bodyPr>
            <a:normAutofit/>
          </a:bodyPr>
          <a:lstStyle/>
          <a:p>
            <a:pPr>
              <a:spcBef>
                <a:spcPts val="0"/>
              </a:spcBef>
            </a:pPr>
            <a:r>
              <a:rPr lang="en-US" sz="2400" dirty="0" smtClean="0"/>
              <a:t>The accuracy percentage is based on the maximum range </a:t>
            </a:r>
          </a:p>
          <a:p>
            <a:pPr>
              <a:spcBef>
                <a:spcPts val="0"/>
              </a:spcBef>
              <a:buNone/>
            </a:pPr>
            <a:r>
              <a:rPr lang="en-US" sz="2400" dirty="0" smtClean="0"/>
              <a:t>of the device.  To determine its’ Uncertainty (Accuracy) take the </a:t>
            </a:r>
          </a:p>
          <a:p>
            <a:pPr>
              <a:spcBef>
                <a:spcPts val="0"/>
              </a:spcBef>
              <a:buNone/>
            </a:pPr>
            <a:r>
              <a:rPr lang="en-US" sz="2400" dirty="0" smtClean="0"/>
              <a:t>Full Scale and multiple it by the Accuracy % specified.  </a:t>
            </a:r>
          </a:p>
          <a:p>
            <a:pPr>
              <a:buNone/>
            </a:pPr>
            <a:endParaRPr lang="en-US" sz="3000" b="1" dirty="0" smtClean="0"/>
          </a:p>
          <a:p>
            <a:pPr marL="923544" lvl="3" indent="0">
              <a:buNone/>
            </a:pPr>
            <a:r>
              <a:rPr lang="en-US" b="1" dirty="0"/>
              <a:t>	Example 1:  </a:t>
            </a:r>
            <a:r>
              <a:rPr lang="en-US" dirty="0"/>
              <a:t>Accuracy stated = 1% of </a:t>
            </a:r>
            <a:r>
              <a:rPr lang="en-US" b="1" dirty="0"/>
              <a:t>FS</a:t>
            </a:r>
            <a:r>
              <a:rPr lang="en-US" dirty="0"/>
              <a:t>, Range 0-45</a:t>
            </a:r>
          </a:p>
          <a:p>
            <a:pPr marL="923544" lvl="3" indent="0">
              <a:buNone/>
            </a:pPr>
            <a:r>
              <a:rPr lang="en-US" sz="1200" dirty="0" smtClean="0"/>
              <a:t>FS</a:t>
            </a:r>
            <a:r>
              <a:rPr lang="en-US" sz="1200" dirty="0"/>
              <a:t>/Full </a:t>
            </a:r>
            <a:r>
              <a:rPr lang="en-US" sz="1200" dirty="0" smtClean="0"/>
              <a:t>Scale, Scale = 45</a:t>
            </a:r>
            <a:endParaRPr lang="en-US" sz="1200" dirty="0"/>
          </a:p>
          <a:p>
            <a:pPr marL="923544" lvl="3" indent="0">
              <a:buNone/>
            </a:pPr>
            <a:r>
              <a:rPr lang="en-US" sz="1200" dirty="0"/>
              <a:t>So</a:t>
            </a:r>
            <a:r>
              <a:rPr lang="en-US" sz="1200" dirty="0" smtClean="0"/>
              <a:t>: 1</a:t>
            </a:r>
            <a:r>
              <a:rPr lang="en-US" sz="1200" dirty="0"/>
              <a:t>% X 45 = 0.45 </a:t>
            </a:r>
            <a:r>
              <a:rPr lang="en-US" sz="1200" dirty="0" smtClean="0"/>
              <a:t>Accuracy</a:t>
            </a:r>
            <a:endParaRPr lang="en-US" sz="1200" dirty="0"/>
          </a:p>
          <a:p>
            <a:pPr marL="923544" lvl="3" indent="0">
              <a:buNone/>
            </a:pPr>
            <a:r>
              <a:rPr lang="en-US" sz="1200" dirty="0" smtClean="0"/>
              <a:t>BUT if </a:t>
            </a:r>
            <a:r>
              <a:rPr lang="en-US" sz="1200" dirty="0"/>
              <a:t>the test point is </a:t>
            </a:r>
            <a:r>
              <a:rPr lang="en-US" sz="1200" dirty="0" smtClean="0"/>
              <a:t>10:</a:t>
            </a:r>
            <a:endParaRPr lang="en-US" sz="1200" dirty="0"/>
          </a:p>
          <a:p>
            <a:pPr marL="923544" lvl="3" indent="0">
              <a:buNone/>
            </a:pPr>
            <a:r>
              <a:rPr lang="en-US" sz="1200" dirty="0" smtClean="0"/>
              <a:t>0.45 </a:t>
            </a:r>
            <a:r>
              <a:rPr lang="en-US" sz="1200" dirty="0"/>
              <a:t>÷ 10 = </a:t>
            </a:r>
            <a:r>
              <a:rPr lang="en-US" sz="1200" b="1" dirty="0"/>
              <a:t>4.5</a:t>
            </a:r>
            <a:r>
              <a:rPr lang="en-US" sz="1200" b="1" dirty="0" smtClean="0"/>
              <a:t>% Accuracy</a:t>
            </a:r>
          </a:p>
          <a:p>
            <a:pPr marL="923544" lvl="3" indent="0">
              <a:buNone/>
            </a:pPr>
            <a:r>
              <a:rPr lang="en-US" sz="1200" b="1" dirty="0" smtClean="0"/>
              <a:t>	</a:t>
            </a:r>
            <a:r>
              <a:rPr lang="en-US" b="1" dirty="0" smtClean="0"/>
              <a:t>Example 2:  </a:t>
            </a:r>
            <a:r>
              <a:rPr lang="en-US" dirty="0" smtClean="0"/>
              <a:t>Accuracy stated = 1% of </a:t>
            </a:r>
            <a:r>
              <a:rPr lang="en-US" b="1" dirty="0" smtClean="0"/>
              <a:t>Full Scale</a:t>
            </a:r>
            <a:r>
              <a:rPr lang="en-US" dirty="0" smtClean="0"/>
              <a:t>, Range -10 to+75</a:t>
            </a:r>
          </a:p>
          <a:p>
            <a:pPr marL="923544" lvl="3" indent="0">
              <a:buNone/>
            </a:pPr>
            <a:r>
              <a:rPr lang="en-US" sz="1200" dirty="0" smtClean="0"/>
              <a:t>Full Scale, Total Scale = 85</a:t>
            </a:r>
            <a:endParaRPr lang="en-US" sz="1200" dirty="0"/>
          </a:p>
          <a:p>
            <a:pPr marL="923544" lvl="3" indent="0">
              <a:buNone/>
            </a:pPr>
            <a:r>
              <a:rPr lang="en-US" sz="1200" dirty="0"/>
              <a:t>So</a:t>
            </a:r>
            <a:r>
              <a:rPr lang="en-US" sz="1200" dirty="0" smtClean="0"/>
              <a:t>: 1</a:t>
            </a:r>
            <a:r>
              <a:rPr lang="en-US" sz="1200" dirty="0"/>
              <a:t>% X 85 = 0.85 </a:t>
            </a:r>
            <a:r>
              <a:rPr lang="en-US" sz="1200" dirty="0" smtClean="0"/>
              <a:t>Accuracy</a:t>
            </a:r>
            <a:endParaRPr lang="en-US" sz="1200" dirty="0"/>
          </a:p>
          <a:p>
            <a:pPr marL="923544" lvl="3" indent="0">
              <a:buNone/>
            </a:pPr>
            <a:r>
              <a:rPr lang="en-US" sz="1200" dirty="0" smtClean="0"/>
              <a:t>BUT if </a:t>
            </a:r>
            <a:r>
              <a:rPr lang="en-US" sz="1200" dirty="0"/>
              <a:t>the test point is </a:t>
            </a:r>
            <a:r>
              <a:rPr lang="en-US" sz="1200" dirty="0" smtClean="0"/>
              <a:t>10:</a:t>
            </a:r>
          </a:p>
          <a:p>
            <a:pPr marL="923544" lvl="3" indent="0">
              <a:buNone/>
            </a:pPr>
            <a:r>
              <a:rPr lang="en-US" sz="1200" dirty="0" smtClean="0"/>
              <a:t>0.85 </a:t>
            </a:r>
            <a:r>
              <a:rPr lang="en-US" sz="1200" dirty="0"/>
              <a:t>÷ 10 = </a:t>
            </a:r>
            <a:r>
              <a:rPr lang="en-US" sz="1200" b="1" dirty="0"/>
              <a:t>8.5</a:t>
            </a:r>
            <a:r>
              <a:rPr lang="en-US" sz="1200" b="1" dirty="0" smtClean="0"/>
              <a:t>% Accuracy</a:t>
            </a:r>
          </a:p>
          <a:p>
            <a:pPr marL="923544" lvl="3" indent="0">
              <a:buNone/>
            </a:pPr>
            <a:endParaRPr lang="en-US" sz="600" dirty="0"/>
          </a:p>
          <a:p>
            <a:pPr marL="466344" lvl="2" indent="0" algn="ctr">
              <a:buNone/>
            </a:pPr>
            <a:r>
              <a:rPr lang="en-US" b="1" i="1" dirty="0" smtClean="0">
                <a:solidFill>
                  <a:srgbClr val="C00000"/>
                </a:solidFill>
              </a:rPr>
              <a:t>Neither provide the expected 1% at 10 PSI</a:t>
            </a:r>
            <a:endParaRPr lang="en-US" i="1" dirty="0">
              <a:solidFill>
                <a:srgbClr val="C00000"/>
              </a:solidFill>
            </a:endParaRPr>
          </a:p>
          <a:p>
            <a:pPr marL="923544" lvl="3" indent="0">
              <a:buNone/>
            </a:pPr>
            <a:endParaRPr lang="en-US" sz="1200" dirty="0" smtClean="0"/>
          </a:p>
          <a:p>
            <a:pPr lvl="2"/>
            <a:endParaRPr lang="en-US" dirty="0"/>
          </a:p>
          <a:p>
            <a:endParaRPr lang="en-US" dirty="0"/>
          </a:p>
        </p:txBody>
      </p:sp>
      <p:pic>
        <p:nvPicPr>
          <p:cNvPr id="4" name="Picture 2"/>
          <p:cNvPicPr>
            <a:picLocks noChangeAspect="1" noChangeArrowheads="1"/>
          </p:cNvPicPr>
          <p:nvPr/>
        </p:nvPicPr>
        <p:blipFill>
          <a:blip r:embed="rId3" cstate="print"/>
          <a:srcRect/>
          <a:stretch>
            <a:fillRect/>
          </a:stretch>
        </p:blipFill>
        <p:spPr bwMode="auto">
          <a:xfrm>
            <a:off x="0" y="0"/>
            <a:ext cx="9144000" cy="1066800"/>
          </a:xfrm>
          <a:prstGeom prst="rect">
            <a:avLst/>
          </a:prstGeom>
          <a:noFill/>
          <a:ln w="9525">
            <a:noFill/>
            <a:miter lim="800000"/>
            <a:headEnd/>
            <a:tailEnd/>
          </a:ln>
          <a:effectLst/>
        </p:spPr>
      </p:pic>
      <p:sp>
        <p:nvSpPr>
          <p:cNvPr id="5" name="Title 1"/>
          <p:cNvSpPr txBox="1">
            <a:spLocks/>
          </p:cNvSpPr>
          <p:nvPr/>
        </p:nvSpPr>
        <p:spPr>
          <a:xfrm>
            <a:off x="381000" y="0"/>
            <a:ext cx="8229600" cy="1143000"/>
          </a:xfrm>
          <a:prstGeom prst="rect">
            <a:avLst/>
          </a:prstGeom>
        </p:spPr>
        <p:txBody>
          <a:bodyPr vert="horz" lIns="91440" tIns="45720" rIns="91440" bIns="45720" rtlCol="0" anchor="ctr">
            <a:normAutofit fontScale="92500" lnSpcReduction="20000"/>
          </a:bodyPr>
          <a:lstStyle/>
          <a:p>
            <a:pPr>
              <a:spcBef>
                <a:spcPct val="0"/>
              </a:spcBef>
              <a:defRPr/>
            </a:pPr>
            <a:r>
              <a:rPr lang="en-US" sz="3900" dirty="0">
                <a:solidFill>
                  <a:schemeClr val="bg1"/>
                </a:solidFill>
              </a:rPr>
              <a:t>Decoding the Terminology:</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dirty="0" smtClean="0">
                <a:solidFill>
                  <a:schemeClr val="bg1"/>
                </a:solidFill>
                <a:latin typeface="+mj-lt"/>
                <a:ea typeface="+mj-ea"/>
                <a:cs typeface="+mj-cs"/>
              </a:rPr>
              <a:t>Accuracy % FS (Full Scale)</a:t>
            </a:r>
            <a:endParaRPr kumimoji="0" lang="en-US" sz="4400" b="0" i="0" u="none" strike="noStrike" kern="1200" cap="none" spc="0" normalizeH="0" baseline="0" noProof="0" dirty="0">
              <a:ln>
                <a:noFill/>
              </a:ln>
              <a:solidFill>
                <a:schemeClr val="bg1"/>
              </a:solidFill>
              <a:effectLst/>
              <a:uLnTx/>
              <a:uFillTx/>
              <a:latin typeface="+mj-lt"/>
              <a:ea typeface="+mj-ea"/>
              <a:cs typeface="+mj-cs"/>
            </a:endParaRPr>
          </a:p>
        </p:txBody>
      </p:sp>
      <p:pic>
        <p:nvPicPr>
          <p:cNvPr id="6" name="Picture 5" descr="Pronk Yellow-dot long.jpg"/>
          <p:cNvPicPr>
            <a:picLocks noChangeAspect="1"/>
          </p:cNvPicPr>
          <p:nvPr/>
        </p:nvPicPr>
        <p:blipFill>
          <a:blip r:embed="rId4" cstate="print"/>
          <a:stretch>
            <a:fillRect/>
          </a:stretch>
        </p:blipFill>
        <p:spPr>
          <a:xfrm>
            <a:off x="2209800" y="6433721"/>
            <a:ext cx="4572000" cy="424279"/>
          </a:xfrm>
          <a:prstGeom prst="rect">
            <a:avLst/>
          </a:prstGeom>
        </p:spPr>
      </p:pic>
      <p:sp>
        <p:nvSpPr>
          <p:cNvPr id="8" name="Rectangle 7"/>
          <p:cNvSpPr/>
          <p:nvPr/>
        </p:nvSpPr>
        <p:spPr>
          <a:xfrm>
            <a:off x="7526867" y="1066800"/>
            <a:ext cx="1600200" cy="2514600"/>
          </a:xfrm>
          <a:prstGeom prst="rect">
            <a:avLst/>
          </a:prstGeom>
          <a:blipFill dpi="0" rotWithShape="1">
            <a:blip r:embed="rId5" cstate="print">
              <a:alphaModFix amt="3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40968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 calcmode="lin" valueType="num">
                                      <p:cBhvr additive="base">
                                        <p:cTn id="1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additive="base">
                                        <p:cTn id="1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 calcmode="lin" valueType="num">
                                      <p:cBhvr additive="base">
                                        <p:cTn id="3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anim calcmode="lin" valueType="num">
                                      <p:cBhvr additive="base">
                                        <p:cTn id="37"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 calcmode="lin" valueType="num">
                                      <p:cBhvr additive="base">
                                        <p:cTn id="4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anim calcmode="lin" valueType="num">
                                      <p:cBhvr additive="base">
                                        <p:cTn id="49"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spcBef>
                <a:spcPts val="0"/>
              </a:spcBef>
            </a:pPr>
            <a:r>
              <a:rPr lang="en-US" sz="2400" dirty="0" smtClean="0"/>
              <a:t>This is similar to Full Scale but the range is typically less than full scale.  Either a specific range is specified relating to that accuracy %, or a ± range is specified (i.e. ± 200) and in that case 200 is the range.</a:t>
            </a:r>
          </a:p>
          <a:p>
            <a:pPr>
              <a:spcBef>
                <a:spcPts val="0"/>
              </a:spcBef>
            </a:pPr>
            <a:endParaRPr lang="en-US" sz="1200" dirty="0" smtClean="0"/>
          </a:p>
          <a:p>
            <a:pPr>
              <a:spcBef>
                <a:spcPts val="0"/>
              </a:spcBef>
            </a:pPr>
            <a:endParaRPr lang="en-US" sz="1200" dirty="0" smtClean="0"/>
          </a:p>
          <a:p>
            <a:pPr marL="0" lvl="3" indent="0">
              <a:spcBef>
                <a:spcPts val="0"/>
              </a:spcBef>
              <a:buNone/>
            </a:pPr>
            <a:r>
              <a:rPr lang="en-US" b="1" dirty="0"/>
              <a:t>	Example 1:  </a:t>
            </a:r>
            <a:r>
              <a:rPr lang="en-US" dirty="0"/>
              <a:t>Accuracy stated = 2</a:t>
            </a:r>
            <a:r>
              <a:rPr lang="en-US" dirty="0" smtClean="0"/>
              <a:t>% of Range, Range ± 200</a:t>
            </a:r>
          </a:p>
          <a:p>
            <a:pPr marL="923544" lvl="3" indent="0">
              <a:buNone/>
            </a:pPr>
            <a:r>
              <a:rPr lang="en-US" dirty="0"/>
              <a:t>	</a:t>
            </a:r>
            <a:r>
              <a:rPr lang="en-US" dirty="0" smtClean="0"/>
              <a:t>Range </a:t>
            </a:r>
            <a:r>
              <a:rPr lang="en-US" dirty="0"/>
              <a:t>= </a:t>
            </a:r>
            <a:r>
              <a:rPr lang="en-US" dirty="0" smtClean="0"/>
              <a:t>200</a:t>
            </a:r>
            <a:endParaRPr lang="en-US" dirty="0"/>
          </a:p>
          <a:p>
            <a:pPr marL="923544" lvl="3" indent="0">
              <a:buNone/>
            </a:pPr>
            <a:r>
              <a:rPr lang="en-US" dirty="0"/>
              <a:t>So: </a:t>
            </a:r>
            <a:r>
              <a:rPr lang="en-US" dirty="0" smtClean="0"/>
              <a:t>2% </a:t>
            </a:r>
            <a:r>
              <a:rPr lang="en-US" dirty="0"/>
              <a:t>X </a:t>
            </a:r>
            <a:r>
              <a:rPr lang="en-US" dirty="0" smtClean="0"/>
              <a:t>200 </a:t>
            </a:r>
            <a:r>
              <a:rPr lang="en-US" dirty="0"/>
              <a:t>= </a:t>
            </a:r>
            <a:r>
              <a:rPr lang="en-US" dirty="0" smtClean="0"/>
              <a:t>4 (Accuracy)</a:t>
            </a:r>
            <a:endParaRPr lang="en-US" dirty="0"/>
          </a:p>
          <a:p>
            <a:pPr marL="923544" lvl="3" indent="0">
              <a:buNone/>
            </a:pPr>
            <a:r>
              <a:rPr lang="en-US" dirty="0"/>
              <a:t>BUT if the test point is 10:</a:t>
            </a:r>
          </a:p>
          <a:p>
            <a:pPr marL="923544" lvl="3" indent="0">
              <a:buNone/>
            </a:pPr>
            <a:r>
              <a:rPr lang="en-US" dirty="0"/>
              <a:t>4</a:t>
            </a:r>
            <a:r>
              <a:rPr lang="en-US" dirty="0" smtClean="0"/>
              <a:t> </a:t>
            </a:r>
            <a:r>
              <a:rPr lang="en-US" dirty="0"/>
              <a:t>÷ 10 = </a:t>
            </a:r>
            <a:r>
              <a:rPr lang="en-US" b="1" dirty="0" smtClean="0"/>
              <a:t>40% Accuracy</a:t>
            </a:r>
            <a:endParaRPr lang="en-US" b="1" dirty="0"/>
          </a:p>
          <a:p>
            <a:pPr marL="0" lvl="3" indent="0">
              <a:spcBef>
                <a:spcPts val="0"/>
              </a:spcBef>
              <a:buNone/>
            </a:pPr>
            <a:endParaRPr lang="en-US" dirty="0"/>
          </a:p>
          <a:p>
            <a:pPr>
              <a:spcBef>
                <a:spcPts val="0"/>
              </a:spcBef>
            </a:pPr>
            <a:endParaRPr lang="en-US" sz="2400" dirty="0"/>
          </a:p>
        </p:txBody>
      </p:sp>
      <p:pic>
        <p:nvPicPr>
          <p:cNvPr id="4" name="Picture 2"/>
          <p:cNvPicPr>
            <a:picLocks noChangeAspect="1" noChangeArrowheads="1"/>
          </p:cNvPicPr>
          <p:nvPr/>
        </p:nvPicPr>
        <p:blipFill>
          <a:blip r:embed="rId3" cstate="print"/>
          <a:srcRect/>
          <a:stretch>
            <a:fillRect/>
          </a:stretch>
        </p:blipFill>
        <p:spPr bwMode="auto">
          <a:xfrm>
            <a:off x="0" y="0"/>
            <a:ext cx="9144000" cy="1371600"/>
          </a:xfrm>
          <a:prstGeom prst="rect">
            <a:avLst/>
          </a:prstGeom>
          <a:noFill/>
          <a:ln w="9525">
            <a:noFill/>
            <a:miter lim="800000"/>
            <a:headEnd/>
            <a:tailEnd/>
          </a:ln>
          <a:effectLst/>
        </p:spPr>
      </p:pic>
      <p:sp>
        <p:nvSpPr>
          <p:cNvPr id="5" name="Rectangle 4"/>
          <p:cNvSpPr/>
          <p:nvPr/>
        </p:nvSpPr>
        <p:spPr>
          <a:xfrm>
            <a:off x="0" y="-76200"/>
            <a:ext cx="8991600" cy="1261884"/>
          </a:xfrm>
          <a:prstGeom prst="rect">
            <a:avLst/>
          </a:prstGeom>
        </p:spPr>
        <p:txBody>
          <a:bodyPr wrap="square">
            <a:spAutoFit/>
          </a:bodyPr>
          <a:lstStyle/>
          <a:p>
            <a:pPr>
              <a:spcBef>
                <a:spcPct val="0"/>
              </a:spcBef>
              <a:defRPr/>
            </a:pPr>
            <a:r>
              <a:rPr lang="en-US" sz="3600" dirty="0">
                <a:solidFill>
                  <a:schemeClr val="bg1"/>
                </a:solidFill>
              </a:rPr>
              <a:t>Decoding the Terminology:</a:t>
            </a:r>
          </a:p>
          <a:p>
            <a:pPr lvl="0" algn="ctr">
              <a:spcBef>
                <a:spcPct val="0"/>
              </a:spcBef>
              <a:defRPr/>
            </a:pPr>
            <a:r>
              <a:rPr lang="en-US" sz="4000" dirty="0">
                <a:solidFill>
                  <a:schemeClr val="bg1"/>
                </a:solidFill>
              </a:rPr>
              <a:t>Accuracy % </a:t>
            </a:r>
            <a:r>
              <a:rPr lang="en-US" sz="4000" dirty="0" smtClean="0">
                <a:solidFill>
                  <a:schemeClr val="bg1"/>
                </a:solidFill>
              </a:rPr>
              <a:t>Range</a:t>
            </a:r>
            <a:endParaRPr lang="en-US" sz="4000" dirty="0">
              <a:solidFill>
                <a:schemeClr val="bg1"/>
              </a:solidFill>
            </a:endParaRPr>
          </a:p>
        </p:txBody>
      </p:sp>
    </p:spTree>
    <p:extLst>
      <p:ext uri="{BB962C8B-B14F-4D97-AF65-F5344CB8AC3E}">
        <p14:creationId xmlns:p14="http://schemas.microsoft.com/office/powerpoint/2010/main" val="86749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additive="base">
                                        <p:cTn id="1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2"/>
            <a:r>
              <a:rPr lang="en-US" dirty="0" smtClean="0"/>
              <a:t>Typical Scale or balance terminology</a:t>
            </a:r>
          </a:p>
          <a:p>
            <a:pPr lvl="3"/>
            <a:r>
              <a:rPr lang="en-US" dirty="0" smtClean="0"/>
              <a:t>Show sample spec sheet- HT-120</a:t>
            </a:r>
            <a:endParaRPr lang="en-US" dirty="0"/>
          </a:p>
          <a:p>
            <a:pPr lvl="3"/>
            <a:endParaRPr lang="en-US" b="1" dirty="0">
              <a:effectLst>
                <a:outerShdw blurRad="38100" dist="38100" dir="2700000" algn="tl">
                  <a:srgbClr val="DDDDDD"/>
                </a:outerShdw>
              </a:effectLst>
              <a:latin typeface="Arial"/>
            </a:endParaRPr>
          </a:p>
          <a:p>
            <a:pPr lvl="3"/>
            <a:endParaRPr lang="en-US" b="1" dirty="0">
              <a:effectLst>
                <a:outerShdw blurRad="38100" dist="38100" dir="2700000" algn="tl">
                  <a:srgbClr val="DDDDDD"/>
                </a:outerShdw>
              </a:effectLst>
            </a:endParaRPr>
          </a:p>
          <a:p>
            <a:pPr lvl="3"/>
            <a:endParaRPr lang="en-US" dirty="0" smtClean="0"/>
          </a:p>
          <a:p>
            <a:pPr lvl="2"/>
            <a:endParaRPr lang="en-US" dirty="0"/>
          </a:p>
          <a:p>
            <a:endParaRPr lang="en-US" dirty="0"/>
          </a:p>
        </p:txBody>
      </p:sp>
      <p:pic>
        <p:nvPicPr>
          <p:cNvPr id="6" name="Picture 5" descr="Pronk Yellow-dot long.jpg"/>
          <p:cNvPicPr>
            <a:picLocks noChangeAspect="1"/>
          </p:cNvPicPr>
          <p:nvPr/>
        </p:nvPicPr>
        <p:blipFill>
          <a:blip r:embed="rId3" cstate="print"/>
          <a:stretch>
            <a:fillRect/>
          </a:stretch>
        </p:blipFill>
        <p:spPr>
          <a:xfrm>
            <a:off x="2209800" y="6433721"/>
            <a:ext cx="4572000" cy="424279"/>
          </a:xfrm>
          <a:prstGeom prst="rect">
            <a:avLst/>
          </a:prstGeom>
        </p:spPr>
      </p:pic>
      <p:pic>
        <p:nvPicPr>
          <p:cNvPr id="7" name="Picture 6"/>
          <p:cNvPicPr/>
          <p:nvPr/>
        </p:nvPicPr>
        <p:blipFill>
          <a:blip r:embed="rId4" cstate="print">
            <a:extLst>
              <a:ext uri="{28A0092B-C50C-407E-A947-70E740481C1C}">
                <a14:useLocalDpi xmlns:a14="http://schemas.microsoft.com/office/drawing/2010/main" val="0"/>
              </a:ext>
            </a:extLst>
          </a:blip>
          <a:stretch>
            <a:fillRect/>
          </a:stretch>
        </p:blipFill>
        <p:spPr>
          <a:xfrm>
            <a:off x="609600" y="1219835"/>
            <a:ext cx="7736840" cy="5104765"/>
          </a:xfrm>
          <a:prstGeom prst="rect">
            <a:avLst/>
          </a:prstGeom>
        </p:spPr>
      </p:pic>
      <p:pic>
        <p:nvPicPr>
          <p:cNvPr id="8" name="Picture 2"/>
          <p:cNvPicPr>
            <a:picLocks noChangeAspect="1" noChangeArrowheads="1"/>
          </p:cNvPicPr>
          <p:nvPr/>
        </p:nvPicPr>
        <p:blipFill>
          <a:blip r:embed="rId5" cstate="print"/>
          <a:srcRect/>
          <a:stretch>
            <a:fillRect/>
          </a:stretch>
        </p:blipFill>
        <p:spPr bwMode="auto">
          <a:xfrm>
            <a:off x="0" y="0"/>
            <a:ext cx="9144000" cy="1219200"/>
          </a:xfrm>
          <a:prstGeom prst="rect">
            <a:avLst/>
          </a:prstGeom>
          <a:noFill/>
          <a:ln w="9525">
            <a:noFill/>
            <a:miter lim="800000"/>
            <a:headEnd/>
            <a:tailEnd/>
          </a:ln>
          <a:effectLst/>
        </p:spPr>
      </p:pic>
      <p:sp>
        <p:nvSpPr>
          <p:cNvPr id="5" name="Title 1"/>
          <p:cNvSpPr txBox="1">
            <a:spLocks/>
          </p:cNvSpPr>
          <p:nvPr/>
        </p:nvSpPr>
        <p:spPr>
          <a:xfrm>
            <a:off x="533400" y="-152400"/>
            <a:ext cx="82296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400" dirty="0" smtClean="0">
                <a:solidFill>
                  <a:schemeClr val="bg1"/>
                </a:solidFill>
                <a:latin typeface="+mj-lt"/>
                <a:ea typeface="+mj-ea"/>
                <a:cs typeface="+mj-cs"/>
              </a:rPr>
              <a:t>Additional Terms- Scales</a:t>
            </a:r>
            <a:endParaRPr kumimoji="0" lang="en-US" sz="4400" b="0" i="0" u="none" strike="noStrike" kern="1200" cap="none" spc="0" normalizeH="0" baseline="0" noProof="0" dirty="0">
              <a:ln>
                <a:noFill/>
              </a:ln>
              <a:solidFill>
                <a:schemeClr val="bg1"/>
              </a:solidFill>
              <a:effectLst/>
              <a:uLnTx/>
              <a:uFillTx/>
              <a:latin typeface="+mj-lt"/>
              <a:ea typeface="+mj-ea"/>
              <a:cs typeface="+mj-cs"/>
            </a:endParaRPr>
          </a:p>
        </p:txBody>
      </p:sp>
    </p:spTree>
    <p:extLst>
      <p:ext uri="{BB962C8B-B14F-4D97-AF65-F5344CB8AC3E}">
        <p14:creationId xmlns:p14="http://schemas.microsoft.com/office/powerpoint/2010/main" val="24436416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ronk Yellow-dot long.jpg"/>
          <p:cNvPicPr>
            <a:picLocks noChangeAspect="1"/>
          </p:cNvPicPr>
          <p:nvPr/>
        </p:nvPicPr>
        <p:blipFill>
          <a:blip r:embed="rId3" cstate="print"/>
          <a:stretch>
            <a:fillRect/>
          </a:stretch>
        </p:blipFill>
        <p:spPr>
          <a:xfrm>
            <a:off x="2209800" y="6433721"/>
            <a:ext cx="4572000" cy="424279"/>
          </a:xfrm>
          <a:prstGeom prst="rect">
            <a:avLst/>
          </a:prstGeom>
        </p:spPr>
      </p:pic>
      <p:pic>
        <p:nvPicPr>
          <p:cNvPr id="48" name="Picture 2" descr="http://365psd.com/images/previews/757/magnifying-glass-search-icon-psd-image-2365search-icon-512.png"/>
          <p:cNvPicPr>
            <a:picLocks noChangeAspect="1" noChangeArrowheads="1"/>
          </p:cNvPicPr>
          <p:nvPr/>
        </p:nvPicPr>
        <p:blipFill>
          <a:blip r:embed="rId4" cstate="print"/>
          <a:srcRect/>
          <a:stretch>
            <a:fillRect/>
          </a:stretch>
        </p:blipFill>
        <p:spPr bwMode="auto">
          <a:xfrm rot="21250415">
            <a:off x="4768807" y="767075"/>
            <a:ext cx="3250411" cy="2808997"/>
          </a:xfrm>
          <a:prstGeom prst="rect">
            <a:avLst/>
          </a:prstGeom>
          <a:noFill/>
        </p:spPr>
      </p:pic>
      <p:grpSp>
        <p:nvGrpSpPr>
          <p:cNvPr id="24" name="Group 48"/>
          <p:cNvGrpSpPr/>
          <p:nvPr/>
        </p:nvGrpSpPr>
        <p:grpSpPr>
          <a:xfrm>
            <a:off x="381000" y="1295400"/>
            <a:ext cx="990600" cy="609600"/>
            <a:chOff x="228600" y="914400"/>
            <a:chExt cx="1143000" cy="838200"/>
          </a:xfrm>
        </p:grpSpPr>
        <p:sp>
          <p:nvSpPr>
            <p:cNvPr id="46" name="Rounded Rectangle 45"/>
            <p:cNvSpPr/>
            <p:nvPr/>
          </p:nvSpPr>
          <p:spPr>
            <a:xfrm>
              <a:off x="228600" y="914400"/>
              <a:ext cx="10668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ounded Rectangle 46"/>
            <p:cNvSpPr/>
            <p:nvPr/>
          </p:nvSpPr>
          <p:spPr>
            <a:xfrm>
              <a:off x="304800" y="990600"/>
              <a:ext cx="10668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Step 1</a:t>
              </a:r>
              <a:endParaRPr lang="en-US" dirty="0"/>
            </a:p>
          </p:txBody>
        </p:sp>
      </p:grpSp>
      <p:sp>
        <p:nvSpPr>
          <p:cNvPr id="25" name="TextBox 24"/>
          <p:cNvSpPr txBox="1"/>
          <p:nvPr/>
        </p:nvSpPr>
        <p:spPr>
          <a:xfrm>
            <a:off x="1371600" y="1447800"/>
            <a:ext cx="5309055" cy="369332"/>
          </a:xfrm>
          <a:prstGeom prst="rect">
            <a:avLst/>
          </a:prstGeom>
          <a:noFill/>
        </p:spPr>
        <p:txBody>
          <a:bodyPr wrap="square" rtlCol="0">
            <a:spAutoFit/>
          </a:bodyPr>
          <a:lstStyle/>
          <a:p>
            <a:r>
              <a:rPr lang="en-US" dirty="0" smtClean="0"/>
              <a:t>Medical Device User Specifications</a:t>
            </a:r>
            <a:endParaRPr lang="en-US" dirty="0"/>
          </a:p>
        </p:txBody>
      </p:sp>
      <p:grpSp>
        <p:nvGrpSpPr>
          <p:cNvPr id="26" name="Group 47"/>
          <p:cNvGrpSpPr/>
          <p:nvPr/>
        </p:nvGrpSpPr>
        <p:grpSpPr>
          <a:xfrm>
            <a:off x="914400" y="2209800"/>
            <a:ext cx="990600" cy="609600"/>
            <a:chOff x="1371600" y="1828800"/>
            <a:chExt cx="1143000" cy="838200"/>
          </a:xfrm>
        </p:grpSpPr>
        <p:sp>
          <p:nvSpPr>
            <p:cNvPr id="44" name="Rounded Rectangle 43"/>
            <p:cNvSpPr/>
            <p:nvPr/>
          </p:nvSpPr>
          <p:spPr>
            <a:xfrm>
              <a:off x="1371600" y="1828800"/>
              <a:ext cx="1066800" cy="76200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ounded Rectangle 44"/>
            <p:cNvSpPr/>
            <p:nvPr/>
          </p:nvSpPr>
          <p:spPr>
            <a:xfrm>
              <a:off x="1447800" y="1905000"/>
              <a:ext cx="1066800" cy="76200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Step 2</a:t>
              </a:r>
              <a:endParaRPr lang="en-US" dirty="0"/>
            </a:p>
          </p:txBody>
        </p:sp>
      </p:grpSp>
      <p:grpSp>
        <p:nvGrpSpPr>
          <p:cNvPr id="28" name="Group 49"/>
          <p:cNvGrpSpPr/>
          <p:nvPr/>
        </p:nvGrpSpPr>
        <p:grpSpPr>
          <a:xfrm>
            <a:off x="1447800" y="3276600"/>
            <a:ext cx="990600" cy="609600"/>
            <a:chOff x="2438400" y="2819400"/>
            <a:chExt cx="1143000" cy="838200"/>
          </a:xfrm>
        </p:grpSpPr>
        <p:sp>
          <p:nvSpPr>
            <p:cNvPr id="42" name="Rounded Rectangle 41"/>
            <p:cNvSpPr/>
            <p:nvPr/>
          </p:nvSpPr>
          <p:spPr>
            <a:xfrm>
              <a:off x="2438400" y="2819400"/>
              <a:ext cx="1066800" cy="7620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ounded Rectangle 42"/>
            <p:cNvSpPr/>
            <p:nvPr/>
          </p:nvSpPr>
          <p:spPr>
            <a:xfrm>
              <a:off x="2514600" y="2895600"/>
              <a:ext cx="1066800" cy="7620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Step 3</a:t>
              </a:r>
              <a:endParaRPr lang="en-US" dirty="0"/>
            </a:p>
          </p:txBody>
        </p:sp>
      </p:grpSp>
      <p:sp>
        <p:nvSpPr>
          <p:cNvPr id="29" name="TextBox 28"/>
          <p:cNvSpPr txBox="1"/>
          <p:nvPr/>
        </p:nvSpPr>
        <p:spPr>
          <a:xfrm>
            <a:off x="1981200" y="2362200"/>
            <a:ext cx="4556761" cy="646331"/>
          </a:xfrm>
          <a:prstGeom prst="rect">
            <a:avLst/>
          </a:prstGeom>
          <a:noFill/>
        </p:spPr>
        <p:txBody>
          <a:bodyPr wrap="square" rtlCol="0">
            <a:spAutoFit/>
          </a:bodyPr>
          <a:lstStyle/>
          <a:p>
            <a:r>
              <a:rPr lang="en-US" dirty="0"/>
              <a:t>Medical </a:t>
            </a:r>
            <a:r>
              <a:rPr lang="en-US" dirty="0" smtClean="0"/>
              <a:t>Device Service Specifications,</a:t>
            </a:r>
            <a:endParaRPr lang="en-US" dirty="0"/>
          </a:p>
          <a:p>
            <a:r>
              <a:rPr lang="en-US" dirty="0" smtClean="0"/>
              <a:t>Test Points </a:t>
            </a:r>
            <a:r>
              <a:rPr lang="en-US" dirty="0"/>
              <a:t>and </a:t>
            </a:r>
            <a:r>
              <a:rPr lang="en-US" dirty="0" smtClean="0"/>
              <a:t>Tolerances</a:t>
            </a:r>
            <a:endParaRPr lang="en-US" dirty="0"/>
          </a:p>
        </p:txBody>
      </p:sp>
      <p:sp>
        <p:nvSpPr>
          <p:cNvPr id="30" name="Bent-Up Arrow 29"/>
          <p:cNvSpPr/>
          <p:nvPr/>
        </p:nvSpPr>
        <p:spPr>
          <a:xfrm rot="5400000">
            <a:off x="381000" y="2057400"/>
            <a:ext cx="685800" cy="381000"/>
          </a:xfrm>
          <a:prstGeom prst="bentUpArrow">
            <a:avLst>
              <a:gd name="adj1" fmla="val 37234"/>
              <a:gd name="adj2" fmla="val 25000"/>
              <a:gd name="adj3" fmla="val 25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54"/>
          <p:cNvGrpSpPr/>
          <p:nvPr/>
        </p:nvGrpSpPr>
        <p:grpSpPr>
          <a:xfrm>
            <a:off x="1905000" y="4267200"/>
            <a:ext cx="990600" cy="609600"/>
            <a:chOff x="3581400" y="3733800"/>
            <a:chExt cx="1143000" cy="838200"/>
          </a:xfrm>
        </p:grpSpPr>
        <p:sp>
          <p:nvSpPr>
            <p:cNvPr id="40" name="Rounded Rectangle 39"/>
            <p:cNvSpPr/>
            <p:nvPr/>
          </p:nvSpPr>
          <p:spPr>
            <a:xfrm>
              <a:off x="3581400" y="3733800"/>
              <a:ext cx="1066800" cy="762000"/>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ounded Rectangle 40"/>
            <p:cNvSpPr/>
            <p:nvPr/>
          </p:nvSpPr>
          <p:spPr>
            <a:xfrm>
              <a:off x="3657600" y="3810000"/>
              <a:ext cx="1066800" cy="762000"/>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Step 4</a:t>
              </a:r>
              <a:endParaRPr lang="en-US" dirty="0"/>
            </a:p>
          </p:txBody>
        </p:sp>
      </p:grpSp>
      <p:sp>
        <p:nvSpPr>
          <p:cNvPr id="32" name="TextBox 31"/>
          <p:cNvSpPr txBox="1"/>
          <p:nvPr/>
        </p:nvSpPr>
        <p:spPr>
          <a:xfrm>
            <a:off x="2438400" y="3429000"/>
            <a:ext cx="5791200" cy="369332"/>
          </a:xfrm>
          <a:prstGeom prst="rect">
            <a:avLst/>
          </a:prstGeom>
          <a:noFill/>
        </p:spPr>
        <p:txBody>
          <a:bodyPr wrap="square" rtlCol="0">
            <a:spAutoFit/>
          </a:bodyPr>
          <a:lstStyle/>
          <a:p>
            <a:r>
              <a:rPr lang="en-US" dirty="0" smtClean="0"/>
              <a:t>Establish Minimum Accuracy needed from Test Equipment </a:t>
            </a:r>
            <a:endParaRPr lang="en-US" dirty="0"/>
          </a:p>
        </p:txBody>
      </p:sp>
      <p:grpSp>
        <p:nvGrpSpPr>
          <p:cNvPr id="33" name="Group 51"/>
          <p:cNvGrpSpPr/>
          <p:nvPr/>
        </p:nvGrpSpPr>
        <p:grpSpPr>
          <a:xfrm>
            <a:off x="2362200" y="5257800"/>
            <a:ext cx="990600" cy="609600"/>
            <a:chOff x="4724400" y="4800600"/>
            <a:chExt cx="1143001" cy="838200"/>
          </a:xfrm>
        </p:grpSpPr>
        <p:sp>
          <p:nvSpPr>
            <p:cNvPr id="38" name="Rounded Rectangle 37"/>
            <p:cNvSpPr/>
            <p:nvPr/>
          </p:nvSpPr>
          <p:spPr>
            <a:xfrm>
              <a:off x="4724400" y="4800600"/>
              <a:ext cx="1066800" cy="762000"/>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ounded Rectangle 38"/>
            <p:cNvSpPr/>
            <p:nvPr/>
          </p:nvSpPr>
          <p:spPr>
            <a:xfrm>
              <a:off x="4800601" y="4876800"/>
              <a:ext cx="1066800" cy="762000"/>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Step 5</a:t>
              </a:r>
              <a:endParaRPr lang="en-US" dirty="0"/>
            </a:p>
          </p:txBody>
        </p:sp>
      </p:grpSp>
      <p:pic>
        <p:nvPicPr>
          <p:cNvPr id="49" name="Picture 2"/>
          <p:cNvPicPr>
            <a:picLocks noChangeAspect="1" noChangeArrowheads="1"/>
          </p:cNvPicPr>
          <p:nvPr/>
        </p:nvPicPr>
        <p:blipFill>
          <a:blip r:embed="rId5" cstate="print"/>
          <a:srcRect/>
          <a:stretch>
            <a:fillRect/>
          </a:stretch>
        </p:blipFill>
        <p:spPr bwMode="auto">
          <a:xfrm>
            <a:off x="0" y="0"/>
            <a:ext cx="9144000" cy="838200"/>
          </a:xfrm>
          <a:prstGeom prst="rect">
            <a:avLst/>
          </a:prstGeom>
          <a:noFill/>
          <a:ln w="9525">
            <a:noFill/>
            <a:miter lim="800000"/>
            <a:headEnd/>
            <a:tailEnd/>
          </a:ln>
          <a:effectLst/>
        </p:spPr>
      </p:pic>
      <p:sp>
        <p:nvSpPr>
          <p:cNvPr id="50" name="Title 1"/>
          <p:cNvSpPr>
            <a:spLocks noGrp="1"/>
          </p:cNvSpPr>
          <p:nvPr>
            <p:ph type="title"/>
          </p:nvPr>
        </p:nvSpPr>
        <p:spPr>
          <a:xfrm>
            <a:off x="457200" y="-152400"/>
            <a:ext cx="8229600" cy="1143000"/>
          </a:xfrm>
        </p:spPr>
        <p:txBody>
          <a:bodyPr/>
          <a:lstStyle/>
          <a:p>
            <a:pPr algn="l"/>
            <a:r>
              <a:rPr lang="en-US" dirty="0" smtClean="0">
                <a:solidFill>
                  <a:schemeClr val="bg1"/>
                </a:solidFill>
              </a:rPr>
              <a:t>Sorting it all out…</a:t>
            </a:r>
            <a:endParaRPr lang="en-US" dirty="0">
              <a:solidFill>
                <a:schemeClr val="bg1"/>
              </a:solidFill>
            </a:endParaRPr>
          </a:p>
        </p:txBody>
      </p:sp>
      <p:sp>
        <p:nvSpPr>
          <p:cNvPr id="55" name="TextBox 54"/>
          <p:cNvSpPr txBox="1"/>
          <p:nvPr/>
        </p:nvSpPr>
        <p:spPr>
          <a:xfrm>
            <a:off x="2895600" y="4419600"/>
            <a:ext cx="5791200" cy="369332"/>
          </a:xfrm>
          <a:prstGeom prst="rect">
            <a:avLst/>
          </a:prstGeom>
          <a:noFill/>
        </p:spPr>
        <p:txBody>
          <a:bodyPr wrap="square" rtlCol="0">
            <a:spAutoFit/>
          </a:bodyPr>
          <a:lstStyle/>
          <a:p>
            <a:r>
              <a:rPr lang="en-US" dirty="0" smtClean="0"/>
              <a:t>Identify Test Equipment Accuracy at Service Test Points.</a:t>
            </a:r>
            <a:endParaRPr lang="en-US" dirty="0"/>
          </a:p>
        </p:txBody>
      </p:sp>
      <p:sp>
        <p:nvSpPr>
          <p:cNvPr id="66" name="TextBox 65"/>
          <p:cNvSpPr txBox="1"/>
          <p:nvPr/>
        </p:nvSpPr>
        <p:spPr>
          <a:xfrm>
            <a:off x="3352800" y="5257800"/>
            <a:ext cx="5638800" cy="646331"/>
          </a:xfrm>
          <a:prstGeom prst="rect">
            <a:avLst/>
          </a:prstGeom>
          <a:noFill/>
        </p:spPr>
        <p:txBody>
          <a:bodyPr wrap="square" rtlCol="0">
            <a:spAutoFit/>
          </a:bodyPr>
          <a:lstStyle/>
          <a:p>
            <a:r>
              <a:rPr lang="en-US" dirty="0" smtClean="0"/>
              <a:t>Determine if Test Equipment meets minimum accuracy needed. </a:t>
            </a:r>
            <a:endParaRPr lang="en-US" dirty="0"/>
          </a:p>
        </p:txBody>
      </p:sp>
      <p:sp>
        <p:nvSpPr>
          <p:cNvPr id="54" name="Bent-Up Arrow 53"/>
          <p:cNvSpPr/>
          <p:nvPr/>
        </p:nvSpPr>
        <p:spPr>
          <a:xfrm rot="5400000">
            <a:off x="914400" y="2971800"/>
            <a:ext cx="685800" cy="381000"/>
          </a:xfrm>
          <a:prstGeom prst="bentUpArrow">
            <a:avLst>
              <a:gd name="adj1" fmla="val 37234"/>
              <a:gd name="adj2" fmla="val 25000"/>
              <a:gd name="adj3" fmla="val 25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Bent-Up Arrow 57"/>
          <p:cNvSpPr/>
          <p:nvPr/>
        </p:nvSpPr>
        <p:spPr>
          <a:xfrm rot="5400000">
            <a:off x="1371600" y="4038600"/>
            <a:ext cx="685800" cy="381000"/>
          </a:xfrm>
          <a:prstGeom prst="bentUpArrow">
            <a:avLst>
              <a:gd name="adj1" fmla="val 37234"/>
              <a:gd name="adj2" fmla="val 25000"/>
              <a:gd name="adj3" fmla="val 25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Bent-Up Arrow 60"/>
          <p:cNvSpPr/>
          <p:nvPr/>
        </p:nvSpPr>
        <p:spPr>
          <a:xfrm rot="5400000">
            <a:off x="1828800" y="5029200"/>
            <a:ext cx="685800" cy="381000"/>
          </a:xfrm>
          <a:prstGeom prst="bentUpArrow">
            <a:avLst>
              <a:gd name="adj1" fmla="val 37234"/>
              <a:gd name="adj2" fmla="val 25000"/>
              <a:gd name="adj3" fmla="val 25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16316844"/>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Pronk Yellow-dot long.jpg"/>
          <p:cNvPicPr>
            <a:picLocks noChangeAspect="1"/>
          </p:cNvPicPr>
          <p:nvPr/>
        </p:nvPicPr>
        <p:blipFill>
          <a:blip r:embed="rId3" cstate="print"/>
          <a:stretch>
            <a:fillRect/>
          </a:stretch>
        </p:blipFill>
        <p:spPr>
          <a:xfrm>
            <a:off x="2209800" y="6433721"/>
            <a:ext cx="4572000" cy="424279"/>
          </a:xfrm>
          <a:prstGeom prst="rect">
            <a:avLst/>
          </a:prstGeom>
        </p:spPr>
      </p:pic>
      <p:grpSp>
        <p:nvGrpSpPr>
          <p:cNvPr id="7" name="Group 48"/>
          <p:cNvGrpSpPr/>
          <p:nvPr/>
        </p:nvGrpSpPr>
        <p:grpSpPr>
          <a:xfrm>
            <a:off x="228600" y="1524000"/>
            <a:ext cx="990600" cy="609600"/>
            <a:chOff x="228600" y="914400"/>
            <a:chExt cx="1143000" cy="838200"/>
          </a:xfrm>
        </p:grpSpPr>
        <p:sp>
          <p:nvSpPr>
            <p:cNvPr id="11" name="Rounded Rectangle 10"/>
            <p:cNvSpPr/>
            <p:nvPr/>
          </p:nvSpPr>
          <p:spPr>
            <a:xfrm>
              <a:off x="228600" y="914400"/>
              <a:ext cx="10668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1"/>
            <p:cNvSpPr/>
            <p:nvPr/>
          </p:nvSpPr>
          <p:spPr>
            <a:xfrm>
              <a:off x="304800" y="990600"/>
              <a:ext cx="10668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Step 1</a:t>
              </a:r>
              <a:endParaRPr lang="en-US" dirty="0"/>
            </a:p>
          </p:txBody>
        </p:sp>
      </p:grpSp>
      <p:grpSp>
        <p:nvGrpSpPr>
          <p:cNvPr id="13" name="Group 47"/>
          <p:cNvGrpSpPr/>
          <p:nvPr/>
        </p:nvGrpSpPr>
        <p:grpSpPr>
          <a:xfrm>
            <a:off x="3962400" y="1524000"/>
            <a:ext cx="990600" cy="609600"/>
            <a:chOff x="1371600" y="1828800"/>
            <a:chExt cx="1143000" cy="838200"/>
          </a:xfrm>
        </p:grpSpPr>
        <p:sp>
          <p:nvSpPr>
            <p:cNvPr id="14" name="Rounded Rectangle 13"/>
            <p:cNvSpPr/>
            <p:nvPr/>
          </p:nvSpPr>
          <p:spPr>
            <a:xfrm>
              <a:off x="1371600" y="1828800"/>
              <a:ext cx="1066800" cy="76200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ounded Rectangle 14"/>
            <p:cNvSpPr/>
            <p:nvPr/>
          </p:nvSpPr>
          <p:spPr>
            <a:xfrm>
              <a:off x="1447800" y="1905000"/>
              <a:ext cx="1066800" cy="76200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Step 2</a:t>
              </a:r>
              <a:endParaRPr lang="en-US" dirty="0"/>
            </a:p>
          </p:txBody>
        </p:sp>
      </p:grpSp>
      <p:grpSp>
        <p:nvGrpSpPr>
          <p:cNvPr id="16" name="Group 49"/>
          <p:cNvGrpSpPr/>
          <p:nvPr/>
        </p:nvGrpSpPr>
        <p:grpSpPr>
          <a:xfrm>
            <a:off x="7696200" y="1524000"/>
            <a:ext cx="990600" cy="609600"/>
            <a:chOff x="2438400" y="2819400"/>
            <a:chExt cx="1143000" cy="838200"/>
          </a:xfrm>
        </p:grpSpPr>
        <p:sp>
          <p:nvSpPr>
            <p:cNvPr id="17" name="Rounded Rectangle 16"/>
            <p:cNvSpPr/>
            <p:nvPr/>
          </p:nvSpPr>
          <p:spPr>
            <a:xfrm>
              <a:off x="2438400" y="2819400"/>
              <a:ext cx="1066800" cy="7620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ounded Rectangle 17"/>
            <p:cNvSpPr/>
            <p:nvPr/>
          </p:nvSpPr>
          <p:spPr>
            <a:xfrm>
              <a:off x="2514600" y="2895600"/>
              <a:ext cx="1066800" cy="7620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Step 3</a:t>
              </a:r>
              <a:endParaRPr lang="en-US" dirty="0"/>
            </a:p>
          </p:txBody>
        </p:sp>
      </p:grpSp>
      <p:pic>
        <p:nvPicPr>
          <p:cNvPr id="19" name="Picture 2"/>
          <p:cNvPicPr>
            <a:picLocks noChangeAspect="1" noChangeArrowheads="1"/>
          </p:cNvPicPr>
          <p:nvPr/>
        </p:nvPicPr>
        <p:blipFill>
          <a:blip r:embed="rId4" cstate="print"/>
          <a:srcRect/>
          <a:stretch>
            <a:fillRect/>
          </a:stretch>
        </p:blipFill>
        <p:spPr bwMode="auto">
          <a:xfrm>
            <a:off x="0" y="0"/>
            <a:ext cx="9144000" cy="1219200"/>
          </a:xfrm>
          <a:prstGeom prst="rect">
            <a:avLst/>
          </a:prstGeom>
          <a:noFill/>
          <a:ln w="9525">
            <a:noFill/>
            <a:miter lim="800000"/>
            <a:headEnd/>
            <a:tailEnd/>
          </a:ln>
          <a:effectLst/>
        </p:spPr>
      </p:pic>
      <p:sp>
        <p:nvSpPr>
          <p:cNvPr id="10" name="Title 1"/>
          <p:cNvSpPr>
            <a:spLocks noGrp="1"/>
          </p:cNvSpPr>
          <p:nvPr>
            <p:ph type="title"/>
          </p:nvPr>
        </p:nvSpPr>
        <p:spPr>
          <a:xfrm>
            <a:off x="152400" y="-304800"/>
            <a:ext cx="9067800" cy="1794933"/>
          </a:xfrm>
        </p:spPr>
        <p:txBody>
          <a:bodyPr>
            <a:normAutofit/>
          </a:bodyPr>
          <a:lstStyle/>
          <a:p>
            <a:pPr algn="l"/>
            <a:r>
              <a:rPr lang="en-US" sz="3100" dirty="0" smtClean="0">
                <a:solidFill>
                  <a:schemeClr val="bg1"/>
                </a:solidFill>
              </a:rPr>
              <a:t>Medical Device Accuracy Specifications vs. Accuracy Requirements for Test Equipment</a:t>
            </a:r>
            <a:endParaRPr lang="en-US" sz="3100" dirty="0">
              <a:solidFill>
                <a:schemeClr val="bg1"/>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149977640"/>
              </p:ext>
            </p:extLst>
          </p:nvPr>
        </p:nvGraphicFramePr>
        <p:xfrm>
          <a:off x="838200" y="2438400"/>
          <a:ext cx="7454900" cy="561340"/>
        </p:xfrm>
        <a:graphic>
          <a:graphicData uri="http://schemas.openxmlformats.org/drawingml/2006/table">
            <a:tbl>
              <a:tblPr/>
              <a:tblGrid>
                <a:gridCol w="7454900"/>
              </a:tblGrid>
              <a:tr h="558800">
                <a:tc>
                  <a:txBody>
                    <a:bodyPr/>
                    <a:lstStyle/>
                    <a:p>
                      <a:pPr algn="ctr" fontAlgn="ctr"/>
                      <a:r>
                        <a:rPr lang="en-US" sz="3600" b="1" i="0" u="none" strike="noStrike" dirty="0">
                          <a:solidFill>
                            <a:srgbClr val="000000"/>
                          </a:solidFill>
                          <a:effectLst/>
                          <a:latin typeface="Cambria"/>
                        </a:rPr>
                        <a:t>MEDICAL DEVICE Specifications</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084658213"/>
              </p:ext>
            </p:extLst>
          </p:nvPr>
        </p:nvGraphicFramePr>
        <p:xfrm>
          <a:off x="838200" y="3048000"/>
          <a:ext cx="2946400" cy="1882987"/>
        </p:xfrm>
        <a:graphic>
          <a:graphicData uri="http://schemas.openxmlformats.org/drawingml/2006/table">
            <a:tbl>
              <a:tblPr/>
              <a:tblGrid>
                <a:gridCol w="1003300"/>
                <a:gridCol w="1117600"/>
                <a:gridCol w="825500"/>
              </a:tblGrid>
              <a:tr h="914400">
                <a:tc>
                  <a:txBody>
                    <a:bodyPr/>
                    <a:lstStyle/>
                    <a:p>
                      <a:pPr algn="ctr" fontAlgn="ctr"/>
                      <a:r>
                        <a:rPr lang="en-US" sz="1200" b="1" i="0" u="none" strike="noStrike" dirty="0">
                          <a:solidFill>
                            <a:srgbClr val="000000"/>
                          </a:solidFill>
                          <a:effectLst/>
                          <a:latin typeface="Cambria"/>
                        </a:rPr>
                        <a:t>Make/Model</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200" b="0" i="0" u="none" strike="noStrike" dirty="0">
                          <a:solidFill>
                            <a:srgbClr val="000000"/>
                          </a:solidFill>
                          <a:effectLst/>
                          <a:latin typeface="Cambria"/>
                        </a:rPr>
                        <a:t>(User Manual)</a:t>
                      </a:r>
                      <a:r>
                        <a:rPr lang="en-US" sz="1200" b="1" i="0" u="none" strike="noStrike" dirty="0">
                          <a:solidFill>
                            <a:srgbClr val="000000"/>
                          </a:solidFill>
                          <a:effectLst/>
                          <a:latin typeface="Cambria"/>
                        </a:rPr>
                        <a:t> Accuracy Spec</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200" b="1" i="0" u="none" strike="noStrike" dirty="0">
                          <a:solidFill>
                            <a:srgbClr val="000000"/>
                          </a:solidFill>
                          <a:effectLst/>
                          <a:latin typeface="Cambria"/>
                        </a:rPr>
                        <a:t>Test</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r>
              <a:tr h="968587">
                <a:tc>
                  <a:txBody>
                    <a:bodyPr/>
                    <a:lstStyle/>
                    <a:p>
                      <a:pPr algn="ctr" fontAlgn="ctr"/>
                      <a:r>
                        <a:rPr lang="en-US" sz="1200" b="0" i="0" u="none" strike="noStrike" dirty="0">
                          <a:solidFill>
                            <a:srgbClr val="000000"/>
                          </a:solidFill>
                          <a:effectLst/>
                          <a:latin typeface="Cambria"/>
                        </a:rPr>
                        <a:t>CFN/Alaris 8100</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Times New Roman"/>
                        </a:rPr>
                        <a:t>±</a:t>
                      </a:r>
                      <a:r>
                        <a:rPr lang="en-US" sz="1200" b="0" i="0" u="none" strike="noStrike" baseline="0" dirty="0" smtClean="0">
                          <a:solidFill>
                            <a:srgbClr val="000000"/>
                          </a:solidFill>
                          <a:effectLst/>
                          <a:latin typeface="Times New Roman"/>
                        </a:rPr>
                        <a:t> </a:t>
                      </a:r>
                      <a:r>
                        <a:rPr lang="en-US" sz="1200" b="0" i="0" u="none" strike="noStrike" dirty="0" smtClean="0">
                          <a:solidFill>
                            <a:srgbClr val="000000"/>
                          </a:solidFill>
                          <a:effectLst/>
                          <a:latin typeface="Times New Roman"/>
                        </a:rPr>
                        <a:t>5</a:t>
                      </a:r>
                      <a:r>
                        <a:rPr lang="en-US" sz="1200" b="0" i="0" u="none" strike="noStrike" dirty="0">
                          <a:solidFill>
                            <a:srgbClr val="000000"/>
                          </a:solidFill>
                          <a:effectLst/>
                          <a:latin typeface="Times New Roman"/>
                        </a:rPr>
                        <a:t>%</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mbria"/>
                        </a:rPr>
                        <a:t>Rate / Volume</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114871614"/>
              </p:ext>
            </p:extLst>
          </p:nvPr>
        </p:nvGraphicFramePr>
        <p:xfrm>
          <a:off x="3810000" y="3048000"/>
          <a:ext cx="4419600" cy="1882140"/>
        </p:xfrm>
        <a:graphic>
          <a:graphicData uri="http://schemas.openxmlformats.org/drawingml/2006/table">
            <a:tbl>
              <a:tblPr/>
              <a:tblGrid>
                <a:gridCol w="1589505"/>
                <a:gridCol w="1214744"/>
                <a:gridCol w="1615351"/>
              </a:tblGrid>
              <a:tr h="914400">
                <a:tc>
                  <a:txBody>
                    <a:bodyPr/>
                    <a:lstStyle/>
                    <a:p>
                      <a:pPr algn="ctr" fontAlgn="ctr"/>
                      <a:r>
                        <a:rPr lang="en-US" sz="1200" b="0" i="0" u="none" strike="noStrike" dirty="0">
                          <a:solidFill>
                            <a:srgbClr val="000000"/>
                          </a:solidFill>
                          <a:effectLst/>
                          <a:latin typeface="Cambria"/>
                        </a:rPr>
                        <a:t>(Service Manual</a:t>
                      </a:r>
                      <a:r>
                        <a:rPr lang="en-US" sz="1200" b="0" i="0" u="none" strike="noStrike" dirty="0" smtClean="0">
                          <a:solidFill>
                            <a:srgbClr val="000000"/>
                          </a:solidFill>
                          <a:effectLst/>
                          <a:latin typeface="Cambria"/>
                        </a:rPr>
                        <a:t>)</a:t>
                      </a:r>
                    </a:p>
                    <a:p>
                      <a:pPr algn="ctr" fontAlgn="ctr"/>
                      <a:r>
                        <a:rPr lang="en-US" sz="1200" b="0" i="0" u="none" strike="noStrike" dirty="0" smtClean="0">
                          <a:solidFill>
                            <a:srgbClr val="000000"/>
                          </a:solidFill>
                          <a:effectLst/>
                          <a:latin typeface="Cambria"/>
                        </a:rPr>
                        <a:t>  </a:t>
                      </a:r>
                      <a:r>
                        <a:rPr lang="en-US" sz="1200" b="1" i="0" u="none" strike="noStrike" dirty="0" smtClean="0">
                          <a:solidFill>
                            <a:srgbClr val="000000"/>
                          </a:solidFill>
                          <a:effectLst/>
                          <a:latin typeface="Cambria"/>
                        </a:rPr>
                        <a:t>  </a:t>
                      </a:r>
                      <a:r>
                        <a:rPr lang="en-US" sz="1200" b="1" i="0" u="none" strike="noStrike" dirty="0">
                          <a:solidFill>
                            <a:srgbClr val="000000"/>
                          </a:solidFill>
                          <a:effectLst/>
                          <a:latin typeface="Cambria"/>
                        </a:rPr>
                        <a:t>Test Equipment Specified</a:t>
                      </a:r>
                    </a:p>
                  </a:txBody>
                  <a:tcPr marL="12700" marR="12700" marT="1270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200" b="0" i="0" u="none" strike="noStrike" dirty="0">
                          <a:solidFill>
                            <a:srgbClr val="000000"/>
                          </a:solidFill>
                          <a:effectLst/>
                          <a:latin typeface="Cambria"/>
                        </a:rPr>
                        <a:t>(Service Manual) </a:t>
                      </a:r>
                      <a:r>
                        <a:rPr lang="en-US" sz="1200" b="1" i="0" u="none" strike="noStrike" dirty="0">
                          <a:solidFill>
                            <a:srgbClr val="000000"/>
                          </a:solidFill>
                          <a:effectLst/>
                          <a:latin typeface="Cambria"/>
                        </a:rPr>
                        <a:t>Test Point</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200" b="0" i="0" u="none" strike="noStrike" dirty="0">
                          <a:solidFill>
                            <a:srgbClr val="000000"/>
                          </a:solidFill>
                          <a:effectLst/>
                          <a:latin typeface="Cambria"/>
                        </a:rPr>
                        <a:t>(Service Manual)        </a:t>
                      </a:r>
                      <a:r>
                        <a:rPr lang="en-US" sz="1200" b="1" i="0" u="none" strike="noStrike" dirty="0">
                          <a:solidFill>
                            <a:srgbClr val="000000"/>
                          </a:solidFill>
                          <a:effectLst/>
                          <a:latin typeface="Cambria"/>
                        </a:rPr>
                        <a:t>          Test Point Tolerance</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99"/>
                    </a:solidFill>
                  </a:tcPr>
                </a:tc>
              </a:tr>
              <a:tr h="381000">
                <a:tc>
                  <a:txBody>
                    <a:bodyPr/>
                    <a:lstStyle/>
                    <a:p>
                      <a:pPr algn="ctr" fontAlgn="ctr"/>
                      <a:r>
                        <a:rPr lang="en-US" sz="1200" b="0" i="0" u="none" strike="noStrike" dirty="0">
                          <a:solidFill>
                            <a:srgbClr val="000000"/>
                          </a:solidFill>
                          <a:effectLst/>
                          <a:latin typeface="Cambria"/>
                        </a:rPr>
                        <a:t>A&amp;D HT-120 or equivalent  </a:t>
                      </a:r>
                      <a:r>
                        <a:rPr lang="en-US" sz="1200" b="0" i="1" u="none" strike="noStrike" dirty="0">
                          <a:solidFill>
                            <a:srgbClr val="000000"/>
                          </a:solidFill>
                          <a:effectLst/>
                          <a:latin typeface="Cambria"/>
                        </a:rPr>
                        <a:t>                  </a:t>
                      </a:r>
                      <a:endParaRPr lang="en-US" sz="1200" b="0" i="0" u="none" strike="noStrike" dirty="0">
                        <a:solidFill>
                          <a:srgbClr val="000000"/>
                        </a:solidFill>
                        <a:effectLst/>
                        <a:latin typeface="Cambria"/>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4">
                  <a:txBody>
                    <a:bodyPr/>
                    <a:lstStyle/>
                    <a:p>
                      <a:pPr algn="ctr" fontAlgn="ctr"/>
                      <a:r>
                        <a:rPr lang="en-US" sz="1200" b="0" i="0" u="none" strike="noStrike" dirty="0">
                          <a:solidFill>
                            <a:srgbClr val="000000"/>
                          </a:solidFill>
                          <a:effectLst/>
                          <a:latin typeface="Cambria"/>
                        </a:rPr>
                        <a:t>12ml</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fontAlgn="ctr"/>
                      <a:r>
                        <a:rPr lang="en-US" sz="1200" b="0" i="0" u="none" strike="noStrike" dirty="0">
                          <a:solidFill>
                            <a:srgbClr val="000000"/>
                          </a:solidFill>
                          <a:effectLst/>
                          <a:latin typeface="Cambria"/>
                        </a:rPr>
                        <a:t>3.4% or                                   </a:t>
                      </a:r>
                      <a:r>
                        <a:rPr lang="en-US" sz="1200" b="0" i="0" u="none" strike="noStrike" dirty="0" smtClean="0">
                          <a:solidFill>
                            <a:srgbClr val="000000"/>
                          </a:solidFill>
                          <a:effectLst/>
                          <a:latin typeface="Cambria"/>
                        </a:rPr>
                        <a:t>±</a:t>
                      </a:r>
                      <a:r>
                        <a:rPr lang="en-US" sz="1200" b="0" i="0" u="none" strike="noStrike" baseline="0" dirty="0" smtClean="0">
                          <a:solidFill>
                            <a:srgbClr val="000000"/>
                          </a:solidFill>
                          <a:effectLst/>
                          <a:latin typeface="Cambria"/>
                        </a:rPr>
                        <a:t> </a:t>
                      </a:r>
                      <a:r>
                        <a:rPr lang="en-US" sz="1200" b="0" i="0" u="none" strike="noStrike" dirty="0" smtClean="0">
                          <a:solidFill>
                            <a:srgbClr val="000000"/>
                          </a:solidFill>
                          <a:effectLst/>
                          <a:latin typeface="Cambria"/>
                        </a:rPr>
                        <a:t>0.408ml</a:t>
                      </a:r>
                      <a:endParaRPr lang="en-US" sz="1200" b="0" i="0" u="none" strike="noStrike" dirty="0">
                        <a:solidFill>
                          <a:srgbClr val="000000"/>
                        </a:solidFill>
                        <a:effectLst/>
                        <a:latin typeface="Cambria"/>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ctr" fontAlgn="ctr"/>
                      <a:r>
                        <a:rPr lang="en-US" sz="1200" b="0" i="0" u="none" strike="noStrike" dirty="0">
                          <a:solidFill>
                            <a:srgbClr val="000000"/>
                          </a:solidFill>
                          <a:effectLst/>
                          <a:latin typeface="Calibri"/>
                        </a:rPr>
                        <a:t>Resolution: 0.01</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vMerge="1">
                  <a:txBody>
                    <a:bodyPr/>
                    <a:lstStyle/>
                    <a:p>
                      <a:endParaRPr lang="en-US"/>
                    </a:p>
                  </a:txBody>
                  <a:tcPr/>
                </a:tc>
              </a:tr>
              <a:tr h="190500">
                <a:tc>
                  <a:txBody>
                    <a:bodyPr/>
                    <a:lstStyle/>
                    <a:p>
                      <a:pPr algn="ctr" fontAlgn="ctr"/>
                      <a:r>
                        <a:rPr lang="en-US" sz="1200" b="0" i="0" u="none" strike="noStrike" dirty="0">
                          <a:solidFill>
                            <a:srgbClr val="000000"/>
                          </a:solidFill>
                          <a:effectLst/>
                          <a:latin typeface="Calibri"/>
                        </a:rPr>
                        <a:t>Non-Linearity: </a:t>
                      </a:r>
                      <a:r>
                        <a:rPr lang="en-US" sz="1200" b="0" i="0" u="none" strike="noStrike" dirty="0" smtClean="0">
                          <a:solidFill>
                            <a:srgbClr val="000000"/>
                          </a:solidFill>
                          <a:effectLst/>
                          <a:latin typeface="Calibri"/>
                        </a:rPr>
                        <a:t>±</a:t>
                      </a:r>
                      <a:r>
                        <a:rPr lang="en-US" sz="1200" b="0" i="0" u="none" strike="noStrike" baseline="0" dirty="0" smtClean="0">
                          <a:solidFill>
                            <a:srgbClr val="000000"/>
                          </a:solidFill>
                          <a:effectLst/>
                          <a:latin typeface="Calibri"/>
                        </a:rPr>
                        <a:t> </a:t>
                      </a:r>
                      <a:r>
                        <a:rPr lang="en-US" sz="1200" b="0" i="0" u="none" strike="noStrike" dirty="0" smtClean="0">
                          <a:solidFill>
                            <a:srgbClr val="000000"/>
                          </a:solidFill>
                          <a:effectLst/>
                          <a:latin typeface="Calibri"/>
                        </a:rPr>
                        <a:t>0.02</a:t>
                      </a:r>
                      <a:endParaRPr lang="en-US" sz="1200" b="0" i="0" u="none" strike="noStrike" dirty="0">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vMerge="1">
                  <a:txBody>
                    <a:bodyPr/>
                    <a:lstStyle/>
                    <a:p>
                      <a:endParaRPr lang="en-US"/>
                    </a:p>
                  </a:txBody>
                  <a:tcPr/>
                </a:tc>
              </a:tr>
              <a:tr h="0">
                <a:tc>
                  <a:txBody>
                    <a:bodyPr/>
                    <a:lstStyle/>
                    <a:p>
                      <a:pPr algn="ctr" fontAlgn="ctr"/>
                      <a:r>
                        <a:rPr lang="en-US" sz="1200" b="0" i="0" u="none" strike="noStrike" dirty="0">
                          <a:solidFill>
                            <a:srgbClr val="000000"/>
                          </a:solidFill>
                          <a:effectLst/>
                          <a:latin typeface="Calibri"/>
                        </a:rPr>
                        <a:t>Repeatability: 0.01</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800786221"/>
              </p:ext>
            </p:extLst>
          </p:nvPr>
        </p:nvGraphicFramePr>
        <p:xfrm>
          <a:off x="838200" y="4953000"/>
          <a:ext cx="7454900" cy="866140"/>
        </p:xfrm>
        <a:graphic>
          <a:graphicData uri="http://schemas.openxmlformats.org/drawingml/2006/table">
            <a:tbl>
              <a:tblPr/>
              <a:tblGrid>
                <a:gridCol w="7454900"/>
              </a:tblGrid>
              <a:tr h="279400">
                <a:tc>
                  <a:txBody>
                    <a:bodyPr/>
                    <a:lstStyle/>
                    <a:p>
                      <a:pPr algn="ctr" fontAlgn="ctr"/>
                      <a:r>
                        <a:rPr lang="en-US" sz="1800" b="1" i="1" u="none" strike="noStrike" dirty="0">
                          <a:solidFill>
                            <a:srgbClr val="000000"/>
                          </a:solidFill>
                          <a:effectLst/>
                          <a:latin typeface="Gill Sans MT"/>
                        </a:rPr>
                        <a:t>Bottom Line</a:t>
                      </a:r>
                      <a:r>
                        <a:rPr lang="en-US" sz="1800" b="0" i="0" u="none" strike="noStrike" dirty="0">
                          <a:solidFill>
                            <a:srgbClr val="000000"/>
                          </a:solidFill>
                          <a:effectLst/>
                          <a:latin typeface="Gill Sans MT"/>
                        </a:rPr>
                        <a:t>:  Accuracy needed from Test Equipment (4:1)</a:t>
                      </a:r>
                      <a:endParaRPr lang="en-US" sz="1800" b="1" i="1" u="none" strike="noStrike" dirty="0">
                        <a:solidFill>
                          <a:srgbClr val="000000"/>
                        </a:solidFill>
                        <a:effectLst/>
                        <a:latin typeface="Gill Sans M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CFFCC"/>
                    </a:solidFill>
                  </a:tcPr>
                </a:tc>
              </a:tr>
              <a:tr h="279400">
                <a:tc>
                  <a:txBody>
                    <a:bodyPr/>
                    <a:lstStyle/>
                    <a:p>
                      <a:pPr algn="ctr" fontAlgn="ctr"/>
                      <a:r>
                        <a:rPr lang="en-US" sz="1800" b="0" i="0" u="none" strike="noStrike" dirty="0">
                          <a:solidFill>
                            <a:srgbClr val="000000"/>
                          </a:solidFill>
                          <a:effectLst/>
                          <a:latin typeface="Gill Sans MT"/>
                        </a:rPr>
                        <a:t> 0.408 ÷ 4 =  0.102ml</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CFFCC"/>
                    </a:solidFill>
                  </a:tcPr>
                </a:tc>
              </a:tr>
              <a:tr h="292100">
                <a:tc>
                  <a:txBody>
                    <a:bodyPr/>
                    <a:lstStyle/>
                    <a:p>
                      <a:pPr algn="ctr" fontAlgn="ctr"/>
                      <a:r>
                        <a:rPr lang="en-US" sz="1800" b="0" i="0" u="none" strike="noStrike" dirty="0">
                          <a:solidFill>
                            <a:srgbClr val="000000"/>
                          </a:solidFill>
                          <a:effectLst/>
                          <a:latin typeface="Gill Sans MT"/>
                        </a:rPr>
                        <a:t> (3.4% ÷ 4 = 0.85%) </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CC"/>
                    </a:solidFill>
                  </a:tcPr>
                </a:tc>
              </a:tr>
            </a:tbl>
          </a:graphicData>
        </a:graphic>
      </p:graphicFrame>
    </p:spTree>
    <p:extLst>
      <p:ext uri="{BB962C8B-B14F-4D97-AF65-F5344CB8AC3E}">
        <p14:creationId xmlns:p14="http://schemas.microsoft.com/office/powerpoint/2010/main" val="42497476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ppt_x"/>
                                          </p:val>
                                        </p:tav>
                                        <p:tav tm="100000">
                                          <p:val>
                                            <p:strVal val="#ppt_x"/>
                                          </p:val>
                                        </p:tav>
                                      </p:tavLst>
                                    </p:anim>
                                    <p:anim calcmode="lin" valueType="num">
                                      <p:cBhvr additive="base">
                                        <p:cTn id="4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773529687"/>
              </p:ext>
            </p:extLst>
          </p:nvPr>
        </p:nvGraphicFramePr>
        <p:xfrm>
          <a:off x="609600" y="2120900"/>
          <a:ext cx="7807326" cy="4432300"/>
        </p:xfrm>
        <a:graphic>
          <a:graphicData uri="http://schemas.openxmlformats.org/drawingml/2006/table">
            <a:tbl>
              <a:tblPr/>
              <a:tblGrid>
                <a:gridCol w="1196407"/>
                <a:gridCol w="1181069"/>
                <a:gridCol w="966329"/>
                <a:gridCol w="1058361"/>
                <a:gridCol w="997006"/>
                <a:gridCol w="797605"/>
                <a:gridCol w="1610549"/>
              </a:tblGrid>
              <a:tr h="822120">
                <a:tc gridSpan="7">
                  <a:txBody>
                    <a:bodyPr/>
                    <a:lstStyle/>
                    <a:p>
                      <a:pPr algn="ctr" fontAlgn="ctr"/>
                      <a:r>
                        <a:rPr lang="en-US" sz="3600" b="1" i="0" u="none" strike="noStrike" dirty="0">
                          <a:solidFill>
                            <a:srgbClr val="000000"/>
                          </a:solidFill>
                          <a:effectLst/>
                          <a:latin typeface="Calibri"/>
                        </a:rPr>
                        <a:t>Test Equipment</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804248">
                <a:tc>
                  <a:txBody>
                    <a:bodyPr/>
                    <a:lstStyle/>
                    <a:p>
                      <a:pPr algn="ctr" fontAlgn="ctr"/>
                      <a:r>
                        <a:rPr lang="en-US" sz="1200" b="1" i="0" u="none" strike="noStrike" dirty="0">
                          <a:solidFill>
                            <a:srgbClr val="000000"/>
                          </a:solidFill>
                          <a:effectLst/>
                          <a:latin typeface="Calibri"/>
                        </a:rPr>
                        <a:t>Test Equipment</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200" b="0" i="0" u="none" strike="noStrike" dirty="0">
                          <a:solidFill>
                            <a:srgbClr val="000000"/>
                          </a:solidFill>
                          <a:effectLst/>
                          <a:latin typeface="Calibri"/>
                        </a:rPr>
                        <a:t>Accuracy </a:t>
                      </a:r>
                      <a:r>
                        <a:rPr lang="en-US" sz="1200" b="0" i="0" u="none" strike="noStrike" dirty="0" smtClean="0">
                          <a:solidFill>
                            <a:srgbClr val="000000"/>
                          </a:solidFill>
                          <a:effectLst/>
                          <a:latin typeface="Calibri"/>
                        </a:rPr>
                        <a:t>Specification </a:t>
                      </a:r>
                      <a:r>
                        <a:rPr lang="en-US" sz="1200" b="0" i="0" u="none" strike="noStrike" dirty="0">
                          <a:solidFill>
                            <a:srgbClr val="000000"/>
                          </a:solidFill>
                          <a:effectLst/>
                          <a:latin typeface="Calibri"/>
                        </a:rPr>
                        <a:t>(at Test Point)</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200" b="0" i="0" u="none" strike="noStrike" dirty="0">
                          <a:solidFill>
                            <a:srgbClr val="000000"/>
                          </a:solidFill>
                          <a:effectLst/>
                          <a:latin typeface="Calibri"/>
                        </a:rPr>
                        <a:t>% Reading or FS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200" b="0" i="0" u="none" strike="noStrike" dirty="0">
                          <a:solidFill>
                            <a:srgbClr val="000000"/>
                          </a:solidFill>
                          <a:effectLst/>
                          <a:latin typeface="Calibri"/>
                        </a:rPr>
                        <a:t>Resolution (PSI)</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200" b="0" i="0" u="none" strike="noStrike" dirty="0">
                          <a:solidFill>
                            <a:srgbClr val="000000"/>
                          </a:solidFill>
                          <a:effectLst/>
                          <a:latin typeface="Calibri"/>
                        </a:rPr>
                        <a:t>Test Point (ml)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200" b="0" i="0" u="none" strike="noStrike" dirty="0" smtClean="0">
                          <a:solidFill>
                            <a:srgbClr val="000000"/>
                          </a:solidFill>
                          <a:effectLst/>
                          <a:latin typeface="Calibri"/>
                        </a:rPr>
                        <a:t>±</a:t>
                      </a:r>
                      <a:r>
                        <a:rPr lang="en-US" sz="1200" b="0" i="0" u="none" strike="noStrike" baseline="0" dirty="0" smtClean="0">
                          <a:solidFill>
                            <a:srgbClr val="000000"/>
                          </a:solidFill>
                          <a:effectLst/>
                          <a:latin typeface="Calibri"/>
                        </a:rPr>
                        <a:t> </a:t>
                      </a:r>
                      <a:r>
                        <a:rPr lang="en-US" sz="1200" b="0" i="0" u="none" strike="noStrike" dirty="0" smtClean="0">
                          <a:solidFill>
                            <a:srgbClr val="000000"/>
                          </a:solidFill>
                          <a:effectLst/>
                          <a:latin typeface="Calibri"/>
                        </a:rPr>
                        <a:t>LSD</a:t>
                      </a:r>
                      <a:endParaRPr lang="en-US" sz="12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200" b="0" i="0" u="none" strike="noStrike" dirty="0" smtClean="0">
                          <a:solidFill>
                            <a:srgbClr val="0000FF"/>
                          </a:solidFill>
                          <a:effectLst/>
                          <a:latin typeface="Calibri"/>
                        </a:rPr>
                        <a:t>Accuracy </a:t>
                      </a:r>
                      <a:r>
                        <a:rPr lang="en-US" sz="1200" b="0" i="0" u="none" strike="noStrike" dirty="0">
                          <a:solidFill>
                            <a:srgbClr val="0000FF"/>
                          </a:solidFill>
                          <a:effectLst/>
                          <a:latin typeface="Calibri"/>
                        </a:rPr>
                        <a:t>At Test Point (ml)</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r>
              <a:tr h="1072331">
                <a:tc>
                  <a:txBody>
                    <a:bodyPr/>
                    <a:lstStyle/>
                    <a:p>
                      <a:pPr algn="ctr" fontAlgn="ctr"/>
                      <a:r>
                        <a:rPr lang="en-US" sz="1200" b="0" i="0" u="none" strike="noStrike" dirty="0" smtClean="0">
                          <a:solidFill>
                            <a:srgbClr val="000000"/>
                          </a:solidFill>
                          <a:effectLst/>
                          <a:latin typeface="Calibri"/>
                        </a:rPr>
                        <a:t>IV </a:t>
                      </a:r>
                      <a:r>
                        <a:rPr lang="en-US" sz="1200" b="0" i="0" u="none" strike="noStrike" dirty="0">
                          <a:solidFill>
                            <a:srgbClr val="000000"/>
                          </a:solidFill>
                          <a:effectLst/>
                          <a:latin typeface="Calibri"/>
                        </a:rPr>
                        <a:t>Pump </a:t>
                      </a:r>
                      <a:r>
                        <a:rPr lang="en-US" sz="1200" b="0" i="0" u="none" strike="noStrike" dirty="0" smtClean="0">
                          <a:solidFill>
                            <a:srgbClr val="000000"/>
                          </a:solidFill>
                          <a:effectLst/>
                          <a:latin typeface="Calibri"/>
                        </a:rPr>
                        <a:t>Analyzer</a:t>
                      </a:r>
                      <a:r>
                        <a:rPr lang="en-US" sz="1200" b="0" i="0" u="none" strike="noStrike" baseline="0" dirty="0" smtClean="0">
                          <a:solidFill>
                            <a:srgbClr val="000000"/>
                          </a:solidFill>
                          <a:effectLst/>
                          <a:latin typeface="Calibri"/>
                        </a:rPr>
                        <a:t> </a:t>
                      </a:r>
                      <a:r>
                        <a:rPr lang="en-US" sz="1200" b="1" i="0" u="none" strike="noStrike" baseline="0" dirty="0" smtClean="0">
                          <a:solidFill>
                            <a:srgbClr val="000000"/>
                          </a:solidFill>
                          <a:effectLst/>
                          <a:latin typeface="Calibri"/>
                        </a:rPr>
                        <a:t>A</a:t>
                      </a:r>
                    </a:p>
                    <a:p>
                      <a:pPr algn="ctr" fontAlgn="ctr"/>
                      <a:r>
                        <a:rPr lang="en-US" sz="1200" b="0" i="0" u="none" strike="noStrike" dirty="0" smtClean="0">
                          <a:solidFill>
                            <a:srgbClr val="000000"/>
                          </a:solidFill>
                          <a:effectLst/>
                          <a:latin typeface="Calibri"/>
                        </a:rPr>
                        <a:t> </a:t>
                      </a:r>
                      <a:r>
                        <a:rPr lang="en-US" sz="1200" b="0" i="0" u="none" strike="noStrike" dirty="0">
                          <a:solidFill>
                            <a:srgbClr val="000000"/>
                          </a:solidFill>
                          <a:effectLst/>
                          <a:latin typeface="Calibri"/>
                        </a:rPr>
                        <a:t>Rate/Volume</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0.85%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Reading</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0.001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0</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FF"/>
                          </a:solidFill>
                          <a:effectLst/>
                          <a:latin typeface="Calibri"/>
                        </a:rPr>
                        <a:t>0.102</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29353">
                <a:tc>
                  <a:txBody>
                    <a:bodyPr/>
                    <a:lstStyle/>
                    <a:p>
                      <a:pPr algn="ctr" fontAlgn="ctr"/>
                      <a:r>
                        <a:rPr lang="en-US" sz="1200" b="0" i="0" u="none" strike="noStrike" dirty="0">
                          <a:solidFill>
                            <a:srgbClr val="000000"/>
                          </a:solidFill>
                          <a:effectLst/>
                          <a:latin typeface="Calibri"/>
                        </a:rPr>
                        <a:t>IV Pump Analyzer </a:t>
                      </a:r>
                      <a:r>
                        <a:rPr lang="en-US" sz="1200" b="1" i="0" u="none" strike="noStrike" dirty="0" smtClean="0">
                          <a:solidFill>
                            <a:srgbClr val="000000"/>
                          </a:solidFill>
                          <a:effectLst/>
                          <a:latin typeface="Calibri"/>
                        </a:rPr>
                        <a:t>B</a:t>
                      </a:r>
                    </a:p>
                    <a:p>
                      <a:pPr algn="ctr" fontAlgn="ctr"/>
                      <a:r>
                        <a:rPr lang="en-US" sz="1200" b="0" i="0" u="none" strike="noStrike" dirty="0" smtClean="0">
                          <a:solidFill>
                            <a:srgbClr val="000000"/>
                          </a:solidFill>
                          <a:effectLst/>
                          <a:latin typeface="Calibri"/>
                        </a:rPr>
                        <a:t> </a:t>
                      </a:r>
                      <a:r>
                        <a:rPr lang="en-US" sz="1200" b="0" i="0" u="none" strike="noStrike" dirty="0">
                          <a:solidFill>
                            <a:srgbClr val="000000"/>
                          </a:solidFill>
                          <a:effectLst/>
                          <a:latin typeface="Calibri"/>
                        </a:rPr>
                        <a:t>Rate/Volume</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Reading</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a:rPr>
                        <a:t>0.01</a:t>
                      </a:r>
                      <a:endParaRPr lang="en-US" sz="12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FF"/>
                          </a:solidFill>
                          <a:effectLst/>
                          <a:latin typeface="Calibri"/>
                        </a:rPr>
                        <a:t>0.250</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04248">
                <a:tc gridSpan="7">
                  <a:txBody>
                    <a:bodyPr/>
                    <a:lstStyle/>
                    <a:p>
                      <a:pPr algn="ctr" fontAlgn="ctr"/>
                      <a:r>
                        <a:rPr lang="en-US" sz="1600" b="1" i="0" u="none" strike="noStrike" dirty="0" smtClean="0">
                          <a:solidFill>
                            <a:srgbClr val="000000"/>
                          </a:solidFill>
                          <a:effectLst/>
                          <a:latin typeface="Calibri"/>
                        </a:rPr>
                        <a:t>Accuracy</a:t>
                      </a:r>
                      <a:r>
                        <a:rPr lang="en-US" sz="1600" b="0" i="0" u="none" strike="noStrike" dirty="0" smtClean="0">
                          <a:solidFill>
                            <a:srgbClr val="000000"/>
                          </a:solidFill>
                          <a:effectLst/>
                          <a:latin typeface="Calibri"/>
                        </a:rPr>
                        <a:t> </a:t>
                      </a:r>
                      <a:r>
                        <a:rPr lang="en-US" sz="1600" b="0" i="0" u="none" strike="noStrike" dirty="0">
                          <a:solidFill>
                            <a:srgbClr val="000000"/>
                          </a:solidFill>
                          <a:effectLst/>
                          <a:latin typeface="Calibri"/>
                        </a:rPr>
                        <a:t>at Test Point:  Multiply </a:t>
                      </a:r>
                      <a:r>
                        <a:rPr lang="en-US" sz="1600" b="0" i="0" u="none" strike="noStrike" dirty="0" smtClean="0">
                          <a:solidFill>
                            <a:srgbClr val="000000"/>
                          </a:solidFill>
                          <a:effectLst/>
                          <a:latin typeface="Calibri"/>
                        </a:rPr>
                        <a:t>Accuracy % </a:t>
                      </a:r>
                      <a:r>
                        <a:rPr lang="en-US" sz="1600" b="0" i="0" u="none" strike="noStrike" dirty="0">
                          <a:solidFill>
                            <a:srgbClr val="000000"/>
                          </a:solidFill>
                          <a:effectLst/>
                          <a:latin typeface="Calibri"/>
                        </a:rPr>
                        <a:t>× Test Point + LSD </a:t>
                      </a:r>
                      <a:r>
                        <a:rPr lang="en-US" sz="1600" b="0" i="0" u="none" strike="noStrike" dirty="0" smtClean="0">
                          <a:solidFill>
                            <a:srgbClr val="000000"/>
                          </a:solidFill>
                          <a:effectLst/>
                          <a:latin typeface="Calibri"/>
                        </a:rPr>
                        <a:t>=</a:t>
                      </a:r>
                      <a:r>
                        <a:rPr lang="en-US" sz="1600" b="0" i="0" u="none" strike="noStrike" baseline="0" dirty="0" smtClean="0">
                          <a:solidFill>
                            <a:srgbClr val="000000"/>
                          </a:solidFill>
                          <a:effectLst/>
                          <a:latin typeface="Calibri"/>
                        </a:rPr>
                        <a:t> Accuracy</a:t>
                      </a:r>
                      <a:endParaRPr lang="en-US" sz="1600" b="0" i="0" u="none" strike="noStrike" dirty="0">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grpSp>
        <p:nvGrpSpPr>
          <p:cNvPr id="10" name="Group 54"/>
          <p:cNvGrpSpPr/>
          <p:nvPr/>
        </p:nvGrpSpPr>
        <p:grpSpPr>
          <a:xfrm>
            <a:off x="228600" y="1371600"/>
            <a:ext cx="990600" cy="609600"/>
            <a:chOff x="3581400" y="3733800"/>
            <a:chExt cx="1143000" cy="838200"/>
          </a:xfrm>
        </p:grpSpPr>
        <p:sp>
          <p:nvSpPr>
            <p:cNvPr id="11" name="Rounded Rectangle 10"/>
            <p:cNvSpPr/>
            <p:nvPr/>
          </p:nvSpPr>
          <p:spPr>
            <a:xfrm>
              <a:off x="3581400" y="3733800"/>
              <a:ext cx="1066800" cy="762000"/>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ounded Rectangle 11"/>
            <p:cNvSpPr/>
            <p:nvPr/>
          </p:nvSpPr>
          <p:spPr>
            <a:xfrm>
              <a:off x="3657600" y="3810000"/>
              <a:ext cx="1066800" cy="762000"/>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Step 4</a:t>
              </a:r>
              <a:endParaRPr lang="en-US" dirty="0"/>
            </a:p>
          </p:txBody>
        </p:sp>
      </p:grpSp>
      <p:pic>
        <p:nvPicPr>
          <p:cNvPr id="8" name="Picture 2"/>
          <p:cNvPicPr>
            <a:picLocks noChangeAspect="1" noChangeArrowheads="1"/>
          </p:cNvPicPr>
          <p:nvPr/>
        </p:nvPicPr>
        <p:blipFill>
          <a:blip r:embed="rId3" cstate="print"/>
          <a:srcRect/>
          <a:stretch>
            <a:fillRect/>
          </a:stretch>
        </p:blipFill>
        <p:spPr bwMode="auto">
          <a:xfrm>
            <a:off x="0" y="0"/>
            <a:ext cx="9144000" cy="1219200"/>
          </a:xfrm>
          <a:prstGeom prst="rect">
            <a:avLst/>
          </a:prstGeom>
          <a:noFill/>
          <a:ln w="9525">
            <a:noFill/>
            <a:miter lim="800000"/>
            <a:headEnd/>
            <a:tailEnd/>
          </a:ln>
          <a:effectLst/>
        </p:spPr>
      </p:pic>
      <p:sp>
        <p:nvSpPr>
          <p:cNvPr id="6" name="Title 1"/>
          <p:cNvSpPr txBox="1">
            <a:spLocks/>
          </p:cNvSpPr>
          <p:nvPr/>
        </p:nvSpPr>
        <p:spPr>
          <a:xfrm>
            <a:off x="228600" y="0"/>
            <a:ext cx="8229600" cy="1143000"/>
          </a:xfrm>
          <a:prstGeom prst="rect">
            <a:avLst/>
          </a:prstGeom>
        </p:spPr>
        <p:txBody>
          <a:bodyPr vert="horz" lIns="91440" tIns="45720" rIns="91440" bIns="45720" rtlCol="0" anchor="ctr">
            <a:normAutofit/>
          </a:bodyPr>
          <a:lstStyle/>
          <a:p>
            <a:pPr lvl="0">
              <a:spcBef>
                <a:spcPct val="0"/>
              </a:spcBef>
              <a:defRPr/>
            </a:pPr>
            <a:r>
              <a:rPr lang="en-US" sz="3100" dirty="0">
                <a:solidFill>
                  <a:srgbClr val="FFFFFF"/>
                </a:solidFill>
              </a:rPr>
              <a:t>Translating</a:t>
            </a:r>
            <a:r>
              <a:rPr lang="en-US" sz="3100" b="1" i="1" dirty="0">
                <a:solidFill>
                  <a:srgbClr val="FFFFFF"/>
                </a:solidFill>
              </a:rPr>
              <a:t> </a:t>
            </a:r>
            <a:r>
              <a:rPr lang="en-US" sz="3100" dirty="0">
                <a:solidFill>
                  <a:srgbClr val="FFFFFF"/>
                </a:solidFill>
              </a:rPr>
              <a:t>the Test Equipment specifications as they relate to the Medical Device.</a:t>
            </a:r>
            <a:endParaRPr kumimoji="0" lang="en-US" sz="3100" b="0" i="0" u="none" strike="noStrike" kern="1200" cap="none" spc="0" normalizeH="0" baseline="0" noProof="0" dirty="0">
              <a:ln>
                <a:noFill/>
              </a:ln>
              <a:solidFill>
                <a:srgbClr val="FFFFFF"/>
              </a:solidFill>
              <a:effectLst/>
              <a:uLnTx/>
              <a:uFillTx/>
              <a:latin typeface="+mj-lt"/>
              <a:ea typeface="+mj-ea"/>
              <a:cs typeface="+mj-cs"/>
            </a:endParaRPr>
          </a:p>
        </p:txBody>
      </p:sp>
    </p:spTree>
    <p:extLst>
      <p:ext uri="{BB962C8B-B14F-4D97-AF65-F5344CB8AC3E}">
        <p14:creationId xmlns:p14="http://schemas.microsoft.com/office/powerpoint/2010/main" val="39440418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ronk Yellow-dot long.jpg"/>
          <p:cNvPicPr>
            <a:picLocks noChangeAspect="1"/>
          </p:cNvPicPr>
          <p:nvPr/>
        </p:nvPicPr>
        <p:blipFill>
          <a:blip r:embed="rId2" cstate="print"/>
          <a:stretch>
            <a:fillRect/>
          </a:stretch>
        </p:blipFill>
        <p:spPr>
          <a:xfrm>
            <a:off x="2209800" y="6433721"/>
            <a:ext cx="4572000" cy="424279"/>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1535665214"/>
              </p:ext>
            </p:extLst>
          </p:nvPr>
        </p:nvGraphicFramePr>
        <p:xfrm>
          <a:off x="685800" y="2057400"/>
          <a:ext cx="8000999" cy="2971800"/>
        </p:xfrm>
        <a:graphic>
          <a:graphicData uri="http://schemas.openxmlformats.org/drawingml/2006/table">
            <a:tbl>
              <a:tblPr/>
              <a:tblGrid>
                <a:gridCol w="1282493"/>
                <a:gridCol w="1340787"/>
                <a:gridCol w="1544819"/>
                <a:gridCol w="2054901"/>
                <a:gridCol w="1777999"/>
              </a:tblGrid>
              <a:tr h="575786">
                <a:tc gridSpan="3">
                  <a:txBody>
                    <a:bodyPr/>
                    <a:lstStyle/>
                    <a:p>
                      <a:pPr algn="ctr" fontAlgn="ctr"/>
                      <a:r>
                        <a:rPr lang="en-US" sz="2400" b="1" i="0" u="none" strike="noStrike" dirty="0">
                          <a:solidFill>
                            <a:srgbClr val="000000"/>
                          </a:solidFill>
                          <a:effectLst/>
                          <a:latin typeface="Cambria"/>
                        </a:rPr>
                        <a:t>MEDICAL DEVICE</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hMerge="1">
                  <a:txBody>
                    <a:bodyPr/>
                    <a:lstStyle/>
                    <a:p>
                      <a:endParaRPr lang="en-US"/>
                    </a:p>
                  </a:txBody>
                  <a:tcPr/>
                </a:tc>
                <a:tc hMerge="1">
                  <a:txBody>
                    <a:bodyPr/>
                    <a:lstStyle/>
                    <a:p>
                      <a:endParaRPr lang="en-US"/>
                    </a:p>
                  </a:txBody>
                  <a:tcPr/>
                </a:tc>
                <a:tc gridSpan="2">
                  <a:txBody>
                    <a:bodyPr/>
                    <a:lstStyle/>
                    <a:p>
                      <a:pPr algn="ctr" fontAlgn="ctr"/>
                      <a:r>
                        <a:rPr lang="en-US" sz="2400" b="1" i="0" u="none" strike="noStrike" dirty="0">
                          <a:solidFill>
                            <a:srgbClr val="000000"/>
                          </a:solidFill>
                          <a:effectLst/>
                          <a:latin typeface="Cambria"/>
                        </a:rPr>
                        <a:t>TEST EQUIPMENT</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hMerge="1">
                  <a:txBody>
                    <a:bodyPr/>
                    <a:lstStyle/>
                    <a:p>
                      <a:endParaRPr lang="en-US"/>
                    </a:p>
                  </a:txBody>
                  <a:tcPr/>
                </a:tc>
              </a:tr>
              <a:tr h="575786">
                <a:tc>
                  <a:txBody>
                    <a:bodyPr/>
                    <a:lstStyle/>
                    <a:p>
                      <a:pPr algn="ctr" fontAlgn="ctr"/>
                      <a:r>
                        <a:rPr lang="en-US" sz="1200" b="0" i="0" u="none" strike="noStrike" dirty="0">
                          <a:solidFill>
                            <a:srgbClr val="000000"/>
                          </a:solidFill>
                          <a:effectLst/>
                          <a:latin typeface="Cambria"/>
                        </a:rPr>
                        <a:t>Make/Model</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mbria"/>
                        </a:rPr>
                        <a:t>Test</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mbria"/>
                        </a:rPr>
                        <a:t>(Service Manual)</a:t>
                      </a:r>
                    </a:p>
                    <a:p>
                      <a:pPr algn="ctr" fontAlgn="ctr"/>
                      <a:r>
                        <a:rPr lang="en-US" sz="1200" b="0" i="0" u="none" strike="noStrike" dirty="0" smtClean="0">
                          <a:solidFill>
                            <a:srgbClr val="000000"/>
                          </a:solidFill>
                          <a:effectLst/>
                          <a:latin typeface="Cambria"/>
                        </a:rPr>
                        <a:t>Test </a:t>
                      </a:r>
                      <a:r>
                        <a:rPr lang="en-US" sz="1200" b="0" i="0" u="none" strike="noStrike" dirty="0">
                          <a:solidFill>
                            <a:srgbClr val="000000"/>
                          </a:solidFill>
                          <a:effectLst/>
                          <a:latin typeface="Cambria"/>
                        </a:rPr>
                        <a:t>Point Tolerance</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a:rPr>
                        <a:t>Analyzer</a:t>
                      </a:r>
                      <a:r>
                        <a:rPr lang="en-US" sz="1200" b="0" i="0" u="none" strike="noStrike" baseline="0" dirty="0" smtClean="0">
                          <a:solidFill>
                            <a:srgbClr val="000000"/>
                          </a:solidFill>
                          <a:effectLst/>
                          <a:latin typeface="Calibri"/>
                        </a:rPr>
                        <a:t> A:</a:t>
                      </a:r>
                      <a:r>
                        <a:rPr lang="en-US" sz="1200" b="0" i="0" u="none" strike="noStrike" dirty="0" smtClean="0">
                          <a:solidFill>
                            <a:srgbClr val="000000"/>
                          </a:solidFill>
                          <a:effectLst/>
                          <a:latin typeface="Calibri"/>
                        </a:rPr>
                        <a:t> Accuracy </a:t>
                      </a:r>
                      <a:r>
                        <a:rPr lang="en-US" sz="1200" b="0" i="0" u="none" strike="noStrike" dirty="0">
                          <a:solidFill>
                            <a:srgbClr val="000000"/>
                          </a:solidFill>
                          <a:effectLst/>
                          <a:latin typeface="Calibri"/>
                        </a:rPr>
                        <a:t>At Test Point</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Analyzer </a:t>
                      </a:r>
                      <a:r>
                        <a:rPr lang="en-US" sz="1200" b="0" i="0" u="none" strike="noStrike" dirty="0" smtClean="0">
                          <a:solidFill>
                            <a:srgbClr val="000000"/>
                          </a:solidFill>
                          <a:effectLst/>
                          <a:latin typeface="Calibri"/>
                        </a:rPr>
                        <a:t>B: Accuracy </a:t>
                      </a:r>
                      <a:r>
                        <a:rPr lang="en-US" sz="1200" b="0" i="0" u="none" strike="noStrike" dirty="0">
                          <a:solidFill>
                            <a:srgbClr val="000000"/>
                          </a:solidFill>
                          <a:effectLst/>
                          <a:latin typeface="Calibri"/>
                        </a:rPr>
                        <a:t>at Test Point</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3498">
                <a:tc>
                  <a:txBody>
                    <a:bodyPr/>
                    <a:lstStyle/>
                    <a:p>
                      <a:pPr algn="ctr" fontAlgn="ctr"/>
                      <a:r>
                        <a:rPr lang="en-US" sz="1200" b="0" i="0" u="none" strike="noStrike" dirty="0">
                          <a:solidFill>
                            <a:srgbClr val="000000"/>
                          </a:solidFill>
                          <a:effectLst/>
                          <a:latin typeface="Cambria"/>
                        </a:rPr>
                        <a:t>CFN/Alaris 8100</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mbria"/>
                        </a:rPr>
                        <a:t>Rate / Volume</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mbria"/>
                        </a:rPr>
                        <a:t>±</a:t>
                      </a:r>
                      <a:r>
                        <a:rPr lang="en-US" sz="1200" b="0" i="0" u="none" strike="noStrike" baseline="0" dirty="0" smtClean="0">
                          <a:solidFill>
                            <a:srgbClr val="000000"/>
                          </a:solidFill>
                          <a:effectLst/>
                          <a:latin typeface="Cambria"/>
                        </a:rPr>
                        <a:t> </a:t>
                      </a:r>
                      <a:r>
                        <a:rPr lang="en-US" sz="1200" b="0" i="0" u="none" strike="noStrike" dirty="0" smtClean="0">
                          <a:solidFill>
                            <a:srgbClr val="000000"/>
                          </a:solidFill>
                          <a:effectLst/>
                          <a:latin typeface="Cambria"/>
                        </a:rPr>
                        <a:t>0.408ml</a:t>
                      </a:r>
                      <a:endParaRPr lang="en-US" sz="1200" b="0" i="0" u="none" strike="noStrike" dirty="0">
                        <a:solidFill>
                          <a:srgbClr val="000000"/>
                        </a:solidFill>
                        <a:effectLst/>
                        <a:latin typeface="Cambria"/>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mbria"/>
                        </a:rPr>
                        <a:t>±</a:t>
                      </a:r>
                      <a:r>
                        <a:rPr lang="en-US" sz="1200" b="0" i="0" u="none" strike="noStrike" baseline="0" dirty="0" smtClean="0">
                          <a:solidFill>
                            <a:srgbClr val="000000"/>
                          </a:solidFill>
                          <a:effectLst/>
                          <a:latin typeface="Cambria"/>
                        </a:rPr>
                        <a:t> </a:t>
                      </a:r>
                      <a:r>
                        <a:rPr lang="en-US" sz="1200" b="0" i="0" u="none" strike="noStrike" dirty="0" smtClean="0">
                          <a:solidFill>
                            <a:srgbClr val="000000"/>
                          </a:solidFill>
                          <a:effectLst/>
                          <a:latin typeface="Cambria"/>
                        </a:rPr>
                        <a:t>0.102ml</a:t>
                      </a:r>
                      <a:endParaRPr lang="en-US" sz="1200" b="0" i="0" u="none" strike="noStrike" dirty="0">
                        <a:solidFill>
                          <a:srgbClr val="000000"/>
                        </a:solidFill>
                        <a:effectLst/>
                        <a:latin typeface="Cambria"/>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mbria"/>
                        </a:rPr>
                        <a:t>±</a:t>
                      </a:r>
                      <a:r>
                        <a:rPr lang="en-US" sz="1200" b="0" i="0" u="none" strike="noStrike" baseline="0" dirty="0" smtClean="0">
                          <a:solidFill>
                            <a:srgbClr val="000000"/>
                          </a:solidFill>
                          <a:effectLst/>
                          <a:latin typeface="Cambria"/>
                        </a:rPr>
                        <a:t> </a:t>
                      </a:r>
                      <a:r>
                        <a:rPr lang="en-US" sz="1200" b="0" i="0" u="none" strike="noStrike" dirty="0" smtClean="0">
                          <a:solidFill>
                            <a:srgbClr val="000000"/>
                          </a:solidFill>
                          <a:effectLst/>
                          <a:latin typeface="Cambria"/>
                        </a:rPr>
                        <a:t>0.250ml</a:t>
                      </a:r>
                      <a:endParaRPr lang="en-US" sz="1200" b="0" i="0" u="none" strike="noStrike" dirty="0">
                        <a:solidFill>
                          <a:srgbClr val="000000"/>
                        </a:solidFill>
                        <a:effectLst/>
                        <a:latin typeface="Cambria"/>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9767">
                <a:tc gridSpan="5">
                  <a:txBody>
                    <a:bodyPr/>
                    <a:lstStyle/>
                    <a:p>
                      <a:pPr algn="ctr" fontAlgn="ctr"/>
                      <a:r>
                        <a:rPr lang="en-US" sz="1800" b="1" i="1" u="none" strike="noStrike" dirty="0">
                          <a:solidFill>
                            <a:srgbClr val="000000"/>
                          </a:solidFill>
                          <a:effectLst/>
                          <a:latin typeface="Gill Sans MT"/>
                        </a:rPr>
                        <a:t>Bottom Line</a:t>
                      </a:r>
                      <a:r>
                        <a:rPr lang="en-US" sz="1800" b="0" i="0" u="none" strike="noStrike" dirty="0">
                          <a:solidFill>
                            <a:srgbClr val="000000"/>
                          </a:solidFill>
                          <a:effectLst/>
                          <a:latin typeface="Gill Sans MT"/>
                        </a:rPr>
                        <a:t>: Medical Device vs. Test Equipment Ratios</a:t>
                      </a:r>
                      <a:endParaRPr lang="en-US" sz="1800" b="1" i="1" u="none" strike="noStrike" dirty="0">
                        <a:solidFill>
                          <a:srgbClr val="000000"/>
                        </a:solidFill>
                        <a:effectLst/>
                        <a:latin typeface="Gill Sans M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19767">
                <a:tc gridSpan="5">
                  <a:txBody>
                    <a:bodyPr/>
                    <a:lstStyle/>
                    <a:p>
                      <a:pPr algn="ctr" fontAlgn="ctr"/>
                      <a:r>
                        <a:rPr lang="en-US" sz="1800" b="0" i="0" u="none" strike="noStrike" dirty="0" smtClean="0">
                          <a:solidFill>
                            <a:srgbClr val="000000"/>
                          </a:solidFill>
                          <a:effectLst/>
                          <a:latin typeface="Gill Sans MT"/>
                        </a:rPr>
                        <a:t>Analyzer</a:t>
                      </a:r>
                      <a:r>
                        <a:rPr lang="en-US" sz="1800" b="0" i="0" u="none" strike="noStrike" baseline="0" dirty="0" smtClean="0">
                          <a:solidFill>
                            <a:srgbClr val="000000"/>
                          </a:solidFill>
                          <a:effectLst/>
                          <a:latin typeface="Gill Sans MT"/>
                        </a:rPr>
                        <a:t> A </a:t>
                      </a:r>
                      <a:r>
                        <a:rPr lang="en-US" sz="1800" b="0" i="0" u="none" strike="noStrike" dirty="0" smtClean="0">
                          <a:solidFill>
                            <a:srgbClr val="000000"/>
                          </a:solidFill>
                          <a:effectLst/>
                          <a:latin typeface="Gill Sans MT"/>
                        </a:rPr>
                        <a:t>: </a:t>
                      </a:r>
                      <a:r>
                        <a:rPr lang="en-US" sz="1800" b="0" i="0" u="none" strike="noStrike" dirty="0">
                          <a:solidFill>
                            <a:srgbClr val="000000"/>
                          </a:solidFill>
                          <a:effectLst/>
                          <a:latin typeface="Gill Sans MT"/>
                        </a:rPr>
                        <a:t>0.408 ÷ 0.102 = 4:1</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27196">
                <a:tc gridSpan="5">
                  <a:txBody>
                    <a:bodyPr/>
                    <a:lstStyle/>
                    <a:p>
                      <a:pPr algn="ctr" fontAlgn="ctr"/>
                      <a:r>
                        <a:rPr lang="en-US" sz="1800" b="0" i="0" u="none" strike="noStrike" dirty="0">
                          <a:solidFill>
                            <a:srgbClr val="000000"/>
                          </a:solidFill>
                          <a:effectLst/>
                          <a:latin typeface="Gill Sans MT"/>
                        </a:rPr>
                        <a:t>Analyzer </a:t>
                      </a:r>
                      <a:r>
                        <a:rPr lang="en-US" sz="1800" b="0" i="0" u="none" strike="noStrike" dirty="0" smtClean="0">
                          <a:solidFill>
                            <a:srgbClr val="000000"/>
                          </a:solidFill>
                          <a:effectLst/>
                          <a:latin typeface="Gill Sans MT"/>
                        </a:rPr>
                        <a:t>B : 0.408 </a:t>
                      </a:r>
                      <a:r>
                        <a:rPr lang="en-US" sz="1800" b="0" i="0" u="none" strike="noStrike" dirty="0">
                          <a:solidFill>
                            <a:srgbClr val="000000"/>
                          </a:solidFill>
                          <a:effectLst/>
                          <a:latin typeface="Gill Sans MT"/>
                        </a:rPr>
                        <a:t>÷ 0.250 = </a:t>
                      </a:r>
                      <a:r>
                        <a:rPr lang="en-US" sz="1800" b="0" i="0" u="none" strike="noStrike" dirty="0">
                          <a:solidFill>
                            <a:srgbClr val="FF0000"/>
                          </a:solidFill>
                          <a:effectLst/>
                          <a:latin typeface="Gill Sans MT"/>
                        </a:rPr>
                        <a:t>2:</a:t>
                      </a:r>
                      <a:r>
                        <a:rPr lang="en-US" sz="1800" b="0" i="0" u="none" strike="noStrike" dirty="0" smtClean="0">
                          <a:solidFill>
                            <a:srgbClr val="FF0000"/>
                          </a:solidFill>
                          <a:effectLst/>
                          <a:latin typeface="Gill Sans MT"/>
                        </a:rPr>
                        <a:t>1</a:t>
                      </a:r>
                      <a:endParaRPr lang="en-US" sz="1800" b="0" i="0" u="none" strike="noStrike" dirty="0">
                        <a:solidFill>
                          <a:srgbClr val="FF0000"/>
                        </a:solidFill>
                        <a:effectLst/>
                        <a:latin typeface="Gill Sans MT"/>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pic>
        <p:nvPicPr>
          <p:cNvPr id="6" name="Picture 2"/>
          <p:cNvPicPr>
            <a:picLocks noChangeAspect="1" noChangeArrowheads="1"/>
          </p:cNvPicPr>
          <p:nvPr/>
        </p:nvPicPr>
        <p:blipFill>
          <a:blip r:embed="rId3" cstate="print"/>
          <a:srcRect/>
          <a:stretch>
            <a:fillRect/>
          </a:stretch>
        </p:blipFill>
        <p:spPr bwMode="auto">
          <a:xfrm>
            <a:off x="0" y="0"/>
            <a:ext cx="9144000" cy="1066800"/>
          </a:xfrm>
          <a:prstGeom prst="rect">
            <a:avLst/>
          </a:prstGeom>
          <a:noFill/>
          <a:ln w="9525">
            <a:noFill/>
            <a:miter lim="800000"/>
            <a:headEnd/>
            <a:tailEnd/>
          </a:ln>
          <a:effectLst/>
        </p:spPr>
      </p:pic>
      <p:sp>
        <p:nvSpPr>
          <p:cNvPr id="2" name="Title 1"/>
          <p:cNvSpPr>
            <a:spLocks noGrp="1"/>
          </p:cNvSpPr>
          <p:nvPr>
            <p:ph type="title"/>
          </p:nvPr>
        </p:nvSpPr>
        <p:spPr>
          <a:xfrm>
            <a:off x="76200" y="228600"/>
            <a:ext cx="8458200" cy="914400"/>
          </a:xfrm>
        </p:spPr>
        <p:txBody>
          <a:bodyPr>
            <a:noAutofit/>
          </a:bodyPr>
          <a:lstStyle/>
          <a:p>
            <a:pPr algn="ctr"/>
            <a:r>
              <a:rPr lang="en-US" sz="3100" dirty="0" smtClean="0">
                <a:solidFill>
                  <a:schemeClr val="bg1"/>
                </a:solidFill>
              </a:rPr>
              <a:t>Compare:  </a:t>
            </a:r>
            <a:r>
              <a:rPr lang="en-US" sz="3100" dirty="0">
                <a:solidFill>
                  <a:schemeClr val="bg1"/>
                </a:solidFill>
              </a:rPr>
              <a:t>R</a:t>
            </a:r>
            <a:r>
              <a:rPr lang="en-US" sz="3100" dirty="0" smtClean="0">
                <a:solidFill>
                  <a:schemeClr val="bg1"/>
                </a:solidFill>
              </a:rPr>
              <a:t>equirements </a:t>
            </a:r>
            <a:r>
              <a:rPr lang="en-US" sz="3100" dirty="0">
                <a:solidFill>
                  <a:schemeClr val="bg1"/>
                </a:solidFill>
              </a:rPr>
              <a:t>of the medical device to the </a:t>
            </a:r>
            <a:r>
              <a:rPr lang="en-US" sz="3100" dirty="0" smtClean="0">
                <a:solidFill>
                  <a:schemeClr val="bg1"/>
                </a:solidFill>
              </a:rPr>
              <a:t>accuracy of the test equipment</a:t>
            </a:r>
            <a:r>
              <a:rPr lang="en-US" sz="2400" strike="sngStrike" dirty="0">
                <a:solidFill>
                  <a:srgbClr val="FF0000"/>
                </a:solidFill>
              </a:rPr>
              <a:t/>
            </a:r>
            <a:br>
              <a:rPr lang="en-US" sz="2400" strike="sngStrike" dirty="0">
                <a:solidFill>
                  <a:srgbClr val="FF0000"/>
                </a:solidFill>
              </a:rPr>
            </a:br>
            <a:endParaRPr lang="en-US" sz="2400" strike="sngStrike" dirty="0">
              <a:solidFill>
                <a:srgbClr val="FF0000"/>
              </a:solidFill>
            </a:endParaRPr>
          </a:p>
        </p:txBody>
      </p:sp>
      <p:grpSp>
        <p:nvGrpSpPr>
          <p:cNvPr id="7" name="Group 51"/>
          <p:cNvGrpSpPr/>
          <p:nvPr/>
        </p:nvGrpSpPr>
        <p:grpSpPr>
          <a:xfrm>
            <a:off x="152400" y="1219200"/>
            <a:ext cx="990600" cy="609600"/>
            <a:chOff x="4724400" y="4800600"/>
            <a:chExt cx="1143001" cy="838200"/>
          </a:xfrm>
        </p:grpSpPr>
        <p:sp>
          <p:nvSpPr>
            <p:cNvPr id="9" name="Rounded Rectangle 8"/>
            <p:cNvSpPr/>
            <p:nvPr/>
          </p:nvSpPr>
          <p:spPr>
            <a:xfrm>
              <a:off x="4724400" y="4800600"/>
              <a:ext cx="1066800" cy="762000"/>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ounded Rectangle 9"/>
            <p:cNvSpPr/>
            <p:nvPr/>
          </p:nvSpPr>
          <p:spPr>
            <a:xfrm>
              <a:off x="4800601" y="4876800"/>
              <a:ext cx="1066800" cy="762000"/>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Step 5</a:t>
              </a:r>
              <a:endParaRPr lang="en-US" dirty="0"/>
            </a:p>
          </p:txBody>
        </p:sp>
      </p:grpSp>
    </p:spTree>
    <p:extLst>
      <p:ext uri="{BB962C8B-B14F-4D97-AF65-F5344CB8AC3E}">
        <p14:creationId xmlns:p14="http://schemas.microsoft.com/office/powerpoint/2010/main" val="2572639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673601271"/>
              </p:ext>
            </p:extLst>
          </p:nvPr>
        </p:nvGraphicFramePr>
        <p:xfrm>
          <a:off x="228600" y="2133600"/>
          <a:ext cx="8610600" cy="552477"/>
        </p:xfrm>
        <a:graphic>
          <a:graphicData uri="http://schemas.openxmlformats.org/drawingml/2006/table">
            <a:tbl>
              <a:tblPr/>
              <a:tblGrid>
                <a:gridCol w="8610600"/>
              </a:tblGrid>
              <a:tr h="552477">
                <a:tc>
                  <a:txBody>
                    <a:bodyPr/>
                    <a:lstStyle/>
                    <a:p>
                      <a:pPr algn="ctr" fontAlgn="ctr"/>
                      <a:r>
                        <a:rPr lang="en-US" sz="3300" b="1" i="0" u="none" strike="noStrike" dirty="0">
                          <a:solidFill>
                            <a:srgbClr val="000000"/>
                          </a:solidFill>
                          <a:effectLst/>
                          <a:latin typeface="Calibri"/>
                        </a:rPr>
                        <a:t>Test </a:t>
                      </a:r>
                      <a:r>
                        <a:rPr lang="en-US" sz="3300" b="1" i="0" u="none" strike="noStrike" dirty="0" smtClean="0">
                          <a:solidFill>
                            <a:srgbClr val="000000"/>
                          </a:solidFill>
                          <a:effectLst/>
                          <a:latin typeface="Calibri"/>
                        </a:rPr>
                        <a:t>Equipment Comparison</a:t>
                      </a:r>
                      <a:endParaRPr lang="en-US" sz="3300" b="1" i="0" u="none" strike="noStrike" dirty="0">
                        <a:solidFill>
                          <a:srgbClr val="000000"/>
                        </a:solidFill>
                        <a:effectLst/>
                        <a:latin typeface="Calibri"/>
                      </a:endParaRPr>
                    </a:p>
                  </a:txBody>
                  <a:tcPr marL="11510" marR="11510" marT="115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1728695113"/>
              </p:ext>
            </p:extLst>
          </p:nvPr>
        </p:nvGraphicFramePr>
        <p:xfrm>
          <a:off x="5562600" y="2743200"/>
          <a:ext cx="1651000" cy="2209800"/>
        </p:xfrm>
        <a:graphic>
          <a:graphicData uri="http://schemas.openxmlformats.org/drawingml/2006/table">
            <a:tbl>
              <a:tblPr/>
              <a:tblGrid>
                <a:gridCol w="825500"/>
                <a:gridCol w="825500"/>
              </a:tblGrid>
              <a:tr h="774700">
                <a:tc>
                  <a:txBody>
                    <a:bodyPr/>
                    <a:lstStyle/>
                    <a:p>
                      <a:pPr algn="ctr" fontAlgn="ctr"/>
                      <a:r>
                        <a:rPr lang="en-US" sz="1200" b="0" i="0" u="none" strike="noStrike" dirty="0" smtClean="0">
                          <a:solidFill>
                            <a:srgbClr val="0000FF"/>
                          </a:solidFill>
                          <a:effectLst/>
                          <a:latin typeface="Calibri"/>
                        </a:rPr>
                        <a:t>Accuracy </a:t>
                      </a:r>
                      <a:r>
                        <a:rPr lang="en-US" sz="1200" b="0" i="0" u="none" strike="noStrike" dirty="0">
                          <a:solidFill>
                            <a:srgbClr val="0000FF"/>
                          </a:solidFill>
                          <a:effectLst/>
                          <a:latin typeface="Calibri"/>
                        </a:rPr>
                        <a:t>in PSI: at </a:t>
                      </a:r>
                      <a:r>
                        <a:rPr lang="en-US" sz="1200" b="1" i="0" u="none" strike="noStrike" dirty="0">
                          <a:solidFill>
                            <a:srgbClr val="0000FF"/>
                          </a:solidFill>
                          <a:effectLst/>
                          <a:latin typeface="Calibri"/>
                        </a:rPr>
                        <a:t>10</a:t>
                      </a:r>
                      <a:r>
                        <a:rPr lang="en-US" sz="1200" b="0" i="0" u="none" strike="noStrike" dirty="0">
                          <a:solidFill>
                            <a:srgbClr val="0000FF"/>
                          </a:solidFill>
                          <a:effectLst/>
                          <a:latin typeface="Calibri"/>
                        </a:rPr>
                        <a:t>PSI</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200" b="0" i="0" u="none" strike="noStrike" dirty="0" smtClean="0">
                          <a:solidFill>
                            <a:srgbClr val="0000FF"/>
                          </a:solidFill>
                          <a:effectLst/>
                          <a:latin typeface="Calibri"/>
                        </a:rPr>
                        <a:t>Accuracy </a:t>
                      </a:r>
                      <a:r>
                        <a:rPr lang="en-US" sz="1200" b="0" i="0" u="none" strike="noStrike" dirty="0">
                          <a:solidFill>
                            <a:srgbClr val="0000FF"/>
                          </a:solidFill>
                          <a:effectLst/>
                          <a:latin typeface="Calibri"/>
                        </a:rPr>
                        <a:t>as %: at </a:t>
                      </a:r>
                      <a:r>
                        <a:rPr lang="en-US" sz="1200" b="1" i="0" u="none" strike="noStrike" dirty="0">
                          <a:solidFill>
                            <a:srgbClr val="0000FF"/>
                          </a:solidFill>
                          <a:effectLst/>
                          <a:latin typeface="Calibri"/>
                        </a:rPr>
                        <a:t>10</a:t>
                      </a:r>
                      <a:r>
                        <a:rPr lang="en-US" sz="1200" b="0" i="0" u="none" strike="noStrike" dirty="0">
                          <a:solidFill>
                            <a:srgbClr val="0000FF"/>
                          </a:solidFill>
                          <a:effectLst/>
                          <a:latin typeface="Calibri"/>
                        </a:rPr>
                        <a:t>PSI</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r>
              <a:tr h="685800">
                <a:tc>
                  <a:txBody>
                    <a:bodyPr/>
                    <a:lstStyle/>
                    <a:p>
                      <a:pPr algn="ctr" fontAlgn="ctr"/>
                      <a:r>
                        <a:rPr lang="en-US" sz="1200" b="0" i="0" u="none" strike="noStrike" dirty="0">
                          <a:solidFill>
                            <a:srgbClr val="0000FF"/>
                          </a:solidFill>
                          <a:effectLst/>
                          <a:latin typeface="Calibri"/>
                        </a:rPr>
                        <a:t>0.06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FF"/>
                          </a:solidFill>
                          <a:effectLst/>
                          <a:latin typeface="Calibri"/>
                        </a:rPr>
                        <a:t>0.60%</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49300">
                <a:tc>
                  <a:txBody>
                    <a:bodyPr/>
                    <a:lstStyle/>
                    <a:p>
                      <a:pPr algn="ctr" fontAlgn="ctr"/>
                      <a:r>
                        <a:rPr lang="en-US" sz="1200" b="0" i="0" u="none" strike="noStrike" dirty="0">
                          <a:solidFill>
                            <a:srgbClr val="0000FF"/>
                          </a:solidFill>
                          <a:effectLst/>
                          <a:latin typeface="Calibri"/>
                        </a:rPr>
                        <a:t>0.46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200" b="1" i="0" u="none" strike="noStrike" dirty="0">
                          <a:solidFill>
                            <a:srgbClr val="0000FF"/>
                          </a:solidFill>
                          <a:effectLst/>
                          <a:latin typeface="Calibri"/>
                        </a:rPr>
                        <a:t>4.60%</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751636267"/>
              </p:ext>
            </p:extLst>
          </p:nvPr>
        </p:nvGraphicFramePr>
        <p:xfrm>
          <a:off x="228600" y="2743200"/>
          <a:ext cx="5270500" cy="2209800"/>
        </p:xfrm>
        <a:graphic>
          <a:graphicData uri="http://schemas.openxmlformats.org/drawingml/2006/table">
            <a:tbl>
              <a:tblPr/>
              <a:tblGrid>
                <a:gridCol w="825500"/>
                <a:gridCol w="800100"/>
                <a:gridCol w="596900"/>
                <a:gridCol w="825500"/>
                <a:gridCol w="787400"/>
                <a:gridCol w="609600"/>
                <a:gridCol w="825500"/>
              </a:tblGrid>
              <a:tr h="774700">
                <a:tc>
                  <a:txBody>
                    <a:bodyPr/>
                    <a:lstStyle/>
                    <a:p>
                      <a:pPr algn="ctr" fontAlgn="ctr"/>
                      <a:r>
                        <a:rPr lang="en-US" sz="1200" b="1" i="0" u="none" strike="noStrike" dirty="0">
                          <a:solidFill>
                            <a:srgbClr val="000000"/>
                          </a:solidFill>
                          <a:effectLst/>
                          <a:latin typeface="Calibri"/>
                        </a:rPr>
                        <a:t>Test Equipment</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200" b="0" i="0" u="none" strike="noStrike" dirty="0">
                          <a:solidFill>
                            <a:srgbClr val="000000"/>
                          </a:solidFill>
                          <a:effectLst/>
                          <a:latin typeface="Calibri"/>
                        </a:rPr>
                        <a:t>Resolution (PSI)</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200" b="0" i="0" u="none" strike="noStrike" dirty="0">
                          <a:solidFill>
                            <a:srgbClr val="000000"/>
                          </a:solidFill>
                          <a:effectLst/>
                          <a:latin typeface="Calibri"/>
                        </a:rPr>
                        <a:t>Range</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200" b="0" i="0" u="none" strike="noStrike" dirty="0">
                          <a:solidFill>
                            <a:srgbClr val="000000"/>
                          </a:solidFill>
                          <a:effectLst/>
                          <a:latin typeface="Calibri"/>
                        </a:rPr>
                        <a:t>Accuracy </a:t>
                      </a:r>
                      <a:r>
                        <a:rPr lang="en-US" sz="1200" b="0" i="0" u="none" strike="noStrike" dirty="0" smtClean="0">
                          <a:solidFill>
                            <a:srgbClr val="000000"/>
                          </a:solidFill>
                          <a:effectLst/>
                          <a:latin typeface="Calibri"/>
                        </a:rPr>
                        <a:t>Specification</a:t>
                      </a:r>
                      <a:endParaRPr lang="en-US" sz="12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200" b="0" i="0" u="none" strike="noStrike" dirty="0">
                          <a:solidFill>
                            <a:srgbClr val="000000"/>
                          </a:solidFill>
                          <a:effectLst/>
                          <a:latin typeface="Calibri"/>
                        </a:rPr>
                        <a:t>Of Reading or </a:t>
                      </a:r>
                      <a:r>
                        <a:rPr lang="en-US" sz="1200" b="0" i="0" u="none" strike="noStrike" dirty="0" smtClean="0">
                          <a:solidFill>
                            <a:srgbClr val="000000"/>
                          </a:solidFill>
                          <a:effectLst/>
                          <a:latin typeface="Calibri"/>
                        </a:rPr>
                        <a:t>Full Scale</a:t>
                      </a:r>
                      <a:endParaRPr lang="en-US" sz="12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200" b="0" i="0" u="none" strike="noStrike" dirty="0" smtClean="0">
                          <a:solidFill>
                            <a:srgbClr val="000000"/>
                          </a:solidFill>
                          <a:effectLst/>
                          <a:latin typeface="Calibri"/>
                        </a:rPr>
                        <a:t>±</a:t>
                      </a:r>
                      <a:r>
                        <a:rPr lang="en-US" sz="1200" b="0" i="0" u="none" strike="noStrike" baseline="0" dirty="0" smtClean="0">
                          <a:solidFill>
                            <a:srgbClr val="000000"/>
                          </a:solidFill>
                          <a:effectLst/>
                          <a:latin typeface="Calibri"/>
                        </a:rPr>
                        <a:t> </a:t>
                      </a:r>
                      <a:r>
                        <a:rPr lang="en-US" sz="1200" b="0" i="0" u="none" strike="noStrike" dirty="0" smtClean="0">
                          <a:solidFill>
                            <a:srgbClr val="000000"/>
                          </a:solidFill>
                          <a:effectLst/>
                          <a:latin typeface="Calibri"/>
                        </a:rPr>
                        <a:t>LSD</a:t>
                      </a:r>
                      <a:endParaRPr lang="en-US" sz="12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200" b="0" i="0" u="none" strike="noStrike" dirty="0" smtClean="0">
                          <a:solidFill>
                            <a:srgbClr val="0000FF"/>
                          </a:solidFill>
                          <a:effectLst/>
                          <a:latin typeface="Calibri"/>
                        </a:rPr>
                        <a:t>Accuracy </a:t>
                      </a:r>
                      <a:r>
                        <a:rPr lang="en-US" sz="1200" b="0" i="0" u="none" strike="noStrike" dirty="0">
                          <a:solidFill>
                            <a:srgbClr val="0000FF"/>
                          </a:solidFill>
                          <a:effectLst/>
                          <a:latin typeface="Calibri"/>
                        </a:rPr>
                        <a:t>in PSI: </a:t>
                      </a:r>
                      <a:r>
                        <a:rPr lang="en-US" sz="1200" b="0" i="0" u="none" strike="noStrike" dirty="0" smtClean="0">
                          <a:solidFill>
                            <a:srgbClr val="0000FF"/>
                          </a:solidFill>
                          <a:effectLst/>
                          <a:latin typeface="Calibri"/>
                        </a:rPr>
                        <a:t>          </a:t>
                      </a:r>
                      <a:r>
                        <a:rPr lang="en-US" sz="1200" b="1" i="0" u="none" strike="noStrike" dirty="0" smtClean="0">
                          <a:solidFill>
                            <a:srgbClr val="0000FF"/>
                          </a:solidFill>
                          <a:effectLst/>
                          <a:latin typeface="Calibri"/>
                        </a:rPr>
                        <a:t>Full </a:t>
                      </a:r>
                      <a:r>
                        <a:rPr lang="en-US" sz="1200" b="1" i="0" u="none" strike="noStrike" dirty="0">
                          <a:solidFill>
                            <a:srgbClr val="0000FF"/>
                          </a:solidFill>
                          <a:effectLst/>
                          <a:latin typeface="Calibri"/>
                        </a:rPr>
                        <a:t>Scale</a:t>
                      </a:r>
                      <a:endParaRPr lang="en-US" sz="1200" b="0" i="0" u="none" strike="noStrike" dirty="0">
                        <a:solidFill>
                          <a:srgbClr val="0000FF"/>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r>
              <a:tr h="685800">
                <a:tc>
                  <a:txBody>
                    <a:bodyPr/>
                    <a:lstStyle/>
                    <a:p>
                      <a:pPr algn="ctr" fontAlgn="ctr"/>
                      <a:r>
                        <a:rPr lang="en-US" sz="1200" b="0" i="0" u="none" strike="noStrike" dirty="0">
                          <a:solidFill>
                            <a:srgbClr val="000000"/>
                          </a:solidFill>
                          <a:effectLst/>
                          <a:latin typeface="Calibri"/>
                        </a:rPr>
                        <a:t>IV Pump Analyzer A- Pressure</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a:rPr>
                        <a:t>0.01</a:t>
                      </a:r>
                      <a:endParaRPr lang="en-US" sz="12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75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0.50%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1" i="0" u="none" strike="noStrike" dirty="0">
                          <a:solidFill>
                            <a:srgbClr val="000000"/>
                          </a:solidFill>
                          <a:effectLst/>
                          <a:latin typeface="Calibri"/>
                        </a:rPr>
                        <a:t>Reading</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FF"/>
                          </a:solidFill>
                          <a:effectLst/>
                          <a:latin typeface="Calibri"/>
                        </a:rPr>
                        <a:t>0.39</a:t>
                      </a:r>
                      <a:endParaRPr lang="en-US" sz="1200" b="0" i="0" u="none" strike="noStrike" dirty="0">
                        <a:solidFill>
                          <a:srgbClr val="0000FF"/>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49300">
                <a:tc>
                  <a:txBody>
                    <a:bodyPr/>
                    <a:lstStyle/>
                    <a:p>
                      <a:pPr algn="ctr" fontAlgn="ctr"/>
                      <a:r>
                        <a:rPr lang="en-US" sz="1200" b="0" i="0" u="none" strike="noStrike" dirty="0">
                          <a:solidFill>
                            <a:srgbClr val="000000"/>
                          </a:solidFill>
                          <a:effectLst/>
                          <a:latin typeface="Calibri"/>
                        </a:rPr>
                        <a:t>IV Pump Analyzer B- Pressure</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200" b="0" i="0" u="none" strike="noStrike" dirty="0" smtClean="0">
                          <a:solidFill>
                            <a:srgbClr val="000000"/>
                          </a:solidFill>
                          <a:effectLst/>
                          <a:latin typeface="Calibri"/>
                        </a:rPr>
                        <a:t>0.01</a:t>
                      </a:r>
                      <a:endParaRPr lang="en-US" sz="12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200" b="0" i="0" u="none" strike="noStrike" dirty="0" smtClean="0">
                          <a:solidFill>
                            <a:srgbClr val="000000"/>
                          </a:solidFill>
                          <a:effectLst/>
                          <a:latin typeface="Calibri"/>
                        </a:rPr>
                        <a:t>45</a:t>
                      </a:r>
                      <a:endParaRPr lang="en-US" sz="12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200" b="0" i="0" u="none" strike="noStrike" dirty="0">
                          <a:solidFill>
                            <a:srgbClr val="000000"/>
                          </a:solidFill>
                          <a:effectLst/>
                          <a:latin typeface="Calibri"/>
                        </a:rPr>
                        <a:t>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200" b="1" i="0" u="none" strike="noStrike" dirty="0">
                          <a:solidFill>
                            <a:srgbClr val="000000"/>
                          </a:solidFill>
                          <a:effectLst/>
                          <a:latin typeface="Calibri"/>
                        </a:rPr>
                        <a:t>FS</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200" b="0" i="0" u="none" strike="noStrike" dirty="0">
                          <a:solidFill>
                            <a:srgbClr val="000000"/>
                          </a:solidFill>
                          <a:effectLst/>
                          <a:latin typeface="Calibri"/>
                        </a:rPr>
                        <a:t>1</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200" b="0" i="0" u="none" strike="noStrike" dirty="0">
                          <a:solidFill>
                            <a:srgbClr val="0000FF"/>
                          </a:solidFill>
                          <a:effectLst/>
                          <a:latin typeface="Calibri"/>
                        </a:rPr>
                        <a:t>0.46</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646246894"/>
              </p:ext>
            </p:extLst>
          </p:nvPr>
        </p:nvGraphicFramePr>
        <p:xfrm>
          <a:off x="7315200" y="2743200"/>
          <a:ext cx="1511300" cy="2209800"/>
        </p:xfrm>
        <a:graphic>
          <a:graphicData uri="http://schemas.openxmlformats.org/drawingml/2006/table">
            <a:tbl>
              <a:tblPr/>
              <a:tblGrid>
                <a:gridCol w="755650"/>
                <a:gridCol w="755650"/>
              </a:tblGrid>
              <a:tr h="774700">
                <a:tc>
                  <a:txBody>
                    <a:bodyPr/>
                    <a:lstStyle/>
                    <a:p>
                      <a:pPr algn="ctr" fontAlgn="ctr"/>
                      <a:r>
                        <a:rPr lang="en-US" sz="1200" b="0" i="0" u="none" strike="noStrike" dirty="0" smtClean="0">
                          <a:solidFill>
                            <a:srgbClr val="0000FF"/>
                          </a:solidFill>
                          <a:effectLst/>
                          <a:latin typeface="Calibri"/>
                        </a:rPr>
                        <a:t>Accuracy </a:t>
                      </a:r>
                      <a:r>
                        <a:rPr lang="en-US" sz="1200" b="0" i="0" u="none" strike="noStrike" dirty="0">
                          <a:solidFill>
                            <a:srgbClr val="0000FF"/>
                          </a:solidFill>
                          <a:effectLst/>
                          <a:latin typeface="Calibri"/>
                        </a:rPr>
                        <a:t>in PSI: at </a:t>
                      </a:r>
                      <a:r>
                        <a:rPr lang="en-US" sz="1200" b="1" i="0" u="none" strike="noStrike" dirty="0">
                          <a:solidFill>
                            <a:srgbClr val="0000FF"/>
                          </a:solidFill>
                          <a:effectLst/>
                          <a:latin typeface="Calibri"/>
                        </a:rPr>
                        <a:t>5</a:t>
                      </a:r>
                      <a:r>
                        <a:rPr lang="en-US" sz="1200" b="0" i="0" u="none" strike="noStrike" dirty="0">
                          <a:solidFill>
                            <a:srgbClr val="0000FF"/>
                          </a:solidFill>
                          <a:effectLst/>
                          <a:latin typeface="Calibri"/>
                        </a:rPr>
                        <a:t>PSI</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200" b="0" i="0" u="none" strike="noStrike" dirty="0" smtClean="0">
                          <a:solidFill>
                            <a:srgbClr val="0000FF"/>
                          </a:solidFill>
                          <a:effectLst/>
                          <a:latin typeface="Calibri"/>
                        </a:rPr>
                        <a:t>Accuracy </a:t>
                      </a:r>
                      <a:r>
                        <a:rPr lang="en-US" sz="1200" b="0" i="0" u="none" strike="noStrike" dirty="0">
                          <a:solidFill>
                            <a:srgbClr val="0000FF"/>
                          </a:solidFill>
                          <a:effectLst/>
                          <a:latin typeface="Calibri"/>
                        </a:rPr>
                        <a:t>as %: at </a:t>
                      </a:r>
                      <a:r>
                        <a:rPr lang="en-US" sz="1200" b="1" i="0" u="none" strike="noStrike" dirty="0">
                          <a:solidFill>
                            <a:srgbClr val="0000FF"/>
                          </a:solidFill>
                          <a:effectLst/>
                          <a:latin typeface="Calibri"/>
                        </a:rPr>
                        <a:t>5</a:t>
                      </a:r>
                      <a:r>
                        <a:rPr lang="en-US" sz="1200" b="0" i="0" u="none" strike="noStrike" dirty="0">
                          <a:solidFill>
                            <a:srgbClr val="0000FF"/>
                          </a:solidFill>
                          <a:effectLst/>
                          <a:latin typeface="Calibri"/>
                        </a:rPr>
                        <a:t>PSI</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r>
              <a:tr h="685800">
                <a:tc>
                  <a:txBody>
                    <a:bodyPr/>
                    <a:lstStyle/>
                    <a:p>
                      <a:pPr algn="ctr" fontAlgn="ctr"/>
                      <a:r>
                        <a:rPr lang="en-US" sz="1200" b="0" i="0" u="none" strike="noStrike" dirty="0" smtClean="0">
                          <a:solidFill>
                            <a:srgbClr val="0000FF"/>
                          </a:solidFill>
                          <a:effectLst/>
                          <a:latin typeface="Calibri"/>
                        </a:rPr>
                        <a:t>0.04</a:t>
                      </a:r>
                      <a:endParaRPr lang="en-US" sz="1200" b="0" i="0" u="none" strike="noStrike" dirty="0">
                        <a:solidFill>
                          <a:srgbClr val="0000FF"/>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FF"/>
                          </a:solidFill>
                          <a:effectLst/>
                          <a:latin typeface="Calibri"/>
                        </a:rPr>
                        <a:t>0.80</a:t>
                      </a:r>
                      <a:r>
                        <a:rPr lang="en-US" sz="1200" b="0" i="0" u="none" strike="noStrike" dirty="0">
                          <a:solidFill>
                            <a:srgbClr val="0000FF"/>
                          </a:solidFill>
                          <a:effectLst/>
                          <a:latin typeface="Calibri"/>
                        </a:rPr>
                        <a:t>%</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49300">
                <a:tc>
                  <a:txBody>
                    <a:bodyPr/>
                    <a:lstStyle/>
                    <a:p>
                      <a:pPr algn="ctr" fontAlgn="ctr"/>
                      <a:r>
                        <a:rPr lang="en-US" sz="1200" b="0" i="0" u="none" strike="noStrike" dirty="0">
                          <a:solidFill>
                            <a:srgbClr val="0000FF"/>
                          </a:solidFill>
                          <a:effectLst/>
                          <a:latin typeface="Calibri"/>
                        </a:rPr>
                        <a:t>0.46</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200" b="1" i="0" u="none" strike="noStrike" dirty="0">
                          <a:solidFill>
                            <a:srgbClr val="0000FF"/>
                          </a:solidFill>
                          <a:effectLst/>
                          <a:latin typeface="Calibri"/>
                        </a:rPr>
                        <a:t>9.20%</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34111594"/>
              </p:ext>
            </p:extLst>
          </p:nvPr>
        </p:nvGraphicFramePr>
        <p:xfrm>
          <a:off x="228600" y="4953000"/>
          <a:ext cx="8610600" cy="1066801"/>
        </p:xfrm>
        <a:graphic>
          <a:graphicData uri="http://schemas.openxmlformats.org/drawingml/2006/table">
            <a:tbl>
              <a:tblPr/>
              <a:tblGrid>
                <a:gridCol w="8610600"/>
              </a:tblGrid>
              <a:tr h="1066801">
                <a:tc>
                  <a:txBody>
                    <a:bodyPr/>
                    <a:lstStyle/>
                    <a:p>
                      <a:pPr algn="ctr" fontAlgn="ctr"/>
                      <a:r>
                        <a:rPr lang="en-US" sz="1500" b="0" i="0" u="none" strike="noStrike" dirty="0" smtClean="0">
                          <a:solidFill>
                            <a:srgbClr val="000000"/>
                          </a:solidFill>
                          <a:effectLst/>
                          <a:latin typeface="Calibri"/>
                        </a:rPr>
                        <a:t>Accuracy at </a:t>
                      </a:r>
                      <a:r>
                        <a:rPr lang="en-US" sz="1500" b="0" i="0" u="none" strike="noStrike" dirty="0">
                          <a:solidFill>
                            <a:srgbClr val="000000"/>
                          </a:solidFill>
                          <a:effectLst/>
                          <a:latin typeface="Calibri"/>
                        </a:rPr>
                        <a:t>Full Scale:  Multiply </a:t>
                      </a:r>
                      <a:r>
                        <a:rPr lang="en-US" sz="1500" b="0" i="0" u="none" strike="noStrike" dirty="0" smtClean="0">
                          <a:solidFill>
                            <a:srgbClr val="000000"/>
                          </a:solidFill>
                          <a:effectLst/>
                          <a:latin typeface="Calibri"/>
                        </a:rPr>
                        <a:t>Accuracy</a:t>
                      </a:r>
                      <a:r>
                        <a:rPr lang="en-US" sz="1500" b="0" i="0" u="none" strike="noStrike" baseline="0" dirty="0" smtClean="0">
                          <a:solidFill>
                            <a:srgbClr val="000000"/>
                          </a:solidFill>
                          <a:effectLst/>
                          <a:latin typeface="Calibri"/>
                        </a:rPr>
                        <a:t> </a:t>
                      </a:r>
                      <a:r>
                        <a:rPr lang="en-US" sz="1500" b="0" i="0" u="none" strike="noStrike" dirty="0" smtClean="0">
                          <a:solidFill>
                            <a:srgbClr val="000000"/>
                          </a:solidFill>
                          <a:effectLst/>
                          <a:latin typeface="Calibri"/>
                        </a:rPr>
                        <a:t>% </a:t>
                      </a:r>
                      <a:r>
                        <a:rPr lang="en-US" sz="1500" b="0" i="0" u="none" strike="noStrike" dirty="0">
                          <a:solidFill>
                            <a:srgbClr val="000000"/>
                          </a:solidFill>
                          <a:effectLst/>
                          <a:latin typeface="Calibri"/>
                        </a:rPr>
                        <a:t>× Range + LSD </a:t>
                      </a:r>
                      <a:r>
                        <a:rPr lang="en-US" sz="1500" b="0" i="0" u="none" strike="noStrike" dirty="0" smtClean="0">
                          <a:solidFill>
                            <a:srgbClr val="000000"/>
                          </a:solidFill>
                          <a:effectLst/>
                          <a:latin typeface="Calibri"/>
                        </a:rPr>
                        <a:t>=</a:t>
                      </a:r>
                      <a:r>
                        <a:rPr lang="en-US" sz="1500" b="0" i="0" u="none" strike="noStrike" baseline="0" dirty="0" smtClean="0">
                          <a:solidFill>
                            <a:srgbClr val="000000"/>
                          </a:solidFill>
                          <a:effectLst/>
                          <a:latin typeface="Calibri"/>
                        </a:rPr>
                        <a:t> Accuracy</a:t>
                      </a:r>
                      <a:r>
                        <a:rPr lang="en-US" sz="1500" b="0" i="0" u="none" strike="noStrike" dirty="0" smtClean="0">
                          <a:solidFill>
                            <a:srgbClr val="000000"/>
                          </a:solidFill>
                          <a:effectLst/>
                          <a:latin typeface="Calibri"/>
                        </a:rPr>
                        <a:t> FS</a:t>
                      </a:r>
                    </a:p>
                    <a:p>
                      <a:pPr marL="0" marR="0" indent="0" algn="ctr" defTabSz="914400" rtl="0" eaLnBrk="1" fontAlgn="ctr" latinLnBrk="0" hangingPunct="1">
                        <a:lnSpc>
                          <a:spcPct val="100000"/>
                        </a:lnSpc>
                        <a:spcBef>
                          <a:spcPts val="0"/>
                        </a:spcBef>
                        <a:spcAft>
                          <a:spcPts val="0"/>
                        </a:spcAft>
                        <a:buClrTx/>
                        <a:buSzTx/>
                        <a:buFontTx/>
                        <a:buNone/>
                        <a:tabLst/>
                        <a:defRPr/>
                      </a:pPr>
                      <a:r>
                        <a:rPr lang="en-US" sz="1500" b="0" i="0" u="none" strike="noStrike" dirty="0" smtClean="0">
                          <a:solidFill>
                            <a:srgbClr val="000000"/>
                          </a:solidFill>
                          <a:effectLst/>
                          <a:latin typeface="+mn-lt"/>
                        </a:rPr>
                        <a:t>Accuracy at Test Point:  </a:t>
                      </a:r>
                    </a:p>
                    <a:p>
                      <a:pPr marL="0" marR="0" indent="0" algn="ctr" defTabSz="914400" rtl="0" eaLnBrk="1" fontAlgn="ctr" latinLnBrk="0" hangingPunct="1">
                        <a:lnSpc>
                          <a:spcPct val="100000"/>
                        </a:lnSpc>
                        <a:spcBef>
                          <a:spcPts val="0"/>
                        </a:spcBef>
                        <a:spcAft>
                          <a:spcPts val="0"/>
                        </a:spcAft>
                        <a:buClrTx/>
                        <a:buSzTx/>
                        <a:buFontTx/>
                        <a:buNone/>
                        <a:tabLst/>
                        <a:defRPr/>
                      </a:pPr>
                      <a:r>
                        <a:rPr lang="en-US" sz="1500" b="0" i="0" u="none" strike="noStrike" dirty="0" smtClean="0">
                          <a:solidFill>
                            <a:srgbClr val="000000"/>
                          </a:solidFill>
                          <a:effectLst/>
                          <a:latin typeface="+mn-lt"/>
                        </a:rPr>
                        <a:t>IF FS: </a:t>
                      </a:r>
                      <a:r>
                        <a:rPr lang="en-US" sz="1500" b="0" i="0" u="none" strike="noStrike" baseline="0" dirty="0" smtClean="0">
                          <a:solidFill>
                            <a:srgbClr val="000000"/>
                          </a:solidFill>
                          <a:effectLst/>
                          <a:latin typeface="+mn-lt"/>
                        </a:rPr>
                        <a:t> Divide Accuracy units by test point units</a:t>
                      </a:r>
                      <a:r>
                        <a:rPr lang="en-US" sz="1500" b="0" i="0" u="none" strike="noStrike" dirty="0" smtClean="0">
                          <a:solidFill>
                            <a:srgbClr val="000000"/>
                          </a:solidFill>
                          <a:effectLst/>
                          <a:latin typeface="+mn-lt"/>
                        </a:rPr>
                        <a:t> + LSD =</a:t>
                      </a:r>
                      <a:r>
                        <a:rPr lang="en-US" sz="1500" b="0" i="0" u="none" strike="noStrike" baseline="0" dirty="0" smtClean="0">
                          <a:solidFill>
                            <a:srgbClr val="000000"/>
                          </a:solidFill>
                          <a:effectLst/>
                          <a:latin typeface="+mn-lt"/>
                        </a:rPr>
                        <a:t> Accuracy % at Test Point</a:t>
                      </a:r>
                    </a:p>
                    <a:p>
                      <a:pPr marL="0" marR="0" indent="0" algn="ctr" defTabSz="914400" rtl="0" eaLnBrk="1" fontAlgn="ctr" latinLnBrk="0" hangingPunct="1">
                        <a:lnSpc>
                          <a:spcPct val="100000"/>
                        </a:lnSpc>
                        <a:spcBef>
                          <a:spcPts val="0"/>
                        </a:spcBef>
                        <a:spcAft>
                          <a:spcPts val="0"/>
                        </a:spcAft>
                        <a:buClrTx/>
                        <a:buSzTx/>
                        <a:buFontTx/>
                        <a:buNone/>
                        <a:tabLst/>
                        <a:defRPr/>
                      </a:pPr>
                      <a:r>
                        <a:rPr lang="en-US" sz="1500" b="0" i="0" u="none" strike="noStrike" baseline="0" dirty="0" smtClean="0">
                          <a:solidFill>
                            <a:srgbClr val="000000"/>
                          </a:solidFill>
                          <a:effectLst/>
                          <a:latin typeface="+mn-lt"/>
                        </a:rPr>
                        <a:t>IF READING:  Multiply % x test point + LSD = Accuracy at Test Point</a:t>
                      </a:r>
                      <a:endParaRPr lang="en-US" sz="1500" b="0" i="0" u="none" strike="noStrike" dirty="0" smtClean="0">
                        <a:solidFill>
                          <a:srgbClr val="000000"/>
                        </a:solidFill>
                        <a:effectLst/>
                        <a:latin typeface="+mn-lt"/>
                      </a:endParaRPr>
                    </a:p>
                  </a:txBody>
                  <a:tcPr marL="12192" marR="12192" marT="121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bl>
          </a:graphicData>
        </a:graphic>
      </p:graphicFrame>
      <p:pic>
        <p:nvPicPr>
          <p:cNvPr id="8" name="Picture 2"/>
          <p:cNvPicPr>
            <a:picLocks noChangeAspect="1" noChangeArrowheads="1"/>
          </p:cNvPicPr>
          <p:nvPr/>
        </p:nvPicPr>
        <p:blipFill>
          <a:blip r:embed="rId3" cstate="print"/>
          <a:srcRect/>
          <a:stretch>
            <a:fillRect/>
          </a:stretch>
        </p:blipFill>
        <p:spPr bwMode="auto">
          <a:xfrm>
            <a:off x="0" y="0"/>
            <a:ext cx="9144000" cy="1219200"/>
          </a:xfrm>
          <a:prstGeom prst="rect">
            <a:avLst/>
          </a:prstGeom>
          <a:noFill/>
          <a:ln w="9525">
            <a:noFill/>
            <a:miter lim="800000"/>
            <a:headEnd/>
            <a:tailEnd/>
          </a:ln>
          <a:effectLst/>
        </p:spPr>
      </p:pic>
      <p:sp>
        <p:nvSpPr>
          <p:cNvPr id="2" name="Title 1"/>
          <p:cNvSpPr>
            <a:spLocks noGrp="1"/>
          </p:cNvSpPr>
          <p:nvPr>
            <p:ph type="title"/>
          </p:nvPr>
        </p:nvSpPr>
        <p:spPr>
          <a:xfrm>
            <a:off x="-228600" y="228600"/>
            <a:ext cx="9067800" cy="1143000"/>
          </a:xfrm>
        </p:spPr>
        <p:txBody>
          <a:bodyPr>
            <a:normAutofit fontScale="90000"/>
          </a:bodyPr>
          <a:lstStyle/>
          <a:p>
            <a:r>
              <a:rPr lang="en-US" sz="3200" dirty="0" smtClean="0">
                <a:solidFill>
                  <a:schemeClr val="bg1"/>
                </a:solidFill>
              </a:rPr>
              <a:t>Example 1:  Comparing IV Pump Analyzers </a:t>
            </a:r>
            <a:br>
              <a:rPr lang="en-US" sz="3200" dirty="0" smtClean="0">
                <a:solidFill>
                  <a:schemeClr val="bg1"/>
                </a:solidFill>
              </a:rPr>
            </a:br>
            <a:r>
              <a:rPr lang="en-US" sz="3200" dirty="0" smtClean="0">
                <a:solidFill>
                  <a:schemeClr val="bg1"/>
                </a:solidFill>
              </a:rPr>
              <a:t> Pressure Accuracy </a:t>
            </a:r>
            <a:br>
              <a:rPr lang="en-US" sz="3200" dirty="0" smtClean="0">
                <a:solidFill>
                  <a:schemeClr val="bg1"/>
                </a:solidFill>
              </a:rPr>
            </a:br>
            <a:r>
              <a:rPr lang="en-US" sz="3200" i="1" dirty="0" smtClean="0">
                <a:solidFill>
                  <a:schemeClr val="bg1"/>
                </a:solidFill>
              </a:rPr>
              <a:t>% </a:t>
            </a:r>
            <a:r>
              <a:rPr lang="en-US" sz="3200" i="1" dirty="0">
                <a:solidFill>
                  <a:schemeClr val="bg1"/>
                </a:solidFill>
              </a:rPr>
              <a:t>of reading </a:t>
            </a:r>
            <a:r>
              <a:rPr lang="en-US" sz="3200" b="1" dirty="0">
                <a:solidFill>
                  <a:schemeClr val="bg1"/>
                </a:solidFill>
              </a:rPr>
              <a:t>vs. </a:t>
            </a:r>
            <a:r>
              <a:rPr lang="en-US" sz="3200" i="1" dirty="0">
                <a:solidFill>
                  <a:schemeClr val="bg1"/>
                </a:solidFill>
              </a:rPr>
              <a:t>% of </a:t>
            </a:r>
            <a:r>
              <a:rPr lang="en-US" sz="3200" i="1" dirty="0" smtClean="0">
                <a:solidFill>
                  <a:schemeClr val="bg1"/>
                </a:solidFill>
              </a:rPr>
              <a:t>Full Scale</a:t>
            </a:r>
            <a:r>
              <a:rPr lang="en-US" sz="3100" i="1" dirty="0" smtClean="0">
                <a:solidFill>
                  <a:srgbClr val="3333FF"/>
                </a:solidFill>
              </a:rPr>
              <a:t/>
            </a:r>
            <a:br>
              <a:rPr lang="en-US" sz="3100" i="1" dirty="0" smtClean="0">
                <a:solidFill>
                  <a:srgbClr val="3333FF"/>
                </a:solidFill>
              </a:rPr>
            </a:br>
            <a:endParaRPr lang="en-US" sz="3100" i="1" dirty="0">
              <a:solidFill>
                <a:srgbClr val="3333FF"/>
              </a:solidFill>
            </a:endParaRPr>
          </a:p>
        </p:txBody>
      </p:sp>
      <p:pic>
        <p:nvPicPr>
          <p:cNvPr id="9" name="Picture 8" descr="Pronk Yellow-dot long.jpg"/>
          <p:cNvPicPr>
            <a:picLocks noChangeAspect="1"/>
          </p:cNvPicPr>
          <p:nvPr/>
        </p:nvPicPr>
        <p:blipFill>
          <a:blip r:embed="rId4" cstate="print"/>
          <a:stretch>
            <a:fillRect/>
          </a:stretch>
        </p:blipFill>
        <p:spPr>
          <a:xfrm>
            <a:off x="2209800" y="6433721"/>
            <a:ext cx="4572000" cy="424279"/>
          </a:xfrm>
          <a:prstGeom prst="rect">
            <a:avLst/>
          </a:prstGeom>
        </p:spPr>
      </p:pic>
    </p:spTree>
    <p:extLst>
      <p:ext uri="{BB962C8B-B14F-4D97-AF65-F5344CB8AC3E}">
        <p14:creationId xmlns:p14="http://schemas.microsoft.com/office/powerpoint/2010/main" val="228124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ext uri="{D42A27DB-BD31-4B8C-83A1-F6EECF244321}">
                <p14:modId xmlns:p14="http://schemas.microsoft.com/office/powerpoint/2010/main" val="599227998"/>
              </p:ext>
            </p:extLst>
          </p:nvPr>
        </p:nvGraphicFramePr>
        <p:xfrm>
          <a:off x="76200" y="838201"/>
          <a:ext cx="6858000" cy="1858086"/>
        </p:xfrm>
        <a:graphic>
          <a:graphicData uri="http://schemas.openxmlformats.org/drawingml/2006/table">
            <a:tbl>
              <a:tblPr/>
              <a:tblGrid>
                <a:gridCol w="2805545"/>
                <a:gridCol w="810491"/>
                <a:gridCol w="810491"/>
                <a:gridCol w="810491"/>
                <a:gridCol w="810491"/>
                <a:gridCol w="810491"/>
              </a:tblGrid>
              <a:tr h="317840">
                <a:tc gridSpan="6">
                  <a:txBody>
                    <a:bodyPr/>
                    <a:lstStyle/>
                    <a:p>
                      <a:pPr algn="l" fontAlgn="ctr"/>
                      <a:r>
                        <a:rPr lang="en-US" sz="1400" b="1" i="0" u="none" strike="noStrike" dirty="0" smtClean="0">
                          <a:solidFill>
                            <a:srgbClr val="000000"/>
                          </a:solidFill>
                          <a:effectLst/>
                          <a:latin typeface="Calibri"/>
                        </a:rPr>
                        <a:t> Scenario </a:t>
                      </a:r>
                      <a:r>
                        <a:rPr lang="en-US" sz="1400" b="1" i="0" u="none" strike="noStrike" dirty="0">
                          <a:solidFill>
                            <a:srgbClr val="000000"/>
                          </a:solidFill>
                          <a:effectLst/>
                          <a:latin typeface="Calibri"/>
                        </a:rPr>
                        <a:t>1:  IV pump is out of Tolerance for Volume </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8259">
                <a:tc gridSpan="6">
                  <a:txBody>
                    <a:bodyPr/>
                    <a:lstStyle/>
                    <a:p>
                      <a:pPr algn="ctr" fontAlgn="ctr"/>
                      <a:r>
                        <a:rPr lang="en-US" sz="1200" b="0" i="0" u="none" strike="noStrike" dirty="0">
                          <a:solidFill>
                            <a:srgbClr val="000000"/>
                          </a:solidFill>
                          <a:effectLst/>
                          <a:latin typeface="Calibri"/>
                        </a:rPr>
                        <a:t>Tester A has a 4:1 Ratio compared to the IV Pump test tolerance</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5594">
                <a:tc gridSpan="6">
                  <a:txBody>
                    <a:bodyPr/>
                    <a:lstStyle/>
                    <a:p>
                      <a:pPr algn="ctr" fontAlgn="ctr"/>
                      <a:r>
                        <a:rPr lang="en-US" sz="1200" b="0" i="0" u="none" strike="noStrike" dirty="0">
                          <a:solidFill>
                            <a:srgbClr val="000000"/>
                          </a:solidFill>
                          <a:effectLst/>
                          <a:latin typeface="Calibri"/>
                        </a:rPr>
                        <a:t>Tester B has a </a:t>
                      </a:r>
                      <a:r>
                        <a:rPr lang="en-US" sz="1200" b="0" i="0" u="none" strike="noStrike" dirty="0">
                          <a:solidFill>
                            <a:srgbClr val="FF0000"/>
                          </a:solidFill>
                          <a:effectLst/>
                          <a:latin typeface="Calibri"/>
                        </a:rPr>
                        <a:t>2:1</a:t>
                      </a:r>
                      <a:r>
                        <a:rPr lang="en-US" sz="1200" b="0" i="0" u="none" strike="noStrike" dirty="0">
                          <a:solidFill>
                            <a:srgbClr val="000000"/>
                          </a:solidFill>
                          <a:effectLst/>
                          <a:latin typeface="Calibri"/>
                        </a:rPr>
                        <a:t> Ratio compared to the IV Pump test tolerance</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8259">
                <a:tc rowSpan="2">
                  <a:txBody>
                    <a:bodyPr/>
                    <a:lstStyle/>
                    <a:p>
                      <a:pPr algn="ctr" fontAlgn="ctr"/>
                      <a:r>
                        <a:rPr lang="en-US" sz="1200" b="0" i="0" u="none" strike="noStrike" dirty="0">
                          <a:solidFill>
                            <a:srgbClr val="000000"/>
                          </a:solidFill>
                          <a:effectLst/>
                          <a:latin typeface="Calibri"/>
                        </a:rPr>
                        <a:t>Rate / Volume Test: Target 12.000ml</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rowSpan="2">
                  <a:txBody>
                    <a:bodyPr/>
                    <a:lstStyle/>
                    <a:p>
                      <a:pPr algn="ctr" fontAlgn="ctr"/>
                      <a:r>
                        <a:rPr lang="en-US" sz="1200" b="0" i="0" u="none" strike="noStrike" dirty="0">
                          <a:solidFill>
                            <a:srgbClr val="000000"/>
                          </a:solidFill>
                          <a:effectLst/>
                          <a:latin typeface="Calibri"/>
                        </a:rPr>
                        <a:t>% Error</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rowSpan="2">
                  <a:txBody>
                    <a:bodyPr/>
                    <a:lstStyle/>
                    <a:p>
                      <a:pPr algn="ctr" fontAlgn="ctr"/>
                      <a:r>
                        <a:rPr lang="en-US" sz="1200" b="0" i="0" u="none" strike="noStrike" dirty="0">
                          <a:solidFill>
                            <a:srgbClr val="000000"/>
                          </a:solidFill>
                          <a:effectLst/>
                          <a:latin typeface="Calibri"/>
                        </a:rPr>
                        <a:t>Result: ml</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gridSpan="3">
                  <a:txBody>
                    <a:bodyPr/>
                    <a:lstStyle/>
                    <a:p>
                      <a:pPr algn="ctr" fontAlgn="ctr"/>
                      <a:r>
                        <a:rPr lang="en-US" sz="1200" b="0" i="0" u="none" strike="noStrike" dirty="0">
                          <a:solidFill>
                            <a:srgbClr val="000000"/>
                          </a:solidFill>
                          <a:effectLst/>
                          <a:latin typeface="Calibri"/>
                        </a:rPr>
                        <a:t>Device Test Point Tolerance: 3.4%</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hMerge="1">
                  <a:txBody>
                    <a:bodyPr/>
                    <a:lstStyle/>
                    <a:p>
                      <a:endParaRPr lang="en-US"/>
                    </a:p>
                  </a:txBody>
                  <a:tcPr/>
                </a:tc>
                <a:tc hMerge="1">
                  <a:txBody>
                    <a:bodyPr/>
                    <a:lstStyle/>
                    <a:p>
                      <a:endParaRPr lang="en-US"/>
                    </a:p>
                  </a:txBody>
                  <a:tcPr/>
                </a:tc>
              </a:tr>
              <a:tr h="36673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200" b="0" i="0" u="none" strike="noStrike" dirty="0">
                          <a:solidFill>
                            <a:srgbClr val="000000"/>
                          </a:solidFill>
                          <a:effectLst/>
                          <a:latin typeface="Calibri"/>
                        </a:rPr>
                        <a:t>Minimum</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200" b="0" i="0" u="none" strike="noStrike" dirty="0">
                          <a:solidFill>
                            <a:srgbClr val="000000"/>
                          </a:solidFill>
                          <a:effectLst/>
                          <a:latin typeface="Calibri"/>
                        </a:rPr>
                        <a:t>Maximum</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200" b="0" i="0" u="none" strike="noStrike" dirty="0">
                          <a:solidFill>
                            <a:srgbClr val="000000"/>
                          </a:solidFill>
                          <a:effectLst/>
                          <a:latin typeface="Calibri"/>
                        </a:rPr>
                        <a:t>Pass/Fail</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188259">
                <a:tc>
                  <a:txBody>
                    <a:bodyPr/>
                    <a:lstStyle/>
                    <a:p>
                      <a:pPr algn="ctr" fontAlgn="ctr"/>
                      <a:r>
                        <a:rPr lang="en-US" sz="1200" b="0" i="0" u="none" strike="noStrike" dirty="0">
                          <a:solidFill>
                            <a:srgbClr val="000000"/>
                          </a:solidFill>
                          <a:effectLst/>
                          <a:latin typeface="Calibri"/>
                        </a:rPr>
                        <a:t>IV Pump: out of tolerance- High </a:t>
                      </a:r>
                      <a:r>
                        <a:rPr lang="en-US" sz="1200" b="0" i="0" u="none" strike="noStrike" dirty="0" smtClean="0">
                          <a:solidFill>
                            <a:srgbClr val="000000"/>
                          </a:solidFill>
                          <a:effectLst/>
                          <a:latin typeface="Calibri"/>
                        </a:rPr>
                        <a:t>by:</a:t>
                      </a:r>
                      <a:endParaRPr lang="en-US" sz="1200" b="0" i="0" u="none" strike="noStrike" dirty="0">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chemeClr val="tx1"/>
                          </a:solidFill>
                          <a:effectLst/>
                          <a:latin typeface="Calibri"/>
                        </a:rPr>
                        <a:t>12.60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11.59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12.41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Fail</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8259">
                <a:tc>
                  <a:txBody>
                    <a:bodyPr/>
                    <a:lstStyle/>
                    <a:p>
                      <a:pPr algn="ctr" fontAlgn="ctr"/>
                      <a:r>
                        <a:rPr lang="en-US" sz="1200" b="0" i="0" u="none" strike="noStrike" dirty="0">
                          <a:solidFill>
                            <a:srgbClr val="000000"/>
                          </a:solidFill>
                          <a:effectLst/>
                          <a:latin typeface="Calibri"/>
                        </a:rPr>
                        <a:t>Tester A measuring low by: </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-0.85%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chemeClr val="tx1"/>
                          </a:solidFill>
                          <a:effectLst/>
                          <a:latin typeface="Calibri"/>
                        </a:rPr>
                        <a:t>12.49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11.59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12.41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Fail</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5594">
                <a:tc>
                  <a:txBody>
                    <a:bodyPr/>
                    <a:lstStyle/>
                    <a:p>
                      <a:pPr algn="ctr" fontAlgn="ctr"/>
                      <a:r>
                        <a:rPr lang="en-US" sz="1200" b="0" i="0" u="none" strike="noStrike" dirty="0">
                          <a:solidFill>
                            <a:srgbClr val="000000"/>
                          </a:solidFill>
                          <a:effectLst/>
                          <a:latin typeface="Calibri"/>
                        </a:rPr>
                        <a:t>Tester B measuring low </a:t>
                      </a:r>
                      <a:r>
                        <a:rPr lang="en-US" sz="1200" b="0" i="0" u="none" strike="noStrike" dirty="0" smtClean="0">
                          <a:solidFill>
                            <a:srgbClr val="000000"/>
                          </a:solidFill>
                          <a:effectLst/>
                          <a:latin typeface="Calibri"/>
                        </a:rPr>
                        <a:t>by:</a:t>
                      </a:r>
                      <a:endParaRPr lang="en-US" sz="1200" b="0" i="0" u="none" strike="noStrike" dirty="0">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FF0000"/>
                          </a:solidFill>
                          <a:effectLst/>
                          <a:latin typeface="Calibri"/>
                        </a:rPr>
                        <a:t>12.35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11.59</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12.41</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FF0000"/>
                          </a:solidFill>
                          <a:effectLst/>
                          <a:latin typeface="Calibri"/>
                        </a:rPr>
                        <a:t>Pass</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3" name="TextBox 12"/>
          <p:cNvSpPr txBox="1"/>
          <p:nvPr/>
        </p:nvSpPr>
        <p:spPr>
          <a:xfrm>
            <a:off x="6629400" y="2438400"/>
            <a:ext cx="2514600" cy="276999"/>
          </a:xfrm>
          <a:prstGeom prst="rect">
            <a:avLst/>
          </a:prstGeom>
          <a:noFill/>
        </p:spPr>
        <p:txBody>
          <a:bodyPr wrap="square" rtlCol="0">
            <a:spAutoFit/>
          </a:bodyPr>
          <a:lstStyle/>
          <a:p>
            <a:r>
              <a:rPr lang="en-US" sz="1200" i="1" dirty="0" smtClean="0">
                <a:ea typeface="Wingdings"/>
                <a:cs typeface="Wingdings"/>
                <a:sym typeface="Wingdings"/>
              </a:rPr>
              <a:t>  We </a:t>
            </a:r>
            <a:r>
              <a:rPr lang="en-US" sz="1200" i="1" dirty="0">
                <a:ea typeface="Wingdings"/>
                <a:cs typeface="Wingdings"/>
                <a:sym typeface="Wingdings"/>
              </a:rPr>
              <a:t>Just passed a Failing Device.</a:t>
            </a:r>
            <a:endParaRPr lang="en-US" sz="1200" i="1" dirty="0"/>
          </a:p>
        </p:txBody>
      </p:sp>
      <p:sp>
        <p:nvSpPr>
          <p:cNvPr id="14" name="TextBox 13"/>
          <p:cNvSpPr txBox="1"/>
          <p:nvPr/>
        </p:nvSpPr>
        <p:spPr>
          <a:xfrm>
            <a:off x="6629400" y="4419600"/>
            <a:ext cx="2514600" cy="276999"/>
          </a:xfrm>
          <a:prstGeom prst="rect">
            <a:avLst/>
          </a:prstGeom>
          <a:noFill/>
        </p:spPr>
        <p:txBody>
          <a:bodyPr wrap="square" rtlCol="0">
            <a:spAutoFit/>
          </a:bodyPr>
          <a:lstStyle/>
          <a:p>
            <a:r>
              <a:rPr lang="en-US" sz="1200" i="1" dirty="0">
                <a:ea typeface="Wingdings"/>
                <a:cs typeface="Wingdings"/>
                <a:sym typeface="Wingdings"/>
              </a:rPr>
              <a:t> </a:t>
            </a:r>
            <a:r>
              <a:rPr lang="en-US" sz="1200" i="1" dirty="0" smtClean="0">
                <a:ea typeface="Wingdings"/>
                <a:cs typeface="Wingdings"/>
                <a:sym typeface="Wingdings"/>
              </a:rPr>
              <a:t> We </a:t>
            </a:r>
            <a:r>
              <a:rPr lang="en-US" sz="1200" i="1" dirty="0">
                <a:ea typeface="Wingdings"/>
                <a:cs typeface="Wingdings"/>
                <a:sym typeface="Wingdings"/>
              </a:rPr>
              <a:t>Just failed a Failing </a:t>
            </a:r>
            <a:r>
              <a:rPr lang="en-US" sz="1200" i="1" dirty="0" smtClean="0">
                <a:ea typeface="Wingdings"/>
                <a:cs typeface="Wingdings"/>
                <a:sym typeface="Wingdings"/>
              </a:rPr>
              <a:t>Device.</a:t>
            </a:r>
            <a:endParaRPr lang="en-US" sz="1200" i="1" dirty="0"/>
          </a:p>
        </p:txBody>
      </p:sp>
      <p:sp>
        <p:nvSpPr>
          <p:cNvPr id="15" name="TextBox 14"/>
          <p:cNvSpPr txBox="1"/>
          <p:nvPr/>
        </p:nvSpPr>
        <p:spPr>
          <a:xfrm>
            <a:off x="6553200" y="6324600"/>
            <a:ext cx="2514600" cy="369332"/>
          </a:xfrm>
          <a:prstGeom prst="rect">
            <a:avLst/>
          </a:prstGeom>
          <a:noFill/>
        </p:spPr>
        <p:txBody>
          <a:bodyPr wrap="square" rtlCol="0">
            <a:spAutoFit/>
          </a:bodyPr>
          <a:lstStyle/>
          <a:p>
            <a:pPr algn="ctr"/>
            <a:r>
              <a:rPr lang="en-US" sz="1200" i="1" dirty="0">
                <a:ea typeface="Wingdings"/>
                <a:cs typeface="Wingdings"/>
                <a:sym typeface="Wingdings"/>
              </a:rPr>
              <a:t> </a:t>
            </a:r>
            <a:r>
              <a:rPr lang="en-US" sz="1200" i="1" dirty="0" smtClean="0">
                <a:ea typeface="Wingdings"/>
                <a:cs typeface="Wingdings"/>
                <a:sym typeface="Wingdings"/>
              </a:rPr>
              <a:t>   We </a:t>
            </a:r>
            <a:r>
              <a:rPr lang="en-US" sz="1200" i="1" dirty="0">
                <a:ea typeface="Wingdings"/>
                <a:cs typeface="Wingdings"/>
                <a:sym typeface="Wingdings"/>
              </a:rPr>
              <a:t>Just mis-calibrated a Device</a:t>
            </a:r>
            <a:r>
              <a:rPr lang="en-US" dirty="0">
                <a:ea typeface="Wingdings"/>
                <a:cs typeface="Wingdings"/>
                <a:sym typeface="Wingdings"/>
              </a:rPr>
              <a:t>.</a:t>
            </a:r>
            <a:endParaRPr lang="en-US" dirty="0"/>
          </a:p>
        </p:txBody>
      </p:sp>
      <p:graphicFrame>
        <p:nvGraphicFramePr>
          <p:cNvPr id="16" name="Table 15"/>
          <p:cNvGraphicFramePr>
            <a:graphicFrameLocks noGrp="1"/>
          </p:cNvGraphicFramePr>
          <p:nvPr>
            <p:extLst>
              <p:ext uri="{D42A27DB-BD31-4B8C-83A1-F6EECF244321}">
                <p14:modId xmlns:p14="http://schemas.microsoft.com/office/powerpoint/2010/main" val="1114333326"/>
              </p:ext>
            </p:extLst>
          </p:nvPr>
        </p:nvGraphicFramePr>
        <p:xfrm>
          <a:off x="76200" y="2819400"/>
          <a:ext cx="6858000" cy="1867066"/>
        </p:xfrm>
        <a:graphic>
          <a:graphicData uri="http://schemas.openxmlformats.org/drawingml/2006/table">
            <a:tbl>
              <a:tblPr/>
              <a:tblGrid>
                <a:gridCol w="2805545"/>
                <a:gridCol w="810491"/>
                <a:gridCol w="810491"/>
                <a:gridCol w="810491"/>
                <a:gridCol w="810491"/>
                <a:gridCol w="810491"/>
              </a:tblGrid>
              <a:tr h="300394">
                <a:tc gridSpan="6">
                  <a:txBody>
                    <a:bodyPr/>
                    <a:lstStyle/>
                    <a:p>
                      <a:pPr algn="l" fontAlgn="ctr"/>
                      <a:r>
                        <a:rPr lang="en-US" sz="1400" b="1" i="0" u="none" strike="noStrike" dirty="0" smtClean="0">
                          <a:solidFill>
                            <a:srgbClr val="000000"/>
                          </a:solidFill>
                          <a:effectLst/>
                          <a:latin typeface="Calibri"/>
                        </a:rPr>
                        <a:t> Scenario </a:t>
                      </a:r>
                      <a:r>
                        <a:rPr lang="en-US" sz="1400" b="1" i="0" u="none" strike="noStrike" dirty="0">
                          <a:solidFill>
                            <a:srgbClr val="000000"/>
                          </a:solidFill>
                          <a:effectLst/>
                          <a:latin typeface="Calibri"/>
                        </a:rPr>
                        <a:t>2:  IV pump is out of Tolerance for Occlusion</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5043">
                <a:tc gridSpan="6">
                  <a:txBody>
                    <a:bodyPr/>
                    <a:lstStyle/>
                    <a:p>
                      <a:pPr algn="ctr" fontAlgn="ctr"/>
                      <a:r>
                        <a:rPr lang="en-US" sz="1200" b="0" i="0" u="none" strike="noStrike" dirty="0">
                          <a:solidFill>
                            <a:srgbClr val="000000"/>
                          </a:solidFill>
                          <a:effectLst/>
                          <a:latin typeface="Calibri"/>
                        </a:rPr>
                        <a:t>Tester A has a 50:1 Ratio compared to the IV Pump test tolerance</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2252">
                <a:tc gridSpan="6">
                  <a:txBody>
                    <a:bodyPr/>
                    <a:lstStyle/>
                    <a:p>
                      <a:pPr algn="ctr" fontAlgn="ctr"/>
                      <a:r>
                        <a:rPr lang="en-US" sz="1200" b="0" i="0" u="none" strike="noStrike" dirty="0">
                          <a:solidFill>
                            <a:srgbClr val="000000"/>
                          </a:solidFill>
                          <a:effectLst/>
                          <a:latin typeface="Calibri"/>
                        </a:rPr>
                        <a:t>Tester B has a 5:1 Ratio compared to the IV Pump test tolerance</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0315">
                <a:tc rowSpan="2">
                  <a:txBody>
                    <a:bodyPr/>
                    <a:lstStyle/>
                    <a:p>
                      <a:pPr algn="ctr" fontAlgn="ctr"/>
                      <a:r>
                        <a:rPr lang="en-US" sz="1200" b="0" i="0" u="none" strike="noStrike" dirty="0">
                          <a:solidFill>
                            <a:srgbClr val="000000"/>
                          </a:solidFill>
                          <a:effectLst/>
                          <a:latin typeface="Calibri"/>
                        </a:rPr>
                        <a:t>Occlusion Testing: Target Pressure 10PSI</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rowSpan="2">
                  <a:txBody>
                    <a:bodyPr/>
                    <a:lstStyle/>
                    <a:p>
                      <a:pPr algn="ctr" fontAlgn="ctr"/>
                      <a:r>
                        <a:rPr lang="en-US" sz="1200" b="0" i="0" u="none" strike="noStrike" dirty="0">
                          <a:solidFill>
                            <a:srgbClr val="000000"/>
                          </a:solidFill>
                          <a:effectLst/>
                          <a:latin typeface="Calibri"/>
                        </a:rPr>
                        <a:t>% Error</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rowSpan="2">
                  <a:txBody>
                    <a:bodyPr/>
                    <a:lstStyle/>
                    <a:p>
                      <a:pPr algn="ctr" fontAlgn="ctr"/>
                      <a:r>
                        <a:rPr lang="en-US" sz="1200" b="0" i="0" u="none" strike="noStrike" dirty="0">
                          <a:solidFill>
                            <a:srgbClr val="000000"/>
                          </a:solidFill>
                          <a:effectLst/>
                          <a:latin typeface="Calibri"/>
                        </a:rPr>
                        <a:t>Result: PSI</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gridSpan="3">
                  <a:txBody>
                    <a:bodyPr/>
                    <a:lstStyle/>
                    <a:p>
                      <a:pPr algn="ctr" fontAlgn="ctr"/>
                      <a:r>
                        <a:rPr lang="en-US" sz="1200" b="0" i="0" u="none" strike="noStrike" dirty="0">
                          <a:solidFill>
                            <a:srgbClr val="000000"/>
                          </a:solidFill>
                          <a:effectLst/>
                          <a:latin typeface="Calibri"/>
                        </a:rPr>
                        <a:t>Device Test Point Tolerance: 25%</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en-US"/>
                    </a:p>
                  </a:txBody>
                  <a:tcPr/>
                </a:tc>
                <a:tc hMerge="1">
                  <a:txBody>
                    <a:bodyPr/>
                    <a:lstStyle/>
                    <a:p>
                      <a:endParaRPr lang="en-US"/>
                    </a:p>
                  </a:txBody>
                  <a:tcPr/>
                </a:tc>
              </a:tr>
              <a:tr h="34845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200" b="0" i="0" u="none" strike="noStrike" dirty="0">
                          <a:solidFill>
                            <a:srgbClr val="000000"/>
                          </a:solidFill>
                          <a:effectLst/>
                          <a:latin typeface="Calibri"/>
                        </a:rPr>
                        <a:t>Minimum</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200" b="0" i="0" u="none" strike="noStrike" dirty="0">
                          <a:solidFill>
                            <a:srgbClr val="000000"/>
                          </a:solidFill>
                          <a:effectLst/>
                          <a:latin typeface="Calibri"/>
                        </a:rPr>
                        <a:t>Maximum</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200" b="0" i="0" u="none" strike="noStrike" dirty="0">
                          <a:solidFill>
                            <a:srgbClr val="000000"/>
                          </a:solidFill>
                          <a:effectLst/>
                          <a:latin typeface="Calibri"/>
                        </a:rPr>
                        <a:t>Pass/Fail</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185043">
                <a:tc>
                  <a:txBody>
                    <a:bodyPr/>
                    <a:lstStyle/>
                    <a:p>
                      <a:pPr algn="ctr" fontAlgn="ctr"/>
                      <a:r>
                        <a:rPr lang="en-US" sz="1200" b="0" i="0" u="none" strike="noStrike" dirty="0">
                          <a:solidFill>
                            <a:srgbClr val="000000"/>
                          </a:solidFill>
                          <a:effectLst/>
                          <a:latin typeface="Calibri"/>
                        </a:rPr>
                        <a:t>IV Pump: out of tolerance- High </a:t>
                      </a:r>
                      <a:r>
                        <a:rPr lang="en-US" sz="1200" b="0" i="0" u="none" strike="noStrike" dirty="0" smtClean="0">
                          <a:solidFill>
                            <a:srgbClr val="000000"/>
                          </a:solidFill>
                          <a:effectLst/>
                          <a:latin typeface="Calibri"/>
                        </a:rPr>
                        <a:t>by:</a:t>
                      </a:r>
                      <a:endParaRPr lang="en-US" sz="1200" b="0" i="0" u="none" strike="noStrike" dirty="0">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35%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13.50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a:rPr>
                        <a:t>7.5</a:t>
                      </a:r>
                      <a:endParaRPr lang="en-US" sz="12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a:rPr>
                        <a:t>12.5</a:t>
                      </a:r>
                      <a:endParaRPr lang="en-US" sz="12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Fail</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5043">
                <a:tc>
                  <a:txBody>
                    <a:bodyPr/>
                    <a:lstStyle/>
                    <a:p>
                      <a:pPr algn="ctr" fontAlgn="ctr"/>
                      <a:r>
                        <a:rPr lang="en-US" sz="1200" b="0" i="0" u="none" strike="noStrike" dirty="0">
                          <a:solidFill>
                            <a:srgbClr val="000000"/>
                          </a:solidFill>
                          <a:effectLst/>
                          <a:latin typeface="Calibri"/>
                        </a:rPr>
                        <a:t>Tester A measuring low by</a:t>
                      </a:r>
                      <a:r>
                        <a:rPr lang="en-US" sz="1200" b="0" i="0" u="none" strike="noStrike" dirty="0" smtClean="0">
                          <a:solidFill>
                            <a:srgbClr val="000000"/>
                          </a:solidFill>
                          <a:effectLst/>
                          <a:latin typeface="Calibri"/>
                        </a:rPr>
                        <a:t>:</a:t>
                      </a:r>
                      <a:endParaRPr lang="en-US" sz="1200" b="0" i="0" u="none" strike="noStrike" dirty="0">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-0.5%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13.43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a:rPr>
                        <a:t>7.5</a:t>
                      </a:r>
                      <a:endParaRPr lang="en-US" sz="12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a:rPr>
                        <a:t>12.5</a:t>
                      </a:r>
                      <a:endParaRPr lang="en-US" sz="12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Fail</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252">
                <a:tc>
                  <a:txBody>
                    <a:bodyPr/>
                    <a:lstStyle/>
                    <a:p>
                      <a:pPr algn="ctr" fontAlgn="ctr"/>
                      <a:r>
                        <a:rPr lang="en-US" sz="1200" b="0" i="0" u="none" strike="noStrike" dirty="0">
                          <a:solidFill>
                            <a:srgbClr val="000000"/>
                          </a:solidFill>
                          <a:effectLst/>
                          <a:latin typeface="Calibri"/>
                        </a:rPr>
                        <a:t>Tester B measuring low by </a:t>
                      </a:r>
                      <a:r>
                        <a:rPr lang="en-US" sz="1200" b="0" i="0" u="none" strike="noStrike" dirty="0" smtClean="0">
                          <a:solidFill>
                            <a:srgbClr val="000000"/>
                          </a:solidFill>
                          <a:effectLst/>
                          <a:latin typeface="Calibri"/>
                        </a:rPr>
                        <a:t>:</a:t>
                      </a:r>
                      <a:endParaRPr lang="en-US" sz="1200" b="0" i="0" u="none" strike="noStrike" dirty="0">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-4.60%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12.88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a:rPr>
                        <a:t>7.5</a:t>
                      </a:r>
                      <a:endParaRPr lang="en-US" sz="12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a:rPr>
                        <a:t>12.5</a:t>
                      </a:r>
                      <a:endParaRPr lang="en-US" sz="12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Fail</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1145781500"/>
              </p:ext>
            </p:extLst>
          </p:nvPr>
        </p:nvGraphicFramePr>
        <p:xfrm>
          <a:off x="76200" y="4800601"/>
          <a:ext cx="6858000" cy="1873201"/>
        </p:xfrm>
        <a:graphic>
          <a:graphicData uri="http://schemas.openxmlformats.org/drawingml/2006/table">
            <a:tbl>
              <a:tblPr/>
              <a:tblGrid>
                <a:gridCol w="2805545"/>
                <a:gridCol w="810491"/>
                <a:gridCol w="810491"/>
                <a:gridCol w="810491"/>
                <a:gridCol w="810491"/>
                <a:gridCol w="810491"/>
              </a:tblGrid>
              <a:tr h="322308">
                <a:tc gridSpan="6">
                  <a:txBody>
                    <a:bodyPr/>
                    <a:lstStyle/>
                    <a:p>
                      <a:pPr algn="l" fontAlgn="ctr"/>
                      <a:r>
                        <a:rPr lang="en-US" sz="1400" b="1" i="0" u="none" strike="noStrike" dirty="0" smtClean="0">
                          <a:solidFill>
                            <a:srgbClr val="000000"/>
                          </a:solidFill>
                          <a:effectLst/>
                          <a:latin typeface="Calibri"/>
                        </a:rPr>
                        <a:t> Scenario </a:t>
                      </a:r>
                      <a:r>
                        <a:rPr lang="en-US" sz="1400" b="1" i="0" u="none" strike="noStrike" dirty="0">
                          <a:solidFill>
                            <a:srgbClr val="000000"/>
                          </a:solidFill>
                          <a:effectLst/>
                          <a:latin typeface="Calibri"/>
                        </a:rPr>
                        <a:t>3:  IV pump: Calibrating Occlusion Pressure</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83835">
                <a:tc gridSpan="6">
                  <a:txBody>
                    <a:bodyPr/>
                    <a:lstStyle/>
                    <a:p>
                      <a:pPr algn="ctr" fontAlgn="ctr"/>
                      <a:r>
                        <a:rPr lang="en-US" sz="1200" b="0" i="0" u="none" strike="noStrike" dirty="0">
                          <a:solidFill>
                            <a:srgbClr val="000000"/>
                          </a:solidFill>
                          <a:effectLst/>
                          <a:latin typeface="Calibri"/>
                        </a:rPr>
                        <a:t>Tester A has a 4:1 Ratio compared to the IV pump Cal Tolerance</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0997">
                <a:tc gridSpan="6">
                  <a:txBody>
                    <a:bodyPr/>
                    <a:lstStyle/>
                    <a:p>
                      <a:pPr algn="ctr" fontAlgn="ctr"/>
                      <a:r>
                        <a:rPr lang="en-US" sz="1200" b="0" i="0" u="none" strike="noStrike" dirty="0" smtClean="0">
                          <a:solidFill>
                            <a:srgbClr val="000000"/>
                          </a:solidFill>
                          <a:effectLst/>
                          <a:latin typeface="+mn-lt"/>
                        </a:rPr>
                        <a:t>Tester B has a </a:t>
                      </a:r>
                      <a:r>
                        <a:rPr lang="en-US" sz="1200" b="0" i="0" u="none" strike="noStrike" dirty="0" smtClean="0">
                          <a:solidFill>
                            <a:srgbClr val="FF0000"/>
                          </a:solidFill>
                          <a:effectLst/>
                          <a:latin typeface="+mn-lt"/>
                        </a:rPr>
                        <a:t>4.6% </a:t>
                      </a:r>
                      <a:r>
                        <a:rPr lang="en-US" sz="1200" b="0" i="0" u="none" strike="noStrike" dirty="0" smtClean="0">
                          <a:solidFill>
                            <a:srgbClr val="000000"/>
                          </a:solidFill>
                          <a:effectLst/>
                          <a:latin typeface="+mn-lt"/>
                        </a:rPr>
                        <a:t>Accuracy at IV Pump Calibration Tolerance of 2%</a:t>
                      </a:r>
                      <a:endParaRPr lang="en-US" sz="1200" b="0" i="0" u="none" strike="noStrike" dirty="0">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62622">
                <a:tc rowSpan="2">
                  <a:txBody>
                    <a:bodyPr/>
                    <a:lstStyle/>
                    <a:p>
                      <a:pPr algn="ctr" fontAlgn="ctr"/>
                      <a:r>
                        <a:rPr lang="en-US" sz="1200" b="0" i="0" u="none" strike="noStrike" dirty="0">
                          <a:solidFill>
                            <a:srgbClr val="000000"/>
                          </a:solidFill>
                          <a:effectLst/>
                          <a:latin typeface="Calibri"/>
                        </a:rPr>
                        <a:t>Occlusion Calibration: Target Pressure 10PSI</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rowSpan="2">
                  <a:txBody>
                    <a:bodyPr/>
                    <a:lstStyle/>
                    <a:p>
                      <a:pPr algn="ctr" fontAlgn="ctr"/>
                      <a:r>
                        <a:rPr lang="en-US" sz="1200" b="0" i="0" u="none" strike="noStrike" dirty="0">
                          <a:solidFill>
                            <a:srgbClr val="000000"/>
                          </a:solidFill>
                          <a:effectLst/>
                          <a:latin typeface="Calibri"/>
                        </a:rPr>
                        <a:t>% Error</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rowSpan="2">
                  <a:txBody>
                    <a:bodyPr/>
                    <a:lstStyle/>
                    <a:p>
                      <a:pPr algn="ctr" fontAlgn="ctr"/>
                      <a:r>
                        <a:rPr lang="en-US" sz="1200" b="0" i="0" u="none" strike="noStrike" dirty="0">
                          <a:solidFill>
                            <a:srgbClr val="000000"/>
                          </a:solidFill>
                          <a:effectLst/>
                          <a:latin typeface="Calibri"/>
                        </a:rPr>
                        <a:t>Result: PSI</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gridSpan="3">
                  <a:txBody>
                    <a:bodyPr/>
                    <a:lstStyle/>
                    <a:p>
                      <a:pPr algn="ctr" fontAlgn="ctr"/>
                      <a:r>
                        <a:rPr lang="en-US" sz="1200" b="0" i="0" u="none" strike="noStrike" dirty="0">
                          <a:solidFill>
                            <a:srgbClr val="000000"/>
                          </a:solidFill>
                          <a:effectLst/>
                          <a:latin typeface="Calibri"/>
                        </a:rPr>
                        <a:t>Device Test Point Tolerance: 2%</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hMerge="1">
                  <a:txBody>
                    <a:bodyPr/>
                    <a:lstStyle/>
                    <a:p>
                      <a:endParaRPr lang="en-US"/>
                    </a:p>
                  </a:txBody>
                  <a:tcPr/>
                </a:tc>
                <a:tc hMerge="1">
                  <a:txBody>
                    <a:bodyPr/>
                    <a:lstStyle/>
                    <a:p>
                      <a:endParaRPr lang="en-US"/>
                    </a:p>
                  </a:txBody>
                  <a:tcPr/>
                </a:tc>
              </a:tr>
              <a:tr h="31037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200" b="0" i="0" u="none" strike="noStrike" dirty="0">
                          <a:solidFill>
                            <a:srgbClr val="000000"/>
                          </a:solidFill>
                          <a:effectLst/>
                          <a:latin typeface="Calibri"/>
                        </a:rPr>
                        <a:t>Minimum</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200" b="0" i="0" u="none" strike="noStrike" dirty="0">
                          <a:solidFill>
                            <a:srgbClr val="000000"/>
                          </a:solidFill>
                          <a:effectLst/>
                          <a:latin typeface="Calibri"/>
                        </a:rPr>
                        <a:t>Maximum</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200" b="0" i="0" u="none" strike="noStrike" dirty="0">
                          <a:solidFill>
                            <a:srgbClr val="000000"/>
                          </a:solidFill>
                          <a:effectLst/>
                          <a:latin typeface="Calibri"/>
                        </a:rPr>
                        <a:t>Pass/Fail</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183835">
                <a:tc>
                  <a:txBody>
                    <a:bodyPr/>
                    <a:lstStyle/>
                    <a:p>
                      <a:pPr algn="ctr" fontAlgn="ctr"/>
                      <a:r>
                        <a:rPr lang="en-US" sz="1200" b="0" i="0" u="none" strike="noStrike" dirty="0">
                          <a:solidFill>
                            <a:srgbClr val="000000"/>
                          </a:solidFill>
                          <a:effectLst/>
                          <a:latin typeface="Calibri"/>
                        </a:rPr>
                        <a:t>Target Pressure: 10.00 PSI</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smtClean="0">
                          <a:solidFill>
                            <a:srgbClr val="000000"/>
                          </a:solidFill>
                          <a:effectLst/>
                          <a:latin typeface="Calibri"/>
                        </a:rPr>
                        <a:t>NA</a:t>
                      </a:r>
                      <a:endParaRPr lang="en-US" sz="12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10.00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9.8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10.2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NA</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83835">
                <a:tc>
                  <a:txBody>
                    <a:bodyPr/>
                    <a:lstStyle/>
                    <a:p>
                      <a:pPr algn="ctr" fontAlgn="ctr"/>
                      <a:r>
                        <a:rPr lang="en-US" sz="1200" b="0" i="0" u="none" strike="noStrike" dirty="0">
                          <a:solidFill>
                            <a:srgbClr val="000000"/>
                          </a:solidFill>
                          <a:effectLst/>
                          <a:latin typeface="Calibri"/>
                        </a:rPr>
                        <a:t>Tester A measuring low by</a:t>
                      </a:r>
                      <a:r>
                        <a:rPr lang="en-US" sz="1200" b="0" i="0" u="none" strike="noStrike" dirty="0" smtClean="0">
                          <a:solidFill>
                            <a:srgbClr val="000000"/>
                          </a:solidFill>
                          <a:effectLst/>
                          <a:latin typeface="Calibri"/>
                        </a:rPr>
                        <a:t>:</a:t>
                      </a:r>
                      <a:endParaRPr lang="en-US" sz="1200" b="0" i="0" u="none" strike="noStrike" dirty="0">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-0.50%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9.95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9.8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10.2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Pass</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997">
                <a:tc>
                  <a:txBody>
                    <a:bodyPr/>
                    <a:lstStyle/>
                    <a:p>
                      <a:pPr algn="ctr" fontAlgn="ctr"/>
                      <a:r>
                        <a:rPr lang="en-US" sz="1200" b="0" i="0" u="none" strike="noStrike" dirty="0">
                          <a:solidFill>
                            <a:srgbClr val="000000"/>
                          </a:solidFill>
                          <a:effectLst/>
                          <a:latin typeface="Calibri"/>
                        </a:rPr>
                        <a:t>Tester B measuring low by</a:t>
                      </a:r>
                      <a:r>
                        <a:rPr lang="en-US" sz="1200" b="0" i="0" u="none" strike="noStrike" dirty="0" smtClean="0">
                          <a:solidFill>
                            <a:srgbClr val="000000"/>
                          </a:solidFill>
                          <a:effectLst/>
                          <a:latin typeface="Calibri"/>
                        </a:rPr>
                        <a:t>:</a:t>
                      </a:r>
                      <a:endParaRPr lang="en-US" sz="1200" b="0" i="0" u="none" strike="noStrike" dirty="0">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-4.60%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FF0000"/>
                          </a:solidFill>
                          <a:effectLst/>
                          <a:latin typeface="Calibri"/>
                        </a:rPr>
                        <a:t>9.54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9.8</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10.2</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FF0000"/>
                          </a:solidFill>
                          <a:effectLst/>
                          <a:latin typeface="Calibri"/>
                        </a:rPr>
                        <a:t>Fail</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9" name="Picture 2"/>
          <p:cNvPicPr>
            <a:picLocks noChangeAspect="1" noChangeArrowheads="1"/>
          </p:cNvPicPr>
          <p:nvPr/>
        </p:nvPicPr>
        <p:blipFill>
          <a:blip r:embed="rId2" cstate="print"/>
          <a:srcRect/>
          <a:stretch>
            <a:fillRect/>
          </a:stretch>
        </p:blipFill>
        <p:spPr bwMode="auto">
          <a:xfrm>
            <a:off x="0" y="0"/>
            <a:ext cx="9144000" cy="762000"/>
          </a:xfrm>
          <a:prstGeom prst="rect">
            <a:avLst/>
          </a:prstGeom>
          <a:noFill/>
          <a:ln w="9525">
            <a:noFill/>
            <a:miter lim="800000"/>
            <a:headEnd/>
            <a:tailEnd/>
          </a:ln>
          <a:effectLst/>
        </p:spPr>
      </p:pic>
      <p:sp>
        <p:nvSpPr>
          <p:cNvPr id="2" name="Title 1"/>
          <p:cNvSpPr>
            <a:spLocks noGrp="1"/>
          </p:cNvSpPr>
          <p:nvPr>
            <p:ph type="title"/>
          </p:nvPr>
        </p:nvSpPr>
        <p:spPr>
          <a:xfrm>
            <a:off x="-457200" y="-152400"/>
            <a:ext cx="8839200" cy="960438"/>
          </a:xfrm>
        </p:spPr>
        <p:txBody>
          <a:bodyPr>
            <a:noAutofit/>
          </a:bodyPr>
          <a:lstStyle/>
          <a:p>
            <a:r>
              <a:rPr lang="en-US" sz="2900" dirty="0" smtClean="0">
                <a:solidFill>
                  <a:schemeClr val="bg1"/>
                </a:solidFill>
              </a:rPr>
              <a:t>What if Test Equipment </a:t>
            </a:r>
            <a:r>
              <a:rPr lang="en-US" sz="2900" i="1" dirty="0" smtClean="0">
                <a:solidFill>
                  <a:schemeClr val="bg1"/>
                </a:solidFill>
              </a:rPr>
              <a:t>doesn’t</a:t>
            </a:r>
            <a:r>
              <a:rPr lang="en-US" sz="2900" dirty="0" smtClean="0">
                <a:solidFill>
                  <a:schemeClr val="bg1"/>
                </a:solidFill>
              </a:rPr>
              <a:t> meet</a:t>
            </a:r>
            <a:r>
              <a:rPr lang="en-US" sz="2900" dirty="0">
                <a:solidFill>
                  <a:schemeClr val="bg1"/>
                </a:solidFill>
              </a:rPr>
              <a:t> </a:t>
            </a:r>
            <a:r>
              <a:rPr lang="en-US" sz="2900" dirty="0" smtClean="0">
                <a:solidFill>
                  <a:schemeClr val="bg1"/>
                </a:solidFill>
              </a:rPr>
              <a:t>4:1 Ratio?</a:t>
            </a:r>
            <a:endParaRPr lang="en-US" sz="2900" dirty="0">
              <a:solidFill>
                <a:schemeClr val="bg1"/>
              </a:solidFill>
            </a:endParaRPr>
          </a:p>
        </p:txBody>
      </p:sp>
    </p:spTree>
    <p:extLst>
      <p:ext uri="{BB962C8B-B14F-4D97-AF65-F5344CB8AC3E}">
        <p14:creationId xmlns:p14="http://schemas.microsoft.com/office/powerpoint/2010/main" val="3215960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print"/>
          <a:srcRect/>
          <a:stretch>
            <a:fillRect/>
          </a:stretch>
        </p:blipFill>
        <p:spPr bwMode="auto">
          <a:xfrm>
            <a:off x="0" y="0"/>
            <a:ext cx="9144000" cy="1066800"/>
          </a:xfrm>
          <a:prstGeom prst="rect">
            <a:avLst/>
          </a:prstGeom>
          <a:noFill/>
          <a:ln w="9525">
            <a:noFill/>
            <a:miter lim="800000"/>
            <a:headEnd/>
            <a:tailEnd/>
          </a:ln>
          <a:effectLst/>
        </p:spPr>
      </p:pic>
      <p:sp>
        <p:nvSpPr>
          <p:cNvPr id="2" name="Title 1"/>
          <p:cNvSpPr>
            <a:spLocks noGrp="1"/>
          </p:cNvSpPr>
          <p:nvPr>
            <p:ph type="title"/>
          </p:nvPr>
        </p:nvSpPr>
        <p:spPr>
          <a:xfrm>
            <a:off x="-762000" y="228600"/>
            <a:ext cx="8229600" cy="956733"/>
          </a:xfrm>
        </p:spPr>
        <p:txBody>
          <a:bodyPr>
            <a:normAutofit fontScale="90000"/>
          </a:bodyPr>
          <a:lstStyle/>
          <a:p>
            <a:r>
              <a:rPr lang="en-US" sz="3200" dirty="0" smtClean="0">
                <a:solidFill>
                  <a:schemeClr val="bg1"/>
                </a:solidFill>
              </a:rPr>
              <a:t>Example 2:  Ventilator vs. Vent Testers</a:t>
            </a:r>
            <a:br>
              <a:rPr lang="en-US" sz="3200" dirty="0" smtClean="0">
                <a:solidFill>
                  <a:schemeClr val="bg1"/>
                </a:solidFill>
              </a:rPr>
            </a:br>
            <a:r>
              <a:rPr lang="en-US" sz="3200" i="1" dirty="0">
                <a:solidFill>
                  <a:schemeClr val="bg1"/>
                </a:solidFill>
              </a:rPr>
              <a:t>% of </a:t>
            </a:r>
            <a:r>
              <a:rPr lang="en-US" sz="3200" i="1" dirty="0" smtClean="0">
                <a:solidFill>
                  <a:schemeClr val="bg1"/>
                </a:solidFill>
              </a:rPr>
              <a:t>Reading </a:t>
            </a:r>
            <a:r>
              <a:rPr lang="en-US" sz="3200" b="1" dirty="0">
                <a:solidFill>
                  <a:schemeClr val="bg1"/>
                </a:solidFill>
              </a:rPr>
              <a:t>vs. </a:t>
            </a:r>
            <a:r>
              <a:rPr lang="en-US" sz="3200" i="1" dirty="0">
                <a:solidFill>
                  <a:schemeClr val="bg1"/>
                </a:solidFill>
              </a:rPr>
              <a:t>% of </a:t>
            </a:r>
            <a:r>
              <a:rPr lang="en-US" sz="3200" i="1" dirty="0" smtClean="0">
                <a:solidFill>
                  <a:schemeClr val="bg1"/>
                </a:solidFill>
              </a:rPr>
              <a:t>Range</a:t>
            </a:r>
            <a:r>
              <a:rPr lang="en-US" sz="3200" i="1" dirty="0">
                <a:solidFill>
                  <a:srgbClr val="3333FF"/>
                </a:solidFill>
              </a:rPr>
              <a:t/>
            </a:r>
            <a:br>
              <a:rPr lang="en-US" sz="3200" i="1" dirty="0">
                <a:solidFill>
                  <a:srgbClr val="3333FF"/>
                </a:solidFill>
              </a:rPr>
            </a:br>
            <a:endParaRPr lang="en-US" sz="3200" dirty="0"/>
          </a:p>
        </p:txBody>
      </p:sp>
      <p:pic>
        <p:nvPicPr>
          <p:cNvPr id="13" name="Picture 12" descr="Pronk Yellow-dot long.jpg"/>
          <p:cNvPicPr>
            <a:picLocks noChangeAspect="1"/>
          </p:cNvPicPr>
          <p:nvPr/>
        </p:nvPicPr>
        <p:blipFill>
          <a:blip r:embed="rId3" cstate="print"/>
          <a:stretch>
            <a:fillRect/>
          </a:stretch>
        </p:blipFill>
        <p:spPr>
          <a:xfrm>
            <a:off x="2209800" y="6433721"/>
            <a:ext cx="4572000" cy="424279"/>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2345697722"/>
              </p:ext>
            </p:extLst>
          </p:nvPr>
        </p:nvGraphicFramePr>
        <p:xfrm>
          <a:off x="5486400" y="2362200"/>
          <a:ext cx="3505200" cy="990600"/>
        </p:xfrm>
        <a:graphic>
          <a:graphicData uri="http://schemas.openxmlformats.org/drawingml/2006/table">
            <a:tbl>
              <a:tblPr/>
              <a:tblGrid>
                <a:gridCol w="3505200"/>
              </a:tblGrid>
              <a:tr h="990600">
                <a:tc>
                  <a:txBody>
                    <a:bodyPr/>
                    <a:lstStyle/>
                    <a:p>
                      <a:pPr algn="ctr" fontAlgn="ctr"/>
                      <a:r>
                        <a:rPr lang="en-US" sz="1600" b="1" i="0" u="none" strike="noStrike" dirty="0">
                          <a:solidFill>
                            <a:srgbClr val="000000"/>
                          </a:solidFill>
                          <a:effectLst/>
                          <a:latin typeface="Calibri"/>
                        </a:rPr>
                        <a:t>Tester Comparison</a:t>
                      </a:r>
                    </a:p>
                  </a:txBody>
                  <a:tcPr marL="12700" marR="12700" marT="1270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085193146"/>
              </p:ext>
            </p:extLst>
          </p:nvPr>
        </p:nvGraphicFramePr>
        <p:xfrm>
          <a:off x="5486400" y="3352800"/>
          <a:ext cx="977900" cy="1742440"/>
        </p:xfrm>
        <a:graphic>
          <a:graphicData uri="http://schemas.openxmlformats.org/drawingml/2006/table">
            <a:tbl>
              <a:tblPr/>
              <a:tblGrid>
                <a:gridCol w="977900"/>
              </a:tblGrid>
              <a:tr h="952500">
                <a:tc>
                  <a:txBody>
                    <a:bodyPr/>
                    <a:lstStyle/>
                    <a:p>
                      <a:pPr algn="ctr" fontAlgn="ctr"/>
                      <a:r>
                        <a:rPr lang="en-US" sz="1200" b="1" i="0" u="none" strike="noStrike" dirty="0">
                          <a:solidFill>
                            <a:srgbClr val="000000"/>
                          </a:solidFill>
                          <a:effectLst/>
                          <a:latin typeface="Calibri"/>
                        </a:rPr>
                        <a:t>Vent Tester A </a:t>
                      </a:r>
                      <a:r>
                        <a:rPr lang="en-US" sz="1200" b="0" i="0" u="none" strike="noStrike" dirty="0" smtClean="0">
                          <a:solidFill>
                            <a:srgbClr val="000000"/>
                          </a:solidFill>
                          <a:effectLst/>
                          <a:latin typeface="Calibri"/>
                        </a:rPr>
                        <a:t>Accuracy </a:t>
                      </a:r>
                      <a:r>
                        <a:rPr lang="en-US" sz="1200" b="0" i="0" u="none" strike="noStrike" dirty="0">
                          <a:solidFill>
                            <a:srgbClr val="000000"/>
                          </a:solidFill>
                          <a:effectLst/>
                          <a:latin typeface="Calibri"/>
                        </a:rPr>
                        <a:t>as 3% Of Reading</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r>
              <a:tr h="190500">
                <a:tc>
                  <a:txBody>
                    <a:bodyPr/>
                    <a:lstStyle/>
                    <a:p>
                      <a:pPr algn="ctr" fontAlgn="ctr"/>
                      <a:r>
                        <a:rPr lang="en-US" sz="1200" b="0" i="0" u="none" strike="noStrike" dirty="0">
                          <a:solidFill>
                            <a:srgbClr val="000000"/>
                          </a:solidFill>
                          <a:effectLst/>
                          <a:latin typeface="Calibri"/>
                        </a:rPr>
                        <a:t>1.5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r>
              <a:tr h="190500">
                <a:tc>
                  <a:txBody>
                    <a:bodyPr/>
                    <a:lstStyle/>
                    <a:p>
                      <a:pPr algn="ctr" fontAlgn="ctr"/>
                      <a:r>
                        <a:rPr lang="en-US" sz="1200" b="0" i="0" u="none" strike="noStrike" dirty="0">
                          <a:solidFill>
                            <a:srgbClr val="000000"/>
                          </a:solidFill>
                          <a:effectLst/>
                          <a:latin typeface="Calibri"/>
                        </a:rPr>
                        <a:t>3</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r>
              <a:tr h="190500">
                <a:tc>
                  <a:txBody>
                    <a:bodyPr/>
                    <a:lstStyle/>
                    <a:p>
                      <a:pPr algn="ctr" fontAlgn="ctr"/>
                      <a:r>
                        <a:rPr lang="en-US" sz="1200" b="0" i="0" u="none" strike="noStrike" dirty="0">
                          <a:solidFill>
                            <a:srgbClr val="000000"/>
                          </a:solidFill>
                          <a:effectLst/>
                          <a:latin typeface="Calibri"/>
                        </a:rPr>
                        <a:t>3.6</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r>
              <a:tr h="203200">
                <a:tc>
                  <a:txBody>
                    <a:bodyPr/>
                    <a:lstStyle/>
                    <a:p>
                      <a:pPr algn="ctr" fontAlgn="ctr"/>
                      <a:r>
                        <a:rPr lang="en-US" sz="1200" b="0" i="0" u="none" strike="noStrike" dirty="0">
                          <a:solidFill>
                            <a:srgbClr val="000000"/>
                          </a:solidFill>
                          <a:effectLst/>
                          <a:latin typeface="Calibri"/>
                        </a:rPr>
                        <a:t>4.95</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540761710"/>
              </p:ext>
            </p:extLst>
          </p:nvPr>
        </p:nvGraphicFramePr>
        <p:xfrm>
          <a:off x="6477000" y="3352800"/>
          <a:ext cx="1092200" cy="1742440"/>
        </p:xfrm>
        <a:graphic>
          <a:graphicData uri="http://schemas.openxmlformats.org/drawingml/2006/table">
            <a:tbl>
              <a:tblPr/>
              <a:tblGrid>
                <a:gridCol w="1092200"/>
              </a:tblGrid>
              <a:tr h="952500">
                <a:tc>
                  <a:txBody>
                    <a:bodyPr/>
                    <a:lstStyle/>
                    <a:p>
                      <a:pPr algn="ctr" fontAlgn="ctr"/>
                      <a:r>
                        <a:rPr lang="en-US" sz="1200" b="1" i="0" u="none" strike="noStrike" dirty="0">
                          <a:solidFill>
                            <a:srgbClr val="000000"/>
                          </a:solidFill>
                          <a:effectLst/>
                          <a:latin typeface="Calibri"/>
                        </a:rPr>
                        <a:t>Vent Tester A </a:t>
                      </a:r>
                      <a:r>
                        <a:rPr lang="en-US" sz="1200" b="0" i="0" u="none" strike="noStrike" dirty="0" smtClean="0">
                          <a:solidFill>
                            <a:srgbClr val="000000"/>
                          </a:solidFill>
                          <a:effectLst/>
                          <a:latin typeface="Calibri"/>
                        </a:rPr>
                        <a:t>Accuracy </a:t>
                      </a:r>
                      <a:r>
                        <a:rPr lang="en-US" sz="1200" b="0" i="0" u="none" strike="noStrike" dirty="0">
                          <a:solidFill>
                            <a:srgbClr val="000000"/>
                          </a:solidFill>
                          <a:effectLst/>
                          <a:latin typeface="Calibri"/>
                        </a:rPr>
                        <a:t>as 2% of </a:t>
                      </a:r>
                      <a:r>
                        <a:rPr lang="en-US" sz="1200" b="0" i="0" u="none" strike="noStrike" dirty="0" smtClean="0">
                          <a:solidFill>
                            <a:srgbClr val="000000"/>
                          </a:solidFill>
                          <a:effectLst/>
                          <a:latin typeface="Calibri"/>
                        </a:rPr>
                        <a:t>Range</a:t>
                      </a:r>
                      <a:endParaRPr lang="en-US" sz="1200" b="0"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r>
              <a:tr h="190500">
                <a:tc>
                  <a:txBody>
                    <a:bodyPr/>
                    <a:lstStyle/>
                    <a:p>
                      <a:pPr algn="ctr" fontAlgn="ctr"/>
                      <a:r>
                        <a:rPr lang="en-US" sz="1200" b="0" i="0" u="none" strike="noStrike" dirty="0">
                          <a:solidFill>
                            <a:srgbClr val="000000"/>
                          </a:solidFill>
                          <a:effectLst/>
                          <a:latin typeface="Calibri"/>
                        </a:rPr>
                        <a:t>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r>
              <a:tr h="190500">
                <a:tc>
                  <a:txBody>
                    <a:bodyPr/>
                    <a:lstStyle/>
                    <a:p>
                      <a:pPr algn="ctr" fontAlgn="ctr"/>
                      <a:r>
                        <a:rPr lang="en-US" sz="1200" b="0" i="0" u="none" strike="noStrike" dirty="0">
                          <a:solidFill>
                            <a:srgbClr val="000000"/>
                          </a:solidFill>
                          <a:effectLst/>
                          <a:latin typeface="Calibri"/>
                        </a:rPr>
                        <a:t>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r>
              <a:tr h="190500">
                <a:tc>
                  <a:txBody>
                    <a:bodyPr/>
                    <a:lstStyle/>
                    <a:p>
                      <a:pPr algn="ctr" fontAlgn="ctr"/>
                      <a:r>
                        <a:rPr lang="en-US" sz="1200" b="0" i="0" u="none" strike="noStrike" dirty="0">
                          <a:solidFill>
                            <a:srgbClr val="000000"/>
                          </a:solidFill>
                          <a:effectLst/>
                          <a:latin typeface="Calibri"/>
                        </a:rPr>
                        <a:t>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r>
              <a:tr h="203200">
                <a:tc>
                  <a:txBody>
                    <a:bodyPr/>
                    <a:lstStyle/>
                    <a:p>
                      <a:pPr algn="ctr" fontAlgn="ctr"/>
                      <a:r>
                        <a:rPr lang="en-US" sz="1200" b="0" i="0" u="none" strike="noStrike" dirty="0">
                          <a:solidFill>
                            <a:srgbClr val="000000"/>
                          </a:solidFill>
                          <a:effectLst/>
                          <a:latin typeface="Calibri"/>
                        </a:rPr>
                        <a:t>4</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1737261945"/>
              </p:ext>
            </p:extLst>
          </p:nvPr>
        </p:nvGraphicFramePr>
        <p:xfrm>
          <a:off x="7924800" y="3352800"/>
          <a:ext cx="1066800" cy="1742440"/>
        </p:xfrm>
        <a:graphic>
          <a:graphicData uri="http://schemas.openxmlformats.org/drawingml/2006/table">
            <a:tbl>
              <a:tblPr/>
              <a:tblGrid>
                <a:gridCol w="1066800"/>
              </a:tblGrid>
              <a:tr h="952500">
                <a:tc>
                  <a:txBody>
                    <a:bodyPr/>
                    <a:lstStyle/>
                    <a:p>
                      <a:pPr algn="ctr" fontAlgn="ctr"/>
                      <a:r>
                        <a:rPr lang="en-US" sz="1200" b="1" i="0" u="none" strike="noStrike" dirty="0">
                          <a:solidFill>
                            <a:srgbClr val="000000"/>
                          </a:solidFill>
                          <a:effectLst/>
                          <a:latin typeface="Calibri"/>
                        </a:rPr>
                        <a:t>Vent Tester B </a:t>
                      </a:r>
                      <a:r>
                        <a:rPr lang="en-US" sz="1200" b="0" i="0" u="none" strike="noStrike" dirty="0" smtClean="0">
                          <a:solidFill>
                            <a:srgbClr val="000000"/>
                          </a:solidFill>
                          <a:effectLst/>
                          <a:latin typeface="Calibri"/>
                        </a:rPr>
                        <a:t>Accuracy </a:t>
                      </a:r>
                      <a:r>
                        <a:rPr lang="en-US" sz="1200" b="0" i="0" u="none" strike="noStrike" dirty="0">
                          <a:solidFill>
                            <a:srgbClr val="000000"/>
                          </a:solidFill>
                          <a:effectLst/>
                          <a:latin typeface="Calibri"/>
                        </a:rPr>
                        <a:t>as 2% of Reading</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r>
              <a:tr h="190500">
                <a:tc>
                  <a:txBody>
                    <a:bodyPr/>
                    <a:lstStyle/>
                    <a:p>
                      <a:pPr algn="ctr" fontAlgn="ctr"/>
                      <a:r>
                        <a:rPr lang="en-US" sz="1200" b="0" i="0" u="none" strike="noStrike" dirty="0">
                          <a:solidFill>
                            <a:srgbClr val="000000"/>
                          </a:solidFill>
                          <a:effectLst/>
                          <a:latin typeface="Calibri"/>
                        </a:rPr>
                        <a:t>1.00</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190500">
                <a:tc>
                  <a:txBody>
                    <a:bodyPr/>
                    <a:lstStyle/>
                    <a:p>
                      <a:pPr algn="ctr" fontAlgn="ctr"/>
                      <a:r>
                        <a:rPr lang="en-US" sz="1200" b="0" i="0" u="none" strike="noStrike" dirty="0">
                          <a:solidFill>
                            <a:srgbClr val="000000"/>
                          </a:solidFill>
                          <a:effectLst/>
                          <a:latin typeface="Calibri"/>
                        </a:rPr>
                        <a:t>2.00</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190500">
                <a:tc>
                  <a:txBody>
                    <a:bodyPr/>
                    <a:lstStyle/>
                    <a:p>
                      <a:pPr algn="ctr" fontAlgn="ctr"/>
                      <a:r>
                        <a:rPr lang="en-US" sz="1200" b="0" i="0" u="none" strike="noStrike" dirty="0">
                          <a:solidFill>
                            <a:srgbClr val="000000"/>
                          </a:solidFill>
                          <a:effectLst/>
                          <a:latin typeface="Calibri"/>
                        </a:rPr>
                        <a:t>2.40</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r>
              <a:tr h="203200">
                <a:tc>
                  <a:txBody>
                    <a:bodyPr/>
                    <a:lstStyle/>
                    <a:p>
                      <a:pPr algn="ctr" fontAlgn="ctr"/>
                      <a:r>
                        <a:rPr lang="en-US" sz="1200" b="0" i="0" u="none" strike="noStrike" dirty="0">
                          <a:solidFill>
                            <a:srgbClr val="000000"/>
                          </a:solidFill>
                          <a:effectLst/>
                          <a:latin typeface="Calibri"/>
                        </a:rPr>
                        <a:t>3.30</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bl>
          </a:graphicData>
        </a:graphic>
      </p:graphicFrame>
      <p:sp>
        <p:nvSpPr>
          <p:cNvPr id="17" name="TextBox 16"/>
          <p:cNvSpPr txBox="1"/>
          <p:nvPr/>
        </p:nvSpPr>
        <p:spPr>
          <a:xfrm>
            <a:off x="5334000" y="1676400"/>
            <a:ext cx="2057400" cy="646331"/>
          </a:xfrm>
          <a:prstGeom prst="rect">
            <a:avLst/>
          </a:prstGeom>
          <a:noFill/>
          <a:ln>
            <a:solidFill>
              <a:srgbClr val="3366FF"/>
            </a:solidFill>
          </a:ln>
        </p:spPr>
        <p:txBody>
          <a:bodyPr wrap="square" rtlCol="0">
            <a:spAutoFit/>
          </a:bodyPr>
          <a:lstStyle/>
          <a:p>
            <a:r>
              <a:rPr lang="en-US" sz="1200" b="1" dirty="0"/>
              <a:t>Vent Tester A Specifications: </a:t>
            </a:r>
          </a:p>
          <a:p>
            <a:r>
              <a:rPr lang="en-US" sz="1200" dirty="0"/>
              <a:t>3% of Reading or 2% of Range</a:t>
            </a:r>
          </a:p>
          <a:p>
            <a:r>
              <a:rPr lang="en-US" sz="1200" dirty="0"/>
              <a:t>Range = 200 (0-200)</a:t>
            </a:r>
          </a:p>
        </p:txBody>
      </p:sp>
      <p:sp>
        <p:nvSpPr>
          <p:cNvPr id="18" name="TextBox 17"/>
          <p:cNvSpPr txBox="1"/>
          <p:nvPr/>
        </p:nvSpPr>
        <p:spPr>
          <a:xfrm>
            <a:off x="7467600" y="1676400"/>
            <a:ext cx="1524000" cy="646331"/>
          </a:xfrm>
          <a:prstGeom prst="rect">
            <a:avLst/>
          </a:prstGeom>
          <a:noFill/>
          <a:ln>
            <a:solidFill>
              <a:srgbClr val="3366FF"/>
            </a:solidFill>
          </a:ln>
        </p:spPr>
        <p:txBody>
          <a:bodyPr wrap="square" rtlCol="0">
            <a:spAutoFit/>
          </a:bodyPr>
          <a:lstStyle/>
          <a:p>
            <a:r>
              <a:rPr lang="en-US" sz="1200" b="1" dirty="0"/>
              <a:t>Vent Tester B Specs:</a:t>
            </a:r>
          </a:p>
          <a:p>
            <a:r>
              <a:rPr lang="en-US" sz="1200" dirty="0"/>
              <a:t>2% of Reading</a:t>
            </a:r>
            <a:r>
              <a:rPr lang="en-US" sz="1200" b="1" dirty="0"/>
              <a:t> </a:t>
            </a:r>
          </a:p>
          <a:p>
            <a:r>
              <a:rPr lang="en-US" sz="1200" dirty="0"/>
              <a:t>Range (0-300)</a:t>
            </a:r>
          </a:p>
        </p:txBody>
      </p:sp>
      <p:graphicFrame>
        <p:nvGraphicFramePr>
          <p:cNvPr id="19" name="Table 18"/>
          <p:cNvGraphicFramePr>
            <a:graphicFrameLocks noGrp="1"/>
          </p:cNvGraphicFramePr>
          <p:nvPr>
            <p:extLst>
              <p:ext uri="{D42A27DB-BD31-4B8C-83A1-F6EECF244321}">
                <p14:modId xmlns:p14="http://schemas.microsoft.com/office/powerpoint/2010/main" val="2866358211"/>
              </p:ext>
            </p:extLst>
          </p:nvPr>
        </p:nvGraphicFramePr>
        <p:xfrm>
          <a:off x="76200" y="2362200"/>
          <a:ext cx="5372100" cy="2733040"/>
        </p:xfrm>
        <a:graphic>
          <a:graphicData uri="http://schemas.openxmlformats.org/drawingml/2006/table">
            <a:tbl>
              <a:tblPr/>
              <a:tblGrid>
                <a:gridCol w="825500"/>
                <a:gridCol w="1143000"/>
                <a:gridCol w="952500"/>
                <a:gridCol w="1244600"/>
                <a:gridCol w="1206500"/>
              </a:tblGrid>
              <a:tr h="990600">
                <a:tc gridSpan="5">
                  <a:txBody>
                    <a:bodyPr/>
                    <a:lstStyle/>
                    <a:p>
                      <a:pPr algn="ctr" fontAlgn="ctr"/>
                      <a:r>
                        <a:rPr lang="en-US" sz="1600" b="1" i="0" u="none" strike="noStrike" dirty="0">
                          <a:solidFill>
                            <a:srgbClr val="000000"/>
                          </a:solidFill>
                          <a:effectLst/>
                          <a:latin typeface="Calibri"/>
                        </a:rPr>
                        <a:t>MEDICAL DEVICE</a:t>
                      </a:r>
                      <a:r>
                        <a:rPr lang="en-US" sz="1600" b="1" i="0" u="none" strike="noStrike" dirty="0" smtClean="0">
                          <a:solidFill>
                            <a:srgbClr val="000000"/>
                          </a:solidFill>
                          <a:effectLst/>
                          <a:latin typeface="Calibri"/>
                        </a:rPr>
                        <a:t>:</a:t>
                      </a:r>
                    </a:p>
                    <a:p>
                      <a:pPr algn="ctr" fontAlgn="ctr"/>
                      <a:r>
                        <a:rPr lang="en-US" sz="1600" b="1" i="0" u="none" strike="noStrike" dirty="0" smtClean="0">
                          <a:solidFill>
                            <a:srgbClr val="000000"/>
                          </a:solidFill>
                          <a:effectLst/>
                          <a:latin typeface="Calibri"/>
                        </a:rPr>
                        <a:t>  </a:t>
                      </a:r>
                      <a:r>
                        <a:rPr lang="en-US" sz="1600" b="1" i="0" u="none" strike="noStrike" dirty="0">
                          <a:solidFill>
                            <a:srgbClr val="000000"/>
                          </a:solidFill>
                          <a:effectLst/>
                          <a:latin typeface="Calibri"/>
                        </a:rPr>
                        <a:t>Philips / Respironics V200 Esprit</a:t>
                      </a:r>
                    </a:p>
                  </a:txBody>
                  <a:tcPr marL="12700" marR="12700" marT="1270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952500">
                <a:tc>
                  <a:txBody>
                    <a:bodyPr/>
                    <a:lstStyle/>
                    <a:p>
                      <a:pPr algn="ctr" fontAlgn="ctr"/>
                      <a:r>
                        <a:rPr lang="en-US" sz="1200" b="0" i="0" u="none" strike="noStrike" dirty="0">
                          <a:solidFill>
                            <a:srgbClr val="000000"/>
                          </a:solidFill>
                          <a:effectLst/>
                          <a:latin typeface="Calibri"/>
                        </a:rPr>
                        <a:t>Test Points LPM</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200" b="0" i="0" u="none" strike="noStrike" dirty="0">
                          <a:solidFill>
                            <a:srgbClr val="000000"/>
                          </a:solidFill>
                          <a:effectLst/>
                          <a:latin typeface="Calibri"/>
                        </a:rPr>
                        <a:t>(User Manual) Accuracy Specification </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200" b="0" i="0" u="none" strike="noStrike" dirty="0">
                          <a:solidFill>
                            <a:srgbClr val="000000"/>
                          </a:solidFill>
                          <a:effectLst/>
                          <a:latin typeface="Calibri"/>
                        </a:rPr>
                        <a:t>Test</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200" b="0" i="0" u="none" strike="noStrike" dirty="0">
                          <a:solidFill>
                            <a:srgbClr val="000000"/>
                          </a:solidFill>
                          <a:effectLst/>
                          <a:latin typeface="Calibri"/>
                        </a:rPr>
                        <a:t>(Service Manual) Tolerance </a:t>
                      </a:r>
                      <a:r>
                        <a:rPr lang="en-US" sz="1200" b="0" i="0" u="none" strike="noStrike" dirty="0" smtClean="0">
                          <a:solidFill>
                            <a:srgbClr val="000000"/>
                          </a:solidFill>
                          <a:effectLst/>
                          <a:latin typeface="Calibri"/>
                        </a:rPr>
                        <a:t>±</a:t>
                      </a:r>
                      <a:r>
                        <a:rPr lang="en-US" sz="1200" b="0" i="0" u="none" strike="noStrike" baseline="0" dirty="0" smtClean="0">
                          <a:solidFill>
                            <a:srgbClr val="000000"/>
                          </a:solidFill>
                          <a:effectLst/>
                          <a:latin typeface="Calibri"/>
                        </a:rPr>
                        <a:t> </a:t>
                      </a:r>
                      <a:r>
                        <a:rPr lang="en-US" sz="1200" b="0" i="0" u="none" strike="noStrike" dirty="0" smtClean="0">
                          <a:solidFill>
                            <a:srgbClr val="000000"/>
                          </a:solidFill>
                          <a:effectLst/>
                          <a:latin typeface="Calibri"/>
                        </a:rPr>
                        <a:t>LPM</a:t>
                      </a:r>
                      <a:endParaRPr lang="en-US" sz="1200" b="0" i="0" u="none" strike="noStrike" dirty="0">
                        <a:solidFill>
                          <a:srgbClr val="000000"/>
                        </a:solidFill>
                        <a:effectLst/>
                        <a:latin typeface="Calibri"/>
                      </a:endParaRP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200" b="0" i="0" u="none" strike="noStrike" dirty="0">
                          <a:solidFill>
                            <a:srgbClr val="000000"/>
                          </a:solidFill>
                          <a:effectLst/>
                          <a:latin typeface="Calibri"/>
                        </a:rPr>
                        <a:t>Accuracy Needed From Test Equipment         (4:1)</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190500">
                <a:tc>
                  <a:txBody>
                    <a:bodyPr/>
                    <a:lstStyle/>
                    <a:p>
                      <a:pPr algn="ctr" fontAlgn="ctr"/>
                      <a:r>
                        <a:rPr lang="en-US" sz="1200" b="0" i="0" u="none" strike="noStrike" dirty="0">
                          <a:solidFill>
                            <a:srgbClr val="000000"/>
                          </a:solidFill>
                          <a:effectLst/>
                          <a:latin typeface="Calibri"/>
                        </a:rPr>
                        <a:t>50</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Flow Test</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5</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1.25</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ctr"/>
                      <a:r>
                        <a:rPr lang="en-US" sz="1200" b="0" i="0" u="none" strike="noStrike" dirty="0">
                          <a:solidFill>
                            <a:srgbClr val="000000"/>
                          </a:solidFill>
                          <a:effectLst/>
                          <a:latin typeface="Calibri"/>
                        </a:rPr>
                        <a:t>100</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Flow Test</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10</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2.50</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0500">
                <a:tc>
                  <a:txBody>
                    <a:bodyPr/>
                    <a:lstStyle/>
                    <a:p>
                      <a:pPr algn="ctr" fontAlgn="ctr"/>
                      <a:r>
                        <a:rPr lang="en-US" sz="1200" b="0" i="0" u="none" strike="noStrike" dirty="0">
                          <a:solidFill>
                            <a:srgbClr val="000000"/>
                          </a:solidFill>
                          <a:effectLst/>
                          <a:latin typeface="Calibri"/>
                        </a:rPr>
                        <a:t>120</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Flow Test</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12</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3.00</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03200">
                <a:tc>
                  <a:txBody>
                    <a:bodyPr/>
                    <a:lstStyle/>
                    <a:p>
                      <a:pPr algn="ctr" fontAlgn="ctr"/>
                      <a:r>
                        <a:rPr lang="en-US" sz="1200" b="0" i="0" u="none" strike="noStrike" dirty="0">
                          <a:solidFill>
                            <a:srgbClr val="000000"/>
                          </a:solidFill>
                          <a:effectLst/>
                          <a:latin typeface="Calibri"/>
                        </a:rPr>
                        <a:t>165</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10%</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Flow Test</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16.5</a:t>
                      </a:r>
                    </a:p>
                  </a:txBody>
                  <a:tcPr marL="12700" marR="12700" marT="1270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200" b="0" i="0" u="none" strike="noStrike" dirty="0">
                          <a:solidFill>
                            <a:srgbClr val="000000"/>
                          </a:solidFill>
                          <a:effectLst/>
                          <a:latin typeface="Calibri"/>
                        </a:rPr>
                        <a:t>4.13</a:t>
                      </a:r>
                    </a:p>
                  </a:txBody>
                  <a:tcPr marL="12700" marR="12700" marT="1270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13812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Does it meet 4:1 Ratio?</a:t>
            </a:r>
          </a:p>
          <a:p>
            <a:r>
              <a:rPr lang="en-US" dirty="0" smtClean="0"/>
              <a:t>Are performing an actual calibration of the device, or only doing a check or PM /performance test?</a:t>
            </a:r>
          </a:p>
          <a:p>
            <a:r>
              <a:rPr lang="en-US" dirty="0" smtClean="0"/>
              <a:t>Assess potential risk.</a:t>
            </a:r>
          </a:p>
          <a:p>
            <a:r>
              <a:rPr lang="en-US" dirty="0" smtClean="0"/>
              <a:t>Likelihood of risk. </a:t>
            </a:r>
          </a:p>
          <a:p>
            <a:r>
              <a:rPr lang="en-US" dirty="0" smtClean="0"/>
              <a:t>Tighten Tolerances for pass / fail on medical device based on Accuracy percentages- </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0" y="0"/>
            <a:ext cx="9144000" cy="1066800"/>
          </a:xfrm>
          <a:prstGeom prst="rect">
            <a:avLst/>
          </a:prstGeom>
          <a:noFill/>
          <a:ln w="9525">
            <a:noFill/>
            <a:miter lim="800000"/>
            <a:headEnd/>
            <a:tailEnd/>
          </a:ln>
          <a:effectLst/>
        </p:spPr>
      </p:pic>
      <p:sp>
        <p:nvSpPr>
          <p:cNvPr id="2" name="Title 1"/>
          <p:cNvSpPr>
            <a:spLocks noGrp="1"/>
          </p:cNvSpPr>
          <p:nvPr>
            <p:ph type="title"/>
          </p:nvPr>
        </p:nvSpPr>
        <p:spPr>
          <a:xfrm>
            <a:off x="-228600" y="0"/>
            <a:ext cx="8229600" cy="1143000"/>
          </a:xfrm>
        </p:spPr>
        <p:txBody>
          <a:bodyPr>
            <a:noAutofit/>
          </a:bodyPr>
          <a:lstStyle/>
          <a:p>
            <a:r>
              <a:rPr lang="en-US" sz="3100" dirty="0" smtClean="0">
                <a:solidFill>
                  <a:schemeClr val="bg1"/>
                </a:solidFill>
              </a:rPr>
              <a:t>What if the test equipment doesn’t meet manufacturer requirements?</a:t>
            </a:r>
            <a:endParaRPr lang="en-US" sz="3100" dirty="0">
              <a:solidFill>
                <a:schemeClr val="bg1"/>
              </a:solidFill>
            </a:endParaRPr>
          </a:p>
        </p:txBody>
      </p:sp>
      <p:pic>
        <p:nvPicPr>
          <p:cNvPr id="5" name="Picture 4" descr="Pronk Yellow-dot long.jpg"/>
          <p:cNvPicPr>
            <a:picLocks noChangeAspect="1"/>
          </p:cNvPicPr>
          <p:nvPr/>
        </p:nvPicPr>
        <p:blipFill>
          <a:blip r:embed="rId3" cstate="print"/>
          <a:stretch>
            <a:fillRect/>
          </a:stretch>
        </p:blipFill>
        <p:spPr>
          <a:xfrm>
            <a:off x="2209800" y="6433721"/>
            <a:ext cx="4572000" cy="424279"/>
          </a:xfrm>
          <a:prstGeom prst="rect">
            <a:avLst/>
          </a:prstGeom>
        </p:spPr>
      </p:pic>
    </p:spTree>
    <p:extLst>
      <p:ext uri="{BB962C8B-B14F-4D97-AF65-F5344CB8AC3E}">
        <p14:creationId xmlns:p14="http://schemas.microsoft.com/office/powerpoint/2010/main" val="38091754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t>If you don’t have 4:1 and are concerned about passing a device that may be out of tolerance, you could subtract the Accuracy % of the tester from the Accuracy % of the device being tested:</a:t>
            </a:r>
          </a:p>
          <a:p>
            <a:pPr marL="800100" lvl="2" indent="0">
              <a:buNone/>
            </a:pPr>
            <a:r>
              <a:rPr lang="en-US" dirty="0" smtClean="0"/>
              <a:t>Medical Device Accuracy: 5%</a:t>
            </a:r>
          </a:p>
          <a:p>
            <a:pPr marL="800100" lvl="2" indent="0">
              <a:buNone/>
            </a:pPr>
            <a:r>
              <a:rPr lang="en-US" dirty="0" smtClean="0"/>
              <a:t>Tester Accuracy: 2%</a:t>
            </a:r>
          </a:p>
          <a:p>
            <a:pPr marL="800100" lvl="2" indent="0">
              <a:buNone/>
            </a:pPr>
            <a:r>
              <a:rPr lang="en-US" dirty="0" smtClean="0"/>
              <a:t>Tolerance for passing Medical Device: 3%</a:t>
            </a:r>
            <a:endParaRPr lang="en-US" dirty="0"/>
          </a:p>
          <a:p>
            <a:pPr marL="800100" lvl="2" indent="0">
              <a:buNone/>
            </a:pPr>
            <a:endParaRPr lang="en-US" dirty="0"/>
          </a:p>
          <a:p>
            <a:pPr marL="0" indent="0">
              <a:buNone/>
            </a:pPr>
            <a:r>
              <a:rPr lang="en-US" dirty="0" smtClean="0"/>
              <a:t>This would prevent medical devices from passing when they should be failing, but of course you will see some failing that should be passing.</a:t>
            </a:r>
          </a:p>
        </p:txBody>
      </p:sp>
      <p:pic>
        <p:nvPicPr>
          <p:cNvPr id="4" name="Picture 2"/>
          <p:cNvPicPr>
            <a:picLocks noChangeAspect="1" noChangeArrowheads="1"/>
          </p:cNvPicPr>
          <p:nvPr/>
        </p:nvPicPr>
        <p:blipFill>
          <a:blip r:embed="rId3" cstate="print"/>
          <a:srcRect/>
          <a:stretch>
            <a:fillRect/>
          </a:stretch>
        </p:blipFill>
        <p:spPr bwMode="auto">
          <a:xfrm>
            <a:off x="0" y="0"/>
            <a:ext cx="9144000" cy="1066800"/>
          </a:xfrm>
          <a:prstGeom prst="rect">
            <a:avLst/>
          </a:prstGeom>
          <a:noFill/>
          <a:ln w="9525">
            <a:noFill/>
            <a:miter lim="800000"/>
            <a:headEnd/>
            <a:tailEnd/>
          </a:ln>
          <a:effectLst/>
        </p:spPr>
      </p:pic>
      <p:sp>
        <p:nvSpPr>
          <p:cNvPr id="2" name="Title 1"/>
          <p:cNvSpPr>
            <a:spLocks noGrp="1"/>
          </p:cNvSpPr>
          <p:nvPr>
            <p:ph type="title"/>
          </p:nvPr>
        </p:nvSpPr>
        <p:spPr>
          <a:xfrm>
            <a:off x="-152400" y="0"/>
            <a:ext cx="8229600" cy="1143000"/>
          </a:xfrm>
        </p:spPr>
        <p:txBody>
          <a:bodyPr>
            <a:normAutofit/>
          </a:bodyPr>
          <a:lstStyle/>
          <a:p>
            <a:r>
              <a:rPr lang="en-US" sz="3100" dirty="0" smtClean="0">
                <a:solidFill>
                  <a:schemeClr val="bg1"/>
                </a:solidFill>
              </a:rPr>
              <a:t>Users </a:t>
            </a:r>
            <a:r>
              <a:rPr lang="en-US" sz="3100" i="1" dirty="0" smtClean="0">
                <a:solidFill>
                  <a:schemeClr val="bg1"/>
                </a:solidFill>
              </a:rPr>
              <a:t>could</a:t>
            </a:r>
            <a:r>
              <a:rPr lang="en-US" sz="3100" dirty="0" smtClean="0">
                <a:solidFill>
                  <a:schemeClr val="bg1"/>
                </a:solidFill>
              </a:rPr>
              <a:t> tighten </a:t>
            </a:r>
            <a:r>
              <a:rPr lang="en-US" sz="3100" dirty="0">
                <a:solidFill>
                  <a:schemeClr val="bg1"/>
                </a:solidFill>
              </a:rPr>
              <a:t>tolerances based on </a:t>
            </a:r>
            <a:r>
              <a:rPr lang="en-US" sz="3100" dirty="0" smtClean="0">
                <a:solidFill>
                  <a:schemeClr val="bg1"/>
                </a:solidFill>
              </a:rPr>
              <a:t>uncertainties</a:t>
            </a:r>
            <a:endParaRPr lang="en-US" sz="3100" dirty="0">
              <a:solidFill>
                <a:schemeClr val="bg1"/>
              </a:solidFill>
            </a:endParaRPr>
          </a:p>
        </p:txBody>
      </p:sp>
      <p:pic>
        <p:nvPicPr>
          <p:cNvPr id="5" name="Picture 4" descr="Pronk Yellow-dot long.jpg"/>
          <p:cNvPicPr>
            <a:picLocks noChangeAspect="1"/>
          </p:cNvPicPr>
          <p:nvPr/>
        </p:nvPicPr>
        <p:blipFill>
          <a:blip r:embed="rId4" cstate="print"/>
          <a:stretch>
            <a:fillRect/>
          </a:stretch>
        </p:blipFill>
        <p:spPr>
          <a:xfrm>
            <a:off x="2209800" y="6433721"/>
            <a:ext cx="4572000" cy="424279"/>
          </a:xfrm>
          <a:prstGeom prst="rect">
            <a:avLst/>
          </a:prstGeom>
        </p:spPr>
      </p:pic>
    </p:spTree>
    <p:extLst>
      <p:ext uri="{BB962C8B-B14F-4D97-AF65-F5344CB8AC3E}">
        <p14:creationId xmlns:p14="http://schemas.microsoft.com/office/powerpoint/2010/main" val="24010942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ronk Yellow-dot long.jpg"/>
          <p:cNvPicPr>
            <a:picLocks noChangeAspect="1"/>
          </p:cNvPicPr>
          <p:nvPr/>
        </p:nvPicPr>
        <p:blipFill>
          <a:blip r:embed="rId3" cstate="print"/>
          <a:stretch>
            <a:fillRect/>
          </a:stretch>
        </p:blipFill>
        <p:spPr>
          <a:xfrm>
            <a:off x="2209800" y="6433721"/>
            <a:ext cx="4572000" cy="424279"/>
          </a:xfrm>
          <a:prstGeom prst="rect">
            <a:avLst/>
          </a:prstGeom>
        </p:spPr>
      </p:pic>
      <p:pic>
        <p:nvPicPr>
          <p:cNvPr id="7" name="Picture 2"/>
          <p:cNvPicPr>
            <a:picLocks noChangeAspect="1" noChangeArrowheads="1"/>
          </p:cNvPicPr>
          <p:nvPr/>
        </p:nvPicPr>
        <p:blipFill>
          <a:blip r:embed="rId4" cstate="print"/>
          <a:srcRect/>
          <a:stretch>
            <a:fillRect/>
          </a:stretch>
        </p:blipFill>
        <p:spPr bwMode="auto">
          <a:xfrm>
            <a:off x="0" y="0"/>
            <a:ext cx="9144000" cy="1066800"/>
          </a:xfrm>
          <a:prstGeom prst="rect">
            <a:avLst/>
          </a:prstGeom>
          <a:noFill/>
          <a:ln w="9525">
            <a:noFill/>
            <a:miter lim="800000"/>
            <a:headEnd/>
            <a:tailEnd/>
          </a:ln>
          <a:effectLst/>
        </p:spPr>
      </p:pic>
      <p:sp>
        <p:nvSpPr>
          <p:cNvPr id="2" name="Title 1"/>
          <p:cNvSpPr>
            <a:spLocks noGrp="1"/>
          </p:cNvSpPr>
          <p:nvPr>
            <p:ph type="title"/>
          </p:nvPr>
        </p:nvSpPr>
        <p:spPr>
          <a:xfrm>
            <a:off x="152400" y="152400"/>
            <a:ext cx="8229600" cy="1143000"/>
          </a:xfrm>
        </p:spPr>
        <p:txBody>
          <a:bodyPr>
            <a:noAutofit/>
          </a:bodyPr>
          <a:lstStyle/>
          <a:p>
            <a:pPr algn="ctr"/>
            <a:r>
              <a:rPr lang="en-US" sz="2900" dirty="0">
                <a:solidFill>
                  <a:schemeClr val="bg1"/>
                </a:solidFill>
              </a:rPr>
              <a:t>Understanding potential test setup errors that can also impact medical device readiness.</a:t>
            </a:r>
            <a:r>
              <a:rPr lang="en-US" sz="2800" dirty="0"/>
              <a:t/>
            </a:r>
            <a:br>
              <a:rPr lang="en-US" sz="2800" dirty="0"/>
            </a:br>
            <a:endParaRPr lang="en-US" sz="2800" dirty="0"/>
          </a:p>
        </p:txBody>
      </p:sp>
      <p:sp>
        <p:nvSpPr>
          <p:cNvPr id="8" name="Content Placeholder 7"/>
          <p:cNvSpPr>
            <a:spLocks noGrp="1"/>
          </p:cNvSpPr>
          <p:nvPr>
            <p:ph idx="1"/>
          </p:nvPr>
        </p:nvSpPr>
        <p:spPr>
          <a:xfrm>
            <a:off x="533400" y="1524000"/>
            <a:ext cx="8229600" cy="4525963"/>
          </a:xfrm>
        </p:spPr>
        <p:txBody>
          <a:bodyPr/>
          <a:lstStyle/>
          <a:p>
            <a:r>
              <a:rPr lang="en-US" dirty="0" smtClean="0"/>
              <a:t>Setup errors can have a significant impact on the results, enough to cause a medical devices to be outside of specifications if calibrating.</a:t>
            </a:r>
          </a:p>
          <a:p>
            <a:endParaRPr lang="en-US" dirty="0" smtClean="0"/>
          </a:p>
          <a:p>
            <a:r>
              <a:rPr lang="en-US" dirty="0" smtClean="0"/>
              <a:t>Test equipment may also have caveats in their specifications and/or setup that can also impact the accuracy of your test results. </a:t>
            </a:r>
            <a:endParaRPr lang="en-US" dirty="0"/>
          </a:p>
        </p:txBody>
      </p:sp>
    </p:spTree>
    <p:extLst>
      <p:ext uri="{BB962C8B-B14F-4D97-AF65-F5344CB8AC3E}">
        <p14:creationId xmlns:p14="http://schemas.microsoft.com/office/powerpoint/2010/main" val="33765075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descr="alaris height requirement.jpg"/>
          <p:cNvPicPr preferRelativeResize="0">
            <a:picLocks noGrp="1" noChangeAspect="1"/>
          </p:cNvPicPr>
          <p:nvPr>
            <p:ph idx="1"/>
          </p:nvPr>
        </p:nvPicPr>
        <p:blipFill rotWithShape="1">
          <a:blip r:embed="rId3" cstate="print">
            <a:extLst>
              <a:ext uri="{28A0092B-C50C-407E-A947-70E740481C1C}">
                <a14:useLocalDpi xmlns:a14="http://schemas.microsoft.com/office/drawing/2010/main" val="0"/>
              </a:ext>
            </a:extLst>
          </a:blip>
          <a:stretch/>
        </p:blipFill>
        <p:spPr>
          <a:xfrm>
            <a:off x="1970176" y="1600200"/>
            <a:ext cx="5203647" cy="4525963"/>
          </a:xfrm>
        </p:spPr>
      </p:pic>
      <p:sp>
        <p:nvSpPr>
          <p:cNvPr id="3" name="TextBox 2"/>
          <p:cNvSpPr txBox="1"/>
          <p:nvPr/>
        </p:nvSpPr>
        <p:spPr>
          <a:xfrm>
            <a:off x="5486400" y="3200400"/>
            <a:ext cx="3276600" cy="461665"/>
          </a:xfrm>
          <a:prstGeom prst="rect">
            <a:avLst/>
          </a:prstGeom>
          <a:noFill/>
        </p:spPr>
        <p:txBody>
          <a:bodyPr wrap="square" rtlCol="0">
            <a:spAutoFit/>
          </a:bodyPr>
          <a:lstStyle/>
          <a:p>
            <a:pPr algn="ctr"/>
            <a:r>
              <a:rPr lang="en-US" sz="1200" b="1" i="1" dirty="0" smtClean="0">
                <a:latin typeface="Wingdings"/>
                <a:ea typeface="Wingdings"/>
                <a:cs typeface="Wingdings"/>
                <a:sym typeface="Wingdings"/>
              </a:rPr>
              <a:t> </a:t>
            </a:r>
            <a:r>
              <a:rPr lang="en-US" sz="1200" b="1" i="1" dirty="0" smtClean="0"/>
              <a:t>If Fluid Height is at 10”, 1-3% reduction in Pump output</a:t>
            </a:r>
            <a:endParaRPr lang="en-US" sz="1200" b="1" i="1" dirty="0"/>
          </a:p>
        </p:txBody>
      </p:sp>
      <p:sp>
        <p:nvSpPr>
          <p:cNvPr id="5" name="TextBox 4"/>
          <p:cNvSpPr txBox="1"/>
          <p:nvPr/>
        </p:nvSpPr>
        <p:spPr>
          <a:xfrm>
            <a:off x="76200" y="3886200"/>
            <a:ext cx="2743200" cy="461665"/>
          </a:xfrm>
          <a:prstGeom prst="rect">
            <a:avLst/>
          </a:prstGeom>
          <a:noFill/>
        </p:spPr>
        <p:txBody>
          <a:bodyPr wrap="square" rtlCol="0">
            <a:spAutoFit/>
          </a:bodyPr>
          <a:lstStyle/>
          <a:p>
            <a:pPr algn="ctr"/>
            <a:r>
              <a:rPr lang="en-US" sz="1200" b="1" i="1" dirty="0" smtClean="0"/>
              <a:t>If Tester 12” above Pump Mechanism, 0.5% reduction in Pump output </a:t>
            </a:r>
            <a:r>
              <a:rPr lang="en-US" sz="1200" b="1" i="1" dirty="0" smtClean="0">
                <a:latin typeface="Wingdings"/>
                <a:ea typeface="Wingdings"/>
                <a:cs typeface="Wingdings"/>
                <a:sym typeface="Wingdings"/>
              </a:rPr>
              <a:t></a:t>
            </a:r>
            <a:endParaRPr lang="en-US" sz="1200" b="1" i="1" dirty="0"/>
          </a:p>
        </p:txBody>
      </p:sp>
      <p:pic>
        <p:nvPicPr>
          <p:cNvPr id="6" name="Picture 5" descr="Pronk Yellow-dot long.jpg"/>
          <p:cNvPicPr>
            <a:picLocks noChangeAspect="1"/>
          </p:cNvPicPr>
          <p:nvPr/>
        </p:nvPicPr>
        <p:blipFill>
          <a:blip r:embed="rId4" cstate="print"/>
          <a:stretch>
            <a:fillRect/>
          </a:stretch>
        </p:blipFill>
        <p:spPr>
          <a:xfrm>
            <a:off x="2209800" y="6433721"/>
            <a:ext cx="4572000" cy="424279"/>
          </a:xfrm>
          <a:prstGeom prst="rect">
            <a:avLst/>
          </a:prstGeom>
        </p:spPr>
      </p:pic>
      <p:pic>
        <p:nvPicPr>
          <p:cNvPr id="7" name="Picture 2"/>
          <p:cNvPicPr>
            <a:picLocks noChangeAspect="1" noChangeArrowheads="1"/>
          </p:cNvPicPr>
          <p:nvPr/>
        </p:nvPicPr>
        <p:blipFill>
          <a:blip r:embed="rId5" cstate="print"/>
          <a:srcRect/>
          <a:stretch>
            <a:fillRect/>
          </a:stretch>
        </p:blipFill>
        <p:spPr bwMode="auto">
          <a:xfrm>
            <a:off x="0" y="0"/>
            <a:ext cx="9144000" cy="1066800"/>
          </a:xfrm>
          <a:prstGeom prst="rect">
            <a:avLst/>
          </a:prstGeom>
          <a:noFill/>
          <a:ln w="9525">
            <a:noFill/>
            <a:miter lim="800000"/>
            <a:headEnd/>
            <a:tailEnd/>
          </a:ln>
          <a:effectLst/>
        </p:spPr>
      </p:pic>
      <p:sp>
        <p:nvSpPr>
          <p:cNvPr id="2" name="Title 1"/>
          <p:cNvSpPr>
            <a:spLocks noGrp="1"/>
          </p:cNvSpPr>
          <p:nvPr>
            <p:ph type="title"/>
          </p:nvPr>
        </p:nvSpPr>
        <p:spPr>
          <a:xfrm>
            <a:off x="152400" y="152400"/>
            <a:ext cx="8229600" cy="1143000"/>
          </a:xfrm>
        </p:spPr>
        <p:txBody>
          <a:bodyPr>
            <a:noAutofit/>
          </a:bodyPr>
          <a:lstStyle/>
          <a:p>
            <a:pPr algn="ctr"/>
            <a:r>
              <a:rPr lang="en-US" sz="2900" dirty="0" smtClean="0">
                <a:solidFill>
                  <a:schemeClr val="bg1"/>
                </a:solidFill>
              </a:rPr>
              <a:t>IV Pump Testing potential setup and testing errors</a:t>
            </a:r>
            <a:r>
              <a:rPr lang="en-US" sz="2800" dirty="0"/>
              <a:t/>
            </a:r>
            <a:br>
              <a:rPr lang="en-US" sz="2800" dirty="0"/>
            </a:br>
            <a:endParaRPr lang="en-US" sz="2800" dirty="0"/>
          </a:p>
        </p:txBody>
      </p:sp>
      <p:sp>
        <p:nvSpPr>
          <p:cNvPr id="8" name="TextBox 7"/>
          <p:cNvSpPr txBox="1"/>
          <p:nvPr/>
        </p:nvSpPr>
        <p:spPr>
          <a:xfrm>
            <a:off x="228600" y="4800600"/>
            <a:ext cx="2819400" cy="646331"/>
          </a:xfrm>
          <a:prstGeom prst="rect">
            <a:avLst/>
          </a:prstGeom>
          <a:noFill/>
        </p:spPr>
        <p:txBody>
          <a:bodyPr wrap="square" rtlCol="0">
            <a:spAutoFit/>
          </a:bodyPr>
          <a:lstStyle/>
          <a:p>
            <a:r>
              <a:rPr lang="en-US" sz="1200" b="1" i="1" dirty="0" smtClean="0"/>
              <a:t>IMPORTANT:  For IV Analyzers collection containers may also need to be at same height as analyzer and pump mechanism.</a:t>
            </a:r>
            <a:endParaRPr lang="en-US" sz="1200" b="1" i="1" dirty="0"/>
          </a:p>
        </p:txBody>
      </p:sp>
    </p:spTree>
    <p:extLst>
      <p:ext uri="{BB962C8B-B14F-4D97-AF65-F5344CB8AC3E}">
        <p14:creationId xmlns:p14="http://schemas.microsoft.com/office/powerpoint/2010/main" val="3376507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Why test with Fluid height at 20”, if Nursing doesn’t pay attention to height?</a:t>
            </a:r>
            <a:endParaRPr lang="en-US" sz="3200" dirty="0"/>
          </a:p>
        </p:txBody>
      </p:sp>
      <p:sp>
        <p:nvSpPr>
          <p:cNvPr id="3" name="Content Placeholder 2"/>
          <p:cNvSpPr>
            <a:spLocks noGrp="1"/>
          </p:cNvSpPr>
          <p:nvPr>
            <p:ph idx="1"/>
          </p:nvPr>
        </p:nvSpPr>
        <p:spPr/>
        <p:txBody>
          <a:bodyPr>
            <a:normAutofit lnSpcReduction="10000"/>
          </a:bodyPr>
          <a:lstStyle/>
          <a:p>
            <a:r>
              <a:rPr lang="en-US" dirty="0" smtClean="0"/>
              <a:t>One reason- the manufacturer is counting on controlled conditions during testing and especially calibration to reduce error when the device is being used in a less controlled environment.</a:t>
            </a:r>
          </a:p>
          <a:p>
            <a:r>
              <a:rPr lang="en-US" dirty="0" smtClean="0"/>
              <a:t>Not much different from testing alarms on any medical device- even if nursing can turn them down or off, we still test to make sure they are working.</a:t>
            </a:r>
          </a:p>
        </p:txBody>
      </p:sp>
    </p:spTree>
    <p:extLst>
      <p:ext uri="{BB962C8B-B14F-4D97-AF65-F5344CB8AC3E}">
        <p14:creationId xmlns:p14="http://schemas.microsoft.com/office/powerpoint/2010/main" val="20247316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752600"/>
            <a:ext cx="8534400" cy="4267199"/>
          </a:xfrm>
        </p:spPr>
        <p:txBody>
          <a:bodyPr>
            <a:normAutofit/>
          </a:bodyPr>
          <a:lstStyle/>
          <a:p>
            <a:pPr marL="82296" lvl="0" indent="0">
              <a:buNone/>
            </a:pPr>
            <a:endParaRPr lang="en-US" sz="1900" i="1" dirty="0"/>
          </a:p>
          <a:p>
            <a:r>
              <a:rPr lang="en-US" sz="2600" dirty="0" smtClean="0"/>
              <a:t>Pressure meter must be zeroed properly with it vented to atmosphere only. </a:t>
            </a:r>
          </a:p>
          <a:p>
            <a:r>
              <a:rPr lang="en-US" sz="2600" dirty="0" smtClean="0"/>
              <a:t>Some Pressure Meters have a “zero offset error” that must be factored into the accuracy of the pressure meter</a:t>
            </a:r>
          </a:p>
          <a:p>
            <a:pPr lvl="1"/>
            <a:r>
              <a:rPr lang="en-US" sz="2200" dirty="0" smtClean="0"/>
              <a:t>For Example: Accuracy = 1% of Range, ± 5mmHg zero offset error</a:t>
            </a:r>
          </a:p>
          <a:p>
            <a:pPr lvl="1"/>
            <a:r>
              <a:rPr lang="en-US" sz="2200" dirty="0" smtClean="0"/>
              <a:t>The zero offset error must be factored into overall Accuracy calculation if specified.</a:t>
            </a:r>
            <a:endParaRPr lang="en-US" dirty="0" smtClean="0"/>
          </a:p>
          <a:p>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0" y="0"/>
            <a:ext cx="9144000" cy="838200"/>
          </a:xfrm>
          <a:prstGeom prst="rect">
            <a:avLst/>
          </a:prstGeom>
          <a:noFill/>
          <a:ln w="9525">
            <a:noFill/>
            <a:miter lim="800000"/>
            <a:headEnd/>
            <a:tailEnd/>
          </a:ln>
          <a:effectLst/>
        </p:spPr>
      </p:pic>
      <p:sp>
        <p:nvSpPr>
          <p:cNvPr id="2" name="Title 1"/>
          <p:cNvSpPr>
            <a:spLocks noGrp="1"/>
          </p:cNvSpPr>
          <p:nvPr>
            <p:ph type="title"/>
          </p:nvPr>
        </p:nvSpPr>
        <p:spPr>
          <a:xfrm>
            <a:off x="457200" y="-152400"/>
            <a:ext cx="8229600" cy="1143000"/>
          </a:xfrm>
        </p:spPr>
        <p:txBody>
          <a:bodyPr>
            <a:normAutofit/>
          </a:bodyPr>
          <a:lstStyle/>
          <a:p>
            <a:pPr algn="l"/>
            <a:r>
              <a:rPr lang="en-US" sz="2900" dirty="0" smtClean="0">
                <a:solidFill>
                  <a:schemeClr val="bg1"/>
                </a:solidFill>
              </a:rPr>
              <a:t>Pressure Meter potential setup and testing errors</a:t>
            </a:r>
            <a:endParaRPr lang="en-US" sz="2900" dirty="0">
              <a:solidFill>
                <a:schemeClr val="bg1"/>
              </a:solidFill>
            </a:endParaRPr>
          </a:p>
        </p:txBody>
      </p:sp>
      <p:pic>
        <p:nvPicPr>
          <p:cNvPr id="6" name="Picture 5" descr="Pronk Yellow-dot long.jpg"/>
          <p:cNvPicPr>
            <a:picLocks noChangeAspect="1"/>
          </p:cNvPicPr>
          <p:nvPr/>
        </p:nvPicPr>
        <p:blipFill>
          <a:blip r:embed="rId3" cstate="print"/>
          <a:stretch>
            <a:fillRect/>
          </a:stretch>
        </p:blipFill>
        <p:spPr>
          <a:xfrm>
            <a:off x="2209800" y="6477000"/>
            <a:ext cx="4572000" cy="381000"/>
          </a:xfrm>
          <a:prstGeom prst="rect">
            <a:avLst/>
          </a:prstGeom>
        </p:spPr>
      </p:pic>
    </p:spTree>
    <p:extLst>
      <p:ext uri="{BB962C8B-B14F-4D97-AF65-F5344CB8AC3E}">
        <p14:creationId xmlns:p14="http://schemas.microsoft.com/office/powerpoint/2010/main" val="16136604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95400"/>
            <a:ext cx="9144000" cy="4876800"/>
          </a:xfrm>
        </p:spPr>
        <p:txBody>
          <a:bodyPr>
            <a:normAutofit/>
          </a:bodyPr>
          <a:lstStyle/>
          <a:p>
            <a:pPr lvl="2"/>
            <a:r>
              <a:rPr lang="en-US" dirty="0" smtClean="0"/>
              <a:t>NIST Traceable Calibration of your test equipment.</a:t>
            </a:r>
          </a:p>
          <a:p>
            <a:pPr lvl="3"/>
            <a:r>
              <a:rPr lang="en-US" dirty="0" smtClean="0">
                <a:solidFill>
                  <a:srgbClr val="000000"/>
                </a:solidFill>
              </a:rPr>
              <a:t>Understand whether your calibration lab has a certified Quality System and they utilize 4:1 Uncertainty ratio or better when calibrating your test equipment.</a:t>
            </a:r>
          </a:p>
          <a:p>
            <a:pPr lvl="3"/>
            <a:r>
              <a:rPr lang="en-US" dirty="0" smtClean="0">
                <a:solidFill>
                  <a:srgbClr val="000000"/>
                </a:solidFill>
              </a:rPr>
              <a:t>Ensure your </a:t>
            </a:r>
            <a:r>
              <a:rPr lang="en-US" dirty="0">
                <a:solidFill>
                  <a:srgbClr val="000000"/>
                </a:solidFill>
              </a:rPr>
              <a:t>c</a:t>
            </a:r>
            <a:r>
              <a:rPr lang="en-US" dirty="0" smtClean="0">
                <a:solidFill>
                  <a:srgbClr val="000000"/>
                </a:solidFill>
              </a:rPr>
              <a:t>alibration lab is informing you on the calibration certificate whether your test device was found to be outside its published tolerances.</a:t>
            </a:r>
          </a:p>
          <a:p>
            <a:pPr lvl="2"/>
            <a:r>
              <a:rPr lang="en-US" dirty="0" smtClean="0"/>
              <a:t>% Full Scale, % Range vs. Of Reading accuracy %</a:t>
            </a:r>
          </a:p>
          <a:p>
            <a:pPr lvl="2"/>
            <a:r>
              <a:rPr lang="en-US" dirty="0" smtClean="0">
                <a:solidFill>
                  <a:srgbClr val="000000"/>
                </a:solidFill>
              </a:rPr>
              <a:t>Rate or flow dependent </a:t>
            </a:r>
            <a:r>
              <a:rPr lang="en-US" dirty="0" smtClean="0"/>
              <a:t>accuracy (% accuracy only applies to rates X-Y)</a:t>
            </a:r>
          </a:p>
          <a:p>
            <a:pPr lvl="2"/>
            <a:r>
              <a:rPr lang="en-US" dirty="0" smtClean="0"/>
              <a:t>Minimum </a:t>
            </a:r>
            <a:r>
              <a:rPr lang="en-US" dirty="0"/>
              <a:t>sample size required for meeting </a:t>
            </a:r>
            <a:r>
              <a:rPr lang="en-US" dirty="0" smtClean="0"/>
              <a:t>accuracy specified.</a:t>
            </a:r>
          </a:p>
          <a:p>
            <a:pPr lvl="2"/>
            <a:r>
              <a:rPr lang="en-US" dirty="0" smtClean="0"/>
              <a:t>Operating temperatures specified for test equipment.</a:t>
            </a:r>
          </a:p>
          <a:p>
            <a:pPr marL="914400" lvl="2" indent="0">
              <a:buNone/>
            </a:pPr>
            <a:endParaRPr lang="en-US" dirty="0"/>
          </a:p>
          <a:p>
            <a:pPr lvl="2"/>
            <a:endParaRPr lang="en-US" dirty="0"/>
          </a:p>
          <a:p>
            <a:endParaRPr lang="en-US" dirty="0"/>
          </a:p>
        </p:txBody>
      </p:sp>
      <p:pic>
        <p:nvPicPr>
          <p:cNvPr id="5" name="Picture 2"/>
          <p:cNvPicPr>
            <a:picLocks noChangeAspect="1" noChangeArrowheads="1"/>
          </p:cNvPicPr>
          <p:nvPr/>
        </p:nvPicPr>
        <p:blipFill>
          <a:blip r:embed="rId3" cstate="print"/>
          <a:srcRect/>
          <a:stretch>
            <a:fillRect/>
          </a:stretch>
        </p:blipFill>
        <p:spPr bwMode="auto">
          <a:xfrm>
            <a:off x="0" y="0"/>
            <a:ext cx="9144000" cy="1066800"/>
          </a:xfrm>
          <a:prstGeom prst="rect">
            <a:avLst/>
          </a:prstGeom>
          <a:noFill/>
          <a:ln w="9525">
            <a:noFill/>
            <a:miter lim="800000"/>
            <a:headEnd/>
            <a:tailEnd/>
          </a:ln>
          <a:effectLst/>
        </p:spPr>
      </p:pic>
      <p:sp>
        <p:nvSpPr>
          <p:cNvPr id="6" name="Title 1"/>
          <p:cNvSpPr txBox="1">
            <a:spLocks/>
          </p:cNvSpPr>
          <p:nvPr/>
        </p:nvSpPr>
        <p:spPr>
          <a:xfrm>
            <a:off x="457200" y="-152400"/>
            <a:ext cx="8229600" cy="11430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4400" noProof="0" dirty="0" smtClean="0">
                <a:solidFill>
                  <a:schemeClr val="bg1"/>
                </a:solidFill>
                <a:latin typeface="+mj-lt"/>
                <a:ea typeface="+mj-ea"/>
                <a:cs typeface="+mj-cs"/>
              </a:rPr>
              <a:t>Watch out for:</a:t>
            </a:r>
            <a:endParaRPr kumimoji="0" lang="en-US" sz="4400" b="0" i="0" u="none" strike="noStrike" kern="1200" cap="none" spc="0" normalizeH="0" baseline="0" noProof="0" dirty="0">
              <a:ln>
                <a:noFill/>
              </a:ln>
              <a:solidFill>
                <a:schemeClr val="bg1"/>
              </a:solidFill>
              <a:effectLst/>
              <a:uLnTx/>
              <a:uFillTx/>
              <a:latin typeface="+mj-lt"/>
              <a:ea typeface="+mj-ea"/>
              <a:cs typeface="+mj-cs"/>
            </a:endParaRPr>
          </a:p>
        </p:txBody>
      </p:sp>
      <p:pic>
        <p:nvPicPr>
          <p:cNvPr id="8" name="Picture 7" descr="Pronk Yellow-dot long.jpg"/>
          <p:cNvPicPr>
            <a:picLocks noChangeAspect="1"/>
          </p:cNvPicPr>
          <p:nvPr/>
        </p:nvPicPr>
        <p:blipFill>
          <a:blip r:embed="rId4" cstate="print"/>
          <a:stretch>
            <a:fillRect/>
          </a:stretch>
        </p:blipFill>
        <p:spPr>
          <a:xfrm>
            <a:off x="2209800" y="6433721"/>
            <a:ext cx="4572000" cy="424279"/>
          </a:xfrm>
          <a:prstGeom prst="rect">
            <a:avLst/>
          </a:prstGeom>
        </p:spPr>
      </p:pic>
    </p:spTree>
    <p:extLst>
      <p:ext uri="{BB962C8B-B14F-4D97-AF65-F5344CB8AC3E}">
        <p14:creationId xmlns:p14="http://schemas.microsoft.com/office/powerpoint/2010/main" val="6751460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600200"/>
            <a:ext cx="8305800" cy="4800600"/>
          </a:xfrm>
        </p:spPr>
        <p:txBody>
          <a:bodyPr/>
          <a:lstStyle/>
          <a:p>
            <a:r>
              <a:rPr lang="en-US" sz="4000" dirty="0" smtClean="0"/>
              <a:t>Visit our new website for more information about our products</a:t>
            </a:r>
            <a:endParaRPr lang="en-US" u="sng" dirty="0" smtClean="0">
              <a:solidFill>
                <a:srgbClr val="0000FF"/>
              </a:solidFill>
              <a:hlinkClick r:id="rId3"/>
            </a:endParaRPr>
          </a:p>
          <a:p>
            <a:pPr marL="82296" indent="0" algn="ctr">
              <a:buNone/>
            </a:pPr>
            <a:endParaRPr lang="en-US" u="sng" dirty="0" smtClean="0">
              <a:solidFill>
                <a:srgbClr val="0000FF"/>
              </a:solidFill>
              <a:hlinkClick r:id="rId3"/>
            </a:endParaRPr>
          </a:p>
          <a:p>
            <a:pPr marL="82296" indent="0" algn="ctr">
              <a:buNone/>
            </a:pPr>
            <a:r>
              <a:rPr lang="en-US" sz="4000" u="sng" dirty="0" smtClean="0">
                <a:solidFill>
                  <a:srgbClr val="0000FF"/>
                </a:solidFill>
                <a:hlinkClick r:id="rId3"/>
              </a:rPr>
              <a:t>WWW.PRONKTECH.COM</a:t>
            </a:r>
            <a:endParaRPr lang="en-US" sz="4000" u="sng" dirty="0" smtClean="0">
              <a:solidFill>
                <a:srgbClr val="0000FF"/>
              </a:solidFill>
            </a:endParaRPr>
          </a:p>
          <a:p>
            <a:pPr marL="82296" indent="0" algn="ctr">
              <a:buNone/>
            </a:pPr>
            <a:endParaRPr lang="en-US" u="sng" dirty="0">
              <a:solidFill>
                <a:srgbClr val="0000FF"/>
              </a:solidFill>
            </a:endParaRPr>
          </a:p>
          <a:p>
            <a:r>
              <a:rPr lang="en-US" sz="4000" dirty="0" smtClean="0"/>
              <a:t>Or call us:  </a:t>
            </a:r>
            <a:r>
              <a:rPr lang="en-US" sz="4000" dirty="0" smtClean="0">
                <a:solidFill>
                  <a:srgbClr val="0000FF"/>
                </a:solidFill>
              </a:rPr>
              <a:t>(800) 609-9802</a:t>
            </a:r>
          </a:p>
          <a:p>
            <a:pPr lvl="5">
              <a:buNone/>
            </a:pPr>
            <a:r>
              <a:rPr lang="en-US" sz="4000" dirty="0" smtClean="0">
                <a:solidFill>
                  <a:srgbClr val="0000FF"/>
                </a:solidFill>
              </a:rPr>
              <a:t>   (818) 768-5600</a:t>
            </a:r>
            <a:endParaRPr lang="en-US" sz="4000" dirty="0">
              <a:solidFill>
                <a:srgbClr val="0000FF"/>
              </a:solidFill>
            </a:endParaRPr>
          </a:p>
        </p:txBody>
      </p:sp>
      <p:pic>
        <p:nvPicPr>
          <p:cNvPr id="4" name="Picture 3" descr="Pronk Yellow-dot long.jpg"/>
          <p:cNvPicPr>
            <a:picLocks noChangeAspect="1"/>
          </p:cNvPicPr>
          <p:nvPr/>
        </p:nvPicPr>
        <p:blipFill>
          <a:blip r:embed="rId4" cstate="print"/>
          <a:stretch>
            <a:fillRect/>
          </a:stretch>
        </p:blipFill>
        <p:spPr>
          <a:xfrm>
            <a:off x="0" y="0"/>
            <a:ext cx="9144000" cy="846856"/>
          </a:xfrm>
          <a:prstGeom prst="rect">
            <a:avLst/>
          </a:prstGeom>
        </p:spPr>
      </p:pic>
    </p:spTree>
    <p:extLst>
      <p:ext uri="{BB962C8B-B14F-4D97-AF65-F5344CB8AC3E}">
        <p14:creationId xmlns:p14="http://schemas.microsoft.com/office/powerpoint/2010/main" val="2036685607"/>
      </p:ext>
    </p:extLst>
  </p:cSld>
  <p:clrMapOvr>
    <a:masterClrMapping/>
  </p:clrMapOvr>
  <p:timing>
    <p:tnLst>
      <p:par>
        <p:cTn id="1" dur="indefinite" restart="never" nodeType="tmRoot"/>
      </p:par>
    </p:tnLst>
  </p:timing>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568768</TotalTime>
  <Words>2417</Words>
  <Application>Microsoft Office PowerPoint</Application>
  <PresentationFormat>On-screen Show (4:3)</PresentationFormat>
  <Paragraphs>470</Paragraphs>
  <Slides>26</Slides>
  <Notes>20</Notes>
  <HiddenSlides>0</HiddenSlides>
  <MMClips>0</MMClips>
  <ScaleCrop>false</ScaleCrop>
  <HeadingPairs>
    <vt:vector size="4" baseType="variant">
      <vt:variant>
        <vt:lpstr>Theme</vt:lpstr>
      </vt:variant>
      <vt:variant>
        <vt:i4>5</vt:i4>
      </vt:variant>
      <vt:variant>
        <vt:lpstr>Slide Titles</vt:lpstr>
      </vt:variant>
      <vt:variant>
        <vt:i4>26</vt:i4>
      </vt:variant>
    </vt:vector>
  </HeadingPairs>
  <TitlesOfParts>
    <vt:vector size="31" baseType="lpstr">
      <vt:lpstr>3_Custom Design</vt:lpstr>
      <vt:lpstr>Custom Design</vt:lpstr>
      <vt:lpstr>1_Custom Design</vt:lpstr>
      <vt:lpstr>2_Custom Design</vt:lpstr>
      <vt:lpstr>Office Theme</vt:lpstr>
      <vt:lpstr>PowerPoint Presentation</vt:lpstr>
      <vt:lpstr>Overview</vt:lpstr>
      <vt:lpstr>Specification Overload</vt:lpstr>
      <vt:lpstr>PowerPoint Presentation</vt:lpstr>
      <vt:lpstr>PowerPoint Presentation</vt:lpstr>
      <vt:lpstr>PowerPoint Presentation</vt:lpstr>
      <vt:lpstr>4 : 1 Ratio – Used To Establish A Chain Of Comparisons.  Standard Must Be At Least 4 Times More Accurate Than Instrument Being Calibrated.  Each laboratory is at least 4 x more accurate in its measurements than the previous laboratory  Much more crucial if calibrating a device vs. PM/Performance Testing </vt:lpstr>
      <vt:lpstr>PowerPoint Presentation</vt:lpstr>
      <vt:lpstr>PowerPoint Presentation</vt:lpstr>
      <vt:lpstr>PowerPoint Presentation</vt:lpstr>
      <vt:lpstr>PowerPoint Presentation</vt:lpstr>
      <vt:lpstr>Sorting it all out…</vt:lpstr>
      <vt:lpstr>Medical Device Accuracy Specifications vs. Accuracy Requirements for Test Equipment</vt:lpstr>
      <vt:lpstr>PowerPoint Presentation</vt:lpstr>
      <vt:lpstr>Compare:  Requirements of the medical device to the accuracy of the test equipment </vt:lpstr>
      <vt:lpstr>Example 1:  Comparing IV Pump Analyzers   Pressure Accuracy  % of reading vs. % of Full Scale </vt:lpstr>
      <vt:lpstr>What if Test Equipment doesn’t meet 4:1 Ratio?</vt:lpstr>
      <vt:lpstr>Example 2:  Ventilator vs. Vent Testers % of Reading vs. % of Range </vt:lpstr>
      <vt:lpstr>What if the test equipment doesn’t meet manufacturer requirements?</vt:lpstr>
      <vt:lpstr>Users could tighten tolerances based on uncertainties</vt:lpstr>
      <vt:lpstr>Understanding potential test setup errors that can also impact medical device readiness. </vt:lpstr>
      <vt:lpstr>IV Pump Testing potential setup and testing errors </vt:lpstr>
      <vt:lpstr>Why test with Fluid height at 20”, if Nursing doesn’t pay attention to height?</vt:lpstr>
      <vt:lpstr>Pressure Meter potential setup and testing errors</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5 Selling Points</dc:title>
  <dc:creator>Julio</dc:creator>
  <cp:lastModifiedBy>Julio Castro</cp:lastModifiedBy>
  <cp:revision>314</cp:revision>
  <cp:lastPrinted>2018-02-14T01:27:59Z</cp:lastPrinted>
  <dcterms:created xsi:type="dcterms:W3CDTF">2013-02-08T15:51:09Z</dcterms:created>
  <dcterms:modified xsi:type="dcterms:W3CDTF">2018-04-02T03:11:23Z</dcterms:modified>
</cp:coreProperties>
</file>