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3" r:id="rId4"/>
  </p:sldMasterIdLst>
  <p:notesMasterIdLst>
    <p:notesMasterId r:id="rId55"/>
  </p:notesMasterIdLst>
  <p:sldIdLst>
    <p:sldId id="256" r:id="rId5"/>
    <p:sldId id="283" r:id="rId6"/>
    <p:sldId id="258" r:id="rId7"/>
    <p:sldId id="1444" r:id="rId8"/>
    <p:sldId id="265" r:id="rId9"/>
    <p:sldId id="259" r:id="rId10"/>
    <p:sldId id="1443" r:id="rId11"/>
    <p:sldId id="285" r:id="rId12"/>
    <p:sldId id="1453" r:id="rId13"/>
    <p:sldId id="286" r:id="rId14"/>
    <p:sldId id="1441" r:id="rId15"/>
    <p:sldId id="1451" r:id="rId16"/>
    <p:sldId id="267" r:id="rId17"/>
    <p:sldId id="1452" r:id="rId18"/>
    <p:sldId id="1457" r:id="rId19"/>
    <p:sldId id="271" r:id="rId20"/>
    <p:sldId id="272" r:id="rId21"/>
    <p:sldId id="1459" r:id="rId22"/>
    <p:sldId id="1445" r:id="rId23"/>
    <p:sldId id="266" r:id="rId24"/>
    <p:sldId id="1440" r:id="rId25"/>
    <p:sldId id="1446" r:id="rId26"/>
    <p:sldId id="1447" r:id="rId27"/>
    <p:sldId id="284" r:id="rId28"/>
    <p:sldId id="270" r:id="rId29"/>
    <p:sldId id="1454" r:id="rId30"/>
    <p:sldId id="1455" r:id="rId31"/>
    <p:sldId id="1456" r:id="rId32"/>
    <p:sldId id="1449" r:id="rId33"/>
    <p:sldId id="269" r:id="rId34"/>
    <p:sldId id="268" r:id="rId35"/>
    <p:sldId id="273" r:id="rId36"/>
    <p:sldId id="275" r:id="rId37"/>
    <p:sldId id="1460" r:id="rId38"/>
    <p:sldId id="1461" r:id="rId39"/>
    <p:sldId id="1462" r:id="rId40"/>
    <p:sldId id="1463" r:id="rId41"/>
    <p:sldId id="1464" r:id="rId42"/>
    <p:sldId id="1465" r:id="rId43"/>
    <p:sldId id="281" r:id="rId44"/>
    <p:sldId id="1466" r:id="rId45"/>
    <p:sldId id="1467" r:id="rId46"/>
    <p:sldId id="1469" r:id="rId47"/>
    <p:sldId id="1468" r:id="rId48"/>
    <p:sldId id="277" r:id="rId49"/>
    <p:sldId id="278" r:id="rId50"/>
    <p:sldId id="279" r:id="rId51"/>
    <p:sldId id="1442" r:id="rId52"/>
    <p:sldId id="1458" r:id="rId53"/>
    <p:sldId id="257" r:id="rId5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6F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98" autoAdjust="0"/>
    <p:restoredTop sz="82920" autoAdjust="0"/>
  </p:normalViewPr>
  <p:slideViewPr>
    <p:cSldViewPr snapToGrid="0">
      <p:cViewPr varScale="1">
        <p:scale>
          <a:sx n="94" d="100"/>
          <a:sy n="94" d="100"/>
        </p:scale>
        <p:origin x="1195"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F57C72-88A3-4BE8-B7FA-9AA521A08772}" type="datetimeFigureOut">
              <a:rPr lang="en-US" smtClean="0"/>
              <a:t>10/9/2018</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73011D-FBB6-4D42-A939-E5E9BBA83402}" type="slidenum">
              <a:rPr lang="en-US" smtClean="0"/>
              <a:t>‹#›</a:t>
            </a:fld>
            <a:endParaRPr lang="en-US" dirty="0"/>
          </a:p>
        </p:txBody>
      </p:sp>
    </p:spTree>
    <p:extLst>
      <p:ext uri="{BB962C8B-B14F-4D97-AF65-F5344CB8AC3E}">
        <p14:creationId xmlns:p14="http://schemas.microsoft.com/office/powerpoint/2010/main" val="39345271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With an increased adoption of connected clinical technologies, a hostile environment has emerged posing threats to the security of these technologies and the health systems that use them. This has created a growing need to embed robust security practices into an enterprise wide strategy to protect against patient safety risks, unauthorized access, and cyberattacks. While we have a number of standards, published articles, and documents to refer from, experts from Banner Health and Intermountain Healthcare recognized the need for an easy-to-follow and implementable recipe for healthcare technology management professionals. This interactive session will include key elements of education, procurement, risk management, and network security that will help move past the initial trouble and get to implementation. </a:t>
            </a:r>
          </a:p>
          <a:p>
            <a:endParaRPr lang="en-US" dirty="0"/>
          </a:p>
        </p:txBody>
      </p:sp>
      <p:sp>
        <p:nvSpPr>
          <p:cNvPr id="4" name="Slide Number Placeholder 3"/>
          <p:cNvSpPr>
            <a:spLocks noGrp="1"/>
          </p:cNvSpPr>
          <p:nvPr>
            <p:ph type="sldNum" sz="quarter" idx="10"/>
          </p:nvPr>
        </p:nvSpPr>
        <p:spPr/>
        <p:txBody>
          <a:bodyPr/>
          <a:lstStyle/>
          <a:p>
            <a:fld id="{9273011D-FBB6-4D42-A939-E5E9BBA83402}" type="slidenum">
              <a:rPr lang="en-US" smtClean="0"/>
              <a:t>2</a:t>
            </a:fld>
            <a:endParaRPr lang="en-US" dirty="0"/>
          </a:p>
        </p:txBody>
      </p:sp>
    </p:spTree>
    <p:extLst>
      <p:ext uri="{BB962C8B-B14F-4D97-AF65-F5344CB8AC3E}">
        <p14:creationId xmlns:p14="http://schemas.microsoft.com/office/powerpoint/2010/main" val="3075471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 you start to build a medical device security program? </a:t>
            </a:r>
          </a:p>
          <a:p>
            <a:pPr lvl="1"/>
            <a:r>
              <a:rPr lang="en-US" dirty="0"/>
              <a:t>Key elements:</a:t>
            </a:r>
          </a:p>
          <a:p>
            <a:pPr lvl="2"/>
            <a:r>
              <a:rPr lang="en-US" dirty="0"/>
              <a:t>Cost justification</a:t>
            </a:r>
          </a:p>
          <a:p>
            <a:pPr lvl="2"/>
            <a:r>
              <a:rPr lang="en-US" dirty="0"/>
              <a:t>Education – security 101, educating employees, moving from break fix culture..</a:t>
            </a:r>
          </a:p>
          <a:p>
            <a:pPr lvl="2"/>
            <a:r>
              <a:rPr lang="en-US" dirty="0"/>
              <a:t>Governance structure</a:t>
            </a:r>
          </a:p>
          <a:p>
            <a:pPr lvl="2"/>
            <a:r>
              <a:rPr lang="en-US" dirty="0"/>
              <a:t>Procurement – must-haves during acquisition and disposal</a:t>
            </a:r>
          </a:p>
          <a:p>
            <a:pPr lvl="2"/>
            <a:r>
              <a:rPr lang="en-US" dirty="0"/>
              <a:t>Risk management, </a:t>
            </a:r>
          </a:p>
          <a:p>
            <a:pPr lvl="2"/>
            <a:r>
              <a:rPr lang="en-US" dirty="0"/>
              <a:t>Network segmentation </a:t>
            </a:r>
          </a:p>
          <a:p>
            <a:r>
              <a:rPr lang="en-US" dirty="0"/>
              <a:t>Operationalizing these key elements </a:t>
            </a:r>
          </a:p>
          <a:p>
            <a:r>
              <a:rPr lang="en-US" dirty="0"/>
              <a:t>	Governance structure </a:t>
            </a:r>
          </a:p>
          <a:p>
            <a:r>
              <a:rPr lang="en-US" dirty="0"/>
              <a:t>How do you assess the security posture of your medical device inventory? </a:t>
            </a:r>
          </a:p>
          <a:p>
            <a:pPr lvl="1"/>
            <a:r>
              <a:rPr lang="en-US" dirty="0"/>
              <a:t>How do you understand what you have? Asset attributes useful for a security assessment (NIST 800-30 | section 2.4.3) (Chapter 3 – AAMI guide)</a:t>
            </a:r>
          </a:p>
          <a:p>
            <a:pPr lvl="1"/>
            <a:r>
              <a:rPr lang="en-US" dirty="0"/>
              <a:t>Understand your organization’s risk profile – risk categorization </a:t>
            </a:r>
          </a:p>
          <a:p>
            <a:pPr lvl="1"/>
            <a:r>
              <a:rPr lang="en-US" dirty="0"/>
              <a:t>Building an enterprise level framework </a:t>
            </a:r>
          </a:p>
          <a:p>
            <a:pPr lvl="1"/>
            <a:r>
              <a:rPr lang="en-US" dirty="0"/>
              <a:t>Remediation </a:t>
            </a:r>
          </a:p>
          <a:p>
            <a:r>
              <a:rPr lang="en-US" dirty="0"/>
              <a:t>Templates for P&amp;P</a:t>
            </a:r>
          </a:p>
          <a:p>
            <a:endParaRPr lang="en-US" dirty="0"/>
          </a:p>
        </p:txBody>
      </p:sp>
      <p:sp>
        <p:nvSpPr>
          <p:cNvPr id="4" name="Slide Number Placeholder 3"/>
          <p:cNvSpPr>
            <a:spLocks noGrp="1"/>
          </p:cNvSpPr>
          <p:nvPr>
            <p:ph type="sldNum" sz="quarter" idx="10"/>
          </p:nvPr>
        </p:nvSpPr>
        <p:spPr/>
        <p:txBody>
          <a:bodyPr/>
          <a:lstStyle/>
          <a:p>
            <a:fld id="{9273011D-FBB6-4D42-A939-E5E9BBA83402}" type="slidenum">
              <a:rPr lang="en-US" smtClean="0"/>
              <a:t>3</a:t>
            </a:fld>
            <a:endParaRPr lang="en-US" dirty="0"/>
          </a:p>
        </p:txBody>
      </p:sp>
    </p:spTree>
    <p:extLst>
      <p:ext uri="{BB962C8B-B14F-4D97-AF65-F5344CB8AC3E}">
        <p14:creationId xmlns:p14="http://schemas.microsoft.com/office/powerpoint/2010/main" val="3570127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73011D-FBB6-4D42-A939-E5E9BBA83402}" type="slidenum">
              <a:rPr lang="en-US" smtClean="0"/>
              <a:t>6</a:t>
            </a:fld>
            <a:endParaRPr lang="en-US" dirty="0"/>
          </a:p>
        </p:txBody>
      </p:sp>
    </p:spTree>
    <p:extLst>
      <p:ext uri="{BB962C8B-B14F-4D97-AF65-F5344CB8AC3E}">
        <p14:creationId xmlns:p14="http://schemas.microsoft.com/office/powerpoint/2010/main" val="11251202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spcBef>
                <a:spcPts val="0"/>
              </a:spcBef>
              <a:buFont typeface="Arial" panose="020B0604020202020204" pitchFamily="34" charset="0"/>
              <a:buAutoNum type="arabicPeriod"/>
            </a:pPr>
            <a:r>
              <a:rPr lang="en-US" sz="1200" dirty="0"/>
              <a:t>Institute of Critical Infrastructure Technology. (2016). Hacking Healthcare IT in 2016: Lessons the Healthcare Industry can learn from the OPM breach. </a:t>
            </a:r>
          </a:p>
          <a:p>
            <a:pPr>
              <a:lnSpc>
                <a:spcPct val="120000"/>
              </a:lnSpc>
              <a:spcBef>
                <a:spcPts val="0"/>
              </a:spcBef>
              <a:buAutoNum type="arabicPeriod"/>
            </a:pPr>
            <a:r>
              <a:rPr lang="en-US" sz="1200" dirty="0"/>
              <a:t>Newman, L. (2017). </a:t>
            </a:r>
            <a:r>
              <a:rPr lang="en-US" sz="1100" dirty="0"/>
              <a:t>Equifax officially has no excuse. Wired. https://www.wired.com/story/equifax-breach-no-excuse/</a:t>
            </a:r>
            <a:endParaRPr lang="en-US" sz="1200" dirty="0"/>
          </a:p>
          <a:p>
            <a:pPr>
              <a:lnSpc>
                <a:spcPct val="120000"/>
              </a:lnSpc>
              <a:spcBef>
                <a:spcPts val="0"/>
              </a:spcBef>
              <a:buFont typeface="Arial" panose="020B0604020202020204" pitchFamily="34" charset="0"/>
              <a:buAutoNum type="arabicPeriod"/>
            </a:pPr>
            <a:r>
              <a:rPr lang="en-US" sz="1200" dirty="0"/>
              <a:t>CISCO. (2018). Cisco 2018 Annual Cybersecurity Report | The attack landscape. </a:t>
            </a:r>
          </a:p>
          <a:p>
            <a:pPr>
              <a:lnSpc>
                <a:spcPct val="120000"/>
              </a:lnSpc>
              <a:spcBef>
                <a:spcPts val="0"/>
              </a:spcBef>
              <a:buFont typeface="Arial" panose="020B0604020202020204" pitchFamily="34" charset="0"/>
              <a:buAutoNum type="arabicPeriod"/>
            </a:pPr>
            <a:r>
              <a:rPr lang="en-US" sz="1200" dirty="0"/>
              <a:t>Banner breach. August 2016. http://www.modernhealthcare.com/article/20160803/NEWS/160809954</a:t>
            </a:r>
          </a:p>
          <a:p>
            <a:pPr>
              <a:lnSpc>
                <a:spcPct val="120000"/>
              </a:lnSpc>
              <a:spcBef>
                <a:spcPts val="0"/>
              </a:spcBef>
              <a:buFont typeface="Arial" panose="020B0604020202020204" pitchFamily="34" charset="0"/>
              <a:buAutoNum type="arabicPeriod"/>
            </a:pPr>
            <a:r>
              <a:rPr lang="en-US" sz="1200" dirty="0"/>
              <a:t>Health data breach tally: lots of hacks, fewer victims. https://www.healthcareinfosecurity.com/health-data-breach-tally-lots-hacks-fewer-victims-a-11246</a:t>
            </a:r>
          </a:p>
          <a:p>
            <a:endParaRPr lang="en-US" dirty="0"/>
          </a:p>
        </p:txBody>
      </p:sp>
      <p:sp>
        <p:nvSpPr>
          <p:cNvPr id="4" name="Slide Number Placeholder 3"/>
          <p:cNvSpPr>
            <a:spLocks noGrp="1"/>
          </p:cNvSpPr>
          <p:nvPr>
            <p:ph type="sldNum" sz="quarter" idx="10"/>
          </p:nvPr>
        </p:nvSpPr>
        <p:spPr/>
        <p:txBody>
          <a:bodyPr/>
          <a:lstStyle/>
          <a:p>
            <a:fld id="{9273011D-FBB6-4D42-A939-E5E9BBA83402}" type="slidenum">
              <a:rPr lang="en-US" smtClean="0"/>
              <a:t>8</a:t>
            </a:fld>
            <a:endParaRPr lang="en-US" dirty="0"/>
          </a:p>
        </p:txBody>
      </p:sp>
    </p:spTree>
    <p:extLst>
      <p:ext uri="{BB962C8B-B14F-4D97-AF65-F5344CB8AC3E}">
        <p14:creationId xmlns:p14="http://schemas.microsoft.com/office/powerpoint/2010/main" val="17455720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73011D-FBB6-4D42-A939-E5E9BBA83402}" type="slidenum">
              <a:rPr lang="en-US" smtClean="0"/>
              <a:t>9</a:t>
            </a:fld>
            <a:endParaRPr lang="en-US" dirty="0"/>
          </a:p>
        </p:txBody>
      </p:sp>
    </p:spTree>
    <p:extLst>
      <p:ext uri="{BB962C8B-B14F-4D97-AF65-F5344CB8AC3E}">
        <p14:creationId xmlns:p14="http://schemas.microsoft.com/office/powerpoint/2010/main" val="16833252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761787"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 Deloitte UK Health Centre 2018 Report </a:t>
            </a:r>
          </a:p>
          <a:p>
            <a:pPr marL="0" marR="0" indent="0" algn="l" defTabSz="761787"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indent="0" algn="l" defTabSz="761787"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Technology in healthcare space has come a long way. With the introduction of IoT within the space, the prospects of significantly improving situational awareness around the patient and hospital operations are closer than ever.</a:t>
            </a:r>
          </a:p>
          <a:p>
            <a:pPr marL="0" marR="0" indent="0" algn="l" defTabSz="761787"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Understanding and managing cybersecurity risks for this mission-critical environment is challenging as a HDO has a mix of state-of-the-art applications and legacy devices that use unsupported OS’s and networking protocols. In addition, making these systems available for updates is a challenge as they often provide round-the-clock care to patients and they cannot be taken out of service. </a:t>
            </a:r>
          </a:p>
          <a:p>
            <a:pPr marL="0" marR="0" indent="0" algn="l" defTabSz="761787"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Cybersecurity breach, device security and back-end systems security, unwarranted exposition of critical clinical data poses enormous consequences to human life.</a:t>
            </a:r>
          </a:p>
          <a:p>
            <a:pPr marL="0" marR="0" indent="0" algn="l" defTabSz="761787"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Different type of systems managed by multiple entities with not much clarity in roles and responsibilities and several gaps in policies and procedures </a:t>
            </a:r>
            <a:endParaRPr lang="en-GB" sz="700" kern="1200" dirty="0">
              <a:solidFill>
                <a:schemeClr val="tx1"/>
              </a:solidFill>
              <a:effectLst/>
              <a:latin typeface="Arial" pitchFamily="34" charset="0"/>
              <a:ea typeface="+mn-ea"/>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9273011D-FBB6-4D42-A939-E5E9BBA83402}" type="slidenum">
              <a:rPr lang="en-US" smtClean="0"/>
              <a:t>10</a:t>
            </a:fld>
            <a:endParaRPr lang="en-US" dirty="0"/>
          </a:p>
        </p:txBody>
      </p:sp>
    </p:spTree>
    <p:extLst>
      <p:ext uri="{BB962C8B-B14F-4D97-AF65-F5344CB8AC3E}">
        <p14:creationId xmlns:p14="http://schemas.microsoft.com/office/powerpoint/2010/main" val="22973701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Tx/>
              <a:buChar char="-"/>
              <a:tabLst/>
              <a:defRPr/>
            </a:pPr>
            <a:r>
              <a:rPr lang="en-US" dirty="0"/>
              <a:t>Weak default credentials (talk about audit in radiology when caregiver shared the username and password twice)</a:t>
            </a:r>
          </a:p>
          <a:p>
            <a:pPr marL="171450" marR="0" lvl="0" indent="-171450" algn="l" defTabSz="457200" rtl="0" eaLnBrk="1" fontAlgn="auto" latinLnBrk="0" hangingPunct="1">
              <a:lnSpc>
                <a:spcPct val="100000"/>
              </a:lnSpc>
              <a:spcBef>
                <a:spcPts val="0"/>
              </a:spcBef>
              <a:spcAft>
                <a:spcPts val="0"/>
              </a:spcAft>
              <a:buClrTx/>
              <a:buSzTx/>
              <a:buFontTx/>
              <a:buChar char="-"/>
              <a:tabLst/>
              <a:defRPr/>
            </a:pPr>
            <a:r>
              <a:rPr lang="en-US" dirty="0"/>
              <a:t>Known vulnerable software platforms – Win XP, 95, etc..</a:t>
            </a:r>
          </a:p>
          <a:p>
            <a:pPr marL="171450" marR="0" lvl="0" indent="-171450" algn="l" defTabSz="457200" rtl="0" eaLnBrk="1" fontAlgn="auto" latinLnBrk="0" hangingPunct="1">
              <a:lnSpc>
                <a:spcPct val="100000"/>
              </a:lnSpc>
              <a:spcBef>
                <a:spcPts val="0"/>
              </a:spcBef>
              <a:spcAft>
                <a:spcPts val="0"/>
              </a:spcAft>
              <a:buClrTx/>
              <a:buSzTx/>
              <a:buFontTx/>
              <a:buChar char="-"/>
              <a:tabLst/>
              <a:defRPr/>
            </a:pPr>
            <a:r>
              <a:rPr lang="en-US" dirty="0"/>
              <a:t>Hard coded passwords to facilitate service</a:t>
            </a:r>
          </a:p>
          <a:p>
            <a:pPr marL="171450" marR="0" lvl="0" indent="-171450" algn="l" defTabSz="457200" rtl="0" eaLnBrk="1" fontAlgn="auto" latinLnBrk="0" hangingPunct="1">
              <a:lnSpc>
                <a:spcPct val="100000"/>
              </a:lnSpc>
              <a:spcBef>
                <a:spcPts val="0"/>
              </a:spcBef>
              <a:spcAft>
                <a:spcPts val="0"/>
              </a:spcAft>
              <a:buClrTx/>
              <a:buSzTx/>
              <a:buFontTx/>
              <a:buChar char="-"/>
              <a:tabLst/>
              <a:defRPr/>
            </a:pPr>
            <a:r>
              <a:rPr lang="en-US" dirty="0"/>
              <a:t>Wireless communication vulnerabilities with no firmware or software fixes</a:t>
            </a:r>
          </a:p>
          <a:p>
            <a:pPr marL="171450" marR="0" lvl="0" indent="-171450" algn="l" defTabSz="457200" rtl="0" eaLnBrk="1" fontAlgn="auto" latinLnBrk="0" hangingPunct="1">
              <a:lnSpc>
                <a:spcPct val="100000"/>
              </a:lnSpc>
              <a:spcBef>
                <a:spcPts val="0"/>
              </a:spcBef>
              <a:spcAft>
                <a:spcPts val="0"/>
              </a:spcAft>
              <a:buClrTx/>
              <a:buSzTx/>
              <a:buFontTx/>
              <a:buChar char="-"/>
              <a:tabLst/>
              <a:defRPr/>
            </a:pPr>
            <a:r>
              <a:rPr lang="en-US" dirty="0"/>
              <a:t>Lack of use restrictions – browser usage and downloading stuff, rogue applications</a:t>
            </a:r>
          </a:p>
          <a:p>
            <a:pPr marL="171450" marR="0" lvl="0" indent="-171450" algn="l" defTabSz="457200" rtl="0" eaLnBrk="1" fontAlgn="auto" latinLnBrk="0" hangingPunct="1">
              <a:lnSpc>
                <a:spcPct val="100000"/>
              </a:lnSpc>
              <a:spcBef>
                <a:spcPts val="0"/>
              </a:spcBef>
              <a:spcAft>
                <a:spcPts val="0"/>
              </a:spcAft>
              <a:buClrTx/>
              <a:buSzTx/>
              <a:buFontTx/>
              <a:buChar char="-"/>
              <a:tabLst/>
              <a:defRPr/>
            </a:pPr>
            <a:r>
              <a:rPr lang="en-US" dirty="0"/>
              <a:t>Restrictions from MDM and FDA on updates and upgrades </a:t>
            </a:r>
          </a:p>
          <a:p>
            <a:pPr marL="171450" marR="0" lvl="0" indent="-171450" algn="l" defTabSz="457200" rtl="0" eaLnBrk="1" fontAlgn="auto" latinLnBrk="0" hangingPunct="1">
              <a:lnSpc>
                <a:spcPct val="100000"/>
              </a:lnSpc>
              <a:spcBef>
                <a:spcPts val="0"/>
              </a:spcBef>
              <a:spcAft>
                <a:spcPts val="0"/>
              </a:spcAft>
              <a:buClrTx/>
              <a:buSzTx/>
              <a:buFontTx/>
              <a:buChar char="-"/>
              <a:tabLst/>
              <a:defRPr/>
            </a:pPr>
            <a:r>
              <a:rPr lang="en-US" dirty="0"/>
              <a:t>Lack of data encryption, unpatched firmware and OS, lack of network segregation</a:t>
            </a:r>
          </a:p>
          <a:p>
            <a:pPr marL="171450" marR="0" lvl="0" indent="-171450" algn="l" defTabSz="457200" rtl="0" eaLnBrk="1" fontAlgn="auto" latinLnBrk="0" hangingPunct="1">
              <a:lnSpc>
                <a:spcPct val="100000"/>
              </a:lnSpc>
              <a:spcBef>
                <a:spcPts val="0"/>
              </a:spcBef>
              <a:spcAft>
                <a:spcPts val="0"/>
              </a:spcAft>
              <a:buClrTx/>
              <a:buSzTx/>
              <a:buFontTx/>
              <a:buChar char="-"/>
              <a:tabLst/>
              <a:defRPr/>
            </a:pPr>
            <a:endParaRPr lang="en-US" dirty="0"/>
          </a:p>
          <a:p>
            <a:endParaRPr lang="en-US" dirty="0"/>
          </a:p>
          <a:p>
            <a:endParaRPr lang="en-US" b="1" dirty="0"/>
          </a:p>
        </p:txBody>
      </p:sp>
      <p:sp>
        <p:nvSpPr>
          <p:cNvPr id="4" name="Slide Number Placeholder 3"/>
          <p:cNvSpPr>
            <a:spLocks noGrp="1"/>
          </p:cNvSpPr>
          <p:nvPr>
            <p:ph type="sldNum" sz="quarter" idx="10"/>
          </p:nvPr>
        </p:nvSpPr>
        <p:spPr/>
        <p:txBody>
          <a:bodyPr/>
          <a:lstStyle/>
          <a:p>
            <a:fld id="{9273011D-FBB6-4D42-A939-E5E9BBA83402}" type="slidenum">
              <a:rPr lang="en-US" smtClean="0"/>
              <a:t>11</a:t>
            </a:fld>
            <a:endParaRPr lang="en-US" dirty="0"/>
          </a:p>
        </p:txBody>
      </p:sp>
    </p:spTree>
    <p:extLst>
      <p:ext uri="{BB962C8B-B14F-4D97-AF65-F5344CB8AC3E}">
        <p14:creationId xmlns:p14="http://schemas.microsoft.com/office/powerpoint/2010/main" val="9268338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configurations: Validate patch status, validate password enabled, validate</a:t>
            </a:r>
            <a:r>
              <a:rPr lang="en-US" baseline="0" dirty="0"/>
              <a:t> encryption enabled, validate data is being wiped, etc.</a:t>
            </a:r>
          </a:p>
          <a:p>
            <a:r>
              <a:rPr lang="en-US" baseline="0" dirty="0"/>
              <a:t>Connected equipment: Understanding what the connected system is supposed to do, the data it contains, vendor access, etc.</a:t>
            </a:r>
          </a:p>
          <a:p>
            <a:r>
              <a:rPr lang="en-US" baseline="0" dirty="0"/>
              <a:t>Reporting: Do you know who to call?</a:t>
            </a:r>
            <a:endParaRPr lang="en-US" dirty="0"/>
          </a:p>
          <a:p>
            <a:endParaRPr lang="en-US" dirty="0"/>
          </a:p>
          <a:p>
            <a:endParaRPr lang="en-US" b="1" dirty="0"/>
          </a:p>
        </p:txBody>
      </p:sp>
      <p:sp>
        <p:nvSpPr>
          <p:cNvPr id="4" name="Slide Number Placeholder 3"/>
          <p:cNvSpPr>
            <a:spLocks noGrp="1"/>
          </p:cNvSpPr>
          <p:nvPr>
            <p:ph type="sldNum" sz="quarter" idx="10"/>
          </p:nvPr>
        </p:nvSpPr>
        <p:spPr/>
        <p:txBody>
          <a:bodyPr/>
          <a:lstStyle/>
          <a:p>
            <a:fld id="{9273011D-FBB6-4D42-A939-E5E9BBA83402}" type="slidenum">
              <a:rPr lang="en-US" smtClean="0"/>
              <a:t>14</a:t>
            </a:fld>
            <a:endParaRPr lang="en-US" dirty="0"/>
          </a:p>
        </p:txBody>
      </p:sp>
    </p:spTree>
    <p:extLst>
      <p:ext uri="{BB962C8B-B14F-4D97-AF65-F5344CB8AC3E}">
        <p14:creationId xmlns:p14="http://schemas.microsoft.com/office/powerpoint/2010/main" val="22122932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b="1" dirty="0"/>
          </a:p>
        </p:txBody>
      </p:sp>
      <p:sp>
        <p:nvSpPr>
          <p:cNvPr id="4" name="Slide Number Placeholder 3"/>
          <p:cNvSpPr>
            <a:spLocks noGrp="1"/>
          </p:cNvSpPr>
          <p:nvPr>
            <p:ph type="sldNum" sz="quarter" idx="10"/>
          </p:nvPr>
        </p:nvSpPr>
        <p:spPr/>
        <p:txBody>
          <a:bodyPr/>
          <a:lstStyle/>
          <a:p>
            <a:fld id="{9273011D-FBB6-4D42-A939-E5E9BBA83402}" type="slidenum">
              <a:rPr lang="en-US" smtClean="0"/>
              <a:t>15</a:t>
            </a:fld>
            <a:endParaRPr lang="en-US" dirty="0"/>
          </a:p>
        </p:txBody>
      </p:sp>
    </p:spTree>
    <p:extLst>
      <p:ext uri="{BB962C8B-B14F-4D97-AF65-F5344CB8AC3E}">
        <p14:creationId xmlns:p14="http://schemas.microsoft.com/office/powerpoint/2010/main" val="37361301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screw up medical device security because it will affect the business – to continue and operate in business </a:t>
            </a:r>
          </a:p>
        </p:txBody>
      </p:sp>
      <p:sp>
        <p:nvSpPr>
          <p:cNvPr id="4" name="Slide Number Placeholder 3"/>
          <p:cNvSpPr>
            <a:spLocks noGrp="1"/>
          </p:cNvSpPr>
          <p:nvPr>
            <p:ph type="sldNum" sz="quarter" idx="10"/>
          </p:nvPr>
        </p:nvSpPr>
        <p:spPr/>
        <p:txBody>
          <a:bodyPr/>
          <a:lstStyle/>
          <a:p>
            <a:fld id="{9273011D-FBB6-4D42-A939-E5E9BBA83402}" type="slidenum">
              <a:rPr lang="en-US" smtClean="0"/>
              <a:t>16</a:t>
            </a:fld>
            <a:endParaRPr lang="en-US" dirty="0"/>
          </a:p>
        </p:txBody>
      </p:sp>
    </p:spTree>
    <p:extLst>
      <p:ext uri="{BB962C8B-B14F-4D97-AF65-F5344CB8AC3E}">
        <p14:creationId xmlns:p14="http://schemas.microsoft.com/office/powerpoint/2010/main" val="30017754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73011D-FBB6-4D42-A939-E5E9BBA83402}" type="slidenum">
              <a:rPr lang="en-US" smtClean="0"/>
              <a:t>18</a:t>
            </a:fld>
            <a:endParaRPr lang="en-US" dirty="0"/>
          </a:p>
        </p:txBody>
      </p:sp>
    </p:spTree>
    <p:extLst>
      <p:ext uri="{BB962C8B-B14F-4D97-AF65-F5344CB8AC3E}">
        <p14:creationId xmlns:p14="http://schemas.microsoft.com/office/powerpoint/2010/main" val="15524176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Beware These Nine Medical Device Vulnerabilities. By Derek Brost. 24x7 magazine.</a:t>
            </a:r>
          </a:p>
          <a:p>
            <a:endParaRPr lang="en-US" dirty="0"/>
          </a:p>
          <a:p>
            <a:endParaRPr lang="en-US" dirty="0"/>
          </a:p>
        </p:txBody>
      </p:sp>
      <p:sp>
        <p:nvSpPr>
          <p:cNvPr id="4" name="Slide Number Placeholder 3"/>
          <p:cNvSpPr>
            <a:spLocks noGrp="1"/>
          </p:cNvSpPr>
          <p:nvPr>
            <p:ph type="sldNum" sz="quarter" idx="10"/>
          </p:nvPr>
        </p:nvSpPr>
        <p:spPr/>
        <p:txBody>
          <a:bodyPr/>
          <a:lstStyle/>
          <a:p>
            <a:fld id="{9273011D-FBB6-4D42-A939-E5E9BBA83402}" type="slidenum">
              <a:rPr lang="en-US" smtClean="0"/>
              <a:t>20</a:t>
            </a:fld>
            <a:endParaRPr lang="en-US" dirty="0"/>
          </a:p>
        </p:txBody>
      </p:sp>
    </p:spTree>
    <p:extLst>
      <p:ext uri="{BB962C8B-B14F-4D97-AF65-F5344CB8AC3E}">
        <p14:creationId xmlns:p14="http://schemas.microsoft.com/office/powerpoint/2010/main" val="4862231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lvl="1" indent="-285750" rtl="0">
              <a:lnSpc>
                <a:spcPct val="90000"/>
              </a:lnSpc>
              <a:spcBef>
                <a:spcPts val="370"/>
              </a:spcBef>
              <a:spcAft>
                <a:spcPts val="0"/>
              </a:spcAft>
              <a:buClr>
                <a:srgbClr val="244061"/>
              </a:buClr>
              <a:buSzPts val="1850"/>
              <a:buChar char="–"/>
            </a:pPr>
            <a:r>
              <a:rPr lang="en-US" sz="1850" dirty="0">
                <a:solidFill>
                  <a:srgbClr val="244061"/>
                </a:solidFill>
                <a:latin typeface="Arial"/>
                <a:ea typeface="Arial"/>
                <a:cs typeface="Arial"/>
                <a:sym typeface="Arial"/>
              </a:rPr>
              <a:t>Information going into the eMR from medical devices need to be accurate so the diagnosis or treatment plan is appropriate</a:t>
            </a:r>
            <a:endParaRPr lang="en-US" sz="2800" dirty="0">
              <a:latin typeface="Arial"/>
              <a:ea typeface="Arial"/>
              <a:cs typeface="Arial"/>
              <a:sym typeface="Arial"/>
            </a:endParaRPr>
          </a:p>
          <a:p>
            <a:pPr marL="742950" lvl="1" indent="-285750" rtl="0">
              <a:lnSpc>
                <a:spcPct val="90000"/>
              </a:lnSpc>
              <a:spcBef>
                <a:spcPts val="370"/>
              </a:spcBef>
              <a:spcAft>
                <a:spcPts val="0"/>
              </a:spcAft>
              <a:buClr>
                <a:srgbClr val="244061"/>
              </a:buClr>
              <a:buSzPts val="1850"/>
              <a:buChar char="–"/>
            </a:pPr>
            <a:r>
              <a:rPr lang="en-US" sz="1850" dirty="0">
                <a:solidFill>
                  <a:srgbClr val="244061"/>
                </a:solidFill>
                <a:latin typeface="Arial"/>
                <a:ea typeface="Arial"/>
                <a:cs typeface="Arial"/>
                <a:sym typeface="Arial"/>
              </a:rPr>
              <a:t>Malware infecting the medical device may alter patient data</a:t>
            </a:r>
          </a:p>
          <a:p>
            <a:pPr marL="742950" lvl="1" indent="-282067" rtl="0">
              <a:lnSpc>
                <a:spcPct val="90000"/>
              </a:lnSpc>
              <a:spcBef>
                <a:spcPts val="388"/>
              </a:spcBef>
              <a:spcAft>
                <a:spcPts val="0"/>
              </a:spcAft>
              <a:buClr>
                <a:srgbClr val="244061"/>
              </a:buClr>
              <a:buSzPts val="1942"/>
              <a:buChar char="–"/>
            </a:pPr>
            <a:r>
              <a:rPr lang="en-US" sz="1942" dirty="0">
                <a:solidFill>
                  <a:srgbClr val="244061"/>
                </a:solidFill>
                <a:latin typeface="Arial"/>
                <a:ea typeface="Arial"/>
                <a:cs typeface="Arial"/>
                <a:sym typeface="Arial"/>
              </a:rPr>
              <a:t>Data will not be sent to the eMR forcing caregivers to move back to manual charting</a:t>
            </a:r>
          </a:p>
          <a:p>
            <a:endParaRPr lang="en-US" dirty="0"/>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0310E22B-F7C4-1E4C-80C2-07E0DAA321D5}" type="slidenum">
              <a:rPr lang="en-US" smtClean="0"/>
              <a:t>21</a:t>
            </a:fld>
            <a:endParaRPr lang="en-US" dirty="0"/>
          </a:p>
        </p:txBody>
      </p:sp>
    </p:spTree>
    <p:extLst>
      <p:ext uri="{BB962C8B-B14F-4D97-AF65-F5344CB8AC3E}">
        <p14:creationId xmlns:p14="http://schemas.microsoft.com/office/powerpoint/2010/main" val="26811782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73011D-FBB6-4D42-A939-E5E9BBA83402}" type="slidenum">
              <a:rPr lang="en-US" smtClean="0"/>
              <a:t>22</a:t>
            </a:fld>
            <a:endParaRPr lang="en-US" dirty="0"/>
          </a:p>
        </p:txBody>
      </p:sp>
    </p:spTree>
    <p:extLst>
      <p:ext uri="{BB962C8B-B14F-4D97-AF65-F5344CB8AC3E}">
        <p14:creationId xmlns:p14="http://schemas.microsoft.com/office/powerpoint/2010/main" val="8680518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if you do nothing else, please observe the first pillar – complete a risk assessment that captures all places where ePHI is stored in your organization. </a:t>
            </a:r>
          </a:p>
          <a:p>
            <a:r>
              <a:rPr lang="en-US" dirty="0"/>
              <a:t>This fulfills a vital HIPAA requirement, but is also a foundation to identify your true risk level and what risk mitigation steps to take next.</a:t>
            </a:r>
          </a:p>
          <a:p>
            <a:r>
              <a:rPr lang="en-US" dirty="0"/>
              <a:t>This will help you pin point high impact next steps so you don’t waste your resources -&gt; greater patient safety, data security, and HIPAA compliance </a:t>
            </a:r>
          </a:p>
          <a:p>
            <a:endParaRPr lang="en-US" dirty="0"/>
          </a:p>
        </p:txBody>
      </p:sp>
      <p:sp>
        <p:nvSpPr>
          <p:cNvPr id="4" name="Slide Number Placeholder 3"/>
          <p:cNvSpPr>
            <a:spLocks noGrp="1"/>
          </p:cNvSpPr>
          <p:nvPr>
            <p:ph type="sldNum" sz="quarter" idx="10"/>
          </p:nvPr>
        </p:nvSpPr>
        <p:spPr/>
        <p:txBody>
          <a:bodyPr/>
          <a:lstStyle/>
          <a:p>
            <a:fld id="{9273011D-FBB6-4D42-A939-E5E9BBA83402}" type="slidenum">
              <a:rPr lang="en-US" smtClean="0"/>
              <a:t>24</a:t>
            </a:fld>
            <a:endParaRPr lang="en-US" dirty="0"/>
          </a:p>
        </p:txBody>
      </p:sp>
    </p:spTree>
    <p:extLst>
      <p:ext uri="{BB962C8B-B14F-4D97-AF65-F5344CB8AC3E}">
        <p14:creationId xmlns:p14="http://schemas.microsoft.com/office/powerpoint/2010/main" val="32069896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Best practices: </a:t>
            </a:r>
          </a:p>
          <a:p>
            <a:pPr lvl="1">
              <a:buFont typeface="Calibri" panose="020F0502020204030204" pitchFamily="34" charset="0"/>
              <a:buChar char="–"/>
            </a:pPr>
            <a:r>
              <a:rPr lang="en-US" sz="1400" b="1" dirty="0">
                <a:solidFill>
                  <a:schemeClr val="accent3">
                    <a:lumMod val="50000"/>
                  </a:schemeClr>
                </a:solidFill>
              </a:rPr>
              <a:t>Patch management</a:t>
            </a:r>
          </a:p>
          <a:p>
            <a:pPr lvl="1">
              <a:buFont typeface="Calibri" panose="020F0502020204030204" pitchFamily="34" charset="0"/>
              <a:buChar char="–"/>
            </a:pPr>
            <a:r>
              <a:rPr lang="en-US" sz="1400" b="1" dirty="0">
                <a:solidFill>
                  <a:schemeClr val="accent3">
                    <a:lumMod val="50000"/>
                  </a:schemeClr>
                </a:solidFill>
              </a:rPr>
              <a:t>Centralized logging</a:t>
            </a:r>
          </a:p>
          <a:p>
            <a:pPr lvl="1">
              <a:buFont typeface="Calibri" panose="020F0502020204030204" pitchFamily="34" charset="0"/>
              <a:buChar char="–"/>
            </a:pPr>
            <a:r>
              <a:rPr lang="en-US" sz="1400" b="1" dirty="0">
                <a:solidFill>
                  <a:schemeClr val="accent3">
                    <a:lumMod val="50000"/>
                  </a:schemeClr>
                </a:solidFill>
              </a:rPr>
              <a:t>Vulnerability scanning</a:t>
            </a:r>
          </a:p>
          <a:p>
            <a:pPr lvl="1">
              <a:buFont typeface="Calibri" panose="020F0502020204030204" pitchFamily="34" charset="0"/>
              <a:buChar char="–"/>
            </a:pPr>
            <a:r>
              <a:rPr lang="en-US" sz="1400" b="1" dirty="0">
                <a:solidFill>
                  <a:schemeClr val="accent3">
                    <a:lumMod val="50000"/>
                  </a:schemeClr>
                </a:solidFill>
              </a:rPr>
              <a:t>Data loss prevention program</a:t>
            </a:r>
            <a:endParaRPr lang="en-US" sz="1400" dirty="0">
              <a:solidFill>
                <a:schemeClr val="accent3">
                  <a:lumMod val="50000"/>
                </a:schemeClr>
              </a:solidFill>
            </a:endParaRPr>
          </a:p>
          <a:p>
            <a:endParaRPr lang="en-US" dirty="0"/>
          </a:p>
        </p:txBody>
      </p:sp>
      <p:sp>
        <p:nvSpPr>
          <p:cNvPr id="4" name="Slide Number Placeholder 3"/>
          <p:cNvSpPr>
            <a:spLocks noGrp="1"/>
          </p:cNvSpPr>
          <p:nvPr>
            <p:ph type="sldNum" sz="quarter" idx="10"/>
          </p:nvPr>
        </p:nvSpPr>
        <p:spPr/>
        <p:txBody>
          <a:bodyPr/>
          <a:lstStyle/>
          <a:p>
            <a:fld id="{9273011D-FBB6-4D42-A939-E5E9BBA83402}" type="slidenum">
              <a:rPr lang="en-US" smtClean="0"/>
              <a:t>30</a:t>
            </a:fld>
            <a:endParaRPr lang="en-US" dirty="0"/>
          </a:p>
        </p:txBody>
      </p:sp>
    </p:spTree>
    <p:extLst>
      <p:ext uri="{BB962C8B-B14F-4D97-AF65-F5344CB8AC3E}">
        <p14:creationId xmlns:p14="http://schemas.microsoft.com/office/powerpoint/2010/main" val="2886214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73011D-FBB6-4D42-A939-E5E9BBA83402}" type="slidenum">
              <a:rPr lang="en-US" smtClean="0"/>
              <a:t>31</a:t>
            </a:fld>
            <a:endParaRPr lang="en-US" dirty="0"/>
          </a:p>
        </p:txBody>
      </p:sp>
    </p:spTree>
    <p:extLst>
      <p:ext uri="{BB962C8B-B14F-4D97-AF65-F5344CB8AC3E}">
        <p14:creationId xmlns:p14="http://schemas.microsoft.com/office/powerpoint/2010/main" val="2214210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73011D-FBB6-4D42-A939-E5E9BBA83402}" type="slidenum">
              <a:rPr lang="en-US" smtClean="0"/>
              <a:t>39</a:t>
            </a:fld>
            <a:endParaRPr lang="en-US" dirty="0"/>
          </a:p>
        </p:txBody>
      </p:sp>
    </p:spTree>
    <p:extLst>
      <p:ext uri="{BB962C8B-B14F-4D97-AF65-F5344CB8AC3E}">
        <p14:creationId xmlns:p14="http://schemas.microsoft.com/office/powerpoint/2010/main" val="20641932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2ACE04-B2CD-4389-950B-E83BDE7686D3}" type="datetimeFigureOut">
              <a:rPr lang="en-US" smtClean="0"/>
              <a:t>10/9/2018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1AC17C4-C6CF-4F12-90D8-53E5391B64D8}"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36401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2ACE04-B2CD-4389-950B-E83BDE7686D3}" type="datetimeFigureOut">
              <a:rPr lang="en-US" smtClean="0"/>
              <a:t>10/9/2018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1AC17C4-C6CF-4F12-90D8-53E5391B64D8}" type="slidenum">
              <a:rPr lang="en-US" smtClean="0"/>
              <a:t>‹#›</a:t>
            </a:fld>
            <a:endParaRPr lang="en-US" dirty="0"/>
          </a:p>
        </p:txBody>
      </p:sp>
    </p:spTree>
    <p:extLst>
      <p:ext uri="{BB962C8B-B14F-4D97-AF65-F5344CB8AC3E}">
        <p14:creationId xmlns:p14="http://schemas.microsoft.com/office/powerpoint/2010/main" val="7181202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2ACE04-B2CD-4389-950B-E83BDE7686D3}" type="datetimeFigureOut">
              <a:rPr lang="en-US" smtClean="0"/>
              <a:t>10/9/2018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1AC17C4-C6CF-4F12-90D8-53E5391B64D8}"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2838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2ACE04-B2CD-4389-950B-E83BDE7686D3}" type="datetimeFigureOut">
              <a:rPr lang="en-US" smtClean="0"/>
              <a:t>10/9/2018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1AC17C4-C6CF-4F12-90D8-53E5391B64D8}" type="slidenum">
              <a:rPr lang="en-US" smtClean="0"/>
              <a:t>‹#›</a:t>
            </a:fld>
            <a:endParaRPr lang="en-US" dirty="0"/>
          </a:p>
        </p:txBody>
      </p:sp>
    </p:spTree>
    <p:extLst>
      <p:ext uri="{BB962C8B-B14F-4D97-AF65-F5344CB8AC3E}">
        <p14:creationId xmlns:p14="http://schemas.microsoft.com/office/powerpoint/2010/main" val="1135002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2ACE04-B2CD-4389-950B-E83BDE7686D3}" type="datetimeFigureOut">
              <a:rPr lang="en-US" smtClean="0"/>
              <a:t>10/9/2018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1AC17C4-C6CF-4F12-90D8-53E5391B64D8}" type="slidenum">
              <a:rPr lang="en-US" smtClean="0"/>
              <a:t>‹#›</a:t>
            </a:fld>
            <a:endParaRPr lang="en-US" dirty="0"/>
          </a:p>
        </p:txBody>
      </p:sp>
    </p:spTree>
    <p:extLst>
      <p:ext uri="{BB962C8B-B14F-4D97-AF65-F5344CB8AC3E}">
        <p14:creationId xmlns:p14="http://schemas.microsoft.com/office/powerpoint/2010/main" val="5673574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2ACE04-B2CD-4389-950B-E83BDE7686D3}" type="datetimeFigureOut">
              <a:rPr lang="en-US" smtClean="0"/>
              <a:t>10/9/2018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1AC17C4-C6CF-4F12-90D8-53E5391B64D8}" type="slidenum">
              <a:rPr lang="en-US" smtClean="0"/>
              <a:t>‹#›</a:t>
            </a:fld>
            <a:endParaRPr lang="en-US" dirty="0"/>
          </a:p>
        </p:txBody>
      </p:sp>
    </p:spTree>
    <p:extLst>
      <p:ext uri="{BB962C8B-B14F-4D97-AF65-F5344CB8AC3E}">
        <p14:creationId xmlns:p14="http://schemas.microsoft.com/office/powerpoint/2010/main" val="1556500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62ACE04-B2CD-4389-950B-E83BDE7686D3}" type="datetimeFigureOut">
              <a:rPr lang="en-US" smtClean="0"/>
              <a:t>10/9/2018</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81AC17C4-C6CF-4F12-90D8-53E5391B64D8}" type="slidenum">
              <a:rPr lang="en-US" smtClean="0"/>
              <a:t>‹#›</a:t>
            </a:fld>
            <a:endParaRPr lang="en-US" dirty="0"/>
          </a:p>
        </p:txBody>
      </p:sp>
    </p:spTree>
    <p:extLst>
      <p:ext uri="{BB962C8B-B14F-4D97-AF65-F5344CB8AC3E}">
        <p14:creationId xmlns:p14="http://schemas.microsoft.com/office/powerpoint/2010/main" val="3228715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B62ACE04-B2CD-4389-950B-E83BDE7686D3}" type="datetimeFigureOut">
              <a:rPr lang="en-US" smtClean="0"/>
              <a:t>10/9/2018</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1AC17C4-C6CF-4F12-90D8-53E5391B64D8}" type="slidenum">
              <a:rPr lang="en-US" smtClean="0"/>
              <a:t>‹#›</a:t>
            </a:fld>
            <a:endParaRPr lang="en-US" dirty="0"/>
          </a:p>
        </p:txBody>
      </p:sp>
    </p:spTree>
    <p:extLst>
      <p:ext uri="{BB962C8B-B14F-4D97-AF65-F5344CB8AC3E}">
        <p14:creationId xmlns:p14="http://schemas.microsoft.com/office/powerpoint/2010/main" val="3699397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2ACE04-B2CD-4389-950B-E83BDE7686D3}" type="datetimeFigureOut">
              <a:rPr lang="en-US" smtClean="0"/>
              <a:t>10/9/2018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1AC17C4-C6CF-4F12-90D8-53E5391B64D8}" type="slidenum">
              <a:rPr lang="en-US" smtClean="0"/>
              <a:t>‹#›</a:t>
            </a:fld>
            <a:endParaRPr lang="en-US" dirty="0"/>
          </a:p>
        </p:txBody>
      </p:sp>
    </p:spTree>
    <p:extLst>
      <p:ext uri="{BB962C8B-B14F-4D97-AF65-F5344CB8AC3E}">
        <p14:creationId xmlns:p14="http://schemas.microsoft.com/office/powerpoint/2010/main" val="1186042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2ACE04-B2CD-4389-950B-E83BDE7686D3}" type="datetimeFigureOut">
              <a:rPr lang="en-US" smtClean="0"/>
              <a:t>10/9/2018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1AC17C4-C6CF-4F12-90D8-53E5391B64D8}" type="slidenum">
              <a:rPr lang="en-US" smtClean="0"/>
              <a:t>‹#›</a:t>
            </a:fld>
            <a:endParaRPr lang="en-US" dirty="0"/>
          </a:p>
        </p:txBody>
      </p:sp>
    </p:spTree>
    <p:extLst>
      <p:ext uri="{BB962C8B-B14F-4D97-AF65-F5344CB8AC3E}">
        <p14:creationId xmlns:p14="http://schemas.microsoft.com/office/powerpoint/2010/main" val="4237225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2ACE04-B2CD-4389-950B-E83BDE7686D3}" type="datetimeFigureOut">
              <a:rPr lang="en-US" smtClean="0"/>
              <a:t>10/9/2018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1AC17C4-C6CF-4F12-90D8-53E5391B64D8}" type="slidenum">
              <a:rPr lang="en-US" smtClean="0"/>
              <a:t>‹#›</a:t>
            </a:fld>
            <a:endParaRPr lang="en-US" dirty="0"/>
          </a:p>
        </p:txBody>
      </p:sp>
    </p:spTree>
    <p:extLst>
      <p:ext uri="{BB962C8B-B14F-4D97-AF65-F5344CB8AC3E}">
        <p14:creationId xmlns:p14="http://schemas.microsoft.com/office/powerpoint/2010/main" val="914946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B62ACE04-B2CD-4389-950B-E83BDE7686D3}" type="datetimeFigureOut">
              <a:rPr lang="en-US" smtClean="0"/>
              <a:t>10/9/2018</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81AC17C4-C6CF-4F12-90D8-53E5391B64D8}" type="slidenum">
              <a:rPr lang="en-US" smtClean="0"/>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187411"/>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3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AD602-E2EE-4522-9800-77C9C85291AF}"/>
              </a:ext>
            </a:extLst>
          </p:cNvPr>
          <p:cNvSpPr>
            <a:spLocks noGrp="1"/>
          </p:cNvSpPr>
          <p:nvPr>
            <p:ph type="ctrTitle"/>
          </p:nvPr>
        </p:nvSpPr>
        <p:spPr>
          <a:xfrm>
            <a:off x="1097280" y="1935480"/>
            <a:ext cx="10058400" cy="1912620"/>
          </a:xfrm>
          <a:ln w="19050">
            <a:solidFill>
              <a:schemeClr val="accent1"/>
            </a:solidFill>
          </a:ln>
        </p:spPr>
        <p:txBody>
          <a:bodyPr>
            <a:normAutofit/>
          </a:bodyPr>
          <a:lstStyle/>
          <a:p>
            <a:r>
              <a:rPr lang="en-US" sz="5400" dirty="0">
                <a:solidFill>
                  <a:schemeClr val="accent2"/>
                </a:solidFill>
              </a:rPr>
              <a:t>Embedding Security into the Clinical Technology Enterprise Strategy</a:t>
            </a:r>
          </a:p>
        </p:txBody>
      </p:sp>
      <p:sp>
        <p:nvSpPr>
          <p:cNvPr id="3" name="Subtitle 2">
            <a:extLst>
              <a:ext uri="{FF2B5EF4-FFF2-40B4-BE49-F238E27FC236}">
                <a16:creationId xmlns:a16="http://schemas.microsoft.com/office/drawing/2014/main" id="{CC5086D3-19C0-45DB-B95E-CBA50230C5E2}"/>
              </a:ext>
            </a:extLst>
          </p:cNvPr>
          <p:cNvSpPr>
            <a:spLocks noGrp="1"/>
          </p:cNvSpPr>
          <p:nvPr>
            <p:ph type="subTitle" idx="1"/>
          </p:nvPr>
        </p:nvSpPr>
        <p:spPr/>
        <p:txBody>
          <a:bodyPr/>
          <a:lstStyle/>
          <a:p>
            <a:r>
              <a:rPr lang="en-US" dirty="0"/>
              <a:t>Priyanka Upendra – BANNER HEALTH</a:t>
            </a:r>
          </a:p>
          <a:p>
            <a:r>
              <a:rPr lang="en-US" dirty="0"/>
              <a:t>SHAWN ANDERSON – INTERMOUNTAIN HEALTHCARE</a:t>
            </a:r>
          </a:p>
        </p:txBody>
      </p:sp>
      <p:pic>
        <p:nvPicPr>
          <p:cNvPr id="5" name="Picture 4">
            <a:extLst>
              <a:ext uri="{FF2B5EF4-FFF2-40B4-BE49-F238E27FC236}">
                <a16:creationId xmlns:a16="http://schemas.microsoft.com/office/drawing/2014/main" id="{D49809C9-23F5-49E0-9ADA-34F10D238E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spTree>
    <p:extLst>
      <p:ext uri="{BB962C8B-B14F-4D97-AF65-F5344CB8AC3E}">
        <p14:creationId xmlns:p14="http://schemas.microsoft.com/office/powerpoint/2010/main" val="3380416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9483D7C-AFD4-4D82-A821-74A3641E9F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sp>
        <p:nvSpPr>
          <p:cNvPr id="8" name="TextBox 7">
            <a:extLst>
              <a:ext uri="{FF2B5EF4-FFF2-40B4-BE49-F238E27FC236}">
                <a16:creationId xmlns:a16="http://schemas.microsoft.com/office/drawing/2014/main" id="{3B526ACB-B090-4653-B2F7-EFF517EFCA5B}"/>
              </a:ext>
            </a:extLst>
          </p:cNvPr>
          <p:cNvSpPr txBox="1"/>
          <p:nvPr/>
        </p:nvSpPr>
        <p:spPr>
          <a:xfrm>
            <a:off x="1168400" y="812800"/>
            <a:ext cx="9516533" cy="5539978"/>
          </a:xfrm>
          <a:prstGeom prst="rect">
            <a:avLst/>
          </a:prstGeom>
          <a:noFill/>
        </p:spPr>
        <p:txBody>
          <a:bodyPr wrap="square" rtlCol="0">
            <a:spAutoFit/>
          </a:bodyPr>
          <a:lstStyle/>
          <a:p>
            <a:r>
              <a:rPr lang="en-US" sz="2200" b="1" dirty="0">
                <a:solidFill>
                  <a:schemeClr val="accent2"/>
                </a:solidFill>
              </a:rPr>
              <a:t>PURPOSE</a:t>
            </a:r>
          </a:p>
          <a:p>
            <a:r>
              <a:rPr lang="en-US" dirty="0"/>
              <a:t>	</a:t>
            </a:r>
            <a:r>
              <a:rPr lang="en-US" dirty="0">
                <a:solidFill>
                  <a:schemeClr val="tx1">
                    <a:lumMod val="75000"/>
                    <a:lumOff val="25000"/>
                  </a:schemeClr>
                </a:solidFill>
              </a:rPr>
              <a:t>To discuss medical device security program approaches that are viable, scalable, and 	sustainable at healthcare organizations, regardless of its size.  </a:t>
            </a:r>
          </a:p>
          <a:p>
            <a:r>
              <a:rPr lang="en-US" dirty="0"/>
              <a:t>	</a:t>
            </a:r>
            <a:r>
              <a:rPr lang="en-US" b="1" u="sng" dirty="0">
                <a:solidFill>
                  <a:schemeClr val="accent2"/>
                </a:solidFill>
              </a:rPr>
              <a:t>AND</a:t>
            </a:r>
          </a:p>
          <a:p>
            <a:r>
              <a:rPr lang="en-US" dirty="0"/>
              <a:t>	</a:t>
            </a:r>
            <a:r>
              <a:rPr lang="en-US" dirty="0">
                <a:solidFill>
                  <a:schemeClr val="tx1">
                    <a:lumMod val="75000"/>
                    <a:lumOff val="25000"/>
                  </a:schemeClr>
                </a:solidFill>
              </a:rPr>
              <a:t>To socialize the value of embedding security practices in the overall clinical technology 	strategy.</a:t>
            </a:r>
          </a:p>
          <a:p>
            <a:endParaRPr lang="en-US" dirty="0"/>
          </a:p>
          <a:p>
            <a:r>
              <a:rPr lang="en-US" sz="2200" b="1" dirty="0">
                <a:solidFill>
                  <a:schemeClr val="accent2"/>
                </a:solidFill>
              </a:rPr>
              <a:t>OUTCOME</a:t>
            </a:r>
          </a:p>
          <a:p>
            <a:r>
              <a:rPr lang="en-US" dirty="0"/>
              <a:t>	</a:t>
            </a:r>
            <a:r>
              <a:rPr lang="en-US" dirty="0">
                <a:solidFill>
                  <a:schemeClr val="tx1">
                    <a:lumMod val="75000"/>
                    <a:lumOff val="25000"/>
                  </a:schemeClr>
                </a:solidFill>
              </a:rPr>
              <a:t>Provide an easy-to-follow and implementable recipe, which will include key elements of 	education, procurement, risk management, and network security that will help move past the 	initial trouble and get to implementation. </a:t>
            </a:r>
          </a:p>
          <a:p>
            <a:endParaRPr lang="en-US" dirty="0"/>
          </a:p>
          <a:p>
            <a:r>
              <a:rPr lang="en-US" sz="2200" b="1" dirty="0">
                <a:solidFill>
                  <a:schemeClr val="accent2"/>
                </a:solidFill>
              </a:rPr>
              <a:t>PROCESS </a:t>
            </a:r>
          </a:p>
          <a:p>
            <a:r>
              <a:rPr lang="en-US" dirty="0"/>
              <a:t>	</a:t>
            </a:r>
            <a:r>
              <a:rPr lang="en-US" dirty="0">
                <a:solidFill>
                  <a:schemeClr val="tx1">
                    <a:lumMod val="75000"/>
                    <a:lumOff val="25000"/>
                  </a:schemeClr>
                </a:solidFill>
              </a:rPr>
              <a:t>Overview of the programs at Banner Health and Intermountain Healthcare</a:t>
            </a:r>
          </a:p>
          <a:p>
            <a:r>
              <a:rPr lang="en-US" dirty="0">
                <a:solidFill>
                  <a:schemeClr val="tx1">
                    <a:lumMod val="75000"/>
                    <a:lumOff val="25000"/>
                  </a:schemeClr>
                </a:solidFill>
              </a:rPr>
              <a:t>	Discuss how we got started and where we are at, including key drivers</a:t>
            </a:r>
          </a:p>
          <a:p>
            <a:r>
              <a:rPr lang="en-US" dirty="0">
                <a:solidFill>
                  <a:schemeClr val="tx1">
                    <a:lumMod val="75000"/>
                    <a:lumOff val="25000"/>
                  </a:schemeClr>
                </a:solidFill>
              </a:rPr>
              <a:t>	Discuss various operating elements of a MDS program</a:t>
            </a:r>
          </a:p>
          <a:p>
            <a:r>
              <a:rPr lang="en-US" dirty="0">
                <a:solidFill>
                  <a:schemeClr val="tx1">
                    <a:lumMod val="75000"/>
                    <a:lumOff val="25000"/>
                  </a:schemeClr>
                </a:solidFill>
              </a:rPr>
              <a:t>	Evaluating your MDS program and measuring success</a:t>
            </a:r>
          </a:p>
          <a:p>
            <a:r>
              <a:rPr lang="en-US" dirty="0">
                <a:solidFill>
                  <a:schemeClr val="tx1">
                    <a:lumMod val="75000"/>
                    <a:lumOff val="25000"/>
                  </a:schemeClr>
                </a:solidFill>
              </a:rPr>
              <a:t>	Identifying a role/ vision for a long-term MDS program</a:t>
            </a:r>
          </a:p>
          <a:p>
            <a:r>
              <a:rPr lang="en-US" dirty="0"/>
              <a:t>	</a:t>
            </a:r>
          </a:p>
        </p:txBody>
      </p:sp>
    </p:spTree>
    <p:extLst>
      <p:ext uri="{BB962C8B-B14F-4D97-AF65-F5344CB8AC3E}">
        <p14:creationId xmlns:p14="http://schemas.microsoft.com/office/powerpoint/2010/main" val="26918649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90DE4-290B-4F69-A71A-E0FF7341957F}"/>
              </a:ext>
            </a:extLst>
          </p:cNvPr>
          <p:cNvSpPr>
            <a:spLocks noGrp="1"/>
          </p:cNvSpPr>
          <p:nvPr>
            <p:ph type="title"/>
          </p:nvPr>
        </p:nvSpPr>
        <p:spPr>
          <a:xfrm>
            <a:off x="1097280" y="286603"/>
            <a:ext cx="10058400" cy="1450757"/>
          </a:xfrm>
        </p:spPr>
        <p:txBody>
          <a:bodyPr>
            <a:normAutofit/>
          </a:bodyPr>
          <a:lstStyle/>
          <a:p>
            <a:r>
              <a:rPr lang="en-US" sz="4400" dirty="0">
                <a:solidFill>
                  <a:schemeClr val="accent2"/>
                </a:solidFill>
              </a:rPr>
              <a:t>Agenda</a:t>
            </a:r>
          </a:p>
        </p:txBody>
      </p:sp>
      <p:sp>
        <p:nvSpPr>
          <p:cNvPr id="3" name="Content Placeholder 2">
            <a:extLst>
              <a:ext uri="{FF2B5EF4-FFF2-40B4-BE49-F238E27FC236}">
                <a16:creationId xmlns:a16="http://schemas.microsoft.com/office/drawing/2014/main" id="{95B97C65-2F97-4364-842B-6B7FBED65DE7}"/>
              </a:ext>
            </a:extLst>
          </p:cNvPr>
          <p:cNvSpPr>
            <a:spLocks noGrp="1"/>
          </p:cNvSpPr>
          <p:nvPr>
            <p:ph idx="1"/>
          </p:nvPr>
        </p:nvSpPr>
        <p:spPr>
          <a:xfrm>
            <a:off x="1097280" y="1845734"/>
            <a:ext cx="10058400" cy="4349326"/>
          </a:xfrm>
        </p:spPr>
        <p:txBody>
          <a:bodyPr>
            <a:normAutofit lnSpcReduction="10000"/>
          </a:bodyPr>
          <a:lstStyle/>
          <a:p>
            <a:pPr>
              <a:buFont typeface="Wingdings" panose="05000000000000000000" pitchFamily="2" charset="2"/>
              <a:buChar char="§"/>
            </a:pPr>
            <a:r>
              <a:rPr lang="en-US" dirty="0"/>
              <a:t>Introductions</a:t>
            </a:r>
          </a:p>
          <a:p>
            <a:pPr>
              <a:buFont typeface="Wingdings" panose="05000000000000000000" pitchFamily="2" charset="2"/>
              <a:buChar char="§"/>
            </a:pPr>
            <a:r>
              <a:rPr lang="en-US" dirty="0"/>
              <a:t>Where do you start to build a medical device security program? </a:t>
            </a:r>
          </a:p>
          <a:p>
            <a:pPr>
              <a:buFont typeface="Wingdings" panose="05000000000000000000" pitchFamily="2" charset="2"/>
              <a:buChar char="§"/>
            </a:pPr>
            <a:r>
              <a:rPr lang="en-US" dirty="0"/>
              <a:t>Key drivers of a medical device security program </a:t>
            </a:r>
          </a:p>
          <a:p>
            <a:pPr>
              <a:buFont typeface="Wingdings" panose="05000000000000000000" pitchFamily="2" charset="2"/>
              <a:buChar char="§"/>
            </a:pPr>
            <a:r>
              <a:rPr lang="en-US" dirty="0"/>
              <a:t>Operationalizing these key elements </a:t>
            </a:r>
          </a:p>
          <a:p>
            <a:pPr>
              <a:buFont typeface="Wingdings" panose="05000000000000000000" pitchFamily="2" charset="2"/>
              <a:buChar char="§"/>
            </a:pPr>
            <a:r>
              <a:rPr lang="en-US" dirty="0"/>
              <a:t>Assessing security posture of your program and inventory</a:t>
            </a:r>
          </a:p>
          <a:p>
            <a:pPr>
              <a:buFont typeface="Wingdings" panose="05000000000000000000" pitchFamily="2" charset="2"/>
              <a:buChar char="§"/>
            </a:pPr>
            <a:r>
              <a:rPr lang="en-US" dirty="0"/>
              <a:t>Building an enterprise level framework</a:t>
            </a:r>
          </a:p>
          <a:p>
            <a:pPr>
              <a:buFont typeface="Wingdings" panose="05000000000000000000" pitchFamily="2" charset="2"/>
              <a:buChar char="§"/>
            </a:pPr>
            <a:r>
              <a:rPr lang="en-US" dirty="0"/>
              <a:t>Government and Information Security Engineering References </a:t>
            </a:r>
          </a:p>
          <a:p>
            <a:pPr>
              <a:buFont typeface="Wingdings" panose="05000000000000000000" pitchFamily="2" charset="2"/>
              <a:buChar char="§"/>
            </a:pPr>
            <a:r>
              <a:rPr lang="en-US" dirty="0"/>
              <a:t>AAMI Cybersecurity Practice Guide</a:t>
            </a:r>
          </a:p>
          <a:p>
            <a:pPr>
              <a:buFont typeface="Wingdings" panose="05000000000000000000" pitchFamily="2" charset="2"/>
              <a:buChar char="§"/>
            </a:pPr>
            <a:r>
              <a:rPr lang="en-US" dirty="0"/>
              <a:t>Templates for P&amp;P</a:t>
            </a:r>
          </a:p>
          <a:p>
            <a:pPr>
              <a:buFont typeface="Wingdings" panose="05000000000000000000" pitchFamily="2" charset="2"/>
              <a:buChar char="§"/>
            </a:pPr>
            <a:r>
              <a:rPr lang="en-US" dirty="0"/>
              <a:t>References </a:t>
            </a:r>
          </a:p>
        </p:txBody>
      </p:sp>
      <p:pic>
        <p:nvPicPr>
          <p:cNvPr id="4" name="Picture 3">
            <a:extLst>
              <a:ext uri="{FF2B5EF4-FFF2-40B4-BE49-F238E27FC236}">
                <a16:creationId xmlns:a16="http://schemas.microsoft.com/office/drawing/2014/main" id="{89483D7C-AFD4-4D82-A821-74A3641E9F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spTree>
    <p:extLst>
      <p:ext uri="{BB962C8B-B14F-4D97-AF65-F5344CB8AC3E}">
        <p14:creationId xmlns:p14="http://schemas.microsoft.com/office/powerpoint/2010/main" val="2302990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199BF3D-7BE2-40ED-B15B-64F3870FC6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sp>
        <p:nvSpPr>
          <p:cNvPr id="5" name="TextBox 4">
            <a:extLst>
              <a:ext uri="{FF2B5EF4-FFF2-40B4-BE49-F238E27FC236}">
                <a16:creationId xmlns:a16="http://schemas.microsoft.com/office/drawing/2014/main" id="{B9F15735-6E15-4CBC-B005-3F8CB0842BFC}"/>
              </a:ext>
            </a:extLst>
          </p:cNvPr>
          <p:cNvSpPr txBox="1"/>
          <p:nvPr/>
        </p:nvSpPr>
        <p:spPr>
          <a:xfrm>
            <a:off x="1989364" y="2274838"/>
            <a:ext cx="8213272" cy="2308324"/>
          </a:xfrm>
          <a:prstGeom prst="rect">
            <a:avLst/>
          </a:prstGeom>
          <a:noFill/>
        </p:spPr>
        <p:txBody>
          <a:bodyPr wrap="square" rtlCol="0">
            <a:spAutoFit/>
          </a:bodyPr>
          <a:lstStyle/>
          <a:p>
            <a:pPr algn="ctr"/>
            <a:r>
              <a:rPr lang="en-US" sz="7200" dirty="0">
                <a:ln w="0"/>
                <a:solidFill>
                  <a:schemeClr val="accent2"/>
                </a:solidFill>
                <a:effectLst>
                  <a:outerShdw blurRad="38100" dist="25400" dir="5400000" algn="ctr" rotWithShape="0">
                    <a:srgbClr val="6E747A">
                      <a:alpha val="43000"/>
                    </a:srgbClr>
                  </a:outerShdw>
                </a:effectLst>
              </a:rPr>
              <a:t>About our Organizations</a:t>
            </a:r>
          </a:p>
        </p:txBody>
      </p:sp>
    </p:spTree>
    <p:extLst>
      <p:ext uri="{BB962C8B-B14F-4D97-AF65-F5344CB8AC3E}">
        <p14:creationId xmlns:p14="http://schemas.microsoft.com/office/powerpoint/2010/main" val="12740930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56A55DEE-9C8B-4849-8204-562D47289DB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1356" y="567283"/>
            <a:ext cx="10360479" cy="5723434"/>
          </a:xfrm>
        </p:spPr>
      </p:pic>
      <p:pic>
        <p:nvPicPr>
          <p:cNvPr id="4" name="Picture 3">
            <a:extLst>
              <a:ext uri="{FF2B5EF4-FFF2-40B4-BE49-F238E27FC236}">
                <a16:creationId xmlns:a16="http://schemas.microsoft.com/office/drawing/2014/main" id="{2FF174C8-59CD-4EFD-8029-62D1444840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spTree>
    <p:extLst>
      <p:ext uri="{BB962C8B-B14F-4D97-AF65-F5344CB8AC3E}">
        <p14:creationId xmlns:p14="http://schemas.microsoft.com/office/powerpoint/2010/main" val="34624546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6096C-E285-44AE-B59F-72365E0B5321}"/>
              </a:ext>
            </a:extLst>
          </p:cNvPr>
          <p:cNvSpPr>
            <a:spLocks noGrp="1"/>
          </p:cNvSpPr>
          <p:nvPr>
            <p:ph type="title"/>
          </p:nvPr>
        </p:nvSpPr>
        <p:spPr>
          <a:xfrm>
            <a:off x="1097280" y="286604"/>
            <a:ext cx="10058400" cy="1289104"/>
          </a:xfrm>
        </p:spPr>
        <p:txBody>
          <a:bodyPr>
            <a:normAutofit/>
          </a:bodyPr>
          <a:lstStyle/>
          <a:p>
            <a:pPr algn="ctr"/>
            <a:r>
              <a:rPr lang="en-US" sz="3600" dirty="0">
                <a:solidFill>
                  <a:srgbClr val="106FC6"/>
                </a:solidFill>
              </a:rPr>
              <a:t>“Making health care easier, so life can be better.”</a:t>
            </a:r>
            <a:endParaRPr lang="en-US" sz="4400" dirty="0">
              <a:solidFill>
                <a:schemeClr val="accent2"/>
              </a:solidFill>
            </a:endParaRPr>
          </a:p>
        </p:txBody>
      </p:sp>
      <p:sp>
        <p:nvSpPr>
          <p:cNvPr id="3" name="Content Placeholder 2">
            <a:extLst>
              <a:ext uri="{FF2B5EF4-FFF2-40B4-BE49-F238E27FC236}">
                <a16:creationId xmlns:a16="http://schemas.microsoft.com/office/drawing/2014/main" id="{D128F485-5427-4970-B309-79506D9DFC7D}"/>
              </a:ext>
            </a:extLst>
          </p:cNvPr>
          <p:cNvSpPr>
            <a:spLocks noGrp="1"/>
          </p:cNvSpPr>
          <p:nvPr>
            <p:ph idx="1"/>
          </p:nvPr>
        </p:nvSpPr>
        <p:spPr>
          <a:xfrm>
            <a:off x="5747658" y="1815875"/>
            <a:ext cx="6310992" cy="4339995"/>
          </a:xfrm>
        </p:spPr>
        <p:txBody>
          <a:bodyPr>
            <a:normAutofit lnSpcReduction="10000"/>
          </a:bodyPr>
          <a:lstStyle/>
          <a:p>
            <a:pPr marL="0" indent="0">
              <a:buNone/>
            </a:pPr>
            <a:r>
              <a:rPr lang="en-US" dirty="0">
                <a:solidFill>
                  <a:srgbClr val="106FC6"/>
                </a:solidFill>
              </a:rPr>
              <a:t>Technology Management (TM) Organizational Structure</a:t>
            </a:r>
          </a:p>
          <a:p>
            <a:pPr>
              <a:buFont typeface="Wingdings" panose="05000000000000000000" pitchFamily="2" charset="2"/>
              <a:buChar char="q"/>
            </a:pPr>
            <a:r>
              <a:rPr lang="en-US" dirty="0">
                <a:solidFill>
                  <a:schemeClr val="tx1">
                    <a:lumMod val="50000"/>
                    <a:lumOff val="50000"/>
                  </a:schemeClr>
                </a:solidFill>
              </a:rPr>
              <a:t>~251 staff members</a:t>
            </a:r>
          </a:p>
          <a:p>
            <a:pPr lvl="1">
              <a:buFont typeface="Wingdings" panose="05000000000000000000" pitchFamily="2" charset="2"/>
              <a:buChar char="§"/>
            </a:pPr>
            <a:r>
              <a:rPr lang="en-US">
                <a:solidFill>
                  <a:schemeClr val="tx1">
                    <a:lumMod val="50000"/>
                    <a:lumOff val="50000"/>
                  </a:schemeClr>
                </a:solidFill>
              </a:rPr>
              <a:t>[139] </a:t>
            </a:r>
            <a:r>
              <a:rPr lang="en-US" dirty="0">
                <a:solidFill>
                  <a:schemeClr val="tx1">
                    <a:lumMod val="50000"/>
                    <a:lumOff val="50000"/>
                  </a:schemeClr>
                </a:solidFill>
              </a:rPr>
              <a:t>biomedical equipment technicians</a:t>
            </a:r>
          </a:p>
          <a:p>
            <a:pPr lvl="1">
              <a:buFont typeface="Wingdings" panose="05000000000000000000" pitchFamily="2" charset="2"/>
              <a:buChar char="§"/>
            </a:pPr>
            <a:r>
              <a:rPr lang="en-US" dirty="0">
                <a:solidFill>
                  <a:schemeClr val="tx1">
                    <a:lumMod val="50000"/>
                    <a:lumOff val="50000"/>
                  </a:schemeClr>
                </a:solidFill>
              </a:rPr>
              <a:t>[40] imaging service engineers</a:t>
            </a:r>
          </a:p>
          <a:p>
            <a:pPr lvl="1">
              <a:buFont typeface="Wingdings" panose="05000000000000000000" pitchFamily="2" charset="2"/>
              <a:buChar char="§"/>
            </a:pPr>
            <a:r>
              <a:rPr lang="en-US" dirty="0">
                <a:solidFill>
                  <a:schemeClr val="tx1">
                    <a:lumMod val="50000"/>
                    <a:lumOff val="50000"/>
                  </a:schemeClr>
                </a:solidFill>
              </a:rPr>
              <a:t>[27] management</a:t>
            </a:r>
          </a:p>
          <a:p>
            <a:pPr lvl="1">
              <a:buFont typeface="Wingdings" panose="05000000000000000000" pitchFamily="2" charset="2"/>
              <a:buChar char="§"/>
            </a:pPr>
            <a:r>
              <a:rPr lang="en-US" dirty="0">
                <a:solidFill>
                  <a:schemeClr val="tx1">
                    <a:lumMod val="50000"/>
                    <a:lumOff val="50000"/>
                  </a:schemeClr>
                </a:solidFill>
              </a:rPr>
              <a:t>[7] medical physics</a:t>
            </a:r>
          </a:p>
          <a:p>
            <a:pPr lvl="1">
              <a:buFont typeface="Wingdings" panose="05000000000000000000" pitchFamily="2" charset="2"/>
              <a:buChar char="§"/>
            </a:pPr>
            <a:r>
              <a:rPr lang="en-US" dirty="0">
                <a:solidFill>
                  <a:schemeClr val="tx1">
                    <a:lumMod val="50000"/>
                    <a:lumOff val="50000"/>
                  </a:schemeClr>
                </a:solidFill>
              </a:rPr>
              <a:t>[13] integrated clinical technologies</a:t>
            </a:r>
          </a:p>
          <a:p>
            <a:pPr lvl="1">
              <a:buFont typeface="Wingdings" panose="05000000000000000000" pitchFamily="2" charset="2"/>
              <a:buChar char="§"/>
            </a:pPr>
            <a:r>
              <a:rPr lang="en-US" dirty="0">
                <a:solidFill>
                  <a:schemeClr val="tx1">
                    <a:lumMod val="50000"/>
                    <a:lumOff val="50000"/>
                  </a:schemeClr>
                </a:solidFill>
              </a:rPr>
              <a:t>[10] project management</a:t>
            </a:r>
          </a:p>
          <a:p>
            <a:pPr lvl="1">
              <a:buFont typeface="Wingdings" panose="05000000000000000000" pitchFamily="2" charset="2"/>
              <a:buChar char="§"/>
            </a:pPr>
            <a:r>
              <a:rPr lang="en-US" dirty="0">
                <a:solidFill>
                  <a:schemeClr val="tx1">
                    <a:lumMod val="50000"/>
                    <a:lumOff val="50000"/>
                  </a:schemeClr>
                </a:solidFill>
              </a:rPr>
              <a:t>[15] business support</a:t>
            </a:r>
          </a:p>
          <a:p>
            <a:pPr>
              <a:buFont typeface="Wingdings" panose="05000000000000000000" pitchFamily="2" charset="2"/>
              <a:buChar char="q"/>
            </a:pPr>
            <a:r>
              <a:rPr lang="en-US" dirty="0">
                <a:solidFill>
                  <a:schemeClr val="tx1">
                    <a:lumMod val="50000"/>
                    <a:lumOff val="50000"/>
                  </a:schemeClr>
                </a:solidFill>
              </a:rPr>
              <a:t>[&gt;33] shops providing service in 29 hospitals, &gt;480 clinics in 6 states</a:t>
            </a:r>
          </a:p>
          <a:p>
            <a:pPr>
              <a:buFont typeface="Wingdings" panose="05000000000000000000" pitchFamily="2" charset="2"/>
              <a:buChar char="q"/>
            </a:pPr>
            <a:r>
              <a:rPr lang="en-US" dirty="0">
                <a:solidFill>
                  <a:schemeClr val="tx1">
                    <a:lumMod val="50000"/>
                    <a:lumOff val="50000"/>
                  </a:schemeClr>
                </a:solidFill>
              </a:rPr>
              <a:t>Over 243,000 medical devices and systems inventoried and valued at approximately $1.3B</a:t>
            </a:r>
          </a:p>
        </p:txBody>
      </p:sp>
      <p:pic>
        <p:nvPicPr>
          <p:cNvPr id="4" name="Picture 3">
            <a:extLst>
              <a:ext uri="{FF2B5EF4-FFF2-40B4-BE49-F238E27FC236}">
                <a16:creationId xmlns:a16="http://schemas.microsoft.com/office/drawing/2014/main" id="{2FF174C8-59CD-4EFD-8029-62D1444840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pic>
        <p:nvPicPr>
          <p:cNvPr id="5" name="Picture 4" descr="cid:image001.png@01D2E4E6.E01D3FF0">
            <a:extLst>
              <a:ext uri="{FF2B5EF4-FFF2-40B4-BE49-F238E27FC236}">
                <a16:creationId xmlns:a16="http://schemas.microsoft.com/office/drawing/2014/main" id="{22E22318-A532-452A-847D-443FF1B57EE1}"/>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0447020" y="0"/>
            <a:ext cx="1744980" cy="1402080"/>
          </a:xfrm>
          <a:prstGeom prst="rect">
            <a:avLst/>
          </a:prstGeom>
          <a:noFill/>
          <a:ln>
            <a:noFill/>
          </a:ln>
        </p:spPr>
      </p:pic>
      <p:pic>
        <p:nvPicPr>
          <p:cNvPr id="1026" name="Picture 2" descr="Image result for banner health locations">
            <a:extLst>
              <a:ext uri="{FF2B5EF4-FFF2-40B4-BE49-F238E27FC236}">
                <a16:creationId xmlns:a16="http://schemas.microsoft.com/office/drawing/2014/main" id="{9FE81E32-1058-4CB3-A0A6-AFDBDCD0AA1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570" y="1815875"/>
            <a:ext cx="5155340" cy="43399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40365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199BF3D-7BE2-40ED-B15B-64F3870FC6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sp>
        <p:nvSpPr>
          <p:cNvPr id="5" name="TextBox 4">
            <a:extLst>
              <a:ext uri="{FF2B5EF4-FFF2-40B4-BE49-F238E27FC236}">
                <a16:creationId xmlns:a16="http://schemas.microsoft.com/office/drawing/2014/main" id="{B9F15735-6E15-4CBC-B005-3F8CB0842BFC}"/>
              </a:ext>
            </a:extLst>
          </p:cNvPr>
          <p:cNvSpPr txBox="1"/>
          <p:nvPr/>
        </p:nvSpPr>
        <p:spPr>
          <a:xfrm>
            <a:off x="1989364" y="2274838"/>
            <a:ext cx="8213272" cy="2308324"/>
          </a:xfrm>
          <a:prstGeom prst="rect">
            <a:avLst/>
          </a:prstGeom>
          <a:noFill/>
        </p:spPr>
        <p:txBody>
          <a:bodyPr wrap="square" rtlCol="0">
            <a:spAutoFit/>
          </a:bodyPr>
          <a:lstStyle/>
          <a:p>
            <a:pPr algn="ctr"/>
            <a:r>
              <a:rPr lang="en-US" sz="7200" dirty="0">
                <a:ln w="0"/>
                <a:solidFill>
                  <a:schemeClr val="accent2"/>
                </a:solidFill>
                <a:effectLst>
                  <a:outerShdw blurRad="38100" dist="25400" dir="5400000" algn="ctr" rotWithShape="0">
                    <a:srgbClr val="6E747A">
                      <a:alpha val="43000"/>
                    </a:srgbClr>
                  </a:outerShdw>
                </a:effectLst>
              </a:rPr>
              <a:t>“Wall of Shame”</a:t>
            </a:r>
          </a:p>
          <a:p>
            <a:pPr algn="ctr"/>
            <a:r>
              <a:rPr lang="en-US" sz="7200" dirty="0">
                <a:ln w="0"/>
                <a:solidFill>
                  <a:schemeClr val="accent2"/>
                </a:solidFill>
                <a:effectLst>
                  <a:outerShdw blurRad="38100" dist="25400" dir="5400000" algn="ctr" rotWithShape="0">
                    <a:srgbClr val="6E747A">
                      <a:alpha val="43000"/>
                    </a:srgbClr>
                  </a:outerShdw>
                </a:effectLst>
              </a:rPr>
              <a:t>Data </a:t>
            </a:r>
          </a:p>
        </p:txBody>
      </p:sp>
    </p:spTree>
    <p:extLst>
      <p:ext uri="{BB962C8B-B14F-4D97-AF65-F5344CB8AC3E}">
        <p14:creationId xmlns:p14="http://schemas.microsoft.com/office/powerpoint/2010/main" val="1796068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93F39-D8FE-4798-BDB0-E3523CDE9052}"/>
              </a:ext>
            </a:extLst>
          </p:cNvPr>
          <p:cNvSpPr>
            <a:spLocks noGrp="1"/>
          </p:cNvSpPr>
          <p:nvPr>
            <p:ph type="title"/>
          </p:nvPr>
        </p:nvSpPr>
        <p:spPr>
          <a:xfrm>
            <a:off x="1097280" y="286603"/>
            <a:ext cx="10058400" cy="1468717"/>
          </a:xfrm>
        </p:spPr>
        <p:txBody>
          <a:bodyPr>
            <a:noAutofit/>
          </a:bodyPr>
          <a:lstStyle/>
          <a:p>
            <a:pPr>
              <a:spcBef>
                <a:spcPts val="0"/>
              </a:spcBef>
            </a:pPr>
            <a:r>
              <a:rPr lang="en-US" sz="2600" b="1" dirty="0">
                <a:solidFill>
                  <a:schemeClr val="accent2"/>
                </a:solidFill>
              </a:rPr>
              <a:t>July 2018 - 199 breaches affecting 3.9 million individuals has been added to the HHS HIPAA Breach Reporting Tool website, commonly called the “wall of shame.”</a:t>
            </a:r>
            <a:r>
              <a:rPr lang="en-US" sz="2600" b="1" baseline="30000" dirty="0">
                <a:solidFill>
                  <a:schemeClr val="accent2"/>
                </a:solidFill>
              </a:rPr>
              <a:t> 5</a:t>
            </a:r>
          </a:p>
        </p:txBody>
      </p:sp>
      <p:sp>
        <p:nvSpPr>
          <p:cNvPr id="3" name="Content Placeholder 2">
            <a:extLst>
              <a:ext uri="{FF2B5EF4-FFF2-40B4-BE49-F238E27FC236}">
                <a16:creationId xmlns:a16="http://schemas.microsoft.com/office/drawing/2014/main" id="{4469F309-5032-412F-A599-7C5D8251D455}"/>
              </a:ext>
            </a:extLst>
          </p:cNvPr>
          <p:cNvSpPr>
            <a:spLocks noGrp="1"/>
          </p:cNvSpPr>
          <p:nvPr>
            <p:ph idx="1"/>
          </p:nvPr>
        </p:nvSpPr>
        <p:spPr>
          <a:xfrm>
            <a:off x="1097280" y="1845733"/>
            <a:ext cx="10058400" cy="4367287"/>
          </a:xfrm>
        </p:spPr>
        <p:txBody>
          <a:bodyPr>
            <a:normAutofit fontScale="92500" lnSpcReduction="10000"/>
          </a:bodyPr>
          <a:lstStyle/>
          <a:p>
            <a:pPr>
              <a:spcBef>
                <a:spcPts val="0"/>
              </a:spcBef>
              <a:buFont typeface="Wingdings" panose="05000000000000000000" pitchFamily="2" charset="2"/>
              <a:buChar char="q"/>
            </a:pPr>
            <a:r>
              <a:rPr lang="en-US" dirty="0">
                <a:solidFill>
                  <a:schemeClr val="tx1">
                    <a:lumMod val="50000"/>
                    <a:lumOff val="50000"/>
                  </a:schemeClr>
                </a:solidFill>
              </a:rPr>
              <a:t>March 2014 to May 2014 , the United States Office of Personnel Management (OPM) was breached with over 21 million people affected. Besides data they also retrieved about 6 million fingerprints. </a:t>
            </a:r>
            <a:r>
              <a:rPr lang="en-US" i="1" dirty="0">
                <a:solidFill>
                  <a:schemeClr val="tx1">
                    <a:lumMod val="50000"/>
                    <a:lumOff val="50000"/>
                  </a:schemeClr>
                </a:solidFill>
              </a:rPr>
              <a:t>Breach was discovered 2015. DoD cost was </a:t>
            </a:r>
            <a:r>
              <a:rPr lang="en-US" dirty="0">
                <a:solidFill>
                  <a:schemeClr val="tx1">
                    <a:lumMod val="50000"/>
                    <a:lumOff val="50000"/>
                  </a:schemeClr>
                </a:solidFill>
              </a:rPr>
              <a:t>$132 million to protect credit of people affected that were part of DoD. Vulnerable legacy systems. </a:t>
            </a:r>
            <a:r>
              <a:rPr lang="en-US" i="1" dirty="0">
                <a:solidFill>
                  <a:schemeClr val="tx1">
                    <a:lumMod val="50000"/>
                    <a:lumOff val="50000"/>
                  </a:schemeClr>
                </a:solidFill>
              </a:rPr>
              <a:t>Cyberespionage, Cyberwarfare. </a:t>
            </a:r>
            <a:r>
              <a:rPr lang="en-US" baseline="30000" dirty="0">
                <a:solidFill>
                  <a:schemeClr val="tx1">
                    <a:lumMod val="50000"/>
                    <a:lumOff val="50000"/>
                  </a:schemeClr>
                </a:solidFill>
              </a:rPr>
              <a:t>1</a:t>
            </a:r>
            <a:endParaRPr lang="en-US" i="1" dirty="0">
              <a:solidFill>
                <a:schemeClr val="tx1">
                  <a:lumMod val="50000"/>
                  <a:lumOff val="50000"/>
                </a:schemeClr>
              </a:solidFill>
            </a:endParaRPr>
          </a:p>
          <a:p>
            <a:pPr marL="0" indent="0">
              <a:spcBef>
                <a:spcPts val="0"/>
              </a:spcBef>
              <a:buNone/>
            </a:pPr>
            <a:endParaRPr lang="en-US" dirty="0">
              <a:solidFill>
                <a:schemeClr val="tx1">
                  <a:lumMod val="50000"/>
                  <a:lumOff val="50000"/>
                </a:schemeClr>
              </a:solidFill>
            </a:endParaRPr>
          </a:p>
          <a:p>
            <a:pPr>
              <a:spcBef>
                <a:spcPts val="0"/>
              </a:spcBef>
              <a:buFont typeface="Wingdings" panose="05000000000000000000" pitchFamily="2" charset="2"/>
              <a:buChar char="q"/>
            </a:pPr>
            <a:r>
              <a:rPr lang="en-US" dirty="0">
                <a:solidFill>
                  <a:schemeClr val="tx1">
                    <a:lumMod val="50000"/>
                    <a:lumOff val="50000"/>
                  </a:schemeClr>
                </a:solidFill>
              </a:rPr>
              <a:t>About 47% of US had personal healthcare data compromised in 2015.</a:t>
            </a:r>
            <a:r>
              <a:rPr lang="en-US" baseline="30000" dirty="0">
                <a:solidFill>
                  <a:schemeClr val="tx1">
                    <a:lumMod val="50000"/>
                    <a:lumOff val="50000"/>
                  </a:schemeClr>
                </a:solidFill>
              </a:rPr>
              <a:t>1</a:t>
            </a:r>
          </a:p>
          <a:p>
            <a:pPr>
              <a:spcBef>
                <a:spcPts val="0"/>
              </a:spcBef>
              <a:buFont typeface="Wingdings" panose="05000000000000000000" pitchFamily="2" charset="2"/>
              <a:buChar char="q"/>
            </a:pPr>
            <a:endParaRPr lang="en-US" baseline="30000" dirty="0">
              <a:solidFill>
                <a:schemeClr val="tx1">
                  <a:lumMod val="50000"/>
                  <a:lumOff val="50000"/>
                </a:schemeClr>
              </a:solidFill>
            </a:endParaRPr>
          </a:p>
          <a:p>
            <a:pPr>
              <a:spcBef>
                <a:spcPts val="0"/>
              </a:spcBef>
              <a:buFont typeface="Wingdings" panose="05000000000000000000" pitchFamily="2" charset="2"/>
              <a:buChar char="q"/>
            </a:pPr>
            <a:r>
              <a:rPr lang="en-US" dirty="0">
                <a:solidFill>
                  <a:schemeClr val="tx1">
                    <a:lumMod val="50000"/>
                    <a:lumOff val="50000"/>
                  </a:schemeClr>
                </a:solidFill>
              </a:rPr>
              <a:t>June 2016, credit card payments in food and beverage outlets at Banner locations were accessed by unauthorized persons resulting in copying of 21,000 credit card numbers. Attackers also gained access to Banner servers containing personal and patient information of ~3.7 million individuals, including patients and providers.</a:t>
            </a:r>
            <a:r>
              <a:rPr lang="en-US" baseline="30000" dirty="0">
                <a:solidFill>
                  <a:schemeClr val="tx1">
                    <a:lumMod val="50000"/>
                    <a:lumOff val="50000"/>
                  </a:schemeClr>
                </a:solidFill>
              </a:rPr>
              <a:t> 4</a:t>
            </a:r>
            <a:endParaRPr lang="en-US" dirty="0">
              <a:solidFill>
                <a:schemeClr val="tx1">
                  <a:lumMod val="50000"/>
                  <a:lumOff val="50000"/>
                </a:schemeClr>
              </a:solidFill>
            </a:endParaRPr>
          </a:p>
          <a:p>
            <a:pPr marL="0" indent="0">
              <a:spcBef>
                <a:spcPts val="0"/>
              </a:spcBef>
              <a:buNone/>
            </a:pPr>
            <a:endParaRPr lang="en-US" dirty="0">
              <a:solidFill>
                <a:schemeClr val="tx1">
                  <a:lumMod val="50000"/>
                  <a:lumOff val="50000"/>
                </a:schemeClr>
              </a:solidFill>
            </a:endParaRPr>
          </a:p>
          <a:p>
            <a:pPr>
              <a:spcBef>
                <a:spcPts val="0"/>
              </a:spcBef>
              <a:buFont typeface="Wingdings" panose="05000000000000000000" pitchFamily="2" charset="2"/>
              <a:buChar char="q"/>
            </a:pPr>
            <a:r>
              <a:rPr lang="en-US" dirty="0">
                <a:solidFill>
                  <a:schemeClr val="tx1">
                    <a:lumMod val="50000"/>
                    <a:lumOff val="50000"/>
                  </a:schemeClr>
                </a:solidFill>
              </a:rPr>
              <a:t>May 2017, WannaCry ransomware malware attack infected over 75,000 computers in 99 countries demanding ransom payments. Vulnerable MS OS computers.  </a:t>
            </a:r>
            <a:r>
              <a:rPr lang="en-US" i="1" dirty="0">
                <a:solidFill>
                  <a:schemeClr val="tx1">
                    <a:lumMod val="50000"/>
                    <a:lumOff val="50000"/>
                  </a:schemeClr>
                </a:solidFill>
              </a:rPr>
              <a:t>Cybercrime, Cybernuisance.</a:t>
            </a:r>
            <a:r>
              <a:rPr lang="en-US" dirty="0">
                <a:solidFill>
                  <a:schemeClr val="tx1">
                    <a:lumMod val="50000"/>
                    <a:lumOff val="50000"/>
                  </a:schemeClr>
                </a:solidFill>
              </a:rPr>
              <a:t> </a:t>
            </a:r>
            <a:r>
              <a:rPr lang="en-US" baseline="30000" dirty="0">
                <a:solidFill>
                  <a:schemeClr val="tx1">
                    <a:lumMod val="50000"/>
                    <a:lumOff val="50000"/>
                  </a:schemeClr>
                </a:solidFill>
              </a:rPr>
              <a:t>3</a:t>
            </a:r>
          </a:p>
          <a:p>
            <a:pPr>
              <a:spcBef>
                <a:spcPts val="0"/>
              </a:spcBef>
              <a:buFont typeface="Wingdings" panose="05000000000000000000" pitchFamily="2" charset="2"/>
              <a:buChar char="q"/>
            </a:pPr>
            <a:endParaRPr lang="en-US" baseline="30000" dirty="0">
              <a:solidFill>
                <a:schemeClr val="tx1">
                  <a:lumMod val="50000"/>
                  <a:lumOff val="50000"/>
                </a:schemeClr>
              </a:solidFill>
            </a:endParaRPr>
          </a:p>
          <a:p>
            <a:pPr>
              <a:spcBef>
                <a:spcPts val="0"/>
              </a:spcBef>
              <a:buFont typeface="Wingdings" panose="05000000000000000000" pitchFamily="2" charset="2"/>
              <a:buChar char="q"/>
            </a:pPr>
            <a:r>
              <a:rPr lang="en-US" dirty="0">
                <a:solidFill>
                  <a:schemeClr val="tx1">
                    <a:lumMod val="50000"/>
                    <a:lumOff val="50000"/>
                  </a:schemeClr>
                </a:solidFill>
              </a:rPr>
              <a:t>September 2017,Equifax reported breach of 143 million consumers. A virus-like software exploited a vulnerable Apache server.  </a:t>
            </a:r>
            <a:r>
              <a:rPr lang="en-US" i="1" dirty="0">
                <a:solidFill>
                  <a:schemeClr val="tx1">
                    <a:lumMod val="50000"/>
                    <a:lumOff val="50000"/>
                  </a:schemeClr>
                </a:solidFill>
              </a:rPr>
              <a:t>Patch was available in March</a:t>
            </a:r>
            <a:r>
              <a:rPr lang="en-US" dirty="0">
                <a:solidFill>
                  <a:schemeClr val="tx1">
                    <a:lumMod val="50000"/>
                    <a:lumOff val="50000"/>
                  </a:schemeClr>
                </a:solidFill>
              </a:rPr>
              <a:t>.  Vulnerability discovered months after exploit. </a:t>
            </a:r>
            <a:r>
              <a:rPr lang="en-US" i="1" dirty="0">
                <a:solidFill>
                  <a:schemeClr val="tx1">
                    <a:lumMod val="50000"/>
                    <a:lumOff val="50000"/>
                  </a:schemeClr>
                </a:solidFill>
              </a:rPr>
              <a:t>Cybercrime, Cybernuisance.</a:t>
            </a:r>
            <a:r>
              <a:rPr lang="en-US" baseline="30000" dirty="0">
                <a:solidFill>
                  <a:schemeClr val="tx1">
                    <a:lumMod val="50000"/>
                    <a:lumOff val="50000"/>
                  </a:schemeClr>
                </a:solidFill>
              </a:rPr>
              <a:t>2</a:t>
            </a:r>
          </a:p>
          <a:p>
            <a:pPr>
              <a:spcBef>
                <a:spcPts val="0"/>
              </a:spcBef>
              <a:buFont typeface="Wingdings" panose="05000000000000000000" pitchFamily="2" charset="2"/>
              <a:buChar char="q"/>
            </a:pPr>
            <a:endParaRPr lang="en-US" baseline="30000" dirty="0">
              <a:solidFill>
                <a:schemeClr val="tx1">
                  <a:lumMod val="50000"/>
                  <a:lumOff val="50000"/>
                </a:schemeClr>
              </a:solidFill>
            </a:endParaRPr>
          </a:p>
          <a:p>
            <a:endParaRPr lang="en-US" dirty="0">
              <a:solidFill>
                <a:schemeClr val="tx1">
                  <a:lumMod val="50000"/>
                  <a:lumOff val="50000"/>
                </a:schemeClr>
              </a:solidFill>
            </a:endParaRPr>
          </a:p>
        </p:txBody>
      </p:sp>
      <p:pic>
        <p:nvPicPr>
          <p:cNvPr id="4" name="Picture 3">
            <a:extLst>
              <a:ext uri="{FF2B5EF4-FFF2-40B4-BE49-F238E27FC236}">
                <a16:creationId xmlns:a16="http://schemas.microsoft.com/office/drawing/2014/main" id="{A47B4CF6-6AEA-4FFF-A6D4-134169C945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spTree>
    <p:extLst>
      <p:ext uri="{BB962C8B-B14F-4D97-AF65-F5344CB8AC3E}">
        <p14:creationId xmlns:p14="http://schemas.microsoft.com/office/powerpoint/2010/main" val="40087423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93F39-D8FE-4798-BDB0-E3523CDE9052}"/>
              </a:ext>
            </a:extLst>
          </p:cNvPr>
          <p:cNvSpPr>
            <a:spLocks noGrp="1"/>
          </p:cNvSpPr>
          <p:nvPr>
            <p:ph type="title"/>
          </p:nvPr>
        </p:nvSpPr>
        <p:spPr/>
        <p:txBody>
          <a:bodyPr/>
          <a:lstStyle/>
          <a:p>
            <a:r>
              <a:rPr lang="en-US" dirty="0">
                <a:solidFill>
                  <a:schemeClr val="accent2"/>
                </a:solidFill>
              </a:rPr>
              <a:t>OCR Investigations</a:t>
            </a:r>
          </a:p>
        </p:txBody>
      </p:sp>
      <p:sp>
        <p:nvSpPr>
          <p:cNvPr id="3" name="Content Placeholder 2">
            <a:extLst>
              <a:ext uri="{FF2B5EF4-FFF2-40B4-BE49-F238E27FC236}">
                <a16:creationId xmlns:a16="http://schemas.microsoft.com/office/drawing/2014/main" id="{4469F309-5032-412F-A599-7C5D8251D455}"/>
              </a:ext>
            </a:extLst>
          </p:cNvPr>
          <p:cNvSpPr>
            <a:spLocks noGrp="1"/>
          </p:cNvSpPr>
          <p:nvPr>
            <p:ph idx="1"/>
          </p:nvPr>
        </p:nvSpPr>
        <p:spPr>
          <a:xfrm>
            <a:off x="1097280" y="1845733"/>
            <a:ext cx="10058400" cy="4367287"/>
          </a:xfrm>
        </p:spPr>
        <p:txBody>
          <a:bodyPr>
            <a:normAutofit/>
          </a:bodyPr>
          <a:lstStyle/>
          <a:p>
            <a:pPr fontAlgn="base">
              <a:buFont typeface="Wingdings" panose="05000000000000000000" pitchFamily="2" charset="2"/>
              <a:buChar char="q"/>
            </a:pPr>
            <a:endParaRPr lang="en-US" dirty="0"/>
          </a:p>
          <a:p>
            <a:pPr fontAlgn="base">
              <a:buFont typeface="Wingdings" panose="05000000000000000000" pitchFamily="2" charset="2"/>
              <a:buChar char="q"/>
            </a:pPr>
            <a:r>
              <a:rPr lang="en-US" dirty="0"/>
              <a:t>Lahey Clinic Hospital: Laptop connected to CT scanner stolen from unlocked treatment room – $850,000; 599 records</a:t>
            </a:r>
          </a:p>
          <a:p>
            <a:pPr fontAlgn="base">
              <a:buFont typeface="Wingdings" panose="05000000000000000000" pitchFamily="2" charset="2"/>
              <a:buChar char="q"/>
            </a:pPr>
            <a:r>
              <a:rPr lang="en-US" dirty="0"/>
              <a:t>Feinstein Institute 2016 HIPAA Settlement: Lost laptop, no encryption – $3.9 million!​</a:t>
            </a:r>
          </a:p>
          <a:p>
            <a:pPr fontAlgn="base">
              <a:buFont typeface="Wingdings" panose="05000000000000000000" pitchFamily="2" charset="2"/>
              <a:buChar char="q"/>
            </a:pPr>
            <a:r>
              <a:rPr lang="en-US" dirty="0"/>
              <a:t>Concentra HIPAA Settlement: Stolen laptop, no encryption – $1.7 million​</a:t>
            </a:r>
          </a:p>
          <a:p>
            <a:pPr fontAlgn="base">
              <a:buFont typeface="Wingdings" panose="05000000000000000000" pitchFamily="2" charset="2"/>
              <a:buChar char="q"/>
            </a:pPr>
            <a:r>
              <a:rPr lang="en-US" dirty="0"/>
              <a:t>Fines are increased if OCR determines policies and procedures are inadequate and access is not limited</a:t>
            </a:r>
          </a:p>
          <a:p>
            <a:pPr marL="0" indent="0" fontAlgn="base">
              <a:buNone/>
            </a:pPr>
            <a:endParaRPr lang="en-US" dirty="0"/>
          </a:p>
          <a:p>
            <a:pPr fontAlgn="base"/>
            <a:r>
              <a:rPr lang="en-US" b="1" dirty="0">
                <a:solidFill>
                  <a:schemeClr val="accent2"/>
                </a:solidFill>
              </a:rPr>
              <a:t>Public data shows it costs an average of $881,305 in HIPAA fines for each single stolen laptop​</a:t>
            </a:r>
          </a:p>
          <a:p>
            <a:endParaRPr lang="en-US" dirty="0">
              <a:solidFill>
                <a:schemeClr val="tx1">
                  <a:lumMod val="50000"/>
                  <a:lumOff val="50000"/>
                </a:schemeClr>
              </a:solidFill>
            </a:endParaRPr>
          </a:p>
        </p:txBody>
      </p:sp>
      <p:pic>
        <p:nvPicPr>
          <p:cNvPr id="4" name="Picture 3">
            <a:extLst>
              <a:ext uri="{FF2B5EF4-FFF2-40B4-BE49-F238E27FC236}">
                <a16:creationId xmlns:a16="http://schemas.microsoft.com/office/drawing/2014/main" id="{A47B4CF6-6AEA-4FFF-A6D4-134169C945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spTree>
    <p:extLst>
      <p:ext uri="{BB962C8B-B14F-4D97-AF65-F5344CB8AC3E}">
        <p14:creationId xmlns:p14="http://schemas.microsoft.com/office/powerpoint/2010/main" val="2403065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F3042-E404-4DCC-9D21-7E0DD1A479C0}"/>
              </a:ext>
            </a:extLst>
          </p:cNvPr>
          <p:cNvSpPr>
            <a:spLocks noGrp="1"/>
          </p:cNvSpPr>
          <p:nvPr>
            <p:ph type="title"/>
          </p:nvPr>
        </p:nvSpPr>
        <p:spPr/>
        <p:txBody>
          <a:bodyPr>
            <a:normAutofit/>
          </a:bodyPr>
          <a:lstStyle/>
          <a:p>
            <a:r>
              <a:rPr lang="en-US" sz="3600" dirty="0">
                <a:solidFill>
                  <a:schemeClr val="accent2"/>
                </a:solidFill>
              </a:rPr>
              <a:t>Connected Medical Devices and IoT in Healthcare – worth 158.1B in 2022*</a:t>
            </a:r>
          </a:p>
        </p:txBody>
      </p:sp>
      <p:pic>
        <p:nvPicPr>
          <p:cNvPr id="4" name="Picture 3">
            <a:extLst>
              <a:ext uri="{FF2B5EF4-FFF2-40B4-BE49-F238E27FC236}">
                <a16:creationId xmlns:a16="http://schemas.microsoft.com/office/drawing/2014/main" id="{8DFA178C-4A3E-4F24-9705-9920037E3F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sp>
        <p:nvSpPr>
          <p:cNvPr id="5" name="Content Placeholder 4">
            <a:extLst>
              <a:ext uri="{FF2B5EF4-FFF2-40B4-BE49-F238E27FC236}">
                <a16:creationId xmlns:a16="http://schemas.microsoft.com/office/drawing/2014/main" id="{3E515BA9-0748-4E90-BD8A-2A0E8BA31B9D}"/>
              </a:ext>
            </a:extLst>
          </p:cNvPr>
          <p:cNvSpPr txBox="1">
            <a:spLocks noGrp="1"/>
          </p:cNvSpPr>
          <p:nvPr>
            <p:ph idx="1"/>
          </p:nvPr>
        </p:nvSpPr>
        <p:spPr>
          <a:xfrm>
            <a:off x="1097280" y="1821847"/>
            <a:ext cx="4790317" cy="1708160"/>
          </a:xfrm>
          <a:prstGeom prst="rect">
            <a:avLst/>
          </a:prstGeom>
          <a:noFill/>
        </p:spPr>
        <p:txBody>
          <a:bodyPr wrap="square" rtlCol="0">
            <a:spAutoFit/>
          </a:bodyPr>
          <a:lstStyle/>
          <a:p>
            <a:pPr marL="1200150" lvl="2" indent="-285750">
              <a:buFont typeface="Wingdings" panose="05000000000000000000" pitchFamily="2" charset="2"/>
              <a:buChar char="q"/>
            </a:pPr>
            <a:r>
              <a:rPr lang="en-US" sz="2000" dirty="0">
                <a:solidFill>
                  <a:schemeClr val="tx1">
                    <a:lumMod val="50000"/>
                    <a:lumOff val="50000"/>
                  </a:schemeClr>
                </a:solidFill>
              </a:rPr>
              <a:t>Improve diagnosis and treatment</a:t>
            </a:r>
          </a:p>
          <a:p>
            <a:pPr marL="1200150" lvl="2" indent="-285750">
              <a:buFont typeface="Wingdings" panose="05000000000000000000" pitchFamily="2" charset="2"/>
              <a:buChar char="q"/>
            </a:pPr>
            <a:r>
              <a:rPr lang="en-US" sz="2000" dirty="0">
                <a:solidFill>
                  <a:schemeClr val="tx1">
                    <a:lumMod val="50000"/>
                    <a:lumOff val="50000"/>
                  </a:schemeClr>
                </a:solidFill>
              </a:rPr>
              <a:t>Facilitate medication delivery 	</a:t>
            </a:r>
          </a:p>
          <a:p>
            <a:pPr marL="1200150" lvl="2" indent="-285750">
              <a:buFont typeface="Wingdings" panose="05000000000000000000" pitchFamily="2" charset="2"/>
              <a:buChar char="q"/>
            </a:pPr>
            <a:r>
              <a:rPr lang="en-US" sz="2000" dirty="0">
                <a:solidFill>
                  <a:schemeClr val="tx1">
                    <a:lumMod val="50000"/>
                    <a:lumOff val="50000"/>
                  </a:schemeClr>
                </a:solidFill>
              </a:rPr>
              <a:t>Remote monitoring of health</a:t>
            </a:r>
          </a:p>
          <a:p>
            <a:pPr marL="1200150" lvl="2" indent="-285750">
              <a:buFont typeface="Wingdings" panose="05000000000000000000" pitchFamily="2" charset="2"/>
              <a:buChar char="q"/>
            </a:pPr>
            <a:r>
              <a:rPr lang="en-US" sz="2000" dirty="0">
                <a:solidFill>
                  <a:schemeClr val="tx1">
                    <a:lumMod val="50000"/>
                    <a:lumOff val="50000"/>
                  </a:schemeClr>
                </a:solidFill>
              </a:rPr>
              <a:t>Enable digital health 	</a:t>
            </a:r>
            <a:r>
              <a:rPr lang="en-US" sz="2000" i="1" dirty="0">
                <a:solidFill>
                  <a:schemeClr val="accent3">
                    <a:lumMod val="75000"/>
                  </a:schemeClr>
                </a:solidFill>
              </a:rPr>
              <a:t>		</a:t>
            </a:r>
            <a:endParaRPr lang="en-US" sz="2400" i="1" dirty="0">
              <a:solidFill>
                <a:schemeClr val="accent3">
                  <a:lumMod val="75000"/>
                </a:schemeClr>
              </a:solidFill>
            </a:endParaRPr>
          </a:p>
        </p:txBody>
      </p:sp>
      <p:sp>
        <p:nvSpPr>
          <p:cNvPr id="6" name="Rectangle 5">
            <a:extLst>
              <a:ext uri="{FF2B5EF4-FFF2-40B4-BE49-F238E27FC236}">
                <a16:creationId xmlns:a16="http://schemas.microsoft.com/office/drawing/2014/main" id="{9D02678B-9EA8-4896-8650-B6B8E38727B7}"/>
              </a:ext>
            </a:extLst>
          </p:cNvPr>
          <p:cNvSpPr/>
          <p:nvPr/>
        </p:nvSpPr>
        <p:spPr>
          <a:xfrm>
            <a:off x="1097280" y="3785587"/>
            <a:ext cx="2165892" cy="2373399"/>
          </a:xfrm>
          <a:prstGeom prst="rect">
            <a:avLst/>
          </a:prstGeom>
          <a:ln/>
        </p:spPr>
        <p:style>
          <a:lnRef idx="1">
            <a:schemeClr val="accent4"/>
          </a:lnRef>
          <a:fillRef idx="3">
            <a:schemeClr val="accent4"/>
          </a:fillRef>
          <a:effectRef idx="2">
            <a:schemeClr val="accent4"/>
          </a:effectRef>
          <a:fontRef idx="minor">
            <a:schemeClr val="lt1"/>
          </a:fontRef>
        </p:style>
        <p:txBody>
          <a:bodyPr rot="0" spcFirstLastPara="0" vertOverflow="overflow" horzOverflow="overflow" vert="horz" wrap="square" lIns="102856" tIns="68570" rIns="102856" bIns="68570" numCol="1" spcCol="0" rtlCol="0" fromWordArt="0" anchor="t" anchorCtr="0" forceAA="0" compatLnSpc="1">
            <a:noAutofit/>
          </a:bodyPr>
          <a:lstStyle/>
          <a:p>
            <a:r>
              <a:rPr lang="en-IN" sz="1650" b="1" dirty="0">
                <a:solidFill>
                  <a:prstClr val="white"/>
                </a:solidFill>
                <a:latin typeface="+mj-lt"/>
              </a:rPr>
              <a:t>Remote Patient Monitoring System </a:t>
            </a:r>
          </a:p>
          <a:p>
            <a:endParaRPr lang="en-IN" sz="1400" b="1" dirty="0">
              <a:solidFill>
                <a:prstClr val="white"/>
              </a:solidFill>
              <a:latin typeface="+mj-lt"/>
            </a:endParaRPr>
          </a:p>
          <a:p>
            <a:r>
              <a:rPr lang="en-IN" sz="1400" b="1" dirty="0">
                <a:solidFill>
                  <a:prstClr val="white"/>
                </a:solidFill>
                <a:latin typeface="+mj-lt"/>
              </a:rPr>
              <a:t>Tracks vital parameters at a bedside location (home or hospital), transmits that data to the electronic medical record, where the physician can access it for diagnosis and treatment.</a:t>
            </a:r>
          </a:p>
        </p:txBody>
      </p:sp>
      <p:sp>
        <p:nvSpPr>
          <p:cNvPr id="7" name="Rectangle 6">
            <a:extLst>
              <a:ext uri="{FF2B5EF4-FFF2-40B4-BE49-F238E27FC236}">
                <a16:creationId xmlns:a16="http://schemas.microsoft.com/office/drawing/2014/main" id="{1A287F8B-59CB-4CF5-8A1F-C1512526577F}"/>
              </a:ext>
            </a:extLst>
          </p:cNvPr>
          <p:cNvSpPr/>
          <p:nvPr/>
        </p:nvSpPr>
        <p:spPr>
          <a:xfrm>
            <a:off x="3700842" y="3785587"/>
            <a:ext cx="2165892" cy="2373399"/>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2856" tIns="68570" rIns="102856" bIns="68570" numCol="1" spcCol="0" rtlCol="0" fromWordArt="0" anchor="t" anchorCtr="0" forceAA="0" compatLnSpc="1">
            <a:prstTxWarp prst="textNoShape">
              <a:avLst/>
            </a:prstTxWarp>
            <a:noAutofit/>
          </a:bodyPr>
          <a:lstStyle/>
          <a:p>
            <a:r>
              <a:rPr lang="en-IN" sz="1650" b="1" dirty="0">
                <a:ln>
                  <a:solidFill>
                    <a:schemeClr val="bg1"/>
                  </a:solidFill>
                </a:ln>
                <a:solidFill>
                  <a:prstClr val="white"/>
                </a:solidFill>
                <a:latin typeface="+mj-lt"/>
              </a:rPr>
              <a:t>Open APS* – closed loop insulin delivery</a:t>
            </a:r>
          </a:p>
          <a:p>
            <a:endParaRPr lang="en-IN" sz="1400" b="1" dirty="0">
              <a:ln>
                <a:solidFill>
                  <a:schemeClr val="bg1"/>
                </a:solidFill>
              </a:ln>
              <a:solidFill>
                <a:prstClr val="white"/>
              </a:solidFill>
              <a:latin typeface="+mj-lt"/>
            </a:endParaRPr>
          </a:p>
          <a:p>
            <a:r>
              <a:rPr lang="en-IN" sz="1300" dirty="0">
                <a:ln>
                  <a:solidFill>
                    <a:schemeClr val="bg1"/>
                  </a:solidFill>
                </a:ln>
                <a:solidFill>
                  <a:prstClr val="white"/>
                </a:solidFill>
                <a:latin typeface="+mj-lt"/>
              </a:rPr>
              <a:t>The open artificial pancreas system uses data feed from the continuous glucose monitor and a Raspberry Pi computer, completes a loop, and continuously alters the amount of insulin the pump delivers.</a:t>
            </a:r>
          </a:p>
        </p:txBody>
      </p:sp>
      <p:sp>
        <p:nvSpPr>
          <p:cNvPr id="8" name="Rectangle 7">
            <a:extLst>
              <a:ext uri="{FF2B5EF4-FFF2-40B4-BE49-F238E27FC236}">
                <a16:creationId xmlns:a16="http://schemas.microsoft.com/office/drawing/2014/main" id="{500D52F3-8140-44C5-9E25-40AA857ABB66}"/>
              </a:ext>
            </a:extLst>
          </p:cNvPr>
          <p:cNvSpPr/>
          <p:nvPr/>
        </p:nvSpPr>
        <p:spPr>
          <a:xfrm>
            <a:off x="6304404" y="3785587"/>
            <a:ext cx="2165892" cy="2373399"/>
          </a:xfrm>
          <a:prstGeom prst="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02856" tIns="68570" rIns="102856" bIns="68570" numCol="1" spcCol="0" rtlCol="0" fromWordArt="0" anchor="t" anchorCtr="0" forceAA="0" compatLnSpc="1">
            <a:prstTxWarp prst="textNoShape">
              <a:avLst/>
            </a:prstTxWarp>
            <a:noAutofit/>
          </a:bodyPr>
          <a:lstStyle/>
          <a:p>
            <a:r>
              <a:rPr lang="en-IN" sz="1650" b="1" dirty="0">
                <a:ln>
                  <a:solidFill>
                    <a:schemeClr val="bg1"/>
                  </a:solidFill>
                </a:ln>
                <a:solidFill>
                  <a:schemeClr val="bg1"/>
                </a:solidFill>
                <a:latin typeface="+mj-lt"/>
              </a:rPr>
              <a:t>Connected Inhalers*</a:t>
            </a:r>
            <a:endParaRPr lang="en-IN" sz="1400" b="1" dirty="0">
              <a:ln>
                <a:solidFill>
                  <a:schemeClr val="bg1"/>
                </a:solidFill>
              </a:ln>
              <a:solidFill>
                <a:schemeClr val="bg1"/>
              </a:solidFill>
              <a:latin typeface="+mj-lt"/>
            </a:endParaRPr>
          </a:p>
          <a:p>
            <a:endParaRPr lang="en-IN" sz="1400" b="1" dirty="0">
              <a:ln>
                <a:solidFill>
                  <a:schemeClr val="bg1"/>
                </a:solidFill>
              </a:ln>
              <a:solidFill>
                <a:schemeClr val="bg1"/>
              </a:solidFill>
              <a:latin typeface="+mj-lt"/>
            </a:endParaRPr>
          </a:p>
          <a:p>
            <a:r>
              <a:rPr lang="en-IN" sz="1300" dirty="0">
                <a:ln>
                  <a:solidFill>
                    <a:schemeClr val="bg1"/>
                  </a:solidFill>
                </a:ln>
                <a:solidFill>
                  <a:schemeClr val="bg1"/>
                </a:solidFill>
                <a:latin typeface="+mj-lt"/>
              </a:rPr>
              <a:t>Inhaler connects to a digital platform via a sensor, passively recording and transmitting usage data. This delivery mechanism allows doctors to keep accurate track of whether patients are sticking to their treatment plan.</a:t>
            </a:r>
          </a:p>
        </p:txBody>
      </p:sp>
      <p:sp>
        <p:nvSpPr>
          <p:cNvPr id="9" name="Rectangle 8">
            <a:extLst>
              <a:ext uri="{FF2B5EF4-FFF2-40B4-BE49-F238E27FC236}">
                <a16:creationId xmlns:a16="http://schemas.microsoft.com/office/drawing/2014/main" id="{29C15FD8-844A-4ED6-92B0-F30B26A776D2}"/>
              </a:ext>
            </a:extLst>
          </p:cNvPr>
          <p:cNvSpPr/>
          <p:nvPr/>
        </p:nvSpPr>
        <p:spPr>
          <a:xfrm>
            <a:off x="8907966" y="3790585"/>
            <a:ext cx="2165892" cy="23618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2856" tIns="68570" rIns="102856" bIns="68570" numCol="1" spcCol="0" rtlCol="0" fromWordArt="0" anchor="t" anchorCtr="0" forceAA="0" compatLnSpc="1">
            <a:prstTxWarp prst="textNoShape">
              <a:avLst/>
            </a:prstTxWarp>
            <a:noAutofit/>
          </a:bodyPr>
          <a:lstStyle/>
          <a:p>
            <a:r>
              <a:rPr lang="en-IN" sz="1650" b="1" dirty="0">
                <a:ln>
                  <a:solidFill>
                    <a:schemeClr val="bg1"/>
                  </a:solidFill>
                </a:ln>
                <a:solidFill>
                  <a:prstClr val="white"/>
                </a:solidFill>
                <a:latin typeface="+mj-lt"/>
              </a:rPr>
              <a:t>Ingestible Sensors </a:t>
            </a:r>
          </a:p>
          <a:p>
            <a:endParaRPr lang="en-IN" sz="1400" b="1" dirty="0">
              <a:ln>
                <a:solidFill>
                  <a:schemeClr val="bg1"/>
                </a:solidFill>
              </a:ln>
              <a:solidFill>
                <a:prstClr val="white"/>
              </a:solidFill>
              <a:latin typeface="+mj-lt"/>
            </a:endParaRPr>
          </a:p>
          <a:p>
            <a:pPr fontAlgn="ctr"/>
            <a:r>
              <a:rPr lang="en-GB" sz="1300" dirty="0">
                <a:ln>
                  <a:solidFill>
                    <a:schemeClr val="bg1"/>
                  </a:solidFill>
                </a:ln>
                <a:latin typeface="+mj-lt"/>
              </a:rPr>
              <a:t>Pills dissolve in the stomach and produce a small signal which is picked up by a sensor worn on the body, which again relays the data to a smartphone app. </a:t>
            </a:r>
          </a:p>
        </p:txBody>
      </p:sp>
      <p:sp>
        <p:nvSpPr>
          <p:cNvPr id="10" name="Content Placeholder 4">
            <a:extLst>
              <a:ext uri="{FF2B5EF4-FFF2-40B4-BE49-F238E27FC236}">
                <a16:creationId xmlns:a16="http://schemas.microsoft.com/office/drawing/2014/main" id="{826E89FF-E14E-4A9D-B965-1D068423958D}"/>
              </a:ext>
            </a:extLst>
          </p:cNvPr>
          <p:cNvSpPr txBox="1">
            <a:spLocks/>
          </p:cNvSpPr>
          <p:nvPr/>
        </p:nvSpPr>
        <p:spPr>
          <a:xfrm>
            <a:off x="6463514" y="1867086"/>
            <a:ext cx="4013563" cy="1200329"/>
          </a:xfrm>
          <a:prstGeom prst="rect">
            <a:avLst/>
          </a:prstGeom>
          <a:noFill/>
        </p:spPr>
        <p:txBody>
          <a:bodyPr vert="horz" wrap="square" lIns="0" tIns="45720" rIns="0" bIns="45720" rtlCol="0">
            <a:sp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lvl="0" indent="0">
              <a:lnSpc>
                <a:spcPct val="100000"/>
              </a:lnSpc>
              <a:spcBef>
                <a:spcPts val="0"/>
              </a:spcBef>
              <a:spcAft>
                <a:spcPts val="0"/>
              </a:spcAft>
              <a:buClrTx/>
              <a:buSzTx/>
              <a:buNone/>
              <a:defRPr/>
            </a:pPr>
            <a:r>
              <a:rPr lang="en-US" sz="2400" dirty="0">
                <a:solidFill>
                  <a:schemeClr val="tx1">
                    <a:lumMod val="50000"/>
                    <a:lumOff val="50000"/>
                  </a:schemeClr>
                </a:solidFill>
              </a:rPr>
              <a:t>Delivers greater convenience and functionality to patients and their physicians</a:t>
            </a:r>
            <a:r>
              <a:rPr lang="en-US" sz="1800" i="1" dirty="0">
                <a:solidFill>
                  <a:schemeClr val="accent3">
                    <a:lumMod val="75000"/>
                  </a:schemeClr>
                </a:solidFill>
              </a:rPr>
              <a:t>	</a:t>
            </a:r>
          </a:p>
        </p:txBody>
      </p:sp>
    </p:spTree>
    <p:extLst>
      <p:ext uri="{BB962C8B-B14F-4D97-AF65-F5344CB8AC3E}">
        <p14:creationId xmlns:p14="http://schemas.microsoft.com/office/powerpoint/2010/main" val="15721308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B1069-8599-48B0-A0E9-BFE372347797}"/>
              </a:ext>
            </a:extLst>
          </p:cNvPr>
          <p:cNvSpPr>
            <a:spLocks noGrp="1"/>
          </p:cNvSpPr>
          <p:nvPr>
            <p:ph type="title"/>
          </p:nvPr>
        </p:nvSpPr>
        <p:spPr/>
        <p:txBody>
          <a:bodyPr>
            <a:normAutofit/>
          </a:bodyPr>
          <a:lstStyle/>
          <a:p>
            <a:r>
              <a:rPr lang="en-US" sz="3600" dirty="0">
                <a:solidFill>
                  <a:schemeClr val="accent2"/>
                </a:solidFill>
              </a:rPr>
              <a:t>Medical Devices and Clinical Systems with Most Security Issues</a:t>
            </a:r>
          </a:p>
        </p:txBody>
      </p:sp>
      <p:pic>
        <p:nvPicPr>
          <p:cNvPr id="4" name="Content Placeholder 3">
            <a:extLst>
              <a:ext uri="{FF2B5EF4-FFF2-40B4-BE49-F238E27FC236}">
                <a16:creationId xmlns:a16="http://schemas.microsoft.com/office/drawing/2014/main" id="{2B68822F-124E-4222-94B5-503EE68EBCEE}"/>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6521" b="6954"/>
          <a:stretch/>
        </p:blipFill>
        <p:spPr>
          <a:xfrm>
            <a:off x="1097279" y="1943437"/>
            <a:ext cx="7035281" cy="4130792"/>
          </a:xfrm>
          <a:prstGeom prst="roundRect">
            <a:avLst>
              <a:gd name="adj" fmla="val 5556"/>
            </a:avLst>
          </a:prstGeom>
        </p:spPr>
      </p:pic>
      <p:sp>
        <p:nvSpPr>
          <p:cNvPr id="5" name="TextBox 4">
            <a:extLst>
              <a:ext uri="{FF2B5EF4-FFF2-40B4-BE49-F238E27FC236}">
                <a16:creationId xmlns:a16="http://schemas.microsoft.com/office/drawing/2014/main" id="{B7E6B8FE-2E93-4E82-8E0D-DBBDF3C4D52C}"/>
              </a:ext>
            </a:extLst>
          </p:cNvPr>
          <p:cNvSpPr txBox="1"/>
          <p:nvPr/>
        </p:nvSpPr>
        <p:spPr>
          <a:xfrm>
            <a:off x="7855322" y="1943437"/>
            <a:ext cx="3300358" cy="1200329"/>
          </a:xfrm>
          <a:prstGeom prst="rect">
            <a:avLst/>
          </a:prstGeom>
          <a:noFill/>
        </p:spPr>
        <p:txBody>
          <a:bodyPr wrap="square" rtlCol="0">
            <a:spAutoFit/>
          </a:bodyPr>
          <a:lstStyle/>
          <a:p>
            <a:r>
              <a:rPr lang="en-US" sz="2400" dirty="0">
                <a:solidFill>
                  <a:schemeClr val="tx1">
                    <a:lumMod val="50000"/>
                    <a:lumOff val="50000"/>
                  </a:schemeClr>
                </a:solidFill>
              </a:rPr>
              <a:t>Top 3 device types account for 86% of the security issues</a:t>
            </a:r>
          </a:p>
        </p:txBody>
      </p:sp>
      <p:pic>
        <p:nvPicPr>
          <p:cNvPr id="6" name="Picture 5">
            <a:extLst>
              <a:ext uri="{FF2B5EF4-FFF2-40B4-BE49-F238E27FC236}">
                <a16:creationId xmlns:a16="http://schemas.microsoft.com/office/drawing/2014/main" id="{2AEF0C01-7257-4E80-8179-3EB709E293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sp>
        <p:nvSpPr>
          <p:cNvPr id="7" name="TextBox 6">
            <a:extLst>
              <a:ext uri="{FF2B5EF4-FFF2-40B4-BE49-F238E27FC236}">
                <a16:creationId xmlns:a16="http://schemas.microsoft.com/office/drawing/2014/main" id="{0AF21A8F-DC4C-4E51-B8F2-2FB32C4E387D}"/>
              </a:ext>
            </a:extLst>
          </p:cNvPr>
          <p:cNvSpPr txBox="1"/>
          <p:nvPr/>
        </p:nvSpPr>
        <p:spPr>
          <a:xfrm>
            <a:off x="7484185" y="6011472"/>
            <a:ext cx="4560055"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dirty="0">
                <a:solidFill>
                  <a:schemeClr val="tx1">
                    <a:lumMod val="50000"/>
                    <a:lumOff val="50000"/>
                  </a:schemeClr>
                </a:solidFill>
              </a:rPr>
              <a:t>Practical guide for medical device security by Xu Zou from Zingbox</a:t>
            </a:r>
          </a:p>
        </p:txBody>
      </p:sp>
    </p:spTree>
    <p:extLst>
      <p:ext uri="{BB962C8B-B14F-4D97-AF65-F5344CB8AC3E}">
        <p14:creationId xmlns:p14="http://schemas.microsoft.com/office/powerpoint/2010/main" val="3990663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199BF3D-7BE2-40ED-B15B-64F3870FC6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sp>
        <p:nvSpPr>
          <p:cNvPr id="5" name="TextBox 4">
            <a:extLst>
              <a:ext uri="{FF2B5EF4-FFF2-40B4-BE49-F238E27FC236}">
                <a16:creationId xmlns:a16="http://schemas.microsoft.com/office/drawing/2014/main" id="{B9F15735-6E15-4CBC-B005-3F8CB0842BFC}"/>
              </a:ext>
            </a:extLst>
          </p:cNvPr>
          <p:cNvSpPr txBox="1"/>
          <p:nvPr/>
        </p:nvSpPr>
        <p:spPr>
          <a:xfrm>
            <a:off x="1989364" y="2274838"/>
            <a:ext cx="8213272" cy="707886"/>
          </a:xfrm>
          <a:prstGeom prst="rect">
            <a:avLst/>
          </a:prstGeom>
          <a:noFill/>
        </p:spPr>
        <p:txBody>
          <a:bodyPr wrap="square" rtlCol="0">
            <a:spAutoFit/>
          </a:bodyPr>
          <a:lstStyle/>
          <a:p>
            <a:pPr algn="ctr"/>
            <a:r>
              <a:rPr lang="en-US" sz="4000" dirty="0">
                <a:ln w="0"/>
                <a:solidFill>
                  <a:schemeClr val="accent2"/>
                </a:solidFill>
                <a:effectLst>
                  <a:outerShdw blurRad="38100" dist="25400" dir="5400000" algn="ctr" rotWithShape="0">
                    <a:srgbClr val="6E747A">
                      <a:alpha val="43000"/>
                    </a:srgbClr>
                  </a:outerShdw>
                </a:effectLst>
              </a:rPr>
              <a:t>As an HTM, what is my role? </a:t>
            </a:r>
          </a:p>
        </p:txBody>
      </p:sp>
    </p:spTree>
    <p:extLst>
      <p:ext uri="{BB962C8B-B14F-4D97-AF65-F5344CB8AC3E}">
        <p14:creationId xmlns:p14="http://schemas.microsoft.com/office/powerpoint/2010/main" val="37009133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6096C-E285-44AE-B59F-72365E0B5321}"/>
              </a:ext>
            </a:extLst>
          </p:cNvPr>
          <p:cNvSpPr>
            <a:spLocks noGrp="1"/>
          </p:cNvSpPr>
          <p:nvPr>
            <p:ph type="title"/>
          </p:nvPr>
        </p:nvSpPr>
        <p:spPr/>
        <p:txBody>
          <a:bodyPr>
            <a:normAutofit/>
          </a:bodyPr>
          <a:lstStyle/>
          <a:p>
            <a:r>
              <a:rPr lang="en-US" sz="3600" dirty="0">
                <a:solidFill>
                  <a:schemeClr val="accent2"/>
                </a:solidFill>
              </a:rPr>
              <a:t>Understanding Your Organization</a:t>
            </a:r>
          </a:p>
        </p:txBody>
      </p:sp>
      <p:sp>
        <p:nvSpPr>
          <p:cNvPr id="3" name="Content Placeholder 2">
            <a:extLst>
              <a:ext uri="{FF2B5EF4-FFF2-40B4-BE49-F238E27FC236}">
                <a16:creationId xmlns:a16="http://schemas.microsoft.com/office/drawing/2014/main" id="{D128F485-5427-4970-B309-79506D9DFC7D}"/>
              </a:ext>
            </a:extLst>
          </p:cNvPr>
          <p:cNvSpPr>
            <a:spLocks noGrp="1"/>
          </p:cNvSpPr>
          <p:nvPr>
            <p:ph idx="1"/>
          </p:nvPr>
        </p:nvSpPr>
        <p:spPr>
          <a:xfrm>
            <a:off x="1097280" y="1845733"/>
            <a:ext cx="10058400" cy="4399945"/>
          </a:xfrm>
        </p:spPr>
        <p:txBody>
          <a:bodyPr>
            <a:normAutofit lnSpcReduction="10000"/>
          </a:bodyPr>
          <a:lstStyle/>
          <a:p>
            <a:pPr marL="0" indent="0">
              <a:buNone/>
            </a:pPr>
            <a:r>
              <a:rPr lang="en-US" dirty="0">
                <a:solidFill>
                  <a:srgbClr val="106FC6"/>
                </a:solidFill>
              </a:rPr>
              <a:t>As it pertains to medical device </a:t>
            </a:r>
            <a:r>
              <a:rPr lang="en-US" u="sng" dirty="0">
                <a:solidFill>
                  <a:srgbClr val="106FC6"/>
                </a:solidFill>
              </a:rPr>
              <a:t>life cycle </a:t>
            </a:r>
            <a:r>
              <a:rPr lang="en-US" dirty="0">
                <a:solidFill>
                  <a:srgbClr val="106FC6"/>
                </a:solidFill>
              </a:rPr>
              <a:t>management: </a:t>
            </a:r>
          </a:p>
          <a:p>
            <a:pPr>
              <a:buFont typeface="Wingdings" panose="05000000000000000000" pitchFamily="2" charset="2"/>
              <a:buChar char="q"/>
            </a:pPr>
            <a:r>
              <a:rPr lang="en-US" dirty="0"/>
              <a:t>Understand the role of Information Technology and Information Security </a:t>
            </a:r>
          </a:p>
          <a:p>
            <a:pPr>
              <a:buFont typeface="Wingdings" panose="05000000000000000000" pitchFamily="2" charset="2"/>
              <a:buChar char="q"/>
            </a:pPr>
            <a:r>
              <a:rPr lang="en-US" dirty="0"/>
              <a:t>Understand the role of Compliance, Privacy and Legal</a:t>
            </a:r>
          </a:p>
          <a:p>
            <a:pPr>
              <a:buFont typeface="Wingdings" panose="05000000000000000000" pitchFamily="2" charset="2"/>
              <a:buChar char="q"/>
            </a:pPr>
            <a:r>
              <a:rPr lang="en-US" dirty="0"/>
              <a:t>Understand the role of Supply Chain </a:t>
            </a:r>
          </a:p>
          <a:p>
            <a:pPr>
              <a:buFont typeface="Wingdings" panose="05000000000000000000" pitchFamily="2" charset="2"/>
              <a:buChar char="q"/>
            </a:pPr>
            <a:r>
              <a:rPr lang="en-US" dirty="0"/>
              <a:t>Understand the role of Risk Management and Patient Safety Committees</a:t>
            </a:r>
          </a:p>
          <a:p>
            <a:pPr marL="0" indent="0">
              <a:buNone/>
            </a:pPr>
            <a:r>
              <a:rPr lang="en-US" u="sng" dirty="0">
                <a:solidFill>
                  <a:srgbClr val="106FC6"/>
                </a:solidFill>
              </a:rPr>
              <a:t>THEN:</a:t>
            </a:r>
          </a:p>
          <a:p>
            <a:pPr>
              <a:buFont typeface="Wingdings" panose="05000000000000000000" pitchFamily="2" charset="2"/>
              <a:buChar char="q"/>
            </a:pPr>
            <a:r>
              <a:rPr lang="en-US" dirty="0"/>
              <a:t>Collaborate with each stakeholder to identify roles and responsibilities</a:t>
            </a:r>
          </a:p>
          <a:p>
            <a:pPr>
              <a:buFont typeface="Wingdings" panose="05000000000000000000" pitchFamily="2" charset="2"/>
              <a:buChar char="q"/>
            </a:pPr>
            <a:r>
              <a:rPr lang="en-US" dirty="0"/>
              <a:t>Discuss relevant regulations, standards, and best practices</a:t>
            </a:r>
          </a:p>
          <a:p>
            <a:pPr>
              <a:buFont typeface="Wingdings" panose="05000000000000000000" pitchFamily="2" charset="2"/>
              <a:buChar char="q"/>
            </a:pPr>
            <a:r>
              <a:rPr lang="en-US" dirty="0"/>
              <a:t>Educate and train these stakeholders, extend the training to their teams</a:t>
            </a:r>
          </a:p>
          <a:p>
            <a:pPr marL="0" indent="0">
              <a:buNone/>
            </a:pPr>
            <a:r>
              <a:rPr lang="en-US" u="sng" dirty="0">
                <a:solidFill>
                  <a:srgbClr val="106FC6"/>
                </a:solidFill>
              </a:rPr>
              <a:t>Ensure there is governance over medical device security</a:t>
            </a:r>
          </a:p>
        </p:txBody>
      </p:sp>
      <p:pic>
        <p:nvPicPr>
          <p:cNvPr id="4" name="Picture 3">
            <a:extLst>
              <a:ext uri="{FF2B5EF4-FFF2-40B4-BE49-F238E27FC236}">
                <a16:creationId xmlns:a16="http://schemas.microsoft.com/office/drawing/2014/main" id="{2FF174C8-59CD-4EFD-8029-62D1444840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spTree>
    <p:extLst>
      <p:ext uri="{BB962C8B-B14F-4D97-AF65-F5344CB8AC3E}">
        <p14:creationId xmlns:p14="http://schemas.microsoft.com/office/powerpoint/2010/main" val="10766478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199BF3D-7BE2-40ED-B15B-64F3870FC6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sp>
        <p:nvSpPr>
          <p:cNvPr id="6" name="Title 5">
            <a:extLst>
              <a:ext uri="{FF2B5EF4-FFF2-40B4-BE49-F238E27FC236}">
                <a16:creationId xmlns:a16="http://schemas.microsoft.com/office/drawing/2014/main" id="{2717E30C-CD98-4773-BEB7-16A14645D959}"/>
              </a:ext>
            </a:extLst>
          </p:cNvPr>
          <p:cNvSpPr>
            <a:spLocks noGrp="1"/>
          </p:cNvSpPr>
          <p:nvPr>
            <p:ph type="title"/>
          </p:nvPr>
        </p:nvSpPr>
        <p:spPr/>
        <p:txBody>
          <a:bodyPr>
            <a:normAutofit/>
          </a:bodyPr>
          <a:lstStyle/>
          <a:p>
            <a:r>
              <a:rPr lang="en-US" sz="3900" dirty="0">
                <a:solidFill>
                  <a:schemeClr val="accent2"/>
                </a:solidFill>
              </a:rPr>
              <a:t>Refining your technology evaluation &amp; maintenance process</a:t>
            </a:r>
          </a:p>
        </p:txBody>
      </p:sp>
      <p:sp>
        <p:nvSpPr>
          <p:cNvPr id="7" name="Content Placeholder 6">
            <a:extLst>
              <a:ext uri="{FF2B5EF4-FFF2-40B4-BE49-F238E27FC236}">
                <a16:creationId xmlns:a16="http://schemas.microsoft.com/office/drawing/2014/main" id="{B982BC0D-0EE2-499D-A404-8D794FF318AB}"/>
              </a:ext>
            </a:extLst>
          </p:cNvPr>
          <p:cNvSpPr>
            <a:spLocks noGrp="1"/>
          </p:cNvSpPr>
          <p:nvPr>
            <p:ph idx="1"/>
          </p:nvPr>
        </p:nvSpPr>
        <p:spPr/>
        <p:txBody>
          <a:bodyPr/>
          <a:lstStyle/>
          <a:p>
            <a:pPr>
              <a:buFont typeface="Wingdings" panose="05000000000000000000" pitchFamily="2" charset="2"/>
              <a:buChar char="q"/>
            </a:pPr>
            <a:r>
              <a:rPr lang="en-US" sz="2200" dirty="0">
                <a:solidFill>
                  <a:schemeClr val="tx1">
                    <a:lumMod val="50000"/>
                    <a:lumOff val="50000"/>
                  </a:schemeClr>
                </a:solidFill>
              </a:rPr>
              <a:t>Ensure equipment is functional and meets organizational requirements – patient safety, business continuity, regulatory, and information security</a:t>
            </a:r>
          </a:p>
          <a:p>
            <a:pPr>
              <a:buFont typeface="Wingdings" panose="05000000000000000000" pitchFamily="2" charset="2"/>
              <a:buChar char="q"/>
            </a:pPr>
            <a:r>
              <a:rPr lang="en-US" sz="2200" dirty="0">
                <a:solidFill>
                  <a:schemeClr val="tx1">
                    <a:lumMod val="50000"/>
                    <a:lumOff val="50000"/>
                  </a:schemeClr>
                </a:solidFill>
              </a:rPr>
              <a:t>Collaborate with leadership to develop, implement, and adhere to those requirements </a:t>
            </a:r>
          </a:p>
          <a:p>
            <a:pPr>
              <a:buFont typeface="Wingdings" panose="05000000000000000000" pitchFamily="2" charset="2"/>
              <a:buChar char="q"/>
            </a:pPr>
            <a:r>
              <a:rPr lang="en-US" sz="2200" dirty="0">
                <a:solidFill>
                  <a:schemeClr val="tx1">
                    <a:lumMod val="50000"/>
                    <a:lumOff val="50000"/>
                  </a:schemeClr>
                </a:solidFill>
              </a:rPr>
              <a:t>Engage the cross-functional teams throughout the life cycle to:</a:t>
            </a:r>
          </a:p>
          <a:p>
            <a:pPr lvl="1">
              <a:buFont typeface="Wingdings" panose="05000000000000000000" pitchFamily="2" charset="2"/>
              <a:buChar char="§"/>
            </a:pPr>
            <a:r>
              <a:rPr lang="en-US" dirty="0">
                <a:solidFill>
                  <a:schemeClr val="tx1">
                    <a:lumMod val="50000"/>
                    <a:lumOff val="50000"/>
                  </a:schemeClr>
                </a:solidFill>
              </a:rPr>
              <a:t>Ensure inventory is </a:t>
            </a:r>
            <a:r>
              <a:rPr lang="en-US" u="sng" dirty="0">
                <a:solidFill>
                  <a:schemeClr val="tx1">
                    <a:lumMod val="50000"/>
                    <a:lumOff val="50000"/>
                  </a:schemeClr>
                </a:solidFill>
              </a:rPr>
              <a:t>complete, accurate, and up to da</a:t>
            </a:r>
            <a:r>
              <a:rPr lang="en-US" dirty="0">
                <a:solidFill>
                  <a:schemeClr val="tx1">
                    <a:lumMod val="50000"/>
                    <a:lumOff val="50000"/>
                  </a:schemeClr>
                </a:solidFill>
              </a:rPr>
              <a:t>te</a:t>
            </a:r>
          </a:p>
          <a:p>
            <a:pPr lvl="1">
              <a:buFont typeface="Wingdings" panose="05000000000000000000" pitchFamily="2" charset="2"/>
              <a:buChar char="§"/>
            </a:pPr>
            <a:r>
              <a:rPr lang="en-US" dirty="0">
                <a:solidFill>
                  <a:schemeClr val="tx1">
                    <a:lumMod val="50000"/>
                    <a:lumOff val="50000"/>
                  </a:schemeClr>
                </a:solidFill>
              </a:rPr>
              <a:t>Risk assessments are </a:t>
            </a:r>
            <a:r>
              <a:rPr lang="en-US" u="sng" dirty="0">
                <a:solidFill>
                  <a:schemeClr val="tx1">
                    <a:lumMod val="50000"/>
                    <a:lumOff val="50000"/>
                  </a:schemeClr>
                </a:solidFill>
              </a:rPr>
              <a:t>completed</a:t>
            </a:r>
            <a:r>
              <a:rPr lang="en-US" dirty="0">
                <a:solidFill>
                  <a:schemeClr val="tx1">
                    <a:lumMod val="50000"/>
                    <a:lumOff val="50000"/>
                  </a:schemeClr>
                </a:solidFill>
              </a:rPr>
              <a:t> and risk is categorized</a:t>
            </a:r>
          </a:p>
          <a:p>
            <a:pPr lvl="1">
              <a:buFont typeface="Wingdings" panose="05000000000000000000" pitchFamily="2" charset="2"/>
              <a:buChar char="§"/>
            </a:pPr>
            <a:r>
              <a:rPr lang="en-US" dirty="0">
                <a:solidFill>
                  <a:schemeClr val="tx1">
                    <a:lumMod val="50000"/>
                    <a:lumOff val="50000"/>
                  </a:schemeClr>
                </a:solidFill>
              </a:rPr>
              <a:t>Risk management strategies are </a:t>
            </a:r>
            <a:r>
              <a:rPr lang="en-US" u="sng" dirty="0">
                <a:solidFill>
                  <a:schemeClr val="tx1">
                    <a:lumMod val="50000"/>
                    <a:lumOff val="50000"/>
                  </a:schemeClr>
                </a:solidFill>
              </a:rPr>
              <a:t>developed and discussed </a:t>
            </a:r>
            <a:r>
              <a:rPr lang="en-US" dirty="0">
                <a:solidFill>
                  <a:schemeClr val="tx1">
                    <a:lumMod val="50000"/>
                    <a:lumOff val="50000"/>
                  </a:schemeClr>
                </a:solidFill>
              </a:rPr>
              <a:t>with vendors and users </a:t>
            </a:r>
          </a:p>
          <a:p>
            <a:pPr lvl="1">
              <a:buFont typeface="Wingdings" panose="05000000000000000000" pitchFamily="2" charset="2"/>
              <a:buChar char="§"/>
            </a:pPr>
            <a:r>
              <a:rPr lang="en-US" dirty="0">
                <a:solidFill>
                  <a:schemeClr val="tx1">
                    <a:lumMod val="50000"/>
                    <a:lumOff val="50000"/>
                  </a:schemeClr>
                </a:solidFill>
              </a:rPr>
              <a:t>Maintenance strategies include </a:t>
            </a:r>
            <a:r>
              <a:rPr lang="en-US" u="sng" dirty="0">
                <a:solidFill>
                  <a:schemeClr val="tx1">
                    <a:lumMod val="50000"/>
                    <a:lumOff val="50000"/>
                  </a:schemeClr>
                </a:solidFill>
              </a:rPr>
              <a:t>checking security controls </a:t>
            </a:r>
            <a:r>
              <a:rPr lang="en-US" dirty="0">
                <a:solidFill>
                  <a:schemeClr val="tx1">
                    <a:lumMod val="50000"/>
                    <a:lumOff val="50000"/>
                  </a:schemeClr>
                </a:solidFill>
              </a:rPr>
              <a:t>periodically</a:t>
            </a:r>
          </a:p>
          <a:p>
            <a:pPr lvl="1">
              <a:buFont typeface="Wingdings" panose="05000000000000000000" pitchFamily="2" charset="2"/>
              <a:buChar char="§"/>
            </a:pPr>
            <a:r>
              <a:rPr lang="en-US" dirty="0">
                <a:solidFill>
                  <a:schemeClr val="tx1">
                    <a:lumMod val="50000"/>
                    <a:lumOff val="50000"/>
                  </a:schemeClr>
                </a:solidFill>
              </a:rPr>
              <a:t>Patching strategies are developed, </a:t>
            </a:r>
            <a:r>
              <a:rPr lang="en-US" u="sng" dirty="0">
                <a:solidFill>
                  <a:schemeClr val="tx1">
                    <a:lumMod val="50000"/>
                    <a:lumOff val="50000"/>
                  </a:schemeClr>
                </a:solidFill>
              </a:rPr>
              <a:t>agreed upon, documented, and implemented</a:t>
            </a:r>
          </a:p>
          <a:p>
            <a:pPr lvl="1">
              <a:buFont typeface="Wingdings" panose="05000000000000000000" pitchFamily="2" charset="2"/>
              <a:buChar char="§"/>
            </a:pPr>
            <a:r>
              <a:rPr lang="en-US" dirty="0">
                <a:solidFill>
                  <a:schemeClr val="tx1">
                    <a:lumMod val="50000"/>
                    <a:lumOff val="50000"/>
                  </a:schemeClr>
                </a:solidFill>
              </a:rPr>
              <a:t>Disposition strategies are developed, agreed upon, </a:t>
            </a:r>
            <a:r>
              <a:rPr lang="en-US" u="sng" dirty="0">
                <a:solidFill>
                  <a:schemeClr val="tx1">
                    <a:lumMod val="50000"/>
                    <a:lumOff val="50000"/>
                  </a:schemeClr>
                </a:solidFill>
              </a:rPr>
              <a:t>documented, and implemented</a:t>
            </a:r>
          </a:p>
          <a:p>
            <a:pPr lvl="1">
              <a:buFont typeface="Wingdings" panose="05000000000000000000" pitchFamily="2" charset="2"/>
              <a:buChar char="§"/>
            </a:pPr>
            <a:r>
              <a:rPr lang="en-US" dirty="0">
                <a:solidFill>
                  <a:schemeClr val="tx1">
                    <a:lumMod val="50000"/>
                    <a:lumOff val="50000"/>
                  </a:schemeClr>
                </a:solidFill>
              </a:rPr>
              <a:t>Due diligence reporting and responding to security events and incidents occur in a </a:t>
            </a:r>
            <a:r>
              <a:rPr lang="en-US" u="sng" dirty="0">
                <a:solidFill>
                  <a:schemeClr val="tx1">
                    <a:lumMod val="50000"/>
                    <a:lumOff val="50000"/>
                  </a:schemeClr>
                </a:solidFill>
              </a:rPr>
              <a:t>timely manner</a:t>
            </a:r>
          </a:p>
        </p:txBody>
      </p:sp>
    </p:spTree>
    <p:extLst>
      <p:ext uri="{BB962C8B-B14F-4D97-AF65-F5344CB8AC3E}">
        <p14:creationId xmlns:p14="http://schemas.microsoft.com/office/powerpoint/2010/main" val="40361158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199BF3D-7BE2-40ED-B15B-64F3870FC6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sp>
        <p:nvSpPr>
          <p:cNvPr id="6" name="Title 5">
            <a:extLst>
              <a:ext uri="{FF2B5EF4-FFF2-40B4-BE49-F238E27FC236}">
                <a16:creationId xmlns:a16="http://schemas.microsoft.com/office/drawing/2014/main" id="{2717E30C-CD98-4773-BEB7-16A14645D959}"/>
              </a:ext>
            </a:extLst>
          </p:cNvPr>
          <p:cNvSpPr>
            <a:spLocks noGrp="1"/>
          </p:cNvSpPr>
          <p:nvPr>
            <p:ph type="title"/>
          </p:nvPr>
        </p:nvSpPr>
        <p:spPr/>
        <p:txBody>
          <a:bodyPr>
            <a:normAutofit/>
          </a:bodyPr>
          <a:lstStyle/>
          <a:p>
            <a:r>
              <a:rPr lang="en-US" sz="4400" dirty="0">
                <a:solidFill>
                  <a:schemeClr val="accent2"/>
                </a:solidFill>
              </a:rPr>
              <a:t>Documenting relevant information in the CMMS</a:t>
            </a:r>
          </a:p>
        </p:txBody>
      </p:sp>
      <p:sp>
        <p:nvSpPr>
          <p:cNvPr id="7" name="Content Placeholder 6">
            <a:extLst>
              <a:ext uri="{FF2B5EF4-FFF2-40B4-BE49-F238E27FC236}">
                <a16:creationId xmlns:a16="http://schemas.microsoft.com/office/drawing/2014/main" id="{B982BC0D-0EE2-499D-A404-8D794FF318AB}"/>
              </a:ext>
            </a:extLst>
          </p:cNvPr>
          <p:cNvSpPr>
            <a:spLocks noGrp="1"/>
          </p:cNvSpPr>
          <p:nvPr>
            <p:ph idx="1"/>
          </p:nvPr>
        </p:nvSpPr>
        <p:spPr>
          <a:xfrm>
            <a:off x="1097280" y="1856885"/>
            <a:ext cx="4344515" cy="4023360"/>
          </a:xfrm>
        </p:spPr>
        <p:txBody>
          <a:bodyPr/>
          <a:lstStyle/>
          <a:p>
            <a:pPr>
              <a:lnSpc>
                <a:spcPct val="100000"/>
              </a:lnSpc>
              <a:spcBef>
                <a:spcPts val="0"/>
              </a:spcBef>
              <a:spcAft>
                <a:spcPts val="0"/>
              </a:spcAft>
              <a:buFont typeface="Wingdings" panose="05000000000000000000" pitchFamily="2" charset="2"/>
              <a:buChar char="q"/>
            </a:pPr>
            <a:r>
              <a:rPr lang="en-US" dirty="0">
                <a:solidFill>
                  <a:schemeClr val="tx1">
                    <a:lumMod val="50000"/>
                    <a:lumOff val="50000"/>
                  </a:schemeClr>
                </a:solidFill>
              </a:rPr>
              <a:t>Clinical contact</a:t>
            </a:r>
          </a:p>
          <a:p>
            <a:pPr>
              <a:lnSpc>
                <a:spcPct val="100000"/>
              </a:lnSpc>
              <a:spcBef>
                <a:spcPts val="0"/>
              </a:spcBef>
              <a:spcAft>
                <a:spcPts val="0"/>
              </a:spcAft>
              <a:buFont typeface="Wingdings" panose="05000000000000000000" pitchFamily="2" charset="2"/>
              <a:buChar char="q"/>
            </a:pPr>
            <a:r>
              <a:rPr lang="en-US" dirty="0">
                <a:solidFill>
                  <a:schemeClr val="tx1">
                    <a:lumMod val="50000"/>
                    <a:lumOff val="50000"/>
                  </a:schemeClr>
                </a:solidFill>
              </a:rPr>
              <a:t>IT/ HTM contact – system manager</a:t>
            </a:r>
          </a:p>
          <a:p>
            <a:pPr>
              <a:lnSpc>
                <a:spcPct val="100000"/>
              </a:lnSpc>
              <a:spcBef>
                <a:spcPts val="0"/>
              </a:spcBef>
              <a:spcAft>
                <a:spcPts val="0"/>
              </a:spcAft>
              <a:buFont typeface="Wingdings" panose="05000000000000000000" pitchFamily="2" charset="2"/>
              <a:buChar char="q"/>
            </a:pPr>
            <a:r>
              <a:rPr lang="en-US" dirty="0">
                <a:solidFill>
                  <a:schemeClr val="tx1">
                    <a:lumMod val="50000"/>
                    <a:lumOff val="50000"/>
                  </a:schemeClr>
                </a:solidFill>
              </a:rPr>
              <a:t>Device location</a:t>
            </a:r>
          </a:p>
          <a:p>
            <a:pPr>
              <a:lnSpc>
                <a:spcPct val="100000"/>
              </a:lnSpc>
              <a:spcBef>
                <a:spcPts val="0"/>
              </a:spcBef>
              <a:spcAft>
                <a:spcPts val="0"/>
              </a:spcAft>
              <a:buFont typeface="Wingdings" panose="05000000000000000000" pitchFamily="2" charset="2"/>
              <a:buChar char="q"/>
            </a:pPr>
            <a:r>
              <a:rPr lang="en-US" dirty="0">
                <a:solidFill>
                  <a:schemeClr val="tx1">
                    <a:lumMod val="50000"/>
                    <a:lumOff val="50000"/>
                  </a:schemeClr>
                </a:solidFill>
              </a:rPr>
              <a:t>Nearest telephone number</a:t>
            </a:r>
          </a:p>
          <a:p>
            <a:pPr>
              <a:lnSpc>
                <a:spcPct val="100000"/>
              </a:lnSpc>
              <a:spcBef>
                <a:spcPts val="0"/>
              </a:spcBef>
              <a:spcAft>
                <a:spcPts val="0"/>
              </a:spcAft>
              <a:buFont typeface="Wingdings" panose="05000000000000000000" pitchFamily="2" charset="2"/>
              <a:buChar char="q"/>
            </a:pPr>
            <a:r>
              <a:rPr lang="en-US" dirty="0">
                <a:solidFill>
                  <a:schemeClr val="tx1">
                    <a:lumMod val="50000"/>
                    <a:lumOff val="50000"/>
                  </a:schemeClr>
                </a:solidFill>
              </a:rPr>
              <a:t>Asset identifier (equipment control number/ asset tag) </a:t>
            </a:r>
          </a:p>
          <a:p>
            <a:pPr>
              <a:lnSpc>
                <a:spcPct val="100000"/>
              </a:lnSpc>
              <a:spcBef>
                <a:spcPts val="0"/>
              </a:spcBef>
              <a:spcAft>
                <a:spcPts val="0"/>
              </a:spcAft>
              <a:buFont typeface="Wingdings" panose="05000000000000000000" pitchFamily="2" charset="2"/>
              <a:buChar char="q"/>
            </a:pPr>
            <a:r>
              <a:rPr lang="en-US" dirty="0">
                <a:solidFill>
                  <a:schemeClr val="tx1">
                    <a:lumMod val="50000"/>
                    <a:lumOff val="50000"/>
                  </a:schemeClr>
                </a:solidFill>
              </a:rPr>
              <a:t>Serial number</a:t>
            </a:r>
          </a:p>
          <a:p>
            <a:pPr>
              <a:lnSpc>
                <a:spcPct val="100000"/>
              </a:lnSpc>
              <a:spcBef>
                <a:spcPts val="0"/>
              </a:spcBef>
              <a:spcAft>
                <a:spcPts val="0"/>
              </a:spcAft>
              <a:buFont typeface="Wingdings" panose="05000000000000000000" pitchFamily="2" charset="2"/>
              <a:buChar char="q"/>
            </a:pPr>
            <a:r>
              <a:rPr lang="en-US" dirty="0">
                <a:solidFill>
                  <a:schemeClr val="tx1">
                    <a:lumMod val="50000"/>
                    <a:lumOff val="50000"/>
                  </a:schemeClr>
                </a:solidFill>
              </a:rPr>
              <a:t>Manufacturer/ model name/ model number</a:t>
            </a:r>
          </a:p>
          <a:p>
            <a:pPr>
              <a:lnSpc>
                <a:spcPct val="100000"/>
              </a:lnSpc>
              <a:spcBef>
                <a:spcPts val="0"/>
              </a:spcBef>
              <a:spcAft>
                <a:spcPts val="0"/>
              </a:spcAft>
              <a:buFont typeface="Wingdings" panose="05000000000000000000" pitchFamily="2" charset="2"/>
              <a:buChar char="q"/>
            </a:pPr>
            <a:r>
              <a:rPr lang="en-US" dirty="0">
                <a:solidFill>
                  <a:schemeClr val="tx1">
                    <a:lumMod val="50000"/>
                    <a:lumOff val="50000"/>
                  </a:schemeClr>
                </a:solidFill>
              </a:rPr>
              <a:t>Wireless connectivity type</a:t>
            </a:r>
          </a:p>
          <a:p>
            <a:pPr>
              <a:lnSpc>
                <a:spcPct val="100000"/>
              </a:lnSpc>
              <a:spcBef>
                <a:spcPts val="0"/>
              </a:spcBef>
              <a:spcAft>
                <a:spcPts val="0"/>
              </a:spcAft>
              <a:buFont typeface="Wingdings" panose="05000000000000000000" pitchFamily="2" charset="2"/>
              <a:buChar char="q"/>
            </a:pPr>
            <a:r>
              <a:rPr lang="en-US" dirty="0">
                <a:solidFill>
                  <a:schemeClr val="tx1">
                    <a:lumMod val="50000"/>
                    <a:lumOff val="50000"/>
                  </a:schemeClr>
                </a:solidFill>
              </a:rPr>
              <a:t>Remote connectivity tools</a:t>
            </a:r>
          </a:p>
          <a:p>
            <a:pPr>
              <a:lnSpc>
                <a:spcPct val="100000"/>
              </a:lnSpc>
              <a:spcBef>
                <a:spcPts val="0"/>
              </a:spcBef>
              <a:spcAft>
                <a:spcPts val="0"/>
              </a:spcAft>
              <a:buFont typeface="Wingdings" panose="05000000000000000000" pitchFamily="2" charset="2"/>
              <a:buChar char="q"/>
            </a:pPr>
            <a:endParaRPr lang="en-US" dirty="0">
              <a:solidFill>
                <a:schemeClr val="tx1">
                  <a:lumMod val="50000"/>
                  <a:lumOff val="50000"/>
                </a:schemeClr>
              </a:solidFill>
            </a:endParaRPr>
          </a:p>
          <a:p>
            <a:pPr>
              <a:lnSpc>
                <a:spcPct val="100000"/>
              </a:lnSpc>
              <a:spcBef>
                <a:spcPts val="0"/>
              </a:spcBef>
              <a:spcAft>
                <a:spcPts val="0"/>
              </a:spcAft>
              <a:buFont typeface="Wingdings" panose="05000000000000000000" pitchFamily="2" charset="2"/>
              <a:buChar char="q"/>
            </a:pPr>
            <a:endParaRPr lang="en-US" dirty="0">
              <a:solidFill>
                <a:schemeClr val="tx1">
                  <a:lumMod val="50000"/>
                  <a:lumOff val="50000"/>
                </a:schemeClr>
              </a:solidFill>
            </a:endParaRPr>
          </a:p>
          <a:p>
            <a:pPr>
              <a:lnSpc>
                <a:spcPct val="100000"/>
              </a:lnSpc>
              <a:spcBef>
                <a:spcPts val="0"/>
              </a:spcBef>
              <a:spcAft>
                <a:spcPts val="0"/>
              </a:spcAft>
              <a:buFont typeface="Wingdings" panose="05000000000000000000" pitchFamily="2" charset="2"/>
              <a:buChar char="q"/>
            </a:pPr>
            <a:endParaRPr lang="en-US" dirty="0">
              <a:solidFill>
                <a:schemeClr val="tx1">
                  <a:lumMod val="50000"/>
                  <a:lumOff val="50000"/>
                </a:schemeClr>
              </a:solidFill>
            </a:endParaRPr>
          </a:p>
          <a:p>
            <a:pPr>
              <a:lnSpc>
                <a:spcPct val="100000"/>
              </a:lnSpc>
              <a:spcBef>
                <a:spcPts val="0"/>
              </a:spcBef>
              <a:spcAft>
                <a:spcPts val="0"/>
              </a:spcAft>
              <a:buFont typeface="Wingdings" panose="05000000000000000000" pitchFamily="2" charset="2"/>
              <a:buChar char="q"/>
            </a:pPr>
            <a:endParaRPr lang="en-US" dirty="0">
              <a:solidFill>
                <a:schemeClr val="tx1">
                  <a:lumMod val="50000"/>
                  <a:lumOff val="50000"/>
                </a:schemeClr>
              </a:solidFill>
            </a:endParaRPr>
          </a:p>
          <a:p>
            <a:pPr>
              <a:lnSpc>
                <a:spcPct val="100000"/>
              </a:lnSpc>
              <a:spcBef>
                <a:spcPts val="0"/>
              </a:spcBef>
              <a:spcAft>
                <a:spcPts val="0"/>
              </a:spcAft>
              <a:buFont typeface="Wingdings" panose="05000000000000000000" pitchFamily="2" charset="2"/>
              <a:buChar char="q"/>
            </a:pPr>
            <a:endParaRPr lang="en-US" dirty="0">
              <a:solidFill>
                <a:schemeClr val="tx1">
                  <a:lumMod val="50000"/>
                  <a:lumOff val="50000"/>
                </a:schemeClr>
              </a:solidFill>
            </a:endParaRPr>
          </a:p>
        </p:txBody>
      </p:sp>
      <p:sp>
        <p:nvSpPr>
          <p:cNvPr id="5" name="Content Placeholder 6">
            <a:extLst>
              <a:ext uri="{FF2B5EF4-FFF2-40B4-BE49-F238E27FC236}">
                <a16:creationId xmlns:a16="http://schemas.microsoft.com/office/drawing/2014/main" id="{DA2542B4-1BF4-4225-AD2A-343E74DFD63F}"/>
              </a:ext>
            </a:extLst>
          </p:cNvPr>
          <p:cNvSpPr txBox="1">
            <a:spLocks/>
          </p:cNvSpPr>
          <p:nvPr/>
        </p:nvSpPr>
        <p:spPr>
          <a:xfrm>
            <a:off x="6739054" y="1845734"/>
            <a:ext cx="4344515" cy="402336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spcBef>
                <a:spcPts val="0"/>
              </a:spcBef>
              <a:spcAft>
                <a:spcPts val="0"/>
              </a:spcAft>
              <a:buFont typeface="Wingdings" panose="05000000000000000000" pitchFamily="2" charset="2"/>
              <a:buChar char="q"/>
            </a:pPr>
            <a:r>
              <a:rPr lang="en-US" dirty="0">
                <a:solidFill>
                  <a:schemeClr val="tx1">
                    <a:lumMod val="50000"/>
                    <a:lumOff val="50000"/>
                  </a:schemeClr>
                </a:solidFill>
              </a:rPr>
              <a:t>MAC addresses</a:t>
            </a:r>
          </a:p>
          <a:p>
            <a:pPr>
              <a:lnSpc>
                <a:spcPct val="100000"/>
              </a:lnSpc>
              <a:spcBef>
                <a:spcPts val="0"/>
              </a:spcBef>
              <a:spcAft>
                <a:spcPts val="0"/>
              </a:spcAft>
              <a:buFont typeface="Wingdings" panose="05000000000000000000" pitchFamily="2" charset="2"/>
              <a:buChar char="q"/>
            </a:pPr>
            <a:r>
              <a:rPr lang="en-US" dirty="0">
                <a:solidFill>
                  <a:schemeClr val="tx1">
                    <a:lumMod val="50000"/>
                    <a:lumOff val="50000"/>
                  </a:schemeClr>
                </a:solidFill>
              </a:rPr>
              <a:t>Host name</a:t>
            </a:r>
          </a:p>
          <a:p>
            <a:pPr>
              <a:lnSpc>
                <a:spcPct val="100000"/>
              </a:lnSpc>
              <a:spcBef>
                <a:spcPts val="0"/>
              </a:spcBef>
              <a:spcAft>
                <a:spcPts val="0"/>
              </a:spcAft>
              <a:buFont typeface="Wingdings" panose="05000000000000000000" pitchFamily="2" charset="2"/>
              <a:buChar char="q"/>
            </a:pPr>
            <a:r>
              <a:rPr lang="en-US" dirty="0">
                <a:solidFill>
                  <a:schemeClr val="tx1">
                    <a:lumMod val="50000"/>
                    <a:lumOff val="50000"/>
                  </a:schemeClr>
                </a:solidFill>
              </a:rPr>
              <a:t>IP addresses</a:t>
            </a:r>
          </a:p>
          <a:p>
            <a:pPr>
              <a:lnSpc>
                <a:spcPct val="100000"/>
              </a:lnSpc>
              <a:spcBef>
                <a:spcPts val="0"/>
              </a:spcBef>
              <a:spcAft>
                <a:spcPts val="0"/>
              </a:spcAft>
              <a:buFont typeface="Wingdings" panose="05000000000000000000" pitchFamily="2" charset="2"/>
              <a:buChar char="q"/>
            </a:pPr>
            <a:r>
              <a:rPr lang="en-US" dirty="0">
                <a:solidFill>
                  <a:schemeClr val="tx1">
                    <a:lumMod val="50000"/>
                    <a:lumOff val="50000"/>
                  </a:schemeClr>
                </a:solidFill>
              </a:rPr>
              <a:t>System dependencies</a:t>
            </a:r>
          </a:p>
          <a:p>
            <a:pPr>
              <a:lnSpc>
                <a:spcPct val="100000"/>
              </a:lnSpc>
              <a:spcBef>
                <a:spcPts val="0"/>
              </a:spcBef>
              <a:spcAft>
                <a:spcPts val="0"/>
              </a:spcAft>
              <a:buFont typeface="Wingdings" panose="05000000000000000000" pitchFamily="2" charset="2"/>
              <a:buChar char="q"/>
            </a:pPr>
            <a:r>
              <a:rPr lang="en-US" dirty="0">
                <a:solidFill>
                  <a:schemeClr val="tx1">
                    <a:lumMod val="50000"/>
                    <a:lumOff val="50000"/>
                  </a:schemeClr>
                </a:solidFill>
              </a:rPr>
              <a:t>Application </a:t>
            </a:r>
          </a:p>
          <a:p>
            <a:pPr>
              <a:lnSpc>
                <a:spcPct val="100000"/>
              </a:lnSpc>
              <a:spcBef>
                <a:spcPts val="0"/>
              </a:spcBef>
              <a:spcAft>
                <a:spcPts val="0"/>
              </a:spcAft>
              <a:buFont typeface="Wingdings" panose="05000000000000000000" pitchFamily="2" charset="2"/>
              <a:buChar char="q"/>
            </a:pPr>
            <a:r>
              <a:rPr lang="en-US" dirty="0">
                <a:solidFill>
                  <a:schemeClr val="tx1">
                    <a:lumMod val="50000"/>
                    <a:lumOff val="50000"/>
                  </a:schemeClr>
                </a:solidFill>
              </a:rPr>
              <a:t>Support model</a:t>
            </a:r>
          </a:p>
          <a:p>
            <a:pPr>
              <a:lnSpc>
                <a:spcPct val="100000"/>
              </a:lnSpc>
              <a:spcBef>
                <a:spcPts val="0"/>
              </a:spcBef>
              <a:spcAft>
                <a:spcPts val="0"/>
              </a:spcAft>
              <a:buFont typeface="Wingdings" panose="05000000000000000000" pitchFamily="2" charset="2"/>
              <a:buChar char="q"/>
            </a:pPr>
            <a:r>
              <a:rPr lang="en-US" dirty="0">
                <a:solidFill>
                  <a:schemeClr val="tx1">
                    <a:lumMod val="50000"/>
                    <a:lumOff val="50000"/>
                  </a:schemeClr>
                </a:solidFill>
              </a:rPr>
              <a:t>OS type</a:t>
            </a:r>
          </a:p>
          <a:p>
            <a:pPr>
              <a:lnSpc>
                <a:spcPct val="100000"/>
              </a:lnSpc>
              <a:spcBef>
                <a:spcPts val="0"/>
              </a:spcBef>
              <a:spcAft>
                <a:spcPts val="0"/>
              </a:spcAft>
              <a:buFont typeface="Wingdings" panose="05000000000000000000" pitchFamily="2" charset="2"/>
              <a:buChar char="q"/>
            </a:pPr>
            <a:r>
              <a:rPr lang="en-US" dirty="0">
                <a:solidFill>
                  <a:schemeClr val="tx1">
                    <a:lumMod val="50000"/>
                    <a:lumOff val="50000"/>
                  </a:schemeClr>
                </a:solidFill>
              </a:rPr>
              <a:t>OS version</a:t>
            </a:r>
          </a:p>
          <a:p>
            <a:pPr>
              <a:lnSpc>
                <a:spcPct val="100000"/>
              </a:lnSpc>
              <a:spcBef>
                <a:spcPts val="0"/>
              </a:spcBef>
              <a:spcAft>
                <a:spcPts val="0"/>
              </a:spcAft>
              <a:buFont typeface="Wingdings" panose="05000000000000000000" pitchFamily="2" charset="2"/>
              <a:buChar char="q"/>
            </a:pPr>
            <a:r>
              <a:rPr lang="en-US" dirty="0">
                <a:solidFill>
                  <a:schemeClr val="tx1">
                    <a:lumMod val="50000"/>
                    <a:lumOff val="50000"/>
                  </a:schemeClr>
                </a:solidFill>
              </a:rPr>
              <a:t>Application software version</a:t>
            </a:r>
          </a:p>
          <a:p>
            <a:pPr>
              <a:lnSpc>
                <a:spcPct val="100000"/>
              </a:lnSpc>
              <a:spcBef>
                <a:spcPts val="0"/>
              </a:spcBef>
              <a:spcAft>
                <a:spcPts val="0"/>
              </a:spcAft>
              <a:buFont typeface="Wingdings" panose="05000000000000000000" pitchFamily="2" charset="2"/>
              <a:buChar char="q"/>
            </a:pPr>
            <a:r>
              <a:rPr lang="en-US" dirty="0">
                <a:solidFill>
                  <a:schemeClr val="tx1">
                    <a:lumMod val="50000"/>
                    <a:lumOff val="50000"/>
                  </a:schemeClr>
                </a:solidFill>
              </a:rPr>
              <a:t>Last patch update date</a:t>
            </a:r>
          </a:p>
          <a:p>
            <a:pPr>
              <a:lnSpc>
                <a:spcPct val="100000"/>
              </a:lnSpc>
              <a:spcBef>
                <a:spcPts val="0"/>
              </a:spcBef>
              <a:spcAft>
                <a:spcPts val="0"/>
              </a:spcAft>
              <a:buFont typeface="Wingdings" panose="05000000000000000000" pitchFamily="2" charset="2"/>
              <a:buChar char="q"/>
            </a:pPr>
            <a:r>
              <a:rPr lang="en-US" dirty="0">
                <a:solidFill>
                  <a:schemeClr val="tx1">
                    <a:lumMod val="50000"/>
                    <a:lumOff val="50000"/>
                  </a:schemeClr>
                </a:solidFill>
              </a:rPr>
              <a:t>ePHI processing</a:t>
            </a:r>
          </a:p>
          <a:p>
            <a:pPr>
              <a:lnSpc>
                <a:spcPct val="100000"/>
              </a:lnSpc>
              <a:spcBef>
                <a:spcPts val="0"/>
              </a:spcBef>
              <a:spcAft>
                <a:spcPts val="0"/>
              </a:spcAft>
              <a:buFont typeface="Wingdings" panose="05000000000000000000" pitchFamily="2" charset="2"/>
              <a:buChar char="q"/>
            </a:pPr>
            <a:r>
              <a:rPr lang="en-US" dirty="0">
                <a:solidFill>
                  <a:schemeClr val="tx1">
                    <a:lumMod val="50000"/>
                    <a:lumOff val="50000"/>
                  </a:schemeClr>
                </a:solidFill>
              </a:rPr>
              <a:t>Anti-virus and encryption capability</a:t>
            </a:r>
          </a:p>
          <a:p>
            <a:pPr>
              <a:lnSpc>
                <a:spcPct val="100000"/>
              </a:lnSpc>
              <a:spcBef>
                <a:spcPts val="0"/>
              </a:spcBef>
              <a:spcAft>
                <a:spcPts val="0"/>
              </a:spcAft>
              <a:buFont typeface="Wingdings" panose="05000000000000000000" pitchFamily="2" charset="2"/>
              <a:buChar char="q"/>
            </a:pPr>
            <a:endParaRPr lang="en-US" dirty="0">
              <a:solidFill>
                <a:schemeClr val="tx1">
                  <a:lumMod val="50000"/>
                  <a:lumOff val="50000"/>
                </a:schemeClr>
              </a:solidFill>
            </a:endParaRPr>
          </a:p>
          <a:p>
            <a:pPr>
              <a:lnSpc>
                <a:spcPct val="100000"/>
              </a:lnSpc>
              <a:spcBef>
                <a:spcPts val="0"/>
              </a:spcBef>
              <a:spcAft>
                <a:spcPts val="0"/>
              </a:spcAft>
              <a:buFont typeface="Wingdings" panose="05000000000000000000" pitchFamily="2" charset="2"/>
              <a:buChar char="q"/>
            </a:pPr>
            <a:endParaRPr lang="en-US" dirty="0">
              <a:solidFill>
                <a:schemeClr val="tx1">
                  <a:lumMod val="50000"/>
                  <a:lumOff val="50000"/>
                </a:schemeClr>
              </a:solidFill>
            </a:endParaRPr>
          </a:p>
          <a:p>
            <a:pPr>
              <a:lnSpc>
                <a:spcPct val="100000"/>
              </a:lnSpc>
              <a:spcBef>
                <a:spcPts val="0"/>
              </a:spcBef>
              <a:spcAft>
                <a:spcPts val="0"/>
              </a:spcAft>
              <a:buFont typeface="Wingdings" panose="05000000000000000000" pitchFamily="2" charset="2"/>
              <a:buChar char="q"/>
            </a:pPr>
            <a:endParaRPr lang="en-US" dirty="0">
              <a:solidFill>
                <a:schemeClr val="tx1">
                  <a:lumMod val="50000"/>
                  <a:lumOff val="50000"/>
                </a:schemeClr>
              </a:solidFill>
            </a:endParaRPr>
          </a:p>
          <a:p>
            <a:pPr>
              <a:lnSpc>
                <a:spcPct val="100000"/>
              </a:lnSpc>
              <a:spcBef>
                <a:spcPts val="0"/>
              </a:spcBef>
              <a:spcAft>
                <a:spcPts val="0"/>
              </a:spcAft>
              <a:buFont typeface="Wingdings" panose="05000000000000000000" pitchFamily="2" charset="2"/>
              <a:buChar char="q"/>
            </a:pPr>
            <a:endParaRPr lang="en-US" dirty="0">
              <a:solidFill>
                <a:schemeClr val="tx1">
                  <a:lumMod val="50000"/>
                  <a:lumOff val="50000"/>
                </a:schemeClr>
              </a:solidFill>
            </a:endParaRPr>
          </a:p>
        </p:txBody>
      </p:sp>
    </p:spTree>
    <p:extLst>
      <p:ext uri="{BB962C8B-B14F-4D97-AF65-F5344CB8AC3E}">
        <p14:creationId xmlns:p14="http://schemas.microsoft.com/office/powerpoint/2010/main" val="20068365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6096C-E285-44AE-B59F-72365E0B5321}"/>
              </a:ext>
            </a:extLst>
          </p:cNvPr>
          <p:cNvSpPr>
            <a:spLocks noGrp="1"/>
          </p:cNvSpPr>
          <p:nvPr>
            <p:ph type="title"/>
          </p:nvPr>
        </p:nvSpPr>
        <p:spPr/>
        <p:txBody>
          <a:bodyPr>
            <a:normAutofit/>
          </a:bodyPr>
          <a:lstStyle/>
          <a:p>
            <a:r>
              <a:rPr lang="en-US" sz="4000" dirty="0">
                <a:solidFill>
                  <a:schemeClr val="accent2"/>
                </a:solidFill>
              </a:rPr>
              <a:t>Key business drivers for your MDS program </a:t>
            </a:r>
          </a:p>
        </p:txBody>
      </p:sp>
      <p:sp>
        <p:nvSpPr>
          <p:cNvPr id="3" name="Content Placeholder 2">
            <a:extLst>
              <a:ext uri="{FF2B5EF4-FFF2-40B4-BE49-F238E27FC236}">
                <a16:creationId xmlns:a16="http://schemas.microsoft.com/office/drawing/2014/main" id="{D128F485-5427-4970-B309-79506D9DFC7D}"/>
              </a:ext>
            </a:extLst>
          </p:cNvPr>
          <p:cNvSpPr>
            <a:spLocks noGrp="1"/>
          </p:cNvSpPr>
          <p:nvPr>
            <p:ph idx="1"/>
          </p:nvPr>
        </p:nvSpPr>
        <p:spPr/>
        <p:txBody>
          <a:bodyPr>
            <a:normAutofit/>
          </a:bodyPr>
          <a:lstStyle/>
          <a:p>
            <a:pPr>
              <a:buFont typeface="Wingdings" panose="05000000000000000000" pitchFamily="2" charset="2"/>
              <a:buChar char="§"/>
            </a:pPr>
            <a:r>
              <a:rPr lang="en-US" sz="3200" dirty="0"/>
              <a:t>Resiliency of facilities </a:t>
            </a:r>
          </a:p>
          <a:p>
            <a:pPr>
              <a:buFont typeface="Wingdings" panose="05000000000000000000" pitchFamily="2" charset="2"/>
              <a:buChar char="§"/>
            </a:pPr>
            <a:r>
              <a:rPr lang="en-US" sz="3200" dirty="0"/>
              <a:t>Resiliency of clinical care areas</a:t>
            </a:r>
          </a:p>
          <a:p>
            <a:pPr>
              <a:buFont typeface="Wingdings" panose="05000000000000000000" pitchFamily="2" charset="2"/>
              <a:buChar char="§"/>
            </a:pPr>
            <a:r>
              <a:rPr lang="en-US" sz="3200" dirty="0"/>
              <a:t>Ability of clinicians to continuously see patients without delay in care and treatment</a:t>
            </a:r>
          </a:p>
          <a:p>
            <a:pPr>
              <a:buFont typeface="Wingdings" panose="05000000000000000000" pitchFamily="2" charset="2"/>
              <a:buChar char="§"/>
            </a:pPr>
            <a:endParaRPr lang="en-US" sz="3200" dirty="0"/>
          </a:p>
        </p:txBody>
      </p:sp>
      <p:pic>
        <p:nvPicPr>
          <p:cNvPr id="4" name="Picture 3">
            <a:extLst>
              <a:ext uri="{FF2B5EF4-FFF2-40B4-BE49-F238E27FC236}">
                <a16:creationId xmlns:a16="http://schemas.microsoft.com/office/drawing/2014/main" id="{2FF174C8-59CD-4EFD-8029-62D1444840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spTree>
    <p:extLst>
      <p:ext uri="{BB962C8B-B14F-4D97-AF65-F5344CB8AC3E}">
        <p14:creationId xmlns:p14="http://schemas.microsoft.com/office/powerpoint/2010/main" val="34746111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6096C-E285-44AE-B59F-72365E0B5321}"/>
              </a:ext>
            </a:extLst>
          </p:cNvPr>
          <p:cNvSpPr>
            <a:spLocks noGrp="1"/>
          </p:cNvSpPr>
          <p:nvPr>
            <p:ph type="title"/>
          </p:nvPr>
        </p:nvSpPr>
        <p:spPr/>
        <p:txBody>
          <a:bodyPr>
            <a:normAutofit/>
          </a:bodyPr>
          <a:lstStyle/>
          <a:p>
            <a:r>
              <a:rPr lang="en-US" sz="4000" dirty="0">
                <a:solidFill>
                  <a:schemeClr val="accent2"/>
                </a:solidFill>
              </a:rPr>
              <a:t>Cost justification for your leadership</a:t>
            </a:r>
          </a:p>
        </p:txBody>
      </p:sp>
      <p:sp>
        <p:nvSpPr>
          <p:cNvPr id="3" name="Content Placeholder 2">
            <a:extLst>
              <a:ext uri="{FF2B5EF4-FFF2-40B4-BE49-F238E27FC236}">
                <a16:creationId xmlns:a16="http://schemas.microsoft.com/office/drawing/2014/main" id="{D128F485-5427-4970-B309-79506D9DFC7D}"/>
              </a:ext>
            </a:extLst>
          </p:cNvPr>
          <p:cNvSpPr>
            <a:spLocks noGrp="1"/>
          </p:cNvSpPr>
          <p:nvPr>
            <p:ph idx="1"/>
          </p:nvPr>
        </p:nvSpPr>
        <p:spPr/>
        <p:txBody>
          <a:bodyPr>
            <a:normAutofit fontScale="92500" lnSpcReduction="10000"/>
          </a:bodyPr>
          <a:lstStyle/>
          <a:p>
            <a:pPr marL="0" indent="0">
              <a:buNone/>
            </a:pPr>
            <a:r>
              <a:rPr lang="en-US" sz="2400" dirty="0"/>
              <a:t>Addressing weak medical devices is a manual effort, requiring staff knowledgeable in medical devices and information security </a:t>
            </a:r>
          </a:p>
          <a:p>
            <a:pPr>
              <a:buFont typeface="Wingdings" panose="05000000000000000000" pitchFamily="2" charset="2"/>
              <a:buChar char="§"/>
            </a:pPr>
            <a:r>
              <a:rPr lang="en-US" sz="2400" dirty="0"/>
              <a:t>Research data (1h-2 weeks)</a:t>
            </a:r>
          </a:p>
          <a:p>
            <a:pPr lvl="1">
              <a:buFont typeface="Wingdings" panose="05000000000000000000" pitchFamily="2" charset="2"/>
              <a:buChar char="§"/>
            </a:pPr>
            <a:r>
              <a:rPr lang="en-US" sz="2200" dirty="0"/>
              <a:t>Determining roles and responsibilities, accurate inventory of devices to evaluate, and gather MDS2/ other cybersecurity related documentation from the vendor</a:t>
            </a:r>
          </a:p>
          <a:p>
            <a:pPr>
              <a:buFont typeface="Wingdings" panose="05000000000000000000" pitchFamily="2" charset="2"/>
              <a:buChar char="§"/>
            </a:pPr>
            <a:r>
              <a:rPr lang="en-US" sz="2400" dirty="0"/>
              <a:t>Risk assessments (1h)</a:t>
            </a:r>
          </a:p>
          <a:p>
            <a:pPr lvl="1">
              <a:buFont typeface="Wingdings" panose="05000000000000000000" pitchFamily="2" charset="2"/>
              <a:buChar char="§"/>
            </a:pPr>
            <a:r>
              <a:rPr lang="en-US" sz="2200" dirty="0"/>
              <a:t>Time taken to complete risk assessments and agree upon with business owner and vendor</a:t>
            </a:r>
          </a:p>
          <a:p>
            <a:pPr>
              <a:buFont typeface="Wingdings" panose="05000000000000000000" pitchFamily="2" charset="2"/>
              <a:buChar char="§"/>
            </a:pPr>
            <a:r>
              <a:rPr lang="en-US" sz="2400" dirty="0"/>
              <a:t>Patch management (~2.5h once you have the update available)</a:t>
            </a:r>
          </a:p>
          <a:p>
            <a:pPr lvl="1">
              <a:buFont typeface="Wingdings" panose="05000000000000000000" pitchFamily="2" charset="2"/>
              <a:buChar char="§"/>
            </a:pPr>
            <a:r>
              <a:rPr lang="en-US" sz="2200" dirty="0"/>
              <a:t>Capturing, verifying, and performing critical updates</a:t>
            </a:r>
          </a:p>
          <a:p>
            <a:pPr>
              <a:buFont typeface="Wingdings" panose="05000000000000000000" pitchFamily="2" charset="2"/>
              <a:buChar char="§"/>
            </a:pPr>
            <a:r>
              <a:rPr lang="en-US" sz="2400" dirty="0"/>
              <a:t>Incident response </a:t>
            </a:r>
          </a:p>
          <a:p>
            <a:pPr lvl="1">
              <a:buFont typeface="Wingdings" panose="05000000000000000000" pitchFamily="2" charset="2"/>
              <a:buChar char="§"/>
            </a:pPr>
            <a:r>
              <a:rPr lang="en-US" sz="2200" dirty="0"/>
              <a:t>Planning and executing IR and BCDR plans</a:t>
            </a:r>
          </a:p>
          <a:p>
            <a:pPr>
              <a:buFont typeface="Wingdings" panose="05000000000000000000" pitchFamily="2" charset="2"/>
              <a:buChar char="§"/>
            </a:pPr>
            <a:endParaRPr lang="en-US" sz="2400" dirty="0"/>
          </a:p>
        </p:txBody>
      </p:sp>
      <p:pic>
        <p:nvPicPr>
          <p:cNvPr id="4" name="Picture 3">
            <a:extLst>
              <a:ext uri="{FF2B5EF4-FFF2-40B4-BE49-F238E27FC236}">
                <a16:creationId xmlns:a16="http://schemas.microsoft.com/office/drawing/2014/main" id="{2FF174C8-59CD-4EFD-8029-62D1444840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spTree>
    <p:extLst>
      <p:ext uri="{BB962C8B-B14F-4D97-AF65-F5344CB8AC3E}">
        <p14:creationId xmlns:p14="http://schemas.microsoft.com/office/powerpoint/2010/main" val="17305612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6096C-E285-44AE-B59F-72365E0B5321}"/>
              </a:ext>
            </a:extLst>
          </p:cNvPr>
          <p:cNvSpPr>
            <a:spLocks noGrp="1"/>
          </p:cNvSpPr>
          <p:nvPr>
            <p:ph type="title"/>
          </p:nvPr>
        </p:nvSpPr>
        <p:spPr/>
        <p:txBody>
          <a:bodyPr>
            <a:normAutofit/>
          </a:bodyPr>
          <a:lstStyle/>
          <a:p>
            <a:r>
              <a:rPr lang="en-US" sz="4000" dirty="0">
                <a:solidFill>
                  <a:schemeClr val="accent2"/>
                </a:solidFill>
              </a:rPr>
              <a:t>Example- Quantifying Mitigation Effort for ~7500 devices </a:t>
            </a:r>
          </a:p>
        </p:txBody>
      </p:sp>
      <p:sp>
        <p:nvSpPr>
          <p:cNvPr id="3" name="Content Placeholder 2">
            <a:extLst>
              <a:ext uri="{FF2B5EF4-FFF2-40B4-BE49-F238E27FC236}">
                <a16:creationId xmlns:a16="http://schemas.microsoft.com/office/drawing/2014/main" id="{D128F485-5427-4970-B309-79506D9DFC7D}"/>
              </a:ext>
            </a:extLst>
          </p:cNvPr>
          <p:cNvSpPr>
            <a:spLocks noGrp="1"/>
          </p:cNvSpPr>
          <p:nvPr>
            <p:ph idx="1"/>
          </p:nvPr>
        </p:nvSpPr>
        <p:spPr>
          <a:xfrm>
            <a:off x="1097280" y="1845734"/>
            <a:ext cx="4913227" cy="4023360"/>
          </a:xfrm>
        </p:spPr>
        <p:txBody>
          <a:bodyPr>
            <a:normAutofit/>
          </a:bodyPr>
          <a:lstStyle/>
          <a:p>
            <a:pPr marL="0" indent="0">
              <a:buNone/>
            </a:pPr>
            <a:r>
              <a:rPr lang="en-US" sz="2400" dirty="0"/>
              <a:t>Estimated tech effort to remediate a vulnerability</a:t>
            </a:r>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p:txBody>
      </p:sp>
      <p:pic>
        <p:nvPicPr>
          <p:cNvPr id="4" name="Picture 3">
            <a:extLst>
              <a:ext uri="{FF2B5EF4-FFF2-40B4-BE49-F238E27FC236}">
                <a16:creationId xmlns:a16="http://schemas.microsoft.com/office/drawing/2014/main" id="{2FF174C8-59CD-4EFD-8029-62D1444840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graphicFrame>
        <p:nvGraphicFramePr>
          <p:cNvPr id="5" name="Table 4">
            <a:extLst>
              <a:ext uri="{FF2B5EF4-FFF2-40B4-BE49-F238E27FC236}">
                <a16:creationId xmlns:a16="http://schemas.microsoft.com/office/drawing/2014/main" id="{C8FFA47E-0561-4C0A-9CAE-CA328E50F332}"/>
              </a:ext>
            </a:extLst>
          </p:cNvPr>
          <p:cNvGraphicFramePr>
            <a:graphicFrameLocks noGrp="1"/>
          </p:cNvGraphicFramePr>
          <p:nvPr>
            <p:extLst>
              <p:ext uri="{D42A27DB-BD31-4B8C-83A1-F6EECF244321}">
                <p14:modId xmlns:p14="http://schemas.microsoft.com/office/powerpoint/2010/main" val="2658751035"/>
              </p:ext>
            </p:extLst>
          </p:nvPr>
        </p:nvGraphicFramePr>
        <p:xfrm>
          <a:off x="1097280" y="2682280"/>
          <a:ext cx="4578692" cy="1854200"/>
        </p:xfrm>
        <a:graphic>
          <a:graphicData uri="http://schemas.openxmlformats.org/drawingml/2006/table">
            <a:tbl>
              <a:tblPr firstRow="1" bandRow="1">
                <a:tableStyleId>{5C22544A-7EE6-4342-B048-85BDC9FD1C3A}</a:tableStyleId>
              </a:tblPr>
              <a:tblGrid>
                <a:gridCol w="2289346">
                  <a:extLst>
                    <a:ext uri="{9D8B030D-6E8A-4147-A177-3AD203B41FA5}">
                      <a16:colId xmlns:a16="http://schemas.microsoft.com/office/drawing/2014/main" val="624039451"/>
                    </a:ext>
                  </a:extLst>
                </a:gridCol>
                <a:gridCol w="2289346">
                  <a:extLst>
                    <a:ext uri="{9D8B030D-6E8A-4147-A177-3AD203B41FA5}">
                      <a16:colId xmlns:a16="http://schemas.microsoft.com/office/drawing/2014/main" val="2295193862"/>
                    </a:ext>
                  </a:extLst>
                </a:gridCol>
              </a:tblGrid>
              <a:tr h="370840">
                <a:tc>
                  <a:txBody>
                    <a:bodyPr/>
                    <a:lstStyle/>
                    <a:p>
                      <a:r>
                        <a:rPr lang="en-US" dirty="0"/>
                        <a:t>Effort</a:t>
                      </a:r>
                    </a:p>
                  </a:txBody>
                  <a:tcPr/>
                </a:tc>
                <a:tc>
                  <a:txBody>
                    <a:bodyPr/>
                    <a:lstStyle/>
                    <a:p>
                      <a:r>
                        <a:rPr lang="en-US" dirty="0"/>
                        <a:t>Tech Hours</a:t>
                      </a:r>
                    </a:p>
                  </a:txBody>
                  <a:tcPr/>
                </a:tc>
                <a:extLst>
                  <a:ext uri="{0D108BD9-81ED-4DB2-BD59-A6C34878D82A}">
                    <a16:rowId xmlns:a16="http://schemas.microsoft.com/office/drawing/2014/main" val="2662463609"/>
                  </a:ext>
                </a:extLst>
              </a:tr>
              <a:tr h="370840">
                <a:tc>
                  <a:txBody>
                    <a:bodyPr/>
                    <a:lstStyle/>
                    <a:p>
                      <a:r>
                        <a:rPr lang="en-US" dirty="0"/>
                        <a:t>Low</a:t>
                      </a:r>
                    </a:p>
                  </a:txBody>
                  <a:tcPr/>
                </a:tc>
                <a:tc>
                  <a:txBody>
                    <a:bodyPr/>
                    <a:lstStyle/>
                    <a:p>
                      <a:r>
                        <a:rPr lang="en-US" dirty="0"/>
                        <a:t>2000</a:t>
                      </a:r>
                    </a:p>
                  </a:txBody>
                  <a:tcPr/>
                </a:tc>
                <a:extLst>
                  <a:ext uri="{0D108BD9-81ED-4DB2-BD59-A6C34878D82A}">
                    <a16:rowId xmlns:a16="http://schemas.microsoft.com/office/drawing/2014/main" val="3866371521"/>
                  </a:ext>
                </a:extLst>
              </a:tr>
              <a:tr h="370840">
                <a:tc>
                  <a:txBody>
                    <a:bodyPr/>
                    <a:lstStyle/>
                    <a:p>
                      <a:r>
                        <a:rPr lang="en-US" dirty="0"/>
                        <a:t>Medium</a:t>
                      </a:r>
                    </a:p>
                  </a:txBody>
                  <a:tcPr/>
                </a:tc>
                <a:tc>
                  <a:txBody>
                    <a:bodyPr/>
                    <a:lstStyle/>
                    <a:p>
                      <a:r>
                        <a:rPr lang="en-US" dirty="0"/>
                        <a:t>10000</a:t>
                      </a:r>
                    </a:p>
                  </a:txBody>
                  <a:tcPr/>
                </a:tc>
                <a:extLst>
                  <a:ext uri="{0D108BD9-81ED-4DB2-BD59-A6C34878D82A}">
                    <a16:rowId xmlns:a16="http://schemas.microsoft.com/office/drawing/2014/main" val="1936438931"/>
                  </a:ext>
                </a:extLst>
              </a:tr>
              <a:tr h="370840">
                <a:tc>
                  <a:txBody>
                    <a:bodyPr/>
                    <a:lstStyle/>
                    <a:p>
                      <a:r>
                        <a:rPr lang="en-US" dirty="0"/>
                        <a:t>High</a:t>
                      </a:r>
                    </a:p>
                  </a:txBody>
                  <a:tcPr/>
                </a:tc>
                <a:tc>
                  <a:txBody>
                    <a:bodyPr/>
                    <a:lstStyle/>
                    <a:p>
                      <a:r>
                        <a:rPr lang="en-US" dirty="0"/>
                        <a:t>1800</a:t>
                      </a:r>
                    </a:p>
                  </a:txBody>
                  <a:tcPr/>
                </a:tc>
                <a:extLst>
                  <a:ext uri="{0D108BD9-81ED-4DB2-BD59-A6C34878D82A}">
                    <a16:rowId xmlns:a16="http://schemas.microsoft.com/office/drawing/2014/main" val="206526171"/>
                  </a:ext>
                </a:extLst>
              </a:tr>
              <a:tr h="370840">
                <a:tc>
                  <a:txBody>
                    <a:bodyPr/>
                    <a:lstStyle/>
                    <a:p>
                      <a:r>
                        <a:rPr lang="en-US" dirty="0"/>
                        <a:t>TOTAL</a:t>
                      </a:r>
                    </a:p>
                  </a:txBody>
                  <a:tcPr/>
                </a:tc>
                <a:tc>
                  <a:txBody>
                    <a:bodyPr/>
                    <a:lstStyle/>
                    <a:p>
                      <a:r>
                        <a:rPr lang="en-US" dirty="0"/>
                        <a:t>13800</a:t>
                      </a:r>
                    </a:p>
                  </a:txBody>
                  <a:tcPr/>
                </a:tc>
                <a:extLst>
                  <a:ext uri="{0D108BD9-81ED-4DB2-BD59-A6C34878D82A}">
                    <a16:rowId xmlns:a16="http://schemas.microsoft.com/office/drawing/2014/main" val="1864910972"/>
                  </a:ext>
                </a:extLst>
              </a:tr>
            </a:tbl>
          </a:graphicData>
        </a:graphic>
      </p:graphicFrame>
      <p:sp>
        <p:nvSpPr>
          <p:cNvPr id="7" name="Content Placeholder 2">
            <a:extLst>
              <a:ext uri="{FF2B5EF4-FFF2-40B4-BE49-F238E27FC236}">
                <a16:creationId xmlns:a16="http://schemas.microsoft.com/office/drawing/2014/main" id="{4A4A682D-2508-42FE-8676-503CD1D68085}"/>
              </a:ext>
            </a:extLst>
          </p:cNvPr>
          <p:cNvSpPr txBox="1">
            <a:spLocks/>
          </p:cNvSpPr>
          <p:nvPr/>
        </p:nvSpPr>
        <p:spPr>
          <a:xfrm>
            <a:off x="6250882" y="1845734"/>
            <a:ext cx="4913227" cy="402336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US" sz="2400" dirty="0"/>
              <a:t>Cost to patch ~7500 devices once</a:t>
            </a:r>
          </a:p>
          <a:p>
            <a:pPr marL="0" indent="0">
              <a:buFont typeface="Calibri" panose="020F0502020204030204" pitchFamily="34" charset="0"/>
              <a:buNone/>
            </a:pPr>
            <a:endParaRPr lang="en-US" sz="2400" dirty="0"/>
          </a:p>
          <a:p>
            <a:pPr marL="0" indent="0">
              <a:buFont typeface="Calibri" panose="020F0502020204030204" pitchFamily="34" charset="0"/>
              <a:buNone/>
            </a:pPr>
            <a:endParaRPr lang="en-US" sz="2400" dirty="0"/>
          </a:p>
          <a:p>
            <a:pPr marL="0" indent="0">
              <a:buFont typeface="Calibri" panose="020F0502020204030204" pitchFamily="34" charset="0"/>
              <a:buNone/>
            </a:pPr>
            <a:endParaRPr lang="en-US" sz="2400" dirty="0"/>
          </a:p>
          <a:p>
            <a:pPr marL="0" indent="0">
              <a:buFont typeface="Calibri" panose="020F0502020204030204" pitchFamily="34" charset="0"/>
              <a:buNone/>
            </a:pPr>
            <a:endParaRPr lang="en-US" sz="2400" dirty="0"/>
          </a:p>
          <a:p>
            <a:pPr marL="0" indent="0">
              <a:buFont typeface="Calibri" panose="020F0502020204030204" pitchFamily="34" charset="0"/>
              <a:buNone/>
            </a:pPr>
            <a:endParaRPr lang="en-US" sz="2400" dirty="0"/>
          </a:p>
          <a:p>
            <a:pPr marL="0" indent="0">
              <a:buFont typeface="Calibri" panose="020F0502020204030204" pitchFamily="34" charset="0"/>
              <a:buNone/>
            </a:pPr>
            <a:endParaRPr lang="en-US" sz="2400" dirty="0"/>
          </a:p>
        </p:txBody>
      </p:sp>
      <p:graphicFrame>
        <p:nvGraphicFramePr>
          <p:cNvPr id="8" name="Table 7">
            <a:extLst>
              <a:ext uri="{FF2B5EF4-FFF2-40B4-BE49-F238E27FC236}">
                <a16:creationId xmlns:a16="http://schemas.microsoft.com/office/drawing/2014/main" id="{3DA1C49D-2AE6-4F6D-B84A-CDA9FE4D350F}"/>
              </a:ext>
            </a:extLst>
          </p:cNvPr>
          <p:cNvGraphicFramePr>
            <a:graphicFrameLocks noGrp="1"/>
          </p:cNvGraphicFramePr>
          <p:nvPr>
            <p:extLst>
              <p:ext uri="{D42A27DB-BD31-4B8C-83A1-F6EECF244321}">
                <p14:modId xmlns:p14="http://schemas.microsoft.com/office/powerpoint/2010/main" val="2351225478"/>
              </p:ext>
            </p:extLst>
          </p:nvPr>
        </p:nvGraphicFramePr>
        <p:xfrm>
          <a:off x="6250882" y="2682280"/>
          <a:ext cx="4913228" cy="1854200"/>
        </p:xfrm>
        <a:graphic>
          <a:graphicData uri="http://schemas.openxmlformats.org/drawingml/2006/table">
            <a:tbl>
              <a:tblPr firstRow="1" bandRow="1">
                <a:tableStyleId>{5C22544A-7EE6-4342-B048-85BDC9FD1C3A}</a:tableStyleId>
              </a:tblPr>
              <a:tblGrid>
                <a:gridCol w="2456614">
                  <a:extLst>
                    <a:ext uri="{9D8B030D-6E8A-4147-A177-3AD203B41FA5}">
                      <a16:colId xmlns:a16="http://schemas.microsoft.com/office/drawing/2014/main" val="2315279145"/>
                    </a:ext>
                  </a:extLst>
                </a:gridCol>
                <a:gridCol w="2456614">
                  <a:extLst>
                    <a:ext uri="{9D8B030D-6E8A-4147-A177-3AD203B41FA5}">
                      <a16:colId xmlns:a16="http://schemas.microsoft.com/office/drawing/2014/main" val="2978233681"/>
                    </a:ext>
                  </a:extLst>
                </a:gridCol>
              </a:tblGrid>
              <a:tr h="370840">
                <a:tc>
                  <a:txBody>
                    <a:bodyPr/>
                    <a:lstStyle/>
                    <a:p>
                      <a:r>
                        <a:rPr lang="en-US" dirty="0"/>
                        <a:t>Effort</a:t>
                      </a:r>
                    </a:p>
                  </a:txBody>
                  <a:tcPr/>
                </a:tc>
                <a:tc>
                  <a:txBody>
                    <a:bodyPr/>
                    <a:lstStyle/>
                    <a:p>
                      <a:r>
                        <a:rPr lang="en-US" dirty="0"/>
                        <a:t>Expense</a:t>
                      </a:r>
                    </a:p>
                  </a:txBody>
                  <a:tcPr/>
                </a:tc>
                <a:extLst>
                  <a:ext uri="{0D108BD9-81ED-4DB2-BD59-A6C34878D82A}">
                    <a16:rowId xmlns:a16="http://schemas.microsoft.com/office/drawing/2014/main" val="2124111211"/>
                  </a:ext>
                </a:extLst>
              </a:tr>
              <a:tr h="370840">
                <a:tc>
                  <a:txBody>
                    <a:bodyPr/>
                    <a:lstStyle/>
                    <a:p>
                      <a:r>
                        <a:rPr lang="en-US" dirty="0"/>
                        <a:t>Low</a:t>
                      </a:r>
                    </a:p>
                  </a:txBody>
                  <a:tcPr/>
                </a:tc>
                <a:tc>
                  <a:txBody>
                    <a:bodyPr/>
                    <a:lstStyle/>
                    <a:p>
                      <a:r>
                        <a:rPr lang="en-US" dirty="0"/>
                        <a:t>$150,000</a:t>
                      </a:r>
                    </a:p>
                  </a:txBody>
                  <a:tcPr/>
                </a:tc>
                <a:extLst>
                  <a:ext uri="{0D108BD9-81ED-4DB2-BD59-A6C34878D82A}">
                    <a16:rowId xmlns:a16="http://schemas.microsoft.com/office/drawing/2014/main" val="3854936100"/>
                  </a:ext>
                </a:extLst>
              </a:tr>
              <a:tr h="370840">
                <a:tc>
                  <a:txBody>
                    <a:bodyPr/>
                    <a:lstStyle/>
                    <a:p>
                      <a:r>
                        <a:rPr lang="en-US" dirty="0"/>
                        <a:t>Medium</a:t>
                      </a:r>
                    </a:p>
                  </a:txBody>
                  <a:tcPr/>
                </a:tc>
                <a:tc>
                  <a:txBody>
                    <a:bodyPr/>
                    <a:lstStyle/>
                    <a:p>
                      <a:r>
                        <a:rPr lang="en-US" dirty="0"/>
                        <a:t>$810,000</a:t>
                      </a:r>
                    </a:p>
                  </a:txBody>
                  <a:tcPr/>
                </a:tc>
                <a:extLst>
                  <a:ext uri="{0D108BD9-81ED-4DB2-BD59-A6C34878D82A}">
                    <a16:rowId xmlns:a16="http://schemas.microsoft.com/office/drawing/2014/main" val="1482061133"/>
                  </a:ext>
                </a:extLst>
              </a:tr>
              <a:tr h="370840">
                <a:tc>
                  <a:txBody>
                    <a:bodyPr/>
                    <a:lstStyle/>
                    <a:p>
                      <a:r>
                        <a:rPr lang="en-US" dirty="0"/>
                        <a:t>High</a:t>
                      </a:r>
                    </a:p>
                  </a:txBody>
                  <a:tcPr/>
                </a:tc>
                <a:tc>
                  <a:txBody>
                    <a:bodyPr/>
                    <a:lstStyle/>
                    <a:p>
                      <a:r>
                        <a:rPr lang="en-US" dirty="0"/>
                        <a:t>$125,000</a:t>
                      </a:r>
                    </a:p>
                  </a:txBody>
                  <a:tcPr/>
                </a:tc>
                <a:extLst>
                  <a:ext uri="{0D108BD9-81ED-4DB2-BD59-A6C34878D82A}">
                    <a16:rowId xmlns:a16="http://schemas.microsoft.com/office/drawing/2014/main" val="3895481368"/>
                  </a:ext>
                </a:extLst>
              </a:tr>
              <a:tr h="370840">
                <a:tc>
                  <a:txBody>
                    <a:bodyPr/>
                    <a:lstStyle/>
                    <a:p>
                      <a:r>
                        <a:rPr lang="en-US" dirty="0"/>
                        <a:t>GRAND TOTAL</a:t>
                      </a:r>
                    </a:p>
                  </a:txBody>
                  <a:tcPr/>
                </a:tc>
                <a:tc>
                  <a:txBody>
                    <a:bodyPr/>
                    <a:lstStyle/>
                    <a:p>
                      <a:r>
                        <a:rPr lang="en-US" dirty="0"/>
                        <a:t>$1,085,000</a:t>
                      </a:r>
                    </a:p>
                  </a:txBody>
                  <a:tcPr/>
                </a:tc>
                <a:extLst>
                  <a:ext uri="{0D108BD9-81ED-4DB2-BD59-A6C34878D82A}">
                    <a16:rowId xmlns:a16="http://schemas.microsoft.com/office/drawing/2014/main" val="3524135222"/>
                  </a:ext>
                </a:extLst>
              </a:tr>
            </a:tbl>
          </a:graphicData>
        </a:graphic>
      </p:graphicFrame>
      <p:sp>
        <p:nvSpPr>
          <p:cNvPr id="9" name="TextBox 8">
            <a:extLst>
              <a:ext uri="{FF2B5EF4-FFF2-40B4-BE49-F238E27FC236}">
                <a16:creationId xmlns:a16="http://schemas.microsoft.com/office/drawing/2014/main" id="{F52BA2E2-17D1-49EA-9062-9E9844E571F6}"/>
              </a:ext>
            </a:extLst>
          </p:cNvPr>
          <p:cNvSpPr txBox="1"/>
          <p:nvPr/>
        </p:nvSpPr>
        <p:spPr>
          <a:xfrm>
            <a:off x="981307" y="4873083"/>
            <a:ext cx="10459844" cy="1200329"/>
          </a:xfrm>
          <a:prstGeom prst="rect">
            <a:avLst/>
          </a:prstGeom>
          <a:noFill/>
        </p:spPr>
        <p:txBody>
          <a:bodyPr wrap="square" rtlCol="0">
            <a:spAutoFit/>
          </a:bodyPr>
          <a:lstStyle/>
          <a:p>
            <a:r>
              <a:rPr lang="en-US" sz="2400" dirty="0">
                <a:solidFill>
                  <a:schemeClr val="accent2"/>
                </a:solidFill>
              </a:rPr>
              <a:t>If every network connected device and device storing data locally were to require remediation,</a:t>
            </a:r>
          </a:p>
          <a:p>
            <a:r>
              <a:rPr lang="en-US" sz="2400" dirty="0">
                <a:solidFill>
                  <a:schemeClr val="accent2"/>
                </a:solidFill>
              </a:rPr>
              <a:t>Estimated cost, per touch, per asset: ~$34-39</a:t>
            </a:r>
          </a:p>
        </p:txBody>
      </p:sp>
      <p:sp>
        <p:nvSpPr>
          <p:cNvPr id="6" name="TextBox 5">
            <a:extLst>
              <a:ext uri="{FF2B5EF4-FFF2-40B4-BE49-F238E27FC236}">
                <a16:creationId xmlns:a16="http://schemas.microsoft.com/office/drawing/2014/main" id="{AD93CBA7-9A9E-4E02-8FF7-0CE1F7D1953F}"/>
              </a:ext>
            </a:extLst>
          </p:cNvPr>
          <p:cNvSpPr txBox="1"/>
          <p:nvPr/>
        </p:nvSpPr>
        <p:spPr>
          <a:xfrm>
            <a:off x="9911442" y="6073412"/>
            <a:ext cx="2147207" cy="307777"/>
          </a:xfrm>
          <a:prstGeom prst="rect">
            <a:avLst/>
          </a:prstGeom>
          <a:noFill/>
        </p:spPr>
        <p:txBody>
          <a:bodyPr wrap="square" rtlCol="0">
            <a:spAutoFit/>
          </a:bodyPr>
          <a:lstStyle/>
          <a:p>
            <a:r>
              <a:rPr lang="en-US" sz="1400" dirty="0">
                <a:solidFill>
                  <a:schemeClr val="tx1">
                    <a:lumMod val="50000"/>
                    <a:lumOff val="50000"/>
                  </a:schemeClr>
                </a:solidFill>
              </a:rPr>
              <a:t>Keith Whitby, Mayo Clinic</a:t>
            </a:r>
          </a:p>
        </p:txBody>
      </p:sp>
    </p:spTree>
    <p:extLst>
      <p:ext uri="{BB962C8B-B14F-4D97-AF65-F5344CB8AC3E}">
        <p14:creationId xmlns:p14="http://schemas.microsoft.com/office/powerpoint/2010/main" val="942063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199BF3D-7BE2-40ED-B15B-64F3870FC6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sp>
        <p:nvSpPr>
          <p:cNvPr id="5" name="TextBox 4">
            <a:extLst>
              <a:ext uri="{FF2B5EF4-FFF2-40B4-BE49-F238E27FC236}">
                <a16:creationId xmlns:a16="http://schemas.microsoft.com/office/drawing/2014/main" id="{B9F15735-6E15-4CBC-B005-3F8CB0842BFC}"/>
              </a:ext>
            </a:extLst>
          </p:cNvPr>
          <p:cNvSpPr txBox="1"/>
          <p:nvPr/>
        </p:nvSpPr>
        <p:spPr>
          <a:xfrm>
            <a:off x="1989364" y="2274838"/>
            <a:ext cx="8213272" cy="707886"/>
          </a:xfrm>
          <a:prstGeom prst="rect">
            <a:avLst/>
          </a:prstGeom>
          <a:noFill/>
        </p:spPr>
        <p:txBody>
          <a:bodyPr wrap="square" rtlCol="0">
            <a:spAutoFit/>
          </a:bodyPr>
          <a:lstStyle/>
          <a:p>
            <a:pPr algn="ctr"/>
            <a:r>
              <a:rPr lang="en-US" sz="4000" dirty="0">
                <a:ln w="0"/>
                <a:solidFill>
                  <a:schemeClr val="accent2"/>
                </a:solidFill>
                <a:effectLst>
                  <a:outerShdw blurRad="38100" dist="25400" dir="5400000" algn="ctr" rotWithShape="0">
                    <a:srgbClr val="6E747A">
                      <a:alpha val="43000"/>
                    </a:srgbClr>
                  </a:outerShdw>
                </a:effectLst>
              </a:rPr>
              <a:t>How do you start?</a:t>
            </a:r>
          </a:p>
        </p:txBody>
      </p:sp>
    </p:spTree>
    <p:extLst>
      <p:ext uri="{BB962C8B-B14F-4D97-AF65-F5344CB8AC3E}">
        <p14:creationId xmlns:p14="http://schemas.microsoft.com/office/powerpoint/2010/main" val="36679254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6096C-E285-44AE-B59F-72365E0B5321}"/>
              </a:ext>
            </a:extLst>
          </p:cNvPr>
          <p:cNvSpPr>
            <a:spLocks noGrp="1"/>
          </p:cNvSpPr>
          <p:nvPr>
            <p:ph type="title"/>
          </p:nvPr>
        </p:nvSpPr>
        <p:spPr/>
        <p:txBody>
          <a:bodyPr>
            <a:normAutofit/>
          </a:bodyPr>
          <a:lstStyle/>
          <a:p>
            <a:r>
              <a:rPr lang="en-US" sz="2700" dirty="0">
                <a:solidFill>
                  <a:schemeClr val="accent2"/>
                </a:solidFill>
              </a:rPr>
              <a:t>Know Your Audience and Speak their Language</a:t>
            </a:r>
            <a:br>
              <a:rPr lang="en-US" sz="2700" dirty="0">
                <a:solidFill>
                  <a:schemeClr val="accent2"/>
                </a:solidFill>
              </a:rPr>
            </a:br>
            <a:r>
              <a:rPr lang="en-US" sz="2000" i="1" dirty="0">
                <a:solidFill>
                  <a:schemeClr val="accent2"/>
                </a:solidFill>
              </a:rPr>
              <a:t>“It’s one thing for a CT scanner to be down, it’s another thing if that CT scanner is impacted in a way that delivers an abnormally high dose of radiation.” </a:t>
            </a:r>
          </a:p>
        </p:txBody>
      </p:sp>
      <p:sp>
        <p:nvSpPr>
          <p:cNvPr id="3" name="Content Placeholder 2">
            <a:extLst>
              <a:ext uri="{FF2B5EF4-FFF2-40B4-BE49-F238E27FC236}">
                <a16:creationId xmlns:a16="http://schemas.microsoft.com/office/drawing/2014/main" id="{D128F485-5427-4970-B309-79506D9DFC7D}"/>
              </a:ext>
            </a:extLst>
          </p:cNvPr>
          <p:cNvSpPr>
            <a:spLocks noGrp="1"/>
          </p:cNvSpPr>
          <p:nvPr>
            <p:ph idx="1"/>
          </p:nvPr>
        </p:nvSpPr>
        <p:spPr>
          <a:xfrm>
            <a:off x="1097280" y="1960637"/>
            <a:ext cx="4874079" cy="4431999"/>
          </a:xfrm>
        </p:spPr>
        <p:txBody>
          <a:bodyPr>
            <a:noAutofit/>
          </a:bodyPr>
          <a:lstStyle/>
          <a:p>
            <a:pPr>
              <a:buFont typeface="Wingdings" panose="05000000000000000000" pitchFamily="2" charset="2"/>
              <a:buChar char="q"/>
            </a:pPr>
            <a:r>
              <a:rPr lang="en-US" sz="2400" dirty="0">
                <a:solidFill>
                  <a:srgbClr val="106FC6"/>
                </a:solidFill>
              </a:rPr>
              <a:t>Patient safety risks</a:t>
            </a:r>
          </a:p>
          <a:p>
            <a:pPr lvl="1">
              <a:spcBef>
                <a:spcPts val="0"/>
              </a:spcBef>
              <a:spcAft>
                <a:spcPts val="0"/>
              </a:spcAft>
              <a:buFont typeface="Wingdings" panose="05000000000000000000" pitchFamily="2" charset="2"/>
              <a:buChar char="§"/>
            </a:pPr>
            <a:r>
              <a:rPr lang="en-US" i="1" dirty="0"/>
              <a:t>Damages in device reliability or performance</a:t>
            </a:r>
          </a:p>
          <a:p>
            <a:pPr lvl="1">
              <a:spcBef>
                <a:spcPts val="0"/>
              </a:spcBef>
              <a:spcAft>
                <a:spcPts val="0"/>
              </a:spcAft>
              <a:buFont typeface="Wingdings" panose="05000000000000000000" pitchFamily="2" charset="2"/>
              <a:buChar char="§"/>
            </a:pPr>
            <a:r>
              <a:rPr lang="en-US" i="1" dirty="0"/>
              <a:t>Malicious device or data manipulation</a:t>
            </a:r>
          </a:p>
          <a:p>
            <a:pPr lvl="1">
              <a:spcBef>
                <a:spcPts val="0"/>
              </a:spcBef>
              <a:spcAft>
                <a:spcPts val="0"/>
              </a:spcAft>
              <a:buFont typeface="Wingdings" panose="05000000000000000000" pitchFamily="2" charset="2"/>
              <a:buChar char="§"/>
            </a:pPr>
            <a:r>
              <a:rPr lang="en-US" i="1" dirty="0"/>
              <a:t>Misdiagnosis or compromise to delivery of treatment </a:t>
            </a:r>
          </a:p>
          <a:p>
            <a:pPr>
              <a:lnSpc>
                <a:spcPct val="100000"/>
              </a:lnSpc>
              <a:buFont typeface="Wingdings" panose="05000000000000000000" pitchFamily="2" charset="2"/>
              <a:buChar char="q"/>
            </a:pPr>
            <a:r>
              <a:rPr lang="en-US" sz="2400" dirty="0">
                <a:solidFill>
                  <a:srgbClr val="106FC6"/>
                </a:solidFill>
              </a:rPr>
              <a:t>Care delivery risks</a:t>
            </a:r>
          </a:p>
          <a:p>
            <a:pPr lvl="1">
              <a:spcBef>
                <a:spcPts val="0"/>
              </a:spcBef>
              <a:spcAft>
                <a:spcPts val="0"/>
              </a:spcAft>
              <a:buFont typeface="Wingdings" panose="05000000000000000000" pitchFamily="2" charset="2"/>
              <a:buChar char="§"/>
            </a:pPr>
            <a:r>
              <a:rPr lang="en-US" i="1" dirty="0"/>
              <a:t>Downtime </a:t>
            </a:r>
          </a:p>
          <a:p>
            <a:pPr lvl="1">
              <a:spcBef>
                <a:spcPts val="0"/>
              </a:spcBef>
              <a:spcAft>
                <a:spcPts val="0"/>
              </a:spcAft>
              <a:buFont typeface="Wingdings" panose="05000000000000000000" pitchFamily="2" charset="2"/>
              <a:buChar char="§"/>
            </a:pPr>
            <a:r>
              <a:rPr lang="en-US" i="1" dirty="0"/>
              <a:t>Delayed patient testing</a:t>
            </a:r>
          </a:p>
          <a:p>
            <a:pPr lvl="1">
              <a:spcBef>
                <a:spcPts val="0"/>
              </a:spcBef>
              <a:spcAft>
                <a:spcPts val="0"/>
              </a:spcAft>
              <a:buFont typeface="Wingdings" panose="05000000000000000000" pitchFamily="2" charset="2"/>
              <a:buChar char="§"/>
            </a:pPr>
            <a:r>
              <a:rPr lang="en-US" i="1" dirty="0"/>
              <a:t>Increased work backlogs</a:t>
            </a:r>
          </a:p>
          <a:p>
            <a:pPr lvl="1">
              <a:spcBef>
                <a:spcPts val="0"/>
              </a:spcBef>
              <a:spcAft>
                <a:spcPts val="0"/>
              </a:spcAft>
              <a:buFont typeface="Wingdings" panose="05000000000000000000" pitchFamily="2" charset="2"/>
              <a:buChar char="§"/>
            </a:pPr>
            <a:r>
              <a:rPr lang="en-US" i="1" dirty="0"/>
              <a:t>Patient diversion</a:t>
            </a:r>
          </a:p>
          <a:p>
            <a:pPr>
              <a:buFont typeface="Wingdings" panose="05000000000000000000" pitchFamily="2" charset="2"/>
              <a:buChar char="q"/>
            </a:pPr>
            <a:r>
              <a:rPr lang="en-US" sz="2400" dirty="0">
                <a:solidFill>
                  <a:srgbClr val="106FC6"/>
                </a:solidFill>
              </a:rPr>
              <a:t>Privacy and security risks</a:t>
            </a:r>
          </a:p>
          <a:p>
            <a:pPr lvl="1">
              <a:lnSpc>
                <a:spcPct val="100000"/>
              </a:lnSpc>
              <a:spcBef>
                <a:spcPts val="0"/>
              </a:spcBef>
              <a:spcAft>
                <a:spcPts val="0"/>
              </a:spcAft>
              <a:buFont typeface="Wingdings" panose="05000000000000000000" pitchFamily="2" charset="2"/>
              <a:buChar char="§"/>
            </a:pPr>
            <a:r>
              <a:rPr lang="en-US" i="1" dirty="0"/>
              <a:t>Loss of patient or proprietary business data</a:t>
            </a:r>
          </a:p>
          <a:p>
            <a:pPr lvl="1">
              <a:lnSpc>
                <a:spcPct val="100000"/>
              </a:lnSpc>
              <a:spcBef>
                <a:spcPts val="0"/>
              </a:spcBef>
              <a:spcAft>
                <a:spcPts val="0"/>
              </a:spcAft>
              <a:buFont typeface="Wingdings" panose="05000000000000000000" pitchFamily="2" charset="2"/>
              <a:buChar char="§"/>
            </a:pPr>
            <a:r>
              <a:rPr lang="en-US" i="1" dirty="0"/>
              <a:t>Lack of adherence to security standards and processes</a:t>
            </a:r>
          </a:p>
          <a:p>
            <a:pPr marL="0" indent="0">
              <a:buNone/>
            </a:pPr>
            <a:endParaRPr lang="en-US" i="1" dirty="0"/>
          </a:p>
        </p:txBody>
      </p:sp>
      <p:pic>
        <p:nvPicPr>
          <p:cNvPr id="4" name="Picture 3">
            <a:extLst>
              <a:ext uri="{FF2B5EF4-FFF2-40B4-BE49-F238E27FC236}">
                <a16:creationId xmlns:a16="http://schemas.microsoft.com/office/drawing/2014/main" id="{2FF174C8-59CD-4EFD-8029-62D1444840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sp>
        <p:nvSpPr>
          <p:cNvPr id="5" name="TextBox 4">
            <a:extLst>
              <a:ext uri="{FF2B5EF4-FFF2-40B4-BE49-F238E27FC236}">
                <a16:creationId xmlns:a16="http://schemas.microsoft.com/office/drawing/2014/main" id="{B9931E72-DC56-409C-934C-0B6B38C3033E}"/>
              </a:ext>
            </a:extLst>
          </p:cNvPr>
          <p:cNvSpPr txBox="1"/>
          <p:nvPr/>
        </p:nvSpPr>
        <p:spPr>
          <a:xfrm>
            <a:off x="6220643" y="1960637"/>
            <a:ext cx="5013414" cy="2326791"/>
          </a:xfrm>
          <a:prstGeom prst="rect">
            <a:avLst/>
          </a:prstGeom>
          <a:noFill/>
        </p:spPr>
        <p:txBody>
          <a:bodyPr wrap="square" rtlCol="0">
            <a:spAutoFit/>
          </a:bodyPr>
          <a:lstStyle/>
          <a:p>
            <a:pPr>
              <a:buFont typeface="Wingdings" panose="05000000000000000000" pitchFamily="2" charset="2"/>
              <a:buChar char="q"/>
            </a:pPr>
            <a:r>
              <a:rPr lang="en-US" sz="2400" dirty="0">
                <a:solidFill>
                  <a:srgbClr val="106FC6"/>
                </a:solidFill>
              </a:rPr>
              <a:t>Business (financial) risks </a:t>
            </a:r>
            <a:r>
              <a:rPr lang="en-US" sz="1600" dirty="0">
                <a:solidFill>
                  <a:schemeClr val="accent2"/>
                </a:solidFill>
              </a:rPr>
              <a:t>(~$2.4M/ breach)</a:t>
            </a:r>
            <a:endParaRPr lang="en-US" sz="2400" dirty="0">
              <a:solidFill>
                <a:schemeClr val="accent2"/>
              </a:solidFill>
            </a:endParaRPr>
          </a:p>
          <a:p>
            <a:pPr marL="384048" lvl="1" indent="-182880" defTabSz="914400">
              <a:lnSpc>
                <a:spcPct val="90000"/>
              </a:lnSpc>
              <a:buClr>
                <a:schemeClr val="accent1"/>
              </a:buClr>
              <a:buFont typeface="Wingdings" panose="05000000000000000000" pitchFamily="2" charset="2"/>
              <a:buChar char="§"/>
            </a:pPr>
            <a:r>
              <a:rPr lang="en-US" i="1" dirty="0">
                <a:solidFill>
                  <a:schemeClr val="tx1">
                    <a:lumMod val="75000"/>
                    <a:lumOff val="25000"/>
                  </a:schemeClr>
                </a:solidFill>
              </a:rPr>
              <a:t>Revenue loss due to degraded reputation</a:t>
            </a:r>
          </a:p>
          <a:p>
            <a:pPr marL="384048" lvl="1" indent="-182880" defTabSz="914400">
              <a:lnSpc>
                <a:spcPct val="90000"/>
              </a:lnSpc>
              <a:buClr>
                <a:schemeClr val="accent1"/>
              </a:buClr>
              <a:buFont typeface="Wingdings" panose="05000000000000000000" pitchFamily="2" charset="2"/>
              <a:buChar char="§"/>
            </a:pPr>
            <a:r>
              <a:rPr lang="en-US" i="1" dirty="0">
                <a:solidFill>
                  <a:schemeClr val="tx1">
                    <a:lumMod val="75000"/>
                    <a:lumOff val="25000"/>
                  </a:schemeClr>
                </a:solidFill>
              </a:rPr>
              <a:t>Loss of Meaningful Use funds </a:t>
            </a:r>
          </a:p>
          <a:p>
            <a:pPr marL="384048" lvl="1" indent="-182880" defTabSz="914400">
              <a:lnSpc>
                <a:spcPct val="90000"/>
              </a:lnSpc>
              <a:buClr>
                <a:schemeClr val="accent1"/>
              </a:buClr>
              <a:buFont typeface="Wingdings" panose="05000000000000000000" pitchFamily="2" charset="2"/>
              <a:buChar char="§"/>
            </a:pPr>
            <a:r>
              <a:rPr lang="en-US" i="1" dirty="0">
                <a:solidFill>
                  <a:schemeClr val="tx1">
                    <a:lumMod val="75000"/>
                    <a:lumOff val="25000"/>
                  </a:schemeClr>
                </a:solidFill>
              </a:rPr>
              <a:t>Lawsuits</a:t>
            </a:r>
          </a:p>
          <a:p>
            <a:pPr marL="384048" lvl="1" indent="-182880" defTabSz="914400">
              <a:lnSpc>
                <a:spcPct val="90000"/>
              </a:lnSpc>
              <a:buClr>
                <a:schemeClr val="accent1"/>
              </a:buClr>
              <a:buFont typeface="Wingdings" panose="05000000000000000000" pitchFamily="2" charset="2"/>
              <a:buChar char="§"/>
            </a:pPr>
            <a:r>
              <a:rPr lang="en-US" i="1" dirty="0">
                <a:solidFill>
                  <a:schemeClr val="tx1">
                    <a:lumMod val="75000"/>
                    <a:lumOff val="25000"/>
                  </a:schemeClr>
                </a:solidFill>
              </a:rPr>
              <a:t>Stock value</a:t>
            </a:r>
          </a:p>
          <a:p>
            <a:pPr marL="201168" lvl="1" defTabSz="914400">
              <a:lnSpc>
                <a:spcPct val="90000"/>
              </a:lnSpc>
              <a:buClr>
                <a:schemeClr val="accent1"/>
              </a:buClr>
            </a:pPr>
            <a:endParaRPr lang="en-US" i="1" dirty="0">
              <a:solidFill>
                <a:schemeClr val="tx1">
                  <a:lumMod val="75000"/>
                  <a:lumOff val="25000"/>
                </a:schemeClr>
              </a:solidFill>
            </a:endParaRPr>
          </a:p>
          <a:p>
            <a:pPr>
              <a:buFont typeface="Wingdings" panose="05000000000000000000" pitchFamily="2" charset="2"/>
              <a:buChar char="q"/>
            </a:pPr>
            <a:r>
              <a:rPr lang="en-US" sz="2400" dirty="0">
                <a:solidFill>
                  <a:srgbClr val="106FC6"/>
                </a:solidFill>
              </a:rPr>
              <a:t>Indirect risks</a:t>
            </a:r>
          </a:p>
          <a:p>
            <a:pPr marL="384048" lvl="1" indent="-182880" defTabSz="914400">
              <a:lnSpc>
                <a:spcPct val="90000"/>
              </a:lnSpc>
              <a:buClr>
                <a:schemeClr val="accent1"/>
              </a:buClr>
              <a:buFont typeface="Wingdings" panose="05000000000000000000" pitchFamily="2" charset="2"/>
              <a:buChar char="§"/>
            </a:pPr>
            <a:r>
              <a:rPr lang="en-US" i="1" dirty="0">
                <a:solidFill>
                  <a:schemeClr val="tx1">
                    <a:lumMod val="75000"/>
                    <a:lumOff val="25000"/>
                  </a:schemeClr>
                </a:solidFill>
              </a:rPr>
              <a:t>Loss of patient trust</a:t>
            </a:r>
          </a:p>
        </p:txBody>
      </p:sp>
    </p:spTree>
    <p:extLst>
      <p:ext uri="{BB962C8B-B14F-4D97-AF65-F5344CB8AC3E}">
        <p14:creationId xmlns:p14="http://schemas.microsoft.com/office/powerpoint/2010/main" val="17822146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1929C-FEBB-498A-AD01-11A845CE0FA9}"/>
              </a:ext>
            </a:extLst>
          </p:cNvPr>
          <p:cNvSpPr>
            <a:spLocks noGrp="1"/>
          </p:cNvSpPr>
          <p:nvPr>
            <p:ph type="title"/>
          </p:nvPr>
        </p:nvSpPr>
        <p:spPr>
          <a:xfrm>
            <a:off x="1077794" y="386341"/>
            <a:ext cx="10058400" cy="1289104"/>
          </a:xfrm>
        </p:spPr>
        <p:txBody>
          <a:bodyPr>
            <a:normAutofit/>
          </a:bodyPr>
          <a:lstStyle/>
          <a:p>
            <a:r>
              <a:rPr lang="en-US" sz="3600" dirty="0">
                <a:solidFill>
                  <a:schemeClr val="accent2"/>
                </a:solidFill>
              </a:rPr>
              <a:t>Understanding the Cybersecurity Triad in Terms of Patient Safety</a:t>
            </a:r>
          </a:p>
        </p:txBody>
      </p:sp>
      <p:sp>
        <p:nvSpPr>
          <p:cNvPr id="80" name="Rectangle 79">
            <a:extLst>
              <a:ext uri="{FF2B5EF4-FFF2-40B4-BE49-F238E27FC236}">
                <a16:creationId xmlns:a16="http://schemas.microsoft.com/office/drawing/2014/main" id="{295056A5-0C6A-43D5-8363-88DA917B3F16}"/>
              </a:ext>
            </a:extLst>
          </p:cNvPr>
          <p:cNvSpPr/>
          <p:nvPr/>
        </p:nvSpPr>
        <p:spPr>
          <a:xfrm>
            <a:off x="30866" y="5936807"/>
            <a:ext cx="12130267" cy="378840"/>
          </a:xfrm>
          <a:prstGeom prst="rect">
            <a:avLst/>
          </a:prstGeom>
          <a:solidFill>
            <a:srgbClr val="8EBA4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867" dirty="0">
                <a:solidFill>
                  <a:prstClr val="white"/>
                </a:solidFill>
                <a:latin typeface="Segoe UI Semibold" panose="020B0702040204020203" pitchFamily="34" charset="0"/>
                <a:cs typeface="Segoe UI Semibold" panose="020B0702040204020203" pitchFamily="34" charset="0"/>
              </a:rPr>
              <a:t>Streamline access to providers and medical records, create a better patient experience, and improve treatment.</a:t>
            </a:r>
          </a:p>
        </p:txBody>
      </p:sp>
      <p:grpSp>
        <p:nvGrpSpPr>
          <p:cNvPr id="81" name="Group 80">
            <a:extLst>
              <a:ext uri="{FF2B5EF4-FFF2-40B4-BE49-F238E27FC236}">
                <a16:creationId xmlns:a16="http://schemas.microsoft.com/office/drawing/2014/main" id="{B2AE65B6-4E2C-4B28-ACFF-E73E2D48A667}"/>
              </a:ext>
            </a:extLst>
          </p:cNvPr>
          <p:cNvGrpSpPr/>
          <p:nvPr/>
        </p:nvGrpSpPr>
        <p:grpSpPr>
          <a:xfrm>
            <a:off x="408379" y="4108793"/>
            <a:ext cx="2944876" cy="1783100"/>
            <a:chOff x="303212" y="4677426"/>
            <a:chExt cx="2858806" cy="1840423"/>
          </a:xfrm>
        </p:grpSpPr>
        <p:sp>
          <p:nvSpPr>
            <p:cNvPr id="82" name="Text Box 4">
              <a:extLst>
                <a:ext uri="{FF2B5EF4-FFF2-40B4-BE49-F238E27FC236}">
                  <a16:creationId xmlns:a16="http://schemas.microsoft.com/office/drawing/2014/main" id="{0833A0AB-DCE0-490C-9086-AEAA0EB4A9E5}"/>
                </a:ext>
              </a:extLst>
            </p:cNvPr>
            <p:cNvSpPr txBox="1">
              <a:spLocks noChangeArrowheads="1"/>
            </p:cNvSpPr>
            <p:nvPr/>
          </p:nvSpPr>
          <p:spPr bwMode="gray">
            <a:xfrm>
              <a:off x="303212" y="5077307"/>
              <a:ext cx="2858806" cy="1440542"/>
            </a:xfrm>
            <a:prstGeom prst="rect">
              <a:avLst/>
            </a:prstGeom>
            <a:solidFill>
              <a:schemeClr val="bg1">
                <a:lumMod val="95000"/>
              </a:schemeClr>
            </a:solidFill>
            <a:ln w="3175" cap="flat" cmpd="sng" algn="ctr">
              <a:noFill/>
              <a:prstDash val="solid"/>
            </a:ln>
            <a:effectLst/>
          </p:spPr>
          <p:txBody>
            <a:bodyPr lIns="91440" tIns="45720" rIns="91440" bIns="45720" rtlCol="0" anchor="t">
              <a:noAutofit/>
            </a:bodyPr>
            <a:lstStyle>
              <a:defPPr>
                <a:defRPr lang="en-US"/>
              </a:defPPr>
              <a:lvl1pPr defTabSz="685645">
                <a:defRPr sz="800">
                  <a:ln>
                    <a:solidFill>
                      <a:schemeClr val="bg1">
                        <a:alpha val="0"/>
                      </a:schemeClr>
                    </a:solidFill>
                  </a:ln>
                  <a:solidFill>
                    <a:schemeClr val="tx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spcBef>
                  <a:spcPts val="100"/>
                </a:spcBef>
                <a:spcAft>
                  <a:spcPts val="100"/>
                </a:spcAft>
                <a:defRPr/>
              </a:pPr>
              <a:r>
                <a:rPr lang="en-US" sz="1600" kern="0" dirty="0">
                  <a:ln>
                    <a:noFill/>
                  </a:ln>
                  <a:solidFill>
                    <a:srgbClr val="505050">
                      <a:lumMod val="75000"/>
                    </a:srgbClr>
                  </a:solidFill>
                </a:rPr>
                <a:t>Unauthorized access may allow an intruder to obtain AND/ OR alter AND/ OR delete important healthcare information </a:t>
              </a:r>
            </a:p>
          </p:txBody>
        </p:sp>
        <p:sp>
          <p:nvSpPr>
            <p:cNvPr id="83" name="Rectangle 82">
              <a:extLst>
                <a:ext uri="{FF2B5EF4-FFF2-40B4-BE49-F238E27FC236}">
                  <a16:creationId xmlns:a16="http://schemas.microsoft.com/office/drawing/2014/main" id="{3E0AB89D-F56F-41A1-814E-9FD06EE079A9}"/>
                </a:ext>
              </a:extLst>
            </p:cNvPr>
            <p:cNvSpPr/>
            <p:nvPr/>
          </p:nvSpPr>
          <p:spPr>
            <a:xfrm>
              <a:off x="303212" y="4677426"/>
              <a:ext cx="2858806" cy="399881"/>
            </a:xfrm>
            <a:prstGeom prst="rect">
              <a:avLst/>
            </a:prstGeom>
            <a:solidFill>
              <a:schemeClr val="tx2"/>
            </a:solidFill>
            <a:ln w="3175" cap="flat" cmpd="sng" algn="ctr">
              <a:noFill/>
              <a:prstDash val="solid"/>
            </a:ln>
            <a:effectLst/>
          </p:spPr>
          <p:txBody>
            <a:bodyPr wrap="square" lIns="91440" tIns="45720" rIns="91440" bIns="45720" rtlCol="0" anchor="ctr">
              <a:noAutofit/>
            </a:bodyPr>
            <a:lstStyle/>
            <a:p>
              <a:pPr marL="0" lvl="1" algn="ctr" defTabSz="1218076" fontAlgn="base">
                <a:buClr>
                  <a:srgbClr val="FFFF99"/>
                </a:buClr>
                <a:buSzPct val="90000"/>
                <a:defRPr/>
              </a:pPr>
              <a:r>
                <a:rPr lang="en-US" sz="2133" kern="0" dirty="0">
                  <a:solidFill>
                    <a:srgbClr val="FFFFFF"/>
                  </a:solidFill>
                  <a:latin typeface="Segoe UI Semibold" panose="020B0702040204020203" pitchFamily="34" charset="0"/>
                  <a:ea typeface="Segoe UI" pitchFamily="34" charset="0"/>
                  <a:cs typeface="Segoe UI" pitchFamily="34" charset="0"/>
                </a:rPr>
                <a:t>Scenario 1</a:t>
              </a:r>
            </a:p>
          </p:txBody>
        </p:sp>
      </p:grpSp>
      <p:grpSp>
        <p:nvGrpSpPr>
          <p:cNvPr id="84" name="Group 83">
            <a:extLst>
              <a:ext uri="{FF2B5EF4-FFF2-40B4-BE49-F238E27FC236}">
                <a16:creationId xmlns:a16="http://schemas.microsoft.com/office/drawing/2014/main" id="{99054B99-794F-4572-A0AB-8FD912A547CF}"/>
              </a:ext>
            </a:extLst>
          </p:cNvPr>
          <p:cNvGrpSpPr/>
          <p:nvPr/>
        </p:nvGrpSpPr>
        <p:grpSpPr>
          <a:xfrm>
            <a:off x="4635481" y="4076209"/>
            <a:ext cx="2944876" cy="1783100"/>
            <a:chOff x="303212" y="4677426"/>
            <a:chExt cx="2858806" cy="1840423"/>
          </a:xfrm>
        </p:grpSpPr>
        <p:sp>
          <p:nvSpPr>
            <p:cNvPr id="85" name="Text Box 4">
              <a:extLst>
                <a:ext uri="{FF2B5EF4-FFF2-40B4-BE49-F238E27FC236}">
                  <a16:creationId xmlns:a16="http://schemas.microsoft.com/office/drawing/2014/main" id="{890C6538-EE69-4273-8EEA-C064D2BEEE0F}"/>
                </a:ext>
              </a:extLst>
            </p:cNvPr>
            <p:cNvSpPr txBox="1">
              <a:spLocks noChangeArrowheads="1"/>
            </p:cNvSpPr>
            <p:nvPr/>
          </p:nvSpPr>
          <p:spPr bwMode="gray">
            <a:xfrm>
              <a:off x="303212" y="5077307"/>
              <a:ext cx="2858806" cy="1440542"/>
            </a:xfrm>
            <a:prstGeom prst="rect">
              <a:avLst/>
            </a:prstGeom>
            <a:solidFill>
              <a:schemeClr val="bg1">
                <a:lumMod val="95000"/>
              </a:schemeClr>
            </a:solidFill>
            <a:ln w="3175" cap="flat" cmpd="sng" algn="ctr">
              <a:noFill/>
              <a:prstDash val="solid"/>
            </a:ln>
            <a:effectLst/>
          </p:spPr>
          <p:txBody>
            <a:bodyPr lIns="91440" tIns="45720" rIns="91440" bIns="45720" rtlCol="0" anchor="t">
              <a:noAutofit/>
            </a:bodyPr>
            <a:lstStyle>
              <a:defPPr>
                <a:defRPr lang="en-US"/>
              </a:defPPr>
              <a:lvl1pPr defTabSz="685645">
                <a:defRPr sz="800">
                  <a:ln>
                    <a:solidFill>
                      <a:schemeClr val="bg1">
                        <a:alpha val="0"/>
                      </a:schemeClr>
                    </a:solidFill>
                  </a:ln>
                  <a:solidFill>
                    <a:schemeClr val="tx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spcBef>
                  <a:spcPts val="100"/>
                </a:spcBef>
                <a:spcAft>
                  <a:spcPts val="100"/>
                </a:spcAft>
                <a:defRPr/>
              </a:pPr>
              <a:r>
                <a:rPr lang="en-US" sz="1600" kern="0" dirty="0">
                  <a:ln>
                    <a:noFill/>
                  </a:ln>
                  <a:solidFill>
                    <a:srgbClr val="505050">
                      <a:lumMod val="75000"/>
                    </a:srgbClr>
                  </a:solidFill>
                </a:rPr>
                <a:t>Corrupt patient information from an integrated infusion management system can result in wrong volume of drugs delivered to the patient </a:t>
              </a:r>
            </a:p>
          </p:txBody>
        </p:sp>
        <p:sp>
          <p:nvSpPr>
            <p:cNvPr id="86" name="Rectangle 85">
              <a:extLst>
                <a:ext uri="{FF2B5EF4-FFF2-40B4-BE49-F238E27FC236}">
                  <a16:creationId xmlns:a16="http://schemas.microsoft.com/office/drawing/2014/main" id="{42D1B350-D82A-4B1E-AABB-41CB1786E1F8}"/>
                </a:ext>
              </a:extLst>
            </p:cNvPr>
            <p:cNvSpPr/>
            <p:nvPr/>
          </p:nvSpPr>
          <p:spPr>
            <a:xfrm>
              <a:off x="303212" y="4677426"/>
              <a:ext cx="2858806" cy="399881"/>
            </a:xfrm>
            <a:prstGeom prst="rect">
              <a:avLst/>
            </a:prstGeom>
            <a:solidFill>
              <a:srgbClr val="FFC000"/>
            </a:solidFill>
            <a:ln w="3175" cap="flat" cmpd="sng" algn="ctr">
              <a:noFill/>
              <a:prstDash val="solid"/>
            </a:ln>
            <a:effectLst/>
          </p:spPr>
          <p:txBody>
            <a:bodyPr wrap="square" lIns="91440" tIns="45720" rIns="91440" bIns="45720" rtlCol="0" anchor="ctr">
              <a:noAutofit/>
            </a:bodyPr>
            <a:lstStyle/>
            <a:p>
              <a:pPr marL="0" lvl="1" algn="ctr" defTabSz="1218076" fontAlgn="base">
                <a:buClr>
                  <a:srgbClr val="FFFF99"/>
                </a:buClr>
                <a:buSzPct val="90000"/>
                <a:defRPr/>
              </a:pPr>
              <a:r>
                <a:rPr lang="en-US" sz="2133" kern="0" dirty="0">
                  <a:solidFill>
                    <a:srgbClr val="FFFFFF"/>
                  </a:solidFill>
                  <a:latin typeface="Segoe UI Semibold" panose="020B0702040204020203" pitchFamily="34" charset="0"/>
                  <a:ea typeface="Segoe UI" pitchFamily="34" charset="0"/>
                  <a:cs typeface="Segoe UI" pitchFamily="34" charset="0"/>
                </a:rPr>
                <a:t>Scenario 2</a:t>
              </a:r>
            </a:p>
          </p:txBody>
        </p:sp>
      </p:grpSp>
      <p:grpSp>
        <p:nvGrpSpPr>
          <p:cNvPr id="87" name="Group 86">
            <a:extLst>
              <a:ext uri="{FF2B5EF4-FFF2-40B4-BE49-F238E27FC236}">
                <a16:creationId xmlns:a16="http://schemas.microsoft.com/office/drawing/2014/main" id="{98502F0A-47A2-49FF-B79F-B0A677510141}"/>
              </a:ext>
            </a:extLst>
          </p:cNvPr>
          <p:cNvGrpSpPr/>
          <p:nvPr/>
        </p:nvGrpSpPr>
        <p:grpSpPr>
          <a:xfrm>
            <a:off x="8862583" y="4076209"/>
            <a:ext cx="2944876" cy="1783100"/>
            <a:chOff x="303212" y="4677426"/>
            <a:chExt cx="2858806" cy="1840423"/>
          </a:xfrm>
        </p:grpSpPr>
        <p:sp>
          <p:nvSpPr>
            <p:cNvPr id="88" name="Text Box 4">
              <a:extLst>
                <a:ext uri="{FF2B5EF4-FFF2-40B4-BE49-F238E27FC236}">
                  <a16:creationId xmlns:a16="http://schemas.microsoft.com/office/drawing/2014/main" id="{D336130C-5F9E-44E1-8F86-11314E84A5AE}"/>
                </a:ext>
              </a:extLst>
            </p:cNvPr>
            <p:cNvSpPr txBox="1">
              <a:spLocks noChangeArrowheads="1"/>
            </p:cNvSpPr>
            <p:nvPr/>
          </p:nvSpPr>
          <p:spPr bwMode="gray">
            <a:xfrm>
              <a:off x="303212" y="5077307"/>
              <a:ext cx="2858806" cy="1440542"/>
            </a:xfrm>
            <a:prstGeom prst="rect">
              <a:avLst/>
            </a:prstGeom>
            <a:solidFill>
              <a:schemeClr val="bg1">
                <a:lumMod val="95000"/>
              </a:schemeClr>
            </a:solidFill>
            <a:ln w="3175" cap="flat" cmpd="sng" algn="ctr">
              <a:noFill/>
              <a:prstDash val="solid"/>
            </a:ln>
            <a:effectLst/>
          </p:spPr>
          <p:txBody>
            <a:bodyPr lIns="91440" tIns="45720" rIns="91440" bIns="45720" rtlCol="0" anchor="t">
              <a:noAutofit/>
            </a:bodyPr>
            <a:lstStyle>
              <a:defPPr>
                <a:defRPr lang="en-US"/>
              </a:defPPr>
              <a:lvl1pPr defTabSz="685645">
                <a:defRPr sz="800">
                  <a:ln>
                    <a:solidFill>
                      <a:schemeClr val="bg1">
                        <a:alpha val="0"/>
                      </a:schemeClr>
                    </a:solidFill>
                  </a:ln>
                  <a:solidFill>
                    <a:schemeClr val="tx1">
                      <a:lumMod val="7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spcBef>
                  <a:spcPts val="100"/>
                </a:spcBef>
                <a:spcAft>
                  <a:spcPts val="100"/>
                </a:spcAft>
                <a:defRPr/>
              </a:pPr>
              <a:r>
                <a:rPr lang="en-US" sz="1600" kern="0" dirty="0">
                  <a:ln>
                    <a:noFill/>
                  </a:ln>
                  <a:solidFill>
                    <a:srgbClr val="505050">
                      <a:lumMod val="75000"/>
                    </a:srgbClr>
                  </a:solidFill>
                </a:rPr>
                <a:t>Incident impacting the hospital network may force medical devices to operate in ‘stand-alone’ mode interrupting clinical workflow and patient access</a:t>
              </a:r>
            </a:p>
          </p:txBody>
        </p:sp>
        <p:sp>
          <p:nvSpPr>
            <p:cNvPr id="89" name="Rectangle 88">
              <a:extLst>
                <a:ext uri="{FF2B5EF4-FFF2-40B4-BE49-F238E27FC236}">
                  <a16:creationId xmlns:a16="http://schemas.microsoft.com/office/drawing/2014/main" id="{5910F5D3-8287-45EA-9AFF-2D5D6089FC7C}"/>
                </a:ext>
              </a:extLst>
            </p:cNvPr>
            <p:cNvSpPr/>
            <p:nvPr/>
          </p:nvSpPr>
          <p:spPr>
            <a:xfrm>
              <a:off x="303212" y="4677426"/>
              <a:ext cx="2858806" cy="399881"/>
            </a:xfrm>
            <a:prstGeom prst="rect">
              <a:avLst/>
            </a:prstGeom>
            <a:solidFill>
              <a:schemeClr val="accent2"/>
            </a:solidFill>
            <a:ln w="3175" cap="flat" cmpd="sng" algn="ctr">
              <a:noFill/>
              <a:prstDash val="solid"/>
            </a:ln>
            <a:effectLst/>
          </p:spPr>
          <p:txBody>
            <a:bodyPr wrap="square" lIns="91440" tIns="45720" rIns="91440" bIns="45720" rtlCol="0" anchor="ctr">
              <a:noAutofit/>
            </a:bodyPr>
            <a:lstStyle/>
            <a:p>
              <a:pPr marL="0" lvl="1" algn="ctr" defTabSz="1218076" fontAlgn="base">
                <a:buClr>
                  <a:srgbClr val="FFFF99"/>
                </a:buClr>
                <a:buSzPct val="90000"/>
                <a:defRPr/>
              </a:pPr>
              <a:r>
                <a:rPr lang="en-US" sz="2133" kern="0" dirty="0">
                  <a:solidFill>
                    <a:srgbClr val="FFFFFF"/>
                  </a:solidFill>
                  <a:latin typeface="Segoe UI Semibold" panose="020B0702040204020203" pitchFamily="34" charset="0"/>
                  <a:ea typeface="Segoe UI" pitchFamily="34" charset="0"/>
                  <a:cs typeface="Segoe UI" pitchFamily="34" charset="0"/>
                </a:rPr>
                <a:t>Scenario 3</a:t>
              </a:r>
            </a:p>
          </p:txBody>
        </p:sp>
      </p:grpSp>
      <p:pic>
        <p:nvPicPr>
          <p:cNvPr id="65" name="Picture 64">
            <a:extLst>
              <a:ext uri="{FF2B5EF4-FFF2-40B4-BE49-F238E27FC236}">
                <a16:creationId xmlns:a16="http://schemas.microsoft.com/office/drawing/2014/main" id="{79CA99D9-1870-4451-B7D7-8864B37474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pic>
        <p:nvPicPr>
          <p:cNvPr id="3" name="Picture 2">
            <a:extLst>
              <a:ext uri="{FF2B5EF4-FFF2-40B4-BE49-F238E27FC236}">
                <a16:creationId xmlns:a16="http://schemas.microsoft.com/office/drawing/2014/main" id="{1380B844-CC2E-44C9-910D-3C9A0195E1FA}"/>
              </a:ext>
            </a:extLst>
          </p:cNvPr>
          <p:cNvPicPr>
            <a:picLocks noChangeAspect="1"/>
          </p:cNvPicPr>
          <p:nvPr/>
        </p:nvPicPr>
        <p:blipFill>
          <a:blip r:embed="rId4"/>
          <a:stretch>
            <a:fillRect/>
          </a:stretch>
        </p:blipFill>
        <p:spPr>
          <a:xfrm>
            <a:off x="513251" y="1790512"/>
            <a:ext cx="2761226" cy="2318281"/>
          </a:xfrm>
          <a:prstGeom prst="rect">
            <a:avLst/>
          </a:prstGeom>
        </p:spPr>
      </p:pic>
      <p:pic>
        <p:nvPicPr>
          <p:cNvPr id="4" name="Picture 3">
            <a:extLst>
              <a:ext uri="{FF2B5EF4-FFF2-40B4-BE49-F238E27FC236}">
                <a16:creationId xmlns:a16="http://schemas.microsoft.com/office/drawing/2014/main" id="{018C6A04-CC19-4AE0-9E9D-0EAB0365813C}"/>
              </a:ext>
            </a:extLst>
          </p:cNvPr>
          <p:cNvPicPr>
            <a:picLocks noChangeAspect="1"/>
          </p:cNvPicPr>
          <p:nvPr/>
        </p:nvPicPr>
        <p:blipFill>
          <a:blip r:embed="rId5"/>
          <a:stretch>
            <a:fillRect/>
          </a:stretch>
        </p:blipFill>
        <p:spPr>
          <a:xfrm>
            <a:off x="4650033" y="1797940"/>
            <a:ext cx="2913923" cy="2287073"/>
          </a:xfrm>
          <a:prstGeom prst="rect">
            <a:avLst/>
          </a:prstGeom>
        </p:spPr>
      </p:pic>
      <p:pic>
        <p:nvPicPr>
          <p:cNvPr id="7" name="Picture 6">
            <a:extLst>
              <a:ext uri="{FF2B5EF4-FFF2-40B4-BE49-F238E27FC236}">
                <a16:creationId xmlns:a16="http://schemas.microsoft.com/office/drawing/2014/main" id="{8CDDF63C-FE34-44E3-9729-64DEE6DE8DDC}"/>
              </a:ext>
            </a:extLst>
          </p:cNvPr>
          <p:cNvPicPr>
            <a:picLocks noChangeAspect="1"/>
          </p:cNvPicPr>
          <p:nvPr/>
        </p:nvPicPr>
        <p:blipFill>
          <a:blip r:embed="rId6"/>
          <a:stretch>
            <a:fillRect/>
          </a:stretch>
        </p:blipFill>
        <p:spPr>
          <a:xfrm>
            <a:off x="8965402" y="1790512"/>
            <a:ext cx="2739237" cy="2261351"/>
          </a:xfrm>
          <a:prstGeom prst="rect">
            <a:avLst/>
          </a:prstGeom>
        </p:spPr>
      </p:pic>
    </p:spTree>
    <p:extLst>
      <p:ext uri="{BB962C8B-B14F-4D97-AF65-F5344CB8AC3E}">
        <p14:creationId xmlns:p14="http://schemas.microsoft.com/office/powerpoint/2010/main" val="22950990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6096C-E285-44AE-B59F-72365E0B5321}"/>
              </a:ext>
            </a:extLst>
          </p:cNvPr>
          <p:cNvSpPr>
            <a:spLocks noGrp="1"/>
          </p:cNvSpPr>
          <p:nvPr>
            <p:ph type="title"/>
          </p:nvPr>
        </p:nvSpPr>
        <p:spPr/>
        <p:txBody>
          <a:bodyPr>
            <a:normAutofit/>
          </a:bodyPr>
          <a:lstStyle/>
          <a:p>
            <a:r>
              <a:rPr lang="en-US" sz="3600" dirty="0">
                <a:solidFill>
                  <a:schemeClr val="accent2"/>
                </a:solidFill>
              </a:rPr>
              <a:t>Identify, Categorize, and Keep it Simple and Sustainable</a:t>
            </a:r>
          </a:p>
        </p:txBody>
      </p:sp>
      <p:sp>
        <p:nvSpPr>
          <p:cNvPr id="3" name="Content Placeholder 2">
            <a:extLst>
              <a:ext uri="{FF2B5EF4-FFF2-40B4-BE49-F238E27FC236}">
                <a16:creationId xmlns:a16="http://schemas.microsoft.com/office/drawing/2014/main" id="{D128F485-5427-4970-B309-79506D9DFC7D}"/>
              </a:ext>
            </a:extLst>
          </p:cNvPr>
          <p:cNvSpPr>
            <a:spLocks noGrp="1"/>
          </p:cNvSpPr>
          <p:nvPr>
            <p:ph idx="1"/>
          </p:nvPr>
        </p:nvSpPr>
        <p:spPr>
          <a:xfrm>
            <a:off x="1097280" y="1845733"/>
            <a:ext cx="10058400" cy="4399945"/>
          </a:xfrm>
        </p:spPr>
        <p:txBody>
          <a:bodyPr>
            <a:normAutofit/>
          </a:bodyPr>
          <a:lstStyle/>
          <a:p>
            <a:pPr>
              <a:buFont typeface="Wingdings" panose="05000000000000000000" pitchFamily="2" charset="2"/>
              <a:buChar char="q"/>
            </a:pPr>
            <a:r>
              <a:rPr lang="en-US" dirty="0">
                <a:solidFill>
                  <a:schemeClr val="tx1">
                    <a:lumMod val="50000"/>
                    <a:lumOff val="50000"/>
                  </a:schemeClr>
                </a:solidFill>
              </a:rPr>
              <a:t>Identify the scope of your MDS Program</a:t>
            </a:r>
          </a:p>
          <a:p>
            <a:pPr lvl="1">
              <a:buFont typeface="Wingdings" panose="05000000000000000000" pitchFamily="2" charset="2"/>
              <a:buChar char="§"/>
            </a:pPr>
            <a:r>
              <a:rPr lang="en-US" dirty="0">
                <a:solidFill>
                  <a:schemeClr val="tx1">
                    <a:lumMod val="50000"/>
                    <a:lumOff val="50000"/>
                  </a:schemeClr>
                </a:solidFill>
              </a:rPr>
              <a:t>Asset inventory</a:t>
            </a:r>
          </a:p>
          <a:p>
            <a:pPr lvl="2">
              <a:buFont typeface="Courier New" panose="02070309020205020404" pitchFamily="49" charset="0"/>
              <a:buChar char="o"/>
            </a:pPr>
            <a:r>
              <a:rPr lang="en-US" dirty="0">
                <a:solidFill>
                  <a:schemeClr val="tx1">
                    <a:lumMod val="50000"/>
                    <a:lumOff val="50000"/>
                  </a:schemeClr>
                </a:solidFill>
              </a:rPr>
              <a:t>Is this a complete and accurate list? </a:t>
            </a:r>
          </a:p>
          <a:p>
            <a:pPr lvl="2">
              <a:buFont typeface="Courier New" panose="02070309020205020404" pitchFamily="49" charset="0"/>
              <a:buChar char="o"/>
            </a:pPr>
            <a:r>
              <a:rPr lang="en-US" dirty="0">
                <a:solidFill>
                  <a:schemeClr val="tx1">
                    <a:lumMod val="50000"/>
                    <a:lumOff val="50000"/>
                  </a:schemeClr>
                </a:solidFill>
              </a:rPr>
              <a:t>Do you have the attributes necessary to assess into risk categories? </a:t>
            </a:r>
          </a:p>
          <a:p>
            <a:pPr>
              <a:buFont typeface="Wingdings" panose="05000000000000000000" pitchFamily="2" charset="2"/>
              <a:buChar char="q"/>
            </a:pPr>
            <a:r>
              <a:rPr lang="en-US" dirty="0">
                <a:solidFill>
                  <a:schemeClr val="tx1">
                    <a:lumMod val="50000"/>
                    <a:lumOff val="50000"/>
                  </a:schemeClr>
                </a:solidFill>
              </a:rPr>
              <a:t>What are the constraints and assumptions?  </a:t>
            </a:r>
          </a:p>
          <a:p>
            <a:pPr>
              <a:buFont typeface="Wingdings" panose="05000000000000000000" pitchFamily="2" charset="2"/>
              <a:buChar char="q"/>
            </a:pPr>
            <a:r>
              <a:rPr lang="en-US" dirty="0">
                <a:solidFill>
                  <a:schemeClr val="tx1">
                    <a:lumMod val="50000"/>
                    <a:lumOff val="50000"/>
                  </a:schemeClr>
                </a:solidFill>
              </a:rPr>
              <a:t>Identify how you will assess the clinical technologies?</a:t>
            </a:r>
          </a:p>
          <a:p>
            <a:pPr lvl="1">
              <a:buFont typeface="Wingdings" panose="05000000000000000000" pitchFamily="2" charset="2"/>
              <a:buChar char="§"/>
            </a:pPr>
            <a:r>
              <a:rPr lang="en-US" dirty="0">
                <a:solidFill>
                  <a:schemeClr val="tx1">
                    <a:lumMod val="50000"/>
                    <a:lumOff val="50000"/>
                  </a:schemeClr>
                </a:solidFill>
              </a:rPr>
              <a:t>A single device? A group of devices? An organizational unit? The whole organization? </a:t>
            </a:r>
          </a:p>
          <a:p>
            <a:pPr>
              <a:buFont typeface="Wingdings" panose="05000000000000000000" pitchFamily="2" charset="2"/>
              <a:buChar char="q"/>
            </a:pPr>
            <a:r>
              <a:rPr lang="en-US" dirty="0">
                <a:solidFill>
                  <a:schemeClr val="tx1">
                    <a:lumMod val="50000"/>
                    <a:lumOff val="50000"/>
                  </a:schemeClr>
                </a:solidFill>
              </a:rPr>
              <a:t>Do you have a specific timeline? </a:t>
            </a:r>
          </a:p>
          <a:p>
            <a:pPr>
              <a:buFont typeface="Wingdings" panose="05000000000000000000" pitchFamily="2" charset="2"/>
              <a:buChar char="q"/>
            </a:pPr>
            <a:r>
              <a:rPr lang="en-US" dirty="0">
                <a:solidFill>
                  <a:schemeClr val="tx1">
                    <a:lumMod val="50000"/>
                    <a:lumOff val="50000"/>
                  </a:schemeClr>
                </a:solidFill>
              </a:rPr>
              <a:t>Are you scoping in network architecture? </a:t>
            </a:r>
          </a:p>
          <a:p>
            <a:pPr lvl="1">
              <a:buFont typeface="Wingdings" panose="05000000000000000000" pitchFamily="2" charset="2"/>
              <a:buChar char="§"/>
            </a:pPr>
            <a:r>
              <a:rPr lang="en-US" dirty="0">
                <a:solidFill>
                  <a:schemeClr val="tx1">
                    <a:lumMod val="50000"/>
                    <a:lumOff val="50000"/>
                  </a:schemeClr>
                </a:solidFill>
              </a:rPr>
              <a:t>Are you assuming that the network architecture has been managed per standards? </a:t>
            </a:r>
          </a:p>
          <a:p>
            <a:pPr>
              <a:buFont typeface="Wingdings" panose="05000000000000000000" pitchFamily="2" charset="2"/>
              <a:buChar char="q"/>
            </a:pPr>
            <a:r>
              <a:rPr lang="en-US" dirty="0">
                <a:solidFill>
                  <a:schemeClr val="tx1">
                    <a:lumMod val="50000"/>
                    <a:lumOff val="50000"/>
                  </a:schemeClr>
                </a:solidFill>
              </a:rPr>
              <a:t>Identify sources of information – CMMS, CMDB, SMEs, vendors/ manufacturers? </a:t>
            </a:r>
          </a:p>
          <a:p>
            <a:pPr marL="0" indent="0">
              <a:buNone/>
            </a:pPr>
            <a:endParaRPr lang="en-US" dirty="0">
              <a:solidFill>
                <a:schemeClr val="tx1">
                  <a:lumMod val="50000"/>
                  <a:lumOff val="50000"/>
                </a:schemeClr>
              </a:solidFill>
            </a:endParaRPr>
          </a:p>
        </p:txBody>
      </p:sp>
      <p:pic>
        <p:nvPicPr>
          <p:cNvPr id="4" name="Picture 3">
            <a:extLst>
              <a:ext uri="{FF2B5EF4-FFF2-40B4-BE49-F238E27FC236}">
                <a16:creationId xmlns:a16="http://schemas.microsoft.com/office/drawing/2014/main" id="{2FF174C8-59CD-4EFD-8029-62D1444840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spTree>
    <p:extLst>
      <p:ext uri="{BB962C8B-B14F-4D97-AF65-F5344CB8AC3E}">
        <p14:creationId xmlns:p14="http://schemas.microsoft.com/office/powerpoint/2010/main" val="40242394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6096C-E285-44AE-B59F-72365E0B5321}"/>
              </a:ext>
            </a:extLst>
          </p:cNvPr>
          <p:cNvSpPr>
            <a:spLocks noGrp="1"/>
          </p:cNvSpPr>
          <p:nvPr>
            <p:ph type="title"/>
          </p:nvPr>
        </p:nvSpPr>
        <p:spPr/>
        <p:txBody>
          <a:bodyPr>
            <a:normAutofit/>
          </a:bodyPr>
          <a:lstStyle/>
          <a:p>
            <a:r>
              <a:rPr lang="en-US" sz="3600" dirty="0">
                <a:solidFill>
                  <a:schemeClr val="accent2"/>
                </a:solidFill>
              </a:rPr>
              <a:t>Identify, Categorize, and Keep it Simple and Sustainable</a:t>
            </a:r>
            <a:br>
              <a:rPr lang="en-US" sz="3600" dirty="0">
                <a:solidFill>
                  <a:schemeClr val="accent2"/>
                </a:solidFill>
              </a:rPr>
            </a:br>
            <a:r>
              <a:rPr lang="en-US" sz="3600" dirty="0">
                <a:solidFill>
                  <a:schemeClr val="accent2"/>
                </a:solidFill>
              </a:rPr>
              <a:t>(continued..)</a:t>
            </a:r>
          </a:p>
        </p:txBody>
      </p:sp>
      <p:sp>
        <p:nvSpPr>
          <p:cNvPr id="3" name="Content Placeholder 2">
            <a:extLst>
              <a:ext uri="{FF2B5EF4-FFF2-40B4-BE49-F238E27FC236}">
                <a16:creationId xmlns:a16="http://schemas.microsoft.com/office/drawing/2014/main" id="{D128F485-5427-4970-B309-79506D9DFC7D}"/>
              </a:ext>
            </a:extLst>
          </p:cNvPr>
          <p:cNvSpPr>
            <a:spLocks noGrp="1"/>
          </p:cNvSpPr>
          <p:nvPr>
            <p:ph idx="1"/>
          </p:nvPr>
        </p:nvSpPr>
        <p:spPr>
          <a:xfrm>
            <a:off x="1097280" y="1845733"/>
            <a:ext cx="10058400" cy="4399945"/>
          </a:xfrm>
        </p:spPr>
        <p:txBody>
          <a:bodyPr>
            <a:normAutofit/>
          </a:bodyPr>
          <a:lstStyle/>
          <a:p>
            <a:pPr>
              <a:buFont typeface="Wingdings" panose="05000000000000000000" pitchFamily="2" charset="2"/>
              <a:buChar char="q"/>
            </a:pPr>
            <a:r>
              <a:rPr lang="en-US" dirty="0">
                <a:solidFill>
                  <a:schemeClr val="tx1">
                    <a:lumMod val="50000"/>
                    <a:lumOff val="50000"/>
                  </a:schemeClr>
                </a:solidFill>
              </a:rPr>
              <a:t>Identify the threats and threat events that are applicable to the scope of your program</a:t>
            </a:r>
          </a:p>
          <a:p>
            <a:pPr lvl="1">
              <a:buFont typeface="Wingdings" panose="05000000000000000000" pitchFamily="2" charset="2"/>
              <a:buChar char="§"/>
            </a:pPr>
            <a:r>
              <a:rPr lang="en-US" dirty="0">
                <a:solidFill>
                  <a:schemeClr val="tx1">
                    <a:lumMod val="50000"/>
                    <a:lumOff val="50000"/>
                  </a:schemeClr>
                </a:solidFill>
              </a:rPr>
              <a:t>Man-made</a:t>
            </a:r>
          </a:p>
          <a:p>
            <a:pPr lvl="2">
              <a:buFont typeface="Courier New" panose="02070309020205020404" pitchFamily="49" charset="0"/>
              <a:buChar char="o"/>
            </a:pPr>
            <a:r>
              <a:rPr lang="en-US" dirty="0">
                <a:solidFill>
                  <a:schemeClr val="tx1">
                    <a:lumMod val="50000"/>
                    <a:lumOff val="50000"/>
                  </a:schemeClr>
                </a:solidFill>
              </a:rPr>
              <a:t>Active attacker</a:t>
            </a:r>
          </a:p>
          <a:p>
            <a:pPr lvl="2">
              <a:buFont typeface="Courier New" panose="02070309020205020404" pitchFamily="49" charset="0"/>
              <a:buChar char="o"/>
            </a:pPr>
            <a:r>
              <a:rPr lang="en-US" dirty="0">
                <a:solidFill>
                  <a:schemeClr val="tx1">
                    <a:lumMod val="50000"/>
                    <a:lumOff val="50000"/>
                  </a:schemeClr>
                </a:solidFill>
              </a:rPr>
              <a:t>Insider threats (accidental or malicious)</a:t>
            </a:r>
          </a:p>
          <a:p>
            <a:pPr lvl="1">
              <a:buFont typeface="Wingdings" panose="05000000000000000000" pitchFamily="2" charset="2"/>
              <a:buChar char="§"/>
            </a:pPr>
            <a:r>
              <a:rPr lang="en-US" dirty="0">
                <a:solidFill>
                  <a:schemeClr val="tx1">
                    <a:lumMod val="50000"/>
                    <a:lumOff val="50000"/>
                  </a:schemeClr>
                </a:solidFill>
              </a:rPr>
              <a:t>Environmental </a:t>
            </a:r>
          </a:p>
          <a:p>
            <a:pPr lvl="2">
              <a:buFont typeface="Courier New" panose="02070309020205020404" pitchFamily="49" charset="0"/>
              <a:buChar char="o"/>
            </a:pPr>
            <a:r>
              <a:rPr lang="en-US" dirty="0">
                <a:solidFill>
                  <a:schemeClr val="tx1">
                    <a:lumMod val="50000"/>
                    <a:lumOff val="50000"/>
                  </a:schemeClr>
                </a:solidFill>
              </a:rPr>
              <a:t>Loss of power</a:t>
            </a:r>
          </a:p>
          <a:p>
            <a:pPr lvl="2">
              <a:buFont typeface="Courier New" panose="02070309020205020404" pitchFamily="49" charset="0"/>
              <a:buChar char="o"/>
            </a:pPr>
            <a:r>
              <a:rPr lang="en-US" dirty="0">
                <a:solidFill>
                  <a:schemeClr val="tx1">
                    <a:lumMod val="50000"/>
                    <a:lumOff val="50000"/>
                  </a:schemeClr>
                </a:solidFill>
              </a:rPr>
              <a:t>Loss of telecom</a:t>
            </a:r>
          </a:p>
          <a:p>
            <a:pPr lvl="1">
              <a:buFont typeface="Wingdings" panose="05000000000000000000" pitchFamily="2" charset="2"/>
              <a:buChar char="§"/>
            </a:pPr>
            <a:r>
              <a:rPr lang="en-US" dirty="0">
                <a:solidFill>
                  <a:schemeClr val="tx1">
                    <a:lumMod val="50000"/>
                    <a:lumOff val="50000"/>
                  </a:schemeClr>
                </a:solidFill>
              </a:rPr>
              <a:t>Structural</a:t>
            </a:r>
          </a:p>
          <a:p>
            <a:pPr lvl="2">
              <a:buFont typeface="Courier New" panose="02070309020205020404" pitchFamily="49" charset="0"/>
              <a:buChar char="o"/>
            </a:pPr>
            <a:r>
              <a:rPr lang="en-US" dirty="0">
                <a:solidFill>
                  <a:schemeClr val="tx1">
                    <a:lumMod val="50000"/>
                    <a:lumOff val="50000"/>
                  </a:schemeClr>
                </a:solidFill>
              </a:rPr>
              <a:t>Operating system crash</a:t>
            </a:r>
          </a:p>
          <a:p>
            <a:pPr lvl="2">
              <a:buFont typeface="Courier New" panose="02070309020205020404" pitchFamily="49" charset="0"/>
              <a:buChar char="o"/>
            </a:pPr>
            <a:r>
              <a:rPr lang="en-US" dirty="0">
                <a:solidFill>
                  <a:schemeClr val="tx1">
                    <a:lumMod val="50000"/>
                    <a:lumOff val="50000"/>
                  </a:schemeClr>
                </a:solidFill>
              </a:rPr>
              <a:t>Bad network cable</a:t>
            </a:r>
          </a:p>
          <a:p>
            <a:pPr>
              <a:buFont typeface="Wingdings" panose="05000000000000000000" pitchFamily="2" charset="2"/>
              <a:buChar char="q"/>
            </a:pPr>
            <a:r>
              <a:rPr lang="en-US" dirty="0">
                <a:solidFill>
                  <a:schemeClr val="tx1">
                    <a:lumMod val="50000"/>
                    <a:lumOff val="50000"/>
                  </a:schemeClr>
                </a:solidFill>
              </a:rPr>
              <a:t>Determine your organization’s appetite for risk</a:t>
            </a:r>
          </a:p>
          <a:p>
            <a:pPr lvl="1">
              <a:buFont typeface="Wingdings" panose="05000000000000000000" pitchFamily="2" charset="2"/>
              <a:buChar char="§"/>
            </a:pPr>
            <a:r>
              <a:rPr lang="en-US" dirty="0">
                <a:solidFill>
                  <a:schemeClr val="tx1">
                    <a:lumMod val="50000"/>
                    <a:lumOff val="50000"/>
                  </a:schemeClr>
                </a:solidFill>
              </a:rPr>
              <a:t>Denial of service</a:t>
            </a:r>
          </a:p>
          <a:p>
            <a:pPr lvl="1">
              <a:buFont typeface="Wingdings" panose="05000000000000000000" pitchFamily="2" charset="2"/>
              <a:buChar char="§"/>
            </a:pPr>
            <a:r>
              <a:rPr lang="en-US" dirty="0">
                <a:solidFill>
                  <a:schemeClr val="tx1">
                    <a:lumMod val="50000"/>
                    <a:lumOff val="50000"/>
                  </a:schemeClr>
                </a:solidFill>
              </a:rPr>
              <a:t>Modification of data (drug libraries, vitals, safety thresholds, etc.)</a:t>
            </a:r>
          </a:p>
          <a:p>
            <a:pPr lvl="1">
              <a:buFont typeface="Wingdings" panose="05000000000000000000" pitchFamily="2" charset="2"/>
              <a:buChar char="q"/>
            </a:pPr>
            <a:endParaRPr lang="en-US" dirty="0">
              <a:solidFill>
                <a:schemeClr val="tx1">
                  <a:lumMod val="50000"/>
                  <a:lumOff val="50000"/>
                </a:schemeClr>
              </a:solidFill>
            </a:endParaRPr>
          </a:p>
        </p:txBody>
      </p:sp>
      <p:pic>
        <p:nvPicPr>
          <p:cNvPr id="4" name="Picture 3">
            <a:extLst>
              <a:ext uri="{FF2B5EF4-FFF2-40B4-BE49-F238E27FC236}">
                <a16:creationId xmlns:a16="http://schemas.microsoft.com/office/drawing/2014/main" id="{2FF174C8-59CD-4EFD-8029-62D1444840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spTree>
    <p:extLst>
      <p:ext uri="{BB962C8B-B14F-4D97-AF65-F5344CB8AC3E}">
        <p14:creationId xmlns:p14="http://schemas.microsoft.com/office/powerpoint/2010/main" val="13226005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6096C-E285-44AE-B59F-72365E0B5321}"/>
              </a:ext>
            </a:extLst>
          </p:cNvPr>
          <p:cNvSpPr>
            <a:spLocks noGrp="1"/>
          </p:cNvSpPr>
          <p:nvPr>
            <p:ph type="title"/>
          </p:nvPr>
        </p:nvSpPr>
        <p:spPr/>
        <p:txBody>
          <a:bodyPr>
            <a:normAutofit/>
          </a:bodyPr>
          <a:lstStyle/>
          <a:p>
            <a:r>
              <a:rPr lang="en-US" sz="4000" dirty="0">
                <a:solidFill>
                  <a:schemeClr val="accent2"/>
                </a:solidFill>
              </a:rPr>
              <a:t>The risk management process needs to be cross-functional and vetted by all stakeholders</a:t>
            </a:r>
          </a:p>
        </p:txBody>
      </p:sp>
      <p:sp>
        <p:nvSpPr>
          <p:cNvPr id="3" name="Content Placeholder 2">
            <a:extLst>
              <a:ext uri="{FF2B5EF4-FFF2-40B4-BE49-F238E27FC236}">
                <a16:creationId xmlns:a16="http://schemas.microsoft.com/office/drawing/2014/main" id="{D128F485-5427-4970-B309-79506D9DFC7D}"/>
              </a:ext>
            </a:extLst>
          </p:cNvPr>
          <p:cNvSpPr>
            <a:spLocks noGrp="1"/>
          </p:cNvSpPr>
          <p:nvPr>
            <p:ph idx="1"/>
          </p:nvPr>
        </p:nvSpPr>
        <p:spPr/>
        <p:txBody>
          <a:bodyPr>
            <a:normAutofit lnSpcReduction="10000"/>
          </a:bodyPr>
          <a:lstStyle/>
          <a:p>
            <a:pPr marL="0" indent="0">
              <a:buNone/>
            </a:pPr>
            <a:r>
              <a:rPr lang="en-US" dirty="0">
                <a:solidFill>
                  <a:srgbClr val="0070C0"/>
                </a:solidFill>
              </a:rPr>
              <a:t>Think of medical device security like leakage and grounding standards. Leakage is the security hole that needs identification and remediation. Grounding is to sustain a process that will protect safety and reliability of clinical technologies and ensure accurate clinical workflow and dataflow. </a:t>
            </a:r>
          </a:p>
          <a:p>
            <a:pPr marL="0" indent="0">
              <a:buNone/>
            </a:pPr>
            <a:r>
              <a:rPr lang="en-US" sz="2800" dirty="0">
                <a:solidFill>
                  <a:schemeClr val="tx1">
                    <a:lumMod val="50000"/>
                    <a:lumOff val="50000"/>
                  </a:schemeClr>
                </a:solidFill>
              </a:rPr>
              <a:t>4 Important Recommendations:</a:t>
            </a:r>
          </a:p>
          <a:p>
            <a:pPr>
              <a:buFont typeface="Wingdings" panose="05000000000000000000" pitchFamily="2" charset="2"/>
              <a:buChar char="q"/>
            </a:pPr>
            <a:r>
              <a:rPr lang="en-US" sz="1800" dirty="0">
                <a:solidFill>
                  <a:schemeClr val="tx1">
                    <a:lumMod val="50000"/>
                    <a:lumOff val="50000"/>
                  </a:schemeClr>
                </a:solidFill>
              </a:rPr>
              <a:t>Include every place where ePHI resides – MRI systems to pulse oximeters (if device has patient data, it is subject to HIPAA) </a:t>
            </a:r>
          </a:p>
          <a:p>
            <a:pPr>
              <a:buFont typeface="Wingdings" panose="05000000000000000000" pitchFamily="2" charset="2"/>
              <a:buChar char="q"/>
            </a:pPr>
            <a:r>
              <a:rPr lang="en-US" sz="1800" dirty="0">
                <a:solidFill>
                  <a:schemeClr val="tx1">
                    <a:lumMod val="50000"/>
                    <a:lumOff val="50000"/>
                  </a:schemeClr>
                </a:solidFill>
              </a:rPr>
              <a:t>Evaluate the type of systems – do legacy systems connect to the network? Are there other secure ways to transmit data? </a:t>
            </a:r>
          </a:p>
          <a:p>
            <a:pPr>
              <a:buFont typeface="Wingdings" panose="05000000000000000000" pitchFamily="2" charset="2"/>
              <a:buChar char="q"/>
            </a:pPr>
            <a:r>
              <a:rPr lang="en-US" sz="1800" dirty="0">
                <a:solidFill>
                  <a:schemeClr val="tx1">
                    <a:lumMod val="50000"/>
                    <a:lumOff val="50000"/>
                  </a:schemeClr>
                </a:solidFill>
              </a:rPr>
              <a:t>Evaluate the need to store data locally? Do we really want patient files on a laptop based medical device that are so easy to steal? </a:t>
            </a:r>
          </a:p>
          <a:p>
            <a:pPr>
              <a:buFont typeface="Wingdings" panose="05000000000000000000" pitchFamily="2" charset="2"/>
              <a:buChar char="q"/>
            </a:pPr>
            <a:r>
              <a:rPr lang="en-US" sz="1800" dirty="0">
                <a:solidFill>
                  <a:schemeClr val="tx1">
                    <a:lumMod val="50000"/>
                    <a:lumOff val="50000"/>
                  </a:schemeClr>
                </a:solidFill>
              </a:rPr>
              <a:t>Conduct routine security awareness training – this is a HIPAA requirement. Define acceptable use policies and procedures and train all healthcare workers </a:t>
            </a:r>
          </a:p>
        </p:txBody>
      </p:sp>
      <p:pic>
        <p:nvPicPr>
          <p:cNvPr id="4" name="Picture 3">
            <a:extLst>
              <a:ext uri="{FF2B5EF4-FFF2-40B4-BE49-F238E27FC236}">
                <a16:creationId xmlns:a16="http://schemas.microsoft.com/office/drawing/2014/main" id="{2FF174C8-59CD-4EFD-8029-62D1444840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spTree>
    <p:extLst>
      <p:ext uri="{BB962C8B-B14F-4D97-AF65-F5344CB8AC3E}">
        <p14:creationId xmlns:p14="http://schemas.microsoft.com/office/powerpoint/2010/main" val="21758100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6096C-E285-44AE-B59F-72365E0B5321}"/>
              </a:ext>
            </a:extLst>
          </p:cNvPr>
          <p:cNvSpPr>
            <a:spLocks noGrp="1"/>
          </p:cNvSpPr>
          <p:nvPr>
            <p:ph type="title"/>
          </p:nvPr>
        </p:nvSpPr>
        <p:spPr/>
        <p:txBody>
          <a:bodyPr>
            <a:normAutofit/>
          </a:bodyPr>
          <a:lstStyle/>
          <a:p>
            <a:r>
              <a:rPr lang="en-US" sz="4000" dirty="0">
                <a:solidFill>
                  <a:schemeClr val="accent2"/>
                </a:solidFill>
              </a:rPr>
              <a:t>Collaborate with your IT/ IS/ Clinical/ Supply Chain counterparts</a:t>
            </a:r>
          </a:p>
        </p:txBody>
      </p:sp>
      <p:pic>
        <p:nvPicPr>
          <p:cNvPr id="4" name="Picture 3">
            <a:extLst>
              <a:ext uri="{FF2B5EF4-FFF2-40B4-BE49-F238E27FC236}">
                <a16:creationId xmlns:a16="http://schemas.microsoft.com/office/drawing/2014/main" id="{2FF174C8-59CD-4EFD-8029-62D1444840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pic>
        <p:nvPicPr>
          <p:cNvPr id="5" name="Picture 4" descr="Image result for free stick person images">
            <a:extLst>
              <a:ext uri="{FF2B5EF4-FFF2-40B4-BE49-F238E27FC236}">
                <a16:creationId xmlns:a16="http://schemas.microsoft.com/office/drawing/2014/main" id="{0D6E74C1-40BE-46F4-A4B1-962ECD14FB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354" y="3237056"/>
            <a:ext cx="2831318" cy="2920999"/>
          </a:xfrm>
          <a:prstGeom prst="rect">
            <a:avLst/>
          </a:prstGeom>
          <a:noFill/>
          <a:extLst>
            <a:ext uri="{909E8E84-426E-40DD-AFC4-6F175D3DCCD1}">
              <a14:hiddenFill xmlns:a14="http://schemas.microsoft.com/office/drawing/2010/main">
                <a:solidFill>
                  <a:srgbClr val="FFFFFF"/>
                </a:solidFill>
              </a14:hiddenFill>
            </a:ext>
          </a:extLst>
        </p:spPr>
      </p:pic>
      <p:sp>
        <p:nvSpPr>
          <p:cNvPr id="6" name="Oval Callout 1">
            <a:extLst>
              <a:ext uri="{FF2B5EF4-FFF2-40B4-BE49-F238E27FC236}">
                <a16:creationId xmlns:a16="http://schemas.microsoft.com/office/drawing/2014/main" id="{FD1F2C29-3D90-498D-81C6-2653CA67CD4C}"/>
              </a:ext>
            </a:extLst>
          </p:cNvPr>
          <p:cNvSpPr/>
          <p:nvPr/>
        </p:nvSpPr>
        <p:spPr>
          <a:xfrm>
            <a:off x="2124847" y="1853472"/>
            <a:ext cx="3394210" cy="1575528"/>
          </a:xfrm>
          <a:prstGeom prst="wedgeEllipseCallout">
            <a:avLst>
              <a:gd name="adj1" fmla="val -47149"/>
              <a:gd name="adj2" fmla="val 7625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Anyone know about this thing?</a:t>
            </a:r>
          </a:p>
        </p:txBody>
      </p:sp>
      <p:pic>
        <p:nvPicPr>
          <p:cNvPr id="7" name="Picture 6" descr="Image result for free medical device image">
            <a:extLst>
              <a:ext uri="{FF2B5EF4-FFF2-40B4-BE49-F238E27FC236}">
                <a16:creationId xmlns:a16="http://schemas.microsoft.com/office/drawing/2014/main" id="{55A81AE6-157A-457E-B86E-7CE20B7C21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3114" y="1820673"/>
            <a:ext cx="3762679" cy="43373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67696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6096C-E285-44AE-B59F-72365E0B5321}"/>
              </a:ext>
            </a:extLst>
          </p:cNvPr>
          <p:cNvSpPr>
            <a:spLocks noGrp="1"/>
          </p:cNvSpPr>
          <p:nvPr>
            <p:ph type="title"/>
          </p:nvPr>
        </p:nvSpPr>
        <p:spPr>
          <a:xfrm>
            <a:off x="1097280" y="286603"/>
            <a:ext cx="10058400" cy="1450757"/>
          </a:xfrm>
        </p:spPr>
        <p:txBody>
          <a:bodyPr>
            <a:normAutofit/>
          </a:bodyPr>
          <a:lstStyle/>
          <a:p>
            <a:r>
              <a:rPr lang="en-US" sz="4000" dirty="0">
                <a:solidFill>
                  <a:schemeClr val="accent2"/>
                </a:solidFill>
              </a:rPr>
              <a:t>Collaborate with your IT/ IS/ Clinical/ Supply Chain on Risk Assessments and Management </a:t>
            </a:r>
          </a:p>
        </p:txBody>
      </p:sp>
      <p:pic>
        <p:nvPicPr>
          <p:cNvPr id="4" name="Picture 3">
            <a:extLst>
              <a:ext uri="{FF2B5EF4-FFF2-40B4-BE49-F238E27FC236}">
                <a16:creationId xmlns:a16="http://schemas.microsoft.com/office/drawing/2014/main" id="{2FF174C8-59CD-4EFD-8029-62D1444840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pic>
        <p:nvPicPr>
          <p:cNvPr id="8" name="Picture 7">
            <a:extLst>
              <a:ext uri="{FF2B5EF4-FFF2-40B4-BE49-F238E27FC236}">
                <a16:creationId xmlns:a16="http://schemas.microsoft.com/office/drawing/2014/main" id="{E246E0FC-5738-4CA8-93D2-2B7932FEF02F}"/>
              </a:ext>
            </a:extLst>
          </p:cNvPr>
          <p:cNvPicPr>
            <a:picLocks noChangeAspect="1"/>
          </p:cNvPicPr>
          <p:nvPr/>
        </p:nvPicPr>
        <p:blipFill>
          <a:blip r:embed="rId3"/>
          <a:stretch>
            <a:fillRect/>
          </a:stretch>
        </p:blipFill>
        <p:spPr>
          <a:xfrm>
            <a:off x="2301225" y="1737360"/>
            <a:ext cx="7964141" cy="4656103"/>
          </a:xfrm>
          <a:prstGeom prst="rect">
            <a:avLst/>
          </a:prstGeom>
        </p:spPr>
      </p:pic>
    </p:spTree>
    <p:extLst>
      <p:ext uri="{BB962C8B-B14F-4D97-AF65-F5344CB8AC3E}">
        <p14:creationId xmlns:p14="http://schemas.microsoft.com/office/powerpoint/2010/main" val="40279749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6096C-E285-44AE-B59F-72365E0B5321}"/>
              </a:ext>
            </a:extLst>
          </p:cNvPr>
          <p:cNvSpPr>
            <a:spLocks noGrp="1"/>
          </p:cNvSpPr>
          <p:nvPr>
            <p:ph type="title"/>
          </p:nvPr>
        </p:nvSpPr>
        <p:spPr>
          <a:xfrm>
            <a:off x="1097280" y="286603"/>
            <a:ext cx="10058400" cy="1450757"/>
          </a:xfrm>
        </p:spPr>
        <p:txBody>
          <a:bodyPr>
            <a:normAutofit/>
          </a:bodyPr>
          <a:lstStyle/>
          <a:p>
            <a:r>
              <a:rPr lang="en-US" sz="4000" dirty="0">
                <a:solidFill>
                  <a:schemeClr val="accent2"/>
                </a:solidFill>
              </a:rPr>
              <a:t>Collaborate with your IT/ IS/ Clinical/ Supply Chain on Technology Evaluation</a:t>
            </a:r>
          </a:p>
        </p:txBody>
      </p:sp>
      <p:pic>
        <p:nvPicPr>
          <p:cNvPr id="4" name="Picture 3">
            <a:extLst>
              <a:ext uri="{FF2B5EF4-FFF2-40B4-BE49-F238E27FC236}">
                <a16:creationId xmlns:a16="http://schemas.microsoft.com/office/drawing/2014/main" id="{2FF174C8-59CD-4EFD-8029-62D1444840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pic>
        <p:nvPicPr>
          <p:cNvPr id="5" name="Picture 4">
            <a:extLst>
              <a:ext uri="{FF2B5EF4-FFF2-40B4-BE49-F238E27FC236}">
                <a16:creationId xmlns:a16="http://schemas.microsoft.com/office/drawing/2014/main" id="{FB885D84-1D3A-4D5C-B859-2009FF551CF7}"/>
              </a:ext>
            </a:extLst>
          </p:cNvPr>
          <p:cNvPicPr>
            <a:picLocks noChangeAspect="1"/>
          </p:cNvPicPr>
          <p:nvPr/>
        </p:nvPicPr>
        <p:blipFill>
          <a:blip r:embed="rId3"/>
          <a:stretch>
            <a:fillRect/>
          </a:stretch>
        </p:blipFill>
        <p:spPr>
          <a:xfrm>
            <a:off x="2416071" y="1737360"/>
            <a:ext cx="7359858" cy="4358608"/>
          </a:xfrm>
          <a:prstGeom prst="rect">
            <a:avLst/>
          </a:prstGeom>
        </p:spPr>
      </p:pic>
    </p:spTree>
    <p:extLst>
      <p:ext uri="{BB962C8B-B14F-4D97-AF65-F5344CB8AC3E}">
        <p14:creationId xmlns:p14="http://schemas.microsoft.com/office/powerpoint/2010/main" val="39411885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6096C-E285-44AE-B59F-72365E0B5321}"/>
              </a:ext>
            </a:extLst>
          </p:cNvPr>
          <p:cNvSpPr>
            <a:spLocks noGrp="1"/>
          </p:cNvSpPr>
          <p:nvPr>
            <p:ph type="title"/>
          </p:nvPr>
        </p:nvSpPr>
        <p:spPr>
          <a:xfrm>
            <a:off x="1097280" y="286603"/>
            <a:ext cx="10058400" cy="1450757"/>
          </a:xfrm>
        </p:spPr>
        <p:txBody>
          <a:bodyPr>
            <a:normAutofit/>
          </a:bodyPr>
          <a:lstStyle/>
          <a:p>
            <a:r>
              <a:rPr lang="en-US" sz="4000" dirty="0">
                <a:solidFill>
                  <a:schemeClr val="accent2"/>
                </a:solidFill>
              </a:rPr>
              <a:t>Collaborate with your IT/ IS/ Clinical/ Supply Chain on Evaluating Contractual Language</a:t>
            </a:r>
          </a:p>
        </p:txBody>
      </p:sp>
      <p:pic>
        <p:nvPicPr>
          <p:cNvPr id="4" name="Picture 3">
            <a:extLst>
              <a:ext uri="{FF2B5EF4-FFF2-40B4-BE49-F238E27FC236}">
                <a16:creationId xmlns:a16="http://schemas.microsoft.com/office/drawing/2014/main" id="{2FF174C8-59CD-4EFD-8029-62D1444840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pic>
        <p:nvPicPr>
          <p:cNvPr id="7" name="Picture 6">
            <a:extLst>
              <a:ext uri="{FF2B5EF4-FFF2-40B4-BE49-F238E27FC236}">
                <a16:creationId xmlns:a16="http://schemas.microsoft.com/office/drawing/2014/main" id="{F1C55CE6-F58A-4E29-ADA5-6086281C8C05}"/>
              </a:ext>
            </a:extLst>
          </p:cNvPr>
          <p:cNvPicPr>
            <a:picLocks noChangeAspect="1"/>
          </p:cNvPicPr>
          <p:nvPr/>
        </p:nvPicPr>
        <p:blipFill>
          <a:blip r:embed="rId3"/>
          <a:stretch>
            <a:fillRect/>
          </a:stretch>
        </p:blipFill>
        <p:spPr>
          <a:xfrm>
            <a:off x="2287097" y="1737360"/>
            <a:ext cx="7617805" cy="4565469"/>
          </a:xfrm>
          <a:prstGeom prst="rect">
            <a:avLst/>
          </a:prstGeom>
        </p:spPr>
      </p:pic>
    </p:spTree>
    <p:extLst>
      <p:ext uri="{BB962C8B-B14F-4D97-AF65-F5344CB8AC3E}">
        <p14:creationId xmlns:p14="http://schemas.microsoft.com/office/powerpoint/2010/main" val="32635912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199BF3D-7BE2-40ED-B15B-64F3870FC6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sp>
        <p:nvSpPr>
          <p:cNvPr id="5" name="TextBox 4">
            <a:extLst>
              <a:ext uri="{FF2B5EF4-FFF2-40B4-BE49-F238E27FC236}">
                <a16:creationId xmlns:a16="http://schemas.microsoft.com/office/drawing/2014/main" id="{B9F15735-6E15-4CBC-B005-3F8CB0842BFC}"/>
              </a:ext>
            </a:extLst>
          </p:cNvPr>
          <p:cNvSpPr txBox="1"/>
          <p:nvPr/>
        </p:nvSpPr>
        <p:spPr>
          <a:xfrm>
            <a:off x="1989364" y="2274838"/>
            <a:ext cx="8213272" cy="1323439"/>
          </a:xfrm>
          <a:prstGeom prst="rect">
            <a:avLst/>
          </a:prstGeom>
          <a:noFill/>
        </p:spPr>
        <p:txBody>
          <a:bodyPr wrap="square" rtlCol="0">
            <a:spAutoFit/>
          </a:bodyPr>
          <a:lstStyle/>
          <a:p>
            <a:pPr algn="ctr"/>
            <a:r>
              <a:rPr lang="en-US" sz="4000" dirty="0">
                <a:ln w="0"/>
                <a:solidFill>
                  <a:schemeClr val="accent2"/>
                </a:solidFill>
                <a:effectLst>
                  <a:outerShdw blurRad="38100" dist="25400" dir="5400000" algn="ctr" rotWithShape="0">
                    <a:srgbClr val="6E747A">
                      <a:alpha val="43000"/>
                    </a:srgbClr>
                  </a:outerShdw>
                </a:effectLst>
              </a:rPr>
              <a:t>What do you with this information? </a:t>
            </a:r>
          </a:p>
          <a:p>
            <a:pPr algn="ctr"/>
            <a:r>
              <a:rPr lang="en-US" sz="4000" dirty="0">
                <a:ln w="0"/>
                <a:solidFill>
                  <a:schemeClr val="accent2"/>
                </a:solidFill>
                <a:effectLst>
                  <a:outerShdw blurRad="38100" dist="25400" dir="5400000" algn="ctr" rotWithShape="0">
                    <a:srgbClr val="6E747A">
                      <a:alpha val="43000"/>
                    </a:srgbClr>
                  </a:outerShdw>
                </a:effectLst>
              </a:rPr>
              <a:t>Answer: Operationalize It!</a:t>
            </a:r>
          </a:p>
        </p:txBody>
      </p:sp>
    </p:spTree>
    <p:extLst>
      <p:ext uri="{BB962C8B-B14F-4D97-AF65-F5344CB8AC3E}">
        <p14:creationId xmlns:p14="http://schemas.microsoft.com/office/powerpoint/2010/main" val="25688173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6096C-E285-44AE-B59F-72365E0B5321}"/>
              </a:ext>
            </a:extLst>
          </p:cNvPr>
          <p:cNvSpPr>
            <a:spLocks noGrp="1"/>
          </p:cNvSpPr>
          <p:nvPr>
            <p:ph type="title"/>
          </p:nvPr>
        </p:nvSpPr>
        <p:spPr/>
        <p:txBody>
          <a:bodyPr>
            <a:normAutofit/>
          </a:bodyPr>
          <a:lstStyle/>
          <a:p>
            <a:r>
              <a:rPr lang="en-US" sz="4000" dirty="0">
                <a:solidFill>
                  <a:schemeClr val="accent2"/>
                </a:solidFill>
              </a:rPr>
              <a:t>Defining processes for your connected medical devices and those storing data locally</a:t>
            </a:r>
          </a:p>
        </p:txBody>
      </p:sp>
      <p:sp>
        <p:nvSpPr>
          <p:cNvPr id="3" name="Content Placeholder 2">
            <a:extLst>
              <a:ext uri="{FF2B5EF4-FFF2-40B4-BE49-F238E27FC236}">
                <a16:creationId xmlns:a16="http://schemas.microsoft.com/office/drawing/2014/main" id="{D128F485-5427-4970-B309-79506D9DFC7D}"/>
              </a:ext>
            </a:extLst>
          </p:cNvPr>
          <p:cNvSpPr>
            <a:spLocks noGrp="1"/>
          </p:cNvSpPr>
          <p:nvPr>
            <p:ph idx="1"/>
          </p:nvPr>
        </p:nvSpPr>
        <p:spPr>
          <a:xfrm>
            <a:off x="1097280" y="1845733"/>
            <a:ext cx="10058400" cy="4457095"/>
          </a:xfrm>
        </p:spPr>
        <p:txBody>
          <a:bodyPr>
            <a:normAutofit fontScale="92500" lnSpcReduction="20000"/>
          </a:bodyPr>
          <a:lstStyle/>
          <a:p>
            <a:pPr>
              <a:buFont typeface="Wingdings" panose="05000000000000000000" pitchFamily="2" charset="2"/>
              <a:buChar char="q"/>
            </a:pPr>
            <a:r>
              <a:rPr lang="en-US" dirty="0">
                <a:solidFill>
                  <a:schemeClr val="tx1">
                    <a:lumMod val="50000"/>
                    <a:lumOff val="50000"/>
                  </a:schemeClr>
                </a:solidFill>
              </a:rPr>
              <a:t>Define environment</a:t>
            </a:r>
          </a:p>
          <a:p>
            <a:pPr lvl="1">
              <a:buFont typeface="Wingdings" panose="05000000000000000000" pitchFamily="2" charset="2"/>
              <a:buChar char="§"/>
            </a:pPr>
            <a:r>
              <a:rPr lang="en-US" dirty="0">
                <a:solidFill>
                  <a:schemeClr val="accent2"/>
                </a:solidFill>
              </a:rPr>
              <a:t>Define data and systems</a:t>
            </a:r>
          </a:p>
          <a:p>
            <a:pPr lvl="1">
              <a:buFont typeface="Wingdings" panose="05000000000000000000" pitchFamily="2" charset="2"/>
              <a:buChar char="§"/>
            </a:pPr>
            <a:r>
              <a:rPr lang="en-US" dirty="0">
                <a:solidFill>
                  <a:schemeClr val="accent2"/>
                </a:solidFill>
              </a:rPr>
              <a:t>Document the environment and its security controls</a:t>
            </a:r>
          </a:p>
          <a:p>
            <a:pPr>
              <a:buFont typeface="Wingdings" panose="05000000000000000000" pitchFamily="2" charset="2"/>
              <a:buChar char="q"/>
            </a:pPr>
            <a:r>
              <a:rPr lang="en-US" dirty="0">
                <a:solidFill>
                  <a:schemeClr val="tx1">
                    <a:lumMod val="50000"/>
                    <a:lumOff val="50000"/>
                  </a:schemeClr>
                </a:solidFill>
              </a:rPr>
              <a:t>Do you have the infrastructure to protect the technology? </a:t>
            </a:r>
          </a:p>
          <a:p>
            <a:pPr lvl="1">
              <a:buFont typeface="Wingdings" panose="05000000000000000000" pitchFamily="2" charset="2"/>
              <a:buChar char="§"/>
            </a:pPr>
            <a:r>
              <a:rPr lang="en-US" dirty="0">
                <a:solidFill>
                  <a:schemeClr val="accent2"/>
                </a:solidFill>
              </a:rPr>
              <a:t>Firewalls/ DMZ</a:t>
            </a:r>
          </a:p>
          <a:p>
            <a:pPr lvl="1">
              <a:buFont typeface="Wingdings" panose="05000000000000000000" pitchFamily="2" charset="2"/>
              <a:buChar char="§"/>
            </a:pPr>
            <a:r>
              <a:rPr lang="en-US" dirty="0">
                <a:solidFill>
                  <a:schemeClr val="accent2"/>
                </a:solidFill>
              </a:rPr>
              <a:t>Server and application hardening</a:t>
            </a:r>
          </a:p>
          <a:p>
            <a:pPr>
              <a:buFont typeface="Wingdings" panose="05000000000000000000" pitchFamily="2" charset="2"/>
              <a:buChar char="q"/>
            </a:pPr>
            <a:r>
              <a:rPr lang="en-US" dirty="0">
                <a:solidFill>
                  <a:schemeClr val="tx1">
                    <a:lumMod val="50000"/>
                    <a:lumOff val="50000"/>
                  </a:schemeClr>
                </a:solidFill>
              </a:rPr>
              <a:t>Do you have the right policies and procedures? </a:t>
            </a:r>
          </a:p>
          <a:p>
            <a:pPr lvl="1">
              <a:buFont typeface="Wingdings" panose="05000000000000000000" pitchFamily="2" charset="2"/>
              <a:buChar char="§"/>
            </a:pPr>
            <a:r>
              <a:rPr lang="en-US" dirty="0">
                <a:solidFill>
                  <a:schemeClr val="accent2"/>
                </a:solidFill>
              </a:rPr>
              <a:t>Remote access, system use, system and application hardening</a:t>
            </a:r>
          </a:p>
          <a:p>
            <a:pPr lvl="1">
              <a:buFont typeface="Wingdings" panose="05000000000000000000" pitchFamily="2" charset="2"/>
              <a:buChar char="§"/>
            </a:pPr>
            <a:r>
              <a:rPr lang="en-US" dirty="0">
                <a:solidFill>
                  <a:schemeClr val="accent2"/>
                </a:solidFill>
              </a:rPr>
              <a:t>Vulnerability resolution, malware/ breach resolution, BCDR, IR</a:t>
            </a:r>
          </a:p>
          <a:p>
            <a:pPr>
              <a:buFont typeface="Wingdings" panose="05000000000000000000" pitchFamily="2" charset="2"/>
              <a:buChar char="q"/>
            </a:pPr>
            <a:r>
              <a:rPr lang="en-US" dirty="0">
                <a:solidFill>
                  <a:schemeClr val="tx1">
                    <a:lumMod val="50000"/>
                    <a:lumOff val="50000"/>
                  </a:schemeClr>
                </a:solidFill>
              </a:rPr>
              <a:t>Are you following any best practices? </a:t>
            </a:r>
          </a:p>
          <a:p>
            <a:pPr>
              <a:buFont typeface="Wingdings" panose="05000000000000000000" pitchFamily="2" charset="2"/>
              <a:buChar char="q"/>
            </a:pPr>
            <a:r>
              <a:rPr lang="en-US" dirty="0">
                <a:solidFill>
                  <a:schemeClr val="tx1">
                    <a:lumMod val="50000"/>
                    <a:lumOff val="50000"/>
                  </a:schemeClr>
                </a:solidFill>
              </a:rPr>
              <a:t>Are the users aware of security concepts applicable to the technology? </a:t>
            </a:r>
          </a:p>
          <a:p>
            <a:pPr lvl="1">
              <a:buFont typeface="Wingdings" panose="05000000000000000000" pitchFamily="2" charset="2"/>
              <a:buChar char="§"/>
            </a:pPr>
            <a:r>
              <a:rPr lang="en-US" dirty="0">
                <a:solidFill>
                  <a:schemeClr val="accent2"/>
                </a:solidFill>
              </a:rPr>
              <a:t>Train engineers, system administrators, IT/ IS, users </a:t>
            </a:r>
          </a:p>
          <a:p>
            <a:pPr>
              <a:buFont typeface="Wingdings" panose="05000000000000000000" pitchFamily="2" charset="2"/>
              <a:buChar char="q"/>
            </a:pPr>
            <a:r>
              <a:rPr lang="en-US" dirty="0">
                <a:solidFill>
                  <a:schemeClr val="tx1">
                    <a:lumMod val="50000"/>
                    <a:lumOff val="50000"/>
                  </a:schemeClr>
                </a:solidFill>
              </a:rPr>
              <a:t>Is there a continuous improvement process? </a:t>
            </a:r>
          </a:p>
          <a:p>
            <a:pPr lvl="1">
              <a:buFont typeface="Wingdings" panose="05000000000000000000" pitchFamily="2" charset="2"/>
              <a:buChar char="§"/>
            </a:pPr>
            <a:r>
              <a:rPr lang="en-US" dirty="0">
                <a:solidFill>
                  <a:schemeClr val="accent2"/>
                </a:solidFill>
              </a:rPr>
              <a:t>Review vulnerability trends? Review exception requests? </a:t>
            </a:r>
          </a:p>
        </p:txBody>
      </p:sp>
      <p:pic>
        <p:nvPicPr>
          <p:cNvPr id="4" name="Picture 3">
            <a:extLst>
              <a:ext uri="{FF2B5EF4-FFF2-40B4-BE49-F238E27FC236}">
                <a16:creationId xmlns:a16="http://schemas.microsoft.com/office/drawing/2014/main" id="{2FF174C8-59CD-4EFD-8029-62D1444840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spTree>
    <p:extLst>
      <p:ext uri="{BB962C8B-B14F-4D97-AF65-F5344CB8AC3E}">
        <p14:creationId xmlns:p14="http://schemas.microsoft.com/office/powerpoint/2010/main" val="20559697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6096C-E285-44AE-B59F-72365E0B5321}"/>
              </a:ext>
            </a:extLst>
          </p:cNvPr>
          <p:cNvSpPr>
            <a:spLocks noGrp="1"/>
          </p:cNvSpPr>
          <p:nvPr>
            <p:ph type="title"/>
          </p:nvPr>
        </p:nvSpPr>
        <p:spPr/>
        <p:txBody>
          <a:bodyPr>
            <a:normAutofit/>
          </a:bodyPr>
          <a:lstStyle/>
          <a:p>
            <a:r>
              <a:rPr lang="en-US" sz="4000" dirty="0">
                <a:solidFill>
                  <a:schemeClr val="accent2"/>
                </a:solidFill>
              </a:rPr>
              <a:t>Ensure you have key educational elements in your organization’s learning modules? </a:t>
            </a:r>
          </a:p>
        </p:txBody>
      </p:sp>
      <p:sp>
        <p:nvSpPr>
          <p:cNvPr id="3" name="Content Placeholder 2">
            <a:extLst>
              <a:ext uri="{FF2B5EF4-FFF2-40B4-BE49-F238E27FC236}">
                <a16:creationId xmlns:a16="http://schemas.microsoft.com/office/drawing/2014/main" id="{D128F485-5427-4970-B309-79506D9DFC7D}"/>
              </a:ext>
            </a:extLst>
          </p:cNvPr>
          <p:cNvSpPr>
            <a:spLocks noGrp="1"/>
          </p:cNvSpPr>
          <p:nvPr>
            <p:ph idx="1"/>
          </p:nvPr>
        </p:nvSpPr>
        <p:spPr/>
        <p:txBody>
          <a:bodyPr>
            <a:normAutofit lnSpcReduction="10000"/>
          </a:bodyPr>
          <a:lstStyle/>
          <a:p>
            <a:pPr>
              <a:buFont typeface="Wingdings" panose="05000000000000000000" pitchFamily="2" charset="2"/>
              <a:buChar char="q"/>
            </a:pPr>
            <a:r>
              <a:rPr lang="en-US" dirty="0">
                <a:solidFill>
                  <a:schemeClr val="tx1">
                    <a:lumMod val="50000"/>
                    <a:lumOff val="50000"/>
                  </a:schemeClr>
                </a:solidFill>
              </a:rPr>
              <a:t>Communication w.r.t medical devices and other clinical technologies </a:t>
            </a:r>
          </a:p>
          <a:p>
            <a:pPr>
              <a:buFont typeface="Wingdings" panose="05000000000000000000" pitchFamily="2" charset="2"/>
              <a:buChar char="q"/>
            </a:pPr>
            <a:r>
              <a:rPr lang="en-US" dirty="0">
                <a:solidFill>
                  <a:schemeClr val="tx1">
                    <a:lumMod val="50000"/>
                    <a:lumOff val="50000"/>
                  </a:schemeClr>
                </a:solidFill>
              </a:rPr>
              <a:t>Standard purchasing &amp; disposal process</a:t>
            </a:r>
          </a:p>
          <a:p>
            <a:pPr>
              <a:buFont typeface="Wingdings" panose="05000000000000000000" pitchFamily="2" charset="2"/>
              <a:buChar char="q"/>
            </a:pPr>
            <a:r>
              <a:rPr lang="en-US" dirty="0">
                <a:solidFill>
                  <a:schemeClr val="tx1">
                    <a:lumMod val="50000"/>
                    <a:lumOff val="50000"/>
                  </a:schemeClr>
                </a:solidFill>
              </a:rPr>
              <a:t>Standard incoming inspection and deployment process</a:t>
            </a:r>
          </a:p>
          <a:p>
            <a:pPr>
              <a:buFont typeface="Wingdings" panose="05000000000000000000" pitchFamily="2" charset="2"/>
              <a:buChar char="q"/>
            </a:pPr>
            <a:r>
              <a:rPr lang="en-US" dirty="0">
                <a:solidFill>
                  <a:schemeClr val="tx1">
                    <a:lumMod val="50000"/>
                    <a:lumOff val="50000"/>
                  </a:schemeClr>
                </a:solidFill>
              </a:rPr>
              <a:t>Standard scheduled and unscheduled maintenance procedures</a:t>
            </a:r>
          </a:p>
          <a:p>
            <a:pPr>
              <a:buFont typeface="Wingdings" panose="05000000000000000000" pitchFamily="2" charset="2"/>
              <a:buChar char="q"/>
            </a:pPr>
            <a:r>
              <a:rPr lang="en-US" dirty="0">
                <a:solidFill>
                  <a:schemeClr val="tx1">
                    <a:lumMod val="50000"/>
                    <a:lumOff val="50000"/>
                  </a:schemeClr>
                </a:solidFill>
              </a:rPr>
              <a:t>Standard response when a breach occurs</a:t>
            </a:r>
          </a:p>
          <a:p>
            <a:pPr lvl="1">
              <a:buFont typeface="Wingdings" panose="05000000000000000000" pitchFamily="2" charset="2"/>
              <a:buChar char="§"/>
            </a:pPr>
            <a:r>
              <a:rPr lang="en-US" dirty="0">
                <a:solidFill>
                  <a:schemeClr val="accent2"/>
                </a:solidFill>
              </a:rPr>
              <a:t>Breach response plan</a:t>
            </a:r>
          </a:p>
          <a:p>
            <a:pPr>
              <a:buFont typeface="Wingdings" panose="05000000000000000000" pitchFamily="2" charset="2"/>
              <a:buChar char="q"/>
            </a:pPr>
            <a:r>
              <a:rPr lang="en-US" dirty="0">
                <a:solidFill>
                  <a:schemeClr val="tx1">
                    <a:lumMod val="50000"/>
                    <a:lumOff val="50000"/>
                  </a:schemeClr>
                </a:solidFill>
              </a:rPr>
              <a:t>Standard communication process when an incident occurs</a:t>
            </a:r>
          </a:p>
          <a:p>
            <a:pPr lvl="1">
              <a:buFont typeface="Wingdings" panose="05000000000000000000" pitchFamily="2" charset="2"/>
              <a:buChar char="§"/>
            </a:pPr>
            <a:r>
              <a:rPr lang="en-US" dirty="0">
                <a:solidFill>
                  <a:schemeClr val="accent2"/>
                </a:solidFill>
              </a:rPr>
              <a:t>Incident response plan</a:t>
            </a:r>
          </a:p>
          <a:p>
            <a:pPr>
              <a:buFont typeface="Wingdings" panose="05000000000000000000" pitchFamily="2" charset="2"/>
              <a:buChar char="q"/>
            </a:pPr>
            <a:r>
              <a:rPr lang="en-US" dirty="0">
                <a:solidFill>
                  <a:schemeClr val="tx1">
                    <a:lumMod val="50000"/>
                    <a:lumOff val="50000"/>
                  </a:schemeClr>
                </a:solidFill>
              </a:rPr>
              <a:t>Standard business continuity and disaster recovery process</a:t>
            </a:r>
          </a:p>
          <a:p>
            <a:pPr lvl="1">
              <a:buFont typeface="Wingdings" panose="05000000000000000000" pitchFamily="2" charset="2"/>
              <a:buChar char="§"/>
            </a:pPr>
            <a:r>
              <a:rPr lang="en-US" dirty="0">
                <a:solidFill>
                  <a:schemeClr val="accent2"/>
                </a:solidFill>
              </a:rPr>
              <a:t>BCDR plan</a:t>
            </a:r>
          </a:p>
          <a:p>
            <a:pPr>
              <a:buFont typeface="Wingdings" panose="05000000000000000000" pitchFamily="2" charset="2"/>
              <a:buChar char="q"/>
            </a:pPr>
            <a:endParaRPr lang="en-US" dirty="0">
              <a:solidFill>
                <a:schemeClr val="tx1">
                  <a:lumMod val="50000"/>
                  <a:lumOff val="50000"/>
                </a:schemeClr>
              </a:solidFill>
            </a:endParaRPr>
          </a:p>
          <a:p>
            <a:pPr>
              <a:buFont typeface="Wingdings" panose="05000000000000000000" pitchFamily="2" charset="2"/>
              <a:buChar char="q"/>
            </a:pPr>
            <a:endParaRPr lang="en-US" dirty="0">
              <a:solidFill>
                <a:schemeClr val="tx1">
                  <a:lumMod val="50000"/>
                  <a:lumOff val="50000"/>
                </a:schemeClr>
              </a:solidFill>
            </a:endParaRPr>
          </a:p>
        </p:txBody>
      </p:sp>
      <p:pic>
        <p:nvPicPr>
          <p:cNvPr id="4" name="Picture 3">
            <a:extLst>
              <a:ext uri="{FF2B5EF4-FFF2-40B4-BE49-F238E27FC236}">
                <a16:creationId xmlns:a16="http://schemas.microsoft.com/office/drawing/2014/main" id="{2FF174C8-59CD-4EFD-8029-62D1444840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spTree>
    <p:extLst>
      <p:ext uri="{BB962C8B-B14F-4D97-AF65-F5344CB8AC3E}">
        <p14:creationId xmlns:p14="http://schemas.microsoft.com/office/powerpoint/2010/main" val="9759409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6096C-E285-44AE-B59F-72365E0B5321}"/>
              </a:ext>
            </a:extLst>
          </p:cNvPr>
          <p:cNvSpPr>
            <a:spLocks noGrp="1"/>
          </p:cNvSpPr>
          <p:nvPr>
            <p:ph type="title"/>
          </p:nvPr>
        </p:nvSpPr>
        <p:spPr/>
        <p:txBody>
          <a:bodyPr>
            <a:normAutofit/>
          </a:bodyPr>
          <a:lstStyle/>
          <a:p>
            <a:r>
              <a:rPr lang="en-US" sz="4000" dirty="0">
                <a:solidFill>
                  <a:schemeClr val="accent2"/>
                </a:solidFill>
              </a:rPr>
              <a:t>Example: Medical Device CyberSecurity Procedure Outline</a:t>
            </a:r>
          </a:p>
        </p:txBody>
      </p:sp>
      <p:sp>
        <p:nvSpPr>
          <p:cNvPr id="3" name="Content Placeholder 2">
            <a:extLst>
              <a:ext uri="{FF2B5EF4-FFF2-40B4-BE49-F238E27FC236}">
                <a16:creationId xmlns:a16="http://schemas.microsoft.com/office/drawing/2014/main" id="{D128F485-5427-4970-B309-79506D9DFC7D}"/>
              </a:ext>
            </a:extLst>
          </p:cNvPr>
          <p:cNvSpPr>
            <a:spLocks noGrp="1"/>
          </p:cNvSpPr>
          <p:nvPr>
            <p:ph sz="half" idx="1"/>
          </p:nvPr>
        </p:nvSpPr>
        <p:spPr/>
        <p:txBody>
          <a:bodyPr>
            <a:normAutofit/>
          </a:bodyPr>
          <a:lstStyle/>
          <a:p>
            <a:pPr lvl="1">
              <a:buFont typeface="Wingdings" panose="05000000000000000000" pitchFamily="2" charset="2"/>
              <a:buChar char="§"/>
            </a:pPr>
            <a:r>
              <a:rPr lang="en-US" sz="2000" dirty="0"/>
              <a:t>Lifecycle Management</a:t>
            </a:r>
          </a:p>
          <a:p>
            <a:pPr lvl="1">
              <a:buFont typeface="Wingdings" panose="05000000000000000000" pitchFamily="2" charset="2"/>
              <a:buChar char="§"/>
            </a:pPr>
            <a:r>
              <a:rPr lang="en-US" sz="2000" dirty="0"/>
              <a:t>Access Control</a:t>
            </a:r>
          </a:p>
          <a:p>
            <a:pPr lvl="2">
              <a:buFont typeface="Wingdings" panose="05000000000000000000" pitchFamily="2" charset="2"/>
              <a:buChar char="§"/>
            </a:pPr>
            <a:r>
              <a:rPr lang="en-US" sz="1600" dirty="0"/>
              <a:t>Authentication, passwords, network access, encryption, etc.</a:t>
            </a:r>
          </a:p>
          <a:p>
            <a:pPr lvl="1">
              <a:buFont typeface="Wingdings" panose="05000000000000000000" pitchFamily="2" charset="2"/>
              <a:buChar char="§"/>
            </a:pPr>
            <a:r>
              <a:rPr lang="en-US" sz="2000" dirty="0"/>
              <a:t>Software and Maintenance Considerations</a:t>
            </a:r>
          </a:p>
          <a:p>
            <a:pPr lvl="2">
              <a:buFont typeface="Wingdings" panose="05000000000000000000" pitchFamily="2" charset="2"/>
              <a:buChar char="§"/>
            </a:pPr>
            <a:r>
              <a:rPr lang="en-US" sz="1600" dirty="0"/>
              <a:t>Software updates, firmware updates, operating system updates</a:t>
            </a:r>
          </a:p>
          <a:p>
            <a:pPr lvl="1">
              <a:buFont typeface="Wingdings" panose="05000000000000000000" pitchFamily="2" charset="2"/>
              <a:buChar char="§"/>
            </a:pPr>
            <a:r>
              <a:rPr lang="en-US" sz="2000" dirty="0"/>
              <a:t>Physical Security</a:t>
            </a:r>
          </a:p>
          <a:p>
            <a:pPr lvl="1">
              <a:buFont typeface="Wingdings" panose="05000000000000000000" pitchFamily="2" charset="2"/>
              <a:buChar char="§"/>
            </a:pPr>
            <a:r>
              <a:rPr lang="en-US" sz="2000" dirty="0"/>
              <a:t>Cybersecurity monitoring, logging, auditing</a:t>
            </a:r>
          </a:p>
        </p:txBody>
      </p:sp>
      <p:sp>
        <p:nvSpPr>
          <p:cNvPr id="5" name="Content Placeholder 4">
            <a:extLst>
              <a:ext uri="{FF2B5EF4-FFF2-40B4-BE49-F238E27FC236}">
                <a16:creationId xmlns:a16="http://schemas.microsoft.com/office/drawing/2014/main" id="{75AF4102-E053-454A-AF2A-1EB59209EA7A}"/>
              </a:ext>
            </a:extLst>
          </p:cNvPr>
          <p:cNvSpPr>
            <a:spLocks noGrp="1"/>
          </p:cNvSpPr>
          <p:nvPr>
            <p:ph sz="half" idx="2"/>
          </p:nvPr>
        </p:nvSpPr>
        <p:spPr/>
        <p:txBody>
          <a:bodyPr>
            <a:normAutofit/>
          </a:bodyPr>
          <a:lstStyle/>
          <a:p>
            <a:pPr lvl="1">
              <a:buFont typeface="Wingdings" panose="05000000000000000000" pitchFamily="2" charset="2"/>
              <a:buChar char="§"/>
            </a:pPr>
            <a:r>
              <a:rPr lang="en-US" sz="2000" dirty="0"/>
              <a:t>Cybersecurity tools, such as AV, Intrusion Prevention, etc.</a:t>
            </a:r>
          </a:p>
          <a:p>
            <a:pPr lvl="1">
              <a:buFont typeface="Wingdings" panose="05000000000000000000" pitchFamily="2" charset="2"/>
              <a:buChar char="§"/>
            </a:pPr>
            <a:r>
              <a:rPr lang="en-US" sz="2000" dirty="0"/>
              <a:t>Contracting and Privacy Requirements</a:t>
            </a:r>
          </a:p>
          <a:p>
            <a:pPr lvl="1">
              <a:buFont typeface="Wingdings" panose="05000000000000000000" pitchFamily="2" charset="2"/>
              <a:buChar char="§"/>
            </a:pPr>
            <a:r>
              <a:rPr lang="en-US" sz="2000" dirty="0"/>
              <a:t>Risk Assessment and Remediation Procedures</a:t>
            </a:r>
          </a:p>
          <a:p>
            <a:pPr lvl="1">
              <a:buFont typeface="Wingdings" panose="05000000000000000000" pitchFamily="2" charset="2"/>
              <a:buChar char="§"/>
            </a:pPr>
            <a:r>
              <a:rPr lang="en-US" sz="2000" dirty="0"/>
              <a:t>Vulnerability Management</a:t>
            </a:r>
          </a:p>
          <a:p>
            <a:pPr lvl="1">
              <a:buFont typeface="Wingdings" panose="05000000000000000000" pitchFamily="2" charset="2"/>
              <a:buChar char="§"/>
            </a:pPr>
            <a:r>
              <a:rPr lang="en-US" sz="2000" dirty="0"/>
              <a:t>Remote Access and Support </a:t>
            </a:r>
          </a:p>
          <a:p>
            <a:pPr lvl="1">
              <a:buFont typeface="Wingdings" panose="05000000000000000000" pitchFamily="2" charset="2"/>
              <a:buChar char="§"/>
            </a:pPr>
            <a:r>
              <a:rPr lang="en-US" sz="2000" dirty="0"/>
              <a:t>Disaster Recovery</a:t>
            </a:r>
          </a:p>
          <a:p>
            <a:pPr lvl="1">
              <a:buFont typeface="Wingdings" panose="05000000000000000000" pitchFamily="2" charset="2"/>
              <a:buChar char="§"/>
            </a:pPr>
            <a:r>
              <a:rPr lang="en-US" sz="2000" dirty="0"/>
              <a:t>Account for Exceptions</a:t>
            </a:r>
          </a:p>
        </p:txBody>
      </p:sp>
      <p:pic>
        <p:nvPicPr>
          <p:cNvPr id="4" name="Picture 3">
            <a:extLst>
              <a:ext uri="{FF2B5EF4-FFF2-40B4-BE49-F238E27FC236}">
                <a16:creationId xmlns:a16="http://schemas.microsoft.com/office/drawing/2014/main" id="{2FF174C8-59CD-4EFD-8029-62D1444840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spTree>
    <p:extLst>
      <p:ext uri="{BB962C8B-B14F-4D97-AF65-F5344CB8AC3E}">
        <p14:creationId xmlns:p14="http://schemas.microsoft.com/office/powerpoint/2010/main" val="41310206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6096C-E285-44AE-B59F-72365E0B5321}"/>
              </a:ext>
            </a:extLst>
          </p:cNvPr>
          <p:cNvSpPr>
            <a:spLocks noGrp="1"/>
          </p:cNvSpPr>
          <p:nvPr>
            <p:ph type="title"/>
          </p:nvPr>
        </p:nvSpPr>
        <p:spPr/>
        <p:txBody>
          <a:bodyPr>
            <a:normAutofit/>
          </a:bodyPr>
          <a:lstStyle/>
          <a:p>
            <a:r>
              <a:rPr lang="en-US" sz="4000" dirty="0">
                <a:solidFill>
                  <a:schemeClr val="accent2"/>
                </a:solidFill>
              </a:rPr>
              <a:t>Risk profiling for a medical device </a:t>
            </a:r>
          </a:p>
        </p:txBody>
      </p:sp>
      <p:sp>
        <p:nvSpPr>
          <p:cNvPr id="3" name="Content Placeholder 2">
            <a:extLst>
              <a:ext uri="{FF2B5EF4-FFF2-40B4-BE49-F238E27FC236}">
                <a16:creationId xmlns:a16="http://schemas.microsoft.com/office/drawing/2014/main" id="{D128F485-5427-4970-B309-79506D9DFC7D}"/>
              </a:ext>
            </a:extLst>
          </p:cNvPr>
          <p:cNvSpPr>
            <a:spLocks noGrp="1"/>
          </p:cNvSpPr>
          <p:nvPr>
            <p:ph idx="1"/>
          </p:nvPr>
        </p:nvSpPr>
        <p:spPr/>
        <p:txBody>
          <a:bodyPr>
            <a:normAutofit/>
          </a:bodyPr>
          <a:lstStyle/>
          <a:p>
            <a:pPr>
              <a:buFont typeface="Wingdings" panose="05000000000000000000" pitchFamily="2" charset="2"/>
              <a:buChar char="§"/>
            </a:pPr>
            <a:r>
              <a:rPr lang="en-US" sz="3200" dirty="0"/>
              <a:t>Security configuration</a:t>
            </a:r>
          </a:p>
          <a:p>
            <a:pPr>
              <a:buFont typeface="Wingdings" panose="05000000000000000000" pitchFamily="2" charset="2"/>
              <a:buChar char="§"/>
            </a:pPr>
            <a:r>
              <a:rPr lang="en-US" sz="3200" dirty="0"/>
              <a:t>Operating environment </a:t>
            </a:r>
          </a:p>
          <a:p>
            <a:pPr>
              <a:buFont typeface="Wingdings" panose="05000000000000000000" pitchFamily="2" charset="2"/>
              <a:buChar char="§"/>
            </a:pPr>
            <a:r>
              <a:rPr lang="en-US" sz="3200" dirty="0"/>
              <a:t>Reducing residual risk </a:t>
            </a:r>
          </a:p>
          <a:p>
            <a:pPr>
              <a:buFont typeface="Wingdings" panose="05000000000000000000" pitchFamily="2" charset="2"/>
              <a:buChar char="§"/>
            </a:pPr>
            <a:endParaRPr lang="en-US" sz="3200" dirty="0"/>
          </a:p>
        </p:txBody>
      </p:sp>
      <p:pic>
        <p:nvPicPr>
          <p:cNvPr id="4" name="Picture 3">
            <a:extLst>
              <a:ext uri="{FF2B5EF4-FFF2-40B4-BE49-F238E27FC236}">
                <a16:creationId xmlns:a16="http://schemas.microsoft.com/office/drawing/2014/main" id="{2FF174C8-59CD-4EFD-8029-62D1444840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spTree>
    <p:extLst>
      <p:ext uri="{BB962C8B-B14F-4D97-AF65-F5344CB8AC3E}">
        <p14:creationId xmlns:p14="http://schemas.microsoft.com/office/powerpoint/2010/main" val="23517559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6096C-E285-44AE-B59F-72365E0B5321}"/>
              </a:ext>
            </a:extLst>
          </p:cNvPr>
          <p:cNvSpPr>
            <a:spLocks noGrp="1"/>
          </p:cNvSpPr>
          <p:nvPr>
            <p:ph type="title"/>
          </p:nvPr>
        </p:nvSpPr>
        <p:spPr/>
        <p:txBody>
          <a:bodyPr>
            <a:normAutofit/>
          </a:bodyPr>
          <a:lstStyle/>
          <a:p>
            <a:r>
              <a:rPr lang="en-US" sz="4000" dirty="0">
                <a:solidFill>
                  <a:schemeClr val="accent2"/>
                </a:solidFill>
              </a:rPr>
              <a:t>Evolution of the Documentation – Patching Workflow	</a:t>
            </a:r>
          </a:p>
        </p:txBody>
      </p:sp>
      <p:sp>
        <p:nvSpPr>
          <p:cNvPr id="3" name="Content Placeholder 2">
            <a:extLst>
              <a:ext uri="{FF2B5EF4-FFF2-40B4-BE49-F238E27FC236}">
                <a16:creationId xmlns:a16="http://schemas.microsoft.com/office/drawing/2014/main" id="{D128F485-5427-4970-B309-79506D9DFC7D}"/>
              </a:ext>
            </a:extLst>
          </p:cNvPr>
          <p:cNvSpPr>
            <a:spLocks noGrp="1"/>
          </p:cNvSpPr>
          <p:nvPr>
            <p:ph idx="1"/>
          </p:nvPr>
        </p:nvSpPr>
        <p:spPr/>
        <p:txBody>
          <a:bodyPr>
            <a:normAutofit fontScale="92500"/>
          </a:bodyPr>
          <a:lstStyle/>
          <a:p>
            <a:pPr>
              <a:buFont typeface="Wingdings" panose="05000000000000000000" pitchFamily="2" charset="2"/>
              <a:buChar char="q"/>
            </a:pPr>
            <a:r>
              <a:rPr lang="en-US" sz="2400" dirty="0"/>
              <a:t>Current patching capitalizes on the CMMS</a:t>
            </a:r>
          </a:p>
          <a:p>
            <a:pPr>
              <a:buFont typeface="Wingdings" panose="05000000000000000000" pitchFamily="2" charset="2"/>
              <a:buChar char="q"/>
            </a:pPr>
            <a:r>
              <a:rPr lang="en-US" sz="2400" dirty="0"/>
              <a:t>Relies on known system, ISAC alerts, and system coordinator for generating work orders specific to patching efforts </a:t>
            </a:r>
          </a:p>
          <a:p>
            <a:pPr>
              <a:buFont typeface="Wingdings" panose="05000000000000000000" pitchFamily="2" charset="2"/>
              <a:buChar char="q"/>
            </a:pPr>
            <a:r>
              <a:rPr lang="en-US" sz="2400" dirty="0"/>
              <a:t>Standard procedure for the Integrated Clinical Technologies (ICT) team and technicians </a:t>
            </a:r>
          </a:p>
          <a:p>
            <a:pPr lvl="1">
              <a:buFont typeface="Wingdings" panose="05000000000000000000" pitchFamily="2" charset="2"/>
              <a:buChar char="q"/>
            </a:pPr>
            <a:r>
              <a:rPr lang="en-US" sz="2200" dirty="0"/>
              <a:t>ICT assesses and coordinates with vendor and Information Security</a:t>
            </a:r>
          </a:p>
          <a:p>
            <a:pPr lvl="1">
              <a:buFont typeface="Wingdings" panose="05000000000000000000" pitchFamily="2" charset="2"/>
              <a:buChar char="q"/>
            </a:pPr>
            <a:r>
              <a:rPr lang="en-US" sz="2200" dirty="0"/>
              <a:t>ICT and technicians coordinate to apply patches</a:t>
            </a:r>
          </a:p>
          <a:p>
            <a:pPr>
              <a:buFont typeface="Wingdings" panose="05000000000000000000" pitchFamily="2" charset="2"/>
              <a:buChar char="q"/>
            </a:pPr>
            <a:r>
              <a:rPr lang="en-US" sz="2400" dirty="0"/>
              <a:t>Reportable and specific to each asset in the inventory</a:t>
            </a:r>
          </a:p>
          <a:p>
            <a:pPr lvl="1">
              <a:buFont typeface="Wingdings" panose="05000000000000000000" pitchFamily="2" charset="2"/>
              <a:buChar char="q"/>
            </a:pPr>
            <a:r>
              <a:rPr lang="en-US" sz="2200" dirty="0"/>
              <a:t>Problem and response code is prepopulated in the work orders </a:t>
            </a:r>
          </a:p>
          <a:p>
            <a:pPr lvl="1">
              <a:buFont typeface="Wingdings" panose="05000000000000000000" pitchFamily="2" charset="2"/>
              <a:buChar char="q"/>
            </a:pPr>
            <a:r>
              <a:rPr lang="en-US" sz="2200" dirty="0"/>
              <a:t>Service template has instructions to apply the patches </a:t>
            </a:r>
          </a:p>
          <a:p>
            <a:pPr lvl="1">
              <a:buFont typeface="Wingdings" panose="05000000000000000000" pitchFamily="2" charset="2"/>
              <a:buChar char="q"/>
            </a:pPr>
            <a:r>
              <a:rPr lang="en-US" sz="2200" dirty="0"/>
              <a:t>Remediation options are set in the resolution code</a:t>
            </a:r>
          </a:p>
          <a:p>
            <a:pPr>
              <a:buFont typeface="Wingdings" panose="05000000000000000000" pitchFamily="2" charset="2"/>
              <a:buChar char="§"/>
            </a:pPr>
            <a:endParaRPr lang="en-US" sz="2400" dirty="0"/>
          </a:p>
        </p:txBody>
      </p:sp>
      <p:pic>
        <p:nvPicPr>
          <p:cNvPr id="4" name="Picture 3">
            <a:extLst>
              <a:ext uri="{FF2B5EF4-FFF2-40B4-BE49-F238E27FC236}">
                <a16:creationId xmlns:a16="http://schemas.microsoft.com/office/drawing/2014/main" id="{2FF174C8-59CD-4EFD-8029-62D1444840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spTree>
    <p:extLst>
      <p:ext uri="{BB962C8B-B14F-4D97-AF65-F5344CB8AC3E}">
        <p14:creationId xmlns:p14="http://schemas.microsoft.com/office/powerpoint/2010/main" val="25782614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6096C-E285-44AE-B59F-72365E0B5321}"/>
              </a:ext>
            </a:extLst>
          </p:cNvPr>
          <p:cNvSpPr>
            <a:spLocks noGrp="1"/>
          </p:cNvSpPr>
          <p:nvPr>
            <p:ph type="title"/>
          </p:nvPr>
        </p:nvSpPr>
        <p:spPr/>
        <p:txBody>
          <a:bodyPr>
            <a:normAutofit/>
          </a:bodyPr>
          <a:lstStyle/>
          <a:p>
            <a:r>
              <a:rPr lang="en-US" sz="4000" dirty="0">
                <a:solidFill>
                  <a:schemeClr val="accent2"/>
                </a:solidFill>
              </a:rPr>
              <a:t>Proactive Patching</a:t>
            </a:r>
          </a:p>
        </p:txBody>
      </p:sp>
      <p:sp>
        <p:nvSpPr>
          <p:cNvPr id="3" name="Content Placeholder 2">
            <a:extLst>
              <a:ext uri="{FF2B5EF4-FFF2-40B4-BE49-F238E27FC236}">
                <a16:creationId xmlns:a16="http://schemas.microsoft.com/office/drawing/2014/main" id="{D128F485-5427-4970-B309-79506D9DFC7D}"/>
              </a:ext>
            </a:extLst>
          </p:cNvPr>
          <p:cNvSpPr>
            <a:spLocks noGrp="1"/>
          </p:cNvSpPr>
          <p:nvPr>
            <p:ph idx="1"/>
          </p:nvPr>
        </p:nvSpPr>
        <p:spPr/>
        <p:txBody>
          <a:bodyPr>
            <a:normAutofit lnSpcReduction="10000"/>
          </a:bodyPr>
          <a:lstStyle/>
          <a:p>
            <a:pPr>
              <a:buFont typeface="Wingdings" panose="05000000000000000000" pitchFamily="2" charset="2"/>
              <a:buChar char="q"/>
            </a:pPr>
            <a:r>
              <a:rPr lang="en-US" dirty="0"/>
              <a:t>This would encompass regular updates to operating system, firmware, antivirus, whitelisting tools, etc. </a:t>
            </a:r>
          </a:p>
          <a:p>
            <a:pPr>
              <a:buFont typeface="Wingdings" panose="05000000000000000000" pitchFamily="2" charset="2"/>
              <a:buChar char="q"/>
            </a:pPr>
            <a:r>
              <a:rPr lang="en-US" dirty="0"/>
              <a:t>There are cost/ benefit considerations relating to the need and frequency of these types of updates</a:t>
            </a:r>
          </a:p>
          <a:p>
            <a:pPr lvl="1">
              <a:buSzPct val="50000"/>
              <a:buFont typeface="Wingdings" panose="05000000000000000000" pitchFamily="2" charset="2"/>
              <a:buChar char="q"/>
            </a:pPr>
            <a:r>
              <a:rPr lang="en-US" dirty="0"/>
              <a:t>Cost per touch</a:t>
            </a:r>
          </a:p>
          <a:p>
            <a:pPr lvl="1">
              <a:buSzPct val="50000"/>
              <a:buFont typeface="Wingdings" panose="05000000000000000000" pitchFamily="2" charset="2"/>
              <a:buChar char="q"/>
            </a:pPr>
            <a:r>
              <a:rPr lang="en-US" dirty="0"/>
              <a:t>Risk score/ rating of the equipment</a:t>
            </a:r>
          </a:p>
          <a:p>
            <a:pPr lvl="1">
              <a:buSzPct val="50000"/>
              <a:buFont typeface="Wingdings" panose="05000000000000000000" pitchFamily="2" charset="2"/>
              <a:buChar char="q"/>
            </a:pPr>
            <a:r>
              <a:rPr lang="en-US" dirty="0"/>
              <a:t>Organizational priorities</a:t>
            </a:r>
          </a:p>
          <a:p>
            <a:pPr>
              <a:buFont typeface="Wingdings" panose="05000000000000000000" pitchFamily="2" charset="2"/>
              <a:buChar char="q"/>
            </a:pPr>
            <a:r>
              <a:rPr lang="en-US" dirty="0"/>
              <a:t>Collaboration with clinical practice, HTM, Information Security and consensus policy/ process should be established per manufacturer/model</a:t>
            </a:r>
          </a:p>
          <a:p>
            <a:pPr>
              <a:buFont typeface="Wingdings" panose="05000000000000000000" pitchFamily="2" charset="2"/>
              <a:buChar char="q"/>
            </a:pPr>
            <a:r>
              <a:rPr lang="en-US" dirty="0"/>
              <a:t>If possible, HTM will update/ patch in line with the device Preventative Maintenance (PM) schedule</a:t>
            </a:r>
          </a:p>
          <a:p>
            <a:pPr>
              <a:buFont typeface="Wingdings" panose="05000000000000000000" pitchFamily="2" charset="2"/>
              <a:buChar char="q"/>
            </a:pPr>
            <a:r>
              <a:rPr lang="en-US" dirty="0"/>
              <a:t>Off-cycle updates can be handled with additional PM’s and SCM’s</a:t>
            </a:r>
          </a:p>
          <a:p>
            <a:pPr>
              <a:buFont typeface="Wingdings" panose="05000000000000000000" pitchFamily="2" charset="2"/>
              <a:buChar char="q"/>
            </a:pPr>
            <a:endParaRPr lang="en-US" dirty="0"/>
          </a:p>
          <a:p>
            <a:pPr marL="628742" lvl="1" indent="-285750">
              <a:buFont typeface="Wingdings" panose="05000000000000000000" pitchFamily="2" charset="2"/>
              <a:buChar char="q"/>
            </a:pPr>
            <a:endParaRPr lang="en-US" dirty="0"/>
          </a:p>
          <a:p>
            <a:pPr>
              <a:buFont typeface="Wingdings" panose="05000000000000000000" pitchFamily="2" charset="2"/>
              <a:buChar char="q"/>
            </a:pPr>
            <a:endParaRPr lang="en-US" sz="2400" dirty="0"/>
          </a:p>
        </p:txBody>
      </p:sp>
      <p:pic>
        <p:nvPicPr>
          <p:cNvPr id="4" name="Picture 3">
            <a:extLst>
              <a:ext uri="{FF2B5EF4-FFF2-40B4-BE49-F238E27FC236}">
                <a16:creationId xmlns:a16="http://schemas.microsoft.com/office/drawing/2014/main" id="{2FF174C8-59CD-4EFD-8029-62D1444840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spTree>
    <p:extLst>
      <p:ext uri="{BB962C8B-B14F-4D97-AF65-F5344CB8AC3E}">
        <p14:creationId xmlns:p14="http://schemas.microsoft.com/office/powerpoint/2010/main" val="3637045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6096C-E285-44AE-B59F-72365E0B5321}"/>
              </a:ext>
            </a:extLst>
          </p:cNvPr>
          <p:cNvSpPr>
            <a:spLocks noGrp="1"/>
          </p:cNvSpPr>
          <p:nvPr>
            <p:ph type="title"/>
          </p:nvPr>
        </p:nvSpPr>
        <p:spPr/>
        <p:txBody>
          <a:bodyPr>
            <a:normAutofit/>
          </a:bodyPr>
          <a:lstStyle/>
          <a:p>
            <a:r>
              <a:rPr lang="en-US" sz="4000" dirty="0">
                <a:solidFill>
                  <a:schemeClr val="accent2"/>
                </a:solidFill>
              </a:rPr>
              <a:t>Proactive Patching</a:t>
            </a:r>
          </a:p>
        </p:txBody>
      </p:sp>
      <p:sp>
        <p:nvSpPr>
          <p:cNvPr id="3" name="Content Placeholder 2">
            <a:extLst>
              <a:ext uri="{FF2B5EF4-FFF2-40B4-BE49-F238E27FC236}">
                <a16:creationId xmlns:a16="http://schemas.microsoft.com/office/drawing/2014/main" id="{D128F485-5427-4970-B309-79506D9DFC7D}"/>
              </a:ext>
            </a:extLst>
          </p:cNvPr>
          <p:cNvSpPr>
            <a:spLocks noGrp="1"/>
          </p:cNvSpPr>
          <p:nvPr>
            <p:ph idx="1"/>
          </p:nvPr>
        </p:nvSpPr>
        <p:spPr>
          <a:xfrm>
            <a:off x="5418952" y="3428999"/>
            <a:ext cx="6096001" cy="2927195"/>
          </a:xfrm>
        </p:spPr>
        <p:txBody>
          <a:bodyPr>
            <a:normAutofit/>
          </a:bodyPr>
          <a:lstStyle/>
          <a:p>
            <a:pPr>
              <a:buClr>
                <a:schemeClr val="accent2"/>
              </a:buClr>
              <a:buFont typeface="Wingdings" panose="05000000000000000000" pitchFamily="2" charset="2"/>
              <a:buChar char="q"/>
            </a:pPr>
            <a:r>
              <a:rPr lang="en-US" sz="2400" dirty="0"/>
              <a:t>HTM can add security related procedures to the PM procedure checklist within the CMMS </a:t>
            </a:r>
          </a:p>
          <a:p>
            <a:pPr>
              <a:buClr>
                <a:schemeClr val="accent2"/>
              </a:buClr>
              <a:buFont typeface="Wingdings" panose="05000000000000000000" pitchFamily="2" charset="2"/>
              <a:buChar char="q"/>
            </a:pPr>
            <a:r>
              <a:rPr lang="en-US" sz="2400" dirty="0"/>
              <a:t>This would assure that  cybersecurity related tasks are completed as part of the normal maintenance process on each device. </a:t>
            </a:r>
          </a:p>
          <a:p>
            <a:pPr>
              <a:buClr>
                <a:schemeClr val="accent2"/>
              </a:buClr>
              <a:buFont typeface="Wingdings" panose="05000000000000000000" pitchFamily="2" charset="2"/>
              <a:buChar char="q"/>
            </a:pPr>
            <a:r>
              <a:rPr lang="en-US" sz="2400" dirty="0"/>
              <a:t>More modern CMMS systems have robust checklist features.</a:t>
            </a:r>
          </a:p>
          <a:p>
            <a:pPr>
              <a:buClr>
                <a:schemeClr val="accent2"/>
              </a:buClr>
              <a:buFont typeface="Wingdings" panose="05000000000000000000" pitchFamily="2" charset="2"/>
              <a:buChar char="q"/>
            </a:pPr>
            <a:endParaRPr lang="en-US" sz="2400" dirty="0"/>
          </a:p>
          <a:p>
            <a:pPr>
              <a:buClr>
                <a:schemeClr val="accent2"/>
              </a:buClr>
              <a:buFont typeface="Wingdings" panose="05000000000000000000" pitchFamily="2" charset="2"/>
              <a:buChar char="q"/>
            </a:pPr>
            <a:endParaRPr lang="en-US" sz="2400" dirty="0"/>
          </a:p>
        </p:txBody>
      </p:sp>
      <p:pic>
        <p:nvPicPr>
          <p:cNvPr id="4" name="Picture 3">
            <a:extLst>
              <a:ext uri="{FF2B5EF4-FFF2-40B4-BE49-F238E27FC236}">
                <a16:creationId xmlns:a16="http://schemas.microsoft.com/office/drawing/2014/main" id="{2FF174C8-59CD-4EFD-8029-62D1444840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pic>
        <p:nvPicPr>
          <p:cNvPr id="5" name="Picture 3">
            <a:extLst>
              <a:ext uri="{FF2B5EF4-FFF2-40B4-BE49-F238E27FC236}">
                <a16:creationId xmlns:a16="http://schemas.microsoft.com/office/drawing/2014/main" id="{930B663A-B63A-466C-805F-17848E2FD3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477" y="3766558"/>
            <a:ext cx="5159716" cy="23837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ular Callout 3">
            <a:extLst>
              <a:ext uri="{FF2B5EF4-FFF2-40B4-BE49-F238E27FC236}">
                <a16:creationId xmlns:a16="http://schemas.microsoft.com/office/drawing/2014/main" id="{7330D481-5027-41DD-9239-B30D77D94D35}"/>
              </a:ext>
            </a:extLst>
          </p:cNvPr>
          <p:cNvSpPr/>
          <p:nvPr/>
        </p:nvSpPr>
        <p:spPr>
          <a:xfrm>
            <a:off x="2548821" y="1875031"/>
            <a:ext cx="6096001" cy="1419224"/>
          </a:xfrm>
          <a:prstGeom prst="wedgeRectCallout">
            <a:avLst>
              <a:gd name="adj1" fmla="val -67926"/>
              <a:gd name="adj2" fmla="val 12608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5">
            <a:extLst>
              <a:ext uri="{FF2B5EF4-FFF2-40B4-BE49-F238E27FC236}">
                <a16:creationId xmlns:a16="http://schemas.microsoft.com/office/drawing/2014/main" id="{1A9A0B5A-7D1A-471B-9C26-D4DB292DE3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3121" y="2023963"/>
            <a:ext cx="5867400" cy="1085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a:extLst>
              <a:ext uri="{FF2B5EF4-FFF2-40B4-BE49-F238E27FC236}">
                <a16:creationId xmlns:a16="http://schemas.microsoft.com/office/drawing/2014/main" id="{10F449B7-6F0F-4F24-989F-14CF35368114}"/>
              </a:ext>
            </a:extLst>
          </p:cNvPr>
          <p:cNvSpPr txBox="1"/>
          <p:nvPr/>
        </p:nvSpPr>
        <p:spPr>
          <a:xfrm>
            <a:off x="9911442" y="6073412"/>
            <a:ext cx="2147207" cy="307777"/>
          </a:xfrm>
          <a:prstGeom prst="rect">
            <a:avLst/>
          </a:prstGeom>
          <a:noFill/>
        </p:spPr>
        <p:txBody>
          <a:bodyPr wrap="square" rtlCol="0">
            <a:spAutoFit/>
          </a:bodyPr>
          <a:lstStyle/>
          <a:p>
            <a:r>
              <a:rPr lang="en-US" sz="1400" dirty="0">
                <a:solidFill>
                  <a:schemeClr val="tx1">
                    <a:lumMod val="50000"/>
                    <a:lumOff val="50000"/>
                  </a:schemeClr>
                </a:solidFill>
              </a:rPr>
              <a:t>Keith Whitby, Mayo Clinic</a:t>
            </a:r>
          </a:p>
        </p:txBody>
      </p:sp>
    </p:spTree>
    <p:extLst>
      <p:ext uri="{BB962C8B-B14F-4D97-AF65-F5344CB8AC3E}">
        <p14:creationId xmlns:p14="http://schemas.microsoft.com/office/powerpoint/2010/main" val="9019775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6096C-E285-44AE-B59F-72365E0B5321}"/>
              </a:ext>
            </a:extLst>
          </p:cNvPr>
          <p:cNvSpPr>
            <a:spLocks noGrp="1"/>
          </p:cNvSpPr>
          <p:nvPr>
            <p:ph type="title"/>
          </p:nvPr>
        </p:nvSpPr>
        <p:spPr/>
        <p:txBody>
          <a:bodyPr>
            <a:normAutofit/>
          </a:bodyPr>
          <a:lstStyle/>
          <a:p>
            <a:r>
              <a:rPr lang="en-US" sz="4000" dirty="0">
                <a:solidFill>
                  <a:schemeClr val="accent2"/>
                </a:solidFill>
              </a:rPr>
              <a:t>Proactive Reviewing of Service Contracts </a:t>
            </a:r>
          </a:p>
        </p:txBody>
      </p:sp>
      <p:sp>
        <p:nvSpPr>
          <p:cNvPr id="3" name="Content Placeholder 2">
            <a:extLst>
              <a:ext uri="{FF2B5EF4-FFF2-40B4-BE49-F238E27FC236}">
                <a16:creationId xmlns:a16="http://schemas.microsoft.com/office/drawing/2014/main" id="{D128F485-5427-4970-B309-79506D9DFC7D}"/>
              </a:ext>
            </a:extLst>
          </p:cNvPr>
          <p:cNvSpPr>
            <a:spLocks noGrp="1"/>
          </p:cNvSpPr>
          <p:nvPr>
            <p:ph idx="1"/>
          </p:nvPr>
        </p:nvSpPr>
        <p:spPr>
          <a:xfrm>
            <a:off x="1097280" y="1845733"/>
            <a:ext cx="10058400" cy="4343193"/>
          </a:xfrm>
        </p:spPr>
        <p:txBody>
          <a:bodyPr>
            <a:noAutofit/>
          </a:bodyPr>
          <a:lstStyle/>
          <a:p>
            <a:pPr lvl="0">
              <a:lnSpc>
                <a:spcPct val="80000"/>
              </a:lnSpc>
              <a:spcBef>
                <a:spcPts val="0"/>
              </a:spcBef>
              <a:spcAft>
                <a:spcPts val="0"/>
              </a:spcAft>
              <a:buClr>
                <a:schemeClr val="accent2"/>
              </a:buClr>
              <a:buSzPts val="2000"/>
              <a:buFont typeface="Wingdings" panose="05000000000000000000" pitchFamily="2" charset="2"/>
              <a:buChar char="q"/>
            </a:pPr>
            <a:r>
              <a:rPr lang="en-US" sz="2400" dirty="0">
                <a:solidFill>
                  <a:schemeClr val="tx1">
                    <a:lumMod val="65000"/>
                    <a:lumOff val="35000"/>
                  </a:schemeClr>
                </a:solidFill>
                <a:ea typeface="Arial"/>
                <a:cs typeface="Arial"/>
                <a:sym typeface="Arial"/>
              </a:rPr>
              <a:t>Use and disclosure of sensitive data</a:t>
            </a:r>
            <a:endParaRPr lang="en-US" sz="2400" dirty="0">
              <a:solidFill>
                <a:schemeClr val="tx1">
                  <a:lumMod val="65000"/>
                  <a:lumOff val="35000"/>
                </a:schemeClr>
              </a:solidFill>
            </a:endParaRPr>
          </a:p>
          <a:p>
            <a:pPr marL="800100" lvl="1" indent="-342900">
              <a:lnSpc>
                <a:spcPct val="80000"/>
              </a:lnSpc>
              <a:spcBef>
                <a:spcPts val="350"/>
              </a:spcBef>
              <a:spcAft>
                <a:spcPts val="0"/>
              </a:spcAft>
              <a:buClr>
                <a:schemeClr val="accent2"/>
              </a:buClr>
              <a:buSzPts val="1750"/>
              <a:buFont typeface="Wingdings" panose="05000000000000000000" pitchFamily="2" charset="2"/>
              <a:buChar char="q"/>
            </a:pPr>
            <a:r>
              <a:rPr lang="en-US" sz="2400" dirty="0">
                <a:solidFill>
                  <a:schemeClr val="tx1">
                    <a:lumMod val="65000"/>
                    <a:lumOff val="35000"/>
                  </a:schemeClr>
                </a:solidFill>
                <a:ea typeface="Arial"/>
                <a:cs typeface="Arial"/>
                <a:sym typeface="Arial"/>
              </a:rPr>
              <a:t>Login authorization and authentication</a:t>
            </a:r>
            <a:endParaRPr lang="en-US" sz="2400" dirty="0">
              <a:solidFill>
                <a:schemeClr val="tx1">
                  <a:lumMod val="65000"/>
                  <a:lumOff val="35000"/>
                </a:schemeClr>
              </a:solidFill>
            </a:endParaRPr>
          </a:p>
          <a:p>
            <a:pPr marL="800100" lvl="1" indent="-342900">
              <a:lnSpc>
                <a:spcPct val="80000"/>
              </a:lnSpc>
              <a:spcBef>
                <a:spcPts val="350"/>
              </a:spcBef>
              <a:spcAft>
                <a:spcPts val="0"/>
              </a:spcAft>
              <a:buClr>
                <a:schemeClr val="accent2"/>
              </a:buClr>
              <a:buSzPts val="1750"/>
              <a:buFont typeface="Wingdings" panose="05000000000000000000" pitchFamily="2" charset="2"/>
              <a:buChar char="q"/>
            </a:pPr>
            <a:r>
              <a:rPr lang="en-US" sz="2400" dirty="0">
                <a:solidFill>
                  <a:schemeClr val="tx1">
                    <a:lumMod val="65000"/>
                    <a:lumOff val="35000"/>
                  </a:schemeClr>
                </a:solidFill>
                <a:ea typeface="Arial"/>
                <a:cs typeface="Arial"/>
                <a:sym typeface="Arial"/>
              </a:rPr>
              <a:t>Audit trails</a:t>
            </a:r>
            <a:endParaRPr lang="en-US" sz="2400" dirty="0">
              <a:solidFill>
                <a:schemeClr val="tx1">
                  <a:lumMod val="65000"/>
                  <a:lumOff val="35000"/>
                </a:schemeClr>
              </a:solidFill>
            </a:endParaRPr>
          </a:p>
          <a:p>
            <a:pPr marL="800100" lvl="1" indent="-342900">
              <a:lnSpc>
                <a:spcPct val="80000"/>
              </a:lnSpc>
              <a:spcBef>
                <a:spcPts val="350"/>
              </a:spcBef>
              <a:spcAft>
                <a:spcPts val="0"/>
              </a:spcAft>
              <a:buClr>
                <a:schemeClr val="accent2"/>
              </a:buClr>
              <a:buSzPts val="1750"/>
              <a:buFont typeface="Wingdings" panose="05000000000000000000" pitchFamily="2" charset="2"/>
              <a:buChar char="q"/>
            </a:pPr>
            <a:r>
              <a:rPr lang="en-US" sz="2400" dirty="0">
                <a:solidFill>
                  <a:schemeClr val="tx1">
                    <a:lumMod val="65000"/>
                    <a:lumOff val="35000"/>
                  </a:schemeClr>
                </a:solidFill>
                <a:ea typeface="Arial"/>
                <a:cs typeface="Arial"/>
                <a:sym typeface="Arial"/>
              </a:rPr>
              <a:t>Physical/ electronic/ external access to devices and systems</a:t>
            </a:r>
            <a:endParaRPr lang="en-US" sz="2400" dirty="0">
              <a:solidFill>
                <a:schemeClr val="tx1">
                  <a:lumMod val="65000"/>
                  <a:lumOff val="35000"/>
                </a:schemeClr>
              </a:solidFill>
            </a:endParaRPr>
          </a:p>
          <a:p>
            <a:pPr lvl="0">
              <a:lnSpc>
                <a:spcPct val="80000"/>
              </a:lnSpc>
              <a:spcBef>
                <a:spcPts val="400"/>
              </a:spcBef>
              <a:spcAft>
                <a:spcPts val="0"/>
              </a:spcAft>
              <a:buClr>
                <a:schemeClr val="accent2"/>
              </a:buClr>
              <a:buSzPts val="2000"/>
              <a:buFont typeface="Wingdings" panose="05000000000000000000" pitchFamily="2" charset="2"/>
              <a:buChar char="q"/>
            </a:pPr>
            <a:r>
              <a:rPr lang="en-US" sz="2400" dirty="0">
                <a:solidFill>
                  <a:schemeClr val="tx1">
                    <a:lumMod val="65000"/>
                    <a:lumOff val="35000"/>
                  </a:schemeClr>
                </a:solidFill>
                <a:ea typeface="Arial"/>
                <a:cs typeface="Arial"/>
                <a:sym typeface="Arial"/>
              </a:rPr>
              <a:t>Enact and adherence to internal security policies and procedures</a:t>
            </a:r>
            <a:endParaRPr lang="en-US" sz="2400" dirty="0">
              <a:solidFill>
                <a:schemeClr val="tx1">
                  <a:lumMod val="65000"/>
                  <a:lumOff val="35000"/>
                </a:schemeClr>
              </a:solidFill>
            </a:endParaRPr>
          </a:p>
          <a:p>
            <a:pPr marL="800100" lvl="1" indent="-342900">
              <a:lnSpc>
                <a:spcPct val="80000"/>
              </a:lnSpc>
              <a:spcBef>
                <a:spcPts val="350"/>
              </a:spcBef>
              <a:spcAft>
                <a:spcPts val="0"/>
              </a:spcAft>
              <a:buClr>
                <a:schemeClr val="accent2"/>
              </a:buClr>
              <a:buSzPts val="1750"/>
              <a:buFont typeface="Wingdings" panose="05000000000000000000" pitchFamily="2" charset="2"/>
              <a:buChar char="q"/>
            </a:pPr>
            <a:r>
              <a:rPr lang="en-US" sz="2400" dirty="0">
                <a:solidFill>
                  <a:schemeClr val="tx1">
                    <a:lumMod val="65000"/>
                    <a:lumOff val="35000"/>
                  </a:schemeClr>
                </a:solidFill>
                <a:ea typeface="Arial"/>
                <a:cs typeface="Arial"/>
                <a:sym typeface="Arial"/>
              </a:rPr>
              <a:t>Anti-malware/ code or software that collect information or assert control over medical devices and associated information systems</a:t>
            </a:r>
            <a:endParaRPr lang="en-US" sz="2400" dirty="0">
              <a:solidFill>
                <a:schemeClr val="tx1">
                  <a:lumMod val="65000"/>
                  <a:lumOff val="35000"/>
                </a:schemeClr>
              </a:solidFill>
            </a:endParaRPr>
          </a:p>
          <a:p>
            <a:pPr marL="800100" lvl="1" indent="-342900">
              <a:lnSpc>
                <a:spcPct val="80000"/>
              </a:lnSpc>
              <a:spcBef>
                <a:spcPts val="350"/>
              </a:spcBef>
              <a:spcAft>
                <a:spcPts val="0"/>
              </a:spcAft>
              <a:buClr>
                <a:schemeClr val="accent2"/>
              </a:buClr>
              <a:buSzPts val="1750"/>
              <a:buFont typeface="Wingdings" panose="05000000000000000000" pitchFamily="2" charset="2"/>
              <a:buChar char="q"/>
            </a:pPr>
            <a:r>
              <a:rPr lang="en-US" sz="2400" dirty="0">
                <a:solidFill>
                  <a:schemeClr val="tx1">
                    <a:lumMod val="65000"/>
                    <a:lumOff val="35000"/>
                  </a:schemeClr>
                </a:solidFill>
                <a:ea typeface="Arial"/>
                <a:cs typeface="Arial"/>
                <a:sym typeface="Arial"/>
              </a:rPr>
              <a:t>Client and device encryption, wireless encryption, electronic encryption</a:t>
            </a:r>
            <a:endParaRPr lang="en-US" sz="2400" dirty="0">
              <a:solidFill>
                <a:schemeClr val="tx1">
                  <a:lumMod val="65000"/>
                  <a:lumOff val="35000"/>
                </a:schemeClr>
              </a:solidFill>
            </a:endParaRPr>
          </a:p>
          <a:p>
            <a:pPr marL="800100" lvl="1" indent="-342900">
              <a:lnSpc>
                <a:spcPct val="80000"/>
              </a:lnSpc>
              <a:spcBef>
                <a:spcPts val="350"/>
              </a:spcBef>
              <a:spcAft>
                <a:spcPts val="0"/>
              </a:spcAft>
              <a:buClr>
                <a:schemeClr val="accent2"/>
              </a:buClr>
              <a:buSzPts val="1750"/>
              <a:buFont typeface="Wingdings" panose="05000000000000000000" pitchFamily="2" charset="2"/>
              <a:buChar char="q"/>
            </a:pPr>
            <a:r>
              <a:rPr lang="en-US" sz="2400" dirty="0">
                <a:solidFill>
                  <a:schemeClr val="tx1">
                    <a:lumMod val="65000"/>
                    <a:lumOff val="35000"/>
                  </a:schemeClr>
                </a:solidFill>
                <a:ea typeface="Arial"/>
                <a:cs typeface="Arial"/>
                <a:sym typeface="Arial"/>
              </a:rPr>
              <a:t>Vulnerability management and patch management strategy</a:t>
            </a:r>
            <a:endParaRPr lang="en-US" sz="2400" dirty="0">
              <a:solidFill>
                <a:schemeClr val="tx1">
                  <a:lumMod val="65000"/>
                  <a:lumOff val="35000"/>
                </a:schemeClr>
              </a:solidFill>
            </a:endParaRPr>
          </a:p>
          <a:p>
            <a:pPr lvl="0">
              <a:lnSpc>
                <a:spcPct val="80000"/>
              </a:lnSpc>
              <a:spcBef>
                <a:spcPts val="400"/>
              </a:spcBef>
              <a:spcAft>
                <a:spcPts val="0"/>
              </a:spcAft>
              <a:buClr>
                <a:schemeClr val="accent2"/>
              </a:buClr>
              <a:buSzPts val="2000"/>
              <a:buFont typeface="Wingdings" panose="05000000000000000000" pitchFamily="2" charset="2"/>
              <a:buChar char="q"/>
            </a:pPr>
            <a:r>
              <a:rPr lang="en-US" sz="2400" dirty="0">
                <a:solidFill>
                  <a:schemeClr val="tx1">
                    <a:lumMod val="65000"/>
                    <a:lumOff val="35000"/>
                  </a:schemeClr>
                </a:solidFill>
                <a:ea typeface="Arial"/>
                <a:cs typeface="Arial"/>
                <a:sym typeface="Arial"/>
              </a:rPr>
              <a:t>Audit, inspection and assessment </a:t>
            </a:r>
            <a:endParaRPr lang="en-US" sz="2400" dirty="0">
              <a:solidFill>
                <a:schemeClr val="tx1">
                  <a:lumMod val="65000"/>
                  <a:lumOff val="35000"/>
                </a:schemeClr>
              </a:solidFill>
            </a:endParaRPr>
          </a:p>
          <a:p>
            <a:pPr lvl="0">
              <a:lnSpc>
                <a:spcPct val="80000"/>
              </a:lnSpc>
              <a:spcBef>
                <a:spcPts val="400"/>
              </a:spcBef>
              <a:spcAft>
                <a:spcPts val="0"/>
              </a:spcAft>
              <a:buClr>
                <a:schemeClr val="accent2"/>
              </a:buClr>
              <a:buSzPts val="2000"/>
              <a:buFont typeface="Wingdings" panose="05000000000000000000" pitchFamily="2" charset="2"/>
              <a:buChar char="q"/>
            </a:pPr>
            <a:r>
              <a:rPr lang="en-US" sz="2400" dirty="0">
                <a:solidFill>
                  <a:schemeClr val="tx1">
                    <a:lumMod val="65000"/>
                    <a:lumOff val="35000"/>
                  </a:schemeClr>
                </a:solidFill>
                <a:ea typeface="Arial"/>
                <a:cs typeface="Arial"/>
                <a:sym typeface="Arial"/>
              </a:rPr>
              <a:t>Business continuity and disaster recovery </a:t>
            </a:r>
            <a:endParaRPr lang="en-US" sz="2400" dirty="0">
              <a:solidFill>
                <a:schemeClr val="tx1">
                  <a:lumMod val="65000"/>
                  <a:lumOff val="35000"/>
                </a:schemeClr>
              </a:solidFill>
            </a:endParaRPr>
          </a:p>
          <a:p>
            <a:pPr lvl="0">
              <a:lnSpc>
                <a:spcPct val="80000"/>
              </a:lnSpc>
              <a:spcBef>
                <a:spcPts val="400"/>
              </a:spcBef>
              <a:spcAft>
                <a:spcPts val="0"/>
              </a:spcAft>
              <a:buClr>
                <a:schemeClr val="accent2"/>
              </a:buClr>
              <a:buSzPts val="2000"/>
              <a:buFont typeface="Wingdings" panose="05000000000000000000" pitchFamily="2" charset="2"/>
              <a:buChar char="q"/>
            </a:pPr>
            <a:r>
              <a:rPr lang="en-US" sz="2400" dirty="0">
                <a:solidFill>
                  <a:schemeClr val="tx1">
                    <a:lumMod val="65000"/>
                    <a:lumOff val="35000"/>
                  </a:schemeClr>
                </a:solidFill>
                <a:ea typeface="Arial"/>
                <a:cs typeface="Arial"/>
                <a:sym typeface="Arial"/>
              </a:rPr>
              <a:t>Reporting requirements during an event or incident</a:t>
            </a:r>
          </a:p>
          <a:p>
            <a:pPr marL="469900" lvl="0" indent="-342900">
              <a:lnSpc>
                <a:spcPct val="80000"/>
              </a:lnSpc>
              <a:spcBef>
                <a:spcPts val="400"/>
              </a:spcBef>
              <a:spcAft>
                <a:spcPts val="0"/>
              </a:spcAft>
              <a:buClr>
                <a:schemeClr val="accent2"/>
              </a:buClr>
              <a:buSzPts val="2000"/>
              <a:buFont typeface="Wingdings" panose="05000000000000000000" pitchFamily="2" charset="2"/>
              <a:buChar char="q"/>
            </a:pPr>
            <a:endParaRPr lang="en-US" sz="2400" dirty="0">
              <a:solidFill>
                <a:schemeClr val="tx1">
                  <a:lumMod val="65000"/>
                  <a:lumOff val="35000"/>
                </a:schemeClr>
              </a:solidFill>
              <a:ea typeface="Arial"/>
              <a:cs typeface="Arial"/>
              <a:sym typeface="Arial"/>
            </a:endParaRPr>
          </a:p>
          <a:p>
            <a:pPr>
              <a:buClr>
                <a:schemeClr val="accent2"/>
              </a:buClr>
              <a:buFont typeface="Wingdings" panose="05000000000000000000" pitchFamily="2" charset="2"/>
              <a:buChar char="q"/>
            </a:pPr>
            <a:endParaRPr lang="en-US" sz="2400" dirty="0">
              <a:solidFill>
                <a:schemeClr val="tx1">
                  <a:lumMod val="65000"/>
                  <a:lumOff val="35000"/>
                </a:schemeClr>
              </a:solidFill>
            </a:endParaRPr>
          </a:p>
        </p:txBody>
      </p:sp>
      <p:pic>
        <p:nvPicPr>
          <p:cNvPr id="4" name="Picture 3">
            <a:extLst>
              <a:ext uri="{FF2B5EF4-FFF2-40B4-BE49-F238E27FC236}">
                <a16:creationId xmlns:a16="http://schemas.microsoft.com/office/drawing/2014/main" id="{2FF174C8-59CD-4EFD-8029-62D1444840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spTree>
    <p:extLst>
      <p:ext uri="{BB962C8B-B14F-4D97-AF65-F5344CB8AC3E}">
        <p14:creationId xmlns:p14="http://schemas.microsoft.com/office/powerpoint/2010/main" val="4617167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6096C-E285-44AE-B59F-72365E0B5321}"/>
              </a:ext>
            </a:extLst>
          </p:cNvPr>
          <p:cNvSpPr>
            <a:spLocks noGrp="1"/>
          </p:cNvSpPr>
          <p:nvPr>
            <p:ph type="title"/>
          </p:nvPr>
        </p:nvSpPr>
        <p:spPr/>
        <p:txBody>
          <a:bodyPr>
            <a:normAutofit/>
          </a:bodyPr>
          <a:lstStyle/>
          <a:p>
            <a:r>
              <a:rPr lang="en-US" sz="4000" dirty="0">
                <a:solidFill>
                  <a:schemeClr val="accent2"/>
                </a:solidFill>
              </a:rPr>
              <a:t>Documenting Disposition</a:t>
            </a:r>
          </a:p>
        </p:txBody>
      </p:sp>
      <p:sp>
        <p:nvSpPr>
          <p:cNvPr id="3" name="Content Placeholder 2">
            <a:extLst>
              <a:ext uri="{FF2B5EF4-FFF2-40B4-BE49-F238E27FC236}">
                <a16:creationId xmlns:a16="http://schemas.microsoft.com/office/drawing/2014/main" id="{D128F485-5427-4970-B309-79506D9DFC7D}"/>
              </a:ext>
            </a:extLst>
          </p:cNvPr>
          <p:cNvSpPr>
            <a:spLocks noGrp="1"/>
          </p:cNvSpPr>
          <p:nvPr>
            <p:ph idx="1"/>
          </p:nvPr>
        </p:nvSpPr>
        <p:spPr>
          <a:xfrm>
            <a:off x="1097280" y="1845733"/>
            <a:ext cx="10058400" cy="4543916"/>
          </a:xfrm>
        </p:spPr>
        <p:txBody>
          <a:bodyPr>
            <a:noAutofit/>
          </a:bodyPr>
          <a:lstStyle/>
          <a:p>
            <a:pPr lvl="0">
              <a:lnSpc>
                <a:spcPct val="80000"/>
              </a:lnSpc>
              <a:spcBef>
                <a:spcPts val="0"/>
              </a:spcBef>
              <a:spcAft>
                <a:spcPts val="0"/>
              </a:spcAft>
              <a:buClr>
                <a:schemeClr val="accent2"/>
              </a:buClr>
              <a:buSzPts val="1760"/>
              <a:buFont typeface="Wingdings" panose="05000000000000000000" pitchFamily="2" charset="2"/>
              <a:buChar char="q"/>
            </a:pPr>
            <a:r>
              <a:rPr lang="en-US" sz="2400" dirty="0">
                <a:solidFill>
                  <a:schemeClr val="tx1">
                    <a:lumMod val="65000"/>
                    <a:lumOff val="35000"/>
                  </a:schemeClr>
                </a:solidFill>
                <a:ea typeface="Arial"/>
                <a:cs typeface="Arial"/>
                <a:sym typeface="Arial"/>
              </a:rPr>
              <a:t>Secure wipe techniques described in </a:t>
            </a:r>
            <a:r>
              <a:rPr lang="en-US" sz="2400" i="1" dirty="0">
                <a:solidFill>
                  <a:schemeClr val="tx1">
                    <a:lumMod val="65000"/>
                    <a:lumOff val="35000"/>
                  </a:schemeClr>
                </a:solidFill>
                <a:ea typeface="Arial"/>
                <a:cs typeface="Arial"/>
                <a:sym typeface="Arial"/>
              </a:rPr>
              <a:t>NIST 800-88 or DoD 5220.22M</a:t>
            </a:r>
            <a:endParaRPr lang="en-US" sz="2400" dirty="0">
              <a:solidFill>
                <a:schemeClr val="tx1">
                  <a:lumMod val="65000"/>
                  <a:lumOff val="35000"/>
                </a:schemeClr>
              </a:solidFill>
            </a:endParaRPr>
          </a:p>
          <a:p>
            <a:pPr lvl="0">
              <a:lnSpc>
                <a:spcPct val="80000"/>
              </a:lnSpc>
              <a:spcBef>
                <a:spcPts val="352"/>
              </a:spcBef>
              <a:spcAft>
                <a:spcPts val="0"/>
              </a:spcAft>
              <a:buClr>
                <a:schemeClr val="accent2"/>
              </a:buClr>
              <a:buSzPts val="1760"/>
              <a:buFont typeface="Wingdings" panose="05000000000000000000" pitchFamily="2" charset="2"/>
              <a:buChar char="q"/>
            </a:pPr>
            <a:r>
              <a:rPr lang="en-US" sz="2400" dirty="0">
                <a:solidFill>
                  <a:schemeClr val="tx1">
                    <a:lumMod val="65000"/>
                    <a:lumOff val="35000"/>
                  </a:schemeClr>
                </a:solidFill>
              </a:rPr>
              <a:t>Contact t</a:t>
            </a:r>
            <a:r>
              <a:rPr lang="en-US" sz="2400" dirty="0">
                <a:solidFill>
                  <a:schemeClr val="tx1">
                    <a:lumMod val="65000"/>
                    <a:lumOff val="35000"/>
                  </a:schemeClr>
                </a:solidFill>
                <a:ea typeface="Arial"/>
                <a:cs typeface="Arial"/>
                <a:sym typeface="Arial"/>
              </a:rPr>
              <a:t>he </a:t>
            </a:r>
            <a:r>
              <a:rPr lang="en-US" sz="2400" dirty="0">
                <a:solidFill>
                  <a:schemeClr val="tx1">
                    <a:lumMod val="65000"/>
                    <a:lumOff val="35000"/>
                  </a:schemeClr>
                </a:solidFill>
              </a:rPr>
              <a:t>MDM if HDO cannot destroy confidential data</a:t>
            </a:r>
            <a:r>
              <a:rPr lang="en-US" sz="2400" dirty="0">
                <a:solidFill>
                  <a:schemeClr val="tx1">
                    <a:lumMod val="65000"/>
                    <a:lumOff val="35000"/>
                  </a:schemeClr>
                </a:solidFill>
                <a:ea typeface="Arial"/>
                <a:cs typeface="Arial"/>
                <a:sym typeface="Arial"/>
              </a:rPr>
              <a:t> </a:t>
            </a:r>
            <a:r>
              <a:rPr lang="en-US" sz="2400" dirty="0">
                <a:solidFill>
                  <a:schemeClr val="tx1">
                    <a:lumMod val="65000"/>
                    <a:lumOff val="35000"/>
                  </a:schemeClr>
                </a:solidFill>
              </a:rPr>
              <a:t>and obtain a certificate of data destruction</a:t>
            </a:r>
          </a:p>
          <a:p>
            <a:pPr lvl="0">
              <a:lnSpc>
                <a:spcPct val="80000"/>
              </a:lnSpc>
              <a:spcBef>
                <a:spcPts val="352"/>
              </a:spcBef>
              <a:spcAft>
                <a:spcPts val="0"/>
              </a:spcAft>
              <a:buClr>
                <a:schemeClr val="accent2"/>
              </a:buClr>
              <a:buSzPts val="1760"/>
              <a:buFont typeface="Wingdings" panose="05000000000000000000" pitchFamily="2" charset="2"/>
              <a:buChar char="q"/>
            </a:pPr>
            <a:r>
              <a:rPr lang="en-US" sz="2400" dirty="0">
                <a:solidFill>
                  <a:schemeClr val="tx1">
                    <a:lumMod val="65000"/>
                    <a:lumOff val="35000"/>
                  </a:schemeClr>
                </a:solidFill>
                <a:ea typeface="Arial"/>
                <a:cs typeface="Arial"/>
                <a:sym typeface="Arial"/>
              </a:rPr>
              <a:t>Secure wipe and disposal of medical device must be fully auditable.  </a:t>
            </a:r>
          </a:p>
          <a:p>
            <a:pPr lvl="0">
              <a:lnSpc>
                <a:spcPct val="80000"/>
              </a:lnSpc>
              <a:spcBef>
                <a:spcPts val="352"/>
              </a:spcBef>
              <a:spcAft>
                <a:spcPts val="0"/>
              </a:spcAft>
              <a:buClr>
                <a:schemeClr val="accent2"/>
              </a:buClr>
              <a:buSzPts val="1760"/>
              <a:buFont typeface="Wingdings" panose="05000000000000000000" pitchFamily="2" charset="2"/>
              <a:buChar char="q"/>
            </a:pPr>
            <a:r>
              <a:rPr lang="en-US" sz="2400" dirty="0">
                <a:solidFill>
                  <a:schemeClr val="tx1">
                    <a:lumMod val="65000"/>
                    <a:lumOff val="35000"/>
                  </a:schemeClr>
                </a:solidFill>
                <a:ea typeface="Arial"/>
                <a:cs typeface="Arial"/>
                <a:sym typeface="Arial"/>
              </a:rPr>
              <a:t>Logs must be kept that contain, at a minimum, the following items:</a:t>
            </a:r>
            <a:endParaRPr lang="en-US" sz="2400" dirty="0">
              <a:solidFill>
                <a:schemeClr val="tx1">
                  <a:lumMod val="65000"/>
                  <a:lumOff val="35000"/>
                </a:schemeClr>
              </a:solidFill>
            </a:endParaRPr>
          </a:p>
          <a:p>
            <a:pPr marL="800100" lvl="1" indent="-342900">
              <a:lnSpc>
                <a:spcPct val="80000"/>
              </a:lnSpc>
              <a:spcBef>
                <a:spcPts val="308"/>
              </a:spcBef>
              <a:spcAft>
                <a:spcPts val="0"/>
              </a:spcAft>
              <a:buClr>
                <a:schemeClr val="accent2"/>
              </a:buClr>
              <a:buSzPts val="1540"/>
              <a:buFont typeface="Wingdings" panose="05000000000000000000" pitchFamily="2" charset="2"/>
              <a:buChar char="q"/>
            </a:pPr>
            <a:r>
              <a:rPr lang="en-US" sz="2400" i="1" dirty="0">
                <a:solidFill>
                  <a:schemeClr val="tx1">
                    <a:lumMod val="65000"/>
                    <a:lumOff val="35000"/>
                  </a:schemeClr>
                </a:solidFill>
                <a:ea typeface="Arial"/>
                <a:cs typeface="Arial"/>
                <a:sym typeface="Arial"/>
              </a:rPr>
              <a:t>Medical device asset identifier</a:t>
            </a:r>
            <a:endParaRPr lang="en-US" sz="2400" dirty="0">
              <a:solidFill>
                <a:schemeClr val="tx1">
                  <a:lumMod val="65000"/>
                  <a:lumOff val="35000"/>
                </a:schemeClr>
              </a:solidFill>
            </a:endParaRPr>
          </a:p>
          <a:p>
            <a:pPr marL="800100" lvl="1" indent="-342900">
              <a:lnSpc>
                <a:spcPct val="80000"/>
              </a:lnSpc>
              <a:spcBef>
                <a:spcPts val="308"/>
              </a:spcBef>
              <a:spcAft>
                <a:spcPts val="0"/>
              </a:spcAft>
              <a:buClr>
                <a:schemeClr val="accent2"/>
              </a:buClr>
              <a:buSzPts val="1540"/>
              <a:buFont typeface="Wingdings" panose="05000000000000000000" pitchFamily="2" charset="2"/>
              <a:buChar char="q"/>
            </a:pPr>
            <a:r>
              <a:rPr lang="en-US" sz="2400" i="1" dirty="0">
                <a:solidFill>
                  <a:schemeClr val="tx1">
                    <a:lumMod val="65000"/>
                    <a:lumOff val="35000"/>
                  </a:schemeClr>
                </a:solidFill>
                <a:ea typeface="Arial"/>
                <a:cs typeface="Arial"/>
                <a:sym typeface="Arial"/>
              </a:rPr>
              <a:t>Date of secure wipe</a:t>
            </a:r>
            <a:endParaRPr lang="en-US" sz="2400" dirty="0">
              <a:solidFill>
                <a:schemeClr val="tx1">
                  <a:lumMod val="65000"/>
                  <a:lumOff val="35000"/>
                </a:schemeClr>
              </a:solidFill>
            </a:endParaRPr>
          </a:p>
          <a:p>
            <a:pPr marL="800100" lvl="1" indent="-342900">
              <a:lnSpc>
                <a:spcPct val="80000"/>
              </a:lnSpc>
              <a:spcBef>
                <a:spcPts val="308"/>
              </a:spcBef>
              <a:spcAft>
                <a:spcPts val="0"/>
              </a:spcAft>
              <a:buClr>
                <a:schemeClr val="accent2"/>
              </a:buClr>
              <a:buSzPts val="1540"/>
              <a:buFont typeface="Wingdings" panose="05000000000000000000" pitchFamily="2" charset="2"/>
              <a:buChar char="q"/>
            </a:pPr>
            <a:r>
              <a:rPr lang="en-US" sz="2400" i="1" dirty="0">
                <a:solidFill>
                  <a:schemeClr val="tx1">
                    <a:lumMod val="65000"/>
                    <a:lumOff val="35000"/>
                  </a:schemeClr>
                </a:solidFill>
                <a:ea typeface="Arial"/>
                <a:cs typeface="Arial"/>
                <a:sym typeface="Arial"/>
              </a:rPr>
              <a:t>Name of technician performing the disposition or wipe activity</a:t>
            </a:r>
            <a:endParaRPr lang="en-US" sz="2400" dirty="0">
              <a:solidFill>
                <a:schemeClr val="tx1">
                  <a:lumMod val="65000"/>
                  <a:lumOff val="35000"/>
                </a:schemeClr>
              </a:solidFill>
            </a:endParaRPr>
          </a:p>
          <a:p>
            <a:pPr marL="800100" lvl="1" indent="-342900">
              <a:lnSpc>
                <a:spcPct val="80000"/>
              </a:lnSpc>
              <a:spcBef>
                <a:spcPts val="308"/>
              </a:spcBef>
              <a:spcAft>
                <a:spcPts val="0"/>
              </a:spcAft>
              <a:buClr>
                <a:schemeClr val="accent2"/>
              </a:buClr>
              <a:buSzPts val="1540"/>
              <a:buFont typeface="Wingdings" panose="05000000000000000000" pitchFamily="2" charset="2"/>
              <a:buChar char="q"/>
            </a:pPr>
            <a:r>
              <a:rPr lang="en-US" sz="2400" i="1" dirty="0">
                <a:solidFill>
                  <a:schemeClr val="tx1">
                    <a:lumMod val="65000"/>
                    <a:lumOff val="35000"/>
                  </a:schemeClr>
                </a:solidFill>
                <a:ea typeface="Arial"/>
                <a:cs typeface="Arial"/>
                <a:sym typeface="Arial"/>
              </a:rPr>
              <a:t>Reason for data wipe or device disposal</a:t>
            </a:r>
            <a:endParaRPr lang="en-US" sz="2400" dirty="0">
              <a:solidFill>
                <a:schemeClr val="tx1">
                  <a:lumMod val="65000"/>
                  <a:lumOff val="35000"/>
                </a:schemeClr>
              </a:solidFill>
            </a:endParaRPr>
          </a:p>
          <a:p>
            <a:pPr marL="800100" lvl="1" indent="-342900">
              <a:lnSpc>
                <a:spcPct val="80000"/>
              </a:lnSpc>
              <a:spcBef>
                <a:spcPts val="308"/>
              </a:spcBef>
              <a:spcAft>
                <a:spcPts val="0"/>
              </a:spcAft>
              <a:buClr>
                <a:schemeClr val="accent2"/>
              </a:buClr>
              <a:buSzPts val="1540"/>
              <a:buFont typeface="Wingdings" panose="05000000000000000000" pitchFamily="2" charset="2"/>
              <a:buChar char="q"/>
            </a:pPr>
            <a:r>
              <a:rPr lang="en-US" sz="2400" i="1" dirty="0">
                <a:solidFill>
                  <a:schemeClr val="tx1">
                    <a:lumMod val="65000"/>
                    <a:lumOff val="35000"/>
                  </a:schemeClr>
                </a:solidFill>
                <a:ea typeface="Arial"/>
                <a:cs typeface="Arial"/>
                <a:sym typeface="Arial"/>
              </a:rPr>
              <a:t>Method of data removal</a:t>
            </a:r>
            <a:endParaRPr lang="en-US" sz="2400" dirty="0">
              <a:solidFill>
                <a:schemeClr val="tx1">
                  <a:lumMod val="65000"/>
                  <a:lumOff val="35000"/>
                </a:schemeClr>
              </a:solidFill>
            </a:endParaRPr>
          </a:p>
          <a:p>
            <a:pPr marL="800100" lvl="1" indent="-342900">
              <a:lnSpc>
                <a:spcPct val="80000"/>
              </a:lnSpc>
              <a:spcBef>
                <a:spcPts val="308"/>
              </a:spcBef>
              <a:spcAft>
                <a:spcPts val="0"/>
              </a:spcAft>
              <a:buClr>
                <a:schemeClr val="accent2"/>
              </a:buClr>
              <a:buSzPts val="1540"/>
              <a:buFont typeface="Wingdings" panose="05000000000000000000" pitchFamily="2" charset="2"/>
              <a:buChar char="q"/>
            </a:pPr>
            <a:r>
              <a:rPr lang="en-US" sz="2400" i="1" dirty="0">
                <a:solidFill>
                  <a:schemeClr val="tx1">
                    <a:lumMod val="65000"/>
                    <a:lumOff val="35000"/>
                  </a:schemeClr>
                </a:solidFill>
                <a:ea typeface="Arial"/>
                <a:cs typeface="Arial"/>
                <a:sym typeface="Arial"/>
              </a:rPr>
              <a:t>Outcome of data removal and/or device disposition processes</a:t>
            </a:r>
            <a:endParaRPr lang="en-US" sz="2400" dirty="0">
              <a:solidFill>
                <a:schemeClr val="tx1">
                  <a:lumMod val="65000"/>
                  <a:lumOff val="35000"/>
                </a:schemeClr>
              </a:solidFill>
            </a:endParaRPr>
          </a:p>
          <a:p>
            <a:pPr lvl="0">
              <a:lnSpc>
                <a:spcPct val="80000"/>
              </a:lnSpc>
              <a:spcBef>
                <a:spcPts val="352"/>
              </a:spcBef>
              <a:spcAft>
                <a:spcPts val="0"/>
              </a:spcAft>
              <a:buClr>
                <a:schemeClr val="accent2"/>
              </a:buClr>
              <a:buSzPts val="1760"/>
              <a:buFont typeface="Wingdings" panose="05000000000000000000" pitchFamily="2" charset="2"/>
              <a:buChar char="q"/>
            </a:pPr>
            <a:r>
              <a:rPr lang="en-US" sz="2400" dirty="0">
                <a:solidFill>
                  <a:schemeClr val="tx1">
                    <a:lumMod val="65000"/>
                    <a:lumOff val="35000"/>
                  </a:schemeClr>
                </a:solidFill>
                <a:ea typeface="Arial"/>
                <a:cs typeface="Arial"/>
                <a:sym typeface="Arial"/>
              </a:rPr>
              <a:t>An appropriate disposition log retention period should be defined </a:t>
            </a:r>
            <a:endParaRPr lang="en-US" sz="2400" dirty="0">
              <a:solidFill>
                <a:schemeClr val="tx1">
                  <a:lumMod val="65000"/>
                  <a:lumOff val="35000"/>
                </a:schemeClr>
              </a:solidFill>
            </a:endParaRPr>
          </a:p>
          <a:p>
            <a:pPr lvl="0">
              <a:lnSpc>
                <a:spcPct val="80000"/>
              </a:lnSpc>
              <a:spcBef>
                <a:spcPts val="352"/>
              </a:spcBef>
              <a:spcAft>
                <a:spcPts val="0"/>
              </a:spcAft>
              <a:buClr>
                <a:schemeClr val="accent2"/>
              </a:buClr>
              <a:buSzPts val="1760"/>
              <a:buFont typeface="Wingdings" panose="05000000000000000000" pitchFamily="2" charset="2"/>
              <a:buChar char="q"/>
            </a:pPr>
            <a:endParaRPr lang="en-US" sz="2400" dirty="0">
              <a:solidFill>
                <a:schemeClr val="tx1">
                  <a:lumMod val="65000"/>
                  <a:lumOff val="35000"/>
                </a:schemeClr>
              </a:solidFill>
              <a:ea typeface="Arial"/>
              <a:cs typeface="Arial"/>
              <a:sym typeface="Arial"/>
            </a:endParaRPr>
          </a:p>
          <a:p>
            <a:pPr marL="454660" lvl="0" indent="-342900">
              <a:lnSpc>
                <a:spcPct val="80000"/>
              </a:lnSpc>
              <a:spcBef>
                <a:spcPts val="352"/>
              </a:spcBef>
              <a:spcAft>
                <a:spcPts val="0"/>
              </a:spcAft>
              <a:buClr>
                <a:schemeClr val="accent2"/>
              </a:buClr>
              <a:buSzPts val="1760"/>
              <a:buFont typeface="Wingdings" panose="05000000000000000000" pitchFamily="2" charset="2"/>
              <a:buChar char="q"/>
            </a:pPr>
            <a:endParaRPr lang="en-US" sz="2400" dirty="0">
              <a:solidFill>
                <a:schemeClr val="tx1">
                  <a:lumMod val="65000"/>
                  <a:lumOff val="35000"/>
                </a:schemeClr>
              </a:solidFill>
              <a:ea typeface="Arial"/>
              <a:cs typeface="Arial"/>
              <a:sym typeface="Arial"/>
            </a:endParaRPr>
          </a:p>
          <a:p>
            <a:pPr>
              <a:buClr>
                <a:schemeClr val="accent2"/>
              </a:buClr>
              <a:buFont typeface="Wingdings" panose="05000000000000000000" pitchFamily="2" charset="2"/>
              <a:buChar char="q"/>
            </a:pPr>
            <a:endParaRPr lang="en-US" sz="2400" dirty="0">
              <a:solidFill>
                <a:schemeClr val="tx1">
                  <a:lumMod val="65000"/>
                  <a:lumOff val="35000"/>
                </a:schemeClr>
              </a:solidFill>
            </a:endParaRPr>
          </a:p>
        </p:txBody>
      </p:sp>
      <p:pic>
        <p:nvPicPr>
          <p:cNvPr id="4" name="Picture 3">
            <a:extLst>
              <a:ext uri="{FF2B5EF4-FFF2-40B4-BE49-F238E27FC236}">
                <a16:creationId xmlns:a16="http://schemas.microsoft.com/office/drawing/2014/main" id="{2FF174C8-59CD-4EFD-8029-62D1444840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spTree>
    <p:extLst>
      <p:ext uri="{BB962C8B-B14F-4D97-AF65-F5344CB8AC3E}">
        <p14:creationId xmlns:p14="http://schemas.microsoft.com/office/powerpoint/2010/main" val="37756384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6096C-E285-44AE-B59F-72365E0B5321}"/>
              </a:ext>
            </a:extLst>
          </p:cNvPr>
          <p:cNvSpPr>
            <a:spLocks noGrp="1"/>
          </p:cNvSpPr>
          <p:nvPr>
            <p:ph type="title"/>
          </p:nvPr>
        </p:nvSpPr>
        <p:spPr/>
        <p:txBody>
          <a:bodyPr>
            <a:normAutofit/>
          </a:bodyPr>
          <a:lstStyle/>
          <a:p>
            <a:r>
              <a:rPr lang="en-US" sz="4000" dirty="0">
                <a:solidFill>
                  <a:schemeClr val="accent2"/>
                </a:solidFill>
              </a:rPr>
              <a:t>Planning disaster recovery and incident response</a:t>
            </a:r>
          </a:p>
        </p:txBody>
      </p:sp>
      <p:sp>
        <p:nvSpPr>
          <p:cNvPr id="3" name="Content Placeholder 2">
            <a:extLst>
              <a:ext uri="{FF2B5EF4-FFF2-40B4-BE49-F238E27FC236}">
                <a16:creationId xmlns:a16="http://schemas.microsoft.com/office/drawing/2014/main" id="{D128F485-5427-4970-B309-79506D9DFC7D}"/>
              </a:ext>
            </a:extLst>
          </p:cNvPr>
          <p:cNvSpPr>
            <a:spLocks noGrp="1"/>
          </p:cNvSpPr>
          <p:nvPr>
            <p:ph idx="1"/>
          </p:nvPr>
        </p:nvSpPr>
        <p:spPr>
          <a:xfrm>
            <a:off x="1097280" y="1845733"/>
            <a:ext cx="10058400" cy="4543916"/>
          </a:xfrm>
        </p:spPr>
        <p:txBody>
          <a:bodyPr>
            <a:noAutofit/>
          </a:bodyPr>
          <a:lstStyle/>
          <a:p>
            <a:pPr lvl="0">
              <a:spcBef>
                <a:spcPts val="0"/>
              </a:spcBef>
              <a:spcAft>
                <a:spcPts val="0"/>
              </a:spcAft>
              <a:buClr>
                <a:schemeClr val="accent2"/>
              </a:buClr>
              <a:buSzPts val="2400"/>
              <a:buFont typeface="Wingdings" panose="05000000000000000000" pitchFamily="2" charset="2"/>
              <a:buChar char="q"/>
            </a:pPr>
            <a:r>
              <a:rPr lang="en-US" sz="2400" dirty="0">
                <a:solidFill>
                  <a:schemeClr val="tx1">
                    <a:lumMod val="65000"/>
                    <a:lumOff val="35000"/>
                  </a:schemeClr>
                </a:solidFill>
                <a:ea typeface="Arial"/>
                <a:cs typeface="Arial"/>
                <a:sym typeface="Arial"/>
              </a:rPr>
              <a:t>Before everything, have a plan for business continuity</a:t>
            </a:r>
            <a:endParaRPr lang="en-US" sz="2400" dirty="0">
              <a:solidFill>
                <a:schemeClr val="tx1">
                  <a:lumMod val="65000"/>
                  <a:lumOff val="35000"/>
                </a:schemeClr>
              </a:solidFill>
            </a:endParaRPr>
          </a:p>
          <a:p>
            <a:pPr lvl="0">
              <a:spcBef>
                <a:spcPts val="480"/>
              </a:spcBef>
              <a:spcAft>
                <a:spcPts val="0"/>
              </a:spcAft>
              <a:buClr>
                <a:schemeClr val="accent2"/>
              </a:buClr>
              <a:buSzPts val="2400"/>
              <a:buFont typeface="Wingdings" panose="05000000000000000000" pitchFamily="2" charset="2"/>
              <a:buChar char="q"/>
            </a:pPr>
            <a:r>
              <a:rPr lang="en-US" sz="2400" dirty="0">
                <a:solidFill>
                  <a:schemeClr val="tx1">
                    <a:lumMod val="65000"/>
                    <a:lumOff val="35000"/>
                  </a:schemeClr>
                </a:solidFill>
                <a:ea typeface="Arial"/>
                <a:cs typeface="Arial"/>
                <a:sym typeface="Arial"/>
              </a:rPr>
              <a:t>Work with </a:t>
            </a:r>
            <a:r>
              <a:rPr lang="en-US" sz="2400" dirty="0">
                <a:solidFill>
                  <a:schemeClr val="tx1">
                    <a:lumMod val="65000"/>
                    <a:lumOff val="35000"/>
                  </a:schemeClr>
                </a:solidFill>
              </a:rPr>
              <a:t>key stakeholders to vet the incident response process</a:t>
            </a:r>
          </a:p>
          <a:p>
            <a:pPr lvl="0">
              <a:spcBef>
                <a:spcPts val="480"/>
              </a:spcBef>
              <a:spcAft>
                <a:spcPts val="0"/>
              </a:spcAft>
              <a:buClr>
                <a:schemeClr val="accent2"/>
              </a:buClr>
              <a:buSzPts val="2400"/>
              <a:buFont typeface="Wingdings" panose="05000000000000000000" pitchFamily="2" charset="2"/>
              <a:buChar char="q"/>
            </a:pPr>
            <a:r>
              <a:rPr lang="en-US" sz="2400" dirty="0">
                <a:solidFill>
                  <a:schemeClr val="tx1">
                    <a:lumMod val="65000"/>
                    <a:lumOff val="35000"/>
                  </a:schemeClr>
                </a:solidFill>
                <a:ea typeface="Arial"/>
                <a:cs typeface="Arial"/>
                <a:sym typeface="Arial"/>
              </a:rPr>
              <a:t>Work with clinical caregivers to understand how to use the devices offline or to go to manual process</a:t>
            </a:r>
            <a:endParaRPr lang="en-US" sz="2400" dirty="0">
              <a:solidFill>
                <a:schemeClr val="tx1">
                  <a:lumMod val="65000"/>
                  <a:lumOff val="35000"/>
                </a:schemeClr>
              </a:solidFill>
            </a:endParaRPr>
          </a:p>
          <a:p>
            <a:pPr marL="800100" lvl="1" indent="-342900">
              <a:spcBef>
                <a:spcPts val="400"/>
              </a:spcBef>
              <a:spcAft>
                <a:spcPts val="0"/>
              </a:spcAft>
              <a:buClr>
                <a:schemeClr val="accent2"/>
              </a:buClr>
              <a:buSzPts val="2000"/>
              <a:buFont typeface="Wingdings" panose="05000000000000000000" pitchFamily="2" charset="2"/>
              <a:buChar char="q"/>
            </a:pPr>
            <a:r>
              <a:rPr lang="en-US" sz="2400" dirty="0">
                <a:solidFill>
                  <a:schemeClr val="tx1">
                    <a:lumMod val="65000"/>
                    <a:lumOff val="35000"/>
                  </a:schemeClr>
                </a:solidFill>
                <a:ea typeface="Arial"/>
                <a:cs typeface="Arial"/>
                <a:sym typeface="Arial"/>
              </a:rPr>
              <a:t>Include education and training on a routine basis, if necessary</a:t>
            </a:r>
            <a:endParaRPr lang="en-US" sz="2400" dirty="0">
              <a:solidFill>
                <a:schemeClr val="tx1">
                  <a:lumMod val="65000"/>
                  <a:lumOff val="35000"/>
                </a:schemeClr>
              </a:solidFill>
            </a:endParaRPr>
          </a:p>
          <a:p>
            <a:pPr lvl="0">
              <a:spcBef>
                <a:spcPts val="480"/>
              </a:spcBef>
              <a:spcAft>
                <a:spcPts val="0"/>
              </a:spcAft>
              <a:buClr>
                <a:schemeClr val="accent2"/>
              </a:buClr>
              <a:buSzPts val="2400"/>
              <a:buFont typeface="Wingdings" panose="05000000000000000000" pitchFamily="2" charset="2"/>
              <a:buChar char="q"/>
            </a:pPr>
            <a:r>
              <a:rPr lang="en-US" sz="2400" dirty="0">
                <a:solidFill>
                  <a:schemeClr val="tx1">
                    <a:lumMod val="65000"/>
                    <a:lumOff val="35000"/>
                  </a:schemeClr>
                </a:solidFill>
                <a:ea typeface="Arial"/>
                <a:cs typeface="Arial"/>
                <a:sym typeface="Arial"/>
              </a:rPr>
              <a:t>Identify DR resources – do you have contracts to bring in additional help?</a:t>
            </a:r>
            <a:endParaRPr lang="en-US" sz="2400" dirty="0">
              <a:solidFill>
                <a:schemeClr val="tx1">
                  <a:lumMod val="65000"/>
                  <a:lumOff val="35000"/>
                </a:schemeClr>
              </a:solidFill>
            </a:endParaRPr>
          </a:p>
          <a:p>
            <a:pPr lvl="0">
              <a:spcBef>
                <a:spcPts val="480"/>
              </a:spcBef>
              <a:spcAft>
                <a:spcPts val="0"/>
              </a:spcAft>
              <a:buClr>
                <a:schemeClr val="accent2"/>
              </a:buClr>
              <a:buSzPts val="2400"/>
              <a:buFont typeface="Wingdings" panose="05000000000000000000" pitchFamily="2" charset="2"/>
              <a:buChar char="q"/>
            </a:pPr>
            <a:r>
              <a:rPr lang="en-US" sz="2400" dirty="0">
                <a:solidFill>
                  <a:schemeClr val="tx1">
                    <a:lumMod val="65000"/>
                    <a:lumOff val="35000"/>
                  </a:schemeClr>
                </a:solidFill>
                <a:ea typeface="Arial"/>
                <a:cs typeface="Arial"/>
                <a:sym typeface="Arial"/>
              </a:rPr>
              <a:t>What plans are in place for </a:t>
            </a:r>
            <a:r>
              <a:rPr lang="en-US" sz="2400" dirty="0">
                <a:solidFill>
                  <a:schemeClr val="tx1">
                    <a:lumMod val="65000"/>
                    <a:lumOff val="35000"/>
                  </a:schemeClr>
                </a:solidFill>
              </a:rPr>
              <a:t>vendor </a:t>
            </a:r>
            <a:r>
              <a:rPr lang="en-US" sz="2400" dirty="0">
                <a:solidFill>
                  <a:schemeClr val="tx1">
                    <a:lumMod val="65000"/>
                    <a:lumOff val="35000"/>
                  </a:schemeClr>
                </a:solidFill>
                <a:ea typeface="Arial"/>
                <a:cs typeface="Arial"/>
                <a:sym typeface="Arial"/>
              </a:rPr>
              <a:t>support for recovery if multiple devices need to be reimaged? </a:t>
            </a:r>
            <a:endParaRPr lang="en-US" sz="2400" dirty="0">
              <a:solidFill>
                <a:schemeClr val="tx1">
                  <a:lumMod val="65000"/>
                  <a:lumOff val="35000"/>
                </a:schemeClr>
              </a:solidFill>
            </a:endParaRPr>
          </a:p>
          <a:p>
            <a:pPr lvl="0">
              <a:spcBef>
                <a:spcPts val="480"/>
              </a:spcBef>
              <a:spcAft>
                <a:spcPts val="0"/>
              </a:spcAft>
              <a:buClr>
                <a:schemeClr val="accent2"/>
              </a:buClr>
              <a:buSzPts val="2400"/>
              <a:buFont typeface="Wingdings" panose="05000000000000000000" pitchFamily="2" charset="2"/>
              <a:buChar char="q"/>
            </a:pPr>
            <a:r>
              <a:rPr lang="en-US" sz="2400" dirty="0">
                <a:solidFill>
                  <a:schemeClr val="tx1">
                    <a:lumMod val="65000"/>
                    <a:lumOff val="35000"/>
                  </a:schemeClr>
                </a:solidFill>
                <a:ea typeface="Arial"/>
                <a:cs typeface="Arial"/>
                <a:sym typeface="Arial"/>
              </a:rPr>
              <a:t>Practice – tabletop exercises?</a:t>
            </a:r>
            <a:endParaRPr lang="en-US" sz="2400" dirty="0">
              <a:solidFill>
                <a:schemeClr val="tx1">
                  <a:lumMod val="65000"/>
                  <a:lumOff val="35000"/>
                </a:schemeClr>
              </a:solidFill>
            </a:endParaRPr>
          </a:p>
          <a:p>
            <a:pPr marL="546100" lvl="0" indent="-342900">
              <a:spcBef>
                <a:spcPts val="640"/>
              </a:spcBef>
              <a:spcAft>
                <a:spcPts val="0"/>
              </a:spcAft>
              <a:buClr>
                <a:schemeClr val="accent2"/>
              </a:buClr>
              <a:buSzPts val="3200"/>
              <a:buFont typeface="Wingdings" panose="05000000000000000000" pitchFamily="2" charset="2"/>
              <a:buChar char="q"/>
            </a:pPr>
            <a:endParaRPr lang="en-US" sz="2400" dirty="0">
              <a:solidFill>
                <a:schemeClr val="tx1">
                  <a:lumMod val="65000"/>
                  <a:lumOff val="35000"/>
                </a:schemeClr>
              </a:solidFill>
              <a:ea typeface="Arial"/>
              <a:cs typeface="Arial"/>
              <a:sym typeface="Arial"/>
            </a:endParaRPr>
          </a:p>
          <a:p>
            <a:pPr>
              <a:buClr>
                <a:schemeClr val="accent2"/>
              </a:buClr>
              <a:buFont typeface="Wingdings" panose="05000000000000000000" pitchFamily="2" charset="2"/>
              <a:buChar char="q"/>
            </a:pPr>
            <a:endParaRPr lang="en-US" sz="2400" dirty="0">
              <a:solidFill>
                <a:schemeClr val="tx1">
                  <a:lumMod val="65000"/>
                  <a:lumOff val="35000"/>
                </a:schemeClr>
              </a:solidFill>
            </a:endParaRPr>
          </a:p>
        </p:txBody>
      </p:sp>
      <p:pic>
        <p:nvPicPr>
          <p:cNvPr id="4" name="Picture 3">
            <a:extLst>
              <a:ext uri="{FF2B5EF4-FFF2-40B4-BE49-F238E27FC236}">
                <a16:creationId xmlns:a16="http://schemas.microsoft.com/office/drawing/2014/main" id="{2FF174C8-59CD-4EFD-8029-62D1444840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spTree>
    <p:extLst>
      <p:ext uri="{BB962C8B-B14F-4D97-AF65-F5344CB8AC3E}">
        <p14:creationId xmlns:p14="http://schemas.microsoft.com/office/powerpoint/2010/main" val="25506236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6096C-E285-44AE-B59F-72365E0B5321}"/>
              </a:ext>
            </a:extLst>
          </p:cNvPr>
          <p:cNvSpPr>
            <a:spLocks noGrp="1"/>
          </p:cNvSpPr>
          <p:nvPr>
            <p:ph type="title"/>
          </p:nvPr>
        </p:nvSpPr>
        <p:spPr/>
        <p:txBody>
          <a:bodyPr>
            <a:normAutofit/>
          </a:bodyPr>
          <a:lstStyle/>
          <a:p>
            <a:r>
              <a:rPr lang="en-US" sz="4000" dirty="0">
                <a:solidFill>
                  <a:schemeClr val="accent2"/>
                </a:solidFill>
              </a:rPr>
              <a:t>Reporting metrics to your leadership</a:t>
            </a:r>
          </a:p>
        </p:txBody>
      </p:sp>
      <p:sp>
        <p:nvSpPr>
          <p:cNvPr id="3" name="Content Placeholder 2">
            <a:extLst>
              <a:ext uri="{FF2B5EF4-FFF2-40B4-BE49-F238E27FC236}">
                <a16:creationId xmlns:a16="http://schemas.microsoft.com/office/drawing/2014/main" id="{D128F485-5427-4970-B309-79506D9DFC7D}"/>
              </a:ext>
            </a:extLst>
          </p:cNvPr>
          <p:cNvSpPr>
            <a:spLocks noGrp="1"/>
          </p:cNvSpPr>
          <p:nvPr>
            <p:ph idx="1"/>
          </p:nvPr>
        </p:nvSpPr>
        <p:spPr>
          <a:xfrm>
            <a:off x="1097280" y="1845733"/>
            <a:ext cx="10058400" cy="4725663"/>
          </a:xfrm>
        </p:spPr>
        <p:txBody>
          <a:bodyPr>
            <a:normAutofit fontScale="92500" lnSpcReduction="20000"/>
          </a:bodyPr>
          <a:lstStyle/>
          <a:p>
            <a:pPr fontAlgn="base"/>
            <a:r>
              <a:rPr lang="en-US" dirty="0"/>
              <a:t>Generate a suite of medical device security program metrics and/ or key performance indicators (KPIs) to quantify overall program maturity and progress against established goals. At the very basic level, these KPIs include:</a:t>
            </a:r>
            <a:endParaRPr lang="en-US" sz="3200" dirty="0"/>
          </a:p>
          <a:p>
            <a:pPr lvl="0" fontAlgn="base">
              <a:buFont typeface="Wingdings" panose="05000000000000000000" pitchFamily="2" charset="2"/>
              <a:buChar char="q"/>
            </a:pPr>
            <a:r>
              <a:rPr lang="en-US" dirty="0"/>
              <a:t># of unique medical device models connected to the network directly or indirectly</a:t>
            </a:r>
            <a:endParaRPr lang="en-US" sz="3200" dirty="0"/>
          </a:p>
          <a:p>
            <a:pPr lvl="0" fontAlgn="base">
              <a:buFont typeface="Wingdings" panose="05000000000000000000" pitchFamily="2" charset="2"/>
              <a:buChar char="q"/>
            </a:pPr>
            <a:r>
              <a:rPr lang="en-US" dirty="0"/>
              <a:t># of unique medical device models storing data locally</a:t>
            </a:r>
            <a:endParaRPr lang="en-US" sz="3200" dirty="0"/>
          </a:p>
          <a:p>
            <a:pPr lvl="0" fontAlgn="base">
              <a:buFont typeface="Wingdings" panose="05000000000000000000" pitchFamily="2" charset="2"/>
              <a:buChar char="q"/>
            </a:pPr>
            <a:r>
              <a:rPr lang="en-US" dirty="0"/>
              <a:t>% of medical devices (systems) meeting BH enterprise Info. Sec. requirements </a:t>
            </a:r>
            <a:endParaRPr lang="en-US" sz="3200" dirty="0"/>
          </a:p>
          <a:p>
            <a:pPr lvl="0" fontAlgn="base">
              <a:buFont typeface="Wingdings" panose="05000000000000000000" pitchFamily="2" charset="2"/>
              <a:buChar char="q"/>
            </a:pPr>
            <a:r>
              <a:rPr lang="en-US" dirty="0"/>
              <a:t># of cybersecurity risk assessments </a:t>
            </a:r>
            <a:endParaRPr lang="en-US" sz="3200" dirty="0"/>
          </a:p>
          <a:p>
            <a:pPr lvl="0" fontAlgn="base">
              <a:buFont typeface="Wingdings" panose="05000000000000000000" pitchFamily="2" charset="2"/>
              <a:buChar char="q"/>
            </a:pPr>
            <a:r>
              <a:rPr lang="en-US" dirty="0"/>
              <a:t>Cybersecurity risk category population for medical device models</a:t>
            </a:r>
            <a:endParaRPr lang="en-US" sz="3200" dirty="0"/>
          </a:p>
          <a:p>
            <a:pPr lvl="1" fontAlgn="base">
              <a:buFont typeface="Wingdings" panose="05000000000000000000" pitchFamily="2" charset="2"/>
              <a:buChar char="q"/>
            </a:pPr>
            <a:r>
              <a:rPr lang="en-US" dirty="0"/>
              <a:t>% of risk register items rated critical or high</a:t>
            </a:r>
            <a:endParaRPr lang="en-US" sz="2800" dirty="0"/>
          </a:p>
          <a:p>
            <a:pPr lvl="0" fontAlgn="base">
              <a:buFont typeface="Wingdings" panose="05000000000000000000" pitchFamily="2" charset="2"/>
              <a:buChar char="q"/>
            </a:pPr>
            <a:r>
              <a:rPr lang="en-US" dirty="0"/>
              <a:t># of medical devices (systems) patched in 30-60-90 days</a:t>
            </a:r>
            <a:endParaRPr lang="en-US" sz="3200" dirty="0"/>
          </a:p>
          <a:p>
            <a:pPr lvl="0" fontAlgn="base">
              <a:buFont typeface="Wingdings" panose="05000000000000000000" pitchFamily="2" charset="2"/>
              <a:buChar char="q"/>
            </a:pPr>
            <a:r>
              <a:rPr lang="en-US" dirty="0"/>
              <a:t># of critical or high findings with vendors and medical devices (systems)</a:t>
            </a:r>
            <a:endParaRPr lang="en-US" sz="3200" dirty="0"/>
          </a:p>
          <a:p>
            <a:pPr lvl="0" fontAlgn="base">
              <a:buFont typeface="Wingdings" panose="05000000000000000000" pitchFamily="2" charset="2"/>
              <a:buChar char="q"/>
            </a:pPr>
            <a:r>
              <a:rPr lang="en-US" dirty="0"/>
              <a:t># of secure configuration builds in 30-60-90 days</a:t>
            </a:r>
            <a:endParaRPr lang="en-US" sz="3200" dirty="0"/>
          </a:p>
          <a:p>
            <a:pPr>
              <a:buFont typeface="Wingdings" panose="05000000000000000000" pitchFamily="2" charset="2"/>
              <a:buChar char="q"/>
            </a:pPr>
            <a:r>
              <a:rPr lang="en-US" dirty="0"/>
              <a:t>Raw event count collected by security monitoring tool</a:t>
            </a:r>
          </a:p>
        </p:txBody>
      </p:sp>
      <p:pic>
        <p:nvPicPr>
          <p:cNvPr id="4" name="Picture 3">
            <a:extLst>
              <a:ext uri="{FF2B5EF4-FFF2-40B4-BE49-F238E27FC236}">
                <a16:creationId xmlns:a16="http://schemas.microsoft.com/office/drawing/2014/main" id="{2FF174C8-59CD-4EFD-8029-62D1444840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spTree>
    <p:extLst>
      <p:ext uri="{BB962C8B-B14F-4D97-AF65-F5344CB8AC3E}">
        <p14:creationId xmlns:p14="http://schemas.microsoft.com/office/powerpoint/2010/main" val="9271639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199BF3D-7BE2-40ED-B15B-64F3870FC6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sp>
        <p:nvSpPr>
          <p:cNvPr id="5" name="TextBox 4">
            <a:extLst>
              <a:ext uri="{FF2B5EF4-FFF2-40B4-BE49-F238E27FC236}">
                <a16:creationId xmlns:a16="http://schemas.microsoft.com/office/drawing/2014/main" id="{B9F15735-6E15-4CBC-B005-3F8CB0842BFC}"/>
              </a:ext>
            </a:extLst>
          </p:cNvPr>
          <p:cNvSpPr txBox="1"/>
          <p:nvPr/>
        </p:nvSpPr>
        <p:spPr>
          <a:xfrm>
            <a:off x="1989364" y="2274838"/>
            <a:ext cx="8213272" cy="707886"/>
          </a:xfrm>
          <a:prstGeom prst="rect">
            <a:avLst/>
          </a:prstGeom>
          <a:noFill/>
        </p:spPr>
        <p:txBody>
          <a:bodyPr wrap="square" rtlCol="0">
            <a:spAutoFit/>
          </a:bodyPr>
          <a:lstStyle/>
          <a:p>
            <a:pPr algn="ctr"/>
            <a:r>
              <a:rPr lang="en-US" sz="4000" dirty="0">
                <a:ln w="0"/>
                <a:solidFill>
                  <a:schemeClr val="accent2"/>
                </a:solidFill>
                <a:effectLst>
                  <a:outerShdw blurRad="38100" dist="25400" dir="5400000" algn="ctr" rotWithShape="0">
                    <a:srgbClr val="6E747A">
                      <a:alpha val="43000"/>
                    </a:srgbClr>
                  </a:outerShdw>
                </a:effectLst>
              </a:rPr>
              <a:t>Future Strategies</a:t>
            </a:r>
          </a:p>
        </p:txBody>
      </p:sp>
    </p:spTree>
    <p:extLst>
      <p:ext uri="{BB962C8B-B14F-4D97-AF65-F5344CB8AC3E}">
        <p14:creationId xmlns:p14="http://schemas.microsoft.com/office/powerpoint/2010/main" val="22337639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6096C-E285-44AE-B59F-72365E0B5321}"/>
              </a:ext>
            </a:extLst>
          </p:cNvPr>
          <p:cNvSpPr>
            <a:spLocks noGrp="1"/>
          </p:cNvSpPr>
          <p:nvPr>
            <p:ph type="title"/>
          </p:nvPr>
        </p:nvSpPr>
        <p:spPr/>
        <p:txBody>
          <a:bodyPr>
            <a:normAutofit/>
          </a:bodyPr>
          <a:lstStyle/>
          <a:p>
            <a:r>
              <a:rPr lang="en-US" sz="4000" dirty="0">
                <a:solidFill>
                  <a:schemeClr val="accent2"/>
                </a:solidFill>
              </a:rPr>
              <a:t>@ Banner Health</a:t>
            </a:r>
          </a:p>
        </p:txBody>
      </p:sp>
      <p:sp>
        <p:nvSpPr>
          <p:cNvPr id="3" name="Content Placeholder 2">
            <a:extLst>
              <a:ext uri="{FF2B5EF4-FFF2-40B4-BE49-F238E27FC236}">
                <a16:creationId xmlns:a16="http://schemas.microsoft.com/office/drawing/2014/main" id="{D128F485-5427-4970-B309-79506D9DFC7D}"/>
              </a:ext>
            </a:extLst>
          </p:cNvPr>
          <p:cNvSpPr>
            <a:spLocks noGrp="1"/>
          </p:cNvSpPr>
          <p:nvPr>
            <p:ph idx="1"/>
          </p:nvPr>
        </p:nvSpPr>
        <p:spPr>
          <a:xfrm>
            <a:off x="1097280" y="1845734"/>
            <a:ext cx="10288115" cy="4023360"/>
          </a:xfrm>
        </p:spPr>
        <p:txBody>
          <a:bodyPr>
            <a:noAutofit/>
          </a:bodyPr>
          <a:lstStyle/>
          <a:p>
            <a:pPr>
              <a:buFont typeface="Wingdings" panose="05000000000000000000" pitchFamily="2" charset="2"/>
              <a:buChar char="q"/>
            </a:pPr>
            <a:r>
              <a:rPr lang="en-US" dirty="0">
                <a:solidFill>
                  <a:schemeClr val="tx1">
                    <a:lumMod val="65000"/>
                    <a:lumOff val="35000"/>
                  </a:schemeClr>
                </a:solidFill>
              </a:rPr>
              <a:t>Established a medical device security governance committee</a:t>
            </a:r>
          </a:p>
          <a:p>
            <a:pPr>
              <a:buFont typeface="Wingdings" panose="05000000000000000000" pitchFamily="2" charset="2"/>
              <a:buChar char="q"/>
            </a:pPr>
            <a:r>
              <a:rPr lang="en-US" dirty="0">
                <a:solidFill>
                  <a:schemeClr val="tx1">
                    <a:lumMod val="65000"/>
                    <a:lumOff val="35000"/>
                  </a:schemeClr>
                </a:solidFill>
              </a:rPr>
              <a:t>Refining policies, procedures, and baseline standards for connected medical devices</a:t>
            </a:r>
          </a:p>
          <a:p>
            <a:pPr>
              <a:buFont typeface="Wingdings" panose="05000000000000000000" pitchFamily="2" charset="2"/>
              <a:buChar char="q"/>
            </a:pPr>
            <a:r>
              <a:rPr lang="en-US" dirty="0">
                <a:solidFill>
                  <a:schemeClr val="tx1">
                    <a:lumMod val="65000"/>
                    <a:lumOff val="35000"/>
                  </a:schemeClr>
                </a:solidFill>
              </a:rPr>
              <a:t>Automation</a:t>
            </a:r>
          </a:p>
          <a:p>
            <a:pPr lvl="1">
              <a:buFont typeface="Wingdings" panose="05000000000000000000" pitchFamily="2" charset="2"/>
              <a:buChar char="q"/>
            </a:pPr>
            <a:r>
              <a:rPr lang="en-US" sz="1600" dirty="0">
                <a:solidFill>
                  <a:schemeClr val="tx1">
                    <a:lumMod val="65000"/>
                    <a:lumOff val="35000"/>
                  </a:schemeClr>
                </a:solidFill>
              </a:rPr>
              <a:t>Tools to passively monitor network connected medical and IoT devices</a:t>
            </a:r>
          </a:p>
          <a:p>
            <a:pPr lvl="2">
              <a:buFont typeface="Wingdings" panose="05000000000000000000" pitchFamily="2" charset="2"/>
              <a:buChar char="§"/>
            </a:pPr>
            <a:r>
              <a:rPr lang="en-US" sz="1600" dirty="0">
                <a:solidFill>
                  <a:schemeClr val="tx1">
                    <a:lumMod val="65000"/>
                    <a:lumOff val="35000"/>
                  </a:schemeClr>
                </a:solidFill>
              </a:rPr>
              <a:t>Assist with risk management/ scoring—Probability versus impact</a:t>
            </a:r>
          </a:p>
          <a:p>
            <a:pPr lvl="2">
              <a:buFont typeface="Wingdings" panose="05000000000000000000" pitchFamily="2" charset="2"/>
              <a:buChar char="§"/>
            </a:pPr>
            <a:r>
              <a:rPr lang="en-US" sz="1600" dirty="0">
                <a:solidFill>
                  <a:schemeClr val="tx1">
                    <a:lumMod val="65000"/>
                    <a:lumOff val="35000"/>
                  </a:schemeClr>
                </a:solidFill>
              </a:rPr>
              <a:t>Interface with vulnerability databases</a:t>
            </a:r>
          </a:p>
          <a:p>
            <a:pPr lvl="2">
              <a:buFont typeface="Wingdings" panose="05000000000000000000" pitchFamily="2" charset="2"/>
              <a:buChar char="§"/>
            </a:pPr>
            <a:r>
              <a:rPr lang="en-US" sz="1600" dirty="0">
                <a:solidFill>
                  <a:schemeClr val="tx1">
                    <a:lumMod val="65000"/>
                    <a:lumOff val="35000"/>
                  </a:schemeClr>
                </a:solidFill>
              </a:rPr>
              <a:t>Interface with vendor’s maintenance service portals</a:t>
            </a:r>
          </a:p>
          <a:p>
            <a:pPr lvl="2">
              <a:buFont typeface="Wingdings" panose="05000000000000000000" pitchFamily="2" charset="2"/>
              <a:buChar char="§"/>
            </a:pPr>
            <a:r>
              <a:rPr lang="en-US" sz="1600" dirty="0">
                <a:solidFill>
                  <a:schemeClr val="tx1">
                    <a:lumMod val="65000"/>
                    <a:lumOff val="35000"/>
                  </a:schemeClr>
                </a:solidFill>
              </a:rPr>
              <a:t>Interface with CMMS and GRC</a:t>
            </a:r>
          </a:p>
          <a:p>
            <a:pPr>
              <a:buFont typeface="Wingdings" panose="05000000000000000000" pitchFamily="2" charset="2"/>
              <a:buChar char="q"/>
            </a:pPr>
            <a:r>
              <a:rPr lang="en-US" dirty="0">
                <a:solidFill>
                  <a:schemeClr val="tx1">
                    <a:lumMod val="65000"/>
                    <a:lumOff val="35000"/>
                  </a:schemeClr>
                </a:solidFill>
              </a:rPr>
              <a:t>Active notification of update/ patch availability, regardless of service agreement status</a:t>
            </a:r>
          </a:p>
          <a:p>
            <a:pPr lvl="1">
              <a:buFont typeface="Wingdings" panose="05000000000000000000" pitchFamily="2" charset="2"/>
              <a:buChar char="q"/>
            </a:pPr>
            <a:r>
              <a:rPr lang="en-US" sz="1600" dirty="0">
                <a:solidFill>
                  <a:schemeClr val="tx1">
                    <a:lumMod val="65000"/>
                    <a:lumOff val="35000"/>
                  </a:schemeClr>
                </a:solidFill>
              </a:rPr>
              <a:t>Remote, passive methods of updating devices</a:t>
            </a:r>
          </a:p>
          <a:p>
            <a:pPr>
              <a:buFont typeface="Wingdings" panose="05000000000000000000" pitchFamily="2" charset="2"/>
              <a:buChar char="q"/>
            </a:pPr>
            <a:r>
              <a:rPr lang="en-US" dirty="0">
                <a:solidFill>
                  <a:schemeClr val="tx1">
                    <a:lumMod val="65000"/>
                    <a:lumOff val="35000"/>
                  </a:schemeClr>
                </a:solidFill>
              </a:rPr>
              <a:t>Improved and more centralized vendor engagement </a:t>
            </a:r>
          </a:p>
          <a:p>
            <a:pPr lvl="1">
              <a:buFont typeface="Wingdings" panose="05000000000000000000" pitchFamily="2" charset="2"/>
              <a:buChar char="q"/>
            </a:pPr>
            <a:r>
              <a:rPr lang="en-US" sz="1600" dirty="0">
                <a:solidFill>
                  <a:schemeClr val="tx1">
                    <a:lumMod val="65000"/>
                    <a:lumOff val="35000"/>
                  </a:schemeClr>
                </a:solidFill>
              </a:rPr>
              <a:t>Regular updates and patch management</a:t>
            </a:r>
          </a:p>
          <a:p>
            <a:pPr lvl="1">
              <a:buFont typeface="Wingdings" panose="05000000000000000000" pitchFamily="2" charset="2"/>
              <a:buChar char="q"/>
            </a:pPr>
            <a:r>
              <a:rPr lang="en-US" sz="1600" dirty="0">
                <a:solidFill>
                  <a:schemeClr val="tx1">
                    <a:lumMod val="65000"/>
                    <a:lumOff val="35000"/>
                  </a:schemeClr>
                </a:solidFill>
              </a:rPr>
              <a:t>Collaboration on known security vulnerabilities</a:t>
            </a:r>
          </a:p>
          <a:p>
            <a:pPr>
              <a:buFont typeface="Wingdings" panose="05000000000000000000" pitchFamily="2" charset="2"/>
              <a:buChar char="q"/>
            </a:pPr>
            <a:endParaRPr lang="en-US" sz="1600" dirty="0">
              <a:solidFill>
                <a:schemeClr val="tx1">
                  <a:lumMod val="65000"/>
                  <a:lumOff val="35000"/>
                </a:schemeClr>
              </a:solidFill>
            </a:endParaRPr>
          </a:p>
        </p:txBody>
      </p:sp>
      <p:pic>
        <p:nvPicPr>
          <p:cNvPr id="4" name="Picture 3">
            <a:extLst>
              <a:ext uri="{FF2B5EF4-FFF2-40B4-BE49-F238E27FC236}">
                <a16:creationId xmlns:a16="http://schemas.microsoft.com/office/drawing/2014/main" id="{2FF174C8-59CD-4EFD-8029-62D1444840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spTree>
    <p:extLst>
      <p:ext uri="{BB962C8B-B14F-4D97-AF65-F5344CB8AC3E}">
        <p14:creationId xmlns:p14="http://schemas.microsoft.com/office/powerpoint/2010/main" val="10539985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6096C-E285-44AE-B59F-72365E0B5321}"/>
              </a:ext>
            </a:extLst>
          </p:cNvPr>
          <p:cNvSpPr>
            <a:spLocks noGrp="1"/>
          </p:cNvSpPr>
          <p:nvPr>
            <p:ph type="title"/>
          </p:nvPr>
        </p:nvSpPr>
        <p:spPr/>
        <p:txBody>
          <a:bodyPr>
            <a:normAutofit/>
          </a:bodyPr>
          <a:lstStyle/>
          <a:p>
            <a:r>
              <a:rPr lang="en-US" sz="4000" dirty="0">
                <a:solidFill>
                  <a:schemeClr val="accent2"/>
                </a:solidFill>
              </a:rPr>
              <a:t>@ Intermountain Healthcare </a:t>
            </a:r>
          </a:p>
        </p:txBody>
      </p:sp>
      <p:sp>
        <p:nvSpPr>
          <p:cNvPr id="3" name="Content Placeholder 2">
            <a:extLst>
              <a:ext uri="{FF2B5EF4-FFF2-40B4-BE49-F238E27FC236}">
                <a16:creationId xmlns:a16="http://schemas.microsoft.com/office/drawing/2014/main" id="{D128F485-5427-4970-B309-79506D9DFC7D}"/>
              </a:ext>
            </a:extLst>
          </p:cNvPr>
          <p:cNvSpPr>
            <a:spLocks noGrp="1"/>
          </p:cNvSpPr>
          <p:nvPr>
            <p:ph idx="1"/>
          </p:nvPr>
        </p:nvSpPr>
        <p:spPr/>
        <p:txBody>
          <a:bodyPr/>
          <a:lstStyle/>
          <a:p>
            <a:pPr>
              <a:buFont typeface="Wingdings" panose="05000000000000000000" pitchFamily="2" charset="2"/>
              <a:buChar char="§"/>
            </a:pPr>
            <a:r>
              <a:rPr lang="en-US" dirty="0"/>
              <a:t>Medical Device monitoring</a:t>
            </a:r>
          </a:p>
          <a:p>
            <a:pPr lvl="1">
              <a:buFont typeface="Wingdings" panose="05000000000000000000" pitchFamily="2" charset="2"/>
              <a:buChar char="§"/>
            </a:pPr>
            <a:r>
              <a:rPr lang="en-US" dirty="0"/>
              <a:t>Passive network and behavioral analysis</a:t>
            </a:r>
          </a:p>
          <a:p>
            <a:pPr lvl="1">
              <a:buFont typeface="Wingdings" panose="05000000000000000000" pitchFamily="2" charset="2"/>
              <a:buChar char="§"/>
            </a:pPr>
            <a:r>
              <a:rPr lang="en-US" dirty="0"/>
              <a:t>Integration with Security Event and Incident Management tools</a:t>
            </a:r>
          </a:p>
          <a:p>
            <a:pPr lvl="1">
              <a:buFont typeface="Wingdings" panose="05000000000000000000" pitchFamily="2" charset="2"/>
              <a:buChar char="§"/>
            </a:pPr>
            <a:r>
              <a:rPr lang="en-US" dirty="0"/>
              <a:t>Increased network micro-segmentation</a:t>
            </a:r>
          </a:p>
          <a:p>
            <a:pPr>
              <a:buFont typeface="Wingdings" panose="05000000000000000000" pitchFamily="2" charset="2"/>
              <a:buChar char="§"/>
            </a:pPr>
            <a:r>
              <a:rPr lang="en-US" dirty="0"/>
              <a:t>Assessments of clinical care areas (e.g. Cath Lab)</a:t>
            </a:r>
          </a:p>
          <a:p>
            <a:pPr>
              <a:buFont typeface="Wingdings" panose="05000000000000000000" pitchFamily="2" charset="2"/>
              <a:buChar char="§"/>
            </a:pPr>
            <a:r>
              <a:rPr lang="en-US" dirty="0"/>
              <a:t>Increasing scope of CyberSecurity to include home care and implantable devices</a:t>
            </a:r>
          </a:p>
          <a:p>
            <a:pPr>
              <a:buFont typeface="Wingdings" panose="05000000000000000000" pitchFamily="2" charset="2"/>
              <a:buChar char="§"/>
            </a:pPr>
            <a:r>
              <a:rPr lang="en-US" dirty="0"/>
              <a:t>Executive level dashboards and reporting on vulnerability response</a:t>
            </a:r>
          </a:p>
          <a:p>
            <a:pPr>
              <a:buFont typeface="Wingdings" panose="05000000000000000000" pitchFamily="2" charset="2"/>
              <a:buChar char="§"/>
            </a:pPr>
            <a:r>
              <a:rPr lang="en-US" dirty="0"/>
              <a:t>Technical vulnerability assessments of network-connected devices pre-production</a:t>
            </a:r>
          </a:p>
        </p:txBody>
      </p:sp>
      <p:pic>
        <p:nvPicPr>
          <p:cNvPr id="4" name="Picture 3">
            <a:extLst>
              <a:ext uri="{FF2B5EF4-FFF2-40B4-BE49-F238E27FC236}">
                <a16:creationId xmlns:a16="http://schemas.microsoft.com/office/drawing/2014/main" id="{2FF174C8-59CD-4EFD-8029-62D1444840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spTree>
    <p:extLst>
      <p:ext uri="{BB962C8B-B14F-4D97-AF65-F5344CB8AC3E}">
        <p14:creationId xmlns:p14="http://schemas.microsoft.com/office/powerpoint/2010/main" val="36711359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199BF3D-7BE2-40ED-B15B-64F3870FC6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sp>
        <p:nvSpPr>
          <p:cNvPr id="5" name="TextBox 4">
            <a:extLst>
              <a:ext uri="{FF2B5EF4-FFF2-40B4-BE49-F238E27FC236}">
                <a16:creationId xmlns:a16="http://schemas.microsoft.com/office/drawing/2014/main" id="{B9F15735-6E15-4CBC-B005-3F8CB0842BFC}"/>
              </a:ext>
            </a:extLst>
          </p:cNvPr>
          <p:cNvSpPr txBox="1"/>
          <p:nvPr/>
        </p:nvSpPr>
        <p:spPr>
          <a:xfrm>
            <a:off x="1989364" y="2274838"/>
            <a:ext cx="8213272" cy="707886"/>
          </a:xfrm>
          <a:prstGeom prst="rect">
            <a:avLst/>
          </a:prstGeom>
          <a:noFill/>
        </p:spPr>
        <p:txBody>
          <a:bodyPr wrap="square" rtlCol="0">
            <a:spAutoFit/>
          </a:bodyPr>
          <a:lstStyle/>
          <a:p>
            <a:pPr algn="ctr"/>
            <a:r>
              <a:rPr lang="en-US" sz="4000" dirty="0">
                <a:ln w="0"/>
                <a:solidFill>
                  <a:schemeClr val="accent2"/>
                </a:solidFill>
                <a:effectLst>
                  <a:outerShdw blurRad="38100" dist="25400" dir="5400000" algn="ctr" rotWithShape="0">
                    <a:srgbClr val="6E747A">
                      <a:alpha val="43000"/>
                    </a:srgbClr>
                  </a:outerShdw>
                </a:effectLst>
              </a:rPr>
              <a:t>References</a:t>
            </a:r>
          </a:p>
        </p:txBody>
      </p:sp>
    </p:spTree>
    <p:extLst>
      <p:ext uri="{BB962C8B-B14F-4D97-AF65-F5344CB8AC3E}">
        <p14:creationId xmlns:p14="http://schemas.microsoft.com/office/powerpoint/2010/main" val="21273571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6096C-E285-44AE-B59F-72365E0B5321}"/>
              </a:ext>
            </a:extLst>
          </p:cNvPr>
          <p:cNvSpPr>
            <a:spLocks noGrp="1"/>
          </p:cNvSpPr>
          <p:nvPr>
            <p:ph type="title"/>
          </p:nvPr>
        </p:nvSpPr>
        <p:spPr/>
        <p:txBody>
          <a:bodyPr>
            <a:normAutofit/>
          </a:bodyPr>
          <a:lstStyle/>
          <a:p>
            <a:r>
              <a:rPr lang="en-US" sz="4000" dirty="0">
                <a:solidFill>
                  <a:schemeClr val="accent2"/>
                </a:solidFill>
              </a:rPr>
              <a:t>US Cyber Gov &amp; ISE References </a:t>
            </a:r>
          </a:p>
        </p:txBody>
      </p:sp>
      <p:sp>
        <p:nvSpPr>
          <p:cNvPr id="3" name="Content Placeholder 2">
            <a:extLst>
              <a:ext uri="{FF2B5EF4-FFF2-40B4-BE49-F238E27FC236}">
                <a16:creationId xmlns:a16="http://schemas.microsoft.com/office/drawing/2014/main" id="{D128F485-5427-4970-B309-79506D9DFC7D}"/>
              </a:ext>
            </a:extLst>
          </p:cNvPr>
          <p:cNvSpPr>
            <a:spLocks noGrp="1"/>
          </p:cNvSpPr>
          <p:nvPr>
            <p:ph idx="1"/>
          </p:nvPr>
        </p:nvSpPr>
        <p:spPr/>
        <p:txBody>
          <a:bodyPr>
            <a:normAutofit fontScale="92500" lnSpcReduction="20000"/>
          </a:bodyPr>
          <a:lstStyle/>
          <a:p>
            <a:pPr marL="457200" indent="-285750">
              <a:lnSpc>
                <a:spcPct val="80000"/>
              </a:lnSpc>
              <a:spcBef>
                <a:spcPts val="0"/>
              </a:spcBef>
              <a:spcAft>
                <a:spcPts val="0"/>
              </a:spcAft>
              <a:buSzPts val="1520"/>
              <a:buFont typeface="Wingdings" panose="05000000000000000000" pitchFamily="2" charset="2"/>
              <a:buChar char="q"/>
            </a:pPr>
            <a:r>
              <a:rPr lang="en-US" dirty="0">
                <a:solidFill>
                  <a:schemeClr val="tx1">
                    <a:lumMod val="50000"/>
                    <a:lumOff val="50000"/>
                  </a:schemeClr>
                </a:solidFill>
                <a:ea typeface="Arial"/>
                <a:cs typeface="Arial"/>
                <a:sym typeface="Arial"/>
              </a:rPr>
              <a:t>Presidential Policy Directive/PPD-21 Critical Infrastructure Security and Resilience issued February 12, 2013.</a:t>
            </a:r>
            <a:endParaRPr lang="en-US" dirty="0">
              <a:solidFill>
                <a:schemeClr val="tx1">
                  <a:lumMod val="50000"/>
                  <a:lumOff val="50000"/>
                </a:schemeClr>
              </a:solidFill>
            </a:endParaRPr>
          </a:p>
          <a:p>
            <a:pPr marL="457200" indent="-285750">
              <a:lnSpc>
                <a:spcPct val="80000"/>
              </a:lnSpc>
              <a:spcBef>
                <a:spcPts val="0"/>
              </a:spcBef>
              <a:spcAft>
                <a:spcPts val="0"/>
              </a:spcAft>
              <a:buSzPts val="1520"/>
              <a:buFont typeface="Wingdings" panose="05000000000000000000" pitchFamily="2" charset="2"/>
              <a:buChar char="q"/>
            </a:pPr>
            <a:r>
              <a:rPr lang="en-US" dirty="0">
                <a:solidFill>
                  <a:schemeClr val="tx1">
                    <a:lumMod val="50000"/>
                    <a:lumOff val="50000"/>
                  </a:schemeClr>
                </a:solidFill>
                <a:ea typeface="Arial"/>
                <a:cs typeface="Arial"/>
                <a:sym typeface="Arial"/>
              </a:rPr>
              <a:t>Executive Order (EO) 13636 Improving Critical Infrastructure Security, Federal Register issued February 19, 2013.</a:t>
            </a:r>
            <a:endParaRPr lang="en-US" dirty="0">
              <a:solidFill>
                <a:schemeClr val="tx1">
                  <a:lumMod val="50000"/>
                  <a:lumOff val="50000"/>
                </a:schemeClr>
              </a:solidFill>
            </a:endParaRPr>
          </a:p>
          <a:p>
            <a:pPr marL="457200" indent="-285750">
              <a:lnSpc>
                <a:spcPct val="80000"/>
              </a:lnSpc>
              <a:spcBef>
                <a:spcPts val="0"/>
              </a:spcBef>
              <a:spcAft>
                <a:spcPts val="0"/>
              </a:spcAft>
              <a:buSzPts val="1520"/>
              <a:buFont typeface="Wingdings" panose="05000000000000000000" pitchFamily="2" charset="2"/>
              <a:buChar char="q"/>
            </a:pPr>
            <a:r>
              <a:rPr lang="en-US" dirty="0">
                <a:solidFill>
                  <a:schemeClr val="tx1">
                    <a:lumMod val="50000"/>
                    <a:lumOff val="50000"/>
                  </a:schemeClr>
                </a:solidFill>
                <a:ea typeface="Arial"/>
                <a:cs typeface="Arial"/>
                <a:sym typeface="Arial"/>
              </a:rPr>
              <a:t>Guidance for Industry, FDA Reviewers and Compliance on Off-The-Shelf Software Use in Medical Devices, U.S. Department of Health and Human Services,  Food and Drug Administration, Center for Devices and Radiological Health, Office of Compliance, Office of Device Evaluation issued September 9, 1999.</a:t>
            </a:r>
            <a:endParaRPr lang="en-US" dirty="0">
              <a:solidFill>
                <a:schemeClr val="tx1">
                  <a:lumMod val="50000"/>
                  <a:lumOff val="50000"/>
                </a:schemeClr>
              </a:solidFill>
            </a:endParaRPr>
          </a:p>
          <a:p>
            <a:pPr marL="457200" indent="-285750">
              <a:lnSpc>
                <a:spcPct val="80000"/>
              </a:lnSpc>
              <a:spcBef>
                <a:spcPts val="0"/>
              </a:spcBef>
              <a:spcAft>
                <a:spcPts val="0"/>
              </a:spcAft>
              <a:buSzPts val="1520"/>
              <a:buFont typeface="Wingdings" panose="05000000000000000000" pitchFamily="2" charset="2"/>
              <a:buChar char="q"/>
            </a:pPr>
            <a:r>
              <a:rPr lang="en-US" dirty="0">
                <a:solidFill>
                  <a:schemeClr val="tx1">
                    <a:lumMod val="50000"/>
                    <a:lumOff val="50000"/>
                  </a:schemeClr>
                </a:solidFill>
                <a:ea typeface="Arial"/>
                <a:cs typeface="Arial"/>
                <a:sym typeface="Arial"/>
              </a:rPr>
              <a:t>Guidance for Industry Cybersecurity for Networked Medical Devices Containing Off-the-Shelf (OTS) Software issued January 14, 2005.</a:t>
            </a:r>
            <a:endParaRPr lang="en-US" dirty="0">
              <a:solidFill>
                <a:schemeClr val="tx1">
                  <a:lumMod val="50000"/>
                  <a:lumOff val="50000"/>
                </a:schemeClr>
              </a:solidFill>
            </a:endParaRPr>
          </a:p>
          <a:p>
            <a:pPr marL="457200" indent="-285750">
              <a:lnSpc>
                <a:spcPct val="80000"/>
              </a:lnSpc>
              <a:spcBef>
                <a:spcPts val="0"/>
              </a:spcBef>
              <a:spcAft>
                <a:spcPts val="0"/>
              </a:spcAft>
              <a:buSzPts val="1520"/>
              <a:buFont typeface="Wingdings" panose="05000000000000000000" pitchFamily="2" charset="2"/>
              <a:buChar char="q"/>
            </a:pPr>
            <a:r>
              <a:rPr lang="en-US" dirty="0">
                <a:solidFill>
                  <a:schemeClr val="tx1">
                    <a:lumMod val="50000"/>
                    <a:lumOff val="50000"/>
                  </a:schemeClr>
                </a:solidFill>
                <a:ea typeface="Arial"/>
                <a:cs typeface="Arial"/>
                <a:sym typeface="Arial"/>
              </a:rPr>
              <a:t>Content of Premarket Submissions for Management of Cybersecurity in Medical Devices, Guidance for Industry and Food and Drug Administration Staff issued October 2, 2014.</a:t>
            </a:r>
            <a:endParaRPr lang="en-US" dirty="0">
              <a:solidFill>
                <a:schemeClr val="tx1">
                  <a:lumMod val="50000"/>
                  <a:lumOff val="50000"/>
                </a:schemeClr>
              </a:solidFill>
            </a:endParaRPr>
          </a:p>
          <a:p>
            <a:pPr marL="457200" indent="-285750">
              <a:lnSpc>
                <a:spcPct val="80000"/>
              </a:lnSpc>
              <a:spcBef>
                <a:spcPts val="0"/>
              </a:spcBef>
              <a:spcAft>
                <a:spcPts val="0"/>
              </a:spcAft>
              <a:buSzPts val="1520"/>
              <a:buFont typeface="Wingdings" panose="05000000000000000000" pitchFamily="2" charset="2"/>
              <a:buChar char="q"/>
            </a:pPr>
            <a:r>
              <a:rPr lang="en-US" dirty="0">
                <a:solidFill>
                  <a:schemeClr val="tx1">
                    <a:lumMod val="50000"/>
                    <a:lumOff val="50000"/>
                  </a:schemeClr>
                </a:solidFill>
                <a:ea typeface="Arial"/>
                <a:cs typeface="Arial"/>
                <a:sym typeface="Arial"/>
              </a:rPr>
              <a:t>Infusion Pumps Total Product Life Cycle Guidance for Industry and FDA Staff issued December 2, 2014.</a:t>
            </a:r>
            <a:endParaRPr lang="en-US" dirty="0">
              <a:solidFill>
                <a:schemeClr val="tx1">
                  <a:lumMod val="50000"/>
                  <a:lumOff val="50000"/>
                </a:schemeClr>
              </a:solidFill>
            </a:endParaRPr>
          </a:p>
          <a:p>
            <a:pPr marL="457200" indent="-285750">
              <a:lnSpc>
                <a:spcPct val="80000"/>
              </a:lnSpc>
              <a:spcBef>
                <a:spcPts val="0"/>
              </a:spcBef>
              <a:spcAft>
                <a:spcPts val="0"/>
              </a:spcAft>
              <a:buSzPts val="1520"/>
              <a:buFont typeface="Wingdings" panose="05000000000000000000" pitchFamily="2" charset="2"/>
              <a:buChar char="q"/>
            </a:pPr>
            <a:r>
              <a:rPr lang="en-US" dirty="0">
                <a:solidFill>
                  <a:schemeClr val="tx1">
                    <a:lumMod val="50000"/>
                    <a:lumOff val="50000"/>
                  </a:schemeClr>
                </a:solidFill>
                <a:ea typeface="Arial"/>
                <a:cs typeface="Arial"/>
                <a:sym typeface="Arial"/>
              </a:rPr>
              <a:t>Post market Management of Cybersecurity in Medical Devices, Draft Guidance for Industry and Food and Drug Administration Staff issued on January 22, 2016.</a:t>
            </a:r>
            <a:endParaRPr lang="en-US" dirty="0">
              <a:solidFill>
                <a:schemeClr val="tx1">
                  <a:lumMod val="50000"/>
                  <a:lumOff val="50000"/>
                </a:schemeClr>
              </a:solidFill>
            </a:endParaRPr>
          </a:p>
          <a:p>
            <a:pPr marL="457200" indent="-285750">
              <a:lnSpc>
                <a:spcPct val="80000"/>
              </a:lnSpc>
              <a:spcBef>
                <a:spcPts val="0"/>
              </a:spcBef>
              <a:spcAft>
                <a:spcPts val="0"/>
              </a:spcAft>
              <a:buSzPts val="1520"/>
              <a:buFont typeface="Wingdings" panose="05000000000000000000" pitchFamily="2" charset="2"/>
              <a:buChar char="q"/>
            </a:pPr>
            <a:r>
              <a:rPr lang="en-US" dirty="0">
                <a:solidFill>
                  <a:schemeClr val="tx1">
                    <a:lumMod val="50000"/>
                    <a:lumOff val="50000"/>
                  </a:schemeClr>
                </a:solidFill>
                <a:ea typeface="Arial"/>
                <a:cs typeface="Arial"/>
                <a:sym typeface="Arial"/>
              </a:rPr>
              <a:t>Updated recommendations on submitting a new 510(k) for device modifications August 5, 2016.</a:t>
            </a:r>
            <a:endParaRPr lang="en-US" dirty="0">
              <a:solidFill>
                <a:schemeClr val="tx1">
                  <a:lumMod val="50000"/>
                  <a:lumOff val="50000"/>
                </a:schemeClr>
              </a:solidFill>
            </a:endParaRPr>
          </a:p>
          <a:p>
            <a:pPr marL="457200" indent="-285750">
              <a:lnSpc>
                <a:spcPct val="80000"/>
              </a:lnSpc>
              <a:spcBef>
                <a:spcPts val="0"/>
              </a:spcBef>
              <a:spcAft>
                <a:spcPts val="0"/>
              </a:spcAft>
              <a:buSzPts val="1520"/>
              <a:buFont typeface="Wingdings" panose="05000000000000000000" pitchFamily="2" charset="2"/>
              <a:buChar char="q"/>
            </a:pPr>
            <a:r>
              <a:rPr lang="en-US" dirty="0">
                <a:solidFill>
                  <a:schemeClr val="tx1">
                    <a:lumMod val="50000"/>
                    <a:lumOff val="50000"/>
                  </a:schemeClr>
                </a:solidFill>
                <a:ea typeface="Arial"/>
                <a:cs typeface="Arial"/>
                <a:sym typeface="Arial"/>
              </a:rPr>
              <a:t>Deciding When to Submit a 510 K for a software change to an existing device issued August 8, 2016.</a:t>
            </a:r>
            <a:endParaRPr lang="en-US" dirty="0">
              <a:solidFill>
                <a:schemeClr val="tx1">
                  <a:lumMod val="50000"/>
                  <a:lumOff val="50000"/>
                </a:schemeClr>
              </a:solidFill>
            </a:endParaRPr>
          </a:p>
          <a:p>
            <a:pPr marL="457200" indent="-285750">
              <a:lnSpc>
                <a:spcPct val="80000"/>
              </a:lnSpc>
              <a:spcBef>
                <a:spcPts val="0"/>
              </a:spcBef>
              <a:spcAft>
                <a:spcPts val="0"/>
              </a:spcAft>
              <a:buSzPts val="1520"/>
              <a:buFont typeface="Wingdings" panose="05000000000000000000" pitchFamily="2" charset="2"/>
              <a:buChar char="q"/>
            </a:pPr>
            <a:r>
              <a:rPr lang="en-US" dirty="0">
                <a:solidFill>
                  <a:schemeClr val="tx1">
                    <a:lumMod val="50000"/>
                    <a:lumOff val="50000"/>
                  </a:schemeClr>
                </a:solidFill>
                <a:ea typeface="Arial"/>
                <a:cs typeface="Arial"/>
                <a:sym typeface="Arial"/>
              </a:rPr>
              <a:t>Post Market Management of Cybersecurity in Medical Devices Guidance for Industry and Food and Drug Administration Staff Document issued on January 22, 2017.</a:t>
            </a:r>
            <a:endParaRPr lang="en-US" dirty="0">
              <a:solidFill>
                <a:schemeClr val="tx1">
                  <a:lumMod val="50000"/>
                  <a:lumOff val="50000"/>
                </a:schemeClr>
              </a:solidFill>
            </a:endParaRPr>
          </a:p>
          <a:p>
            <a:pPr marL="0" indent="0">
              <a:buNone/>
            </a:pPr>
            <a:endParaRPr lang="en-US" dirty="0"/>
          </a:p>
        </p:txBody>
      </p:sp>
      <p:pic>
        <p:nvPicPr>
          <p:cNvPr id="4" name="Picture 3">
            <a:extLst>
              <a:ext uri="{FF2B5EF4-FFF2-40B4-BE49-F238E27FC236}">
                <a16:creationId xmlns:a16="http://schemas.microsoft.com/office/drawing/2014/main" id="{2FF174C8-59CD-4EFD-8029-62D1444840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sp>
        <p:nvSpPr>
          <p:cNvPr id="5" name="Shape 212">
            <a:extLst>
              <a:ext uri="{FF2B5EF4-FFF2-40B4-BE49-F238E27FC236}">
                <a16:creationId xmlns:a16="http://schemas.microsoft.com/office/drawing/2014/main" id="{5030ECD9-70B4-44EE-B74D-8092668DA677}"/>
              </a:ext>
            </a:extLst>
          </p:cNvPr>
          <p:cNvSpPr txBox="1"/>
          <p:nvPr/>
        </p:nvSpPr>
        <p:spPr>
          <a:xfrm>
            <a:off x="7640636" y="5977468"/>
            <a:ext cx="4467000" cy="307800"/>
          </a:xfrm>
          <a:prstGeom prst="rect">
            <a:avLst/>
          </a:prstGeom>
          <a:noFill/>
          <a:ln>
            <a:noFill/>
          </a:ln>
        </p:spPr>
        <p:txBody>
          <a:bodyPr spcFirstLastPara="1" wrap="square" lIns="91425" tIns="45700" rIns="91425" bIns="45700" anchor="t" anchorCtr="0">
            <a:noAutofit/>
          </a:bodyPr>
          <a:lstStyle/>
          <a:p>
            <a:pPr algn="r"/>
            <a:r>
              <a:rPr lang="en-US" sz="1400" dirty="0">
                <a:solidFill>
                  <a:schemeClr val="tx1">
                    <a:lumMod val="50000"/>
                    <a:lumOff val="50000"/>
                  </a:schemeClr>
                </a:solidFill>
                <a:latin typeface="Calibri"/>
                <a:ea typeface="Calibri"/>
                <a:cs typeface="Calibri"/>
                <a:sym typeface="Calibri"/>
              </a:rPr>
              <a:t>Credits: Bill Hagestad, Cybersecurity Expert</a:t>
            </a:r>
            <a:endParaRPr sz="1400" dirty="0">
              <a:solidFill>
                <a:schemeClr val="tx1">
                  <a:lumMod val="50000"/>
                  <a:lumOff val="50000"/>
                </a:schemeClr>
              </a:solidFill>
              <a:latin typeface="Calibri"/>
              <a:ea typeface="Calibri"/>
              <a:cs typeface="Calibri"/>
              <a:sym typeface="Calibri"/>
            </a:endParaRPr>
          </a:p>
        </p:txBody>
      </p:sp>
    </p:spTree>
    <p:extLst>
      <p:ext uri="{BB962C8B-B14F-4D97-AF65-F5344CB8AC3E}">
        <p14:creationId xmlns:p14="http://schemas.microsoft.com/office/powerpoint/2010/main" val="27486596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6096C-E285-44AE-B59F-72365E0B5321}"/>
              </a:ext>
            </a:extLst>
          </p:cNvPr>
          <p:cNvSpPr>
            <a:spLocks noGrp="1"/>
          </p:cNvSpPr>
          <p:nvPr>
            <p:ph type="title"/>
          </p:nvPr>
        </p:nvSpPr>
        <p:spPr/>
        <p:txBody>
          <a:bodyPr>
            <a:normAutofit/>
          </a:bodyPr>
          <a:lstStyle/>
          <a:p>
            <a:r>
              <a:rPr lang="en-US" sz="4000" dirty="0">
                <a:solidFill>
                  <a:schemeClr val="accent2"/>
                </a:solidFill>
              </a:rPr>
              <a:t>US Cyber Gov &amp; ISE References </a:t>
            </a:r>
          </a:p>
        </p:txBody>
      </p:sp>
      <p:sp>
        <p:nvSpPr>
          <p:cNvPr id="3" name="Content Placeholder 2">
            <a:extLst>
              <a:ext uri="{FF2B5EF4-FFF2-40B4-BE49-F238E27FC236}">
                <a16:creationId xmlns:a16="http://schemas.microsoft.com/office/drawing/2014/main" id="{D128F485-5427-4970-B309-79506D9DFC7D}"/>
              </a:ext>
            </a:extLst>
          </p:cNvPr>
          <p:cNvSpPr>
            <a:spLocks noGrp="1"/>
          </p:cNvSpPr>
          <p:nvPr>
            <p:ph idx="1"/>
          </p:nvPr>
        </p:nvSpPr>
        <p:spPr/>
        <p:txBody>
          <a:bodyPr>
            <a:normAutofit fontScale="92500" lnSpcReduction="10000"/>
          </a:bodyPr>
          <a:lstStyle/>
          <a:p>
            <a:pPr marL="457200" indent="-285750">
              <a:lnSpc>
                <a:spcPct val="85000"/>
              </a:lnSpc>
              <a:spcBef>
                <a:spcPts val="0"/>
              </a:spcBef>
              <a:spcAft>
                <a:spcPts val="0"/>
              </a:spcAft>
              <a:buSzPts val="1520"/>
              <a:buFont typeface="Wingdings" panose="05000000000000000000" pitchFamily="2" charset="2"/>
              <a:buChar char="q"/>
            </a:pPr>
            <a:r>
              <a:rPr lang="en-US" dirty="0">
                <a:solidFill>
                  <a:schemeClr val="tx1">
                    <a:lumMod val="50000"/>
                    <a:lumOff val="50000"/>
                  </a:schemeClr>
                </a:solidFill>
                <a:ea typeface="Arial"/>
                <a:cs typeface="Arial"/>
                <a:sym typeface="Arial"/>
              </a:rPr>
              <a:t>AAMI TIR57/Ed. 1, Principles for Medical Device Information Security Risk Management dated June 9, 2016.</a:t>
            </a:r>
            <a:endParaRPr lang="en-US" dirty="0">
              <a:solidFill>
                <a:schemeClr val="tx1">
                  <a:lumMod val="50000"/>
                  <a:lumOff val="50000"/>
                </a:schemeClr>
              </a:solidFill>
            </a:endParaRPr>
          </a:p>
          <a:p>
            <a:pPr marL="457200" indent="-285750">
              <a:lnSpc>
                <a:spcPct val="85000"/>
              </a:lnSpc>
              <a:spcBef>
                <a:spcPts val="0"/>
              </a:spcBef>
              <a:spcAft>
                <a:spcPts val="0"/>
              </a:spcAft>
              <a:buSzPts val="1520"/>
              <a:buFont typeface="Wingdings" panose="05000000000000000000" pitchFamily="2" charset="2"/>
              <a:buChar char="q"/>
            </a:pPr>
            <a:r>
              <a:rPr lang="en-US" dirty="0">
                <a:solidFill>
                  <a:schemeClr val="tx1">
                    <a:lumMod val="50000"/>
                    <a:lumOff val="50000"/>
                  </a:schemeClr>
                </a:solidFill>
                <a:ea typeface="Arial"/>
                <a:cs typeface="Arial"/>
                <a:sym typeface="Arial"/>
              </a:rPr>
              <a:t>IEC 80001-1:2010 Application of Risk Management for IT-Networks Incorporating Medical Devices -- Part 1: Roles, Responsibilities and Activities.</a:t>
            </a:r>
            <a:endParaRPr lang="en-US" dirty="0">
              <a:solidFill>
                <a:schemeClr val="tx1">
                  <a:lumMod val="50000"/>
                  <a:lumOff val="50000"/>
                </a:schemeClr>
              </a:solidFill>
            </a:endParaRPr>
          </a:p>
          <a:p>
            <a:pPr marL="457200" indent="-285750">
              <a:lnSpc>
                <a:spcPct val="85000"/>
              </a:lnSpc>
              <a:spcBef>
                <a:spcPts val="0"/>
              </a:spcBef>
              <a:spcAft>
                <a:spcPts val="0"/>
              </a:spcAft>
              <a:buSzPts val="1520"/>
              <a:buFont typeface="Wingdings" panose="05000000000000000000" pitchFamily="2" charset="2"/>
              <a:buChar char="q"/>
            </a:pPr>
            <a:r>
              <a:rPr lang="en-US" dirty="0">
                <a:solidFill>
                  <a:schemeClr val="tx1">
                    <a:lumMod val="50000"/>
                    <a:lumOff val="50000"/>
                  </a:schemeClr>
                </a:solidFill>
                <a:ea typeface="Arial"/>
                <a:cs typeface="Arial"/>
                <a:sym typeface="Arial"/>
              </a:rPr>
              <a:t>AAMI’s Health IT Risk Management: A Practical Tool to Help Hospitals and Medical Devices Stay Secure in a Complex World.</a:t>
            </a:r>
            <a:endParaRPr lang="en-US" dirty="0">
              <a:solidFill>
                <a:schemeClr val="tx1">
                  <a:lumMod val="50000"/>
                  <a:lumOff val="50000"/>
                </a:schemeClr>
              </a:solidFill>
            </a:endParaRPr>
          </a:p>
          <a:p>
            <a:pPr marL="457200" indent="-285750">
              <a:lnSpc>
                <a:spcPct val="85000"/>
              </a:lnSpc>
              <a:spcBef>
                <a:spcPts val="0"/>
              </a:spcBef>
              <a:spcAft>
                <a:spcPts val="0"/>
              </a:spcAft>
              <a:buSzPts val="1520"/>
              <a:buFont typeface="Wingdings" panose="05000000000000000000" pitchFamily="2" charset="2"/>
              <a:buChar char="q"/>
            </a:pPr>
            <a:r>
              <a:rPr lang="en-US" dirty="0">
                <a:solidFill>
                  <a:schemeClr val="tx1">
                    <a:lumMod val="50000"/>
                    <a:lumOff val="50000"/>
                  </a:schemeClr>
                </a:solidFill>
                <a:ea typeface="Arial"/>
                <a:cs typeface="Arial"/>
                <a:sym typeface="Arial"/>
              </a:rPr>
              <a:t>ISO/IEC 27005:2011 provides guidelines for Information Security Risk Management.</a:t>
            </a:r>
            <a:endParaRPr lang="en-US" dirty="0">
              <a:solidFill>
                <a:schemeClr val="tx1">
                  <a:lumMod val="50000"/>
                  <a:lumOff val="50000"/>
                </a:schemeClr>
              </a:solidFill>
            </a:endParaRPr>
          </a:p>
          <a:p>
            <a:pPr marL="457200" indent="-285750">
              <a:lnSpc>
                <a:spcPct val="85000"/>
              </a:lnSpc>
              <a:spcBef>
                <a:spcPts val="0"/>
              </a:spcBef>
              <a:spcAft>
                <a:spcPts val="0"/>
              </a:spcAft>
              <a:buSzPts val="1520"/>
              <a:buFont typeface="Wingdings" panose="05000000000000000000" pitchFamily="2" charset="2"/>
              <a:buChar char="q"/>
            </a:pPr>
            <a:r>
              <a:rPr lang="en-US" dirty="0">
                <a:solidFill>
                  <a:schemeClr val="tx1">
                    <a:lumMod val="50000"/>
                    <a:lumOff val="50000"/>
                  </a:schemeClr>
                </a:solidFill>
                <a:ea typeface="Arial"/>
                <a:cs typeface="Arial"/>
                <a:sym typeface="Arial"/>
              </a:rPr>
              <a:t>ISO/IEC 15408-3 1999-12-01 Information Technology — Security Techniques — Evaluation Criteria for IT Security — Part 3: Security Assurance Requirements.</a:t>
            </a:r>
          </a:p>
          <a:p>
            <a:pPr marL="457200" indent="-285750">
              <a:lnSpc>
                <a:spcPct val="85000"/>
              </a:lnSpc>
              <a:spcBef>
                <a:spcPts val="0"/>
              </a:spcBef>
              <a:spcAft>
                <a:spcPts val="0"/>
              </a:spcAft>
              <a:buSzPts val="1520"/>
              <a:buFont typeface="Wingdings" panose="05000000000000000000" pitchFamily="2" charset="2"/>
              <a:buChar char="q"/>
            </a:pPr>
            <a:r>
              <a:rPr lang="en-US" dirty="0">
                <a:solidFill>
                  <a:schemeClr val="tx1">
                    <a:lumMod val="50000"/>
                    <a:lumOff val="50000"/>
                  </a:schemeClr>
                </a:solidFill>
                <a:ea typeface="Arial"/>
                <a:cs typeface="Arial"/>
                <a:sym typeface="Arial"/>
              </a:rPr>
              <a:t>ISO/IEC 14971 Risk Management for Medical Device Manufacturers.</a:t>
            </a:r>
            <a:endParaRPr lang="en-US" dirty="0">
              <a:solidFill>
                <a:schemeClr val="tx1">
                  <a:lumMod val="50000"/>
                  <a:lumOff val="50000"/>
                </a:schemeClr>
              </a:solidFill>
            </a:endParaRPr>
          </a:p>
          <a:p>
            <a:pPr marL="457200" indent="-285750">
              <a:lnSpc>
                <a:spcPct val="85000"/>
              </a:lnSpc>
              <a:spcBef>
                <a:spcPts val="0"/>
              </a:spcBef>
              <a:spcAft>
                <a:spcPts val="0"/>
              </a:spcAft>
              <a:buSzPts val="1520"/>
              <a:buFont typeface="Wingdings" panose="05000000000000000000" pitchFamily="2" charset="2"/>
              <a:buChar char="q"/>
            </a:pPr>
            <a:r>
              <a:rPr lang="en-US" dirty="0">
                <a:solidFill>
                  <a:schemeClr val="tx1">
                    <a:lumMod val="50000"/>
                    <a:lumOff val="50000"/>
                  </a:schemeClr>
                </a:solidFill>
                <a:ea typeface="Arial"/>
                <a:cs typeface="Arial"/>
                <a:sym typeface="Arial"/>
              </a:rPr>
              <a:t>ISO/IEC 29147 Vulnerability Disclosure Process.</a:t>
            </a:r>
            <a:endParaRPr lang="en-US" dirty="0">
              <a:solidFill>
                <a:schemeClr val="tx1">
                  <a:lumMod val="50000"/>
                  <a:lumOff val="50000"/>
                </a:schemeClr>
              </a:solidFill>
            </a:endParaRPr>
          </a:p>
          <a:p>
            <a:pPr marL="457200" indent="-285750">
              <a:lnSpc>
                <a:spcPct val="85000"/>
              </a:lnSpc>
              <a:spcBef>
                <a:spcPts val="0"/>
              </a:spcBef>
              <a:spcAft>
                <a:spcPts val="0"/>
              </a:spcAft>
              <a:buSzPts val="1520"/>
              <a:buFont typeface="Wingdings" panose="05000000000000000000" pitchFamily="2" charset="2"/>
              <a:buChar char="q"/>
            </a:pPr>
            <a:r>
              <a:rPr lang="en-US" dirty="0">
                <a:solidFill>
                  <a:schemeClr val="tx1">
                    <a:lumMod val="50000"/>
                    <a:lumOff val="50000"/>
                  </a:schemeClr>
                </a:solidFill>
                <a:ea typeface="Arial"/>
                <a:cs typeface="Arial"/>
                <a:sym typeface="Arial"/>
              </a:rPr>
              <a:t>ISO/IEC 30111 Vulnerability Handling Processes.</a:t>
            </a:r>
            <a:endParaRPr lang="en-US" dirty="0">
              <a:solidFill>
                <a:schemeClr val="tx1">
                  <a:lumMod val="50000"/>
                  <a:lumOff val="50000"/>
                </a:schemeClr>
              </a:solidFill>
            </a:endParaRPr>
          </a:p>
          <a:p>
            <a:pPr marL="457200" indent="-285750">
              <a:lnSpc>
                <a:spcPct val="85000"/>
              </a:lnSpc>
              <a:spcBef>
                <a:spcPts val="0"/>
              </a:spcBef>
              <a:spcAft>
                <a:spcPts val="0"/>
              </a:spcAft>
              <a:buSzPts val="1520"/>
              <a:buFont typeface="Wingdings" panose="05000000000000000000" pitchFamily="2" charset="2"/>
              <a:buChar char="q"/>
            </a:pPr>
            <a:r>
              <a:rPr lang="en-US" dirty="0">
                <a:solidFill>
                  <a:schemeClr val="tx1">
                    <a:lumMod val="50000"/>
                    <a:lumOff val="50000"/>
                  </a:schemeClr>
                </a:solidFill>
                <a:ea typeface="Arial"/>
                <a:cs typeface="Arial"/>
                <a:sym typeface="Arial"/>
              </a:rPr>
              <a:t>RFC 2196 Site Security Handbook September 1994.</a:t>
            </a:r>
            <a:endParaRPr lang="en-US" dirty="0">
              <a:solidFill>
                <a:schemeClr val="tx1">
                  <a:lumMod val="50000"/>
                  <a:lumOff val="50000"/>
                </a:schemeClr>
              </a:solidFill>
            </a:endParaRPr>
          </a:p>
          <a:p>
            <a:pPr marL="457200" indent="-285750">
              <a:lnSpc>
                <a:spcPct val="85000"/>
              </a:lnSpc>
              <a:spcBef>
                <a:spcPts val="0"/>
              </a:spcBef>
              <a:spcAft>
                <a:spcPts val="0"/>
              </a:spcAft>
              <a:buSzPts val="1520"/>
              <a:buFont typeface="Wingdings" panose="05000000000000000000" pitchFamily="2" charset="2"/>
              <a:buChar char="q"/>
            </a:pPr>
            <a:r>
              <a:rPr lang="en-US" dirty="0">
                <a:solidFill>
                  <a:schemeClr val="tx1">
                    <a:lumMod val="50000"/>
                    <a:lumOff val="50000"/>
                  </a:schemeClr>
                </a:solidFill>
                <a:ea typeface="Arial"/>
                <a:cs typeface="Arial"/>
                <a:sym typeface="Arial"/>
              </a:rPr>
              <a:t>IEC TS 62443-1-1:2009 Industrial Communication Networks - Network and System Security - Part 1-1: Terminology, Concepts and Models.</a:t>
            </a:r>
            <a:endParaRPr lang="en-US" dirty="0">
              <a:solidFill>
                <a:schemeClr val="tx1">
                  <a:lumMod val="50000"/>
                  <a:lumOff val="50000"/>
                </a:schemeClr>
              </a:solidFill>
            </a:endParaRPr>
          </a:p>
          <a:p>
            <a:pPr marL="457200" indent="-285750">
              <a:lnSpc>
                <a:spcPct val="85000"/>
              </a:lnSpc>
              <a:spcBef>
                <a:spcPts val="0"/>
              </a:spcBef>
              <a:spcAft>
                <a:spcPts val="0"/>
              </a:spcAft>
              <a:buSzPts val="1520"/>
              <a:buFont typeface="Wingdings" panose="05000000000000000000" pitchFamily="2" charset="2"/>
              <a:buChar char="q"/>
            </a:pPr>
            <a:r>
              <a:rPr lang="en-US" dirty="0">
                <a:solidFill>
                  <a:schemeClr val="tx1">
                    <a:lumMod val="50000"/>
                    <a:lumOff val="50000"/>
                  </a:schemeClr>
                </a:solidFill>
                <a:ea typeface="Arial"/>
                <a:cs typeface="Arial"/>
                <a:sym typeface="Arial"/>
              </a:rPr>
              <a:t>IEC TS 62443-2-1:2009 NIST Cybersecurity Framework Core: Informative Reference Standards.</a:t>
            </a:r>
            <a:endParaRPr lang="en-US" dirty="0">
              <a:solidFill>
                <a:schemeClr val="tx1">
                  <a:lumMod val="50000"/>
                  <a:lumOff val="50000"/>
                </a:schemeClr>
              </a:solidFill>
            </a:endParaRPr>
          </a:p>
          <a:p>
            <a:pPr marL="457200" indent="-285750">
              <a:lnSpc>
                <a:spcPct val="85000"/>
              </a:lnSpc>
              <a:spcBef>
                <a:spcPts val="0"/>
              </a:spcBef>
              <a:spcAft>
                <a:spcPts val="0"/>
              </a:spcAft>
              <a:buSzPts val="1520"/>
              <a:buFont typeface="Wingdings" panose="05000000000000000000" pitchFamily="2" charset="2"/>
              <a:buChar char="q"/>
            </a:pPr>
            <a:r>
              <a:rPr lang="en-US" dirty="0">
                <a:solidFill>
                  <a:schemeClr val="tx1">
                    <a:lumMod val="50000"/>
                    <a:lumOff val="50000"/>
                  </a:schemeClr>
                </a:solidFill>
                <a:ea typeface="Arial"/>
                <a:cs typeface="Arial"/>
                <a:sym typeface="Arial"/>
              </a:rPr>
              <a:t>IEC TR 62443-2-3:2015 Security for Industrial Automation and Control Systems - Part 2-3: Patch Management in the IACS Environment.</a:t>
            </a:r>
            <a:endParaRPr lang="en-US" dirty="0">
              <a:solidFill>
                <a:schemeClr val="tx1">
                  <a:lumMod val="50000"/>
                  <a:lumOff val="50000"/>
                </a:schemeClr>
              </a:solidFill>
            </a:endParaRPr>
          </a:p>
          <a:p>
            <a:pPr>
              <a:buFont typeface="Wingdings" panose="05000000000000000000" pitchFamily="2" charset="2"/>
              <a:buChar char="§"/>
            </a:pPr>
            <a:endParaRPr lang="en-US" dirty="0"/>
          </a:p>
        </p:txBody>
      </p:sp>
      <p:pic>
        <p:nvPicPr>
          <p:cNvPr id="4" name="Picture 3">
            <a:extLst>
              <a:ext uri="{FF2B5EF4-FFF2-40B4-BE49-F238E27FC236}">
                <a16:creationId xmlns:a16="http://schemas.microsoft.com/office/drawing/2014/main" id="{2FF174C8-59CD-4EFD-8029-62D1444840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sp>
        <p:nvSpPr>
          <p:cNvPr id="5" name="Shape 212">
            <a:extLst>
              <a:ext uri="{FF2B5EF4-FFF2-40B4-BE49-F238E27FC236}">
                <a16:creationId xmlns:a16="http://schemas.microsoft.com/office/drawing/2014/main" id="{48701CF3-14B1-4562-A94F-42E850AFA98E}"/>
              </a:ext>
            </a:extLst>
          </p:cNvPr>
          <p:cNvSpPr txBox="1"/>
          <p:nvPr/>
        </p:nvSpPr>
        <p:spPr>
          <a:xfrm>
            <a:off x="7640636" y="5977468"/>
            <a:ext cx="4467000" cy="307800"/>
          </a:xfrm>
          <a:prstGeom prst="rect">
            <a:avLst/>
          </a:prstGeom>
          <a:noFill/>
          <a:ln>
            <a:noFill/>
          </a:ln>
        </p:spPr>
        <p:txBody>
          <a:bodyPr spcFirstLastPara="1" wrap="square" lIns="91425" tIns="45700" rIns="91425" bIns="45700" anchor="t" anchorCtr="0">
            <a:noAutofit/>
          </a:bodyPr>
          <a:lstStyle/>
          <a:p>
            <a:pPr algn="r"/>
            <a:r>
              <a:rPr lang="en-US" sz="1400" dirty="0">
                <a:solidFill>
                  <a:schemeClr val="tx1">
                    <a:lumMod val="50000"/>
                    <a:lumOff val="50000"/>
                  </a:schemeClr>
                </a:solidFill>
                <a:latin typeface="Calibri"/>
                <a:ea typeface="Calibri"/>
                <a:cs typeface="Calibri"/>
                <a:sym typeface="Calibri"/>
              </a:rPr>
              <a:t>Credits: Bill Hagestad, Cybersecurity Expert</a:t>
            </a:r>
            <a:endParaRPr sz="1400" dirty="0">
              <a:solidFill>
                <a:schemeClr val="tx1">
                  <a:lumMod val="50000"/>
                  <a:lumOff val="50000"/>
                </a:schemeClr>
              </a:solidFill>
              <a:latin typeface="Calibri"/>
              <a:ea typeface="Calibri"/>
              <a:cs typeface="Calibri"/>
              <a:sym typeface="Calibri"/>
            </a:endParaRPr>
          </a:p>
        </p:txBody>
      </p:sp>
    </p:spTree>
    <p:extLst>
      <p:ext uri="{BB962C8B-B14F-4D97-AF65-F5344CB8AC3E}">
        <p14:creationId xmlns:p14="http://schemas.microsoft.com/office/powerpoint/2010/main" val="17865156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6096C-E285-44AE-B59F-72365E0B5321}"/>
              </a:ext>
            </a:extLst>
          </p:cNvPr>
          <p:cNvSpPr>
            <a:spLocks noGrp="1"/>
          </p:cNvSpPr>
          <p:nvPr>
            <p:ph type="title" idx="4294967295"/>
          </p:nvPr>
        </p:nvSpPr>
        <p:spPr>
          <a:xfrm>
            <a:off x="592565" y="1921991"/>
            <a:ext cx="5939859" cy="3352535"/>
          </a:xfrm>
        </p:spPr>
        <p:txBody>
          <a:bodyPr>
            <a:normAutofit fontScale="90000"/>
          </a:bodyPr>
          <a:lstStyle/>
          <a:p>
            <a:r>
              <a:rPr lang="en-US" sz="4000" dirty="0">
                <a:solidFill>
                  <a:schemeClr val="accent2"/>
                </a:solidFill>
              </a:rPr>
              <a:t>AAMI’s Medical Device Cybersecurity – A Practice Guide for HTM Professionals</a:t>
            </a:r>
            <a:br>
              <a:rPr lang="en-US" sz="4000" dirty="0">
                <a:solidFill>
                  <a:schemeClr val="accent2"/>
                </a:solidFill>
              </a:rPr>
            </a:br>
            <a:br>
              <a:rPr lang="en-US" sz="4000" dirty="0">
                <a:solidFill>
                  <a:schemeClr val="accent2"/>
                </a:solidFill>
              </a:rPr>
            </a:br>
            <a:r>
              <a:rPr lang="en-US" sz="4000" dirty="0">
                <a:solidFill>
                  <a:schemeClr val="accent2"/>
                </a:solidFill>
              </a:rPr>
              <a:t>- Appendix </a:t>
            </a:r>
            <a:br>
              <a:rPr lang="en-US" sz="4000" dirty="0">
                <a:solidFill>
                  <a:schemeClr val="accent2"/>
                </a:solidFill>
              </a:rPr>
            </a:br>
            <a:r>
              <a:rPr lang="en-US" sz="4000" dirty="0">
                <a:solidFill>
                  <a:schemeClr val="accent2"/>
                </a:solidFill>
              </a:rPr>
              <a:t>P&amp;P Templates</a:t>
            </a:r>
            <a:br>
              <a:rPr lang="en-US" sz="4000" dirty="0">
                <a:solidFill>
                  <a:schemeClr val="accent2"/>
                </a:solidFill>
              </a:rPr>
            </a:br>
            <a:endParaRPr lang="en-US" sz="4000" dirty="0">
              <a:solidFill>
                <a:schemeClr val="accent2"/>
              </a:solidFill>
            </a:endParaRPr>
          </a:p>
        </p:txBody>
      </p:sp>
      <p:pic>
        <p:nvPicPr>
          <p:cNvPr id="5" name="Content Placeholder 4">
            <a:extLst>
              <a:ext uri="{FF2B5EF4-FFF2-40B4-BE49-F238E27FC236}">
                <a16:creationId xmlns:a16="http://schemas.microsoft.com/office/drawing/2014/main" id="{F3483605-FA3C-4967-BABD-993CE3FE684B}"/>
              </a:ext>
            </a:extLst>
          </p:cNvPr>
          <p:cNvPicPr>
            <a:picLocks noGrp="1" noChangeAspect="1"/>
          </p:cNvPicPr>
          <p:nvPr>
            <p:ph idx="4294967295"/>
          </p:nvPr>
        </p:nvPicPr>
        <p:blipFill>
          <a:blip r:embed="rId2"/>
          <a:stretch>
            <a:fillRect/>
          </a:stretch>
        </p:blipFill>
        <p:spPr>
          <a:xfrm>
            <a:off x="7042376" y="762631"/>
            <a:ext cx="4110038" cy="5332738"/>
          </a:xfrm>
          <a:prstGeom prst="rect">
            <a:avLst/>
          </a:prstGeom>
        </p:spPr>
      </p:pic>
      <p:pic>
        <p:nvPicPr>
          <p:cNvPr id="4" name="Picture 3">
            <a:extLst>
              <a:ext uri="{FF2B5EF4-FFF2-40B4-BE49-F238E27FC236}">
                <a16:creationId xmlns:a16="http://schemas.microsoft.com/office/drawing/2014/main" id="{2FF174C8-59CD-4EFD-8029-62D1444840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spTree>
    <p:extLst>
      <p:ext uri="{BB962C8B-B14F-4D97-AF65-F5344CB8AC3E}">
        <p14:creationId xmlns:p14="http://schemas.microsoft.com/office/powerpoint/2010/main" val="25676930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F174C8-59CD-4EFD-8029-62D1444840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709335" cy="643467"/>
          </a:xfrm>
          <a:prstGeom prst="rect">
            <a:avLst/>
          </a:prstGeom>
        </p:spPr>
      </p:pic>
      <p:pic>
        <p:nvPicPr>
          <p:cNvPr id="5" name="Picture 2" descr="Image result for Q&amp;A">
            <a:extLst>
              <a:ext uri="{FF2B5EF4-FFF2-40B4-BE49-F238E27FC236}">
                <a16:creationId xmlns:a16="http://schemas.microsoft.com/office/drawing/2014/main" id="{E7A58D7F-BCA9-49B5-93E5-CEA7C7CF3E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827" y="1232809"/>
            <a:ext cx="6728346" cy="4024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62061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26637" y="1719523"/>
            <a:ext cx="9144000" cy="2387600"/>
          </a:xfrm>
        </p:spPr>
        <p:txBody>
          <a:bodyPr>
            <a:normAutofit fontScale="90000"/>
          </a:bodyPr>
          <a:lstStyle/>
          <a:p>
            <a:r>
              <a:rPr lang="en-US" dirty="0"/>
              <a:t>Open Position:</a:t>
            </a:r>
            <a:br>
              <a:rPr lang="en-US" dirty="0"/>
            </a:br>
            <a:r>
              <a:rPr lang="en-US" b="1" i="1" dirty="0"/>
              <a:t>Medical Equipment Data Security Manager</a:t>
            </a:r>
            <a:br>
              <a:rPr lang="en-US" b="1" i="1" dirty="0"/>
            </a:br>
            <a:r>
              <a:rPr lang="en-US" sz="2000" b="1" i="1" dirty="0"/>
              <a:t>Job # 220558</a:t>
            </a:r>
            <a:br>
              <a:rPr lang="en-US" sz="2000" b="1" i="1" dirty="0"/>
            </a:br>
            <a:r>
              <a:rPr lang="en-US" sz="2000" b="1" i="1" dirty="0"/>
              <a:t>https://intermountainhealthcare.org/careers/explore-careers/</a:t>
            </a:r>
            <a:endParaRPr lang="en-US" b="1" i="1" dirty="0"/>
          </a:p>
        </p:txBody>
      </p:sp>
      <p:sp>
        <p:nvSpPr>
          <p:cNvPr id="3" name="Subtitle 2"/>
          <p:cNvSpPr>
            <a:spLocks noGrp="1"/>
          </p:cNvSpPr>
          <p:nvPr>
            <p:ph type="subTitle" idx="1"/>
          </p:nvPr>
        </p:nvSpPr>
        <p:spPr>
          <a:xfrm>
            <a:off x="1626637" y="4497777"/>
            <a:ext cx="9144000" cy="1655762"/>
          </a:xfrm>
        </p:spPr>
        <p:txBody>
          <a:bodyPr>
            <a:normAutofit fontScale="92500" lnSpcReduction="20000"/>
          </a:bodyPr>
          <a:lstStyle/>
          <a:p>
            <a:r>
              <a:rPr lang="en-US" dirty="0"/>
              <a:t>Questions? </a:t>
            </a:r>
          </a:p>
          <a:p>
            <a:r>
              <a:rPr lang="en-US" dirty="0"/>
              <a:t>Contact the recruiter Debbie Rakhsha</a:t>
            </a:r>
          </a:p>
          <a:p>
            <a:r>
              <a:rPr lang="en-US" dirty="0"/>
              <a:t>801-442-2121</a:t>
            </a:r>
          </a:p>
          <a:p>
            <a:r>
              <a:rPr lang="en-US" dirty="0"/>
              <a:t>Debbie.Rakhsha@imail.org</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1341" y="235107"/>
            <a:ext cx="1560777" cy="255644"/>
          </a:xfrm>
          <a:prstGeom prst="rect">
            <a:avLst/>
          </a:prstGeom>
        </p:spPr>
      </p:pic>
    </p:spTree>
    <p:extLst>
      <p:ext uri="{BB962C8B-B14F-4D97-AF65-F5344CB8AC3E}">
        <p14:creationId xmlns:p14="http://schemas.microsoft.com/office/powerpoint/2010/main" val="11876527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1341" y="223384"/>
            <a:ext cx="1560777" cy="255644"/>
          </a:xfrm>
          <a:prstGeom prst="rect">
            <a:avLst/>
          </a:prstGeom>
        </p:spPr>
      </p:pic>
      <p:sp>
        <p:nvSpPr>
          <p:cNvPr id="4" name="Rectangle 3"/>
          <p:cNvSpPr/>
          <p:nvPr/>
        </p:nvSpPr>
        <p:spPr>
          <a:xfrm>
            <a:off x="3048000" y="1166843"/>
            <a:ext cx="6096000" cy="4524315"/>
          </a:xfrm>
          <a:prstGeom prst="rect">
            <a:avLst/>
          </a:prstGeom>
        </p:spPr>
        <p:txBody>
          <a:bodyPr>
            <a:spAutoFit/>
          </a:bodyPr>
          <a:lstStyle/>
          <a:p>
            <a:r>
              <a:rPr lang="en-US" b="1" dirty="0">
                <a:solidFill>
                  <a:srgbClr val="07387C"/>
                </a:solidFill>
                <a:effectLst/>
                <a:latin typeface="verdana" panose="020B0604030504040204" pitchFamily="34" charset="0"/>
              </a:rPr>
              <a:t>Job Description</a:t>
            </a:r>
            <a:endParaRPr lang="en-US" dirty="0">
              <a:effectLst/>
            </a:endParaRPr>
          </a:p>
          <a:p>
            <a:r>
              <a:rPr lang="en-US" dirty="0">
                <a:effectLst/>
              </a:rPr>
              <a:t>The Clinical Engineering (CE) Medical Equipment Data Security Manager is responsible for providing management and direction for the development, implementation, and maintenance of policies, procedures, guidelines, processes, technologies, and measurement of the Clinical Engineering program strategy for medical equipment data security. This includes the operational analysis along with the support, prevention, detection and response to medical equipment threats, vulnerabilities, and incidents. Job duties include the management and oversight of medical equipment networking, remote access control, and integration of devices into automated processes for documentation of patient treatment and equipment performance. Additional responsibilities will include a working relationship with Corporate Compliance to ensure CE adherence to regulatory requirements.</a:t>
            </a:r>
          </a:p>
        </p:txBody>
      </p:sp>
    </p:spTree>
    <p:extLst>
      <p:ext uri="{BB962C8B-B14F-4D97-AF65-F5344CB8AC3E}">
        <p14:creationId xmlns:p14="http://schemas.microsoft.com/office/powerpoint/2010/main" val="3126654420"/>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4B8BEA39F66FA4284ED927180E2C302" ma:contentTypeVersion="6" ma:contentTypeDescription="Create a new document." ma:contentTypeScope="" ma:versionID="2aceb759d47de4fd9adcb0f1d10d92d3">
  <xsd:schema xmlns:xsd="http://www.w3.org/2001/XMLSchema" xmlns:xs="http://www.w3.org/2001/XMLSchema" xmlns:p="http://schemas.microsoft.com/office/2006/metadata/properties" xmlns:ns2="899e49e1-1c38-48b1-8976-250e99c588b4" xmlns:ns3="94e912cf-9e72-40c1-8d58-c67e327d08d1" targetNamespace="http://schemas.microsoft.com/office/2006/metadata/properties" ma:root="true" ma:fieldsID="647acc0789dc234709a8ebfe203b05c0" ns2:_="" ns3:_="">
    <xsd:import namespace="899e49e1-1c38-48b1-8976-250e99c588b4"/>
    <xsd:import namespace="94e912cf-9e72-40c1-8d58-c67e327d08d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EventHashCode" minOccurs="0"/>
                <xsd:element ref="ns2: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9e49e1-1c38-48b1-8976-250e99c588b4"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4e912cf-9e72-40c1-8d58-c67e327d08d1"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E8E615C-AF5C-4CD9-8F56-34A755288D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99e49e1-1c38-48b1-8976-250e99c588b4"/>
    <ds:schemaRef ds:uri="94e912cf-9e72-40c1-8d58-c67e327d08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7E25DDD-95CA-41E4-8518-B9240ABE6DFF}">
  <ds:schemaRefs>
    <ds:schemaRef ds:uri="http://schemas.microsoft.com/office/2006/documentManagement/types"/>
    <ds:schemaRef ds:uri="http://schemas.microsoft.com/office/infopath/2007/PartnerControls"/>
    <ds:schemaRef ds:uri="899e49e1-1c38-48b1-8976-250e99c588b4"/>
    <ds:schemaRef ds:uri="http://purl.org/dc/elements/1.1/"/>
    <ds:schemaRef ds:uri="http://schemas.microsoft.com/office/2006/metadata/properties"/>
    <ds:schemaRef ds:uri="94e912cf-9e72-40c1-8d58-c67e327d08d1"/>
    <ds:schemaRef ds:uri="http://purl.org/dc/term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13CED63D-CDF6-46DB-8D23-3B0F68BF34F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Retrospect</Template>
  <TotalTime>3222</TotalTime>
  <Words>4037</Words>
  <Application>Microsoft Office PowerPoint</Application>
  <PresentationFormat>Widescreen</PresentationFormat>
  <Paragraphs>495</Paragraphs>
  <Slides>50</Slides>
  <Notes>18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50</vt:i4>
      </vt:variant>
    </vt:vector>
  </HeadingPairs>
  <TitlesOfParts>
    <vt:vector size="59" baseType="lpstr">
      <vt:lpstr>Arial</vt:lpstr>
      <vt:lpstr>Calibri</vt:lpstr>
      <vt:lpstr>Calibri Light</vt:lpstr>
      <vt:lpstr>Courier New</vt:lpstr>
      <vt:lpstr>Segoe UI</vt:lpstr>
      <vt:lpstr>Segoe UI Semibold</vt:lpstr>
      <vt:lpstr>verdana</vt:lpstr>
      <vt:lpstr>Wingdings</vt:lpstr>
      <vt:lpstr>Retrospect</vt:lpstr>
      <vt:lpstr>Embedding Security into the Clinical Technology Enterprise Strategy</vt:lpstr>
      <vt:lpstr>PowerPoint Presentation</vt:lpstr>
      <vt:lpstr>Agenda</vt:lpstr>
      <vt:lpstr>PowerPoint Presentation</vt:lpstr>
      <vt:lpstr>PowerPoint Presentation</vt:lpstr>
      <vt:lpstr>“Making health care easier, so life can be better.”</vt:lpstr>
      <vt:lpstr>PowerPoint Presentation</vt:lpstr>
      <vt:lpstr>July 2018 - 199 breaches affecting 3.9 million individuals has been added to the HHS HIPAA Breach Reporting Tool website, commonly called the “wall of shame.” 5</vt:lpstr>
      <vt:lpstr>OCR Investigations</vt:lpstr>
      <vt:lpstr>Connected Medical Devices and IoT in Healthcare – worth 158.1B in 2022*</vt:lpstr>
      <vt:lpstr>Medical Devices and Clinical Systems with Most Security Issues</vt:lpstr>
      <vt:lpstr>PowerPoint Presentation</vt:lpstr>
      <vt:lpstr>Understanding Your Organization</vt:lpstr>
      <vt:lpstr>Refining your technology evaluation &amp; maintenance process</vt:lpstr>
      <vt:lpstr>Documenting relevant information in the CMMS</vt:lpstr>
      <vt:lpstr>Key business drivers for your MDS program </vt:lpstr>
      <vt:lpstr>Cost justification for your leadership</vt:lpstr>
      <vt:lpstr>Example- Quantifying Mitigation Effort for ~7500 devices </vt:lpstr>
      <vt:lpstr>PowerPoint Presentation</vt:lpstr>
      <vt:lpstr>Know Your Audience and Speak their Language “It’s one thing for a CT scanner to be down, it’s another thing if that CT scanner is impacted in a way that delivers an abnormally high dose of radiation.” </vt:lpstr>
      <vt:lpstr>Understanding the Cybersecurity Triad in Terms of Patient Safety</vt:lpstr>
      <vt:lpstr>Identify, Categorize, and Keep it Simple and Sustainable</vt:lpstr>
      <vt:lpstr>Identify, Categorize, and Keep it Simple and Sustainable (continued..)</vt:lpstr>
      <vt:lpstr>The risk management process needs to be cross-functional and vetted by all stakeholders</vt:lpstr>
      <vt:lpstr>Collaborate with your IT/ IS/ Clinical/ Supply Chain counterparts</vt:lpstr>
      <vt:lpstr>Collaborate with your IT/ IS/ Clinical/ Supply Chain on Risk Assessments and Management </vt:lpstr>
      <vt:lpstr>Collaborate with your IT/ IS/ Clinical/ Supply Chain on Technology Evaluation</vt:lpstr>
      <vt:lpstr>Collaborate with your IT/ IS/ Clinical/ Supply Chain on Evaluating Contractual Language</vt:lpstr>
      <vt:lpstr>PowerPoint Presentation</vt:lpstr>
      <vt:lpstr>Defining processes for your connected medical devices and those storing data locally</vt:lpstr>
      <vt:lpstr>Ensure you have key educational elements in your organization’s learning modules? </vt:lpstr>
      <vt:lpstr>Example: Medical Device CyberSecurity Procedure Outline</vt:lpstr>
      <vt:lpstr>Risk profiling for a medical device </vt:lpstr>
      <vt:lpstr>Evolution of the Documentation – Patching Workflow </vt:lpstr>
      <vt:lpstr>Proactive Patching</vt:lpstr>
      <vt:lpstr>Proactive Patching</vt:lpstr>
      <vt:lpstr>Proactive Reviewing of Service Contracts </vt:lpstr>
      <vt:lpstr>Documenting Disposition</vt:lpstr>
      <vt:lpstr>Planning disaster recovery and incident response</vt:lpstr>
      <vt:lpstr>Reporting metrics to your leadership</vt:lpstr>
      <vt:lpstr>PowerPoint Presentation</vt:lpstr>
      <vt:lpstr>@ Banner Health</vt:lpstr>
      <vt:lpstr>@ Intermountain Healthcare </vt:lpstr>
      <vt:lpstr>PowerPoint Presentation</vt:lpstr>
      <vt:lpstr>US Cyber Gov &amp; ISE References </vt:lpstr>
      <vt:lpstr>US Cyber Gov &amp; ISE References </vt:lpstr>
      <vt:lpstr>AAMI’s Medical Device Cybersecurity – A Practice Guide for HTM Professionals  - Appendix  P&amp;P Templates </vt:lpstr>
      <vt:lpstr>PowerPoint Presentation</vt:lpstr>
      <vt:lpstr>Open Position: Medical Equipment Data Security Manager Job # 220558 https://intermountainhealthcare.org/careers/explore-careers/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Embedding Security into the Clinical Technology Enterprise Strategy</dc:title>
  <dc:creator>Upendra, Priyanka</dc:creator>
  <cp:lastModifiedBy>Upendra, Priyanka</cp:lastModifiedBy>
  <cp:revision>106</cp:revision>
  <dcterms:created xsi:type="dcterms:W3CDTF">2018-09-10T19:51:35Z</dcterms:created>
  <dcterms:modified xsi:type="dcterms:W3CDTF">2018-10-09T16:27:30Z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a1a4512-8026-4a73-bfb7-8d52c1779a3a_Enabled">
    <vt:lpwstr>True</vt:lpwstr>
  </property>
  <property fmtid="{D5CDD505-2E9C-101B-9397-08002B2CF9AE}" pid="3" name="MSIP_Label_ba1a4512-8026-4a73-bfb7-8d52c1779a3a_SiteId">
    <vt:lpwstr>a79016de-bdd0-4e47-91f4-79416ab912ad</vt:lpwstr>
  </property>
  <property fmtid="{D5CDD505-2E9C-101B-9397-08002B2CF9AE}" pid="4" name="MSIP_Label_ba1a4512-8026-4a73-bfb7-8d52c1779a3a_Owner">
    <vt:lpwstr>Shawn.Anderson@imail.org</vt:lpwstr>
  </property>
  <property fmtid="{D5CDD505-2E9C-101B-9397-08002B2CF9AE}" pid="5" name="MSIP_Label_ba1a4512-8026-4a73-bfb7-8d52c1779a3a_SetDate">
    <vt:lpwstr>2018-09-24T17:11:33.5026472Z</vt:lpwstr>
  </property>
  <property fmtid="{D5CDD505-2E9C-101B-9397-08002B2CF9AE}" pid="6" name="MSIP_Label_ba1a4512-8026-4a73-bfb7-8d52c1779a3a_Name">
    <vt:lpwstr>Sensitive Information</vt:lpwstr>
  </property>
  <property fmtid="{D5CDD505-2E9C-101B-9397-08002B2CF9AE}" pid="7" name="MSIP_Label_ba1a4512-8026-4a73-bfb7-8d52c1779a3a_Application">
    <vt:lpwstr>Microsoft Azure Information Protection</vt:lpwstr>
  </property>
  <property fmtid="{D5CDD505-2E9C-101B-9397-08002B2CF9AE}" pid="8" name="MSIP_Label_ba1a4512-8026-4a73-bfb7-8d52c1779a3a_Extended_MSFT_Method">
    <vt:lpwstr>Automatic</vt:lpwstr>
  </property>
  <property fmtid="{D5CDD505-2E9C-101B-9397-08002B2CF9AE}" pid="9" name="Sensitivity">
    <vt:lpwstr>Sensitive Information</vt:lpwstr>
  </property>
  <property fmtid="{D5CDD505-2E9C-101B-9397-08002B2CF9AE}" pid="10" name="ContentTypeId">
    <vt:lpwstr>0x010100D4B8BEA39F66FA4284ED927180E2C302</vt:lpwstr>
  </property>
</Properties>
</file>