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4"/>
  </p:sldMasterIdLst>
  <p:notesMasterIdLst>
    <p:notesMasterId r:id="rId40"/>
  </p:notesMasterIdLst>
  <p:sldIdLst>
    <p:sldId id="256" r:id="rId5"/>
    <p:sldId id="1445" r:id="rId6"/>
    <p:sldId id="1444" r:id="rId7"/>
    <p:sldId id="259" r:id="rId8"/>
    <p:sldId id="1446" r:id="rId9"/>
    <p:sldId id="1447" r:id="rId10"/>
    <p:sldId id="1448" r:id="rId11"/>
    <p:sldId id="1449" r:id="rId12"/>
    <p:sldId id="1450" r:id="rId13"/>
    <p:sldId id="1451" r:id="rId14"/>
    <p:sldId id="1452" r:id="rId15"/>
    <p:sldId id="1453" r:id="rId16"/>
    <p:sldId id="1454" r:id="rId17"/>
    <p:sldId id="1455" r:id="rId18"/>
    <p:sldId id="1456" r:id="rId19"/>
    <p:sldId id="1470" r:id="rId20"/>
    <p:sldId id="1457" r:id="rId21"/>
    <p:sldId id="1458" r:id="rId22"/>
    <p:sldId id="1459" r:id="rId23"/>
    <p:sldId id="1460" r:id="rId24"/>
    <p:sldId id="1471" r:id="rId25"/>
    <p:sldId id="1472" r:id="rId26"/>
    <p:sldId id="1473" r:id="rId27"/>
    <p:sldId id="1461" r:id="rId28"/>
    <p:sldId id="1463" r:id="rId29"/>
    <p:sldId id="1462" r:id="rId30"/>
    <p:sldId id="1464" r:id="rId31"/>
    <p:sldId id="1465" r:id="rId32"/>
    <p:sldId id="1474" r:id="rId33"/>
    <p:sldId id="1466" r:id="rId34"/>
    <p:sldId id="1467" r:id="rId35"/>
    <p:sldId id="1468" r:id="rId36"/>
    <p:sldId id="1475" r:id="rId37"/>
    <p:sldId id="1469" r:id="rId38"/>
    <p:sldId id="1442"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F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8" autoAdjust="0"/>
    <p:restoredTop sz="82920" autoAdjust="0"/>
  </p:normalViewPr>
  <p:slideViewPr>
    <p:cSldViewPr snapToGrid="0">
      <p:cViewPr varScale="1">
        <p:scale>
          <a:sx n="94" d="100"/>
          <a:sy n="94" d="100"/>
        </p:scale>
        <p:origin x="119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wn Anderson" userId="a8657094-b720-4cc3-94cf-c52f2c3468ab" providerId="ADAL" clId="{B85B45E3-8372-4D9F-BDD5-9B6EB1FADB59}"/>
    <pc:docChg chg="undo custSel addSld delSld modSld sldOrd">
      <pc:chgData name="Shawn Anderson" userId="a8657094-b720-4cc3-94cf-c52f2c3468ab" providerId="ADAL" clId="{B85B45E3-8372-4D9F-BDD5-9B6EB1FADB59}" dt="2018-09-24T17:44:59.333" v="1166" actId="20577"/>
      <pc:docMkLst>
        <pc:docMk/>
      </pc:docMkLst>
      <pc:sldChg chg="ord">
        <pc:chgData name="Shawn Anderson" userId="a8657094-b720-4cc3-94cf-c52f2c3468ab" providerId="ADAL" clId="{B85B45E3-8372-4D9F-BDD5-9B6EB1FADB59}" dt="2018-09-24T17:12:20.193" v="5" actId="20577"/>
        <pc:sldMkLst>
          <pc:docMk/>
          <pc:sldMk cId="2344036574" sldId="259"/>
        </pc:sldMkLst>
      </pc:sldChg>
      <pc:sldChg chg="ord">
        <pc:chgData name="Shawn Anderson" userId="a8657094-b720-4cc3-94cf-c52f2c3468ab" providerId="ADAL" clId="{B85B45E3-8372-4D9F-BDD5-9B6EB1FADB59}" dt="2018-09-24T17:12:29.585" v="8" actId="20577"/>
        <pc:sldMkLst>
          <pc:docMk/>
          <pc:sldMk cId="3462454636" sldId="265"/>
        </pc:sldMkLst>
      </pc:sldChg>
      <pc:sldChg chg="modSp ord">
        <pc:chgData name="Shawn Anderson" userId="a8657094-b720-4cc3-94cf-c52f2c3468ab" providerId="ADAL" clId="{B85B45E3-8372-4D9F-BDD5-9B6EB1FADB59}" dt="2018-09-24T17:26:37.607" v="142" actId="207"/>
        <pc:sldMkLst>
          <pc:docMk/>
          <pc:sldMk cId="1782214688" sldId="266"/>
        </pc:sldMkLst>
        <pc:spChg chg="mod">
          <ac:chgData name="Shawn Anderson" userId="a8657094-b720-4cc3-94cf-c52f2c3468ab" providerId="ADAL" clId="{B85B45E3-8372-4D9F-BDD5-9B6EB1FADB59}" dt="2018-09-24T17:26:37.607" v="142" actId="207"/>
          <ac:spMkLst>
            <pc:docMk/>
            <pc:sldMk cId="1782214688" sldId="266"/>
            <ac:spMk id="2" creationId="{27D6096C-E285-44AE-B59F-72365E0B5321}"/>
          </ac:spMkLst>
        </pc:spChg>
      </pc:sldChg>
      <pc:sldChg chg="modSp ord">
        <pc:chgData name="Shawn Anderson" userId="a8657094-b720-4cc3-94cf-c52f2c3468ab" providerId="ADAL" clId="{B85B45E3-8372-4D9F-BDD5-9B6EB1FADB59}" dt="2018-09-24T17:42:38.660" v="1007" actId="20577"/>
        <pc:sldMkLst>
          <pc:docMk/>
          <pc:sldMk cId="1076647871" sldId="267"/>
        </pc:sldMkLst>
        <pc:spChg chg="mod">
          <ac:chgData name="Shawn Anderson" userId="a8657094-b720-4cc3-94cf-c52f2c3468ab" providerId="ADAL" clId="{B85B45E3-8372-4D9F-BDD5-9B6EB1FADB59}" dt="2018-09-24T17:27:28.129" v="159" actId="20577"/>
          <ac:spMkLst>
            <pc:docMk/>
            <pc:sldMk cId="1076647871" sldId="267"/>
            <ac:spMk id="2" creationId="{27D6096C-E285-44AE-B59F-72365E0B5321}"/>
          </ac:spMkLst>
        </pc:spChg>
      </pc:sldChg>
      <pc:sldChg chg="ord">
        <pc:chgData name="Shawn Anderson" userId="a8657094-b720-4cc3-94cf-c52f2c3468ab" providerId="ADAL" clId="{B85B45E3-8372-4D9F-BDD5-9B6EB1FADB59}" dt="2018-09-24T17:37:17.466" v="832" actId="20577"/>
        <pc:sldMkLst>
          <pc:docMk/>
          <pc:sldMk cId="975940920" sldId="268"/>
        </pc:sldMkLst>
      </pc:sldChg>
      <pc:sldChg chg="ord">
        <pc:chgData name="Shawn Anderson" userId="a8657094-b720-4cc3-94cf-c52f2c3468ab" providerId="ADAL" clId="{B85B45E3-8372-4D9F-BDD5-9B6EB1FADB59}" dt="2018-09-24T17:37:17.466" v="832" actId="20577"/>
        <pc:sldMkLst>
          <pc:docMk/>
          <pc:sldMk cId="2055969719" sldId="269"/>
        </pc:sldMkLst>
      </pc:sldChg>
      <pc:sldChg chg="addSp delSp modSp">
        <pc:chgData name="Shawn Anderson" userId="a8657094-b720-4cc3-94cf-c52f2c3468ab" providerId="ADAL" clId="{B85B45E3-8372-4D9F-BDD5-9B6EB1FADB59}" dt="2018-09-24T17:17:20.437" v="24" actId="1076"/>
        <pc:sldMkLst>
          <pc:docMk/>
          <pc:sldMk cId="2276769685" sldId="270"/>
        </pc:sldMkLst>
        <pc:spChg chg="del">
          <ac:chgData name="Shawn Anderson" userId="a8657094-b720-4cc3-94cf-c52f2c3468ab" providerId="ADAL" clId="{B85B45E3-8372-4D9F-BDD5-9B6EB1FADB59}" dt="2018-09-24T17:17:15.780" v="23" actId="478"/>
          <ac:spMkLst>
            <pc:docMk/>
            <pc:sldMk cId="2276769685" sldId="270"/>
            <ac:spMk id="3" creationId="{D128F485-5427-4970-B309-79506D9DFC7D}"/>
          </ac:spMkLst>
        </pc:spChg>
        <pc:spChg chg="add mod">
          <ac:chgData name="Shawn Anderson" userId="a8657094-b720-4cc3-94cf-c52f2c3468ab" providerId="ADAL" clId="{B85B45E3-8372-4D9F-BDD5-9B6EB1FADB59}" dt="2018-09-24T17:17:07.326" v="20" actId="14100"/>
          <ac:spMkLst>
            <pc:docMk/>
            <pc:sldMk cId="2276769685" sldId="270"/>
            <ac:spMk id="6" creationId="{FD1F2C29-3D90-498D-81C6-2653CA67CD4C}"/>
          </ac:spMkLst>
        </pc:spChg>
        <pc:picChg chg="add mod">
          <ac:chgData name="Shawn Anderson" userId="a8657094-b720-4cc3-94cf-c52f2c3468ab" providerId="ADAL" clId="{B85B45E3-8372-4D9F-BDD5-9B6EB1FADB59}" dt="2018-09-24T17:17:11.334" v="21" actId="1076"/>
          <ac:picMkLst>
            <pc:docMk/>
            <pc:sldMk cId="2276769685" sldId="270"/>
            <ac:picMk id="5" creationId="{0D6E74C1-40BE-46F4-A4B1-962ECD14FB20}"/>
          </ac:picMkLst>
        </pc:picChg>
        <pc:picChg chg="add mod">
          <ac:chgData name="Shawn Anderson" userId="a8657094-b720-4cc3-94cf-c52f2c3468ab" providerId="ADAL" clId="{B85B45E3-8372-4D9F-BDD5-9B6EB1FADB59}" dt="2018-09-24T17:17:20.437" v="24" actId="1076"/>
          <ac:picMkLst>
            <pc:docMk/>
            <pc:sldMk cId="2276769685" sldId="270"/>
            <ac:picMk id="7" creationId="{55A81AE6-157A-457E-B86E-7CE20B7C215B}"/>
          </ac:picMkLst>
        </pc:picChg>
      </pc:sldChg>
      <pc:sldChg chg="ord">
        <pc:chgData name="Shawn Anderson" userId="a8657094-b720-4cc3-94cf-c52f2c3468ab" providerId="ADAL" clId="{B85B45E3-8372-4D9F-BDD5-9B6EB1FADB59}" dt="2018-09-24T17:42:38.660" v="1007" actId="20577"/>
        <pc:sldMkLst>
          <pc:docMk/>
          <pc:sldMk cId="3474611197" sldId="271"/>
        </pc:sldMkLst>
      </pc:sldChg>
      <pc:sldChg chg="ord">
        <pc:chgData name="Shawn Anderson" userId="a8657094-b720-4cc3-94cf-c52f2c3468ab" providerId="ADAL" clId="{B85B45E3-8372-4D9F-BDD5-9B6EB1FADB59}" dt="2018-09-24T17:42:00.492" v="1006" actId="20577"/>
        <pc:sldMkLst>
          <pc:docMk/>
          <pc:sldMk cId="1730561289" sldId="272"/>
        </pc:sldMkLst>
      </pc:sldChg>
      <pc:sldChg chg="addSp modSp">
        <pc:chgData name="Shawn Anderson" userId="a8657094-b720-4cc3-94cf-c52f2c3468ab" providerId="ADAL" clId="{B85B45E3-8372-4D9F-BDD5-9B6EB1FADB59}" dt="2018-09-24T17:39:43.073" v="1002" actId="403"/>
        <pc:sldMkLst>
          <pc:docMk/>
          <pc:sldMk cId="4131020601" sldId="273"/>
        </pc:sldMkLst>
        <pc:spChg chg="mod">
          <ac:chgData name="Shawn Anderson" userId="a8657094-b720-4cc3-94cf-c52f2c3468ab" providerId="ADAL" clId="{B85B45E3-8372-4D9F-BDD5-9B6EB1FADB59}" dt="2018-09-24T17:38:20.431" v="958" actId="20577"/>
          <ac:spMkLst>
            <pc:docMk/>
            <pc:sldMk cId="4131020601" sldId="273"/>
            <ac:spMk id="2" creationId="{27D6096C-E285-44AE-B59F-72365E0B5321}"/>
          </ac:spMkLst>
        </pc:spChg>
        <pc:spChg chg="mod">
          <ac:chgData name="Shawn Anderson" userId="a8657094-b720-4cc3-94cf-c52f2c3468ab" providerId="ADAL" clId="{B85B45E3-8372-4D9F-BDD5-9B6EB1FADB59}" dt="2018-09-24T17:39:35.639" v="1001" actId="403"/>
          <ac:spMkLst>
            <pc:docMk/>
            <pc:sldMk cId="4131020601" sldId="273"/>
            <ac:spMk id="3" creationId="{D128F485-5427-4970-B309-79506D9DFC7D}"/>
          </ac:spMkLst>
        </pc:spChg>
        <pc:spChg chg="add mod">
          <ac:chgData name="Shawn Anderson" userId="a8657094-b720-4cc3-94cf-c52f2c3468ab" providerId="ADAL" clId="{B85B45E3-8372-4D9F-BDD5-9B6EB1FADB59}" dt="2018-09-24T17:39:43.073" v="1002" actId="403"/>
          <ac:spMkLst>
            <pc:docMk/>
            <pc:sldMk cId="4131020601" sldId="273"/>
            <ac:spMk id="5" creationId="{75AF4102-E053-454A-AF2A-1EB59209EA7A}"/>
          </ac:spMkLst>
        </pc:spChg>
      </pc:sldChg>
      <pc:sldChg chg="add del">
        <pc:chgData name="Shawn Anderson" userId="a8657094-b720-4cc3-94cf-c52f2c3468ab" providerId="ADAL" clId="{B85B45E3-8372-4D9F-BDD5-9B6EB1FADB59}" dt="2018-09-24T17:14:04.811" v="10" actId="2696"/>
        <pc:sldMkLst>
          <pc:docMk/>
          <pc:sldMk cId="4008742340" sldId="285"/>
        </pc:sldMkLst>
      </pc:sldChg>
      <pc:sldChg chg="ord">
        <pc:chgData name="Shawn Anderson" userId="a8657094-b720-4cc3-94cf-c52f2c3468ab" providerId="ADAL" clId="{B85B45E3-8372-4D9F-BDD5-9B6EB1FADB59}" dt="2018-09-24T17:23:29.557" v="63" actId="20577"/>
        <pc:sldMkLst>
          <pc:docMk/>
          <pc:sldMk cId="2295099071" sldId="1440"/>
        </pc:sldMkLst>
      </pc:sldChg>
      <pc:sldChg chg="ord">
        <pc:chgData name="Shawn Anderson" userId="a8657094-b720-4cc3-94cf-c52f2c3468ab" providerId="ADAL" clId="{B85B45E3-8372-4D9F-BDD5-9B6EB1FADB59}" dt="2018-09-24T17:15:02.013" v="16" actId="20577"/>
        <pc:sldMkLst>
          <pc:docMk/>
          <pc:sldMk cId="1274093044" sldId="1444"/>
        </pc:sldMkLst>
      </pc:sldChg>
      <pc:sldChg chg="modSp">
        <pc:chgData name="Shawn Anderson" userId="a8657094-b720-4cc3-94cf-c52f2c3468ab" providerId="ADAL" clId="{B85B45E3-8372-4D9F-BDD5-9B6EB1FADB59}" dt="2018-09-24T17:44:59.333" v="1166" actId="20577"/>
        <pc:sldMkLst>
          <pc:docMk/>
          <pc:sldMk cId="3667925401" sldId="1445"/>
        </pc:sldMkLst>
        <pc:spChg chg="mod">
          <ac:chgData name="Shawn Anderson" userId="a8657094-b720-4cc3-94cf-c52f2c3468ab" providerId="ADAL" clId="{B85B45E3-8372-4D9F-BDD5-9B6EB1FADB59}" dt="2018-09-24T17:44:59.333" v="1166" actId="20577"/>
          <ac:spMkLst>
            <pc:docMk/>
            <pc:sldMk cId="3667925401" sldId="1445"/>
            <ac:spMk id="5" creationId="{B9F15735-6E15-4CBC-B005-3F8CB0842BFC}"/>
          </ac:spMkLst>
        </pc:spChg>
      </pc:sldChg>
      <pc:sldChg chg="modSp ord">
        <pc:chgData name="Shawn Anderson" userId="a8657094-b720-4cc3-94cf-c52f2c3468ab" providerId="ADAL" clId="{B85B45E3-8372-4D9F-BDD5-9B6EB1FADB59}" dt="2018-09-24T17:37:57.094" v="903" actId="20577"/>
        <pc:sldMkLst>
          <pc:docMk/>
          <pc:sldMk cId="2568817361" sldId="1449"/>
        </pc:sldMkLst>
        <pc:spChg chg="mod">
          <ac:chgData name="Shawn Anderson" userId="a8657094-b720-4cc3-94cf-c52f2c3468ab" providerId="ADAL" clId="{B85B45E3-8372-4D9F-BDD5-9B6EB1FADB59}" dt="2018-09-24T17:37:57.094" v="903" actId="20577"/>
          <ac:spMkLst>
            <pc:docMk/>
            <pc:sldMk cId="2568817361" sldId="1449"/>
            <ac:spMk id="5" creationId="{B9F15735-6E15-4CBC-B005-3F8CB0842BFC}"/>
          </ac:spMkLst>
        </pc:spChg>
      </pc:sldChg>
      <pc:sldChg chg="ord">
        <pc:chgData name="Shawn Anderson" userId="a8657094-b720-4cc3-94cf-c52f2c3468ab" providerId="ADAL" clId="{B85B45E3-8372-4D9F-BDD5-9B6EB1FADB59}" dt="2018-09-24T17:42:38.660" v="1007" actId="20577"/>
        <pc:sldMkLst>
          <pc:docMk/>
          <pc:sldMk cId="3700913357" sldId="1451"/>
        </pc:sldMkLst>
      </pc:sldChg>
      <pc:sldChg chg="ord">
        <pc:chgData name="Shawn Anderson" userId="a8657094-b720-4cc3-94cf-c52f2c3468ab" providerId="ADAL" clId="{B85B45E3-8372-4D9F-BDD5-9B6EB1FADB59}" dt="2018-09-24T17:42:38.660" v="1007" actId="20577"/>
        <pc:sldMkLst>
          <pc:docMk/>
          <pc:sldMk cId="4036115896" sldId="1452"/>
        </pc:sldMkLst>
      </pc:sldChg>
      <pc:sldChg chg="modSp add">
        <pc:chgData name="Shawn Anderson" userId="a8657094-b720-4cc3-94cf-c52f2c3468ab" providerId="ADAL" clId="{B85B45E3-8372-4D9F-BDD5-9B6EB1FADB59}" dt="2018-09-24T17:14:22.263" v="12" actId="20577"/>
        <pc:sldMkLst>
          <pc:docMk/>
          <pc:sldMk cId="240306586" sldId="1453"/>
        </pc:sldMkLst>
        <pc:spChg chg="mod">
          <ac:chgData name="Shawn Anderson" userId="a8657094-b720-4cc3-94cf-c52f2c3468ab" providerId="ADAL" clId="{B85B45E3-8372-4D9F-BDD5-9B6EB1FADB59}" dt="2018-09-24T17:14:22.263" v="12" actId="20577"/>
          <ac:spMkLst>
            <pc:docMk/>
            <pc:sldMk cId="240306586" sldId="1453"/>
            <ac:spMk id="3" creationId="{4469F309-5032-412F-A599-7C5D8251D455}"/>
          </ac:spMkLst>
        </pc:spChg>
      </pc:sldChg>
      <pc:sldChg chg="addSp delSp modSp add">
        <pc:chgData name="Shawn Anderson" userId="a8657094-b720-4cc3-94cf-c52f2c3468ab" providerId="ADAL" clId="{B85B45E3-8372-4D9F-BDD5-9B6EB1FADB59}" dt="2018-09-24T17:18:52.001" v="46" actId="1076"/>
        <pc:sldMkLst>
          <pc:docMk/>
          <pc:sldMk cId="4027974957" sldId="1454"/>
        </pc:sldMkLst>
        <pc:spChg chg="mod">
          <ac:chgData name="Shawn Anderson" userId="a8657094-b720-4cc3-94cf-c52f2c3468ab" providerId="ADAL" clId="{B85B45E3-8372-4D9F-BDD5-9B6EB1FADB59}" dt="2018-09-24T17:18:35.567" v="44" actId="20577"/>
          <ac:spMkLst>
            <pc:docMk/>
            <pc:sldMk cId="4027974957" sldId="1454"/>
            <ac:spMk id="2" creationId="{27D6096C-E285-44AE-B59F-72365E0B5321}"/>
          </ac:spMkLst>
        </pc:spChg>
        <pc:spChg chg="del">
          <ac:chgData name="Shawn Anderson" userId="a8657094-b720-4cc3-94cf-c52f2c3468ab" providerId="ADAL" clId="{B85B45E3-8372-4D9F-BDD5-9B6EB1FADB59}" dt="2018-09-24T17:17:39.296" v="26" actId="478"/>
          <ac:spMkLst>
            <pc:docMk/>
            <pc:sldMk cId="4027974957" sldId="1454"/>
            <ac:spMk id="6" creationId="{FD1F2C29-3D90-498D-81C6-2653CA67CD4C}"/>
          </ac:spMkLst>
        </pc:spChg>
        <pc:picChg chg="del">
          <ac:chgData name="Shawn Anderson" userId="a8657094-b720-4cc3-94cf-c52f2c3468ab" providerId="ADAL" clId="{B85B45E3-8372-4D9F-BDD5-9B6EB1FADB59}" dt="2018-09-24T17:17:39.296" v="26" actId="478"/>
          <ac:picMkLst>
            <pc:docMk/>
            <pc:sldMk cId="4027974957" sldId="1454"/>
            <ac:picMk id="5" creationId="{0D6E74C1-40BE-46F4-A4B1-962ECD14FB20}"/>
          </ac:picMkLst>
        </pc:picChg>
        <pc:picChg chg="del">
          <ac:chgData name="Shawn Anderson" userId="a8657094-b720-4cc3-94cf-c52f2c3468ab" providerId="ADAL" clId="{B85B45E3-8372-4D9F-BDD5-9B6EB1FADB59}" dt="2018-09-24T17:17:39.296" v="26" actId="478"/>
          <ac:picMkLst>
            <pc:docMk/>
            <pc:sldMk cId="4027974957" sldId="1454"/>
            <ac:picMk id="7" creationId="{55A81AE6-157A-457E-B86E-7CE20B7C215B}"/>
          </ac:picMkLst>
        </pc:picChg>
        <pc:picChg chg="add mod">
          <ac:chgData name="Shawn Anderson" userId="a8657094-b720-4cc3-94cf-c52f2c3468ab" providerId="ADAL" clId="{B85B45E3-8372-4D9F-BDD5-9B6EB1FADB59}" dt="2018-09-24T17:18:52.001" v="46" actId="1076"/>
          <ac:picMkLst>
            <pc:docMk/>
            <pc:sldMk cId="4027974957" sldId="1454"/>
            <ac:picMk id="8" creationId="{E246E0FC-5738-4CA8-93D2-2B7932FEF02F}"/>
          </ac:picMkLst>
        </pc:picChg>
      </pc:sldChg>
      <pc:sldChg chg="addSp delSp modSp add">
        <pc:chgData name="Shawn Anderson" userId="a8657094-b720-4cc3-94cf-c52f2c3468ab" providerId="ADAL" clId="{B85B45E3-8372-4D9F-BDD5-9B6EB1FADB59}" dt="2018-09-24T17:19:15.838" v="51" actId="1076"/>
        <pc:sldMkLst>
          <pc:docMk/>
          <pc:sldMk cId="3941188595" sldId="1455"/>
        </pc:sldMkLst>
        <pc:picChg chg="add mod">
          <ac:chgData name="Shawn Anderson" userId="a8657094-b720-4cc3-94cf-c52f2c3468ab" providerId="ADAL" clId="{B85B45E3-8372-4D9F-BDD5-9B6EB1FADB59}" dt="2018-09-24T17:19:15.838" v="51" actId="1076"/>
          <ac:picMkLst>
            <pc:docMk/>
            <pc:sldMk cId="3941188595" sldId="1455"/>
            <ac:picMk id="5" creationId="{FB885D84-1D3A-4D5C-B859-2009FF551CF7}"/>
          </ac:picMkLst>
        </pc:picChg>
        <pc:picChg chg="del">
          <ac:chgData name="Shawn Anderson" userId="a8657094-b720-4cc3-94cf-c52f2c3468ab" providerId="ADAL" clId="{B85B45E3-8372-4D9F-BDD5-9B6EB1FADB59}" dt="2018-09-24T17:19:08.627" v="48" actId="478"/>
          <ac:picMkLst>
            <pc:docMk/>
            <pc:sldMk cId="3941188595" sldId="1455"/>
            <ac:picMk id="8" creationId="{E246E0FC-5738-4CA8-93D2-2B7932FEF02F}"/>
          </ac:picMkLst>
        </pc:picChg>
      </pc:sldChg>
      <pc:sldChg chg="addSp delSp modSp add">
        <pc:chgData name="Shawn Anderson" userId="a8657094-b720-4cc3-94cf-c52f2c3468ab" providerId="ADAL" clId="{B85B45E3-8372-4D9F-BDD5-9B6EB1FADB59}" dt="2018-09-24T17:19:59.276" v="62" actId="1076"/>
        <pc:sldMkLst>
          <pc:docMk/>
          <pc:sldMk cId="3263591243" sldId="1456"/>
        </pc:sldMkLst>
        <pc:picChg chg="del">
          <ac:chgData name="Shawn Anderson" userId="a8657094-b720-4cc3-94cf-c52f2c3468ab" providerId="ADAL" clId="{B85B45E3-8372-4D9F-BDD5-9B6EB1FADB59}" dt="2018-09-24T17:19:40.432" v="55" actId="478"/>
          <ac:picMkLst>
            <pc:docMk/>
            <pc:sldMk cId="3263591243" sldId="1456"/>
            <ac:picMk id="5" creationId="{FB885D84-1D3A-4D5C-B859-2009FF551CF7}"/>
          </ac:picMkLst>
        </pc:picChg>
        <pc:picChg chg="add del">
          <ac:chgData name="Shawn Anderson" userId="a8657094-b720-4cc3-94cf-c52f2c3468ab" providerId="ADAL" clId="{B85B45E3-8372-4D9F-BDD5-9B6EB1FADB59}" dt="2018-09-24T17:19:39.256" v="54" actId="1076"/>
          <ac:picMkLst>
            <pc:docMk/>
            <pc:sldMk cId="3263591243" sldId="1456"/>
            <ac:picMk id="6" creationId="{B31E6824-DC71-4037-8633-4B94FFD95BC9}"/>
          </ac:picMkLst>
        </pc:picChg>
        <pc:picChg chg="add mod">
          <ac:chgData name="Shawn Anderson" userId="a8657094-b720-4cc3-94cf-c52f2c3468ab" providerId="ADAL" clId="{B85B45E3-8372-4D9F-BDD5-9B6EB1FADB59}" dt="2018-09-24T17:19:59.276" v="62" actId="1076"/>
          <ac:picMkLst>
            <pc:docMk/>
            <pc:sldMk cId="3263591243" sldId="1456"/>
            <ac:picMk id="7" creationId="{F1C55CE6-F58A-4E29-ADA5-6086281C8C0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F57C72-88A3-4BE8-B7FA-9AA521A08772}" type="datetimeFigureOut">
              <a:rPr lang="en-US" smtClean="0"/>
              <a:t>10/9/2018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3011D-FBB6-4D42-A939-E5E9BBA83402}" type="slidenum">
              <a:rPr lang="en-US" smtClean="0"/>
              <a:t>‹#›</a:t>
            </a:fld>
            <a:endParaRPr lang="en-US" dirty="0"/>
          </a:p>
        </p:txBody>
      </p:sp>
    </p:spTree>
    <p:extLst>
      <p:ext uri="{BB962C8B-B14F-4D97-AF65-F5344CB8AC3E}">
        <p14:creationId xmlns:p14="http://schemas.microsoft.com/office/powerpoint/2010/main" val="3934527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4</a:t>
            </a:fld>
            <a:endParaRPr lang="en-US" dirty="0"/>
          </a:p>
        </p:txBody>
      </p:sp>
    </p:spTree>
    <p:extLst>
      <p:ext uri="{BB962C8B-B14F-4D97-AF65-F5344CB8AC3E}">
        <p14:creationId xmlns:p14="http://schemas.microsoft.com/office/powerpoint/2010/main" val="2764938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908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2200250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6628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3447228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2599640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2442007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385827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2ACE04-B2CD-4389-950B-E83BDE7686D3}" type="datetimeFigureOut">
              <a:rPr lang="en-US" smtClean="0"/>
              <a:t>10/9/2018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1AC17C4-C6CF-4F12-90D8-53E5391B64D8}" type="slidenum">
              <a:rPr lang="en-US" smtClean="0"/>
              <a:t>‹#›</a:t>
            </a:fld>
            <a:endParaRPr lang="en-US" dirty="0"/>
          </a:p>
        </p:txBody>
      </p:sp>
    </p:spTree>
    <p:extLst>
      <p:ext uri="{BB962C8B-B14F-4D97-AF65-F5344CB8AC3E}">
        <p14:creationId xmlns:p14="http://schemas.microsoft.com/office/powerpoint/2010/main" val="4061686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1673730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1951364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2274014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2ACE04-B2CD-4389-950B-E83BDE7686D3}" type="datetimeFigureOut">
              <a:rPr lang="en-US" smtClean="0"/>
              <a:t>10/9/2018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1AC17C4-C6CF-4F12-90D8-53E5391B64D8}"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0931824"/>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hyperlink" Target="mailto:Priyanka.Upendra@bannerhealt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AD602-E2EE-4522-9800-77C9C85291AF}"/>
              </a:ext>
            </a:extLst>
          </p:cNvPr>
          <p:cNvSpPr>
            <a:spLocks noGrp="1"/>
          </p:cNvSpPr>
          <p:nvPr>
            <p:ph type="ctrTitle"/>
          </p:nvPr>
        </p:nvSpPr>
        <p:spPr>
          <a:xfrm>
            <a:off x="1097280" y="1935480"/>
            <a:ext cx="10058400" cy="1912620"/>
          </a:xfrm>
          <a:ln w="19050">
            <a:solidFill>
              <a:schemeClr val="accent1"/>
            </a:solidFill>
          </a:ln>
        </p:spPr>
        <p:txBody>
          <a:bodyPr>
            <a:normAutofit/>
          </a:bodyPr>
          <a:lstStyle/>
          <a:p>
            <a:r>
              <a:rPr lang="en-US" sz="5400" dirty="0">
                <a:solidFill>
                  <a:schemeClr val="accent2"/>
                </a:solidFill>
              </a:rPr>
              <a:t>What does Compliance mean for the HTM Department?</a:t>
            </a:r>
          </a:p>
        </p:txBody>
      </p:sp>
      <p:sp>
        <p:nvSpPr>
          <p:cNvPr id="3" name="Subtitle 2">
            <a:extLst>
              <a:ext uri="{FF2B5EF4-FFF2-40B4-BE49-F238E27FC236}">
                <a16:creationId xmlns:a16="http://schemas.microsoft.com/office/drawing/2014/main" id="{CC5086D3-19C0-45DB-B95E-CBA50230C5E2}"/>
              </a:ext>
            </a:extLst>
          </p:cNvPr>
          <p:cNvSpPr>
            <a:spLocks noGrp="1"/>
          </p:cNvSpPr>
          <p:nvPr>
            <p:ph type="subTitle" idx="1"/>
          </p:nvPr>
        </p:nvSpPr>
        <p:spPr/>
        <p:txBody>
          <a:bodyPr/>
          <a:lstStyle/>
          <a:p>
            <a:r>
              <a:rPr lang="en-US" dirty="0"/>
              <a:t>Priyanka Upendra – BANNER HEALTH</a:t>
            </a:r>
          </a:p>
        </p:txBody>
      </p:sp>
      <p:pic>
        <p:nvPicPr>
          <p:cNvPr id="5" name="Picture 4">
            <a:extLst>
              <a:ext uri="{FF2B5EF4-FFF2-40B4-BE49-F238E27FC236}">
                <a16:creationId xmlns:a16="http://schemas.microsoft.com/office/drawing/2014/main" id="{D49809C9-23F5-49E0-9ADA-34F10D238E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338041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6857E8-19E9-4E7C-8700-CA359E145B54}"/>
              </a:ext>
            </a:extLst>
          </p:cNvPr>
          <p:cNvSpPr>
            <a:spLocks noGrp="1"/>
          </p:cNvSpPr>
          <p:nvPr>
            <p:ph type="title"/>
          </p:nvPr>
        </p:nvSpPr>
        <p:spPr>
          <a:xfrm>
            <a:off x="1066800" y="2516847"/>
            <a:ext cx="10058400" cy="2300480"/>
          </a:xfrm>
        </p:spPr>
        <p:txBody>
          <a:bodyPr>
            <a:normAutofit fontScale="90000"/>
          </a:bodyPr>
          <a:lstStyle/>
          <a:p>
            <a:r>
              <a:rPr lang="en-US" b="1" dirty="0"/>
              <a:t>Nothing in this presentation is intended to be legal advice. </a:t>
            </a:r>
            <a:br>
              <a:rPr lang="en-US" b="1" dirty="0"/>
            </a:br>
            <a:r>
              <a:rPr lang="en-US" b="1" dirty="0"/>
              <a:t>Any examples or scenarios are for discussion purposes only. </a:t>
            </a:r>
          </a:p>
        </p:txBody>
      </p:sp>
    </p:spTree>
    <p:extLst>
      <p:ext uri="{BB962C8B-B14F-4D97-AF65-F5344CB8AC3E}">
        <p14:creationId xmlns:p14="http://schemas.microsoft.com/office/powerpoint/2010/main" val="3151237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6" name="Title 5">
            <a:extLst>
              <a:ext uri="{FF2B5EF4-FFF2-40B4-BE49-F238E27FC236}">
                <a16:creationId xmlns:a16="http://schemas.microsoft.com/office/drawing/2014/main" id="{088953C8-C674-4E57-99AA-1BCCA2BE111D}"/>
              </a:ext>
            </a:extLst>
          </p:cNvPr>
          <p:cNvSpPr>
            <a:spLocks noGrp="1"/>
          </p:cNvSpPr>
          <p:nvPr>
            <p:ph type="title"/>
          </p:nvPr>
        </p:nvSpPr>
        <p:spPr/>
        <p:txBody>
          <a:bodyPr/>
          <a:lstStyle/>
          <a:p>
            <a:r>
              <a:rPr lang="en-US" dirty="0"/>
              <a:t>Session Overview</a:t>
            </a:r>
          </a:p>
        </p:txBody>
      </p:sp>
      <p:sp>
        <p:nvSpPr>
          <p:cNvPr id="7" name="Content Placeholder 6">
            <a:extLst>
              <a:ext uri="{FF2B5EF4-FFF2-40B4-BE49-F238E27FC236}">
                <a16:creationId xmlns:a16="http://schemas.microsoft.com/office/drawing/2014/main" id="{5253D380-64B5-4574-8273-E221A08DECA3}"/>
              </a:ext>
            </a:extLst>
          </p:cNvPr>
          <p:cNvSpPr>
            <a:spLocks noGrp="1"/>
          </p:cNvSpPr>
          <p:nvPr>
            <p:ph idx="1"/>
          </p:nvPr>
        </p:nvSpPr>
        <p:spPr/>
        <p:txBody>
          <a:bodyPr>
            <a:normAutofit/>
          </a:bodyPr>
          <a:lstStyle/>
          <a:p>
            <a:r>
              <a:rPr lang="en-US" sz="2800" dirty="0"/>
              <a:t>Healthcare faces more regulations each year and a more aggressive enforcement environment. Keeping up with numerous regulations, standards, reporting to internal and external boards, and managing risks in the environment of care and with advanced connected clinical technologies is a challenge for HTM departments. In this interactive session, attendees will learn about different program evaluation methodologies, risk framework and risk categorization, and effective reporting that showcase value. </a:t>
            </a:r>
          </a:p>
        </p:txBody>
      </p:sp>
    </p:spTree>
    <p:extLst>
      <p:ext uri="{BB962C8B-B14F-4D97-AF65-F5344CB8AC3E}">
        <p14:creationId xmlns:p14="http://schemas.microsoft.com/office/powerpoint/2010/main" val="1274093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a:xfrm>
            <a:off x="1097280" y="286604"/>
            <a:ext cx="10058400" cy="1289104"/>
          </a:xfrm>
        </p:spPr>
        <p:txBody>
          <a:bodyPr>
            <a:normAutofit/>
          </a:bodyPr>
          <a:lstStyle/>
          <a:p>
            <a:pPr algn="ctr"/>
            <a:r>
              <a:rPr lang="en-US" sz="3600" dirty="0">
                <a:solidFill>
                  <a:srgbClr val="106FC6"/>
                </a:solidFill>
              </a:rPr>
              <a:t>“Making health care easier, so life can be better.”</a:t>
            </a:r>
            <a:endParaRPr lang="en-US" sz="4400" dirty="0">
              <a:solidFill>
                <a:schemeClr val="accent2"/>
              </a:solidFill>
            </a:endParaRP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5747658" y="1815875"/>
            <a:ext cx="6310992" cy="4339995"/>
          </a:xfrm>
        </p:spPr>
        <p:txBody>
          <a:bodyPr>
            <a:normAutofit lnSpcReduction="10000"/>
          </a:bodyPr>
          <a:lstStyle/>
          <a:p>
            <a:pPr marL="0" indent="0">
              <a:buNone/>
            </a:pPr>
            <a:r>
              <a:rPr lang="en-US" dirty="0">
                <a:solidFill>
                  <a:srgbClr val="106FC6"/>
                </a:solidFill>
              </a:rPr>
              <a:t>Technology Management (TM) Organizational Structure</a:t>
            </a:r>
          </a:p>
          <a:p>
            <a:pPr>
              <a:buFont typeface="Wingdings" panose="05000000000000000000" pitchFamily="2" charset="2"/>
              <a:buChar char="q"/>
            </a:pPr>
            <a:r>
              <a:rPr lang="en-US" dirty="0">
                <a:solidFill>
                  <a:schemeClr val="tx1">
                    <a:lumMod val="50000"/>
                    <a:lumOff val="50000"/>
                  </a:schemeClr>
                </a:solidFill>
              </a:rPr>
              <a:t>~251 staff members</a:t>
            </a:r>
          </a:p>
          <a:p>
            <a:pPr lvl="1">
              <a:buFont typeface="Wingdings" panose="05000000000000000000" pitchFamily="2" charset="2"/>
              <a:buChar char="§"/>
            </a:pPr>
            <a:r>
              <a:rPr lang="en-US" dirty="0">
                <a:solidFill>
                  <a:schemeClr val="tx1">
                    <a:lumMod val="50000"/>
                    <a:lumOff val="50000"/>
                  </a:schemeClr>
                </a:solidFill>
              </a:rPr>
              <a:t>[139] biomedical equipment technicians</a:t>
            </a:r>
          </a:p>
          <a:p>
            <a:pPr lvl="1">
              <a:buFont typeface="Wingdings" panose="05000000000000000000" pitchFamily="2" charset="2"/>
              <a:buChar char="§"/>
            </a:pPr>
            <a:r>
              <a:rPr lang="en-US" dirty="0">
                <a:solidFill>
                  <a:schemeClr val="tx1">
                    <a:lumMod val="50000"/>
                    <a:lumOff val="50000"/>
                  </a:schemeClr>
                </a:solidFill>
              </a:rPr>
              <a:t>[40] imaging service engineers</a:t>
            </a:r>
          </a:p>
          <a:p>
            <a:pPr lvl="1">
              <a:buFont typeface="Wingdings" panose="05000000000000000000" pitchFamily="2" charset="2"/>
              <a:buChar char="§"/>
            </a:pPr>
            <a:r>
              <a:rPr lang="en-US" dirty="0">
                <a:solidFill>
                  <a:schemeClr val="tx1">
                    <a:lumMod val="50000"/>
                    <a:lumOff val="50000"/>
                  </a:schemeClr>
                </a:solidFill>
              </a:rPr>
              <a:t>[27] management</a:t>
            </a:r>
          </a:p>
          <a:p>
            <a:pPr lvl="1">
              <a:buFont typeface="Wingdings" panose="05000000000000000000" pitchFamily="2" charset="2"/>
              <a:buChar char="§"/>
            </a:pPr>
            <a:r>
              <a:rPr lang="en-US" dirty="0">
                <a:solidFill>
                  <a:schemeClr val="tx1">
                    <a:lumMod val="50000"/>
                    <a:lumOff val="50000"/>
                  </a:schemeClr>
                </a:solidFill>
              </a:rPr>
              <a:t>[7] medical physics</a:t>
            </a:r>
          </a:p>
          <a:p>
            <a:pPr lvl="1">
              <a:buFont typeface="Wingdings" panose="05000000000000000000" pitchFamily="2" charset="2"/>
              <a:buChar char="§"/>
            </a:pPr>
            <a:r>
              <a:rPr lang="en-US" dirty="0">
                <a:solidFill>
                  <a:schemeClr val="tx1">
                    <a:lumMod val="50000"/>
                    <a:lumOff val="50000"/>
                  </a:schemeClr>
                </a:solidFill>
              </a:rPr>
              <a:t>[13] integrated clinical technologies</a:t>
            </a:r>
          </a:p>
          <a:p>
            <a:pPr lvl="1">
              <a:buFont typeface="Wingdings" panose="05000000000000000000" pitchFamily="2" charset="2"/>
              <a:buChar char="§"/>
            </a:pPr>
            <a:r>
              <a:rPr lang="en-US" dirty="0">
                <a:solidFill>
                  <a:schemeClr val="tx1">
                    <a:lumMod val="50000"/>
                    <a:lumOff val="50000"/>
                  </a:schemeClr>
                </a:solidFill>
              </a:rPr>
              <a:t>[10] project management</a:t>
            </a:r>
          </a:p>
          <a:p>
            <a:pPr lvl="1">
              <a:buFont typeface="Wingdings" panose="05000000000000000000" pitchFamily="2" charset="2"/>
              <a:buChar char="§"/>
            </a:pPr>
            <a:r>
              <a:rPr lang="en-US" dirty="0">
                <a:solidFill>
                  <a:schemeClr val="tx1">
                    <a:lumMod val="50000"/>
                    <a:lumOff val="50000"/>
                  </a:schemeClr>
                </a:solidFill>
              </a:rPr>
              <a:t>[15] business support</a:t>
            </a:r>
          </a:p>
          <a:p>
            <a:pPr>
              <a:buFont typeface="Wingdings" panose="05000000000000000000" pitchFamily="2" charset="2"/>
              <a:buChar char="q"/>
            </a:pPr>
            <a:r>
              <a:rPr lang="en-US" dirty="0">
                <a:solidFill>
                  <a:schemeClr val="tx1">
                    <a:lumMod val="50000"/>
                    <a:lumOff val="50000"/>
                  </a:schemeClr>
                </a:solidFill>
              </a:rPr>
              <a:t>[&gt;33] shops providing service in 29 hospitals, &gt;480 clinics in 6 states</a:t>
            </a:r>
          </a:p>
          <a:p>
            <a:pPr>
              <a:buFont typeface="Wingdings" panose="05000000000000000000" pitchFamily="2" charset="2"/>
              <a:buChar char="q"/>
            </a:pPr>
            <a:r>
              <a:rPr lang="en-US" dirty="0">
                <a:solidFill>
                  <a:schemeClr val="tx1">
                    <a:lumMod val="50000"/>
                    <a:lumOff val="50000"/>
                  </a:schemeClr>
                </a:solidFill>
              </a:rPr>
              <a:t>Over 243,000 medical devices and systems inventoried and valued at approximately $1.3B</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5" name="Picture 4" descr="cid:image001.png@01D2E4E6.E01D3FF0">
            <a:extLst>
              <a:ext uri="{FF2B5EF4-FFF2-40B4-BE49-F238E27FC236}">
                <a16:creationId xmlns:a16="http://schemas.microsoft.com/office/drawing/2014/main" id="{22E22318-A532-452A-847D-443FF1B57EE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447020" y="0"/>
            <a:ext cx="1744980" cy="1402080"/>
          </a:xfrm>
          <a:prstGeom prst="rect">
            <a:avLst/>
          </a:prstGeom>
          <a:noFill/>
          <a:ln>
            <a:noFill/>
          </a:ln>
        </p:spPr>
      </p:pic>
      <p:pic>
        <p:nvPicPr>
          <p:cNvPr id="1026" name="Picture 2" descr="Image result for banner health locations">
            <a:extLst>
              <a:ext uri="{FF2B5EF4-FFF2-40B4-BE49-F238E27FC236}">
                <a16:creationId xmlns:a16="http://schemas.microsoft.com/office/drawing/2014/main" id="{9FE81E32-1058-4CB3-A0A6-AFDBDCD0AA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570" y="1815875"/>
            <a:ext cx="5155340" cy="4339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036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6E0A-60F3-4E1C-A557-2AE83AAB4E77}"/>
              </a:ext>
            </a:extLst>
          </p:cNvPr>
          <p:cNvSpPr>
            <a:spLocks noGrp="1"/>
          </p:cNvSpPr>
          <p:nvPr>
            <p:ph type="title"/>
          </p:nvPr>
        </p:nvSpPr>
        <p:spPr/>
        <p:txBody>
          <a:bodyPr/>
          <a:lstStyle/>
          <a:p>
            <a:r>
              <a:rPr lang="en-US" dirty="0"/>
              <a:t>Current State</a:t>
            </a:r>
          </a:p>
        </p:txBody>
      </p:sp>
      <p:sp>
        <p:nvSpPr>
          <p:cNvPr id="3" name="Content Placeholder 2">
            <a:extLst>
              <a:ext uri="{FF2B5EF4-FFF2-40B4-BE49-F238E27FC236}">
                <a16:creationId xmlns:a16="http://schemas.microsoft.com/office/drawing/2014/main" id="{36B0E169-AF6E-4EE0-9B13-65B068DF196B}"/>
              </a:ext>
            </a:extLst>
          </p:cNvPr>
          <p:cNvSpPr>
            <a:spLocks noGrp="1"/>
          </p:cNvSpPr>
          <p:nvPr>
            <p:ph idx="1"/>
          </p:nvPr>
        </p:nvSpPr>
        <p:spPr/>
        <p:txBody>
          <a:bodyPr>
            <a:normAutofit/>
          </a:bodyPr>
          <a:lstStyle/>
          <a:p>
            <a:pPr>
              <a:buFont typeface="Wingdings" panose="05000000000000000000" pitchFamily="2" charset="2"/>
              <a:buChar char="q"/>
            </a:pPr>
            <a:r>
              <a:rPr lang="en-US" sz="2400" dirty="0"/>
              <a:t>Healthcare faces more regulations each year and a more aggressive enforcement environment</a:t>
            </a:r>
          </a:p>
          <a:p>
            <a:pPr>
              <a:buFont typeface="Wingdings" panose="05000000000000000000" pitchFamily="2" charset="2"/>
              <a:buChar char="q"/>
            </a:pPr>
            <a:endParaRPr lang="en-US" sz="2400" dirty="0"/>
          </a:p>
          <a:p>
            <a:pPr>
              <a:buFont typeface="Wingdings" panose="05000000000000000000" pitchFamily="2" charset="2"/>
              <a:buChar char="q"/>
            </a:pPr>
            <a:r>
              <a:rPr lang="en-US" sz="2400" dirty="0"/>
              <a:t>HTM services enforce their own requirements with the vendors they partner with</a:t>
            </a:r>
          </a:p>
          <a:p>
            <a:pPr>
              <a:buFont typeface="Wingdings" panose="05000000000000000000" pitchFamily="2" charset="2"/>
              <a:buChar char="q"/>
            </a:pPr>
            <a:endParaRPr lang="en-US" sz="2400" dirty="0"/>
          </a:p>
          <a:p>
            <a:pPr>
              <a:buFont typeface="Wingdings" panose="05000000000000000000" pitchFamily="2" charset="2"/>
              <a:buChar char="q"/>
            </a:pPr>
            <a:r>
              <a:rPr lang="en-US" sz="2400" dirty="0"/>
              <a:t>Issues can flare up in minutes, magnifying the impact of problems, that in the past did not seem such a big deal</a:t>
            </a:r>
          </a:p>
        </p:txBody>
      </p:sp>
    </p:spTree>
    <p:extLst>
      <p:ext uri="{BB962C8B-B14F-4D97-AF65-F5344CB8AC3E}">
        <p14:creationId xmlns:p14="http://schemas.microsoft.com/office/powerpoint/2010/main" val="1439984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54308-9297-448E-A781-B29DD5339B03}"/>
              </a:ext>
            </a:extLst>
          </p:cNvPr>
          <p:cNvSpPr>
            <a:spLocks noGrp="1"/>
          </p:cNvSpPr>
          <p:nvPr>
            <p:ph type="title"/>
          </p:nvPr>
        </p:nvSpPr>
        <p:spPr/>
        <p:txBody>
          <a:bodyPr>
            <a:normAutofit fontScale="90000"/>
          </a:bodyPr>
          <a:lstStyle/>
          <a:p>
            <a:r>
              <a:rPr lang="en-US" dirty="0"/>
              <a:t>System Availability and Patient Care Access are Highly Visible to Executive Leadership</a:t>
            </a:r>
          </a:p>
        </p:txBody>
      </p:sp>
      <p:sp>
        <p:nvSpPr>
          <p:cNvPr id="3" name="Content Placeholder 2">
            <a:extLst>
              <a:ext uri="{FF2B5EF4-FFF2-40B4-BE49-F238E27FC236}">
                <a16:creationId xmlns:a16="http://schemas.microsoft.com/office/drawing/2014/main" id="{6AB68AD7-A06E-41EC-85C3-DF0C1EBD0385}"/>
              </a:ext>
            </a:extLst>
          </p:cNvPr>
          <p:cNvSpPr>
            <a:spLocks noGrp="1"/>
          </p:cNvSpPr>
          <p:nvPr>
            <p:ph idx="1"/>
          </p:nvPr>
        </p:nvSpPr>
        <p:spPr/>
        <p:txBody>
          <a:bodyPr>
            <a:normAutofit lnSpcReduction="10000"/>
          </a:bodyPr>
          <a:lstStyle/>
          <a:p>
            <a:pPr marL="0" indent="0">
              <a:buNone/>
            </a:pPr>
            <a:r>
              <a:rPr lang="en-US" sz="2800" dirty="0"/>
              <a:t>The HTM Compliance Program offers 3 main benefits in this understanding:</a:t>
            </a:r>
          </a:p>
          <a:p>
            <a:pPr>
              <a:buFont typeface="Wingdings" panose="05000000000000000000" pitchFamily="2" charset="2"/>
              <a:buChar char="q"/>
            </a:pPr>
            <a:r>
              <a:rPr lang="en-US" sz="2800" dirty="0"/>
              <a:t>It provides a well documented, current, and accurate program that could be referred to at any time when federal, state, or other accreditation agency knocks on your door</a:t>
            </a:r>
          </a:p>
          <a:p>
            <a:pPr>
              <a:buFont typeface="Wingdings" panose="05000000000000000000" pitchFamily="2" charset="2"/>
              <a:buChar char="q"/>
            </a:pPr>
            <a:r>
              <a:rPr lang="en-US" sz="2800" dirty="0"/>
              <a:t>It keeps HTM services and its employees in compliance and avoids trouble</a:t>
            </a:r>
          </a:p>
          <a:p>
            <a:pPr>
              <a:buFont typeface="Wingdings" panose="05000000000000000000" pitchFamily="2" charset="2"/>
              <a:buChar char="q"/>
            </a:pPr>
            <a:r>
              <a:rPr lang="en-US" sz="2800" dirty="0"/>
              <a:t>It allows services to operate smoothly and reasonably when responding to changes in the industry and regulatory environment</a:t>
            </a:r>
          </a:p>
        </p:txBody>
      </p:sp>
    </p:spTree>
    <p:extLst>
      <p:ext uri="{BB962C8B-B14F-4D97-AF65-F5344CB8AC3E}">
        <p14:creationId xmlns:p14="http://schemas.microsoft.com/office/powerpoint/2010/main" val="3993680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F1ADA-C95A-45F5-AD46-4CC83C07404E}"/>
              </a:ext>
            </a:extLst>
          </p:cNvPr>
          <p:cNvSpPr>
            <a:spLocks noGrp="1"/>
          </p:cNvSpPr>
          <p:nvPr>
            <p:ph type="title"/>
          </p:nvPr>
        </p:nvSpPr>
        <p:spPr/>
        <p:txBody>
          <a:bodyPr/>
          <a:lstStyle/>
          <a:p>
            <a:r>
              <a:rPr lang="en-US" dirty="0"/>
              <a:t>An HTM Compliance Program:</a:t>
            </a:r>
          </a:p>
        </p:txBody>
      </p:sp>
      <p:sp>
        <p:nvSpPr>
          <p:cNvPr id="3" name="Content Placeholder 2">
            <a:extLst>
              <a:ext uri="{FF2B5EF4-FFF2-40B4-BE49-F238E27FC236}">
                <a16:creationId xmlns:a16="http://schemas.microsoft.com/office/drawing/2014/main" id="{715989ED-EB82-4BC7-B5BE-F82F831F61DF}"/>
              </a:ext>
            </a:extLst>
          </p:cNvPr>
          <p:cNvSpPr>
            <a:spLocks noGrp="1"/>
          </p:cNvSpPr>
          <p:nvPr>
            <p:ph idx="1"/>
          </p:nvPr>
        </p:nvSpPr>
        <p:spPr/>
        <p:txBody>
          <a:bodyPr/>
          <a:lstStyle/>
          <a:p>
            <a:pPr marL="0" indent="0">
              <a:buNone/>
            </a:pPr>
            <a:r>
              <a:rPr lang="en-US" sz="2800" b="1" dirty="0"/>
              <a:t>Designed to:</a:t>
            </a:r>
          </a:p>
          <a:p>
            <a:pPr>
              <a:buFont typeface="Wingdings" panose="05000000000000000000" pitchFamily="2" charset="2"/>
              <a:buChar char="q"/>
            </a:pPr>
            <a:r>
              <a:rPr lang="en-US" dirty="0"/>
              <a:t>Prevent and detect wrong-doing</a:t>
            </a:r>
          </a:p>
          <a:p>
            <a:pPr>
              <a:buFont typeface="Wingdings" panose="05000000000000000000" pitchFamily="2" charset="2"/>
              <a:buChar char="q"/>
            </a:pPr>
            <a:r>
              <a:rPr lang="en-US" dirty="0"/>
              <a:t>Understand and manage the risk in medical device management</a:t>
            </a:r>
          </a:p>
          <a:p>
            <a:pPr>
              <a:buFont typeface="Wingdings" panose="05000000000000000000" pitchFamily="2" charset="2"/>
              <a:buChar char="q"/>
            </a:pPr>
            <a:r>
              <a:rPr lang="en-US" dirty="0"/>
              <a:t>Manage the risk of non-compliance and appropriately react to problems when they occur</a:t>
            </a:r>
          </a:p>
          <a:p>
            <a:pPr>
              <a:buFont typeface="Wingdings" panose="05000000000000000000" pitchFamily="2" charset="2"/>
              <a:buChar char="q"/>
            </a:pPr>
            <a:r>
              <a:rPr lang="en-US" dirty="0"/>
              <a:t>Assure external stakeholders (aka regulators)</a:t>
            </a:r>
          </a:p>
          <a:p>
            <a:pPr>
              <a:buFont typeface="Wingdings" panose="05000000000000000000" pitchFamily="2" charset="2"/>
              <a:buChar char="q"/>
            </a:pPr>
            <a:r>
              <a:rPr lang="en-US" dirty="0"/>
              <a:t>Assure internal stakeholders (executive leadership/ board of directors) that the organization is doing what it can to manage risk </a:t>
            </a:r>
          </a:p>
          <a:p>
            <a:pPr>
              <a:buFont typeface="Wingdings" panose="05000000000000000000" pitchFamily="2" charset="2"/>
              <a:buChar char="q"/>
            </a:pPr>
            <a:r>
              <a:rPr lang="en-US" dirty="0"/>
              <a:t>Allow employees to know what they need to do in their jobs to avoid compliance problems</a:t>
            </a:r>
          </a:p>
          <a:p>
            <a:pPr>
              <a:buFont typeface="Wingdings" panose="05000000000000000000" pitchFamily="2" charset="2"/>
              <a:buChar char="q"/>
            </a:pPr>
            <a:r>
              <a:rPr lang="en-US" dirty="0"/>
              <a:t>Allow everyone to sleep better at night</a:t>
            </a:r>
          </a:p>
        </p:txBody>
      </p:sp>
    </p:spTree>
    <p:extLst>
      <p:ext uri="{BB962C8B-B14F-4D97-AF65-F5344CB8AC3E}">
        <p14:creationId xmlns:p14="http://schemas.microsoft.com/office/powerpoint/2010/main" val="1990683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CF6A-8354-41A0-91F7-D46FD69CC74F}"/>
              </a:ext>
            </a:extLst>
          </p:cNvPr>
          <p:cNvSpPr>
            <a:spLocks noGrp="1"/>
          </p:cNvSpPr>
          <p:nvPr>
            <p:ph type="title"/>
          </p:nvPr>
        </p:nvSpPr>
        <p:spPr/>
        <p:txBody>
          <a:bodyPr/>
          <a:lstStyle/>
          <a:p>
            <a:r>
              <a:rPr lang="en-US" dirty="0"/>
              <a:t>Core Elements for an Effective HTM Compliance Program</a:t>
            </a:r>
          </a:p>
        </p:txBody>
      </p:sp>
      <p:sp>
        <p:nvSpPr>
          <p:cNvPr id="3" name="Content Placeholder 2">
            <a:extLst>
              <a:ext uri="{FF2B5EF4-FFF2-40B4-BE49-F238E27FC236}">
                <a16:creationId xmlns:a16="http://schemas.microsoft.com/office/drawing/2014/main" id="{9D87C211-D9DF-4C48-8504-64328635868F}"/>
              </a:ext>
            </a:extLst>
          </p:cNvPr>
          <p:cNvSpPr>
            <a:spLocks noGrp="1"/>
          </p:cNvSpPr>
          <p:nvPr>
            <p:ph idx="1"/>
          </p:nvPr>
        </p:nvSpPr>
        <p:spPr/>
        <p:txBody>
          <a:bodyPr>
            <a:normAutofit/>
          </a:bodyPr>
          <a:lstStyle/>
          <a:p>
            <a:pPr>
              <a:buFont typeface="Wingdings" panose="05000000000000000000" pitchFamily="2" charset="2"/>
              <a:buChar char="q"/>
            </a:pPr>
            <a:r>
              <a:rPr lang="en-US" sz="2800" dirty="0"/>
              <a:t>Compliance Director/ Officer</a:t>
            </a:r>
          </a:p>
          <a:p>
            <a:pPr>
              <a:buFont typeface="Wingdings" panose="05000000000000000000" pitchFamily="2" charset="2"/>
              <a:buChar char="q"/>
            </a:pPr>
            <a:r>
              <a:rPr lang="en-US" sz="2800" dirty="0"/>
              <a:t>Well-written policies, procedures, and processes</a:t>
            </a:r>
          </a:p>
          <a:p>
            <a:pPr>
              <a:buFont typeface="Wingdings" panose="05000000000000000000" pitchFamily="2" charset="2"/>
              <a:buChar char="q"/>
            </a:pPr>
            <a:r>
              <a:rPr lang="en-US" sz="2800" dirty="0"/>
              <a:t>Training, education, and communication</a:t>
            </a:r>
          </a:p>
          <a:p>
            <a:pPr>
              <a:buFont typeface="Wingdings" panose="05000000000000000000" pitchFamily="2" charset="2"/>
              <a:buChar char="q"/>
            </a:pPr>
            <a:r>
              <a:rPr lang="en-US" sz="2800" dirty="0"/>
              <a:t>Periodic assessments</a:t>
            </a:r>
          </a:p>
          <a:p>
            <a:pPr>
              <a:buFont typeface="Wingdings" panose="05000000000000000000" pitchFamily="2" charset="2"/>
              <a:buChar char="q"/>
            </a:pPr>
            <a:r>
              <a:rPr lang="en-US" sz="2800" dirty="0"/>
              <a:t>Auditing &amp; monitoring plan</a:t>
            </a:r>
          </a:p>
          <a:p>
            <a:pPr>
              <a:buFont typeface="Wingdings" panose="05000000000000000000" pitchFamily="2" charset="2"/>
              <a:buChar char="q"/>
            </a:pPr>
            <a:r>
              <a:rPr lang="en-US" sz="2800" dirty="0"/>
              <a:t>Disciplinary/ corrective actions for non-compliance</a:t>
            </a:r>
          </a:p>
          <a:p>
            <a:pPr>
              <a:buFont typeface="Wingdings" panose="05000000000000000000" pitchFamily="2" charset="2"/>
              <a:buChar char="q"/>
            </a:pPr>
            <a:r>
              <a:rPr lang="en-US" sz="2800" dirty="0"/>
              <a:t>Respond appropriately to compliance issues</a:t>
            </a:r>
          </a:p>
        </p:txBody>
      </p:sp>
    </p:spTree>
    <p:extLst>
      <p:ext uri="{BB962C8B-B14F-4D97-AF65-F5344CB8AC3E}">
        <p14:creationId xmlns:p14="http://schemas.microsoft.com/office/powerpoint/2010/main" val="2632545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F7E02-0B7E-459A-838B-189AD23E202C}"/>
              </a:ext>
            </a:extLst>
          </p:cNvPr>
          <p:cNvSpPr>
            <a:spLocks noGrp="1"/>
          </p:cNvSpPr>
          <p:nvPr>
            <p:ph type="title"/>
          </p:nvPr>
        </p:nvSpPr>
        <p:spPr/>
        <p:txBody>
          <a:bodyPr/>
          <a:lstStyle/>
          <a:p>
            <a:r>
              <a:rPr lang="en-US" dirty="0"/>
              <a:t>When you decide to develop an HTM Compliance Program</a:t>
            </a:r>
          </a:p>
        </p:txBody>
      </p:sp>
      <p:sp>
        <p:nvSpPr>
          <p:cNvPr id="3" name="Content Placeholder 2">
            <a:extLst>
              <a:ext uri="{FF2B5EF4-FFF2-40B4-BE49-F238E27FC236}">
                <a16:creationId xmlns:a16="http://schemas.microsoft.com/office/drawing/2014/main" id="{CA1FC5DF-FC5B-45FE-B4CF-1893DF5D79B6}"/>
              </a:ext>
            </a:extLst>
          </p:cNvPr>
          <p:cNvSpPr>
            <a:spLocks noGrp="1"/>
          </p:cNvSpPr>
          <p:nvPr>
            <p:ph idx="1"/>
          </p:nvPr>
        </p:nvSpPr>
        <p:spPr/>
        <p:txBody>
          <a:bodyPr/>
          <a:lstStyle/>
          <a:p>
            <a:pPr marL="0" indent="0">
              <a:buNone/>
            </a:pPr>
            <a:r>
              <a:rPr lang="en-US" dirty="0"/>
              <a:t>Decisions will need to be made as a compliance program is started and as it operates:</a:t>
            </a:r>
          </a:p>
          <a:p>
            <a:pPr>
              <a:buFont typeface="Wingdings" panose="05000000000000000000" pitchFamily="2" charset="2"/>
              <a:buChar char="q"/>
            </a:pPr>
            <a:r>
              <a:rPr lang="en-US" dirty="0"/>
              <a:t>Who will be accountable?</a:t>
            </a:r>
          </a:p>
          <a:p>
            <a:pPr>
              <a:buFont typeface="Wingdings" panose="05000000000000000000" pitchFamily="2" charset="2"/>
              <a:buChar char="q"/>
            </a:pPr>
            <a:r>
              <a:rPr lang="en-US" dirty="0"/>
              <a:t>If there is a non-compliance, what happens?</a:t>
            </a:r>
          </a:p>
          <a:p>
            <a:pPr>
              <a:buFont typeface="Wingdings" panose="05000000000000000000" pitchFamily="2" charset="2"/>
              <a:buChar char="q"/>
            </a:pPr>
            <a:r>
              <a:rPr lang="en-US" dirty="0"/>
              <a:t>What resources are dedicated to compliance? </a:t>
            </a:r>
          </a:p>
          <a:p>
            <a:pPr>
              <a:buFont typeface="Wingdings" panose="05000000000000000000" pitchFamily="2" charset="2"/>
              <a:buChar char="q"/>
            </a:pPr>
            <a:r>
              <a:rPr lang="en-US" dirty="0"/>
              <a:t>How will the organization/ department choose between compliance alternatives? </a:t>
            </a:r>
          </a:p>
          <a:p>
            <a:pPr>
              <a:buFont typeface="Wingdings" panose="05000000000000000000" pitchFamily="2" charset="2"/>
              <a:buChar char="q"/>
            </a:pPr>
            <a:r>
              <a:rPr lang="en-US" dirty="0"/>
              <a:t>How will information about compliance be escalated? </a:t>
            </a:r>
          </a:p>
          <a:p>
            <a:pPr>
              <a:buFont typeface="Wingdings" panose="05000000000000000000" pitchFamily="2" charset="2"/>
              <a:buChar char="q"/>
            </a:pPr>
            <a:r>
              <a:rPr lang="en-US" dirty="0"/>
              <a:t>How will the organization/ department know what regulations they need to comply with and what to do if regulation changes? </a:t>
            </a:r>
          </a:p>
          <a:p>
            <a:pPr>
              <a:buFont typeface="Wingdings" panose="05000000000000000000" pitchFamily="2" charset="2"/>
              <a:buChar char="q"/>
            </a:pPr>
            <a:r>
              <a:rPr lang="en-US" dirty="0"/>
              <a:t>How will the organization/ department decide how to change the program if services change? </a:t>
            </a:r>
          </a:p>
        </p:txBody>
      </p:sp>
    </p:spTree>
    <p:extLst>
      <p:ext uri="{BB962C8B-B14F-4D97-AF65-F5344CB8AC3E}">
        <p14:creationId xmlns:p14="http://schemas.microsoft.com/office/powerpoint/2010/main" val="96648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178B2-B925-406B-AE75-17D7730959C7}"/>
              </a:ext>
            </a:extLst>
          </p:cNvPr>
          <p:cNvSpPr>
            <a:spLocks noGrp="1"/>
          </p:cNvSpPr>
          <p:nvPr>
            <p:ph type="title"/>
          </p:nvPr>
        </p:nvSpPr>
        <p:spPr/>
        <p:txBody>
          <a:bodyPr/>
          <a:lstStyle/>
          <a:p>
            <a:r>
              <a:rPr lang="en-US" dirty="0"/>
              <a:t>HTM Compliance Professional: </a:t>
            </a:r>
          </a:p>
        </p:txBody>
      </p:sp>
      <p:sp>
        <p:nvSpPr>
          <p:cNvPr id="3" name="Content Placeholder 2">
            <a:extLst>
              <a:ext uri="{FF2B5EF4-FFF2-40B4-BE49-F238E27FC236}">
                <a16:creationId xmlns:a16="http://schemas.microsoft.com/office/drawing/2014/main" id="{A9EF122B-8169-41E2-A665-A2B84E4B43CF}"/>
              </a:ext>
            </a:extLst>
          </p:cNvPr>
          <p:cNvSpPr>
            <a:spLocks noGrp="1"/>
          </p:cNvSpPr>
          <p:nvPr>
            <p:ph idx="1"/>
          </p:nvPr>
        </p:nvSpPr>
        <p:spPr/>
        <p:txBody>
          <a:bodyPr>
            <a:noAutofit/>
          </a:bodyPr>
          <a:lstStyle/>
          <a:p>
            <a:pPr>
              <a:buFont typeface="Wingdings" panose="05000000000000000000" pitchFamily="2" charset="2"/>
              <a:buChar char="q"/>
            </a:pPr>
            <a:r>
              <a:rPr lang="en-US" sz="2200" dirty="0"/>
              <a:t>Direct reporting to HTM Department and dotted line to Compliance/ Risk Management</a:t>
            </a:r>
          </a:p>
          <a:p>
            <a:pPr>
              <a:buFont typeface="Wingdings" panose="05000000000000000000" pitchFamily="2" charset="2"/>
              <a:buChar char="q"/>
            </a:pPr>
            <a:r>
              <a:rPr lang="en-US" sz="2200" dirty="0"/>
              <a:t>Overall responsibility of day to day operations of the compliance program</a:t>
            </a:r>
          </a:p>
          <a:p>
            <a:pPr>
              <a:buFont typeface="Wingdings" panose="05000000000000000000" pitchFamily="2" charset="2"/>
              <a:buChar char="q"/>
            </a:pPr>
            <a:r>
              <a:rPr lang="en-US" sz="2200" dirty="0"/>
              <a:t>Must have prompt access to compliance reporting</a:t>
            </a:r>
          </a:p>
          <a:p>
            <a:pPr>
              <a:buFont typeface="Wingdings" panose="05000000000000000000" pitchFamily="2" charset="2"/>
              <a:buChar char="q"/>
            </a:pPr>
            <a:r>
              <a:rPr lang="en-US" sz="2200" dirty="0"/>
              <a:t>Must routinely report to compliance board and executive leadership</a:t>
            </a:r>
          </a:p>
          <a:p>
            <a:pPr>
              <a:buFont typeface="Wingdings" panose="05000000000000000000" pitchFamily="2" charset="2"/>
              <a:buChar char="q"/>
            </a:pPr>
            <a:r>
              <a:rPr lang="en-US" sz="2200" dirty="0"/>
              <a:t>Must have access to effective executive management and leadership oversight</a:t>
            </a:r>
          </a:p>
          <a:p>
            <a:pPr>
              <a:buFont typeface="Wingdings" panose="05000000000000000000" pitchFamily="2" charset="2"/>
              <a:buChar char="q"/>
            </a:pPr>
            <a:r>
              <a:rPr lang="en-US" sz="2200" dirty="0"/>
              <a:t>Be a subject matter expert in HTM, go-getter, and motivated individual </a:t>
            </a:r>
          </a:p>
          <a:p>
            <a:pPr>
              <a:buFont typeface="Wingdings" panose="05000000000000000000" pitchFamily="2" charset="2"/>
              <a:buChar char="q"/>
            </a:pPr>
            <a:r>
              <a:rPr lang="en-US" sz="2200" dirty="0"/>
              <a:t>Exercise effective and ongoing oversight</a:t>
            </a:r>
          </a:p>
          <a:p>
            <a:pPr>
              <a:buFont typeface="Wingdings" panose="05000000000000000000" pitchFamily="2" charset="2"/>
              <a:buChar char="q"/>
            </a:pPr>
            <a:r>
              <a:rPr lang="en-US" sz="2200" dirty="0"/>
              <a:t>Must promote the program</a:t>
            </a:r>
          </a:p>
          <a:p>
            <a:pPr>
              <a:buFont typeface="Wingdings" panose="05000000000000000000" pitchFamily="2" charset="2"/>
              <a:buChar char="q"/>
            </a:pPr>
            <a:r>
              <a:rPr lang="en-US" sz="2200" dirty="0"/>
              <a:t>Speak the same language as compliance, privacy, and legal </a:t>
            </a:r>
          </a:p>
          <a:p>
            <a:pPr>
              <a:buFont typeface="Wingdings" panose="05000000000000000000" pitchFamily="2" charset="2"/>
              <a:buChar char="q"/>
            </a:pPr>
            <a:endParaRPr lang="en-US" sz="2200" dirty="0"/>
          </a:p>
        </p:txBody>
      </p:sp>
    </p:spTree>
    <p:extLst>
      <p:ext uri="{BB962C8B-B14F-4D97-AF65-F5344CB8AC3E}">
        <p14:creationId xmlns:p14="http://schemas.microsoft.com/office/powerpoint/2010/main" val="2137120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9D4CF-D8A2-4C26-8CA0-4DE494EFE521}"/>
              </a:ext>
            </a:extLst>
          </p:cNvPr>
          <p:cNvSpPr>
            <a:spLocks noGrp="1"/>
          </p:cNvSpPr>
          <p:nvPr>
            <p:ph type="title"/>
          </p:nvPr>
        </p:nvSpPr>
        <p:spPr/>
        <p:txBody>
          <a:bodyPr/>
          <a:lstStyle/>
          <a:p>
            <a:r>
              <a:rPr lang="en-US" dirty="0"/>
              <a:t>HTM Compliance Program Initiatives</a:t>
            </a:r>
          </a:p>
        </p:txBody>
      </p:sp>
      <p:sp>
        <p:nvSpPr>
          <p:cNvPr id="3" name="Content Placeholder 2">
            <a:extLst>
              <a:ext uri="{FF2B5EF4-FFF2-40B4-BE49-F238E27FC236}">
                <a16:creationId xmlns:a16="http://schemas.microsoft.com/office/drawing/2014/main" id="{77C6B852-ED71-4952-97AA-E985289EEEBA}"/>
              </a:ext>
            </a:extLst>
          </p:cNvPr>
          <p:cNvSpPr>
            <a:spLocks noGrp="1"/>
          </p:cNvSpPr>
          <p:nvPr>
            <p:ph idx="1"/>
          </p:nvPr>
        </p:nvSpPr>
        <p:spPr/>
        <p:txBody>
          <a:bodyPr>
            <a:normAutofit/>
          </a:bodyPr>
          <a:lstStyle/>
          <a:p>
            <a:pPr>
              <a:buFont typeface="Wingdings" panose="05000000000000000000" pitchFamily="2" charset="2"/>
              <a:buChar char="q"/>
            </a:pPr>
            <a:r>
              <a:rPr lang="en-US" sz="2400" dirty="0"/>
              <a:t>Policy, procedure, and process documentation management</a:t>
            </a:r>
          </a:p>
          <a:p>
            <a:pPr>
              <a:buFont typeface="Wingdings" panose="05000000000000000000" pitchFamily="2" charset="2"/>
              <a:buChar char="q"/>
            </a:pPr>
            <a:r>
              <a:rPr lang="en-US" sz="2400" dirty="0"/>
              <a:t>Purchasing and contract management</a:t>
            </a:r>
          </a:p>
          <a:p>
            <a:pPr>
              <a:buFont typeface="Wingdings" panose="05000000000000000000" pitchFamily="2" charset="2"/>
              <a:buChar char="q"/>
            </a:pPr>
            <a:r>
              <a:rPr lang="en-US" sz="2400" dirty="0"/>
              <a:t>Medical device recalls and alerts management</a:t>
            </a:r>
          </a:p>
          <a:p>
            <a:pPr>
              <a:buFont typeface="Wingdings" panose="05000000000000000000" pitchFamily="2" charset="2"/>
              <a:buChar char="q"/>
            </a:pPr>
            <a:r>
              <a:rPr lang="en-US" sz="2400" dirty="0"/>
              <a:t>Medical device related events and incident management</a:t>
            </a:r>
          </a:p>
          <a:p>
            <a:pPr>
              <a:buFont typeface="Wingdings" panose="05000000000000000000" pitchFamily="2" charset="2"/>
              <a:buChar char="q"/>
            </a:pPr>
            <a:r>
              <a:rPr lang="en-US" sz="2400" dirty="0"/>
              <a:t>Medical device cybersecurity management</a:t>
            </a:r>
          </a:p>
          <a:p>
            <a:pPr>
              <a:buFont typeface="Wingdings" panose="05000000000000000000" pitchFamily="2" charset="2"/>
              <a:buChar char="q"/>
            </a:pPr>
            <a:r>
              <a:rPr lang="en-US" sz="2400" dirty="0"/>
              <a:t>Standardization and evaluation of technology</a:t>
            </a:r>
          </a:p>
          <a:p>
            <a:pPr>
              <a:buFont typeface="Wingdings" panose="05000000000000000000" pitchFamily="2" charset="2"/>
              <a:buChar char="q"/>
            </a:pPr>
            <a:r>
              <a:rPr lang="en-US" sz="2400" dirty="0"/>
              <a:t>HTM internal audit </a:t>
            </a:r>
          </a:p>
          <a:p>
            <a:pPr>
              <a:buFont typeface="Wingdings" panose="05000000000000000000" pitchFamily="2" charset="2"/>
              <a:buChar char="q"/>
            </a:pPr>
            <a:r>
              <a:rPr lang="en-US" sz="2400" dirty="0"/>
              <a:t>Education and awareness of medical device risks</a:t>
            </a:r>
          </a:p>
        </p:txBody>
      </p:sp>
    </p:spTree>
    <p:extLst>
      <p:ext uri="{BB962C8B-B14F-4D97-AF65-F5344CB8AC3E}">
        <p14:creationId xmlns:p14="http://schemas.microsoft.com/office/powerpoint/2010/main" val="2151273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0D94AB-25B1-4298-A551-E38CB59C1E38}"/>
              </a:ext>
            </a:extLst>
          </p:cNvPr>
          <p:cNvSpPr>
            <a:spLocks noGrp="1"/>
          </p:cNvSpPr>
          <p:nvPr>
            <p:ph idx="1"/>
          </p:nvPr>
        </p:nvSpPr>
        <p:spPr/>
        <p:txBody>
          <a:bodyPr>
            <a:normAutofit/>
          </a:bodyPr>
          <a:lstStyle/>
          <a:p>
            <a:pPr algn="ctr"/>
            <a:r>
              <a:rPr lang="en-US" sz="4400" dirty="0"/>
              <a:t>CONTINUOUS IMPROVEMENT CYCLE</a:t>
            </a:r>
          </a:p>
          <a:p>
            <a:pPr algn="ctr"/>
            <a:r>
              <a:rPr lang="en-US" sz="4400" dirty="0"/>
              <a:t>“PLAN-DO-CHECK-ACT”</a:t>
            </a:r>
          </a:p>
          <a:p>
            <a:pPr algn="ctr"/>
            <a:r>
              <a:rPr lang="en-US" sz="2800" dirty="0"/>
              <a:t>A recurring theme in building a compliance program </a:t>
            </a:r>
          </a:p>
        </p:txBody>
      </p:sp>
    </p:spTree>
    <p:extLst>
      <p:ext uri="{BB962C8B-B14F-4D97-AF65-F5344CB8AC3E}">
        <p14:creationId xmlns:p14="http://schemas.microsoft.com/office/powerpoint/2010/main" val="1689340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4CEB6-F42D-4C16-B037-B838BCFE0F76}"/>
              </a:ext>
            </a:extLst>
          </p:cNvPr>
          <p:cNvSpPr>
            <a:spLocks noGrp="1"/>
          </p:cNvSpPr>
          <p:nvPr>
            <p:ph type="title"/>
          </p:nvPr>
        </p:nvSpPr>
        <p:spPr/>
        <p:txBody>
          <a:bodyPr/>
          <a:lstStyle/>
          <a:p>
            <a:r>
              <a:rPr lang="en-US" dirty="0"/>
              <a:t>Conduct the compliance risk analysis:</a:t>
            </a:r>
          </a:p>
        </p:txBody>
      </p:sp>
      <p:sp>
        <p:nvSpPr>
          <p:cNvPr id="3" name="Content Placeholder 2">
            <a:extLst>
              <a:ext uri="{FF2B5EF4-FFF2-40B4-BE49-F238E27FC236}">
                <a16:creationId xmlns:a16="http://schemas.microsoft.com/office/drawing/2014/main" id="{D9C1506F-1A1F-45D9-8B63-249543B0515F}"/>
              </a:ext>
            </a:extLst>
          </p:cNvPr>
          <p:cNvSpPr>
            <a:spLocks noGrp="1"/>
          </p:cNvSpPr>
          <p:nvPr>
            <p:ph idx="1"/>
          </p:nvPr>
        </p:nvSpPr>
        <p:spPr>
          <a:xfrm>
            <a:off x="1097280" y="1845733"/>
            <a:ext cx="10058400" cy="4421251"/>
          </a:xfrm>
        </p:spPr>
        <p:txBody>
          <a:bodyPr>
            <a:normAutofit/>
          </a:bodyPr>
          <a:lstStyle/>
          <a:p>
            <a:pPr>
              <a:buFont typeface="Wingdings" panose="05000000000000000000" pitchFamily="2" charset="2"/>
              <a:buChar char="q"/>
            </a:pPr>
            <a:r>
              <a:rPr lang="en-US" dirty="0"/>
              <a:t>What is your HTM department’s structure, objectives, and operations?</a:t>
            </a:r>
          </a:p>
          <a:p>
            <a:pPr>
              <a:buFont typeface="Wingdings" panose="05000000000000000000" pitchFamily="2" charset="2"/>
              <a:buChar char="q"/>
            </a:pPr>
            <a:r>
              <a:rPr lang="en-US" dirty="0"/>
              <a:t>Risk identification: what are the possible medical device risks in your organization?</a:t>
            </a:r>
          </a:p>
          <a:p>
            <a:pPr>
              <a:buFont typeface="Wingdings" panose="05000000000000000000" pitchFamily="2" charset="2"/>
              <a:buChar char="q"/>
            </a:pPr>
            <a:r>
              <a:rPr lang="en-US" dirty="0"/>
              <a:t>Risk assessment: </a:t>
            </a:r>
          </a:p>
          <a:p>
            <a:pPr lvl="1">
              <a:buFont typeface="Wingdings" panose="05000000000000000000" pitchFamily="2" charset="2"/>
              <a:buChar char="q"/>
            </a:pPr>
            <a:r>
              <a:rPr lang="en-US" dirty="0"/>
              <a:t>Likelihood of risk</a:t>
            </a:r>
          </a:p>
          <a:p>
            <a:pPr lvl="1">
              <a:buFont typeface="Wingdings" panose="05000000000000000000" pitchFamily="2" charset="2"/>
              <a:buChar char="q"/>
            </a:pPr>
            <a:r>
              <a:rPr lang="en-US" dirty="0"/>
              <a:t>Impact of risk</a:t>
            </a:r>
          </a:p>
          <a:p>
            <a:pPr>
              <a:buFont typeface="Wingdings" panose="05000000000000000000" pitchFamily="2" charset="2"/>
              <a:buChar char="q"/>
            </a:pPr>
            <a:r>
              <a:rPr lang="en-US" dirty="0"/>
              <a:t>Risk evaluation: assessing the risk</a:t>
            </a:r>
          </a:p>
          <a:p>
            <a:pPr lvl="1">
              <a:buFont typeface="Wingdings" panose="05000000000000000000" pitchFamily="2" charset="2"/>
              <a:buChar char="q"/>
            </a:pPr>
            <a:r>
              <a:rPr lang="en-US" dirty="0"/>
              <a:t>Organization's appetite for risk</a:t>
            </a:r>
          </a:p>
          <a:p>
            <a:pPr lvl="1">
              <a:buFont typeface="Wingdings" panose="05000000000000000000" pitchFamily="2" charset="2"/>
              <a:buChar char="q"/>
            </a:pPr>
            <a:r>
              <a:rPr lang="en-US" dirty="0"/>
              <a:t>Most important risks to address</a:t>
            </a:r>
          </a:p>
          <a:p>
            <a:pPr>
              <a:buFont typeface="Wingdings" panose="05000000000000000000" pitchFamily="2" charset="2"/>
              <a:buChar char="q"/>
            </a:pPr>
            <a:r>
              <a:rPr lang="en-US" dirty="0"/>
              <a:t>Risk treatment</a:t>
            </a:r>
          </a:p>
          <a:p>
            <a:pPr>
              <a:buFont typeface="Wingdings" panose="05000000000000000000" pitchFamily="2" charset="2"/>
              <a:buChar char="q"/>
            </a:pPr>
            <a:r>
              <a:rPr lang="en-US" dirty="0"/>
              <a:t>Monitoring, review, and corrective action</a:t>
            </a:r>
          </a:p>
          <a:p>
            <a:pPr>
              <a:buFont typeface="Wingdings" panose="05000000000000000000" pitchFamily="2" charset="2"/>
              <a:buChar char="q"/>
            </a:pPr>
            <a:r>
              <a:rPr lang="en-US" dirty="0"/>
              <a:t>Communication throughout the organization</a:t>
            </a:r>
          </a:p>
        </p:txBody>
      </p:sp>
    </p:spTree>
    <p:extLst>
      <p:ext uri="{BB962C8B-B14F-4D97-AF65-F5344CB8AC3E}">
        <p14:creationId xmlns:p14="http://schemas.microsoft.com/office/powerpoint/2010/main" val="3488783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F4D97-D9B9-4B6F-97A4-04FD4789C74E}"/>
              </a:ext>
            </a:extLst>
          </p:cNvPr>
          <p:cNvSpPr>
            <a:spLocks noGrp="1"/>
          </p:cNvSpPr>
          <p:nvPr>
            <p:ph type="title"/>
          </p:nvPr>
        </p:nvSpPr>
        <p:spPr/>
        <p:txBody>
          <a:bodyPr/>
          <a:lstStyle/>
          <a:p>
            <a:r>
              <a:rPr lang="en-US" dirty="0"/>
              <a:t>Risk Identification</a:t>
            </a:r>
          </a:p>
        </p:txBody>
      </p:sp>
      <p:sp>
        <p:nvSpPr>
          <p:cNvPr id="3" name="Content Placeholder 2">
            <a:extLst>
              <a:ext uri="{FF2B5EF4-FFF2-40B4-BE49-F238E27FC236}">
                <a16:creationId xmlns:a16="http://schemas.microsoft.com/office/drawing/2014/main" id="{824FAA41-64D7-4FE5-8B09-3E90B59D7AF5}"/>
              </a:ext>
            </a:extLst>
          </p:cNvPr>
          <p:cNvSpPr>
            <a:spLocks noGrp="1"/>
          </p:cNvSpPr>
          <p:nvPr>
            <p:ph idx="1"/>
          </p:nvPr>
        </p:nvSpPr>
        <p:spPr/>
        <p:txBody>
          <a:bodyPr>
            <a:normAutofit lnSpcReduction="10000"/>
          </a:bodyPr>
          <a:lstStyle/>
          <a:p>
            <a:pPr>
              <a:buFont typeface="Wingdings" panose="05000000000000000000" pitchFamily="2" charset="2"/>
              <a:buChar char="q"/>
            </a:pPr>
            <a:r>
              <a:rPr lang="en-US" sz="2400" dirty="0"/>
              <a:t>Process flow analysis</a:t>
            </a:r>
          </a:p>
          <a:p>
            <a:pPr lvl="1">
              <a:buFont typeface="Wingdings" panose="05000000000000000000" pitchFamily="2" charset="2"/>
              <a:buChar char="q"/>
            </a:pPr>
            <a:r>
              <a:rPr lang="en-US" sz="2000" dirty="0"/>
              <a:t>Regulatory analysis</a:t>
            </a:r>
          </a:p>
          <a:p>
            <a:pPr lvl="1">
              <a:buFont typeface="Wingdings" panose="05000000000000000000" pitchFamily="2" charset="2"/>
              <a:buChar char="q"/>
            </a:pPr>
            <a:r>
              <a:rPr lang="en-US" sz="2000" dirty="0"/>
              <a:t>Responsible parties </a:t>
            </a:r>
          </a:p>
          <a:p>
            <a:pPr>
              <a:buFont typeface="Wingdings" panose="05000000000000000000" pitchFamily="2" charset="2"/>
              <a:buChar char="q"/>
            </a:pPr>
            <a:r>
              <a:rPr lang="en-US" sz="2400" dirty="0"/>
              <a:t>Event inventories</a:t>
            </a:r>
          </a:p>
          <a:p>
            <a:pPr lvl="1">
              <a:buFont typeface="Wingdings" panose="05000000000000000000" pitchFamily="2" charset="2"/>
              <a:buChar char="q"/>
            </a:pPr>
            <a:r>
              <a:rPr lang="en-US" sz="2000" dirty="0"/>
              <a:t>Department history</a:t>
            </a:r>
          </a:p>
          <a:p>
            <a:pPr lvl="1">
              <a:buFont typeface="Wingdings" panose="05000000000000000000" pitchFamily="2" charset="2"/>
              <a:buChar char="q"/>
            </a:pPr>
            <a:r>
              <a:rPr lang="en-US" sz="2000" dirty="0"/>
              <a:t>Executive leadership expectations</a:t>
            </a:r>
          </a:p>
          <a:p>
            <a:pPr lvl="1">
              <a:buFont typeface="Wingdings" panose="05000000000000000000" pitchFamily="2" charset="2"/>
              <a:buChar char="q"/>
            </a:pPr>
            <a:r>
              <a:rPr lang="en-US" sz="2000" dirty="0"/>
              <a:t>Best practices in the industry</a:t>
            </a:r>
          </a:p>
          <a:p>
            <a:pPr>
              <a:buFont typeface="Wingdings" panose="05000000000000000000" pitchFamily="2" charset="2"/>
              <a:buChar char="q"/>
            </a:pPr>
            <a:r>
              <a:rPr lang="en-US" sz="2400" dirty="0"/>
              <a:t>Interviews, questionnaires, and surveys</a:t>
            </a:r>
          </a:p>
          <a:p>
            <a:pPr>
              <a:buFont typeface="Wingdings" panose="05000000000000000000" pitchFamily="2" charset="2"/>
              <a:buChar char="q"/>
            </a:pPr>
            <a:r>
              <a:rPr lang="en-US" sz="2400" dirty="0"/>
              <a:t>Facilitated workshops</a:t>
            </a:r>
          </a:p>
          <a:p>
            <a:pPr>
              <a:buFont typeface="Wingdings" panose="05000000000000000000" pitchFamily="2" charset="2"/>
              <a:buChar char="q"/>
            </a:pPr>
            <a:r>
              <a:rPr lang="en-US" sz="2400" dirty="0"/>
              <a:t>Leading events and escalation triggers </a:t>
            </a:r>
          </a:p>
        </p:txBody>
      </p:sp>
    </p:spTree>
    <p:extLst>
      <p:ext uri="{BB962C8B-B14F-4D97-AF65-F5344CB8AC3E}">
        <p14:creationId xmlns:p14="http://schemas.microsoft.com/office/powerpoint/2010/main" val="1127456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BCE14-6B5F-4BF6-8112-E999C9A9B61C}"/>
              </a:ext>
            </a:extLst>
          </p:cNvPr>
          <p:cNvSpPr>
            <a:spLocks noGrp="1"/>
          </p:cNvSpPr>
          <p:nvPr>
            <p:ph type="title"/>
          </p:nvPr>
        </p:nvSpPr>
        <p:spPr/>
        <p:txBody>
          <a:bodyPr/>
          <a:lstStyle/>
          <a:p>
            <a:r>
              <a:rPr lang="en-US" dirty="0"/>
              <a:t>Periodic risk assessments</a:t>
            </a:r>
          </a:p>
        </p:txBody>
      </p:sp>
      <p:sp>
        <p:nvSpPr>
          <p:cNvPr id="3" name="Content Placeholder 2">
            <a:extLst>
              <a:ext uri="{FF2B5EF4-FFF2-40B4-BE49-F238E27FC236}">
                <a16:creationId xmlns:a16="http://schemas.microsoft.com/office/drawing/2014/main" id="{BC39BE56-0621-4B39-A33A-B6780112ED6C}"/>
              </a:ext>
            </a:extLst>
          </p:cNvPr>
          <p:cNvSpPr>
            <a:spLocks noGrp="1"/>
          </p:cNvSpPr>
          <p:nvPr>
            <p:ph idx="1"/>
          </p:nvPr>
        </p:nvSpPr>
        <p:spPr/>
        <p:txBody>
          <a:bodyPr>
            <a:normAutofit lnSpcReduction="10000"/>
          </a:bodyPr>
          <a:lstStyle/>
          <a:p>
            <a:pPr lvl="0">
              <a:lnSpc>
                <a:spcPct val="80000"/>
              </a:lnSpc>
              <a:spcBef>
                <a:spcPts val="0"/>
              </a:spcBef>
              <a:spcAft>
                <a:spcPts val="0"/>
              </a:spcAft>
              <a:buSzPts val="2240"/>
              <a:buFont typeface="Wingdings" panose="05000000000000000000" pitchFamily="2" charset="2"/>
              <a:buChar char="q"/>
            </a:pPr>
            <a:r>
              <a:rPr lang="en-US" sz="2400" b="1" dirty="0">
                <a:solidFill>
                  <a:schemeClr val="dk1"/>
                </a:solidFill>
                <a:ea typeface="Arial"/>
                <a:cs typeface="Arial"/>
                <a:sym typeface="Arial"/>
              </a:rPr>
              <a:t>Efficiency: </a:t>
            </a:r>
            <a:r>
              <a:rPr lang="en-US" sz="2400" dirty="0">
                <a:solidFill>
                  <a:schemeClr val="dk1"/>
                </a:solidFill>
                <a:ea typeface="Arial"/>
                <a:cs typeface="Arial"/>
                <a:sym typeface="Arial"/>
              </a:rPr>
              <a:t>risk assessments allow you to maximize the utility of scarce resources by directing them to the most significant compliance issues faced by your organization</a:t>
            </a:r>
            <a:endParaRPr lang="en-US" sz="2400" dirty="0"/>
          </a:p>
          <a:p>
            <a:pPr marL="485140" lvl="0" indent="-342900">
              <a:lnSpc>
                <a:spcPct val="80000"/>
              </a:lnSpc>
              <a:spcBef>
                <a:spcPts val="448"/>
              </a:spcBef>
              <a:spcAft>
                <a:spcPts val="0"/>
              </a:spcAft>
              <a:buSzPts val="2240"/>
              <a:buFont typeface="Wingdings" panose="05000000000000000000" pitchFamily="2" charset="2"/>
              <a:buChar char="q"/>
            </a:pPr>
            <a:endParaRPr lang="en-US" sz="2400" dirty="0">
              <a:solidFill>
                <a:schemeClr val="dk1"/>
              </a:solidFill>
              <a:ea typeface="Arial"/>
              <a:cs typeface="Arial"/>
              <a:sym typeface="Arial"/>
            </a:endParaRPr>
          </a:p>
          <a:p>
            <a:pPr lvl="0">
              <a:lnSpc>
                <a:spcPct val="80000"/>
              </a:lnSpc>
              <a:spcBef>
                <a:spcPts val="448"/>
              </a:spcBef>
              <a:spcAft>
                <a:spcPts val="0"/>
              </a:spcAft>
              <a:buSzPts val="2240"/>
              <a:buFont typeface="Wingdings" panose="05000000000000000000" pitchFamily="2" charset="2"/>
              <a:buChar char="q"/>
            </a:pPr>
            <a:r>
              <a:rPr lang="en-US" sz="2400" b="1" dirty="0">
                <a:solidFill>
                  <a:schemeClr val="dk1"/>
                </a:solidFill>
                <a:ea typeface="Arial"/>
                <a:cs typeface="Arial"/>
                <a:sym typeface="Arial"/>
              </a:rPr>
              <a:t>“Buy-in” and Ownership: </a:t>
            </a:r>
            <a:r>
              <a:rPr lang="en-US" sz="2400" dirty="0">
                <a:solidFill>
                  <a:schemeClr val="dk1"/>
                </a:solidFill>
                <a:ea typeface="Arial"/>
                <a:cs typeface="Arial"/>
                <a:sym typeface="Arial"/>
              </a:rPr>
              <a:t>when individuals who have day to day administrative responsibilities participate in identifying compliance risks and  developing mitigation plans they are more likely to actively participate in the compliance process</a:t>
            </a:r>
            <a:endParaRPr lang="en-US" sz="2400" dirty="0"/>
          </a:p>
          <a:p>
            <a:pPr marL="485140" lvl="0" indent="-342900">
              <a:lnSpc>
                <a:spcPct val="80000"/>
              </a:lnSpc>
              <a:spcBef>
                <a:spcPts val="448"/>
              </a:spcBef>
              <a:spcAft>
                <a:spcPts val="0"/>
              </a:spcAft>
              <a:buSzPts val="2240"/>
              <a:buFont typeface="Wingdings" panose="05000000000000000000" pitchFamily="2" charset="2"/>
              <a:buChar char="q"/>
            </a:pPr>
            <a:endParaRPr lang="en-US" sz="2400" dirty="0">
              <a:solidFill>
                <a:schemeClr val="dk1"/>
              </a:solidFill>
              <a:ea typeface="Arial"/>
              <a:cs typeface="Arial"/>
              <a:sym typeface="Arial"/>
            </a:endParaRPr>
          </a:p>
          <a:p>
            <a:pPr lvl="0">
              <a:lnSpc>
                <a:spcPct val="80000"/>
              </a:lnSpc>
              <a:spcBef>
                <a:spcPts val="448"/>
              </a:spcBef>
              <a:spcAft>
                <a:spcPts val="0"/>
              </a:spcAft>
              <a:buSzPts val="2240"/>
              <a:buFont typeface="Wingdings" panose="05000000000000000000" pitchFamily="2" charset="2"/>
              <a:buChar char="q"/>
            </a:pPr>
            <a:r>
              <a:rPr lang="en-US" sz="2400" b="1" dirty="0">
                <a:solidFill>
                  <a:schemeClr val="dk1"/>
                </a:solidFill>
                <a:ea typeface="Arial"/>
                <a:cs typeface="Arial"/>
                <a:sym typeface="Arial"/>
              </a:rPr>
              <a:t>Coordination: </a:t>
            </a:r>
            <a:r>
              <a:rPr lang="en-US" sz="2400" dirty="0">
                <a:solidFill>
                  <a:schemeClr val="dk1"/>
                </a:solidFill>
                <a:ea typeface="Arial"/>
                <a:cs typeface="Arial"/>
                <a:sym typeface="Arial"/>
              </a:rPr>
              <a:t>most compliance risks have potential significance across multiple functions, so risk management encourages coordination and consensus building, particularly in organizations with distributed/ decentralized management</a:t>
            </a:r>
            <a:endParaRPr lang="en-US" sz="2400" dirty="0"/>
          </a:p>
          <a:p>
            <a:pPr marL="485140" lvl="0" indent="-342900">
              <a:lnSpc>
                <a:spcPct val="80000"/>
              </a:lnSpc>
              <a:spcBef>
                <a:spcPts val="448"/>
              </a:spcBef>
              <a:spcAft>
                <a:spcPts val="0"/>
              </a:spcAft>
              <a:buSzPts val="2240"/>
              <a:buFont typeface="Wingdings" panose="05000000000000000000" pitchFamily="2" charset="2"/>
              <a:buChar char="q"/>
            </a:pPr>
            <a:endParaRPr lang="en-US" sz="2400" dirty="0">
              <a:solidFill>
                <a:schemeClr val="dk1"/>
              </a:solidFill>
              <a:ea typeface="Arial"/>
              <a:cs typeface="Arial"/>
              <a:sym typeface="Arial"/>
            </a:endParaRPr>
          </a:p>
          <a:p>
            <a:pPr>
              <a:buFont typeface="Wingdings" panose="05000000000000000000" pitchFamily="2" charset="2"/>
              <a:buChar char="q"/>
            </a:pPr>
            <a:endParaRPr lang="en-US" sz="2400" dirty="0"/>
          </a:p>
        </p:txBody>
      </p:sp>
    </p:spTree>
    <p:extLst>
      <p:ext uri="{BB962C8B-B14F-4D97-AF65-F5344CB8AC3E}">
        <p14:creationId xmlns:p14="http://schemas.microsoft.com/office/powerpoint/2010/main" val="1328162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BCE14-6B5F-4BF6-8112-E999C9A9B61C}"/>
              </a:ext>
            </a:extLst>
          </p:cNvPr>
          <p:cNvSpPr>
            <a:spLocks noGrp="1"/>
          </p:cNvSpPr>
          <p:nvPr>
            <p:ph type="title"/>
          </p:nvPr>
        </p:nvSpPr>
        <p:spPr/>
        <p:txBody>
          <a:bodyPr/>
          <a:lstStyle/>
          <a:p>
            <a:r>
              <a:rPr lang="en-US" dirty="0"/>
              <a:t>Periodic risk assessments</a:t>
            </a:r>
          </a:p>
        </p:txBody>
      </p:sp>
      <p:sp>
        <p:nvSpPr>
          <p:cNvPr id="3" name="Content Placeholder 2">
            <a:extLst>
              <a:ext uri="{FF2B5EF4-FFF2-40B4-BE49-F238E27FC236}">
                <a16:creationId xmlns:a16="http://schemas.microsoft.com/office/drawing/2014/main" id="{BC39BE56-0621-4B39-A33A-B6780112ED6C}"/>
              </a:ext>
            </a:extLst>
          </p:cNvPr>
          <p:cNvSpPr>
            <a:spLocks noGrp="1"/>
          </p:cNvSpPr>
          <p:nvPr>
            <p:ph idx="1"/>
          </p:nvPr>
        </p:nvSpPr>
        <p:spPr/>
        <p:txBody>
          <a:bodyPr>
            <a:normAutofit fontScale="92500" lnSpcReduction="20000"/>
          </a:bodyPr>
          <a:lstStyle/>
          <a:p>
            <a:pPr>
              <a:buFont typeface="Wingdings" panose="05000000000000000000" pitchFamily="2" charset="2"/>
              <a:buChar char="q"/>
            </a:pPr>
            <a:r>
              <a:rPr lang="en-US" sz="3200" dirty="0"/>
              <a:t>Keep the risk management process simple</a:t>
            </a:r>
          </a:p>
          <a:p>
            <a:pPr marL="919163" lvl="2" indent="-457200">
              <a:buFont typeface="Wingdings" panose="05000000000000000000" pitchFamily="2" charset="2"/>
              <a:buChar char="q"/>
            </a:pPr>
            <a:r>
              <a:rPr lang="en-US" sz="2000" dirty="0"/>
              <a:t>Build into existing business processes</a:t>
            </a:r>
          </a:p>
          <a:p>
            <a:pPr marL="919163" lvl="2" indent="-457200">
              <a:buFont typeface="Wingdings" panose="05000000000000000000" pitchFamily="2" charset="2"/>
              <a:buChar char="q"/>
            </a:pPr>
            <a:r>
              <a:rPr lang="en-US" sz="2000" dirty="0"/>
              <a:t>Complex processes feel like red tape</a:t>
            </a:r>
          </a:p>
          <a:p>
            <a:pPr marL="852678" lvl="2" indent="-285750">
              <a:buFont typeface="Wingdings" panose="05000000000000000000" pitchFamily="2" charset="2"/>
              <a:buChar char="q"/>
            </a:pPr>
            <a:endParaRPr lang="en-US" sz="2000" dirty="0"/>
          </a:p>
          <a:p>
            <a:pPr>
              <a:buFont typeface="Wingdings" panose="05000000000000000000" pitchFamily="2" charset="2"/>
              <a:buChar char="q"/>
            </a:pPr>
            <a:r>
              <a:rPr lang="en-US" sz="3200" dirty="0"/>
              <a:t>Start small and build over time</a:t>
            </a:r>
          </a:p>
          <a:p>
            <a:pPr marL="919163" lvl="2" indent="-457200">
              <a:buFont typeface="Wingdings" panose="05000000000000000000" pitchFamily="2" charset="2"/>
              <a:buChar char="q"/>
            </a:pPr>
            <a:r>
              <a:rPr lang="en-US" sz="2000" dirty="0"/>
              <a:t>Don’t overload senior management with too many projects</a:t>
            </a:r>
          </a:p>
          <a:p>
            <a:pPr marL="919163" lvl="2" indent="-457200">
              <a:buFont typeface="Wingdings" panose="05000000000000000000" pitchFamily="2" charset="2"/>
              <a:buChar char="q"/>
            </a:pPr>
            <a:r>
              <a:rPr lang="en-US" sz="2000" dirty="0"/>
              <a:t>Additional projects and processes can be added over time</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a:p>
            <a:pPr algn="ctr"/>
            <a:r>
              <a:rPr lang="en-US" sz="3200" dirty="0"/>
              <a:t>“Don’t let the perfect be the enemy of the good”</a:t>
            </a:r>
          </a:p>
          <a:p>
            <a:pPr>
              <a:buFont typeface="Wingdings" panose="05000000000000000000" pitchFamily="2" charset="2"/>
              <a:buChar char="q"/>
            </a:pPr>
            <a:endParaRPr lang="en-US" sz="3600" dirty="0"/>
          </a:p>
        </p:txBody>
      </p:sp>
    </p:spTree>
    <p:extLst>
      <p:ext uri="{BB962C8B-B14F-4D97-AF65-F5344CB8AC3E}">
        <p14:creationId xmlns:p14="http://schemas.microsoft.com/office/powerpoint/2010/main" val="374853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2FE93-7784-4C56-B201-3D3ED32BEA6B}"/>
              </a:ext>
            </a:extLst>
          </p:cNvPr>
          <p:cNvSpPr>
            <a:spLocks noGrp="1"/>
          </p:cNvSpPr>
          <p:nvPr>
            <p:ph type="title"/>
          </p:nvPr>
        </p:nvSpPr>
        <p:spPr/>
        <p:txBody>
          <a:bodyPr/>
          <a:lstStyle/>
          <a:p>
            <a:r>
              <a:rPr lang="en-US" dirty="0"/>
              <a:t>Design a RA Project for Engagement</a:t>
            </a:r>
          </a:p>
        </p:txBody>
      </p:sp>
      <p:sp>
        <p:nvSpPr>
          <p:cNvPr id="3" name="Content Placeholder 2">
            <a:extLst>
              <a:ext uri="{FF2B5EF4-FFF2-40B4-BE49-F238E27FC236}">
                <a16:creationId xmlns:a16="http://schemas.microsoft.com/office/drawing/2014/main" id="{B320E07B-EC33-4189-98A9-87404D091739}"/>
              </a:ext>
            </a:extLst>
          </p:cNvPr>
          <p:cNvSpPr>
            <a:spLocks noGrp="1"/>
          </p:cNvSpPr>
          <p:nvPr>
            <p:ph idx="1"/>
          </p:nvPr>
        </p:nvSpPr>
        <p:spPr/>
        <p:txBody>
          <a:bodyPr/>
          <a:lstStyle/>
          <a:p>
            <a:pPr lvl="0">
              <a:lnSpc>
                <a:spcPct val="80000"/>
              </a:lnSpc>
              <a:spcBef>
                <a:spcPts val="0"/>
              </a:spcBef>
              <a:spcAft>
                <a:spcPts val="0"/>
              </a:spcAft>
              <a:buSzPts val="1760"/>
              <a:buFont typeface="Wingdings" panose="05000000000000000000" pitchFamily="2" charset="2"/>
              <a:buChar char="q"/>
            </a:pPr>
            <a:r>
              <a:rPr lang="en-US" b="1" dirty="0">
                <a:solidFill>
                  <a:schemeClr val="dk1"/>
                </a:solidFill>
                <a:latin typeface="Arial"/>
                <a:ea typeface="Arial"/>
                <a:cs typeface="Arial"/>
                <a:sym typeface="Arial"/>
              </a:rPr>
              <a:t>Eliminate Mystery </a:t>
            </a:r>
            <a:r>
              <a:rPr lang="en-US" dirty="0">
                <a:solidFill>
                  <a:schemeClr val="dk1"/>
                </a:solidFill>
                <a:latin typeface="Arial"/>
                <a:ea typeface="Arial"/>
                <a:cs typeface="Arial"/>
                <a:sym typeface="Arial"/>
              </a:rPr>
              <a:t>– Map out the </a:t>
            </a:r>
            <a:r>
              <a:rPr lang="en-US" dirty="0"/>
              <a:t>RA </a:t>
            </a:r>
            <a:r>
              <a:rPr lang="en-US" dirty="0">
                <a:solidFill>
                  <a:schemeClr val="dk1"/>
                </a:solidFill>
                <a:latin typeface="Arial"/>
                <a:ea typeface="Arial"/>
                <a:cs typeface="Arial"/>
                <a:sym typeface="Arial"/>
              </a:rPr>
              <a:t>project plan and educate stakeholders on the </a:t>
            </a:r>
            <a:r>
              <a:rPr lang="en-US" dirty="0"/>
              <a:t>expected resources</a:t>
            </a:r>
            <a:r>
              <a:rPr lang="en-US" dirty="0">
                <a:solidFill>
                  <a:schemeClr val="dk1"/>
                </a:solidFill>
                <a:latin typeface="Arial"/>
                <a:ea typeface="Arial"/>
                <a:cs typeface="Arial"/>
                <a:sym typeface="Arial"/>
              </a:rPr>
              <a:t>. Be clear </a:t>
            </a:r>
            <a:r>
              <a:rPr lang="en-US" dirty="0"/>
              <a:t>throughout </a:t>
            </a:r>
            <a:r>
              <a:rPr lang="en-US" dirty="0">
                <a:solidFill>
                  <a:schemeClr val="dk1"/>
                </a:solidFill>
                <a:latin typeface="Arial"/>
                <a:ea typeface="Arial"/>
                <a:cs typeface="Arial"/>
                <a:sym typeface="Arial"/>
              </a:rPr>
              <a:t>the process. </a:t>
            </a:r>
          </a:p>
          <a:p>
            <a:pPr lvl="0">
              <a:lnSpc>
                <a:spcPct val="80000"/>
              </a:lnSpc>
              <a:spcBef>
                <a:spcPts val="0"/>
              </a:spcBef>
              <a:spcAft>
                <a:spcPts val="0"/>
              </a:spcAft>
              <a:buFont typeface="Wingdings" panose="05000000000000000000" pitchFamily="2" charset="2"/>
              <a:buChar char="q"/>
            </a:pPr>
            <a:endParaRPr lang="en-US" dirty="0"/>
          </a:p>
          <a:p>
            <a:pPr lvl="0">
              <a:lnSpc>
                <a:spcPct val="80000"/>
              </a:lnSpc>
              <a:spcBef>
                <a:spcPts val="352"/>
              </a:spcBef>
              <a:spcAft>
                <a:spcPts val="0"/>
              </a:spcAft>
              <a:buSzPts val="1760"/>
              <a:buFont typeface="Wingdings" panose="05000000000000000000" pitchFamily="2" charset="2"/>
              <a:buChar char="q"/>
            </a:pPr>
            <a:r>
              <a:rPr lang="en-US" b="1" dirty="0">
                <a:solidFill>
                  <a:schemeClr val="dk1"/>
                </a:solidFill>
                <a:latin typeface="Arial"/>
                <a:ea typeface="Arial"/>
                <a:cs typeface="Arial"/>
                <a:sym typeface="Arial"/>
              </a:rPr>
              <a:t>Time is Money </a:t>
            </a:r>
            <a:r>
              <a:rPr lang="en-US" dirty="0">
                <a:solidFill>
                  <a:schemeClr val="dk1"/>
                </a:solidFill>
                <a:latin typeface="Arial"/>
                <a:ea typeface="Arial"/>
                <a:cs typeface="Arial"/>
                <a:sym typeface="Arial"/>
              </a:rPr>
              <a:t>– Have clear goals for every meeting with stakeholders, do not invite stakeholders to meetings where they do not have a role. </a:t>
            </a:r>
          </a:p>
          <a:p>
            <a:pPr lvl="0">
              <a:lnSpc>
                <a:spcPct val="80000"/>
              </a:lnSpc>
              <a:spcBef>
                <a:spcPts val="352"/>
              </a:spcBef>
              <a:spcAft>
                <a:spcPts val="0"/>
              </a:spcAft>
              <a:buFont typeface="Wingdings" panose="05000000000000000000" pitchFamily="2" charset="2"/>
              <a:buChar char="q"/>
            </a:pPr>
            <a:endParaRPr lang="en-US" dirty="0"/>
          </a:p>
          <a:p>
            <a:pPr lvl="0">
              <a:lnSpc>
                <a:spcPct val="80000"/>
              </a:lnSpc>
              <a:spcBef>
                <a:spcPts val="352"/>
              </a:spcBef>
              <a:spcAft>
                <a:spcPts val="0"/>
              </a:spcAft>
              <a:buSzPts val="1760"/>
              <a:buFont typeface="Wingdings" panose="05000000000000000000" pitchFamily="2" charset="2"/>
              <a:buChar char="q"/>
            </a:pPr>
            <a:r>
              <a:rPr lang="en-US" b="1" dirty="0">
                <a:solidFill>
                  <a:schemeClr val="dk1"/>
                </a:solidFill>
                <a:latin typeface="Arial"/>
                <a:ea typeface="Arial"/>
                <a:cs typeface="Arial"/>
                <a:sym typeface="Arial"/>
              </a:rPr>
              <a:t>Make People Look Good </a:t>
            </a:r>
            <a:r>
              <a:rPr lang="en-US" dirty="0">
                <a:solidFill>
                  <a:schemeClr val="dk1"/>
                </a:solidFill>
                <a:latin typeface="Arial"/>
                <a:ea typeface="Arial"/>
                <a:cs typeface="Arial"/>
                <a:sym typeface="Arial"/>
              </a:rPr>
              <a:t>– Engage stakeholders personally in discussions with upper management whenever possible so they get credit for being sophisticated about compliance and solving problems. </a:t>
            </a:r>
          </a:p>
          <a:p>
            <a:pPr lvl="0">
              <a:lnSpc>
                <a:spcPct val="80000"/>
              </a:lnSpc>
              <a:spcBef>
                <a:spcPts val="352"/>
              </a:spcBef>
              <a:spcAft>
                <a:spcPts val="0"/>
              </a:spcAft>
              <a:buFont typeface="Wingdings" panose="05000000000000000000" pitchFamily="2" charset="2"/>
              <a:buChar char="q"/>
            </a:pPr>
            <a:endParaRPr lang="en-US" dirty="0"/>
          </a:p>
          <a:p>
            <a:pPr lvl="0">
              <a:lnSpc>
                <a:spcPct val="80000"/>
              </a:lnSpc>
              <a:spcBef>
                <a:spcPts val="352"/>
              </a:spcBef>
              <a:spcAft>
                <a:spcPts val="0"/>
              </a:spcAft>
              <a:buSzPts val="1760"/>
              <a:buFont typeface="Wingdings" panose="05000000000000000000" pitchFamily="2" charset="2"/>
              <a:buChar char="q"/>
            </a:pPr>
            <a:r>
              <a:rPr lang="en-US" b="1" dirty="0">
                <a:solidFill>
                  <a:schemeClr val="dk1"/>
                </a:solidFill>
                <a:latin typeface="Arial"/>
                <a:ea typeface="Arial"/>
                <a:cs typeface="Arial"/>
                <a:sym typeface="Arial"/>
              </a:rPr>
              <a:t>Develop Ownership </a:t>
            </a:r>
            <a:r>
              <a:rPr lang="en-US" dirty="0">
                <a:solidFill>
                  <a:schemeClr val="dk1"/>
                </a:solidFill>
                <a:latin typeface="Arial"/>
                <a:ea typeface="Arial"/>
                <a:cs typeface="Arial"/>
                <a:sym typeface="Arial"/>
              </a:rPr>
              <a:t>– Look for stakeholder decision‐making on eliminating obstacles or solving problems involves their teams during the project. The more decisions stakeholders make, the more they have ownership in the process.</a:t>
            </a:r>
            <a:endParaRPr lang="en-US" dirty="0"/>
          </a:p>
          <a:p>
            <a:pPr marL="454660" lvl="0" indent="-342900">
              <a:lnSpc>
                <a:spcPct val="80000"/>
              </a:lnSpc>
              <a:spcBef>
                <a:spcPts val="352"/>
              </a:spcBef>
              <a:spcAft>
                <a:spcPts val="0"/>
              </a:spcAft>
              <a:buSzPts val="1760"/>
              <a:buFont typeface="Wingdings" panose="05000000000000000000" pitchFamily="2" charset="2"/>
              <a:buChar char="q"/>
            </a:pPr>
            <a:endParaRPr lang="en-US" dirty="0">
              <a:solidFill>
                <a:schemeClr val="dk1"/>
              </a:solidFill>
              <a:latin typeface="Arial"/>
              <a:ea typeface="Arial"/>
              <a:cs typeface="Arial"/>
              <a:sym typeface="Arial"/>
            </a:endParaRP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2449153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699ED-31D5-4182-85AB-EF1CD8E125C2}"/>
              </a:ext>
            </a:extLst>
          </p:cNvPr>
          <p:cNvSpPr>
            <a:spLocks noGrp="1"/>
          </p:cNvSpPr>
          <p:nvPr>
            <p:ph type="title"/>
          </p:nvPr>
        </p:nvSpPr>
        <p:spPr/>
        <p:txBody>
          <a:bodyPr/>
          <a:lstStyle/>
          <a:p>
            <a:r>
              <a:rPr lang="en-US" dirty="0"/>
              <a:t>Creating a Risk Registry</a:t>
            </a:r>
          </a:p>
        </p:txBody>
      </p:sp>
      <p:sp>
        <p:nvSpPr>
          <p:cNvPr id="3" name="Content Placeholder 2">
            <a:extLst>
              <a:ext uri="{FF2B5EF4-FFF2-40B4-BE49-F238E27FC236}">
                <a16:creationId xmlns:a16="http://schemas.microsoft.com/office/drawing/2014/main" id="{E6BF0AB6-F7A8-4A0D-A14C-325C387CA411}"/>
              </a:ext>
            </a:extLst>
          </p:cNvPr>
          <p:cNvSpPr>
            <a:spLocks noGrp="1"/>
          </p:cNvSpPr>
          <p:nvPr>
            <p:ph idx="1"/>
          </p:nvPr>
        </p:nvSpPr>
        <p:spPr/>
        <p:txBody>
          <a:bodyPr/>
          <a:lstStyle/>
          <a:p>
            <a:pPr lvl="0">
              <a:lnSpc>
                <a:spcPct val="80000"/>
              </a:lnSpc>
              <a:spcBef>
                <a:spcPts val="0"/>
              </a:spcBef>
              <a:spcAft>
                <a:spcPts val="0"/>
              </a:spcAft>
              <a:buSzPts val="2240"/>
              <a:buFont typeface="Wingdings" panose="05000000000000000000" pitchFamily="2" charset="2"/>
              <a:buChar char="q"/>
            </a:pPr>
            <a:r>
              <a:rPr lang="en-US" dirty="0">
                <a:solidFill>
                  <a:schemeClr val="dk1"/>
                </a:solidFill>
                <a:latin typeface="Arial"/>
                <a:ea typeface="Arial"/>
                <a:cs typeface="Arial"/>
                <a:sym typeface="Arial"/>
              </a:rPr>
              <a:t>Selection of Laws/ Regulations Based on Current Operations</a:t>
            </a:r>
            <a:endParaRPr lang="en-US" dirty="0"/>
          </a:p>
          <a:p>
            <a:pPr marL="0" lvl="0" indent="0" algn="ctr">
              <a:lnSpc>
                <a:spcPct val="80000"/>
              </a:lnSpc>
              <a:spcBef>
                <a:spcPts val="448"/>
              </a:spcBef>
              <a:spcAft>
                <a:spcPts val="0"/>
              </a:spcAft>
              <a:buSzPts val="2240"/>
              <a:buNone/>
            </a:pPr>
            <a:r>
              <a:rPr lang="en-US" dirty="0">
                <a:solidFill>
                  <a:schemeClr val="dk1"/>
                </a:solidFill>
                <a:latin typeface="Arial"/>
                <a:ea typeface="Arial"/>
                <a:cs typeface="Arial"/>
                <a:sym typeface="Arial"/>
              </a:rPr>
              <a:t>+</a:t>
            </a:r>
            <a:endParaRPr lang="en-US" dirty="0"/>
          </a:p>
          <a:p>
            <a:pPr lvl="0">
              <a:lnSpc>
                <a:spcPct val="80000"/>
              </a:lnSpc>
              <a:spcBef>
                <a:spcPts val="448"/>
              </a:spcBef>
              <a:spcAft>
                <a:spcPts val="0"/>
              </a:spcAft>
              <a:buSzPts val="2240"/>
              <a:buFont typeface="Wingdings" panose="05000000000000000000" pitchFamily="2" charset="2"/>
              <a:buChar char="q"/>
            </a:pPr>
            <a:r>
              <a:rPr lang="en-US" dirty="0">
                <a:solidFill>
                  <a:schemeClr val="dk1"/>
                </a:solidFill>
                <a:latin typeface="Arial"/>
                <a:ea typeface="Arial"/>
                <a:cs typeface="Arial"/>
                <a:sym typeface="Arial"/>
              </a:rPr>
              <a:t>Selection of Laws/ Regulations Based on Strategic Plan</a:t>
            </a:r>
            <a:endParaRPr lang="en-US" dirty="0"/>
          </a:p>
          <a:p>
            <a:pPr marL="0" lvl="0" indent="0" algn="ctr">
              <a:lnSpc>
                <a:spcPct val="80000"/>
              </a:lnSpc>
              <a:spcBef>
                <a:spcPts val="448"/>
              </a:spcBef>
              <a:spcAft>
                <a:spcPts val="0"/>
              </a:spcAft>
              <a:buSzPts val="2240"/>
              <a:buNone/>
            </a:pPr>
            <a:r>
              <a:rPr lang="en-US" dirty="0">
                <a:solidFill>
                  <a:schemeClr val="dk1"/>
                </a:solidFill>
                <a:latin typeface="Arial"/>
                <a:ea typeface="Arial"/>
                <a:cs typeface="Arial"/>
                <a:sym typeface="Arial"/>
              </a:rPr>
              <a:t>+</a:t>
            </a:r>
            <a:endParaRPr lang="en-US" dirty="0"/>
          </a:p>
          <a:p>
            <a:pPr lvl="0">
              <a:lnSpc>
                <a:spcPct val="80000"/>
              </a:lnSpc>
              <a:spcBef>
                <a:spcPts val="448"/>
              </a:spcBef>
              <a:spcAft>
                <a:spcPts val="0"/>
              </a:spcAft>
              <a:buSzPts val="2240"/>
              <a:buFont typeface="Wingdings" panose="05000000000000000000" pitchFamily="2" charset="2"/>
              <a:buChar char="q"/>
            </a:pPr>
            <a:r>
              <a:rPr lang="en-US" dirty="0">
                <a:solidFill>
                  <a:schemeClr val="dk1"/>
                </a:solidFill>
                <a:latin typeface="Arial"/>
                <a:ea typeface="Arial"/>
                <a:cs typeface="Arial"/>
                <a:sym typeface="Arial"/>
              </a:rPr>
              <a:t>Selection of Laws/ Regulations Based on Benchmarking</a:t>
            </a:r>
            <a:endParaRPr lang="en-US" dirty="0"/>
          </a:p>
          <a:p>
            <a:pPr marL="0" lvl="0" indent="0" algn="ctr">
              <a:lnSpc>
                <a:spcPct val="80000"/>
              </a:lnSpc>
              <a:spcBef>
                <a:spcPts val="448"/>
              </a:spcBef>
              <a:spcAft>
                <a:spcPts val="0"/>
              </a:spcAft>
              <a:buSzPts val="2240"/>
              <a:buNone/>
            </a:pPr>
            <a:r>
              <a:rPr lang="en-US" dirty="0">
                <a:solidFill>
                  <a:schemeClr val="dk1"/>
                </a:solidFill>
                <a:latin typeface="Arial"/>
                <a:ea typeface="Arial"/>
                <a:cs typeface="Arial"/>
                <a:sym typeface="Arial"/>
              </a:rPr>
              <a:t>+</a:t>
            </a:r>
            <a:endParaRPr lang="en-US" dirty="0"/>
          </a:p>
          <a:p>
            <a:pPr lvl="0">
              <a:lnSpc>
                <a:spcPct val="80000"/>
              </a:lnSpc>
              <a:spcBef>
                <a:spcPts val="448"/>
              </a:spcBef>
              <a:spcAft>
                <a:spcPts val="0"/>
              </a:spcAft>
              <a:buSzPts val="2240"/>
              <a:buFont typeface="Wingdings" panose="05000000000000000000" pitchFamily="2" charset="2"/>
              <a:buChar char="q"/>
            </a:pPr>
            <a:r>
              <a:rPr lang="en-US" dirty="0">
                <a:solidFill>
                  <a:schemeClr val="dk1"/>
                </a:solidFill>
                <a:latin typeface="Arial"/>
                <a:ea typeface="Arial"/>
                <a:cs typeface="Arial"/>
                <a:sym typeface="Arial"/>
              </a:rPr>
              <a:t>Selection of Laws/ Regulations Based on Enforcement Trends</a:t>
            </a:r>
            <a:endParaRPr lang="en-US" dirty="0"/>
          </a:p>
          <a:p>
            <a:pPr marL="0" lvl="0" indent="0" algn="ctr">
              <a:lnSpc>
                <a:spcPct val="80000"/>
              </a:lnSpc>
              <a:spcBef>
                <a:spcPts val="448"/>
              </a:spcBef>
              <a:spcAft>
                <a:spcPts val="0"/>
              </a:spcAft>
              <a:buSzPts val="2240"/>
              <a:buNone/>
            </a:pPr>
            <a:r>
              <a:rPr lang="en-US" dirty="0">
                <a:solidFill>
                  <a:schemeClr val="dk1"/>
                </a:solidFill>
                <a:latin typeface="Arial"/>
                <a:ea typeface="Arial"/>
                <a:cs typeface="Arial"/>
                <a:sym typeface="Arial"/>
              </a:rPr>
              <a:t>+</a:t>
            </a:r>
            <a:endParaRPr lang="en-US" dirty="0"/>
          </a:p>
          <a:p>
            <a:pPr lvl="0">
              <a:lnSpc>
                <a:spcPct val="80000"/>
              </a:lnSpc>
              <a:spcBef>
                <a:spcPts val="448"/>
              </a:spcBef>
              <a:spcAft>
                <a:spcPts val="0"/>
              </a:spcAft>
              <a:buSzPts val="2240"/>
              <a:buFont typeface="Wingdings" panose="05000000000000000000" pitchFamily="2" charset="2"/>
              <a:buChar char="q"/>
            </a:pPr>
            <a:r>
              <a:rPr lang="en-US" dirty="0">
                <a:solidFill>
                  <a:schemeClr val="dk1"/>
                </a:solidFill>
                <a:latin typeface="Arial"/>
                <a:ea typeface="Arial"/>
                <a:cs typeface="Arial"/>
                <a:sym typeface="Arial"/>
              </a:rPr>
              <a:t>Any Other Sources That Your Services Find Important</a:t>
            </a:r>
            <a:endParaRPr lang="en-US" dirty="0"/>
          </a:p>
          <a:p>
            <a:pPr marL="0" lvl="0" indent="0" algn="ctr">
              <a:lnSpc>
                <a:spcPct val="80000"/>
              </a:lnSpc>
              <a:spcBef>
                <a:spcPts val="448"/>
              </a:spcBef>
              <a:spcAft>
                <a:spcPts val="0"/>
              </a:spcAft>
              <a:buSzPts val="2240"/>
              <a:buNone/>
            </a:pPr>
            <a:r>
              <a:rPr lang="en-US" dirty="0">
                <a:solidFill>
                  <a:schemeClr val="dk1"/>
                </a:solidFill>
                <a:latin typeface="Arial"/>
                <a:ea typeface="Arial"/>
                <a:cs typeface="Arial"/>
                <a:sym typeface="Arial"/>
              </a:rPr>
              <a:t>=</a:t>
            </a:r>
            <a:endParaRPr lang="en-US" dirty="0"/>
          </a:p>
          <a:p>
            <a:pPr lvl="0" algn="ctr">
              <a:lnSpc>
                <a:spcPct val="80000"/>
              </a:lnSpc>
              <a:spcBef>
                <a:spcPts val="448"/>
              </a:spcBef>
              <a:spcAft>
                <a:spcPts val="0"/>
              </a:spcAft>
              <a:buSzPts val="2240"/>
              <a:buFont typeface="Wingdings" panose="05000000000000000000" pitchFamily="2" charset="2"/>
              <a:buChar char="q"/>
            </a:pPr>
            <a:r>
              <a:rPr lang="en-US" dirty="0">
                <a:solidFill>
                  <a:schemeClr val="dk1"/>
                </a:solidFill>
                <a:latin typeface="Arial"/>
                <a:ea typeface="Arial"/>
                <a:cs typeface="Arial"/>
                <a:sym typeface="Arial"/>
              </a:rPr>
              <a:t>Compliance Risk Registry</a:t>
            </a:r>
            <a:endParaRPr lang="en-US" dirty="0"/>
          </a:p>
          <a:p>
            <a:pPr marL="485140" lvl="0" indent="-342900">
              <a:lnSpc>
                <a:spcPct val="80000"/>
              </a:lnSpc>
              <a:spcBef>
                <a:spcPts val="448"/>
              </a:spcBef>
              <a:spcAft>
                <a:spcPts val="0"/>
              </a:spcAft>
              <a:buSzPts val="2240"/>
              <a:buFont typeface="Wingdings" panose="05000000000000000000" pitchFamily="2" charset="2"/>
              <a:buChar char="q"/>
            </a:pPr>
            <a:endParaRPr lang="en-US" dirty="0">
              <a:solidFill>
                <a:schemeClr val="dk1"/>
              </a:solidFill>
              <a:latin typeface="Arial"/>
              <a:ea typeface="Arial"/>
              <a:cs typeface="Arial"/>
              <a:sym typeface="Arial"/>
            </a:endParaRP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260963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3F516-53EB-4D76-AE55-BA542C00DD3D}"/>
              </a:ext>
            </a:extLst>
          </p:cNvPr>
          <p:cNvSpPr>
            <a:spLocks noGrp="1"/>
          </p:cNvSpPr>
          <p:nvPr>
            <p:ph type="title"/>
          </p:nvPr>
        </p:nvSpPr>
        <p:spPr/>
        <p:txBody>
          <a:bodyPr/>
          <a:lstStyle/>
          <a:p>
            <a:r>
              <a:rPr lang="en-US" dirty="0"/>
              <a:t>Sample Risk Registry</a:t>
            </a:r>
          </a:p>
        </p:txBody>
      </p:sp>
      <p:sp>
        <p:nvSpPr>
          <p:cNvPr id="3" name="Content Placeholder 2">
            <a:extLst>
              <a:ext uri="{FF2B5EF4-FFF2-40B4-BE49-F238E27FC236}">
                <a16:creationId xmlns:a16="http://schemas.microsoft.com/office/drawing/2014/main" id="{B56B4E59-001F-4C53-B7A8-D7F5969D6A2C}"/>
              </a:ext>
            </a:extLst>
          </p:cNvPr>
          <p:cNvSpPr>
            <a:spLocks noGrp="1"/>
          </p:cNvSpPr>
          <p:nvPr>
            <p:ph idx="1"/>
          </p:nvPr>
        </p:nvSpPr>
        <p:spPr/>
        <p:txBody>
          <a:bodyPr>
            <a:normAutofit/>
          </a:bodyPr>
          <a:lstStyle/>
          <a:p>
            <a:pPr lvl="0">
              <a:spcBef>
                <a:spcPts val="0"/>
              </a:spcBef>
              <a:spcAft>
                <a:spcPts val="0"/>
              </a:spcAft>
              <a:buSzPts val="2400"/>
              <a:buFont typeface="Wingdings" panose="05000000000000000000" pitchFamily="2" charset="2"/>
              <a:buChar char="q"/>
            </a:pPr>
            <a:r>
              <a:rPr lang="en-US" sz="2400" dirty="0">
                <a:solidFill>
                  <a:schemeClr val="dk1"/>
                </a:solidFill>
                <a:latin typeface="Arial"/>
                <a:ea typeface="Arial"/>
                <a:cs typeface="Arial"/>
                <a:sym typeface="Arial"/>
              </a:rPr>
              <a:t>Risk assessment survey</a:t>
            </a:r>
            <a:endParaRPr lang="en-US" sz="2400" dirty="0"/>
          </a:p>
          <a:p>
            <a:pPr lvl="0">
              <a:spcBef>
                <a:spcPts val="480"/>
              </a:spcBef>
              <a:spcAft>
                <a:spcPts val="0"/>
              </a:spcAft>
              <a:buSzPts val="2400"/>
              <a:buFont typeface="Wingdings" panose="05000000000000000000" pitchFamily="2" charset="2"/>
              <a:buChar char="q"/>
            </a:pPr>
            <a:r>
              <a:rPr lang="en-US" sz="2400" dirty="0">
                <a:solidFill>
                  <a:schemeClr val="dk1"/>
                </a:solidFill>
                <a:latin typeface="Arial"/>
                <a:ea typeface="Arial"/>
                <a:cs typeface="Arial"/>
                <a:sym typeface="Arial"/>
              </a:rPr>
              <a:t>What are the issues/ areas of concern that keep you up at night? </a:t>
            </a:r>
            <a:endParaRPr lang="en-US" sz="2400" dirty="0"/>
          </a:p>
          <a:p>
            <a:pPr lvl="0">
              <a:spcBef>
                <a:spcPts val="480"/>
              </a:spcBef>
              <a:spcAft>
                <a:spcPts val="0"/>
              </a:spcAft>
              <a:buSzPts val="2400"/>
              <a:buFont typeface="Wingdings" panose="05000000000000000000" pitchFamily="2" charset="2"/>
              <a:buChar char="q"/>
            </a:pPr>
            <a:r>
              <a:rPr lang="en-US" sz="2400" dirty="0">
                <a:solidFill>
                  <a:schemeClr val="dk1"/>
                </a:solidFill>
                <a:latin typeface="Arial"/>
                <a:ea typeface="Arial"/>
                <a:cs typeface="Arial"/>
                <a:sym typeface="Arial"/>
              </a:rPr>
              <a:t>What is the probability of occurrence? </a:t>
            </a:r>
            <a:endParaRPr lang="en-US" sz="2400" dirty="0"/>
          </a:p>
          <a:p>
            <a:pPr lvl="0">
              <a:spcBef>
                <a:spcPts val="480"/>
              </a:spcBef>
              <a:spcAft>
                <a:spcPts val="0"/>
              </a:spcAft>
              <a:buSzPts val="2400"/>
              <a:buFont typeface="Wingdings" panose="05000000000000000000" pitchFamily="2" charset="2"/>
              <a:buChar char="q"/>
            </a:pPr>
            <a:r>
              <a:rPr lang="en-US" sz="2400" dirty="0">
                <a:solidFill>
                  <a:schemeClr val="dk1"/>
                </a:solidFill>
                <a:latin typeface="Arial"/>
                <a:ea typeface="Arial"/>
                <a:cs typeface="Arial"/>
                <a:sym typeface="Arial"/>
              </a:rPr>
              <a:t>Risk owner impression of impact level</a:t>
            </a:r>
            <a:endParaRPr lang="en-US" sz="2400" dirty="0"/>
          </a:p>
          <a:p>
            <a:pPr lvl="0">
              <a:spcBef>
                <a:spcPts val="480"/>
              </a:spcBef>
              <a:spcAft>
                <a:spcPts val="0"/>
              </a:spcAft>
              <a:buSzPts val="2400"/>
              <a:buFont typeface="Wingdings" panose="05000000000000000000" pitchFamily="2" charset="2"/>
              <a:buChar char="q"/>
            </a:pPr>
            <a:r>
              <a:rPr lang="en-US" sz="2400" dirty="0">
                <a:solidFill>
                  <a:schemeClr val="dk1"/>
                </a:solidFill>
                <a:latin typeface="Arial"/>
                <a:ea typeface="Arial"/>
                <a:cs typeface="Arial"/>
                <a:sym typeface="Arial"/>
              </a:rPr>
              <a:t>Create a risk registry</a:t>
            </a:r>
            <a:endParaRPr lang="en-US" sz="2400" dirty="0"/>
          </a:p>
          <a:p>
            <a:pPr marL="495300" lvl="0" indent="-342900">
              <a:spcBef>
                <a:spcPts val="480"/>
              </a:spcBef>
              <a:spcAft>
                <a:spcPts val="0"/>
              </a:spcAft>
              <a:buSzPts val="2400"/>
              <a:buFont typeface="Wingdings" panose="05000000000000000000" pitchFamily="2" charset="2"/>
              <a:buChar char="q"/>
            </a:pPr>
            <a:endParaRPr lang="en-US" sz="2400" dirty="0">
              <a:solidFill>
                <a:schemeClr val="dk1"/>
              </a:solidFill>
              <a:latin typeface="Arial"/>
              <a:ea typeface="Arial"/>
              <a:cs typeface="Arial"/>
              <a:sym typeface="Arial"/>
            </a:endParaRPr>
          </a:p>
          <a:p>
            <a:pPr>
              <a:buFont typeface="Wingdings" panose="05000000000000000000" pitchFamily="2" charset="2"/>
              <a:buChar char="q"/>
            </a:pPr>
            <a:endParaRPr lang="en-US" sz="2400" dirty="0"/>
          </a:p>
        </p:txBody>
      </p:sp>
      <p:pic>
        <p:nvPicPr>
          <p:cNvPr id="4" name="Shape 165">
            <a:extLst>
              <a:ext uri="{FF2B5EF4-FFF2-40B4-BE49-F238E27FC236}">
                <a16:creationId xmlns:a16="http://schemas.microsoft.com/office/drawing/2014/main" id="{33563E2C-B0FB-46F2-996F-9AE96204B88E}"/>
              </a:ext>
            </a:extLst>
          </p:cNvPr>
          <p:cNvPicPr preferRelativeResize="0"/>
          <p:nvPr/>
        </p:nvPicPr>
        <p:blipFill rotWithShape="1">
          <a:blip r:embed="rId2">
            <a:alphaModFix/>
          </a:blip>
          <a:srcRect/>
          <a:stretch/>
        </p:blipFill>
        <p:spPr>
          <a:xfrm>
            <a:off x="1691640" y="4179848"/>
            <a:ext cx="8869680" cy="2011680"/>
          </a:xfrm>
          <a:prstGeom prst="rect">
            <a:avLst/>
          </a:prstGeom>
          <a:noFill/>
          <a:ln>
            <a:noFill/>
          </a:ln>
        </p:spPr>
      </p:pic>
    </p:spTree>
    <p:extLst>
      <p:ext uri="{BB962C8B-B14F-4D97-AF65-F5344CB8AC3E}">
        <p14:creationId xmlns:p14="http://schemas.microsoft.com/office/powerpoint/2010/main" val="1089819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2AE46-A660-4743-83FE-9A3DA7C103C1}"/>
              </a:ext>
            </a:extLst>
          </p:cNvPr>
          <p:cNvSpPr>
            <a:spLocks noGrp="1"/>
          </p:cNvSpPr>
          <p:nvPr>
            <p:ph type="title"/>
          </p:nvPr>
        </p:nvSpPr>
        <p:spPr/>
        <p:txBody>
          <a:bodyPr/>
          <a:lstStyle/>
          <a:p>
            <a:r>
              <a:rPr lang="en-US" dirty="0"/>
              <a:t>Risk Evaluation</a:t>
            </a:r>
          </a:p>
        </p:txBody>
      </p:sp>
      <p:sp>
        <p:nvSpPr>
          <p:cNvPr id="3" name="Content Placeholder 2">
            <a:extLst>
              <a:ext uri="{FF2B5EF4-FFF2-40B4-BE49-F238E27FC236}">
                <a16:creationId xmlns:a16="http://schemas.microsoft.com/office/drawing/2014/main" id="{9DA0FFB3-462F-4925-BA98-46221B87EB19}"/>
              </a:ext>
            </a:extLst>
          </p:cNvPr>
          <p:cNvSpPr>
            <a:spLocks noGrp="1"/>
          </p:cNvSpPr>
          <p:nvPr>
            <p:ph idx="1"/>
          </p:nvPr>
        </p:nvSpPr>
        <p:spPr/>
        <p:txBody>
          <a:bodyPr/>
          <a:lstStyle/>
          <a:p>
            <a:pPr lvl="0">
              <a:lnSpc>
                <a:spcPct val="80000"/>
              </a:lnSpc>
              <a:spcBef>
                <a:spcPts val="0"/>
              </a:spcBef>
              <a:spcAft>
                <a:spcPts val="0"/>
              </a:spcAft>
              <a:buSzPts val="2240"/>
              <a:buFont typeface="Wingdings" panose="05000000000000000000" pitchFamily="2" charset="2"/>
              <a:buChar char="q"/>
            </a:pPr>
            <a:r>
              <a:rPr lang="en-US" sz="2240" dirty="0">
                <a:solidFill>
                  <a:schemeClr val="dk1"/>
                </a:solidFill>
                <a:latin typeface="Arial"/>
                <a:ea typeface="Arial"/>
                <a:cs typeface="Arial"/>
                <a:sym typeface="Arial"/>
              </a:rPr>
              <a:t>Having assessed the risks:</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What is your organization’s “appetite” for risk? </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What are the most important risks to address? </a:t>
            </a:r>
          </a:p>
          <a:p>
            <a:pPr marL="747713" lvl="2" indent="-285750">
              <a:lnSpc>
                <a:spcPct val="80000"/>
              </a:lnSpc>
              <a:spcBef>
                <a:spcPts val="336"/>
              </a:spcBef>
              <a:spcAft>
                <a:spcPts val="0"/>
              </a:spcAft>
              <a:buSzPts val="1680"/>
              <a:buFont typeface="Wingdings" panose="05000000000000000000" pitchFamily="2" charset="2"/>
              <a:buChar char="q"/>
            </a:pPr>
            <a:endParaRPr lang="en-US" sz="1679" dirty="0">
              <a:solidFill>
                <a:schemeClr val="dk1"/>
              </a:solidFill>
              <a:latin typeface="Arial"/>
              <a:ea typeface="Arial"/>
              <a:cs typeface="Arial"/>
              <a:sym typeface="Arial"/>
            </a:endParaRPr>
          </a:p>
          <a:p>
            <a:pPr lvl="0">
              <a:lnSpc>
                <a:spcPct val="80000"/>
              </a:lnSpc>
              <a:spcBef>
                <a:spcPts val="448"/>
              </a:spcBef>
              <a:spcAft>
                <a:spcPts val="0"/>
              </a:spcAft>
              <a:buSzPts val="2240"/>
              <a:buFont typeface="Wingdings" panose="05000000000000000000" pitchFamily="2" charset="2"/>
              <a:buChar char="q"/>
            </a:pPr>
            <a:r>
              <a:rPr lang="en-US" sz="2240" dirty="0">
                <a:solidFill>
                  <a:schemeClr val="dk1"/>
                </a:solidFill>
                <a:latin typeface="Arial"/>
                <a:ea typeface="Arial"/>
                <a:cs typeface="Arial"/>
                <a:sym typeface="Arial"/>
              </a:rPr>
              <a:t>For the high probability and high impact risk, do a detailed analysis on the impact or consequences of the risks</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Patient safety</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Legal/ compliance</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Reputation </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Environmental health and safety</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Operational</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Social/ behavioral</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Physical environment</a:t>
            </a:r>
            <a:endParaRPr lang="en-US" dirty="0"/>
          </a:p>
          <a:p>
            <a:pPr marL="919163" lvl="2" indent="-457200">
              <a:lnSpc>
                <a:spcPct val="80000"/>
              </a:lnSpc>
              <a:spcBef>
                <a:spcPts val="336"/>
              </a:spcBef>
              <a:spcAft>
                <a:spcPts val="0"/>
              </a:spcAft>
              <a:buSzPts val="1679"/>
              <a:buFont typeface="Wingdings" panose="05000000000000000000" pitchFamily="2" charset="2"/>
              <a:buChar char="q"/>
            </a:pPr>
            <a:r>
              <a:rPr lang="en-US" sz="1679" dirty="0">
                <a:solidFill>
                  <a:schemeClr val="dk1"/>
                </a:solidFill>
                <a:latin typeface="Arial"/>
                <a:ea typeface="Arial"/>
                <a:cs typeface="Arial"/>
                <a:sym typeface="Arial"/>
              </a:rPr>
              <a:t>Financial</a:t>
            </a:r>
            <a:endParaRPr lang="en-US" dirty="0"/>
          </a:p>
          <a:p>
            <a:pPr lvl="0">
              <a:lnSpc>
                <a:spcPct val="80000"/>
              </a:lnSpc>
              <a:spcBef>
                <a:spcPts val="448"/>
              </a:spcBef>
              <a:spcAft>
                <a:spcPts val="0"/>
              </a:spcAft>
              <a:buSzPts val="2240"/>
              <a:buFont typeface="Wingdings" panose="05000000000000000000" pitchFamily="2" charset="2"/>
              <a:buChar char="q"/>
            </a:pPr>
            <a:r>
              <a:rPr lang="en-US" sz="2240" dirty="0">
                <a:solidFill>
                  <a:schemeClr val="dk1"/>
                </a:solidFill>
                <a:latin typeface="Arial"/>
                <a:ea typeface="Arial"/>
                <a:cs typeface="Arial"/>
                <a:sym typeface="Arial"/>
              </a:rPr>
              <a:t>Rate the impact of each risk using a defined scale</a:t>
            </a:r>
            <a:endParaRPr lang="en-US" dirty="0"/>
          </a:p>
          <a:p>
            <a:pPr marL="485140" lvl="0" indent="-342900">
              <a:lnSpc>
                <a:spcPct val="80000"/>
              </a:lnSpc>
              <a:spcBef>
                <a:spcPts val="448"/>
              </a:spcBef>
              <a:spcAft>
                <a:spcPts val="0"/>
              </a:spcAft>
              <a:buSzPts val="2240"/>
              <a:buFont typeface="Wingdings" panose="05000000000000000000" pitchFamily="2" charset="2"/>
              <a:buChar char="q"/>
            </a:pPr>
            <a:endParaRPr lang="en-US" sz="2240" dirty="0">
              <a:solidFill>
                <a:schemeClr val="dk1"/>
              </a:solidFill>
              <a:latin typeface="Arial"/>
              <a:ea typeface="Arial"/>
              <a:cs typeface="Arial"/>
              <a:sym typeface="Arial"/>
            </a:endParaRP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2440742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086F5-2114-4CDC-923B-F27CAC469DCC}"/>
              </a:ext>
            </a:extLst>
          </p:cNvPr>
          <p:cNvSpPr>
            <a:spLocks noGrp="1"/>
          </p:cNvSpPr>
          <p:nvPr>
            <p:ph type="title"/>
          </p:nvPr>
        </p:nvSpPr>
        <p:spPr/>
        <p:txBody>
          <a:bodyPr/>
          <a:lstStyle/>
          <a:p>
            <a:r>
              <a:rPr lang="en-US" dirty="0"/>
              <a:t>Likelihood matrix</a:t>
            </a:r>
          </a:p>
        </p:txBody>
      </p:sp>
      <p:pic>
        <p:nvPicPr>
          <p:cNvPr id="4" name="Content Placeholder 3">
            <a:extLst>
              <a:ext uri="{FF2B5EF4-FFF2-40B4-BE49-F238E27FC236}">
                <a16:creationId xmlns:a16="http://schemas.microsoft.com/office/drawing/2014/main" id="{E770BC5D-7D7E-4D2B-90A1-D3382265DB1C}"/>
              </a:ext>
            </a:extLst>
          </p:cNvPr>
          <p:cNvPicPr>
            <a:picLocks noGrp="1" noChangeAspect="1"/>
          </p:cNvPicPr>
          <p:nvPr>
            <p:ph idx="1"/>
          </p:nvPr>
        </p:nvPicPr>
        <p:blipFill>
          <a:blip r:embed="rId2"/>
          <a:stretch>
            <a:fillRect/>
          </a:stretch>
        </p:blipFill>
        <p:spPr>
          <a:xfrm>
            <a:off x="1097280" y="1823835"/>
            <a:ext cx="10058400" cy="3866858"/>
          </a:xfrm>
          <a:prstGeom prst="rect">
            <a:avLst/>
          </a:prstGeom>
        </p:spPr>
      </p:pic>
    </p:spTree>
    <p:extLst>
      <p:ext uri="{BB962C8B-B14F-4D97-AF65-F5344CB8AC3E}">
        <p14:creationId xmlns:p14="http://schemas.microsoft.com/office/powerpoint/2010/main" val="2965829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B2594-6480-436B-A2A9-41854654CEF8}"/>
              </a:ext>
            </a:extLst>
          </p:cNvPr>
          <p:cNvSpPr>
            <a:spLocks noGrp="1"/>
          </p:cNvSpPr>
          <p:nvPr>
            <p:ph type="title"/>
          </p:nvPr>
        </p:nvSpPr>
        <p:spPr/>
        <p:txBody>
          <a:bodyPr/>
          <a:lstStyle/>
          <a:p>
            <a:r>
              <a:rPr lang="en-US" dirty="0"/>
              <a:t>Impact matrix</a:t>
            </a:r>
          </a:p>
        </p:txBody>
      </p:sp>
      <p:pic>
        <p:nvPicPr>
          <p:cNvPr id="4" name="Content Placeholder 3">
            <a:extLst>
              <a:ext uri="{FF2B5EF4-FFF2-40B4-BE49-F238E27FC236}">
                <a16:creationId xmlns:a16="http://schemas.microsoft.com/office/drawing/2014/main" id="{2785B9A5-1084-4E2B-A21B-85D704DCAA0D}"/>
              </a:ext>
            </a:extLst>
          </p:cNvPr>
          <p:cNvPicPr>
            <a:picLocks noGrp="1" noChangeAspect="1"/>
          </p:cNvPicPr>
          <p:nvPr>
            <p:ph idx="1"/>
          </p:nvPr>
        </p:nvPicPr>
        <p:blipFill>
          <a:blip r:embed="rId2"/>
          <a:stretch>
            <a:fillRect/>
          </a:stretch>
        </p:blipFill>
        <p:spPr>
          <a:xfrm>
            <a:off x="1750741" y="1814319"/>
            <a:ext cx="8374566" cy="4358073"/>
          </a:xfrm>
          <a:prstGeom prst="rect">
            <a:avLst/>
          </a:prstGeom>
        </p:spPr>
      </p:pic>
    </p:spTree>
    <p:extLst>
      <p:ext uri="{BB962C8B-B14F-4D97-AF65-F5344CB8AC3E}">
        <p14:creationId xmlns:p14="http://schemas.microsoft.com/office/powerpoint/2010/main" val="4007565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F7B8C-03E1-4E35-AB25-9D1ABA3D02E8}"/>
              </a:ext>
            </a:extLst>
          </p:cNvPr>
          <p:cNvSpPr>
            <a:spLocks noGrp="1"/>
          </p:cNvSpPr>
          <p:nvPr>
            <p:ph type="title"/>
          </p:nvPr>
        </p:nvSpPr>
        <p:spPr/>
        <p:txBody>
          <a:bodyPr>
            <a:normAutofit/>
          </a:bodyPr>
          <a:lstStyle/>
          <a:p>
            <a:r>
              <a:rPr lang="en-US" dirty="0"/>
              <a:t>Evaluate Existing Risk Controls for Each Law/ Regulation</a:t>
            </a:r>
          </a:p>
        </p:txBody>
      </p:sp>
      <p:pic>
        <p:nvPicPr>
          <p:cNvPr id="4" name="Content Placeholder 3">
            <a:extLst>
              <a:ext uri="{FF2B5EF4-FFF2-40B4-BE49-F238E27FC236}">
                <a16:creationId xmlns:a16="http://schemas.microsoft.com/office/drawing/2014/main" id="{7E83637E-F917-4A2B-A117-1D2C1455CD0A}"/>
              </a:ext>
            </a:extLst>
          </p:cNvPr>
          <p:cNvPicPr>
            <a:picLocks noGrp="1" noChangeAspect="1"/>
          </p:cNvPicPr>
          <p:nvPr>
            <p:ph idx="1"/>
          </p:nvPr>
        </p:nvPicPr>
        <p:blipFill>
          <a:blip r:embed="rId2"/>
          <a:stretch>
            <a:fillRect/>
          </a:stretch>
        </p:blipFill>
        <p:spPr>
          <a:xfrm>
            <a:off x="1862254" y="1851102"/>
            <a:ext cx="8329961" cy="4382429"/>
          </a:xfrm>
          <a:prstGeom prst="rect">
            <a:avLst/>
          </a:prstGeom>
        </p:spPr>
      </p:pic>
    </p:spTree>
    <p:extLst>
      <p:ext uri="{BB962C8B-B14F-4D97-AF65-F5344CB8AC3E}">
        <p14:creationId xmlns:p14="http://schemas.microsoft.com/office/powerpoint/2010/main" val="452306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C7010-9788-4815-B185-236E8BFC8BE0}"/>
              </a:ext>
            </a:extLst>
          </p:cNvPr>
          <p:cNvSpPr>
            <a:spLocks noGrp="1"/>
          </p:cNvSpPr>
          <p:nvPr>
            <p:ph type="title"/>
          </p:nvPr>
        </p:nvSpPr>
        <p:spPr/>
        <p:txBody>
          <a:bodyPr/>
          <a:lstStyle/>
          <a:p>
            <a:r>
              <a:rPr lang="en-US" dirty="0"/>
              <a:t>Creating Action Plans to Manage/ Mitigate Risks</a:t>
            </a:r>
          </a:p>
        </p:txBody>
      </p:sp>
      <p:pic>
        <p:nvPicPr>
          <p:cNvPr id="4" name="Shape 178">
            <a:extLst>
              <a:ext uri="{FF2B5EF4-FFF2-40B4-BE49-F238E27FC236}">
                <a16:creationId xmlns:a16="http://schemas.microsoft.com/office/drawing/2014/main" id="{82513141-C812-440B-AAB1-0EA1ED5DE667}"/>
              </a:ext>
            </a:extLst>
          </p:cNvPr>
          <p:cNvPicPr preferRelativeResize="0">
            <a:picLocks noGrp="1"/>
          </p:cNvPicPr>
          <p:nvPr>
            <p:ph idx="1"/>
          </p:nvPr>
        </p:nvPicPr>
        <p:blipFill rotWithShape="1">
          <a:blip r:embed="rId2">
            <a:alphaModFix/>
          </a:blip>
          <a:srcRect/>
          <a:stretch/>
        </p:blipFill>
        <p:spPr>
          <a:xfrm>
            <a:off x="3017520" y="2226643"/>
            <a:ext cx="6217920" cy="3657600"/>
          </a:xfrm>
          <a:prstGeom prst="rect">
            <a:avLst/>
          </a:prstGeom>
          <a:noFill/>
          <a:ln>
            <a:noFill/>
          </a:ln>
        </p:spPr>
      </p:pic>
    </p:spTree>
    <p:extLst>
      <p:ext uri="{BB962C8B-B14F-4D97-AF65-F5344CB8AC3E}">
        <p14:creationId xmlns:p14="http://schemas.microsoft.com/office/powerpoint/2010/main" val="2849536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9ABF8-E856-4D6E-B608-45DA515ED30D}"/>
              </a:ext>
            </a:extLst>
          </p:cNvPr>
          <p:cNvSpPr>
            <a:spLocks noGrp="1"/>
          </p:cNvSpPr>
          <p:nvPr>
            <p:ph type="title"/>
          </p:nvPr>
        </p:nvSpPr>
        <p:spPr/>
        <p:txBody>
          <a:bodyPr/>
          <a:lstStyle/>
          <a:p>
            <a:r>
              <a:rPr lang="en-US" dirty="0"/>
              <a:t>Distill Registry to Top 5 Risks</a:t>
            </a:r>
          </a:p>
        </p:txBody>
      </p:sp>
      <p:pic>
        <p:nvPicPr>
          <p:cNvPr id="4" name="Shape 190">
            <a:extLst>
              <a:ext uri="{FF2B5EF4-FFF2-40B4-BE49-F238E27FC236}">
                <a16:creationId xmlns:a16="http://schemas.microsoft.com/office/drawing/2014/main" id="{FFF177B9-3DC6-494F-8932-4D03779D84DD}"/>
              </a:ext>
            </a:extLst>
          </p:cNvPr>
          <p:cNvPicPr preferRelativeResize="0">
            <a:picLocks/>
          </p:cNvPicPr>
          <p:nvPr/>
        </p:nvPicPr>
        <p:blipFill rotWithShape="1">
          <a:blip r:embed="rId2">
            <a:alphaModFix/>
          </a:blip>
          <a:srcRect/>
          <a:stretch/>
        </p:blipFill>
        <p:spPr>
          <a:xfrm>
            <a:off x="1520654" y="2146816"/>
            <a:ext cx="9150691" cy="3852539"/>
          </a:xfrm>
          <a:prstGeom prst="rect">
            <a:avLst/>
          </a:prstGeom>
          <a:noFill/>
          <a:ln>
            <a:noFill/>
          </a:ln>
        </p:spPr>
      </p:pic>
    </p:spTree>
    <p:extLst>
      <p:ext uri="{BB962C8B-B14F-4D97-AF65-F5344CB8AC3E}">
        <p14:creationId xmlns:p14="http://schemas.microsoft.com/office/powerpoint/2010/main" val="1729853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806EF-3802-4A2D-9BE8-8C7C7ABA6018}"/>
              </a:ext>
            </a:extLst>
          </p:cNvPr>
          <p:cNvSpPr>
            <a:spLocks noGrp="1"/>
          </p:cNvSpPr>
          <p:nvPr>
            <p:ph type="title"/>
          </p:nvPr>
        </p:nvSpPr>
        <p:spPr/>
        <p:txBody>
          <a:bodyPr/>
          <a:lstStyle/>
          <a:p>
            <a:r>
              <a:rPr lang="en-US" dirty="0"/>
              <a:t>Reports that Engage and Showcase Action Plan Progress</a:t>
            </a:r>
          </a:p>
        </p:txBody>
      </p:sp>
      <p:sp>
        <p:nvSpPr>
          <p:cNvPr id="3" name="Content Placeholder 2">
            <a:extLst>
              <a:ext uri="{FF2B5EF4-FFF2-40B4-BE49-F238E27FC236}">
                <a16:creationId xmlns:a16="http://schemas.microsoft.com/office/drawing/2014/main" id="{A7C6D5D6-9AED-46EE-929B-047EB4BFE349}"/>
              </a:ext>
            </a:extLst>
          </p:cNvPr>
          <p:cNvSpPr>
            <a:spLocks noGrp="1"/>
          </p:cNvSpPr>
          <p:nvPr>
            <p:ph idx="1"/>
          </p:nvPr>
        </p:nvSpPr>
        <p:spPr/>
        <p:txBody>
          <a:bodyPr>
            <a:normAutofit/>
          </a:bodyPr>
          <a:lstStyle/>
          <a:p>
            <a:pPr lvl="0">
              <a:lnSpc>
                <a:spcPct val="80000"/>
              </a:lnSpc>
              <a:spcBef>
                <a:spcPts val="0"/>
              </a:spcBef>
              <a:spcAft>
                <a:spcPts val="0"/>
              </a:spcAft>
              <a:buSzPts val="2240"/>
              <a:buFont typeface="Wingdings" panose="05000000000000000000" pitchFamily="2" charset="2"/>
              <a:buChar char="q"/>
            </a:pPr>
            <a:r>
              <a:rPr lang="en-US" sz="2400" b="1" dirty="0">
                <a:solidFill>
                  <a:schemeClr val="dk1"/>
                </a:solidFill>
                <a:latin typeface="Arial"/>
                <a:ea typeface="Arial"/>
                <a:cs typeface="Arial"/>
                <a:sym typeface="Arial"/>
              </a:rPr>
              <a:t>Frequency:</a:t>
            </a:r>
            <a:r>
              <a:rPr lang="en-US" sz="2400" dirty="0">
                <a:solidFill>
                  <a:schemeClr val="dk1"/>
                </a:solidFill>
                <a:latin typeface="Arial"/>
                <a:ea typeface="Arial"/>
                <a:cs typeface="Arial"/>
                <a:sym typeface="Arial"/>
              </a:rPr>
              <a:t>  keeping in mind your organization’s  budget cycle. </a:t>
            </a:r>
          </a:p>
          <a:p>
            <a:pPr lvl="0">
              <a:lnSpc>
                <a:spcPct val="80000"/>
              </a:lnSpc>
              <a:spcBef>
                <a:spcPts val="0"/>
              </a:spcBef>
              <a:spcAft>
                <a:spcPts val="0"/>
              </a:spcAft>
              <a:buFont typeface="Wingdings" panose="05000000000000000000" pitchFamily="2" charset="2"/>
              <a:buChar char="q"/>
            </a:pPr>
            <a:endParaRPr lang="en-US" sz="2400" dirty="0"/>
          </a:p>
          <a:p>
            <a:pPr lvl="0">
              <a:lnSpc>
                <a:spcPct val="80000"/>
              </a:lnSpc>
              <a:spcBef>
                <a:spcPts val="0"/>
              </a:spcBef>
              <a:spcAft>
                <a:spcPts val="0"/>
              </a:spcAft>
              <a:buSzPts val="2240"/>
              <a:buFont typeface="Wingdings" panose="05000000000000000000" pitchFamily="2" charset="2"/>
              <a:buChar char="q"/>
            </a:pPr>
            <a:r>
              <a:rPr lang="en-US" sz="2400" b="1" dirty="0">
                <a:solidFill>
                  <a:schemeClr val="dk1"/>
                </a:solidFill>
                <a:latin typeface="Arial"/>
                <a:ea typeface="Arial"/>
                <a:cs typeface="Arial"/>
                <a:sym typeface="Arial"/>
              </a:rPr>
              <a:t>At – A – Glance:</a:t>
            </a:r>
            <a:r>
              <a:rPr lang="en-US" sz="2400" dirty="0">
                <a:solidFill>
                  <a:schemeClr val="dk1"/>
                </a:solidFill>
                <a:latin typeface="Arial"/>
                <a:ea typeface="Arial"/>
                <a:cs typeface="Arial"/>
                <a:sym typeface="Arial"/>
              </a:rPr>
              <a:t>  Design reports communicating the main points with diagrams and tables (whenever possible).  </a:t>
            </a:r>
          </a:p>
          <a:p>
            <a:pPr lvl="0">
              <a:lnSpc>
                <a:spcPct val="80000"/>
              </a:lnSpc>
              <a:spcBef>
                <a:spcPts val="0"/>
              </a:spcBef>
              <a:spcAft>
                <a:spcPts val="0"/>
              </a:spcAft>
              <a:buFont typeface="Wingdings" panose="05000000000000000000" pitchFamily="2" charset="2"/>
              <a:buChar char="q"/>
            </a:pPr>
            <a:endParaRPr lang="en-US" sz="2400" dirty="0"/>
          </a:p>
          <a:p>
            <a:pPr lvl="0">
              <a:lnSpc>
                <a:spcPct val="80000"/>
              </a:lnSpc>
              <a:spcBef>
                <a:spcPts val="0"/>
              </a:spcBef>
              <a:spcAft>
                <a:spcPts val="0"/>
              </a:spcAft>
              <a:buSzPts val="2240"/>
              <a:buFont typeface="Wingdings" panose="05000000000000000000" pitchFamily="2" charset="2"/>
              <a:buChar char="q"/>
            </a:pPr>
            <a:r>
              <a:rPr lang="en-US" sz="2400" b="1" dirty="0">
                <a:solidFill>
                  <a:schemeClr val="dk1"/>
                </a:solidFill>
                <a:latin typeface="Arial"/>
                <a:ea typeface="Arial"/>
                <a:cs typeface="Arial"/>
                <a:sym typeface="Arial"/>
              </a:rPr>
              <a:t>Specificity:</a:t>
            </a:r>
            <a:r>
              <a:rPr lang="en-US" sz="2400" dirty="0">
                <a:solidFill>
                  <a:schemeClr val="dk1"/>
                </a:solidFill>
                <a:latin typeface="Arial"/>
                <a:ea typeface="Arial"/>
                <a:cs typeface="Arial"/>
                <a:sym typeface="Arial"/>
              </a:rPr>
              <a:t> Use every communication as an opportunity to educate specifics on the risks and impact to the company.  </a:t>
            </a:r>
          </a:p>
          <a:p>
            <a:pPr lvl="0">
              <a:lnSpc>
                <a:spcPct val="80000"/>
              </a:lnSpc>
              <a:spcBef>
                <a:spcPts val="0"/>
              </a:spcBef>
              <a:spcAft>
                <a:spcPts val="0"/>
              </a:spcAft>
              <a:buFont typeface="Wingdings" panose="05000000000000000000" pitchFamily="2" charset="2"/>
              <a:buChar char="q"/>
            </a:pPr>
            <a:endParaRPr lang="en-US" sz="2400" dirty="0"/>
          </a:p>
          <a:p>
            <a:pPr lvl="0">
              <a:lnSpc>
                <a:spcPct val="80000"/>
              </a:lnSpc>
              <a:spcBef>
                <a:spcPts val="448"/>
              </a:spcBef>
              <a:spcAft>
                <a:spcPts val="0"/>
              </a:spcAft>
              <a:buSzPts val="2240"/>
              <a:buFont typeface="Wingdings" panose="05000000000000000000" pitchFamily="2" charset="2"/>
              <a:buChar char="q"/>
            </a:pPr>
            <a:r>
              <a:rPr lang="en-US" sz="2400" b="1" dirty="0">
                <a:solidFill>
                  <a:schemeClr val="dk1"/>
                </a:solidFill>
                <a:latin typeface="Arial"/>
                <a:ea typeface="Arial"/>
                <a:cs typeface="Arial"/>
                <a:sym typeface="Arial"/>
              </a:rPr>
              <a:t>Consistency: </a:t>
            </a:r>
            <a:r>
              <a:rPr lang="en-US" sz="2400" dirty="0">
                <a:solidFill>
                  <a:schemeClr val="dk1"/>
                </a:solidFill>
                <a:latin typeface="Arial"/>
                <a:ea typeface="Arial"/>
                <a:cs typeface="Arial"/>
                <a:sym typeface="Arial"/>
              </a:rPr>
              <a:t>Use the same format of the report for every quarter to avoid training executives multiple times on multiple formats. Ensure that risks that appear in working documents appear in the final report. </a:t>
            </a:r>
            <a:endParaRPr lang="en-US" sz="2400" dirty="0"/>
          </a:p>
          <a:p>
            <a:pPr marL="485140" lvl="0" indent="-342900">
              <a:lnSpc>
                <a:spcPct val="80000"/>
              </a:lnSpc>
              <a:spcBef>
                <a:spcPts val="448"/>
              </a:spcBef>
              <a:spcAft>
                <a:spcPts val="0"/>
              </a:spcAft>
              <a:buSzPts val="2240"/>
              <a:buFont typeface="Wingdings" panose="05000000000000000000" pitchFamily="2" charset="2"/>
              <a:buChar char="q"/>
            </a:pPr>
            <a:endParaRPr lang="en-US" sz="2400" dirty="0">
              <a:solidFill>
                <a:schemeClr val="dk1"/>
              </a:solidFill>
              <a:latin typeface="Arial"/>
              <a:ea typeface="Arial"/>
              <a:cs typeface="Arial"/>
              <a:sym typeface="Arial"/>
            </a:endParaRPr>
          </a:p>
          <a:p>
            <a:pPr>
              <a:buFont typeface="Wingdings" panose="05000000000000000000" pitchFamily="2" charset="2"/>
              <a:buChar char="q"/>
            </a:pPr>
            <a:endParaRPr lang="en-US" sz="2400" dirty="0"/>
          </a:p>
        </p:txBody>
      </p:sp>
    </p:spTree>
    <p:extLst>
      <p:ext uri="{BB962C8B-B14F-4D97-AF65-F5344CB8AC3E}">
        <p14:creationId xmlns:p14="http://schemas.microsoft.com/office/powerpoint/2010/main" val="2938173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6E01F-86FE-4858-95FE-D542D8553884}"/>
              </a:ext>
            </a:extLst>
          </p:cNvPr>
          <p:cNvSpPr>
            <a:spLocks noGrp="1"/>
          </p:cNvSpPr>
          <p:nvPr>
            <p:ph type="title"/>
          </p:nvPr>
        </p:nvSpPr>
        <p:spPr/>
        <p:txBody>
          <a:bodyPr/>
          <a:lstStyle/>
          <a:p>
            <a:r>
              <a:rPr lang="en-US" dirty="0"/>
              <a:t>Risk Response</a:t>
            </a:r>
          </a:p>
        </p:txBody>
      </p:sp>
      <p:sp>
        <p:nvSpPr>
          <p:cNvPr id="3" name="Content Placeholder 2">
            <a:extLst>
              <a:ext uri="{FF2B5EF4-FFF2-40B4-BE49-F238E27FC236}">
                <a16:creationId xmlns:a16="http://schemas.microsoft.com/office/drawing/2014/main" id="{4571DA3E-18DC-4A9D-93B2-392FD359675D}"/>
              </a:ext>
            </a:extLst>
          </p:cNvPr>
          <p:cNvSpPr>
            <a:spLocks noGrp="1"/>
          </p:cNvSpPr>
          <p:nvPr>
            <p:ph idx="1"/>
          </p:nvPr>
        </p:nvSpPr>
        <p:spPr/>
        <p:txBody>
          <a:bodyPr/>
          <a:lstStyle/>
          <a:p>
            <a:pPr lvl="0">
              <a:spcBef>
                <a:spcPts val="0"/>
              </a:spcBef>
              <a:spcAft>
                <a:spcPts val="0"/>
              </a:spcAft>
              <a:buSzPts val="3200"/>
              <a:buFont typeface="Wingdings" panose="05000000000000000000" pitchFamily="2" charset="2"/>
              <a:buChar char="q"/>
            </a:pPr>
            <a:r>
              <a:rPr lang="en-US" sz="3200" dirty="0">
                <a:solidFill>
                  <a:schemeClr val="dk1"/>
                </a:solidFill>
                <a:latin typeface="Arial"/>
                <a:ea typeface="Arial"/>
                <a:cs typeface="Arial"/>
                <a:sym typeface="Arial"/>
              </a:rPr>
              <a:t>Avoidance </a:t>
            </a:r>
            <a:endParaRPr lang="en-US" dirty="0"/>
          </a:p>
          <a:p>
            <a:pPr lvl="0">
              <a:spcBef>
                <a:spcPts val="640"/>
              </a:spcBef>
              <a:spcAft>
                <a:spcPts val="0"/>
              </a:spcAft>
              <a:buSzPts val="3200"/>
              <a:buFont typeface="Wingdings" panose="05000000000000000000" pitchFamily="2" charset="2"/>
              <a:buChar char="q"/>
            </a:pPr>
            <a:r>
              <a:rPr lang="en-US" sz="3200" dirty="0">
                <a:solidFill>
                  <a:schemeClr val="dk1"/>
                </a:solidFill>
                <a:latin typeface="Arial"/>
                <a:ea typeface="Arial"/>
                <a:cs typeface="Arial"/>
                <a:sym typeface="Arial"/>
              </a:rPr>
              <a:t>Reduction/ mitigation (internal controls)</a:t>
            </a:r>
            <a:endParaRPr lang="en-US" dirty="0"/>
          </a:p>
          <a:p>
            <a:pPr lvl="0">
              <a:spcBef>
                <a:spcPts val="640"/>
              </a:spcBef>
              <a:spcAft>
                <a:spcPts val="0"/>
              </a:spcAft>
              <a:buSzPts val="3200"/>
              <a:buFont typeface="Wingdings" panose="05000000000000000000" pitchFamily="2" charset="2"/>
              <a:buChar char="q"/>
            </a:pPr>
            <a:r>
              <a:rPr lang="en-US" sz="3200" dirty="0">
                <a:solidFill>
                  <a:schemeClr val="dk1"/>
                </a:solidFill>
                <a:latin typeface="Arial"/>
                <a:ea typeface="Arial"/>
                <a:cs typeface="Arial"/>
                <a:sym typeface="Arial"/>
              </a:rPr>
              <a:t>Sharing (e.g., insurance) </a:t>
            </a:r>
            <a:endParaRPr lang="en-US" dirty="0"/>
          </a:p>
          <a:p>
            <a:pPr lvl="0">
              <a:spcBef>
                <a:spcPts val="640"/>
              </a:spcBef>
              <a:spcAft>
                <a:spcPts val="0"/>
              </a:spcAft>
              <a:buSzPts val="3200"/>
              <a:buFont typeface="Wingdings" panose="05000000000000000000" pitchFamily="2" charset="2"/>
              <a:buChar char="q"/>
            </a:pPr>
            <a:r>
              <a:rPr lang="en-US" sz="3200" dirty="0">
                <a:solidFill>
                  <a:schemeClr val="dk1"/>
                </a:solidFill>
                <a:latin typeface="Arial"/>
                <a:ea typeface="Arial"/>
                <a:cs typeface="Arial"/>
                <a:sym typeface="Arial"/>
              </a:rPr>
              <a:t>Acceptance</a:t>
            </a:r>
            <a:endParaRPr lang="en-US" dirty="0"/>
          </a:p>
          <a:p>
            <a:pPr marL="919163" lvl="2" indent="-457200">
              <a:spcBef>
                <a:spcPts val="480"/>
              </a:spcBef>
              <a:spcAft>
                <a:spcPts val="0"/>
              </a:spcAft>
              <a:buSzPts val="2400"/>
              <a:buFont typeface="Wingdings" panose="05000000000000000000" pitchFamily="2" charset="2"/>
              <a:buChar char="q"/>
            </a:pPr>
            <a:r>
              <a:rPr lang="en-US" sz="2400" dirty="0">
                <a:solidFill>
                  <a:schemeClr val="dk1"/>
                </a:solidFill>
                <a:latin typeface="Arial"/>
                <a:ea typeface="Arial"/>
                <a:cs typeface="Arial"/>
                <a:sym typeface="Arial"/>
              </a:rPr>
              <a:t>Crisis management plans</a:t>
            </a:r>
            <a:endParaRPr lang="en-US" dirty="0"/>
          </a:p>
          <a:p>
            <a:pPr marL="919163" lvl="2" indent="-457200">
              <a:spcBef>
                <a:spcPts val="480"/>
              </a:spcBef>
              <a:spcAft>
                <a:spcPts val="0"/>
              </a:spcAft>
              <a:buSzPts val="2400"/>
              <a:buFont typeface="Wingdings" panose="05000000000000000000" pitchFamily="2" charset="2"/>
              <a:buChar char="q"/>
            </a:pPr>
            <a:r>
              <a:rPr lang="en-US" sz="2400" dirty="0">
                <a:solidFill>
                  <a:schemeClr val="dk1"/>
                </a:solidFill>
                <a:latin typeface="Arial"/>
                <a:ea typeface="Arial"/>
                <a:cs typeface="Arial"/>
                <a:sym typeface="Arial"/>
              </a:rPr>
              <a:t>Business continuity plans</a:t>
            </a:r>
            <a:endParaRPr lang="en-US" dirty="0"/>
          </a:p>
          <a:p>
            <a:pPr marL="919163" lvl="2" indent="-457200">
              <a:spcBef>
                <a:spcPts val="480"/>
              </a:spcBef>
              <a:spcAft>
                <a:spcPts val="0"/>
              </a:spcAft>
              <a:buSzPts val="2400"/>
              <a:buFont typeface="Wingdings" panose="05000000000000000000" pitchFamily="2" charset="2"/>
              <a:buChar char="q"/>
            </a:pPr>
            <a:r>
              <a:rPr lang="en-US" sz="2400" dirty="0">
                <a:solidFill>
                  <a:schemeClr val="dk1"/>
                </a:solidFill>
                <a:latin typeface="Arial"/>
                <a:ea typeface="Arial"/>
                <a:cs typeface="Arial"/>
                <a:sym typeface="Arial"/>
              </a:rPr>
              <a:t>Other operational plans</a:t>
            </a:r>
            <a:endParaRPr lang="en-US" dirty="0"/>
          </a:p>
          <a:p>
            <a:pPr marL="919163" lvl="2" indent="-457200">
              <a:spcBef>
                <a:spcPts val="480"/>
              </a:spcBef>
              <a:spcAft>
                <a:spcPts val="0"/>
              </a:spcAft>
              <a:buSzPts val="2400"/>
              <a:buFont typeface="Wingdings" panose="05000000000000000000" pitchFamily="2" charset="2"/>
              <a:buChar char="q"/>
            </a:pPr>
            <a:r>
              <a:rPr lang="en-US" sz="2400" dirty="0">
                <a:solidFill>
                  <a:schemeClr val="dk1"/>
                </a:solidFill>
                <a:latin typeface="Arial"/>
                <a:ea typeface="Arial"/>
                <a:cs typeface="Arial"/>
                <a:sym typeface="Arial"/>
              </a:rPr>
              <a:t>Development of new policies/ procedures </a:t>
            </a:r>
            <a:endParaRPr lang="en-US" dirty="0"/>
          </a:p>
          <a:p>
            <a:pPr marL="660400" lvl="0" indent="-457200">
              <a:spcBef>
                <a:spcPts val="640"/>
              </a:spcBef>
              <a:spcAft>
                <a:spcPts val="0"/>
              </a:spcAft>
              <a:buSzPts val="3200"/>
              <a:buFont typeface="Wingdings" panose="05000000000000000000" pitchFamily="2" charset="2"/>
              <a:buChar char="q"/>
            </a:pPr>
            <a:endParaRPr lang="en-US" sz="3200" dirty="0">
              <a:solidFill>
                <a:schemeClr val="dk1"/>
              </a:solidFill>
              <a:latin typeface="Arial"/>
              <a:ea typeface="Arial"/>
              <a:cs typeface="Arial"/>
              <a:sym typeface="Arial"/>
            </a:endParaRP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2391878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271C2-483E-4376-93F1-B0632B5DC267}"/>
              </a:ext>
            </a:extLst>
          </p:cNvPr>
          <p:cNvSpPr>
            <a:spLocks noGrp="1"/>
          </p:cNvSpPr>
          <p:nvPr>
            <p:ph type="title"/>
          </p:nvPr>
        </p:nvSpPr>
        <p:spPr/>
        <p:txBody>
          <a:bodyPr/>
          <a:lstStyle/>
          <a:p>
            <a:r>
              <a:rPr lang="en-US" dirty="0"/>
              <a:t>Internal Controls</a:t>
            </a:r>
          </a:p>
        </p:txBody>
      </p:sp>
      <p:sp>
        <p:nvSpPr>
          <p:cNvPr id="3" name="Content Placeholder 2">
            <a:extLst>
              <a:ext uri="{FF2B5EF4-FFF2-40B4-BE49-F238E27FC236}">
                <a16:creationId xmlns:a16="http://schemas.microsoft.com/office/drawing/2014/main" id="{AA9BAB80-B933-4E26-968D-48800D1C126E}"/>
              </a:ext>
            </a:extLst>
          </p:cNvPr>
          <p:cNvSpPr>
            <a:spLocks noGrp="1"/>
          </p:cNvSpPr>
          <p:nvPr>
            <p:ph idx="1"/>
          </p:nvPr>
        </p:nvSpPr>
        <p:spPr/>
        <p:txBody>
          <a:bodyPr>
            <a:normAutofit/>
          </a:bodyPr>
          <a:lstStyle/>
          <a:p>
            <a:pPr lvl="0">
              <a:lnSpc>
                <a:spcPct val="140000"/>
              </a:lnSpc>
              <a:spcBef>
                <a:spcPts val="0"/>
              </a:spcBef>
              <a:spcAft>
                <a:spcPts val="0"/>
              </a:spcAft>
              <a:buSzPts val="2720"/>
              <a:buFont typeface="Wingdings" panose="05000000000000000000" pitchFamily="2" charset="2"/>
              <a:buChar char="q"/>
            </a:pPr>
            <a:r>
              <a:rPr lang="en-US" sz="2800" dirty="0">
                <a:solidFill>
                  <a:schemeClr val="dk1"/>
                </a:solidFill>
                <a:latin typeface="Arial"/>
                <a:ea typeface="Arial"/>
                <a:cs typeface="Arial"/>
                <a:sym typeface="Arial"/>
              </a:rPr>
              <a:t>Organizational/ process controls (i.e., separation of duties)</a:t>
            </a:r>
            <a:endParaRPr lang="en-US" sz="2800" dirty="0"/>
          </a:p>
          <a:p>
            <a:pPr lvl="0">
              <a:lnSpc>
                <a:spcPct val="140000"/>
              </a:lnSpc>
              <a:spcBef>
                <a:spcPts val="544"/>
              </a:spcBef>
              <a:spcAft>
                <a:spcPts val="0"/>
              </a:spcAft>
              <a:buSzPts val="2720"/>
              <a:buFont typeface="Wingdings" panose="05000000000000000000" pitchFamily="2" charset="2"/>
              <a:buChar char="q"/>
            </a:pPr>
            <a:r>
              <a:rPr lang="en-US" sz="2800" dirty="0">
                <a:solidFill>
                  <a:schemeClr val="dk1"/>
                </a:solidFill>
                <a:latin typeface="Arial"/>
                <a:ea typeface="Arial"/>
                <a:cs typeface="Arial"/>
                <a:sym typeface="Arial"/>
              </a:rPr>
              <a:t>Documentation – written policies, procedures, and processes</a:t>
            </a:r>
            <a:endParaRPr lang="en-US" sz="2800" dirty="0"/>
          </a:p>
          <a:p>
            <a:pPr lvl="0">
              <a:lnSpc>
                <a:spcPct val="140000"/>
              </a:lnSpc>
              <a:spcBef>
                <a:spcPts val="544"/>
              </a:spcBef>
              <a:spcAft>
                <a:spcPts val="0"/>
              </a:spcAft>
              <a:buSzPts val="2720"/>
              <a:buFont typeface="Wingdings" panose="05000000000000000000" pitchFamily="2" charset="2"/>
              <a:buChar char="q"/>
            </a:pPr>
            <a:r>
              <a:rPr lang="en-US" sz="2800" dirty="0">
                <a:solidFill>
                  <a:schemeClr val="dk1"/>
                </a:solidFill>
                <a:latin typeface="Arial"/>
                <a:ea typeface="Arial"/>
                <a:cs typeface="Arial"/>
                <a:sym typeface="Arial"/>
              </a:rPr>
              <a:t>Training</a:t>
            </a:r>
            <a:endParaRPr lang="en-US" sz="2800" dirty="0"/>
          </a:p>
          <a:p>
            <a:pPr lvl="0">
              <a:lnSpc>
                <a:spcPct val="140000"/>
              </a:lnSpc>
              <a:spcBef>
                <a:spcPts val="544"/>
              </a:spcBef>
              <a:spcAft>
                <a:spcPts val="0"/>
              </a:spcAft>
              <a:buSzPts val="2720"/>
              <a:buFont typeface="Wingdings" panose="05000000000000000000" pitchFamily="2" charset="2"/>
              <a:buChar char="q"/>
            </a:pPr>
            <a:r>
              <a:rPr lang="en-US" sz="2800" dirty="0">
                <a:solidFill>
                  <a:schemeClr val="dk1"/>
                </a:solidFill>
                <a:latin typeface="Arial"/>
                <a:ea typeface="Arial"/>
                <a:cs typeface="Arial"/>
                <a:sym typeface="Arial"/>
              </a:rPr>
              <a:t>Audit reports</a:t>
            </a:r>
            <a:endParaRPr lang="en-US" sz="2800" dirty="0"/>
          </a:p>
          <a:p>
            <a:pPr lvl="0">
              <a:lnSpc>
                <a:spcPct val="140000"/>
              </a:lnSpc>
              <a:spcBef>
                <a:spcPts val="544"/>
              </a:spcBef>
              <a:spcAft>
                <a:spcPts val="0"/>
              </a:spcAft>
              <a:buSzPts val="2720"/>
              <a:buFont typeface="Wingdings" panose="05000000000000000000" pitchFamily="2" charset="2"/>
              <a:buChar char="q"/>
            </a:pPr>
            <a:r>
              <a:rPr lang="en-US" sz="2800" dirty="0">
                <a:solidFill>
                  <a:schemeClr val="dk1"/>
                </a:solidFill>
                <a:latin typeface="Arial"/>
                <a:ea typeface="Arial"/>
                <a:cs typeface="Arial"/>
                <a:sym typeface="Arial"/>
              </a:rPr>
              <a:t>Security and integrity</a:t>
            </a:r>
            <a:endParaRPr lang="en-US" sz="2800" dirty="0"/>
          </a:p>
          <a:p>
            <a:pPr marL="515620" lvl="0" indent="-342900">
              <a:spcBef>
                <a:spcPts val="544"/>
              </a:spcBef>
              <a:spcAft>
                <a:spcPts val="0"/>
              </a:spcAft>
              <a:buSzPts val="2720"/>
              <a:buFont typeface="Wingdings" panose="05000000000000000000" pitchFamily="2" charset="2"/>
              <a:buChar char="q"/>
            </a:pPr>
            <a:endParaRPr lang="en-US" sz="2800" dirty="0">
              <a:solidFill>
                <a:schemeClr val="dk1"/>
              </a:solidFill>
              <a:latin typeface="Arial"/>
              <a:ea typeface="Arial"/>
              <a:cs typeface="Arial"/>
              <a:sym typeface="Arial"/>
            </a:endParaRPr>
          </a:p>
          <a:p>
            <a:pPr>
              <a:buFont typeface="Wingdings" panose="05000000000000000000" pitchFamily="2" charset="2"/>
              <a:buChar char="q"/>
            </a:pPr>
            <a:endParaRPr lang="en-US" sz="2800" dirty="0"/>
          </a:p>
        </p:txBody>
      </p:sp>
    </p:spTree>
    <p:extLst>
      <p:ext uri="{BB962C8B-B14F-4D97-AF65-F5344CB8AC3E}">
        <p14:creationId xmlns:p14="http://schemas.microsoft.com/office/powerpoint/2010/main" val="3177954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F3CC-9F34-41A4-A90F-57A3D88B1809}"/>
              </a:ext>
            </a:extLst>
          </p:cNvPr>
          <p:cNvSpPr>
            <a:spLocks noGrp="1"/>
          </p:cNvSpPr>
          <p:nvPr>
            <p:ph type="title"/>
          </p:nvPr>
        </p:nvSpPr>
        <p:spPr/>
        <p:txBody>
          <a:bodyPr/>
          <a:lstStyle/>
          <a:p>
            <a:r>
              <a:rPr lang="en-US" dirty="0"/>
              <a:t>Compliance Communication</a:t>
            </a:r>
          </a:p>
        </p:txBody>
      </p:sp>
      <p:sp>
        <p:nvSpPr>
          <p:cNvPr id="3" name="Content Placeholder 2">
            <a:extLst>
              <a:ext uri="{FF2B5EF4-FFF2-40B4-BE49-F238E27FC236}">
                <a16:creationId xmlns:a16="http://schemas.microsoft.com/office/drawing/2014/main" id="{2D5A1BFB-C369-45AA-A7A9-11590EF6961A}"/>
              </a:ext>
            </a:extLst>
          </p:cNvPr>
          <p:cNvSpPr>
            <a:spLocks noGrp="1"/>
          </p:cNvSpPr>
          <p:nvPr>
            <p:ph idx="1"/>
          </p:nvPr>
        </p:nvSpPr>
        <p:spPr/>
        <p:txBody>
          <a:bodyPr>
            <a:normAutofit lnSpcReduction="10000"/>
          </a:bodyPr>
          <a:lstStyle/>
          <a:p>
            <a:pPr marL="0" indent="0">
              <a:buNone/>
            </a:pPr>
            <a:r>
              <a:rPr lang="en-US" sz="2800" dirty="0"/>
              <a:t>More Elements:</a:t>
            </a:r>
          </a:p>
          <a:p>
            <a:pPr>
              <a:buFont typeface="Wingdings" panose="05000000000000000000" pitchFamily="2" charset="2"/>
              <a:buChar char="q"/>
            </a:pPr>
            <a:r>
              <a:rPr lang="en-US" sz="2800" dirty="0"/>
              <a:t>Written policies, procedures, and processes</a:t>
            </a:r>
          </a:p>
          <a:p>
            <a:pPr>
              <a:buFont typeface="Wingdings" panose="05000000000000000000" pitchFamily="2" charset="2"/>
              <a:buChar char="q"/>
            </a:pPr>
            <a:r>
              <a:rPr lang="en-US" sz="2800" dirty="0"/>
              <a:t>Training and education</a:t>
            </a:r>
          </a:p>
          <a:p>
            <a:pPr>
              <a:buFont typeface="Wingdings" panose="05000000000000000000" pitchFamily="2" charset="2"/>
              <a:buChar char="q"/>
            </a:pPr>
            <a:r>
              <a:rPr lang="en-US" sz="2800" dirty="0"/>
              <a:t>Lines of communication</a:t>
            </a:r>
          </a:p>
          <a:p>
            <a:pPr marL="919163" lvl="2" indent="-457200">
              <a:buFont typeface="Wingdings" panose="05000000000000000000" pitchFamily="2" charset="2"/>
              <a:buChar char="q"/>
            </a:pPr>
            <a:r>
              <a:rPr lang="en-US" sz="1800" dirty="0"/>
              <a:t>Hotline and Whistleblowers</a:t>
            </a:r>
          </a:p>
          <a:p>
            <a:pPr>
              <a:buFont typeface="Wingdings" panose="05000000000000000000" pitchFamily="2" charset="2"/>
              <a:buChar char="q"/>
            </a:pPr>
            <a:r>
              <a:rPr lang="en-US" sz="2800" dirty="0"/>
              <a:t>Standards enforced through well-publicized guidelines</a:t>
            </a:r>
          </a:p>
          <a:p>
            <a:pPr marL="919163" lvl="2" indent="-457200">
              <a:buFont typeface="Wingdings" panose="05000000000000000000" pitchFamily="2" charset="2"/>
              <a:buChar char="q"/>
            </a:pPr>
            <a:r>
              <a:rPr lang="en-US" sz="1800" dirty="0"/>
              <a:t>Leadership statement</a:t>
            </a:r>
          </a:p>
          <a:p>
            <a:pPr marL="919163" lvl="2" indent="-457200">
              <a:buFont typeface="Wingdings" panose="05000000000000000000" pitchFamily="2" charset="2"/>
              <a:buChar char="q"/>
            </a:pPr>
            <a:r>
              <a:rPr lang="en-US" sz="1800" dirty="0"/>
              <a:t>Reporting obligations</a:t>
            </a:r>
          </a:p>
          <a:p>
            <a:pPr marL="919163" lvl="2" indent="-457200">
              <a:buFont typeface="Wingdings" panose="05000000000000000000" pitchFamily="2" charset="2"/>
              <a:buChar char="q"/>
            </a:pPr>
            <a:r>
              <a:rPr lang="en-US" sz="1800" dirty="0"/>
              <a:t>Whistleblower, non-retaliation </a:t>
            </a:r>
          </a:p>
          <a:p>
            <a:pPr>
              <a:buFont typeface="Wingdings" panose="05000000000000000000" pitchFamily="2" charset="2"/>
              <a:buChar char="q"/>
            </a:pPr>
            <a:endParaRPr lang="en-US" sz="2800" dirty="0"/>
          </a:p>
        </p:txBody>
      </p:sp>
    </p:spTree>
    <p:extLst>
      <p:ext uri="{BB962C8B-B14F-4D97-AF65-F5344CB8AC3E}">
        <p14:creationId xmlns:p14="http://schemas.microsoft.com/office/powerpoint/2010/main" val="3031227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AB2B8-B0FB-410C-A5AF-E5F77E234846}"/>
              </a:ext>
            </a:extLst>
          </p:cNvPr>
          <p:cNvSpPr>
            <a:spLocks noGrp="1"/>
          </p:cNvSpPr>
          <p:nvPr>
            <p:ph type="title"/>
          </p:nvPr>
        </p:nvSpPr>
        <p:spPr/>
        <p:txBody>
          <a:bodyPr/>
          <a:lstStyle/>
          <a:p>
            <a:r>
              <a:rPr lang="en-US" dirty="0"/>
              <a:t>Monitoring &amp; Reviewing</a:t>
            </a:r>
          </a:p>
        </p:txBody>
      </p:sp>
      <p:sp>
        <p:nvSpPr>
          <p:cNvPr id="3" name="Content Placeholder 2">
            <a:extLst>
              <a:ext uri="{FF2B5EF4-FFF2-40B4-BE49-F238E27FC236}">
                <a16:creationId xmlns:a16="http://schemas.microsoft.com/office/drawing/2014/main" id="{CA1D229C-FAC8-491A-9085-8D504863F50E}"/>
              </a:ext>
            </a:extLst>
          </p:cNvPr>
          <p:cNvSpPr>
            <a:spLocks noGrp="1"/>
          </p:cNvSpPr>
          <p:nvPr>
            <p:ph idx="1"/>
          </p:nvPr>
        </p:nvSpPr>
        <p:spPr/>
        <p:txBody>
          <a:bodyPr>
            <a:normAutofit lnSpcReduction="10000"/>
          </a:bodyPr>
          <a:lstStyle/>
          <a:p>
            <a:pPr lvl="0">
              <a:lnSpc>
                <a:spcPct val="80000"/>
              </a:lnSpc>
              <a:spcBef>
                <a:spcPts val="0"/>
              </a:spcBef>
              <a:spcAft>
                <a:spcPts val="0"/>
              </a:spcAft>
              <a:buSzPts val="2480"/>
              <a:buFont typeface="Wingdings" panose="05000000000000000000" pitchFamily="2" charset="2"/>
              <a:buChar char="q"/>
            </a:pPr>
            <a:r>
              <a:rPr lang="en-US" sz="3200" dirty="0">
                <a:solidFill>
                  <a:schemeClr val="dk1"/>
                </a:solidFill>
                <a:ea typeface="Arial"/>
                <a:cs typeface="Arial"/>
                <a:sym typeface="Arial"/>
              </a:rPr>
              <a:t>Reasonable steps</a:t>
            </a:r>
            <a:r>
              <a:rPr lang="en-US" sz="3200" dirty="0"/>
              <a:t> to</a:t>
            </a:r>
            <a:r>
              <a:rPr lang="en-US" sz="3200" dirty="0">
                <a:solidFill>
                  <a:schemeClr val="dk1"/>
                </a:solidFill>
                <a:ea typeface="Arial"/>
                <a:cs typeface="Arial"/>
                <a:sym typeface="Arial"/>
              </a:rPr>
              <a:t>:</a:t>
            </a:r>
            <a:endParaRPr lang="en-US" sz="2800" dirty="0"/>
          </a:p>
          <a:p>
            <a:pPr marL="919163" lvl="2" indent="-457200">
              <a:lnSpc>
                <a:spcPct val="80000"/>
              </a:lnSpc>
              <a:spcBef>
                <a:spcPts val="372"/>
              </a:spcBef>
              <a:spcAft>
                <a:spcPts val="0"/>
              </a:spcAft>
              <a:buSzPts val="1860"/>
              <a:buFont typeface="Wingdings" panose="05000000000000000000" pitchFamily="2" charset="2"/>
              <a:buChar char="q"/>
            </a:pPr>
            <a:r>
              <a:rPr lang="en-US" sz="2400" dirty="0">
                <a:solidFill>
                  <a:schemeClr val="dk1"/>
                </a:solidFill>
                <a:ea typeface="Arial"/>
                <a:cs typeface="Arial"/>
                <a:sym typeface="Arial"/>
              </a:rPr>
              <a:t>Ensure that the organization’s compliance program is followed</a:t>
            </a:r>
            <a:endParaRPr lang="en-US" sz="1800" dirty="0"/>
          </a:p>
          <a:p>
            <a:pPr marL="919163" lvl="2" indent="-457200">
              <a:lnSpc>
                <a:spcPct val="80000"/>
              </a:lnSpc>
              <a:spcBef>
                <a:spcPts val="372"/>
              </a:spcBef>
              <a:spcAft>
                <a:spcPts val="0"/>
              </a:spcAft>
              <a:buSzPts val="1860"/>
              <a:buFont typeface="Wingdings" panose="05000000000000000000" pitchFamily="2" charset="2"/>
              <a:buChar char="q"/>
            </a:pPr>
            <a:r>
              <a:rPr lang="en-US" sz="2400" dirty="0">
                <a:solidFill>
                  <a:schemeClr val="dk1"/>
                </a:solidFill>
                <a:ea typeface="Arial"/>
                <a:cs typeface="Arial"/>
                <a:sym typeface="Arial"/>
              </a:rPr>
              <a:t>Periodically evaluate the effectiveness of the compliance program</a:t>
            </a:r>
            <a:endParaRPr lang="en-US" sz="1800" dirty="0"/>
          </a:p>
          <a:p>
            <a:pPr lvl="0">
              <a:lnSpc>
                <a:spcPct val="80000"/>
              </a:lnSpc>
              <a:spcBef>
                <a:spcPts val="496"/>
              </a:spcBef>
              <a:spcAft>
                <a:spcPts val="0"/>
              </a:spcAft>
              <a:buSzPts val="2480"/>
              <a:buFont typeface="Wingdings" panose="05000000000000000000" pitchFamily="2" charset="2"/>
              <a:buChar char="q"/>
            </a:pPr>
            <a:r>
              <a:rPr lang="en-US" sz="3200" dirty="0">
                <a:solidFill>
                  <a:schemeClr val="dk1"/>
                </a:solidFill>
                <a:ea typeface="Arial"/>
                <a:cs typeface="Arial"/>
                <a:sym typeface="Arial"/>
              </a:rPr>
              <a:t>Routine monitoring of actual performance vs. expected  performance</a:t>
            </a:r>
            <a:endParaRPr lang="en-US" sz="2800" dirty="0"/>
          </a:p>
          <a:p>
            <a:pPr lvl="0">
              <a:lnSpc>
                <a:spcPct val="80000"/>
              </a:lnSpc>
              <a:spcBef>
                <a:spcPts val="496"/>
              </a:spcBef>
              <a:spcAft>
                <a:spcPts val="0"/>
              </a:spcAft>
              <a:buSzPts val="2480"/>
              <a:buFont typeface="Wingdings" panose="05000000000000000000" pitchFamily="2" charset="2"/>
              <a:buChar char="q"/>
            </a:pPr>
            <a:r>
              <a:rPr lang="en-US" sz="3200" dirty="0">
                <a:solidFill>
                  <a:schemeClr val="dk1"/>
                </a:solidFill>
                <a:ea typeface="Arial"/>
                <a:cs typeface="Arial"/>
                <a:sym typeface="Arial"/>
              </a:rPr>
              <a:t>Review and periodic investigation of the current state</a:t>
            </a:r>
            <a:endParaRPr lang="en-US" sz="2800" dirty="0"/>
          </a:p>
          <a:p>
            <a:pPr lvl="0">
              <a:lnSpc>
                <a:spcPct val="80000"/>
              </a:lnSpc>
              <a:spcBef>
                <a:spcPts val="496"/>
              </a:spcBef>
              <a:spcAft>
                <a:spcPts val="0"/>
              </a:spcAft>
              <a:buSzPts val="2480"/>
              <a:buFont typeface="Wingdings" panose="05000000000000000000" pitchFamily="2" charset="2"/>
              <a:buChar char="q"/>
            </a:pPr>
            <a:r>
              <a:rPr lang="en-US" sz="3200" dirty="0">
                <a:solidFill>
                  <a:schemeClr val="dk1"/>
                </a:solidFill>
                <a:ea typeface="Arial"/>
                <a:cs typeface="Arial"/>
                <a:sym typeface="Arial"/>
              </a:rPr>
              <a:t>Types of Monitoring </a:t>
            </a:r>
            <a:endParaRPr lang="en-US" sz="2800" dirty="0"/>
          </a:p>
          <a:p>
            <a:pPr marL="857250" lvl="1" indent="-457200">
              <a:lnSpc>
                <a:spcPct val="80000"/>
              </a:lnSpc>
              <a:spcBef>
                <a:spcPts val="434"/>
              </a:spcBef>
              <a:spcAft>
                <a:spcPts val="0"/>
              </a:spcAft>
              <a:buSzPts val="2170"/>
              <a:buFont typeface="Wingdings" panose="05000000000000000000" pitchFamily="2" charset="2"/>
              <a:buChar char="q"/>
            </a:pPr>
            <a:r>
              <a:rPr lang="en-US" sz="2800" dirty="0">
                <a:solidFill>
                  <a:schemeClr val="dk1"/>
                </a:solidFill>
                <a:ea typeface="Arial"/>
                <a:cs typeface="Arial"/>
                <a:sym typeface="Arial"/>
              </a:rPr>
              <a:t>Line management reviews of risks and their treatments</a:t>
            </a:r>
            <a:endParaRPr lang="en-US" sz="2400" dirty="0"/>
          </a:p>
          <a:p>
            <a:pPr marL="857250" lvl="1" indent="-457200">
              <a:lnSpc>
                <a:spcPct val="80000"/>
              </a:lnSpc>
              <a:spcBef>
                <a:spcPts val="434"/>
              </a:spcBef>
              <a:spcAft>
                <a:spcPts val="0"/>
              </a:spcAft>
              <a:buSzPts val="2170"/>
              <a:buFont typeface="Wingdings" panose="05000000000000000000" pitchFamily="2" charset="2"/>
              <a:buChar char="q"/>
            </a:pPr>
            <a:r>
              <a:rPr lang="en-US" sz="2800" dirty="0">
                <a:solidFill>
                  <a:schemeClr val="dk1"/>
                </a:solidFill>
                <a:ea typeface="Arial"/>
                <a:cs typeface="Arial"/>
                <a:sym typeface="Arial"/>
              </a:rPr>
              <a:t>Internal auditing</a:t>
            </a:r>
            <a:endParaRPr lang="en-US" sz="2400" dirty="0"/>
          </a:p>
          <a:p>
            <a:pPr marL="857250" lvl="1" indent="-457200">
              <a:lnSpc>
                <a:spcPct val="80000"/>
              </a:lnSpc>
              <a:spcBef>
                <a:spcPts val="434"/>
              </a:spcBef>
              <a:spcAft>
                <a:spcPts val="0"/>
              </a:spcAft>
              <a:buSzPts val="2170"/>
              <a:buFont typeface="Wingdings" panose="05000000000000000000" pitchFamily="2" charset="2"/>
              <a:buChar char="q"/>
            </a:pPr>
            <a:r>
              <a:rPr lang="en-US" sz="2800" dirty="0">
                <a:solidFill>
                  <a:schemeClr val="dk1"/>
                </a:solidFill>
                <a:ea typeface="Arial"/>
                <a:cs typeface="Arial"/>
                <a:sym typeface="Arial"/>
              </a:rPr>
              <a:t>External auditing</a:t>
            </a:r>
          </a:p>
          <a:p>
            <a:pPr marL="500380" lvl="0" indent="-342900">
              <a:lnSpc>
                <a:spcPct val="80000"/>
              </a:lnSpc>
              <a:spcBef>
                <a:spcPts val="496"/>
              </a:spcBef>
              <a:spcAft>
                <a:spcPts val="0"/>
              </a:spcAft>
              <a:buSzPts val="2480"/>
              <a:buFont typeface="Wingdings" panose="05000000000000000000" pitchFamily="2" charset="2"/>
              <a:buChar char="q"/>
            </a:pPr>
            <a:endParaRPr lang="en-US" sz="3200" dirty="0">
              <a:solidFill>
                <a:schemeClr val="dk1"/>
              </a:solidFill>
              <a:ea typeface="Arial"/>
              <a:cs typeface="Arial"/>
              <a:sym typeface="Arial"/>
            </a:endParaRPr>
          </a:p>
          <a:p>
            <a:pPr>
              <a:buFont typeface="Wingdings" panose="05000000000000000000" pitchFamily="2" charset="2"/>
              <a:buChar char="q"/>
            </a:pPr>
            <a:endParaRPr lang="en-US" sz="2800" dirty="0"/>
          </a:p>
        </p:txBody>
      </p:sp>
    </p:spTree>
    <p:extLst>
      <p:ext uri="{BB962C8B-B14F-4D97-AF65-F5344CB8AC3E}">
        <p14:creationId xmlns:p14="http://schemas.microsoft.com/office/powerpoint/2010/main" val="31696941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57EA7-B237-40A7-BDAF-67979D345554}"/>
              </a:ext>
            </a:extLst>
          </p:cNvPr>
          <p:cNvSpPr>
            <a:spLocks noGrp="1"/>
          </p:cNvSpPr>
          <p:nvPr>
            <p:ph type="title"/>
          </p:nvPr>
        </p:nvSpPr>
        <p:spPr/>
        <p:txBody>
          <a:bodyPr/>
          <a:lstStyle/>
          <a:p>
            <a:r>
              <a:rPr lang="en-US" dirty="0"/>
              <a:t>Continuous Improvement Cycle </a:t>
            </a:r>
          </a:p>
        </p:txBody>
      </p:sp>
      <p:pic>
        <p:nvPicPr>
          <p:cNvPr id="4" name="Shape 215">
            <a:extLst>
              <a:ext uri="{FF2B5EF4-FFF2-40B4-BE49-F238E27FC236}">
                <a16:creationId xmlns:a16="http://schemas.microsoft.com/office/drawing/2014/main" id="{8910860B-F7AB-4E6F-B81F-793CE72466EC}"/>
              </a:ext>
            </a:extLst>
          </p:cNvPr>
          <p:cNvPicPr preferRelativeResize="0">
            <a:picLocks noGrp="1"/>
          </p:cNvPicPr>
          <p:nvPr>
            <p:ph idx="1"/>
          </p:nvPr>
        </p:nvPicPr>
        <p:blipFill rotWithShape="1">
          <a:blip r:embed="rId2">
            <a:alphaModFix/>
          </a:blip>
          <a:srcRect/>
          <a:stretch/>
        </p:blipFill>
        <p:spPr>
          <a:xfrm>
            <a:off x="3032760" y="2050431"/>
            <a:ext cx="6126480" cy="3840480"/>
          </a:xfrm>
          <a:prstGeom prst="rect">
            <a:avLst/>
          </a:prstGeom>
          <a:noFill/>
          <a:ln>
            <a:noFill/>
          </a:ln>
        </p:spPr>
      </p:pic>
    </p:spTree>
    <p:extLst>
      <p:ext uri="{BB962C8B-B14F-4D97-AF65-F5344CB8AC3E}">
        <p14:creationId xmlns:p14="http://schemas.microsoft.com/office/powerpoint/2010/main" val="8591489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877E4-884B-4785-BB75-925D168C45D8}"/>
              </a:ext>
            </a:extLst>
          </p:cNvPr>
          <p:cNvSpPr>
            <a:spLocks noGrp="1"/>
          </p:cNvSpPr>
          <p:nvPr>
            <p:ph type="title"/>
          </p:nvPr>
        </p:nvSpPr>
        <p:spPr/>
        <p:txBody>
          <a:bodyPr/>
          <a:lstStyle/>
          <a:p>
            <a:r>
              <a:rPr lang="en-US" dirty="0"/>
              <a:t>Before Building an Effective Compliance Program</a:t>
            </a:r>
          </a:p>
        </p:txBody>
      </p:sp>
      <p:sp>
        <p:nvSpPr>
          <p:cNvPr id="3" name="Content Placeholder 2">
            <a:extLst>
              <a:ext uri="{FF2B5EF4-FFF2-40B4-BE49-F238E27FC236}">
                <a16:creationId xmlns:a16="http://schemas.microsoft.com/office/drawing/2014/main" id="{CCDD021D-195F-4D96-98B1-1CC77C54C681}"/>
              </a:ext>
            </a:extLst>
          </p:cNvPr>
          <p:cNvSpPr>
            <a:spLocks noGrp="1"/>
          </p:cNvSpPr>
          <p:nvPr>
            <p:ph idx="1"/>
          </p:nvPr>
        </p:nvSpPr>
        <p:spPr/>
        <p:txBody>
          <a:bodyPr/>
          <a:lstStyle/>
          <a:p>
            <a:pPr lvl="0">
              <a:spcBef>
                <a:spcPts val="0"/>
              </a:spcBef>
              <a:spcAft>
                <a:spcPts val="0"/>
              </a:spcAft>
              <a:buSzPts val="2720"/>
              <a:buFont typeface="Wingdings" panose="05000000000000000000" pitchFamily="2" charset="2"/>
              <a:buChar char="q"/>
            </a:pPr>
            <a:r>
              <a:rPr lang="en-US" sz="2720" dirty="0">
                <a:solidFill>
                  <a:schemeClr val="dk1"/>
                </a:solidFill>
                <a:latin typeface="Arial"/>
                <a:ea typeface="Arial"/>
                <a:cs typeface="Arial"/>
                <a:sym typeface="Arial"/>
              </a:rPr>
              <a:t>You must have buy in from the top</a:t>
            </a:r>
            <a:endParaRPr lang="en-US" dirty="0"/>
          </a:p>
          <a:p>
            <a:pPr lvl="0">
              <a:spcBef>
                <a:spcPts val="544"/>
              </a:spcBef>
              <a:spcAft>
                <a:spcPts val="0"/>
              </a:spcAft>
              <a:buSzPts val="2720"/>
              <a:buFont typeface="Wingdings" panose="05000000000000000000" pitchFamily="2" charset="2"/>
              <a:buChar char="q"/>
            </a:pPr>
            <a:r>
              <a:rPr lang="en-US" sz="2720" dirty="0">
                <a:solidFill>
                  <a:schemeClr val="dk1"/>
                </a:solidFill>
                <a:latin typeface="Arial"/>
                <a:ea typeface="Arial"/>
                <a:cs typeface="Arial"/>
                <a:sym typeface="Arial"/>
              </a:rPr>
              <a:t>Establish Compliance as a component of the department’s strategic plan</a:t>
            </a:r>
            <a:endParaRPr lang="en-US" dirty="0"/>
          </a:p>
          <a:p>
            <a:pPr lvl="0">
              <a:spcBef>
                <a:spcPts val="544"/>
              </a:spcBef>
              <a:spcAft>
                <a:spcPts val="0"/>
              </a:spcAft>
              <a:buSzPts val="2720"/>
              <a:buFont typeface="Wingdings" panose="05000000000000000000" pitchFamily="2" charset="2"/>
              <a:buChar char="q"/>
            </a:pPr>
            <a:r>
              <a:rPr lang="en-US" sz="2720" dirty="0">
                <a:solidFill>
                  <a:schemeClr val="dk1"/>
                </a:solidFill>
                <a:latin typeface="Arial"/>
                <a:ea typeface="Arial"/>
                <a:cs typeface="Arial"/>
                <a:sym typeface="Arial"/>
              </a:rPr>
              <a:t>Identify common behaviors that cut across multiple compliance areas and make those central</a:t>
            </a:r>
            <a:endParaRPr lang="en-US" dirty="0"/>
          </a:p>
          <a:p>
            <a:pPr lvl="0">
              <a:spcBef>
                <a:spcPts val="544"/>
              </a:spcBef>
              <a:spcAft>
                <a:spcPts val="0"/>
              </a:spcAft>
              <a:buSzPts val="2720"/>
              <a:buFont typeface="Wingdings" panose="05000000000000000000" pitchFamily="2" charset="2"/>
              <a:buChar char="q"/>
            </a:pPr>
            <a:r>
              <a:rPr lang="en-US" sz="2720" dirty="0">
                <a:solidFill>
                  <a:schemeClr val="dk1"/>
                </a:solidFill>
                <a:latin typeface="Arial"/>
                <a:ea typeface="Arial"/>
                <a:cs typeface="Arial"/>
                <a:sym typeface="Arial"/>
              </a:rPr>
              <a:t>Establish risk ownership and management of risk</a:t>
            </a:r>
            <a:endParaRPr lang="en-US" dirty="0"/>
          </a:p>
          <a:p>
            <a:pPr lvl="0">
              <a:spcBef>
                <a:spcPts val="544"/>
              </a:spcBef>
              <a:spcAft>
                <a:spcPts val="0"/>
              </a:spcAft>
              <a:buSzPts val="2720"/>
              <a:buFont typeface="Wingdings" panose="05000000000000000000" pitchFamily="2" charset="2"/>
              <a:buChar char="q"/>
            </a:pPr>
            <a:r>
              <a:rPr lang="en-US" sz="2720" dirty="0">
                <a:solidFill>
                  <a:schemeClr val="dk1"/>
                </a:solidFill>
                <a:latin typeface="Arial"/>
                <a:ea typeface="Arial"/>
                <a:cs typeface="Arial"/>
                <a:sym typeface="Arial"/>
              </a:rPr>
              <a:t>Develop a model that focuses on:</a:t>
            </a:r>
            <a:endParaRPr lang="en-US" dirty="0"/>
          </a:p>
          <a:p>
            <a:pPr marL="919163" lvl="2" indent="-457200">
              <a:spcBef>
                <a:spcPts val="408"/>
              </a:spcBef>
              <a:spcAft>
                <a:spcPts val="0"/>
              </a:spcAft>
              <a:buSzPts val="2040"/>
              <a:buFont typeface="Wingdings" panose="05000000000000000000" pitchFamily="2" charset="2"/>
              <a:buChar char="q"/>
            </a:pPr>
            <a:r>
              <a:rPr lang="en-US" sz="2040" dirty="0">
                <a:solidFill>
                  <a:schemeClr val="dk1"/>
                </a:solidFill>
                <a:latin typeface="Arial"/>
                <a:ea typeface="Arial"/>
                <a:cs typeface="Arial"/>
                <a:sym typeface="Arial"/>
              </a:rPr>
              <a:t>Regulatory standards</a:t>
            </a:r>
            <a:endParaRPr lang="en-US" dirty="0"/>
          </a:p>
          <a:p>
            <a:pPr marL="919163" lvl="2" indent="-457200">
              <a:spcBef>
                <a:spcPts val="408"/>
              </a:spcBef>
              <a:spcAft>
                <a:spcPts val="0"/>
              </a:spcAft>
              <a:buSzPts val="2040"/>
              <a:buFont typeface="Wingdings" panose="05000000000000000000" pitchFamily="2" charset="2"/>
              <a:buChar char="q"/>
            </a:pPr>
            <a:r>
              <a:rPr lang="en-US" sz="2040" dirty="0">
                <a:solidFill>
                  <a:schemeClr val="dk1"/>
                </a:solidFill>
                <a:latin typeface="Arial"/>
                <a:ea typeface="Arial"/>
                <a:cs typeface="Arial"/>
                <a:sym typeface="Arial"/>
              </a:rPr>
              <a:t>Guidelines and best practices</a:t>
            </a:r>
            <a:endParaRPr lang="en-US" dirty="0"/>
          </a:p>
          <a:p>
            <a:pPr marL="919163" lvl="2" indent="-457200">
              <a:spcBef>
                <a:spcPts val="408"/>
              </a:spcBef>
              <a:spcAft>
                <a:spcPts val="0"/>
              </a:spcAft>
              <a:buSzPts val="2040"/>
              <a:buFont typeface="Wingdings" panose="05000000000000000000" pitchFamily="2" charset="2"/>
              <a:buChar char="q"/>
            </a:pPr>
            <a:r>
              <a:rPr lang="en-US" sz="2040" dirty="0">
                <a:solidFill>
                  <a:schemeClr val="dk1"/>
                </a:solidFill>
                <a:latin typeface="Arial"/>
                <a:ea typeface="Arial"/>
                <a:cs typeface="Arial"/>
                <a:sym typeface="Arial"/>
              </a:rPr>
              <a:t>Emerging regulations and guidelines </a:t>
            </a:r>
            <a:endParaRPr lang="en-US" dirty="0"/>
          </a:p>
          <a:p>
            <a:pPr marL="629920" lvl="0" indent="-457200">
              <a:spcBef>
                <a:spcPts val="544"/>
              </a:spcBef>
              <a:spcAft>
                <a:spcPts val="0"/>
              </a:spcAft>
              <a:buSzPts val="2720"/>
              <a:buFont typeface="Wingdings" panose="05000000000000000000" pitchFamily="2" charset="2"/>
              <a:buChar char="q"/>
            </a:pPr>
            <a:endParaRPr lang="en-US" sz="2720" dirty="0">
              <a:solidFill>
                <a:schemeClr val="dk1"/>
              </a:solidFill>
              <a:latin typeface="Arial"/>
              <a:ea typeface="Arial"/>
              <a:cs typeface="Arial"/>
              <a:sym typeface="Arial"/>
            </a:endParaRPr>
          </a:p>
          <a:p>
            <a:pPr marL="629920" lvl="0" indent="-457200">
              <a:spcBef>
                <a:spcPts val="544"/>
              </a:spcBef>
              <a:spcAft>
                <a:spcPts val="0"/>
              </a:spcAft>
              <a:buSzPts val="2720"/>
              <a:buFont typeface="Wingdings" panose="05000000000000000000" pitchFamily="2" charset="2"/>
              <a:buChar char="q"/>
            </a:pPr>
            <a:endParaRPr lang="en-US" sz="2720" dirty="0">
              <a:solidFill>
                <a:schemeClr val="dk1"/>
              </a:solidFill>
              <a:latin typeface="Arial"/>
              <a:ea typeface="Arial"/>
              <a:cs typeface="Arial"/>
              <a:sym typeface="Arial"/>
            </a:endParaRP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23596694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4C23-6CE5-4A64-8C6F-ABA94656F3E0}"/>
              </a:ext>
            </a:extLst>
          </p:cNvPr>
          <p:cNvSpPr>
            <a:spLocks noGrp="1"/>
          </p:cNvSpPr>
          <p:nvPr>
            <p:ph type="title"/>
          </p:nvPr>
        </p:nvSpPr>
        <p:spPr/>
        <p:txBody>
          <a:bodyPr/>
          <a:lstStyle/>
          <a:p>
            <a:r>
              <a:rPr lang="en-US" dirty="0"/>
              <a:t>Develop a Department Compliance Calendar</a:t>
            </a:r>
          </a:p>
        </p:txBody>
      </p:sp>
      <p:sp>
        <p:nvSpPr>
          <p:cNvPr id="3" name="Content Placeholder 2">
            <a:extLst>
              <a:ext uri="{FF2B5EF4-FFF2-40B4-BE49-F238E27FC236}">
                <a16:creationId xmlns:a16="http://schemas.microsoft.com/office/drawing/2014/main" id="{C6664AFC-30A7-4C84-B4FE-B80903093E49}"/>
              </a:ext>
            </a:extLst>
          </p:cNvPr>
          <p:cNvSpPr>
            <a:spLocks noGrp="1"/>
          </p:cNvSpPr>
          <p:nvPr>
            <p:ph idx="1"/>
          </p:nvPr>
        </p:nvSpPr>
        <p:spPr/>
        <p:txBody>
          <a:bodyPr>
            <a:normAutofit/>
          </a:bodyPr>
          <a:lstStyle/>
          <a:p>
            <a:pPr>
              <a:buFont typeface="Wingdings" panose="05000000000000000000" pitchFamily="2" charset="2"/>
              <a:buChar char="q"/>
            </a:pPr>
            <a:r>
              <a:rPr lang="en-US" sz="3600" dirty="0"/>
              <a:t>Create universal template</a:t>
            </a:r>
          </a:p>
          <a:p>
            <a:pPr marL="919163" lvl="2" indent="-457200">
              <a:buFont typeface="Wingdings" panose="05000000000000000000" pitchFamily="2" charset="2"/>
              <a:buChar char="q"/>
            </a:pPr>
            <a:r>
              <a:rPr lang="en-US" sz="2400" dirty="0"/>
              <a:t>Must include the governing authority/ risk owner</a:t>
            </a:r>
          </a:p>
          <a:p>
            <a:pPr marL="919163" lvl="2" indent="-457200">
              <a:buFont typeface="Wingdings" panose="05000000000000000000" pitchFamily="2" charset="2"/>
              <a:buChar char="q"/>
            </a:pPr>
            <a:r>
              <a:rPr lang="en-US" sz="2400" dirty="0"/>
              <a:t>Description of action steps, responsibility, and completion date</a:t>
            </a:r>
          </a:p>
          <a:p>
            <a:pPr>
              <a:buFont typeface="Wingdings" panose="05000000000000000000" pitchFamily="2" charset="2"/>
              <a:buChar char="q"/>
            </a:pPr>
            <a:r>
              <a:rPr lang="en-US" sz="3600" dirty="0"/>
              <a:t>Divisions of regulatory compliance</a:t>
            </a:r>
          </a:p>
          <a:p>
            <a:pPr>
              <a:buFont typeface="Wingdings" panose="05000000000000000000" pitchFamily="2" charset="2"/>
              <a:buChar char="q"/>
            </a:pPr>
            <a:r>
              <a:rPr lang="en-US" sz="3600" dirty="0"/>
              <a:t>Organization wide inventory of dates for compliance </a:t>
            </a:r>
          </a:p>
          <a:p>
            <a:pPr marL="919163" lvl="2" indent="-457200">
              <a:buFont typeface="Wingdings" panose="05000000000000000000" pitchFamily="2" charset="2"/>
              <a:buChar char="q"/>
            </a:pPr>
            <a:r>
              <a:rPr lang="en-US" sz="2400" dirty="0"/>
              <a:t>Must include the standard, requirement, risk owner, deadline, and status update</a:t>
            </a:r>
          </a:p>
          <a:p>
            <a:pPr>
              <a:buFont typeface="Wingdings" panose="05000000000000000000" pitchFamily="2" charset="2"/>
              <a:buChar char="q"/>
            </a:pPr>
            <a:endParaRPr lang="en-US" sz="3600" dirty="0"/>
          </a:p>
        </p:txBody>
      </p:sp>
    </p:spTree>
    <p:extLst>
      <p:ext uri="{BB962C8B-B14F-4D97-AF65-F5344CB8AC3E}">
        <p14:creationId xmlns:p14="http://schemas.microsoft.com/office/powerpoint/2010/main" val="3653731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8B61A-AC32-4158-B594-89A66A614B5C}"/>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D7CA11D6-A661-4F8A-A628-B76C05F4E0F1}"/>
              </a:ext>
            </a:extLst>
          </p:cNvPr>
          <p:cNvSpPr>
            <a:spLocks noGrp="1"/>
          </p:cNvSpPr>
          <p:nvPr>
            <p:ph idx="1"/>
          </p:nvPr>
        </p:nvSpPr>
        <p:spPr/>
        <p:txBody>
          <a:bodyPr>
            <a:normAutofit/>
          </a:bodyPr>
          <a:lstStyle/>
          <a:p>
            <a:pPr marL="0" lvl="0" indent="0">
              <a:spcBef>
                <a:spcPts val="0"/>
              </a:spcBef>
              <a:spcAft>
                <a:spcPts val="0"/>
              </a:spcAft>
              <a:buSzPts val="3200"/>
              <a:buNone/>
            </a:pPr>
            <a:r>
              <a:rPr lang="en-US" sz="2800" dirty="0">
                <a:solidFill>
                  <a:schemeClr val="dk1"/>
                </a:solidFill>
                <a:latin typeface="Arial"/>
                <a:ea typeface="Arial"/>
                <a:cs typeface="Arial"/>
                <a:sym typeface="Arial"/>
              </a:rPr>
              <a:t>“Do what you can, with what you have, where you are.”‐ Theodore Roosevelt </a:t>
            </a:r>
            <a:endParaRPr lang="en-US" sz="2800" dirty="0"/>
          </a:p>
          <a:p>
            <a:pPr lvl="0">
              <a:spcBef>
                <a:spcPts val="640"/>
              </a:spcBef>
              <a:spcAft>
                <a:spcPts val="0"/>
              </a:spcAft>
              <a:buSzPts val="3200"/>
              <a:buFont typeface="Wingdings" panose="05000000000000000000" pitchFamily="2" charset="2"/>
              <a:buChar char="q"/>
            </a:pPr>
            <a:r>
              <a:rPr lang="en-US" sz="2800" dirty="0">
                <a:solidFill>
                  <a:schemeClr val="dk1"/>
                </a:solidFill>
                <a:latin typeface="Arial"/>
                <a:ea typeface="Arial"/>
                <a:cs typeface="Arial"/>
                <a:sym typeface="Arial"/>
              </a:rPr>
              <a:t>Start with Governance </a:t>
            </a:r>
            <a:endParaRPr lang="en-US" sz="2800" dirty="0"/>
          </a:p>
          <a:p>
            <a:pPr lvl="0">
              <a:spcBef>
                <a:spcPts val="640"/>
              </a:spcBef>
              <a:spcAft>
                <a:spcPts val="0"/>
              </a:spcAft>
              <a:buSzPts val="3200"/>
              <a:buFont typeface="Wingdings" panose="05000000000000000000" pitchFamily="2" charset="2"/>
              <a:buChar char="q"/>
            </a:pPr>
            <a:r>
              <a:rPr lang="en-US" sz="2800" dirty="0">
                <a:solidFill>
                  <a:schemeClr val="dk1"/>
                </a:solidFill>
                <a:latin typeface="Arial"/>
                <a:ea typeface="Arial"/>
                <a:cs typeface="Arial"/>
                <a:sym typeface="Arial"/>
              </a:rPr>
              <a:t>Risk Assessment </a:t>
            </a:r>
            <a:endParaRPr lang="en-US" sz="2800" dirty="0"/>
          </a:p>
          <a:p>
            <a:pPr lvl="0">
              <a:spcBef>
                <a:spcPts val="640"/>
              </a:spcBef>
              <a:spcAft>
                <a:spcPts val="0"/>
              </a:spcAft>
              <a:buSzPts val="3200"/>
              <a:buFont typeface="Wingdings" panose="05000000000000000000" pitchFamily="2" charset="2"/>
              <a:buChar char="q"/>
            </a:pPr>
            <a:r>
              <a:rPr lang="en-US" sz="2800" dirty="0">
                <a:solidFill>
                  <a:schemeClr val="dk1"/>
                </a:solidFill>
                <a:latin typeface="Arial"/>
                <a:ea typeface="Arial"/>
                <a:cs typeface="Arial"/>
                <a:sym typeface="Arial"/>
              </a:rPr>
              <a:t>Manage &amp; Mitigate Risks with Action </a:t>
            </a:r>
            <a:endParaRPr lang="en-US" sz="2800" dirty="0"/>
          </a:p>
          <a:p>
            <a:pPr lvl="0">
              <a:spcBef>
                <a:spcPts val="640"/>
              </a:spcBef>
              <a:spcAft>
                <a:spcPts val="0"/>
              </a:spcAft>
              <a:buSzPts val="3200"/>
              <a:buFont typeface="Wingdings" panose="05000000000000000000" pitchFamily="2" charset="2"/>
              <a:buChar char="q"/>
            </a:pPr>
            <a:r>
              <a:rPr lang="en-US" sz="2800" dirty="0">
                <a:solidFill>
                  <a:schemeClr val="dk1"/>
                </a:solidFill>
                <a:latin typeface="Arial"/>
                <a:ea typeface="Arial"/>
                <a:cs typeface="Arial"/>
                <a:sym typeface="Arial"/>
              </a:rPr>
              <a:t>Reporting </a:t>
            </a:r>
            <a:endParaRPr lang="en-US" sz="2800" dirty="0"/>
          </a:p>
          <a:p>
            <a:pPr lvl="0">
              <a:spcBef>
                <a:spcPts val="640"/>
              </a:spcBef>
              <a:spcAft>
                <a:spcPts val="0"/>
              </a:spcAft>
              <a:buSzPts val="3200"/>
              <a:buFont typeface="Wingdings" panose="05000000000000000000" pitchFamily="2" charset="2"/>
              <a:buChar char="q"/>
            </a:pPr>
            <a:r>
              <a:rPr lang="en-US" sz="2800" dirty="0">
                <a:solidFill>
                  <a:schemeClr val="dk1"/>
                </a:solidFill>
                <a:latin typeface="Arial"/>
                <a:ea typeface="Arial"/>
                <a:cs typeface="Arial"/>
                <a:sym typeface="Arial"/>
              </a:rPr>
              <a:t>Continuous Improvement </a:t>
            </a:r>
            <a:endParaRPr lang="en-US" sz="2800" dirty="0"/>
          </a:p>
          <a:p>
            <a:pPr lvl="0">
              <a:spcBef>
                <a:spcPts val="640"/>
              </a:spcBef>
              <a:spcAft>
                <a:spcPts val="0"/>
              </a:spcAft>
              <a:buSzPts val="3200"/>
              <a:buFont typeface="Wingdings" panose="05000000000000000000" pitchFamily="2" charset="2"/>
              <a:buChar char="q"/>
            </a:pPr>
            <a:r>
              <a:rPr lang="en-US" sz="2800" dirty="0">
                <a:solidFill>
                  <a:schemeClr val="dk1"/>
                </a:solidFill>
                <a:latin typeface="Arial"/>
                <a:ea typeface="Arial"/>
                <a:cs typeface="Arial"/>
                <a:sym typeface="Arial"/>
              </a:rPr>
              <a:t>Design for Engagement</a:t>
            </a:r>
            <a:endParaRPr lang="en-US" sz="2800" dirty="0"/>
          </a:p>
          <a:p>
            <a:pPr marL="546100" lvl="0" indent="-342900">
              <a:spcBef>
                <a:spcPts val="640"/>
              </a:spcBef>
              <a:spcAft>
                <a:spcPts val="0"/>
              </a:spcAft>
              <a:buSzPts val="3200"/>
              <a:buFont typeface="Wingdings" panose="05000000000000000000" pitchFamily="2" charset="2"/>
              <a:buChar char="q"/>
            </a:pPr>
            <a:endParaRPr lang="en-US" sz="2800" dirty="0">
              <a:solidFill>
                <a:schemeClr val="dk1"/>
              </a:solidFill>
              <a:latin typeface="Arial"/>
              <a:ea typeface="Arial"/>
              <a:cs typeface="Arial"/>
              <a:sym typeface="Arial"/>
            </a:endParaRPr>
          </a:p>
          <a:p>
            <a:pPr>
              <a:buFont typeface="Wingdings" panose="05000000000000000000" pitchFamily="2" charset="2"/>
              <a:buChar char="q"/>
            </a:pPr>
            <a:endParaRPr lang="en-US" sz="2800" dirty="0"/>
          </a:p>
        </p:txBody>
      </p:sp>
    </p:spTree>
    <p:extLst>
      <p:ext uri="{BB962C8B-B14F-4D97-AF65-F5344CB8AC3E}">
        <p14:creationId xmlns:p14="http://schemas.microsoft.com/office/powerpoint/2010/main" val="1148680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5" name="Picture 2" descr="Image result for Q&amp;A">
            <a:extLst>
              <a:ext uri="{FF2B5EF4-FFF2-40B4-BE49-F238E27FC236}">
                <a16:creationId xmlns:a16="http://schemas.microsoft.com/office/drawing/2014/main" id="{E7A58D7F-BCA9-49B5-93E5-CEA7C7CF3E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223" y="1790369"/>
            <a:ext cx="5174388" cy="309539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506BBD5-B2A9-4291-BFFF-4D83555A7CB2}"/>
              </a:ext>
            </a:extLst>
          </p:cNvPr>
          <p:cNvSpPr txBox="1"/>
          <p:nvPr/>
        </p:nvSpPr>
        <p:spPr>
          <a:xfrm>
            <a:off x="6096000" y="2122347"/>
            <a:ext cx="5174388" cy="2431435"/>
          </a:xfrm>
          <a:prstGeom prst="rect">
            <a:avLst/>
          </a:prstGeom>
          <a:noFill/>
        </p:spPr>
        <p:txBody>
          <a:bodyPr wrap="square" rtlCol="0">
            <a:spAutoFit/>
          </a:bodyPr>
          <a:lstStyle/>
          <a:p>
            <a:r>
              <a:rPr lang="en-US" sz="3200" b="1" dirty="0"/>
              <a:t>Priyanka Upendra</a:t>
            </a:r>
          </a:p>
          <a:p>
            <a:r>
              <a:rPr lang="en-US" sz="2400" dirty="0"/>
              <a:t>Compliance Program Director</a:t>
            </a:r>
          </a:p>
          <a:p>
            <a:r>
              <a:rPr lang="en-US" sz="2400" dirty="0"/>
              <a:t>Technology Management, </a:t>
            </a:r>
          </a:p>
          <a:p>
            <a:r>
              <a:rPr lang="en-US" sz="2400" dirty="0"/>
              <a:t>Banner Health</a:t>
            </a:r>
          </a:p>
          <a:p>
            <a:r>
              <a:rPr lang="en-US" sz="2400" dirty="0">
                <a:hlinkClick r:id="rId4"/>
              </a:rPr>
              <a:t>Priyanka.Upendra@bannerhealth.com</a:t>
            </a:r>
            <a:endParaRPr lang="en-US" sz="2400" dirty="0"/>
          </a:p>
          <a:p>
            <a:r>
              <a:rPr lang="en-US" sz="2400" dirty="0"/>
              <a:t>(602) 747- 2393</a:t>
            </a:r>
          </a:p>
        </p:txBody>
      </p:sp>
    </p:spTree>
    <p:extLst>
      <p:ext uri="{BB962C8B-B14F-4D97-AF65-F5344CB8AC3E}">
        <p14:creationId xmlns:p14="http://schemas.microsoft.com/office/powerpoint/2010/main" val="267620617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B8BEA39F66FA4284ED927180E2C302" ma:contentTypeVersion="6" ma:contentTypeDescription="Create a new document." ma:contentTypeScope="" ma:versionID="2aceb759d47de4fd9adcb0f1d10d92d3">
  <xsd:schema xmlns:xsd="http://www.w3.org/2001/XMLSchema" xmlns:xs="http://www.w3.org/2001/XMLSchema" xmlns:p="http://schemas.microsoft.com/office/2006/metadata/properties" xmlns:ns2="899e49e1-1c38-48b1-8976-250e99c588b4" xmlns:ns3="94e912cf-9e72-40c1-8d58-c67e327d08d1" targetNamespace="http://schemas.microsoft.com/office/2006/metadata/properties" ma:root="true" ma:fieldsID="647acc0789dc234709a8ebfe203b05c0" ns2:_="" ns3:_="">
    <xsd:import namespace="899e49e1-1c38-48b1-8976-250e99c588b4"/>
    <xsd:import namespace="94e912cf-9e72-40c1-8d58-c67e327d08d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9e49e1-1c38-48b1-8976-250e99c588b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e912cf-9e72-40c1-8d58-c67e327d08d1"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3CED63D-CDF6-46DB-8D23-3B0F68BF34F2}">
  <ds:schemaRefs>
    <ds:schemaRef ds:uri="http://schemas.microsoft.com/sharepoint/v3/contenttype/forms"/>
  </ds:schemaRefs>
</ds:datastoreItem>
</file>

<file path=customXml/itemProps2.xml><?xml version="1.0" encoding="utf-8"?>
<ds:datastoreItem xmlns:ds="http://schemas.openxmlformats.org/officeDocument/2006/customXml" ds:itemID="{9E8E615C-AF5C-4CD9-8F56-34A755288D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9e49e1-1c38-48b1-8976-250e99c588b4"/>
    <ds:schemaRef ds:uri="94e912cf-9e72-40c1-8d58-c67e327d08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E25DDD-95CA-41E4-8518-B9240ABE6DFF}">
  <ds:schemaRefs>
    <ds:schemaRef ds:uri="http://schemas.microsoft.com/office/2006/documentManagement/types"/>
    <ds:schemaRef ds:uri="http://schemas.microsoft.com/office/infopath/2007/PartnerControls"/>
    <ds:schemaRef ds:uri="899e49e1-1c38-48b1-8976-250e99c588b4"/>
    <ds:schemaRef ds:uri="http://purl.org/dc/elements/1.1/"/>
    <ds:schemaRef ds:uri="http://schemas.microsoft.com/office/2006/metadata/properties"/>
    <ds:schemaRef ds:uri="94e912cf-9e72-40c1-8d58-c67e327d08d1"/>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Retrospect</Template>
  <TotalTime>3921</TotalTime>
  <Words>1596</Words>
  <Application>Microsoft Office PowerPoint</Application>
  <PresentationFormat>Widescreen</PresentationFormat>
  <Paragraphs>238</Paragraphs>
  <Slides>35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Calibri Light</vt:lpstr>
      <vt:lpstr>Wingdings</vt:lpstr>
      <vt:lpstr>Retrospect</vt:lpstr>
      <vt:lpstr>What does Compliance mean for the HTM Department?</vt:lpstr>
      <vt:lpstr>Nothing in this presentation is intended to be legal advice.  Any examples or scenarios are for discussion purposes only. </vt:lpstr>
      <vt:lpstr>Session Overview</vt:lpstr>
      <vt:lpstr>“Making health care easier, so life can be better.”</vt:lpstr>
      <vt:lpstr>Current State</vt:lpstr>
      <vt:lpstr>System Availability and Patient Care Access are Highly Visible to Executive Leadership</vt:lpstr>
      <vt:lpstr>An HTM Compliance Program:</vt:lpstr>
      <vt:lpstr>Core Elements for an Effective HTM Compliance Program</vt:lpstr>
      <vt:lpstr>When you decide to develop an HTM Compliance Program</vt:lpstr>
      <vt:lpstr>HTM Compliance Professional: </vt:lpstr>
      <vt:lpstr>HTM Compliance Program Initiatives</vt:lpstr>
      <vt:lpstr>PowerPoint Presentation</vt:lpstr>
      <vt:lpstr>Conduct the compliance risk analysis:</vt:lpstr>
      <vt:lpstr>Risk Identification</vt:lpstr>
      <vt:lpstr>Periodic risk assessments</vt:lpstr>
      <vt:lpstr>Periodic risk assessments</vt:lpstr>
      <vt:lpstr>Design a RA Project for Engagement</vt:lpstr>
      <vt:lpstr>Creating a Risk Registry</vt:lpstr>
      <vt:lpstr>Sample Risk Registry</vt:lpstr>
      <vt:lpstr>Risk Evaluation</vt:lpstr>
      <vt:lpstr>Likelihood matrix</vt:lpstr>
      <vt:lpstr>Impact matrix</vt:lpstr>
      <vt:lpstr>Evaluate Existing Risk Controls for Each Law/ Regulation</vt:lpstr>
      <vt:lpstr>Creating Action Plans to Manage/ Mitigate Risks</vt:lpstr>
      <vt:lpstr>Distill Registry to Top 5 Risks</vt:lpstr>
      <vt:lpstr>Reports that Engage and Showcase Action Plan Progress</vt:lpstr>
      <vt:lpstr>Risk Response</vt:lpstr>
      <vt:lpstr>Internal Controls</vt:lpstr>
      <vt:lpstr>Compliance Communication</vt:lpstr>
      <vt:lpstr>Monitoring &amp; Reviewing</vt:lpstr>
      <vt:lpstr>Continuous Improvement Cycle </vt:lpstr>
      <vt:lpstr>Before Building an Effective Compliance Program</vt:lpstr>
      <vt:lpstr>Develop a Department Compliance Calendar</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Embedding Security into the Clinical Technology Enterprise Strategy</dc:title>
  <dc:creator>Upendra, Priyanka</dc:creator>
  <cp:lastModifiedBy>Upendra, Priyanka</cp:lastModifiedBy>
  <cp:revision>112</cp:revision>
  <dcterms:created xsi:type="dcterms:W3CDTF">2018-09-10T19:51:35Z</dcterms:created>
  <dcterms:modified xsi:type="dcterms:W3CDTF">2018-10-09T16:27:27Z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1a4512-8026-4a73-bfb7-8d52c1779a3a_Enabled">
    <vt:lpwstr>True</vt:lpwstr>
  </property>
  <property fmtid="{D5CDD505-2E9C-101B-9397-08002B2CF9AE}" pid="3" name="MSIP_Label_ba1a4512-8026-4a73-bfb7-8d52c1779a3a_SiteId">
    <vt:lpwstr>a79016de-bdd0-4e47-91f4-79416ab912ad</vt:lpwstr>
  </property>
  <property fmtid="{D5CDD505-2E9C-101B-9397-08002B2CF9AE}" pid="4" name="MSIP_Label_ba1a4512-8026-4a73-bfb7-8d52c1779a3a_Owner">
    <vt:lpwstr>Shawn.Anderson@imail.org</vt:lpwstr>
  </property>
  <property fmtid="{D5CDD505-2E9C-101B-9397-08002B2CF9AE}" pid="5" name="MSIP_Label_ba1a4512-8026-4a73-bfb7-8d52c1779a3a_SetDate">
    <vt:lpwstr>2018-09-24T17:11:33.5026472Z</vt:lpwstr>
  </property>
  <property fmtid="{D5CDD505-2E9C-101B-9397-08002B2CF9AE}" pid="6" name="MSIP_Label_ba1a4512-8026-4a73-bfb7-8d52c1779a3a_Name">
    <vt:lpwstr>Sensitive Information</vt:lpwstr>
  </property>
  <property fmtid="{D5CDD505-2E9C-101B-9397-08002B2CF9AE}" pid="7" name="MSIP_Label_ba1a4512-8026-4a73-bfb7-8d52c1779a3a_Application">
    <vt:lpwstr>Microsoft Azure Information Protection</vt:lpwstr>
  </property>
  <property fmtid="{D5CDD505-2E9C-101B-9397-08002B2CF9AE}" pid="8" name="MSIP_Label_ba1a4512-8026-4a73-bfb7-8d52c1779a3a_Extended_MSFT_Method">
    <vt:lpwstr>Automatic</vt:lpwstr>
  </property>
  <property fmtid="{D5CDD505-2E9C-101B-9397-08002B2CF9AE}" pid="9" name="Sensitivity">
    <vt:lpwstr>Sensitive Information</vt:lpwstr>
  </property>
  <property fmtid="{D5CDD505-2E9C-101B-9397-08002B2CF9AE}" pid="10" name="ContentTypeId">
    <vt:lpwstr>0x010100D4B8BEA39F66FA4284ED927180E2C302</vt:lpwstr>
  </property>
</Properties>
</file>