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837" r:id="rId2"/>
    <p:sldMasterId id="2147483849" r:id="rId3"/>
  </p:sldMasterIdLst>
  <p:notesMasterIdLst>
    <p:notesMasterId r:id="rId26"/>
  </p:notesMasterIdLst>
  <p:handoutMasterIdLst>
    <p:handoutMasterId r:id="rId27"/>
  </p:handoutMasterIdLst>
  <p:sldIdLst>
    <p:sldId id="357" r:id="rId4"/>
    <p:sldId id="374" r:id="rId5"/>
    <p:sldId id="372" r:id="rId6"/>
    <p:sldId id="381" r:id="rId7"/>
    <p:sldId id="378" r:id="rId8"/>
    <p:sldId id="375" r:id="rId9"/>
    <p:sldId id="376" r:id="rId10"/>
    <p:sldId id="371" r:id="rId11"/>
    <p:sldId id="377" r:id="rId12"/>
    <p:sldId id="379" r:id="rId13"/>
    <p:sldId id="373" r:id="rId14"/>
    <p:sldId id="383" r:id="rId15"/>
    <p:sldId id="359" r:id="rId16"/>
    <p:sldId id="384" r:id="rId17"/>
    <p:sldId id="385" r:id="rId18"/>
    <p:sldId id="386" r:id="rId19"/>
    <p:sldId id="388" r:id="rId20"/>
    <p:sldId id="387" r:id="rId21"/>
    <p:sldId id="389" r:id="rId22"/>
    <p:sldId id="382" r:id="rId23"/>
    <p:sldId id="380" r:id="rId24"/>
    <p:sldId id="370" r:id="rId25"/>
  </p:sldIdLst>
  <p:sldSz cx="9144000" cy="6858000" type="screen4x3"/>
  <p:notesSz cx="7010400" cy="9296400"/>
  <p:defaultTextStyle>
    <a:defPPr>
      <a:defRPr lang="en-US"/>
    </a:defPPr>
    <a:lvl1pPr marL="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8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2359AB"/>
    <a:srgbClr val="29ABE3"/>
    <a:srgbClr val="41C0B7"/>
    <a:srgbClr val="5C6871"/>
    <a:srgbClr val="A1BFCA"/>
    <a:srgbClr val="41C0B6"/>
    <a:srgbClr val="0056B8"/>
    <a:srgbClr val="5B6871"/>
    <a:srgbClr val="FF24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3" autoAdjust="0"/>
    <p:restoredTop sz="78480" autoAdjust="0"/>
  </p:normalViewPr>
  <p:slideViewPr>
    <p:cSldViewPr snapToGrid="0">
      <p:cViewPr varScale="1">
        <p:scale>
          <a:sx n="53" d="100"/>
          <a:sy n="53" d="100"/>
        </p:scale>
        <p:origin x="16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68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25C28F-57D1-44D8-89B7-2D0DDC731E2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DBE1246-E7A1-4B86-96C6-49FA2854E6F3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Question the status quo</a:t>
          </a:r>
        </a:p>
      </dgm:t>
    </dgm:pt>
    <dgm:pt modelId="{6DDA34A5-F116-4B2F-9C2C-6D1B3FA84DED}" type="parTrans" cxnId="{EDEC4037-7283-4318-89AE-06A07AFD2B93}">
      <dgm:prSet/>
      <dgm:spPr/>
      <dgm:t>
        <a:bodyPr/>
        <a:lstStyle/>
        <a:p>
          <a:endParaRPr lang="en-US"/>
        </a:p>
      </dgm:t>
    </dgm:pt>
    <dgm:pt modelId="{0DA9C88D-FA53-438C-8C7F-7987E00C04C4}" type="sibTrans" cxnId="{EDEC4037-7283-4318-89AE-06A07AFD2B93}">
      <dgm:prSet/>
      <dgm:spPr/>
      <dgm:t>
        <a:bodyPr/>
        <a:lstStyle/>
        <a:p>
          <a:endParaRPr lang="en-US"/>
        </a:p>
      </dgm:t>
    </dgm:pt>
    <dgm:pt modelId="{D5F9E6B0-6A28-4C4C-BEC4-4C4F6CFF5C0C}">
      <dgm:prSet phldrT="[Text]"/>
      <dgm:spPr>
        <a:solidFill>
          <a:srgbClr val="41C0B7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People</a:t>
          </a:r>
        </a:p>
      </dgm:t>
    </dgm:pt>
    <dgm:pt modelId="{772B30C2-0725-4676-BEDA-281500B2D0D4}" type="parTrans" cxnId="{C000AECC-0099-4B77-A2A4-B8ED55A96E34}">
      <dgm:prSet/>
      <dgm:spPr>
        <a:solidFill>
          <a:srgbClr val="41C0B7"/>
        </a:solidFill>
      </dgm:spPr>
      <dgm:t>
        <a:bodyPr/>
        <a:lstStyle/>
        <a:p>
          <a:endParaRPr lang="en-US"/>
        </a:p>
      </dgm:t>
    </dgm:pt>
    <dgm:pt modelId="{6F6FC8A6-B017-4D11-ABC1-3772BA47464D}" type="sibTrans" cxnId="{C000AECC-0099-4B77-A2A4-B8ED55A96E34}">
      <dgm:prSet/>
      <dgm:spPr/>
      <dgm:t>
        <a:bodyPr/>
        <a:lstStyle/>
        <a:p>
          <a:endParaRPr lang="en-US"/>
        </a:p>
      </dgm:t>
    </dgm:pt>
    <dgm:pt modelId="{0C76DFC6-7CBF-4ADE-ACFA-59CE4B68AC63}">
      <dgm:prSet phldrT="[Text]"/>
      <dgm:spPr>
        <a:solidFill>
          <a:srgbClr val="A1BFCA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Process</a:t>
          </a:r>
        </a:p>
      </dgm:t>
    </dgm:pt>
    <dgm:pt modelId="{BC9F67A4-B0C9-4864-B8EF-B94758BD149B}" type="parTrans" cxnId="{43175B94-D0B4-4827-B3BF-617BF059D4A2}">
      <dgm:prSet/>
      <dgm:spPr>
        <a:solidFill>
          <a:srgbClr val="A1BFCA"/>
        </a:solidFill>
      </dgm:spPr>
      <dgm:t>
        <a:bodyPr/>
        <a:lstStyle/>
        <a:p>
          <a:endParaRPr lang="en-US"/>
        </a:p>
      </dgm:t>
    </dgm:pt>
    <dgm:pt modelId="{75B09E50-5A27-4BDC-8F43-E64C08451E73}" type="sibTrans" cxnId="{43175B94-D0B4-4827-B3BF-617BF059D4A2}">
      <dgm:prSet/>
      <dgm:spPr/>
      <dgm:t>
        <a:bodyPr/>
        <a:lstStyle/>
        <a:p>
          <a:endParaRPr lang="en-US"/>
        </a:p>
      </dgm:t>
    </dgm:pt>
    <dgm:pt modelId="{0C93EF8B-BF3D-4751-A994-0B927592E439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Technology</a:t>
          </a:r>
        </a:p>
      </dgm:t>
    </dgm:pt>
    <dgm:pt modelId="{7F429ADA-FFD1-49E8-A299-D31E6BB88FF5}" type="parTrans" cxnId="{506019B8-35EC-47D8-8447-86D9612455EC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5984A3A2-C8C9-4E39-AAD6-469240A855E0}" type="sibTrans" cxnId="{506019B8-35EC-47D8-8447-86D9612455EC}">
      <dgm:prSet/>
      <dgm:spPr/>
      <dgm:t>
        <a:bodyPr/>
        <a:lstStyle/>
        <a:p>
          <a:endParaRPr lang="en-US"/>
        </a:p>
      </dgm:t>
    </dgm:pt>
    <dgm:pt modelId="{ADA3A2B7-0010-4597-9C80-A5E8A894F6ED}" type="pres">
      <dgm:prSet presAssocID="{8C25C28F-57D1-44D8-89B7-2D0DDC731E2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0AEB46-7A89-4574-850A-388B846B2D14}" type="pres">
      <dgm:prSet presAssocID="{EDBE1246-E7A1-4B86-96C6-49FA2854E6F3}" presName="centerShape" presStyleLbl="node0" presStyleIdx="0" presStyleCnt="1"/>
      <dgm:spPr/>
    </dgm:pt>
    <dgm:pt modelId="{2417C3FC-42A6-4EEA-870D-B75B95221F27}" type="pres">
      <dgm:prSet presAssocID="{772B30C2-0725-4676-BEDA-281500B2D0D4}" presName="parTrans" presStyleLbl="bgSibTrans2D1" presStyleIdx="0" presStyleCnt="3"/>
      <dgm:spPr/>
    </dgm:pt>
    <dgm:pt modelId="{20604E3F-B659-4183-BF6E-33049E6F54F4}" type="pres">
      <dgm:prSet presAssocID="{D5F9E6B0-6A28-4C4C-BEC4-4C4F6CFF5C0C}" presName="node" presStyleLbl="node1" presStyleIdx="0" presStyleCnt="3">
        <dgm:presLayoutVars>
          <dgm:bulletEnabled val="1"/>
        </dgm:presLayoutVars>
      </dgm:prSet>
      <dgm:spPr/>
    </dgm:pt>
    <dgm:pt modelId="{AFA61FC8-A4A2-46AE-8A48-1AD251D2B6ED}" type="pres">
      <dgm:prSet presAssocID="{BC9F67A4-B0C9-4864-B8EF-B94758BD149B}" presName="parTrans" presStyleLbl="bgSibTrans2D1" presStyleIdx="1" presStyleCnt="3"/>
      <dgm:spPr/>
    </dgm:pt>
    <dgm:pt modelId="{35F412A9-958C-46C2-AEBE-46F82A612657}" type="pres">
      <dgm:prSet presAssocID="{0C76DFC6-7CBF-4ADE-ACFA-59CE4B68AC63}" presName="node" presStyleLbl="node1" presStyleIdx="1" presStyleCnt="3">
        <dgm:presLayoutVars>
          <dgm:bulletEnabled val="1"/>
        </dgm:presLayoutVars>
      </dgm:prSet>
      <dgm:spPr/>
    </dgm:pt>
    <dgm:pt modelId="{9361745C-EFB2-4BA8-A478-E56CC119ED2A}" type="pres">
      <dgm:prSet presAssocID="{7F429ADA-FFD1-49E8-A299-D31E6BB88FF5}" presName="parTrans" presStyleLbl="bgSibTrans2D1" presStyleIdx="2" presStyleCnt="3"/>
      <dgm:spPr/>
    </dgm:pt>
    <dgm:pt modelId="{6361F135-47D6-413B-8197-A2FDEF189F6B}" type="pres">
      <dgm:prSet presAssocID="{0C93EF8B-BF3D-4751-A994-0B927592E439}" presName="node" presStyleLbl="node1" presStyleIdx="2" presStyleCnt="3">
        <dgm:presLayoutVars>
          <dgm:bulletEnabled val="1"/>
        </dgm:presLayoutVars>
      </dgm:prSet>
      <dgm:spPr/>
    </dgm:pt>
  </dgm:ptLst>
  <dgm:cxnLst>
    <dgm:cxn modelId="{857CEE1F-1F25-466C-85A4-F1A643C3F816}" type="presOf" srcId="{0C93EF8B-BF3D-4751-A994-0B927592E439}" destId="{6361F135-47D6-413B-8197-A2FDEF189F6B}" srcOrd="0" destOrd="0" presId="urn:microsoft.com/office/officeart/2005/8/layout/radial4"/>
    <dgm:cxn modelId="{C57CAF2A-BE53-45B3-8924-1625CB703610}" type="presOf" srcId="{8C25C28F-57D1-44D8-89B7-2D0DDC731E20}" destId="{ADA3A2B7-0010-4597-9C80-A5E8A894F6ED}" srcOrd="0" destOrd="0" presId="urn:microsoft.com/office/officeart/2005/8/layout/radial4"/>
    <dgm:cxn modelId="{593DD731-FE51-4EA3-9F26-50C5AC120883}" type="presOf" srcId="{BC9F67A4-B0C9-4864-B8EF-B94758BD149B}" destId="{AFA61FC8-A4A2-46AE-8A48-1AD251D2B6ED}" srcOrd="0" destOrd="0" presId="urn:microsoft.com/office/officeart/2005/8/layout/radial4"/>
    <dgm:cxn modelId="{EDEC4037-7283-4318-89AE-06A07AFD2B93}" srcId="{8C25C28F-57D1-44D8-89B7-2D0DDC731E20}" destId="{EDBE1246-E7A1-4B86-96C6-49FA2854E6F3}" srcOrd="0" destOrd="0" parTransId="{6DDA34A5-F116-4B2F-9C2C-6D1B3FA84DED}" sibTransId="{0DA9C88D-FA53-438C-8C7F-7987E00C04C4}"/>
    <dgm:cxn modelId="{DD371379-494F-4CA3-87D4-44FAB5CCFECE}" type="presOf" srcId="{D5F9E6B0-6A28-4C4C-BEC4-4C4F6CFF5C0C}" destId="{20604E3F-B659-4183-BF6E-33049E6F54F4}" srcOrd="0" destOrd="0" presId="urn:microsoft.com/office/officeart/2005/8/layout/radial4"/>
    <dgm:cxn modelId="{F13EDC83-C82B-45AB-A84A-9B40F2916C0A}" type="presOf" srcId="{0C76DFC6-7CBF-4ADE-ACFA-59CE4B68AC63}" destId="{35F412A9-958C-46C2-AEBE-46F82A612657}" srcOrd="0" destOrd="0" presId="urn:microsoft.com/office/officeart/2005/8/layout/radial4"/>
    <dgm:cxn modelId="{9D7AC887-93BE-4348-8242-3653CEF097A5}" type="presOf" srcId="{EDBE1246-E7A1-4B86-96C6-49FA2854E6F3}" destId="{F40AEB46-7A89-4574-850A-388B846B2D14}" srcOrd="0" destOrd="0" presId="urn:microsoft.com/office/officeart/2005/8/layout/radial4"/>
    <dgm:cxn modelId="{43175B94-D0B4-4827-B3BF-617BF059D4A2}" srcId="{EDBE1246-E7A1-4B86-96C6-49FA2854E6F3}" destId="{0C76DFC6-7CBF-4ADE-ACFA-59CE4B68AC63}" srcOrd="1" destOrd="0" parTransId="{BC9F67A4-B0C9-4864-B8EF-B94758BD149B}" sibTransId="{75B09E50-5A27-4BDC-8F43-E64C08451E73}"/>
    <dgm:cxn modelId="{506019B8-35EC-47D8-8447-86D9612455EC}" srcId="{EDBE1246-E7A1-4B86-96C6-49FA2854E6F3}" destId="{0C93EF8B-BF3D-4751-A994-0B927592E439}" srcOrd="2" destOrd="0" parTransId="{7F429ADA-FFD1-49E8-A299-D31E6BB88FF5}" sibTransId="{5984A3A2-C8C9-4E39-AAD6-469240A855E0}"/>
    <dgm:cxn modelId="{D76BDFB8-984C-4AD4-9031-10571E2799FC}" type="presOf" srcId="{7F429ADA-FFD1-49E8-A299-D31E6BB88FF5}" destId="{9361745C-EFB2-4BA8-A478-E56CC119ED2A}" srcOrd="0" destOrd="0" presId="urn:microsoft.com/office/officeart/2005/8/layout/radial4"/>
    <dgm:cxn modelId="{C000AECC-0099-4B77-A2A4-B8ED55A96E34}" srcId="{EDBE1246-E7A1-4B86-96C6-49FA2854E6F3}" destId="{D5F9E6B0-6A28-4C4C-BEC4-4C4F6CFF5C0C}" srcOrd="0" destOrd="0" parTransId="{772B30C2-0725-4676-BEDA-281500B2D0D4}" sibTransId="{6F6FC8A6-B017-4D11-ABC1-3772BA47464D}"/>
    <dgm:cxn modelId="{C90604E1-349A-42FA-822B-7475F3234C54}" type="presOf" srcId="{772B30C2-0725-4676-BEDA-281500B2D0D4}" destId="{2417C3FC-42A6-4EEA-870D-B75B95221F27}" srcOrd="0" destOrd="0" presId="urn:microsoft.com/office/officeart/2005/8/layout/radial4"/>
    <dgm:cxn modelId="{6278B2F0-8D0D-4EDC-893E-14F601FEED7F}" type="presParOf" srcId="{ADA3A2B7-0010-4597-9C80-A5E8A894F6ED}" destId="{F40AEB46-7A89-4574-850A-388B846B2D14}" srcOrd="0" destOrd="0" presId="urn:microsoft.com/office/officeart/2005/8/layout/radial4"/>
    <dgm:cxn modelId="{ACF3C367-07D7-4AE4-8F59-C56BE195F910}" type="presParOf" srcId="{ADA3A2B7-0010-4597-9C80-A5E8A894F6ED}" destId="{2417C3FC-42A6-4EEA-870D-B75B95221F27}" srcOrd="1" destOrd="0" presId="urn:microsoft.com/office/officeart/2005/8/layout/radial4"/>
    <dgm:cxn modelId="{7EC64AD9-CB44-4054-842E-279A9D72CCCE}" type="presParOf" srcId="{ADA3A2B7-0010-4597-9C80-A5E8A894F6ED}" destId="{20604E3F-B659-4183-BF6E-33049E6F54F4}" srcOrd="2" destOrd="0" presId="urn:microsoft.com/office/officeart/2005/8/layout/radial4"/>
    <dgm:cxn modelId="{811A0D3A-3F47-4602-A667-7C800233A67C}" type="presParOf" srcId="{ADA3A2B7-0010-4597-9C80-A5E8A894F6ED}" destId="{AFA61FC8-A4A2-46AE-8A48-1AD251D2B6ED}" srcOrd="3" destOrd="0" presId="urn:microsoft.com/office/officeart/2005/8/layout/radial4"/>
    <dgm:cxn modelId="{BC725A71-7B74-4812-A704-13F84D28A11C}" type="presParOf" srcId="{ADA3A2B7-0010-4597-9C80-A5E8A894F6ED}" destId="{35F412A9-958C-46C2-AEBE-46F82A612657}" srcOrd="4" destOrd="0" presId="urn:microsoft.com/office/officeart/2005/8/layout/radial4"/>
    <dgm:cxn modelId="{5E29C1C6-47E0-4ECF-8B06-DF32770709C1}" type="presParOf" srcId="{ADA3A2B7-0010-4597-9C80-A5E8A894F6ED}" destId="{9361745C-EFB2-4BA8-A478-E56CC119ED2A}" srcOrd="5" destOrd="0" presId="urn:microsoft.com/office/officeart/2005/8/layout/radial4"/>
    <dgm:cxn modelId="{96226900-6252-4353-A309-FB4A045D990E}" type="presParOf" srcId="{ADA3A2B7-0010-4597-9C80-A5E8A894F6ED}" destId="{6361F135-47D6-413B-8197-A2FDEF189F6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AEB46-7A89-4574-850A-388B846B2D14}">
      <dsp:nvSpPr>
        <dsp:cNvPr id="0" name=""/>
        <dsp:cNvSpPr/>
      </dsp:nvSpPr>
      <dsp:spPr>
        <a:xfrm>
          <a:off x="2688419" y="2427730"/>
          <a:ext cx="1988693" cy="1988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Question the status quo</a:t>
          </a:r>
        </a:p>
      </dsp:txBody>
      <dsp:txXfrm>
        <a:off x="2979656" y="2718967"/>
        <a:ext cx="1406219" cy="1406219"/>
      </dsp:txXfrm>
    </dsp:sp>
    <dsp:sp modelId="{2417C3FC-42A6-4EEA-870D-B75B95221F27}">
      <dsp:nvSpPr>
        <dsp:cNvPr id="0" name=""/>
        <dsp:cNvSpPr/>
      </dsp:nvSpPr>
      <dsp:spPr>
        <a:xfrm rot="12900000">
          <a:off x="1357773" y="2063149"/>
          <a:ext cx="1577925" cy="566777"/>
        </a:xfrm>
        <a:prstGeom prst="leftArrow">
          <a:avLst>
            <a:gd name="adj1" fmla="val 60000"/>
            <a:gd name="adj2" fmla="val 50000"/>
          </a:avLst>
        </a:prstGeom>
        <a:solidFill>
          <a:srgbClr val="41C0B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04E3F-B659-4183-BF6E-33049E6F54F4}">
      <dsp:nvSpPr>
        <dsp:cNvPr id="0" name=""/>
        <dsp:cNvSpPr/>
      </dsp:nvSpPr>
      <dsp:spPr>
        <a:xfrm>
          <a:off x="555826" y="1138304"/>
          <a:ext cx="1889259" cy="1511407"/>
        </a:xfrm>
        <a:prstGeom prst="roundRect">
          <a:avLst>
            <a:gd name="adj" fmla="val 10000"/>
          </a:avLst>
        </a:prstGeom>
        <a:solidFill>
          <a:srgbClr val="41C0B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People</a:t>
          </a:r>
        </a:p>
      </dsp:txBody>
      <dsp:txXfrm>
        <a:off x="600094" y="1182572"/>
        <a:ext cx="1800723" cy="1422871"/>
      </dsp:txXfrm>
    </dsp:sp>
    <dsp:sp modelId="{AFA61FC8-A4A2-46AE-8A48-1AD251D2B6ED}">
      <dsp:nvSpPr>
        <dsp:cNvPr id="0" name=""/>
        <dsp:cNvSpPr/>
      </dsp:nvSpPr>
      <dsp:spPr>
        <a:xfrm rot="16200000">
          <a:off x="2893803" y="1263542"/>
          <a:ext cx="1577925" cy="566777"/>
        </a:xfrm>
        <a:prstGeom prst="leftArrow">
          <a:avLst>
            <a:gd name="adj1" fmla="val 60000"/>
            <a:gd name="adj2" fmla="val 50000"/>
          </a:avLst>
        </a:prstGeom>
        <a:solidFill>
          <a:srgbClr val="A1BFC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F412A9-958C-46C2-AEBE-46F82A612657}">
      <dsp:nvSpPr>
        <dsp:cNvPr id="0" name=""/>
        <dsp:cNvSpPr/>
      </dsp:nvSpPr>
      <dsp:spPr>
        <a:xfrm>
          <a:off x="2738136" y="2265"/>
          <a:ext cx="1889259" cy="1511407"/>
        </a:xfrm>
        <a:prstGeom prst="roundRect">
          <a:avLst>
            <a:gd name="adj" fmla="val 10000"/>
          </a:avLst>
        </a:prstGeom>
        <a:solidFill>
          <a:srgbClr val="A1BF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Process</a:t>
          </a:r>
        </a:p>
      </dsp:txBody>
      <dsp:txXfrm>
        <a:off x="2782404" y="46533"/>
        <a:ext cx="1800723" cy="1422871"/>
      </dsp:txXfrm>
    </dsp:sp>
    <dsp:sp modelId="{9361745C-EFB2-4BA8-A478-E56CC119ED2A}">
      <dsp:nvSpPr>
        <dsp:cNvPr id="0" name=""/>
        <dsp:cNvSpPr/>
      </dsp:nvSpPr>
      <dsp:spPr>
        <a:xfrm rot="19500000">
          <a:off x="4429833" y="2063149"/>
          <a:ext cx="1577925" cy="566777"/>
        </a:xfrm>
        <a:prstGeom prst="lef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61F135-47D6-413B-8197-A2FDEF189F6B}">
      <dsp:nvSpPr>
        <dsp:cNvPr id="0" name=""/>
        <dsp:cNvSpPr/>
      </dsp:nvSpPr>
      <dsp:spPr>
        <a:xfrm>
          <a:off x="4920447" y="1138304"/>
          <a:ext cx="1889259" cy="1511407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Technology</a:t>
          </a:r>
        </a:p>
      </dsp:txBody>
      <dsp:txXfrm>
        <a:off x="4964715" y="1182572"/>
        <a:ext cx="1800723" cy="14228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D2E2D-B168-4677-8F63-30E6605C2038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0556B-6DF8-4D0D-9AFB-A73E669A02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944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649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34" y="1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13625-06BF-4EF2-8783-A9F0643B44AC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3062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848" y="4473576"/>
            <a:ext cx="560832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6"/>
            <a:ext cx="3038649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34" y="8829676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418FE-9616-466D-B1FC-A74BDD95B8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58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26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61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2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Tx/>
              <a:buNone/>
            </a:pPr>
            <a:endParaRPr 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8418FE-9616-466D-B1FC-A74BDD95B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473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37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300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114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23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471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08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44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916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2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49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748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218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97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591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418FE-9616-466D-B1FC-A74BDD95B8C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2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977" y="2599943"/>
            <a:ext cx="7887373" cy="523220"/>
          </a:xfrm>
          <a:noFill/>
        </p:spPr>
        <p:txBody>
          <a:bodyPr wrap="square" rtlCol="0" anchor="t">
            <a:spAutoFit/>
          </a:bodyPr>
          <a:lstStyle>
            <a:lvl1pPr>
              <a:lnSpc>
                <a:spcPct val="100000"/>
              </a:lnSpc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977" y="3554050"/>
            <a:ext cx="6858000" cy="341632"/>
          </a:xfr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buNone/>
              <a:def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57145" lvl="0" indent="-285750" defTabSz="457154">
              <a:spcBef>
                <a:spcPct val="0"/>
              </a:spcBef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7401" y="6293737"/>
            <a:ext cx="3086100" cy="276999"/>
          </a:xfrm>
          <a:noFill/>
        </p:spPr>
        <p:txBody>
          <a:bodyPr wrap="square" rtlCol="0">
            <a:spAutoFit/>
          </a:bodyPr>
          <a:lstStyle>
            <a:lvl1pPr>
              <a:defRPr lang="en-US" dirty="0">
                <a:solidFill>
                  <a:schemeClr val="bg1"/>
                </a:solidFill>
                <a:latin typeface="Libre Franklin SemiBold" pitchFamily="2" charset="77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298816"/>
            <a:ext cx="2057400" cy="246221"/>
          </a:xfrm>
          <a:noFill/>
        </p:spPr>
        <p:txBody>
          <a:bodyPr wrap="square" rtlCol="0">
            <a:spAutoFit/>
          </a:bodyPr>
          <a:lstStyle>
            <a:lvl1pPr>
              <a:defRPr lang="en-US" b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March 10,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04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3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4B75C0-D3E1-45C8-9344-1A5ED7010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742" y="2977718"/>
            <a:ext cx="3014037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6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3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89163"/>
            <a:ext cx="3868340" cy="286232"/>
          </a:xfrm>
          <a:noFill/>
        </p:spPr>
        <p:txBody>
          <a:bodyPr wrap="square" rtlCol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1">
                <a:solidFill>
                  <a:srgbClr val="0056B8"/>
                </a:solidFill>
              </a:defRPr>
            </a:lvl1pPr>
          </a:lstStyle>
          <a:p>
            <a:pPr marL="0" lvl="0" defTabSz="457154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2201863"/>
            <a:ext cx="3887391" cy="286232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sz="1400" b="1">
                <a:solidFill>
                  <a:srgbClr val="0056B8"/>
                </a:solidFill>
              </a:defRPr>
            </a:lvl1pPr>
          </a:lstStyle>
          <a:p>
            <a:pPr marL="228605" lvl="0" indent="-228605" defTabSz="457154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4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52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4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Header">
    <p:bg>
      <p:bgPr>
        <a:solidFill>
          <a:srgbClr val="0056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742" y="2977718"/>
            <a:ext cx="3014037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0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Header">
    <p:bg>
      <p:bgPr>
        <a:solidFill>
          <a:srgbClr val="1729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742" y="2977718"/>
            <a:ext cx="3014037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0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0260" y="2977718"/>
            <a:ext cx="2863123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438600" cy="341632"/>
          </a:xfrm>
          <a:noFill/>
        </p:spPr>
        <p:txBody>
          <a:bodyPr wrap="square" rtlCol="0">
            <a:spAutoFit/>
          </a:bodyPr>
          <a:lstStyle>
            <a:lvl1pPr marL="0" indent="0" algn="r">
              <a:buNone/>
              <a:defRPr lang="en-US" sz="180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9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977718"/>
            <a:ext cx="7886700" cy="438582"/>
          </a:xfrm>
          <a:noFill/>
        </p:spPr>
        <p:txBody>
          <a:bodyPr wrap="square" rtlCol="0">
            <a:spAutoFit/>
          </a:bodyPr>
          <a:lstStyle>
            <a:lvl1pPr algn="r">
              <a:defRPr lang="en-US" dirty="0">
                <a:solidFill>
                  <a:srgbClr val="0056B8"/>
                </a:solidFill>
              </a:defRPr>
            </a:lvl1pPr>
          </a:lstStyle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341632"/>
          </a:xfrm>
          <a:noFill/>
        </p:spPr>
        <p:txBody>
          <a:bodyPr wrap="square" rtlCol="0">
            <a:spAutoFit/>
          </a:bodyPr>
          <a:lstStyle>
            <a:lvl1pPr marL="0" indent="0" algn="r">
              <a:buNone/>
              <a:defRPr lang="en-US" sz="1800">
                <a:solidFill>
                  <a:srgbClr val="0056B8"/>
                </a:solidFill>
              </a:defRPr>
            </a:lvl1pPr>
          </a:lstStyle>
          <a:p>
            <a:pPr marL="0" lvl="0" defTabSz="457154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rgbClr val="0056B8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95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26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7" indent="0">
              <a:buNone/>
              <a:defRPr sz="2000"/>
            </a:lvl5pPr>
            <a:lvl6pPr marL="2286046" indent="0">
              <a:buNone/>
              <a:defRPr sz="2000"/>
            </a:lvl6pPr>
            <a:lvl7pPr marL="2743255" indent="0">
              <a:buNone/>
              <a:defRPr sz="2000"/>
            </a:lvl7pPr>
            <a:lvl8pPr marL="3200464" indent="0">
              <a:buNone/>
              <a:defRPr sz="2000"/>
            </a:lvl8pPr>
            <a:lvl9pPr marL="3657673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669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21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126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6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7BE4-7632-440D-A8B5-BB0B5AA98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0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144000" cy="2175932"/>
          </a:xfrm>
          <a:prstGeom prst="rect">
            <a:avLst/>
          </a:prstGeom>
          <a:solidFill>
            <a:srgbClr val="084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635794" y="6572799"/>
            <a:ext cx="7879556" cy="2127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/>
              <a:t>Confidential Information: May not be reproduced without the permission of PartsSource, Inc.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35794" y="4238625"/>
            <a:ext cx="7879556" cy="1076325"/>
          </a:xfrm>
        </p:spPr>
        <p:txBody>
          <a:bodyPr/>
          <a:lstStyle>
            <a:lvl1pPr marL="0" indent="0">
              <a:buNone/>
              <a:defRPr>
                <a:solidFill>
                  <a:srgbClr val="44546A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>
                <a:solidFill>
                  <a:srgbClr val="44546A"/>
                </a:solidFill>
              </a:defRPr>
            </a:lvl2pPr>
            <a:lvl3pPr marL="685800" indent="0">
              <a:buNone/>
              <a:defRPr>
                <a:solidFill>
                  <a:srgbClr val="44546A"/>
                </a:solidFill>
              </a:defRPr>
            </a:lvl3pPr>
            <a:lvl4pPr marL="1028700" indent="0">
              <a:buNone/>
              <a:defRPr>
                <a:solidFill>
                  <a:srgbClr val="44546A"/>
                </a:solidFill>
              </a:defRPr>
            </a:lvl4pPr>
            <a:lvl5pPr marL="1371600" indent="0">
              <a:buNone/>
              <a:defRPr>
                <a:solidFill>
                  <a:srgbClr val="44546A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58" y="1451482"/>
            <a:ext cx="2998092" cy="4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2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723900"/>
          </a:xfrm>
          <a:prstGeom prst="rect">
            <a:avLst/>
          </a:prstGeom>
          <a:solidFill>
            <a:srgbClr val="084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84896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1110" y="962025"/>
            <a:ext cx="8559996" cy="5214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2pPr>
            <a:lvl3pPr marL="9001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3pPr>
            <a:lvl4pPr marL="12430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4pPr>
            <a:lvl5pPr marL="15859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91110" y="6572799"/>
            <a:ext cx="8559996" cy="2127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/>
              <a:t>Confidential Information: May not be reproduced without the permission of PartsSource, Inc.</a:t>
            </a:r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291588" y="6572799"/>
            <a:ext cx="757056" cy="2127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B3138E-5EF9-4750-924E-0EE1B9AB949E}" type="slidenum">
              <a:rPr lang="en-US" sz="600" smtClean="0">
                <a:solidFill>
                  <a:srgbClr val="44546A"/>
                </a:solidFill>
              </a:rPr>
              <a:pPr/>
              <a:t>‹#›</a:t>
            </a:fld>
            <a:endParaRPr lang="en-US" sz="600" dirty="0">
              <a:solidFill>
                <a:srgbClr val="44546A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110" y="238125"/>
            <a:ext cx="8581428" cy="4857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306" y="6492916"/>
            <a:ext cx="182880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24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723900"/>
          </a:xfrm>
          <a:prstGeom prst="rect">
            <a:avLst/>
          </a:prstGeom>
          <a:solidFill>
            <a:srgbClr val="084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1110" y="1428751"/>
            <a:ext cx="3945135" cy="474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1pPr>
            <a:lvl2pPr marL="5572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2pPr>
            <a:lvl3pPr marL="9001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3pPr>
            <a:lvl4pPr marL="12430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4pPr>
            <a:lvl5pPr marL="15859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733426"/>
            <a:ext cx="9144000" cy="4978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en-US" sz="1350" dirty="0"/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>
          <a:xfrm>
            <a:off x="4927403" y="1438276"/>
            <a:ext cx="3945135" cy="474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1pPr>
            <a:lvl2pPr marL="5572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2pPr>
            <a:lvl3pPr marL="9001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3pPr>
            <a:lvl4pPr marL="12430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4pPr>
            <a:lvl5pPr marL="15859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4572000" y="1450975"/>
            <a:ext cx="457" cy="4725988"/>
          </a:xfrm>
          <a:prstGeom prst="line">
            <a:avLst/>
          </a:prstGeom>
          <a:ln w="22225" cap="rnd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291110" y="6572799"/>
            <a:ext cx="8581428" cy="2127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/>
              <a:t>Confidential Information: May not be reproduced without the permission of PartsSource, Inc.</a:t>
            </a:r>
          </a:p>
        </p:txBody>
      </p:sp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291588" y="6572799"/>
            <a:ext cx="757056" cy="2127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B3138E-5EF9-4750-924E-0EE1B9AB949E}" type="slidenum">
              <a:rPr lang="en-US" sz="600" smtClean="0">
                <a:solidFill>
                  <a:srgbClr val="44546A"/>
                </a:solidFill>
              </a:rPr>
              <a:pPr/>
              <a:t>‹#›</a:t>
            </a:fld>
            <a:endParaRPr lang="en-US" sz="600" dirty="0">
              <a:solidFill>
                <a:srgbClr val="44546A"/>
              </a:solidFill>
            </a:endParaRP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110" y="238125"/>
            <a:ext cx="8581428" cy="4857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291704" y="796926"/>
            <a:ext cx="3944540" cy="415925"/>
          </a:xfrm>
        </p:spPr>
        <p:txBody>
          <a:bodyPr>
            <a:normAutofit/>
          </a:bodyPr>
          <a:lstStyle>
            <a:lvl1pPr marL="0" indent="0">
              <a:buNone/>
              <a:defRPr sz="1500"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SUB HEADER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4927998" y="800574"/>
            <a:ext cx="3944540" cy="415925"/>
          </a:xfrm>
        </p:spPr>
        <p:txBody>
          <a:bodyPr>
            <a:normAutofit/>
          </a:bodyPr>
          <a:lstStyle>
            <a:lvl1pPr marL="0" indent="0">
              <a:buNone/>
              <a:defRPr sz="1500"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SUB HEADER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306" y="6492916"/>
            <a:ext cx="182880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42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 userDrawn="1"/>
        </p:nvSpPr>
        <p:spPr>
          <a:xfrm>
            <a:off x="291110" y="6572799"/>
            <a:ext cx="8559996" cy="2127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/>
              <a:t>Confidential Information: May not be reproduced without the permission of PartsSource, Inc.</a:t>
            </a:r>
          </a:p>
        </p:txBody>
      </p:sp>
      <p:sp>
        <p:nvSpPr>
          <p:cNvPr id="4" name="Slide Number Placeholder 4"/>
          <p:cNvSpPr txBox="1">
            <a:spLocks/>
          </p:cNvSpPr>
          <p:nvPr userDrawn="1"/>
        </p:nvSpPr>
        <p:spPr>
          <a:xfrm>
            <a:off x="291588" y="6572799"/>
            <a:ext cx="757056" cy="2127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B3138E-5EF9-4750-924E-0EE1B9AB949E}" type="slidenum">
              <a:rPr lang="en-US" sz="600" smtClean="0">
                <a:solidFill>
                  <a:srgbClr val="44546A"/>
                </a:solidFill>
              </a:rPr>
              <a:pPr/>
              <a:t>‹#›</a:t>
            </a:fld>
            <a:endParaRPr lang="en-US" sz="600" dirty="0">
              <a:solidFill>
                <a:srgbClr val="44546A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306" y="6492916"/>
            <a:ext cx="1828800" cy="29260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723900"/>
          </a:xfrm>
          <a:prstGeom prst="rect">
            <a:avLst/>
          </a:prstGeom>
          <a:solidFill>
            <a:srgbClr val="084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84896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110" y="238125"/>
            <a:ext cx="8581428" cy="4857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221936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White, Bottom Blue 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71219"/>
            <a:ext cx="9144000" cy="2095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03976"/>
            <a:ext cx="9144000" cy="454025"/>
          </a:xfrm>
          <a:prstGeom prst="rect">
            <a:avLst/>
          </a:prstGeom>
          <a:solidFill>
            <a:srgbClr val="0848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67464"/>
            <a:ext cx="9144000" cy="46037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521436"/>
            <a:ext cx="2057400" cy="2000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900" smtClean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6E5C05EB-413D-41FF-B46D-3F24EFBCBAA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95" y="6488016"/>
            <a:ext cx="1668067" cy="26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0142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492456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813799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1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6"/>
            </a:lvl1pPr>
            <a:lvl2pPr marL="321457" indent="0">
              <a:buNone/>
              <a:defRPr sz="1266"/>
            </a:lvl2pPr>
            <a:lvl3pPr marL="642915" indent="0">
              <a:buNone/>
              <a:defRPr sz="1125"/>
            </a:lvl3pPr>
            <a:lvl4pPr marL="964372" indent="0">
              <a:buNone/>
              <a:defRPr sz="984"/>
            </a:lvl4pPr>
            <a:lvl5pPr marL="1285829" indent="0">
              <a:buNone/>
              <a:defRPr sz="984"/>
            </a:lvl5pPr>
            <a:lvl6pPr marL="1607287" indent="0">
              <a:buNone/>
              <a:defRPr sz="984"/>
            </a:lvl6pPr>
            <a:lvl7pPr marL="1928744" indent="0">
              <a:buNone/>
              <a:defRPr sz="984"/>
            </a:lvl7pPr>
            <a:lvl8pPr marL="2250201" indent="0">
              <a:buNone/>
              <a:defRPr sz="984"/>
            </a:lvl8pPr>
            <a:lvl9pPr marL="2571659" indent="0">
              <a:buNone/>
              <a:defRPr sz="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440024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3625453" cy="4018359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625453" cy="4018359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061703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3644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456872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59659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50"/>
            </a:lvl1pPr>
            <a:lvl2pPr>
              <a:defRPr sz="1969"/>
            </a:lvl2pPr>
            <a:lvl3pPr>
              <a:defRPr sz="1687"/>
            </a:lvl3pPr>
            <a:lvl4pPr>
              <a:defRPr sz="1406"/>
            </a:lvl4pPr>
            <a:lvl5pPr>
              <a:defRPr sz="1406"/>
            </a:lvl5pPr>
            <a:lvl6pPr>
              <a:defRPr sz="1406"/>
            </a:lvl6pPr>
            <a:lvl7pPr>
              <a:defRPr sz="1406"/>
            </a:lvl7pPr>
            <a:lvl8pPr>
              <a:defRPr sz="1406"/>
            </a:lvl8pPr>
            <a:lvl9pPr>
              <a:defRPr sz="14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50956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50"/>
            </a:lvl1pPr>
            <a:lvl2pPr marL="321457" indent="0">
              <a:buNone/>
              <a:defRPr sz="1969"/>
            </a:lvl2pPr>
            <a:lvl3pPr marL="642915" indent="0">
              <a:buNone/>
              <a:defRPr sz="1687"/>
            </a:lvl3pPr>
            <a:lvl4pPr marL="964372" indent="0">
              <a:buNone/>
              <a:defRPr sz="1406"/>
            </a:lvl4pPr>
            <a:lvl5pPr marL="1285829" indent="0">
              <a:buNone/>
              <a:defRPr sz="1406"/>
            </a:lvl5pPr>
            <a:lvl6pPr marL="1607287" indent="0">
              <a:buNone/>
              <a:defRPr sz="1406"/>
            </a:lvl6pPr>
            <a:lvl7pPr marL="1928744" indent="0">
              <a:buNone/>
              <a:defRPr sz="1406"/>
            </a:lvl7pPr>
            <a:lvl8pPr marL="2250201" indent="0">
              <a:buNone/>
              <a:defRPr sz="1406"/>
            </a:lvl8pPr>
            <a:lvl9pPr marL="2571659" indent="0">
              <a:buNone/>
              <a:defRPr sz="140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927754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00510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542665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977" y="2599943"/>
            <a:ext cx="7887373" cy="523220"/>
          </a:xfrm>
          <a:noFill/>
        </p:spPr>
        <p:txBody>
          <a:bodyPr wrap="square" rtlCol="0" anchor="t">
            <a:spAutoFit/>
          </a:bodyPr>
          <a:lstStyle>
            <a:lvl1pPr>
              <a:lnSpc>
                <a:spcPct val="100000"/>
              </a:lnSpc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defTabSz="457154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977" y="3554050"/>
            <a:ext cx="6858000" cy="341632"/>
          </a:xfr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buNone/>
              <a:def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57145" lvl="0" indent="-285750" defTabSz="457154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7401" y="6293737"/>
            <a:ext cx="3086100" cy="276999"/>
          </a:xfrm>
          <a:noFill/>
        </p:spPr>
        <p:txBody>
          <a:bodyPr wrap="square" rtlCol="0">
            <a:spAutoFit/>
          </a:bodyPr>
          <a:lstStyle>
            <a:lvl1pPr>
              <a:defRPr lang="en-US" dirty="0">
                <a:solidFill>
                  <a:schemeClr val="bg1"/>
                </a:solidFill>
                <a:latin typeface="Libre Franklin SemiBold" pitchFamily="2" charset="77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298816"/>
            <a:ext cx="2057400" cy="246221"/>
          </a:xfrm>
          <a:noFill/>
        </p:spPr>
        <p:txBody>
          <a:bodyPr wrap="square" rtlCol="0">
            <a:spAutoFit/>
          </a:bodyPr>
          <a:lstStyle>
            <a:lvl1pPr>
              <a:defRPr lang="en-US" b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March 10,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607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AFDC12-B1C6-A645-8177-3F00AD5D43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977" y="2599943"/>
            <a:ext cx="7887373" cy="523220"/>
          </a:xfrm>
          <a:noFill/>
        </p:spPr>
        <p:txBody>
          <a:bodyPr wrap="square" rtlCol="0" anchor="t">
            <a:spAutoFit/>
          </a:bodyPr>
          <a:lstStyle>
            <a:lvl1pPr>
              <a:lnSpc>
                <a:spcPct val="100000"/>
              </a:lnSpc>
              <a:defRPr lang="en-US" sz="2800" dirty="0">
                <a:solidFill>
                  <a:srgbClr val="0054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defTabSz="457154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977" y="3554050"/>
            <a:ext cx="6858000" cy="341632"/>
          </a:xfr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buNone/>
              <a:defRPr lang="en-US" sz="1800" dirty="0">
                <a:solidFill>
                  <a:srgbClr val="0054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57145" lvl="0" indent="-285750" defTabSz="457154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298816"/>
            <a:ext cx="2057400" cy="246221"/>
          </a:xfrm>
          <a:noFill/>
        </p:spPr>
        <p:txBody>
          <a:bodyPr wrap="square" rtlCol="0">
            <a:spAutoFit/>
          </a:bodyPr>
          <a:lstStyle>
            <a:lvl1pPr>
              <a:defRPr lang="en-US" b="0" smtClean="0">
                <a:solidFill>
                  <a:srgbClr val="0054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US"/>
              <a:t>March 10, 2018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7AA2D7-084B-5745-860C-353E1A1C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401" y="6293737"/>
            <a:ext cx="3086100" cy="184666"/>
          </a:xfrm>
          <a:noFill/>
        </p:spPr>
        <p:txBody>
          <a:bodyPr wrap="square" rtlCol="0">
            <a:spAutoFit/>
          </a:bodyPr>
          <a:lstStyle>
            <a:lvl1pPr>
              <a:defRPr lang="en-US" dirty="0">
                <a:solidFill>
                  <a:srgbClr val="0054B8"/>
                </a:solidFill>
                <a:latin typeface="Libre Franklin SemiBold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154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9052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4B75C0-D3E1-45C8-9344-1A5ED70103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742" y="2977718"/>
            <a:ext cx="3014037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04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31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89163"/>
            <a:ext cx="3868340" cy="286232"/>
          </a:xfrm>
          <a:noFill/>
        </p:spPr>
        <p:txBody>
          <a:bodyPr wrap="square" rtlCol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1">
                <a:solidFill>
                  <a:srgbClr val="0056B8"/>
                </a:solidFill>
              </a:defRPr>
            </a:lvl1pPr>
          </a:lstStyle>
          <a:p>
            <a:pPr marL="0" lvl="0" defTabSz="457154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2201863"/>
            <a:ext cx="3887391" cy="286232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sz="1400" b="1">
                <a:solidFill>
                  <a:srgbClr val="0056B8"/>
                </a:solidFill>
              </a:defRPr>
            </a:lvl1pPr>
          </a:lstStyle>
          <a:p>
            <a:pPr marL="228605" lvl="0" indent="-228605" defTabSz="457154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807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846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161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0056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742" y="2977718"/>
            <a:ext cx="3014037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910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1729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742" y="2977718"/>
            <a:ext cx="3014037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680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0260" y="2977718"/>
            <a:ext cx="2863123" cy="861774"/>
          </a:xfrm>
          <a:noFill/>
        </p:spPr>
        <p:txBody>
          <a:bodyPr wrap="square" rtlCol="0">
            <a:spAutoFit/>
          </a:bodyPr>
          <a:lstStyle>
            <a:lvl1pPr algn="l">
              <a:lnSpc>
                <a:spcPct val="100000"/>
              </a:lnSpc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438600" cy="341632"/>
          </a:xfrm>
          <a:noFill/>
        </p:spPr>
        <p:txBody>
          <a:bodyPr wrap="square" rtlCol="0">
            <a:spAutoFit/>
          </a:bodyPr>
          <a:lstStyle>
            <a:lvl1pPr marL="0" indent="0" algn="r">
              <a:buNone/>
              <a:defRPr lang="en-US" sz="1800">
                <a:solidFill>
                  <a:schemeClr val="bg1"/>
                </a:solidFill>
              </a:defRPr>
            </a:lvl1pPr>
          </a:lstStyle>
          <a:p>
            <a:pPr marL="0" lvl="0" defTabSz="457154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D2FC9D-B517-412B-A093-145231F823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22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977718"/>
            <a:ext cx="7886700" cy="438582"/>
          </a:xfrm>
          <a:noFill/>
        </p:spPr>
        <p:txBody>
          <a:bodyPr wrap="square" rtlCol="0">
            <a:spAutoFit/>
          </a:bodyPr>
          <a:lstStyle>
            <a:lvl1pPr algn="r">
              <a:defRPr lang="en-US" dirty="0">
                <a:solidFill>
                  <a:srgbClr val="0056B8"/>
                </a:solidFill>
              </a:defRPr>
            </a:lvl1pPr>
          </a:lstStyle>
          <a:p>
            <a:pPr marL="0" lvl="0" defTabSz="457154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341632"/>
          </a:xfrm>
          <a:noFill/>
        </p:spPr>
        <p:txBody>
          <a:bodyPr wrap="square" rtlCol="0">
            <a:spAutoFit/>
          </a:bodyPr>
          <a:lstStyle>
            <a:lvl1pPr marL="0" indent="0" algn="r">
              <a:buNone/>
              <a:defRPr lang="en-US" sz="1800">
                <a:solidFill>
                  <a:srgbClr val="0056B8"/>
                </a:solidFill>
              </a:defRPr>
            </a:lvl1pPr>
          </a:lstStyle>
          <a:p>
            <a:pPr marL="0" lvl="0" defTabSz="457154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rgbClr val="0056B8"/>
                </a:solidFill>
              </a:defRPr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37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973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7" indent="0">
              <a:buNone/>
              <a:defRPr sz="2000"/>
            </a:lvl5pPr>
            <a:lvl6pPr marL="2286046" indent="0">
              <a:buNone/>
              <a:defRPr sz="2000"/>
            </a:lvl6pPr>
            <a:lvl7pPr marL="2743255" indent="0">
              <a:buNone/>
              <a:defRPr sz="2000"/>
            </a:lvl7pPr>
            <a:lvl8pPr marL="3200464" indent="0">
              <a:buNone/>
              <a:defRPr sz="2000"/>
            </a:lvl8pPr>
            <a:lvl9pPr marL="3657673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581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F567BE4-7632-440D-A8B5-BB0B5AA987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208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126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6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7BE4-7632-440D-A8B5-BB0B5AA98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504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723900"/>
          </a:xfrm>
          <a:prstGeom prst="rect">
            <a:avLst/>
          </a:prstGeom>
          <a:solidFill>
            <a:srgbClr val="084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84896"/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1110" y="962025"/>
            <a:ext cx="8559996" cy="5214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2pPr>
            <a:lvl3pPr marL="9001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3pPr>
            <a:lvl4pPr marL="12430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4pPr>
            <a:lvl5pPr marL="1585913" indent="-214313">
              <a:buFont typeface="Arial" panose="020B0604020202020204" pitchFamily="34" charset="0"/>
              <a:buChar char="•"/>
              <a:defRPr sz="1800">
                <a:solidFill>
                  <a:srgbClr val="44546A"/>
                </a:solidFill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91110" y="6572799"/>
            <a:ext cx="8559996" cy="2127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/>
              <a:t>Confidential Information: May not be reproduced without the permission of PartsSource, Inc.</a:t>
            </a:r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291588" y="6572799"/>
            <a:ext cx="757056" cy="2127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B3138E-5EF9-4750-924E-0EE1B9AB949E}" type="slidenum">
              <a:rPr lang="en-US" sz="600" smtClean="0">
                <a:solidFill>
                  <a:srgbClr val="44546A"/>
                </a:solidFill>
              </a:rPr>
              <a:pPr/>
              <a:t>‹#›</a:t>
            </a:fld>
            <a:endParaRPr lang="en-US" sz="600" dirty="0">
              <a:solidFill>
                <a:srgbClr val="44546A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110" y="238125"/>
            <a:ext cx="8581428" cy="4857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306" y="6492916"/>
            <a:ext cx="182880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6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19" y="633234"/>
            <a:ext cx="78867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7460" y="6340137"/>
            <a:ext cx="30861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600">
                <a:solidFill>
                  <a:srgbClr val="5B68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5580" y="6278582"/>
            <a:ext cx="2057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1000" b="1" smtClean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4258034-ACAC-4FB8-B192-18A4047BF858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2AD035-0765-426F-AD77-4E9935DC22A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9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  <p:sldLayoutId id="2147483651" r:id="rId18"/>
    <p:sldLayoutId id="2147483652" r:id="rId19"/>
    <p:sldLayoutId id="2147483816" r:id="rId20"/>
  </p:sldLayoutIdLst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lang="en-US" sz="2500" kern="1200" dirty="0">
          <a:solidFill>
            <a:srgbClr val="0056B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</p:titleStyle>
    <p:bodyStyle>
      <a:lvl1pPr marL="228605" indent="-228605" algn="l" defTabSz="9144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14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23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32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41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50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811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33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6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9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9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45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90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36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8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28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2953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19" y="633234"/>
            <a:ext cx="78867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defTabSz="457154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7460" y="6340137"/>
            <a:ext cx="30861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600">
                <a:solidFill>
                  <a:srgbClr val="5B68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5580" y="6278582"/>
            <a:ext cx="2057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1000" b="1" smtClean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4258034-ACAC-4FB8-B192-18A4047BF858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2AD035-0765-426F-AD77-4E9935DC22AD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6183630"/>
            <a:ext cx="1798320" cy="4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3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</p:sldLayoutIdLst>
  <p:hf hdr="0"/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lang="en-US" sz="2500" kern="1200" dirty="0">
          <a:solidFill>
            <a:srgbClr val="0056B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</p:titleStyle>
    <p:bodyStyle>
      <a:lvl1pPr marL="228605" indent="-228605" algn="l" defTabSz="9144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14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23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32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41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5B687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50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vigant.com/insights/healthcare/2017/thought-leadership-healthcare/supply-chain-analysi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caredive.com/news/hospital-budgets-2018/512137/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www.supplychaindive.com/news/hospital-supply-chain-cost-pressure-change/512721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caredive.com/news/hospital-budgets-2018/512137/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www.supplychaindive.com/news/hospital-supply-chain-cost-pressure-change/512721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://www.healthcarefinancenews.com/news/hospitals-could-save-about-10-million-year-supply-chain-study-finds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www.fiercehealthcare.com/finance/hospitals-could-save-billions-by-optimizing-their-supply-chain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mpare@partssource.com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Redefining the Clinical Engineering Supply Chain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27977" y="5083000"/>
            <a:ext cx="6858000" cy="341632"/>
          </a:xfrm>
        </p:spPr>
        <p:txBody>
          <a:bodyPr/>
          <a:lstStyle/>
          <a:p>
            <a:r>
              <a:rPr lang="en-US" dirty="0"/>
              <a:t>Presented by Mara Pare’, Senior Director, Client Solutions, PartsSource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4271" y="4713668"/>
            <a:ext cx="423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60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State of Healthcare</a:t>
            </a:r>
          </a:p>
          <a:p>
            <a:r>
              <a:rPr lang="en-US" dirty="0"/>
              <a:t>Making Supply Chain a Focus</a:t>
            </a:r>
          </a:p>
          <a:p>
            <a:r>
              <a:rPr lang="en-US" dirty="0"/>
              <a:t>Ideas to optimize </a:t>
            </a:r>
          </a:p>
          <a:p>
            <a:pPr lvl="1"/>
            <a:r>
              <a:rPr lang="en-US" dirty="0"/>
              <a:t>People</a:t>
            </a:r>
          </a:p>
          <a:p>
            <a:pPr lvl="1"/>
            <a:r>
              <a:rPr lang="en-US" dirty="0"/>
              <a:t>Process </a:t>
            </a:r>
          </a:p>
          <a:p>
            <a:pPr lvl="1"/>
            <a:r>
              <a:rPr lang="en-US" dirty="0"/>
              <a:t>Technology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22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Healthcare: An Industry in Crisis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B610FA-20DE-4244-B1FA-45320995655E}"/>
              </a:ext>
            </a:extLst>
          </p:cNvPr>
          <p:cNvSpPr txBox="1">
            <a:spLocks/>
          </p:cNvSpPr>
          <p:nvPr/>
        </p:nvSpPr>
        <p:spPr>
          <a:xfrm>
            <a:off x="260646" y="1345012"/>
            <a:ext cx="8318089" cy="38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44546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100" dirty="0">
                <a:latin typeface="Source Sans Pro" charset="0"/>
                <a:ea typeface="Source Sans Pro" charset="0"/>
                <a:cs typeface="Source Sans Pro" charset="0"/>
              </a:rPr>
              <a:t>Improving quality and controlling costs remain paramount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7F2A7E-41E6-4DB2-B960-A81494E68D19}"/>
              </a:ext>
            </a:extLst>
          </p:cNvPr>
          <p:cNvSpPr txBox="1"/>
          <p:nvPr/>
        </p:nvSpPr>
        <p:spPr>
          <a:xfrm>
            <a:off x="260645" y="1724400"/>
            <a:ext cx="87752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5B68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on hospitals and health systems to simultaneously improve quality and reduce costs will only intensify.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2F365E-2EFA-423C-B60E-C898B61B84A9}"/>
              </a:ext>
            </a:extLst>
          </p:cNvPr>
          <p:cNvSpPr txBox="1"/>
          <p:nvPr/>
        </p:nvSpPr>
        <p:spPr>
          <a:xfrm>
            <a:off x="291995" y="5448093"/>
            <a:ext cx="59289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Source:  </a:t>
            </a:r>
            <a:br>
              <a:rPr lang="en-US" sz="750" dirty="0"/>
            </a:br>
            <a:r>
              <a:rPr lang="en-US" sz="750" dirty="0">
                <a:hlinkClick r:id="rId3"/>
              </a:rPr>
              <a:t>https://www.navigant.com/insights/healthcare/2017/thought-leadership-healthcare/supply-chain-analysis</a:t>
            </a:r>
            <a:r>
              <a:rPr lang="en-US" sz="75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D38200-4D8E-402D-8138-C10F3B67B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044" y="2700339"/>
            <a:ext cx="3292198" cy="2244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335E67-64B3-4C1D-A6ED-DD0D83F0C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9904" y="2550726"/>
            <a:ext cx="2978291" cy="26931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119473-EC4B-4F82-96E6-13E31067E1D9}"/>
              </a:ext>
            </a:extLst>
          </p:cNvPr>
          <p:cNvCxnSpPr/>
          <p:nvPr/>
        </p:nvCxnSpPr>
        <p:spPr>
          <a:xfrm>
            <a:off x="4575572" y="2550726"/>
            <a:ext cx="0" cy="2693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531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 Diagonal Corner Rectangle 29"/>
          <p:cNvSpPr/>
          <p:nvPr/>
        </p:nvSpPr>
        <p:spPr>
          <a:xfrm>
            <a:off x="7330684" y="4379308"/>
            <a:ext cx="2158418" cy="2488925"/>
          </a:xfrm>
          <a:prstGeom prst="round2Diag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453C07-7092-A84E-B2BA-B76FA1F48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Healthcare: An Industry in Crisis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CE40D0-7057-0A44-9FD1-7F5AC9594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>
                <a:ln>
                  <a:noFill/>
                </a:ln>
                <a:solidFill>
                  <a:srgbClr val="5B68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 The Advisory Board Company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srgbClr val="5B68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51F43DF-CFE7-F645-B92E-A0D57DC0D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014" y="1293723"/>
            <a:ext cx="7191109" cy="444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4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Healthcare: An Industry in Crisis</a:t>
            </a:r>
          </a:p>
        </p:txBody>
      </p:sp>
      <p:sp>
        <p:nvSpPr>
          <p:cNvPr id="5" name="Round Diagonal Corner Rectangle 29">
            <a:extLst>
              <a:ext uri="{FF2B5EF4-FFF2-40B4-BE49-F238E27FC236}">
                <a16:creationId xmlns:a16="http://schemas.microsoft.com/office/drawing/2014/main" id="{63F6FFDE-9B16-43D4-AB64-67823D838DF3}"/>
              </a:ext>
            </a:extLst>
          </p:cNvPr>
          <p:cNvSpPr/>
          <p:nvPr/>
        </p:nvSpPr>
        <p:spPr>
          <a:xfrm>
            <a:off x="7330684" y="4379308"/>
            <a:ext cx="2158418" cy="2488925"/>
          </a:xfrm>
          <a:prstGeom prst="round2Diag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5072B-0C0B-4B28-B251-9FBE328EAEAF}"/>
              </a:ext>
            </a:extLst>
          </p:cNvPr>
          <p:cNvSpPr txBox="1"/>
          <p:nvPr/>
        </p:nvSpPr>
        <p:spPr>
          <a:xfrm>
            <a:off x="260647" y="1982099"/>
            <a:ext cx="31946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challenges in today’s healthcare environment are driving fundamental change in the supply chain business model and operational processes.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E5D697-8DF8-4A63-A6DF-DC8112A43084}"/>
              </a:ext>
            </a:extLst>
          </p:cNvPr>
          <p:cNvSpPr txBox="1"/>
          <p:nvPr/>
        </p:nvSpPr>
        <p:spPr>
          <a:xfrm>
            <a:off x="291995" y="5448092"/>
            <a:ext cx="592891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Source:  </a:t>
            </a:r>
            <a:br>
              <a:rPr lang="en-US" sz="750" dirty="0"/>
            </a:br>
            <a:r>
              <a:rPr lang="en-US" sz="750" dirty="0">
                <a:hlinkClick r:id="rId3"/>
              </a:rPr>
              <a:t>https://www.healthcaredive.com/news/hospital-budgets-2018/512137/</a:t>
            </a:r>
            <a:endParaRPr lang="en-US" sz="750" dirty="0"/>
          </a:p>
          <a:p>
            <a:r>
              <a:rPr lang="en-US" sz="750" dirty="0">
                <a:hlinkClick r:id="rId4"/>
              </a:rPr>
              <a:t>https://www.supplychaindive.com/news/hospital-supply-chain-cost-pressure-change/512721/</a:t>
            </a:r>
            <a:r>
              <a:rPr lang="en-US" sz="750" dirty="0"/>
              <a:t>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965471" y="1998724"/>
            <a:ext cx="4677137" cy="3465791"/>
            <a:chOff x="3882342" y="1982098"/>
            <a:chExt cx="4677137" cy="346579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E47E977-A84E-44FA-A764-28AE9F163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01950" y="3596384"/>
              <a:ext cx="4379993" cy="157679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FB9D5AF-BC87-443B-9DCA-682733823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77836" y="2425003"/>
              <a:ext cx="4404107" cy="95375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64A168-FE44-43EB-BD81-84716FD4188D}"/>
                </a:ext>
              </a:extLst>
            </p:cNvPr>
            <p:cNvSpPr/>
            <p:nvPr/>
          </p:nvSpPr>
          <p:spPr>
            <a:xfrm>
              <a:off x="3882342" y="1982098"/>
              <a:ext cx="4677137" cy="3465791"/>
            </a:xfrm>
            <a:prstGeom prst="rect">
              <a:avLst/>
            </a:prstGeom>
            <a:noFill/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0FDD8D9-F458-415F-A627-C793234CC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01950" y="2013886"/>
              <a:ext cx="1263509" cy="3243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2133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6B8"/>
                </a:solidFill>
              </a:rPr>
              <a:t>But first…a little inspiration to help us innovate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Slides courtesy of Jeff Hoffman</a:t>
            </a:r>
          </a:p>
        </p:txBody>
      </p:sp>
    </p:spTree>
    <p:extLst>
      <p:ext uri="{BB962C8B-B14F-4D97-AF65-F5344CB8AC3E}">
        <p14:creationId xmlns:p14="http://schemas.microsoft.com/office/powerpoint/2010/main" val="420782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/>
          </p:cNvSpPr>
          <p:nvPr/>
        </p:nvSpPr>
        <p:spPr bwMode="auto">
          <a:xfrm>
            <a:off x="-125016" y="0"/>
            <a:ext cx="9260086" cy="6858000"/>
          </a:xfrm>
          <a:prstGeom prst="rect">
            <a:avLst/>
          </a:prstGeom>
          <a:solidFill>
            <a:schemeClr val="accent1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endParaRPr lang="en-US" sz="2953">
              <a:solidFill>
                <a:srgbClr val="000000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20482" name="Rectangle 2"/>
          <p:cNvSpPr>
            <a:spLocks/>
          </p:cNvSpPr>
          <p:nvPr/>
        </p:nvSpPr>
        <p:spPr bwMode="auto">
          <a:xfrm>
            <a:off x="433090" y="2250281"/>
            <a:ext cx="8143875" cy="372368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 defTabSz="642915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We need to open our minds</a:t>
            </a:r>
          </a:p>
          <a:p>
            <a:pPr algn="ctr" defTabSz="642915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5765" b="1" dirty="0">
              <a:solidFill>
                <a:srgbClr val="FFFFFF"/>
              </a:solidFill>
              <a:latin typeface="HelveticaNeueLT Std Blk Cn" charset="0"/>
              <a:ea typeface="HelveticaNeueLT Std Blk Cn" charset="0"/>
              <a:cs typeface="HelveticaNeueLT Std Blk Cn" charset="0"/>
              <a:sym typeface="HelveticaNeueLT Std Blk Cn" charset="0"/>
            </a:endParaRPr>
          </a:p>
          <a:p>
            <a:pPr algn="ctr" defTabSz="642915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5765" b="1" dirty="0">
              <a:solidFill>
                <a:srgbClr val="FFFFFF"/>
              </a:solidFill>
              <a:latin typeface="HelveticaNeueLT Std Blk Cn" charset="0"/>
              <a:ea typeface="HelveticaNeueLT Std Blk Cn" charset="0"/>
              <a:cs typeface="HelveticaNeueLT Std Blk Cn" charset="0"/>
              <a:sym typeface="HelveticaNeueLT Std Blk Cn" charset="0"/>
            </a:endParaRPr>
          </a:p>
          <a:p>
            <a:pPr algn="ctr" defTabSz="642915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5" b="1" dirty="0">
                <a:solidFill>
                  <a:schemeClr val="bg1"/>
                </a:solidFill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We need to look at the </a:t>
            </a:r>
            <a:r>
              <a:rPr lang="en-US" sz="5765" b="1" u="sng" dirty="0">
                <a:solidFill>
                  <a:schemeClr val="bg1"/>
                </a:solidFill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same</a:t>
            </a:r>
            <a:r>
              <a:rPr lang="en-US" sz="5765" b="1" dirty="0">
                <a:solidFill>
                  <a:schemeClr val="bg1"/>
                </a:solidFill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 things </a:t>
            </a:r>
            <a:r>
              <a:rPr lang="en-US" sz="5765" b="1" u="sng" dirty="0">
                <a:solidFill>
                  <a:srgbClr val="0056B8"/>
                </a:solidFill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differently</a:t>
            </a:r>
          </a:p>
          <a:p>
            <a:pPr algn="ctr" defTabSz="642915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5765" b="1" dirty="0">
              <a:solidFill>
                <a:srgbClr val="F1E81F"/>
              </a:solidFill>
              <a:latin typeface="HelveticaNeueLT Std Blk Cn" charset="0"/>
              <a:ea typeface="HelveticaNeueLT Std Blk Cn" charset="0"/>
              <a:cs typeface="HelveticaNeueLT Std Blk Cn" charset="0"/>
              <a:sym typeface="HelveticaNeueLT Std Blk Cn" charset="0"/>
            </a:endParaRPr>
          </a:p>
          <a:p>
            <a:pPr algn="ctr" defTabSz="642915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5765" i="1" dirty="0">
              <a:solidFill>
                <a:srgbClr val="FFFFFF"/>
              </a:solidFill>
              <a:latin typeface="HelveticaNeueLT Std Blk Cn" charset="0"/>
              <a:ea typeface="HelveticaNeueLT Std Blk Cn" charset="0"/>
              <a:cs typeface="HelveticaNeueLT Std Blk Cn" charset="0"/>
              <a:sym typeface="HelveticaNeueLT Std Blk C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0664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19" y="633234"/>
            <a:ext cx="7886700" cy="438582"/>
          </a:xfrm>
        </p:spPr>
        <p:txBody>
          <a:bodyPr/>
          <a:lstStyle/>
          <a:p>
            <a:r>
              <a:rPr lang="en-US" dirty="0"/>
              <a:t>Current State of Healthcare: An Industry in Crisis</a:t>
            </a:r>
            <a:endParaRPr lang="en-US" b="1" dirty="0"/>
          </a:p>
        </p:txBody>
      </p:sp>
      <p:sp>
        <p:nvSpPr>
          <p:cNvPr id="5" name="Round Diagonal Corner Rectangle 29">
            <a:extLst>
              <a:ext uri="{FF2B5EF4-FFF2-40B4-BE49-F238E27FC236}">
                <a16:creationId xmlns:a16="http://schemas.microsoft.com/office/drawing/2014/main" id="{63F6FFDE-9B16-43D4-AB64-67823D838DF3}"/>
              </a:ext>
            </a:extLst>
          </p:cNvPr>
          <p:cNvSpPr/>
          <p:nvPr/>
        </p:nvSpPr>
        <p:spPr>
          <a:xfrm>
            <a:off x="7330684" y="4379308"/>
            <a:ext cx="2158418" cy="2488925"/>
          </a:xfrm>
          <a:prstGeom prst="round2Diag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5072B-0C0B-4B28-B251-9FBE328EAEAF}"/>
              </a:ext>
            </a:extLst>
          </p:cNvPr>
          <p:cNvSpPr txBox="1"/>
          <p:nvPr/>
        </p:nvSpPr>
        <p:spPr>
          <a:xfrm>
            <a:off x="260647" y="1982099"/>
            <a:ext cx="31946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challenges in today’s healthcare environment are driving fundamental change in the supply chain business model and operational processes.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E5D697-8DF8-4A63-A6DF-DC8112A43084}"/>
              </a:ext>
            </a:extLst>
          </p:cNvPr>
          <p:cNvSpPr txBox="1"/>
          <p:nvPr/>
        </p:nvSpPr>
        <p:spPr>
          <a:xfrm>
            <a:off x="291995" y="5448092"/>
            <a:ext cx="592891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Source:  </a:t>
            </a:r>
            <a:br>
              <a:rPr lang="en-US" sz="750" dirty="0"/>
            </a:br>
            <a:r>
              <a:rPr lang="en-US" sz="750" dirty="0">
                <a:hlinkClick r:id="rId3"/>
              </a:rPr>
              <a:t>https://www.healthcaredive.com/news/hospital-budgets-2018/512137/</a:t>
            </a:r>
            <a:endParaRPr lang="en-US" sz="750" dirty="0"/>
          </a:p>
          <a:p>
            <a:r>
              <a:rPr lang="en-US" sz="750" dirty="0">
                <a:hlinkClick r:id="rId4"/>
              </a:rPr>
              <a:t>https://www.supplychaindive.com/news/hospital-supply-chain-cost-pressure-change/512721/</a:t>
            </a:r>
            <a:r>
              <a:rPr lang="en-US" sz="750" dirty="0"/>
              <a:t>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965471" y="1998724"/>
            <a:ext cx="4677137" cy="3465791"/>
            <a:chOff x="3882342" y="1982098"/>
            <a:chExt cx="4677137" cy="346579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E47E977-A84E-44FA-A764-28AE9F163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01950" y="3596384"/>
              <a:ext cx="4379993" cy="157679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FB9D5AF-BC87-443B-9DCA-682733823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77836" y="2425003"/>
              <a:ext cx="4404107" cy="95375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64A168-FE44-43EB-BD81-84716FD4188D}"/>
                </a:ext>
              </a:extLst>
            </p:cNvPr>
            <p:cNvSpPr/>
            <p:nvPr/>
          </p:nvSpPr>
          <p:spPr>
            <a:xfrm>
              <a:off x="3882342" y="1982098"/>
              <a:ext cx="4677137" cy="3465791"/>
            </a:xfrm>
            <a:prstGeom prst="rect">
              <a:avLst/>
            </a:prstGeom>
            <a:noFill/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0FDD8D9-F458-415F-A627-C793234CC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01950" y="2013886"/>
              <a:ext cx="1263509" cy="324314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338349" y="1313411"/>
            <a:ext cx="636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u="sng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</a:t>
            </a:r>
            <a:r>
              <a:rPr lang="en-US" sz="240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clinical engineering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716833" y="643736"/>
            <a:ext cx="2861515" cy="459868"/>
          </a:xfrm>
          <a:prstGeom prst="line">
            <a:avLst/>
          </a:prstGeom>
          <a:ln>
            <a:solidFill>
              <a:srgbClr val="FF241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638502" y="527272"/>
            <a:ext cx="2818014" cy="617221"/>
          </a:xfrm>
          <a:prstGeom prst="line">
            <a:avLst/>
          </a:prstGeom>
          <a:ln>
            <a:solidFill>
              <a:srgbClr val="FF241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28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/>
          </p:cNvSpPr>
          <p:nvPr/>
        </p:nvSpPr>
        <p:spPr bwMode="auto">
          <a:xfrm>
            <a:off x="-116086" y="0"/>
            <a:ext cx="9260086" cy="6858000"/>
          </a:xfrm>
          <a:prstGeom prst="rect">
            <a:avLst/>
          </a:prstGeom>
          <a:solidFill>
            <a:schemeClr val="accent1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20482" name="Rectangle 2"/>
          <p:cNvSpPr>
            <a:spLocks/>
          </p:cNvSpPr>
          <p:nvPr/>
        </p:nvSpPr>
        <p:spPr bwMode="auto">
          <a:xfrm>
            <a:off x="339328" y="1714500"/>
            <a:ext cx="8358188" cy="372368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80000"/>
              </a:lnSpc>
            </a:pPr>
            <a:r>
              <a:rPr lang="en-US" sz="562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Gather periodically to toss around ideas, even </a:t>
            </a:r>
            <a:r>
              <a:rPr lang="en-US" sz="5625" b="1" dirty="0">
                <a:solidFill>
                  <a:srgbClr val="005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crazy</a:t>
            </a:r>
            <a:r>
              <a:rPr lang="en-US" sz="562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 ones</a:t>
            </a:r>
          </a:p>
          <a:p>
            <a:pPr>
              <a:lnSpc>
                <a:spcPct val="80000"/>
              </a:lnSpc>
            </a:pPr>
            <a:endParaRPr lang="en-US" sz="5765" b="1" dirty="0">
              <a:solidFill>
                <a:srgbClr val="F1E8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 Blk Cn" charset="0"/>
              <a:ea typeface="HelveticaNeueLT Std Blk Cn" charset="0"/>
              <a:cs typeface="HelveticaNeueLT Std Blk Cn" charset="0"/>
              <a:sym typeface="HelveticaNeueLT Std Blk Cn" charset="0"/>
            </a:endParaRPr>
          </a:p>
          <a:p>
            <a:pPr>
              <a:lnSpc>
                <a:spcPct val="80000"/>
              </a:lnSpc>
            </a:pPr>
            <a:r>
              <a:rPr lang="en-US" sz="576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Every once in a while, start your department </a:t>
            </a:r>
            <a:r>
              <a:rPr lang="en-US" sz="5765" b="1" dirty="0">
                <a:solidFill>
                  <a:srgbClr val="0056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Blk Cn" charset="0"/>
                <a:ea typeface="HelveticaNeueLT Std Blk Cn" charset="0"/>
                <a:cs typeface="HelveticaNeueLT Std Blk Cn" charset="0"/>
                <a:sym typeface="HelveticaNeueLT Std Blk Cn" charset="0"/>
              </a:rPr>
              <a:t>over</a:t>
            </a:r>
            <a:endParaRPr lang="en-US" sz="5062" b="1" dirty="0">
              <a:solidFill>
                <a:srgbClr val="0056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 Blk Cn" charset="0"/>
              <a:ea typeface="HelveticaNeueLT Std Blk Cn" charset="0"/>
              <a:cs typeface="HelveticaNeueLT Std Blk Cn" charset="0"/>
              <a:sym typeface="HelveticaNeueLT Std Blk C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67860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you do if you could start over?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not?</a:t>
            </a:r>
          </a:p>
        </p:txBody>
      </p:sp>
    </p:spTree>
    <p:extLst>
      <p:ext uri="{BB962C8B-B14F-4D97-AF65-F5344CB8AC3E}">
        <p14:creationId xmlns:p14="http://schemas.microsoft.com/office/powerpoint/2010/main" val="1436380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Focus on Supply Chain?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D89A8-BB0F-43A7-8340-EFDF9C0E231C}"/>
              </a:ext>
            </a:extLst>
          </p:cNvPr>
          <p:cNvSpPr txBox="1"/>
          <p:nvPr/>
        </p:nvSpPr>
        <p:spPr>
          <a:xfrm>
            <a:off x="291995" y="3449752"/>
            <a:ext cx="31946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nationwide study looked at 2,300 hospitals and their supply spend and found the providers could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reduce their annual supply budgets by a total $23 billion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This is a savings of about 18 percent.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8398A-5623-4144-A893-203186AC5773}"/>
              </a:ext>
            </a:extLst>
          </p:cNvPr>
          <p:cNvSpPr/>
          <p:nvPr/>
        </p:nvSpPr>
        <p:spPr>
          <a:xfrm>
            <a:off x="3882342" y="1345013"/>
            <a:ext cx="4677137" cy="4156686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6C3D2-4700-4845-93EF-396ECA29A72C}"/>
              </a:ext>
            </a:extLst>
          </p:cNvPr>
          <p:cNvSpPr txBox="1"/>
          <p:nvPr/>
        </p:nvSpPr>
        <p:spPr>
          <a:xfrm>
            <a:off x="291995" y="5448092"/>
            <a:ext cx="592891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Source:  </a:t>
            </a:r>
            <a:br>
              <a:rPr lang="en-US" sz="750" dirty="0"/>
            </a:br>
            <a:r>
              <a:rPr lang="en-US" sz="750" dirty="0">
                <a:hlinkClick r:id="rId3"/>
              </a:rPr>
              <a:t>http://www.healthcarefinancenews.com/news/hospitals-could-save-about-10-million-year-supply-chain-study-finds</a:t>
            </a:r>
            <a:endParaRPr lang="en-US" sz="750" dirty="0"/>
          </a:p>
          <a:p>
            <a:r>
              <a:rPr lang="en-US" sz="750" dirty="0">
                <a:hlinkClick r:id="rId4"/>
              </a:rPr>
              <a:t>https://www.fiercehealthcare.com/finance/hospitals-could-save-billions-by-optimizing-their-supply-chains</a:t>
            </a:r>
            <a:r>
              <a:rPr lang="en-US" sz="750" dirty="0"/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6CF75A-9DEE-4D48-893F-79F2AF99D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823" y="1456752"/>
            <a:ext cx="1279922" cy="4422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BAEFBA-1078-4F08-BB79-ABE939448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823" y="2841843"/>
            <a:ext cx="3762038" cy="26598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B20D40-48EA-43FF-9550-3913B7909E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3823" y="2028522"/>
            <a:ext cx="4004346" cy="848818"/>
          </a:xfrm>
          <a:prstGeom prst="rect">
            <a:avLst/>
          </a:prstGeom>
        </p:spPr>
      </p:pic>
      <p:pic>
        <p:nvPicPr>
          <p:cNvPr id="1026" name="Picture 2" descr="Image result for mo willems and mole rat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95" y="1545454"/>
            <a:ext cx="1905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319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37C89-B789-764D-AF4E-E73C491AA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Perspectives from within the CE Supply Chain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BA8DB-64FA-C84D-A489-1091668F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305FF3D-BC39-A544-B386-7C421AF8F7F2}"/>
              </a:ext>
            </a:extLst>
          </p:cNvPr>
          <p:cNvSpPr/>
          <p:nvPr/>
        </p:nvSpPr>
        <p:spPr>
          <a:xfrm>
            <a:off x="2709333" y="1513394"/>
            <a:ext cx="3937024" cy="4165809"/>
          </a:xfrm>
          <a:prstGeom prst="ellipse">
            <a:avLst/>
          </a:prstGeom>
          <a:noFill/>
          <a:ln w="19050" cmpd="sng"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20FEF7-692D-6847-A6F0-EA771D054621}"/>
              </a:ext>
            </a:extLst>
          </p:cNvPr>
          <p:cNvSpPr/>
          <p:nvPr/>
        </p:nvSpPr>
        <p:spPr>
          <a:xfrm>
            <a:off x="5675995" y="2650109"/>
            <a:ext cx="2052374" cy="11293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C47D946-231E-3841-8828-BE2227502167}"/>
              </a:ext>
            </a:extLst>
          </p:cNvPr>
          <p:cNvSpPr/>
          <p:nvPr/>
        </p:nvSpPr>
        <p:spPr>
          <a:xfrm>
            <a:off x="4675904" y="4514610"/>
            <a:ext cx="2052371" cy="9209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E0077B2-B69C-D14C-8DDF-8E33EE62224F}"/>
              </a:ext>
            </a:extLst>
          </p:cNvPr>
          <p:cNvSpPr/>
          <p:nvPr/>
        </p:nvSpPr>
        <p:spPr>
          <a:xfrm>
            <a:off x="2329259" y="4500586"/>
            <a:ext cx="2068044" cy="10669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9434B5-F344-AE47-8D1B-CE104BC4A60A}"/>
              </a:ext>
            </a:extLst>
          </p:cNvPr>
          <p:cNvSpPr/>
          <p:nvPr/>
        </p:nvSpPr>
        <p:spPr>
          <a:xfrm>
            <a:off x="1741700" y="2698913"/>
            <a:ext cx="1908016" cy="1417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C178C2B-0C80-5040-8285-910E208C8C68}"/>
              </a:ext>
            </a:extLst>
          </p:cNvPr>
          <p:cNvSpPr/>
          <p:nvPr/>
        </p:nvSpPr>
        <p:spPr>
          <a:xfrm>
            <a:off x="3649716" y="1421890"/>
            <a:ext cx="2052374" cy="12866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714A739-073F-444C-A39F-6D9926101EB7}"/>
              </a:ext>
            </a:extLst>
          </p:cNvPr>
          <p:cNvSpPr/>
          <p:nvPr/>
        </p:nvSpPr>
        <p:spPr>
          <a:xfrm flipV="1">
            <a:off x="5671285" y="1790450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2C7DB07-3FA1-4048-A6C4-FF08E973B94A}"/>
              </a:ext>
            </a:extLst>
          </p:cNvPr>
          <p:cNvSpPr/>
          <p:nvPr/>
        </p:nvSpPr>
        <p:spPr>
          <a:xfrm flipV="1">
            <a:off x="6600005" y="3755958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80708DD-E9E7-634B-A9BD-430FA4212342}"/>
              </a:ext>
            </a:extLst>
          </p:cNvPr>
          <p:cNvSpPr/>
          <p:nvPr/>
        </p:nvSpPr>
        <p:spPr>
          <a:xfrm flipV="1">
            <a:off x="6415024" y="4445363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140B40C-6231-D94D-82B4-59D119FA2119}"/>
              </a:ext>
            </a:extLst>
          </p:cNvPr>
          <p:cNvSpPr/>
          <p:nvPr/>
        </p:nvSpPr>
        <p:spPr>
          <a:xfrm flipV="1">
            <a:off x="5578541" y="5380861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D6D4B71-3E5F-C94B-90D3-E3FF1D960108}"/>
              </a:ext>
            </a:extLst>
          </p:cNvPr>
          <p:cNvSpPr/>
          <p:nvPr/>
        </p:nvSpPr>
        <p:spPr>
          <a:xfrm flipV="1">
            <a:off x="3889142" y="5486184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8DAA1EC-0178-8B42-9EC4-02C4568472C5}"/>
              </a:ext>
            </a:extLst>
          </p:cNvPr>
          <p:cNvSpPr/>
          <p:nvPr/>
        </p:nvSpPr>
        <p:spPr>
          <a:xfrm flipV="1">
            <a:off x="2867386" y="4459924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30B0523-F2F1-7948-A079-67746C35D916}"/>
              </a:ext>
            </a:extLst>
          </p:cNvPr>
          <p:cNvSpPr/>
          <p:nvPr/>
        </p:nvSpPr>
        <p:spPr>
          <a:xfrm flipV="1">
            <a:off x="2736393" y="4076216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A8CEC6B-C4D4-4F42-83B7-FC31FB905F18}"/>
              </a:ext>
            </a:extLst>
          </p:cNvPr>
          <p:cNvSpPr/>
          <p:nvPr/>
        </p:nvSpPr>
        <p:spPr>
          <a:xfrm flipV="1">
            <a:off x="2867386" y="2632766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AEE9784-11C3-5F4D-AD5C-844E93536B54}"/>
              </a:ext>
            </a:extLst>
          </p:cNvPr>
          <p:cNvSpPr/>
          <p:nvPr/>
        </p:nvSpPr>
        <p:spPr>
          <a:xfrm flipV="1">
            <a:off x="3613716" y="1785830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098D949-F761-4645-A21F-046223DDA0A5}"/>
              </a:ext>
            </a:extLst>
          </p:cNvPr>
          <p:cNvSpPr/>
          <p:nvPr/>
        </p:nvSpPr>
        <p:spPr>
          <a:xfrm flipV="1">
            <a:off x="6403140" y="2632766"/>
            <a:ext cx="76858" cy="81325"/>
          </a:xfrm>
          <a:prstGeom prst="ellipse">
            <a:avLst/>
          </a:prstGeom>
          <a:solidFill>
            <a:srgbClr val="41C0B7"/>
          </a:solidFill>
          <a:ln>
            <a:solidFill>
              <a:srgbClr val="41C0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5AF19D0-9823-7341-9006-A5523DAD4391}"/>
              </a:ext>
            </a:extLst>
          </p:cNvPr>
          <p:cNvSpPr/>
          <p:nvPr/>
        </p:nvSpPr>
        <p:spPr>
          <a:xfrm>
            <a:off x="3798918" y="2723667"/>
            <a:ext cx="1604869" cy="1698130"/>
          </a:xfrm>
          <a:prstGeom prst="ellipse">
            <a:avLst/>
          </a:prstGeom>
          <a:solidFill>
            <a:srgbClr val="29A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80A12B0-773A-ED4B-A872-32ED48269612}"/>
              </a:ext>
            </a:extLst>
          </p:cNvPr>
          <p:cNvGrpSpPr/>
          <p:nvPr/>
        </p:nvGrpSpPr>
        <p:grpSpPr>
          <a:xfrm>
            <a:off x="1531462" y="2954853"/>
            <a:ext cx="2024828" cy="1187685"/>
            <a:chOff x="127686" y="2335242"/>
            <a:chExt cx="2318670" cy="128534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3A1FBC6-B37B-564D-AB1A-21C5F0137B2E}"/>
                </a:ext>
              </a:extLst>
            </p:cNvPr>
            <p:cNvSpPr txBox="1"/>
            <p:nvPr/>
          </p:nvSpPr>
          <p:spPr>
            <a:xfrm>
              <a:off x="293601" y="2335242"/>
              <a:ext cx="2152755" cy="256112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2359AB"/>
                  </a:solidFill>
                  <a:latin typeface="Arial"/>
                  <a:cs typeface="Arial"/>
                </a:rPr>
                <a:t>Finance director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C1B747E-E09E-E44A-ACFE-920D392E6489}"/>
                </a:ext>
              </a:extLst>
            </p:cNvPr>
            <p:cNvSpPr txBox="1"/>
            <p:nvPr/>
          </p:nvSpPr>
          <p:spPr>
            <a:xfrm>
              <a:off x="127686" y="2620462"/>
              <a:ext cx="2318670" cy="1000127"/>
            </a:xfrm>
            <a:prstGeom prst="rect">
              <a:avLst/>
            </a:prstGeom>
          </p:spPr>
          <p:txBody>
            <a:bodyPr vert="horz" wrap="square" lIns="68580" tIns="34290" rIns="68580" bIns="34290" rtlCol="0" anchor="t">
              <a:noAutofit/>
            </a:bodyPr>
            <a:lstStyle/>
            <a:p>
              <a:pPr algn="ctr"/>
              <a:r>
                <a:rPr lang="en-US" sz="1050" dirty="0">
                  <a:solidFill>
                    <a:srgbClr val="4F4F4F"/>
                  </a:solidFill>
                  <a:latin typeface="Arial"/>
                  <a:cs typeface="Arial"/>
                </a:rPr>
                <a:t>“How do I reduce our operational cost and improve the efficiency and utilization of our assets?”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D9450CB-C1E5-4745-B157-5F6D83F15D81}"/>
              </a:ext>
            </a:extLst>
          </p:cNvPr>
          <p:cNvGrpSpPr/>
          <p:nvPr/>
        </p:nvGrpSpPr>
        <p:grpSpPr>
          <a:xfrm>
            <a:off x="3440431" y="1426920"/>
            <a:ext cx="2364214" cy="1103959"/>
            <a:chOff x="3094982" y="1635786"/>
            <a:chExt cx="2707307" cy="119473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AA2DDBC-EE81-D549-AE23-A59C5A86E158}"/>
                </a:ext>
              </a:extLst>
            </p:cNvPr>
            <p:cNvSpPr txBox="1"/>
            <p:nvPr/>
          </p:nvSpPr>
          <p:spPr>
            <a:xfrm>
              <a:off x="3094982" y="1635786"/>
              <a:ext cx="2707307" cy="321793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2359AB"/>
                  </a:solidFill>
                  <a:latin typeface="Arial"/>
                  <a:cs typeface="Arial"/>
                </a:rPr>
                <a:t>Clinical engineer director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CE303B-02CF-8E43-8271-9B38199F6215}"/>
                </a:ext>
              </a:extLst>
            </p:cNvPr>
            <p:cNvSpPr txBox="1"/>
            <p:nvPr/>
          </p:nvSpPr>
          <p:spPr>
            <a:xfrm>
              <a:off x="3422650" y="1988187"/>
              <a:ext cx="2175777" cy="842336"/>
            </a:xfrm>
            <a:prstGeom prst="rect">
              <a:avLst/>
            </a:prstGeom>
          </p:spPr>
          <p:txBody>
            <a:bodyPr vert="horz" wrap="square" lIns="68580" tIns="34290" rIns="68580" bIns="34290" rtlCol="0" anchor="t">
              <a:noAutofit/>
            </a:bodyPr>
            <a:lstStyle/>
            <a:p>
              <a:pPr algn="ctr"/>
              <a:r>
                <a:rPr lang="en-US" sz="1050" dirty="0">
                  <a:solidFill>
                    <a:srgbClr val="4F4F4F"/>
                  </a:solidFill>
                  <a:latin typeface="Arial"/>
                  <a:cs typeface="Arial"/>
                </a:rPr>
                <a:t>“Where can I lower our total cost of service and empower my team to take on contract services?”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C0489BF-3EF2-9146-BBDF-932DBC56AD46}"/>
              </a:ext>
            </a:extLst>
          </p:cNvPr>
          <p:cNvGrpSpPr/>
          <p:nvPr/>
        </p:nvGrpSpPr>
        <p:grpSpPr>
          <a:xfrm>
            <a:off x="5222197" y="4570307"/>
            <a:ext cx="2231525" cy="1123979"/>
            <a:chOff x="181507" y="4617808"/>
            <a:chExt cx="2555361" cy="12164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954B80D-6131-5148-807C-C5EC22F69BD9}"/>
                </a:ext>
              </a:extLst>
            </p:cNvPr>
            <p:cNvSpPr txBox="1"/>
            <p:nvPr/>
          </p:nvSpPr>
          <p:spPr>
            <a:xfrm>
              <a:off x="209409" y="4617808"/>
              <a:ext cx="2527459" cy="213108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2359AB"/>
                  </a:solidFill>
                  <a:latin typeface="Arial"/>
                  <a:cs typeface="Arial"/>
                </a:rPr>
                <a:t>Supply chain 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5158FF2-F2C9-194C-801C-E97E4F734AF9}"/>
                </a:ext>
              </a:extLst>
            </p:cNvPr>
            <p:cNvSpPr txBox="1"/>
            <p:nvPr/>
          </p:nvSpPr>
          <p:spPr>
            <a:xfrm>
              <a:off x="181507" y="4834086"/>
              <a:ext cx="2497439" cy="1000126"/>
            </a:xfrm>
            <a:prstGeom prst="rect">
              <a:avLst/>
            </a:prstGeom>
          </p:spPr>
          <p:txBody>
            <a:bodyPr vert="horz" wrap="square" lIns="68580" tIns="34290" rIns="68580" bIns="34290" rtlCol="0" anchor="t">
              <a:noAutofit/>
            </a:bodyPr>
            <a:lstStyle/>
            <a:p>
              <a:pPr algn="ctr"/>
              <a:r>
                <a:rPr lang="en-US" sz="1050" dirty="0">
                  <a:solidFill>
                    <a:srgbClr val="4F4F4F"/>
                  </a:solidFill>
                  <a:latin typeface="Arial"/>
                  <a:cs typeface="Arial"/>
                </a:rPr>
                <a:t>“How can we enforce standardization and compliance and manage the long-tail spend?”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5F06635-0FEC-5D45-8523-BF9DFB071D99}"/>
              </a:ext>
            </a:extLst>
          </p:cNvPr>
          <p:cNvGrpSpPr/>
          <p:nvPr/>
        </p:nvGrpSpPr>
        <p:grpSpPr>
          <a:xfrm>
            <a:off x="2256803" y="4581489"/>
            <a:ext cx="1997761" cy="992440"/>
            <a:chOff x="3049501" y="4619466"/>
            <a:chExt cx="2287674" cy="107404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9A734C2-F151-CE45-B39E-F942F8684980}"/>
                </a:ext>
              </a:extLst>
            </p:cNvPr>
            <p:cNvSpPr txBox="1"/>
            <p:nvPr/>
          </p:nvSpPr>
          <p:spPr>
            <a:xfrm>
              <a:off x="3049501" y="4619466"/>
              <a:ext cx="2287674" cy="256112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2359AB"/>
                  </a:solidFill>
                  <a:latin typeface="Arial"/>
                  <a:cs typeface="Arial"/>
                </a:rPr>
                <a:t>IT specialist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57E8D4-329C-934E-9F38-96A3901E5A6A}"/>
                </a:ext>
              </a:extLst>
            </p:cNvPr>
            <p:cNvSpPr txBox="1"/>
            <p:nvPr/>
          </p:nvSpPr>
          <p:spPr>
            <a:xfrm>
              <a:off x="3049501" y="4859701"/>
              <a:ext cx="2287674" cy="833813"/>
            </a:xfrm>
            <a:prstGeom prst="rect">
              <a:avLst/>
            </a:prstGeom>
          </p:spPr>
          <p:txBody>
            <a:bodyPr vert="horz" wrap="square" lIns="68580" tIns="34290" rIns="68580" bIns="34290" rtlCol="0" anchor="t">
              <a:noAutofit/>
            </a:bodyPr>
            <a:lstStyle/>
            <a:p>
              <a:pPr algn="ctr"/>
              <a:r>
                <a:rPr lang="en-US" sz="1050" dirty="0">
                  <a:solidFill>
                    <a:srgbClr val="4F4F4F"/>
                  </a:solidFill>
                  <a:latin typeface="Arial"/>
                  <a:cs typeface="Arial"/>
                </a:rPr>
                <a:t>“Our heath system needs to improve med device privacy, security, and cybersecurity.”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C717A53-84DB-D349-A83D-C3ED03C3CF8E}"/>
              </a:ext>
            </a:extLst>
          </p:cNvPr>
          <p:cNvGrpSpPr/>
          <p:nvPr/>
        </p:nvGrpSpPr>
        <p:grpSpPr>
          <a:xfrm>
            <a:off x="3920053" y="3267291"/>
            <a:ext cx="1394439" cy="705842"/>
            <a:chOff x="4097642" y="3503429"/>
            <a:chExt cx="1027262" cy="491424"/>
          </a:xfrm>
        </p:grpSpPr>
        <p:pic>
          <p:nvPicPr>
            <p:cNvPr id="74" name="Picture 73" descr="person-icon-5.pdf">
              <a:extLst>
                <a:ext uri="{FF2B5EF4-FFF2-40B4-BE49-F238E27FC236}">
                  <a16:creationId xmlns:a16="http://schemas.microsoft.com/office/drawing/2014/main" id="{9A19491D-780B-8849-8ED3-D2FFC7042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704" y="3503429"/>
              <a:ext cx="457200" cy="413208"/>
            </a:xfrm>
            <a:prstGeom prst="rect">
              <a:avLst/>
            </a:prstGeom>
          </p:spPr>
        </p:pic>
        <p:pic>
          <p:nvPicPr>
            <p:cNvPr id="75" name="Picture 74" descr="person-icon-1.pdf">
              <a:extLst>
                <a:ext uri="{FF2B5EF4-FFF2-40B4-BE49-F238E27FC236}">
                  <a16:creationId xmlns:a16="http://schemas.microsoft.com/office/drawing/2014/main" id="{DBE610D4-93DE-824D-BCE3-9578DA934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8894" y="3579195"/>
              <a:ext cx="459911" cy="415658"/>
            </a:xfrm>
            <a:prstGeom prst="rect">
              <a:avLst/>
            </a:prstGeom>
          </p:spPr>
        </p:pic>
        <p:pic>
          <p:nvPicPr>
            <p:cNvPr id="76" name="Picture 75" descr="person-icon-2.pdf">
              <a:extLst>
                <a:ext uri="{FF2B5EF4-FFF2-40B4-BE49-F238E27FC236}">
                  <a16:creationId xmlns:a16="http://schemas.microsoft.com/office/drawing/2014/main" id="{E507DCDA-F2F9-674F-8373-94378A316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7642" y="3503429"/>
              <a:ext cx="457200" cy="413208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F97435E-7BAA-4840-AABD-A3AC478E91C8}"/>
              </a:ext>
            </a:extLst>
          </p:cNvPr>
          <p:cNvGrpSpPr/>
          <p:nvPr/>
        </p:nvGrpSpPr>
        <p:grpSpPr>
          <a:xfrm>
            <a:off x="5662730" y="2863711"/>
            <a:ext cx="2421096" cy="1026332"/>
            <a:chOff x="5802226" y="2292627"/>
            <a:chExt cx="2287674" cy="111072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BA2A479-792A-8C4E-950B-AA59D3210B97}"/>
                </a:ext>
              </a:extLst>
            </p:cNvPr>
            <p:cNvSpPr txBox="1"/>
            <p:nvPr/>
          </p:nvSpPr>
          <p:spPr>
            <a:xfrm>
              <a:off x="5802226" y="2292627"/>
              <a:ext cx="2287674" cy="256112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2359AB"/>
                  </a:solidFill>
                  <a:latin typeface="Arial"/>
                  <a:cs typeface="Arial"/>
                </a:rPr>
                <a:t>Technician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C1B1128-FEA7-B543-831D-8790BC754052}"/>
                </a:ext>
              </a:extLst>
            </p:cNvPr>
            <p:cNvSpPr txBox="1"/>
            <p:nvPr/>
          </p:nvSpPr>
          <p:spPr>
            <a:xfrm>
              <a:off x="5936319" y="2594095"/>
              <a:ext cx="2019486" cy="809259"/>
            </a:xfrm>
            <a:prstGeom prst="rect">
              <a:avLst/>
            </a:prstGeom>
          </p:spPr>
          <p:txBody>
            <a:bodyPr vert="horz" wrap="square" lIns="68580" tIns="34290" rIns="68580" bIns="34290" rtlCol="0" anchor="t">
              <a:noAutofit/>
            </a:bodyPr>
            <a:lstStyle/>
            <a:p>
              <a:pPr algn="ctr"/>
              <a:r>
                <a:rPr lang="en-US" sz="1050" dirty="0">
                  <a:solidFill>
                    <a:srgbClr val="4F4F4F"/>
                  </a:solidFill>
                  <a:latin typeface="Arial"/>
                  <a:cs typeface="Arial"/>
                </a:rPr>
                <a:t>“How can I find extra time to implement AEMs and PM programs.”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3A05E614-DE04-AA4D-A7E4-01375CCD375D}"/>
              </a:ext>
            </a:extLst>
          </p:cNvPr>
          <p:cNvSpPr/>
          <p:nvPr/>
        </p:nvSpPr>
        <p:spPr>
          <a:xfrm>
            <a:off x="4663791" y="3863236"/>
            <a:ext cx="157354" cy="93423"/>
          </a:xfrm>
          <a:prstGeom prst="ellipse">
            <a:avLst/>
          </a:prstGeom>
          <a:solidFill>
            <a:srgbClr val="5C5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18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Redefine the CE Supply Chain Strategy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438102"/>
            <a:ext cx="7886700" cy="473886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Why not use our assets of people, process and technology to improve?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572B936-86A1-4360-8D9B-ED507E8817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4356579"/>
              </p:ext>
            </p:extLst>
          </p:nvPr>
        </p:nvGraphicFramePr>
        <p:xfrm>
          <a:off x="877802" y="2310577"/>
          <a:ext cx="7365533" cy="4418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710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154"/>
            <a:r>
              <a:rPr lang="en-US" dirty="0">
                <a:gradFill>
                  <a:gsLst>
                    <a:gs pos="0">
                      <a:srgbClr val="235AAA"/>
                    </a:gs>
                    <a:gs pos="23000">
                      <a:srgbClr val="235AAA"/>
                    </a:gs>
                    <a:gs pos="69000">
                      <a:srgbClr val="235AAA"/>
                    </a:gs>
                    <a:gs pos="97000">
                      <a:srgbClr val="235AAA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cs typeface="+mn-cs"/>
              </a:rPr>
              <a:t>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79"/>
            <a:ext cx="8307006" cy="1272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Where do we spend lots of time for little value? Why not change it?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2191" y="2607317"/>
            <a:ext cx="1851621" cy="2600945"/>
          </a:xfrm>
          <a:prstGeom prst="rect">
            <a:avLst/>
          </a:prstGeom>
          <a:solidFill>
            <a:srgbClr val="41C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 algn="ctr">
              <a:lnSpc>
                <a:spcPct val="150000"/>
              </a:lnSpc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Strong relationship with Supply Chain and other internal key stakeholders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95902" y="2607317"/>
            <a:ext cx="1851621" cy="2600945"/>
          </a:xfrm>
          <a:prstGeom prst="rect">
            <a:avLst/>
          </a:prstGeom>
          <a:solidFill>
            <a:srgbClr val="A1B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 algn="ctr">
              <a:lnSpc>
                <a:spcPct val="150000"/>
              </a:lnSpc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Create strategy for taking more service in-house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99613" y="2607317"/>
            <a:ext cx="1851621" cy="2600945"/>
          </a:xfrm>
          <a:prstGeom prst="rect">
            <a:avLst/>
          </a:prstGeom>
          <a:solidFill>
            <a:srgbClr val="29A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 algn="ctr">
              <a:lnSpc>
                <a:spcPct val="150000"/>
              </a:lnSpc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Partner with organizations that leverage strong buying power and large supply chain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03324" y="2607317"/>
            <a:ext cx="1851621" cy="2600945"/>
          </a:xfrm>
          <a:prstGeom prst="rect">
            <a:avLst/>
          </a:prstGeom>
          <a:solidFill>
            <a:srgbClr val="235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 algn="ctr">
              <a:lnSpc>
                <a:spcPct val="150000"/>
              </a:lnSpc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Partner with organizations that leverage strong buying power and large supply chain</a:t>
            </a:r>
          </a:p>
        </p:txBody>
      </p:sp>
    </p:spTree>
    <p:extLst>
      <p:ext uri="{BB962C8B-B14F-4D97-AF65-F5344CB8AC3E}">
        <p14:creationId xmlns:p14="http://schemas.microsoft.com/office/powerpoint/2010/main" val="1121063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154"/>
            <a:r>
              <a:rPr lang="en-US" dirty="0">
                <a:gradFill>
                  <a:gsLst>
                    <a:gs pos="0">
                      <a:srgbClr val="235AAA"/>
                    </a:gs>
                    <a:gs pos="23000">
                      <a:srgbClr val="235AAA"/>
                    </a:gs>
                    <a:gs pos="69000">
                      <a:srgbClr val="235AAA"/>
                    </a:gs>
                    <a:gs pos="97000">
                      <a:srgbClr val="235AAA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cs typeface="+mn-cs"/>
              </a:rPr>
              <a:t>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79"/>
            <a:ext cx="7556988" cy="104066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Focus on </a:t>
            </a:r>
            <a:r>
              <a:rPr lang="en-US" b="1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opportunities to increase productivity </a:t>
            </a:r>
            <a:r>
              <a:rPr lang="en-US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and free-up time to take on install projects, device cybersecurity, interoperability implementations and more.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98302" y="2410670"/>
            <a:ext cx="2567997" cy="2870411"/>
          </a:xfrm>
          <a:prstGeom prst="rect">
            <a:avLst/>
          </a:prstGeom>
          <a:noFill/>
          <a:ln w="50800">
            <a:solidFill>
              <a:srgbClr val="41C0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365760" rIns="365760" bIns="365760" rtlCol="0" anchor="ctr"/>
          <a:lstStyle/>
          <a:p>
            <a:pPr lvl="0" algn="ctr">
              <a:lnSpc>
                <a:spcPct val="120000"/>
              </a:lnSpc>
            </a:pPr>
            <a:r>
              <a:rPr lang="en-US" sz="1400" b="1" dirty="0">
                <a:gradFill flip="none" rotWithShape="1">
                  <a:gsLst>
                    <a:gs pos="0">
                      <a:srgbClr val="41C0B7"/>
                    </a:gs>
                    <a:gs pos="23000">
                      <a:srgbClr val="41C0B7"/>
                    </a:gs>
                    <a:gs pos="69000">
                      <a:srgbClr val="41C0B7"/>
                    </a:gs>
                    <a:gs pos="97000">
                      <a:srgbClr val="41C0B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Soft Cost Savings</a:t>
            </a:r>
          </a:p>
          <a:p>
            <a:pPr lvl="0" algn="ctr">
              <a:lnSpc>
                <a:spcPct val="120000"/>
              </a:lnSpc>
            </a:pPr>
            <a:endParaRPr lang="en-US" sz="1500" dirty="0">
              <a:gradFill flip="none" rotWithShape="1">
                <a:gsLst>
                  <a:gs pos="0">
                    <a:srgbClr val="5C6871"/>
                  </a:gs>
                  <a:gs pos="23000">
                    <a:srgbClr val="5C6871"/>
                  </a:gs>
                  <a:gs pos="69000">
                    <a:srgbClr val="5C6871"/>
                  </a:gs>
                  <a:gs pos="97000">
                    <a:srgbClr val="5C6871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charset="0"/>
              <a:ea typeface="Arial" charset="0"/>
              <a:cs typeface="Arial" charset="0"/>
            </a:endParaRPr>
          </a:p>
          <a:p>
            <a:pPr lvl="0" algn="ctr">
              <a:lnSpc>
                <a:spcPct val="120000"/>
              </a:lnSpc>
            </a:pPr>
            <a:r>
              <a:rPr lang="en-US" sz="1200" dirty="0">
                <a:gradFill flip="none" rotWithShape="1">
                  <a:gsLst>
                    <a:gs pos="0">
                      <a:srgbClr val="5C6871"/>
                    </a:gs>
                    <a:gs pos="23000">
                      <a:srgbClr val="5C6871"/>
                    </a:gs>
                    <a:gs pos="69000">
                      <a:srgbClr val="5C6871"/>
                    </a:gs>
                    <a:gs pos="97000">
                      <a:srgbClr val="5C687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Parts procure to pay time reduction from 89 minutes per order to 4 minutes </a:t>
            </a:r>
            <a:br>
              <a:rPr lang="en-US" sz="1200" dirty="0">
                <a:gradFill flip="none" rotWithShape="1">
                  <a:gsLst>
                    <a:gs pos="0">
                      <a:srgbClr val="5C6871"/>
                    </a:gs>
                    <a:gs pos="23000">
                      <a:srgbClr val="5C6871"/>
                    </a:gs>
                    <a:gs pos="69000">
                      <a:srgbClr val="5C6871"/>
                    </a:gs>
                    <a:gs pos="97000">
                      <a:srgbClr val="5C687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</a:br>
            <a:r>
              <a:rPr lang="en-US" sz="1200" dirty="0">
                <a:gradFill flip="none" rotWithShape="1">
                  <a:gsLst>
                    <a:gs pos="0">
                      <a:srgbClr val="5C6871"/>
                    </a:gs>
                    <a:gs pos="23000">
                      <a:srgbClr val="5C6871"/>
                    </a:gs>
                    <a:gs pos="69000">
                      <a:srgbClr val="5C6871"/>
                    </a:gs>
                    <a:gs pos="97000">
                      <a:srgbClr val="5C687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per order, equating to saving 31 hours per day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07322" y="2410670"/>
            <a:ext cx="2567997" cy="2870411"/>
          </a:xfrm>
          <a:prstGeom prst="rect">
            <a:avLst/>
          </a:prstGeom>
          <a:noFill/>
          <a:ln w="50800">
            <a:solidFill>
              <a:srgbClr val="2359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365760" rIns="365760" bIns="365760" rtlCol="0" anchor="ctr"/>
          <a:lstStyle/>
          <a:p>
            <a:pPr lvl="0" algn="ctr">
              <a:lnSpc>
                <a:spcPct val="120000"/>
              </a:lnSpc>
            </a:pPr>
            <a:r>
              <a:rPr lang="en-US" sz="1400" b="1" dirty="0">
                <a:gradFill flip="none" rotWithShape="1">
                  <a:gsLst>
                    <a:gs pos="0">
                      <a:srgbClr val="2359AB"/>
                    </a:gs>
                    <a:gs pos="23000">
                      <a:srgbClr val="2359AB"/>
                    </a:gs>
                    <a:gs pos="69000">
                      <a:srgbClr val="2359AB"/>
                    </a:gs>
                    <a:gs pos="97000">
                      <a:srgbClr val="2359AB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Real Results</a:t>
            </a:r>
          </a:p>
          <a:p>
            <a:pPr lvl="0" algn="ctr">
              <a:lnSpc>
                <a:spcPct val="120000"/>
              </a:lnSpc>
            </a:pPr>
            <a:endParaRPr lang="en-US" sz="1500" dirty="0">
              <a:gradFill flip="none" rotWithShape="1">
                <a:gsLst>
                  <a:gs pos="0">
                    <a:srgbClr val="5C6871"/>
                  </a:gs>
                  <a:gs pos="23000">
                    <a:srgbClr val="5C6871"/>
                  </a:gs>
                  <a:gs pos="69000">
                    <a:srgbClr val="5C6871"/>
                  </a:gs>
                  <a:gs pos="97000">
                    <a:srgbClr val="5C6871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charset="0"/>
              <a:ea typeface="Arial" charset="0"/>
              <a:cs typeface="Arial" charset="0"/>
            </a:endParaRPr>
          </a:p>
          <a:p>
            <a:pPr lvl="0" algn="ctr">
              <a:lnSpc>
                <a:spcPct val="120000"/>
              </a:lnSpc>
            </a:pPr>
            <a:r>
              <a:rPr lang="en-US" sz="1200" dirty="0">
                <a:gradFill flip="none" rotWithShape="1">
                  <a:gsLst>
                    <a:gs pos="0">
                      <a:srgbClr val="5C6871"/>
                    </a:gs>
                    <a:gs pos="23000">
                      <a:srgbClr val="5C6871"/>
                    </a:gs>
                    <a:gs pos="69000">
                      <a:srgbClr val="5C6871"/>
                    </a:gs>
                    <a:gs pos="97000">
                      <a:srgbClr val="5C687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Refocused time and energy on cybersecurity and bringing COSR down system wide</a:t>
            </a:r>
          </a:p>
        </p:txBody>
      </p:sp>
      <p:pic>
        <p:nvPicPr>
          <p:cNvPr id="12" name="Picture 6" descr="Image result for mayo clinic">
            <a:extLst>
              <a:ext uri="{FF2B5EF4-FFF2-40B4-BE49-F238E27FC236}">
                <a16:creationId xmlns:a16="http://schemas.microsoft.com/office/drawing/2014/main" id="{C96376F2-D73F-4E2B-AD7F-8CD40F5A3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274792"/>
            <a:ext cx="900360" cy="101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548" y="3435853"/>
            <a:ext cx="542940" cy="47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6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154"/>
            <a:r>
              <a:rPr lang="en-US" dirty="0">
                <a:gradFill>
                  <a:gsLst>
                    <a:gs pos="0">
                      <a:srgbClr val="235AAA"/>
                    </a:gs>
                    <a:gs pos="23000">
                      <a:srgbClr val="235AAA"/>
                    </a:gs>
                    <a:gs pos="69000">
                      <a:srgbClr val="235AAA"/>
                    </a:gs>
                    <a:gs pos="97000">
                      <a:srgbClr val="235AAA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cs typeface="+mn-cs"/>
              </a:rPr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79"/>
            <a:ext cx="8307006" cy="1272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Don’t know your </a:t>
            </a:r>
            <a:r>
              <a:rPr lang="en-US" b="1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high-spend vendors </a:t>
            </a:r>
            <a:r>
              <a:rPr lang="en-US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b="1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supplier quality rates</a:t>
            </a:r>
            <a:r>
              <a:rPr lang="en-US" dirty="0">
                <a:gradFill>
                  <a:gsLst>
                    <a:gs pos="0">
                      <a:srgbClr val="5B6871"/>
                    </a:gs>
                    <a:gs pos="23000">
                      <a:srgbClr val="5B6871"/>
                    </a:gs>
                    <a:gs pos="69000">
                      <a:srgbClr val="5B6871"/>
                    </a:gs>
                    <a:gs pos="97000">
                      <a:srgbClr val="5B6871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ea typeface="Arial" charset="0"/>
                <a:cs typeface="Arial" charset="0"/>
              </a:rPr>
              <a:t>? Why not change that?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71500" y="2465408"/>
            <a:ext cx="1493523" cy="1493523"/>
          </a:xfrm>
          <a:prstGeom prst="ellipse">
            <a:avLst/>
          </a:prstGeom>
          <a:solidFill>
            <a:srgbClr val="41BFB5"/>
          </a:solidFill>
          <a:ln w="635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>
            <a:noAutofit/>
          </a:bodyPr>
          <a:lstStyle/>
          <a:p>
            <a:pPr algn="ctr"/>
            <a:r>
              <a:rPr lang="en-US" sz="1200" dirty="0">
                <a:latin typeface="Arial" charset="0"/>
                <a:ea typeface="Arial" charset="0"/>
                <a:cs typeface="Arial" charset="0"/>
              </a:rPr>
              <a:t>Review Service Contracts and Parts Procurement</a:t>
            </a:r>
          </a:p>
        </p:txBody>
      </p:sp>
      <p:sp>
        <p:nvSpPr>
          <p:cNvPr id="11" name="Oval 10"/>
          <p:cNvSpPr/>
          <p:nvPr/>
        </p:nvSpPr>
        <p:spPr>
          <a:xfrm>
            <a:off x="2182966" y="2465408"/>
            <a:ext cx="1491781" cy="1491781"/>
          </a:xfrm>
          <a:prstGeom prst="ellipse">
            <a:avLst/>
          </a:prstGeom>
          <a:solidFill>
            <a:srgbClr val="A0B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rmAutofit/>
          </a:bodyPr>
          <a:lstStyle/>
          <a:p>
            <a:pPr algn="ctr"/>
            <a:r>
              <a:rPr lang="en-US" sz="1200" dirty="0">
                <a:latin typeface="Arial" charset="0"/>
                <a:ea typeface="Arial" charset="0"/>
                <a:cs typeface="Arial" charset="0"/>
              </a:rPr>
              <a:t>Vendor Consolidation - Scope of Services</a:t>
            </a:r>
          </a:p>
        </p:txBody>
      </p:sp>
      <p:sp>
        <p:nvSpPr>
          <p:cNvPr id="12" name="Oval 11"/>
          <p:cNvSpPr/>
          <p:nvPr/>
        </p:nvSpPr>
        <p:spPr>
          <a:xfrm>
            <a:off x="3792690" y="2465408"/>
            <a:ext cx="1491781" cy="1491781"/>
          </a:xfrm>
          <a:prstGeom prst="ellipse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rmAutofit/>
          </a:bodyPr>
          <a:lstStyle/>
          <a:p>
            <a:pPr algn="ctr"/>
            <a:r>
              <a:rPr lang="en-US" sz="1200" dirty="0">
                <a:latin typeface="Arial" charset="0"/>
                <a:ea typeface="Arial" charset="0"/>
                <a:cs typeface="Arial" charset="0"/>
              </a:rPr>
              <a:t>ISO Certified Vendors</a:t>
            </a:r>
          </a:p>
        </p:txBody>
      </p:sp>
      <p:sp>
        <p:nvSpPr>
          <p:cNvPr id="13" name="Oval 12"/>
          <p:cNvSpPr/>
          <p:nvPr/>
        </p:nvSpPr>
        <p:spPr>
          <a:xfrm>
            <a:off x="5402414" y="2465408"/>
            <a:ext cx="1491781" cy="1491781"/>
          </a:xfrm>
          <a:prstGeom prst="ellipse">
            <a:avLst/>
          </a:prstGeom>
          <a:solidFill>
            <a:srgbClr val="235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rmAutofit/>
          </a:bodyPr>
          <a:lstStyle/>
          <a:p>
            <a:pPr algn="ctr"/>
            <a:r>
              <a:rPr lang="en-US" sz="1200" dirty="0">
                <a:latin typeface="Arial" charset="0"/>
                <a:ea typeface="Arial" charset="0"/>
                <a:cs typeface="Arial" charset="0"/>
              </a:rPr>
              <a:t>Supplier Vetting Process</a:t>
            </a:r>
          </a:p>
        </p:txBody>
      </p:sp>
      <p:sp>
        <p:nvSpPr>
          <p:cNvPr id="14" name="Oval 13"/>
          <p:cNvSpPr/>
          <p:nvPr/>
        </p:nvSpPr>
        <p:spPr>
          <a:xfrm>
            <a:off x="7012138" y="2465408"/>
            <a:ext cx="1491781" cy="1491781"/>
          </a:xfrm>
          <a:prstGeom prst="ellipse">
            <a:avLst/>
          </a:prstGeom>
          <a:solidFill>
            <a:srgbClr val="5B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rmAutofit/>
          </a:bodyPr>
          <a:lstStyle/>
          <a:p>
            <a:pPr algn="ctr"/>
            <a:r>
              <a:rPr lang="en-US" sz="1200" dirty="0">
                <a:latin typeface="Arial" charset="0"/>
                <a:ea typeface="Arial" charset="0"/>
                <a:cs typeface="Arial" charset="0"/>
              </a:rPr>
              <a:t>Industry Benchmarking</a:t>
            </a:r>
          </a:p>
        </p:txBody>
      </p:sp>
    </p:spTree>
    <p:extLst>
      <p:ext uri="{BB962C8B-B14F-4D97-AF65-F5344CB8AC3E}">
        <p14:creationId xmlns:p14="http://schemas.microsoft.com/office/powerpoint/2010/main" val="69672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154"/>
            <a:r>
              <a:rPr lang="en-US" dirty="0">
                <a:gradFill>
                  <a:gsLst>
                    <a:gs pos="0">
                      <a:srgbClr val="235AAA"/>
                    </a:gs>
                    <a:gs pos="23000">
                      <a:srgbClr val="235AAA"/>
                    </a:gs>
                    <a:gs pos="69000">
                      <a:srgbClr val="235AAA"/>
                    </a:gs>
                    <a:gs pos="97000">
                      <a:srgbClr val="235AAA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cs typeface="+mn-cs"/>
              </a:rPr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79"/>
            <a:ext cx="7556988" cy="10406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Find opportunities to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consolidate suppliers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and achieve better pricing.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98302" y="2410670"/>
            <a:ext cx="2567997" cy="2870411"/>
          </a:xfrm>
          <a:prstGeom prst="rect">
            <a:avLst/>
          </a:prstGeom>
          <a:noFill/>
          <a:ln w="50800">
            <a:solidFill>
              <a:srgbClr val="41C0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365760" rIns="365760" bIns="365760" rtlCol="0" anchor="ctr"/>
          <a:lstStyle/>
          <a:p>
            <a:pPr lvl="0" algn="ctr">
              <a:lnSpc>
                <a:spcPct val="120000"/>
              </a:lnSpc>
            </a:pPr>
            <a:r>
              <a:rPr lang="en-US" sz="1400" b="1" dirty="0">
                <a:gradFill flip="none" rotWithShape="1">
                  <a:gsLst>
                    <a:gs pos="0">
                      <a:srgbClr val="41C0B7"/>
                    </a:gs>
                    <a:gs pos="23000">
                      <a:srgbClr val="41C0B7"/>
                    </a:gs>
                    <a:gs pos="69000">
                      <a:srgbClr val="41C0B7"/>
                    </a:gs>
                    <a:gs pos="97000">
                      <a:srgbClr val="41C0B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Supplier Consolidation &amp; Quality Metrics</a:t>
            </a:r>
          </a:p>
          <a:p>
            <a:pPr algn="ctr"/>
            <a:endParaRPr lang="en-US" sz="12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Consolidated over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 while achieving a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98.1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Quality Acceptance Rate and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 cost savings. </a:t>
            </a:r>
            <a:r>
              <a:rPr lang="en-US" sz="1200" dirty="0">
                <a:gradFill flip="none" rotWithShape="1">
                  <a:gsLst>
                    <a:gs pos="0">
                      <a:srgbClr val="5C6871"/>
                    </a:gs>
                    <a:gs pos="23000">
                      <a:srgbClr val="5C6871"/>
                    </a:gs>
                    <a:gs pos="69000">
                      <a:srgbClr val="5C6871"/>
                    </a:gs>
                    <a:gs pos="97000">
                      <a:srgbClr val="5C687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Parts procure to pay time reduction from 89 minutes per order to 24 minutes per order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07322" y="2410670"/>
            <a:ext cx="2567997" cy="2870411"/>
          </a:xfrm>
          <a:prstGeom prst="rect">
            <a:avLst/>
          </a:prstGeom>
          <a:noFill/>
          <a:ln w="50800">
            <a:solidFill>
              <a:srgbClr val="2359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365760" rIns="365760" bIns="365760" rtlCol="0" anchor="ctr"/>
          <a:lstStyle/>
          <a:p>
            <a:pPr lvl="0" algn="ctr">
              <a:lnSpc>
                <a:spcPct val="120000"/>
              </a:lnSpc>
            </a:pPr>
            <a:r>
              <a:rPr lang="en-US" sz="1400" b="1" dirty="0">
                <a:gradFill flip="none" rotWithShape="1">
                  <a:gsLst>
                    <a:gs pos="0">
                      <a:srgbClr val="2359AB"/>
                    </a:gs>
                    <a:gs pos="23000">
                      <a:srgbClr val="2359AB"/>
                    </a:gs>
                    <a:gs pos="69000">
                      <a:srgbClr val="2359AB"/>
                    </a:gs>
                    <a:gs pos="97000">
                      <a:srgbClr val="2359AB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Real Results</a:t>
            </a:r>
          </a:p>
          <a:p>
            <a:pPr lvl="0" algn="ctr">
              <a:lnSpc>
                <a:spcPct val="120000"/>
              </a:lnSpc>
            </a:pPr>
            <a:endParaRPr lang="en-US" sz="1500" dirty="0">
              <a:gradFill flip="none" rotWithShape="1">
                <a:gsLst>
                  <a:gs pos="0">
                    <a:srgbClr val="5C6871"/>
                  </a:gs>
                  <a:gs pos="23000">
                    <a:srgbClr val="5C6871"/>
                  </a:gs>
                  <a:gs pos="69000">
                    <a:srgbClr val="5C6871"/>
                  </a:gs>
                  <a:gs pos="97000">
                    <a:srgbClr val="5C6871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 to actively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quality metrics against industry benchmarks and reduce procure to pay time by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Technicians became involved in system-wide projects and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modality initiatives.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548" y="3435853"/>
            <a:ext cx="542940" cy="478692"/>
          </a:xfrm>
          <a:prstGeom prst="rect">
            <a:avLst/>
          </a:prstGeom>
        </p:spPr>
      </p:pic>
      <p:pic>
        <p:nvPicPr>
          <p:cNvPr id="8" name="Picture 2" descr="Image result for allina health">
            <a:extLst>
              <a:ext uri="{FF2B5EF4-FFF2-40B4-BE49-F238E27FC236}">
                <a16:creationId xmlns:a16="http://schemas.microsoft.com/office/drawing/2014/main" id="{1C5B61EF-ED43-442F-8AC0-DBFB46A07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40" y="3296010"/>
            <a:ext cx="1433381" cy="65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120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154"/>
            <a:r>
              <a:rPr lang="en-US">
                <a:gradFill>
                  <a:gsLst>
                    <a:gs pos="0">
                      <a:srgbClr val="235AAA"/>
                    </a:gs>
                    <a:gs pos="23000">
                      <a:srgbClr val="235AAA"/>
                    </a:gs>
                    <a:gs pos="69000">
                      <a:srgbClr val="235AAA"/>
                    </a:gs>
                    <a:gs pos="97000">
                      <a:srgbClr val="235AAA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cs typeface="+mn-cs"/>
              </a:rPr>
              <a:t>Technology</a:t>
            </a:r>
            <a:endParaRPr lang="en-US" dirty="0">
              <a:gradFill>
                <a:gsLst>
                  <a:gs pos="0">
                    <a:srgbClr val="235AAA"/>
                  </a:gs>
                  <a:gs pos="23000">
                    <a:srgbClr val="235AAA"/>
                  </a:gs>
                  <a:gs pos="69000">
                    <a:srgbClr val="235AAA"/>
                  </a:gs>
                  <a:gs pos="97000">
                    <a:srgbClr val="235AAA"/>
                  </a:gs>
                </a:gsLst>
                <a:path path="circle">
                  <a:fillToRect l="50000" t="50000" r="50000" b="50000"/>
                </a:path>
              </a:gradFill>
              <a:latin typeface="Arial" charset="0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79"/>
            <a:ext cx="8307006" cy="1272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Do we optimize our supply chain to result in faster equipment uptime and better quality patient care? Why not?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260" y="2760453"/>
            <a:ext cx="1614617" cy="2268793"/>
          </a:xfrm>
          <a:prstGeom prst="rect">
            <a:avLst/>
          </a:prstGeom>
          <a:solidFill>
            <a:srgbClr val="41C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Integrations:</a:t>
            </a:r>
          </a:p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CMMS</a:t>
            </a:r>
          </a:p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ERP</a:t>
            </a:r>
          </a:p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17451" y="2760453"/>
            <a:ext cx="1614617" cy="2268793"/>
          </a:xfrm>
          <a:prstGeom prst="rect">
            <a:avLst/>
          </a:prstGeom>
          <a:solidFill>
            <a:srgbClr val="A1B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Automated processes: Better tools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83146" y="2760453"/>
            <a:ext cx="1614617" cy="2268793"/>
          </a:xfrm>
          <a:prstGeom prst="rect">
            <a:avLst/>
          </a:prstGeom>
          <a:solidFill>
            <a:srgbClr val="29A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</a:p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Integrity: </a:t>
            </a:r>
          </a:p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 CMMS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31589" y="2760453"/>
            <a:ext cx="1614617" cy="2268793"/>
          </a:xfrm>
          <a:prstGeom prst="rect">
            <a:avLst/>
          </a:prstGeom>
          <a:solidFill>
            <a:srgbClr val="235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Reporting and Analytics: Monitor spend patterns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40239" y="2748957"/>
            <a:ext cx="1614617" cy="2268793"/>
          </a:xfrm>
          <a:prstGeom prst="rect">
            <a:avLst/>
          </a:prstGeom>
          <a:solidFill>
            <a:srgbClr val="5C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 anchorCtr="0"/>
          <a:lstStyle/>
          <a:p>
            <a:pPr lvl="0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Start tracking and reporting cost savings: Showcase value of CE</a:t>
            </a:r>
          </a:p>
        </p:txBody>
      </p:sp>
    </p:spTree>
    <p:extLst>
      <p:ext uri="{BB962C8B-B14F-4D97-AF65-F5344CB8AC3E}">
        <p14:creationId xmlns:p14="http://schemas.microsoft.com/office/powerpoint/2010/main" val="4260296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154"/>
            <a:r>
              <a:rPr lang="en-US" dirty="0">
                <a:gradFill>
                  <a:gsLst>
                    <a:gs pos="0">
                      <a:srgbClr val="235AAA"/>
                    </a:gs>
                    <a:gs pos="23000">
                      <a:srgbClr val="235AAA"/>
                    </a:gs>
                    <a:gs pos="69000">
                      <a:srgbClr val="235AAA"/>
                    </a:gs>
                    <a:gs pos="97000">
                      <a:srgbClr val="235AAA"/>
                    </a:gs>
                  </a:gsLst>
                  <a:path path="circle">
                    <a:fillToRect l="50000" t="50000" r="50000" b="50000"/>
                  </a:path>
                </a:gradFill>
                <a:latin typeface="Arial" charset="0"/>
                <a:cs typeface="+mn-cs"/>
              </a:rPr>
              <a:t>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79"/>
            <a:ext cx="7556988" cy="10406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Technology can provide meaningful </a:t>
            </a:r>
            <a:r>
              <a:rPr lang="en-US" b="1" dirty="0"/>
              <a:t>cost savings </a:t>
            </a:r>
            <a:r>
              <a:rPr lang="en-US" dirty="0"/>
              <a:t>and access to data to </a:t>
            </a:r>
            <a:r>
              <a:rPr lang="en-US" b="1" dirty="0"/>
              <a:t>optimize</a:t>
            </a:r>
            <a:r>
              <a:rPr lang="en-US" dirty="0"/>
              <a:t> operations.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98302" y="2410670"/>
            <a:ext cx="2567997" cy="2870411"/>
          </a:xfrm>
          <a:prstGeom prst="rect">
            <a:avLst/>
          </a:prstGeom>
          <a:noFill/>
          <a:ln w="50800">
            <a:solidFill>
              <a:srgbClr val="41C0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365760" rIns="365760" bIns="365760" rtlCol="0" anchor="ctr"/>
          <a:lstStyle/>
          <a:p>
            <a:pPr lvl="0" algn="ctr">
              <a:lnSpc>
                <a:spcPct val="120000"/>
              </a:lnSpc>
            </a:pPr>
            <a:r>
              <a:rPr lang="en-US" sz="1400" b="1" dirty="0">
                <a:gradFill flip="none" rotWithShape="1">
                  <a:gsLst>
                    <a:gs pos="0">
                      <a:srgbClr val="41C0B7"/>
                    </a:gs>
                    <a:gs pos="23000">
                      <a:srgbClr val="41C0B7"/>
                    </a:gs>
                    <a:gs pos="69000">
                      <a:srgbClr val="41C0B7"/>
                    </a:gs>
                    <a:gs pos="97000">
                      <a:srgbClr val="41C0B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Workflow Integration</a:t>
            </a:r>
          </a:p>
          <a:p>
            <a:pPr algn="ctr"/>
            <a:endParaRPr lang="en-US" sz="12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Standardized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fragmented procurement process across CE organization, resulting in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cost reduction in spend.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07322" y="2410670"/>
            <a:ext cx="2567997" cy="2870411"/>
          </a:xfrm>
          <a:prstGeom prst="rect">
            <a:avLst/>
          </a:prstGeom>
          <a:noFill/>
          <a:ln w="50800">
            <a:solidFill>
              <a:srgbClr val="2359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365760" rIns="365760" bIns="365760" rtlCol="0" anchor="ctr"/>
          <a:lstStyle/>
          <a:p>
            <a:pPr lvl="0" algn="ctr">
              <a:lnSpc>
                <a:spcPct val="120000"/>
              </a:lnSpc>
            </a:pPr>
            <a:r>
              <a:rPr lang="en-US" sz="1400" b="1" dirty="0">
                <a:gradFill flip="none" rotWithShape="1">
                  <a:gsLst>
                    <a:gs pos="0">
                      <a:srgbClr val="2359AB"/>
                    </a:gs>
                    <a:gs pos="23000">
                      <a:srgbClr val="2359AB"/>
                    </a:gs>
                    <a:gs pos="69000">
                      <a:srgbClr val="2359AB"/>
                    </a:gs>
                    <a:gs pos="97000">
                      <a:srgbClr val="2359AB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charset="0"/>
                <a:ea typeface="Arial" charset="0"/>
                <a:cs typeface="Arial" charset="0"/>
              </a:rPr>
              <a:t>Real Results</a:t>
            </a:r>
          </a:p>
          <a:p>
            <a:pPr lvl="0" algn="ctr">
              <a:lnSpc>
                <a:spcPct val="120000"/>
              </a:lnSpc>
            </a:pPr>
            <a:endParaRPr lang="en-US" sz="1500" dirty="0">
              <a:gradFill flip="none" rotWithShape="1">
                <a:gsLst>
                  <a:gs pos="0">
                    <a:srgbClr val="5C6871"/>
                  </a:gs>
                  <a:gs pos="23000">
                    <a:srgbClr val="5C6871"/>
                  </a:gs>
                  <a:gs pos="69000">
                    <a:srgbClr val="5C6871"/>
                  </a:gs>
                  <a:gs pos="97000">
                    <a:srgbClr val="5C6871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able to effectively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back each other up  across system, cemented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across various departments and sites.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548" y="3435853"/>
            <a:ext cx="542940" cy="478692"/>
          </a:xfrm>
          <a:prstGeom prst="rect">
            <a:avLst/>
          </a:prstGeom>
        </p:spPr>
      </p:pic>
      <p:pic>
        <p:nvPicPr>
          <p:cNvPr id="9" name="Picture 2" descr="Image result for UCH">
            <a:extLst>
              <a:ext uri="{FF2B5EF4-FFF2-40B4-BE49-F238E27FC236}">
                <a16:creationId xmlns:a16="http://schemas.microsoft.com/office/drawing/2014/main" id="{B75B6C3F-592D-463E-8B81-1190FE97D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5" y="3638429"/>
            <a:ext cx="1769318" cy="38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502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C5CA8-ADA2-E349-814A-B6FFFFD3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19" y="633234"/>
            <a:ext cx="7886700" cy="438582"/>
          </a:xfrm>
        </p:spPr>
        <p:txBody>
          <a:bodyPr/>
          <a:lstStyle/>
          <a:p>
            <a:r>
              <a:rPr lang="en-US"/>
              <a:t>Framework to Success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2CF4616-4B9A-7242-A95B-EB8E8E749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"/>
          <a:stretch/>
        </p:blipFill>
        <p:spPr>
          <a:xfrm>
            <a:off x="628650" y="2230091"/>
            <a:ext cx="7886700" cy="3013935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A9112C-2871-F04C-AEA0-A0DF0FA61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2BBA96-8CC9-8340-8FC3-FBFD36697836}"/>
              </a:ext>
            </a:extLst>
          </p:cNvPr>
          <p:cNvSpPr txBox="1"/>
          <p:nvPr/>
        </p:nvSpPr>
        <p:spPr>
          <a:xfrm>
            <a:off x="420104" y="3113827"/>
            <a:ext cx="1127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Consolidate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DF08EC-7740-8945-BA3E-CC6616BE5DAC}"/>
              </a:ext>
            </a:extLst>
          </p:cNvPr>
          <p:cNvSpPr txBox="1"/>
          <p:nvPr/>
        </p:nvSpPr>
        <p:spPr>
          <a:xfrm>
            <a:off x="827972" y="4446534"/>
            <a:ext cx="1127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Sourcing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460DB6-C5C8-9849-86E6-6A2122F842B1}"/>
              </a:ext>
            </a:extLst>
          </p:cNvPr>
          <p:cNvSpPr txBox="1"/>
          <p:nvPr/>
        </p:nvSpPr>
        <p:spPr>
          <a:xfrm>
            <a:off x="1249079" y="3097075"/>
            <a:ext cx="1192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CMMS/ERP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5C95A4-9997-1B47-A4CB-69A429CBA8C5}"/>
              </a:ext>
            </a:extLst>
          </p:cNvPr>
          <p:cNvSpPr txBox="1"/>
          <p:nvPr/>
        </p:nvSpPr>
        <p:spPr>
          <a:xfrm>
            <a:off x="1835516" y="4459197"/>
            <a:ext cx="1127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26AFC3-57AE-5149-ADAA-2C49DFC90CCD}"/>
              </a:ext>
            </a:extLst>
          </p:cNvPr>
          <p:cNvSpPr txBox="1"/>
          <p:nvPr/>
        </p:nvSpPr>
        <p:spPr>
          <a:xfrm>
            <a:off x="2148139" y="3097075"/>
            <a:ext cx="1192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Spend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27CABE-0422-0B44-A7E9-3C3B332A1BA7}"/>
              </a:ext>
            </a:extLst>
          </p:cNvPr>
          <p:cNvSpPr txBox="1"/>
          <p:nvPr/>
        </p:nvSpPr>
        <p:spPr>
          <a:xfrm>
            <a:off x="5517126" y="2528123"/>
            <a:ext cx="1295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/ Train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D88C3A-BA5B-5D49-B72C-660571E64B32}"/>
              </a:ext>
            </a:extLst>
          </p:cNvPr>
          <p:cNvSpPr txBox="1"/>
          <p:nvPr/>
        </p:nvSpPr>
        <p:spPr>
          <a:xfrm>
            <a:off x="3589720" y="2513663"/>
            <a:ext cx="14267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Procurement Logistics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8FEF5E-EDB2-634D-BC3E-E9CB810DD592}"/>
              </a:ext>
            </a:extLst>
          </p:cNvPr>
          <p:cNvSpPr txBox="1"/>
          <p:nvPr/>
        </p:nvSpPr>
        <p:spPr>
          <a:xfrm>
            <a:off x="5993982" y="3691731"/>
            <a:ext cx="1295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of Service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88784-CC98-FC46-8498-9CFC4558A674}"/>
              </a:ext>
            </a:extLst>
          </p:cNvPr>
          <p:cNvSpPr txBox="1"/>
          <p:nvPr/>
        </p:nvSpPr>
        <p:spPr>
          <a:xfrm>
            <a:off x="4035239" y="4021896"/>
            <a:ext cx="12957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Maximize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28E862-6383-8D43-B0D3-614CE2E3FA23}"/>
              </a:ext>
            </a:extLst>
          </p:cNvPr>
          <p:cNvSpPr txBox="1"/>
          <p:nvPr/>
        </p:nvSpPr>
        <p:spPr>
          <a:xfrm>
            <a:off x="3080605" y="5035735"/>
            <a:ext cx="1295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Depot Repair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A5D387-3DAF-674E-9C89-8D1C58182509}"/>
              </a:ext>
            </a:extLst>
          </p:cNvPr>
          <p:cNvSpPr txBox="1"/>
          <p:nvPr/>
        </p:nvSpPr>
        <p:spPr>
          <a:xfrm>
            <a:off x="4606139" y="5071561"/>
            <a:ext cx="1426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Contract</a:t>
            </a:r>
          </a:p>
          <a:p>
            <a:pPr algn="ctr"/>
            <a:r>
              <a:rPr lang="en-US" sz="1050" dirty="0">
                <a:solidFill>
                  <a:srgbClr val="0056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914AD-27AF-D241-85C5-B0C0BB7EB710}"/>
              </a:ext>
            </a:extLst>
          </p:cNvPr>
          <p:cNvSpPr txBox="1"/>
          <p:nvPr/>
        </p:nvSpPr>
        <p:spPr>
          <a:xfrm>
            <a:off x="6793228" y="3077619"/>
            <a:ext cx="12957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3517BA-73D6-C542-BBAE-52167A6150BC}"/>
              </a:ext>
            </a:extLst>
          </p:cNvPr>
          <p:cNvSpPr txBox="1"/>
          <p:nvPr/>
        </p:nvSpPr>
        <p:spPr>
          <a:xfrm>
            <a:off x="590426" y="1693640"/>
            <a:ext cx="2490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endParaRPr lang="en-US" sz="14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C63F05-2191-CB41-80A0-A6C4B1608F91}"/>
              </a:ext>
            </a:extLst>
          </p:cNvPr>
          <p:cNvSpPr txBox="1"/>
          <p:nvPr/>
        </p:nvSpPr>
        <p:spPr>
          <a:xfrm>
            <a:off x="3133381" y="1699718"/>
            <a:ext cx="2490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</a:t>
            </a:r>
            <a:endParaRPr lang="en-US" sz="14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0B368E-F509-C747-9075-7A4F7CE92385}"/>
              </a:ext>
            </a:extLst>
          </p:cNvPr>
          <p:cNvSpPr txBox="1"/>
          <p:nvPr/>
        </p:nvSpPr>
        <p:spPr>
          <a:xfrm>
            <a:off x="5501167" y="1707753"/>
            <a:ext cx="2490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endParaRPr lang="en-US" sz="14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583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Impact what’s happening in healthcare and the value CE brings to the organization by using your people, process &amp; technology to make improvements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Eliminating service contracts and consolidating suppliers are 2 opportunities to achieve the greatest positive impact in the CE supply chain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Ask why not?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28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40080" y="2977718"/>
            <a:ext cx="7886700" cy="1131079"/>
          </a:xfrm>
        </p:spPr>
        <p:txBody>
          <a:bodyPr/>
          <a:lstStyle/>
          <a:p>
            <a:r>
              <a:rPr lang="en-US" dirty="0"/>
              <a:t>Mara Pare’</a:t>
            </a:r>
            <a:br>
              <a:rPr lang="en-US" dirty="0"/>
            </a:br>
            <a:r>
              <a:rPr lang="en-US" dirty="0">
                <a:hlinkClick r:id="rId2"/>
              </a:rPr>
              <a:t>mpare@partssource.com</a:t>
            </a:r>
            <a:br>
              <a:rPr lang="en-US" dirty="0"/>
            </a:br>
            <a:r>
              <a:rPr lang="en-US" dirty="0"/>
              <a:t>330-954-7674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BB332-1195-4731-A221-EECFBBD49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197" y="2203712"/>
            <a:ext cx="7886700" cy="341632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8324270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Partssource-4x3 ARIAL Template-Presentatio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Partssource-4x3 ARIAL Template-Presentation</Template>
  <TotalTime>60332</TotalTime>
  <Words>844</Words>
  <Application>Microsoft Office PowerPoint</Application>
  <PresentationFormat>On-screen Show (4:3)</PresentationFormat>
  <Paragraphs>159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Calibri</vt:lpstr>
      <vt:lpstr>Gill Sans</vt:lpstr>
      <vt:lpstr>HelveticaNeueLT Std Blk Cn</vt:lpstr>
      <vt:lpstr>Libre Franklin SemiBold</vt:lpstr>
      <vt:lpstr>Source Sans Pro</vt:lpstr>
      <vt:lpstr>Source Sans Pro Light</vt:lpstr>
      <vt:lpstr>Verdana</vt:lpstr>
      <vt:lpstr>ヒラギノ角ゴ ProN W3</vt:lpstr>
      <vt:lpstr>Partssource-4x3 ARIAL Template-Presentation</vt:lpstr>
      <vt:lpstr>Title &amp; Bullets</vt:lpstr>
      <vt:lpstr>Office Theme</vt:lpstr>
      <vt:lpstr>Redefining the Clinical Engineering Supply Chain</vt:lpstr>
      <vt:lpstr>Today’s Agenda</vt:lpstr>
      <vt:lpstr>Current State of Healthcare: An Industry in Crisis</vt:lpstr>
      <vt:lpstr>Current State of Healthcare: An Industry in Crisis</vt:lpstr>
      <vt:lpstr>Current State of Healthcare: An Industry in Crisis</vt:lpstr>
      <vt:lpstr>But first…a little inspiration to help us innovate</vt:lpstr>
      <vt:lpstr>PowerPoint Presentation</vt:lpstr>
      <vt:lpstr>Current State of Healthcare: An Industry in Crisis</vt:lpstr>
      <vt:lpstr>PowerPoint Presentation</vt:lpstr>
      <vt:lpstr>What would you do if you could start over?</vt:lpstr>
      <vt:lpstr>Why Not Focus on Supply Chain?</vt:lpstr>
      <vt:lpstr>Perspectives from within the CE Supply Chain</vt:lpstr>
      <vt:lpstr>How to Redefine the CE Supply Chain Strategy</vt:lpstr>
      <vt:lpstr>People</vt:lpstr>
      <vt:lpstr>People</vt:lpstr>
      <vt:lpstr>Process</vt:lpstr>
      <vt:lpstr>Process</vt:lpstr>
      <vt:lpstr>Technology</vt:lpstr>
      <vt:lpstr>Technology</vt:lpstr>
      <vt:lpstr>Framework to Success</vt:lpstr>
      <vt:lpstr>Takeaways</vt:lpstr>
      <vt:lpstr>Mara Pare’ mpare@partssource.com 330-954-7674</vt:lpstr>
    </vt:vector>
  </TitlesOfParts>
  <Company>PartsSource,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Meister</dc:creator>
  <cp:lastModifiedBy>Mara Pare'</cp:lastModifiedBy>
  <cp:revision>782</cp:revision>
  <cp:lastPrinted>2017-10-02T15:54:49Z</cp:lastPrinted>
  <dcterms:created xsi:type="dcterms:W3CDTF">2015-02-17T15:05:12Z</dcterms:created>
  <dcterms:modified xsi:type="dcterms:W3CDTF">2018-10-05T16:18:29Z</dcterms:modified>
</cp:coreProperties>
</file>