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9"/>
  </p:notesMasterIdLst>
  <p:handoutMasterIdLst>
    <p:handoutMasterId r:id="rId40"/>
  </p:handoutMasterIdLst>
  <p:sldIdLst>
    <p:sldId id="257" r:id="rId2"/>
    <p:sldId id="271" r:id="rId3"/>
    <p:sldId id="282" r:id="rId4"/>
    <p:sldId id="276" r:id="rId5"/>
    <p:sldId id="279" r:id="rId6"/>
    <p:sldId id="312" r:id="rId7"/>
    <p:sldId id="313" r:id="rId8"/>
    <p:sldId id="277" r:id="rId9"/>
    <p:sldId id="280" r:id="rId10"/>
    <p:sldId id="326" r:id="rId11"/>
    <p:sldId id="327" r:id="rId12"/>
    <p:sldId id="281" r:id="rId13"/>
    <p:sldId id="328" r:id="rId14"/>
    <p:sldId id="329" r:id="rId15"/>
    <p:sldId id="330" r:id="rId16"/>
    <p:sldId id="295" r:id="rId17"/>
    <p:sldId id="331" r:id="rId18"/>
    <p:sldId id="332" r:id="rId19"/>
    <p:sldId id="333" r:id="rId20"/>
    <p:sldId id="334" r:id="rId21"/>
    <p:sldId id="335" r:id="rId22"/>
    <p:sldId id="336" r:id="rId23"/>
    <p:sldId id="337" r:id="rId24"/>
    <p:sldId id="338" r:id="rId25"/>
    <p:sldId id="339" r:id="rId26"/>
    <p:sldId id="340" r:id="rId27"/>
    <p:sldId id="341" r:id="rId28"/>
    <p:sldId id="342" r:id="rId29"/>
    <p:sldId id="343" r:id="rId30"/>
    <p:sldId id="344" r:id="rId31"/>
    <p:sldId id="345" r:id="rId32"/>
    <p:sldId id="346" r:id="rId33"/>
    <p:sldId id="347" r:id="rId34"/>
    <p:sldId id="348" r:id="rId35"/>
    <p:sldId id="349" r:id="rId36"/>
    <p:sldId id="350" r:id="rId37"/>
    <p:sldId id="352"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 id="2" name="Microsoft Office User" initials="Office [2]"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5073"/>
    <a:srgbClr val="4E84C4"/>
    <a:srgbClr val="24446C"/>
    <a:srgbClr val="4A7235"/>
    <a:srgbClr val="D5E3EE"/>
    <a:srgbClr val="0738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871" autoAdjust="0"/>
  </p:normalViewPr>
  <p:slideViewPr>
    <p:cSldViewPr snapToGrid="0">
      <p:cViewPr varScale="1">
        <p:scale>
          <a:sx n="94" d="100"/>
          <a:sy n="94" d="100"/>
        </p:scale>
        <p:origin x="1230" y="90"/>
      </p:cViewPr>
      <p:guideLst/>
    </p:cSldViewPr>
  </p:slideViewPr>
  <p:notesTextViewPr>
    <p:cViewPr>
      <p:scale>
        <a:sx n="3" d="2"/>
        <a:sy n="3" d="2"/>
      </p:scale>
      <p:origin x="0" y="0"/>
    </p:cViewPr>
  </p:notesTextViewPr>
  <p:notesViewPr>
    <p:cSldViewPr snapToGrid="0" showGuides="1">
      <p:cViewPr varScale="1">
        <p:scale>
          <a:sx n="141" d="100"/>
          <a:sy n="141" d="100"/>
        </p:scale>
        <p:origin x="5760"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30334D7-923B-4DC7-BBD8-FFB01630FE9B}" type="datetimeFigureOut">
              <a:rPr lang="en-US" smtClean="0"/>
              <a:t>4/11/2018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E4C8350-5A0B-4543-AFB5-3DD66C49C6B1}" type="slidenum">
              <a:rPr lang="en-US" smtClean="0"/>
              <a:t>‹#›</a:t>
            </a:fld>
            <a:endParaRPr lang="en-US" dirty="0"/>
          </a:p>
        </p:txBody>
      </p:sp>
    </p:spTree>
    <p:extLst>
      <p:ext uri="{BB962C8B-B14F-4D97-AF65-F5344CB8AC3E}">
        <p14:creationId xmlns:p14="http://schemas.microsoft.com/office/powerpoint/2010/main" val="21095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CC250AF-F5BC-4D7D-8930-77CEF1ED360C}" type="datetimeFigureOut">
              <a:rPr lang="en-US" smtClean="0"/>
              <a:t>4/11/2018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21D2C34-33D7-4D10-81B5-5D93379917E7}" type="slidenum">
              <a:rPr lang="en-US" smtClean="0"/>
              <a:t>‹#›</a:t>
            </a:fld>
            <a:endParaRPr lang="en-US" dirty="0"/>
          </a:p>
        </p:txBody>
      </p:sp>
    </p:spTree>
    <p:extLst>
      <p:ext uri="{BB962C8B-B14F-4D97-AF65-F5344CB8AC3E}">
        <p14:creationId xmlns:p14="http://schemas.microsoft.com/office/powerpoint/2010/main" val="2631518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hhs.gov/sites/default/files/lahey.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Lahey: </a:t>
            </a:r>
            <a:r>
              <a:rPr lang="en-US" sz="1200" u="sng" kern="1200" dirty="0" smtClean="0">
                <a:solidFill>
                  <a:schemeClr val="tx1"/>
                </a:solidFill>
                <a:effectLst/>
                <a:latin typeface="+mn-lt"/>
                <a:ea typeface="+mn-ea"/>
                <a:cs typeface="+mn-cs"/>
                <a:hlinkClick r:id="rId3"/>
              </a:rPr>
              <a:t>https://www.hhs.gov/sites/default/files/lahey.pdf</a:t>
            </a:r>
            <a:r>
              <a:rPr lang="en-US" sz="1200" kern="1200" dirty="0" smtClean="0">
                <a:solidFill>
                  <a:schemeClr val="tx1"/>
                </a:solidFill>
                <a:effectLst/>
                <a:latin typeface="+mn-lt"/>
                <a:ea typeface="+mn-ea"/>
                <a:cs typeface="+mn-cs"/>
              </a:rPr>
              <a:t> </a:t>
            </a:r>
          </a:p>
          <a:p>
            <a:r>
              <a:rPr lang="en-US" dirty="0" smtClean="0"/>
              <a:t>Feinstein:</a:t>
            </a:r>
            <a:r>
              <a:rPr lang="en-US" baseline="0" dirty="0" smtClean="0"/>
              <a:t> http://www.healthcaredive.com/news/feinstein-institute-for-medical-research-to-pay-39-million-in-hipaa-settl/415998/</a:t>
            </a:r>
          </a:p>
          <a:p>
            <a:r>
              <a:rPr lang="en-US" baseline="0" dirty="0" smtClean="0"/>
              <a:t>Concentra: https://www.hhs.gov/sites/default/files/ocr/privacy/hipaa/enforcement/examples/concentra_agreement.pdf</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Launch pad: The virus/malware doesn’t even know it’s running on a medical device and may not be intended to affect the functioning of the device.  The  malware only knows that it’s vulnerable and can be used to propagate itself, infect other machines, perform reconnaissance, botnet (dos/DDOS). IoT related vulnerabilities and DYN attack.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13</a:t>
            </a:fld>
            <a:endParaRPr lang="en-US" dirty="0"/>
          </a:p>
        </p:txBody>
      </p:sp>
    </p:spTree>
    <p:extLst>
      <p:ext uri="{BB962C8B-B14F-4D97-AF65-F5344CB8AC3E}">
        <p14:creationId xmlns:p14="http://schemas.microsoft.com/office/powerpoint/2010/main" val="2896389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Integrity: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 example of this is integrated infusion management where the dose delivered to the patient depends on the patient data the infusion pump received from the electronic medical record (EMR).  Corrupted patient information received by the infusion system, such as incorrect patient weight, can result at the wrong volume of drugs delivered to the patient.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14</a:t>
            </a:fld>
            <a:endParaRPr lang="en-US" dirty="0"/>
          </a:p>
        </p:txBody>
      </p:sp>
    </p:spTree>
    <p:extLst>
      <p:ext uri="{BB962C8B-B14F-4D97-AF65-F5344CB8AC3E}">
        <p14:creationId xmlns:p14="http://schemas.microsoft.com/office/powerpoint/2010/main" val="1323435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configurations: Validate patch status, validate password enabled, validate</a:t>
            </a:r>
            <a:r>
              <a:rPr lang="en-US" baseline="0" dirty="0" smtClean="0"/>
              <a:t> encryption enabled, validate data is being wiped, etc.</a:t>
            </a:r>
          </a:p>
          <a:p>
            <a:r>
              <a:rPr lang="en-US" baseline="0" dirty="0" smtClean="0"/>
              <a:t>Connected equipment: Understanding what the connected system is supposed to do, the data it contains, vendor access, etc.</a:t>
            </a:r>
          </a:p>
          <a:p>
            <a:r>
              <a:rPr lang="en-US" baseline="0" dirty="0" smtClean="0"/>
              <a:t>Reporting: Do you know who to call?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15</a:t>
            </a:fld>
            <a:endParaRPr lang="en-US" dirty="0"/>
          </a:p>
        </p:txBody>
      </p:sp>
    </p:spTree>
    <p:extLst>
      <p:ext uri="{BB962C8B-B14F-4D97-AF65-F5344CB8AC3E}">
        <p14:creationId xmlns:p14="http://schemas.microsoft.com/office/powerpoint/2010/main" val="3356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000" dirty="0" smtClean="0">
                <a:solidFill>
                  <a:schemeClr val="accent1">
                    <a:lumMod val="50000"/>
                  </a:schemeClr>
                </a:solidFill>
              </a:rPr>
              <a:t>Key objectives</a:t>
            </a:r>
            <a:r>
              <a:rPr lang="en-US" sz="2000" baseline="0" dirty="0" smtClean="0">
                <a:solidFill>
                  <a:schemeClr val="accent1">
                    <a:lumMod val="50000"/>
                  </a:schemeClr>
                </a:solidFill>
              </a:rPr>
              <a:t> of a medical device security program</a:t>
            </a:r>
          </a:p>
          <a:p>
            <a:pPr lvl="1"/>
            <a:endParaRPr lang="en-US" sz="2000" baseline="0" dirty="0" smtClean="0">
              <a:solidFill>
                <a:schemeClr val="accent1">
                  <a:lumMod val="50000"/>
                </a:schemeClr>
              </a:solidFill>
            </a:endParaRPr>
          </a:p>
          <a:p>
            <a:pPr lvl="1"/>
            <a:r>
              <a:rPr lang="en-US" sz="2000" baseline="0" dirty="0" smtClean="0">
                <a:solidFill>
                  <a:schemeClr val="accent1">
                    <a:lumMod val="50000"/>
                  </a:schemeClr>
                </a:solidFill>
              </a:rPr>
              <a:t>Identify - </a:t>
            </a:r>
            <a:r>
              <a:rPr lang="en-US" sz="2000" dirty="0" smtClean="0">
                <a:solidFill>
                  <a:schemeClr val="accent1">
                    <a:lumMod val="50000"/>
                  </a:schemeClr>
                </a:solidFill>
              </a:rPr>
              <a:t>Manual identification pre and post purchase </a:t>
            </a:r>
          </a:p>
          <a:p>
            <a:pPr lvl="1"/>
            <a:endParaRPr lang="en-US" sz="2000" dirty="0" smtClean="0">
              <a:solidFill>
                <a:schemeClr val="accent1">
                  <a:lumMod val="50000"/>
                </a:schemeClr>
              </a:solidFill>
            </a:endParaRPr>
          </a:p>
          <a:p>
            <a:pPr lvl="1"/>
            <a:r>
              <a:rPr lang="en-US" sz="2000" dirty="0" smtClean="0">
                <a:solidFill>
                  <a:schemeClr val="accent1">
                    <a:lumMod val="50000"/>
                  </a:schemeClr>
                </a:solidFill>
              </a:rPr>
              <a:t>Recover</a:t>
            </a:r>
            <a:r>
              <a:rPr lang="en-US" sz="2000" baseline="0" dirty="0" smtClean="0">
                <a:solidFill>
                  <a:schemeClr val="accent1">
                    <a:lumMod val="50000"/>
                  </a:schemeClr>
                </a:solidFill>
              </a:rPr>
              <a:t> - </a:t>
            </a:r>
            <a:r>
              <a:rPr lang="en-US" sz="2000" dirty="0" smtClean="0">
                <a:solidFill>
                  <a:schemeClr val="accent1">
                    <a:lumMod val="50000"/>
                  </a:schemeClr>
                </a:solidFill>
              </a:rPr>
              <a:t>Reimaging medical devices, placing service calls, and ensuring access and availability of medical devices</a:t>
            </a:r>
          </a:p>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pPr/>
              <a:t>16</a:t>
            </a:fld>
            <a:endParaRPr lang="en-US" dirty="0"/>
          </a:p>
        </p:txBody>
      </p:sp>
    </p:spTree>
    <p:extLst>
      <p:ext uri="{BB962C8B-B14F-4D97-AF65-F5344CB8AC3E}">
        <p14:creationId xmlns:p14="http://schemas.microsoft.com/office/powerpoint/2010/main" val="4097481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17</a:t>
            </a:fld>
            <a:endParaRPr lang="en-US" dirty="0"/>
          </a:p>
        </p:txBody>
      </p:sp>
    </p:spTree>
    <p:extLst>
      <p:ext uri="{BB962C8B-B14F-4D97-AF65-F5344CB8AC3E}">
        <p14:creationId xmlns:p14="http://schemas.microsoft.com/office/powerpoint/2010/main" val="171397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18</a:t>
            </a:fld>
            <a:endParaRPr lang="en-US" dirty="0"/>
          </a:p>
        </p:txBody>
      </p:sp>
    </p:spTree>
    <p:extLst>
      <p:ext uri="{BB962C8B-B14F-4D97-AF65-F5344CB8AC3E}">
        <p14:creationId xmlns:p14="http://schemas.microsoft.com/office/powerpoint/2010/main" val="274497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19</a:t>
            </a:fld>
            <a:endParaRPr lang="en-US" dirty="0"/>
          </a:p>
        </p:txBody>
      </p:sp>
    </p:spTree>
    <p:extLst>
      <p:ext uri="{BB962C8B-B14F-4D97-AF65-F5344CB8AC3E}">
        <p14:creationId xmlns:p14="http://schemas.microsoft.com/office/powerpoint/2010/main" val="122887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20</a:t>
            </a:fld>
            <a:endParaRPr lang="en-US" dirty="0"/>
          </a:p>
        </p:txBody>
      </p:sp>
    </p:spTree>
    <p:extLst>
      <p:ext uri="{BB962C8B-B14F-4D97-AF65-F5344CB8AC3E}">
        <p14:creationId xmlns:p14="http://schemas.microsoft.com/office/powerpoint/2010/main" val="848764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21</a:t>
            </a:fld>
            <a:endParaRPr lang="en-US" dirty="0"/>
          </a:p>
        </p:txBody>
      </p:sp>
    </p:spTree>
    <p:extLst>
      <p:ext uri="{BB962C8B-B14F-4D97-AF65-F5344CB8AC3E}">
        <p14:creationId xmlns:p14="http://schemas.microsoft.com/office/powerpoint/2010/main" val="2229048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22</a:t>
            </a:fld>
            <a:endParaRPr lang="en-US" dirty="0"/>
          </a:p>
        </p:txBody>
      </p:sp>
    </p:spTree>
    <p:extLst>
      <p:ext uri="{BB962C8B-B14F-4D97-AF65-F5344CB8AC3E}">
        <p14:creationId xmlns:p14="http://schemas.microsoft.com/office/powerpoint/2010/main" val="1732279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23</a:t>
            </a:fld>
            <a:endParaRPr lang="en-US" dirty="0"/>
          </a:p>
        </p:txBody>
      </p:sp>
    </p:spTree>
    <p:extLst>
      <p:ext uri="{BB962C8B-B14F-4D97-AF65-F5344CB8AC3E}">
        <p14:creationId xmlns:p14="http://schemas.microsoft.com/office/powerpoint/2010/main" val="565014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24</a:t>
            </a:fld>
            <a:endParaRPr lang="en-US" dirty="0"/>
          </a:p>
        </p:txBody>
      </p:sp>
    </p:spTree>
    <p:extLst>
      <p:ext uri="{BB962C8B-B14F-4D97-AF65-F5344CB8AC3E}">
        <p14:creationId xmlns:p14="http://schemas.microsoft.com/office/powerpoint/2010/main" val="3142210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How do we identify gaps – through internal audit or annual evaluation of HTM program</a:t>
            </a:r>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25</a:t>
            </a:fld>
            <a:endParaRPr lang="en-US" dirty="0"/>
          </a:p>
        </p:txBody>
      </p:sp>
    </p:spTree>
    <p:extLst>
      <p:ext uri="{BB962C8B-B14F-4D97-AF65-F5344CB8AC3E}">
        <p14:creationId xmlns:p14="http://schemas.microsoft.com/office/powerpoint/2010/main" val="3036053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These are generalized and not specific to Intermountain or MedStar Health</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26</a:t>
            </a:fld>
            <a:endParaRPr lang="en-US" dirty="0"/>
          </a:p>
        </p:txBody>
      </p:sp>
    </p:spTree>
    <p:extLst>
      <p:ext uri="{BB962C8B-B14F-4D97-AF65-F5344CB8AC3E}">
        <p14:creationId xmlns:p14="http://schemas.microsoft.com/office/powerpoint/2010/main" val="4865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These are generalized and not specific to Intermountain or MedStar Health</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27</a:t>
            </a:fld>
            <a:endParaRPr lang="en-US" dirty="0"/>
          </a:p>
        </p:txBody>
      </p:sp>
    </p:spTree>
    <p:extLst>
      <p:ext uri="{BB962C8B-B14F-4D97-AF65-F5344CB8AC3E}">
        <p14:creationId xmlns:p14="http://schemas.microsoft.com/office/powerpoint/2010/main" val="3936381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These are generalized and not specific to Intermountain or MedStar Health</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28</a:t>
            </a:fld>
            <a:endParaRPr lang="en-US" dirty="0"/>
          </a:p>
        </p:txBody>
      </p:sp>
    </p:spTree>
    <p:extLst>
      <p:ext uri="{BB962C8B-B14F-4D97-AF65-F5344CB8AC3E}">
        <p14:creationId xmlns:p14="http://schemas.microsoft.com/office/powerpoint/2010/main" val="1099244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29</a:t>
            </a:fld>
            <a:endParaRPr lang="en-US" dirty="0"/>
          </a:p>
        </p:txBody>
      </p:sp>
    </p:spTree>
    <p:extLst>
      <p:ext uri="{BB962C8B-B14F-4D97-AF65-F5344CB8AC3E}">
        <p14:creationId xmlns:p14="http://schemas.microsoft.com/office/powerpoint/2010/main" val="1652130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30</a:t>
            </a:fld>
            <a:endParaRPr lang="en-US" dirty="0"/>
          </a:p>
        </p:txBody>
      </p:sp>
    </p:spTree>
    <p:extLst>
      <p:ext uri="{BB962C8B-B14F-4D97-AF65-F5344CB8AC3E}">
        <p14:creationId xmlns:p14="http://schemas.microsoft.com/office/powerpoint/2010/main" val="263964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smtClean="0"/>
              <a:t>This should be the ideal state when healthcare technologies are reviewed</a:t>
            </a:r>
          </a:p>
          <a:p>
            <a:pPr marL="171450" indent="-171450">
              <a:buFontTx/>
              <a:buChar char="-"/>
            </a:pPr>
            <a:r>
              <a:rPr lang="en-US" dirty="0" smtClean="0"/>
              <a:t>SCO notifies Cybersecurity-&gt;</a:t>
            </a:r>
            <a:r>
              <a:rPr lang="en-US" baseline="0" dirty="0" smtClean="0"/>
              <a:t> notify CE -&gt; perform risk assessment </a:t>
            </a:r>
          </a:p>
          <a:p>
            <a:pPr marL="171450" indent="-171450">
              <a:buFontTx/>
              <a:buChar char="-"/>
            </a:pPr>
            <a:r>
              <a:rPr lang="en-US" baseline="0" dirty="0" smtClean="0"/>
              <a:t>Discuss risk with BO-&gt; develop recommendations-&gt;security config. Part of PM work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Specific to Intermountain</a:t>
            </a:r>
          </a:p>
          <a:p>
            <a:pPr marL="0" indent="0">
              <a:buFontTx/>
              <a:buNone/>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31</a:t>
            </a:fld>
            <a:endParaRPr lang="en-US" dirty="0"/>
          </a:p>
        </p:txBody>
      </p:sp>
    </p:spTree>
    <p:extLst>
      <p:ext uri="{BB962C8B-B14F-4D97-AF65-F5344CB8AC3E}">
        <p14:creationId xmlns:p14="http://schemas.microsoft.com/office/powerpoint/2010/main" val="3393064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32</a:t>
            </a:fld>
            <a:endParaRPr lang="en-US" dirty="0"/>
          </a:p>
        </p:txBody>
      </p:sp>
    </p:spTree>
    <p:extLst>
      <p:ext uri="{BB962C8B-B14F-4D97-AF65-F5344CB8AC3E}">
        <p14:creationId xmlns:p14="http://schemas.microsoft.com/office/powerpoint/2010/main" val="3085130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ICS-CERT alerts: Resulting in more investigations and coordination from clinical engineers. Do we have the medical device in our organization?  Are they connected to the network?  Are they patched? Can they be patched? Do we have a remediation plan from the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33</a:t>
            </a:fld>
            <a:endParaRPr lang="en-US" dirty="0"/>
          </a:p>
        </p:txBody>
      </p:sp>
    </p:spTree>
    <p:extLst>
      <p:ext uri="{BB962C8B-B14F-4D97-AF65-F5344CB8AC3E}">
        <p14:creationId xmlns:p14="http://schemas.microsoft.com/office/powerpoint/2010/main" val="17052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34</a:t>
            </a:fld>
            <a:endParaRPr lang="en-US" dirty="0"/>
          </a:p>
        </p:txBody>
      </p:sp>
    </p:spTree>
    <p:extLst>
      <p:ext uri="{BB962C8B-B14F-4D97-AF65-F5344CB8AC3E}">
        <p14:creationId xmlns:p14="http://schemas.microsoft.com/office/powerpoint/2010/main" val="1637621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35</a:t>
            </a:fld>
            <a:endParaRPr lang="en-US" dirty="0"/>
          </a:p>
        </p:txBody>
      </p:sp>
    </p:spTree>
    <p:extLst>
      <p:ext uri="{BB962C8B-B14F-4D97-AF65-F5344CB8AC3E}">
        <p14:creationId xmlns:p14="http://schemas.microsoft.com/office/powerpoint/2010/main" val="596282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36</a:t>
            </a:fld>
            <a:endParaRPr lang="en-US" dirty="0"/>
          </a:p>
        </p:txBody>
      </p:sp>
    </p:spTree>
    <p:extLst>
      <p:ext uri="{BB962C8B-B14F-4D97-AF65-F5344CB8AC3E}">
        <p14:creationId xmlns:p14="http://schemas.microsoft.com/office/powerpoint/2010/main" val="357390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112402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D793564-33E4-4BD9-84EF-19A1D1A33D0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3155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3201663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2579197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909671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21826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2839557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89721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375712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377925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C0CDB3-16A9-4821-A103-7561764ADC4E}"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ECB687-F57F-49F9-B73A-487ED709F178}" type="slidenum">
              <a:rPr lang="en-US" smtClean="0"/>
              <a:pPr/>
              <a:t>‹#›</a:t>
            </a:fld>
            <a:endParaRPr lang="en-US" dirty="0"/>
          </a:p>
        </p:txBody>
      </p:sp>
    </p:spTree>
    <p:extLst>
      <p:ext uri="{BB962C8B-B14F-4D97-AF65-F5344CB8AC3E}">
        <p14:creationId xmlns:p14="http://schemas.microsoft.com/office/powerpoint/2010/main" val="1751804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no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44862" y="1822563"/>
            <a:ext cx="6261618" cy="1181849"/>
          </a:xfrm>
        </p:spPr>
        <p:txBody>
          <a:bodyPr anchor="b" anchorCtr="0">
            <a:noAutofit/>
          </a:bodyPr>
          <a:lstStyle>
            <a:lvl1pPr algn="l">
              <a:lnSpc>
                <a:spcPct val="100000"/>
              </a:lnSpc>
              <a:defRPr sz="4000" b="1" spc="0" baseline="0">
                <a:solidFill>
                  <a:srgbClr val="24446C"/>
                </a:solidFill>
                <a:latin typeface="Calibri" panose="020F0502020204030204" pitchFamily="34" charset="0"/>
              </a:defRPr>
            </a:lvl1pPr>
          </a:lstStyle>
          <a:p>
            <a:r>
              <a:rPr lang="en-US" dirty="0"/>
              <a:t>Presentation Title </a:t>
            </a:r>
            <a:br>
              <a:rPr lang="en-US" dirty="0"/>
            </a:br>
            <a:r>
              <a:rPr lang="en-US" dirty="0"/>
              <a:t>Calibri 40 Pt.</a:t>
            </a:r>
          </a:p>
        </p:txBody>
      </p:sp>
      <p:sp>
        <p:nvSpPr>
          <p:cNvPr id="3" name="Subtitle 2"/>
          <p:cNvSpPr>
            <a:spLocks noGrp="1"/>
          </p:cNvSpPr>
          <p:nvPr>
            <p:ph type="subTitle" idx="1" hasCustomPrompt="1"/>
          </p:nvPr>
        </p:nvSpPr>
        <p:spPr>
          <a:xfrm>
            <a:off x="4944862" y="3152886"/>
            <a:ext cx="6261618" cy="901567"/>
          </a:xfrm>
        </p:spPr>
        <p:txBody>
          <a:bodyPr/>
          <a:lstStyle>
            <a:lvl1pPr marL="0" indent="0" algn="l">
              <a:lnSpc>
                <a:spcPct val="100000"/>
              </a:lnSpc>
              <a:spcBef>
                <a:spcPts val="0"/>
              </a:spcBef>
              <a:buNone/>
              <a:defRPr sz="2400" b="1">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4388" y="2311765"/>
            <a:ext cx="2887109" cy="1771964"/>
          </a:xfrm>
          <a:prstGeom prst="rect">
            <a:avLst/>
          </a:prstGeom>
        </p:spPr>
      </p:pic>
      <p:cxnSp>
        <p:nvCxnSpPr>
          <p:cNvPr id="11" name="Straight Connector 10"/>
          <p:cNvCxnSpPr/>
          <p:nvPr userDrawn="1"/>
        </p:nvCxnSpPr>
        <p:spPr>
          <a:xfrm>
            <a:off x="4509858" y="1868133"/>
            <a:ext cx="0" cy="3023453"/>
          </a:xfrm>
          <a:prstGeom prst="line">
            <a:avLst/>
          </a:prstGeom>
          <a:ln w="15875">
            <a:solidFill>
              <a:srgbClr val="4E84C4"/>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4944862" y="4186388"/>
            <a:ext cx="6261618" cy="725518"/>
          </a:xfrm>
        </p:spPr>
        <p:txBody>
          <a:bodyPr>
            <a:normAutofit/>
          </a:bodyPr>
          <a:lstStyle>
            <a:lvl1pPr marL="0" indent="0">
              <a:lnSpc>
                <a:spcPct val="100000"/>
              </a:lnSpc>
              <a:spcBef>
                <a:spcPts val="0"/>
              </a:spcBef>
              <a:buNone/>
              <a:defRPr sz="2000" i="1">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spTree>
    <p:extLst>
      <p:ext uri="{BB962C8B-B14F-4D97-AF65-F5344CB8AC3E}">
        <p14:creationId xmlns:p14="http://schemas.microsoft.com/office/powerpoint/2010/main" val="1762812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_single column_no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53744"/>
            <a:ext cx="11076710" cy="1042658"/>
          </a:xfrm>
        </p:spPr>
        <p:txBody>
          <a:bodyPr anchor="b" anchorCtr="0">
            <a:normAutofit/>
          </a:bodyPr>
          <a:lstStyle>
            <a:lvl1pPr>
              <a:defRPr sz="3600" b="1" baseline="0"/>
            </a:lvl1pPr>
          </a:lstStyle>
          <a:p>
            <a:r>
              <a:rPr lang="en-US" dirty="0"/>
              <a:t>Slide Heading Calibri 36 Pt.</a:t>
            </a:r>
          </a:p>
        </p:txBody>
      </p:sp>
      <p:sp>
        <p:nvSpPr>
          <p:cNvPr id="8"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4" name="Text Placeholder 3"/>
          <p:cNvSpPr>
            <a:spLocks noGrp="1"/>
          </p:cNvSpPr>
          <p:nvPr>
            <p:ph type="body" sz="quarter" idx="14" hasCustomPrompt="1"/>
          </p:nvPr>
        </p:nvSpPr>
        <p:spPr>
          <a:xfrm>
            <a:off x="519545" y="1790589"/>
            <a:ext cx="11076710"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581171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_with phot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85261" y="2364897"/>
            <a:ext cx="5368032" cy="901567"/>
          </a:xfrm>
        </p:spPr>
        <p:txBody>
          <a:bodyPr/>
          <a:lstStyle>
            <a:lvl1pPr marL="0" indent="0" algn="ctr">
              <a:lnSpc>
                <a:spcPct val="100000"/>
              </a:lnSpc>
              <a:spcBef>
                <a:spcPts val="0"/>
              </a:spcBef>
              <a:buNone/>
              <a:defRPr sz="2400" b="1" baseline="0">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30136" y="4637713"/>
            <a:ext cx="1936198" cy="1188342"/>
          </a:xfrm>
          <a:prstGeom prst="rect">
            <a:avLst/>
          </a:prstGeom>
        </p:spPr>
      </p:pic>
      <p:sp>
        <p:nvSpPr>
          <p:cNvPr id="5" name="Text Placeholder 4"/>
          <p:cNvSpPr>
            <a:spLocks noGrp="1"/>
          </p:cNvSpPr>
          <p:nvPr>
            <p:ph type="body" sz="quarter" idx="10" hasCustomPrompt="1"/>
          </p:nvPr>
        </p:nvSpPr>
        <p:spPr>
          <a:xfrm>
            <a:off x="880077" y="3429748"/>
            <a:ext cx="5368032" cy="757788"/>
          </a:xfrm>
        </p:spPr>
        <p:txBody>
          <a:bodyPr>
            <a:normAutofit/>
          </a:bodyPr>
          <a:lstStyle>
            <a:lvl1pPr marL="0" indent="0" algn="ctr">
              <a:lnSpc>
                <a:spcPct val="100000"/>
              </a:lnSpc>
              <a:spcBef>
                <a:spcPts val="0"/>
              </a:spcBef>
              <a:buNone/>
              <a:defRPr sz="2000" i="1" baseline="0">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sp>
        <p:nvSpPr>
          <p:cNvPr id="4" name="Title 3"/>
          <p:cNvSpPr>
            <a:spLocks noGrp="1"/>
          </p:cNvSpPr>
          <p:nvPr>
            <p:ph type="title" hasCustomPrompt="1"/>
          </p:nvPr>
        </p:nvSpPr>
        <p:spPr>
          <a:xfrm>
            <a:off x="311726" y="894191"/>
            <a:ext cx="6380019" cy="1325563"/>
          </a:xfrm>
        </p:spPr>
        <p:txBody>
          <a:bodyPr anchor="b" anchorCtr="0">
            <a:noAutofit/>
          </a:bodyPr>
          <a:lstStyle>
            <a:lvl1pPr algn="ctr">
              <a:lnSpc>
                <a:spcPct val="100000"/>
              </a:lnSpc>
              <a:defRPr sz="4000" b="1" spc="0" baseline="0"/>
            </a:lvl1pPr>
          </a:lstStyle>
          <a:p>
            <a:r>
              <a:rPr lang="en-US" dirty="0"/>
              <a:t>Presentation Title</a:t>
            </a:r>
            <a:br>
              <a:rPr lang="en-US" dirty="0"/>
            </a:br>
            <a:r>
              <a:rPr lang="en-US" dirty="0"/>
              <a:t>Calibri 40 Pt.</a:t>
            </a:r>
          </a:p>
        </p:txBody>
      </p:sp>
      <p:sp>
        <p:nvSpPr>
          <p:cNvPr id="6" name="Picture Placeholder 5"/>
          <p:cNvSpPr>
            <a:spLocks noGrp="1"/>
          </p:cNvSpPr>
          <p:nvPr>
            <p:ph type="pic" sz="quarter" idx="12" hasCustomPrompt="1"/>
          </p:nvPr>
        </p:nvSpPr>
        <p:spPr>
          <a:xfrm>
            <a:off x="7040563" y="230188"/>
            <a:ext cx="5151437" cy="6627812"/>
          </a:xfrm>
        </p:spPr>
        <p:txBody>
          <a:bodyPr>
            <a:normAutofit/>
          </a:bodyPr>
          <a:lstStyle>
            <a:lvl1pPr>
              <a:defRPr sz="1400" baseline="0"/>
            </a:lvl1pPr>
          </a:lstStyle>
          <a:p>
            <a:r>
              <a:rPr lang="en-US" dirty="0"/>
              <a:t>Choose a vertical-oriented photo</a:t>
            </a:r>
          </a:p>
        </p:txBody>
      </p:sp>
    </p:spTree>
    <p:extLst>
      <p:ext uri="{BB962C8B-B14F-4D97-AF65-F5344CB8AC3E}">
        <p14:creationId xmlns:p14="http://schemas.microsoft.com/office/powerpoint/2010/main" val="2272255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_photo on right">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7033835" y="230820"/>
            <a:ext cx="5158154" cy="6631620"/>
          </a:xfrm>
        </p:spPr>
        <p:txBody>
          <a:bodyPr>
            <a:normAutofit/>
          </a:bodyPr>
          <a:lstStyle>
            <a:lvl1pPr marL="0" indent="0">
              <a:buNone/>
              <a:defRPr sz="1400" baseline="0"/>
            </a:lvl1pPr>
          </a:lstStyle>
          <a:p>
            <a:r>
              <a:rPr lang="en-US" dirty="0"/>
              <a:t>Choose a vertical-oriented photo</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12" name="Title 1"/>
          <p:cNvSpPr>
            <a:spLocks noGrp="1"/>
          </p:cNvSpPr>
          <p:nvPr>
            <p:ph type="title" hasCustomPrompt="1"/>
          </p:nvPr>
        </p:nvSpPr>
        <p:spPr>
          <a:xfrm>
            <a:off x="598489" y="1778000"/>
            <a:ext cx="5854622" cy="1178559"/>
          </a:xfrm>
        </p:spPr>
        <p:txBody>
          <a:bodyPr anchor="b" anchorCtr="0">
            <a:normAutofit/>
          </a:bodyPr>
          <a:lstStyle>
            <a:lvl1pPr algn="ctr">
              <a:defRPr sz="3600" b="1" baseline="0"/>
            </a:lvl1pPr>
          </a:lstStyle>
          <a:p>
            <a:r>
              <a:rPr lang="en-US" dirty="0"/>
              <a:t>Section Heading, </a:t>
            </a:r>
            <a:br>
              <a:rPr lang="en-US" dirty="0"/>
            </a:br>
            <a:r>
              <a:rPr lang="en-US" dirty="0"/>
              <a:t>Calibri 36 Pt.</a:t>
            </a:r>
          </a:p>
        </p:txBody>
      </p:sp>
      <p:sp>
        <p:nvSpPr>
          <p:cNvPr id="6" name="Text Placeholder 5"/>
          <p:cNvSpPr>
            <a:spLocks noGrp="1"/>
          </p:cNvSpPr>
          <p:nvPr>
            <p:ph type="body" sz="quarter" idx="12" hasCustomPrompt="1"/>
          </p:nvPr>
        </p:nvSpPr>
        <p:spPr>
          <a:xfrm>
            <a:off x="598488" y="3068321"/>
            <a:ext cx="5854700" cy="565352"/>
          </a:xfrm>
        </p:spPr>
        <p:txBody>
          <a:bodyPr>
            <a:normAutofit/>
          </a:bodyPr>
          <a:lstStyle>
            <a:lvl1pPr algn="ctr">
              <a:defRPr sz="2800" baseline="0"/>
            </a:lvl1pPr>
          </a:lstStyle>
          <a:p>
            <a:pPr lvl="0"/>
            <a:r>
              <a:rPr lang="en-US" dirty="0"/>
              <a:t>Section subhead, Calibri Body 30 pt.</a:t>
            </a:r>
          </a:p>
        </p:txBody>
      </p:sp>
    </p:spTree>
    <p:extLst>
      <p:ext uri="{BB962C8B-B14F-4D97-AF65-F5344CB8AC3E}">
        <p14:creationId xmlns:p14="http://schemas.microsoft.com/office/powerpoint/2010/main" val="3831512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_photo on left">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0" y="226466"/>
            <a:ext cx="5158154" cy="6631620"/>
          </a:xfrm>
        </p:spPr>
        <p:txBody>
          <a:bodyPr>
            <a:normAutofit/>
          </a:bodyPr>
          <a:lstStyle>
            <a:lvl1pPr marL="0" indent="0">
              <a:buNone/>
              <a:defRPr sz="1400" baseline="0"/>
            </a:lvl1pPr>
          </a:lstStyle>
          <a:p>
            <a:r>
              <a:rPr lang="en-US" dirty="0"/>
              <a:t>Choose a vertical-oriented photo</a:t>
            </a:r>
          </a:p>
        </p:txBody>
      </p:sp>
      <p:sp>
        <p:nvSpPr>
          <p:cNvPr id="10" name="Text Placeholder 5"/>
          <p:cNvSpPr>
            <a:spLocks noGrp="1"/>
          </p:cNvSpPr>
          <p:nvPr>
            <p:ph type="body" sz="quarter" idx="13" hasCustomPrompt="1"/>
          </p:nvPr>
        </p:nvSpPr>
        <p:spPr>
          <a:xfrm>
            <a:off x="5729288" y="3079063"/>
            <a:ext cx="5854700" cy="565352"/>
          </a:xfrm>
        </p:spPr>
        <p:txBody>
          <a:bodyPr>
            <a:normAutofit/>
          </a:bodyPr>
          <a:lstStyle>
            <a:lvl1pPr algn="ctr">
              <a:defRPr sz="2800">
                <a:solidFill>
                  <a:schemeClr val="accent1"/>
                </a:solidFill>
              </a:defRPr>
            </a:lvl1pPr>
          </a:lstStyle>
          <a:p>
            <a:pPr lvl="0"/>
            <a:r>
              <a:rPr lang="en-US" dirty="0"/>
              <a:t>Section subhead, Calibri Body 30 pt.</a:t>
            </a:r>
          </a:p>
        </p:txBody>
      </p:sp>
      <p:sp>
        <p:nvSpPr>
          <p:cNvPr id="15" name="Title 1"/>
          <p:cNvSpPr>
            <a:spLocks noGrp="1"/>
          </p:cNvSpPr>
          <p:nvPr>
            <p:ph type="title" hasCustomPrompt="1"/>
          </p:nvPr>
        </p:nvSpPr>
        <p:spPr>
          <a:xfrm>
            <a:off x="5729288" y="1838961"/>
            <a:ext cx="5854622" cy="1108478"/>
          </a:xfrm>
        </p:spPr>
        <p:txBody>
          <a:bodyPr anchor="b" anchorCtr="0">
            <a:normAutofit/>
          </a:bodyPr>
          <a:lstStyle>
            <a:lvl1pPr algn="ctr">
              <a:defRPr sz="3600" b="1" baseline="0"/>
            </a:lvl1pPr>
          </a:lstStyle>
          <a:p>
            <a:r>
              <a:rPr lang="en-US" dirty="0"/>
              <a:t>Section Heading, </a:t>
            </a:r>
            <a:br>
              <a:rPr lang="en-US" dirty="0"/>
            </a:br>
            <a:r>
              <a:rPr lang="en-US" dirty="0"/>
              <a:t>Calibri 36 Pt</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Tree>
    <p:extLst>
      <p:ext uri="{BB962C8B-B14F-4D97-AF65-F5344CB8AC3E}">
        <p14:creationId xmlns:p14="http://schemas.microsoft.com/office/powerpoint/2010/main" val="2951963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_no photo">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10" name="Text Placeholder 5"/>
          <p:cNvSpPr>
            <a:spLocks noGrp="1"/>
          </p:cNvSpPr>
          <p:nvPr>
            <p:ph type="body" sz="quarter" idx="13" hasCustomPrompt="1"/>
          </p:nvPr>
        </p:nvSpPr>
        <p:spPr>
          <a:xfrm>
            <a:off x="612531" y="3079063"/>
            <a:ext cx="10972946" cy="565352"/>
          </a:xfrm>
        </p:spPr>
        <p:txBody>
          <a:bodyPr>
            <a:normAutofit/>
          </a:bodyPr>
          <a:lstStyle>
            <a:lvl1pPr algn="ctr">
              <a:defRPr sz="2800"/>
            </a:lvl1pPr>
          </a:lstStyle>
          <a:p>
            <a:pPr lvl="0"/>
            <a:r>
              <a:rPr lang="en-US" dirty="0"/>
              <a:t>Section subhead, Calibri Body 30 pt.</a:t>
            </a:r>
          </a:p>
        </p:txBody>
      </p:sp>
      <p:sp>
        <p:nvSpPr>
          <p:cNvPr id="15" name="Title 1"/>
          <p:cNvSpPr>
            <a:spLocks noGrp="1"/>
          </p:cNvSpPr>
          <p:nvPr>
            <p:ph type="title" hasCustomPrompt="1"/>
          </p:nvPr>
        </p:nvSpPr>
        <p:spPr>
          <a:xfrm>
            <a:off x="612559" y="1838961"/>
            <a:ext cx="10972800" cy="1108478"/>
          </a:xfrm>
        </p:spPr>
        <p:txBody>
          <a:bodyPr anchor="b" anchorCtr="0">
            <a:normAutofit/>
          </a:bodyPr>
          <a:lstStyle>
            <a:lvl1pPr algn="ctr">
              <a:defRPr sz="3600" b="1" baseline="0">
                <a:solidFill>
                  <a:schemeClr val="tx2"/>
                </a:solidFill>
              </a:defRPr>
            </a:lvl1pPr>
          </a:lstStyle>
          <a:p>
            <a:r>
              <a:rPr lang="en-US" dirty="0"/>
              <a:t>Section Heading, </a:t>
            </a:r>
            <a:br>
              <a:rPr lang="en-US" dirty="0"/>
            </a:br>
            <a:r>
              <a:rPr lang="en-US" dirty="0"/>
              <a:t>Calibri 36 Pt</a:t>
            </a:r>
          </a:p>
        </p:txBody>
      </p:sp>
    </p:spTree>
    <p:extLst>
      <p:ext uri="{BB962C8B-B14F-4D97-AF65-F5344CB8AC3E}">
        <p14:creationId xmlns:p14="http://schemas.microsoft.com/office/powerpoint/2010/main" val="2764559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2-column_no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61109"/>
            <a:ext cx="11087100" cy="1034011"/>
          </a:xfrm>
        </p:spPr>
        <p:txBody>
          <a:bodyPr anchor="b" anchorCtr="0"/>
          <a:lstStyle>
            <a:lvl1pPr>
              <a:defRPr b="1"/>
            </a:lvl1pPr>
          </a:lstStyle>
          <a:p>
            <a:r>
              <a:rPr lang="en-US" dirty="0"/>
              <a:t>Slide Heading 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5" name="Text Placeholder 4"/>
          <p:cNvSpPr>
            <a:spLocks noGrp="1"/>
          </p:cNvSpPr>
          <p:nvPr>
            <p:ph type="body" sz="quarter" idx="15" hasCustomPrompt="1"/>
          </p:nvPr>
        </p:nvSpPr>
        <p:spPr>
          <a:xfrm>
            <a:off x="519545" y="1790588"/>
            <a:ext cx="5238617" cy="4102212"/>
          </a:xfrm>
        </p:spPr>
        <p:txBody>
          <a:bodyPr/>
          <a:lstStyle>
            <a:lvl1pPr>
              <a:defRPr baseline="0"/>
            </a:lvl1pPr>
            <a:lvl2pPr>
              <a:defRPr baseline="0"/>
            </a:lvl2pPr>
            <a:lvl3pPr>
              <a:defRPr/>
            </a:lvl3pPr>
            <a:lvl4pPr>
              <a:defRPr baseline="0"/>
            </a:lvl4pPr>
            <a:lvl5pPr>
              <a:defRPr/>
            </a:lvl5pPr>
          </a:lstStyle>
          <a:p>
            <a:pPr lvl="0"/>
            <a:r>
              <a:rPr lang="en-US" dirty="0"/>
              <a:t>Subhead Calibri Body 30 pt.</a:t>
            </a:r>
          </a:p>
          <a:p>
            <a:pPr lvl="1"/>
            <a:r>
              <a:rPr lang="en-US" dirty="0"/>
              <a:t>Calibri Body 28 pt.</a:t>
            </a:r>
          </a:p>
          <a:p>
            <a:pPr lvl="2"/>
            <a:r>
              <a:rPr lang="en-US" dirty="0"/>
              <a:t>Calibri Body 24 pt.</a:t>
            </a:r>
          </a:p>
        </p:txBody>
      </p:sp>
      <p:sp>
        <p:nvSpPr>
          <p:cNvPr id="11" name="Text Placeholder 4"/>
          <p:cNvSpPr>
            <a:spLocks noGrp="1"/>
          </p:cNvSpPr>
          <p:nvPr>
            <p:ph type="body" sz="quarter" idx="16" hasCustomPrompt="1"/>
          </p:nvPr>
        </p:nvSpPr>
        <p:spPr>
          <a:xfrm>
            <a:off x="6352309" y="1790588"/>
            <a:ext cx="5238617" cy="410221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lvl="0"/>
            <a:r>
              <a:rPr lang="en-US" dirty="0"/>
              <a:t>Subhead Calibri Body 30 pt.</a:t>
            </a:r>
          </a:p>
          <a:p>
            <a:pPr lvl="1"/>
            <a:r>
              <a:rPr lang="en-US" dirty="0"/>
              <a:t>Calibri Body 28 pt.</a:t>
            </a:r>
          </a:p>
          <a:p>
            <a:pPr lvl="2"/>
            <a:r>
              <a:rPr lang="en-US" dirty="0"/>
              <a:t>Calibri Body 24 pt.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1512264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_text left_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605499"/>
            <a:ext cx="6490855" cy="1034011"/>
          </a:xfrm>
        </p:spPr>
        <p:txBody>
          <a:bodyPr anchor="b" anchorCtr="0"/>
          <a:lstStyle>
            <a:lvl1pPr>
              <a:defRPr b="1"/>
            </a:lvl1pPr>
          </a:lstStyle>
          <a:p>
            <a:r>
              <a:rPr lang="en-US" dirty="0"/>
              <a:t>Slide Heading </a:t>
            </a:r>
            <a:br>
              <a:rPr lang="en-US" dirty="0"/>
            </a:br>
            <a:r>
              <a:rPr lang="en-US" dirty="0"/>
              <a:t>Calibri 36 Pt., All Caps</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6" name="Picture Placeholder 5"/>
          <p:cNvSpPr>
            <a:spLocks noGrp="1"/>
          </p:cNvSpPr>
          <p:nvPr>
            <p:ph type="pic" sz="quarter" idx="14" hasCustomPrompt="1"/>
          </p:nvPr>
        </p:nvSpPr>
        <p:spPr>
          <a:xfrm>
            <a:off x="7406640" y="694591"/>
            <a:ext cx="4368801" cy="5046785"/>
          </a:xfrm>
        </p:spPr>
        <p:txBody>
          <a:bodyPr>
            <a:normAutofit/>
          </a:bodyPr>
          <a:lstStyle>
            <a:lvl1pPr>
              <a:defRPr sz="1400" baseline="0"/>
            </a:lvl1pPr>
          </a:lstStyle>
          <a:p>
            <a:r>
              <a:rPr lang="en-US" dirty="0"/>
              <a:t>Choose a vertical-oriented photo</a:t>
            </a:r>
          </a:p>
        </p:txBody>
      </p:sp>
      <p:sp>
        <p:nvSpPr>
          <p:cNvPr id="10" name="Text Placeholder 4"/>
          <p:cNvSpPr>
            <a:spLocks noGrp="1"/>
          </p:cNvSpPr>
          <p:nvPr>
            <p:ph type="body" sz="quarter" idx="15" hasCustomPrompt="1"/>
          </p:nvPr>
        </p:nvSpPr>
        <p:spPr>
          <a:xfrm>
            <a:off x="519545" y="1788160"/>
            <a:ext cx="6490855" cy="3953217"/>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2763313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_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64265" y="614377"/>
            <a:ext cx="6490855" cy="1034011"/>
          </a:xfrm>
        </p:spPr>
        <p:txBody>
          <a:bodyPr anchor="b" anchorCtr="0"/>
          <a:lstStyle>
            <a:lvl1pPr>
              <a:defRPr b="1"/>
            </a:lvl1pPr>
          </a:lstStyle>
          <a:p>
            <a:r>
              <a:rPr lang="en-US" dirty="0"/>
              <a:t>Slide Heading </a:t>
            </a:r>
            <a:br>
              <a:rPr lang="en-US" dirty="0"/>
            </a:br>
            <a:r>
              <a:rPr lang="en-US" dirty="0"/>
              <a:t>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6" name="Picture Placeholder 5"/>
          <p:cNvSpPr>
            <a:spLocks noGrp="1"/>
          </p:cNvSpPr>
          <p:nvPr>
            <p:ph type="pic" sz="quarter" idx="14" hasCustomPrompt="1"/>
          </p:nvPr>
        </p:nvSpPr>
        <p:spPr>
          <a:xfrm>
            <a:off x="538481" y="685799"/>
            <a:ext cx="4307840" cy="5046785"/>
          </a:xfrm>
        </p:spPr>
        <p:txBody>
          <a:bodyPr>
            <a:normAutofit/>
          </a:bodyPr>
          <a:lstStyle>
            <a:lvl1pPr>
              <a:defRPr sz="1400"/>
            </a:lvl1pPr>
          </a:lstStyle>
          <a:p>
            <a:r>
              <a:rPr lang="en-US" dirty="0"/>
              <a:t>Choose a vertical-oriented photo</a:t>
            </a:r>
          </a:p>
        </p:txBody>
      </p:sp>
      <p:sp>
        <p:nvSpPr>
          <p:cNvPr id="10" name="Text Placeholder 4"/>
          <p:cNvSpPr>
            <a:spLocks noGrp="1"/>
          </p:cNvSpPr>
          <p:nvPr>
            <p:ph type="body" sz="quarter" idx="15" hasCustomPrompt="1"/>
          </p:nvPr>
        </p:nvSpPr>
        <p:spPr>
          <a:xfrm>
            <a:off x="5264264" y="1788160"/>
            <a:ext cx="6490855" cy="3944425"/>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3342663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_circle 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24750" y="1519898"/>
            <a:ext cx="5945928" cy="1034011"/>
          </a:xfrm>
        </p:spPr>
        <p:txBody>
          <a:bodyPr anchor="b" anchorCtr="0"/>
          <a:lstStyle>
            <a:lvl1pPr>
              <a:defRPr b="1"/>
            </a:lvl1pPr>
          </a:lstStyle>
          <a:p>
            <a:r>
              <a:rPr lang="en-US" dirty="0"/>
              <a:t>Slide Heading </a:t>
            </a:r>
            <a:br>
              <a:rPr lang="en-US" dirty="0"/>
            </a:br>
            <a:r>
              <a:rPr lang="en-US" dirty="0"/>
              <a:t>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10" name="Picture Placeholder 9"/>
          <p:cNvSpPr>
            <a:spLocks noGrp="1"/>
          </p:cNvSpPr>
          <p:nvPr>
            <p:ph type="pic" sz="quarter" idx="14" hasCustomPrompt="1"/>
          </p:nvPr>
        </p:nvSpPr>
        <p:spPr>
          <a:xfrm>
            <a:off x="623474" y="1113618"/>
            <a:ext cx="4441148" cy="4439602"/>
          </a:xfrm>
          <a:prstGeom prst="ellipse">
            <a:avLst/>
          </a:prstGeom>
        </p:spPr>
        <p:txBody>
          <a:bodyPr>
            <a:normAutofit/>
          </a:bodyPr>
          <a:lstStyle>
            <a:lvl1pPr algn="ctr">
              <a:defRPr sz="1400" baseline="0"/>
            </a:lvl1pPr>
          </a:lstStyle>
          <a:p>
            <a:r>
              <a:rPr lang="en-US" dirty="0"/>
              <a:t>Photo</a:t>
            </a:r>
          </a:p>
        </p:txBody>
      </p:sp>
      <p:sp>
        <p:nvSpPr>
          <p:cNvPr id="11" name="Text Placeholder 4"/>
          <p:cNvSpPr>
            <a:spLocks noGrp="1"/>
          </p:cNvSpPr>
          <p:nvPr>
            <p:ph type="body" sz="quarter" idx="15" hasCustomPrompt="1"/>
          </p:nvPr>
        </p:nvSpPr>
        <p:spPr>
          <a:xfrm>
            <a:off x="5624749" y="2692400"/>
            <a:ext cx="5945929" cy="2723662"/>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8" name="Text Placeholder 3"/>
          <p:cNvSpPr>
            <a:spLocks noGrp="1"/>
          </p:cNvSpPr>
          <p:nvPr>
            <p:ph type="body" sz="quarter" idx="16" hasCustomPrompt="1"/>
          </p:nvPr>
        </p:nvSpPr>
        <p:spPr>
          <a:xfrm>
            <a:off x="5624748" y="5564338"/>
            <a:ext cx="5945929" cy="49708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Visit Intermountain Style Download Center for instructions on changing round-shaped photos. Link in notes below.</a:t>
            </a:r>
          </a:p>
        </p:txBody>
      </p:sp>
    </p:spTree>
    <p:extLst>
      <p:ext uri="{BB962C8B-B14F-4D97-AF65-F5344CB8AC3E}">
        <p14:creationId xmlns:p14="http://schemas.microsoft.com/office/powerpoint/2010/main" val="1666106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_circle 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3134" y="1528694"/>
            <a:ext cx="5611823" cy="1034011"/>
          </a:xfrm>
        </p:spPr>
        <p:txBody>
          <a:bodyPr anchor="b" anchorCtr="0"/>
          <a:lstStyle>
            <a:lvl1pPr>
              <a:defRPr b="1"/>
            </a:lvl1pPr>
          </a:lstStyle>
          <a:p>
            <a:r>
              <a:rPr lang="en-US" dirty="0"/>
              <a:t>Slide Heading </a:t>
            </a:r>
            <a:br>
              <a:rPr lang="en-US" dirty="0"/>
            </a:br>
            <a:r>
              <a:rPr lang="en-US" dirty="0"/>
              <a:t>Calibri 36 Pt.</a:t>
            </a:r>
          </a:p>
        </p:txBody>
      </p:sp>
      <p:sp>
        <p:nvSpPr>
          <p:cNvPr id="11" name="Text Placeholder 4"/>
          <p:cNvSpPr>
            <a:spLocks noGrp="1"/>
          </p:cNvSpPr>
          <p:nvPr>
            <p:ph type="body" sz="quarter" idx="15" hasCustomPrompt="1"/>
          </p:nvPr>
        </p:nvSpPr>
        <p:spPr>
          <a:xfrm>
            <a:off x="613134" y="2701195"/>
            <a:ext cx="5611823" cy="2468683"/>
          </a:xfrm>
        </p:spPr>
        <p:txBody>
          <a:bodyPr/>
          <a:lstStyle/>
          <a:p>
            <a:pPr lvl="0"/>
            <a:r>
              <a:rPr lang="en-US" dirty="0"/>
              <a:t>Subhead Calibri Body 30 pt.</a:t>
            </a:r>
          </a:p>
          <a:p>
            <a:pPr lvl="1"/>
            <a:r>
              <a:rPr lang="en-US" dirty="0"/>
              <a:t>Calibri Body 28 pt.</a:t>
            </a:r>
          </a:p>
          <a:p>
            <a:pPr lvl="2"/>
            <a:r>
              <a:rPr lang="en-US" dirty="0"/>
              <a:t>Calibri Body 24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10" name="Picture Placeholder 9"/>
          <p:cNvSpPr>
            <a:spLocks noGrp="1"/>
          </p:cNvSpPr>
          <p:nvPr>
            <p:ph type="pic" sz="quarter" idx="14" hasCustomPrompt="1"/>
          </p:nvPr>
        </p:nvSpPr>
        <p:spPr>
          <a:xfrm>
            <a:off x="6883587" y="1096035"/>
            <a:ext cx="4441148" cy="4439602"/>
          </a:xfrm>
          <a:prstGeom prst="ellipse">
            <a:avLst/>
          </a:prstGeom>
        </p:spPr>
        <p:txBody>
          <a:bodyPr>
            <a:normAutofit/>
          </a:bodyPr>
          <a:lstStyle>
            <a:lvl1pPr algn="ctr">
              <a:defRPr sz="1400" baseline="0"/>
            </a:lvl1pPr>
          </a:lstStyle>
          <a:p>
            <a:r>
              <a:rPr lang="en-US" dirty="0"/>
              <a:t>Photo</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8" name="Text Placeholder 3"/>
          <p:cNvSpPr>
            <a:spLocks noGrp="1"/>
          </p:cNvSpPr>
          <p:nvPr>
            <p:ph type="body" sz="quarter" idx="16" hasCustomPrompt="1"/>
          </p:nvPr>
        </p:nvSpPr>
        <p:spPr>
          <a:xfrm>
            <a:off x="613133" y="5287096"/>
            <a:ext cx="5611823" cy="681904"/>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i="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Visit Intermountain Style Download Center for instructions on changing round-shaped photos. Link in notes below.</a:t>
            </a:r>
          </a:p>
        </p:txBody>
      </p:sp>
    </p:spTree>
    <p:extLst>
      <p:ext uri="{BB962C8B-B14F-4D97-AF65-F5344CB8AC3E}">
        <p14:creationId xmlns:p14="http://schemas.microsoft.com/office/powerpoint/2010/main" val="836127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photo_no text">
    <p:spTree>
      <p:nvGrpSpPr>
        <p:cNvPr id="1" name=""/>
        <p:cNvGrpSpPr/>
        <p:nvPr/>
      </p:nvGrpSpPr>
      <p:grpSpPr>
        <a:xfrm>
          <a:off x="0" y="0"/>
          <a:ext cx="0" cy="0"/>
          <a:chOff x="0" y="0"/>
          <a:chExt cx="0" cy="0"/>
        </a:xfrm>
      </p:grpSpPr>
      <p:sp>
        <p:nvSpPr>
          <p:cNvPr id="4" name="Picture Placeholder 3"/>
          <p:cNvSpPr>
            <a:spLocks noGrp="1"/>
          </p:cNvSpPr>
          <p:nvPr>
            <p:ph type="pic" sz="quarter" idx="13" hasCustomPrompt="1"/>
          </p:nvPr>
        </p:nvSpPr>
        <p:spPr>
          <a:xfrm>
            <a:off x="0" y="230819"/>
            <a:ext cx="12192000" cy="6627182"/>
          </a:xfrm>
        </p:spPr>
        <p:txBody>
          <a:bodyPr>
            <a:normAutofit/>
          </a:bodyPr>
          <a:lstStyle>
            <a:lvl1pPr>
              <a:defRPr sz="1400" baseline="0"/>
            </a:lvl1pPr>
          </a:lstStyle>
          <a:p>
            <a:r>
              <a:rPr lang="en-US" dirty="0"/>
              <a:t>For best result, choose a landscape-oriented photo (wider than tall)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Tree>
    <p:extLst>
      <p:ext uri="{BB962C8B-B14F-4D97-AF65-F5344CB8AC3E}">
        <p14:creationId xmlns:p14="http://schemas.microsoft.com/office/powerpoint/2010/main" val="4109638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_heading without bottom wav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2" name="Rectangle 1"/>
          <p:cNvSpPr/>
          <p:nvPr userDrawn="1"/>
        </p:nvSpPr>
        <p:spPr>
          <a:xfrm>
            <a:off x="0" y="5413664"/>
            <a:ext cx="12192000" cy="1454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p:cNvSpPr>
            <a:spLocks noGrp="1"/>
          </p:cNvSpPr>
          <p:nvPr>
            <p:ph type="title" hasCustomPrompt="1"/>
          </p:nvPr>
        </p:nvSpPr>
        <p:spPr>
          <a:xfrm>
            <a:off x="519545" y="562622"/>
            <a:ext cx="11076710" cy="568460"/>
          </a:xfrm>
        </p:spPr>
        <p:txBody>
          <a:bodyPr anchor="t" anchorCtr="0">
            <a:noAutofit/>
          </a:bodyPr>
          <a:lstStyle>
            <a:lvl1pPr>
              <a:defRPr sz="3600" b="1" baseline="0"/>
            </a:lvl1pPr>
          </a:lstStyle>
          <a:p>
            <a:r>
              <a:rPr lang="en-US" dirty="0"/>
              <a:t>Slide Heading Calibri 36 Pt.</a:t>
            </a:r>
          </a:p>
        </p:txBody>
      </p:sp>
      <p:sp>
        <p:nvSpPr>
          <p:cNvPr id="6" name="Text Placeholder 4"/>
          <p:cNvSpPr>
            <a:spLocks noGrp="1"/>
          </p:cNvSpPr>
          <p:nvPr>
            <p:ph type="body" sz="quarter" idx="13" hasCustomPrompt="1"/>
          </p:nvPr>
        </p:nvSpPr>
        <p:spPr>
          <a:xfrm>
            <a:off x="519545" y="1221629"/>
            <a:ext cx="11077575" cy="50557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vl2pPr>
              <a:defRPr sz="2800"/>
            </a:lvl2pPr>
            <a:lvl3pPr marL="1143000" indent="-228600">
              <a:buFont typeface="Courier New" panose="02070309020205020404" pitchFamily="49" charset="0"/>
              <a:buChar char="o"/>
              <a:defRPr/>
            </a:lvl3pPr>
          </a:lstStyle>
          <a:p>
            <a:pPr lvl="0"/>
            <a:r>
              <a:rPr lang="en-US" dirty="0"/>
              <a:t>Subhead Calibri Body 30 pt.</a:t>
            </a:r>
          </a:p>
        </p:txBody>
      </p:sp>
    </p:spTree>
    <p:extLst>
      <p:ext uri="{BB962C8B-B14F-4D97-AF65-F5344CB8AC3E}">
        <p14:creationId xmlns:p14="http://schemas.microsoft.com/office/powerpoint/2010/main" val="872975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Empt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Rectangle 6"/>
          <p:cNvSpPr>
            <a:spLocks noGrp="1" noChangeArrowheads="1"/>
          </p:cNvSpPr>
          <p:nvPr>
            <p:ph type="sldNum" idx="10"/>
          </p:nvPr>
        </p:nvSpPr>
        <p:spPr>
          <a:ln/>
        </p:spPr>
        <p:txBody>
          <a:bodyPr/>
          <a:lstStyle>
            <a:lvl1pPr>
              <a:defRPr/>
            </a:lvl1pPr>
          </a:lstStyle>
          <a:p>
            <a:fld id="{EBBE61D9-ED35-7B46-B7C5-205E987B60D2}" type="slidenum">
              <a:rPr lang="en-US" altLang="en-US"/>
              <a:pPr/>
              <a:t>‹#›</a:t>
            </a:fld>
            <a:endParaRPr lang="en-US" altLang="en-US" dirty="0"/>
          </a:p>
        </p:txBody>
      </p:sp>
    </p:spTree>
    <p:extLst>
      <p:ext uri="{BB962C8B-B14F-4D97-AF65-F5344CB8AC3E}">
        <p14:creationId xmlns:p14="http://schemas.microsoft.com/office/powerpoint/2010/main" val="836565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0CDB3-16A9-4821-A103-7561764ADC4E}" type="datetimeFigureOut">
              <a:rPr lang="en-US" smtClean="0"/>
              <a:t>4/11/2018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ECB687-F57F-49F9-B73A-487ED709F178}" type="slidenum">
              <a:rPr lang="en-US" smtClean="0"/>
              <a:pPr/>
              <a:t>‹#›</a:t>
            </a:fld>
            <a:endParaRPr lang="en-US" dirty="0"/>
          </a:p>
        </p:txBody>
      </p:sp>
      <p:pic>
        <p:nvPicPr>
          <p:cNvPr id="7" name="Picture 6"/>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0" y="1350"/>
            <a:ext cx="12192000" cy="228657"/>
          </a:xfrm>
          <a:prstGeom prst="rect">
            <a:avLst/>
          </a:prstGeom>
        </p:spPr>
      </p:pic>
    </p:spTree>
    <p:extLst>
      <p:ext uri="{BB962C8B-B14F-4D97-AF65-F5344CB8AC3E}">
        <p14:creationId xmlns:p14="http://schemas.microsoft.com/office/powerpoint/2010/main" val="48879007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649" r:id="rId14"/>
    <p:sldLayoutId id="2147483662" r:id="rId15"/>
    <p:sldLayoutId id="2147483663" r:id="rId16"/>
    <p:sldLayoutId id="2147483667" r:id="rId17"/>
    <p:sldLayoutId id="2147483652" r:id="rId18"/>
    <p:sldLayoutId id="2147483664" r:id="rId19"/>
    <p:sldLayoutId id="2147483665" r:id="rId20"/>
    <p:sldLayoutId id="2147483666" r:id="rId21"/>
    <p:sldLayoutId id="2147483668" r:id="rId22"/>
    <p:sldLayoutId id="2147483661" r:id="rId23"/>
    <p:sldLayoutId id="2147483660" r:id="rId24"/>
    <p:sldLayoutId id="2147483700"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44862" y="1879058"/>
            <a:ext cx="6261618" cy="1181849"/>
          </a:xfrm>
        </p:spPr>
        <p:txBody>
          <a:bodyPr>
            <a:noAutofit/>
          </a:bodyPr>
          <a:lstStyle/>
          <a:p>
            <a:r>
              <a:rPr lang="en-US" dirty="0"/>
              <a:t>Maintaining Security While Building Your Medical Device Security Program</a:t>
            </a:r>
            <a:endParaRPr lang="en-US" dirty="0">
              <a:solidFill>
                <a:schemeClr val="tx2"/>
              </a:solidFill>
            </a:endParaRPr>
          </a:p>
        </p:txBody>
      </p:sp>
      <p:sp>
        <p:nvSpPr>
          <p:cNvPr id="3" name="Subtitle 2"/>
          <p:cNvSpPr>
            <a:spLocks noGrp="1"/>
          </p:cNvSpPr>
          <p:nvPr>
            <p:ph type="subTitle" idx="1"/>
          </p:nvPr>
        </p:nvSpPr>
        <p:spPr>
          <a:xfrm>
            <a:off x="4944862" y="2854286"/>
            <a:ext cx="6261618" cy="901567"/>
          </a:xfrm>
        </p:spPr>
        <p:txBody>
          <a:bodyPr/>
          <a:lstStyle/>
          <a:p>
            <a:r>
              <a:rPr lang="en-US" dirty="0"/>
              <a:t>at an Integrated Delivery Network</a:t>
            </a:r>
          </a:p>
        </p:txBody>
      </p:sp>
      <p:sp>
        <p:nvSpPr>
          <p:cNvPr id="4" name="Text Placeholder 3"/>
          <p:cNvSpPr>
            <a:spLocks noGrp="1"/>
          </p:cNvSpPr>
          <p:nvPr>
            <p:ph type="body" sz="quarter" idx="10"/>
          </p:nvPr>
        </p:nvSpPr>
        <p:spPr>
          <a:xfrm>
            <a:off x="4944862" y="3829767"/>
            <a:ext cx="7065168" cy="1868455"/>
          </a:xfrm>
        </p:spPr>
        <p:txBody>
          <a:bodyPr>
            <a:normAutofit/>
          </a:bodyPr>
          <a:lstStyle/>
          <a:p>
            <a:r>
              <a:rPr lang="en-US" dirty="0"/>
              <a:t>Priyanka Upendra, BSBmE, MSE, CHTM</a:t>
            </a:r>
          </a:p>
          <a:p>
            <a:r>
              <a:rPr lang="en-US" dirty="0" smtClean="0"/>
              <a:t>CE Compliance Manager, </a:t>
            </a:r>
            <a:r>
              <a:rPr lang="en-US" dirty="0"/>
              <a:t>Intermountain </a:t>
            </a:r>
            <a:r>
              <a:rPr lang="en-US" dirty="0" smtClean="0"/>
              <a:t>Healthcare</a:t>
            </a:r>
            <a:endParaRPr lang="en-US" dirty="0"/>
          </a:p>
          <a:p>
            <a:endParaRPr lang="en-US" dirty="0"/>
          </a:p>
          <a:p>
            <a:r>
              <a:rPr lang="en-US" dirty="0"/>
              <a:t>Inhel Rekik, MSE</a:t>
            </a:r>
          </a:p>
          <a:p>
            <a:r>
              <a:rPr lang="en-US" dirty="0"/>
              <a:t>Director of </a:t>
            </a:r>
            <a:r>
              <a:rPr lang="en-US" dirty="0" smtClean="0"/>
              <a:t>Health </a:t>
            </a:r>
            <a:r>
              <a:rPr lang="en-US" dirty="0"/>
              <a:t>Technology Security, MedStar Health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386" y="909496"/>
            <a:ext cx="3657600" cy="876194"/>
          </a:xfrm>
          <a:prstGeom prst="rect">
            <a:avLst/>
          </a:prstGeom>
        </p:spPr>
      </p:pic>
      <p:pic>
        <p:nvPicPr>
          <p:cNvPr id="6" name="Picture 2" descr="C:\Users\jtr109\Dropbox\images for presentation\msh_logo1.png"/>
          <p:cNvPicPr>
            <a:picLocks noChangeAspect="1" noChangeArrowheads="1"/>
          </p:cNvPicPr>
          <p:nvPr/>
        </p:nvPicPr>
        <p:blipFill>
          <a:blip r:embed="rId3" cstate="print"/>
          <a:srcRect/>
          <a:stretch>
            <a:fillRect/>
          </a:stretch>
        </p:blipFill>
        <p:spPr bwMode="auto">
          <a:xfrm>
            <a:off x="1140778" y="4410480"/>
            <a:ext cx="2918815" cy="1089567"/>
          </a:xfrm>
          <a:prstGeom prst="rect">
            <a:avLst/>
          </a:prstGeom>
          <a:noFill/>
        </p:spPr>
      </p:pic>
    </p:spTree>
    <p:extLst>
      <p:ext uri="{BB962C8B-B14F-4D97-AF65-F5344CB8AC3E}">
        <p14:creationId xmlns:p14="http://schemas.microsoft.com/office/powerpoint/2010/main" val="3271967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62974" y="2402006"/>
            <a:ext cx="7037873" cy="1761629"/>
          </a:xfrm>
        </p:spPr>
        <p:txBody>
          <a:bodyPr/>
          <a:lstStyle/>
          <a:p>
            <a:r>
              <a:rPr lang="en-US" dirty="0" smtClean="0"/>
              <a:t>Priyanka Upendra &amp; Inhel Rekik</a:t>
            </a:r>
          </a:p>
          <a:p>
            <a:endParaRPr lang="en-US" dirty="0"/>
          </a:p>
          <a:p>
            <a:r>
              <a:rPr lang="en-US" dirty="0" smtClean="0"/>
              <a:t>Have no real or apparent conflicts of interest to report.</a:t>
            </a:r>
            <a:endParaRPr lang="en-US" dirty="0"/>
          </a:p>
        </p:txBody>
      </p:sp>
      <p:pic>
        <p:nvPicPr>
          <p:cNvPr id="4" name="Picture 2" descr="C:\Users\jtr109\Dropbox\images for presentation\msh_logo1.png"/>
          <p:cNvPicPr>
            <a:picLocks noChangeAspect="1" noChangeArrowheads="1"/>
          </p:cNvPicPr>
          <p:nvPr/>
        </p:nvPicPr>
        <p:blipFill>
          <a:blip r:embed="rId2" cstate="print"/>
          <a:srcRect/>
          <a:stretch>
            <a:fillRect/>
          </a:stretch>
        </p:blipFill>
        <p:spPr bwMode="auto">
          <a:xfrm>
            <a:off x="1078173" y="807875"/>
            <a:ext cx="3212085" cy="1157402"/>
          </a:xfrm>
          <a:prstGeom prst="rect">
            <a:avLst/>
          </a:prstGeom>
          <a:noFill/>
        </p:spPr>
      </p:pic>
    </p:spTree>
    <p:extLst>
      <p:ext uri="{BB962C8B-B14F-4D97-AF65-F5344CB8AC3E}">
        <p14:creationId xmlns:p14="http://schemas.microsoft.com/office/powerpoint/2010/main" val="800295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553744"/>
            <a:ext cx="11076710" cy="665004"/>
          </a:xfrm>
        </p:spPr>
        <p:txBody>
          <a:bodyPr/>
          <a:lstStyle/>
          <a:p>
            <a:r>
              <a:rPr lang="en-US" dirty="0" smtClean="0">
                <a:solidFill>
                  <a:schemeClr val="accent1">
                    <a:lumMod val="75000"/>
                  </a:schemeClr>
                </a:solidFill>
              </a:rPr>
              <a:t>Session Overview</a:t>
            </a:r>
            <a:endParaRPr lang="en-US" dirty="0">
              <a:solidFill>
                <a:schemeClr val="accent1">
                  <a:lumMod val="75000"/>
                </a:schemeClr>
              </a:solidFill>
            </a:endParaRPr>
          </a:p>
        </p:txBody>
      </p:sp>
      <p:sp>
        <p:nvSpPr>
          <p:cNvPr id="6" name="Text Placeholder 5"/>
          <p:cNvSpPr>
            <a:spLocks noGrp="1"/>
          </p:cNvSpPr>
          <p:nvPr>
            <p:ph type="body" sz="quarter" idx="14"/>
          </p:nvPr>
        </p:nvSpPr>
        <p:spPr>
          <a:xfrm>
            <a:off x="519545" y="1351128"/>
            <a:ext cx="11076710" cy="4831308"/>
          </a:xfrm>
        </p:spPr>
        <p:txBody>
          <a:bodyPr>
            <a:noAutofit/>
          </a:bodyPr>
          <a:lstStyle/>
          <a:p>
            <a:r>
              <a:rPr lang="en-US" sz="2400" dirty="0"/>
              <a:t>HTM professionals from Intermountain Healthcare and MedStar Health will discuss how to maintain security while building a medical device security program. </a:t>
            </a:r>
            <a:endParaRPr lang="en-US" sz="2400" dirty="0" smtClean="0"/>
          </a:p>
          <a:p>
            <a:r>
              <a:rPr lang="en-US" sz="2400" dirty="0" smtClean="0"/>
              <a:t>The </a:t>
            </a:r>
            <a:r>
              <a:rPr lang="en-US" sz="2400" dirty="0"/>
              <a:t>session will discuss various aspects of a medical device’s life cycle as it pertains to cybersecurity management. These aspects are essential to building a medical device security program based on the five principles from the NIST cybersecurity framework. </a:t>
            </a:r>
            <a:endParaRPr lang="en-US" sz="2400" dirty="0" smtClean="0"/>
          </a:p>
          <a:p>
            <a:r>
              <a:rPr lang="en-US" sz="2400" dirty="0" smtClean="0"/>
              <a:t>This </a:t>
            </a:r>
            <a:r>
              <a:rPr lang="en-US" sz="2400" dirty="0"/>
              <a:t>includes medical device procurement, data security agreements and contract language, risk assessment and security review process, patch management, replacement planning, and data destruction during medical device disposition. </a:t>
            </a:r>
            <a:endParaRPr lang="en-US" sz="2400" dirty="0" smtClean="0"/>
          </a:p>
          <a:p>
            <a:r>
              <a:rPr lang="en-US" sz="2400" dirty="0" smtClean="0"/>
              <a:t>This </a:t>
            </a:r>
            <a:r>
              <a:rPr lang="en-US" sz="2400" dirty="0"/>
              <a:t>session will also discuss essentials to sustaining a medical device security program at </a:t>
            </a:r>
            <a:r>
              <a:rPr lang="en-US" sz="2400" dirty="0" smtClean="0"/>
              <a:t>an IDN. </a:t>
            </a:r>
          </a:p>
          <a:p>
            <a:r>
              <a:rPr lang="en-US" sz="2400" dirty="0" smtClean="0"/>
              <a:t>This </a:t>
            </a:r>
            <a:r>
              <a:rPr lang="en-US" sz="2400" dirty="0"/>
              <a:t>session will conclude by discussing regulatory aspects such as HIPAA compliance and FDA reporting as it pertains to medical device security.</a:t>
            </a:r>
          </a:p>
        </p:txBody>
      </p:sp>
      <p:pic>
        <p:nvPicPr>
          <p:cNvPr id="7" name="Picture 2" descr="C:\Users\jtr109\Dropbox\images for presentation\msh_logo1.png"/>
          <p:cNvPicPr>
            <a:picLocks noChangeAspect="1" noChangeArrowheads="1"/>
          </p:cNvPicPr>
          <p:nvPr/>
        </p:nvPicPr>
        <p:blipFill>
          <a:blip r:embed="rId2" cstate="print"/>
          <a:srcRect/>
          <a:stretch>
            <a:fillRect/>
          </a:stretch>
        </p:blipFill>
        <p:spPr bwMode="auto">
          <a:xfrm>
            <a:off x="1960679" y="6332561"/>
            <a:ext cx="1478557" cy="423081"/>
          </a:xfrm>
          <a:prstGeom prst="rect">
            <a:avLst/>
          </a:prstGeom>
          <a:noFill/>
        </p:spPr>
      </p:pic>
    </p:spTree>
    <p:extLst>
      <p:ext uri="{BB962C8B-B14F-4D97-AF65-F5344CB8AC3E}">
        <p14:creationId xmlns:p14="http://schemas.microsoft.com/office/powerpoint/2010/main" val="3813463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1802982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3899" y="235604"/>
            <a:ext cx="11076710" cy="497134"/>
          </a:xfrm>
        </p:spPr>
        <p:txBody>
          <a:bodyPr>
            <a:normAutofit fontScale="90000"/>
          </a:bodyPr>
          <a:lstStyle/>
          <a:p>
            <a:r>
              <a:rPr lang="en-US" dirty="0"/>
              <a:t>Background</a:t>
            </a:r>
          </a:p>
        </p:txBody>
      </p:sp>
      <p:sp>
        <p:nvSpPr>
          <p:cNvPr id="6" name="Text Placeholder 5"/>
          <p:cNvSpPr>
            <a:spLocks noGrp="1"/>
          </p:cNvSpPr>
          <p:nvPr>
            <p:ph type="body" sz="quarter" idx="14"/>
          </p:nvPr>
        </p:nvSpPr>
        <p:spPr>
          <a:xfrm>
            <a:off x="313899" y="732738"/>
            <a:ext cx="9447932" cy="5495172"/>
          </a:xfrm>
        </p:spPr>
        <p:txBody>
          <a:bodyPr>
            <a:noAutofit/>
          </a:bodyPr>
          <a:lstStyle/>
          <a:p>
            <a:r>
              <a:rPr lang="en-US" sz="1550" dirty="0"/>
              <a:t>Bachelor’s of Engineering in Medical Electronics – Bioinstrumentation; Signal and Image Processing from B.M.S College of Engineering, Visveswaraya Technological University, Bangalore, India </a:t>
            </a:r>
          </a:p>
          <a:p>
            <a:r>
              <a:rPr lang="en-US" sz="1550" dirty="0"/>
              <a:t>Masters of Engineering in Biomedical Devices from San Jose State University, California</a:t>
            </a:r>
          </a:p>
          <a:p>
            <a:r>
              <a:rPr lang="en-US" sz="1550" dirty="0"/>
              <a:t>Currently working on a Doctorate in </a:t>
            </a:r>
            <a:r>
              <a:rPr lang="en-US" sz="1550" dirty="0" smtClean="0"/>
              <a:t>Health </a:t>
            </a:r>
            <a:r>
              <a:rPr lang="en-US" sz="1550" dirty="0"/>
              <a:t>Administration</a:t>
            </a:r>
          </a:p>
          <a:p>
            <a:r>
              <a:rPr lang="en-US" sz="1550" dirty="0"/>
              <a:t>Certified Healthcare Technology Manager by AAMI Credentials Institute</a:t>
            </a:r>
          </a:p>
          <a:p>
            <a:r>
              <a:rPr lang="en-US" sz="1550" dirty="0"/>
              <a:t>Certified Change Management Specialist and Six Sigma Lean Professional from Management and Strategy Institute</a:t>
            </a:r>
          </a:p>
          <a:p>
            <a:r>
              <a:rPr lang="en-US" sz="1550" dirty="0"/>
              <a:t>Research and Technical Adviser for BME departments at San Jose State University and B.M.S College of Engineering</a:t>
            </a:r>
          </a:p>
          <a:p>
            <a:r>
              <a:rPr lang="en-US" sz="1550" dirty="0"/>
              <a:t>Joined Intermountain Healthcare in July 2016. Prior experience in Stanford Health Care, Stanford Children’s Health, Santa Clara Valley Medical Center, Stanford University Medical Center, and Stanford University</a:t>
            </a:r>
          </a:p>
          <a:p>
            <a:r>
              <a:rPr lang="en-US" sz="1550" dirty="0"/>
              <a:t>Worked in GE Healthcare and Philips Healthcare on hybrid imaging modalities R&amp;D prior to HTM industry</a:t>
            </a:r>
          </a:p>
          <a:p>
            <a:r>
              <a:rPr lang="en-US" sz="1550" dirty="0"/>
              <a:t>Have worked in the medical device industry for over 10 years and HTM industry for over 7 years</a:t>
            </a:r>
          </a:p>
          <a:p>
            <a:r>
              <a:rPr lang="en-US" sz="1550" dirty="0"/>
              <a:t>2017 Winner of the AAMI Young Professional Award and 2015 BI&amp;T Best Article Award</a:t>
            </a:r>
          </a:p>
          <a:p>
            <a:r>
              <a:rPr lang="en-US" sz="1550" dirty="0"/>
              <a:t>Board Member at ACCE and Active member of the Healthcare Technology Certification Commission</a:t>
            </a:r>
          </a:p>
          <a:p>
            <a:r>
              <a:rPr lang="en-US" sz="1550" dirty="0"/>
              <a:t>Active Member at AAMI’s Awards Committee, Nominating Committee, EQ Committee, BI&amp;T Editorial Board, and Technology Management Council </a:t>
            </a:r>
          </a:p>
          <a:p>
            <a:r>
              <a:rPr lang="en-US" sz="1550" dirty="0"/>
              <a:t>Active Member of HIMSS, NH-ISAC, MDSISC, and NH-ISAC cybersecurity education committee</a:t>
            </a:r>
          </a:p>
          <a:p>
            <a:endParaRPr lang="en-US" sz="155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1831" y="313745"/>
            <a:ext cx="2278655" cy="2286000"/>
          </a:xfrm>
          <a:prstGeom prst="rect">
            <a:avLst/>
          </a:prstGeom>
        </p:spPr>
      </p:pic>
    </p:spTree>
    <p:extLst>
      <p:ext uri="{BB962C8B-B14F-4D97-AF65-F5344CB8AC3E}">
        <p14:creationId xmlns:p14="http://schemas.microsoft.com/office/powerpoint/2010/main" val="2775847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825752" y="137160"/>
            <a:ext cx="8229600" cy="846138"/>
          </a:xfrm>
        </p:spPr>
        <p:txBody>
          <a:bodyPr>
            <a:noAutofit/>
          </a:bodyPr>
          <a:lstStyle/>
          <a:p>
            <a:pPr algn="ctr">
              <a:defRPr/>
            </a:pPr>
            <a:r>
              <a:rPr lang="en-US" sz="3400" dirty="0" smtClean="0">
                <a:solidFill>
                  <a:srgbClr val="1F497D"/>
                </a:solidFill>
              </a:rPr>
              <a:t>Clinical Engineering Organizational Structure</a:t>
            </a:r>
            <a:endParaRPr lang="en-US" sz="3400" dirty="0">
              <a:solidFill>
                <a:srgbClr val="1F497D"/>
              </a:solidFill>
            </a:endParaRPr>
          </a:p>
        </p:txBody>
      </p:sp>
      <p:sp>
        <p:nvSpPr>
          <p:cNvPr id="3" name="Slide Number Placeholder 2"/>
          <p:cNvSpPr>
            <a:spLocks noGrp="1"/>
          </p:cNvSpPr>
          <p:nvPr>
            <p:ph type="sldNum" idx="10"/>
          </p:nvPr>
        </p:nvSpPr>
        <p:spPr/>
        <p:txBody>
          <a:bodyPr/>
          <a:lstStyle/>
          <a:p>
            <a:fld id="{A6A7DFC8-CC87-1C45-AE2C-C06DE0F5DDBD}" type="slidenum">
              <a:rPr lang="en-US" smtClean="0"/>
              <a:pPr/>
              <a:t>6</a:t>
            </a:fld>
            <a:endParaRPr lang="en-US" dirty="0"/>
          </a:p>
        </p:txBody>
      </p:sp>
      <p:pic>
        <p:nvPicPr>
          <p:cNvPr id="8" name="Content Placeholder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39496" y="983298"/>
            <a:ext cx="4800600" cy="5234622"/>
          </a:xfrm>
          <a:prstGeom prst="rect">
            <a:avLst/>
          </a:prstGeom>
        </p:spPr>
      </p:pic>
      <p:sp>
        <p:nvSpPr>
          <p:cNvPr id="9" name="Content Placeholder 3"/>
          <p:cNvSpPr txBox="1">
            <a:spLocks/>
          </p:cNvSpPr>
          <p:nvPr/>
        </p:nvSpPr>
        <p:spPr>
          <a:xfrm>
            <a:off x="5501898" y="983298"/>
            <a:ext cx="6339582" cy="563657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defRPr/>
            </a:pPr>
            <a:r>
              <a:rPr lang="en-US" sz="2200" b="1" dirty="0" smtClean="0">
                <a:cs typeface="Times New Roman" panose="02020603050405020304" pitchFamily="18" charset="0"/>
              </a:rPr>
              <a:t>Central Support Services and Management</a:t>
            </a:r>
          </a:p>
          <a:p>
            <a:pPr lvl="1">
              <a:buFont typeface="Wingdings" panose="05000000000000000000" pitchFamily="2" charset="2"/>
              <a:buChar char="§"/>
              <a:defRPr/>
            </a:pPr>
            <a:r>
              <a:rPr lang="en-US" sz="1800" dirty="0" smtClean="0">
                <a:cs typeface="Times New Roman" panose="02020603050405020304" pitchFamily="18" charset="0"/>
              </a:rPr>
              <a:t>System Director &lt;--- CE Compliance Manager (Shared Clinical Services Compliance)</a:t>
            </a:r>
          </a:p>
          <a:p>
            <a:pPr lvl="1">
              <a:buFont typeface="Wingdings" panose="05000000000000000000" pitchFamily="2" charset="2"/>
              <a:buChar char="§"/>
              <a:defRPr/>
            </a:pPr>
            <a:r>
              <a:rPr lang="en-US" sz="1800" dirty="0" smtClean="0">
                <a:cs typeface="Times New Roman" panose="02020603050405020304" pitchFamily="18" charset="0"/>
              </a:rPr>
              <a:t>Central Support CE Director</a:t>
            </a:r>
          </a:p>
          <a:p>
            <a:pPr lvl="1">
              <a:buFont typeface="Wingdings" panose="05000000000000000000" pitchFamily="2" charset="2"/>
              <a:buChar char="§"/>
              <a:defRPr/>
            </a:pPr>
            <a:r>
              <a:rPr lang="en-US" sz="1800" dirty="0" smtClean="0">
                <a:cs typeface="Times New Roman" panose="02020603050405020304" pitchFamily="18" charset="0"/>
              </a:rPr>
              <a:t>Dispatch Center &amp; Inventory Coordinator</a:t>
            </a:r>
          </a:p>
          <a:p>
            <a:pPr lvl="1">
              <a:buFont typeface="Wingdings" panose="05000000000000000000" pitchFamily="2" charset="2"/>
              <a:buChar char="§"/>
              <a:defRPr/>
            </a:pPr>
            <a:r>
              <a:rPr lang="en-US" sz="1800" dirty="0" smtClean="0">
                <a:cs typeface="Times New Roman" panose="02020603050405020304" pitchFamily="18" charset="0"/>
              </a:rPr>
              <a:t>Business Analysts &amp; Service Contract Specialist</a:t>
            </a:r>
          </a:p>
          <a:p>
            <a:pPr lvl="1">
              <a:buFont typeface="Wingdings" panose="05000000000000000000" pitchFamily="2" charset="2"/>
              <a:buChar char="§"/>
              <a:defRPr/>
            </a:pPr>
            <a:r>
              <a:rPr lang="en-US" sz="1800" dirty="0" smtClean="0">
                <a:cs typeface="Times New Roman" panose="02020603050405020304" pitchFamily="18" charset="0"/>
              </a:rPr>
              <a:t>Homecare CE &amp; Surgical Services CE</a:t>
            </a:r>
          </a:p>
          <a:p>
            <a:pPr>
              <a:buFont typeface="Wingdings" panose="05000000000000000000" pitchFamily="2" charset="2"/>
              <a:buChar char="Ø"/>
              <a:defRPr/>
            </a:pPr>
            <a:r>
              <a:rPr lang="en-US" sz="2200" b="1" dirty="0" smtClean="0">
                <a:cs typeface="Times New Roman" panose="02020603050405020304" pitchFamily="18" charset="0"/>
              </a:rPr>
              <a:t>CE Hospital Operations</a:t>
            </a:r>
          </a:p>
          <a:p>
            <a:pPr lvl="1">
              <a:buFont typeface="Wingdings" panose="05000000000000000000" pitchFamily="2" charset="2"/>
              <a:buChar char="§"/>
              <a:defRPr/>
            </a:pPr>
            <a:r>
              <a:rPr lang="en-US" sz="1800" dirty="0" smtClean="0">
                <a:cs typeface="Times New Roman" panose="02020603050405020304" pitchFamily="18" charset="0"/>
              </a:rPr>
              <a:t>Three CE Directors</a:t>
            </a:r>
          </a:p>
          <a:p>
            <a:pPr lvl="1">
              <a:buFont typeface="Wingdings" panose="05000000000000000000" pitchFamily="2" charset="2"/>
              <a:buChar char="§"/>
              <a:defRPr/>
            </a:pPr>
            <a:r>
              <a:rPr lang="en-US" sz="1800" dirty="0" smtClean="0">
                <a:cs typeface="Times New Roman" panose="02020603050405020304" pitchFamily="18" charset="0"/>
              </a:rPr>
              <a:t>Local CE Departments and Technicians</a:t>
            </a:r>
          </a:p>
          <a:p>
            <a:pPr lvl="1">
              <a:buFont typeface="Wingdings" panose="05000000000000000000" pitchFamily="2" charset="2"/>
              <a:buChar char="§"/>
              <a:defRPr/>
            </a:pPr>
            <a:r>
              <a:rPr lang="en-US" sz="1800" dirty="0" smtClean="0">
                <a:cs typeface="Times New Roman" panose="02020603050405020304" pitchFamily="18" charset="0"/>
              </a:rPr>
              <a:t>Local Parts and Supply Stock</a:t>
            </a:r>
          </a:p>
          <a:p>
            <a:pPr>
              <a:buFont typeface="Wingdings" panose="05000000000000000000" pitchFamily="2" charset="2"/>
              <a:buChar char="Ø"/>
              <a:defRPr/>
            </a:pPr>
            <a:r>
              <a:rPr lang="en-US" sz="2200" b="1" dirty="0" smtClean="0">
                <a:cs typeface="Times New Roman" panose="02020603050405020304" pitchFamily="18" charset="0"/>
              </a:rPr>
              <a:t>Imaging Equipment Services Program</a:t>
            </a:r>
          </a:p>
          <a:p>
            <a:pPr lvl="1">
              <a:buFont typeface="Wingdings" panose="05000000000000000000" pitchFamily="2" charset="2"/>
              <a:buChar char="§"/>
              <a:defRPr/>
            </a:pPr>
            <a:r>
              <a:rPr lang="en-US" sz="1800" dirty="0" smtClean="0">
                <a:cs typeface="Times New Roman" panose="02020603050405020304" pitchFamily="18" charset="0"/>
              </a:rPr>
              <a:t>Program Manager</a:t>
            </a:r>
          </a:p>
          <a:p>
            <a:pPr lvl="1">
              <a:buFont typeface="Wingdings" panose="05000000000000000000" pitchFamily="2" charset="2"/>
              <a:buChar char="§"/>
              <a:defRPr/>
            </a:pPr>
            <a:r>
              <a:rPr lang="en-US" sz="1800" dirty="0" smtClean="0">
                <a:cs typeface="Times New Roman" panose="02020603050405020304" pitchFamily="18" charset="0"/>
              </a:rPr>
              <a:t>Regional Service Engineers</a:t>
            </a:r>
          </a:p>
          <a:p>
            <a:pPr lvl="1">
              <a:buFont typeface="Wingdings" panose="05000000000000000000" pitchFamily="2" charset="2"/>
              <a:buChar char="§"/>
              <a:defRPr/>
            </a:pPr>
            <a:r>
              <a:rPr lang="en-US" sz="1800" dirty="0" smtClean="0">
                <a:cs typeface="Times New Roman" panose="02020603050405020304" pitchFamily="18" charset="0"/>
              </a:rPr>
              <a:t>Centralized Budget and Parts Stock</a:t>
            </a:r>
          </a:p>
          <a:p>
            <a:pPr>
              <a:buFont typeface="Wingdings" panose="05000000000000000000" pitchFamily="2" charset="2"/>
              <a:buChar char="Ø"/>
              <a:defRPr/>
            </a:pPr>
            <a:r>
              <a:rPr lang="en-US" sz="2200" b="1" dirty="0" smtClean="0">
                <a:cs typeface="Times New Roman" panose="02020603050405020304" pitchFamily="18" charset="0"/>
              </a:rPr>
              <a:t>Central Depot Repair Services</a:t>
            </a:r>
          </a:p>
          <a:p>
            <a:pPr lvl="1">
              <a:buFont typeface="Wingdings" panose="05000000000000000000" pitchFamily="2" charset="2"/>
              <a:buChar char="§"/>
              <a:defRPr/>
            </a:pPr>
            <a:r>
              <a:rPr lang="en-US" sz="1800" dirty="0" smtClean="0">
                <a:cs typeface="Times New Roman" panose="02020603050405020304" pitchFamily="18" charset="0"/>
              </a:rPr>
              <a:t>Depot Clinical Engineers– Mobile Medical Equipment</a:t>
            </a:r>
          </a:p>
          <a:p>
            <a:pPr lvl="1">
              <a:buFont typeface="Wingdings" panose="05000000000000000000" pitchFamily="2" charset="2"/>
              <a:buChar char="§"/>
              <a:defRPr/>
            </a:pPr>
            <a:r>
              <a:rPr lang="en-US" sz="1800" dirty="0" smtClean="0">
                <a:cs typeface="Times New Roman" panose="02020603050405020304" pitchFamily="18" charset="0"/>
              </a:rPr>
              <a:t>Field Service Operations </a:t>
            </a:r>
          </a:p>
          <a:p>
            <a:pPr lvl="1">
              <a:buFont typeface="Wingdings" panose="05000000000000000000" pitchFamily="2" charset="2"/>
              <a:buChar char="§"/>
              <a:defRPr/>
            </a:pPr>
            <a:r>
              <a:rPr lang="en-US" sz="1800" dirty="0" smtClean="0">
                <a:cs typeface="Times New Roman" panose="02020603050405020304" pitchFamily="18" charset="0"/>
              </a:rPr>
              <a:t>Centralized Parts Stock</a:t>
            </a:r>
          </a:p>
          <a:p>
            <a:pPr>
              <a:defRPr/>
            </a:pPr>
            <a:endParaRPr lang="en-US" altLang="en-US" dirty="0" smtClean="0"/>
          </a:p>
        </p:txBody>
      </p:sp>
    </p:spTree>
    <p:extLst>
      <p:ext uri="{BB962C8B-B14F-4D97-AF65-F5344CB8AC3E}">
        <p14:creationId xmlns:p14="http://schemas.microsoft.com/office/powerpoint/2010/main" val="372517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5093" y="383650"/>
            <a:ext cx="6178216" cy="5840796"/>
          </a:xfrm>
          <a:prstGeom prst="rect">
            <a:avLst/>
          </a:prstGeom>
        </p:spPr>
      </p:pic>
      <p:sp>
        <p:nvSpPr>
          <p:cNvPr id="9" name="Oval 8"/>
          <p:cNvSpPr/>
          <p:nvPr/>
        </p:nvSpPr>
        <p:spPr>
          <a:xfrm>
            <a:off x="2664197" y="2510312"/>
            <a:ext cx="1390217" cy="142810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4198" y="2306704"/>
            <a:ext cx="1418205" cy="1835324"/>
          </a:xfrm>
          <a:prstGeom prst="rect">
            <a:avLst/>
          </a:prstGeom>
        </p:spPr>
      </p:pic>
      <p:sp>
        <p:nvSpPr>
          <p:cNvPr id="13" name="TextBox 12"/>
          <p:cNvSpPr txBox="1"/>
          <p:nvPr/>
        </p:nvSpPr>
        <p:spPr>
          <a:xfrm>
            <a:off x="6636969" y="1421920"/>
            <a:ext cx="5144429"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0000"/>
                </a:solidFill>
              </a:rPr>
              <a:t>Architecture</a:t>
            </a:r>
          </a:p>
          <a:p>
            <a:pPr marL="457200" indent="-457200">
              <a:buFont typeface="Arial" panose="020B0604020202020204" pitchFamily="34" charset="0"/>
              <a:buChar char="•"/>
            </a:pPr>
            <a:r>
              <a:rPr lang="en-US" sz="2800" dirty="0">
                <a:solidFill>
                  <a:srgbClr val="000000"/>
                </a:solidFill>
              </a:rPr>
              <a:t>BC/DR</a:t>
            </a:r>
          </a:p>
          <a:p>
            <a:pPr marL="457200" indent="-457200">
              <a:buFont typeface="Arial" panose="020B0604020202020204" pitchFamily="34" charset="0"/>
              <a:buChar char="•"/>
            </a:pPr>
            <a:r>
              <a:rPr lang="en-US" sz="2800" dirty="0">
                <a:solidFill>
                  <a:srgbClr val="000000"/>
                </a:solidFill>
              </a:rPr>
              <a:t>Detection/Response (SOC)</a:t>
            </a:r>
          </a:p>
          <a:p>
            <a:pPr marL="457200" indent="-457200">
              <a:buFont typeface="Arial" panose="020B0604020202020204" pitchFamily="34" charset="0"/>
              <a:buChar char="•"/>
            </a:pPr>
            <a:r>
              <a:rPr lang="en-US" sz="2800" dirty="0">
                <a:solidFill>
                  <a:srgbClr val="000000"/>
                </a:solidFill>
              </a:rPr>
              <a:t>Forensics, eDiscovery</a:t>
            </a:r>
          </a:p>
          <a:p>
            <a:pPr marL="457200" indent="-457200">
              <a:buFont typeface="Arial" panose="020B0604020202020204" pitchFamily="34" charset="0"/>
              <a:buChar char="•"/>
            </a:pPr>
            <a:r>
              <a:rPr lang="en-US" sz="2800" dirty="0">
                <a:solidFill>
                  <a:srgbClr val="000000"/>
                </a:solidFill>
              </a:rPr>
              <a:t>GRC</a:t>
            </a:r>
          </a:p>
          <a:p>
            <a:pPr marL="457200" indent="-457200">
              <a:buFont typeface="Arial" panose="020B0604020202020204" pitchFamily="34" charset="0"/>
              <a:buChar char="•"/>
            </a:pPr>
            <a:r>
              <a:rPr lang="en-US" sz="2800" dirty="0">
                <a:solidFill>
                  <a:srgbClr val="000000"/>
                </a:solidFill>
              </a:rPr>
              <a:t>IAM</a:t>
            </a:r>
          </a:p>
          <a:p>
            <a:pPr marL="457200" indent="-457200">
              <a:buFont typeface="Arial" panose="020B0604020202020204" pitchFamily="34" charset="0"/>
              <a:buChar char="•"/>
            </a:pPr>
            <a:r>
              <a:rPr lang="en-US" sz="2800" dirty="0">
                <a:solidFill>
                  <a:srgbClr val="000000"/>
                </a:solidFill>
              </a:rPr>
              <a:t>Payer</a:t>
            </a:r>
          </a:p>
          <a:p>
            <a:pPr marL="457200" indent="-457200">
              <a:buFont typeface="Arial" panose="020B0604020202020204" pitchFamily="34" charset="0"/>
              <a:buChar char="•"/>
            </a:pPr>
            <a:r>
              <a:rPr lang="en-US" sz="2800" dirty="0">
                <a:solidFill>
                  <a:srgbClr val="000000"/>
                </a:solidFill>
              </a:rPr>
              <a:t>Service Management</a:t>
            </a:r>
          </a:p>
          <a:p>
            <a:pPr marL="457200" indent="-457200">
              <a:buFont typeface="Arial" panose="020B0604020202020204" pitchFamily="34" charset="0"/>
              <a:buChar char="•"/>
            </a:pPr>
            <a:r>
              <a:rPr lang="en-US" sz="2800" dirty="0">
                <a:solidFill>
                  <a:srgbClr val="000000"/>
                </a:solidFill>
              </a:rPr>
              <a:t>Vulnerability Assessment</a:t>
            </a:r>
          </a:p>
        </p:txBody>
      </p:sp>
      <p:pic>
        <p:nvPicPr>
          <p:cNvPr id="12" name="Pictur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5738212"/>
            <a:ext cx="12192000" cy="1133927"/>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45092" y="6453932"/>
            <a:ext cx="1560777" cy="255644"/>
          </a:xfrm>
          <a:prstGeom prst="rect">
            <a:avLst/>
          </a:prstGeom>
        </p:spPr>
      </p:pic>
      <p:sp>
        <p:nvSpPr>
          <p:cNvPr id="8" name="Title 1"/>
          <p:cNvSpPr>
            <a:spLocks noGrp="1"/>
          </p:cNvSpPr>
          <p:nvPr>
            <p:ph type="title"/>
          </p:nvPr>
        </p:nvSpPr>
        <p:spPr>
          <a:xfrm>
            <a:off x="5982346" y="661938"/>
            <a:ext cx="3767202" cy="586995"/>
          </a:xfrm>
        </p:spPr>
        <p:txBody>
          <a:bodyPr>
            <a:noAutofit/>
          </a:bodyPr>
          <a:lstStyle/>
          <a:p>
            <a:r>
              <a:rPr lang="en-US" dirty="0" smtClean="0">
                <a:solidFill>
                  <a:schemeClr val="accent1">
                    <a:lumMod val="50000"/>
                  </a:schemeClr>
                </a:solidFill>
              </a:rPr>
              <a:t>CyberSecurity</a:t>
            </a:r>
            <a:endParaRPr lang="en-US" sz="3600" dirty="0">
              <a:solidFill>
                <a:schemeClr val="accent1">
                  <a:lumMod val="50000"/>
                </a:schemeClr>
              </a:solidFill>
            </a:endParaRPr>
          </a:p>
        </p:txBody>
      </p:sp>
    </p:spTree>
    <p:extLst>
      <p:ext uri="{BB962C8B-B14F-4D97-AF65-F5344CB8AC3E}">
        <p14:creationId xmlns:p14="http://schemas.microsoft.com/office/powerpoint/2010/main" val="1814193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93325" y="289261"/>
            <a:ext cx="8702930" cy="1307141"/>
          </a:xfrm>
        </p:spPr>
        <p:txBody>
          <a:bodyPr>
            <a:normAutofit/>
          </a:bodyPr>
          <a:lstStyle/>
          <a:p>
            <a:r>
              <a:rPr lang="en-US" sz="3200" dirty="0" smtClean="0">
                <a:solidFill>
                  <a:schemeClr val="accent1">
                    <a:lumMod val="50000"/>
                  </a:schemeClr>
                </a:solidFill>
              </a:rPr>
              <a:t>To be the trusted leader in caring for people and advancing health</a:t>
            </a:r>
            <a:endParaRPr lang="en-US" sz="3200" dirty="0">
              <a:solidFill>
                <a:schemeClr val="accent1">
                  <a:lumMod val="50000"/>
                </a:schemeClr>
              </a:solidFill>
            </a:endParaRPr>
          </a:p>
        </p:txBody>
      </p:sp>
      <p:sp>
        <p:nvSpPr>
          <p:cNvPr id="5" name="Content Placeholder 2"/>
          <p:cNvSpPr txBox="1">
            <a:spLocks/>
          </p:cNvSpPr>
          <p:nvPr/>
        </p:nvSpPr>
        <p:spPr>
          <a:xfrm>
            <a:off x="519545" y="1596402"/>
            <a:ext cx="5444527" cy="503641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1"/>
                </a:solidFill>
                <a:latin typeface="+mn-lt"/>
                <a:ea typeface="+mn-ea"/>
                <a:cs typeface="+mn-cs"/>
              </a:defRPr>
            </a:lvl1pPr>
            <a:lvl2pPr marL="230188" indent="-230188" algn="l" defTabSz="914400" rtl="0" eaLnBrk="1" latinLnBrk="0" hangingPunct="1">
              <a:lnSpc>
                <a:spcPct val="100000"/>
              </a:lnSpc>
              <a:spcBef>
                <a:spcPts val="500"/>
              </a:spcBef>
              <a:buFont typeface="Arial" panose="020B0604020202020204" pitchFamily="34" charset="0"/>
              <a:buChar char="•"/>
              <a:defRPr sz="2800" kern="1200">
                <a:solidFill>
                  <a:schemeClr val="tx1">
                    <a:lumMod val="85000"/>
                    <a:lumOff val="15000"/>
                  </a:schemeClr>
                </a:solidFill>
                <a:latin typeface="+mn-lt"/>
                <a:ea typeface="+mn-ea"/>
                <a:cs typeface="+mn-cs"/>
              </a:defRPr>
            </a:lvl2pPr>
            <a:lvl3pPr marL="461963" indent="-231775" algn="l" defTabSz="914400" rtl="0" eaLnBrk="1" latinLnBrk="0" hangingPunct="1">
              <a:lnSpc>
                <a:spcPct val="100000"/>
              </a:lnSpc>
              <a:spcBef>
                <a:spcPts val="500"/>
              </a:spcBef>
              <a:buFont typeface="Courier New" panose="02070309020205020404" pitchFamily="49" charset="0"/>
              <a:buChar char="o"/>
              <a:defRPr sz="2400" kern="1200" baseline="0">
                <a:solidFill>
                  <a:schemeClr val="tx1">
                    <a:lumMod val="85000"/>
                    <a:lumOff val="15000"/>
                  </a:schemeClr>
                </a:solidFill>
                <a:latin typeface="+mn-lt"/>
                <a:ea typeface="+mn-ea"/>
                <a:cs typeface="+mn-cs"/>
              </a:defRPr>
            </a:lvl3pPr>
            <a:lvl4pPr marL="684213" indent="-22225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801688" indent="0" algn="l" defTabSz="914400" rtl="0" eaLnBrk="1" latinLnBrk="0" hangingPunct="1">
              <a:lnSpc>
                <a:spcPct val="90000"/>
              </a:lnSpc>
              <a:spcBef>
                <a:spcPts val="500"/>
              </a:spcBef>
              <a:buFont typeface="Arial" panose="020B0604020202020204" pitchFamily="34" charset="0"/>
              <a:buNone/>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smtClean="0">
                <a:solidFill>
                  <a:prstClr val="black"/>
                </a:solidFill>
                <a:cs typeface="Times New Roman" panose="02020603050405020304" pitchFamily="18" charset="0"/>
              </a:rPr>
              <a:t>1999 MedStar Health is established as the new name for the largest not-for-profit health care system in the mid-Atlantic region </a:t>
            </a:r>
          </a:p>
          <a:p>
            <a:r>
              <a:rPr lang="en-US" sz="2200" b="1" dirty="0" smtClean="0">
                <a:solidFill>
                  <a:prstClr val="black"/>
                </a:solidFill>
                <a:cs typeface="Times New Roman" panose="02020603050405020304" pitchFamily="18" charset="0"/>
              </a:rPr>
              <a:t>30,000 associates and 6,000 affiliated physicians</a:t>
            </a:r>
          </a:p>
          <a:p>
            <a:r>
              <a:rPr lang="en-US" sz="2200" b="1" dirty="0" smtClean="0">
                <a:solidFill>
                  <a:prstClr val="black"/>
                </a:solidFill>
                <a:cs typeface="Times New Roman" panose="02020603050405020304" pitchFamily="18" charset="0"/>
              </a:rPr>
              <a:t>10 hospitals</a:t>
            </a:r>
          </a:p>
          <a:p>
            <a:r>
              <a:rPr lang="en-US" sz="2200" b="1" dirty="0" smtClean="0">
                <a:solidFill>
                  <a:prstClr val="black"/>
                </a:solidFill>
                <a:cs typeface="Times New Roman" panose="02020603050405020304" pitchFamily="18" charset="0"/>
              </a:rPr>
              <a:t>MedStar Health care for more than half-million patients each year across Maryland and the Washington, D.C., region in our hospitals, urgent care and ambulatory care facilities, and physician offices</a:t>
            </a:r>
          </a:p>
          <a:p>
            <a:r>
              <a:rPr lang="en-US" sz="2200" b="1" dirty="0" smtClean="0">
                <a:solidFill>
                  <a:prstClr val="black"/>
                </a:solidFill>
                <a:cs typeface="Times New Roman" panose="02020603050405020304" pitchFamily="18" charset="0"/>
              </a:rPr>
              <a:t>MedStar Family Choice – health plan</a:t>
            </a:r>
          </a:p>
          <a:p>
            <a:endParaRPr lang="en-US" sz="1800" b="1" dirty="0">
              <a:solidFill>
                <a:prstClr val="black"/>
              </a:solidFill>
              <a:cs typeface="Times New Roman" panose="02020603050405020304" pitchFamily="18" charset="0"/>
            </a:endParaRPr>
          </a:p>
        </p:txBody>
      </p:sp>
      <p:pic>
        <p:nvPicPr>
          <p:cNvPr id="6" name="Picture 3" descr="C:\Users\jtr109\Dropbox\images for presentation\medstarmap.png"/>
          <p:cNvPicPr>
            <a:picLocks noChangeAspect="1" noChangeArrowheads="1"/>
          </p:cNvPicPr>
          <p:nvPr/>
        </p:nvPicPr>
        <p:blipFill>
          <a:blip r:embed="rId2" cstate="print"/>
          <a:srcRect/>
          <a:stretch>
            <a:fillRect/>
          </a:stretch>
        </p:blipFill>
        <p:spPr bwMode="auto">
          <a:xfrm>
            <a:off x="6073253" y="1596402"/>
            <a:ext cx="5714555" cy="4272585"/>
          </a:xfrm>
          <a:prstGeom prst="rect">
            <a:avLst/>
          </a:prstGeom>
          <a:noFill/>
        </p:spPr>
      </p:pic>
      <p:pic>
        <p:nvPicPr>
          <p:cNvPr id="7" name="Picture 2" descr="C:\Users\jtr109\Dropbox\images for presentation\msh_logo1.png"/>
          <p:cNvPicPr>
            <a:picLocks noChangeAspect="1" noChangeArrowheads="1"/>
          </p:cNvPicPr>
          <p:nvPr/>
        </p:nvPicPr>
        <p:blipFill>
          <a:blip r:embed="rId3" cstate="print"/>
          <a:srcRect/>
          <a:stretch>
            <a:fillRect/>
          </a:stretch>
        </p:blipFill>
        <p:spPr bwMode="auto">
          <a:xfrm>
            <a:off x="282004" y="521273"/>
            <a:ext cx="2657126" cy="679730"/>
          </a:xfrm>
          <a:prstGeom prst="rect">
            <a:avLst/>
          </a:prstGeom>
          <a:noFill/>
        </p:spPr>
      </p:pic>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Tree>
    <p:extLst>
      <p:ext uri="{BB962C8B-B14F-4D97-AF65-F5344CB8AC3E}">
        <p14:creationId xmlns:p14="http://schemas.microsoft.com/office/powerpoint/2010/main" val="4054340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417267"/>
            <a:ext cx="11076710" cy="497134"/>
          </a:xfrm>
        </p:spPr>
        <p:txBody>
          <a:bodyPr>
            <a:normAutofit fontScale="90000"/>
          </a:bodyPr>
          <a:lstStyle/>
          <a:p>
            <a:r>
              <a:rPr lang="en-US" dirty="0"/>
              <a:t>Background</a:t>
            </a:r>
          </a:p>
        </p:txBody>
      </p:sp>
      <p:sp>
        <p:nvSpPr>
          <p:cNvPr id="6" name="Text Placeholder 5"/>
          <p:cNvSpPr>
            <a:spLocks noGrp="1"/>
          </p:cNvSpPr>
          <p:nvPr>
            <p:ph type="body" sz="quarter" idx="14"/>
          </p:nvPr>
        </p:nvSpPr>
        <p:spPr>
          <a:xfrm>
            <a:off x="313899" y="1017923"/>
            <a:ext cx="8938589" cy="4973444"/>
          </a:xfrm>
        </p:spPr>
        <p:txBody>
          <a:bodyPr>
            <a:noAutofit/>
          </a:bodyPr>
          <a:lstStyle/>
          <a:p>
            <a:r>
              <a:rPr lang="en-US" sz="2400" dirty="0" smtClean="0"/>
              <a:t>Inhel is the Director of Health Technology Security at MedStar Health where she overseas the security program for medical devices as well as devices non traditionally supported by IT. </a:t>
            </a:r>
          </a:p>
          <a:p>
            <a:r>
              <a:rPr lang="en-US" sz="2400" dirty="0" smtClean="0"/>
              <a:t>Prior to this role , Inhel held over 10 years of HTM experience with her most recent role being the clinical engineering manager at MedStar Georgetown University Hospital.</a:t>
            </a:r>
          </a:p>
          <a:p>
            <a:r>
              <a:rPr lang="en-US" sz="2400" dirty="0" smtClean="0"/>
              <a:t>Inhel pursued her education in Canada where she received her Bachelor’s degree on Computer engineering from Laval University and Master’s degree in Biomedical engineering from Polytechnic School of Montreal. </a:t>
            </a:r>
          </a:p>
          <a:p>
            <a:r>
              <a:rPr lang="en-US" sz="2400" dirty="0" smtClean="0"/>
              <a:t>Inhel is an active member of AAMI Healthcare Technology leadership committee, AAMI Next Generation Task Force and the author of Tech Tips column in TechNation magazine.</a:t>
            </a:r>
          </a:p>
          <a:p>
            <a:endParaRPr lang="en-US" sz="2000" dirty="0"/>
          </a:p>
        </p:txBody>
      </p:sp>
      <p:pic>
        <p:nvPicPr>
          <p:cNvPr id="8" name="Picture 2" descr="C:\Users\jtr109\Dropbox\images for presentation\msh_logo1.png"/>
          <p:cNvPicPr>
            <a:picLocks noChangeAspect="1" noChangeArrowheads="1"/>
          </p:cNvPicPr>
          <p:nvPr/>
        </p:nvPicPr>
        <p:blipFill>
          <a:blip r:embed="rId2" cstate="print"/>
          <a:srcRect/>
          <a:stretch>
            <a:fillRect/>
          </a:stretch>
        </p:blipFill>
        <p:spPr bwMode="auto">
          <a:xfrm>
            <a:off x="1960679" y="6332561"/>
            <a:ext cx="1478557" cy="423081"/>
          </a:xfrm>
          <a:prstGeom prst="rect">
            <a:avLst/>
          </a:prstGeom>
          <a:noFill/>
        </p:spPr>
      </p:pic>
      <p:pic>
        <p:nvPicPr>
          <p:cNvPr id="9" name="Picture 8">
            <a:extLst>
              <a:ext uri="{FF2B5EF4-FFF2-40B4-BE49-F238E27FC236}">
                <a16:creationId xmlns:lc="http://schemas.openxmlformats.org/drawingml/2006/lockedCanvas" xmlns:a16="http://schemas.microsoft.com/office/drawing/2014/main" xmlns="" id="{EA1558CC-A957-4E7A-A68B-561655964C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4135" y="417267"/>
            <a:ext cx="2550557" cy="2286000"/>
          </a:xfrm>
          <a:prstGeom prst="rect">
            <a:avLst/>
          </a:prstGeom>
        </p:spPr>
      </p:pic>
    </p:spTree>
    <p:extLst>
      <p:ext uri="{BB962C8B-B14F-4D97-AF65-F5344CB8AC3E}">
        <p14:creationId xmlns:p14="http://schemas.microsoft.com/office/powerpoint/2010/main" val="3441574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417267"/>
            <a:ext cx="11076710" cy="497134"/>
          </a:xfrm>
        </p:spPr>
        <p:txBody>
          <a:bodyPr>
            <a:normAutofit fontScale="90000"/>
          </a:bodyPr>
          <a:lstStyle/>
          <a:p>
            <a:r>
              <a:rPr lang="en-US" dirty="0">
                <a:solidFill>
                  <a:schemeClr val="accent1">
                    <a:lumMod val="50000"/>
                  </a:schemeClr>
                </a:solidFill>
              </a:rPr>
              <a:t>Clinical Engineering and Information Services Relationship</a:t>
            </a:r>
            <a:endParaRPr lang="en-US" dirty="0"/>
          </a:p>
        </p:txBody>
      </p:sp>
      <p:pic>
        <p:nvPicPr>
          <p:cNvPr id="8" name="Picture 2" descr="C:\Users\jtr109\Dropbox\images for presentation\msh_logo1.png"/>
          <p:cNvPicPr>
            <a:picLocks noChangeAspect="1" noChangeArrowheads="1"/>
          </p:cNvPicPr>
          <p:nvPr/>
        </p:nvPicPr>
        <p:blipFill>
          <a:blip r:embed="rId2" cstate="print"/>
          <a:srcRect/>
          <a:stretch>
            <a:fillRect/>
          </a:stretch>
        </p:blipFill>
        <p:spPr bwMode="auto">
          <a:xfrm>
            <a:off x="1960679" y="6332561"/>
            <a:ext cx="1478557" cy="423081"/>
          </a:xfrm>
          <a:prstGeom prst="rect">
            <a:avLst/>
          </a:prstGeom>
          <a:noFill/>
        </p:spPr>
      </p:pic>
      <p:sp>
        <p:nvSpPr>
          <p:cNvPr id="7" name="Content Placeholder 2"/>
          <p:cNvSpPr txBox="1">
            <a:spLocks/>
          </p:cNvSpPr>
          <p:nvPr/>
        </p:nvSpPr>
        <p:spPr>
          <a:xfrm>
            <a:off x="353743" y="1258052"/>
            <a:ext cx="5310864" cy="473085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solidFill>
                  <a:prstClr val="black"/>
                </a:solidFill>
                <a:cs typeface="Times New Roman" panose="02020603050405020304" pitchFamily="18" charset="0"/>
              </a:rPr>
              <a:t>Clinical Engineering is decentralized, directors are located at each site.  </a:t>
            </a:r>
          </a:p>
          <a:p>
            <a:r>
              <a:rPr lang="en-US" sz="2400" dirty="0" smtClean="0">
                <a:solidFill>
                  <a:prstClr val="black"/>
                </a:solidFill>
                <a:cs typeface="Times New Roman" panose="02020603050405020304" pitchFamily="18" charset="0"/>
              </a:rPr>
              <a:t>Reports through COO at hospitals, to local hospital president</a:t>
            </a:r>
          </a:p>
          <a:p>
            <a:r>
              <a:rPr lang="en-US" sz="2400" dirty="0" smtClean="0">
                <a:solidFill>
                  <a:prstClr val="black"/>
                </a:solidFill>
                <a:cs typeface="Times New Roman" panose="02020603050405020304" pitchFamily="18" charset="0"/>
              </a:rPr>
              <a:t>Most purchasing is governed centrally through Performance Improvement</a:t>
            </a:r>
          </a:p>
          <a:p>
            <a:r>
              <a:rPr lang="en-US" sz="2400" dirty="0" smtClean="0">
                <a:solidFill>
                  <a:prstClr val="black"/>
                </a:solidFill>
                <a:cs typeface="Times New Roman" panose="02020603050405020304" pitchFamily="18" charset="0"/>
              </a:rPr>
              <a:t>Hospitals maintain some purchasing autonomy for biomedical equipment</a:t>
            </a:r>
          </a:p>
          <a:p>
            <a:r>
              <a:rPr lang="en-US" sz="2400" dirty="0" smtClean="0">
                <a:solidFill>
                  <a:prstClr val="black"/>
                </a:solidFill>
                <a:cs typeface="Times New Roman" panose="02020603050405020304" pitchFamily="18" charset="0"/>
              </a:rPr>
              <a:t>Vendor relationships maintained by each site</a:t>
            </a:r>
          </a:p>
          <a:p>
            <a:r>
              <a:rPr lang="en-US" sz="2400" dirty="0" smtClean="0">
                <a:solidFill>
                  <a:prstClr val="black"/>
                </a:solidFill>
                <a:cs typeface="Times New Roman" panose="02020603050405020304" pitchFamily="18" charset="0"/>
              </a:rPr>
              <a:t>No direct reporting relationship to Information Services</a:t>
            </a:r>
          </a:p>
          <a:p>
            <a:endParaRPr lang="en-US" sz="2400" dirty="0">
              <a:solidFill>
                <a:prstClr val="black"/>
              </a:solidFill>
              <a:cs typeface="Times New Roman" panose="02020603050405020304" pitchFamily="18" charset="0"/>
            </a:endParaRPr>
          </a:p>
        </p:txBody>
      </p:sp>
      <p:sp>
        <p:nvSpPr>
          <p:cNvPr id="10" name="Content Placeholder 2"/>
          <p:cNvSpPr txBox="1">
            <a:spLocks/>
          </p:cNvSpPr>
          <p:nvPr/>
        </p:nvSpPr>
        <p:spPr>
          <a:xfrm>
            <a:off x="6057900" y="1258052"/>
            <a:ext cx="4916998" cy="4694417"/>
          </a:xfrm>
          <a:prstGeom prst="rect">
            <a:avLst/>
          </a:prstGeom>
        </p:spPr>
        <p:txBody>
          <a:bodyPr vert="horz" lIns="91440" tIns="45720" rIns="91440" bIns="45720" rtlCol="0">
            <a:noAutofit/>
          </a:bodyPr>
          <a:lstStyle/>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r>
              <a:rPr kumimoji="0" lang="en-US" sz="2400" i="0" u="none" strike="noStrike" kern="1200" cap="none" spc="0" normalizeH="0" baseline="0" noProof="0" dirty="0" smtClean="0">
                <a:ln>
                  <a:noFill/>
                </a:ln>
                <a:solidFill>
                  <a:prstClr val="black"/>
                </a:solidFill>
                <a:effectLst/>
                <a:uLnTx/>
                <a:uFillTx/>
                <a:cs typeface="Times New Roman" panose="02020603050405020304" pitchFamily="18" charset="0"/>
              </a:rPr>
              <a:t>Information Services is centrally managed</a:t>
            </a:r>
            <a:r>
              <a:rPr kumimoji="0" lang="en-US" sz="2400" i="0" u="none" strike="noStrike" kern="1200" cap="none" spc="0" normalizeH="0" noProof="0" dirty="0" smtClean="0">
                <a:ln>
                  <a:noFill/>
                </a:ln>
                <a:solidFill>
                  <a:prstClr val="black"/>
                </a:solidFill>
                <a:effectLst/>
                <a:uLnTx/>
                <a:uFillTx/>
                <a:cs typeface="Times New Roman" panose="02020603050405020304" pitchFamily="18" charset="0"/>
              </a:rPr>
              <a:t> by the CIO who reports to the CAO for MedSta</a:t>
            </a:r>
            <a:r>
              <a:rPr lang="en-US" sz="2400" dirty="0" smtClean="0">
                <a:solidFill>
                  <a:prstClr val="black"/>
                </a:solidFill>
                <a:cs typeface="Times New Roman" panose="02020603050405020304" pitchFamily="18" charset="0"/>
              </a:rPr>
              <a:t>r Health</a:t>
            </a:r>
          </a:p>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r>
              <a:rPr kumimoji="0" lang="en-US" sz="2400" i="0" u="none" strike="noStrike" kern="1200" cap="none" spc="0" normalizeH="0" baseline="0" noProof="0" dirty="0" smtClean="0">
                <a:ln>
                  <a:noFill/>
                </a:ln>
                <a:solidFill>
                  <a:prstClr val="black"/>
                </a:solidFill>
                <a:effectLst/>
                <a:uLnTx/>
                <a:uFillTx/>
                <a:cs typeface="Times New Roman" panose="02020603050405020304" pitchFamily="18" charset="0"/>
              </a:rPr>
              <a:t>CISO</a:t>
            </a:r>
            <a:r>
              <a:rPr kumimoji="0" lang="en-US" sz="2400" i="0" u="none" strike="noStrike" kern="1200" cap="none" spc="0" normalizeH="0" noProof="0" dirty="0" smtClean="0">
                <a:ln>
                  <a:noFill/>
                </a:ln>
                <a:solidFill>
                  <a:prstClr val="black"/>
                </a:solidFill>
                <a:effectLst/>
                <a:uLnTx/>
                <a:uFillTx/>
                <a:cs typeface="Times New Roman" panose="02020603050405020304" pitchFamily="18" charset="0"/>
              </a:rPr>
              <a:t> reports to the CIO</a:t>
            </a:r>
          </a:p>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r>
              <a:rPr lang="en-US" sz="2400" baseline="0" dirty="0" smtClean="0">
                <a:solidFill>
                  <a:prstClr val="black"/>
                </a:solidFill>
                <a:cs typeface="Times New Roman" panose="02020603050405020304" pitchFamily="18" charset="0"/>
              </a:rPr>
              <a:t>IS</a:t>
            </a:r>
            <a:r>
              <a:rPr lang="en-US" sz="2400" dirty="0" smtClean="0">
                <a:solidFill>
                  <a:prstClr val="black"/>
                </a:solidFill>
                <a:cs typeface="Times New Roman" panose="02020603050405020304" pitchFamily="18" charset="0"/>
              </a:rPr>
              <a:t> manages patching for applications, servers, desktops</a:t>
            </a:r>
          </a:p>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r>
              <a:rPr kumimoji="0" lang="en-US" sz="2400" i="0" u="none" strike="noStrike" kern="1200" cap="none" spc="0" normalizeH="0" baseline="0" noProof="0" dirty="0" smtClean="0">
                <a:ln>
                  <a:noFill/>
                </a:ln>
                <a:solidFill>
                  <a:prstClr val="black"/>
                </a:solidFill>
                <a:effectLst/>
                <a:uLnTx/>
                <a:uFillTx/>
                <a:cs typeface="Times New Roman" panose="02020603050405020304" pitchFamily="18" charset="0"/>
              </a:rPr>
              <a:t>IS</a:t>
            </a:r>
            <a:r>
              <a:rPr kumimoji="0" lang="en-US" sz="2400" i="0" u="none" strike="noStrike" kern="1200" cap="none" spc="0" normalizeH="0" noProof="0" dirty="0" smtClean="0">
                <a:ln>
                  <a:noFill/>
                </a:ln>
                <a:solidFill>
                  <a:prstClr val="black"/>
                </a:solidFill>
                <a:effectLst/>
                <a:uLnTx/>
                <a:uFillTx/>
                <a:cs typeface="Times New Roman" panose="02020603050405020304" pitchFamily="18" charset="0"/>
              </a:rPr>
              <a:t> manages the network infrastructure</a:t>
            </a:r>
          </a:p>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r>
              <a:rPr lang="en-US" sz="2400" dirty="0" smtClean="0">
                <a:solidFill>
                  <a:prstClr val="black"/>
                </a:solidFill>
                <a:cs typeface="Times New Roman" panose="02020603050405020304" pitchFamily="18" charset="0"/>
              </a:rPr>
              <a:t>No direct reporting relationship with Clinical Engineering</a:t>
            </a:r>
            <a:endParaRPr kumimoji="0" lang="en-US" sz="2400" i="0" u="none" strike="noStrike" kern="1200" cap="none" spc="0" normalizeH="0" baseline="0" noProof="0" dirty="0" smtClean="0">
              <a:ln>
                <a:noFill/>
              </a:ln>
              <a:solidFill>
                <a:prstClr val="black"/>
              </a:solidFill>
              <a:effectLst/>
              <a:uLnTx/>
              <a:uFillTx/>
              <a:cs typeface="Times New Roman" panose="02020603050405020304" pitchFamily="18" charset="0"/>
            </a:endParaRPr>
          </a:p>
          <a:p>
            <a:pPr marL="182880" marR="0" lvl="0" indent="-182880" algn="l" defTabSz="914400" rtl="0" eaLnBrk="1" fontAlgn="auto" latinLnBrk="0" hangingPunct="1">
              <a:lnSpc>
                <a:spcPct val="90000"/>
              </a:lnSpc>
              <a:spcBef>
                <a:spcPts val="1200"/>
              </a:spcBef>
              <a:spcAft>
                <a:spcPts val="0"/>
              </a:spcAft>
              <a:buClr>
                <a:schemeClr val="accent1">
                  <a:lumMod val="75000"/>
                </a:schemeClr>
              </a:buClr>
              <a:buSzPct val="85000"/>
              <a:buFont typeface="Wingdings" pitchFamily="2" charset="2"/>
              <a:buChar char="§"/>
              <a:tabLst/>
              <a:defRPr/>
            </a:pPr>
            <a:endParaRPr kumimoji="0" lang="en-US" sz="2400" i="0" u="none" strike="noStrike" kern="1200" cap="none" spc="0" normalizeH="0" baseline="0" noProof="0" dirty="0">
              <a:ln>
                <a:noFill/>
              </a:ln>
              <a:solidFill>
                <a:prstClr val="black"/>
              </a:solidFill>
              <a:effectLst/>
              <a:uLnTx/>
              <a:uFillTx/>
              <a:cs typeface="Times New Roman" panose="02020603050405020304" pitchFamily="18" charset="0"/>
            </a:endParaRPr>
          </a:p>
        </p:txBody>
      </p:sp>
    </p:spTree>
    <p:extLst>
      <p:ext uri="{BB962C8B-B14F-4D97-AF65-F5344CB8AC3E}">
        <p14:creationId xmlns:p14="http://schemas.microsoft.com/office/powerpoint/2010/main" val="294898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417267"/>
            <a:ext cx="11076710" cy="497134"/>
          </a:xfrm>
        </p:spPr>
        <p:txBody>
          <a:bodyPr>
            <a:normAutofit fontScale="90000"/>
          </a:bodyPr>
          <a:lstStyle/>
          <a:p>
            <a:r>
              <a:rPr lang="en-US" dirty="0">
                <a:solidFill>
                  <a:schemeClr val="accent1">
                    <a:lumMod val="50000"/>
                  </a:schemeClr>
                </a:solidFill>
              </a:rPr>
              <a:t>Director of Health Technology Security - R</a:t>
            </a:r>
            <a:r>
              <a:rPr lang="en-US" dirty="0" smtClean="0">
                <a:solidFill>
                  <a:schemeClr val="accent1">
                    <a:lumMod val="50000"/>
                  </a:schemeClr>
                </a:solidFill>
              </a:rPr>
              <a:t>esponsibilities </a:t>
            </a:r>
            <a:r>
              <a:rPr lang="en-US" dirty="0">
                <a:solidFill>
                  <a:schemeClr val="accent1">
                    <a:lumMod val="50000"/>
                  </a:schemeClr>
                </a:solidFill>
              </a:rPr>
              <a:t>at MedStar</a:t>
            </a:r>
            <a:endParaRPr lang="en-US" dirty="0"/>
          </a:p>
        </p:txBody>
      </p:sp>
      <p:pic>
        <p:nvPicPr>
          <p:cNvPr id="8" name="Picture 2" descr="C:\Users\jtr109\Dropbox\images for presentation\msh_logo1.png"/>
          <p:cNvPicPr>
            <a:picLocks noChangeAspect="1" noChangeArrowheads="1"/>
          </p:cNvPicPr>
          <p:nvPr/>
        </p:nvPicPr>
        <p:blipFill>
          <a:blip r:embed="rId2" cstate="print"/>
          <a:srcRect/>
          <a:stretch>
            <a:fillRect/>
          </a:stretch>
        </p:blipFill>
        <p:spPr bwMode="auto">
          <a:xfrm>
            <a:off x="1960679" y="6332561"/>
            <a:ext cx="1478557" cy="423081"/>
          </a:xfrm>
          <a:prstGeom prst="rect">
            <a:avLst/>
          </a:prstGeom>
          <a:noFill/>
        </p:spPr>
      </p:pic>
      <p:sp>
        <p:nvSpPr>
          <p:cNvPr id="6" name="Content Placeholder 2"/>
          <p:cNvSpPr txBox="1">
            <a:spLocks/>
          </p:cNvSpPr>
          <p:nvPr/>
        </p:nvSpPr>
        <p:spPr>
          <a:xfrm>
            <a:off x="902672" y="1347078"/>
            <a:ext cx="10310456" cy="4199879"/>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solidFill>
                  <a:prstClr val="black"/>
                </a:solidFill>
                <a:cs typeface="Times New Roman" panose="02020603050405020304" pitchFamily="18" charset="0"/>
              </a:rPr>
              <a:t>Responsible to develop and establish the medical device and IoT security program across the MedStar enterprise</a:t>
            </a:r>
          </a:p>
          <a:p>
            <a:r>
              <a:rPr lang="en-US" sz="3200" dirty="0" smtClean="0">
                <a:solidFill>
                  <a:prstClr val="black"/>
                </a:solidFill>
                <a:cs typeface="Times New Roman" panose="02020603050405020304" pitchFamily="18" charset="0"/>
              </a:rPr>
              <a:t>Responsible to operationalize risk management strategies for vulnerable clinical technologies</a:t>
            </a:r>
          </a:p>
          <a:p>
            <a:r>
              <a:rPr lang="en-US" sz="3200" dirty="0" smtClean="0">
                <a:solidFill>
                  <a:prstClr val="black"/>
                </a:solidFill>
                <a:cs typeface="Times New Roman" panose="02020603050405020304" pitchFamily="18" charset="0"/>
              </a:rPr>
              <a:t>Security function areas include:</a:t>
            </a:r>
          </a:p>
          <a:p>
            <a:pPr lvl="1"/>
            <a:r>
              <a:rPr lang="en-US" sz="2800" dirty="0" smtClean="0">
                <a:solidFill>
                  <a:prstClr val="black"/>
                </a:solidFill>
                <a:cs typeface="Times New Roman" panose="02020603050405020304" pitchFamily="18" charset="0"/>
              </a:rPr>
              <a:t>Governance</a:t>
            </a:r>
          </a:p>
          <a:p>
            <a:pPr lvl="1"/>
            <a:r>
              <a:rPr lang="en-US" sz="2800" dirty="0" smtClean="0">
                <a:solidFill>
                  <a:prstClr val="black"/>
                </a:solidFill>
                <a:cs typeface="Times New Roman" panose="02020603050405020304" pitchFamily="18" charset="0"/>
              </a:rPr>
              <a:t>Risk Assessment and Risk Analysis</a:t>
            </a:r>
          </a:p>
          <a:p>
            <a:pPr lvl="1"/>
            <a:r>
              <a:rPr lang="en-US" sz="2800" dirty="0" smtClean="0">
                <a:solidFill>
                  <a:prstClr val="black"/>
                </a:solidFill>
                <a:cs typeface="Times New Roman" panose="02020603050405020304" pitchFamily="18" charset="0"/>
              </a:rPr>
              <a:t>Security Operations</a:t>
            </a:r>
          </a:p>
          <a:p>
            <a:pPr lvl="1"/>
            <a:r>
              <a:rPr lang="en-US" sz="2800" dirty="0" smtClean="0">
                <a:solidFill>
                  <a:prstClr val="black"/>
                </a:solidFill>
                <a:cs typeface="Times New Roman" panose="02020603050405020304" pitchFamily="18" charset="0"/>
              </a:rPr>
              <a:t>Investigation and Enforcement</a:t>
            </a:r>
          </a:p>
          <a:p>
            <a:pPr lvl="1"/>
            <a:r>
              <a:rPr lang="en-US" sz="2800" dirty="0" smtClean="0">
                <a:solidFill>
                  <a:prstClr val="black"/>
                </a:solidFill>
                <a:cs typeface="Times New Roman" panose="02020603050405020304" pitchFamily="18" charset="0"/>
              </a:rPr>
              <a:t>Security Education</a:t>
            </a:r>
          </a:p>
          <a:p>
            <a:endParaRPr lang="en-US" sz="1800"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1698562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Internet of ransomware thing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182" y="109182"/>
            <a:ext cx="11969087" cy="6619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224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Content Placeholder 2"/>
          <p:cNvSpPr txBox="1">
            <a:spLocks/>
          </p:cNvSpPr>
          <p:nvPr/>
        </p:nvSpPr>
        <p:spPr>
          <a:xfrm>
            <a:off x="285750" y="1201003"/>
            <a:ext cx="11289951" cy="5159604"/>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Device-specific vulnerabilities</a:t>
            </a:r>
          </a:p>
          <a:p>
            <a:pPr lvl="1">
              <a:buFont typeface="Wingdings" panose="05000000000000000000" pitchFamily="2" charset="2"/>
              <a:buChar char="q"/>
            </a:pPr>
            <a:r>
              <a:rPr lang="en-US" sz="2000" dirty="0" smtClean="0">
                <a:solidFill>
                  <a:schemeClr val="accent1">
                    <a:lumMod val="50000"/>
                  </a:schemeClr>
                </a:solidFill>
              </a:rPr>
              <a:t>Weak default credentials </a:t>
            </a:r>
            <a:r>
              <a:rPr lang="en-US" b="1" u="sng" dirty="0" smtClean="0">
                <a:solidFill>
                  <a:srgbClr val="800000"/>
                </a:solidFill>
              </a:rPr>
              <a:t>(User and User)</a:t>
            </a:r>
          </a:p>
          <a:p>
            <a:pPr lvl="1">
              <a:buFont typeface="Wingdings" panose="05000000000000000000" pitchFamily="2" charset="2"/>
              <a:buChar char="q"/>
            </a:pPr>
            <a:r>
              <a:rPr lang="en-US" sz="2000" dirty="0" smtClean="0">
                <a:solidFill>
                  <a:schemeClr val="accent1">
                    <a:lumMod val="50000"/>
                  </a:schemeClr>
                </a:solidFill>
              </a:rPr>
              <a:t>Known vulnerable software platforms </a:t>
            </a:r>
            <a:r>
              <a:rPr lang="en-US" b="1" u="sng" dirty="0" smtClean="0">
                <a:solidFill>
                  <a:srgbClr val="800000"/>
                </a:solidFill>
              </a:rPr>
              <a:t>(e.g., Windows XP)</a:t>
            </a:r>
          </a:p>
          <a:p>
            <a:pPr lvl="1">
              <a:buFont typeface="Wingdings" panose="05000000000000000000" pitchFamily="2" charset="2"/>
              <a:buChar char="q"/>
            </a:pPr>
            <a:r>
              <a:rPr lang="en-US" sz="2000" dirty="0" smtClean="0">
                <a:solidFill>
                  <a:schemeClr val="accent1">
                    <a:lumMod val="50000"/>
                  </a:schemeClr>
                </a:solidFill>
              </a:rPr>
              <a:t>Wireless communication vulnerabilities </a:t>
            </a:r>
            <a:r>
              <a:rPr lang="en-US" b="1" u="sng" dirty="0" smtClean="0">
                <a:solidFill>
                  <a:srgbClr val="800000"/>
                </a:solidFill>
              </a:rPr>
              <a:t>(man-in-the-middle attacks, change device behavior)</a:t>
            </a:r>
          </a:p>
          <a:p>
            <a:endParaRPr lang="en-US" dirty="0" smtClean="0"/>
          </a:p>
          <a:p>
            <a:r>
              <a:rPr lang="en-US" dirty="0" smtClean="0"/>
              <a:t>OCR Investigations</a:t>
            </a:r>
          </a:p>
          <a:p>
            <a:pPr marL="528955" lvl="1" indent="-342900">
              <a:buFont typeface="Wingdings" panose="05000000000000000000" pitchFamily="2" charset="2"/>
              <a:buChar char="q"/>
            </a:pPr>
            <a:r>
              <a:rPr lang="en-US" sz="2200" dirty="0" smtClean="0">
                <a:solidFill>
                  <a:schemeClr val="accent1">
                    <a:lumMod val="50000"/>
                  </a:schemeClr>
                </a:solidFill>
              </a:rPr>
              <a:t>Lahey Clinic Hospital: Laptop connected to CT scanner stolen from unlocked treatment room – </a:t>
            </a:r>
            <a:r>
              <a:rPr lang="en-US" sz="1900" b="1" u="sng" dirty="0" smtClean="0">
                <a:solidFill>
                  <a:srgbClr val="800000"/>
                </a:solidFill>
              </a:rPr>
              <a:t>$850,000; 599 records</a:t>
            </a:r>
          </a:p>
          <a:p>
            <a:pPr marL="528955" lvl="1" indent="-342900">
              <a:buFont typeface="Wingdings" panose="05000000000000000000" pitchFamily="2" charset="2"/>
              <a:buChar char="q"/>
            </a:pPr>
            <a:r>
              <a:rPr lang="en-US" sz="2200" dirty="0" smtClean="0">
                <a:solidFill>
                  <a:schemeClr val="accent1">
                    <a:lumMod val="50000"/>
                  </a:schemeClr>
                </a:solidFill>
              </a:rPr>
              <a:t>Feinstein Institute 2016 HIPAA Settlement: Lost laptop, no encryption – </a:t>
            </a:r>
            <a:r>
              <a:rPr lang="en-US" sz="1900" b="1" u="sng" dirty="0" smtClean="0">
                <a:solidFill>
                  <a:srgbClr val="800000"/>
                </a:solidFill>
              </a:rPr>
              <a:t>$3.9 million!</a:t>
            </a:r>
          </a:p>
          <a:p>
            <a:pPr marL="528955" lvl="1" indent="-342900">
              <a:buFont typeface="Wingdings" panose="05000000000000000000" pitchFamily="2" charset="2"/>
              <a:buChar char="q"/>
            </a:pPr>
            <a:r>
              <a:rPr lang="en-US" sz="2200" dirty="0" smtClean="0">
                <a:solidFill>
                  <a:schemeClr val="accent1">
                    <a:lumMod val="50000"/>
                  </a:schemeClr>
                </a:solidFill>
              </a:rPr>
              <a:t>Concentra HIPAA Settlement: Stolen laptop, no encryption – </a:t>
            </a:r>
            <a:r>
              <a:rPr lang="en-US" sz="1900" b="1" u="sng" dirty="0" smtClean="0">
                <a:solidFill>
                  <a:srgbClr val="800000"/>
                </a:solidFill>
              </a:rPr>
              <a:t>$1.7 million</a:t>
            </a:r>
          </a:p>
          <a:p>
            <a:pPr marL="528955" lvl="1" indent="-342900">
              <a:buFont typeface="Wingdings" panose="05000000000000000000" pitchFamily="2" charset="2"/>
              <a:buChar char="q"/>
            </a:pPr>
            <a:r>
              <a:rPr lang="en-US" sz="2200" dirty="0" smtClean="0">
                <a:solidFill>
                  <a:schemeClr val="accent1">
                    <a:lumMod val="50000"/>
                  </a:schemeClr>
                </a:solidFill>
              </a:rPr>
              <a:t>Fines are increased if OCR determines policies and procedures are inadequate and access is not limited</a:t>
            </a:r>
          </a:p>
          <a:p>
            <a:pPr marL="528955" lvl="1" indent="-342900">
              <a:buFont typeface="Wingdings" panose="05000000000000000000" pitchFamily="2" charset="2"/>
              <a:buChar char="q"/>
            </a:pPr>
            <a:r>
              <a:rPr lang="en-US" sz="2200" dirty="0" smtClean="0">
                <a:solidFill>
                  <a:schemeClr val="accent1">
                    <a:lumMod val="50000"/>
                  </a:schemeClr>
                </a:solidFill>
              </a:rPr>
              <a:t>Public data shows it costs an </a:t>
            </a:r>
            <a:r>
              <a:rPr lang="en-US" b="1" u="sng" dirty="0" smtClean="0">
                <a:solidFill>
                  <a:srgbClr val="800000"/>
                </a:solidFill>
              </a:rPr>
              <a:t>average of $881,305 in HIPAA fines for each single stolen laptop</a:t>
            </a:r>
          </a:p>
          <a:p>
            <a:endParaRPr lang="en-US" dirty="0"/>
          </a:p>
        </p:txBody>
      </p:sp>
      <p:sp>
        <p:nvSpPr>
          <p:cNvPr id="9" name="Title 1"/>
          <p:cNvSpPr>
            <a:spLocks noGrp="1"/>
          </p:cNvSpPr>
          <p:nvPr>
            <p:ph type="title"/>
          </p:nvPr>
        </p:nvSpPr>
        <p:spPr>
          <a:xfrm>
            <a:off x="285750" y="300460"/>
            <a:ext cx="11639236" cy="742277"/>
          </a:xfrm>
        </p:spPr>
        <p:txBody>
          <a:bodyPr>
            <a:normAutofit/>
          </a:bodyPr>
          <a:lstStyle/>
          <a:p>
            <a:r>
              <a:rPr lang="en-US" sz="3600" dirty="0" smtClean="0">
                <a:solidFill>
                  <a:schemeClr val="accent1">
                    <a:lumMod val="50000"/>
                  </a:schemeClr>
                </a:solidFill>
              </a:rPr>
              <a:t>Why Are We Talking About Medical Device Cybersecurity? </a:t>
            </a:r>
            <a:endParaRPr lang="en-US" sz="3200" dirty="0"/>
          </a:p>
        </p:txBody>
      </p:sp>
    </p:spTree>
    <p:extLst>
      <p:ext uri="{BB962C8B-B14F-4D97-AF65-F5344CB8AC3E}">
        <p14:creationId xmlns:p14="http://schemas.microsoft.com/office/powerpoint/2010/main" val="3309085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6" name="Content Placeholder 2"/>
          <p:cNvSpPr txBox="1">
            <a:spLocks/>
          </p:cNvSpPr>
          <p:nvPr/>
        </p:nvSpPr>
        <p:spPr>
          <a:xfrm>
            <a:off x="838200" y="1066800"/>
            <a:ext cx="10515600" cy="51101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Integrity</a:t>
            </a:r>
          </a:p>
          <a:p>
            <a:pPr lvl="1"/>
            <a:r>
              <a:rPr lang="en-US" dirty="0" smtClean="0">
                <a:solidFill>
                  <a:schemeClr val="accent1">
                    <a:lumMod val="50000"/>
                  </a:schemeClr>
                </a:solidFill>
              </a:rPr>
              <a:t>Information going into the eMR from medical devices need to be accurate so the diagnosis or treatment plan is appropriate</a:t>
            </a:r>
          </a:p>
          <a:p>
            <a:pPr lvl="1"/>
            <a:r>
              <a:rPr lang="en-US" dirty="0" smtClean="0">
                <a:solidFill>
                  <a:schemeClr val="accent1">
                    <a:lumMod val="50000"/>
                  </a:schemeClr>
                </a:solidFill>
              </a:rPr>
              <a:t>Malware infecting the medical device may alter patient data</a:t>
            </a:r>
          </a:p>
          <a:p>
            <a:r>
              <a:rPr lang="en-US" dirty="0" smtClean="0"/>
              <a:t>Availability</a:t>
            </a:r>
          </a:p>
          <a:p>
            <a:pPr lvl="1"/>
            <a:r>
              <a:rPr lang="en-US" dirty="0" smtClean="0">
                <a:solidFill>
                  <a:schemeClr val="accent1">
                    <a:lumMod val="50000"/>
                  </a:schemeClr>
                </a:solidFill>
              </a:rPr>
              <a:t>An incident impacting the hospital network may force medical devices to operate in ‘stand-alone’ mode interrupting clinical workflow </a:t>
            </a:r>
          </a:p>
          <a:p>
            <a:pPr lvl="1"/>
            <a:r>
              <a:rPr lang="en-US" dirty="0" smtClean="0">
                <a:solidFill>
                  <a:schemeClr val="accent1">
                    <a:lumMod val="50000"/>
                  </a:schemeClr>
                </a:solidFill>
              </a:rPr>
              <a:t>Data will not be sent to the eMR forcing caregivers to move back to manual charting</a:t>
            </a:r>
          </a:p>
          <a:p>
            <a:r>
              <a:rPr lang="en-US" dirty="0" smtClean="0"/>
              <a:t>Confidentiality</a:t>
            </a:r>
          </a:p>
          <a:p>
            <a:pPr lvl="1"/>
            <a:r>
              <a:rPr lang="en-US" dirty="0" smtClean="0">
                <a:solidFill>
                  <a:schemeClr val="accent1">
                    <a:lumMod val="50000"/>
                  </a:schemeClr>
                </a:solidFill>
              </a:rPr>
              <a:t>Unauthorized access may allow the intruder to obtain AND/ OR alter AND/ OR delete important medical information </a:t>
            </a:r>
            <a:endParaRPr lang="en-US" dirty="0">
              <a:solidFill>
                <a:schemeClr val="accent1">
                  <a:lumMod val="50000"/>
                </a:schemeClr>
              </a:solidFill>
            </a:endParaRPr>
          </a:p>
        </p:txBody>
      </p:sp>
      <p:sp>
        <p:nvSpPr>
          <p:cNvPr id="10" name="Title 1"/>
          <p:cNvSpPr>
            <a:spLocks noGrp="1"/>
          </p:cNvSpPr>
          <p:nvPr>
            <p:ph type="title"/>
          </p:nvPr>
        </p:nvSpPr>
        <p:spPr>
          <a:xfrm>
            <a:off x="838200" y="136525"/>
            <a:ext cx="10515600" cy="930275"/>
          </a:xfrm>
        </p:spPr>
        <p:txBody>
          <a:bodyPr>
            <a:normAutofit/>
          </a:bodyPr>
          <a:lstStyle/>
          <a:p>
            <a:r>
              <a:rPr lang="en-US" sz="4000" dirty="0" smtClean="0">
                <a:solidFill>
                  <a:schemeClr val="accent1">
                    <a:lumMod val="50000"/>
                  </a:schemeClr>
                </a:solidFill>
              </a:rPr>
              <a:t>Safe and Reliable Patient Care is our top Priority</a:t>
            </a:r>
            <a:endParaRPr lang="en-US" sz="4000" dirty="0">
              <a:solidFill>
                <a:schemeClr val="accent1">
                  <a:lumMod val="50000"/>
                </a:schemeClr>
              </a:solidFill>
            </a:endParaRPr>
          </a:p>
        </p:txBody>
      </p:sp>
    </p:spTree>
    <p:extLst>
      <p:ext uri="{BB962C8B-B14F-4D97-AF65-F5344CB8AC3E}">
        <p14:creationId xmlns:p14="http://schemas.microsoft.com/office/powerpoint/2010/main" val="2340527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465221" y="156577"/>
            <a:ext cx="11373853" cy="941161"/>
          </a:xfrm>
        </p:spPr>
        <p:txBody>
          <a:bodyPr>
            <a:noAutofit/>
          </a:bodyPr>
          <a:lstStyle/>
          <a:p>
            <a:r>
              <a:rPr lang="en-US" sz="4800" dirty="0" smtClean="0">
                <a:solidFill>
                  <a:schemeClr val="accent1">
                    <a:lumMod val="75000"/>
                  </a:schemeClr>
                </a:solidFill>
              </a:rPr>
              <a:t>Big Picture – 30,000ft Overview of HTM’s Role</a:t>
            </a:r>
            <a:endParaRPr lang="en-US" sz="48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Ensure </a:t>
            </a:r>
            <a:r>
              <a:rPr lang="en-US" b="1" u="sng" dirty="0" smtClean="0">
                <a:solidFill>
                  <a:schemeClr val="accent1">
                    <a:lumMod val="50000"/>
                  </a:schemeClr>
                </a:solidFill>
              </a:rPr>
              <a:t>Safety and Cybersecurity </a:t>
            </a:r>
            <a:r>
              <a:rPr lang="en-US" dirty="0" smtClean="0"/>
              <a:t>standards throughout the device life cycle</a:t>
            </a:r>
          </a:p>
          <a:p>
            <a:r>
              <a:rPr lang="en-US" dirty="0" smtClean="0"/>
              <a:t>Maintain consistency with IS policies, procedures, and processes as it pertains to medical device security</a:t>
            </a:r>
          </a:p>
          <a:p>
            <a:r>
              <a:rPr lang="en-US" dirty="0" smtClean="0"/>
              <a:t>Review clinical technologies and ensure:</a:t>
            </a:r>
          </a:p>
          <a:p>
            <a:pPr lvl="1"/>
            <a:r>
              <a:rPr lang="en-US" dirty="0" smtClean="0"/>
              <a:t>Network information is collected and documented in the CMMS</a:t>
            </a:r>
          </a:p>
          <a:p>
            <a:pPr lvl="1"/>
            <a:r>
              <a:rPr lang="en-US" dirty="0" smtClean="0"/>
              <a:t>Risk assessment is completed</a:t>
            </a:r>
          </a:p>
          <a:p>
            <a:pPr lvl="1"/>
            <a:r>
              <a:rPr lang="en-US" dirty="0" smtClean="0"/>
              <a:t>Risk management strategies are developed and documented</a:t>
            </a:r>
          </a:p>
          <a:p>
            <a:pPr lvl="1"/>
            <a:r>
              <a:rPr lang="en-US" dirty="0" smtClean="0"/>
              <a:t>Data security addendums are included in service contracts</a:t>
            </a:r>
          </a:p>
          <a:p>
            <a:pPr lvl="1"/>
            <a:r>
              <a:rPr lang="en-US" dirty="0" smtClean="0"/>
              <a:t>Patch management strategies are agreed upon and documented</a:t>
            </a:r>
          </a:p>
          <a:p>
            <a:pPr lvl="2"/>
            <a:r>
              <a:rPr lang="en-US" sz="2200" dirty="0" smtClean="0"/>
              <a:t>Secure configurations are deployed and maintained</a:t>
            </a:r>
          </a:p>
          <a:p>
            <a:pPr lvl="1"/>
            <a:r>
              <a:rPr lang="en-US" dirty="0" smtClean="0"/>
              <a:t>Data sanitization techniques are used during disposition or transfer of devices</a:t>
            </a:r>
          </a:p>
          <a:p>
            <a:pPr lvl="1"/>
            <a:r>
              <a:rPr lang="en-US" dirty="0" smtClean="0"/>
              <a:t>Due diligence reporting security events and incidents</a:t>
            </a:r>
          </a:p>
          <a:p>
            <a:endParaRPr lang="en-US" dirty="0"/>
          </a:p>
        </p:txBody>
      </p:sp>
    </p:spTree>
    <p:extLst>
      <p:ext uri="{BB962C8B-B14F-4D97-AF65-F5344CB8AC3E}">
        <p14:creationId xmlns:p14="http://schemas.microsoft.com/office/powerpoint/2010/main" val="3453086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793564-33E4-4BD9-84EF-19A1D1A33D04}" type="slidenum">
              <a:rPr lang="en-US" smtClean="0"/>
              <a:pPr/>
              <a:t>16</a:t>
            </a:fld>
            <a:endParaRPr lang="en-US" dirty="0"/>
          </a:p>
        </p:txBody>
      </p:sp>
      <p:sp>
        <p:nvSpPr>
          <p:cNvPr id="5" name="Text Placeholder 2"/>
          <p:cNvSpPr txBox="1">
            <a:spLocks/>
          </p:cNvSpPr>
          <p:nvPr/>
        </p:nvSpPr>
        <p:spPr>
          <a:xfrm>
            <a:off x="346885" y="1530626"/>
            <a:ext cx="11284283" cy="5484969"/>
          </a:xfrm>
          <a:prstGeom prst="rect">
            <a:avLst/>
          </a:prstGeom>
        </p:spPr>
        <p:txBody>
          <a:bodyPr>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sz="2400" dirty="0" smtClean="0"/>
              <a:t>Identify</a:t>
            </a:r>
          </a:p>
          <a:p>
            <a:pPr lvl="1"/>
            <a:r>
              <a:rPr lang="en-US" sz="2000" dirty="0" smtClean="0">
                <a:solidFill>
                  <a:schemeClr val="accent1">
                    <a:lumMod val="50000"/>
                  </a:schemeClr>
                </a:solidFill>
              </a:rPr>
              <a:t>Manual and automated identification via network scanning, device discovery tools, etc.</a:t>
            </a:r>
          </a:p>
          <a:p>
            <a:pPr lvl="1"/>
            <a:r>
              <a:rPr lang="en-US" sz="2000" dirty="0" smtClean="0">
                <a:solidFill>
                  <a:schemeClr val="accent1">
                    <a:lumMod val="50000"/>
                  </a:schemeClr>
                </a:solidFill>
              </a:rPr>
              <a:t>Understanding and identifying data flows, architectural diagrams, and support requirements</a:t>
            </a:r>
          </a:p>
          <a:p>
            <a:r>
              <a:rPr lang="en-US" sz="2400" dirty="0" smtClean="0"/>
              <a:t>Protect</a:t>
            </a:r>
          </a:p>
          <a:p>
            <a:pPr lvl="1"/>
            <a:r>
              <a:rPr lang="en-US" sz="2000" dirty="0" smtClean="0">
                <a:solidFill>
                  <a:schemeClr val="accent1">
                    <a:lumMod val="50000"/>
                  </a:schemeClr>
                </a:solidFill>
              </a:rPr>
              <a:t>Determine controls available and not available on the medical devices</a:t>
            </a:r>
          </a:p>
          <a:p>
            <a:pPr lvl="1"/>
            <a:r>
              <a:rPr lang="en-US" sz="2000" dirty="0" smtClean="0">
                <a:solidFill>
                  <a:schemeClr val="accent1">
                    <a:lumMod val="50000"/>
                  </a:schemeClr>
                </a:solidFill>
              </a:rPr>
              <a:t>Create implementation plans for securely deploying devices</a:t>
            </a:r>
          </a:p>
          <a:p>
            <a:pPr lvl="1"/>
            <a:r>
              <a:rPr lang="en-US" sz="2000" dirty="0" smtClean="0">
                <a:solidFill>
                  <a:schemeClr val="accent1">
                    <a:lumMod val="50000"/>
                  </a:schemeClr>
                </a:solidFill>
              </a:rPr>
              <a:t>Determine and applying compensating controls and appropriate network segmentation methods as necessary</a:t>
            </a:r>
          </a:p>
          <a:p>
            <a:r>
              <a:rPr lang="en-US" sz="2400" dirty="0" smtClean="0"/>
              <a:t>Detect</a:t>
            </a:r>
          </a:p>
          <a:p>
            <a:pPr lvl="1"/>
            <a:r>
              <a:rPr lang="en-US" sz="2000" dirty="0" smtClean="0">
                <a:solidFill>
                  <a:schemeClr val="accent1">
                    <a:lumMod val="50000"/>
                  </a:schemeClr>
                </a:solidFill>
              </a:rPr>
              <a:t>Establish behavior baselines and monitor for abnormal behavior</a:t>
            </a:r>
          </a:p>
          <a:p>
            <a:r>
              <a:rPr lang="en-US" sz="2400" dirty="0" smtClean="0"/>
              <a:t>Respond</a:t>
            </a:r>
          </a:p>
          <a:p>
            <a:pPr lvl="1"/>
            <a:r>
              <a:rPr lang="en-US" sz="2000" dirty="0" smtClean="0">
                <a:solidFill>
                  <a:schemeClr val="accent1">
                    <a:lumMod val="50000"/>
                  </a:schemeClr>
                </a:solidFill>
              </a:rPr>
              <a:t>Establish response plans when controls fail and develop communication plans for control failures, breaches, theft, loss, etc.</a:t>
            </a:r>
          </a:p>
          <a:p>
            <a:r>
              <a:rPr lang="en-US" sz="2400" dirty="0" smtClean="0"/>
              <a:t>Recover</a:t>
            </a:r>
          </a:p>
          <a:p>
            <a:pPr lvl="1"/>
            <a:r>
              <a:rPr lang="en-US" sz="2000" dirty="0" smtClean="0">
                <a:solidFill>
                  <a:schemeClr val="accent1">
                    <a:lumMod val="50000"/>
                  </a:schemeClr>
                </a:solidFill>
              </a:rPr>
              <a:t>BCDR plans for redeploying medical device following an incident and to restore data</a:t>
            </a:r>
          </a:p>
        </p:txBody>
      </p:sp>
      <p:pic>
        <p:nvPicPr>
          <p:cNvPr id="6" name="Picture 2" descr="Image result for nist cybersecurity framework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359" y="32798"/>
            <a:ext cx="10550769" cy="149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97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538269" y="402169"/>
            <a:ext cx="11373853" cy="941161"/>
          </a:xfrm>
        </p:spPr>
        <p:txBody>
          <a:bodyPr>
            <a:noAutofit/>
          </a:bodyPr>
          <a:lstStyle/>
          <a:p>
            <a:r>
              <a:rPr lang="en-US" sz="4800" dirty="0">
                <a:solidFill>
                  <a:schemeClr val="accent1">
                    <a:lumMod val="75000"/>
                  </a:schemeClr>
                </a:solidFill>
              </a:rPr>
              <a:t>Policy, Procedure, and Process Governance</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Supply Chain Process – procuring new clinical technologies or reviewing existing technologies</a:t>
            </a:r>
          </a:p>
          <a:p>
            <a:pPr lvl="1"/>
            <a:r>
              <a:rPr lang="en-US" dirty="0" smtClean="0"/>
              <a:t>Obtaining the MDS2 document </a:t>
            </a:r>
          </a:p>
          <a:p>
            <a:pPr lvl="1"/>
            <a:r>
              <a:rPr lang="en-US" dirty="0" smtClean="0"/>
              <a:t>Obtaining service and operator manuals, other cybersecurity documentation (AV, encryption, patch management, data destruction technique..)</a:t>
            </a:r>
          </a:p>
          <a:p>
            <a:r>
              <a:rPr lang="en-US" dirty="0" smtClean="0"/>
              <a:t>Medical equipment inventory policy</a:t>
            </a:r>
          </a:p>
          <a:p>
            <a:pPr lvl="1"/>
            <a:r>
              <a:rPr lang="en-US" dirty="0" smtClean="0"/>
              <a:t>Obtain and document network information; ePHI/ PII/ PCI; local data storage capability</a:t>
            </a:r>
          </a:p>
          <a:p>
            <a:r>
              <a:rPr lang="en-US" dirty="0" smtClean="0"/>
              <a:t>Medical equipment incoming inspection procedure</a:t>
            </a:r>
          </a:p>
          <a:p>
            <a:pPr lvl="1"/>
            <a:r>
              <a:rPr lang="en-US" dirty="0" smtClean="0"/>
              <a:t>Checking secure configurations</a:t>
            </a:r>
          </a:p>
          <a:p>
            <a:pPr lvl="1"/>
            <a:r>
              <a:rPr lang="en-US" dirty="0" smtClean="0"/>
              <a:t>Deviations documented as an exception request</a:t>
            </a:r>
          </a:p>
          <a:p>
            <a:pPr marL="457200" lvl="1" indent="0">
              <a:buFont typeface="Arial" panose="020B0604020202020204" pitchFamily="34" charset="0"/>
              <a:buNone/>
            </a:pPr>
            <a:endParaRPr lang="en-US" dirty="0" smtClean="0"/>
          </a:p>
          <a:p>
            <a:endParaRPr lang="en-US" dirty="0" smtClean="0"/>
          </a:p>
          <a:p>
            <a:endParaRPr lang="en-US" dirty="0"/>
          </a:p>
        </p:txBody>
      </p:sp>
    </p:spTree>
    <p:extLst>
      <p:ext uri="{BB962C8B-B14F-4D97-AF65-F5344CB8AC3E}">
        <p14:creationId xmlns:p14="http://schemas.microsoft.com/office/powerpoint/2010/main" val="2241310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a:solidFill>
                  <a:schemeClr val="accent1">
                    <a:lumMod val="75000"/>
                  </a:schemeClr>
                </a:solidFill>
              </a:rPr>
              <a:t>Policy, Procedure, and Process Governance – continued..</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343331"/>
            <a:ext cx="11707585" cy="465071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Medical equipment scheduled maintenance procedure</a:t>
            </a:r>
          </a:p>
          <a:p>
            <a:pPr lvl="1"/>
            <a:r>
              <a:rPr lang="en-US" dirty="0" smtClean="0"/>
              <a:t>Periodic review of security controls for the device or systems</a:t>
            </a:r>
          </a:p>
          <a:p>
            <a:pPr lvl="2"/>
            <a:r>
              <a:rPr lang="en-US" dirty="0"/>
              <a:t>D</a:t>
            </a:r>
            <a:r>
              <a:rPr lang="en-US" dirty="0" smtClean="0"/>
              <a:t>efault passwords</a:t>
            </a:r>
          </a:p>
          <a:p>
            <a:pPr lvl="2"/>
            <a:r>
              <a:rPr lang="en-US" dirty="0" smtClean="0"/>
              <a:t>AV updates</a:t>
            </a:r>
          </a:p>
          <a:p>
            <a:pPr lvl="2"/>
            <a:r>
              <a:rPr lang="en-US" dirty="0"/>
              <a:t>E</a:t>
            </a:r>
            <a:r>
              <a:rPr lang="en-US" dirty="0" smtClean="0"/>
              <a:t>ncryption of sensitive data</a:t>
            </a:r>
          </a:p>
          <a:p>
            <a:pPr lvl="2"/>
            <a:r>
              <a:rPr lang="en-US" dirty="0"/>
              <a:t>L</a:t>
            </a:r>
            <a:r>
              <a:rPr lang="en-US" dirty="0" smtClean="0"/>
              <a:t>ast patch update/ Do we need to update?</a:t>
            </a:r>
          </a:p>
          <a:p>
            <a:pPr lvl="2"/>
            <a:r>
              <a:rPr lang="en-US" dirty="0" smtClean="0"/>
              <a:t>Document the validated controls in the PM action plan</a:t>
            </a:r>
          </a:p>
          <a:p>
            <a:r>
              <a:rPr lang="en-US" dirty="0" smtClean="0"/>
              <a:t>Medical equipment disposition procedure</a:t>
            </a:r>
          </a:p>
          <a:p>
            <a:pPr lvl="1"/>
            <a:r>
              <a:rPr lang="en-US" dirty="0" smtClean="0"/>
              <a:t>Effective disposition of medical device ensures the confidentiality of any data that may have been gathered by the device during its life cycle</a:t>
            </a:r>
          </a:p>
          <a:p>
            <a:pPr lvl="1"/>
            <a:r>
              <a:rPr lang="en-US" dirty="0" smtClean="0"/>
              <a:t>Use of secure wipe techniques described in </a:t>
            </a:r>
            <a:r>
              <a:rPr lang="en-US" i="1" dirty="0" smtClean="0"/>
              <a:t>NIST 800-88 or DoD 5220.22M</a:t>
            </a:r>
          </a:p>
          <a:p>
            <a:pPr lvl="1"/>
            <a:r>
              <a:rPr lang="en-US" i="1" dirty="0" smtClean="0"/>
              <a:t>Equipment control number, date of secure wipe, technician performing the secure wipe, reason for wipe, method and outcome of secure wipe</a:t>
            </a:r>
            <a:endParaRPr lang="en-US" dirty="0" smtClean="0"/>
          </a:p>
          <a:p>
            <a:pPr marL="914400" lvl="2" indent="0">
              <a:buFont typeface="Arial" panose="020B0604020202020204" pitchFamily="34" charset="0"/>
              <a:buNone/>
            </a:pPr>
            <a:endParaRPr lang="en-US" dirty="0" smtClean="0"/>
          </a:p>
          <a:p>
            <a:pPr lvl="2"/>
            <a:endParaRPr lang="en-US" dirty="0" smtClean="0"/>
          </a:p>
          <a:p>
            <a:pPr lvl="2"/>
            <a:endParaRPr lang="en-US" dirty="0" smtClean="0"/>
          </a:p>
          <a:p>
            <a:endParaRPr lang="en-US" dirty="0" smtClean="0"/>
          </a:p>
          <a:p>
            <a:endParaRPr lang="en-US" dirty="0"/>
          </a:p>
        </p:txBody>
      </p:sp>
    </p:spTree>
    <p:extLst>
      <p:ext uri="{BB962C8B-B14F-4D97-AF65-F5344CB8AC3E}">
        <p14:creationId xmlns:p14="http://schemas.microsoft.com/office/powerpoint/2010/main" val="4196932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a:solidFill>
                  <a:schemeClr val="accent1">
                    <a:lumMod val="75000"/>
                  </a:schemeClr>
                </a:solidFill>
              </a:rPr>
              <a:t>Collecting and Documenting Network Information</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343331"/>
            <a:ext cx="11707585" cy="465071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Primary user</a:t>
            </a:r>
          </a:p>
          <a:p>
            <a:r>
              <a:rPr lang="en-US" dirty="0"/>
              <a:t>Location</a:t>
            </a:r>
          </a:p>
          <a:p>
            <a:r>
              <a:rPr lang="en-US" dirty="0"/>
              <a:t>Network jack number</a:t>
            </a:r>
          </a:p>
          <a:p>
            <a:r>
              <a:rPr lang="en-US" dirty="0"/>
              <a:t>Asset serial number</a:t>
            </a:r>
          </a:p>
          <a:p>
            <a:r>
              <a:rPr lang="en-US" dirty="0"/>
              <a:t>Nearest telephone number</a:t>
            </a:r>
          </a:p>
          <a:p>
            <a:r>
              <a:rPr lang="en-US" dirty="0"/>
              <a:t>Hostname</a:t>
            </a:r>
          </a:p>
          <a:p>
            <a:r>
              <a:rPr lang="en-US" dirty="0"/>
              <a:t>MAC address</a:t>
            </a:r>
          </a:p>
          <a:p>
            <a:r>
              <a:rPr lang="en-US" dirty="0"/>
              <a:t>IP addresses – static or dynamic</a:t>
            </a:r>
          </a:p>
          <a:p>
            <a:r>
              <a:rPr lang="en-US" dirty="0"/>
              <a:t>Operating system type</a:t>
            </a:r>
          </a:p>
          <a:p>
            <a:r>
              <a:rPr lang="en-US" dirty="0"/>
              <a:t>Software revision level</a:t>
            </a:r>
          </a:p>
          <a:p>
            <a:r>
              <a:rPr lang="en-US" dirty="0"/>
              <a:t>Date of last patch update</a:t>
            </a:r>
          </a:p>
          <a:p>
            <a:endParaRPr lang="en-US" dirty="0"/>
          </a:p>
        </p:txBody>
      </p:sp>
    </p:spTree>
    <p:extLst>
      <p:ext uri="{BB962C8B-B14F-4D97-AF65-F5344CB8AC3E}">
        <p14:creationId xmlns:p14="http://schemas.microsoft.com/office/powerpoint/2010/main" val="26668875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a:solidFill>
                  <a:schemeClr val="accent1">
                    <a:lumMod val="75000"/>
                  </a:schemeClr>
                </a:solidFill>
              </a:rPr>
              <a:t>Risk Assessment </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221718"/>
            <a:ext cx="11707585" cy="477233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a:t>
            </a:r>
            <a:r>
              <a:rPr lang="en-US" dirty="0" smtClean="0"/>
              <a:t>s </a:t>
            </a:r>
            <a:r>
              <a:rPr lang="en-US" dirty="0"/>
              <a:t>an on-going process of discovering, correcting </a:t>
            </a:r>
            <a:r>
              <a:rPr lang="en-US" dirty="0" smtClean="0"/>
              <a:t>and preventing</a:t>
            </a:r>
            <a:r>
              <a:rPr lang="en-US" dirty="0"/>
              <a:t> </a:t>
            </a:r>
            <a:r>
              <a:rPr lang="en-US" b="1" dirty="0"/>
              <a:t>security</a:t>
            </a:r>
            <a:r>
              <a:rPr lang="en-US" dirty="0"/>
              <a:t> problems. </a:t>
            </a:r>
            <a:endParaRPr lang="en-US" dirty="0" smtClean="0"/>
          </a:p>
          <a:p>
            <a:r>
              <a:rPr lang="en-US" dirty="0" smtClean="0"/>
              <a:t>Integral part </a:t>
            </a:r>
            <a:r>
              <a:rPr lang="en-US" dirty="0"/>
              <a:t>of a </a:t>
            </a:r>
            <a:r>
              <a:rPr lang="en-US" b="1" dirty="0"/>
              <a:t>risk</a:t>
            </a:r>
            <a:r>
              <a:rPr lang="en-US" dirty="0"/>
              <a:t> management process designed to provide appropriate levels of </a:t>
            </a:r>
            <a:r>
              <a:rPr lang="en-US" b="1" dirty="0"/>
              <a:t>security</a:t>
            </a:r>
            <a:r>
              <a:rPr lang="en-US" dirty="0"/>
              <a:t> for various systems </a:t>
            </a:r>
          </a:p>
          <a:p>
            <a:r>
              <a:rPr lang="en-US" dirty="0" smtClean="0"/>
              <a:t>Information </a:t>
            </a:r>
            <a:r>
              <a:rPr lang="en-US" dirty="0"/>
              <a:t>systems, connected medical devices, devices with local data storage, device-device dependency, device-IT component dependency…</a:t>
            </a:r>
          </a:p>
          <a:p>
            <a:pPr marL="0" indent="0">
              <a:buNone/>
            </a:pPr>
            <a:endParaRPr lang="en-US" dirty="0"/>
          </a:p>
          <a:p>
            <a:pPr marL="0" indent="0">
              <a:buNone/>
            </a:pPr>
            <a:r>
              <a:rPr lang="en-US" dirty="0"/>
              <a:t>MDRAP tool – federally funded, available free of cost for participating healthcare delivery organizations</a:t>
            </a:r>
          </a:p>
          <a:p>
            <a:pPr marL="0" indent="0">
              <a:buNone/>
            </a:pPr>
            <a:endParaRPr lang="en-US" dirty="0"/>
          </a:p>
          <a:p>
            <a:pPr marL="0" indent="0">
              <a:buNone/>
            </a:pPr>
            <a:r>
              <a:rPr lang="en-US" dirty="0"/>
              <a:t>Risk assessment report aids development of risk management strategies</a:t>
            </a:r>
          </a:p>
          <a:p>
            <a:pPr marL="0" indent="0">
              <a:buNone/>
            </a:pPr>
            <a:endParaRPr lang="en-US" dirty="0"/>
          </a:p>
        </p:txBody>
      </p:sp>
    </p:spTree>
    <p:extLst>
      <p:ext uri="{BB962C8B-B14F-4D97-AF65-F5344CB8AC3E}">
        <p14:creationId xmlns:p14="http://schemas.microsoft.com/office/powerpoint/2010/main" val="2038315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a:solidFill>
                  <a:schemeClr val="accent1">
                    <a:lumMod val="75000"/>
                  </a:schemeClr>
                </a:solidFill>
              </a:rPr>
              <a:t>Provisions in the Service Contract – DSA, other…</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221718"/>
            <a:ext cx="11707585" cy="502627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Use and disclosure of sensitive </a:t>
            </a:r>
            <a:r>
              <a:rPr lang="en-US" dirty="0" smtClean="0"/>
              <a:t>data</a:t>
            </a:r>
            <a:endParaRPr lang="en-US" dirty="0"/>
          </a:p>
          <a:p>
            <a:pPr lvl="1"/>
            <a:r>
              <a:rPr lang="en-US" dirty="0" smtClean="0"/>
              <a:t>Login </a:t>
            </a:r>
            <a:r>
              <a:rPr lang="en-US" dirty="0"/>
              <a:t>authorization and authentication</a:t>
            </a:r>
          </a:p>
          <a:p>
            <a:pPr lvl="1"/>
            <a:r>
              <a:rPr lang="en-US" dirty="0"/>
              <a:t>Audit trails</a:t>
            </a:r>
          </a:p>
          <a:p>
            <a:pPr lvl="1"/>
            <a:r>
              <a:rPr lang="en-US" dirty="0"/>
              <a:t>Physical/ electronic/ external access to devices and systems</a:t>
            </a:r>
          </a:p>
          <a:p>
            <a:r>
              <a:rPr lang="en-US" dirty="0"/>
              <a:t>Enact and adherence to internal security policies and procedures</a:t>
            </a:r>
          </a:p>
          <a:p>
            <a:pPr lvl="1"/>
            <a:r>
              <a:rPr lang="en-US" dirty="0"/>
              <a:t>Anti-malware/ code or software that collect information or assert control over medical devices and associated information systems</a:t>
            </a:r>
          </a:p>
          <a:p>
            <a:pPr lvl="1"/>
            <a:r>
              <a:rPr lang="en-US" dirty="0"/>
              <a:t>Client and device encryption, wireless encryption, electronic encryption</a:t>
            </a:r>
          </a:p>
          <a:p>
            <a:pPr lvl="1"/>
            <a:r>
              <a:rPr lang="en-US" dirty="0"/>
              <a:t>Vulnerability management and patch management strategy</a:t>
            </a:r>
          </a:p>
          <a:p>
            <a:r>
              <a:rPr lang="en-US" dirty="0"/>
              <a:t>Audit, inspection and assessment </a:t>
            </a:r>
          </a:p>
          <a:p>
            <a:r>
              <a:rPr lang="en-US" dirty="0"/>
              <a:t>Business continuity and disaster recovery </a:t>
            </a:r>
          </a:p>
          <a:p>
            <a:r>
              <a:rPr lang="en-US" dirty="0"/>
              <a:t>Reporting requirements during an event or incident</a:t>
            </a:r>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4021808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smtClean="0">
                <a:solidFill>
                  <a:schemeClr val="accent1">
                    <a:lumMod val="75000"/>
                  </a:schemeClr>
                </a:solidFill>
              </a:rPr>
              <a:t>Patch Management Strategy</a:t>
            </a:r>
            <a:endParaRPr lang="en-US" sz="40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221718"/>
            <a:ext cx="11707585" cy="502627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 accordance to FDA post-market cybersecurity guidance, </a:t>
            </a:r>
            <a:r>
              <a:rPr lang="en-US" dirty="0" smtClean="0"/>
              <a:t>HDOs should </a:t>
            </a:r>
            <a:r>
              <a:rPr lang="en-US" dirty="0"/>
              <a:t>ensure medical device software, operating systems, and other components receive cybersecurity routine updates and patches in a timely </a:t>
            </a:r>
            <a:r>
              <a:rPr lang="en-US" dirty="0" smtClean="0"/>
              <a:t>manner</a:t>
            </a:r>
            <a:endParaRPr lang="en-US" dirty="0"/>
          </a:p>
          <a:p>
            <a:r>
              <a:rPr lang="en-US" dirty="0" smtClean="0"/>
              <a:t>MDMs are </a:t>
            </a:r>
            <a:r>
              <a:rPr lang="en-US" dirty="0"/>
              <a:t>expected to supply the HDO with cybersecurity routine updates and patches for the duration of the life of the medical </a:t>
            </a:r>
            <a:r>
              <a:rPr lang="en-US" dirty="0" smtClean="0"/>
              <a:t>device</a:t>
            </a:r>
            <a:endParaRPr lang="en-US" dirty="0"/>
          </a:p>
          <a:p>
            <a:r>
              <a:rPr lang="en-US" dirty="0" smtClean="0"/>
              <a:t>HTM </a:t>
            </a:r>
            <a:r>
              <a:rPr lang="en-US" dirty="0"/>
              <a:t>department must develop patch management plans as part of the device maintenance </a:t>
            </a:r>
            <a:r>
              <a:rPr lang="en-US" dirty="0" smtClean="0"/>
              <a:t>plan</a:t>
            </a:r>
          </a:p>
          <a:p>
            <a:r>
              <a:rPr lang="en-US" dirty="0" smtClean="0"/>
              <a:t>HTM</a:t>
            </a:r>
            <a:r>
              <a:rPr lang="en-US" dirty="0"/>
              <a:t>, with guidance from the HDO Cybersecurity and </a:t>
            </a:r>
            <a:r>
              <a:rPr lang="en-US" dirty="0" smtClean="0"/>
              <a:t>MDM, </a:t>
            </a:r>
            <a:r>
              <a:rPr lang="en-US" dirty="0"/>
              <a:t>should develop upgrade or transition plans for medical device running software that is no longer supported or has been deprecated by the software </a:t>
            </a:r>
            <a:r>
              <a:rPr lang="en-US" dirty="0" smtClean="0"/>
              <a:t>creator</a:t>
            </a:r>
            <a:endParaRPr lang="en-US" dirty="0"/>
          </a:p>
          <a:p>
            <a:r>
              <a:rPr lang="en-US" dirty="0"/>
              <a:t>In the event that the medical device will not or cannot be patched or updated to remediate a known security vulnerability, the </a:t>
            </a:r>
            <a:r>
              <a:rPr lang="en-US" dirty="0" smtClean="0"/>
              <a:t>MDM is </a:t>
            </a:r>
            <a:r>
              <a:rPr lang="en-US" dirty="0"/>
              <a:t>expected to detail, in writing, the reasons why the patch or update would invalidate the FDA certification or cause patient safety </a:t>
            </a:r>
            <a:r>
              <a:rPr lang="en-US" dirty="0" smtClean="0"/>
              <a:t>concerns</a:t>
            </a:r>
            <a:endParaRPr lang="en-US" dirty="0"/>
          </a:p>
          <a:p>
            <a:endParaRPr lang="en-US" dirty="0"/>
          </a:p>
          <a:p>
            <a:pPr marL="0" indent="0">
              <a:buNone/>
            </a:pPr>
            <a:endParaRPr lang="en-US" dirty="0"/>
          </a:p>
        </p:txBody>
      </p:sp>
    </p:spTree>
    <p:extLst>
      <p:ext uri="{BB962C8B-B14F-4D97-AF65-F5344CB8AC3E}">
        <p14:creationId xmlns:p14="http://schemas.microsoft.com/office/powerpoint/2010/main" val="2592962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9"/>
            <a:ext cx="11561489" cy="565604"/>
          </a:xfrm>
        </p:spPr>
        <p:txBody>
          <a:bodyPr>
            <a:noAutofit/>
          </a:bodyPr>
          <a:lstStyle/>
          <a:p>
            <a:r>
              <a:rPr lang="en-US" sz="4000" dirty="0" smtClean="0">
                <a:solidFill>
                  <a:schemeClr val="accent1">
                    <a:lumMod val="75000"/>
                  </a:schemeClr>
                </a:solidFill>
              </a:rPr>
              <a:t>Data Sanitization</a:t>
            </a:r>
            <a:endParaRPr lang="en-US" sz="40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967774"/>
            <a:ext cx="11707585" cy="5280220"/>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Secure </a:t>
            </a:r>
            <a:r>
              <a:rPr lang="en-US" dirty="0"/>
              <a:t>wipe techniques described in </a:t>
            </a:r>
            <a:r>
              <a:rPr lang="en-US" i="1" dirty="0"/>
              <a:t>NIST 800-88 or DoD </a:t>
            </a:r>
            <a:r>
              <a:rPr lang="en-US" i="1" dirty="0" smtClean="0"/>
              <a:t>5220.22M</a:t>
            </a:r>
            <a:endParaRPr lang="en-US" dirty="0"/>
          </a:p>
          <a:p>
            <a:r>
              <a:rPr lang="en-US" dirty="0" smtClean="0"/>
              <a:t>Device </a:t>
            </a:r>
            <a:r>
              <a:rPr lang="en-US" dirty="0"/>
              <a:t>must also be securely wiped whenever physical control of the device is </a:t>
            </a:r>
            <a:r>
              <a:rPr lang="en-US" dirty="0" smtClean="0"/>
              <a:t>relinquished</a:t>
            </a:r>
          </a:p>
          <a:p>
            <a:r>
              <a:rPr lang="en-US" dirty="0" smtClean="0"/>
              <a:t>If </a:t>
            </a:r>
            <a:r>
              <a:rPr lang="en-US" dirty="0"/>
              <a:t>the data on the medical device cannot be destroyed according to the above standards, the vendor or manufacturer should be consulted regarding other effective </a:t>
            </a:r>
            <a:r>
              <a:rPr lang="en-US" dirty="0" smtClean="0"/>
              <a:t>methods</a:t>
            </a:r>
          </a:p>
          <a:p>
            <a:r>
              <a:rPr lang="en-US" dirty="0" smtClean="0"/>
              <a:t>The </a:t>
            </a:r>
            <a:r>
              <a:rPr lang="en-US" dirty="0"/>
              <a:t>HTM department is responsible for the creation, maintenance, and implementation of medical device disposition procedures and processes, as well as ensuring data is securely wiped from </a:t>
            </a:r>
            <a:r>
              <a:rPr lang="en-US" dirty="0" smtClean="0"/>
              <a:t>equipment</a:t>
            </a:r>
            <a:endParaRPr lang="en-US" dirty="0"/>
          </a:p>
          <a:p>
            <a:r>
              <a:rPr lang="en-US" dirty="0" smtClean="0"/>
              <a:t>Secure wipe </a:t>
            </a:r>
            <a:r>
              <a:rPr lang="en-US" dirty="0"/>
              <a:t>and </a:t>
            </a:r>
            <a:r>
              <a:rPr lang="en-US" dirty="0" smtClean="0"/>
              <a:t>disposal </a:t>
            </a:r>
            <a:r>
              <a:rPr lang="en-US" dirty="0"/>
              <a:t>of medical device must be fully auditable.  Logs must be kept that contain, at a minimum, the following items:</a:t>
            </a:r>
          </a:p>
          <a:p>
            <a:pPr lvl="1"/>
            <a:r>
              <a:rPr lang="en-US" i="1" dirty="0">
                <a:solidFill>
                  <a:schemeClr val="accent1">
                    <a:lumMod val="75000"/>
                  </a:schemeClr>
                </a:solidFill>
              </a:rPr>
              <a:t>Medical device asset identifier</a:t>
            </a:r>
          </a:p>
          <a:p>
            <a:pPr lvl="1"/>
            <a:r>
              <a:rPr lang="en-US" i="1" dirty="0">
                <a:solidFill>
                  <a:schemeClr val="accent1">
                    <a:lumMod val="75000"/>
                  </a:schemeClr>
                </a:solidFill>
              </a:rPr>
              <a:t>Date of secure wipe</a:t>
            </a:r>
          </a:p>
          <a:p>
            <a:pPr lvl="1"/>
            <a:r>
              <a:rPr lang="en-US" i="1" dirty="0">
                <a:solidFill>
                  <a:schemeClr val="accent1">
                    <a:lumMod val="75000"/>
                  </a:schemeClr>
                </a:solidFill>
              </a:rPr>
              <a:t>Name of technician performing the disposition or wipe activity</a:t>
            </a:r>
          </a:p>
          <a:p>
            <a:pPr lvl="1"/>
            <a:r>
              <a:rPr lang="en-US" i="1" dirty="0">
                <a:solidFill>
                  <a:schemeClr val="accent1">
                    <a:lumMod val="75000"/>
                  </a:schemeClr>
                </a:solidFill>
              </a:rPr>
              <a:t>Reason for data wipe or device disposal</a:t>
            </a:r>
          </a:p>
          <a:p>
            <a:pPr lvl="1"/>
            <a:r>
              <a:rPr lang="en-US" i="1" dirty="0">
                <a:solidFill>
                  <a:schemeClr val="accent1">
                    <a:lumMod val="75000"/>
                  </a:schemeClr>
                </a:solidFill>
              </a:rPr>
              <a:t>Method of data removal</a:t>
            </a:r>
          </a:p>
          <a:p>
            <a:pPr lvl="1"/>
            <a:r>
              <a:rPr lang="en-US" i="1" dirty="0">
                <a:solidFill>
                  <a:schemeClr val="accent1">
                    <a:lumMod val="75000"/>
                  </a:schemeClr>
                </a:solidFill>
              </a:rPr>
              <a:t>Outcome of data removal and/or device disposition processes</a:t>
            </a:r>
          </a:p>
          <a:p>
            <a:r>
              <a:rPr lang="en-US" dirty="0"/>
              <a:t>An appropriate disposition log retention period should be defined within the medical device disposition procedures. </a:t>
            </a:r>
          </a:p>
          <a:p>
            <a:pPr marL="0" indent="0">
              <a:buNone/>
            </a:pPr>
            <a:endParaRPr lang="en-US" dirty="0"/>
          </a:p>
        </p:txBody>
      </p:sp>
    </p:spTree>
    <p:extLst>
      <p:ext uri="{BB962C8B-B14F-4D97-AF65-F5344CB8AC3E}">
        <p14:creationId xmlns:p14="http://schemas.microsoft.com/office/powerpoint/2010/main" val="2758893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8"/>
            <a:ext cx="11561489" cy="734981"/>
          </a:xfrm>
        </p:spPr>
        <p:txBody>
          <a:bodyPr>
            <a:noAutofit/>
          </a:bodyPr>
          <a:lstStyle/>
          <a:p>
            <a:r>
              <a:rPr lang="en-US" sz="4400" dirty="0">
                <a:solidFill>
                  <a:schemeClr val="accent1">
                    <a:lumMod val="75000"/>
                  </a:schemeClr>
                </a:solidFill>
              </a:rPr>
              <a:t>Vulnerability Management	</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597274"/>
            <a:ext cx="11707585" cy="465071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NH-ISAC alerts </a:t>
            </a:r>
          </a:p>
          <a:p>
            <a:pPr lvl="1"/>
            <a:r>
              <a:rPr lang="en-US" dirty="0"/>
              <a:t>Indicators of compromise shared daily</a:t>
            </a:r>
          </a:p>
          <a:p>
            <a:pPr lvl="1"/>
            <a:r>
              <a:rPr lang="en-US" dirty="0"/>
              <a:t>MDSISC and PSIC – vulnerability notices are shared routinely</a:t>
            </a:r>
          </a:p>
          <a:p>
            <a:r>
              <a:rPr lang="en-US" dirty="0"/>
              <a:t>ICS-CERT advisories</a:t>
            </a:r>
          </a:p>
          <a:p>
            <a:pPr lvl="1"/>
            <a:r>
              <a:rPr lang="en-US" dirty="0"/>
              <a:t>Vulnerability notices validated by manufacturers are posted routinely</a:t>
            </a:r>
          </a:p>
          <a:p>
            <a:r>
              <a:rPr lang="en-US" dirty="0"/>
              <a:t>Partnerships with manufacturers</a:t>
            </a:r>
          </a:p>
          <a:p>
            <a:r>
              <a:rPr lang="en-US" dirty="0"/>
              <a:t>MedSec group on LinkedIn – information from independent security researchers </a:t>
            </a:r>
          </a:p>
          <a:p>
            <a:pPr marL="0" indent="0">
              <a:buNone/>
            </a:pPr>
            <a:endParaRPr lang="en-US" dirty="0"/>
          </a:p>
        </p:txBody>
      </p:sp>
    </p:spTree>
    <p:extLst>
      <p:ext uri="{BB962C8B-B14F-4D97-AF65-F5344CB8AC3E}">
        <p14:creationId xmlns:p14="http://schemas.microsoft.com/office/powerpoint/2010/main" val="513500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8"/>
            <a:ext cx="11561489" cy="734981"/>
          </a:xfrm>
        </p:spPr>
        <p:txBody>
          <a:bodyPr>
            <a:noAutofit/>
          </a:bodyPr>
          <a:lstStyle/>
          <a:p>
            <a:r>
              <a:rPr lang="en-US" sz="4400" dirty="0">
                <a:solidFill>
                  <a:schemeClr val="accent1">
                    <a:lumMod val="75000"/>
                  </a:schemeClr>
                </a:solidFill>
              </a:rPr>
              <a:t>Building a Business Plan to Address The Gaps</a:t>
            </a: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306286"/>
            <a:ext cx="11707585" cy="4941707"/>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Use of organizational effectiveness, continuous improvement, risk management, and supply chain to </a:t>
            </a:r>
            <a:r>
              <a:rPr lang="en-US" sz="2400" b="1" i="1" u="sng" dirty="0">
                <a:solidFill>
                  <a:schemeClr val="accent1">
                    <a:lumMod val="50000"/>
                  </a:schemeClr>
                </a:solidFill>
              </a:rPr>
              <a:t>create a foundation</a:t>
            </a:r>
          </a:p>
          <a:p>
            <a:pPr marL="0" indent="0">
              <a:buNone/>
            </a:pPr>
            <a:endParaRPr lang="en-US" sz="2300" b="1" i="1" u="sng" dirty="0">
              <a:solidFill>
                <a:schemeClr val="accent1">
                  <a:lumMod val="50000"/>
                </a:schemeClr>
              </a:solidFill>
            </a:endParaRPr>
          </a:p>
          <a:p>
            <a:pPr lvl="1"/>
            <a:r>
              <a:rPr lang="en-US" sz="2300" dirty="0">
                <a:solidFill>
                  <a:schemeClr val="accent1">
                    <a:lumMod val="50000"/>
                  </a:schemeClr>
                </a:solidFill>
              </a:rPr>
              <a:t>Facilitate organizational change to reflect the intersection of IT/ IS, clinical and biomedical engineering, and clinical practice</a:t>
            </a:r>
          </a:p>
          <a:p>
            <a:pPr lvl="1"/>
            <a:r>
              <a:rPr lang="en-US" sz="2300" dirty="0">
                <a:solidFill>
                  <a:schemeClr val="accent1">
                    <a:lumMod val="50000"/>
                  </a:schemeClr>
                </a:solidFill>
              </a:rPr>
              <a:t>Identify gaps and establish a framework for analyzing and controlling health IT risks related to safety, effectiveness, and data and system security</a:t>
            </a:r>
          </a:p>
          <a:p>
            <a:pPr lvl="1"/>
            <a:r>
              <a:rPr lang="en-US" sz="2300" dirty="0">
                <a:solidFill>
                  <a:schemeClr val="accent1">
                    <a:lumMod val="50000"/>
                  </a:schemeClr>
                </a:solidFill>
              </a:rPr>
              <a:t>Build an estimate for resources needed to bridge the gap and transfer/ accept/ avoid/ mitigate risk</a:t>
            </a:r>
          </a:p>
          <a:p>
            <a:pPr lvl="1"/>
            <a:r>
              <a:rPr lang="en-US" sz="2300" dirty="0">
                <a:solidFill>
                  <a:schemeClr val="accent1">
                    <a:lumMod val="50000"/>
                  </a:schemeClr>
                </a:solidFill>
              </a:rPr>
              <a:t>Improve (and develop if needed) change control processes, including upgrades, updates, software patches, and bugs remediation</a:t>
            </a:r>
          </a:p>
          <a:p>
            <a:pPr lvl="1"/>
            <a:r>
              <a:rPr lang="en-US" sz="2300" dirty="0">
                <a:solidFill>
                  <a:schemeClr val="accent1">
                    <a:lumMod val="50000"/>
                  </a:schemeClr>
                </a:solidFill>
              </a:rPr>
              <a:t>Promote shared responsibility and partnerships among healthcare systems and suppliers</a:t>
            </a:r>
          </a:p>
          <a:p>
            <a:pPr marL="274320" lvl="1" indent="0">
              <a:buNone/>
            </a:pPr>
            <a:endParaRPr lang="en-US" sz="2000" dirty="0">
              <a:solidFill>
                <a:schemeClr val="accent1">
                  <a:lumMod val="50000"/>
                </a:schemeClr>
              </a:solidFill>
            </a:endParaRPr>
          </a:p>
          <a:p>
            <a:r>
              <a:rPr lang="en-US" sz="2400" dirty="0"/>
              <a:t>Educate and advocate for support of the program from senior leadership</a:t>
            </a:r>
          </a:p>
          <a:p>
            <a:endParaRPr lang="en-US" sz="2400" dirty="0"/>
          </a:p>
          <a:p>
            <a:pPr marL="0" indent="0">
              <a:buNone/>
            </a:pPr>
            <a:endParaRPr lang="en-US" dirty="0"/>
          </a:p>
        </p:txBody>
      </p:sp>
    </p:spTree>
    <p:extLst>
      <p:ext uri="{BB962C8B-B14F-4D97-AF65-F5344CB8AC3E}">
        <p14:creationId xmlns:p14="http://schemas.microsoft.com/office/powerpoint/2010/main" val="24972237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8"/>
            <a:ext cx="11561489" cy="734981"/>
          </a:xfrm>
        </p:spPr>
        <p:txBody>
          <a:bodyPr>
            <a:noAutofit/>
          </a:bodyPr>
          <a:lstStyle/>
          <a:p>
            <a:r>
              <a:rPr lang="en-US" sz="4400" dirty="0" smtClean="0">
                <a:solidFill>
                  <a:schemeClr val="accent1">
                    <a:lumMod val="75000"/>
                  </a:schemeClr>
                </a:solidFill>
              </a:rPr>
              <a:t>Challenges</a:t>
            </a:r>
            <a:endParaRPr lang="en-US" sz="44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5" y="1681843"/>
            <a:ext cx="11707585" cy="45661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Organizational complexity where HTM and Cybersecurity only have visibility and management over 80% of networked assets</a:t>
            </a:r>
          </a:p>
          <a:p>
            <a:pPr lvl="1"/>
            <a:r>
              <a:rPr lang="en-US" dirty="0"/>
              <a:t>Areas not covered are:</a:t>
            </a:r>
          </a:p>
          <a:p>
            <a:pPr lvl="2"/>
            <a:r>
              <a:rPr lang="en-US" dirty="0">
                <a:solidFill>
                  <a:srgbClr val="C00000"/>
                </a:solidFill>
              </a:rPr>
              <a:t>Supplier (or vendor) managed services </a:t>
            </a:r>
            <a:r>
              <a:rPr lang="en-US" dirty="0"/>
              <a:t>– demo, loaners, rentals </a:t>
            </a:r>
          </a:p>
          <a:p>
            <a:pPr lvl="2"/>
            <a:r>
              <a:rPr lang="en-US" dirty="0">
                <a:solidFill>
                  <a:srgbClr val="C00000"/>
                </a:solidFill>
              </a:rPr>
              <a:t>Facilities and plant engineering</a:t>
            </a:r>
          </a:p>
          <a:p>
            <a:pPr lvl="2"/>
            <a:r>
              <a:rPr lang="en-US" dirty="0">
                <a:solidFill>
                  <a:srgbClr val="C00000"/>
                </a:solidFill>
              </a:rPr>
              <a:t>Security services/ public safety</a:t>
            </a:r>
          </a:p>
          <a:p>
            <a:pPr lvl="2"/>
            <a:r>
              <a:rPr lang="en-US" dirty="0">
                <a:solidFill>
                  <a:srgbClr val="C00000"/>
                </a:solidFill>
              </a:rPr>
              <a:t>Pharmacy and lab </a:t>
            </a:r>
          </a:p>
          <a:p>
            <a:pPr lvl="2"/>
            <a:r>
              <a:rPr lang="en-US" dirty="0">
                <a:solidFill>
                  <a:srgbClr val="C00000"/>
                </a:solidFill>
              </a:rPr>
              <a:t>Shadow IT</a:t>
            </a:r>
          </a:p>
          <a:p>
            <a:r>
              <a:rPr lang="en-US" sz="2400" dirty="0"/>
              <a:t>Medical devices are increasingly accessible due to the nature of healthcare</a:t>
            </a:r>
          </a:p>
          <a:p>
            <a:r>
              <a:rPr lang="en-US" sz="2400" dirty="0"/>
              <a:t>Lack of standards or regulation governing medical device security for HDOs</a:t>
            </a:r>
          </a:p>
          <a:p>
            <a:r>
              <a:rPr lang="en-US" sz="2400" dirty="0"/>
              <a:t>Isolation and silos internally and externally</a:t>
            </a:r>
          </a:p>
          <a:p>
            <a:endParaRPr lang="en-US" sz="2400" dirty="0"/>
          </a:p>
          <a:p>
            <a:endParaRPr lang="en-US" sz="2400" dirty="0"/>
          </a:p>
          <a:p>
            <a:pPr marL="0" indent="0">
              <a:buFont typeface="Wingdings" pitchFamily="2" charset="2"/>
              <a:buNone/>
            </a:pPr>
            <a:endParaRPr lang="en-US" sz="2400" dirty="0"/>
          </a:p>
          <a:p>
            <a:pPr marL="0" indent="0">
              <a:buNone/>
            </a:pPr>
            <a:endParaRPr lang="en-US" dirty="0"/>
          </a:p>
        </p:txBody>
      </p:sp>
    </p:spTree>
    <p:extLst>
      <p:ext uri="{BB962C8B-B14F-4D97-AF65-F5344CB8AC3E}">
        <p14:creationId xmlns:p14="http://schemas.microsoft.com/office/powerpoint/2010/main" val="22676245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277585" y="402168"/>
            <a:ext cx="11561489" cy="1110539"/>
          </a:xfrm>
        </p:spPr>
        <p:txBody>
          <a:bodyPr>
            <a:noAutofit/>
          </a:bodyPr>
          <a:lstStyle/>
          <a:p>
            <a:r>
              <a:rPr lang="en-US" sz="4400" dirty="0" smtClean="0">
                <a:solidFill>
                  <a:schemeClr val="accent1">
                    <a:lumMod val="75000"/>
                  </a:schemeClr>
                </a:solidFill>
              </a:rPr>
              <a:t>Keeping The Wheels on While You Are Building The Car</a:t>
            </a:r>
            <a:endParaRPr lang="en-US" sz="44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4" y="1681843"/>
            <a:ext cx="11707585" cy="45661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Include cybersecurity concepts in the Medical Equipment Management Plan and HTM policies, procedures, and standards</a:t>
            </a:r>
          </a:p>
          <a:p>
            <a:pPr marL="0" indent="0">
              <a:buNone/>
            </a:pPr>
            <a:endParaRPr lang="en-US" sz="2400" dirty="0"/>
          </a:p>
          <a:p>
            <a:r>
              <a:rPr lang="en-US" sz="2400" dirty="0"/>
              <a:t>Steps taken to proactively address issues while you are building the program</a:t>
            </a:r>
          </a:p>
          <a:p>
            <a:pPr lvl="1"/>
            <a:r>
              <a:rPr lang="en-US" sz="2200" dirty="0">
                <a:solidFill>
                  <a:schemeClr val="accent1">
                    <a:lumMod val="50000"/>
                  </a:schemeClr>
                </a:solidFill>
              </a:rPr>
              <a:t>Continued collaboration with supply chain to review new medical devices</a:t>
            </a:r>
          </a:p>
          <a:p>
            <a:pPr lvl="1"/>
            <a:r>
              <a:rPr lang="en-US" sz="2200" dirty="0">
                <a:solidFill>
                  <a:schemeClr val="accent1">
                    <a:lumMod val="50000"/>
                  </a:schemeClr>
                </a:solidFill>
              </a:rPr>
              <a:t>Continued collaboration with disaster and emergency response and preparedness</a:t>
            </a:r>
          </a:p>
          <a:p>
            <a:pPr lvl="1"/>
            <a:r>
              <a:rPr lang="en-US" sz="2200" dirty="0">
                <a:solidFill>
                  <a:schemeClr val="accent1">
                    <a:lumMod val="50000"/>
                  </a:schemeClr>
                </a:solidFill>
              </a:rPr>
              <a:t>Information sharing with different groups within the Environment of Care and Patient Safety committees</a:t>
            </a:r>
          </a:p>
          <a:p>
            <a:pPr lvl="1"/>
            <a:r>
              <a:rPr lang="en-US" sz="2200" dirty="0">
                <a:solidFill>
                  <a:schemeClr val="accent1">
                    <a:lumMod val="50000"/>
                  </a:schemeClr>
                </a:solidFill>
              </a:rPr>
              <a:t>Continued collaboration with IT’s governance, risk management, and compliance </a:t>
            </a:r>
          </a:p>
          <a:p>
            <a:pPr lvl="1"/>
            <a:r>
              <a:rPr lang="en-US" sz="2200" dirty="0">
                <a:solidFill>
                  <a:schemeClr val="accent1">
                    <a:lumMod val="50000"/>
                  </a:schemeClr>
                </a:solidFill>
              </a:rPr>
              <a:t>Continued collaboration with IT’s threat sharing and vulnerability testing teams</a:t>
            </a:r>
          </a:p>
          <a:p>
            <a:pPr lvl="1"/>
            <a:endParaRPr lang="en-US" dirty="0"/>
          </a:p>
          <a:p>
            <a:pPr marL="0" indent="0">
              <a:buNone/>
            </a:pPr>
            <a:endParaRPr lang="en-US" dirty="0"/>
          </a:p>
        </p:txBody>
      </p:sp>
    </p:spTree>
    <p:extLst>
      <p:ext uri="{BB962C8B-B14F-4D97-AF65-F5344CB8AC3E}">
        <p14:creationId xmlns:p14="http://schemas.microsoft.com/office/powerpoint/2010/main" val="151366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0" y="402169"/>
            <a:ext cx="12192000" cy="687458"/>
          </a:xfrm>
        </p:spPr>
        <p:txBody>
          <a:bodyPr>
            <a:noAutofit/>
          </a:bodyPr>
          <a:lstStyle/>
          <a:p>
            <a:pPr algn="ctr"/>
            <a:r>
              <a:rPr lang="en-US" sz="4200" dirty="0" smtClean="0">
                <a:solidFill>
                  <a:schemeClr val="accent1">
                    <a:lumMod val="75000"/>
                  </a:schemeClr>
                </a:solidFill>
              </a:rPr>
              <a:t>Keeping The Wheels on While You Are Building The Car</a:t>
            </a:r>
            <a:endParaRPr lang="en-US" sz="42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4" y="1512707"/>
            <a:ext cx="11707585" cy="4481341"/>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pPr>
            <a:r>
              <a:rPr lang="en-US" sz="2400" dirty="0"/>
              <a:t>Computer based training for all employees – clinical and non-clinical</a:t>
            </a:r>
          </a:p>
          <a:p>
            <a:pPr marL="457200" indent="-457200">
              <a:lnSpc>
                <a:spcPct val="120000"/>
              </a:lnSpc>
            </a:pPr>
            <a:r>
              <a:rPr lang="en-US" sz="2400" dirty="0"/>
              <a:t>Create a culture that is open to new ideas and improvement</a:t>
            </a:r>
          </a:p>
          <a:p>
            <a:pPr marL="457200" indent="-457200">
              <a:lnSpc>
                <a:spcPct val="120000"/>
              </a:lnSpc>
            </a:pPr>
            <a:r>
              <a:rPr lang="en-US" sz="2400" dirty="0"/>
              <a:t>Stay current with industry standards and best practices</a:t>
            </a:r>
          </a:p>
          <a:p>
            <a:pPr marL="457200" indent="-457200">
              <a:lnSpc>
                <a:spcPct val="120000"/>
              </a:lnSpc>
            </a:pPr>
            <a:r>
              <a:rPr lang="en-US" sz="2400" dirty="0"/>
              <a:t>Integration and collaboration with information sharing systems</a:t>
            </a:r>
          </a:p>
          <a:p>
            <a:pPr marL="457200" indent="-457200">
              <a:lnSpc>
                <a:spcPct val="120000"/>
              </a:lnSpc>
            </a:pPr>
            <a:r>
              <a:rPr lang="en-US" sz="2400" dirty="0"/>
              <a:t>Continuous monitoring and validation of inventory</a:t>
            </a:r>
          </a:p>
          <a:p>
            <a:pPr marL="457200" indent="-457200">
              <a:lnSpc>
                <a:spcPct val="120000"/>
              </a:lnSpc>
            </a:pPr>
            <a:r>
              <a:rPr lang="en-US" sz="2400" dirty="0"/>
              <a:t>Collection of software bill of materials for each medical equipment</a:t>
            </a:r>
          </a:p>
          <a:p>
            <a:pPr marL="457200" indent="-457200">
              <a:lnSpc>
                <a:spcPct val="120000"/>
              </a:lnSpc>
            </a:pPr>
            <a:r>
              <a:rPr lang="en-US" sz="2400" dirty="0"/>
              <a:t>Generating a security configuration baseline that accompanies a PM work plan</a:t>
            </a:r>
          </a:p>
          <a:p>
            <a:pPr marL="914400" lvl="1" indent="-457200">
              <a:lnSpc>
                <a:spcPct val="120000"/>
              </a:lnSpc>
            </a:pPr>
            <a:r>
              <a:rPr lang="en-US" dirty="0">
                <a:solidFill>
                  <a:schemeClr val="accent1">
                    <a:lumMod val="50000"/>
                  </a:schemeClr>
                </a:solidFill>
              </a:rPr>
              <a:t>Monitoring and validating of security controls during normal CM and PM cycles</a:t>
            </a:r>
          </a:p>
          <a:p>
            <a:pPr marL="457200" indent="-457200">
              <a:lnSpc>
                <a:spcPct val="120000"/>
              </a:lnSpc>
              <a:spcAft>
                <a:spcPts val="1200"/>
              </a:spcAft>
            </a:pPr>
            <a:r>
              <a:rPr lang="en-US" sz="2400" dirty="0"/>
              <a:t>Better incident response capabilities</a:t>
            </a:r>
          </a:p>
          <a:p>
            <a:pPr marL="0" indent="0">
              <a:buNone/>
            </a:pPr>
            <a:endParaRPr lang="en-US" dirty="0"/>
          </a:p>
        </p:txBody>
      </p:sp>
    </p:spTree>
    <p:extLst>
      <p:ext uri="{BB962C8B-B14F-4D97-AF65-F5344CB8AC3E}">
        <p14:creationId xmlns:p14="http://schemas.microsoft.com/office/powerpoint/2010/main" val="3223072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0" y="402169"/>
            <a:ext cx="12192000" cy="687458"/>
          </a:xfrm>
        </p:spPr>
        <p:txBody>
          <a:bodyPr>
            <a:noAutofit/>
          </a:bodyPr>
          <a:lstStyle/>
          <a:p>
            <a:pPr algn="ctr"/>
            <a:r>
              <a:rPr lang="en-US" sz="4800" dirty="0">
                <a:solidFill>
                  <a:schemeClr val="accent1">
                    <a:lumMod val="75000"/>
                  </a:schemeClr>
                </a:solidFill>
              </a:rPr>
              <a:t>Business Continuity And Disaster Recovery</a:t>
            </a:r>
            <a:endParaRPr lang="en-US" sz="44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4" y="1512707"/>
            <a:ext cx="11707585" cy="44813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Before everything, have a plan for business continuity</a:t>
            </a:r>
          </a:p>
          <a:p>
            <a:r>
              <a:rPr lang="en-US" sz="2400" dirty="0"/>
              <a:t>Work with organizational disaster and emergency response and preparedness to utilize existing incident response plans</a:t>
            </a:r>
          </a:p>
          <a:p>
            <a:r>
              <a:rPr lang="en-US" sz="2400" dirty="0"/>
              <a:t>Work with clinical caregivers to understand how to use the devices offline or to go to manual process</a:t>
            </a:r>
          </a:p>
          <a:p>
            <a:pPr lvl="1"/>
            <a:r>
              <a:rPr lang="en-US" sz="2000" dirty="0">
                <a:solidFill>
                  <a:schemeClr val="accent1">
                    <a:lumMod val="50000"/>
                  </a:schemeClr>
                </a:solidFill>
              </a:rPr>
              <a:t>Include education and training on a routine basis, if necessary</a:t>
            </a:r>
          </a:p>
          <a:p>
            <a:r>
              <a:rPr lang="en-US" sz="2400" dirty="0"/>
              <a:t>Identify DR resources – do you have contracts to bring in additional help?</a:t>
            </a:r>
          </a:p>
          <a:p>
            <a:r>
              <a:rPr lang="en-US" sz="2400" dirty="0"/>
              <a:t>What plans are in place for supplier support for recovery if multiple devices need to be reimaged? </a:t>
            </a:r>
          </a:p>
          <a:p>
            <a:r>
              <a:rPr lang="en-US" sz="2400" dirty="0"/>
              <a:t>Practice these processes – tabletop exercises?</a:t>
            </a:r>
          </a:p>
          <a:p>
            <a:pPr marL="0" indent="0">
              <a:buNone/>
            </a:pPr>
            <a:endParaRPr lang="en-US" dirty="0"/>
          </a:p>
        </p:txBody>
      </p:sp>
    </p:spTree>
    <p:extLst>
      <p:ext uri="{BB962C8B-B14F-4D97-AF65-F5344CB8AC3E}">
        <p14:creationId xmlns:p14="http://schemas.microsoft.com/office/powerpoint/2010/main" val="31996234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0" y="402169"/>
            <a:ext cx="12192000" cy="687458"/>
          </a:xfrm>
        </p:spPr>
        <p:txBody>
          <a:bodyPr>
            <a:noAutofit/>
          </a:bodyPr>
          <a:lstStyle/>
          <a:p>
            <a:pPr algn="ctr"/>
            <a:r>
              <a:rPr lang="en-US" sz="4800" dirty="0">
                <a:solidFill>
                  <a:schemeClr val="accent1">
                    <a:lumMod val="75000"/>
                  </a:schemeClr>
                </a:solidFill>
              </a:rPr>
              <a:t>Internal Collaboration</a:t>
            </a:r>
            <a:endParaRPr lang="en-US" sz="44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4" y="1512707"/>
            <a:ext cx="11707585" cy="44813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Collaboration added a few hundred extra eyes and ears to alert on security threats</a:t>
            </a:r>
          </a:p>
          <a:p>
            <a:r>
              <a:rPr lang="en-US" sz="2400" dirty="0"/>
              <a:t>Collaboration with organization’s supply chain to standardize:</a:t>
            </a:r>
          </a:p>
          <a:p>
            <a:pPr lvl="1"/>
            <a:r>
              <a:rPr lang="en-US" dirty="0">
                <a:solidFill>
                  <a:schemeClr val="accent1">
                    <a:lumMod val="50000"/>
                  </a:schemeClr>
                </a:solidFill>
              </a:rPr>
              <a:t>Procurement process and mandate Cybersecurity review for new medical devices</a:t>
            </a:r>
          </a:p>
          <a:p>
            <a:pPr lvl="1"/>
            <a:r>
              <a:rPr lang="en-US" dirty="0">
                <a:solidFill>
                  <a:schemeClr val="accent1">
                    <a:lumMod val="50000"/>
                  </a:schemeClr>
                </a:solidFill>
              </a:rPr>
              <a:t>Mandate Cybersecurity and Compliance review for existing medical devices during service contract renewal process</a:t>
            </a:r>
          </a:p>
          <a:p>
            <a:pPr lvl="1"/>
            <a:r>
              <a:rPr lang="en-US" dirty="0">
                <a:solidFill>
                  <a:schemeClr val="accent1">
                    <a:lumMod val="50000"/>
                  </a:schemeClr>
                </a:solidFill>
              </a:rPr>
              <a:t>Mandate a thorough asset disposal process that includes data destruction procedures approved by Cybersecurity</a:t>
            </a:r>
          </a:p>
          <a:p>
            <a:r>
              <a:rPr lang="en-US" sz="2400" dirty="0"/>
              <a:t>Collaboration with corporate Compliance and Privacy </a:t>
            </a:r>
          </a:p>
          <a:p>
            <a:r>
              <a:rPr lang="en-US" sz="2400" dirty="0"/>
              <a:t>Bring subject matter experts from HTM, IT, risk management, and supply chain together and on the same page when understanding how medical devices are used in clinical settings</a:t>
            </a:r>
          </a:p>
          <a:p>
            <a:endParaRPr lang="en-US" sz="2400" dirty="0"/>
          </a:p>
          <a:p>
            <a:pPr marL="0" indent="0">
              <a:buNone/>
            </a:pPr>
            <a:endParaRPr lang="en-US" dirty="0"/>
          </a:p>
        </p:txBody>
      </p:sp>
    </p:spTree>
    <p:extLst>
      <p:ext uri="{BB962C8B-B14F-4D97-AF65-F5344CB8AC3E}">
        <p14:creationId xmlns:p14="http://schemas.microsoft.com/office/powerpoint/2010/main" val="12241663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0" name="Picture 9"/>
          <p:cNvPicPr>
            <a:picLocks noChangeAspect="1"/>
          </p:cNvPicPr>
          <p:nvPr/>
        </p:nvPicPr>
        <p:blipFill>
          <a:blip r:embed="rId4" cstate="print"/>
          <a:stretch>
            <a:fillRect/>
          </a:stretch>
        </p:blipFill>
        <p:spPr>
          <a:xfrm>
            <a:off x="1109228" y="288758"/>
            <a:ext cx="9973544" cy="5839326"/>
          </a:xfrm>
          <a:prstGeom prst="rect">
            <a:avLst/>
          </a:prstGeom>
        </p:spPr>
      </p:pic>
    </p:spTree>
    <p:extLst>
      <p:ext uri="{BB962C8B-B14F-4D97-AF65-F5344CB8AC3E}">
        <p14:creationId xmlns:p14="http://schemas.microsoft.com/office/powerpoint/2010/main" val="33429440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0" name="Picture 9"/>
          <p:cNvPicPr>
            <a:picLocks noChangeAspect="1"/>
          </p:cNvPicPr>
          <p:nvPr/>
        </p:nvPicPr>
        <p:blipFill>
          <a:blip r:embed="rId4" cstate="print"/>
          <a:stretch>
            <a:fillRect/>
          </a:stretch>
        </p:blipFill>
        <p:spPr>
          <a:xfrm>
            <a:off x="1170042" y="242394"/>
            <a:ext cx="9851915" cy="5904406"/>
          </a:xfrm>
          <a:prstGeom prst="rect">
            <a:avLst/>
          </a:prstGeom>
        </p:spPr>
      </p:pic>
    </p:spTree>
    <p:extLst>
      <p:ext uri="{BB962C8B-B14F-4D97-AF65-F5344CB8AC3E}">
        <p14:creationId xmlns:p14="http://schemas.microsoft.com/office/powerpoint/2010/main" val="17284781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7" name="Title 1"/>
          <p:cNvSpPr>
            <a:spLocks noGrp="1"/>
          </p:cNvSpPr>
          <p:nvPr>
            <p:ph type="title"/>
          </p:nvPr>
        </p:nvSpPr>
        <p:spPr>
          <a:xfrm>
            <a:off x="0" y="402169"/>
            <a:ext cx="12192000" cy="687458"/>
          </a:xfrm>
        </p:spPr>
        <p:txBody>
          <a:bodyPr>
            <a:noAutofit/>
          </a:bodyPr>
          <a:lstStyle/>
          <a:p>
            <a:pPr algn="ctr"/>
            <a:r>
              <a:rPr lang="en-US" sz="4800" dirty="0">
                <a:solidFill>
                  <a:schemeClr val="accent1">
                    <a:lumMod val="75000"/>
                  </a:schemeClr>
                </a:solidFill>
              </a:rPr>
              <a:t>External Collaboration</a:t>
            </a:r>
            <a:endParaRPr lang="en-US" sz="4400" dirty="0">
              <a:solidFill>
                <a:schemeClr val="accent1">
                  <a:lumMod val="75000"/>
                </a:schemeClr>
              </a:solidFill>
            </a:endParaRPr>
          </a:p>
        </p:txBody>
      </p:sp>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277584" y="1512707"/>
            <a:ext cx="11707585" cy="44813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Collaboration with FDA, NH-ISAC and MDISS </a:t>
            </a:r>
          </a:p>
          <a:p>
            <a:pPr lvl="1"/>
            <a:r>
              <a:rPr lang="en-US" sz="2000" dirty="0">
                <a:solidFill>
                  <a:schemeClr val="accent1">
                    <a:lumMod val="50000"/>
                  </a:schemeClr>
                </a:solidFill>
              </a:rPr>
              <a:t>Nation-wide activities such as TTX, workshops, MDRAP, MD-VIPER, WHISTL</a:t>
            </a:r>
          </a:p>
          <a:p>
            <a:pPr marL="274320" lvl="1" indent="0">
              <a:buNone/>
            </a:pPr>
            <a:endParaRPr lang="en-US" sz="2000" dirty="0">
              <a:solidFill>
                <a:schemeClr val="accent1">
                  <a:lumMod val="50000"/>
                </a:schemeClr>
              </a:solidFill>
            </a:endParaRPr>
          </a:p>
          <a:p>
            <a:r>
              <a:rPr lang="en-US" sz="2400" dirty="0"/>
              <a:t>Collaboration with AAMI and ACCE</a:t>
            </a:r>
          </a:p>
          <a:p>
            <a:pPr lvl="1"/>
            <a:r>
              <a:rPr lang="en-US" sz="2000" dirty="0">
                <a:solidFill>
                  <a:schemeClr val="accent1">
                    <a:lumMod val="50000"/>
                  </a:schemeClr>
                </a:solidFill>
              </a:rPr>
              <a:t>AAMI’s Device Security Task Force</a:t>
            </a:r>
          </a:p>
          <a:p>
            <a:pPr lvl="1"/>
            <a:r>
              <a:rPr lang="en-US" sz="2000" dirty="0">
                <a:solidFill>
                  <a:schemeClr val="accent1">
                    <a:lumMod val="50000"/>
                  </a:schemeClr>
                </a:solidFill>
              </a:rPr>
              <a:t>ACCE’s CE-IT Community</a:t>
            </a:r>
          </a:p>
          <a:p>
            <a:pPr marL="274320" lvl="1" indent="0">
              <a:buNone/>
            </a:pPr>
            <a:endParaRPr lang="en-US" sz="2000" dirty="0">
              <a:solidFill>
                <a:schemeClr val="accent1">
                  <a:lumMod val="50000"/>
                </a:schemeClr>
              </a:solidFill>
            </a:endParaRPr>
          </a:p>
          <a:p>
            <a:r>
              <a:rPr lang="en-US" sz="2400" dirty="0"/>
              <a:t>Establish receiving cybersecurity-related notices from medical device manufacturers</a:t>
            </a:r>
          </a:p>
          <a:p>
            <a:pPr lvl="1"/>
            <a:r>
              <a:rPr lang="en-US" sz="2000" dirty="0">
                <a:solidFill>
                  <a:schemeClr val="accent1">
                    <a:lumMod val="50000"/>
                  </a:schemeClr>
                </a:solidFill>
              </a:rPr>
              <a:t>If not already posted by ECRI, submit it to ECRI so they can share with rest of the community</a:t>
            </a:r>
          </a:p>
          <a:p>
            <a:pPr marL="274320" lvl="1" indent="0">
              <a:buNone/>
            </a:pPr>
            <a:endParaRPr lang="en-US" sz="2000" dirty="0">
              <a:solidFill>
                <a:schemeClr val="accent1">
                  <a:lumMod val="50000"/>
                </a:schemeClr>
              </a:solidFill>
            </a:endParaRPr>
          </a:p>
          <a:p>
            <a:r>
              <a:rPr lang="en-US" sz="2400" dirty="0"/>
              <a:t>Collaboration with ICS-CERT and review of advisories they post</a:t>
            </a:r>
          </a:p>
          <a:p>
            <a:endParaRPr lang="en-US" sz="2400" dirty="0"/>
          </a:p>
          <a:p>
            <a:pPr lvl="1"/>
            <a:endParaRPr lang="en-US" dirty="0"/>
          </a:p>
          <a:p>
            <a:pPr lvl="1"/>
            <a:endParaRPr lang="en-US" dirty="0"/>
          </a:p>
          <a:p>
            <a:pPr marL="0" indent="0">
              <a:buNone/>
            </a:pPr>
            <a:endParaRPr lang="en-US" dirty="0"/>
          </a:p>
        </p:txBody>
      </p:sp>
    </p:spTree>
    <p:extLst>
      <p:ext uri="{BB962C8B-B14F-4D97-AF65-F5344CB8AC3E}">
        <p14:creationId xmlns:p14="http://schemas.microsoft.com/office/powerpoint/2010/main" val="25449933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3" name="Rectangle 2"/>
          <p:cNvSpPr/>
          <p:nvPr/>
        </p:nvSpPr>
        <p:spPr>
          <a:xfrm>
            <a:off x="277585" y="1221718"/>
            <a:ext cx="10951889" cy="3416320"/>
          </a:xfrm>
          <a:prstGeom prst="rect">
            <a:avLst/>
          </a:prstGeom>
        </p:spPr>
        <p:txBody>
          <a:bodyPr wrap="square">
            <a:spAutoFit/>
          </a:bodyPr>
          <a:lstStyle/>
          <a:p>
            <a:r>
              <a:rPr lang="en-US" sz="7200" dirty="0">
                <a:solidFill>
                  <a:schemeClr val="accent1">
                    <a:lumMod val="75000"/>
                  </a:schemeClr>
                </a:solidFill>
              </a:rPr>
              <a:t>AAMI’s Medical Device Cybersecurity Practice Guide for HTMs</a:t>
            </a:r>
          </a:p>
        </p:txBody>
      </p:sp>
    </p:spTree>
    <p:extLst>
      <p:ext uri="{BB962C8B-B14F-4D97-AF65-F5344CB8AC3E}">
        <p14:creationId xmlns:p14="http://schemas.microsoft.com/office/powerpoint/2010/main" val="4134646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 name="Rectangle 1"/>
          <p:cNvSpPr/>
          <p:nvPr/>
        </p:nvSpPr>
        <p:spPr>
          <a:xfrm>
            <a:off x="277585" y="967773"/>
            <a:ext cx="11561489" cy="5355312"/>
          </a:xfrm>
          <a:prstGeom prst="rect">
            <a:avLst/>
          </a:prstGeom>
        </p:spPr>
        <p:txBody>
          <a:bodyPr wrap="square">
            <a:spAutoFit/>
          </a:bodyPr>
          <a:lstStyle/>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Presidential Policy Directive/PPD-21 Critical Infrastructure Security and Resilience issued February 12, 2013.</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Executive Order (EO) 13636 Improving Critical Infrastructure Security, Federal Register issued February 19, 2013.</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Guidance for Industry, FDA Reviewers and Compliance on Off-The-Shelf Software Use in Medical Devices, U.S. Department of Health and Human Services,  Food and Drug Administration, Center for Devices and Radiological Health, Office of Compliance, Office of Device Evaluation issued September 9, 1999.</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Guidance for Industry Cybersecurity for Networked Medical Devices Containing Off-the-Shelf (OTS) Software issued January 14, 2005.</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Content of Premarket Submissions for Management of Cybersecurity in Medical Devices, Guidance for Industry and Food and Drug Administration Staff issued October 2, 2014.</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Infusion Pumps Total Product Life Cycle Guidance for Industry and FDA Staff issued December 2, 2014.</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Postmarket Management of Cybersecurity in Medical Devices, Draft Guidance for Industry and Food and Drug Administration Staff issued on January 22, 2016.</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Updated recommendations on submitting a new 510(k) for device modifications August 5, 2016.</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Deciding When to Submit a 510 K for a software change to an existing device issued August 8, 2016.</a:t>
            </a:r>
          </a:p>
          <a:p>
            <a:pPr marL="428625" indent="-257175">
              <a:spcBef>
                <a:spcPts val="0"/>
              </a:spcBef>
              <a:buFont typeface="+mj-lt"/>
              <a:buAutoNum type="alphaLcParenR"/>
            </a:pPr>
            <a:r>
              <a:rPr lang="en-US" sz="1900" dirty="0">
                <a:ea typeface="Calibri" panose="020F0502020204030204" pitchFamily="34" charset="0"/>
                <a:cs typeface="Times New Roman" panose="02020603050405020304" pitchFamily="18" charset="0"/>
              </a:rPr>
              <a:t>Post Market Management of Cybersecurity in Medical Devices Guidance for Industry and Food and Drug Administration Staff Document issued on December 28, 2016.</a:t>
            </a:r>
          </a:p>
          <a:p>
            <a:endParaRPr lang="en-US" sz="1900" dirty="0"/>
          </a:p>
        </p:txBody>
      </p:sp>
      <p:sp>
        <p:nvSpPr>
          <p:cNvPr id="4" name="Rectangle 3"/>
          <p:cNvSpPr/>
          <p:nvPr/>
        </p:nvSpPr>
        <p:spPr>
          <a:xfrm>
            <a:off x="346171" y="236874"/>
            <a:ext cx="11570412" cy="646331"/>
          </a:xfrm>
          <a:prstGeom prst="rect">
            <a:avLst/>
          </a:prstGeom>
        </p:spPr>
        <p:txBody>
          <a:bodyPr wrap="none">
            <a:spAutoFit/>
          </a:bodyPr>
          <a:lstStyle/>
          <a:p>
            <a:r>
              <a:rPr lang="en-US" sz="3600" dirty="0">
                <a:solidFill>
                  <a:schemeClr val="accent1">
                    <a:lumMod val="75000"/>
                  </a:schemeClr>
                </a:solidFill>
              </a:rPr>
              <a:t>US Gov Cyber &amp; Information Security Engineering References</a:t>
            </a:r>
          </a:p>
        </p:txBody>
      </p:sp>
      <p:sp>
        <p:nvSpPr>
          <p:cNvPr id="10" name="TextBox 9"/>
          <p:cNvSpPr txBox="1"/>
          <p:nvPr/>
        </p:nvSpPr>
        <p:spPr>
          <a:xfrm>
            <a:off x="5122330" y="6067068"/>
            <a:ext cx="6507567" cy="307777"/>
          </a:xfrm>
          <a:prstGeom prst="rect">
            <a:avLst/>
          </a:prstGeom>
          <a:noFill/>
        </p:spPr>
        <p:txBody>
          <a:bodyPr wrap="square" rtlCol="0">
            <a:spAutoFit/>
          </a:bodyPr>
          <a:lstStyle/>
          <a:p>
            <a:pPr algn="r"/>
            <a:r>
              <a:rPr lang="en-US" sz="1400" dirty="0"/>
              <a:t>Credits: Bill Hagestad, Principal Cybersecurity Engineer, </a:t>
            </a:r>
            <a:r>
              <a:rPr lang="en-US" sz="1400" dirty="0" smtClean="0"/>
              <a:t>BD</a:t>
            </a:r>
            <a:endParaRPr lang="en-US" sz="1400" dirty="0"/>
          </a:p>
        </p:txBody>
      </p:sp>
    </p:spTree>
    <p:extLst>
      <p:ext uri="{BB962C8B-B14F-4D97-AF65-F5344CB8AC3E}">
        <p14:creationId xmlns:p14="http://schemas.microsoft.com/office/powerpoint/2010/main" val="22812391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
        <p:nvSpPr>
          <p:cNvPr id="9" name="Content Placeholder 2"/>
          <p:cNvSpPr txBox="1">
            <a:spLocks/>
          </p:cNvSpPr>
          <p:nvPr/>
        </p:nvSpPr>
        <p:spPr>
          <a:xfrm>
            <a:off x="519434" y="1306286"/>
            <a:ext cx="11319640" cy="502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p:cNvSpPr txBox="1">
            <a:spLocks/>
          </p:cNvSpPr>
          <p:nvPr/>
        </p:nvSpPr>
        <p:spPr>
          <a:xfrm>
            <a:off x="277585" y="1681843"/>
            <a:ext cx="11707585" cy="4735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 name="Rectangle 1"/>
          <p:cNvSpPr/>
          <p:nvPr/>
        </p:nvSpPr>
        <p:spPr>
          <a:xfrm>
            <a:off x="346171" y="883205"/>
            <a:ext cx="11492903" cy="5896229"/>
          </a:xfrm>
          <a:prstGeom prst="rect">
            <a:avLst/>
          </a:prstGeom>
        </p:spPr>
        <p:txBody>
          <a:bodyPr wrap="square">
            <a:spAutoFit/>
          </a:bodyPr>
          <a:lstStyle/>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AAMI TIR57/Ed. 1, Principles for Medical Device Information Security Risk Management dated June 9, 2016.</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IEC 80001-1:2010 Application of Risk Management for IT-Networks Incorporating Medical Devices -- Part 1: Roles, Responsibilities and Activities.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AAMI’s Health IT Risk Management: A Practical Tool to Help Hospitals and Medical Devices Stay Secure in a Complex World</a:t>
            </a:r>
          </a:p>
          <a:p>
            <a:pPr marL="428625" indent="-257175">
              <a:lnSpc>
                <a:spcPct val="105000"/>
              </a:lnSpc>
              <a:spcBef>
                <a:spcPts val="0"/>
              </a:spcBef>
              <a:buFont typeface="+mj-lt"/>
              <a:buAutoNum type="alphaLcParenR"/>
            </a:pPr>
            <a:r>
              <a:rPr lang="en-US" sz="1900" dirty="0"/>
              <a:t>ISO/IEC 27005:2011 provides guidelines for Information Security Risk Management.</a:t>
            </a:r>
          </a:p>
          <a:p>
            <a:pPr marL="428625" indent="-257175">
              <a:lnSpc>
                <a:spcPct val="105000"/>
              </a:lnSpc>
              <a:spcBef>
                <a:spcPts val="0"/>
              </a:spcBef>
              <a:buFont typeface="+mj-lt"/>
              <a:buAutoNum type="alphaLcParenR"/>
            </a:pPr>
            <a:r>
              <a:rPr lang="en-US" sz="1900" dirty="0"/>
              <a:t>ISO/IEC 15408-3 1999-12-01 Information Technology — Security Techniques — Evaluation Criteria for IT Security — Part 3: Security Assurance Requirements.</a:t>
            </a:r>
            <a:endParaRPr lang="en-US" sz="1900" dirty="0">
              <a:ea typeface="Calibri" panose="020F0502020204030204" pitchFamily="34" charset="0"/>
              <a:cs typeface="Times New Roman" panose="02020603050405020304" pitchFamily="18" charset="0"/>
            </a:endParaRP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ISO/IEC 14971 Risk Management for Medical Device Manufacturers.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ISO/IEC 29147 Vulnerability Disclosure Process.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ISO/IEC 30111 Vulnerability Handling Processes.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RFC 2196 Site Security Handbook September 1994.</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IEC TS 62443-1-1:2009 Industrial Communication Networks - Network and System Security - Part 1-1: Terminology, Concepts and Models.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IEC TS 62443-2-1:2009 NIST Cybersecurity Framework Core: Informative Reference Standards.</a:t>
            </a:r>
          </a:p>
          <a:p>
            <a:pPr marL="428625" indent="-257175">
              <a:lnSpc>
                <a:spcPct val="105000"/>
              </a:lnSpc>
              <a:spcBef>
                <a:spcPts val="0"/>
              </a:spcBef>
              <a:buFont typeface="+mj-lt"/>
              <a:buAutoNum type="alphaLcParenR"/>
            </a:pPr>
            <a:r>
              <a:rPr lang="en-US" sz="1900" dirty="0">
                <a:ea typeface="Calibri" panose="020F0502020204030204" pitchFamily="34" charset="0"/>
                <a:cs typeface="Times New Roman" panose="02020603050405020304" pitchFamily="18" charset="0"/>
              </a:rPr>
              <a:t>IEC TR 62443-2-3:2015 Security for Industrial Automation and Control Systems - Part 2-3: Patch Management in the IACS Environment.</a:t>
            </a:r>
          </a:p>
          <a:p>
            <a:endParaRPr lang="en-US" sz="1900" dirty="0"/>
          </a:p>
          <a:p>
            <a:endParaRPr lang="en-US" sz="1900" dirty="0"/>
          </a:p>
        </p:txBody>
      </p:sp>
      <p:sp>
        <p:nvSpPr>
          <p:cNvPr id="4" name="Rectangle 3"/>
          <p:cNvSpPr/>
          <p:nvPr/>
        </p:nvSpPr>
        <p:spPr>
          <a:xfrm>
            <a:off x="346171" y="236874"/>
            <a:ext cx="11570412" cy="646331"/>
          </a:xfrm>
          <a:prstGeom prst="rect">
            <a:avLst/>
          </a:prstGeom>
        </p:spPr>
        <p:txBody>
          <a:bodyPr wrap="none">
            <a:spAutoFit/>
          </a:bodyPr>
          <a:lstStyle/>
          <a:p>
            <a:r>
              <a:rPr lang="en-US" sz="3600" dirty="0">
                <a:solidFill>
                  <a:schemeClr val="accent1">
                    <a:lumMod val="75000"/>
                  </a:schemeClr>
                </a:solidFill>
              </a:rPr>
              <a:t>US Gov Cyber &amp; Information Security Engineering References</a:t>
            </a:r>
          </a:p>
        </p:txBody>
      </p:sp>
      <p:sp>
        <p:nvSpPr>
          <p:cNvPr id="10" name="TextBox 9"/>
          <p:cNvSpPr txBox="1"/>
          <p:nvPr/>
        </p:nvSpPr>
        <p:spPr>
          <a:xfrm>
            <a:off x="5122330" y="6067068"/>
            <a:ext cx="6507567" cy="307777"/>
          </a:xfrm>
          <a:prstGeom prst="rect">
            <a:avLst/>
          </a:prstGeom>
          <a:noFill/>
        </p:spPr>
        <p:txBody>
          <a:bodyPr wrap="square" rtlCol="0">
            <a:spAutoFit/>
          </a:bodyPr>
          <a:lstStyle/>
          <a:p>
            <a:pPr algn="r"/>
            <a:r>
              <a:rPr lang="en-US" sz="1400" dirty="0"/>
              <a:t>Credits: Bill Hagestad, Principal Cybersecurity Engineer, </a:t>
            </a:r>
            <a:r>
              <a:rPr lang="en-US" sz="1400" dirty="0" smtClean="0"/>
              <a:t>BD</a:t>
            </a:r>
            <a:endParaRPr lang="en-US" sz="1400" dirty="0"/>
          </a:p>
        </p:txBody>
      </p:sp>
    </p:spTree>
    <p:extLst>
      <p:ext uri="{BB962C8B-B14F-4D97-AF65-F5344CB8AC3E}">
        <p14:creationId xmlns:p14="http://schemas.microsoft.com/office/powerpoint/2010/main" val="29155261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6" y="2798830"/>
            <a:ext cx="5611823" cy="1034011"/>
          </a:xfrm>
        </p:spPr>
        <p:txBody>
          <a:bodyPr>
            <a:noAutofit/>
          </a:bodyPr>
          <a:lstStyle/>
          <a:p>
            <a:pPr algn="ctr"/>
            <a:r>
              <a:rPr lang="en-US" sz="8000" dirty="0" smtClean="0"/>
              <a:t>Thank </a:t>
            </a:r>
            <a:r>
              <a:rPr lang="en-US" sz="8000" dirty="0" smtClean="0"/>
              <a:t>You</a:t>
            </a:r>
            <a:br>
              <a:rPr lang="en-US" sz="8000" dirty="0" smtClean="0"/>
            </a:br>
            <a:r>
              <a:rPr lang="en-US" sz="2300" dirty="0" smtClean="0"/>
              <a:t>Priya.Upendra@imail.org</a:t>
            </a:r>
            <a:endParaRPr lang="en-US" sz="2300" dirty="0"/>
          </a:p>
        </p:txBody>
      </p:sp>
      <p:pic>
        <p:nvPicPr>
          <p:cNvPr id="1026" name="Picture 2" descr="Image result for questions"/>
          <p:cNvPicPr>
            <a:picLocks noGrp="1" noChangeAspect="1" noChangeArrowheads="1"/>
          </p:cNvPicPr>
          <p:nvPr>
            <p:ph type="pic" sz="quarter" idx="14"/>
          </p:nvPr>
        </p:nvPicPr>
        <p:blipFill>
          <a:blip r:embed="rId2" cstate="print">
            <a:extLst>
              <a:ext uri="{28A0092B-C50C-407E-A947-70E740481C1C}">
                <a14:useLocalDpi xmlns:a14="http://schemas.microsoft.com/office/drawing/2010/main" val="0"/>
              </a:ext>
            </a:extLst>
          </a:blip>
          <a:srcRect t="18" b="1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jtr109\Dropbox\images for presentation\msh_logo1.png"/>
          <p:cNvPicPr>
            <a:picLocks noChangeAspect="1" noChangeArrowheads="1"/>
          </p:cNvPicPr>
          <p:nvPr/>
        </p:nvPicPr>
        <p:blipFill>
          <a:blip r:embed="rId3" cstate="print"/>
          <a:srcRect/>
          <a:stretch>
            <a:fillRect/>
          </a:stretch>
        </p:blipFill>
        <p:spPr bwMode="auto">
          <a:xfrm>
            <a:off x="1960679" y="6332561"/>
            <a:ext cx="1478557" cy="423081"/>
          </a:xfrm>
          <a:prstGeom prst="rect">
            <a:avLst/>
          </a:prstGeom>
          <a:noFill/>
        </p:spPr>
      </p:pic>
    </p:spTree>
    <p:extLst>
      <p:ext uri="{BB962C8B-B14F-4D97-AF65-F5344CB8AC3E}">
        <p14:creationId xmlns:p14="http://schemas.microsoft.com/office/powerpoint/2010/main" val="3747124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2306</TotalTime>
  <Words>3267</Words>
  <Application>Microsoft Office PowerPoint</Application>
  <PresentationFormat>Widescreen</PresentationFormat>
  <Paragraphs>377</Paragraphs>
  <Slides>37</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Courier New</vt:lpstr>
      <vt:lpstr>Times New Roman</vt:lpstr>
      <vt:lpstr>Wingdings</vt:lpstr>
      <vt:lpstr>Office Theme</vt:lpstr>
      <vt:lpstr>Maintaining Security While Building Your Medical Device Security Program</vt:lpstr>
      <vt:lpstr>PowerPoint Presentation</vt:lpstr>
      <vt:lpstr>Session Overview</vt:lpstr>
      <vt:lpstr>PowerPoint Presentation</vt:lpstr>
      <vt:lpstr>Background</vt:lpstr>
      <vt:lpstr>Clinical Engineering Organizational Structure</vt:lpstr>
      <vt:lpstr>CyberSecurity</vt:lpstr>
      <vt:lpstr>To be the trusted leader in caring for people and advancing health</vt:lpstr>
      <vt:lpstr>Background</vt:lpstr>
      <vt:lpstr>Clinical Engineering and Information Services Relationship</vt:lpstr>
      <vt:lpstr>Director of Health Technology Security - Responsibilities at MedStar</vt:lpstr>
      <vt:lpstr>PowerPoint Presentation</vt:lpstr>
      <vt:lpstr>Why Are We Talking About Medical Device Cybersecurity? </vt:lpstr>
      <vt:lpstr>Safe and Reliable Patient Care is our top Priority</vt:lpstr>
      <vt:lpstr>Big Picture – 30,000ft Overview of HTM’s Role</vt:lpstr>
      <vt:lpstr>PowerPoint Presentation</vt:lpstr>
      <vt:lpstr>Policy, Procedure, and Process Governance</vt:lpstr>
      <vt:lpstr>Policy, Procedure, and Process Governance – continued..</vt:lpstr>
      <vt:lpstr>Collecting and Documenting Network Information</vt:lpstr>
      <vt:lpstr>Risk Assessment </vt:lpstr>
      <vt:lpstr>Provisions in the Service Contract – DSA, other…</vt:lpstr>
      <vt:lpstr>Patch Management Strategy</vt:lpstr>
      <vt:lpstr>Data Sanitization</vt:lpstr>
      <vt:lpstr>Vulnerability Management </vt:lpstr>
      <vt:lpstr>Building a Business Plan to Address The Gaps</vt:lpstr>
      <vt:lpstr>Challenges</vt:lpstr>
      <vt:lpstr>Keeping The Wheels on While You Are Building The Car</vt:lpstr>
      <vt:lpstr>Keeping The Wheels on While You Are Building The Car</vt:lpstr>
      <vt:lpstr>Business Continuity And Disaster Recovery</vt:lpstr>
      <vt:lpstr>Internal Collaboration</vt:lpstr>
      <vt:lpstr>PowerPoint Presentation</vt:lpstr>
      <vt:lpstr>PowerPoint Presentation</vt:lpstr>
      <vt:lpstr>External Collaboration</vt:lpstr>
      <vt:lpstr>PowerPoint Presentation</vt:lpstr>
      <vt:lpstr>PowerPoint Presentation</vt:lpstr>
      <vt:lpstr>PowerPoint Presentation</vt:lpstr>
      <vt:lpstr>Thank You Priya.Upendra@imail.org</vt:lpstr>
    </vt:vector>
  </TitlesOfParts>
  <Company>Intermountain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Calibri 40 Pt</dc:title>
  <dc:creator>Priya Upendra</dc:creator>
  <cp:lastModifiedBy>Priya Upendra</cp:lastModifiedBy>
  <cp:revision>69</cp:revision>
  <cp:lastPrinted>2016-11-18T21:04:20Z</cp:lastPrinted>
  <dcterms:created xsi:type="dcterms:W3CDTF">2018-03-15T15:08:52Z</dcterms:created>
  <dcterms:modified xsi:type="dcterms:W3CDTF">2018-04-11T18:39:29Z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Ref">
    <vt:lpwstr>https://api.informationprotection.azure.com/api/a79016de-bdd0-4e47-91f4-79416ab912ad</vt:lpwstr>
  </property>
  <property fmtid="{D5CDD505-2E9C-101B-9397-08002B2CF9AE}" pid="5" name="MSIP_Label_ba1a4512-8026-4a73-bfb7-8d52c1779a3a_Owner">
    <vt:lpwstr>Priya.Upendra@imail.org</vt:lpwstr>
  </property>
  <property fmtid="{D5CDD505-2E9C-101B-9397-08002B2CF9AE}" pid="6" name="MSIP_Label_ba1a4512-8026-4a73-bfb7-8d52c1779a3a_SetDate">
    <vt:lpwstr>2018-03-15T09:09:02.2724967-06:00</vt:lpwstr>
  </property>
  <property fmtid="{D5CDD505-2E9C-101B-9397-08002B2CF9AE}" pid="7" name="MSIP_Label_ba1a4512-8026-4a73-bfb7-8d52c1779a3a_Name">
    <vt:lpwstr>Sensitive Information</vt:lpwstr>
  </property>
  <property fmtid="{D5CDD505-2E9C-101B-9397-08002B2CF9AE}" pid="8" name="MSIP_Label_ba1a4512-8026-4a73-bfb7-8d52c1779a3a_Application">
    <vt:lpwstr>Microsoft Azure Information Protection</vt:lpwstr>
  </property>
  <property fmtid="{D5CDD505-2E9C-101B-9397-08002B2CF9AE}" pid="9" name="MSIP_Label_ba1a4512-8026-4a73-bfb7-8d52c1779a3a_Extended_MSFT_Method">
    <vt:lpwstr>Automatic</vt:lpwstr>
  </property>
  <property fmtid="{D5CDD505-2E9C-101B-9397-08002B2CF9AE}" pid="10" name="Sensitivity">
    <vt:lpwstr>Sensitive Information</vt:lpwstr>
  </property>
</Properties>
</file>