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257" r:id="rId2"/>
    <p:sldId id="271" r:id="rId3"/>
    <p:sldId id="276" r:id="rId4"/>
    <p:sldId id="304" r:id="rId5"/>
    <p:sldId id="273" r:id="rId6"/>
    <p:sldId id="278" r:id="rId7"/>
    <p:sldId id="305" r:id="rId8"/>
    <p:sldId id="306" r:id="rId9"/>
    <p:sldId id="281" r:id="rId10"/>
    <p:sldId id="325" r:id="rId11"/>
    <p:sldId id="307" r:id="rId12"/>
    <p:sldId id="282" r:id="rId13"/>
    <p:sldId id="308" r:id="rId14"/>
    <p:sldId id="283" r:id="rId15"/>
    <p:sldId id="309" r:id="rId16"/>
    <p:sldId id="311" r:id="rId17"/>
    <p:sldId id="285" r:id="rId18"/>
    <p:sldId id="286" r:id="rId19"/>
    <p:sldId id="327" r:id="rId20"/>
    <p:sldId id="287" r:id="rId21"/>
    <p:sldId id="288" r:id="rId22"/>
    <p:sldId id="289" r:id="rId23"/>
    <p:sldId id="312" r:id="rId24"/>
    <p:sldId id="296" r:id="rId25"/>
    <p:sldId id="291" r:id="rId26"/>
    <p:sldId id="297" r:id="rId27"/>
    <p:sldId id="316" r:id="rId28"/>
    <p:sldId id="317" r:id="rId29"/>
    <p:sldId id="318" r:id="rId30"/>
    <p:sldId id="319" r:id="rId31"/>
    <p:sldId id="320" r:id="rId32"/>
    <p:sldId id="321" r:id="rId33"/>
    <p:sldId id="322" r:id="rId34"/>
    <p:sldId id="298" r:id="rId35"/>
    <p:sldId id="292" r:id="rId36"/>
    <p:sldId id="293" r:id="rId37"/>
    <p:sldId id="294" r:id="rId38"/>
    <p:sldId id="295" r:id="rId39"/>
    <p:sldId id="299" r:id="rId40"/>
    <p:sldId id="300" r:id="rId41"/>
    <p:sldId id="301" r:id="rId42"/>
    <p:sldId id="323" r:id="rId43"/>
    <p:sldId id="302" r:id="rId44"/>
    <p:sldId id="303" r:id="rId45"/>
    <p:sldId id="324" r:id="rId46"/>
    <p:sldId id="326" r:id="rId4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extLst/>
  </p:cmAuthor>
  <p:cmAuthor id="2" name="Microsoft Office User" initials="Office [2]" lastIdx="1"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45073"/>
    <a:srgbClr val="4E84C4"/>
    <a:srgbClr val="24446C"/>
    <a:srgbClr val="4A7235"/>
    <a:srgbClr val="D5E3EE"/>
    <a:srgbClr val="0738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71727" autoAdjust="0"/>
  </p:normalViewPr>
  <p:slideViewPr>
    <p:cSldViewPr snapToGrid="0">
      <p:cViewPr varScale="1">
        <p:scale>
          <a:sx n="112" d="100"/>
          <a:sy n="112" d="100"/>
        </p:scale>
        <p:origin x="552" y="108"/>
      </p:cViewPr>
      <p:guideLst/>
    </p:cSldViewPr>
  </p:slideViewPr>
  <p:notesTextViewPr>
    <p:cViewPr>
      <p:scale>
        <a:sx n="3" d="2"/>
        <a:sy n="3" d="2"/>
      </p:scale>
      <p:origin x="0" y="0"/>
    </p:cViewPr>
  </p:notesTextViewPr>
  <p:notesViewPr>
    <p:cSldViewPr snapToGrid="0" showGuides="1">
      <p:cViewPr varScale="1">
        <p:scale>
          <a:sx n="141" d="100"/>
          <a:sy n="141" d="100"/>
        </p:scale>
        <p:origin x="5760" y="1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F8C61A-0354-48AA-9F86-4A57F894DA1A}" type="doc">
      <dgm:prSet loTypeId="urn:microsoft.com/office/officeart/2005/8/layout/hProcess9" loCatId="process" qsTypeId="urn:microsoft.com/office/officeart/2005/8/quickstyle/simple1" qsCatId="simple" csTypeId="urn:microsoft.com/office/officeart/2005/8/colors/accent1_2" csCatId="accent1" phldr="1"/>
      <dgm:spPr/>
    </dgm:pt>
    <dgm:pt modelId="{ABA65C07-EEED-4AF4-BF14-16966D0560BD}">
      <dgm:prSet phldrT="[Text]"/>
      <dgm:spPr/>
      <dgm:t>
        <a:bodyPr/>
        <a:lstStyle/>
        <a:p>
          <a:r>
            <a:rPr lang="en-US" dirty="0" smtClean="0"/>
            <a:t>Identify Risks</a:t>
          </a:r>
          <a:endParaRPr lang="en-US" dirty="0"/>
        </a:p>
      </dgm:t>
    </dgm:pt>
    <dgm:pt modelId="{DBFC7D93-5FAB-41EC-84B2-EC4D18064A5B}" type="parTrans" cxnId="{2BBE8307-CBBF-492A-935E-D652BD2BD720}">
      <dgm:prSet/>
      <dgm:spPr/>
      <dgm:t>
        <a:bodyPr/>
        <a:lstStyle/>
        <a:p>
          <a:endParaRPr lang="en-US"/>
        </a:p>
      </dgm:t>
    </dgm:pt>
    <dgm:pt modelId="{05D1DD7F-87B2-486D-BF0B-9C45827D8AD5}" type="sibTrans" cxnId="{2BBE8307-CBBF-492A-935E-D652BD2BD720}">
      <dgm:prSet/>
      <dgm:spPr/>
      <dgm:t>
        <a:bodyPr/>
        <a:lstStyle/>
        <a:p>
          <a:endParaRPr lang="en-US"/>
        </a:p>
      </dgm:t>
    </dgm:pt>
    <dgm:pt modelId="{26443F24-EA85-4C13-835A-B3B75C36BD6F}">
      <dgm:prSet phldrT="[Text]"/>
      <dgm:spPr/>
      <dgm:t>
        <a:bodyPr/>
        <a:lstStyle/>
        <a:p>
          <a:r>
            <a:rPr lang="en-US" dirty="0" smtClean="0"/>
            <a:t>Evaluate/ Prioritize</a:t>
          </a:r>
          <a:endParaRPr lang="en-US" dirty="0"/>
        </a:p>
      </dgm:t>
    </dgm:pt>
    <dgm:pt modelId="{8FD41210-7C46-4B2E-B509-A710071E6199}" type="parTrans" cxnId="{37D61387-A7E2-41D6-961A-782E3823F43C}">
      <dgm:prSet/>
      <dgm:spPr/>
      <dgm:t>
        <a:bodyPr/>
        <a:lstStyle/>
        <a:p>
          <a:endParaRPr lang="en-US"/>
        </a:p>
      </dgm:t>
    </dgm:pt>
    <dgm:pt modelId="{5FCA26EE-5919-4E41-89DB-F6B36AAF58E3}" type="sibTrans" cxnId="{37D61387-A7E2-41D6-961A-782E3823F43C}">
      <dgm:prSet/>
      <dgm:spPr/>
      <dgm:t>
        <a:bodyPr/>
        <a:lstStyle/>
        <a:p>
          <a:endParaRPr lang="en-US"/>
        </a:p>
      </dgm:t>
    </dgm:pt>
    <dgm:pt modelId="{C034FE93-03AA-4911-837E-3C2871AB2C5A}">
      <dgm:prSet phldrT="[Text]"/>
      <dgm:spPr/>
      <dgm:t>
        <a:bodyPr/>
        <a:lstStyle/>
        <a:p>
          <a:r>
            <a:rPr lang="en-US" dirty="0" smtClean="0"/>
            <a:t>Manage/ Mitigate	</a:t>
          </a:r>
          <a:endParaRPr lang="en-US" dirty="0"/>
        </a:p>
      </dgm:t>
    </dgm:pt>
    <dgm:pt modelId="{2EA97B5F-4D28-4AD0-A41E-D88D7B0F6E38}" type="parTrans" cxnId="{AECC35A8-5EF6-497C-80C5-2CBA28B5B518}">
      <dgm:prSet/>
      <dgm:spPr/>
      <dgm:t>
        <a:bodyPr/>
        <a:lstStyle/>
        <a:p>
          <a:endParaRPr lang="en-US"/>
        </a:p>
      </dgm:t>
    </dgm:pt>
    <dgm:pt modelId="{D8CA5030-7920-4547-B45C-7992E2478D34}" type="sibTrans" cxnId="{AECC35A8-5EF6-497C-80C5-2CBA28B5B518}">
      <dgm:prSet/>
      <dgm:spPr/>
      <dgm:t>
        <a:bodyPr/>
        <a:lstStyle/>
        <a:p>
          <a:endParaRPr lang="en-US"/>
        </a:p>
      </dgm:t>
    </dgm:pt>
    <dgm:pt modelId="{B36B08B7-4043-4BD1-9121-A411A0F9FD53}">
      <dgm:prSet/>
      <dgm:spPr/>
      <dgm:t>
        <a:bodyPr/>
        <a:lstStyle/>
        <a:p>
          <a:r>
            <a:rPr lang="en-US" dirty="0" smtClean="0"/>
            <a:t>Report to Executive Management/ Board of Directors</a:t>
          </a:r>
          <a:endParaRPr lang="en-US" dirty="0"/>
        </a:p>
      </dgm:t>
    </dgm:pt>
    <dgm:pt modelId="{C467B9A7-F252-4972-88E8-95E300CF47A5}" type="parTrans" cxnId="{A119B1C3-0F8F-4B61-A0C0-56AA433E452E}">
      <dgm:prSet/>
      <dgm:spPr/>
      <dgm:t>
        <a:bodyPr/>
        <a:lstStyle/>
        <a:p>
          <a:endParaRPr lang="en-US"/>
        </a:p>
      </dgm:t>
    </dgm:pt>
    <dgm:pt modelId="{76AE77D6-291C-4790-A245-B000F0D30AA2}" type="sibTrans" cxnId="{A119B1C3-0F8F-4B61-A0C0-56AA433E452E}">
      <dgm:prSet/>
      <dgm:spPr/>
      <dgm:t>
        <a:bodyPr/>
        <a:lstStyle/>
        <a:p>
          <a:endParaRPr lang="en-US"/>
        </a:p>
      </dgm:t>
    </dgm:pt>
    <dgm:pt modelId="{E549FA30-EF96-40DE-8F8F-C302941126F6}" type="pres">
      <dgm:prSet presAssocID="{9EF8C61A-0354-48AA-9F86-4A57F894DA1A}" presName="CompostProcess" presStyleCnt="0">
        <dgm:presLayoutVars>
          <dgm:dir/>
          <dgm:resizeHandles val="exact"/>
        </dgm:presLayoutVars>
      </dgm:prSet>
      <dgm:spPr/>
    </dgm:pt>
    <dgm:pt modelId="{BBA37580-3E41-4197-8037-57E5C04F22D2}" type="pres">
      <dgm:prSet presAssocID="{9EF8C61A-0354-48AA-9F86-4A57F894DA1A}" presName="arrow" presStyleLbl="bgShp" presStyleIdx="0" presStyleCnt="1"/>
      <dgm:spPr/>
    </dgm:pt>
    <dgm:pt modelId="{6D076C91-DAD4-4A4E-80BC-92CE912CB17C}" type="pres">
      <dgm:prSet presAssocID="{9EF8C61A-0354-48AA-9F86-4A57F894DA1A}" presName="linearProcess" presStyleCnt="0"/>
      <dgm:spPr/>
    </dgm:pt>
    <dgm:pt modelId="{C3FE49F6-3E61-4398-ABA0-00BB5DE89830}" type="pres">
      <dgm:prSet presAssocID="{ABA65C07-EEED-4AF4-BF14-16966D0560BD}" presName="textNode" presStyleLbl="node1" presStyleIdx="0" presStyleCnt="4">
        <dgm:presLayoutVars>
          <dgm:bulletEnabled val="1"/>
        </dgm:presLayoutVars>
      </dgm:prSet>
      <dgm:spPr/>
      <dgm:t>
        <a:bodyPr/>
        <a:lstStyle/>
        <a:p>
          <a:endParaRPr lang="en-US"/>
        </a:p>
      </dgm:t>
    </dgm:pt>
    <dgm:pt modelId="{06FE6F50-E6EC-4703-BF24-154CE1CD4359}" type="pres">
      <dgm:prSet presAssocID="{05D1DD7F-87B2-486D-BF0B-9C45827D8AD5}" presName="sibTrans" presStyleCnt="0"/>
      <dgm:spPr/>
    </dgm:pt>
    <dgm:pt modelId="{2831C700-20CA-4D22-AC08-75F026AD1B60}" type="pres">
      <dgm:prSet presAssocID="{26443F24-EA85-4C13-835A-B3B75C36BD6F}" presName="textNode" presStyleLbl="node1" presStyleIdx="1" presStyleCnt="4">
        <dgm:presLayoutVars>
          <dgm:bulletEnabled val="1"/>
        </dgm:presLayoutVars>
      </dgm:prSet>
      <dgm:spPr/>
      <dgm:t>
        <a:bodyPr/>
        <a:lstStyle/>
        <a:p>
          <a:endParaRPr lang="en-US"/>
        </a:p>
      </dgm:t>
    </dgm:pt>
    <dgm:pt modelId="{F6EFDAF3-635E-40C0-AC4F-9A6CB0FCA26E}" type="pres">
      <dgm:prSet presAssocID="{5FCA26EE-5919-4E41-89DB-F6B36AAF58E3}" presName="sibTrans" presStyleCnt="0"/>
      <dgm:spPr/>
    </dgm:pt>
    <dgm:pt modelId="{43D87545-1DF8-4543-8D77-CDBE2A94E087}" type="pres">
      <dgm:prSet presAssocID="{C034FE93-03AA-4911-837E-3C2871AB2C5A}" presName="textNode" presStyleLbl="node1" presStyleIdx="2" presStyleCnt="4">
        <dgm:presLayoutVars>
          <dgm:bulletEnabled val="1"/>
        </dgm:presLayoutVars>
      </dgm:prSet>
      <dgm:spPr/>
      <dgm:t>
        <a:bodyPr/>
        <a:lstStyle/>
        <a:p>
          <a:endParaRPr lang="en-US"/>
        </a:p>
      </dgm:t>
    </dgm:pt>
    <dgm:pt modelId="{25663727-096B-45C9-9297-D2004E506278}" type="pres">
      <dgm:prSet presAssocID="{D8CA5030-7920-4547-B45C-7992E2478D34}" presName="sibTrans" presStyleCnt="0"/>
      <dgm:spPr/>
    </dgm:pt>
    <dgm:pt modelId="{389F7C7D-D3E8-4A46-9084-C92C580FCAA0}" type="pres">
      <dgm:prSet presAssocID="{B36B08B7-4043-4BD1-9121-A411A0F9FD53}" presName="textNode" presStyleLbl="node1" presStyleIdx="3" presStyleCnt="4">
        <dgm:presLayoutVars>
          <dgm:bulletEnabled val="1"/>
        </dgm:presLayoutVars>
      </dgm:prSet>
      <dgm:spPr/>
      <dgm:t>
        <a:bodyPr/>
        <a:lstStyle/>
        <a:p>
          <a:endParaRPr lang="en-US"/>
        </a:p>
      </dgm:t>
    </dgm:pt>
  </dgm:ptLst>
  <dgm:cxnLst>
    <dgm:cxn modelId="{ED6A793D-573F-4592-888A-13E07A65AE63}" type="presOf" srcId="{C034FE93-03AA-4911-837E-3C2871AB2C5A}" destId="{43D87545-1DF8-4543-8D77-CDBE2A94E087}" srcOrd="0" destOrd="0" presId="urn:microsoft.com/office/officeart/2005/8/layout/hProcess9"/>
    <dgm:cxn modelId="{2BBE8307-CBBF-492A-935E-D652BD2BD720}" srcId="{9EF8C61A-0354-48AA-9F86-4A57F894DA1A}" destId="{ABA65C07-EEED-4AF4-BF14-16966D0560BD}" srcOrd="0" destOrd="0" parTransId="{DBFC7D93-5FAB-41EC-84B2-EC4D18064A5B}" sibTransId="{05D1DD7F-87B2-486D-BF0B-9C45827D8AD5}"/>
    <dgm:cxn modelId="{EA2E1622-7DA5-418F-A5AC-68D582B9BA64}" type="presOf" srcId="{26443F24-EA85-4C13-835A-B3B75C36BD6F}" destId="{2831C700-20CA-4D22-AC08-75F026AD1B60}" srcOrd="0" destOrd="0" presId="urn:microsoft.com/office/officeart/2005/8/layout/hProcess9"/>
    <dgm:cxn modelId="{AECC35A8-5EF6-497C-80C5-2CBA28B5B518}" srcId="{9EF8C61A-0354-48AA-9F86-4A57F894DA1A}" destId="{C034FE93-03AA-4911-837E-3C2871AB2C5A}" srcOrd="2" destOrd="0" parTransId="{2EA97B5F-4D28-4AD0-A41E-D88D7B0F6E38}" sibTransId="{D8CA5030-7920-4547-B45C-7992E2478D34}"/>
    <dgm:cxn modelId="{37D61387-A7E2-41D6-961A-782E3823F43C}" srcId="{9EF8C61A-0354-48AA-9F86-4A57F894DA1A}" destId="{26443F24-EA85-4C13-835A-B3B75C36BD6F}" srcOrd="1" destOrd="0" parTransId="{8FD41210-7C46-4B2E-B509-A710071E6199}" sibTransId="{5FCA26EE-5919-4E41-89DB-F6B36AAF58E3}"/>
    <dgm:cxn modelId="{F1E75472-2153-4F7B-B4C7-E350A4484583}" type="presOf" srcId="{ABA65C07-EEED-4AF4-BF14-16966D0560BD}" destId="{C3FE49F6-3E61-4398-ABA0-00BB5DE89830}" srcOrd="0" destOrd="0" presId="urn:microsoft.com/office/officeart/2005/8/layout/hProcess9"/>
    <dgm:cxn modelId="{A119B1C3-0F8F-4B61-A0C0-56AA433E452E}" srcId="{9EF8C61A-0354-48AA-9F86-4A57F894DA1A}" destId="{B36B08B7-4043-4BD1-9121-A411A0F9FD53}" srcOrd="3" destOrd="0" parTransId="{C467B9A7-F252-4972-88E8-95E300CF47A5}" sibTransId="{76AE77D6-291C-4790-A245-B000F0D30AA2}"/>
    <dgm:cxn modelId="{BC8D1FCB-81CF-4AD9-A3A9-6E15CE4A5EDE}" type="presOf" srcId="{B36B08B7-4043-4BD1-9121-A411A0F9FD53}" destId="{389F7C7D-D3E8-4A46-9084-C92C580FCAA0}" srcOrd="0" destOrd="0" presId="urn:microsoft.com/office/officeart/2005/8/layout/hProcess9"/>
    <dgm:cxn modelId="{A8F90111-99F6-496C-B5A4-6B9136DFAE57}" type="presOf" srcId="{9EF8C61A-0354-48AA-9F86-4A57F894DA1A}" destId="{E549FA30-EF96-40DE-8F8F-C302941126F6}" srcOrd="0" destOrd="0" presId="urn:microsoft.com/office/officeart/2005/8/layout/hProcess9"/>
    <dgm:cxn modelId="{6F63078C-475A-40A2-B1A3-5C731C83A5CA}" type="presParOf" srcId="{E549FA30-EF96-40DE-8F8F-C302941126F6}" destId="{BBA37580-3E41-4197-8037-57E5C04F22D2}" srcOrd="0" destOrd="0" presId="urn:microsoft.com/office/officeart/2005/8/layout/hProcess9"/>
    <dgm:cxn modelId="{8FE444EF-3C7D-41E6-B20C-E956D533E7B9}" type="presParOf" srcId="{E549FA30-EF96-40DE-8F8F-C302941126F6}" destId="{6D076C91-DAD4-4A4E-80BC-92CE912CB17C}" srcOrd="1" destOrd="0" presId="urn:microsoft.com/office/officeart/2005/8/layout/hProcess9"/>
    <dgm:cxn modelId="{476F2BBC-3F58-4FE4-B3AB-FB0C804B05E0}" type="presParOf" srcId="{6D076C91-DAD4-4A4E-80BC-92CE912CB17C}" destId="{C3FE49F6-3E61-4398-ABA0-00BB5DE89830}" srcOrd="0" destOrd="0" presId="urn:microsoft.com/office/officeart/2005/8/layout/hProcess9"/>
    <dgm:cxn modelId="{18652D6F-44EA-4F19-8CA1-0AC26DFD1530}" type="presParOf" srcId="{6D076C91-DAD4-4A4E-80BC-92CE912CB17C}" destId="{06FE6F50-E6EC-4703-BF24-154CE1CD4359}" srcOrd="1" destOrd="0" presId="urn:microsoft.com/office/officeart/2005/8/layout/hProcess9"/>
    <dgm:cxn modelId="{5E898859-40AA-4577-8AF0-5BE675965080}" type="presParOf" srcId="{6D076C91-DAD4-4A4E-80BC-92CE912CB17C}" destId="{2831C700-20CA-4D22-AC08-75F026AD1B60}" srcOrd="2" destOrd="0" presId="urn:microsoft.com/office/officeart/2005/8/layout/hProcess9"/>
    <dgm:cxn modelId="{C6844091-E6DF-4176-96EC-416A094F0436}" type="presParOf" srcId="{6D076C91-DAD4-4A4E-80BC-92CE912CB17C}" destId="{F6EFDAF3-635E-40C0-AC4F-9A6CB0FCA26E}" srcOrd="3" destOrd="0" presId="urn:microsoft.com/office/officeart/2005/8/layout/hProcess9"/>
    <dgm:cxn modelId="{386F7B65-BD9B-4EAF-8D57-8A9A79943811}" type="presParOf" srcId="{6D076C91-DAD4-4A4E-80BC-92CE912CB17C}" destId="{43D87545-1DF8-4543-8D77-CDBE2A94E087}" srcOrd="4" destOrd="0" presId="urn:microsoft.com/office/officeart/2005/8/layout/hProcess9"/>
    <dgm:cxn modelId="{038471E9-061A-4469-B8E6-F296C3A60083}" type="presParOf" srcId="{6D076C91-DAD4-4A4E-80BC-92CE912CB17C}" destId="{25663727-096B-45C9-9297-D2004E506278}" srcOrd="5" destOrd="0" presId="urn:microsoft.com/office/officeart/2005/8/layout/hProcess9"/>
    <dgm:cxn modelId="{DBF20BD8-454D-42AD-ADC9-7059DDE6C332}" type="presParOf" srcId="{6D076C91-DAD4-4A4E-80BC-92CE912CB17C}" destId="{389F7C7D-D3E8-4A46-9084-C92C580FCAA0}"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330334D7-923B-4DC7-BBD8-FFB01630FE9B}" type="datetimeFigureOut">
              <a:rPr lang="en-US" smtClean="0"/>
              <a:t>4/11/2018</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6E4C8350-5A0B-4543-AFB5-3DD66C49C6B1}" type="slidenum">
              <a:rPr lang="en-US" smtClean="0"/>
              <a:t>‹#›</a:t>
            </a:fld>
            <a:endParaRPr lang="en-US" dirty="0"/>
          </a:p>
        </p:txBody>
      </p:sp>
    </p:spTree>
    <p:extLst>
      <p:ext uri="{BB962C8B-B14F-4D97-AF65-F5344CB8AC3E}">
        <p14:creationId xmlns:p14="http://schemas.microsoft.com/office/powerpoint/2010/main" val="210956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CC250AF-F5BC-4D7D-8930-77CEF1ED360C}" type="datetimeFigureOut">
              <a:rPr lang="en-US" smtClean="0"/>
              <a:t>4/11/2018</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21D2C34-33D7-4D10-81B5-5D93379917E7}" type="slidenum">
              <a:rPr lang="en-US" smtClean="0"/>
              <a:t>‹#›</a:t>
            </a:fld>
            <a:endParaRPr lang="en-US" dirty="0"/>
          </a:p>
        </p:txBody>
      </p:sp>
    </p:spTree>
    <p:extLst>
      <p:ext uri="{BB962C8B-B14F-4D97-AF65-F5344CB8AC3E}">
        <p14:creationId xmlns:p14="http://schemas.microsoft.com/office/powerpoint/2010/main" val="2631518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a company starts a compliance program, it is often tempted to delay starting the process of building a compliance program until they have: • Analyzed all the issues they have now or will have in the future • Identified all the risks that apply to their businesses that they know about and then start hunting for risks that they do not know about • Benchmark against the structure and resources that other companies  have • Identify all the legacy policies and procedure documents and carefully filing them away in a central repository. • Before the company starts: • Putting any resources into compliance • Identifying owners of any compliance risks • Creating any policies and procedures designed to manage compliance risk. </a:t>
            </a:r>
          </a:p>
          <a:p>
            <a:r>
              <a:rPr lang="en-US" dirty="0" smtClean="0"/>
              <a:t>The problem is that while all of this investigation is going on, compliance risks still apply to the company and the delay in the company’s response creates even more risk.</a:t>
            </a:r>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t>8</a:t>
            </a:fld>
            <a:endParaRPr lang="en-US" dirty="0"/>
          </a:p>
        </p:txBody>
      </p:sp>
    </p:spTree>
    <p:extLst>
      <p:ext uri="{BB962C8B-B14F-4D97-AF65-F5344CB8AC3E}">
        <p14:creationId xmlns:p14="http://schemas.microsoft.com/office/powerpoint/2010/main" val="9091620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with photo">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885261" y="2364897"/>
            <a:ext cx="5368032" cy="901567"/>
          </a:xfrm>
        </p:spPr>
        <p:txBody>
          <a:bodyPr/>
          <a:lstStyle>
            <a:lvl1pPr marL="0" indent="0" algn="ctr">
              <a:lnSpc>
                <a:spcPct val="100000"/>
              </a:lnSpc>
              <a:spcBef>
                <a:spcPts val="0"/>
              </a:spcBef>
              <a:buNone/>
              <a:defRPr sz="2400" b="1" baseline="0">
                <a:solidFill>
                  <a:srgbClr val="4E84C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br>
              <a:rPr lang="en-US" dirty="0"/>
            </a:br>
            <a:r>
              <a:rPr lang="en-US" dirty="0"/>
              <a:t>Calibri Body 24 pt., Bold</a:t>
            </a: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30136" y="4637713"/>
            <a:ext cx="1936198" cy="1188342"/>
          </a:xfrm>
          <a:prstGeom prst="rect">
            <a:avLst/>
          </a:prstGeom>
        </p:spPr>
      </p:pic>
      <p:sp>
        <p:nvSpPr>
          <p:cNvPr id="5" name="Text Placeholder 4"/>
          <p:cNvSpPr>
            <a:spLocks noGrp="1"/>
          </p:cNvSpPr>
          <p:nvPr>
            <p:ph type="body" sz="quarter" idx="10" hasCustomPrompt="1"/>
          </p:nvPr>
        </p:nvSpPr>
        <p:spPr>
          <a:xfrm>
            <a:off x="880077" y="3429748"/>
            <a:ext cx="5368032" cy="757788"/>
          </a:xfrm>
        </p:spPr>
        <p:txBody>
          <a:bodyPr>
            <a:normAutofit/>
          </a:bodyPr>
          <a:lstStyle>
            <a:lvl1pPr marL="0" indent="0" algn="ctr">
              <a:lnSpc>
                <a:spcPct val="100000"/>
              </a:lnSpc>
              <a:spcBef>
                <a:spcPts val="0"/>
              </a:spcBef>
              <a:buNone/>
              <a:defRPr sz="2000" i="1" baseline="0">
                <a:solidFill>
                  <a:srgbClr val="4E84C4"/>
                </a:solidFill>
                <a:latin typeface="+mn-lt"/>
              </a:defRPr>
            </a:lvl1pPr>
            <a:lvl2pPr marL="457200" indent="0">
              <a:buNone/>
              <a:defRPr/>
            </a:lvl2pPr>
            <a:lvl5pPr marL="1828800" indent="0">
              <a:buNone/>
              <a:defRPr/>
            </a:lvl5pPr>
          </a:lstStyle>
          <a:p>
            <a:pPr lvl="0"/>
            <a:r>
              <a:rPr lang="en-US" dirty="0"/>
              <a:t>Presenter’s name and title</a:t>
            </a:r>
          </a:p>
          <a:p>
            <a:pPr lvl="0"/>
            <a:r>
              <a:rPr lang="en-US" dirty="0"/>
              <a:t>Calibri Body 20 pt., italics</a:t>
            </a:r>
          </a:p>
        </p:txBody>
      </p:sp>
      <p:sp>
        <p:nvSpPr>
          <p:cNvPr id="4" name="Title 3"/>
          <p:cNvSpPr>
            <a:spLocks noGrp="1"/>
          </p:cNvSpPr>
          <p:nvPr>
            <p:ph type="title" hasCustomPrompt="1"/>
          </p:nvPr>
        </p:nvSpPr>
        <p:spPr>
          <a:xfrm>
            <a:off x="311726" y="894191"/>
            <a:ext cx="6380019" cy="1325563"/>
          </a:xfrm>
        </p:spPr>
        <p:txBody>
          <a:bodyPr anchor="b" anchorCtr="0">
            <a:noAutofit/>
          </a:bodyPr>
          <a:lstStyle>
            <a:lvl1pPr algn="ctr">
              <a:lnSpc>
                <a:spcPct val="100000"/>
              </a:lnSpc>
              <a:defRPr sz="4000" b="1" spc="0" baseline="0"/>
            </a:lvl1pPr>
          </a:lstStyle>
          <a:p>
            <a:r>
              <a:rPr lang="en-US" dirty="0"/>
              <a:t>Presentation Title</a:t>
            </a:r>
            <a:br>
              <a:rPr lang="en-US" dirty="0"/>
            </a:br>
            <a:r>
              <a:rPr lang="en-US" dirty="0"/>
              <a:t>Calibri 40 Pt.</a:t>
            </a:r>
          </a:p>
        </p:txBody>
      </p:sp>
      <p:sp>
        <p:nvSpPr>
          <p:cNvPr id="6" name="Picture Placeholder 5"/>
          <p:cNvSpPr>
            <a:spLocks noGrp="1"/>
          </p:cNvSpPr>
          <p:nvPr>
            <p:ph type="pic" sz="quarter" idx="12" hasCustomPrompt="1"/>
          </p:nvPr>
        </p:nvSpPr>
        <p:spPr>
          <a:xfrm>
            <a:off x="7040563" y="230188"/>
            <a:ext cx="5151437" cy="6627812"/>
          </a:xfrm>
        </p:spPr>
        <p:txBody>
          <a:bodyPr>
            <a:normAutofit/>
          </a:bodyPr>
          <a:lstStyle>
            <a:lvl1pPr>
              <a:defRPr sz="1400" baseline="0"/>
            </a:lvl1pPr>
          </a:lstStyle>
          <a:p>
            <a:r>
              <a:rPr lang="en-US" dirty="0"/>
              <a:t>Choose a vertical-oriented photo</a:t>
            </a:r>
          </a:p>
        </p:txBody>
      </p:sp>
    </p:spTree>
    <p:extLst>
      <p:ext uri="{BB962C8B-B14F-4D97-AF65-F5344CB8AC3E}">
        <p14:creationId xmlns:p14="http://schemas.microsoft.com/office/powerpoint/2010/main" val="2272255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no phot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944862" y="1822563"/>
            <a:ext cx="6261618" cy="1181849"/>
          </a:xfrm>
        </p:spPr>
        <p:txBody>
          <a:bodyPr anchor="b" anchorCtr="0">
            <a:noAutofit/>
          </a:bodyPr>
          <a:lstStyle>
            <a:lvl1pPr algn="l">
              <a:lnSpc>
                <a:spcPct val="100000"/>
              </a:lnSpc>
              <a:defRPr sz="4000" b="1" spc="0" baseline="0">
                <a:solidFill>
                  <a:srgbClr val="24446C"/>
                </a:solidFill>
                <a:latin typeface="Calibri" panose="020F0502020204030204" pitchFamily="34" charset="0"/>
              </a:defRPr>
            </a:lvl1pPr>
          </a:lstStyle>
          <a:p>
            <a:r>
              <a:rPr lang="en-US" dirty="0"/>
              <a:t>Presentation Title </a:t>
            </a:r>
            <a:br>
              <a:rPr lang="en-US" dirty="0"/>
            </a:br>
            <a:r>
              <a:rPr lang="en-US" dirty="0"/>
              <a:t>Calibri 40 Pt.</a:t>
            </a:r>
          </a:p>
        </p:txBody>
      </p:sp>
      <p:sp>
        <p:nvSpPr>
          <p:cNvPr id="3" name="Subtitle 2"/>
          <p:cNvSpPr>
            <a:spLocks noGrp="1"/>
          </p:cNvSpPr>
          <p:nvPr>
            <p:ph type="subTitle" idx="1" hasCustomPrompt="1"/>
          </p:nvPr>
        </p:nvSpPr>
        <p:spPr>
          <a:xfrm>
            <a:off x="4944862" y="3152886"/>
            <a:ext cx="6261618" cy="901567"/>
          </a:xfrm>
        </p:spPr>
        <p:txBody>
          <a:bodyPr/>
          <a:lstStyle>
            <a:lvl1pPr marL="0" indent="0" algn="l">
              <a:lnSpc>
                <a:spcPct val="100000"/>
              </a:lnSpc>
              <a:spcBef>
                <a:spcPts val="0"/>
              </a:spcBef>
              <a:buNone/>
              <a:defRPr sz="2400" b="1">
                <a:solidFill>
                  <a:srgbClr val="4E84C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br>
              <a:rPr lang="en-US" dirty="0"/>
            </a:br>
            <a:r>
              <a:rPr lang="en-US" dirty="0"/>
              <a:t>Calibri Body 24 pt., Bold</a:t>
            </a: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4388" y="2311765"/>
            <a:ext cx="2887109" cy="1771964"/>
          </a:xfrm>
          <a:prstGeom prst="rect">
            <a:avLst/>
          </a:prstGeom>
        </p:spPr>
      </p:pic>
      <p:cxnSp>
        <p:nvCxnSpPr>
          <p:cNvPr id="11" name="Straight Connector 10"/>
          <p:cNvCxnSpPr/>
          <p:nvPr userDrawn="1"/>
        </p:nvCxnSpPr>
        <p:spPr>
          <a:xfrm>
            <a:off x="4509858" y="1868133"/>
            <a:ext cx="0" cy="3023453"/>
          </a:xfrm>
          <a:prstGeom prst="line">
            <a:avLst/>
          </a:prstGeom>
          <a:ln w="15875">
            <a:solidFill>
              <a:srgbClr val="4E84C4"/>
            </a:solidFill>
          </a:ln>
        </p:spPr>
        <p:style>
          <a:lnRef idx="1">
            <a:schemeClr val="accent1"/>
          </a:lnRef>
          <a:fillRef idx="0">
            <a:schemeClr val="accent1"/>
          </a:fillRef>
          <a:effectRef idx="0">
            <a:schemeClr val="accent1"/>
          </a:effectRef>
          <a:fontRef idx="minor">
            <a:schemeClr val="tx1"/>
          </a:fontRef>
        </p:style>
      </p:cxnSp>
      <p:sp>
        <p:nvSpPr>
          <p:cNvPr id="5" name="Text Placeholder 4"/>
          <p:cNvSpPr>
            <a:spLocks noGrp="1"/>
          </p:cNvSpPr>
          <p:nvPr>
            <p:ph type="body" sz="quarter" idx="10" hasCustomPrompt="1"/>
          </p:nvPr>
        </p:nvSpPr>
        <p:spPr>
          <a:xfrm>
            <a:off x="4944862" y="4186388"/>
            <a:ext cx="6261618" cy="725518"/>
          </a:xfrm>
        </p:spPr>
        <p:txBody>
          <a:bodyPr>
            <a:normAutofit/>
          </a:bodyPr>
          <a:lstStyle>
            <a:lvl1pPr marL="0" indent="0">
              <a:lnSpc>
                <a:spcPct val="100000"/>
              </a:lnSpc>
              <a:spcBef>
                <a:spcPts val="0"/>
              </a:spcBef>
              <a:buNone/>
              <a:defRPr sz="2000" i="1">
                <a:solidFill>
                  <a:srgbClr val="4E84C4"/>
                </a:solidFill>
                <a:latin typeface="+mn-lt"/>
              </a:defRPr>
            </a:lvl1pPr>
            <a:lvl2pPr marL="457200" indent="0">
              <a:buNone/>
              <a:defRPr/>
            </a:lvl2pPr>
            <a:lvl5pPr marL="1828800" indent="0">
              <a:buNone/>
              <a:defRPr/>
            </a:lvl5pPr>
          </a:lstStyle>
          <a:p>
            <a:pPr lvl="0"/>
            <a:r>
              <a:rPr lang="en-US" dirty="0"/>
              <a:t>Presenter’s name and title</a:t>
            </a:r>
          </a:p>
          <a:p>
            <a:pPr lvl="0"/>
            <a:r>
              <a:rPr lang="en-US" dirty="0"/>
              <a:t>Calibri Body 20 pt., italics</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732024"/>
            <a:ext cx="12192000" cy="1133927"/>
          </a:xfrm>
          <a:prstGeom prst="rect">
            <a:avLst/>
          </a:prstGeom>
        </p:spPr>
      </p:pic>
    </p:spTree>
    <p:extLst>
      <p:ext uri="{BB962C8B-B14F-4D97-AF65-F5344CB8AC3E}">
        <p14:creationId xmlns:p14="http://schemas.microsoft.com/office/powerpoint/2010/main" val="3862933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_photo on right">
    <p:spTree>
      <p:nvGrpSpPr>
        <p:cNvPr id="1" name=""/>
        <p:cNvGrpSpPr/>
        <p:nvPr/>
      </p:nvGrpSpPr>
      <p:grpSpPr>
        <a:xfrm>
          <a:off x="0" y="0"/>
          <a:ext cx="0" cy="0"/>
          <a:chOff x="0" y="0"/>
          <a:chExt cx="0" cy="0"/>
        </a:xfrm>
      </p:grpSpPr>
      <p:sp>
        <p:nvSpPr>
          <p:cNvPr id="13" name="Picture Placeholder 12"/>
          <p:cNvSpPr>
            <a:spLocks noGrp="1"/>
          </p:cNvSpPr>
          <p:nvPr>
            <p:ph type="pic" sz="quarter" idx="11" hasCustomPrompt="1"/>
          </p:nvPr>
        </p:nvSpPr>
        <p:spPr>
          <a:xfrm>
            <a:off x="7033835" y="230820"/>
            <a:ext cx="5158154" cy="6631620"/>
          </a:xfrm>
        </p:spPr>
        <p:txBody>
          <a:bodyPr>
            <a:normAutofit/>
          </a:bodyPr>
          <a:lstStyle>
            <a:lvl1pPr marL="0" indent="0">
              <a:buNone/>
              <a:defRPr sz="1400" baseline="0"/>
            </a:lvl1pPr>
          </a:lstStyle>
          <a:p>
            <a:r>
              <a:rPr lang="en-US" dirty="0"/>
              <a:t>Choose a vertical-oriented photo</a:t>
            </a:r>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8603" y="6460867"/>
            <a:ext cx="1473757" cy="241775"/>
          </a:xfrm>
          <a:prstGeom prst="rect">
            <a:avLst/>
          </a:prstGeom>
        </p:spPr>
      </p:pic>
      <p:sp>
        <p:nvSpPr>
          <p:cNvPr id="12" name="Title 1"/>
          <p:cNvSpPr>
            <a:spLocks noGrp="1"/>
          </p:cNvSpPr>
          <p:nvPr>
            <p:ph type="title" hasCustomPrompt="1"/>
          </p:nvPr>
        </p:nvSpPr>
        <p:spPr>
          <a:xfrm>
            <a:off x="598489" y="1778000"/>
            <a:ext cx="5854622" cy="1178559"/>
          </a:xfrm>
        </p:spPr>
        <p:txBody>
          <a:bodyPr anchor="b" anchorCtr="0">
            <a:normAutofit/>
          </a:bodyPr>
          <a:lstStyle>
            <a:lvl1pPr algn="ctr">
              <a:defRPr sz="3600" b="1" baseline="0"/>
            </a:lvl1pPr>
          </a:lstStyle>
          <a:p>
            <a:r>
              <a:rPr lang="en-US" dirty="0"/>
              <a:t>Section Heading, </a:t>
            </a:r>
            <a:br>
              <a:rPr lang="en-US" dirty="0"/>
            </a:br>
            <a:r>
              <a:rPr lang="en-US" dirty="0"/>
              <a:t>Calibri 36 Pt.</a:t>
            </a:r>
          </a:p>
        </p:txBody>
      </p:sp>
      <p:sp>
        <p:nvSpPr>
          <p:cNvPr id="6" name="Text Placeholder 5"/>
          <p:cNvSpPr>
            <a:spLocks noGrp="1"/>
          </p:cNvSpPr>
          <p:nvPr>
            <p:ph type="body" sz="quarter" idx="12" hasCustomPrompt="1"/>
          </p:nvPr>
        </p:nvSpPr>
        <p:spPr>
          <a:xfrm>
            <a:off x="598488" y="3068321"/>
            <a:ext cx="5854700" cy="565352"/>
          </a:xfrm>
        </p:spPr>
        <p:txBody>
          <a:bodyPr>
            <a:normAutofit/>
          </a:bodyPr>
          <a:lstStyle>
            <a:lvl1pPr algn="ctr">
              <a:defRPr sz="2800" baseline="0"/>
            </a:lvl1pPr>
          </a:lstStyle>
          <a:p>
            <a:pPr lvl="0"/>
            <a:r>
              <a:rPr lang="en-US" dirty="0"/>
              <a:t>Section subhead, Calibri Body 30 pt.</a:t>
            </a:r>
          </a:p>
        </p:txBody>
      </p:sp>
    </p:spTree>
    <p:extLst>
      <p:ext uri="{BB962C8B-B14F-4D97-AF65-F5344CB8AC3E}">
        <p14:creationId xmlns:p14="http://schemas.microsoft.com/office/powerpoint/2010/main" val="3831512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photo on left">
    <p:spTree>
      <p:nvGrpSpPr>
        <p:cNvPr id="1" name=""/>
        <p:cNvGrpSpPr/>
        <p:nvPr/>
      </p:nvGrpSpPr>
      <p:grpSpPr>
        <a:xfrm>
          <a:off x="0" y="0"/>
          <a:ext cx="0" cy="0"/>
          <a:chOff x="0" y="0"/>
          <a:chExt cx="0" cy="0"/>
        </a:xfrm>
      </p:grpSpPr>
      <p:sp>
        <p:nvSpPr>
          <p:cNvPr id="13" name="Picture Placeholder 12"/>
          <p:cNvSpPr>
            <a:spLocks noGrp="1"/>
          </p:cNvSpPr>
          <p:nvPr>
            <p:ph type="pic" sz="quarter" idx="11" hasCustomPrompt="1"/>
          </p:nvPr>
        </p:nvSpPr>
        <p:spPr>
          <a:xfrm>
            <a:off x="0" y="226466"/>
            <a:ext cx="5158154" cy="6631620"/>
          </a:xfrm>
        </p:spPr>
        <p:txBody>
          <a:bodyPr>
            <a:normAutofit/>
          </a:bodyPr>
          <a:lstStyle>
            <a:lvl1pPr marL="0" indent="0">
              <a:buNone/>
              <a:defRPr sz="1400" baseline="0"/>
            </a:lvl1pPr>
          </a:lstStyle>
          <a:p>
            <a:r>
              <a:rPr lang="en-US" dirty="0"/>
              <a:t>Choose a vertical-oriented photo</a:t>
            </a:r>
          </a:p>
        </p:txBody>
      </p:sp>
      <p:sp>
        <p:nvSpPr>
          <p:cNvPr id="10" name="Text Placeholder 5"/>
          <p:cNvSpPr>
            <a:spLocks noGrp="1"/>
          </p:cNvSpPr>
          <p:nvPr>
            <p:ph type="body" sz="quarter" idx="13" hasCustomPrompt="1"/>
          </p:nvPr>
        </p:nvSpPr>
        <p:spPr>
          <a:xfrm>
            <a:off x="5729288" y="3079063"/>
            <a:ext cx="5854700" cy="565352"/>
          </a:xfrm>
        </p:spPr>
        <p:txBody>
          <a:bodyPr>
            <a:normAutofit/>
          </a:bodyPr>
          <a:lstStyle>
            <a:lvl1pPr algn="ctr">
              <a:defRPr sz="2800">
                <a:solidFill>
                  <a:schemeClr val="accent1"/>
                </a:solidFill>
              </a:defRPr>
            </a:lvl1pPr>
          </a:lstStyle>
          <a:p>
            <a:pPr lvl="0"/>
            <a:r>
              <a:rPr lang="en-US" dirty="0"/>
              <a:t>Section subhead, Calibri Body 30 pt.</a:t>
            </a:r>
          </a:p>
        </p:txBody>
      </p:sp>
      <p:sp>
        <p:nvSpPr>
          <p:cNvPr id="15" name="Title 1"/>
          <p:cNvSpPr>
            <a:spLocks noGrp="1"/>
          </p:cNvSpPr>
          <p:nvPr>
            <p:ph type="title" hasCustomPrompt="1"/>
          </p:nvPr>
        </p:nvSpPr>
        <p:spPr>
          <a:xfrm>
            <a:off x="5729288" y="1838961"/>
            <a:ext cx="5854622" cy="1108478"/>
          </a:xfrm>
        </p:spPr>
        <p:txBody>
          <a:bodyPr anchor="b" anchorCtr="0">
            <a:normAutofit/>
          </a:bodyPr>
          <a:lstStyle>
            <a:lvl1pPr algn="ctr">
              <a:defRPr sz="3600" b="1" baseline="0"/>
            </a:lvl1pPr>
          </a:lstStyle>
          <a:p>
            <a:r>
              <a:rPr lang="en-US" dirty="0"/>
              <a:t>Section Heading, </a:t>
            </a:r>
            <a:br>
              <a:rPr lang="en-US" dirty="0"/>
            </a:br>
            <a:r>
              <a:rPr lang="en-US" dirty="0"/>
              <a:t>Calibri 36 Pt</a:t>
            </a:r>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8603" y="6460867"/>
            <a:ext cx="1473757" cy="241775"/>
          </a:xfrm>
          <a:prstGeom prst="rect">
            <a:avLst/>
          </a:prstGeom>
        </p:spPr>
      </p:pic>
    </p:spTree>
    <p:extLst>
      <p:ext uri="{BB962C8B-B14F-4D97-AF65-F5344CB8AC3E}">
        <p14:creationId xmlns:p14="http://schemas.microsoft.com/office/powerpoint/2010/main" val="2951963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_no photo">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732024"/>
            <a:ext cx="12192000" cy="1133927"/>
          </a:xfrm>
          <a:prstGeom prst="rect">
            <a:avLst/>
          </a:prstGeom>
        </p:spPr>
      </p:pic>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5092" y="6453932"/>
            <a:ext cx="1560777" cy="255644"/>
          </a:xfrm>
          <a:prstGeom prst="rect">
            <a:avLst/>
          </a:prstGeom>
        </p:spPr>
      </p:pic>
      <p:sp>
        <p:nvSpPr>
          <p:cNvPr id="10" name="Text Placeholder 5"/>
          <p:cNvSpPr>
            <a:spLocks noGrp="1"/>
          </p:cNvSpPr>
          <p:nvPr>
            <p:ph type="body" sz="quarter" idx="13" hasCustomPrompt="1"/>
          </p:nvPr>
        </p:nvSpPr>
        <p:spPr>
          <a:xfrm>
            <a:off x="612531" y="3079063"/>
            <a:ext cx="10972946" cy="565352"/>
          </a:xfrm>
        </p:spPr>
        <p:txBody>
          <a:bodyPr>
            <a:normAutofit/>
          </a:bodyPr>
          <a:lstStyle>
            <a:lvl1pPr algn="ctr">
              <a:defRPr sz="2800"/>
            </a:lvl1pPr>
          </a:lstStyle>
          <a:p>
            <a:pPr lvl="0"/>
            <a:r>
              <a:rPr lang="en-US" dirty="0"/>
              <a:t>Section subhead, Calibri Body 30 pt.</a:t>
            </a:r>
          </a:p>
        </p:txBody>
      </p:sp>
      <p:sp>
        <p:nvSpPr>
          <p:cNvPr id="15" name="Title 1"/>
          <p:cNvSpPr>
            <a:spLocks noGrp="1"/>
          </p:cNvSpPr>
          <p:nvPr>
            <p:ph type="title" hasCustomPrompt="1"/>
          </p:nvPr>
        </p:nvSpPr>
        <p:spPr>
          <a:xfrm>
            <a:off x="612559" y="1838961"/>
            <a:ext cx="10972800" cy="1108478"/>
          </a:xfrm>
        </p:spPr>
        <p:txBody>
          <a:bodyPr anchor="b" anchorCtr="0">
            <a:normAutofit/>
          </a:bodyPr>
          <a:lstStyle>
            <a:lvl1pPr algn="ctr">
              <a:defRPr sz="3600" b="1" baseline="0">
                <a:solidFill>
                  <a:schemeClr val="tx2"/>
                </a:solidFill>
              </a:defRPr>
            </a:lvl1pPr>
          </a:lstStyle>
          <a:p>
            <a:r>
              <a:rPr lang="en-US" dirty="0"/>
              <a:t>Section Heading, </a:t>
            </a:r>
            <a:br>
              <a:rPr lang="en-US" dirty="0"/>
            </a:br>
            <a:r>
              <a:rPr lang="en-US" dirty="0"/>
              <a:t>Calibri 36 Pt</a:t>
            </a:r>
          </a:p>
        </p:txBody>
      </p:sp>
    </p:spTree>
    <p:extLst>
      <p:ext uri="{BB962C8B-B14F-4D97-AF65-F5344CB8AC3E}">
        <p14:creationId xmlns:p14="http://schemas.microsoft.com/office/powerpoint/2010/main" val="2764559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_single column_no phot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19545" y="553744"/>
            <a:ext cx="11076710" cy="1042658"/>
          </a:xfrm>
        </p:spPr>
        <p:txBody>
          <a:bodyPr anchor="b" anchorCtr="0">
            <a:normAutofit/>
          </a:bodyPr>
          <a:lstStyle>
            <a:lvl1pPr>
              <a:defRPr sz="3600" b="1" baseline="0"/>
            </a:lvl1pPr>
          </a:lstStyle>
          <a:p>
            <a:r>
              <a:rPr lang="en-US" dirty="0"/>
              <a:t>Slide Heading Calibri 36 Pt.</a:t>
            </a:r>
          </a:p>
        </p:txBody>
      </p:sp>
      <p:sp>
        <p:nvSpPr>
          <p:cNvPr id="8" name="Slide Number Placeholder 6"/>
          <p:cNvSpPr>
            <a:spLocks noGrp="1"/>
          </p:cNvSpPr>
          <p:nvPr>
            <p:ph type="sldNum" sz="quarter" idx="12"/>
          </p:nvPr>
        </p:nvSpPr>
        <p:spPr>
          <a:xfrm>
            <a:off x="5758162" y="6187207"/>
            <a:ext cx="594147" cy="352237"/>
          </a:xfrm>
        </p:spPr>
        <p:txBody>
          <a:bodyPr/>
          <a:lstStyle/>
          <a:p>
            <a:fld id="{82ECB687-F57F-49F9-B73A-487ED709F178}" type="slidenum">
              <a:rPr lang="en-US" smtClean="0"/>
              <a:t>‹#›</a:t>
            </a:fld>
            <a:endParaRPr lang="en-US" dirty="0"/>
          </a:p>
        </p:txBody>
      </p:sp>
      <p:sp>
        <p:nvSpPr>
          <p:cNvPr id="4" name="Text Placeholder 3"/>
          <p:cNvSpPr>
            <a:spLocks noGrp="1"/>
          </p:cNvSpPr>
          <p:nvPr>
            <p:ph type="body" sz="quarter" idx="14" hasCustomPrompt="1"/>
          </p:nvPr>
        </p:nvSpPr>
        <p:spPr>
          <a:xfrm>
            <a:off x="519545" y="1790589"/>
            <a:ext cx="11076710" cy="3970131"/>
          </a:xfrm>
        </p:spPr>
        <p:txBody>
          <a:bodyPr/>
          <a:lstStyle/>
          <a:p>
            <a:pPr lvl="0"/>
            <a:r>
              <a:rPr lang="en-US" dirty="0"/>
              <a:t>Subhead Calibri Body 30 pt.</a:t>
            </a:r>
          </a:p>
          <a:p>
            <a:pPr lvl="1"/>
            <a:r>
              <a:rPr lang="en-US" dirty="0"/>
              <a:t>Calibri Body 28 pt.</a:t>
            </a:r>
          </a:p>
          <a:p>
            <a:pPr lvl="2"/>
            <a:r>
              <a:rPr lang="en-US" dirty="0"/>
              <a:t>Calibri Body 24 pt.</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732024"/>
            <a:ext cx="12192000" cy="1133927"/>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5092" y="6453932"/>
            <a:ext cx="1560777" cy="255644"/>
          </a:xfrm>
          <a:prstGeom prst="rect">
            <a:avLst/>
          </a:prstGeom>
        </p:spPr>
      </p:pic>
    </p:spTree>
    <p:extLst>
      <p:ext uri="{BB962C8B-B14F-4D97-AF65-F5344CB8AC3E}">
        <p14:creationId xmlns:p14="http://schemas.microsoft.com/office/powerpoint/2010/main" val="426019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_2-column_no phot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19545" y="561109"/>
            <a:ext cx="11087100" cy="1034011"/>
          </a:xfrm>
        </p:spPr>
        <p:txBody>
          <a:bodyPr anchor="b" anchorCtr="0"/>
          <a:lstStyle>
            <a:lvl1pPr>
              <a:defRPr b="1"/>
            </a:lvl1pPr>
          </a:lstStyle>
          <a:p>
            <a:r>
              <a:rPr lang="en-US" dirty="0"/>
              <a:t>Slide Heading Calibri 36 Pt.</a:t>
            </a:r>
          </a:p>
        </p:txBody>
      </p:sp>
      <p:sp>
        <p:nvSpPr>
          <p:cNvPr id="7" name="Slide Number Placeholder 6"/>
          <p:cNvSpPr>
            <a:spLocks noGrp="1"/>
          </p:cNvSpPr>
          <p:nvPr>
            <p:ph type="sldNum" sz="quarter" idx="12"/>
          </p:nvPr>
        </p:nvSpPr>
        <p:spPr>
          <a:xfrm>
            <a:off x="5758162" y="6187207"/>
            <a:ext cx="594147" cy="352237"/>
          </a:xfrm>
        </p:spPr>
        <p:txBody>
          <a:bodyPr/>
          <a:lstStyle/>
          <a:p>
            <a:fld id="{82ECB687-F57F-49F9-B73A-487ED709F178}" type="slidenum">
              <a:rPr lang="en-US" smtClean="0"/>
              <a:t>‹#›</a:t>
            </a:fld>
            <a:endParaRPr lang="en-US" dirty="0"/>
          </a:p>
        </p:txBody>
      </p:sp>
      <p:sp>
        <p:nvSpPr>
          <p:cNvPr id="5" name="Text Placeholder 4"/>
          <p:cNvSpPr>
            <a:spLocks noGrp="1"/>
          </p:cNvSpPr>
          <p:nvPr>
            <p:ph type="body" sz="quarter" idx="15" hasCustomPrompt="1"/>
          </p:nvPr>
        </p:nvSpPr>
        <p:spPr>
          <a:xfrm>
            <a:off x="519545" y="1790588"/>
            <a:ext cx="5238617" cy="4102212"/>
          </a:xfrm>
        </p:spPr>
        <p:txBody>
          <a:bodyPr/>
          <a:lstStyle>
            <a:lvl1pPr>
              <a:defRPr baseline="0"/>
            </a:lvl1pPr>
            <a:lvl2pPr>
              <a:defRPr baseline="0"/>
            </a:lvl2pPr>
            <a:lvl3pPr>
              <a:defRPr/>
            </a:lvl3pPr>
            <a:lvl4pPr>
              <a:defRPr baseline="0"/>
            </a:lvl4pPr>
            <a:lvl5pPr>
              <a:defRPr/>
            </a:lvl5pPr>
          </a:lstStyle>
          <a:p>
            <a:pPr lvl="0"/>
            <a:r>
              <a:rPr lang="en-US" dirty="0"/>
              <a:t>Subhead Calibri Body 30 pt.</a:t>
            </a:r>
          </a:p>
          <a:p>
            <a:pPr lvl="1"/>
            <a:r>
              <a:rPr lang="en-US" dirty="0"/>
              <a:t>Calibri Body 28 pt.</a:t>
            </a:r>
          </a:p>
          <a:p>
            <a:pPr lvl="2"/>
            <a:r>
              <a:rPr lang="en-US" dirty="0"/>
              <a:t>Calibri Body 24 pt.</a:t>
            </a:r>
          </a:p>
        </p:txBody>
      </p:sp>
      <p:sp>
        <p:nvSpPr>
          <p:cNvPr id="11" name="Text Placeholder 4"/>
          <p:cNvSpPr>
            <a:spLocks noGrp="1"/>
          </p:cNvSpPr>
          <p:nvPr>
            <p:ph type="body" sz="quarter" idx="16" hasCustomPrompt="1"/>
          </p:nvPr>
        </p:nvSpPr>
        <p:spPr>
          <a:xfrm>
            <a:off x="6352309" y="1790588"/>
            <a:ext cx="5238617" cy="4102212"/>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lvl="0"/>
            <a:r>
              <a:rPr lang="en-US" dirty="0"/>
              <a:t>Subhead Calibri Body 30 pt.</a:t>
            </a:r>
          </a:p>
          <a:p>
            <a:pPr lvl="1"/>
            <a:r>
              <a:rPr lang="en-US" dirty="0"/>
              <a:t>Calibri Body 28 pt.</a:t>
            </a:r>
          </a:p>
          <a:p>
            <a:pPr lvl="2"/>
            <a:r>
              <a:rPr lang="en-US" dirty="0"/>
              <a:t>Calibri Body 24 pt.</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732024"/>
            <a:ext cx="12192000" cy="1133927"/>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5092" y="6453932"/>
            <a:ext cx="1560777" cy="255644"/>
          </a:xfrm>
          <a:prstGeom prst="rect">
            <a:avLst/>
          </a:prstGeom>
        </p:spPr>
      </p:pic>
    </p:spTree>
    <p:extLst>
      <p:ext uri="{BB962C8B-B14F-4D97-AF65-F5344CB8AC3E}">
        <p14:creationId xmlns:p14="http://schemas.microsoft.com/office/powerpoint/2010/main" val="1512264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_text left_photo 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19545" y="605499"/>
            <a:ext cx="6490855" cy="1034011"/>
          </a:xfrm>
        </p:spPr>
        <p:txBody>
          <a:bodyPr anchor="b" anchorCtr="0"/>
          <a:lstStyle>
            <a:lvl1pPr>
              <a:defRPr b="1"/>
            </a:lvl1pPr>
          </a:lstStyle>
          <a:p>
            <a:r>
              <a:rPr lang="en-US" dirty="0"/>
              <a:t>Slide Heading </a:t>
            </a:r>
            <a:br>
              <a:rPr lang="en-US" dirty="0"/>
            </a:br>
            <a:r>
              <a:rPr lang="en-US" dirty="0"/>
              <a:t>Calibri 36 Pt., All Caps</a:t>
            </a:r>
          </a:p>
        </p:txBody>
      </p:sp>
      <p:sp>
        <p:nvSpPr>
          <p:cNvPr id="7" name="Slide Number Placeholder 6"/>
          <p:cNvSpPr>
            <a:spLocks noGrp="1"/>
          </p:cNvSpPr>
          <p:nvPr>
            <p:ph type="sldNum" sz="quarter" idx="12"/>
          </p:nvPr>
        </p:nvSpPr>
        <p:spPr>
          <a:xfrm>
            <a:off x="5758162" y="6187207"/>
            <a:ext cx="594147" cy="352237"/>
          </a:xfrm>
        </p:spPr>
        <p:txBody>
          <a:bodyPr/>
          <a:lstStyle/>
          <a:p>
            <a:fld id="{82ECB687-F57F-49F9-B73A-487ED709F178}" type="slidenum">
              <a:rPr lang="en-US" smtClean="0"/>
              <a:t>‹#›</a:t>
            </a:fld>
            <a:endParaRPr lang="en-US" dirty="0"/>
          </a:p>
        </p:txBody>
      </p:sp>
      <p:sp>
        <p:nvSpPr>
          <p:cNvPr id="6" name="Picture Placeholder 5"/>
          <p:cNvSpPr>
            <a:spLocks noGrp="1"/>
          </p:cNvSpPr>
          <p:nvPr>
            <p:ph type="pic" sz="quarter" idx="14" hasCustomPrompt="1"/>
          </p:nvPr>
        </p:nvSpPr>
        <p:spPr>
          <a:xfrm>
            <a:off x="7406640" y="694591"/>
            <a:ext cx="4368801" cy="5046785"/>
          </a:xfrm>
        </p:spPr>
        <p:txBody>
          <a:bodyPr>
            <a:normAutofit/>
          </a:bodyPr>
          <a:lstStyle>
            <a:lvl1pPr>
              <a:defRPr sz="1400" baseline="0"/>
            </a:lvl1pPr>
          </a:lstStyle>
          <a:p>
            <a:r>
              <a:rPr lang="en-US" dirty="0"/>
              <a:t>Choose a vertical-oriented photo</a:t>
            </a:r>
          </a:p>
        </p:txBody>
      </p:sp>
      <p:sp>
        <p:nvSpPr>
          <p:cNvPr id="10" name="Text Placeholder 4"/>
          <p:cNvSpPr>
            <a:spLocks noGrp="1"/>
          </p:cNvSpPr>
          <p:nvPr>
            <p:ph type="body" sz="quarter" idx="15" hasCustomPrompt="1"/>
          </p:nvPr>
        </p:nvSpPr>
        <p:spPr>
          <a:xfrm>
            <a:off x="519545" y="1788160"/>
            <a:ext cx="6490855" cy="3953217"/>
          </a:xfrm>
        </p:spPr>
        <p:txBody>
          <a:bodyPr/>
          <a:lstStyle/>
          <a:p>
            <a:pPr lvl="0"/>
            <a:r>
              <a:rPr lang="en-US" dirty="0"/>
              <a:t>Subhead Calibri Body 30 pt.</a:t>
            </a:r>
          </a:p>
          <a:p>
            <a:pPr lvl="1"/>
            <a:r>
              <a:rPr lang="en-US" dirty="0"/>
              <a:t>Calibri Body 28 pt.</a:t>
            </a:r>
          </a:p>
          <a:p>
            <a:pPr lvl="2"/>
            <a:r>
              <a:rPr lang="en-US" dirty="0"/>
              <a:t>Calibri Body 24 pt.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732024"/>
            <a:ext cx="12192000" cy="1133927"/>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5092" y="6453932"/>
            <a:ext cx="1560777" cy="255644"/>
          </a:xfrm>
          <a:prstGeom prst="rect">
            <a:avLst/>
          </a:prstGeom>
        </p:spPr>
      </p:pic>
    </p:spTree>
    <p:extLst>
      <p:ext uri="{BB962C8B-B14F-4D97-AF65-F5344CB8AC3E}">
        <p14:creationId xmlns:p14="http://schemas.microsoft.com/office/powerpoint/2010/main" val="2763313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_photo left_text 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264265" y="614377"/>
            <a:ext cx="6490855" cy="1034011"/>
          </a:xfrm>
        </p:spPr>
        <p:txBody>
          <a:bodyPr anchor="b" anchorCtr="0"/>
          <a:lstStyle>
            <a:lvl1pPr>
              <a:defRPr b="1"/>
            </a:lvl1pPr>
          </a:lstStyle>
          <a:p>
            <a:r>
              <a:rPr lang="en-US" dirty="0"/>
              <a:t>Slide Heading </a:t>
            </a:r>
            <a:br>
              <a:rPr lang="en-US" dirty="0"/>
            </a:br>
            <a:r>
              <a:rPr lang="en-US" dirty="0"/>
              <a:t>Calibri 36 Pt.</a:t>
            </a:r>
          </a:p>
        </p:txBody>
      </p:sp>
      <p:sp>
        <p:nvSpPr>
          <p:cNvPr id="7" name="Slide Number Placeholder 6"/>
          <p:cNvSpPr>
            <a:spLocks noGrp="1"/>
          </p:cNvSpPr>
          <p:nvPr>
            <p:ph type="sldNum" sz="quarter" idx="12"/>
          </p:nvPr>
        </p:nvSpPr>
        <p:spPr>
          <a:xfrm>
            <a:off x="5758162" y="6187207"/>
            <a:ext cx="594147" cy="352237"/>
          </a:xfrm>
        </p:spPr>
        <p:txBody>
          <a:bodyPr/>
          <a:lstStyle/>
          <a:p>
            <a:fld id="{82ECB687-F57F-49F9-B73A-487ED709F178}" type="slidenum">
              <a:rPr lang="en-US" smtClean="0"/>
              <a:t>‹#›</a:t>
            </a:fld>
            <a:endParaRPr lang="en-US" dirty="0"/>
          </a:p>
        </p:txBody>
      </p:sp>
      <p:sp>
        <p:nvSpPr>
          <p:cNvPr id="6" name="Picture Placeholder 5"/>
          <p:cNvSpPr>
            <a:spLocks noGrp="1"/>
          </p:cNvSpPr>
          <p:nvPr>
            <p:ph type="pic" sz="quarter" idx="14" hasCustomPrompt="1"/>
          </p:nvPr>
        </p:nvSpPr>
        <p:spPr>
          <a:xfrm>
            <a:off x="538481" y="685799"/>
            <a:ext cx="4307840" cy="5046785"/>
          </a:xfrm>
        </p:spPr>
        <p:txBody>
          <a:bodyPr>
            <a:normAutofit/>
          </a:bodyPr>
          <a:lstStyle>
            <a:lvl1pPr>
              <a:defRPr sz="1400"/>
            </a:lvl1pPr>
          </a:lstStyle>
          <a:p>
            <a:r>
              <a:rPr lang="en-US" dirty="0"/>
              <a:t>Choose a vertical-oriented photo</a:t>
            </a:r>
          </a:p>
        </p:txBody>
      </p:sp>
      <p:sp>
        <p:nvSpPr>
          <p:cNvPr id="10" name="Text Placeholder 4"/>
          <p:cNvSpPr>
            <a:spLocks noGrp="1"/>
          </p:cNvSpPr>
          <p:nvPr>
            <p:ph type="body" sz="quarter" idx="15" hasCustomPrompt="1"/>
          </p:nvPr>
        </p:nvSpPr>
        <p:spPr>
          <a:xfrm>
            <a:off x="5264264" y="1788160"/>
            <a:ext cx="6490855" cy="3944425"/>
          </a:xfrm>
        </p:spPr>
        <p:txBody>
          <a:bodyPr/>
          <a:lstStyle/>
          <a:p>
            <a:pPr lvl="0"/>
            <a:r>
              <a:rPr lang="en-US" dirty="0"/>
              <a:t>Subhead Calibri Body 30 pt.</a:t>
            </a:r>
          </a:p>
          <a:p>
            <a:pPr lvl="1"/>
            <a:r>
              <a:rPr lang="en-US" dirty="0"/>
              <a:t>Calibri Body 28 pt.</a:t>
            </a:r>
          </a:p>
          <a:p>
            <a:pPr lvl="2"/>
            <a:r>
              <a:rPr lang="en-US" dirty="0"/>
              <a:t>Calibri Body 24 pt.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732024"/>
            <a:ext cx="12192000" cy="1133927"/>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5092" y="6453932"/>
            <a:ext cx="1560777" cy="255644"/>
          </a:xfrm>
          <a:prstGeom prst="rect">
            <a:avLst/>
          </a:prstGeom>
        </p:spPr>
      </p:pic>
    </p:spTree>
    <p:extLst>
      <p:ext uri="{BB962C8B-B14F-4D97-AF65-F5344CB8AC3E}">
        <p14:creationId xmlns:p14="http://schemas.microsoft.com/office/powerpoint/2010/main" val="3342663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_circle photo left_text 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624750" y="1519898"/>
            <a:ext cx="5945928" cy="1034011"/>
          </a:xfrm>
        </p:spPr>
        <p:txBody>
          <a:bodyPr anchor="b" anchorCtr="0"/>
          <a:lstStyle>
            <a:lvl1pPr>
              <a:defRPr b="1"/>
            </a:lvl1pPr>
          </a:lstStyle>
          <a:p>
            <a:r>
              <a:rPr lang="en-US" dirty="0"/>
              <a:t>Slide Heading </a:t>
            </a:r>
            <a:br>
              <a:rPr lang="en-US" dirty="0"/>
            </a:br>
            <a:r>
              <a:rPr lang="en-US" dirty="0"/>
              <a:t>Calibri 36 Pt.</a:t>
            </a:r>
          </a:p>
        </p:txBody>
      </p:sp>
      <p:sp>
        <p:nvSpPr>
          <p:cNvPr id="7" name="Slide Number Placeholder 6"/>
          <p:cNvSpPr>
            <a:spLocks noGrp="1"/>
          </p:cNvSpPr>
          <p:nvPr>
            <p:ph type="sldNum" sz="quarter" idx="12"/>
          </p:nvPr>
        </p:nvSpPr>
        <p:spPr>
          <a:xfrm>
            <a:off x="5758162" y="6187207"/>
            <a:ext cx="594147" cy="352237"/>
          </a:xfrm>
        </p:spPr>
        <p:txBody>
          <a:bodyPr/>
          <a:lstStyle/>
          <a:p>
            <a:fld id="{82ECB687-F57F-49F9-B73A-487ED709F178}" type="slidenum">
              <a:rPr lang="en-US" smtClean="0"/>
              <a:t>‹#›</a:t>
            </a:fld>
            <a:endParaRPr lang="en-US" dirty="0"/>
          </a:p>
        </p:txBody>
      </p:sp>
      <p:sp>
        <p:nvSpPr>
          <p:cNvPr id="10" name="Picture Placeholder 9"/>
          <p:cNvSpPr>
            <a:spLocks noGrp="1"/>
          </p:cNvSpPr>
          <p:nvPr>
            <p:ph type="pic" sz="quarter" idx="14" hasCustomPrompt="1"/>
          </p:nvPr>
        </p:nvSpPr>
        <p:spPr>
          <a:xfrm>
            <a:off x="623474" y="1113618"/>
            <a:ext cx="4441148" cy="4439602"/>
          </a:xfrm>
          <a:prstGeom prst="ellipse">
            <a:avLst/>
          </a:prstGeom>
        </p:spPr>
        <p:txBody>
          <a:bodyPr>
            <a:normAutofit/>
          </a:bodyPr>
          <a:lstStyle>
            <a:lvl1pPr algn="ctr">
              <a:defRPr sz="1400" baseline="0"/>
            </a:lvl1pPr>
          </a:lstStyle>
          <a:p>
            <a:r>
              <a:rPr lang="en-US" dirty="0"/>
              <a:t>Photo</a:t>
            </a:r>
          </a:p>
        </p:txBody>
      </p:sp>
      <p:sp>
        <p:nvSpPr>
          <p:cNvPr id="11" name="Text Placeholder 4"/>
          <p:cNvSpPr>
            <a:spLocks noGrp="1"/>
          </p:cNvSpPr>
          <p:nvPr>
            <p:ph type="body" sz="quarter" idx="15" hasCustomPrompt="1"/>
          </p:nvPr>
        </p:nvSpPr>
        <p:spPr>
          <a:xfrm>
            <a:off x="5624749" y="2692400"/>
            <a:ext cx="5945929" cy="2723662"/>
          </a:xfrm>
        </p:spPr>
        <p:txBody>
          <a:bodyPr/>
          <a:lstStyle/>
          <a:p>
            <a:pPr lvl="0"/>
            <a:r>
              <a:rPr lang="en-US" dirty="0"/>
              <a:t>Subhead Calibri Body 30 pt.</a:t>
            </a:r>
          </a:p>
          <a:p>
            <a:pPr lvl="1"/>
            <a:r>
              <a:rPr lang="en-US" dirty="0"/>
              <a:t>Calibri Body 28 pt.</a:t>
            </a:r>
          </a:p>
          <a:p>
            <a:pPr lvl="2"/>
            <a:r>
              <a:rPr lang="en-US" dirty="0"/>
              <a:t>Calibri Body 24 pt.</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732024"/>
            <a:ext cx="12192000" cy="1133927"/>
          </a:xfrm>
          <a:prstGeom prst="rect">
            <a:avLst/>
          </a:prstGeom>
        </p:spPr>
      </p:pic>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5092" y="6453932"/>
            <a:ext cx="1560777" cy="255644"/>
          </a:xfrm>
          <a:prstGeom prst="rect">
            <a:avLst/>
          </a:prstGeom>
        </p:spPr>
      </p:pic>
      <p:sp>
        <p:nvSpPr>
          <p:cNvPr id="8" name="Text Placeholder 3"/>
          <p:cNvSpPr>
            <a:spLocks noGrp="1"/>
          </p:cNvSpPr>
          <p:nvPr>
            <p:ph type="body" sz="quarter" idx="16" hasCustomPrompt="1"/>
          </p:nvPr>
        </p:nvSpPr>
        <p:spPr>
          <a:xfrm>
            <a:off x="5624748" y="5564338"/>
            <a:ext cx="5945929" cy="497081"/>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Visit Intermountain Style Download Center for instructions on changing round-shaped photos. Link in notes below.</a:t>
            </a:r>
          </a:p>
        </p:txBody>
      </p:sp>
    </p:spTree>
    <p:extLst>
      <p:ext uri="{BB962C8B-B14F-4D97-AF65-F5344CB8AC3E}">
        <p14:creationId xmlns:p14="http://schemas.microsoft.com/office/powerpoint/2010/main" val="1666106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ntent_circle photo left_text 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3134" y="1528694"/>
            <a:ext cx="5611823" cy="1034011"/>
          </a:xfrm>
        </p:spPr>
        <p:txBody>
          <a:bodyPr anchor="b" anchorCtr="0"/>
          <a:lstStyle>
            <a:lvl1pPr>
              <a:defRPr b="1"/>
            </a:lvl1pPr>
          </a:lstStyle>
          <a:p>
            <a:r>
              <a:rPr lang="en-US" dirty="0"/>
              <a:t>Slide Heading </a:t>
            </a:r>
            <a:br>
              <a:rPr lang="en-US" dirty="0"/>
            </a:br>
            <a:r>
              <a:rPr lang="en-US" dirty="0"/>
              <a:t>Calibri 36 Pt.</a:t>
            </a:r>
          </a:p>
        </p:txBody>
      </p:sp>
      <p:sp>
        <p:nvSpPr>
          <p:cNvPr id="11" name="Text Placeholder 4"/>
          <p:cNvSpPr>
            <a:spLocks noGrp="1"/>
          </p:cNvSpPr>
          <p:nvPr>
            <p:ph type="body" sz="quarter" idx="15" hasCustomPrompt="1"/>
          </p:nvPr>
        </p:nvSpPr>
        <p:spPr>
          <a:xfrm>
            <a:off x="613134" y="2701195"/>
            <a:ext cx="5611823" cy="2468683"/>
          </a:xfrm>
        </p:spPr>
        <p:txBody>
          <a:bodyPr/>
          <a:lstStyle/>
          <a:p>
            <a:pPr lvl="0"/>
            <a:r>
              <a:rPr lang="en-US" dirty="0"/>
              <a:t>Subhead Calibri Body 30 pt.</a:t>
            </a:r>
          </a:p>
          <a:p>
            <a:pPr lvl="1"/>
            <a:r>
              <a:rPr lang="en-US" dirty="0"/>
              <a:t>Calibri Body 28 pt.</a:t>
            </a:r>
          </a:p>
          <a:p>
            <a:pPr lvl="2"/>
            <a:r>
              <a:rPr lang="en-US" dirty="0"/>
              <a:t>Calibri Body 24 pt.</a:t>
            </a:r>
          </a:p>
        </p:txBody>
      </p:sp>
      <p:sp>
        <p:nvSpPr>
          <p:cNvPr id="7" name="Slide Number Placeholder 6"/>
          <p:cNvSpPr>
            <a:spLocks noGrp="1"/>
          </p:cNvSpPr>
          <p:nvPr>
            <p:ph type="sldNum" sz="quarter" idx="12"/>
          </p:nvPr>
        </p:nvSpPr>
        <p:spPr>
          <a:xfrm>
            <a:off x="5758162" y="6187207"/>
            <a:ext cx="594147" cy="352237"/>
          </a:xfrm>
        </p:spPr>
        <p:txBody>
          <a:bodyPr/>
          <a:lstStyle/>
          <a:p>
            <a:fld id="{82ECB687-F57F-49F9-B73A-487ED709F178}" type="slidenum">
              <a:rPr lang="en-US" smtClean="0"/>
              <a:t>‹#›</a:t>
            </a:fld>
            <a:endParaRPr lang="en-US" dirty="0"/>
          </a:p>
        </p:txBody>
      </p:sp>
      <p:sp>
        <p:nvSpPr>
          <p:cNvPr id="10" name="Picture Placeholder 9"/>
          <p:cNvSpPr>
            <a:spLocks noGrp="1"/>
          </p:cNvSpPr>
          <p:nvPr>
            <p:ph type="pic" sz="quarter" idx="14" hasCustomPrompt="1"/>
          </p:nvPr>
        </p:nvSpPr>
        <p:spPr>
          <a:xfrm>
            <a:off x="6883587" y="1096035"/>
            <a:ext cx="4441148" cy="4439602"/>
          </a:xfrm>
          <a:prstGeom prst="ellipse">
            <a:avLst/>
          </a:prstGeom>
        </p:spPr>
        <p:txBody>
          <a:bodyPr>
            <a:normAutofit/>
          </a:bodyPr>
          <a:lstStyle>
            <a:lvl1pPr algn="ctr">
              <a:defRPr sz="1400" baseline="0"/>
            </a:lvl1pPr>
          </a:lstStyle>
          <a:p>
            <a:r>
              <a:rPr lang="en-US" dirty="0"/>
              <a:t>Photo</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732024"/>
            <a:ext cx="12192000" cy="1133927"/>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5092" y="6453932"/>
            <a:ext cx="1560777" cy="255644"/>
          </a:xfrm>
          <a:prstGeom prst="rect">
            <a:avLst/>
          </a:prstGeom>
        </p:spPr>
      </p:pic>
      <p:sp>
        <p:nvSpPr>
          <p:cNvPr id="8" name="Text Placeholder 3"/>
          <p:cNvSpPr>
            <a:spLocks noGrp="1"/>
          </p:cNvSpPr>
          <p:nvPr>
            <p:ph type="body" sz="quarter" idx="16" hasCustomPrompt="1"/>
          </p:nvPr>
        </p:nvSpPr>
        <p:spPr>
          <a:xfrm>
            <a:off x="613133" y="5287096"/>
            <a:ext cx="5611823" cy="681904"/>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i="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Visit Intermountain Style Download Center for instructions on changing round-shaped photos. Link in notes below.</a:t>
            </a:r>
          </a:p>
        </p:txBody>
      </p:sp>
    </p:spTree>
    <p:extLst>
      <p:ext uri="{BB962C8B-B14F-4D97-AF65-F5344CB8AC3E}">
        <p14:creationId xmlns:p14="http://schemas.microsoft.com/office/powerpoint/2010/main" val="8361271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 photo_no text">
    <p:spTree>
      <p:nvGrpSpPr>
        <p:cNvPr id="1" name=""/>
        <p:cNvGrpSpPr/>
        <p:nvPr/>
      </p:nvGrpSpPr>
      <p:grpSpPr>
        <a:xfrm>
          <a:off x="0" y="0"/>
          <a:ext cx="0" cy="0"/>
          <a:chOff x="0" y="0"/>
          <a:chExt cx="0" cy="0"/>
        </a:xfrm>
      </p:grpSpPr>
      <p:sp>
        <p:nvSpPr>
          <p:cNvPr id="4" name="Picture Placeholder 3"/>
          <p:cNvSpPr>
            <a:spLocks noGrp="1"/>
          </p:cNvSpPr>
          <p:nvPr>
            <p:ph type="pic" sz="quarter" idx="13" hasCustomPrompt="1"/>
          </p:nvPr>
        </p:nvSpPr>
        <p:spPr>
          <a:xfrm>
            <a:off x="0" y="230819"/>
            <a:ext cx="12192000" cy="6627182"/>
          </a:xfrm>
        </p:spPr>
        <p:txBody>
          <a:bodyPr>
            <a:normAutofit/>
          </a:bodyPr>
          <a:lstStyle>
            <a:lvl1pPr>
              <a:defRPr sz="1400" baseline="0"/>
            </a:lvl1pPr>
          </a:lstStyle>
          <a:p>
            <a:r>
              <a:rPr lang="en-US" dirty="0"/>
              <a:t>For best result, choose a landscape-oriented photo (wider than tall)</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8603" y="6460867"/>
            <a:ext cx="1473757" cy="241775"/>
          </a:xfrm>
          <a:prstGeom prst="rect">
            <a:avLst/>
          </a:prstGeom>
        </p:spPr>
      </p:pic>
      <p:sp>
        <p:nvSpPr>
          <p:cNvPr id="7" name="Slide Number Placeholder 6"/>
          <p:cNvSpPr>
            <a:spLocks noGrp="1"/>
          </p:cNvSpPr>
          <p:nvPr>
            <p:ph type="sldNum" sz="quarter" idx="12"/>
          </p:nvPr>
        </p:nvSpPr>
        <p:spPr>
          <a:xfrm>
            <a:off x="5758162" y="6187207"/>
            <a:ext cx="594147" cy="352237"/>
          </a:xfrm>
        </p:spPr>
        <p:txBody>
          <a:bodyPr/>
          <a:lstStyle/>
          <a:p>
            <a:fld id="{82ECB687-F57F-49F9-B73A-487ED709F178}" type="slidenum">
              <a:rPr lang="en-US" smtClean="0"/>
              <a:t>‹#›</a:t>
            </a:fld>
            <a:endParaRPr lang="en-US" dirty="0"/>
          </a:p>
        </p:txBody>
      </p:sp>
    </p:spTree>
    <p:extLst>
      <p:ext uri="{BB962C8B-B14F-4D97-AF65-F5344CB8AC3E}">
        <p14:creationId xmlns:p14="http://schemas.microsoft.com/office/powerpoint/2010/main" val="41096381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_heading without bottom wav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8603" y="6460867"/>
            <a:ext cx="1473757" cy="241775"/>
          </a:xfrm>
          <a:prstGeom prst="rect">
            <a:avLst/>
          </a:prstGeom>
        </p:spPr>
      </p:pic>
      <p:sp>
        <p:nvSpPr>
          <p:cNvPr id="2" name="Rectangle 1"/>
          <p:cNvSpPr/>
          <p:nvPr userDrawn="1"/>
        </p:nvSpPr>
        <p:spPr>
          <a:xfrm>
            <a:off x="0" y="5413664"/>
            <a:ext cx="12192000" cy="14547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p:cNvSpPr>
            <a:spLocks noGrp="1"/>
          </p:cNvSpPr>
          <p:nvPr>
            <p:ph type="title" hasCustomPrompt="1"/>
          </p:nvPr>
        </p:nvSpPr>
        <p:spPr>
          <a:xfrm>
            <a:off x="519545" y="562622"/>
            <a:ext cx="11076710" cy="568460"/>
          </a:xfrm>
        </p:spPr>
        <p:txBody>
          <a:bodyPr anchor="t" anchorCtr="0">
            <a:noAutofit/>
          </a:bodyPr>
          <a:lstStyle>
            <a:lvl1pPr>
              <a:defRPr sz="3600" b="1" baseline="0"/>
            </a:lvl1pPr>
          </a:lstStyle>
          <a:p>
            <a:r>
              <a:rPr lang="en-US" dirty="0"/>
              <a:t>Slide Heading Calibri 36 Pt.</a:t>
            </a:r>
          </a:p>
        </p:txBody>
      </p:sp>
      <p:sp>
        <p:nvSpPr>
          <p:cNvPr id="6" name="Text Placeholder 4"/>
          <p:cNvSpPr>
            <a:spLocks noGrp="1"/>
          </p:cNvSpPr>
          <p:nvPr>
            <p:ph type="body" sz="quarter" idx="13" hasCustomPrompt="1"/>
          </p:nvPr>
        </p:nvSpPr>
        <p:spPr>
          <a:xfrm>
            <a:off x="519545" y="1221629"/>
            <a:ext cx="11077575" cy="505571"/>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vl2pPr>
              <a:defRPr sz="2800"/>
            </a:lvl2pPr>
            <a:lvl3pPr marL="1143000" indent="-228600">
              <a:buFont typeface="Courier New" panose="02070309020205020404" pitchFamily="49" charset="0"/>
              <a:buChar char="o"/>
              <a:defRPr/>
            </a:lvl3pPr>
          </a:lstStyle>
          <a:p>
            <a:pPr lvl="0"/>
            <a:r>
              <a:rPr lang="en-US" dirty="0"/>
              <a:t>Subhead Calibri Body 30 pt.</a:t>
            </a:r>
          </a:p>
        </p:txBody>
      </p:sp>
    </p:spTree>
    <p:extLst>
      <p:ext uri="{BB962C8B-B14F-4D97-AF65-F5344CB8AC3E}">
        <p14:creationId xmlns:p14="http://schemas.microsoft.com/office/powerpoint/2010/main" val="87297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208192"/>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06775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Slide Number Placeholder 5"/>
          <p:cNvSpPr>
            <a:spLocks noGrp="1"/>
          </p:cNvSpPr>
          <p:nvPr>
            <p:ph type="sldNum" sz="quarter" idx="4"/>
          </p:nvPr>
        </p:nvSpPr>
        <p:spPr>
          <a:xfrm>
            <a:off x="5767753" y="6145683"/>
            <a:ext cx="656492" cy="406540"/>
          </a:xfrm>
          <a:prstGeom prst="rect">
            <a:avLst/>
          </a:prstGeom>
        </p:spPr>
        <p:txBody>
          <a:bodyPr vert="horz" lIns="91440" tIns="45720" rIns="91440" bIns="45720" rtlCol="0" anchor="ctr"/>
          <a:lstStyle>
            <a:lvl1pPr algn="ctr">
              <a:defRPr sz="1200">
                <a:solidFill>
                  <a:schemeClr val="tx1">
                    <a:tint val="75000"/>
                  </a:schemeClr>
                </a:solidFill>
              </a:defRPr>
            </a:lvl1pPr>
          </a:lstStyle>
          <a:p>
            <a:fld id="{82ECB687-F57F-49F9-B73A-487ED709F178}" type="slidenum">
              <a:rPr lang="en-US" smtClean="0"/>
              <a:pPr/>
              <a:t>‹#›</a:t>
            </a:fld>
            <a:endParaRPr lang="en-US" dirty="0"/>
          </a:p>
        </p:txBody>
      </p:sp>
      <p:pic>
        <p:nvPicPr>
          <p:cNvPr id="4" name="Picture 3"/>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0" y="1350"/>
            <a:ext cx="12192000" cy="228657"/>
          </a:xfrm>
          <a:prstGeom prst="rect">
            <a:avLst/>
          </a:prstGeom>
        </p:spPr>
      </p:pic>
    </p:spTree>
    <p:extLst>
      <p:ext uri="{BB962C8B-B14F-4D97-AF65-F5344CB8AC3E}">
        <p14:creationId xmlns:p14="http://schemas.microsoft.com/office/powerpoint/2010/main" val="4184713264"/>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62" r:id="rId3"/>
    <p:sldLayoutId id="2147483663" r:id="rId4"/>
    <p:sldLayoutId id="2147483667" r:id="rId5"/>
    <p:sldLayoutId id="2147483650" r:id="rId6"/>
    <p:sldLayoutId id="2147483652" r:id="rId7"/>
    <p:sldLayoutId id="2147483664" r:id="rId8"/>
    <p:sldLayoutId id="2147483665" r:id="rId9"/>
    <p:sldLayoutId id="2147483666" r:id="rId10"/>
    <p:sldLayoutId id="2147483668" r:id="rId11"/>
    <p:sldLayoutId id="2147483661" r:id="rId12"/>
    <p:sldLayoutId id="2147483660" r:id="rId13"/>
  </p:sldLayoutIdLst>
  <p:txStyles>
    <p:titleStyle>
      <a:lvl1pPr algn="l" defTabSz="914400" rtl="0" eaLnBrk="1" latinLnBrk="0" hangingPunct="1">
        <a:lnSpc>
          <a:spcPct val="90000"/>
        </a:lnSpc>
        <a:spcBef>
          <a:spcPct val="0"/>
        </a:spcBef>
        <a:buNone/>
        <a:defRPr sz="3600" b="1" kern="1200" spc="0">
          <a:solidFill>
            <a:schemeClr val="tx2"/>
          </a:solidFill>
          <a:latin typeface="Calibri" panose="020F0502020204030204" pitchFamily="34"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3000" kern="1200">
          <a:solidFill>
            <a:schemeClr val="accent1"/>
          </a:solidFill>
          <a:latin typeface="+mn-lt"/>
          <a:ea typeface="+mn-ea"/>
          <a:cs typeface="+mn-cs"/>
        </a:defRPr>
      </a:lvl1pPr>
      <a:lvl2pPr marL="230188" indent="-230188" algn="l" defTabSz="914400" rtl="0" eaLnBrk="1" latinLnBrk="0" hangingPunct="1">
        <a:lnSpc>
          <a:spcPct val="100000"/>
        </a:lnSpc>
        <a:spcBef>
          <a:spcPts val="500"/>
        </a:spcBef>
        <a:buFont typeface="Arial" panose="020B0604020202020204" pitchFamily="34" charset="0"/>
        <a:buChar char="•"/>
        <a:defRPr sz="2800" kern="1200">
          <a:solidFill>
            <a:schemeClr val="tx1">
              <a:lumMod val="85000"/>
              <a:lumOff val="15000"/>
            </a:schemeClr>
          </a:solidFill>
          <a:latin typeface="+mn-lt"/>
          <a:ea typeface="+mn-ea"/>
          <a:cs typeface="+mn-cs"/>
        </a:defRPr>
      </a:lvl2pPr>
      <a:lvl3pPr marL="461963" indent="-231775" algn="l" defTabSz="914400" rtl="0" eaLnBrk="1" latinLnBrk="0" hangingPunct="1">
        <a:lnSpc>
          <a:spcPct val="100000"/>
        </a:lnSpc>
        <a:spcBef>
          <a:spcPts val="500"/>
        </a:spcBef>
        <a:buFont typeface="Courier New" panose="02070309020205020404" pitchFamily="49" charset="0"/>
        <a:buChar char="o"/>
        <a:defRPr sz="2400" kern="1200" baseline="0">
          <a:solidFill>
            <a:schemeClr val="tx1">
              <a:lumMod val="85000"/>
              <a:lumOff val="15000"/>
            </a:schemeClr>
          </a:solidFill>
          <a:latin typeface="+mn-lt"/>
          <a:ea typeface="+mn-ea"/>
          <a:cs typeface="+mn-cs"/>
        </a:defRPr>
      </a:lvl3pPr>
      <a:lvl4pPr marL="684213" indent="-222250" algn="l" defTabSz="914400" rtl="0" eaLnBrk="1" latinLnBrk="0" hangingPunct="1">
        <a:lnSpc>
          <a:spcPct val="10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4pPr>
      <a:lvl5pPr marL="801688" indent="0" algn="l" defTabSz="914400" rtl="0" eaLnBrk="1" latinLnBrk="0" hangingPunct="1">
        <a:lnSpc>
          <a:spcPct val="90000"/>
        </a:lnSpc>
        <a:spcBef>
          <a:spcPts val="500"/>
        </a:spcBef>
        <a:buFont typeface="Arial" panose="020B0604020202020204" pitchFamily="34" charset="0"/>
        <a:buNone/>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90364" y="2029183"/>
            <a:ext cx="6987654" cy="1181849"/>
          </a:xfrm>
        </p:spPr>
        <p:txBody>
          <a:bodyPr>
            <a:noAutofit/>
          </a:bodyPr>
          <a:lstStyle/>
          <a:p>
            <a:r>
              <a:rPr lang="en-US" dirty="0"/>
              <a:t>Maintaining </a:t>
            </a:r>
            <a:r>
              <a:rPr lang="en-US" dirty="0" smtClean="0"/>
              <a:t>Regulatory Compliance in HTM and Beyond</a:t>
            </a:r>
            <a:endParaRPr lang="en-US" dirty="0">
              <a:solidFill>
                <a:schemeClr val="tx2"/>
              </a:solidFill>
            </a:endParaRPr>
          </a:p>
        </p:txBody>
      </p:sp>
      <p:sp>
        <p:nvSpPr>
          <p:cNvPr id="4" name="Text Placeholder 3"/>
          <p:cNvSpPr>
            <a:spLocks noGrp="1"/>
          </p:cNvSpPr>
          <p:nvPr>
            <p:ph type="body" sz="quarter" idx="10"/>
          </p:nvPr>
        </p:nvSpPr>
        <p:spPr>
          <a:xfrm>
            <a:off x="4790364" y="3643952"/>
            <a:ext cx="7065168" cy="1167166"/>
          </a:xfrm>
        </p:spPr>
        <p:txBody>
          <a:bodyPr>
            <a:normAutofit/>
          </a:bodyPr>
          <a:lstStyle/>
          <a:p>
            <a:r>
              <a:rPr lang="en-US" dirty="0"/>
              <a:t>Priyanka Upendra, BSBmE, MSE, CHTM</a:t>
            </a:r>
          </a:p>
          <a:p>
            <a:r>
              <a:rPr lang="en-US" dirty="0" smtClean="0"/>
              <a:t>CE Compliance Manager, </a:t>
            </a:r>
            <a:r>
              <a:rPr lang="en-US" dirty="0"/>
              <a:t>Intermountain </a:t>
            </a:r>
            <a:r>
              <a:rPr lang="en-US" dirty="0" smtClean="0"/>
              <a:t>Healthcare</a:t>
            </a:r>
          </a:p>
          <a:p>
            <a:r>
              <a:rPr lang="en-US" dirty="0"/>
              <a:t>Priya.Upendra@imail.org</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738" y="609245"/>
            <a:ext cx="3657600" cy="876194"/>
          </a:xfrm>
          <a:prstGeom prst="rect">
            <a:avLst/>
          </a:prstGeom>
        </p:spPr>
      </p:pic>
    </p:spTree>
    <p:extLst>
      <p:ext uri="{BB962C8B-B14F-4D97-AF65-F5344CB8AC3E}">
        <p14:creationId xmlns:p14="http://schemas.microsoft.com/office/powerpoint/2010/main" val="32719679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797009" y="3671250"/>
            <a:ext cx="7037873" cy="1214650"/>
          </a:xfrm>
        </p:spPr>
        <p:txBody>
          <a:bodyPr/>
          <a:lstStyle/>
          <a:p>
            <a:r>
              <a:rPr lang="en-US" dirty="0" smtClean="0"/>
              <a:t>Nothing in this presentation is intended to be legal advice. Any examples or scenarios are for discussion purposes only. </a:t>
            </a:r>
            <a:endParaRPr lang="en-US" dirty="0"/>
          </a:p>
        </p:txBody>
      </p:sp>
      <p:sp>
        <p:nvSpPr>
          <p:cNvPr id="4" name="Subtitle 2"/>
          <p:cNvSpPr txBox="1">
            <a:spLocks/>
          </p:cNvSpPr>
          <p:nvPr/>
        </p:nvSpPr>
        <p:spPr>
          <a:xfrm>
            <a:off x="4797009" y="1735542"/>
            <a:ext cx="7037873" cy="1214650"/>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0"/>
              </a:spcBef>
              <a:buFont typeface="Arial" panose="020B0604020202020204" pitchFamily="34" charset="0"/>
              <a:buNone/>
              <a:defRPr sz="2400" b="1" kern="1200">
                <a:solidFill>
                  <a:srgbClr val="4E84C4"/>
                </a:solidFill>
                <a:latin typeface="+mn-lt"/>
                <a:ea typeface="+mn-ea"/>
                <a:cs typeface="+mn-cs"/>
              </a:defRPr>
            </a:lvl1pPr>
            <a:lvl2pPr marL="457200" indent="0" algn="ctr"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500"/>
              </a:spcBef>
              <a:buFont typeface="Courier New" panose="02070309020205020404" pitchFamily="49" charset="0"/>
              <a:buNone/>
              <a:defRPr sz="1800" kern="1200" baseline="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500"/>
              </a:spcBef>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2">
                    <a:lumMod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smtClean="0"/>
              <a:t>Priyanka Upendra</a:t>
            </a:r>
          </a:p>
          <a:p>
            <a:r>
              <a:rPr lang="en-US" dirty="0" smtClean="0"/>
              <a:t>Has no real or apparent conflicts of interest to report.</a:t>
            </a:r>
            <a:endParaRPr lang="en-US" dirty="0"/>
          </a:p>
        </p:txBody>
      </p:sp>
    </p:spTree>
    <p:extLst>
      <p:ext uri="{BB962C8B-B14F-4D97-AF65-F5344CB8AC3E}">
        <p14:creationId xmlns:p14="http://schemas.microsoft.com/office/powerpoint/2010/main" val="8002954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1999" cy="6857999"/>
          </a:xfrm>
          <a:prstGeom prst="rect">
            <a:avLst/>
          </a:prstGeom>
        </p:spPr>
      </p:pic>
    </p:spTree>
    <p:extLst>
      <p:ext uri="{BB962C8B-B14F-4D97-AF65-F5344CB8AC3E}">
        <p14:creationId xmlns:p14="http://schemas.microsoft.com/office/powerpoint/2010/main" val="18029829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19545" y="417267"/>
            <a:ext cx="11076710" cy="497134"/>
          </a:xfrm>
        </p:spPr>
        <p:txBody>
          <a:bodyPr>
            <a:normAutofit fontScale="90000"/>
          </a:bodyPr>
          <a:lstStyle/>
          <a:p>
            <a:r>
              <a:rPr lang="en-US" dirty="0"/>
              <a:t>Background</a:t>
            </a:r>
          </a:p>
        </p:txBody>
      </p:sp>
      <p:sp>
        <p:nvSpPr>
          <p:cNvPr id="6" name="Text Placeholder 5"/>
          <p:cNvSpPr>
            <a:spLocks noGrp="1"/>
          </p:cNvSpPr>
          <p:nvPr>
            <p:ph type="body" sz="quarter" idx="14"/>
          </p:nvPr>
        </p:nvSpPr>
        <p:spPr>
          <a:xfrm>
            <a:off x="313899" y="1017923"/>
            <a:ext cx="9335068" cy="4973444"/>
          </a:xfrm>
        </p:spPr>
        <p:txBody>
          <a:bodyPr>
            <a:noAutofit/>
          </a:bodyPr>
          <a:lstStyle/>
          <a:p>
            <a:r>
              <a:rPr lang="en-US" sz="1525" dirty="0"/>
              <a:t>Bachelor’s of Engineering in Medical Electronics – Bioinstrumentation; Signal and Image Processing from B.M.S College of Engineering, Visveswaraya Technological University, Bangalore, India </a:t>
            </a:r>
          </a:p>
          <a:p>
            <a:r>
              <a:rPr lang="en-US" sz="1525" dirty="0"/>
              <a:t>Masters of Engineering in Biomedical Devices from San Jose State University, California</a:t>
            </a:r>
          </a:p>
          <a:p>
            <a:r>
              <a:rPr lang="en-US" sz="1525" dirty="0"/>
              <a:t>Currently working on a Doctorate in </a:t>
            </a:r>
            <a:r>
              <a:rPr lang="en-US" sz="1525" dirty="0" smtClean="0"/>
              <a:t>Health </a:t>
            </a:r>
            <a:r>
              <a:rPr lang="en-US" sz="1525" dirty="0"/>
              <a:t>Administration</a:t>
            </a:r>
          </a:p>
          <a:p>
            <a:r>
              <a:rPr lang="en-US" sz="1525" dirty="0"/>
              <a:t>Certified Healthcare Technology Manager by AAMI Credentials Institute</a:t>
            </a:r>
          </a:p>
          <a:p>
            <a:r>
              <a:rPr lang="en-US" sz="1525" dirty="0"/>
              <a:t>Certified Change Management Specialist and Six Sigma Lean Professional from Management and Strategy Institute</a:t>
            </a:r>
          </a:p>
          <a:p>
            <a:r>
              <a:rPr lang="en-US" sz="1525" dirty="0"/>
              <a:t>Research and Technical Adviser for BME departments at San Jose State University and B.M.S College of Engineering</a:t>
            </a:r>
          </a:p>
          <a:p>
            <a:r>
              <a:rPr lang="en-US" sz="1525" dirty="0"/>
              <a:t>Joined Intermountain Healthcare in July 2016. Prior experience in Stanford Health Care, Stanford Children’s Health, Santa Clara Valley Medical Center, Stanford University Medical Center, and Stanford University</a:t>
            </a:r>
          </a:p>
          <a:p>
            <a:r>
              <a:rPr lang="en-US" sz="1525" dirty="0"/>
              <a:t>Worked in GE Healthcare and Philips Healthcare on hybrid imaging modalities R&amp;D prior to HTM industry</a:t>
            </a:r>
          </a:p>
          <a:p>
            <a:r>
              <a:rPr lang="en-US" sz="1525" dirty="0"/>
              <a:t>Have worked in the medical device industry for over 10 years and HTM industry for over 7 years</a:t>
            </a:r>
          </a:p>
          <a:p>
            <a:r>
              <a:rPr lang="en-US" sz="1525" dirty="0"/>
              <a:t>2017 Winner of the AAMI Young Professional Award and 2015 BI&amp;T Best Article Award</a:t>
            </a:r>
          </a:p>
          <a:p>
            <a:r>
              <a:rPr lang="en-US" sz="1525" dirty="0"/>
              <a:t>Board Member at ACCE and Active member of the Healthcare Technology Certification Commission</a:t>
            </a:r>
          </a:p>
          <a:p>
            <a:r>
              <a:rPr lang="en-US" sz="1525" dirty="0"/>
              <a:t>Active Member at AAMI’s Awards Committee, Nominating Committee, EQ Committee, BI&amp;T Editorial Board, and Technology Management Council </a:t>
            </a:r>
          </a:p>
          <a:p>
            <a:r>
              <a:rPr lang="en-US" sz="1525" dirty="0"/>
              <a:t>Active Member of HIMSS, NH-ISAC, MDSISC, and NH-ISAC cybersecurity education committee</a:t>
            </a:r>
          </a:p>
          <a:p>
            <a:endParaRPr lang="en-US" sz="1525"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61831" y="313745"/>
            <a:ext cx="2278655" cy="2286000"/>
          </a:xfrm>
          <a:prstGeom prst="rect">
            <a:avLst/>
          </a:prstGeom>
        </p:spPr>
      </p:pic>
    </p:spTree>
    <p:extLst>
      <p:ext uri="{BB962C8B-B14F-4D97-AF65-F5344CB8AC3E}">
        <p14:creationId xmlns:p14="http://schemas.microsoft.com/office/powerpoint/2010/main" val="28245025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19545" y="389971"/>
            <a:ext cx="11076710" cy="838328"/>
          </a:xfrm>
        </p:spPr>
        <p:txBody>
          <a:bodyPr>
            <a:normAutofit/>
          </a:bodyPr>
          <a:lstStyle/>
          <a:p>
            <a:r>
              <a:rPr lang="en-US" sz="4800" dirty="0" smtClean="0"/>
              <a:t>Session Overview</a:t>
            </a:r>
            <a:endParaRPr lang="en-US" sz="4800" dirty="0"/>
          </a:p>
        </p:txBody>
      </p:sp>
      <p:sp>
        <p:nvSpPr>
          <p:cNvPr id="6" name="Text Placeholder 5"/>
          <p:cNvSpPr>
            <a:spLocks noGrp="1"/>
          </p:cNvSpPr>
          <p:nvPr>
            <p:ph type="body" sz="quarter" idx="14"/>
          </p:nvPr>
        </p:nvSpPr>
        <p:spPr>
          <a:xfrm>
            <a:off x="286602" y="1405719"/>
            <a:ext cx="11586949" cy="4394579"/>
          </a:xfrm>
        </p:spPr>
        <p:txBody>
          <a:bodyPr>
            <a:normAutofit lnSpcReduction="10000"/>
          </a:bodyPr>
          <a:lstStyle/>
          <a:p>
            <a:pPr marL="457200" indent="-457200">
              <a:buFont typeface="Arial" panose="020B0604020202020204" pitchFamily="34" charset="0"/>
              <a:buChar char="•"/>
            </a:pPr>
            <a:r>
              <a:rPr lang="en-US" u="sng" dirty="0">
                <a:solidFill>
                  <a:schemeClr val="tx1"/>
                </a:solidFill>
              </a:rPr>
              <a:t>This presentation will outline aspects of regulatory compliance </a:t>
            </a:r>
            <a:r>
              <a:rPr lang="en-US" dirty="0"/>
              <a:t>as it pertains to HTM and other stakeholders in the </a:t>
            </a:r>
            <a:r>
              <a:rPr lang="en-US" dirty="0" smtClean="0"/>
              <a:t>EOC</a:t>
            </a:r>
          </a:p>
          <a:p>
            <a:pPr marL="457200" indent="-457200">
              <a:buFont typeface="Arial" panose="020B0604020202020204" pitchFamily="34" charset="0"/>
              <a:buChar char="•"/>
            </a:pPr>
            <a:r>
              <a:rPr lang="en-US" u="sng" dirty="0" smtClean="0">
                <a:solidFill>
                  <a:schemeClr val="tx1"/>
                </a:solidFill>
              </a:rPr>
              <a:t>How to start a HTM compliance program and role of a dedicated compliance professional in HTM</a:t>
            </a:r>
          </a:p>
          <a:p>
            <a:pPr marL="457200" indent="-457200">
              <a:buFont typeface="Arial" panose="020B0604020202020204" pitchFamily="34" charset="0"/>
              <a:buChar char="•"/>
            </a:pPr>
            <a:r>
              <a:rPr lang="en-US" dirty="0" smtClean="0"/>
              <a:t>The </a:t>
            </a:r>
            <a:r>
              <a:rPr lang="en-US" dirty="0"/>
              <a:t>speaker will discuss and present the challenges faced complying with different regulatory standards and how </a:t>
            </a:r>
            <a:r>
              <a:rPr lang="en-US" dirty="0" smtClean="0"/>
              <a:t>to overcome them with </a:t>
            </a:r>
            <a:r>
              <a:rPr lang="en-US" dirty="0"/>
              <a:t>operational </a:t>
            </a:r>
            <a:r>
              <a:rPr lang="en-US" dirty="0" smtClean="0"/>
              <a:t>enhancements</a:t>
            </a:r>
          </a:p>
          <a:p>
            <a:pPr marL="457200" indent="-457200">
              <a:buFont typeface="Arial" panose="020B0604020202020204" pitchFamily="34" charset="0"/>
              <a:buChar char="•"/>
            </a:pPr>
            <a:r>
              <a:rPr lang="en-US" dirty="0" smtClean="0"/>
              <a:t>This </a:t>
            </a:r>
            <a:r>
              <a:rPr lang="en-US" dirty="0"/>
              <a:t>session will also introduce HTM and EOC professionals the </a:t>
            </a:r>
            <a:r>
              <a:rPr lang="en-US" u="sng" dirty="0">
                <a:solidFill>
                  <a:schemeClr val="tx1"/>
                </a:solidFill>
              </a:rPr>
              <a:t>means to evaluate their program(s) effectively and help them be ready for federal, state and other regulatory </a:t>
            </a:r>
            <a:r>
              <a:rPr lang="en-US" u="sng" dirty="0" smtClean="0">
                <a:solidFill>
                  <a:schemeClr val="tx1"/>
                </a:solidFill>
              </a:rPr>
              <a:t>inspections</a:t>
            </a:r>
            <a:endParaRPr lang="en-US" dirty="0"/>
          </a:p>
        </p:txBody>
      </p:sp>
    </p:spTree>
    <p:extLst>
      <p:ext uri="{BB962C8B-B14F-4D97-AF65-F5344CB8AC3E}">
        <p14:creationId xmlns:p14="http://schemas.microsoft.com/office/powerpoint/2010/main" val="26966493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376323"/>
            <a:ext cx="11076710" cy="838328"/>
          </a:xfrm>
        </p:spPr>
        <p:txBody>
          <a:bodyPr/>
          <a:lstStyle/>
          <a:p>
            <a:r>
              <a:rPr lang="en-US" dirty="0" smtClean="0"/>
              <a:t>Current State</a:t>
            </a:r>
            <a:endParaRPr lang="en-US" dirty="0"/>
          </a:p>
        </p:txBody>
      </p:sp>
      <p:sp>
        <p:nvSpPr>
          <p:cNvPr id="3" name="Text Placeholder 2"/>
          <p:cNvSpPr>
            <a:spLocks noGrp="1"/>
          </p:cNvSpPr>
          <p:nvPr>
            <p:ph type="body" sz="quarter" idx="14"/>
          </p:nvPr>
        </p:nvSpPr>
        <p:spPr>
          <a:xfrm>
            <a:off x="519545" y="1501253"/>
            <a:ext cx="11076710" cy="4408227"/>
          </a:xfrm>
        </p:spPr>
        <p:txBody>
          <a:bodyPr/>
          <a:lstStyle/>
          <a:p>
            <a:pPr marL="457200" indent="-457200">
              <a:buFont typeface="Arial" panose="020B0604020202020204" pitchFamily="34" charset="0"/>
              <a:buChar char="•"/>
            </a:pPr>
            <a:r>
              <a:rPr lang="en-US" dirty="0" smtClean="0"/>
              <a:t>Healthcare faces more regulations </a:t>
            </a:r>
            <a:r>
              <a:rPr lang="en-US" dirty="0"/>
              <a:t>each year and a more aggressive enforcement environment. </a:t>
            </a:r>
          </a:p>
          <a:p>
            <a:pPr marL="457200" indent="-457200">
              <a:buFont typeface="Arial" panose="020B0604020202020204" pitchFamily="34" charset="0"/>
              <a:buChar char="•"/>
            </a:pPr>
            <a:endParaRPr lang="en-US" dirty="0" smtClean="0"/>
          </a:p>
          <a:p>
            <a:pPr marL="457200" indent="-457200">
              <a:buFont typeface="Arial" panose="020B0604020202020204" pitchFamily="34" charset="0"/>
              <a:buChar char="•"/>
            </a:pPr>
            <a:r>
              <a:rPr lang="en-US" dirty="0" smtClean="0"/>
              <a:t>HTM services have </a:t>
            </a:r>
            <a:r>
              <a:rPr lang="en-US" dirty="0"/>
              <a:t>their own requirements </a:t>
            </a:r>
            <a:r>
              <a:rPr lang="en-US" dirty="0" smtClean="0"/>
              <a:t>and for the vendors/ suppliers they partner with.</a:t>
            </a:r>
          </a:p>
          <a:p>
            <a:pPr marL="457200" indent="-457200">
              <a:buFont typeface="Arial" panose="020B0604020202020204" pitchFamily="34" charset="0"/>
              <a:buChar char="•"/>
            </a:pPr>
            <a:endParaRPr lang="en-US" dirty="0" smtClean="0"/>
          </a:p>
          <a:p>
            <a:pPr marL="457200" indent="-457200">
              <a:buFont typeface="Arial" panose="020B0604020202020204" pitchFamily="34" charset="0"/>
              <a:buChar char="•"/>
            </a:pPr>
            <a:r>
              <a:rPr lang="en-US" dirty="0" smtClean="0"/>
              <a:t>Issues can flare up in </a:t>
            </a:r>
            <a:r>
              <a:rPr lang="en-US" dirty="0"/>
              <a:t>minutes, magnifying the impact of </a:t>
            </a:r>
            <a:r>
              <a:rPr lang="en-US" dirty="0" smtClean="0"/>
              <a:t>problems, </a:t>
            </a:r>
            <a:r>
              <a:rPr lang="en-US" dirty="0"/>
              <a:t>that in the past </a:t>
            </a:r>
            <a:r>
              <a:rPr lang="en-US" dirty="0" smtClean="0"/>
              <a:t>did </a:t>
            </a:r>
            <a:r>
              <a:rPr lang="en-US" dirty="0"/>
              <a:t>not seem such a big deal.</a:t>
            </a:r>
          </a:p>
        </p:txBody>
      </p:sp>
    </p:spTree>
    <p:extLst>
      <p:ext uri="{BB962C8B-B14F-4D97-AF65-F5344CB8AC3E}">
        <p14:creationId xmlns:p14="http://schemas.microsoft.com/office/powerpoint/2010/main" val="34058964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553744"/>
            <a:ext cx="11076710" cy="824680"/>
          </a:xfrm>
        </p:spPr>
        <p:txBody>
          <a:bodyPr/>
          <a:lstStyle/>
          <a:p>
            <a:r>
              <a:rPr lang="en-US" dirty="0" smtClean="0"/>
              <a:t>What If..?</a:t>
            </a:r>
            <a:endParaRPr lang="en-US" dirty="0"/>
          </a:p>
        </p:txBody>
      </p:sp>
      <p:sp>
        <p:nvSpPr>
          <p:cNvPr id="3" name="Text Placeholder 2"/>
          <p:cNvSpPr>
            <a:spLocks noGrp="1"/>
          </p:cNvSpPr>
          <p:nvPr>
            <p:ph type="body" sz="quarter" idx="14"/>
          </p:nvPr>
        </p:nvSpPr>
        <p:spPr>
          <a:xfrm>
            <a:off x="519545" y="1790589"/>
            <a:ext cx="11076710" cy="4173483"/>
          </a:xfrm>
        </p:spPr>
        <p:txBody>
          <a:bodyPr>
            <a:normAutofit fontScale="92500" lnSpcReduction="10000"/>
          </a:bodyPr>
          <a:lstStyle/>
          <a:p>
            <a:pPr marL="457200" indent="-457200">
              <a:buFont typeface="Arial" panose="020B0604020202020204" pitchFamily="34" charset="0"/>
              <a:buChar char="•"/>
            </a:pPr>
            <a:r>
              <a:rPr lang="en-US" dirty="0"/>
              <a:t>You had a well‐documented, current and accurate program that could be referred to at any time when </a:t>
            </a:r>
            <a:r>
              <a:rPr lang="en-US" dirty="0" smtClean="0"/>
              <a:t>federal, state, or other accreditation inspection </a:t>
            </a:r>
            <a:r>
              <a:rPr lang="en-US" dirty="0"/>
              <a:t>knocks on your door. </a:t>
            </a:r>
            <a:endParaRPr lang="en-US" dirty="0" smtClean="0"/>
          </a:p>
          <a:p>
            <a:endParaRPr lang="en-US" dirty="0" smtClean="0"/>
          </a:p>
          <a:p>
            <a:pPr marL="457200" indent="-457200">
              <a:buFont typeface="Arial" panose="020B0604020202020204" pitchFamily="34" charset="0"/>
              <a:buChar char="•"/>
            </a:pPr>
            <a:r>
              <a:rPr lang="en-US" dirty="0" smtClean="0"/>
              <a:t>You </a:t>
            </a:r>
            <a:r>
              <a:rPr lang="en-US" dirty="0"/>
              <a:t>had an employee base that knew what they were supposed to do, or not do, to keep the </a:t>
            </a:r>
            <a:r>
              <a:rPr lang="en-US" dirty="0" smtClean="0"/>
              <a:t>services </a:t>
            </a:r>
            <a:r>
              <a:rPr lang="en-US" dirty="0"/>
              <a:t>in compliance and avoid trouble. </a:t>
            </a:r>
            <a:endParaRPr lang="en-US" dirty="0" smtClean="0"/>
          </a:p>
          <a:p>
            <a:endParaRPr lang="en-US" dirty="0"/>
          </a:p>
          <a:p>
            <a:pPr marL="457200" indent="-457200">
              <a:buFont typeface="Arial" panose="020B0604020202020204" pitchFamily="34" charset="0"/>
              <a:buChar char="•"/>
            </a:pPr>
            <a:r>
              <a:rPr lang="en-US" dirty="0" smtClean="0"/>
              <a:t>You </a:t>
            </a:r>
            <a:r>
              <a:rPr lang="en-US" dirty="0"/>
              <a:t>had a process that allowed the </a:t>
            </a:r>
            <a:r>
              <a:rPr lang="en-US" dirty="0" smtClean="0"/>
              <a:t>services </a:t>
            </a:r>
            <a:r>
              <a:rPr lang="en-US" dirty="0"/>
              <a:t>to operate smoothly and reasonably respond to changes in your </a:t>
            </a:r>
            <a:r>
              <a:rPr lang="en-US" dirty="0" smtClean="0"/>
              <a:t>industry and regulatory </a:t>
            </a:r>
            <a:r>
              <a:rPr lang="en-US" dirty="0"/>
              <a:t>environment.</a:t>
            </a:r>
          </a:p>
        </p:txBody>
      </p:sp>
    </p:spTree>
    <p:extLst>
      <p:ext uri="{BB962C8B-B14F-4D97-AF65-F5344CB8AC3E}">
        <p14:creationId xmlns:p14="http://schemas.microsoft.com/office/powerpoint/2010/main" val="18200355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553744"/>
            <a:ext cx="11076710" cy="851975"/>
          </a:xfrm>
        </p:spPr>
        <p:txBody>
          <a:bodyPr/>
          <a:lstStyle/>
          <a:p>
            <a:r>
              <a:rPr lang="en-US" dirty="0" smtClean="0"/>
              <a:t>HTM COMPLIANCE PROGRAM</a:t>
            </a:r>
            <a:endParaRPr lang="en-US" dirty="0"/>
          </a:p>
        </p:txBody>
      </p:sp>
      <p:sp>
        <p:nvSpPr>
          <p:cNvPr id="3" name="Text Placeholder 2"/>
          <p:cNvSpPr>
            <a:spLocks noGrp="1"/>
          </p:cNvSpPr>
          <p:nvPr>
            <p:ph type="body" sz="quarter" idx="14"/>
          </p:nvPr>
        </p:nvSpPr>
        <p:spPr>
          <a:xfrm>
            <a:off x="519545" y="1787857"/>
            <a:ext cx="11076710" cy="4162567"/>
          </a:xfrm>
        </p:spPr>
        <p:txBody>
          <a:bodyPr>
            <a:normAutofit fontScale="92500" lnSpcReduction="10000"/>
          </a:bodyPr>
          <a:lstStyle/>
          <a:p>
            <a:r>
              <a:rPr lang="en-US" dirty="0"/>
              <a:t>Designed to </a:t>
            </a:r>
            <a:endParaRPr lang="en-US" dirty="0" smtClean="0"/>
          </a:p>
          <a:p>
            <a:pPr marL="687388" lvl="1" indent="-457200"/>
            <a:r>
              <a:rPr lang="en-US" dirty="0" smtClean="0"/>
              <a:t>Prevent </a:t>
            </a:r>
            <a:r>
              <a:rPr lang="en-US" dirty="0"/>
              <a:t>and </a:t>
            </a:r>
            <a:r>
              <a:rPr lang="en-US" dirty="0" smtClean="0"/>
              <a:t>detect </a:t>
            </a:r>
            <a:r>
              <a:rPr lang="en-US" dirty="0"/>
              <a:t>wrongdoing </a:t>
            </a:r>
            <a:endParaRPr lang="en-US" dirty="0" smtClean="0"/>
          </a:p>
          <a:p>
            <a:pPr marL="687388" lvl="1" indent="-457200"/>
            <a:r>
              <a:rPr lang="en-US" dirty="0"/>
              <a:t>M</a:t>
            </a:r>
            <a:r>
              <a:rPr lang="en-US" dirty="0" smtClean="0"/>
              <a:t>anage </a:t>
            </a:r>
            <a:r>
              <a:rPr lang="en-US" dirty="0"/>
              <a:t>the risk of non‐compliance and appropriately react to problems when they occur </a:t>
            </a:r>
            <a:endParaRPr lang="en-US" dirty="0" smtClean="0"/>
          </a:p>
          <a:p>
            <a:pPr marL="687388" lvl="1" indent="-457200"/>
            <a:r>
              <a:rPr lang="en-US" dirty="0" smtClean="0"/>
              <a:t>Assure external stakeholders (aka Regulators) </a:t>
            </a:r>
          </a:p>
          <a:p>
            <a:pPr marL="687388" lvl="1" indent="-457200"/>
            <a:r>
              <a:rPr lang="en-US" dirty="0" smtClean="0"/>
              <a:t>Assure </a:t>
            </a:r>
            <a:r>
              <a:rPr lang="en-US" dirty="0"/>
              <a:t>internal </a:t>
            </a:r>
            <a:r>
              <a:rPr lang="en-US" dirty="0" smtClean="0"/>
              <a:t>stakeholders </a:t>
            </a:r>
            <a:r>
              <a:rPr lang="en-US" dirty="0"/>
              <a:t>(aka </a:t>
            </a:r>
            <a:r>
              <a:rPr lang="en-US" dirty="0" smtClean="0"/>
              <a:t>Executive Management/ Board </a:t>
            </a:r>
            <a:r>
              <a:rPr lang="en-US" dirty="0"/>
              <a:t>of Directors) </a:t>
            </a:r>
            <a:r>
              <a:rPr lang="en-US" dirty="0" smtClean="0"/>
              <a:t>that the organization </a:t>
            </a:r>
            <a:r>
              <a:rPr lang="en-US" dirty="0"/>
              <a:t>is doing what it can to manage the </a:t>
            </a:r>
            <a:r>
              <a:rPr lang="en-US" dirty="0" smtClean="0"/>
              <a:t>risk</a:t>
            </a:r>
          </a:p>
          <a:p>
            <a:pPr marL="687388" lvl="1" indent="-457200"/>
            <a:r>
              <a:rPr lang="en-US" dirty="0" smtClean="0"/>
              <a:t>Allow </a:t>
            </a:r>
            <a:r>
              <a:rPr lang="en-US" dirty="0"/>
              <a:t>employees to know what they need to do in their jobs to avoid compliance </a:t>
            </a:r>
            <a:r>
              <a:rPr lang="en-US" dirty="0" smtClean="0"/>
              <a:t>problems</a:t>
            </a:r>
          </a:p>
          <a:p>
            <a:pPr marL="687388" lvl="1" indent="-457200"/>
            <a:r>
              <a:rPr lang="en-US" dirty="0" smtClean="0"/>
              <a:t>Allow </a:t>
            </a:r>
            <a:r>
              <a:rPr lang="en-US" dirty="0"/>
              <a:t>everyone to sleep better at night</a:t>
            </a:r>
          </a:p>
        </p:txBody>
      </p:sp>
    </p:spTree>
    <p:extLst>
      <p:ext uri="{BB962C8B-B14F-4D97-AF65-F5344CB8AC3E}">
        <p14:creationId xmlns:p14="http://schemas.microsoft.com/office/powerpoint/2010/main" val="1191093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900" y="458208"/>
            <a:ext cx="11559652" cy="811033"/>
          </a:xfrm>
        </p:spPr>
        <p:txBody>
          <a:bodyPr>
            <a:noAutofit/>
          </a:bodyPr>
          <a:lstStyle/>
          <a:p>
            <a:r>
              <a:rPr lang="en-US" sz="3400" dirty="0" smtClean="0"/>
              <a:t>HTM Compliance Program – More Than Just Regulatory Requirements</a:t>
            </a:r>
            <a:endParaRPr lang="en-US" sz="3400" dirty="0"/>
          </a:p>
        </p:txBody>
      </p:sp>
      <p:sp>
        <p:nvSpPr>
          <p:cNvPr id="3" name="Text Placeholder 2"/>
          <p:cNvSpPr>
            <a:spLocks noGrp="1"/>
          </p:cNvSpPr>
          <p:nvPr>
            <p:ph type="body" sz="quarter" idx="14"/>
          </p:nvPr>
        </p:nvSpPr>
        <p:spPr>
          <a:xfrm>
            <a:off x="519545" y="1746913"/>
            <a:ext cx="11076710" cy="4148920"/>
          </a:xfrm>
        </p:spPr>
        <p:txBody>
          <a:bodyPr/>
          <a:lstStyle/>
          <a:p>
            <a:pPr marL="457200" indent="-457200">
              <a:buFont typeface="Arial" panose="020B0604020202020204" pitchFamily="34" charset="0"/>
              <a:buChar char="•"/>
            </a:pPr>
            <a:r>
              <a:rPr lang="en-US" dirty="0" smtClean="0"/>
              <a:t>Fosters a culture of ethics and compliance</a:t>
            </a:r>
          </a:p>
          <a:p>
            <a:pPr marL="457200" indent="-457200">
              <a:buFont typeface="Arial" panose="020B0604020202020204" pitchFamily="34" charset="0"/>
              <a:buChar char="•"/>
            </a:pPr>
            <a:r>
              <a:rPr lang="en-US" dirty="0" smtClean="0"/>
              <a:t>Understands the nature of risks in medical device management</a:t>
            </a:r>
          </a:p>
          <a:p>
            <a:pPr marL="457200" indent="-457200">
              <a:buFont typeface="Arial" panose="020B0604020202020204" pitchFamily="34" charset="0"/>
              <a:buChar char="•"/>
            </a:pPr>
            <a:r>
              <a:rPr lang="en-US" dirty="0" smtClean="0"/>
              <a:t>Identifies and manages medical device risks that impact the organization</a:t>
            </a:r>
          </a:p>
          <a:p>
            <a:pPr marL="457200" indent="-457200">
              <a:buFont typeface="Arial" panose="020B0604020202020204" pitchFamily="34" charset="0"/>
              <a:buChar char="•"/>
            </a:pPr>
            <a:r>
              <a:rPr lang="en-US" dirty="0" smtClean="0"/>
              <a:t>Enhances visibility into the organization’s medical device risks</a:t>
            </a:r>
          </a:p>
          <a:p>
            <a:pPr marL="457200" indent="-457200">
              <a:buFont typeface="Arial" panose="020B0604020202020204" pitchFamily="34" charset="0"/>
              <a:buChar char="•"/>
            </a:pPr>
            <a:r>
              <a:rPr lang="en-US" dirty="0" smtClean="0"/>
              <a:t>Ensure governance of the organization’s risk management framework for medical devices</a:t>
            </a:r>
          </a:p>
          <a:p>
            <a:pPr marL="457200" indent="-457200">
              <a:buFont typeface="Arial" panose="020B0604020202020204" pitchFamily="34" charset="0"/>
              <a:buChar char="•"/>
            </a:pPr>
            <a:r>
              <a:rPr lang="en-US" dirty="0" smtClean="0"/>
              <a:t>Provides greater accountability</a:t>
            </a:r>
            <a:endParaRPr lang="en-US" dirty="0"/>
          </a:p>
        </p:txBody>
      </p:sp>
    </p:spTree>
    <p:extLst>
      <p:ext uri="{BB962C8B-B14F-4D97-AF65-F5344CB8AC3E}">
        <p14:creationId xmlns:p14="http://schemas.microsoft.com/office/powerpoint/2010/main" val="31129566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900" y="458208"/>
            <a:ext cx="11559652" cy="811033"/>
          </a:xfrm>
        </p:spPr>
        <p:txBody>
          <a:bodyPr>
            <a:noAutofit/>
          </a:bodyPr>
          <a:lstStyle/>
          <a:p>
            <a:r>
              <a:rPr lang="en-US" sz="3400" dirty="0" smtClean="0"/>
              <a:t>What Does That Mean For </a:t>
            </a:r>
            <a:r>
              <a:rPr lang="en-US" sz="3400" dirty="0"/>
              <a:t>T</a:t>
            </a:r>
            <a:r>
              <a:rPr lang="en-US" sz="3400" dirty="0" smtClean="0"/>
              <a:t>he HTM Department</a:t>
            </a:r>
            <a:endParaRPr lang="en-US" sz="3400" dirty="0"/>
          </a:p>
        </p:txBody>
      </p:sp>
      <p:sp>
        <p:nvSpPr>
          <p:cNvPr id="3" name="Text Placeholder 2"/>
          <p:cNvSpPr>
            <a:spLocks noGrp="1"/>
          </p:cNvSpPr>
          <p:nvPr>
            <p:ph type="body" sz="quarter" idx="14"/>
          </p:nvPr>
        </p:nvSpPr>
        <p:spPr>
          <a:xfrm>
            <a:off x="519545" y="1555845"/>
            <a:ext cx="11076710" cy="4339988"/>
          </a:xfrm>
        </p:spPr>
        <p:txBody>
          <a:bodyPr>
            <a:normAutofit lnSpcReduction="10000"/>
          </a:bodyPr>
          <a:lstStyle/>
          <a:p>
            <a:pPr marL="457200" indent="-457200">
              <a:buFont typeface="Arial" panose="020B0604020202020204" pitchFamily="34" charset="0"/>
              <a:buChar char="•"/>
            </a:pPr>
            <a:r>
              <a:rPr lang="en-US" dirty="0" smtClean="0"/>
              <a:t>Standardization across the system </a:t>
            </a:r>
            <a:r>
              <a:rPr lang="en-US" sz="2400" i="1" dirty="0" smtClean="0"/>
              <a:t>(for an IDN or large health system)</a:t>
            </a:r>
          </a:p>
          <a:p>
            <a:pPr marL="687388" lvl="1" indent="-457200"/>
            <a:r>
              <a:rPr lang="en-US" i="1" dirty="0" smtClean="0"/>
              <a:t>Standard Catalog</a:t>
            </a:r>
          </a:p>
          <a:p>
            <a:pPr marL="457200" indent="-457200">
              <a:buFont typeface="Arial" panose="020B0604020202020204" pitchFamily="34" charset="0"/>
              <a:buChar char="•"/>
            </a:pPr>
            <a:r>
              <a:rPr lang="en-US" dirty="0" smtClean="0"/>
              <a:t>Cybersecurity management </a:t>
            </a:r>
          </a:p>
          <a:p>
            <a:pPr marL="457200" indent="-457200">
              <a:buFont typeface="Arial" panose="020B0604020202020204" pitchFamily="34" charset="0"/>
              <a:buChar char="•"/>
            </a:pPr>
            <a:r>
              <a:rPr lang="en-US" dirty="0" smtClean="0"/>
              <a:t>Service contract review and systemization</a:t>
            </a:r>
          </a:p>
          <a:p>
            <a:pPr marL="457200" indent="-457200">
              <a:buFont typeface="Arial" panose="020B0604020202020204" pitchFamily="34" charset="0"/>
              <a:buChar char="•"/>
            </a:pPr>
            <a:r>
              <a:rPr lang="en-US" dirty="0" smtClean="0"/>
              <a:t>Internal audit </a:t>
            </a:r>
          </a:p>
          <a:p>
            <a:pPr marL="457200" indent="-457200">
              <a:buFont typeface="Arial" panose="020B0604020202020204" pitchFamily="34" charset="0"/>
              <a:buChar char="•"/>
            </a:pPr>
            <a:r>
              <a:rPr lang="en-US" dirty="0" smtClean="0"/>
              <a:t>PPG management</a:t>
            </a:r>
          </a:p>
          <a:p>
            <a:pPr marL="457200" indent="-457200">
              <a:buFont typeface="Arial" panose="020B0604020202020204" pitchFamily="34" charset="0"/>
              <a:buChar char="•"/>
            </a:pPr>
            <a:r>
              <a:rPr lang="en-US" dirty="0" smtClean="0"/>
              <a:t>Speak the same language as organizational compliance, legal, and privacy</a:t>
            </a:r>
          </a:p>
          <a:p>
            <a:pPr marL="457200" indent="-457200">
              <a:buFont typeface="Arial" panose="020B0604020202020204" pitchFamily="34" charset="0"/>
              <a:buChar char="•"/>
            </a:pPr>
            <a:r>
              <a:rPr lang="en-US" dirty="0" smtClean="0"/>
              <a:t>Education and awareness</a:t>
            </a:r>
            <a:endParaRPr lang="en-US" dirty="0"/>
          </a:p>
        </p:txBody>
      </p:sp>
    </p:spTree>
    <p:extLst>
      <p:ext uri="{BB962C8B-B14F-4D97-AF65-F5344CB8AC3E}">
        <p14:creationId xmlns:p14="http://schemas.microsoft.com/office/powerpoint/2010/main" val="16801595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485505"/>
            <a:ext cx="11076710" cy="824679"/>
          </a:xfrm>
        </p:spPr>
        <p:txBody>
          <a:bodyPr>
            <a:normAutofit fontScale="90000"/>
          </a:bodyPr>
          <a:lstStyle/>
          <a:p>
            <a:r>
              <a:rPr lang="en-US" dirty="0" smtClean="0"/>
              <a:t>Governance - </a:t>
            </a:r>
            <a:r>
              <a:rPr lang="en-US" dirty="0"/>
              <a:t>How Information is Reported, Questions Answered, &amp; Decisions are Made </a:t>
            </a:r>
          </a:p>
        </p:txBody>
      </p:sp>
      <p:sp>
        <p:nvSpPr>
          <p:cNvPr id="3" name="Text Placeholder 2"/>
          <p:cNvSpPr>
            <a:spLocks noGrp="1"/>
          </p:cNvSpPr>
          <p:nvPr>
            <p:ph type="body" sz="quarter" idx="14"/>
          </p:nvPr>
        </p:nvSpPr>
        <p:spPr>
          <a:xfrm>
            <a:off x="519545" y="1583139"/>
            <a:ext cx="11076710" cy="4667535"/>
          </a:xfrm>
        </p:spPr>
        <p:txBody>
          <a:bodyPr>
            <a:normAutofit fontScale="92500" lnSpcReduction="10000"/>
          </a:bodyPr>
          <a:lstStyle/>
          <a:p>
            <a:r>
              <a:rPr lang="en-US" dirty="0" smtClean="0"/>
              <a:t>Decisions </a:t>
            </a:r>
            <a:r>
              <a:rPr lang="en-US" dirty="0"/>
              <a:t>will need to be made as a compliance program is started and as it operates. </a:t>
            </a:r>
            <a:endParaRPr lang="en-US" dirty="0" smtClean="0"/>
          </a:p>
          <a:p>
            <a:pPr marL="687388" lvl="1" indent="-457200"/>
            <a:r>
              <a:rPr lang="en-US" dirty="0" smtClean="0"/>
              <a:t>Who </a:t>
            </a:r>
            <a:r>
              <a:rPr lang="en-US" dirty="0"/>
              <a:t>will be accountable for the compliance program? </a:t>
            </a:r>
            <a:endParaRPr lang="en-US" dirty="0" smtClean="0"/>
          </a:p>
          <a:p>
            <a:pPr marL="687388" lvl="1" indent="-457200"/>
            <a:r>
              <a:rPr lang="en-US" dirty="0" smtClean="0"/>
              <a:t>If </a:t>
            </a:r>
            <a:r>
              <a:rPr lang="en-US" dirty="0"/>
              <a:t>compliance is not followed, what happens? </a:t>
            </a:r>
            <a:endParaRPr lang="en-US" dirty="0" smtClean="0"/>
          </a:p>
          <a:p>
            <a:pPr marL="687388" lvl="1" indent="-457200"/>
            <a:r>
              <a:rPr lang="en-US" dirty="0" smtClean="0"/>
              <a:t>What </a:t>
            </a:r>
            <a:r>
              <a:rPr lang="en-US" dirty="0"/>
              <a:t>resources will be devoted to compliance? </a:t>
            </a:r>
            <a:endParaRPr lang="en-US" dirty="0" smtClean="0"/>
          </a:p>
          <a:p>
            <a:pPr marL="687388" lvl="1" indent="-457200"/>
            <a:r>
              <a:rPr lang="en-US" dirty="0" smtClean="0"/>
              <a:t>How </a:t>
            </a:r>
            <a:r>
              <a:rPr lang="en-US" dirty="0"/>
              <a:t>the company will choose between compliance alternatives? </a:t>
            </a:r>
            <a:endParaRPr lang="en-US" dirty="0" smtClean="0"/>
          </a:p>
          <a:p>
            <a:pPr marL="687388" lvl="1" indent="-457200"/>
            <a:r>
              <a:rPr lang="en-US" dirty="0" smtClean="0"/>
              <a:t>How will information </a:t>
            </a:r>
            <a:r>
              <a:rPr lang="en-US" dirty="0"/>
              <a:t>about compliance be escalated? </a:t>
            </a:r>
            <a:endParaRPr lang="en-US" dirty="0" smtClean="0"/>
          </a:p>
          <a:p>
            <a:pPr marL="687388" lvl="1" indent="-457200"/>
            <a:r>
              <a:rPr lang="en-US" dirty="0" smtClean="0"/>
              <a:t>How </a:t>
            </a:r>
            <a:r>
              <a:rPr lang="en-US" dirty="0"/>
              <a:t>will the </a:t>
            </a:r>
            <a:r>
              <a:rPr lang="en-US" dirty="0" smtClean="0"/>
              <a:t>organization/ team </a:t>
            </a:r>
            <a:r>
              <a:rPr lang="en-US" dirty="0"/>
              <a:t>know what regulations they need to comply with and what to do if regulation changes? </a:t>
            </a:r>
            <a:endParaRPr lang="en-US" dirty="0" smtClean="0"/>
          </a:p>
          <a:p>
            <a:pPr marL="687388" lvl="1" indent="-457200"/>
            <a:r>
              <a:rPr lang="en-US" dirty="0" smtClean="0"/>
              <a:t>How </a:t>
            </a:r>
            <a:r>
              <a:rPr lang="en-US" dirty="0"/>
              <a:t>will the </a:t>
            </a:r>
            <a:r>
              <a:rPr lang="en-US" dirty="0" smtClean="0"/>
              <a:t>organization/ team </a:t>
            </a:r>
            <a:r>
              <a:rPr lang="en-US" dirty="0"/>
              <a:t>decide how to change the program if the </a:t>
            </a:r>
            <a:r>
              <a:rPr lang="en-US" dirty="0" smtClean="0"/>
              <a:t>services change?</a:t>
            </a:r>
            <a:endParaRPr lang="en-US" dirty="0"/>
          </a:p>
        </p:txBody>
      </p:sp>
    </p:spTree>
    <p:extLst>
      <p:ext uri="{BB962C8B-B14F-4D97-AF65-F5344CB8AC3E}">
        <p14:creationId xmlns:p14="http://schemas.microsoft.com/office/powerpoint/2010/main" val="5634472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553744"/>
            <a:ext cx="11076710" cy="729146"/>
          </a:xfrm>
        </p:spPr>
        <p:txBody>
          <a:bodyPr/>
          <a:lstStyle/>
          <a:p>
            <a:r>
              <a:rPr lang="en-US" dirty="0"/>
              <a:t>7</a:t>
            </a:r>
            <a:r>
              <a:rPr lang="en-US" dirty="0" smtClean="0"/>
              <a:t> Core Elements for an Effective Compliance Program</a:t>
            </a:r>
            <a:endParaRPr lang="en-US" dirty="0"/>
          </a:p>
        </p:txBody>
      </p:sp>
      <p:sp>
        <p:nvSpPr>
          <p:cNvPr id="3" name="Text Placeholder 2"/>
          <p:cNvSpPr>
            <a:spLocks noGrp="1"/>
          </p:cNvSpPr>
          <p:nvPr>
            <p:ph type="body" sz="quarter" idx="14"/>
          </p:nvPr>
        </p:nvSpPr>
        <p:spPr>
          <a:xfrm>
            <a:off x="519545" y="1514901"/>
            <a:ext cx="11076710" cy="4394580"/>
          </a:xfrm>
        </p:spPr>
        <p:txBody>
          <a:bodyPr>
            <a:normAutofit/>
          </a:bodyPr>
          <a:lstStyle/>
          <a:p>
            <a:pPr marL="457200" indent="-457200">
              <a:buFont typeface="Arial" panose="020B0604020202020204" pitchFamily="34" charset="0"/>
              <a:buChar char="•"/>
            </a:pPr>
            <a:r>
              <a:rPr lang="en-US" dirty="0" smtClean="0"/>
              <a:t>Compliance Officer/ Director</a:t>
            </a:r>
          </a:p>
          <a:p>
            <a:pPr marL="457200" indent="-457200">
              <a:buFont typeface="Arial" panose="020B0604020202020204" pitchFamily="34" charset="0"/>
              <a:buChar char="•"/>
            </a:pPr>
            <a:r>
              <a:rPr lang="en-US" dirty="0" smtClean="0"/>
              <a:t>Well-written Policies, Procedures </a:t>
            </a:r>
            <a:r>
              <a:rPr lang="en-US" dirty="0"/>
              <a:t>&amp;</a:t>
            </a:r>
            <a:r>
              <a:rPr lang="en-US" dirty="0" smtClean="0"/>
              <a:t> Processes</a:t>
            </a:r>
          </a:p>
          <a:p>
            <a:pPr marL="457200" indent="-457200">
              <a:buFont typeface="Arial" panose="020B0604020202020204" pitchFamily="34" charset="0"/>
              <a:buChar char="•"/>
            </a:pPr>
            <a:r>
              <a:rPr lang="en-US" dirty="0" smtClean="0"/>
              <a:t>Training, Education &amp; Communication </a:t>
            </a:r>
          </a:p>
          <a:p>
            <a:pPr marL="457200" indent="-457200">
              <a:buFont typeface="Arial" panose="020B0604020202020204" pitchFamily="34" charset="0"/>
              <a:buChar char="•"/>
            </a:pPr>
            <a:r>
              <a:rPr lang="en-US" dirty="0"/>
              <a:t>Periodic Assessments </a:t>
            </a:r>
            <a:endParaRPr lang="en-US" dirty="0" smtClean="0"/>
          </a:p>
          <a:p>
            <a:pPr marL="457200" indent="-457200">
              <a:buFont typeface="Arial" panose="020B0604020202020204" pitchFamily="34" charset="0"/>
              <a:buChar char="•"/>
            </a:pPr>
            <a:r>
              <a:rPr lang="en-US" dirty="0" smtClean="0"/>
              <a:t>Auditing &amp; Monitoring Plan </a:t>
            </a:r>
          </a:p>
          <a:p>
            <a:pPr marL="457200" indent="-457200">
              <a:buFont typeface="Arial" panose="020B0604020202020204" pitchFamily="34" charset="0"/>
              <a:buChar char="•"/>
            </a:pPr>
            <a:r>
              <a:rPr lang="en-US" dirty="0" smtClean="0"/>
              <a:t>Disciplinary/ Corrective Actions for Non-Compliance </a:t>
            </a:r>
          </a:p>
          <a:p>
            <a:pPr marL="457200" indent="-457200">
              <a:buFont typeface="Arial" panose="020B0604020202020204" pitchFamily="34" charset="0"/>
              <a:buChar char="•"/>
            </a:pPr>
            <a:r>
              <a:rPr lang="en-US" dirty="0" smtClean="0"/>
              <a:t>Respond Appropriately to Compliance Issues </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14088639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23080" y="1774210"/>
            <a:ext cx="6946712" cy="4094327"/>
          </a:xfrm>
          <a:prstGeom prst="rect">
            <a:avLst/>
          </a:prstGeom>
        </p:spPr>
      </p:pic>
      <p:sp>
        <p:nvSpPr>
          <p:cNvPr id="2" name="Title 1"/>
          <p:cNvSpPr>
            <a:spLocks noGrp="1"/>
          </p:cNvSpPr>
          <p:nvPr>
            <p:ph type="title"/>
          </p:nvPr>
        </p:nvSpPr>
        <p:spPr/>
        <p:txBody>
          <a:bodyPr>
            <a:normAutofit fontScale="90000"/>
          </a:bodyPr>
          <a:lstStyle/>
          <a:p>
            <a:r>
              <a:rPr lang="en-US" dirty="0" smtClean="0"/>
              <a:t>How Will </a:t>
            </a:r>
            <a:r>
              <a:rPr lang="en-US" dirty="0"/>
              <a:t>T</a:t>
            </a:r>
            <a:r>
              <a:rPr lang="en-US" dirty="0" smtClean="0"/>
              <a:t>he Organization Make Decisions About a Compliance Program?</a:t>
            </a:r>
            <a:endParaRPr lang="en-US" dirty="0"/>
          </a:p>
        </p:txBody>
      </p:sp>
      <p:pic>
        <p:nvPicPr>
          <p:cNvPr id="6" name="Picture 5"/>
          <p:cNvPicPr>
            <a:picLocks noChangeAspect="1"/>
          </p:cNvPicPr>
          <p:nvPr/>
        </p:nvPicPr>
        <p:blipFill>
          <a:blip r:embed="rId3"/>
          <a:stretch>
            <a:fillRect/>
          </a:stretch>
        </p:blipFill>
        <p:spPr>
          <a:xfrm>
            <a:off x="7027246" y="1596402"/>
            <a:ext cx="2580778" cy="2170380"/>
          </a:xfrm>
          <a:prstGeom prst="rect">
            <a:avLst/>
          </a:prstGeom>
        </p:spPr>
      </p:pic>
      <p:pic>
        <p:nvPicPr>
          <p:cNvPr id="7" name="Picture 6"/>
          <p:cNvPicPr>
            <a:picLocks noChangeAspect="1"/>
          </p:cNvPicPr>
          <p:nvPr/>
        </p:nvPicPr>
        <p:blipFill>
          <a:blip r:embed="rId4"/>
          <a:stretch>
            <a:fillRect/>
          </a:stretch>
        </p:blipFill>
        <p:spPr>
          <a:xfrm>
            <a:off x="7221798" y="3944589"/>
            <a:ext cx="2386226" cy="1473571"/>
          </a:xfrm>
          <a:prstGeom prst="rect">
            <a:avLst/>
          </a:prstGeom>
        </p:spPr>
      </p:pic>
      <p:pic>
        <p:nvPicPr>
          <p:cNvPr id="8" name="Picture 7"/>
          <p:cNvPicPr>
            <a:picLocks noChangeAspect="1"/>
          </p:cNvPicPr>
          <p:nvPr/>
        </p:nvPicPr>
        <p:blipFill>
          <a:blip r:embed="rId5"/>
          <a:stretch>
            <a:fillRect/>
          </a:stretch>
        </p:blipFill>
        <p:spPr>
          <a:xfrm>
            <a:off x="9608024" y="3248167"/>
            <a:ext cx="2402006" cy="2333767"/>
          </a:xfrm>
          <a:prstGeom prst="rect">
            <a:avLst/>
          </a:prstGeom>
        </p:spPr>
      </p:pic>
    </p:spTree>
    <p:extLst>
      <p:ext uri="{BB962C8B-B14F-4D97-AF65-F5344CB8AC3E}">
        <p14:creationId xmlns:p14="http://schemas.microsoft.com/office/powerpoint/2010/main" val="23741668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553744"/>
            <a:ext cx="11076710" cy="688202"/>
          </a:xfrm>
        </p:spPr>
        <p:txBody>
          <a:bodyPr/>
          <a:lstStyle/>
          <a:p>
            <a:r>
              <a:rPr lang="en-US" dirty="0" smtClean="0"/>
              <a:t>Compliance Professional in HTM</a:t>
            </a:r>
            <a:endParaRPr lang="en-US" dirty="0"/>
          </a:p>
        </p:txBody>
      </p:sp>
      <p:sp>
        <p:nvSpPr>
          <p:cNvPr id="3" name="Text Placeholder 2"/>
          <p:cNvSpPr>
            <a:spLocks noGrp="1"/>
          </p:cNvSpPr>
          <p:nvPr>
            <p:ph type="body" sz="quarter" idx="14"/>
          </p:nvPr>
        </p:nvSpPr>
        <p:spPr>
          <a:xfrm>
            <a:off x="519545" y="1405718"/>
            <a:ext cx="11076710" cy="4776717"/>
          </a:xfrm>
        </p:spPr>
        <p:txBody>
          <a:bodyPr>
            <a:normAutofit fontScale="92500" lnSpcReduction="20000"/>
          </a:bodyPr>
          <a:lstStyle/>
          <a:p>
            <a:pPr marL="457200" indent="-457200">
              <a:buFont typeface="Arial" panose="020B0604020202020204" pitchFamily="34" charset="0"/>
              <a:buChar char="•"/>
            </a:pPr>
            <a:r>
              <a:rPr lang="en-US" dirty="0" smtClean="0"/>
              <a:t>Direct reporting to HTM Department and dotted line to Organization’s Compliance</a:t>
            </a:r>
          </a:p>
          <a:p>
            <a:pPr marL="457200" indent="-457200">
              <a:buFont typeface="Arial" panose="020B0604020202020204" pitchFamily="34" charset="0"/>
              <a:buChar char="•"/>
            </a:pPr>
            <a:r>
              <a:rPr lang="en-US" dirty="0" smtClean="0"/>
              <a:t>Overall responsibility of day to day operations of the Compliance Program</a:t>
            </a:r>
          </a:p>
          <a:p>
            <a:pPr marL="457200" indent="-457200">
              <a:buFont typeface="Arial" panose="020B0604020202020204" pitchFamily="34" charset="0"/>
              <a:buChar char="•"/>
            </a:pPr>
            <a:r>
              <a:rPr lang="en-US" dirty="0" smtClean="0"/>
              <a:t>Must have prompt access to Compliance Reporting </a:t>
            </a:r>
          </a:p>
          <a:p>
            <a:pPr marL="457200" indent="-457200">
              <a:buFont typeface="Arial" panose="020B0604020202020204" pitchFamily="34" charset="0"/>
              <a:buChar char="•"/>
            </a:pPr>
            <a:r>
              <a:rPr lang="en-US" dirty="0" smtClean="0"/>
              <a:t>Must report routinely to the Compliance Board and Executive Leadership</a:t>
            </a:r>
          </a:p>
          <a:p>
            <a:pPr marL="457200" indent="-457200">
              <a:buFont typeface="Arial" panose="020B0604020202020204" pitchFamily="34" charset="0"/>
              <a:buChar char="•"/>
            </a:pPr>
            <a:r>
              <a:rPr lang="en-US" dirty="0" smtClean="0"/>
              <a:t>Must have access to effective executive management and leadership oversight</a:t>
            </a:r>
          </a:p>
          <a:p>
            <a:pPr marL="457200" indent="-457200">
              <a:buFont typeface="Arial" panose="020B0604020202020204" pitchFamily="34" charset="0"/>
              <a:buChar char="•"/>
            </a:pPr>
            <a:r>
              <a:rPr lang="en-US" dirty="0" smtClean="0"/>
              <a:t>Be a subject matter expert in HTM, Go-Getter, Motivated Individual</a:t>
            </a:r>
          </a:p>
          <a:p>
            <a:pPr marL="457200" indent="-457200">
              <a:buFont typeface="Arial" panose="020B0604020202020204" pitchFamily="34" charset="0"/>
              <a:buChar char="•"/>
            </a:pPr>
            <a:r>
              <a:rPr lang="en-US" dirty="0" smtClean="0"/>
              <a:t>Exercise effective and ongoing oversight</a:t>
            </a:r>
          </a:p>
          <a:p>
            <a:pPr marL="457200" indent="-457200">
              <a:buFont typeface="Arial" panose="020B0604020202020204" pitchFamily="34" charset="0"/>
              <a:buChar char="•"/>
            </a:pPr>
            <a:r>
              <a:rPr lang="en-US" dirty="0" smtClean="0"/>
              <a:t>Must promote the Program</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820892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519545" y="586855"/>
            <a:ext cx="11076710" cy="5173866"/>
          </a:xfrm>
        </p:spPr>
        <p:txBody>
          <a:bodyPr/>
          <a:lstStyle/>
          <a:p>
            <a:pPr algn="ctr"/>
            <a:endParaRPr lang="en-US" sz="6600" dirty="0" smtClean="0"/>
          </a:p>
          <a:p>
            <a:pPr algn="ctr"/>
            <a:r>
              <a:rPr lang="en-US" sz="6600" dirty="0" smtClean="0">
                <a:solidFill>
                  <a:schemeClr val="tx2"/>
                </a:solidFill>
              </a:rPr>
              <a:t>CONTINUOUS IMPROVEMENT CYCLE “PLAN-DO-CHECK-ACT” </a:t>
            </a:r>
          </a:p>
          <a:p>
            <a:endParaRPr lang="en-US" dirty="0"/>
          </a:p>
          <a:p>
            <a:pPr algn="ctr"/>
            <a:r>
              <a:rPr lang="en-US" dirty="0" smtClean="0"/>
              <a:t>A recurrence theme in building a compliance program</a:t>
            </a:r>
            <a:endParaRPr lang="en-US" dirty="0"/>
          </a:p>
        </p:txBody>
      </p:sp>
    </p:spTree>
    <p:extLst>
      <p:ext uri="{BB962C8B-B14F-4D97-AF65-F5344CB8AC3E}">
        <p14:creationId xmlns:p14="http://schemas.microsoft.com/office/powerpoint/2010/main" val="26489257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553744"/>
            <a:ext cx="11076710" cy="879271"/>
          </a:xfrm>
        </p:spPr>
        <p:txBody>
          <a:bodyPr/>
          <a:lstStyle/>
          <a:p>
            <a:r>
              <a:rPr lang="en-US" dirty="0" smtClean="0"/>
              <a:t>Compliance Risk Assessment</a:t>
            </a:r>
            <a:endParaRPr lang="en-US" dirty="0"/>
          </a:p>
        </p:txBody>
      </p:sp>
      <p:graphicFrame>
        <p:nvGraphicFramePr>
          <p:cNvPr id="4" name="Diagram 3"/>
          <p:cNvGraphicFramePr/>
          <p:nvPr>
            <p:extLst>
              <p:ext uri="{D42A27DB-BD31-4B8C-83A1-F6EECF244321}">
                <p14:modId xmlns:p14="http://schemas.microsoft.com/office/powerpoint/2010/main" val="695253449"/>
              </p:ext>
            </p:extLst>
          </p:nvPr>
        </p:nvGraphicFramePr>
        <p:xfrm>
          <a:off x="447912" y="1582368"/>
          <a:ext cx="11219976" cy="46649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585396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553744"/>
            <a:ext cx="11076710" cy="715498"/>
          </a:xfrm>
        </p:spPr>
        <p:txBody>
          <a:bodyPr/>
          <a:lstStyle/>
          <a:p>
            <a:r>
              <a:rPr lang="en-US" dirty="0" smtClean="0"/>
              <a:t>Periodic Risk Assessments</a:t>
            </a:r>
            <a:endParaRPr lang="en-US" dirty="0"/>
          </a:p>
        </p:txBody>
      </p:sp>
      <p:sp>
        <p:nvSpPr>
          <p:cNvPr id="3" name="Text Placeholder 2"/>
          <p:cNvSpPr>
            <a:spLocks noGrp="1"/>
          </p:cNvSpPr>
          <p:nvPr>
            <p:ph type="body" sz="quarter" idx="14"/>
          </p:nvPr>
        </p:nvSpPr>
        <p:spPr>
          <a:xfrm>
            <a:off x="519545" y="1378424"/>
            <a:ext cx="11076710" cy="4558351"/>
          </a:xfrm>
        </p:spPr>
        <p:txBody>
          <a:bodyPr>
            <a:normAutofit fontScale="92500" lnSpcReduction="20000"/>
          </a:bodyPr>
          <a:lstStyle/>
          <a:p>
            <a:r>
              <a:rPr lang="en-US" altLang="en-US" dirty="0">
                <a:solidFill>
                  <a:schemeClr val="tx1"/>
                </a:solidFill>
                <a:cs typeface="Arial" panose="020B0604020202020204" pitchFamily="34" charset="0"/>
              </a:rPr>
              <a:t>Efficiency:</a:t>
            </a:r>
            <a:r>
              <a:rPr lang="en-US" altLang="en-US" dirty="0">
                <a:cs typeface="Arial" panose="020B0604020202020204" pitchFamily="34" charset="0"/>
              </a:rPr>
              <a:t> risk assessments allow you to maximize the utility of scarce resources by directing them to the most significant compliance issues faced by your </a:t>
            </a:r>
            <a:r>
              <a:rPr lang="en-US" altLang="en-US" dirty="0" smtClean="0">
                <a:cs typeface="Arial" panose="020B0604020202020204" pitchFamily="34" charset="0"/>
              </a:rPr>
              <a:t>organization</a:t>
            </a:r>
            <a:endParaRPr lang="en-US" altLang="en-US" dirty="0">
              <a:cs typeface="Arial" panose="020B0604020202020204" pitchFamily="34" charset="0"/>
            </a:endParaRPr>
          </a:p>
          <a:p>
            <a:endParaRPr lang="en-US" altLang="en-US" dirty="0">
              <a:cs typeface="Arial" panose="020B0604020202020204" pitchFamily="34" charset="0"/>
            </a:endParaRPr>
          </a:p>
          <a:p>
            <a:r>
              <a:rPr lang="en-US" altLang="en-US" dirty="0">
                <a:solidFill>
                  <a:schemeClr val="tx1"/>
                </a:solidFill>
                <a:cs typeface="Arial" panose="020B0604020202020204" pitchFamily="34" charset="0"/>
              </a:rPr>
              <a:t>“Buy-in” and Ownership: </a:t>
            </a:r>
            <a:r>
              <a:rPr lang="en-US" altLang="en-US" dirty="0">
                <a:cs typeface="Arial" panose="020B0604020202020204" pitchFamily="34" charset="0"/>
              </a:rPr>
              <a:t>when individuals who have day to day administrative responsibilities participate in identifying compliance risks and  developing mitigation plans they are more likely to actively participate in the compliance </a:t>
            </a:r>
            <a:r>
              <a:rPr lang="en-US" altLang="en-US" dirty="0" smtClean="0">
                <a:cs typeface="Arial" panose="020B0604020202020204" pitchFamily="34" charset="0"/>
              </a:rPr>
              <a:t>process</a:t>
            </a:r>
            <a:endParaRPr lang="en-US" altLang="en-US" dirty="0">
              <a:cs typeface="Arial" panose="020B0604020202020204" pitchFamily="34" charset="0"/>
            </a:endParaRPr>
          </a:p>
          <a:p>
            <a:endParaRPr lang="en-US" altLang="en-US" dirty="0">
              <a:cs typeface="Arial" panose="020B0604020202020204" pitchFamily="34" charset="0"/>
            </a:endParaRPr>
          </a:p>
          <a:p>
            <a:r>
              <a:rPr lang="en-US" altLang="en-US" dirty="0">
                <a:solidFill>
                  <a:schemeClr val="tx1"/>
                </a:solidFill>
                <a:cs typeface="Arial" panose="020B0604020202020204" pitchFamily="34" charset="0"/>
              </a:rPr>
              <a:t>Coordination:</a:t>
            </a:r>
            <a:r>
              <a:rPr lang="en-US" altLang="en-US" dirty="0">
                <a:cs typeface="Arial" panose="020B0604020202020204" pitchFamily="34" charset="0"/>
              </a:rPr>
              <a:t> most compliance risks have potential significance across multiple functions, so risk management encourages coordination and consensus building, particularly in organizations with distributed</a:t>
            </a:r>
            <a:r>
              <a:rPr lang="en-US" altLang="en-US" dirty="0" smtClean="0">
                <a:cs typeface="Arial" panose="020B0604020202020204" pitchFamily="34" charset="0"/>
              </a:rPr>
              <a:t>/ decentralized management</a:t>
            </a:r>
            <a:endParaRPr lang="en-US" altLang="en-US" dirty="0">
              <a:cs typeface="Arial" panose="020B0604020202020204" pitchFamily="34" charset="0"/>
            </a:endParaRPr>
          </a:p>
          <a:p>
            <a:endParaRPr lang="en-US" dirty="0"/>
          </a:p>
        </p:txBody>
      </p:sp>
    </p:spTree>
    <p:extLst>
      <p:ext uri="{BB962C8B-B14F-4D97-AF65-F5344CB8AC3E}">
        <p14:creationId xmlns:p14="http://schemas.microsoft.com/office/powerpoint/2010/main" val="1113340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553744"/>
            <a:ext cx="11076710" cy="619963"/>
          </a:xfrm>
        </p:spPr>
        <p:txBody>
          <a:bodyPr/>
          <a:lstStyle/>
          <a:p>
            <a:r>
              <a:rPr lang="en-US" dirty="0" smtClean="0"/>
              <a:t>Periodic Risk Assessments (continued..)</a:t>
            </a:r>
            <a:endParaRPr lang="en-US" dirty="0"/>
          </a:p>
        </p:txBody>
      </p:sp>
      <p:sp>
        <p:nvSpPr>
          <p:cNvPr id="3" name="Text Placeholder 2"/>
          <p:cNvSpPr>
            <a:spLocks noGrp="1"/>
          </p:cNvSpPr>
          <p:nvPr>
            <p:ph type="body" sz="quarter" idx="14"/>
          </p:nvPr>
        </p:nvSpPr>
        <p:spPr>
          <a:xfrm>
            <a:off x="519545" y="1378425"/>
            <a:ext cx="11076710" cy="4531056"/>
          </a:xfrm>
        </p:spPr>
        <p:txBody>
          <a:bodyPr>
            <a:normAutofit lnSpcReduction="10000"/>
          </a:bodyPr>
          <a:lstStyle/>
          <a:p>
            <a:pPr marL="457200" indent="-457200">
              <a:buFont typeface="Arial" panose="020B0604020202020204" pitchFamily="34" charset="0"/>
              <a:buChar char="•"/>
            </a:pPr>
            <a:r>
              <a:rPr lang="en-US" dirty="0" smtClean="0"/>
              <a:t>Keep the risk management process simple</a:t>
            </a:r>
          </a:p>
          <a:p>
            <a:pPr marL="919163" lvl="2" indent="-457200">
              <a:buFont typeface="Wingdings" panose="05000000000000000000" pitchFamily="2" charset="2"/>
              <a:buChar char="Ø"/>
            </a:pPr>
            <a:r>
              <a:rPr lang="en-US" dirty="0" smtClean="0"/>
              <a:t>Build into existing business processes</a:t>
            </a:r>
          </a:p>
          <a:p>
            <a:pPr marL="919163" lvl="2" indent="-457200">
              <a:buFont typeface="Wingdings" panose="05000000000000000000" pitchFamily="2" charset="2"/>
              <a:buChar char="Ø"/>
            </a:pPr>
            <a:r>
              <a:rPr lang="en-US" dirty="0" smtClean="0"/>
              <a:t>Complex processes feel like red tape</a:t>
            </a:r>
          </a:p>
          <a:p>
            <a:pPr lvl="2" indent="0">
              <a:buNone/>
            </a:pPr>
            <a:endParaRPr lang="en-US" dirty="0" smtClean="0"/>
          </a:p>
          <a:p>
            <a:pPr marL="457200" indent="-457200">
              <a:buFont typeface="Arial" panose="020B0604020202020204" pitchFamily="34" charset="0"/>
              <a:buChar char="•"/>
            </a:pPr>
            <a:r>
              <a:rPr lang="en-US" dirty="0" smtClean="0"/>
              <a:t>Start small and build over time</a:t>
            </a:r>
          </a:p>
          <a:p>
            <a:pPr marL="919163" lvl="2" indent="-457200">
              <a:buFont typeface="Wingdings" panose="05000000000000000000" pitchFamily="2" charset="2"/>
              <a:buChar char="Ø"/>
            </a:pPr>
            <a:r>
              <a:rPr lang="en-US" dirty="0" smtClean="0"/>
              <a:t>Don’t overload senior management with too many projects</a:t>
            </a:r>
          </a:p>
          <a:p>
            <a:pPr marL="919163" lvl="2" indent="-457200">
              <a:buFont typeface="Wingdings" panose="05000000000000000000" pitchFamily="2" charset="2"/>
              <a:buChar char="Ø"/>
            </a:pPr>
            <a:r>
              <a:rPr lang="en-US" dirty="0" smtClean="0"/>
              <a:t>Additional projects and processes can be added over time</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smtClean="0"/>
          </a:p>
          <a:p>
            <a:pPr algn="ctr"/>
            <a:r>
              <a:rPr lang="en-US" dirty="0" smtClean="0"/>
              <a:t>“Don’t let the perfect be the enemy of the good”</a:t>
            </a:r>
            <a:endParaRPr lang="en-US" dirty="0"/>
          </a:p>
        </p:txBody>
      </p:sp>
    </p:spTree>
    <p:extLst>
      <p:ext uri="{BB962C8B-B14F-4D97-AF65-F5344CB8AC3E}">
        <p14:creationId xmlns:p14="http://schemas.microsoft.com/office/powerpoint/2010/main" val="3989869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157959"/>
            <a:ext cx="11076710" cy="756441"/>
          </a:xfrm>
        </p:spPr>
        <p:txBody>
          <a:bodyPr/>
          <a:lstStyle/>
          <a:p>
            <a:r>
              <a:rPr lang="en-US" dirty="0" smtClean="0"/>
              <a:t>Design a Risk Assessment Project for Engagement</a:t>
            </a:r>
            <a:endParaRPr lang="en-US" dirty="0"/>
          </a:p>
        </p:txBody>
      </p:sp>
      <p:sp>
        <p:nvSpPr>
          <p:cNvPr id="3" name="Text Placeholder 2"/>
          <p:cNvSpPr>
            <a:spLocks noGrp="1"/>
          </p:cNvSpPr>
          <p:nvPr>
            <p:ph type="body" sz="quarter" idx="14"/>
          </p:nvPr>
        </p:nvSpPr>
        <p:spPr>
          <a:xfrm>
            <a:off x="519545" y="1023583"/>
            <a:ext cx="11076710" cy="5186150"/>
          </a:xfrm>
        </p:spPr>
        <p:txBody>
          <a:bodyPr>
            <a:noAutofit/>
          </a:bodyPr>
          <a:lstStyle/>
          <a:p>
            <a:pPr marL="342900" indent="-342900">
              <a:buFont typeface="Arial" panose="020B0604020202020204" pitchFamily="34" charset="0"/>
              <a:buChar char="•"/>
            </a:pPr>
            <a:r>
              <a:rPr lang="en-US" sz="2400" b="1" dirty="0" smtClean="0">
                <a:solidFill>
                  <a:schemeClr val="tx1"/>
                </a:solidFill>
              </a:rPr>
              <a:t>Eliminate </a:t>
            </a:r>
            <a:r>
              <a:rPr lang="en-US" sz="2400" b="1" dirty="0">
                <a:solidFill>
                  <a:schemeClr val="tx1"/>
                </a:solidFill>
              </a:rPr>
              <a:t>Mystery </a:t>
            </a:r>
            <a:r>
              <a:rPr lang="en-US" sz="2200" dirty="0"/>
              <a:t>– Map out the risk assessment project plan and educate stakeholders on the plan and expected resource needs and time frames. </a:t>
            </a:r>
            <a:r>
              <a:rPr lang="en-US" sz="2200" dirty="0" smtClean="0"/>
              <a:t>Be </a:t>
            </a:r>
            <a:r>
              <a:rPr lang="en-US" sz="2200" dirty="0"/>
              <a:t>clear on the role of the stakeholder at each stage in the process. </a:t>
            </a:r>
            <a:r>
              <a:rPr lang="en-US" sz="2200" dirty="0" smtClean="0"/>
              <a:t>Keep </a:t>
            </a:r>
            <a:r>
              <a:rPr lang="en-US" sz="2200" dirty="0"/>
              <a:t>stakeholders up to date on what you are doing and what you plan to do. </a:t>
            </a:r>
            <a:endParaRPr lang="en-US" sz="2200" dirty="0" smtClean="0"/>
          </a:p>
          <a:p>
            <a:pPr marL="342900" indent="-342900">
              <a:buFont typeface="Arial" panose="020B0604020202020204" pitchFamily="34" charset="0"/>
              <a:buChar char="•"/>
            </a:pPr>
            <a:r>
              <a:rPr lang="en-US" sz="2400" b="1" dirty="0" smtClean="0">
                <a:solidFill>
                  <a:schemeClr val="tx1"/>
                </a:solidFill>
              </a:rPr>
              <a:t>Time </a:t>
            </a:r>
            <a:r>
              <a:rPr lang="en-US" sz="2400" b="1" dirty="0">
                <a:solidFill>
                  <a:schemeClr val="tx1"/>
                </a:solidFill>
              </a:rPr>
              <a:t>is Money </a:t>
            </a:r>
            <a:r>
              <a:rPr lang="en-US" sz="2200" dirty="0"/>
              <a:t>– Have clear goals for every meeting with stakeholders, do not invite stakeholders to meetings where they do not have a role. </a:t>
            </a:r>
            <a:r>
              <a:rPr lang="en-US" sz="2200" dirty="0" smtClean="0"/>
              <a:t>Avoid </a:t>
            </a:r>
            <a:r>
              <a:rPr lang="en-US" sz="2200" dirty="0"/>
              <a:t>using meetings to investigate facts with stakeholders, use the time to get decisions and input from stakeholders. </a:t>
            </a:r>
            <a:r>
              <a:rPr lang="en-US" sz="2200" dirty="0" smtClean="0"/>
              <a:t>Make </a:t>
            </a:r>
            <a:r>
              <a:rPr lang="en-US" sz="2200" dirty="0"/>
              <a:t>sure materials for stakeholders are easy to understand at a glance. </a:t>
            </a:r>
            <a:endParaRPr lang="en-US" sz="2200" dirty="0" smtClean="0"/>
          </a:p>
          <a:p>
            <a:pPr marL="342900" indent="-342900">
              <a:buFont typeface="Arial" panose="020B0604020202020204" pitchFamily="34" charset="0"/>
              <a:buChar char="•"/>
            </a:pPr>
            <a:r>
              <a:rPr lang="en-US" sz="2400" b="1" dirty="0" smtClean="0">
                <a:solidFill>
                  <a:schemeClr val="tx1"/>
                </a:solidFill>
              </a:rPr>
              <a:t>Make </a:t>
            </a:r>
            <a:r>
              <a:rPr lang="en-US" sz="2400" b="1" dirty="0">
                <a:solidFill>
                  <a:schemeClr val="tx1"/>
                </a:solidFill>
              </a:rPr>
              <a:t>People Look Good </a:t>
            </a:r>
            <a:r>
              <a:rPr lang="en-US" sz="2200" dirty="0"/>
              <a:t>– Keep stakeholders up to date on information and reports about issues related to their team before </a:t>
            </a:r>
            <a:r>
              <a:rPr lang="en-US" sz="2200" dirty="0" smtClean="0"/>
              <a:t>it </a:t>
            </a:r>
            <a:r>
              <a:rPr lang="en-US" sz="2200" dirty="0"/>
              <a:t>is reported to upper management. </a:t>
            </a:r>
            <a:r>
              <a:rPr lang="en-US" sz="2200" dirty="0" smtClean="0"/>
              <a:t>Engage </a:t>
            </a:r>
            <a:r>
              <a:rPr lang="en-US" sz="2200" dirty="0"/>
              <a:t>stakeholders personally in discussions with upper management whenever possible so they get credit for being sophisticated about compliance and solving problems. </a:t>
            </a:r>
            <a:endParaRPr lang="en-US" sz="2200" dirty="0" smtClean="0"/>
          </a:p>
          <a:p>
            <a:pPr marL="342900" indent="-342900">
              <a:buFont typeface="Arial" panose="020B0604020202020204" pitchFamily="34" charset="0"/>
              <a:buChar char="•"/>
            </a:pPr>
            <a:r>
              <a:rPr lang="en-US" sz="2400" b="1" dirty="0" smtClean="0">
                <a:solidFill>
                  <a:schemeClr val="tx1"/>
                </a:solidFill>
              </a:rPr>
              <a:t>Develop </a:t>
            </a:r>
            <a:r>
              <a:rPr lang="en-US" sz="2400" b="1" dirty="0">
                <a:solidFill>
                  <a:schemeClr val="tx1"/>
                </a:solidFill>
              </a:rPr>
              <a:t>Ownership </a:t>
            </a:r>
            <a:r>
              <a:rPr lang="en-US" sz="2200" dirty="0"/>
              <a:t>– Look for stakeholder decision‐making on eliminating obstacles or solving problems involves their teams during the project. </a:t>
            </a:r>
            <a:r>
              <a:rPr lang="en-US" sz="2200" dirty="0" smtClean="0"/>
              <a:t>The </a:t>
            </a:r>
            <a:r>
              <a:rPr lang="en-US" sz="2200" dirty="0"/>
              <a:t>more decisions stakeholders make, the more they have ownership in the process.</a:t>
            </a:r>
          </a:p>
        </p:txBody>
      </p:sp>
    </p:spTree>
    <p:extLst>
      <p:ext uri="{BB962C8B-B14F-4D97-AF65-F5344CB8AC3E}">
        <p14:creationId xmlns:p14="http://schemas.microsoft.com/office/powerpoint/2010/main" val="8516635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553744"/>
            <a:ext cx="11076710" cy="688202"/>
          </a:xfrm>
        </p:spPr>
        <p:txBody>
          <a:bodyPr/>
          <a:lstStyle/>
          <a:p>
            <a:r>
              <a:rPr lang="en-US" dirty="0" smtClean="0"/>
              <a:t>Conducting the Compliance Risk Analysis</a:t>
            </a:r>
            <a:endParaRPr lang="en-US" dirty="0"/>
          </a:p>
        </p:txBody>
      </p:sp>
      <p:sp>
        <p:nvSpPr>
          <p:cNvPr id="3" name="Text Placeholder 2"/>
          <p:cNvSpPr>
            <a:spLocks noGrp="1"/>
          </p:cNvSpPr>
          <p:nvPr>
            <p:ph type="body" sz="quarter" idx="14"/>
          </p:nvPr>
        </p:nvSpPr>
        <p:spPr>
          <a:xfrm>
            <a:off x="519545" y="1405719"/>
            <a:ext cx="11076710" cy="4503762"/>
          </a:xfrm>
        </p:spPr>
        <p:txBody>
          <a:bodyPr>
            <a:normAutofit lnSpcReduction="10000"/>
          </a:bodyPr>
          <a:lstStyle/>
          <a:p>
            <a:pPr marL="457200" indent="-457200">
              <a:buFont typeface="Arial" panose="020B0604020202020204" pitchFamily="34" charset="0"/>
              <a:buChar char="•"/>
            </a:pPr>
            <a:r>
              <a:rPr lang="en-US" dirty="0" smtClean="0"/>
              <a:t>What is your HTM department’s objectives, structure, and operations?</a:t>
            </a:r>
          </a:p>
          <a:p>
            <a:pPr marL="457200" indent="-457200">
              <a:buFont typeface="Arial" panose="020B0604020202020204" pitchFamily="34" charset="0"/>
              <a:buChar char="•"/>
            </a:pPr>
            <a:r>
              <a:rPr lang="en-US" dirty="0" smtClean="0"/>
              <a:t>Risk identification: what are the possible medical device related risks your organization faces?</a:t>
            </a:r>
          </a:p>
          <a:p>
            <a:pPr marL="457200" indent="-457200">
              <a:buFont typeface="Arial" panose="020B0604020202020204" pitchFamily="34" charset="0"/>
              <a:buChar char="•"/>
            </a:pPr>
            <a:r>
              <a:rPr lang="en-US" dirty="0" smtClean="0"/>
              <a:t>Risk assessment: </a:t>
            </a:r>
          </a:p>
          <a:p>
            <a:pPr marL="1141413" lvl="3" indent="-457200">
              <a:buFont typeface="Wingdings" panose="05000000000000000000" pitchFamily="2" charset="2"/>
              <a:buChar char="Ø"/>
            </a:pPr>
            <a:r>
              <a:rPr lang="en-US" sz="2400" dirty="0" smtClean="0"/>
              <a:t>What is the likelihood of the risk event happening? </a:t>
            </a:r>
          </a:p>
          <a:p>
            <a:pPr marL="1141413" lvl="3" indent="-457200">
              <a:buFont typeface="Wingdings" panose="05000000000000000000" pitchFamily="2" charset="2"/>
              <a:buChar char="Ø"/>
            </a:pPr>
            <a:r>
              <a:rPr lang="en-US" sz="2400" dirty="0" smtClean="0"/>
              <a:t>What is the potential impact of the risk event? </a:t>
            </a:r>
          </a:p>
          <a:p>
            <a:pPr marL="457200" indent="-457200">
              <a:buFont typeface="Arial" panose="020B0604020202020204" pitchFamily="34" charset="0"/>
              <a:buChar char="•"/>
            </a:pPr>
            <a:r>
              <a:rPr lang="en-US" dirty="0" smtClean="0"/>
              <a:t>Risk evaluation: having assessed the risks:</a:t>
            </a:r>
          </a:p>
          <a:p>
            <a:pPr marL="1255713" lvl="3" indent="-571500">
              <a:buFont typeface="Wingdings" panose="05000000000000000000" pitchFamily="2" charset="2"/>
              <a:buChar char="Ø"/>
            </a:pPr>
            <a:r>
              <a:rPr lang="en-US" sz="2400" dirty="0" smtClean="0"/>
              <a:t>What is your organization’s “appetite” for risk?</a:t>
            </a:r>
          </a:p>
          <a:p>
            <a:pPr marL="1255713" lvl="3" indent="-571500">
              <a:buFont typeface="Wingdings" panose="05000000000000000000" pitchFamily="2" charset="2"/>
              <a:buChar char="Ø"/>
            </a:pPr>
            <a:r>
              <a:rPr lang="en-US" sz="2400" dirty="0" smtClean="0"/>
              <a:t>What are the most important risks to address? </a:t>
            </a:r>
            <a:endParaRPr lang="en-US" sz="2400" dirty="0"/>
          </a:p>
        </p:txBody>
      </p:sp>
    </p:spTree>
    <p:extLst>
      <p:ext uri="{BB962C8B-B14F-4D97-AF65-F5344CB8AC3E}">
        <p14:creationId xmlns:p14="http://schemas.microsoft.com/office/powerpoint/2010/main" val="20375965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553744"/>
            <a:ext cx="11076710" cy="906566"/>
          </a:xfrm>
        </p:spPr>
        <p:txBody>
          <a:bodyPr/>
          <a:lstStyle/>
          <a:p>
            <a:r>
              <a:rPr lang="en-US" dirty="0" smtClean="0"/>
              <a:t>Compliance Risk Analysis (continued..)</a:t>
            </a:r>
            <a:endParaRPr lang="en-US" dirty="0"/>
          </a:p>
        </p:txBody>
      </p:sp>
      <p:sp>
        <p:nvSpPr>
          <p:cNvPr id="3" name="Text Placeholder 2"/>
          <p:cNvSpPr>
            <a:spLocks noGrp="1"/>
          </p:cNvSpPr>
          <p:nvPr>
            <p:ph type="body" sz="quarter" idx="14"/>
          </p:nvPr>
        </p:nvSpPr>
        <p:spPr/>
        <p:txBody>
          <a:bodyPr/>
          <a:lstStyle/>
          <a:p>
            <a:pPr marL="457200" indent="-457200">
              <a:buFont typeface="Arial" panose="020B0604020202020204" pitchFamily="34" charset="0"/>
              <a:buChar char="•"/>
            </a:pPr>
            <a:r>
              <a:rPr lang="en-US" dirty="0" smtClean="0"/>
              <a:t>Risk Treatment: what steps must be taken to accept/ transfer/ mitigate/ manage the risks?</a:t>
            </a:r>
          </a:p>
          <a:p>
            <a:pPr marL="457200" indent="-457200">
              <a:buFont typeface="Arial" panose="020B0604020202020204" pitchFamily="34" charset="0"/>
              <a:buChar char="•"/>
            </a:pPr>
            <a:r>
              <a:rPr lang="en-US" dirty="0" smtClean="0"/>
              <a:t>Monitoring, review, and corrective action:</a:t>
            </a:r>
          </a:p>
          <a:p>
            <a:pPr marL="1141413" lvl="3" indent="-457200">
              <a:buFont typeface="Wingdings" panose="05000000000000000000" pitchFamily="2" charset="2"/>
              <a:buChar char="Ø"/>
            </a:pPr>
            <a:r>
              <a:rPr lang="en-US" sz="2400" dirty="0" smtClean="0"/>
              <a:t>Are internal controls working effectively to mitigate risk?</a:t>
            </a:r>
          </a:p>
          <a:p>
            <a:pPr marL="1141413" lvl="3" indent="-457200">
              <a:buFont typeface="Wingdings" panose="05000000000000000000" pitchFamily="2" charset="2"/>
              <a:buChar char="Ø"/>
            </a:pPr>
            <a:r>
              <a:rPr lang="en-US" sz="2400" dirty="0" smtClean="0"/>
              <a:t>Is there any corrective action needed? </a:t>
            </a:r>
          </a:p>
          <a:p>
            <a:pPr marL="457200" indent="-457200">
              <a:buFont typeface="Arial" panose="020B0604020202020204" pitchFamily="34" charset="0"/>
              <a:buChar char="•"/>
            </a:pPr>
            <a:r>
              <a:rPr lang="en-US" dirty="0" smtClean="0"/>
              <a:t>Communication: throughout the organization</a:t>
            </a:r>
          </a:p>
          <a:p>
            <a:pPr marL="1141413" lvl="3" indent="-457200">
              <a:buFont typeface="Wingdings" panose="05000000000000000000" pitchFamily="2" charset="2"/>
              <a:buChar char="Ø"/>
            </a:pPr>
            <a:endParaRPr lang="en-US" sz="2400" dirty="0"/>
          </a:p>
        </p:txBody>
      </p:sp>
    </p:spTree>
    <p:extLst>
      <p:ext uri="{BB962C8B-B14F-4D97-AF65-F5344CB8AC3E}">
        <p14:creationId xmlns:p14="http://schemas.microsoft.com/office/powerpoint/2010/main" val="2726812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553744"/>
            <a:ext cx="11076710" cy="674555"/>
          </a:xfrm>
        </p:spPr>
        <p:txBody>
          <a:bodyPr/>
          <a:lstStyle/>
          <a:p>
            <a:r>
              <a:rPr lang="en-US" dirty="0" smtClean="0"/>
              <a:t>Risk Identification</a:t>
            </a:r>
            <a:endParaRPr lang="en-US" dirty="0"/>
          </a:p>
        </p:txBody>
      </p:sp>
      <p:sp>
        <p:nvSpPr>
          <p:cNvPr id="3" name="Text Placeholder 2"/>
          <p:cNvSpPr>
            <a:spLocks noGrp="1"/>
          </p:cNvSpPr>
          <p:nvPr>
            <p:ph type="body" sz="quarter" idx="14"/>
          </p:nvPr>
        </p:nvSpPr>
        <p:spPr>
          <a:xfrm>
            <a:off x="519545" y="1446663"/>
            <a:ext cx="11076710" cy="4476465"/>
          </a:xfrm>
        </p:spPr>
        <p:txBody>
          <a:bodyPr>
            <a:normAutofit lnSpcReduction="10000"/>
          </a:bodyPr>
          <a:lstStyle/>
          <a:p>
            <a:pPr marL="457200" indent="-457200">
              <a:buFont typeface="Arial" panose="020B0604020202020204" pitchFamily="34" charset="0"/>
              <a:buChar char="•"/>
            </a:pPr>
            <a:r>
              <a:rPr lang="en-US" dirty="0" smtClean="0"/>
              <a:t>Process flow analysis</a:t>
            </a:r>
          </a:p>
          <a:p>
            <a:pPr marL="919163" lvl="2" indent="-457200">
              <a:buFont typeface="Wingdings" panose="05000000000000000000" pitchFamily="2" charset="2"/>
              <a:buChar char="Ø"/>
            </a:pPr>
            <a:r>
              <a:rPr lang="en-US" dirty="0" smtClean="0"/>
              <a:t>Regulatory analysis</a:t>
            </a:r>
          </a:p>
          <a:p>
            <a:pPr marL="919163" lvl="2" indent="-457200">
              <a:buFont typeface="Wingdings" panose="05000000000000000000" pitchFamily="2" charset="2"/>
              <a:buChar char="Ø"/>
            </a:pPr>
            <a:r>
              <a:rPr lang="en-US" dirty="0" smtClean="0"/>
              <a:t>Responsible parties </a:t>
            </a:r>
          </a:p>
          <a:p>
            <a:pPr marL="457200" indent="-457200">
              <a:buFont typeface="Arial" panose="020B0604020202020204" pitchFamily="34" charset="0"/>
              <a:buChar char="•"/>
            </a:pPr>
            <a:r>
              <a:rPr lang="en-US" dirty="0" smtClean="0"/>
              <a:t>Event inventories </a:t>
            </a:r>
          </a:p>
          <a:p>
            <a:pPr marL="919163" lvl="2" indent="-457200">
              <a:buFont typeface="Wingdings" panose="05000000000000000000" pitchFamily="2" charset="2"/>
              <a:buChar char="Ø"/>
            </a:pPr>
            <a:r>
              <a:rPr lang="en-US" dirty="0" smtClean="0"/>
              <a:t>Department history </a:t>
            </a:r>
          </a:p>
          <a:p>
            <a:pPr marL="919163" lvl="2" indent="-457200">
              <a:buFont typeface="Wingdings" panose="05000000000000000000" pitchFamily="2" charset="2"/>
              <a:buChar char="Ø"/>
            </a:pPr>
            <a:r>
              <a:rPr lang="en-US" dirty="0" smtClean="0"/>
              <a:t>Executive leadership expectations</a:t>
            </a:r>
          </a:p>
          <a:p>
            <a:pPr marL="919163" lvl="2" indent="-457200">
              <a:buFont typeface="Wingdings" panose="05000000000000000000" pitchFamily="2" charset="2"/>
              <a:buChar char="Ø"/>
            </a:pPr>
            <a:r>
              <a:rPr lang="en-US" dirty="0" smtClean="0"/>
              <a:t>Best practices in the industry</a:t>
            </a:r>
          </a:p>
          <a:p>
            <a:pPr marL="457200" indent="-457200">
              <a:buFont typeface="Arial" panose="020B0604020202020204" pitchFamily="34" charset="0"/>
              <a:buChar char="•"/>
            </a:pPr>
            <a:r>
              <a:rPr lang="en-US" dirty="0" smtClean="0"/>
              <a:t>Interviews, questionnaires, and surveys</a:t>
            </a:r>
          </a:p>
          <a:p>
            <a:pPr marL="457200" indent="-457200">
              <a:buFont typeface="Arial" panose="020B0604020202020204" pitchFamily="34" charset="0"/>
              <a:buChar char="•"/>
            </a:pPr>
            <a:r>
              <a:rPr lang="en-US" dirty="0" smtClean="0"/>
              <a:t>Facilitated workshops</a:t>
            </a:r>
          </a:p>
          <a:p>
            <a:pPr marL="457200" indent="-457200">
              <a:buFont typeface="Arial" panose="020B0604020202020204" pitchFamily="34" charset="0"/>
              <a:buChar char="•"/>
            </a:pPr>
            <a:r>
              <a:rPr lang="en-US" dirty="0" smtClean="0"/>
              <a:t>Leading events and escalation triggers </a:t>
            </a:r>
            <a:endParaRPr lang="en-US" dirty="0"/>
          </a:p>
        </p:txBody>
      </p:sp>
    </p:spTree>
    <p:extLst>
      <p:ext uri="{BB962C8B-B14F-4D97-AF65-F5344CB8AC3E}">
        <p14:creationId xmlns:p14="http://schemas.microsoft.com/office/powerpoint/2010/main" val="3278536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553744"/>
            <a:ext cx="11076710" cy="674555"/>
          </a:xfrm>
        </p:spPr>
        <p:txBody>
          <a:bodyPr/>
          <a:lstStyle/>
          <a:p>
            <a:r>
              <a:rPr lang="en-US" dirty="0" smtClean="0"/>
              <a:t>Creating a Compliance Risk Registry from Scratch</a:t>
            </a:r>
            <a:endParaRPr lang="en-US" dirty="0"/>
          </a:p>
        </p:txBody>
      </p:sp>
      <p:sp>
        <p:nvSpPr>
          <p:cNvPr id="3" name="Text Placeholder 2"/>
          <p:cNvSpPr>
            <a:spLocks noGrp="1"/>
          </p:cNvSpPr>
          <p:nvPr>
            <p:ph type="body" sz="quarter" idx="14"/>
          </p:nvPr>
        </p:nvSpPr>
        <p:spPr>
          <a:xfrm>
            <a:off x="519545" y="1473959"/>
            <a:ext cx="11076710" cy="4967784"/>
          </a:xfrm>
        </p:spPr>
        <p:txBody>
          <a:bodyPr>
            <a:normAutofit fontScale="92500" lnSpcReduction="20000"/>
          </a:bodyPr>
          <a:lstStyle/>
          <a:p>
            <a:pPr marL="457200" indent="-457200">
              <a:buFont typeface="Arial" panose="020B0604020202020204" pitchFamily="34" charset="0"/>
              <a:buChar char="•"/>
            </a:pPr>
            <a:r>
              <a:rPr lang="en-US" dirty="0" smtClean="0"/>
              <a:t>Selection of Laws/ Regulations Based on Current Operations</a:t>
            </a:r>
          </a:p>
          <a:p>
            <a:pPr algn="ctr"/>
            <a:r>
              <a:rPr lang="en-US" dirty="0" smtClean="0"/>
              <a:t>+</a:t>
            </a:r>
          </a:p>
          <a:p>
            <a:pPr marL="457200" indent="-457200">
              <a:buFont typeface="Arial" panose="020B0604020202020204" pitchFamily="34" charset="0"/>
              <a:buChar char="•"/>
            </a:pPr>
            <a:r>
              <a:rPr lang="en-US" dirty="0" smtClean="0"/>
              <a:t>Selection of Laws/ Regulations Based on Strategic Plan</a:t>
            </a:r>
          </a:p>
          <a:p>
            <a:pPr algn="ctr"/>
            <a:r>
              <a:rPr lang="en-US" dirty="0" smtClean="0"/>
              <a:t>+</a:t>
            </a:r>
          </a:p>
          <a:p>
            <a:pPr marL="457200" indent="-457200">
              <a:buFont typeface="Arial" panose="020B0604020202020204" pitchFamily="34" charset="0"/>
              <a:buChar char="•"/>
            </a:pPr>
            <a:r>
              <a:rPr lang="en-US" dirty="0" smtClean="0"/>
              <a:t>Selection of Laws/ Regulations Based on Benchmarking</a:t>
            </a:r>
          </a:p>
          <a:p>
            <a:pPr algn="ctr"/>
            <a:r>
              <a:rPr lang="en-US" dirty="0" smtClean="0"/>
              <a:t>+</a:t>
            </a:r>
          </a:p>
          <a:p>
            <a:pPr marL="457200" indent="-457200">
              <a:buFont typeface="Arial" panose="020B0604020202020204" pitchFamily="34" charset="0"/>
              <a:buChar char="•"/>
            </a:pPr>
            <a:r>
              <a:rPr lang="en-US" dirty="0" smtClean="0"/>
              <a:t>Selection of Laws/ Regulations Based on Enforcement Trends</a:t>
            </a:r>
          </a:p>
          <a:p>
            <a:pPr algn="ctr"/>
            <a:r>
              <a:rPr lang="en-US" dirty="0" smtClean="0"/>
              <a:t>+</a:t>
            </a:r>
          </a:p>
          <a:p>
            <a:pPr marL="457200" indent="-457200">
              <a:buFont typeface="Arial" panose="020B0604020202020204" pitchFamily="34" charset="0"/>
              <a:buChar char="•"/>
            </a:pPr>
            <a:r>
              <a:rPr lang="en-US" dirty="0" smtClean="0"/>
              <a:t>Any Other Sources That Your Services Find Important</a:t>
            </a:r>
          </a:p>
          <a:p>
            <a:pPr algn="ctr"/>
            <a:r>
              <a:rPr lang="en-US" dirty="0" smtClean="0"/>
              <a:t>=</a:t>
            </a:r>
          </a:p>
          <a:p>
            <a:pPr algn="ctr"/>
            <a:r>
              <a:rPr lang="en-US" dirty="0" smtClean="0"/>
              <a:t>Compliance Risk Registry</a:t>
            </a:r>
            <a:endParaRPr lang="en-US" dirty="0"/>
          </a:p>
        </p:txBody>
      </p:sp>
    </p:spTree>
    <p:extLst>
      <p:ext uri="{BB962C8B-B14F-4D97-AF65-F5344CB8AC3E}">
        <p14:creationId xmlns:p14="http://schemas.microsoft.com/office/powerpoint/2010/main" val="42882073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553744"/>
            <a:ext cx="11076710" cy="701850"/>
          </a:xfrm>
        </p:spPr>
        <p:txBody>
          <a:bodyPr/>
          <a:lstStyle/>
          <a:p>
            <a:r>
              <a:rPr lang="en-US" dirty="0" smtClean="0"/>
              <a:t>Risk Identification (continued..)</a:t>
            </a:r>
            <a:endParaRPr lang="en-US" dirty="0"/>
          </a:p>
        </p:txBody>
      </p:sp>
      <p:sp>
        <p:nvSpPr>
          <p:cNvPr id="3" name="Text Placeholder 2"/>
          <p:cNvSpPr>
            <a:spLocks noGrp="1"/>
          </p:cNvSpPr>
          <p:nvPr>
            <p:ph type="body" sz="quarter" idx="14"/>
          </p:nvPr>
        </p:nvSpPr>
        <p:spPr>
          <a:xfrm>
            <a:off x="519545" y="1255595"/>
            <a:ext cx="11076710" cy="4505126"/>
          </a:xfrm>
        </p:spPr>
        <p:txBody>
          <a:bodyPr/>
          <a:lstStyle/>
          <a:p>
            <a:pPr marL="457200" indent="-457200">
              <a:buFont typeface="Arial" panose="020B0604020202020204" pitchFamily="34" charset="0"/>
              <a:buChar char="•"/>
            </a:pPr>
            <a:r>
              <a:rPr lang="en-US" dirty="0" smtClean="0"/>
              <a:t>Risk assessment survey</a:t>
            </a:r>
          </a:p>
          <a:p>
            <a:pPr marL="457200" indent="-457200">
              <a:buFont typeface="Arial" panose="020B0604020202020204" pitchFamily="34" charset="0"/>
              <a:buChar char="•"/>
            </a:pPr>
            <a:r>
              <a:rPr lang="en-US" dirty="0" smtClean="0"/>
              <a:t>What are the issues/ areas of concern that keep you up at night? </a:t>
            </a:r>
          </a:p>
          <a:p>
            <a:pPr marL="457200" indent="-457200">
              <a:buFont typeface="Arial" panose="020B0604020202020204" pitchFamily="34" charset="0"/>
              <a:buChar char="•"/>
            </a:pPr>
            <a:r>
              <a:rPr lang="en-US" dirty="0" smtClean="0"/>
              <a:t>What is the probability of occurrence? </a:t>
            </a:r>
          </a:p>
          <a:p>
            <a:pPr marL="457200" indent="-457200">
              <a:buFont typeface="Arial" panose="020B0604020202020204" pitchFamily="34" charset="0"/>
              <a:buChar char="•"/>
            </a:pPr>
            <a:r>
              <a:rPr lang="en-US" dirty="0" smtClean="0"/>
              <a:t>Risk owner impression of impact level</a:t>
            </a:r>
          </a:p>
          <a:p>
            <a:pPr marL="457200" indent="-457200">
              <a:buFont typeface="Arial" panose="020B0604020202020204" pitchFamily="34" charset="0"/>
              <a:buChar char="•"/>
            </a:pPr>
            <a:r>
              <a:rPr lang="en-US" dirty="0" smtClean="0"/>
              <a:t>Create a risk registry</a:t>
            </a:r>
          </a:p>
          <a:p>
            <a:endParaRPr lang="en-US" dirty="0"/>
          </a:p>
        </p:txBody>
      </p:sp>
      <p:pic>
        <p:nvPicPr>
          <p:cNvPr id="4" name="Picture 3"/>
          <p:cNvPicPr>
            <a:picLocks noChangeAspect="1"/>
          </p:cNvPicPr>
          <p:nvPr/>
        </p:nvPicPr>
        <p:blipFill>
          <a:blip r:embed="rId2"/>
          <a:stretch>
            <a:fillRect/>
          </a:stretch>
        </p:blipFill>
        <p:spPr>
          <a:xfrm>
            <a:off x="794633" y="4033096"/>
            <a:ext cx="10111416" cy="1727625"/>
          </a:xfrm>
          <a:prstGeom prst="rect">
            <a:avLst/>
          </a:prstGeom>
        </p:spPr>
      </p:pic>
    </p:spTree>
    <p:extLst>
      <p:ext uri="{BB962C8B-B14F-4D97-AF65-F5344CB8AC3E}">
        <p14:creationId xmlns:p14="http://schemas.microsoft.com/office/powerpoint/2010/main" val="6409994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553744"/>
            <a:ext cx="11076710" cy="797384"/>
          </a:xfrm>
        </p:spPr>
        <p:txBody>
          <a:bodyPr/>
          <a:lstStyle/>
          <a:p>
            <a:r>
              <a:rPr lang="en-US" dirty="0" smtClean="0"/>
              <a:t>Risk Evaluation</a:t>
            </a:r>
            <a:endParaRPr lang="en-US" dirty="0"/>
          </a:p>
        </p:txBody>
      </p:sp>
      <p:sp>
        <p:nvSpPr>
          <p:cNvPr id="3" name="Text Placeholder 2"/>
          <p:cNvSpPr>
            <a:spLocks noGrp="1"/>
          </p:cNvSpPr>
          <p:nvPr>
            <p:ph type="body" sz="quarter" idx="14"/>
          </p:nvPr>
        </p:nvSpPr>
        <p:spPr>
          <a:xfrm>
            <a:off x="519545" y="1569493"/>
            <a:ext cx="11076710" cy="4285397"/>
          </a:xfrm>
        </p:spPr>
        <p:txBody>
          <a:bodyPr/>
          <a:lstStyle/>
          <a:p>
            <a:pPr marL="457200" indent="-457200">
              <a:buFont typeface="Arial" panose="020B0604020202020204" pitchFamily="34" charset="0"/>
              <a:buChar char="•"/>
            </a:pPr>
            <a:r>
              <a:rPr lang="en-US" dirty="0" smtClean="0"/>
              <a:t>Having assessed the risks:</a:t>
            </a:r>
          </a:p>
          <a:p>
            <a:pPr marL="919163" lvl="2" indent="-457200">
              <a:buFont typeface="Wingdings" panose="05000000000000000000" pitchFamily="2" charset="2"/>
              <a:buChar char="Ø"/>
            </a:pPr>
            <a:r>
              <a:rPr lang="en-US" dirty="0" smtClean="0"/>
              <a:t>What is your organization’s “appetite” for risk? </a:t>
            </a:r>
          </a:p>
          <a:p>
            <a:pPr lvl="2" indent="0">
              <a:buNone/>
            </a:pPr>
            <a:endParaRPr lang="en-US" dirty="0" smtClean="0"/>
          </a:p>
          <a:p>
            <a:pPr marL="919163" lvl="2" indent="-457200">
              <a:buFont typeface="Wingdings" panose="05000000000000000000" pitchFamily="2" charset="2"/>
              <a:buChar char="Ø"/>
            </a:pPr>
            <a:r>
              <a:rPr lang="en-US" dirty="0" smtClean="0"/>
              <a:t>What are the most important risks to address? </a:t>
            </a:r>
            <a:endParaRPr lang="en-US" dirty="0"/>
          </a:p>
        </p:txBody>
      </p:sp>
    </p:spTree>
    <p:extLst>
      <p:ext uri="{BB962C8B-B14F-4D97-AF65-F5344CB8AC3E}">
        <p14:creationId xmlns:p14="http://schemas.microsoft.com/office/powerpoint/2010/main" val="22581910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553744"/>
            <a:ext cx="11076710" cy="762100"/>
          </a:xfrm>
        </p:spPr>
        <p:txBody>
          <a:bodyPr/>
          <a:lstStyle/>
          <a:p>
            <a:r>
              <a:rPr lang="en-US" dirty="0" smtClean="0"/>
              <a:t>Risk Evaluation (continued..)</a:t>
            </a:r>
            <a:endParaRPr lang="en-US" dirty="0"/>
          </a:p>
        </p:txBody>
      </p:sp>
      <p:sp>
        <p:nvSpPr>
          <p:cNvPr id="3" name="Text Placeholder 2"/>
          <p:cNvSpPr>
            <a:spLocks noGrp="1"/>
          </p:cNvSpPr>
          <p:nvPr>
            <p:ph type="body" sz="quarter" idx="14"/>
          </p:nvPr>
        </p:nvSpPr>
        <p:spPr>
          <a:xfrm>
            <a:off x="519545" y="1471961"/>
            <a:ext cx="11076710" cy="4438185"/>
          </a:xfrm>
        </p:spPr>
        <p:txBody>
          <a:bodyPr>
            <a:normAutofit fontScale="92500" lnSpcReduction="10000"/>
          </a:bodyPr>
          <a:lstStyle/>
          <a:p>
            <a:pPr marL="457200" indent="-457200">
              <a:buFont typeface="Arial" panose="020B0604020202020204" pitchFamily="34" charset="0"/>
              <a:buChar char="•"/>
            </a:pPr>
            <a:r>
              <a:rPr lang="en-US" dirty="0" smtClean="0"/>
              <a:t>For the high probability and high impact risk, do a detailed analysis on the impact or consequences of the risks</a:t>
            </a:r>
          </a:p>
          <a:p>
            <a:pPr marL="919163" lvl="2" indent="-457200"/>
            <a:r>
              <a:rPr lang="en-US" dirty="0" smtClean="0"/>
              <a:t>Patient safety</a:t>
            </a:r>
          </a:p>
          <a:p>
            <a:pPr marL="919163" lvl="2" indent="-457200"/>
            <a:r>
              <a:rPr lang="en-US" dirty="0" smtClean="0"/>
              <a:t>Legal/ compliance</a:t>
            </a:r>
          </a:p>
          <a:p>
            <a:pPr marL="919163" lvl="2" indent="-457200"/>
            <a:r>
              <a:rPr lang="en-US" dirty="0" smtClean="0"/>
              <a:t>Reputation </a:t>
            </a:r>
          </a:p>
          <a:p>
            <a:pPr marL="919163" lvl="2" indent="-457200"/>
            <a:r>
              <a:rPr lang="en-US" dirty="0" smtClean="0"/>
              <a:t>Environmental health and safety</a:t>
            </a:r>
          </a:p>
          <a:p>
            <a:pPr marL="919163" lvl="2" indent="-457200"/>
            <a:r>
              <a:rPr lang="en-US" dirty="0" smtClean="0"/>
              <a:t>Operational</a:t>
            </a:r>
          </a:p>
          <a:p>
            <a:pPr marL="919163" lvl="2" indent="-457200"/>
            <a:r>
              <a:rPr lang="en-US" dirty="0" smtClean="0"/>
              <a:t>Social/ behavioral</a:t>
            </a:r>
          </a:p>
          <a:p>
            <a:pPr marL="919163" lvl="2" indent="-457200"/>
            <a:r>
              <a:rPr lang="en-US" dirty="0" smtClean="0"/>
              <a:t>Physical environment</a:t>
            </a:r>
          </a:p>
          <a:p>
            <a:pPr marL="919163" lvl="2" indent="-457200"/>
            <a:r>
              <a:rPr lang="en-US" dirty="0" smtClean="0"/>
              <a:t>Financial</a:t>
            </a:r>
          </a:p>
          <a:p>
            <a:pPr marL="457200" indent="-457200">
              <a:buFont typeface="Arial" panose="020B0604020202020204" pitchFamily="34" charset="0"/>
              <a:buChar char="•"/>
            </a:pPr>
            <a:r>
              <a:rPr lang="en-US" dirty="0" smtClean="0"/>
              <a:t>Rate the impact of each risk using a defined scale</a:t>
            </a:r>
          </a:p>
          <a:p>
            <a:pPr marL="919163" lvl="2" indent="-457200"/>
            <a:endParaRPr lang="en-US" dirty="0" smtClean="0"/>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24315989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Likelihood Matrix</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477338055"/>
              </p:ext>
            </p:extLst>
          </p:nvPr>
        </p:nvGraphicFramePr>
        <p:xfrm>
          <a:off x="519545" y="1797839"/>
          <a:ext cx="10712560" cy="3895539"/>
        </p:xfrm>
        <a:graphic>
          <a:graphicData uri="http://schemas.openxmlformats.org/drawingml/2006/table">
            <a:tbl>
              <a:tblPr firstRow="1" bandRow="1">
                <a:tableStyleId>{5940675A-B579-460E-94D1-54222C63F5DA}</a:tableStyleId>
              </a:tblPr>
              <a:tblGrid>
                <a:gridCol w="2142512"/>
                <a:gridCol w="2142512"/>
                <a:gridCol w="2142512"/>
                <a:gridCol w="2142512"/>
                <a:gridCol w="2142512"/>
              </a:tblGrid>
              <a:tr h="786579">
                <a:tc>
                  <a:txBody>
                    <a:bodyPr/>
                    <a:lstStyle/>
                    <a:p>
                      <a:endParaRPr lang="en-US" dirty="0"/>
                    </a:p>
                  </a:txBody>
                  <a:tcPr/>
                </a:tc>
                <a:tc>
                  <a:txBody>
                    <a:bodyPr/>
                    <a:lstStyle/>
                    <a:p>
                      <a:pPr algn="ctr"/>
                      <a:r>
                        <a:rPr lang="en-US" sz="4000" b="1" dirty="0" smtClean="0"/>
                        <a:t>4</a:t>
                      </a:r>
                      <a:endParaRPr lang="en-US" sz="4000" b="1" dirty="0"/>
                    </a:p>
                  </a:txBody>
                  <a:tcPr/>
                </a:tc>
                <a:tc>
                  <a:txBody>
                    <a:bodyPr/>
                    <a:lstStyle/>
                    <a:p>
                      <a:pPr algn="ctr"/>
                      <a:r>
                        <a:rPr lang="en-US" sz="4000" b="1" dirty="0" smtClean="0"/>
                        <a:t>3</a:t>
                      </a:r>
                      <a:endParaRPr lang="en-US" sz="4000" b="1" dirty="0"/>
                    </a:p>
                  </a:txBody>
                  <a:tcPr/>
                </a:tc>
                <a:tc>
                  <a:txBody>
                    <a:bodyPr/>
                    <a:lstStyle/>
                    <a:p>
                      <a:pPr algn="ctr"/>
                      <a:r>
                        <a:rPr lang="en-US" sz="4000" b="1" dirty="0" smtClean="0"/>
                        <a:t>2</a:t>
                      </a:r>
                      <a:endParaRPr lang="en-US" sz="4000" b="1" dirty="0"/>
                    </a:p>
                  </a:txBody>
                  <a:tcPr/>
                </a:tc>
                <a:tc>
                  <a:txBody>
                    <a:bodyPr/>
                    <a:lstStyle/>
                    <a:p>
                      <a:pPr algn="ctr"/>
                      <a:r>
                        <a:rPr lang="en-US" sz="4000" b="1" dirty="0" smtClean="0"/>
                        <a:t>1</a:t>
                      </a:r>
                      <a:endParaRPr lang="en-US" sz="4000" b="1" dirty="0"/>
                    </a:p>
                  </a:txBody>
                  <a:tcPr/>
                </a:tc>
              </a:tr>
              <a:tr h="2287833">
                <a:tc>
                  <a:txBody>
                    <a:bodyPr/>
                    <a:lstStyle/>
                    <a:p>
                      <a:r>
                        <a:rPr lang="en-US" sz="2200" dirty="0" smtClean="0"/>
                        <a:t>How frequently</a:t>
                      </a:r>
                      <a:r>
                        <a:rPr lang="en-US" sz="2200" baseline="0" dirty="0" smtClean="0"/>
                        <a:t> does the set of facts that create the potential risks of non-compliance exist in the organization’s operations? </a:t>
                      </a:r>
                      <a:endParaRPr lang="en-US" sz="2200" dirty="0"/>
                    </a:p>
                  </a:txBody>
                  <a:tcPr/>
                </a:tc>
                <a:tc>
                  <a:txBody>
                    <a:bodyPr/>
                    <a:lstStyle/>
                    <a:p>
                      <a:r>
                        <a:rPr lang="en-US" sz="2200" dirty="0" smtClean="0"/>
                        <a:t>This risk applies to</a:t>
                      </a:r>
                      <a:r>
                        <a:rPr lang="en-US" sz="2200" baseline="0" dirty="0" smtClean="0"/>
                        <a:t> operations </a:t>
                      </a:r>
                      <a:r>
                        <a:rPr lang="en-US" sz="2200" dirty="0" smtClean="0"/>
                        <a:t>continually</a:t>
                      </a:r>
                      <a:endParaRPr lang="en-US" sz="2200" dirty="0"/>
                    </a:p>
                  </a:txBody>
                  <a:tcPr/>
                </a:tc>
                <a:tc>
                  <a:txBody>
                    <a:bodyPr/>
                    <a:lstStyle/>
                    <a:p>
                      <a:r>
                        <a:rPr lang="en-US" sz="2200" dirty="0" smtClean="0"/>
                        <a:t>This risk applies to</a:t>
                      </a:r>
                      <a:r>
                        <a:rPr lang="en-US" sz="2200" baseline="0" dirty="0" smtClean="0"/>
                        <a:t> operations </a:t>
                      </a:r>
                      <a:r>
                        <a:rPr lang="en-US" sz="2200" dirty="0" smtClean="0"/>
                        <a:t>regularly</a:t>
                      </a:r>
                      <a:endParaRPr lang="en-US" sz="2200" dirty="0"/>
                    </a:p>
                  </a:txBody>
                  <a:tcPr/>
                </a:tc>
                <a:tc>
                  <a:txBody>
                    <a:bodyPr/>
                    <a:lstStyle/>
                    <a:p>
                      <a:r>
                        <a:rPr lang="en-US" sz="2200" dirty="0" smtClean="0"/>
                        <a:t>This risk applies to</a:t>
                      </a:r>
                      <a:r>
                        <a:rPr lang="en-US" sz="2200" baseline="0" dirty="0" smtClean="0"/>
                        <a:t> operations </a:t>
                      </a:r>
                      <a:r>
                        <a:rPr lang="en-US" sz="2200" dirty="0" smtClean="0"/>
                        <a:t>infrequently</a:t>
                      </a:r>
                      <a:endParaRPr lang="en-US" sz="2200" dirty="0"/>
                    </a:p>
                  </a:txBody>
                  <a:tcPr/>
                </a:tc>
                <a:tc>
                  <a:txBody>
                    <a:bodyPr/>
                    <a:lstStyle/>
                    <a:p>
                      <a:r>
                        <a:rPr lang="en-US" sz="2200" dirty="0" smtClean="0"/>
                        <a:t>This</a:t>
                      </a:r>
                      <a:r>
                        <a:rPr lang="en-US" sz="2200" baseline="0" dirty="0" smtClean="0"/>
                        <a:t> risk applies to operations but the circumstance where is applies is rare</a:t>
                      </a:r>
                      <a:endParaRPr lang="en-US" sz="2200" dirty="0"/>
                    </a:p>
                  </a:txBody>
                  <a:tcPr/>
                </a:tc>
              </a:tr>
            </a:tbl>
          </a:graphicData>
        </a:graphic>
      </p:graphicFrame>
    </p:spTree>
    <p:extLst>
      <p:ext uri="{BB962C8B-B14F-4D97-AF65-F5344CB8AC3E}">
        <p14:creationId xmlns:p14="http://schemas.microsoft.com/office/powerpoint/2010/main" val="36224956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750628"/>
            <a:ext cx="12192000" cy="6011838"/>
          </a:xfrm>
          <a:prstGeom prst="rect">
            <a:avLst/>
          </a:prstGeom>
        </p:spPr>
      </p:pic>
      <p:sp>
        <p:nvSpPr>
          <p:cNvPr id="2" name="Title 1"/>
          <p:cNvSpPr>
            <a:spLocks noGrp="1"/>
          </p:cNvSpPr>
          <p:nvPr>
            <p:ph type="title"/>
          </p:nvPr>
        </p:nvSpPr>
        <p:spPr>
          <a:xfrm>
            <a:off x="492249" y="308085"/>
            <a:ext cx="11076710" cy="538077"/>
          </a:xfrm>
        </p:spPr>
        <p:txBody>
          <a:bodyPr>
            <a:normAutofit fontScale="90000"/>
          </a:bodyPr>
          <a:lstStyle/>
          <a:p>
            <a:r>
              <a:rPr lang="en-US" dirty="0" smtClean="0"/>
              <a:t>Impact Matrix</a:t>
            </a:r>
            <a:endParaRPr lang="en-US" dirty="0"/>
          </a:p>
        </p:txBody>
      </p:sp>
    </p:spTree>
    <p:extLst>
      <p:ext uri="{BB962C8B-B14F-4D97-AF65-F5344CB8AC3E}">
        <p14:creationId xmlns:p14="http://schemas.microsoft.com/office/powerpoint/2010/main" val="57459077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444562"/>
            <a:ext cx="11076710" cy="660907"/>
          </a:xfrm>
        </p:spPr>
        <p:txBody>
          <a:bodyPr/>
          <a:lstStyle/>
          <a:p>
            <a:r>
              <a:rPr lang="en-US" dirty="0" smtClean="0"/>
              <a:t>Potential Impact Worksheet Example</a:t>
            </a:r>
            <a:endParaRPr lang="en-US" dirty="0"/>
          </a:p>
        </p:txBody>
      </p:sp>
      <p:pic>
        <p:nvPicPr>
          <p:cNvPr id="4" name="Picture 3"/>
          <p:cNvPicPr>
            <a:picLocks noChangeAspect="1"/>
          </p:cNvPicPr>
          <p:nvPr/>
        </p:nvPicPr>
        <p:blipFill>
          <a:blip r:embed="rId2"/>
          <a:stretch>
            <a:fillRect/>
          </a:stretch>
        </p:blipFill>
        <p:spPr>
          <a:xfrm>
            <a:off x="519545" y="1105470"/>
            <a:ext cx="11076710" cy="4858602"/>
          </a:xfrm>
          <a:prstGeom prst="rect">
            <a:avLst/>
          </a:prstGeom>
        </p:spPr>
      </p:pic>
    </p:spTree>
    <p:extLst>
      <p:ext uri="{BB962C8B-B14F-4D97-AF65-F5344CB8AC3E}">
        <p14:creationId xmlns:p14="http://schemas.microsoft.com/office/powerpoint/2010/main" val="9085822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553744"/>
            <a:ext cx="11076710" cy="660907"/>
          </a:xfrm>
        </p:spPr>
        <p:txBody>
          <a:bodyPr/>
          <a:lstStyle/>
          <a:p>
            <a:r>
              <a:rPr lang="en-US" dirty="0" smtClean="0"/>
              <a:t>Inherent Risk Worksheet</a:t>
            </a:r>
            <a:endParaRPr lang="en-US" dirty="0"/>
          </a:p>
        </p:txBody>
      </p:sp>
      <p:pic>
        <p:nvPicPr>
          <p:cNvPr id="4" name="Picture 3"/>
          <p:cNvPicPr>
            <a:picLocks noChangeAspect="1"/>
          </p:cNvPicPr>
          <p:nvPr/>
        </p:nvPicPr>
        <p:blipFill>
          <a:blip r:embed="rId2"/>
          <a:stretch>
            <a:fillRect/>
          </a:stretch>
        </p:blipFill>
        <p:spPr>
          <a:xfrm>
            <a:off x="1485900" y="1902369"/>
            <a:ext cx="9144000" cy="3685799"/>
          </a:xfrm>
          <a:prstGeom prst="rect">
            <a:avLst/>
          </a:prstGeom>
        </p:spPr>
      </p:pic>
    </p:spTree>
    <p:extLst>
      <p:ext uri="{BB962C8B-B14F-4D97-AF65-F5344CB8AC3E}">
        <p14:creationId xmlns:p14="http://schemas.microsoft.com/office/powerpoint/2010/main" val="22283088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644" y="308084"/>
            <a:ext cx="11247120" cy="1042658"/>
          </a:xfrm>
        </p:spPr>
        <p:txBody>
          <a:bodyPr>
            <a:normAutofit fontScale="90000"/>
          </a:bodyPr>
          <a:lstStyle/>
          <a:p>
            <a:r>
              <a:rPr lang="en-US" dirty="0" smtClean="0"/>
              <a:t>Evaluate Existing Risk Controls for Each Law/ Regulation (Mitigation/ Management) </a:t>
            </a:r>
            <a:endParaRPr lang="en-US" dirty="0"/>
          </a:p>
        </p:txBody>
      </p:sp>
      <p:pic>
        <p:nvPicPr>
          <p:cNvPr id="4" name="Picture 3"/>
          <p:cNvPicPr>
            <a:picLocks noChangeAspect="1"/>
          </p:cNvPicPr>
          <p:nvPr/>
        </p:nvPicPr>
        <p:blipFill>
          <a:blip r:embed="rId2"/>
          <a:stretch>
            <a:fillRect/>
          </a:stretch>
        </p:blipFill>
        <p:spPr>
          <a:xfrm>
            <a:off x="1883524" y="1350742"/>
            <a:ext cx="8595360" cy="4876069"/>
          </a:xfrm>
          <a:prstGeom prst="rect">
            <a:avLst/>
          </a:prstGeom>
        </p:spPr>
      </p:pic>
    </p:spTree>
    <p:extLst>
      <p:ext uri="{BB962C8B-B14F-4D97-AF65-F5344CB8AC3E}">
        <p14:creationId xmlns:p14="http://schemas.microsoft.com/office/powerpoint/2010/main" val="329999921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6841" y="458210"/>
            <a:ext cx="11076710" cy="701850"/>
          </a:xfrm>
        </p:spPr>
        <p:txBody>
          <a:bodyPr/>
          <a:lstStyle/>
          <a:p>
            <a:r>
              <a:rPr lang="en-US" dirty="0" smtClean="0"/>
              <a:t>Creating Action Plans to Mitigate/ Manage Risks</a:t>
            </a:r>
            <a:endParaRPr lang="en-US" dirty="0"/>
          </a:p>
        </p:txBody>
      </p:sp>
      <p:pic>
        <p:nvPicPr>
          <p:cNvPr id="5" name="Picture 4"/>
          <p:cNvPicPr>
            <a:picLocks noChangeAspect="1"/>
          </p:cNvPicPr>
          <p:nvPr/>
        </p:nvPicPr>
        <p:blipFill>
          <a:blip r:embed="rId2"/>
          <a:stretch>
            <a:fillRect/>
          </a:stretch>
        </p:blipFill>
        <p:spPr>
          <a:xfrm>
            <a:off x="1637731" y="1321344"/>
            <a:ext cx="8843750" cy="4833796"/>
          </a:xfrm>
          <a:prstGeom prst="rect">
            <a:avLst/>
          </a:prstGeom>
        </p:spPr>
      </p:pic>
    </p:spTree>
    <p:extLst>
      <p:ext uri="{BB962C8B-B14F-4D97-AF65-F5344CB8AC3E}">
        <p14:creationId xmlns:p14="http://schemas.microsoft.com/office/powerpoint/2010/main" val="25380605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403619"/>
            <a:ext cx="11076710" cy="647259"/>
          </a:xfrm>
        </p:spPr>
        <p:txBody>
          <a:bodyPr/>
          <a:lstStyle/>
          <a:p>
            <a:r>
              <a:rPr lang="en-US" dirty="0" smtClean="0"/>
              <a:t>Design Reporting for Engagement</a:t>
            </a:r>
            <a:endParaRPr lang="en-US" dirty="0"/>
          </a:p>
        </p:txBody>
      </p:sp>
      <p:sp>
        <p:nvSpPr>
          <p:cNvPr id="3" name="Text Placeholder 2"/>
          <p:cNvSpPr>
            <a:spLocks noGrp="1"/>
          </p:cNvSpPr>
          <p:nvPr>
            <p:ph type="body" sz="quarter" idx="14"/>
          </p:nvPr>
        </p:nvSpPr>
        <p:spPr>
          <a:xfrm>
            <a:off x="409432" y="1228299"/>
            <a:ext cx="11382233" cy="4940490"/>
          </a:xfrm>
        </p:spPr>
        <p:txBody>
          <a:bodyPr>
            <a:normAutofit fontScale="92500" lnSpcReduction="10000"/>
          </a:bodyPr>
          <a:lstStyle/>
          <a:p>
            <a:pPr marL="457200" indent="-457200">
              <a:buFont typeface="Arial" panose="020B0604020202020204" pitchFamily="34" charset="0"/>
              <a:buChar char="•"/>
            </a:pPr>
            <a:r>
              <a:rPr lang="en-US" b="1" dirty="0" smtClean="0">
                <a:solidFill>
                  <a:schemeClr val="tx1"/>
                </a:solidFill>
              </a:rPr>
              <a:t>Frequency</a:t>
            </a:r>
            <a:r>
              <a:rPr lang="en-US" b="1" dirty="0">
                <a:solidFill>
                  <a:schemeClr val="tx1"/>
                </a:solidFill>
              </a:rPr>
              <a:t>:</a:t>
            </a:r>
            <a:r>
              <a:rPr lang="en-US" dirty="0"/>
              <a:t>  Quarterly keeping in mind your </a:t>
            </a:r>
            <a:r>
              <a:rPr lang="en-US" dirty="0" smtClean="0"/>
              <a:t>organization’s</a:t>
            </a:r>
            <a:r>
              <a:rPr lang="en-US" dirty="0"/>
              <a:t>  budget cycle. </a:t>
            </a:r>
            <a:r>
              <a:rPr lang="en-US" dirty="0" smtClean="0"/>
              <a:t>This </a:t>
            </a:r>
            <a:r>
              <a:rPr lang="en-US" dirty="0"/>
              <a:t>frequency also means that you will always have a relatively up‐to‐date report to present at any time. </a:t>
            </a:r>
            <a:endParaRPr lang="en-US" dirty="0" smtClean="0"/>
          </a:p>
          <a:p>
            <a:pPr marL="457200" indent="-457200">
              <a:buFont typeface="Arial" panose="020B0604020202020204" pitchFamily="34" charset="0"/>
              <a:buChar char="•"/>
            </a:pPr>
            <a:r>
              <a:rPr lang="en-US" b="1" dirty="0" smtClean="0">
                <a:solidFill>
                  <a:schemeClr val="tx1"/>
                </a:solidFill>
              </a:rPr>
              <a:t>At </a:t>
            </a:r>
            <a:r>
              <a:rPr lang="en-US" b="1" dirty="0">
                <a:solidFill>
                  <a:schemeClr val="tx1"/>
                </a:solidFill>
              </a:rPr>
              <a:t>– A – Glance:</a:t>
            </a:r>
            <a:r>
              <a:rPr lang="en-US" dirty="0"/>
              <a:t>  Design reports communicating the main points </a:t>
            </a:r>
            <a:r>
              <a:rPr lang="en-US" dirty="0" smtClean="0"/>
              <a:t>with </a:t>
            </a:r>
            <a:r>
              <a:rPr lang="en-US" dirty="0"/>
              <a:t>diagrams and tables (whenever possible).  Also give underlying detail in a concise easy to read </a:t>
            </a:r>
            <a:r>
              <a:rPr lang="en-US" dirty="0" smtClean="0"/>
              <a:t>manner. </a:t>
            </a:r>
          </a:p>
          <a:p>
            <a:pPr marL="457200" indent="-457200">
              <a:buFont typeface="Arial" panose="020B0604020202020204" pitchFamily="34" charset="0"/>
              <a:buChar char="•"/>
            </a:pPr>
            <a:r>
              <a:rPr lang="en-US" b="1" dirty="0" smtClean="0">
                <a:solidFill>
                  <a:schemeClr val="tx1"/>
                </a:solidFill>
              </a:rPr>
              <a:t>Specificity</a:t>
            </a:r>
            <a:r>
              <a:rPr lang="en-US" b="1" dirty="0">
                <a:solidFill>
                  <a:schemeClr val="tx1"/>
                </a:solidFill>
              </a:rPr>
              <a:t>:</a:t>
            </a:r>
            <a:r>
              <a:rPr lang="en-US" dirty="0"/>
              <a:t> Use every communication as an opportunity to educate specifics on the risks and impact to the company.  Include specific controls (not just “financial controls” for instance) and other mitigating efforts. </a:t>
            </a:r>
            <a:endParaRPr lang="en-US" dirty="0" smtClean="0"/>
          </a:p>
          <a:p>
            <a:pPr marL="457200" indent="-457200">
              <a:buFont typeface="Arial" panose="020B0604020202020204" pitchFamily="34" charset="0"/>
              <a:buChar char="•"/>
            </a:pPr>
            <a:r>
              <a:rPr lang="en-US" b="1" dirty="0" smtClean="0">
                <a:solidFill>
                  <a:schemeClr val="tx1"/>
                </a:solidFill>
              </a:rPr>
              <a:t>Consistency</a:t>
            </a:r>
            <a:r>
              <a:rPr lang="en-US" b="1" dirty="0">
                <a:solidFill>
                  <a:schemeClr val="tx1"/>
                </a:solidFill>
              </a:rPr>
              <a:t>: </a:t>
            </a:r>
            <a:r>
              <a:rPr lang="en-US" dirty="0"/>
              <a:t>Use the same format of the report for every quarter to avoid training executives multiple times on multiple formats. Ensure that risks that appear in working documents appear in the final report. </a:t>
            </a:r>
          </a:p>
        </p:txBody>
      </p:sp>
    </p:spTree>
    <p:extLst>
      <p:ext uri="{BB962C8B-B14F-4D97-AF65-F5344CB8AC3E}">
        <p14:creationId xmlns:p14="http://schemas.microsoft.com/office/powerpoint/2010/main" val="11007484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Distill Registry to Top 5 Risks</a:t>
            </a:r>
            <a:endParaRPr lang="en-US" dirty="0"/>
          </a:p>
        </p:txBody>
      </p:sp>
      <p:pic>
        <p:nvPicPr>
          <p:cNvPr id="4" name="table"/>
          <p:cNvPicPr>
            <a:picLocks noChangeAspect="1"/>
          </p:cNvPicPr>
          <p:nvPr/>
        </p:nvPicPr>
        <p:blipFill>
          <a:blip r:embed="rId2"/>
          <a:stretch>
            <a:fillRect/>
          </a:stretch>
        </p:blipFill>
        <p:spPr>
          <a:xfrm>
            <a:off x="519545" y="1943100"/>
            <a:ext cx="10453255" cy="3766324"/>
          </a:xfrm>
          <a:prstGeom prst="rect">
            <a:avLst/>
          </a:prstGeom>
        </p:spPr>
      </p:pic>
    </p:spTree>
    <p:extLst>
      <p:ext uri="{BB962C8B-B14F-4D97-AF65-F5344CB8AC3E}">
        <p14:creationId xmlns:p14="http://schemas.microsoft.com/office/powerpoint/2010/main" val="253107792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553744"/>
            <a:ext cx="11076710" cy="784402"/>
          </a:xfrm>
        </p:spPr>
        <p:txBody>
          <a:bodyPr/>
          <a:lstStyle/>
          <a:p>
            <a:r>
              <a:rPr lang="en-US" dirty="0" smtClean="0"/>
              <a:t>Risk Response</a:t>
            </a:r>
            <a:endParaRPr lang="en-US" dirty="0"/>
          </a:p>
        </p:txBody>
      </p:sp>
      <p:sp>
        <p:nvSpPr>
          <p:cNvPr id="3" name="Text Placeholder 2"/>
          <p:cNvSpPr>
            <a:spLocks noGrp="1"/>
          </p:cNvSpPr>
          <p:nvPr>
            <p:ph type="body" sz="quarter" idx="14"/>
          </p:nvPr>
        </p:nvSpPr>
        <p:spPr>
          <a:xfrm>
            <a:off x="519545" y="1650381"/>
            <a:ext cx="11076710" cy="4259766"/>
          </a:xfrm>
        </p:spPr>
        <p:txBody>
          <a:bodyPr/>
          <a:lstStyle/>
          <a:p>
            <a:pPr marL="457200" indent="-457200">
              <a:buFont typeface="Arial" panose="020B0604020202020204" pitchFamily="34" charset="0"/>
              <a:buChar char="•"/>
            </a:pPr>
            <a:r>
              <a:rPr lang="en-US" dirty="0" smtClean="0"/>
              <a:t>Avoidance </a:t>
            </a:r>
            <a:endParaRPr lang="en-US" dirty="0"/>
          </a:p>
          <a:p>
            <a:pPr marL="457200" indent="-457200">
              <a:buFont typeface="Arial" panose="020B0604020202020204" pitchFamily="34" charset="0"/>
              <a:buChar char="•"/>
            </a:pPr>
            <a:r>
              <a:rPr lang="en-US" dirty="0" smtClean="0"/>
              <a:t>Reduction/ mitigation (internal controls)</a:t>
            </a:r>
            <a:endParaRPr lang="en-US" dirty="0"/>
          </a:p>
          <a:p>
            <a:pPr marL="457200" indent="-457200">
              <a:buFont typeface="Arial" panose="020B0604020202020204" pitchFamily="34" charset="0"/>
              <a:buChar char="•"/>
            </a:pPr>
            <a:r>
              <a:rPr lang="en-US" dirty="0" smtClean="0"/>
              <a:t>Sharing (e.g., insurance) </a:t>
            </a:r>
            <a:endParaRPr lang="en-US" dirty="0"/>
          </a:p>
          <a:p>
            <a:pPr marL="457200" indent="-457200">
              <a:buFont typeface="Arial" panose="020B0604020202020204" pitchFamily="34" charset="0"/>
              <a:buChar char="•"/>
            </a:pPr>
            <a:r>
              <a:rPr lang="en-US" dirty="0" smtClean="0"/>
              <a:t>Acceptance</a:t>
            </a:r>
          </a:p>
          <a:p>
            <a:pPr marL="919163" lvl="2" indent="-457200"/>
            <a:r>
              <a:rPr lang="en-US" dirty="0" smtClean="0"/>
              <a:t>Crisis management plans</a:t>
            </a:r>
          </a:p>
          <a:p>
            <a:pPr marL="919163" lvl="2" indent="-457200"/>
            <a:r>
              <a:rPr lang="en-US" dirty="0" smtClean="0"/>
              <a:t>Business continuity plans</a:t>
            </a:r>
          </a:p>
          <a:p>
            <a:pPr marL="919163" lvl="2" indent="-457200"/>
            <a:r>
              <a:rPr lang="en-US" dirty="0" smtClean="0"/>
              <a:t>Other operational plans</a:t>
            </a:r>
          </a:p>
          <a:p>
            <a:pPr marL="919163" lvl="2" indent="-457200"/>
            <a:r>
              <a:rPr lang="en-US" dirty="0" smtClean="0"/>
              <a:t>Development of new policies/ procedures </a:t>
            </a:r>
            <a:endParaRPr lang="en-US" dirty="0"/>
          </a:p>
        </p:txBody>
      </p:sp>
    </p:spTree>
    <p:extLst>
      <p:ext uri="{BB962C8B-B14F-4D97-AF65-F5344CB8AC3E}">
        <p14:creationId xmlns:p14="http://schemas.microsoft.com/office/powerpoint/2010/main" val="2842021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Internal Controls</a:t>
            </a:r>
            <a:endParaRPr lang="en-US" dirty="0"/>
          </a:p>
        </p:txBody>
      </p:sp>
      <p:sp>
        <p:nvSpPr>
          <p:cNvPr id="3" name="Text Placeholder 2"/>
          <p:cNvSpPr>
            <a:spLocks noGrp="1"/>
          </p:cNvSpPr>
          <p:nvPr>
            <p:ph type="body" sz="quarter" idx="14"/>
          </p:nvPr>
        </p:nvSpPr>
        <p:spPr/>
        <p:txBody>
          <a:bodyPr>
            <a:normAutofit lnSpcReduction="10000"/>
          </a:bodyPr>
          <a:lstStyle/>
          <a:p>
            <a:pPr marL="457200" indent="-457200">
              <a:lnSpc>
                <a:spcPct val="150000"/>
              </a:lnSpc>
              <a:buFont typeface="Arial" panose="020B0604020202020204" pitchFamily="34" charset="0"/>
              <a:buChar char="•"/>
            </a:pPr>
            <a:r>
              <a:rPr lang="en-US" dirty="0" smtClean="0"/>
              <a:t>Organizational/ process controls (i.e., separation of duties)</a:t>
            </a:r>
          </a:p>
          <a:p>
            <a:pPr marL="457200" indent="-457200">
              <a:lnSpc>
                <a:spcPct val="150000"/>
              </a:lnSpc>
              <a:buFont typeface="Arial" panose="020B0604020202020204" pitchFamily="34" charset="0"/>
              <a:buChar char="•"/>
            </a:pPr>
            <a:r>
              <a:rPr lang="en-US" dirty="0" smtClean="0"/>
              <a:t>Documentation – written policies, procedures, and processes</a:t>
            </a:r>
          </a:p>
          <a:p>
            <a:pPr marL="457200" indent="-457200">
              <a:lnSpc>
                <a:spcPct val="150000"/>
              </a:lnSpc>
              <a:buFont typeface="Arial" panose="020B0604020202020204" pitchFamily="34" charset="0"/>
              <a:buChar char="•"/>
            </a:pPr>
            <a:r>
              <a:rPr lang="en-US" dirty="0" smtClean="0"/>
              <a:t>Training</a:t>
            </a:r>
          </a:p>
          <a:p>
            <a:pPr marL="457200" indent="-457200">
              <a:lnSpc>
                <a:spcPct val="150000"/>
              </a:lnSpc>
              <a:buFont typeface="Arial" panose="020B0604020202020204" pitchFamily="34" charset="0"/>
              <a:buChar char="•"/>
            </a:pPr>
            <a:r>
              <a:rPr lang="en-US" dirty="0" smtClean="0"/>
              <a:t>Audit reports</a:t>
            </a:r>
          </a:p>
          <a:p>
            <a:pPr marL="457200" indent="-457200">
              <a:lnSpc>
                <a:spcPct val="150000"/>
              </a:lnSpc>
              <a:buFont typeface="Arial" panose="020B0604020202020204" pitchFamily="34" charset="0"/>
              <a:buChar char="•"/>
            </a:pPr>
            <a:r>
              <a:rPr lang="en-US" dirty="0" smtClean="0"/>
              <a:t>Security and integrity</a:t>
            </a:r>
            <a:endParaRPr lang="en-US" dirty="0"/>
          </a:p>
        </p:txBody>
      </p:sp>
    </p:spTree>
    <p:extLst>
      <p:ext uri="{BB962C8B-B14F-4D97-AF65-F5344CB8AC3E}">
        <p14:creationId xmlns:p14="http://schemas.microsoft.com/office/powerpoint/2010/main" val="6813797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Tactical Process Overview</a:t>
            </a:r>
            <a:endParaRPr lang="en-US" dirty="0"/>
          </a:p>
        </p:txBody>
      </p:sp>
      <p:sp>
        <p:nvSpPr>
          <p:cNvPr id="3" name="Text Placeholder 2"/>
          <p:cNvSpPr>
            <a:spLocks noGrp="1"/>
          </p:cNvSpPr>
          <p:nvPr>
            <p:ph type="body" sz="quarter" idx="14"/>
          </p:nvPr>
        </p:nvSpPr>
        <p:spPr/>
        <p:txBody>
          <a:bodyPr/>
          <a:lstStyle/>
          <a:p>
            <a:pPr marL="457200" indent="-457200">
              <a:lnSpc>
                <a:spcPct val="100000"/>
              </a:lnSpc>
              <a:buFont typeface="Arial" panose="020B0604020202020204" pitchFamily="34" charset="0"/>
              <a:buChar char="•"/>
            </a:pPr>
            <a:r>
              <a:rPr lang="en-US" dirty="0" smtClean="0"/>
              <a:t>Risk assessment</a:t>
            </a:r>
          </a:p>
          <a:p>
            <a:pPr marL="457200" indent="-457200">
              <a:lnSpc>
                <a:spcPct val="100000"/>
              </a:lnSpc>
              <a:buFont typeface="Arial" panose="020B0604020202020204" pitchFamily="34" charset="0"/>
              <a:buChar char="•"/>
            </a:pPr>
            <a:r>
              <a:rPr lang="en-US" dirty="0" smtClean="0"/>
              <a:t>Risk identification</a:t>
            </a:r>
          </a:p>
          <a:p>
            <a:pPr marL="457200" indent="-457200">
              <a:lnSpc>
                <a:spcPct val="100000"/>
              </a:lnSpc>
              <a:buFont typeface="Arial" panose="020B0604020202020204" pitchFamily="34" charset="0"/>
              <a:buChar char="•"/>
            </a:pPr>
            <a:r>
              <a:rPr lang="en-US" dirty="0" smtClean="0"/>
              <a:t>Risk analysis</a:t>
            </a:r>
          </a:p>
          <a:p>
            <a:pPr marL="457200" indent="-457200">
              <a:lnSpc>
                <a:spcPct val="100000"/>
              </a:lnSpc>
              <a:buFont typeface="Arial" panose="020B0604020202020204" pitchFamily="34" charset="0"/>
              <a:buChar char="•"/>
            </a:pPr>
            <a:r>
              <a:rPr lang="en-US" dirty="0" smtClean="0"/>
              <a:t>Risk evaluation</a:t>
            </a:r>
          </a:p>
          <a:p>
            <a:pPr marL="457200" indent="-457200">
              <a:lnSpc>
                <a:spcPct val="100000"/>
              </a:lnSpc>
              <a:buFont typeface="Arial" panose="020B0604020202020204" pitchFamily="34" charset="0"/>
              <a:buChar char="•"/>
            </a:pPr>
            <a:r>
              <a:rPr lang="en-US" dirty="0" smtClean="0"/>
              <a:t>Risk treatment</a:t>
            </a:r>
          </a:p>
          <a:p>
            <a:pPr marL="457200" indent="-457200">
              <a:lnSpc>
                <a:spcPct val="100000"/>
              </a:lnSpc>
              <a:buFont typeface="Arial" panose="020B0604020202020204" pitchFamily="34" charset="0"/>
              <a:buChar char="•"/>
            </a:pPr>
            <a:r>
              <a:rPr lang="en-US" dirty="0" smtClean="0"/>
              <a:t>Risk communication, monitoring, and review </a:t>
            </a:r>
            <a:endParaRPr lang="en-US" dirty="0"/>
          </a:p>
        </p:txBody>
      </p:sp>
    </p:spTree>
    <p:extLst>
      <p:ext uri="{BB962C8B-B14F-4D97-AF65-F5344CB8AC3E}">
        <p14:creationId xmlns:p14="http://schemas.microsoft.com/office/powerpoint/2010/main" val="303411249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553744"/>
            <a:ext cx="11076710" cy="672890"/>
          </a:xfrm>
        </p:spPr>
        <p:txBody>
          <a:bodyPr/>
          <a:lstStyle/>
          <a:p>
            <a:r>
              <a:rPr lang="en-US" dirty="0" smtClean="0"/>
              <a:t>Compliance Communications </a:t>
            </a:r>
            <a:endParaRPr lang="en-US" dirty="0"/>
          </a:p>
        </p:txBody>
      </p:sp>
      <p:sp>
        <p:nvSpPr>
          <p:cNvPr id="3" name="Text Placeholder 2"/>
          <p:cNvSpPr>
            <a:spLocks noGrp="1"/>
          </p:cNvSpPr>
          <p:nvPr>
            <p:ph type="body" sz="quarter" idx="14"/>
          </p:nvPr>
        </p:nvSpPr>
        <p:spPr>
          <a:xfrm>
            <a:off x="519545" y="1494263"/>
            <a:ext cx="11076710" cy="4415883"/>
          </a:xfrm>
        </p:spPr>
        <p:txBody>
          <a:bodyPr/>
          <a:lstStyle/>
          <a:p>
            <a:r>
              <a:rPr lang="en-US" dirty="0" smtClean="0"/>
              <a:t>More Elements:</a:t>
            </a:r>
          </a:p>
          <a:p>
            <a:pPr marL="457200" indent="-457200">
              <a:buFont typeface="Arial" panose="020B0604020202020204" pitchFamily="34" charset="0"/>
              <a:buChar char="•"/>
            </a:pPr>
            <a:r>
              <a:rPr lang="en-US" dirty="0" smtClean="0"/>
              <a:t>Written policies, procedures, and processes</a:t>
            </a:r>
          </a:p>
          <a:p>
            <a:pPr marL="457200" indent="-457200">
              <a:buFont typeface="Arial" panose="020B0604020202020204" pitchFamily="34" charset="0"/>
              <a:buChar char="•"/>
            </a:pPr>
            <a:r>
              <a:rPr lang="en-US" dirty="0" smtClean="0"/>
              <a:t>Training and education</a:t>
            </a:r>
          </a:p>
          <a:p>
            <a:pPr marL="457200" indent="-457200">
              <a:buFont typeface="Arial" panose="020B0604020202020204" pitchFamily="34" charset="0"/>
              <a:buChar char="•"/>
            </a:pPr>
            <a:r>
              <a:rPr lang="en-US" dirty="0" smtClean="0"/>
              <a:t>Lines of communication</a:t>
            </a:r>
          </a:p>
          <a:p>
            <a:pPr marL="919163" lvl="2" indent="-457200"/>
            <a:r>
              <a:rPr lang="en-US" dirty="0" smtClean="0"/>
              <a:t>Hotline and Whistleblowers</a:t>
            </a:r>
          </a:p>
          <a:p>
            <a:pPr marL="457200" indent="-457200">
              <a:buFont typeface="Arial" panose="020B0604020202020204" pitchFamily="34" charset="0"/>
              <a:buChar char="•"/>
            </a:pPr>
            <a:r>
              <a:rPr lang="en-US" dirty="0" smtClean="0"/>
              <a:t>Standards enforced through well-publicized guidelines</a:t>
            </a:r>
          </a:p>
          <a:p>
            <a:pPr marL="919163" lvl="2" indent="-457200"/>
            <a:r>
              <a:rPr lang="en-US" dirty="0" smtClean="0"/>
              <a:t>Leadership statement</a:t>
            </a:r>
          </a:p>
          <a:p>
            <a:pPr marL="919163" lvl="2" indent="-457200"/>
            <a:r>
              <a:rPr lang="en-US" dirty="0" smtClean="0"/>
              <a:t>Reporting obligations</a:t>
            </a:r>
          </a:p>
          <a:p>
            <a:pPr marL="919163" lvl="2" indent="-457200"/>
            <a:r>
              <a:rPr lang="en-US" dirty="0" smtClean="0"/>
              <a:t>Whistleblower, non-retaliation </a:t>
            </a:r>
          </a:p>
        </p:txBody>
      </p:sp>
    </p:spTree>
    <p:extLst>
      <p:ext uri="{BB962C8B-B14F-4D97-AF65-F5344CB8AC3E}">
        <p14:creationId xmlns:p14="http://schemas.microsoft.com/office/powerpoint/2010/main" val="206497625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&amp; Review</a:t>
            </a:r>
            <a:endParaRPr lang="en-US" dirty="0"/>
          </a:p>
        </p:txBody>
      </p:sp>
      <p:sp>
        <p:nvSpPr>
          <p:cNvPr id="3" name="Text Placeholder 2"/>
          <p:cNvSpPr>
            <a:spLocks noGrp="1"/>
          </p:cNvSpPr>
          <p:nvPr>
            <p:ph type="body" sz="quarter" idx="14"/>
          </p:nvPr>
        </p:nvSpPr>
        <p:spPr/>
        <p:txBody>
          <a:bodyPr/>
          <a:lstStyle/>
          <a:p>
            <a:pPr marL="457200" indent="-457200">
              <a:buFont typeface="Arial" panose="020B0604020202020204" pitchFamily="34" charset="0"/>
              <a:buChar char="•"/>
            </a:pPr>
            <a:r>
              <a:rPr lang="en-US" dirty="0" smtClean="0"/>
              <a:t>Reasonable steps include monitoring and auditing, to:</a:t>
            </a:r>
            <a:endParaRPr lang="en-US" dirty="0"/>
          </a:p>
          <a:p>
            <a:pPr marL="919163" lvl="2" indent="-457200"/>
            <a:r>
              <a:rPr lang="en-US" dirty="0" smtClean="0"/>
              <a:t>Ensure that the organization’s compliance program is followed</a:t>
            </a:r>
            <a:endParaRPr lang="en-US" dirty="0"/>
          </a:p>
          <a:p>
            <a:pPr marL="919163" lvl="2" indent="-457200"/>
            <a:r>
              <a:rPr lang="en-US" dirty="0" smtClean="0"/>
              <a:t>Periodically evaluate the effectiveness of the compliance program</a:t>
            </a:r>
          </a:p>
          <a:p>
            <a:pPr marL="457200" indent="-457200">
              <a:buFont typeface="Arial" panose="020B0604020202020204" pitchFamily="34" charset="0"/>
              <a:buChar char="•"/>
            </a:pPr>
            <a:r>
              <a:rPr lang="en-US" dirty="0" smtClean="0"/>
              <a:t>Routine monitoring of actual performance vs. expected performance</a:t>
            </a:r>
          </a:p>
          <a:p>
            <a:pPr marL="457200" indent="-457200">
              <a:buFont typeface="Arial" panose="020B0604020202020204" pitchFamily="34" charset="0"/>
              <a:buChar char="•"/>
            </a:pPr>
            <a:r>
              <a:rPr lang="en-US" dirty="0" smtClean="0"/>
              <a:t>Review and periodic investigation of the current state</a:t>
            </a:r>
          </a:p>
          <a:p>
            <a:pPr marL="457200" indent="-457200">
              <a:buFont typeface="Arial" panose="020B0604020202020204" pitchFamily="34" charset="0"/>
              <a:buChar char="•"/>
            </a:pPr>
            <a:r>
              <a:rPr lang="en-US" dirty="0" smtClean="0"/>
              <a:t>Internal monitoring and assurance processes should be ongoing</a:t>
            </a:r>
          </a:p>
        </p:txBody>
      </p:sp>
    </p:spTree>
    <p:extLst>
      <p:ext uri="{BB962C8B-B14F-4D97-AF65-F5344CB8AC3E}">
        <p14:creationId xmlns:p14="http://schemas.microsoft.com/office/powerpoint/2010/main" val="63094799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&amp; Review (continued..)</a:t>
            </a:r>
            <a:endParaRPr lang="en-US" dirty="0"/>
          </a:p>
        </p:txBody>
      </p:sp>
      <p:sp>
        <p:nvSpPr>
          <p:cNvPr id="3" name="Text Placeholder 2"/>
          <p:cNvSpPr>
            <a:spLocks noGrp="1"/>
          </p:cNvSpPr>
          <p:nvPr>
            <p:ph type="body" sz="quarter" idx="14"/>
          </p:nvPr>
        </p:nvSpPr>
        <p:spPr/>
        <p:txBody>
          <a:bodyPr/>
          <a:lstStyle/>
          <a:p>
            <a:pPr marL="457200" indent="-457200">
              <a:buFont typeface="Arial" panose="020B0604020202020204" pitchFamily="34" charset="0"/>
              <a:buChar char="•"/>
            </a:pPr>
            <a:r>
              <a:rPr lang="en-US" dirty="0" smtClean="0"/>
              <a:t>What should be monitored? </a:t>
            </a:r>
          </a:p>
          <a:p>
            <a:pPr marL="919163" lvl="2" indent="-457200"/>
            <a:r>
              <a:rPr lang="en-US" dirty="0" smtClean="0"/>
              <a:t>The risks and context – are things changing? </a:t>
            </a:r>
          </a:p>
          <a:p>
            <a:pPr marL="919163" lvl="2" indent="-457200"/>
            <a:r>
              <a:rPr lang="en-US" dirty="0" smtClean="0"/>
              <a:t>Effectiveness/ appropriateness of the strategies and management systems</a:t>
            </a:r>
          </a:p>
          <a:p>
            <a:pPr marL="919163" lvl="2" indent="-457200"/>
            <a:r>
              <a:rPr lang="en-US" dirty="0" smtClean="0"/>
              <a:t>Risk management plan and system as a whole</a:t>
            </a:r>
          </a:p>
          <a:p>
            <a:pPr marL="457200" indent="-457200">
              <a:buFont typeface="Arial" panose="020B0604020202020204" pitchFamily="34" charset="0"/>
              <a:buChar char="•"/>
            </a:pPr>
            <a:r>
              <a:rPr lang="en-US" dirty="0" smtClean="0"/>
              <a:t>Types of Monitoring</a:t>
            </a:r>
          </a:p>
          <a:p>
            <a:pPr marL="919163" lvl="2" indent="-457200"/>
            <a:r>
              <a:rPr lang="en-US" dirty="0" smtClean="0"/>
              <a:t>Line management reviews of risks and their treatments</a:t>
            </a:r>
          </a:p>
          <a:p>
            <a:pPr marL="919163" lvl="2" indent="-457200"/>
            <a:r>
              <a:rPr lang="en-US" dirty="0" smtClean="0"/>
              <a:t>Internal auditing</a:t>
            </a:r>
          </a:p>
          <a:p>
            <a:pPr marL="919163" lvl="2" indent="-457200"/>
            <a:r>
              <a:rPr lang="en-US" dirty="0" smtClean="0"/>
              <a:t>External auditing</a:t>
            </a:r>
          </a:p>
          <a:p>
            <a:pPr lvl="2" indent="0">
              <a:buNone/>
            </a:pPr>
            <a:endParaRPr lang="en-US" dirty="0"/>
          </a:p>
        </p:txBody>
      </p:sp>
    </p:spTree>
    <p:extLst>
      <p:ext uri="{BB962C8B-B14F-4D97-AF65-F5344CB8AC3E}">
        <p14:creationId xmlns:p14="http://schemas.microsoft.com/office/powerpoint/2010/main" val="324064672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Response to Monitoring</a:t>
            </a:r>
            <a:endParaRPr lang="en-US" dirty="0"/>
          </a:p>
        </p:txBody>
      </p:sp>
      <p:sp>
        <p:nvSpPr>
          <p:cNvPr id="3" name="Text Placeholder 2"/>
          <p:cNvSpPr>
            <a:spLocks noGrp="1"/>
          </p:cNvSpPr>
          <p:nvPr>
            <p:ph type="body" sz="quarter" idx="14"/>
          </p:nvPr>
        </p:nvSpPr>
        <p:spPr/>
        <p:txBody>
          <a:bodyPr/>
          <a:lstStyle/>
          <a:p>
            <a:pPr marL="457200" indent="-457200">
              <a:buFont typeface="Arial" panose="020B0604020202020204" pitchFamily="34" charset="0"/>
              <a:buChar char="•"/>
            </a:pPr>
            <a:r>
              <a:rPr lang="en-US" dirty="0" smtClean="0"/>
              <a:t>After monitoring and auditing of the program, the organization shall take reasonable steps to:</a:t>
            </a:r>
          </a:p>
          <a:p>
            <a:pPr marL="919163" lvl="2" indent="-457200"/>
            <a:r>
              <a:rPr lang="en-US" dirty="0" smtClean="0"/>
              <a:t>Respond appropriately to any violations of the law or policies to prevent future misconduct</a:t>
            </a:r>
          </a:p>
          <a:p>
            <a:pPr marL="919163" lvl="2" indent="-457200"/>
            <a:r>
              <a:rPr lang="en-US" dirty="0" smtClean="0"/>
              <a:t>Modify and improve the organization’s program</a:t>
            </a:r>
          </a:p>
          <a:p>
            <a:pPr marL="919163" lvl="2" indent="-457200"/>
            <a:r>
              <a:rPr lang="en-US" dirty="0" smtClean="0"/>
              <a:t>Make restitution when appropriate if criminal conduct is found</a:t>
            </a:r>
            <a:endParaRPr lang="en-US" dirty="0"/>
          </a:p>
        </p:txBody>
      </p:sp>
    </p:spTree>
    <p:extLst>
      <p:ext uri="{BB962C8B-B14F-4D97-AF65-F5344CB8AC3E}">
        <p14:creationId xmlns:p14="http://schemas.microsoft.com/office/powerpoint/2010/main" val="7190207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553744"/>
            <a:ext cx="11076710" cy="606316"/>
          </a:xfrm>
        </p:spPr>
        <p:txBody>
          <a:bodyPr/>
          <a:lstStyle/>
          <a:p>
            <a:r>
              <a:rPr lang="en-US" dirty="0" smtClean="0"/>
              <a:t>Continuous Improvement Cycle </a:t>
            </a:r>
            <a:endParaRPr lang="en-US" dirty="0"/>
          </a:p>
        </p:txBody>
      </p:sp>
      <p:pic>
        <p:nvPicPr>
          <p:cNvPr id="4" name="Picture 3"/>
          <p:cNvPicPr>
            <a:picLocks noChangeAspect="1"/>
          </p:cNvPicPr>
          <p:nvPr/>
        </p:nvPicPr>
        <p:blipFill>
          <a:blip r:embed="rId2"/>
          <a:stretch>
            <a:fillRect/>
          </a:stretch>
        </p:blipFill>
        <p:spPr>
          <a:xfrm>
            <a:off x="1897380" y="1160060"/>
            <a:ext cx="8321040" cy="5019031"/>
          </a:xfrm>
          <a:prstGeom prst="rect">
            <a:avLst/>
          </a:prstGeom>
        </p:spPr>
      </p:pic>
    </p:spTree>
    <p:extLst>
      <p:ext uri="{BB962C8B-B14F-4D97-AF65-F5344CB8AC3E}">
        <p14:creationId xmlns:p14="http://schemas.microsoft.com/office/powerpoint/2010/main" val="417919213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553744"/>
            <a:ext cx="11076710" cy="756441"/>
          </a:xfrm>
        </p:spPr>
        <p:txBody>
          <a:bodyPr/>
          <a:lstStyle/>
          <a:p>
            <a:r>
              <a:rPr lang="en-US" dirty="0" smtClean="0"/>
              <a:t>Before Building an Effective Compliance Program</a:t>
            </a:r>
            <a:endParaRPr lang="en-US" dirty="0"/>
          </a:p>
        </p:txBody>
      </p:sp>
      <p:sp>
        <p:nvSpPr>
          <p:cNvPr id="3" name="Text Placeholder 2"/>
          <p:cNvSpPr>
            <a:spLocks noGrp="1"/>
          </p:cNvSpPr>
          <p:nvPr>
            <p:ph type="body" sz="quarter" idx="14"/>
          </p:nvPr>
        </p:nvSpPr>
        <p:spPr>
          <a:xfrm>
            <a:off x="519545" y="1446663"/>
            <a:ext cx="11076710" cy="4572000"/>
          </a:xfrm>
        </p:spPr>
        <p:txBody>
          <a:bodyPr>
            <a:normAutofit lnSpcReduction="10000"/>
          </a:bodyPr>
          <a:lstStyle/>
          <a:p>
            <a:pPr marL="457200" indent="-457200">
              <a:buFont typeface="Arial" panose="020B0604020202020204" pitchFamily="34" charset="0"/>
              <a:buChar char="•"/>
            </a:pPr>
            <a:r>
              <a:rPr lang="en-US" dirty="0" smtClean="0"/>
              <a:t>You must have buy in from the top</a:t>
            </a:r>
          </a:p>
          <a:p>
            <a:pPr marL="457200" indent="-457200">
              <a:buFont typeface="Arial" panose="020B0604020202020204" pitchFamily="34" charset="0"/>
              <a:buChar char="•"/>
            </a:pPr>
            <a:r>
              <a:rPr lang="en-US" dirty="0" smtClean="0"/>
              <a:t>Establish Compliance as a component of the department’s strategic plan</a:t>
            </a:r>
          </a:p>
          <a:p>
            <a:pPr marL="457200" indent="-457200">
              <a:buFont typeface="Arial" panose="020B0604020202020204" pitchFamily="34" charset="0"/>
              <a:buChar char="•"/>
            </a:pPr>
            <a:r>
              <a:rPr lang="en-US" dirty="0" smtClean="0"/>
              <a:t>Identify common behaviors that cut across multiple compliance areas and make those central</a:t>
            </a:r>
          </a:p>
          <a:p>
            <a:pPr marL="457200" indent="-457200">
              <a:buFont typeface="Arial" panose="020B0604020202020204" pitchFamily="34" charset="0"/>
              <a:buChar char="•"/>
            </a:pPr>
            <a:r>
              <a:rPr lang="en-US" dirty="0" smtClean="0"/>
              <a:t>Establish risk ownership and management of risk</a:t>
            </a:r>
          </a:p>
          <a:p>
            <a:pPr marL="457200" indent="-457200">
              <a:buFont typeface="Arial" panose="020B0604020202020204" pitchFamily="34" charset="0"/>
              <a:buChar char="•"/>
            </a:pPr>
            <a:r>
              <a:rPr lang="en-US" dirty="0" smtClean="0"/>
              <a:t>Develop a model that focuses on:</a:t>
            </a:r>
          </a:p>
          <a:p>
            <a:pPr marL="919163" lvl="2" indent="-457200"/>
            <a:r>
              <a:rPr lang="en-US" dirty="0" smtClean="0"/>
              <a:t>Regulatory standards</a:t>
            </a:r>
          </a:p>
          <a:p>
            <a:pPr marL="919163" lvl="2" indent="-457200"/>
            <a:r>
              <a:rPr lang="en-US" dirty="0" smtClean="0"/>
              <a:t>Guidelines and best practices</a:t>
            </a:r>
          </a:p>
          <a:p>
            <a:pPr marL="919163" lvl="2" indent="-457200"/>
            <a:r>
              <a:rPr lang="en-US" dirty="0" smtClean="0"/>
              <a:t>Emerging regulations and guidelines </a:t>
            </a:r>
            <a:endParaRPr lang="en-US" dirty="0"/>
          </a:p>
          <a:p>
            <a:endParaRPr lang="en-US" dirty="0" smtClean="0"/>
          </a:p>
        </p:txBody>
      </p:sp>
    </p:spTree>
    <p:extLst>
      <p:ext uri="{BB962C8B-B14F-4D97-AF65-F5344CB8AC3E}">
        <p14:creationId xmlns:p14="http://schemas.microsoft.com/office/powerpoint/2010/main" val="240864381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 a Department Compliance Calendar</a:t>
            </a:r>
            <a:endParaRPr lang="en-US" dirty="0"/>
          </a:p>
        </p:txBody>
      </p:sp>
      <p:sp>
        <p:nvSpPr>
          <p:cNvPr id="3" name="Text Placeholder 2"/>
          <p:cNvSpPr>
            <a:spLocks noGrp="1"/>
          </p:cNvSpPr>
          <p:nvPr>
            <p:ph type="body" sz="quarter" idx="14"/>
          </p:nvPr>
        </p:nvSpPr>
        <p:spPr/>
        <p:txBody>
          <a:bodyPr/>
          <a:lstStyle/>
          <a:p>
            <a:pPr marL="457200" indent="-457200">
              <a:buFont typeface="Arial" panose="020B0604020202020204" pitchFamily="34" charset="0"/>
              <a:buChar char="•"/>
            </a:pPr>
            <a:r>
              <a:rPr lang="en-US" dirty="0" smtClean="0"/>
              <a:t>Create universal template</a:t>
            </a:r>
          </a:p>
          <a:p>
            <a:pPr marL="919163" lvl="2" indent="-457200"/>
            <a:r>
              <a:rPr lang="en-US" dirty="0" smtClean="0"/>
              <a:t>Must include the governing authority/ risk owner</a:t>
            </a:r>
          </a:p>
          <a:p>
            <a:pPr marL="919163" lvl="2" indent="-457200"/>
            <a:r>
              <a:rPr lang="en-US" dirty="0" smtClean="0"/>
              <a:t>Description of action steps, responsibility, and completion date</a:t>
            </a:r>
          </a:p>
          <a:p>
            <a:pPr marL="457200" indent="-457200">
              <a:buFont typeface="Arial" panose="020B0604020202020204" pitchFamily="34" charset="0"/>
              <a:buChar char="•"/>
            </a:pPr>
            <a:r>
              <a:rPr lang="en-US" dirty="0" smtClean="0"/>
              <a:t>Divisions of regulatory compliance</a:t>
            </a:r>
          </a:p>
          <a:p>
            <a:pPr marL="457200" indent="-457200">
              <a:buFont typeface="Arial" panose="020B0604020202020204" pitchFamily="34" charset="0"/>
              <a:buChar char="•"/>
            </a:pPr>
            <a:r>
              <a:rPr lang="en-US" dirty="0" smtClean="0"/>
              <a:t>Organization wide inventory of dates for compliance </a:t>
            </a:r>
          </a:p>
          <a:p>
            <a:pPr marL="919163" lvl="2" indent="-457200"/>
            <a:r>
              <a:rPr lang="en-US" dirty="0" smtClean="0"/>
              <a:t>Must include the standard, requirement, risk owner, deadline, and status update</a:t>
            </a:r>
            <a:endParaRPr lang="en-US" dirty="0"/>
          </a:p>
        </p:txBody>
      </p:sp>
    </p:spTree>
    <p:extLst>
      <p:ext uri="{BB962C8B-B14F-4D97-AF65-F5344CB8AC3E}">
        <p14:creationId xmlns:p14="http://schemas.microsoft.com/office/powerpoint/2010/main" val="394053002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553744"/>
            <a:ext cx="11076710" cy="674555"/>
          </a:xfrm>
        </p:spPr>
        <p:txBody>
          <a:bodyPr/>
          <a:lstStyle/>
          <a:p>
            <a:r>
              <a:rPr lang="en-US" dirty="0" smtClean="0"/>
              <a:t>Summary</a:t>
            </a:r>
            <a:endParaRPr lang="en-US" dirty="0"/>
          </a:p>
        </p:txBody>
      </p:sp>
      <p:sp>
        <p:nvSpPr>
          <p:cNvPr id="3" name="Text Placeholder 2"/>
          <p:cNvSpPr>
            <a:spLocks noGrp="1"/>
          </p:cNvSpPr>
          <p:nvPr>
            <p:ph type="body" sz="quarter" idx="14"/>
          </p:nvPr>
        </p:nvSpPr>
        <p:spPr>
          <a:xfrm>
            <a:off x="519545" y="1501254"/>
            <a:ext cx="11076710" cy="4544703"/>
          </a:xfrm>
        </p:spPr>
        <p:txBody>
          <a:bodyPr>
            <a:normAutofit/>
          </a:bodyPr>
          <a:lstStyle/>
          <a:p>
            <a:pPr marL="457200" indent="-457200">
              <a:buFont typeface="Arial" panose="020B0604020202020204" pitchFamily="34" charset="0"/>
              <a:buChar char="•"/>
            </a:pPr>
            <a:r>
              <a:rPr lang="en-US" dirty="0" smtClean="0"/>
              <a:t>“</a:t>
            </a:r>
            <a:r>
              <a:rPr lang="en-US" dirty="0"/>
              <a:t>Do what you can, with what you have, where you are.”‐ Theodore Roosevelt </a:t>
            </a:r>
            <a:endParaRPr lang="en-US" dirty="0" smtClean="0"/>
          </a:p>
          <a:p>
            <a:pPr marL="457200" indent="-457200">
              <a:buFont typeface="Arial" panose="020B0604020202020204" pitchFamily="34" charset="0"/>
              <a:buChar char="•"/>
            </a:pPr>
            <a:r>
              <a:rPr lang="en-US" dirty="0" smtClean="0"/>
              <a:t>Start </a:t>
            </a:r>
            <a:r>
              <a:rPr lang="en-US" dirty="0"/>
              <a:t>with Governance </a:t>
            </a:r>
            <a:endParaRPr lang="en-US" dirty="0" smtClean="0"/>
          </a:p>
          <a:p>
            <a:pPr marL="457200" indent="-457200">
              <a:buFont typeface="Arial" panose="020B0604020202020204" pitchFamily="34" charset="0"/>
              <a:buChar char="•"/>
            </a:pPr>
            <a:r>
              <a:rPr lang="en-US" dirty="0" smtClean="0"/>
              <a:t>Risk </a:t>
            </a:r>
            <a:r>
              <a:rPr lang="en-US" dirty="0"/>
              <a:t>Assessment </a:t>
            </a:r>
            <a:endParaRPr lang="en-US" dirty="0" smtClean="0"/>
          </a:p>
          <a:p>
            <a:pPr marL="457200" indent="-457200">
              <a:buFont typeface="Arial" panose="020B0604020202020204" pitchFamily="34" charset="0"/>
              <a:buChar char="•"/>
            </a:pPr>
            <a:r>
              <a:rPr lang="en-US" dirty="0" smtClean="0"/>
              <a:t>Manage </a:t>
            </a:r>
            <a:r>
              <a:rPr lang="en-US" dirty="0"/>
              <a:t>&amp; Mitigate Risks with Action </a:t>
            </a:r>
            <a:endParaRPr lang="en-US" dirty="0" smtClean="0"/>
          </a:p>
          <a:p>
            <a:pPr marL="457200" indent="-457200">
              <a:buFont typeface="Arial" panose="020B0604020202020204" pitchFamily="34" charset="0"/>
              <a:buChar char="•"/>
            </a:pPr>
            <a:r>
              <a:rPr lang="en-US" dirty="0" smtClean="0"/>
              <a:t>Reporting </a:t>
            </a:r>
          </a:p>
          <a:p>
            <a:pPr marL="457200" indent="-457200">
              <a:buFont typeface="Arial" panose="020B0604020202020204" pitchFamily="34" charset="0"/>
              <a:buChar char="•"/>
            </a:pPr>
            <a:r>
              <a:rPr lang="en-US" dirty="0" smtClean="0"/>
              <a:t>Continuous </a:t>
            </a:r>
            <a:r>
              <a:rPr lang="en-US" dirty="0"/>
              <a:t>Improvement </a:t>
            </a:r>
            <a:endParaRPr lang="en-US" dirty="0" smtClean="0"/>
          </a:p>
          <a:p>
            <a:pPr marL="457200" indent="-457200">
              <a:buFont typeface="Arial" panose="020B0604020202020204" pitchFamily="34" charset="0"/>
              <a:buChar char="•"/>
            </a:pPr>
            <a:r>
              <a:rPr lang="en-US" dirty="0" smtClean="0"/>
              <a:t>Design </a:t>
            </a:r>
            <a:r>
              <a:rPr lang="en-US" dirty="0"/>
              <a:t>for Engagement</a:t>
            </a:r>
          </a:p>
        </p:txBody>
      </p:sp>
    </p:spTree>
    <p:extLst>
      <p:ext uri="{BB962C8B-B14F-4D97-AF65-F5344CB8AC3E}">
        <p14:creationId xmlns:p14="http://schemas.microsoft.com/office/powerpoint/2010/main" val="321385326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2316" y="2798830"/>
            <a:ext cx="5611823" cy="1034011"/>
          </a:xfrm>
        </p:spPr>
        <p:txBody>
          <a:bodyPr>
            <a:noAutofit/>
          </a:bodyPr>
          <a:lstStyle/>
          <a:p>
            <a:pPr algn="ctr"/>
            <a:r>
              <a:rPr lang="en-US" sz="8000" dirty="0" smtClean="0"/>
              <a:t>Thank You </a:t>
            </a:r>
            <a:endParaRPr lang="en-US" sz="8000" dirty="0"/>
          </a:p>
        </p:txBody>
      </p:sp>
      <p:pic>
        <p:nvPicPr>
          <p:cNvPr id="1026" name="Picture 2" descr="Image result for questions"/>
          <p:cNvPicPr>
            <a:picLocks noGrp="1" noChangeAspect="1" noChangeArrowheads="1"/>
          </p:cNvPicPr>
          <p:nvPr>
            <p:ph type="pic" sz="quarter" idx="14"/>
          </p:nvPr>
        </p:nvPicPr>
        <p:blipFill>
          <a:blip r:embed="rId2" cstate="print">
            <a:extLst>
              <a:ext uri="{28A0092B-C50C-407E-A947-70E740481C1C}">
                <a14:useLocalDpi xmlns:a14="http://schemas.microsoft.com/office/drawing/2010/main" val="0"/>
              </a:ext>
            </a:extLst>
          </a:blip>
          <a:srcRect t="18" b="1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6038496"/>
      </p:ext>
    </p:extLst>
  </p:cSld>
  <p:clrMapOvr>
    <a:masterClrMapping/>
  </p:clrMapOvr>
</p:sld>
</file>

<file path=ppt/theme/theme1.xml><?xml version="1.0" encoding="utf-8"?>
<a:theme xmlns:a="http://schemas.openxmlformats.org/drawingml/2006/main" name="Intermountain DkBlue Wave">
  <a:themeElements>
    <a:clrScheme name="Intermountain Colors 3">
      <a:dk1>
        <a:srgbClr val="000000"/>
      </a:dk1>
      <a:lt1>
        <a:srgbClr val="FFFFFF"/>
      </a:lt1>
      <a:dk2>
        <a:srgbClr val="37517D"/>
      </a:dk2>
      <a:lt2>
        <a:srgbClr val="4F81BD"/>
      </a:lt2>
      <a:accent1>
        <a:srgbClr val="4F81BD"/>
      </a:accent1>
      <a:accent2>
        <a:srgbClr val="005DAA"/>
      </a:accent2>
      <a:accent3>
        <a:srgbClr val="A8C5E7"/>
      </a:accent3>
      <a:accent4>
        <a:srgbClr val="EFAE1E"/>
      </a:accent4>
      <a:accent5>
        <a:srgbClr val="88BB00"/>
      </a:accent5>
      <a:accent6>
        <a:srgbClr val="B45114"/>
      </a:accent6>
      <a:hlink>
        <a:srgbClr val="005DAA"/>
      </a:hlink>
      <a:folHlink>
        <a:srgbClr val="4F81BD"/>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ial Intermountain PowerPoint Template.potx [Read-Only]" id="{7E0C6295-55CA-45B9-A9AB-70524C6F59E3}" vid="{9E21B897-AA87-48B0-AD07-96D76CB17BA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Official Intermountain PowerPoint Template</Template>
  <TotalTime>3866</TotalTime>
  <Words>2199</Words>
  <Application>Microsoft Office PowerPoint</Application>
  <PresentationFormat>Widescreen</PresentationFormat>
  <Paragraphs>283</Paragraphs>
  <Slides>46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Arial</vt:lpstr>
      <vt:lpstr>Calibri</vt:lpstr>
      <vt:lpstr>Courier New</vt:lpstr>
      <vt:lpstr>Wingdings</vt:lpstr>
      <vt:lpstr>Intermountain DkBlue Wave</vt:lpstr>
      <vt:lpstr>Maintaining Regulatory Compliance in HTM and Beyond</vt:lpstr>
      <vt:lpstr>PowerPoint Presentation</vt:lpstr>
      <vt:lpstr>PowerPoint Presentation</vt:lpstr>
      <vt:lpstr>Background</vt:lpstr>
      <vt:lpstr>Session Overview</vt:lpstr>
      <vt:lpstr>Current State</vt:lpstr>
      <vt:lpstr>What If..?</vt:lpstr>
      <vt:lpstr>HTM COMPLIANCE PROGRAM</vt:lpstr>
      <vt:lpstr>HTM Compliance Program – More Than Just Regulatory Requirements</vt:lpstr>
      <vt:lpstr>What Does That Mean For The HTM Department</vt:lpstr>
      <vt:lpstr>Governance - How Information is Reported, Questions Answered, &amp; Decisions are Made </vt:lpstr>
      <vt:lpstr>7 Core Elements for an Effective Compliance Program</vt:lpstr>
      <vt:lpstr>How Will The Organization Make Decisions About a Compliance Program?</vt:lpstr>
      <vt:lpstr>Compliance Professional in HTM</vt:lpstr>
      <vt:lpstr>PowerPoint Presentation</vt:lpstr>
      <vt:lpstr>Compliance Risk Assessment</vt:lpstr>
      <vt:lpstr>Periodic Risk Assessments</vt:lpstr>
      <vt:lpstr>Periodic Risk Assessments (continued..)</vt:lpstr>
      <vt:lpstr>Design a Risk Assessment Project for Engagement</vt:lpstr>
      <vt:lpstr>Conducting the Compliance Risk Analysis</vt:lpstr>
      <vt:lpstr>Compliance Risk Analysis (continued..)</vt:lpstr>
      <vt:lpstr>Risk Identification</vt:lpstr>
      <vt:lpstr>Creating a Compliance Risk Registry from Scratch</vt:lpstr>
      <vt:lpstr>Risk Identification (continued..)</vt:lpstr>
      <vt:lpstr>Risk Evaluation</vt:lpstr>
      <vt:lpstr>Risk Evaluation (continued..)</vt:lpstr>
      <vt:lpstr>Likelihood Matrix</vt:lpstr>
      <vt:lpstr>Impact Matrix</vt:lpstr>
      <vt:lpstr>Potential Impact Worksheet Example</vt:lpstr>
      <vt:lpstr>Inherent Risk Worksheet</vt:lpstr>
      <vt:lpstr>Evaluate Existing Risk Controls for Each Law/ Regulation (Mitigation/ Management) </vt:lpstr>
      <vt:lpstr>Creating Action Plans to Mitigate/ Manage Risks</vt:lpstr>
      <vt:lpstr>Design Reporting for Engagement</vt:lpstr>
      <vt:lpstr>Distill Registry to Top 5 Risks</vt:lpstr>
      <vt:lpstr>Risk Response</vt:lpstr>
      <vt:lpstr>Internal Controls</vt:lpstr>
      <vt:lpstr>Tactical Process Overview</vt:lpstr>
      <vt:lpstr>Compliance Communications </vt:lpstr>
      <vt:lpstr>Monitoring &amp; Review</vt:lpstr>
      <vt:lpstr>Monitoring &amp; Review (continued..)</vt:lpstr>
      <vt:lpstr>Response to Monitoring</vt:lpstr>
      <vt:lpstr>Continuous Improvement Cycle </vt:lpstr>
      <vt:lpstr>Before Building an Effective Compliance Program</vt:lpstr>
      <vt:lpstr>Develop a Department Compliance Calendar</vt:lpstr>
      <vt:lpstr>Summary</vt:lpstr>
      <vt:lpstr>Thank You </vt:lpstr>
    </vt:vector>
  </TitlesOfParts>
  <Company>Intermountain Healthcare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Calibri 40 Pt</dc:title>
  <dc:creator>Priya Upendra</dc:creator>
  <cp:lastModifiedBy>Priya Upendra</cp:lastModifiedBy>
  <cp:revision>131</cp:revision>
  <cp:lastPrinted>2016-11-18T21:04:20Z</cp:lastPrinted>
  <dcterms:created xsi:type="dcterms:W3CDTF">2018-03-15T15:08:52Z</dcterms:created>
  <dcterms:modified xsi:type="dcterms:W3CDTF">2018-04-11T18:39:50Z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a1a4512-8026-4a73-bfb7-8d52c1779a3a_Enabled">
    <vt:lpwstr>True</vt:lpwstr>
  </property>
  <property fmtid="{D5CDD505-2E9C-101B-9397-08002B2CF9AE}" pid="3" name="MSIP_Label_ba1a4512-8026-4a73-bfb7-8d52c1779a3a_SiteId">
    <vt:lpwstr>a79016de-bdd0-4e47-91f4-79416ab912ad</vt:lpwstr>
  </property>
  <property fmtid="{D5CDD505-2E9C-101B-9397-08002B2CF9AE}" pid="4" name="MSIP_Label_ba1a4512-8026-4a73-bfb7-8d52c1779a3a_Ref">
    <vt:lpwstr>https://api.informationprotection.azure.com/api/a79016de-bdd0-4e47-91f4-79416ab912ad</vt:lpwstr>
  </property>
  <property fmtid="{D5CDD505-2E9C-101B-9397-08002B2CF9AE}" pid="5" name="MSIP_Label_ba1a4512-8026-4a73-bfb7-8d52c1779a3a_Owner">
    <vt:lpwstr>Priya.Upendra@imail.org</vt:lpwstr>
  </property>
  <property fmtid="{D5CDD505-2E9C-101B-9397-08002B2CF9AE}" pid="6" name="MSIP_Label_ba1a4512-8026-4a73-bfb7-8d52c1779a3a_SetDate">
    <vt:lpwstr>2018-03-15T09:09:02.2724967-06:00</vt:lpwstr>
  </property>
  <property fmtid="{D5CDD505-2E9C-101B-9397-08002B2CF9AE}" pid="7" name="MSIP_Label_ba1a4512-8026-4a73-bfb7-8d52c1779a3a_Name">
    <vt:lpwstr>Sensitive Information</vt:lpwstr>
  </property>
  <property fmtid="{D5CDD505-2E9C-101B-9397-08002B2CF9AE}" pid="8" name="MSIP_Label_ba1a4512-8026-4a73-bfb7-8d52c1779a3a_Application">
    <vt:lpwstr>Microsoft Azure Information Protection</vt:lpwstr>
  </property>
  <property fmtid="{D5CDD505-2E9C-101B-9397-08002B2CF9AE}" pid="9" name="MSIP_Label_ba1a4512-8026-4a73-bfb7-8d52c1779a3a_Extended_MSFT_Method">
    <vt:lpwstr>Automatic</vt:lpwstr>
  </property>
  <property fmtid="{D5CDD505-2E9C-101B-9397-08002B2CF9AE}" pid="10" name="Sensitivity">
    <vt:lpwstr>Sensitive Information</vt:lpwstr>
  </property>
</Properties>
</file>