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5" r:id="rId1"/>
  </p:sldMasterIdLst>
  <p:notesMasterIdLst>
    <p:notesMasterId r:id="rId66"/>
  </p:notesMasterIdLst>
  <p:sldIdLst>
    <p:sldId id="256" r:id="rId2"/>
    <p:sldId id="273" r:id="rId3"/>
    <p:sldId id="257" r:id="rId4"/>
    <p:sldId id="274" r:id="rId5"/>
    <p:sldId id="261" r:id="rId6"/>
    <p:sldId id="275" r:id="rId7"/>
    <p:sldId id="264" r:id="rId8"/>
    <p:sldId id="290" r:id="rId9"/>
    <p:sldId id="258" r:id="rId10"/>
    <p:sldId id="259" r:id="rId11"/>
    <p:sldId id="260" r:id="rId12"/>
    <p:sldId id="324" r:id="rId13"/>
    <p:sldId id="262" r:id="rId14"/>
    <p:sldId id="302" r:id="rId15"/>
    <p:sldId id="265" r:id="rId16"/>
    <p:sldId id="318" r:id="rId17"/>
    <p:sldId id="266" r:id="rId18"/>
    <p:sldId id="299" r:id="rId19"/>
    <p:sldId id="300" r:id="rId20"/>
    <p:sldId id="321" r:id="rId21"/>
    <p:sldId id="327" r:id="rId22"/>
    <p:sldId id="301" r:id="rId23"/>
    <p:sldId id="267" r:id="rId24"/>
    <p:sldId id="296" r:id="rId25"/>
    <p:sldId id="297" r:id="rId26"/>
    <p:sldId id="298" r:id="rId27"/>
    <p:sldId id="295" r:id="rId28"/>
    <p:sldId id="306" r:id="rId29"/>
    <p:sldId id="307" r:id="rId30"/>
    <p:sldId id="308" r:id="rId31"/>
    <p:sldId id="309" r:id="rId32"/>
    <p:sldId id="310" r:id="rId33"/>
    <p:sldId id="293" r:id="rId34"/>
    <p:sldId id="331" r:id="rId35"/>
    <p:sldId id="313" r:id="rId36"/>
    <p:sldId id="314" r:id="rId37"/>
    <p:sldId id="303" r:id="rId38"/>
    <p:sldId id="268" r:id="rId39"/>
    <p:sldId id="312" r:id="rId40"/>
    <p:sldId id="292" r:id="rId41"/>
    <p:sldId id="311" r:id="rId42"/>
    <p:sldId id="272" r:id="rId43"/>
    <p:sldId id="289" r:id="rId44"/>
    <p:sldId id="276" r:id="rId45"/>
    <p:sldId id="315" r:id="rId46"/>
    <p:sldId id="316" r:id="rId47"/>
    <p:sldId id="304" r:id="rId48"/>
    <p:sldId id="287" r:id="rId49"/>
    <p:sldId id="291" r:id="rId50"/>
    <p:sldId id="288" r:id="rId51"/>
    <p:sldId id="269" r:id="rId52"/>
    <p:sldId id="305" r:id="rId53"/>
    <p:sldId id="271" r:id="rId54"/>
    <p:sldId id="328" r:id="rId55"/>
    <p:sldId id="325" r:id="rId56"/>
    <p:sldId id="322" r:id="rId57"/>
    <p:sldId id="283" r:id="rId58"/>
    <p:sldId id="317" r:id="rId59"/>
    <p:sldId id="263" r:id="rId60"/>
    <p:sldId id="323" r:id="rId61"/>
    <p:sldId id="330" r:id="rId62"/>
    <p:sldId id="329" r:id="rId63"/>
    <p:sldId id="319" r:id="rId64"/>
    <p:sldId id="320"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80585" autoAdjust="0"/>
  </p:normalViewPr>
  <p:slideViewPr>
    <p:cSldViewPr snapToGrid="0" snapToObjects="1">
      <p:cViewPr varScale="1">
        <p:scale>
          <a:sx n="92" d="100"/>
          <a:sy n="92" d="100"/>
        </p:scale>
        <p:origin x="1224" y="6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7A4CE-887F-4140-8560-97A79B3DD988}" type="datetimeFigureOut">
              <a:rPr lang="en-US" smtClean="0"/>
              <a:pPr/>
              <a:t>4/1/2019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3E7AA6-2AB9-40EC-8C28-236D0D2A8059}" type="slidenum">
              <a:rPr lang="en-US" smtClean="0"/>
              <a:pPr/>
              <a:t>‹#›</a:t>
            </a:fld>
            <a:endParaRPr lang="en-US"/>
          </a:p>
        </p:txBody>
      </p:sp>
    </p:spTree>
    <p:extLst>
      <p:ext uri="{BB962C8B-B14F-4D97-AF65-F5344CB8AC3E}">
        <p14:creationId xmlns:p14="http://schemas.microsoft.com/office/powerpoint/2010/main" val="2136592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Each%20of%20ACHE%E2%80%99s%2078%20chapters%20provides%20educational%20programs,%20local%20information,%20and%20volunteering%20and%20networking%20opportunities%20to%20help%20you%20develop%20crucial%20leadership%20skills%20and%20stand%20out%20in%20this%20dynamic%20healthcare%20environmen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msicertified.com/certifications.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6sigma.us/six-sigma-training.php"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vacareers.va.gov/Careers/StudentsTrainees"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ihe.net/" TargetMode="External"/><Relationship Id="rId7" Type="http://schemas.openxmlformats.org/officeDocument/2006/relationships/hyperlink" Target="https://www.himss.org/get-involved/roundtables/women-health-it"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www.himssconference.org/" TargetMode="External"/><Relationship Id="rId5" Type="http://schemas.openxmlformats.org/officeDocument/2006/relationships/hyperlink" Target="https://www.himss.org/get-involved/community/senior-executive" TargetMode="External"/><Relationship Id="rId4" Type="http://schemas.openxmlformats.org/officeDocument/2006/relationships/hyperlink" Target="https://www.allianceni.org/"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aehis.org/about-aehis/"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s://aehit.org/about-aehit/" TargetMode="External"/><Relationship Id="rId4" Type="http://schemas.openxmlformats.org/officeDocument/2006/relationships/hyperlink" Target="https://aehia.org/about-aehia/"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brighttalk.com/webcast/5565/338876"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1</a:t>
            </a:fld>
            <a:endParaRPr lang="en-US"/>
          </a:p>
        </p:txBody>
      </p:sp>
    </p:spTree>
    <p:extLst>
      <p:ext uri="{BB962C8B-B14F-4D97-AF65-F5344CB8AC3E}">
        <p14:creationId xmlns:p14="http://schemas.microsoft.com/office/powerpoint/2010/main" val="3447678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2</a:t>
            </a:fld>
            <a:endParaRPr lang="en-US"/>
          </a:p>
        </p:txBody>
      </p:sp>
    </p:spTree>
    <p:extLst>
      <p:ext uri="{BB962C8B-B14F-4D97-AF65-F5344CB8AC3E}">
        <p14:creationId xmlns:p14="http://schemas.microsoft.com/office/powerpoint/2010/main" val="1014380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Staff Biomedical Engineer for the South Texas Veterans Health Care System, San Antonio, TX – primarily project management for new equipment implementations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Started career in VA in 2009 through the Technical Career Field (TCF) Program for Biomedical Engineers – trained for 2 years under an experienced Clinical Engineer at the VA in Temple, TX and then moved to San Antonio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July I’ll have 10 years of experience in the HTM/CE field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2015 I became a certified Clinical Engineer through ACCE HTCC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Currently the Chair of the Body of Knowledge Committee for the ACCE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a:t>
            </a:fld>
            <a:endParaRPr lang="en-US"/>
          </a:p>
        </p:txBody>
      </p:sp>
    </p:spTree>
    <p:extLst>
      <p:ext uri="{BB962C8B-B14F-4D97-AF65-F5344CB8AC3E}">
        <p14:creationId xmlns:p14="http://schemas.microsoft.com/office/powerpoint/2010/main" val="2753324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r>
              <a:rPr lang="en-US" dirty="0"/>
              <a:t>Defined process – Medical School has a defined path, but this is not the case with getting to the C-Suite</a:t>
            </a:r>
          </a:p>
          <a:p>
            <a:endParaRPr lang="en-US" dirty="0"/>
          </a:p>
          <a:p>
            <a:r>
              <a:rPr lang="en-US" dirty="0"/>
              <a:t>The majority of the questions may be answered during the presentation, since it is a long presentation.</a:t>
            </a:r>
          </a:p>
        </p:txBody>
      </p:sp>
      <p:sp>
        <p:nvSpPr>
          <p:cNvPr id="4" name="Slide Number Placeholder 3"/>
          <p:cNvSpPr>
            <a:spLocks noGrp="1"/>
          </p:cNvSpPr>
          <p:nvPr>
            <p:ph type="sldNum" sz="quarter" idx="5"/>
          </p:nvPr>
        </p:nvSpPr>
        <p:spPr/>
        <p:txBody>
          <a:bodyPr/>
          <a:lstStyle/>
          <a:p>
            <a:fld id="{203E7AA6-2AB9-40EC-8C28-236D0D2A8059}" type="slidenum">
              <a:rPr lang="en-US" smtClean="0"/>
              <a:pPr/>
              <a:t>4</a:t>
            </a:fld>
            <a:endParaRPr lang="en-US"/>
          </a:p>
        </p:txBody>
      </p:sp>
    </p:spTree>
    <p:extLst>
      <p:ext uri="{BB962C8B-B14F-4D97-AF65-F5344CB8AC3E}">
        <p14:creationId xmlns:p14="http://schemas.microsoft.com/office/powerpoint/2010/main" val="3701477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 and RS</a:t>
            </a:r>
          </a:p>
          <a:p>
            <a:r>
              <a:rPr lang="en-US" dirty="0"/>
              <a:t>The 3 professionals interviewed from the VA have all reached higher positions above a Clinical Engineering manager, but not necessarily all at the C-Suite, and they all had great advice for HTM professionals aspiring to be in the C-Suite</a:t>
            </a:r>
          </a:p>
          <a:p>
            <a:r>
              <a:rPr lang="en-US" dirty="0"/>
              <a:t>Lucas Marsh - is the Chief of the Healthcare Technology management service at the Charleston VA hospital – he justified and create his own HTM service</a:t>
            </a:r>
          </a:p>
          <a:p>
            <a:r>
              <a:rPr lang="en-US" dirty="0"/>
              <a:t>Jennifer Defrancesco – had been the Associate Director of the Dayton VA hospital, but is now the Resident Regional Manager for Health Technology Solutions</a:t>
            </a:r>
          </a:p>
          <a:p>
            <a:r>
              <a:rPr lang="en-US" dirty="0"/>
              <a:t>Jason Newman – is at the national VA level as the </a:t>
            </a:r>
            <a:r>
              <a:rPr lang="en-US" sz="1200" dirty="0"/>
              <a:t>Deputy Director VHA Non-Expendable Program, Department of Veterans Affairs</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a:t>
            </a:fld>
            <a:endParaRPr lang="en-US"/>
          </a:p>
        </p:txBody>
      </p:sp>
    </p:spTree>
    <p:extLst>
      <p:ext uri="{BB962C8B-B14F-4D97-AF65-F5344CB8AC3E}">
        <p14:creationId xmlns:p14="http://schemas.microsoft.com/office/powerpoint/2010/main" val="2609969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dirty="0"/>
              <a:t>Board recommendation based on ACCE, AAMI, ECRI best practices, what actually happens is not always what we as HTM recommend.</a:t>
            </a:r>
          </a:p>
          <a:p>
            <a:r>
              <a:rPr lang="en-US" dirty="0"/>
              <a:t>Chief HTM Officer - CHTMO</a:t>
            </a:r>
          </a:p>
        </p:txBody>
      </p:sp>
      <p:sp>
        <p:nvSpPr>
          <p:cNvPr id="4" name="Slide Number Placeholder 3"/>
          <p:cNvSpPr>
            <a:spLocks noGrp="1"/>
          </p:cNvSpPr>
          <p:nvPr>
            <p:ph type="sldNum" sz="quarter" idx="5"/>
          </p:nvPr>
        </p:nvSpPr>
        <p:spPr/>
        <p:txBody>
          <a:bodyPr/>
          <a:lstStyle/>
          <a:p>
            <a:fld id="{203E7AA6-2AB9-40EC-8C28-236D0D2A8059}" type="slidenum">
              <a:rPr lang="en-US" smtClean="0"/>
              <a:pPr/>
              <a:t>6</a:t>
            </a:fld>
            <a:endParaRPr lang="en-US"/>
          </a:p>
        </p:txBody>
      </p:sp>
    </p:spTree>
    <p:extLst>
      <p:ext uri="{BB962C8B-B14F-4D97-AF65-F5344CB8AC3E}">
        <p14:creationId xmlns:p14="http://schemas.microsoft.com/office/powerpoint/2010/main" val="2030706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Comment on results of question</a:t>
            </a:r>
          </a:p>
          <a:p>
            <a:r>
              <a:rPr lang="en-US" dirty="0"/>
              <a:t>Being in the Healthcare Technology Management field makes us uniquely qualified to be at the C-Suite level.  </a:t>
            </a:r>
          </a:p>
          <a:p>
            <a:r>
              <a:rPr lang="en-US" dirty="0"/>
              <a:t>There are many benefits that our background brings to executive leadership positions</a:t>
            </a:r>
          </a:p>
          <a:p>
            <a:r>
              <a:rPr lang="en-US" dirty="0"/>
              <a:t>Benefits of having hospital executive leaders with clinical engineering backgrounds: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Stays current on new clinical technologies – with conferences like this, AAMI, HIMSS, RSNA we typically stay knowledgeable on new clinical technologies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Key player in equipment life-cycle management – as technology managers, we are already involved in the life-cycle of medical equipment and other technology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Experience in healthcare technology acquisition - One of the largest costs to a hospital it purchasing medical equipment – having someone in the C-Suite with a medical equipment management background can help save money on equipment purchases (verifying needs, validating appropriate solutions to reduce unnecessary or incorrect expenditures)</a:t>
            </a:r>
          </a:p>
          <a:p>
            <a:pPr lvl="1"/>
            <a:r>
              <a:rPr lang="en-US" dirty="0"/>
              <a:t>Have knowledge of and experience working with many other services – like all the clinical services, Engineering, Logistics, IT, etc.</a:t>
            </a:r>
          </a:p>
          <a:p>
            <a:pPr lvl="1"/>
            <a:r>
              <a:rPr lang="en-US" dirty="0"/>
              <a:t>Understand clinical and technical aspects of a hospital – Biomedical Engineering is the bridge between the clinical and the technical sides of medical equipment, so we understand both</a:t>
            </a:r>
          </a:p>
          <a:p>
            <a:pPr lvl="1"/>
            <a:r>
              <a:rPr lang="en-US" dirty="0"/>
              <a:t>Patient-focused &amp; technology-focused perspectives – with healthcare technology management, patient safety is our top priority (paramount), but we are also focused on the technology side to ensure the hospital has the appropriate technology to meet the needs of the patients and clinicians and that the equipment is appropriately maintained and managed.  Patient safety and technology should be two important topics for the C-Suite.</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7</a:t>
            </a:fld>
            <a:endParaRPr lang="en-US"/>
          </a:p>
        </p:txBody>
      </p:sp>
    </p:spTree>
    <p:extLst>
      <p:ext uri="{BB962C8B-B14F-4D97-AF65-F5344CB8AC3E}">
        <p14:creationId xmlns:p14="http://schemas.microsoft.com/office/powerpoint/2010/main" val="4212108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Now that you see how qualified you already are for the C-Suite positions, what does the path look like to get there?</a:t>
            </a:r>
          </a:p>
          <a:p>
            <a:r>
              <a:rPr lang="en-US" dirty="0"/>
              <a:t>This is an example of the typical career advancement roles you will see</a:t>
            </a:r>
          </a:p>
          <a:p>
            <a:pPr marL="749808" lvl="1" indent="-457200">
              <a:buFont typeface="Arial" panose="020B0604020202020204" pitchFamily="34" charset="0"/>
              <a:buChar char="•"/>
            </a:pPr>
            <a:r>
              <a:rPr lang="en-US" dirty="0"/>
              <a:t>HTM Supervisor – </a:t>
            </a:r>
            <a:r>
              <a:rPr lang="en-US" u="sng" dirty="0"/>
              <a:t>supervise</a:t>
            </a:r>
            <a:r>
              <a:rPr lang="en-US" dirty="0"/>
              <a:t> staff</a:t>
            </a:r>
          </a:p>
          <a:p>
            <a:pPr marL="749808" lvl="1" indent="-457200">
              <a:buFont typeface="Arial" panose="020B0604020202020204" pitchFamily="34" charset="0"/>
              <a:buChar char="•"/>
            </a:pPr>
            <a:r>
              <a:rPr lang="en-US" dirty="0"/>
              <a:t>HTM Manager – </a:t>
            </a:r>
            <a:r>
              <a:rPr lang="en-US" u="sng" dirty="0"/>
              <a:t>manage</a:t>
            </a:r>
            <a:r>
              <a:rPr lang="en-US" dirty="0"/>
              <a:t> resources (human and financial)</a:t>
            </a:r>
          </a:p>
          <a:p>
            <a:pPr marL="749808" lvl="1" indent="-457200">
              <a:buFont typeface="Arial" panose="020B0604020202020204" pitchFamily="34" charset="0"/>
              <a:buChar char="•"/>
            </a:pPr>
            <a:r>
              <a:rPr lang="en-US" dirty="0"/>
              <a:t>HTM Director – </a:t>
            </a:r>
            <a:r>
              <a:rPr lang="en-US" u="sng" dirty="0"/>
              <a:t>direct</a:t>
            </a:r>
            <a:r>
              <a:rPr lang="en-US" dirty="0"/>
              <a:t> the course of a department / service </a:t>
            </a:r>
          </a:p>
          <a:p>
            <a:pPr marL="749808" lvl="1" indent="-457200">
              <a:buFont typeface="Arial" panose="020B0604020202020204" pitchFamily="34" charset="0"/>
              <a:buChar char="•"/>
            </a:pPr>
            <a:r>
              <a:rPr lang="en-US" dirty="0"/>
              <a:t>Vice President of Converged Technologies – </a:t>
            </a:r>
            <a:r>
              <a:rPr lang="en-US" u="sng" dirty="0"/>
              <a:t>lead </a:t>
            </a:r>
            <a:r>
              <a:rPr lang="en-US" dirty="0"/>
              <a:t>multiple services (Biomed, IT apps, IT Technologies)</a:t>
            </a:r>
          </a:p>
          <a:p>
            <a:pPr marL="749808" lvl="1" indent="-457200">
              <a:buFont typeface="Arial" panose="020B0604020202020204" pitchFamily="34" charset="0"/>
              <a:buChar char="•"/>
            </a:pPr>
            <a:r>
              <a:rPr lang="en-US" dirty="0"/>
              <a:t>Senior Vice President or CTO – lead services / hospital </a:t>
            </a:r>
            <a:r>
              <a:rPr lang="en-US" u="sng" dirty="0"/>
              <a:t>strategies</a:t>
            </a:r>
            <a:r>
              <a:rPr lang="en-US" dirty="0"/>
              <a:t> </a:t>
            </a:r>
          </a:p>
          <a:p>
            <a:pPr marL="749808" lvl="1" indent="-457200">
              <a:buFont typeface="Arial" panose="020B0604020202020204" pitchFamily="34" charset="0"/>
              <a:buChar char="•"/>
            </a:pPr>
            <a:r>
              <a:rPr lang="en-US" dirty="0"/>
              <a:t>Chief Executive Officer – lead organization in </a:t>
            </a:r>
            <a:r>
              <a:rPr lang="en-US" u="sng" dirty="0"/>
              <a:t>community</a:t>
            </a:r>
            <a:r>
              <a:rPr lang="en-US" dirty="0"/>
              <a:t> </a:t>
            </a:r>
          </a:p>
          <a:p>
            <a:pPr marL="292608" lvl="1" indent="0">
              <a:buFont typeface="Arial" panose="020B0604020202020204" pitchFamily="34" charset="0"/>
              <a:buNone/>
            </a:pPr>
            <a:r>
              <a:rPr lang="en-US" dirty="0"/>
              <a:t>– notice as you advance through these roles, your scope, perspective and focus changes and expands from just your immediate staff (narrow focus) to the entire community (very wide focus)</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8</a:t>
            </a:fld>
            <a:endParaRPr lang="en-US"/>
          </a:p>
        </p:txBody>
      </p:sp>
    </p:spTree>
    <p:extLst>
      <p:ext uri="{BB962C8B-B14F-4D97-AF65-F5344CB8AC3E}">
        <p14:creationId xmlns:p14="http://schemas.microsoft.com/office/powerpoint/2010/main" val="1559940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We just looked at an example of the roles you may go through to get to the C-Suite, and here is a pictorial representation of that basic path.</a:t>
            </a:r>
          </a:p>
          <a:p>
            <a:r>
              <a:rPr lang="en-US" dirty="0"/>
              <a:t>You can go from a BME graduate into a BME/CE position with your college education and training</a:t>
            </a:r>
          </a:p>
          <a:p>
            <a:r>
              <a:rPr lang="en-US" dirty="0"/>
              <a:t>Then with experience, and additional training/education/meeting other qualifications -  you can move into a BME/CE director position and then a C-Suite position or beyond the C-Suite!</a:t>
            </a:r>
          </a:p>
          <a:p>
            <a:r>
              <a:rPr lang="en-US" dirty="0"/>
              <a:t>You may also be able to jump some of these typical roles – there is no consistent</a:t>
            </a:r>
            <a:r>
              <a:rPr lang="en-US" baseline="0" dirty="0"/>
              <a:t> </a:t>
            </a:r>
            <a:r>
              <a:rPr lang="en-US" dirty="0"/>
              <a:t>path</a:t>
            </a:r>
          </a:p>
          <a:p>
            <a:r>
              <a:rPr lang="en-US" dirty="0"/>
              <a:t>It is important to know your own organization’s path if you wish to get to the C-Suite within your own organization</a:t>
            </a:r>
          </a:p>
          <a:p>
            <a:r>
              <a:rPr lang="en-US" dirty="0"/>
              <a:t>The first part of this path that we will focus in on is getting from BME graduate to a BME/CE position – click to advance animation</a:t>
            </a:r>
          </a:p>
          <a:p>
            <a:r>
              <a:rPr lang="en-US" dirty="0"/>
              <a:t>One way of doing this is through the VA’s Technical Career Field (or TCF) program – it is a great way to get into the VA as a BME/CE, receive excellent training and to gain better traction for future career advancements</a:t>
            </a:r>
          </a:p>
        </p:txBody>
      </p:sp>
      <p:sp>
        <p:nvSpPr>
          <p:cNvPr id="4" name="Slide Number Placeholder 3"/>
          <p:cNvSpPr>
            <a:spLocks noGrp="1"/>
          </p:cNvSpPr>
          <p:nvPr>
            <p:ph type="sldNum" sz="quarter" idx="5"/>
          </p:nvPr>
        </p:nvSpPr>
        <p:spPr/>
        <p:txBody>
          <a:bodyPr/>
          <a:lstStyle/>
          <a:p>
            <a:fld id="{203E7AA6-2AB9-40EC-8C28-236D0D2A8059}" type="slidenum">
              <a:rPr lang="en-US" smtClean="0"/>
              <a:pPr/>
              <a:t>9</a:t>
            </a:fld>
            <a:endParaRPr lang="en-US"/>
          </a:p>
        </p:txBody>
      </p:sp>
    </p:spTree>
    <p:extLst>
      <p:ext uri="{BB962C8B-B14F-4D97-AF65-F5344CB8AC3E}">
        <p14:creationId xmlns:p14="http://schemas.microsoft.com/office/powerpoint/2010/main" val="398154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went through the TCF program in 2009, when I started my career in the VA right after college</a:t>
            </a:r>
          </a:p>
          <a:p>
            <a:r>
              <a:rPr lang="en-US" dirty="0"/>
              <a:t>What is it?</a:t>
            </a:r>
          </a:p>
          <a:p>
            <a:pPr lvl="1"/>
            <a:r>
              <a:rPr lang="en-US" dirty="0"/>
              <a:t>Technical Career Field (TCF) Trainee Program – there are different fields that the VA offers this program in, and Biomedical Engineering is one of those fields</a:t>
            </a:r>
          </a:p>
          <a:p>
            <a:pPr lvl="1"/>
            <a:r>
              <a:rPr lang="en-US" dirty="0"/>
              <a:t>2 year program that develops Biomedical Engineers to be effective Program Managers in the VA</a:t>
            </a:r>
          </a:p>
          <a:p>
            <a:pPr lvl="1"/>
            <a:r>
              <a:rPr lang="en-US" dirty="0"/>
              <a:t>Full-time position with GS-7/9/11 salary progression and benefits, focused training and travel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experience necessary, but experience and education (Bachelors/Masters/PHD) determine starting grade</a:t>
            </a:r>
          </a:p>
          <a:p>
            <a:r>
              <a:rPr lang="en-US" dirty="0"/>
              <a:t>Who is eligible?</a:t>
            </a:r>
          </a:p>
          <a:p>
            <a:pPr lvl="1"/>
            <a:r>
              <a:rPr lang="en-US" dirty="0"/>
              <a:t>Engineering degree from an ABET accredited engineering program</a:t>
            </a:r>
          </a:p>
          <a:p>
            <a:pPr lvl="1"/>
            <a:r>
              <a:rPr lang="en-US" dirty="0"/>
              <a:t>Degree in Bioengineering, Biomedical Engineering or Clinical Engineering is preferred</a:t>
            </a:r>
          </a:p>
          <a:p>
            <a:pPr lvl="1"/>
            <a:r>
              <a:rPr lang="en-US" dirty="0"/>
              <a:t>Must be a US Citizen to work for the federal government</a:t>
            </a:r>
          </a:p>
          <a:p>
            <a:pPr lvl="1"/>
            <a:r>
              <a:rPr lang="en-US" dirty="0"/>
              <a:t>Must be willing to travel and relocate – for training, conferences, and final position placement</a:t>
            </a:r>
          </a:p>
          <a:p>
            <a:pPr lvl="1"/>
            <a:r>
              <a:rPr lang="en-US" dirty="0"/>
              <a:t>Must commit to VA for 5 years – 2 years of training plus 3 more years – VA will have invested a lot into your training, and they want to make sure they see some of the benefits</a:t>
            </a:r>
          </a:p>
          <a:p>
            <a:r>
              <a:rPr lang="en-US" dirty="0"/>
              <a:t>How to apply?</a:t>
            </a:r>
            <a:endParaRPr lang="en-US" i="1" dirty="0"/>
          </a:p>
          <a:p>
            <a:pPr lvl="1"/>
            <a:r>
              <a:rPr lang="en-US" b="1" dirty="0">
                <a:solidFill>
                  <a:schemeClr val="accent5"/>
                </a:solidFill>
                <a:hlinkClick r:id="rId3" action="ppaction://hlinkfile">
                  <a:extLst>
                    <a:ext uri="{A12FA001-AC4F-418D-AE19-62706E023703}">
                      <ahyp:hlinkClr xmlns:ahyp="http://schemas.microsoft.com/office/drawing/2018/hyperlinkcolor" val="tx"/>
                    </a:ext>
                  </a:extLst>
                </a:hlinkClick>
              </a:rPr>
              <a:t>https://www.usajobs.gov</a:t>
            </a:r>
            <a:r>
              <a:rPr lang="en-US" b="1" dirty="0">
                <a:solidFill>
                  <a:schemeClr val="accent5"/>
                </a:solidFill>
              </a:rPr>
              <a:t> </a:t>
            </a:r>
            <a:r>
              <a:rPr lang="en-US" b="0" dirty="0">
                <a:solidFill>
                  <a:schemeClr val="accent5"/>
                </a:solidFill>
              </a:rPr>
              <a:t>– all federal jobs are announced on </a:t>
            </a:r>
            <a:r>
              <a:rPr lang="en-US" b="0" dirty="0" err="1">
                <a:solidFill>
                  <a:schemeClr val="accent5"/>
                </a:solidFill>
              </a:rPr>
              <a:t>USAJobs</a:t>
            </a:r>
            <a:endParaRPr lang="en-US" b="0" dirty="0">
              <a:solidFill>
                <a:schemeClr val="accent5"/>
              </a:solidFill>
            </a:endParaRPr>
          </a:p>
          <a:p>
            <a:pPr lvl="1"/>
            <a:r>
              <a:rPr lang="en-US" dirty="0"/>
              <a:t>Search for “Biomedical Engineer” or “TCF”</a:t>
            </a:r>
          </a:p>
          <a:p>
            <a:pPr lvl="1"/>
            <a:r>
              <a:rPr lang="en-US" dirty="0"/>
              <a:t>Application open in April – we have not received the notification yet that the announcement is out there</a:t>
            </a:r>
          </a:p>
          <a:p>
            <a:pPr lvl="1"/>
            <a:r>
              <a:rPr lang="en-US" dirty="0"/>
              <a:t>You’ll have to answer some questions, submit a resume, transcript, and anything else they require</a:t>
            </a:r>
          </a:p>
          <a:p>
            <a:r>
              <a:rPr lang="en-US" dirty="0"/>
              <a:t>If you are selected for an interview, you will be contacted by a prospecting preceptor for formal interviewing in the Spring.  </a:t>
            </a:r>
          </a:p>
          <a:p>
            <a:r>
              <a:rPr lang="en-US" dirty="0"/>
              <a:t>The hiring process for the government is a multi-step process and typically takes longer than the private sector.  </a:t>
            </a:r>
          </a:p>
          <a:p>
            <a:r>
              <a:rPr lang="en-US" dirty="0"/>
              <a:t>Most selectees will begin VA employment June-September.</a:t>
            </a:r>
          </a:p>
        </p:txBody>
      </p:sp>
      <p:sp>
        <p:nvSpPr>
          <p:cNvPr id="4" name="Slide Number Placeholder 3"/>
          <p:cNvSpPr>
            <a:spLocks noGrp="1"/>
          </p:cNvSpPr>
          <p:nvPr>
            <p:ph type="sldNum" sz="quarter" idx="5"/>
          </p:nvPr>
        </p:nvSpPr>
        <p:spPr/>
        <p:txBody>
          <a:bodyPr/>
          <a:lstStyle/>
          <a:p>
            <a:fld id="{203E7AA6-2AB9-40EC-8C28-236D0D2A8059}" type="slidenum">
              <a:rPr lang="en-US" smtClean="0"/>
              <a:pPr/>
              <a:t>10</a:t>
            </a:fld>
            <a:endParaRPr lang="en-US"/>
          </a:p>
        </p:txBody>
      </p:sp>
    </p:spTree>
    <p:extLst>
      <p:ext uri="{BB962C8B-B14F-4D97-AF65-F5344CB8AC3E}">
        <p14:creationId xmlns:p14="http://schemas.microsoft.com/office/powerpoint/2010/main" val="2058520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What do you do?</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Train under an experienced Clinical Engineer (CE) - at one of the preceptor sites, you can choose which sites you</a:t>
            </a:r>
            <a:r>
              <a:rPr lang="en-US" baseline="0" dirty="0"/>
              <a:t> are applying to</a:t>
            </a:r>
            <a:r>
              <a:rPr lang="en-US" dirty="0"/>
              <a:t> (14 preceptor sites in 2018)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The goal is that throughout the training program, the trainee will develop abilities to effectively support and advance patient care by applying engineering and managerial skills to healthcare technology.</a:t>
            </a:r>
          </a:p>
          <a:p>
            <a:pPr lvl="1"/>
            <a:r>
              <a:rPr lang="en-US" dirty="0"/>
              <a:t>You will do that by Learning and performing various CE tasks in the VA -</a:t>
            </a:r>
          </a:p>
          <a:p>
            <a:pPr lvl="2"/>
            <a:r>
              <a:rPr lang="en-US" dirty="0"/>
              <a:t>Evaluating medical equipment</a:t>
            </a:r>
          </a:p>
          <a:p>
            <a:pPr lvl="2"/>
            <a:r>
              <a:rPr lang="en-US" dirty="0"/>
              <a:t>Managing the medical equipment maintenance program</a:t>
            </a:r>
          </a:p>
          <a:p>
            <a:pPr lvl="2"/>
            <a:r>
              <a:rPr lang="en-US" dirty="0"/>
              <a:t>Coordinating new medical technology implementations</a:t>
            </a:r>
          </a:p>
          <a:p>
            <a:pPr lvl="2"/>
            <a:r>
              <a:rPr lang="en-US" dirty="0"/>
              <a:t>The assignments you receive will help to prepare you for higher-level management and leadership responsibilities</a:t>
            </a:r>
          </a:p>
          <a:p>
            <a:pPr lvl="2"/>
            <a:r>
              <a:rPr lang="en-US" dirty="0"/>
              <a:t>Get you involved in as much as they can during the 2 years – even tasks that your superiors would do – get as much exposure and experience as possible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Attend focused trainings and conferences - Have allocated funds for training and travel every year as part of the program – AAMI, HIMSS, RSNA, networking training, VA Central Office in DC, site visits to other VA’s</a:t>
            </a:r>
          </a:p>
          <a:p>
            <a:pPr lvl="1"/>
            <a:r>
              <a:rPr lang="en-US" dirty="0"/>
              <a:t>Upon completion of the program (2 years), secure permanent position within VA - either stay at the training site if a position is available or relocate to a different VA medical center within the US where he/she will assume the full responsibilities of a practicing Biomedical Engineer.  The location will be determined based on needs of VHA (which is why you have to be willing to relocate); however, typically multiple locations are available for consideration by the trainee.  For me, I started out in Central Texas (Temple) and ended up in South Texas (San Antonio)</a:t>
            </a:r>
          </a:p>
          <a:p>
            <a:r>
              <a:rPr lang="en-US" dirty="0"/>
              <a:t>What are the benefits?</a:t>
            </a:r>
          </a:p>
          <a:p>
            <a:pPr lvl="1"/>
            <a:r>
              <a:rPr lang="en-US" dirty="0"/>
              <a:t>Learning with a “safety net” – exposed to and involved in many things, but always have you preceptor to fall back on for guidance, feedback, and back-up</a:t>
            </a:r>
          </a:p>
          <a:p>
            <a:pPr lvl="1"/>
            <a:r>
              <a:rPr lang="en-US" dirty="0"/>
              <a:t>Get exposed to many tasks/responsibilities within the HTM realm to help determine where you excel and what would be your best permanent position: - for you and the sites looking to hire you</a:t>
            </a:r>
          </a:p>
          <a:p>
            <a:pPr lvl="2"/>
            <a:r>
              <a:rPr lang="en-US" dirty="0"/>
              <a:t>Staff BME (project management), Chief BME (service/section management), Networking/IT BME (manage networked medical equipment), VACO BME (national HTM program), etc.</a:t>
            </a:r>
          </a:p>
          <a:p>
            <a:pPr lvl="1"/>
            <a:r>
              <a:rPr lang="en-US" dirty="0"/>
              <a:t>Many of the TCF graduates climb the ladder quickly in the VA </a:t>
            </a:r>
          </a:p>
          <a:p>
            <a:pPr lvl="1"/>
            <a:r>
              <a:rPr lang="en-US" dirty="0"/>
              <a:t>	Because of the wide exposure and training you receive, you gain knowledge and experience not only in HTM but also in hospital management and leadership</a:t>
            </a:r>
          </a:p>
          <a:p>
            <a:pPr lvl="2"/>
            <a:r>
              <a:rPr lang="en-US" dirty="0"/>
              <a:t>All of the VA professionals interviewed went through the TCF program, many influential leaders in VA Biomed are TCF graduates.</a:t>
            </a:r>
            <a:r>
              <a:rPr lang="en-US" baseline="0" dirty="0"/>
              <a:t> This program provides the foundation for quick career advancement if that is what you are seeking.</a:t>
            </a:r>
            <a:endParaRPr lang="en-US" dirty="0"/>
          </a:p>
          <a:p>
            <a:pPr lvl="2"/>
            <a:r>
              <a:rPr lang="en-US" dirty="0"/>
              <a:t>I encourage anyone who is eligible and interested to apply – if you have any questions on this program you can ask me after our presentation, and I can even email you when we find out that the announcement has posted.</a:t>
            </a:r>
          </a:p>
          <a:p>
            <a:pPr lvl="2"/>
            <a:r>
              <a:rPr lang="en-US" dirty="0"/>
              <a:t>It is an excellent program and a great way to get into the VA and into a BME/CE role after college.</a:t>
            </a:r>
          </a:p>
          <a:p>
            <a:pPr lvl="1"/>
            <a:endParaRPr lang="en-US" dirty="0"/>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11</a:t>
            </a:fld>
            <a:endParaRPr lang="en-US"/>
          </a:p>
        </p:txBody>
      </p:sp>
    </p:spTree>
    <p:extLst>
      <p:ext uri="{BB962C8B-B14F-4D97-AF65-F5344CB8AC3E}">
        <p14:creationId xmlns:p14="http://schemas.microsoft.com/office/powerpoint/2010/main" val="1493345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So now that you are in a BME/CE role with experience in HTM, how can we get to the C-Suite?</a:t>
            </a:r>
          </a:p>
          <a:p>
            <a:r>
              <a:rPr lang="en-US" dirty="0"/>
              <a:t>To you, the C-Suite may seem a mystical entity that runs your hospital and the thought of getting a C-Suite position may seem daunting, but hopefully this presentation will ease those fears and help you realize that it is definitely within your reach.</a:t>
            </a:r>
          </a:p>
        </p:txBody>
      </p:sp>
      <p:sp>
        <p:nvSpPr>
          <p:cNvPr id="4" name="Slide Number Placeholder 3"/>
          <p:cNvSpPr>
            <a:spLocks noGrp="1"/>
          </p:cNvSpPr>
          <p:nvPr>
            <p:ph type="sldNum" sz="quarter" idx="5"/>
          </p:nvPr>
        </p:nvSpPr>
        <p:spPr/>
        <p:txBody>
          <a:bodyPr/>
          <a:lstStyle/>
          <a:p>
            <a:fld id="{203E7AA6-2AB9-40EC-8C28-236D0D2A8059}" type="slidenum">
              <a:rPr lang="en-US" smtClean="0"/>
              <a:pPr/>
              <a:t>12</a:t>
            </a:fld>
            <a:endParaRPr lang="en-US"/>
          </a:p>
        </p:txBody>
      </p:sp>
    </p:spTree>
    <p:extLst>
      <p:ext uri="{BB962C8B-B14F-4D97-AF65-F5344CB8AC3E}">
        <p14:creationId xmlns:p14="http://schemas.microsoft.com/office/powerpoint/2010/main" val="4149812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KN</a:t>
            </a:r>
          </a:p>
          <a:p>
            <a:r>
              <a:rPr lang="en-US" dirty="0"/>
              <a:t>With the feedback from the professionals we interviewed, we identified 4 focus areas that will prepare you on your path to attain a C-Suite level position</a:t>
            </a:r>
          </a:p>
          <a:p>
            <a:r>
              <a:rPr lang="en-US" dirty="0"/>
              <a:t>It’s important to note that these areas are not in any particular sequence – we are just presenting them in the way that makes sense to us – you can address them in any order you that fits you.</a:t>
            </a:r>
          </a:p>
          <a:p>
            <a:r>
              <a:rPr lang="en-US" dirty="0">
                <a:solidFill>
                  <a:schemeClr val="accent4"/>
                </a:solidFill>
              </a:rPr>
              <a:t>Area 1</a:t>
            </a:r>
            <a:r>
              <a:rPr lang="en-US" dirty="0"/>
              <a:t>: Education, Certifications, and Training</a:t>
            </a:r>
          </a:p>
          <a:p>
            <a:r>
              <a:rPr lang="en-US" dirty="0">
                <a:solidFill>
                  <a:schemeClr val="accent4"/>
                </a:solidFill>
              </a:rPr>
              <a:t>Area 2</a:t>
            </a:r>
            <a:r>
              <a:rPr lang="en-US" dirty="0"/>
              <a:t>: Mentoring, Relationships, Networking and Recruiting/Search Firms</a:t>
            </a:r>
          </a:p>
          <a:p>
            <a:r>
              <a:rPr lang="en-US" dirty="0">
                <a:solidFill>
                  <a:schemeClr val="accent4"/>
                </a:solidFill>
              </a:rPr>
              <a:t>Area 3</a:t>
            </a:r>
            <a:r>
              <a:rPr lang="en-US" dirty="0"/>
              <a:t>: Experience, Image, Performance and Excelling</a:t>
            </a:r>
          </a:p>
          <a:p>
            <a:r>
              <a:rPr lang="en-US" dirty="0">
                <a:solidFill>
                  <a:schemeClr val="accent4"/>
                </a:solidFill>
              </a:rPr>
              <a:t>Area 4</a:t>
            </a:r>
            <a:r>
              <a:rPr lang="en-US" dirty="0"/>
              <a:t>: Think like a C-Suite</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13</a:t>
            </a:fld>
            <a:endParaRPr lang="en-US"/>
          </a:p>
        </p:txBody>
      </p:sp>
    </p:spTree>
    <p:extLst>
      <p:ext uri="{BB962C8B-B14F-4D97-AF65-F5344CB8AC3E}">
        <p14:creationId xmlns:p14="http://schemas.microsoft.com/office/powerpoint/2010/main" val="2852292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14</a:t>
            </a:fld>
            <a:endParaRPr lang="en-US"/>
          </a:p>
        </p:txBody>
      </p:sp>
    </p:spTree>
    <p:extLst>
      <p:ext uri="{BB962C8B-B14F-4D97-AF65-F5344CB8AC3E}">
        <p14:creationId xmlns:p14="http://schemas.microsoft.com/office/powerpoint/2010/main" val="807600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15</a:t>
            </a:fld>
            <a:endParaRPr lang="en-US"/>
          </a:p>
        </p:txBody>
      </p:sp>
    </p:spTree>
    <p:extLst>
      <p:ext uri="{BB962C8B-B14F-4D97-AF65-F5344CB8AC3E}">
        <p14:creationId xmlns:p14="http://schemas.microsoft.com/office/powerpoint/2010/main" val="4182158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200" b="0" i="0" u="none" strike="noStrike" kern="1200" dirty="0">
                <a:solidFill>
                  <a:schemeClr val="tx1"/>
                </a:solidFill>
                <a:effectLst/>
                <a:latin typeface="+mn-lt"/>
                <a:ea typeface="+mn-ea"/>
                <a:cs typeface="+mn-cs"/>
              </a:rPr>
              <a:t>KN</a:t>
            </a:r>
          </a:p>
          <a:p>
            <a:pPr latinLnBrk="0"/>
            <a:r>
              <a:rPr lang="en-US" sz="1200" b="0" i="0" u="none" strike="noStrike" kern="1200" dirty="0">
                <a:solidFill>
                  <a:schemeClr val="tx1"/>
                </a:solidFill>
                <a:effectLst/>
                <a:latin typeface="+mn-lt"/>
                <a:ea typeface="+mn-ea"/>
                <a:cs typeface="+mn-cs"/>
              </a:rPr>
              <a:t>Additional education that you can seek to help you prepare for the C-Suite is in LEAN/Six Sigma</a:t>
            </a:r>
          </a:p>
          <a:p>
            <a:pPr lvl="1"/>
            <a:r>
              <a:rPr lang="en-US" dirty="0"/>
              <a:t>Process improvement methodologies often taught together because the accomplish similar tasks</a:t>
            </a:r>
          </a:p>
          <a:p>
            <a:pPr lvl="1"/>
            <a:r>
              <a:rPr lang="en-US" u="sng" dirty="0"/>
              <a:t>LEAN</a:t>
            </a:r>
            <a:r>
              <a:rPr lang="en-US" dirty="0"/>
              <a:t>: Methodology based on the removal of unnecessary waste from a process – achieve optimum performance with the least amount of effort/energy – map process, identify waste, and eliminate it</a:t>
            </a:r>
          </a:p>
          <a:p>
            <a:pPr lvl="1"/>
            <a:r>
              <a:rPr lang="en-US" u="sng" dirty="0"/>
              <a:t>Six Sigma</a:t>
            </a:r>
            <a:r>
              <a:rPr lang="en-US" dirty="0"/>
              <a:t>: Methodology based on statistical analysis instead of guesswork to improve processes with unknown problems – measure how many deviations/defects you have in a process and then determine how to eliminate them to get as close to zero defects as possible</a:t>
            </a:r>
          </a:p>
          <a:p>
            <a:pPr lvl="1"/>
            <a:r>
              <a:rPr lang="en-US" u="sng" dirty="0"/>
              <a:t>Six Sigma DMAIC process</a:t>
            </a:r>
            <a:r>
              <a:rPr lang="en-US" dirty="0"/>
              <a:t>: Define, Measure, Analyze, Improve, Control – at the core of Six Sigma are these 5 steps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Many organizations offer education and certification - </a:t>
            </a:r>
            <a:r>
              <a:rPr lang="en-US" sz="1200" b="0" i="0" u="none" strike="noStrike" kern="1200" dirty="0">
                <a:solidFill>
                  <a:schemeClr val="tx1"/>
                </a:solidFill>
                <a:effectLst/>
                <a:latin typeface="+mn-lt"/>
                <a:ea typeface="+mn-ea"/>
                <a:cs typeface="+mn-cs"/>
              </a:rPr>
              <a:t>The courses vary based on the organization – they could involve physical classroom learning, online learning, exams, and focused projects for each different certification level</a:t>
            </a:r>
            <a:endParaRPr lang="en-US" dirty="0"/>
          </a:p>
          <a:p>
            <a:pPr lvl="2"/>
            <a:r>
              <a:rPr lang="en-US" dirty="0">
                <a:solidFill>
                  <a:schemeClr val="accent5"/>
                </a:solidFill>
                <a:hlinkClick r:id="rId3">
                  <a:extLst>
                    <a:ext uri="{A12FA001-AC4F-418D-AE19-62706E023703}">
                      <ahyp:hlinkClr xmlns:ahyp="http://schemas.microsoft.com/office/drawing/2018/hyperlinkcolor" val="tx"/>
                    </a:ext>
                  </a:extLst>
                </a:hlinkClick>
              </a:rPr>
              <a:t>https://www.msicertified.com/certifications.html</a:t>
            </a:r>
            <a:endParaRPr lang="en-US" dirty="0">
              <a:solidFill>
                <a:schemeClr val="accent5"/>
              </a:solidFill>
            </a:endParaRPr>
          </a:p>
          <a:p>
            <a:pPr lvl="2"/>
            <a:r>
              <a:rPr lang="en-US" dirty="0">
                <a:solidFill>
                  <a:schemeClr val="accent5"/>
                </a:solidFill>
                <a:hlinkClick r:id="rId4">
                  <a:extLst>
                    <a:ext uri="{A12FA001-AC4F-418D-AE19-62706E023703}">
                      <ahyp:hlinkClr xmlns:ahyp="http://schemas.microsoft.com/office/drawing/2018/hyperlinkcolor" val="tx"/>
                    </a:ext>
                  </a:extLst>
                </a:hlinkClick>
              </a:rPr>
              <a:t>https://www.6sigma.us/six-sigma-training.php</a:t>
            </a:r>
            <a:endParaRPr lang="en-US" dirty="0">
              <a:solidFill>
                <a:schemeClr val="accent5"/>
              </a:solidFill>
            </a:endParaRPr>
          </a:p>
          <a:p>
            <a:pPr lvl="1"/>
            <a:r>
              <a:rPr lang="en-US" dirty="0"/>
              <a:t>Certification levels – increase in responsibility in a process improvement project from lowest to highest</a:t>
            </a:r>
          </a:p>
          <a:p>
            <a:pPr lvl="2"/>
            <a:r>
              <a:rPr lang="en-US" dirty="0"/>
              <a:t>White belt</a:t>
            </a:r>
          </a:p>
          <a:p>
            <a:pPr lvl="2"/>
            <a:r>
              <a:rPr lang="en-US" dirty="0"/>
              <a:t>Yellow belt</a:t>
            </a:r>
          </a:p>
          <a:p>
            <a:pPr lvl="2"/>
            <a:r>
              <a:rPr lang="en-US" dirty="0"/>
              <a:t>Green belt</a:t>
            </a:r>
          </a:p>
          <a:p>
            <a:pPr lvl="2"/>
            <a:r>
              <a:rPr lang="en-US" dirty="0"/>
              <a:t>Black belt</a:t>
            </a:r>
          </a:p>
          <a:p>
            <a:pPr lvl="2"/>
            <a:r>
              <a:rPr lang="en-US" dirty="0"/>
              <a:t>Master Black belt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methodologies started out in manufacturing, but other industries like healthcare have discovered that LEAN and Six Sigma can save them money and improve processes, which are important to C-Suite members.</a:t>
            </a:r>
          </a:p>
          <a:p>
            <a:pPr latinLnBrk="0"/>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03E7AA6-2AB9-40EC-8C28-236D0D2A8059}" type="slidenum">
              <a:rPr lang="en-US" smtClean="0"/>
              <a:pPr/>
              <a:t>16</a:t>
            </a:fld>
            <a:endParaRPr lang="en-US"/>
          </a:p>
        </p:txBody>
      </p:sp>
    </p:spTree>
    <p:extLst>
      <p:ext uri="{BB962C8B-B14F-4D97-AF65-F5344CB8AC3E}">
        <p14:creationId xmlns:p14="http://schemas.microsoft.com/office/powerpoint/2010/main" val="4170180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Another part of focus area one is Certifications</a:t>
            </a:r>
          </a:p>
          <a:p>
            <a:r>
              <a:rPr lang="en-US" dirty="0"/>
              <a:t>Certifications show potential employers that you have dedication and are a proven leader in your field.  That you have taken that next step to demonstrate your expertise and competence in specific area.</a:t>
            </a:r>
          </a:p>
          <a:p>
            <a:r>
              <a:rPr lang="en-US" dirty="0"/>
              <a:t>These are some common and distinguished certifications in HTM and healthcare management that we recommend you pursue to help you get to the C-Suite positions:</a:t>
            </a:r>
          </a:p>
          <a:p>
            <a:r>
              <a:rPr lang="en-US" dirty="0"/>
              <a:t>CCE – Certification in Clinical Engineering</a:t>
            </a:r>
          </a:p>
          <a:p>
            <a:r>
              <a:rPr lang="en-US" dirty="0"/>
              <a:t>CHTM – Certified Healthcare Technology Manager</a:t>
            </a:r>
          </a:p>
          <a:p>
            <a:r>
              <a:rPr lang="en-US" dirty="0"/>
              <a:t>FACHE – Fellow of the American College of Healthcare Executives</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17</a:t>
            </a:fld>
            <a:endParaRPr lang="en-US"/>
          </a:p>
        </p:txBody>
      </p:sp>
    </p:spTree>
    <p:extLst>
      <p:ext uri="{BB962C8B-B14F-4D97-AF65-F5344CB8AC3E}">
        <p14:creationId xmlns:p14="http://schemas.microsoft.com/office/powerpoint/2010/main" val="1946536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a:t>KN</a:t>
            </a:r>
          </a:p>
          <a:p>
            <a:r>
              <a:rPr lang="en-US" dirty="0"/>
              <a:t>The Certification in Clinical Engineering is offered by ACCE (American College of Clinical Engineering)</a:t>
            </a:r>
          </a:p>
          <a:p>
            <a:r>
              <a:rPr lang="en-US" dirty="0"/>
              <a:t>The examination process for this certification is administered by the HTCC (Healthcare</a:t>
            </a:r>
            <a:r>
              <a:rPr lang="en-US" baseline="0" dirty="0"/>
              <a:t> Technology Certification Commission) affiliated with ACCE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certification p</a:t>
            </a:r>
            <a:r>
              <a:rPr lang="en-US" dirty="0"/>
              <a:t>rovides formal recognition of individual competence in Clinical Engineering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Clinical engineering certification is a three-step process: (1) application review by the US and Canadian Board of Examiners for Clinical Engineering Certification consisting of eligibility qualifications and three references due by 7/19/19 this year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Eligibility:</a:t>
            </a:r>
          </a:p>
          <a:p>
            <a:r>
              <a:rPr lang="en-US" sz="1200" kern="1200" dirty="0">
                <a:solidFill>
                  <a:schemeClr val="tx1"/>
                </a:solidFill>
                <a:latin typeface="+mn-lt"/>
                <a:ea typeface="+mn-ea"/>
                <a:cs typeface="+mn-cs"/>
              </a:rPr>
              <a:t>1 Licensure in the United States as a Professional Engineer (PE) C 3 or more years of clinical engineering practice E,F </a:t>
            </a:r>
          </a:p>
          <a:p>
            <a:r>
              <a:rPr lang="en-US" sz="1200" kern="1200" dirty="0">
                <a:solidFill>
                  <a:schemeClr val="tx1"/>
                </a:solidFill>
                <a:latin typeface="+mn-lt"/>
                <a:ea typeface="+mn-ea"/>
                <a:cs typeface="+mn-cs"/>
              </a:rPr>
              <a:t>2 BS or higher degree in engineering (EAC/ABET accredited program) D 4 or more years of engineering practice, including 3 or more years of clinical engineering practice E,F </a:t>
            </a:r>
          </a:p>
          <a:p>
            <a:r>
              <a:rPr lang="en-US" sz="1200" kern="1200" dirty="0">
                <a:solidFill>
                  <a:schemeClr val="tx1"/>
                </a:solidFill>
                <a:latin typeface="+mn-lt"/>
                <a:ea typeface="+mn-ea"/>
                <a:cs typeface="+mn-cs"/>
              </a:rPr>
              <a:t>3 BSET degree in engineering technology (TAC/ABET accredited program) D 8 or more years of engineering practice, including 3 or more years of clinical engineering practice E,F</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$475 fee to apply</a:t>
            </a:r>
            <a:r>
              <a:rPr lang="en-US" sz="1200" kern="1200" baseline="0" dirty="0">
                <a:solidFill>
                  <a:schemeClr val="tx1"/>
                </a:solidFill>
                <a:latin typeface="+mn-lt"/>
                <a:ea typeface="+mn-ea"/>
                <a:cs typeface="+mn-cs"/>
              </a:rPr>
              <a:t> for certification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(2) written examination – completed during 2 weeks in the Fall; </a:t>
            </a: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Written exam: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150 multiple choice questions, 4 hours to complete</a:t>
            </a:r>
          </a:p>
          <a:p>
            <a:r>
              <a:rPr lang="en-US" sz="1200" kern="1200" dirty="0">
                <a:solidFill>
                  <a:schemeClr val="tx1"/>
                </a:solidFill>
                <a:latin typeface="+mn-lt"/>
                <a:ea typeface="+mn-ea"/>
                <a:cs typeface="+mn-cs"/>
              </a:rPr>
              <a:t>The distribution of questions in the written examination for Certification in Clinical Engineering will be weighted in approximately the following manner: Based off ACCE’s Body of Knowledge Survey conducted approximately every 3 years</a:t>
            </a:r>
          </a:p>
          <a:p>
            <a:r>
              <a:rPr lang="en-US" sz="1200" kern="1200" dirty="0">
                <a:solidFill>
                  <a:schemeClr val="tx1"/>
                </a:solidFill>
                <a:latin typeface="+mn-lt"/>
                <a:ea typeface="+mn-ea"/>
                <a:cs typeface="+mn-cs"/>
              </a:rPr>
              <a:t>I. Technology Management……………………….……………………………31.7 % </a:t>
            </a:r>
          </a:p>
          <a:p>
            <a:r>
              <a:rPr lang="en-US" sz="1200" kern="1200" dirty="0">
                <a:solidFill>
                  <a:schemeClr val="tx1"/>
                </a:solidFill>
                <a:latin typeface="+mn-lt"/>
                <a:ea typeface="+mn-ea"/>
                <a:cs typeface="+mn-cs"/>
              </a:rPr>
              <a:t>II. Service Delivery Management……………………………………………….19.9 % </a:t>
            </a:r>
          </a:p>
          <a:p>
            <a:r>
              <a:rPr lang="en-US" sz="1200" kern="1200" dirty="0">
                <a:solidFill>
                  <a:schemeClr val="tx1"/>
                </a:solidFill>
                <a:latin typeface="+mn-lt"/>
                <a:ea typeface="+mn-ea"/>
                <a:cs typeface="+mn-cs"/>
              </a:rPr>
              <a:t>III. Product Development, Testing, Evaluation, &amp; Modification ……….……….4.3 % </a:t>
            </a:r>
          </a:p>
          <a:p>
            <a:r>
              <a:rPr lang="en-US" sz="1200" kern="1200" dirty="0">
                <a:solidFill>
                  <a:schemeClr val="tx1"/>
                </a:solidFill>
                <a:latin typeface="+mn-lt"/>
                <a:ea typeface="+mn-ea"/>
                <a:cs typeface="+mn-cs"/>
              </a:rPr>
              <a:t>IV. IT / Telecom ………………….………………………………………………6.8 % </a:t>
            </a:r>
          </a:p>
          <a:p>
            <a:r>
              <a:rPr lang="en-US" sz="1200" kern="1200" dirty="0">
                <a:solidFill>
                  <a:schemeClr val="tx1"/>
                </a:solidFill>
                <a:latin typeface="+mn-lt"/>
                <a:ea typeface="+mn-ea"/>
                <a:cs typeface="+mn-cs"/>
              </a:rPr>
              <a:t>V. Education of Others ……………..……………………………………………8.0 % </a:t>
            </a:r>
          </a:p>
          <a:p>
            <a:r>
              <a:rPr lang="en-US" sz="1200" kern="1200" dirty="0">
                <a:solidFill>
                  <a:schemeClr val="tx1"/>
                </a:solidFill>
                <a:latin typeface="+mn-lt"/>
                <a:ea typeface="+mn-ea"/>
                <a:cs typeface="+mn-cs"/>
              </a:rPr>
              <a:t>VI. Facilities Management…………………………………….………………..….5.7 % </a:t>
            </a:r>
          </a:p>
          <a:p>
            <a:r>
              <a:rPr lang="en-US" sz="1200" kern="1200" dirty="0">
                <a:solidFill>
                  <a:schemeClr val="tx1"/>
                </a:solidFill>
                <a:latin typeface="+mn-lt"/>
                <a:ea typeface="+mn-ea"/>
                <a:cs typeface="+mn-cs"/>
              </a:rPr>
              <a:t>VII. Risk Management / Safety ………………………..………………………….10.2 % </a:t>
            </a:r>
          </a:p>
          <a:p>
            <a:r>
              <a:rPr lang="en-US" sz="1200" kern="1200" dirty="0">
                <a:solidFill>
                  <a:schemeClr val="tx1"/>
                </a:solidFill>
                <a:latin typeface="+mn-lt"/>
                <a:ea typeface="+mn-ea"/>
                <a:cs typeface="+mn-cs"/>
              </a:rPr>
              <a:t>VIII. General Management.…………..…………….……………………………….13.4% </a:t>
            </a:r>
          </a:p>
          <a:p>
            <a:r>
              <a:rPr lang="en-US" sz="1200" kern="1200" dirty="0">
                <a:solidFill>
                  <a:schemeClr val="tx1"/>
                </a:solidFill>
                <a:latin typeface="+mn-lt"/>
                <a:ea typeface="+mn-ea"/>
                <a:cs typeface="+mn-cs"/>
              </a:rPr>
              <a:t>IX. Other …………………………………………………………………………..0 %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and (3) oral examination  - typically administered during the annual AAMI conference, since you have to have multiple examiners from the Board of Examiners in one location.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Oral Exam:</a:t>
            </a:r>
          </a:p>
          <a:p>
            <a:pPr marL="0" indent="0">
              <a:buNone/>
            </a:pPr>
            <a:r>
              <a:rPr lang="en-US" sz="1200" kern="1200" dirty="0">
                <a:solidFill>
                  <a:schemeClr val="tx1"/>
                </a:solidFill>
                <a:latin typeface="+mn-lt"/>
                <a:ea typeface="+mn-ea"/>
                <a:cs typeface="+mn-cs"/>
              </a:rPr>
              <a:t>1. Following notification of successful completion of the written examination, applicants will be contacted to schedule the oral examination. </a:t>
            </a:r>
          </a:p>
          <a:p>
            <a:pPr marL="0" indent="0">
              <a:buNone/>
            </a:pPr>
            <a:r>
              <a:rPr lang="en-US" sz="1200" kern="1200" dirty="0">
                <a:solidFill>
                  <a:schemeClr val="tx1"/>
                </a:solidFill>
                <a:latin typeface="+mn-lt"/>
                <a:ea typeface="+mn-ea"/>
                <a:cs typeface="+mn-cs"/>
              </a:rPr>
              <a:t>2. The objective of the examination is to assess candidate’s oral presentation of clinical engineering ideas in an organized and professional manner as well as their application of practical knowledge to solve problems. </a:t>
            </a:r>
          </a:p>
          <a:p>
            <a:pPr marL="0" indent="0">
              <a:buNone/>
            </a:pPr>
            <a:r>
              <a:rPr lang="en-US" sz="1200" kern="1200" dirty="0">
                <a:solidFill>
                  <a:schemeClr val="tx1"/>
                </a:solidFill>
                <a:latin typeface="+mn-lt"/>
                <a:ea typeface="+mn-ea"/>
                <a:cs typeface="+mn-cs"/>
              </a:rPr>
              <a:t>3. The oral examination for US candidates will consist of questions related to three clinical engineering scenarios. The oral examination for Canadian candidates will include a fourth scenario that relates to Canadian codes and standards. </a:t>
            </a:r>
          </a:p>
          <a:p>
            <a:pPr marL="0" indent="0">
              <a:buNone/>
            </a:pPr>
            <a:r>
              <a:rPr lang="en-US" sz="1200" kern="1200" dirty="0">
                <a:solidFill>
                  <a:schemeClr val="tx1"/>
                </a:solidFill>
                <a:latin typeface="+mn-lt"/>
                <a:ea typeface="+mn-ea"/>
                <a:cs typeface="+mn-cs"/>
              </a:rPr>
              <a:t>4. For the United States examination, 75% of the score will be based on information from the candidate’s responses, and 25% will be based on based on verbal presentation of clinical engineering ideas in an organized and professional manner. </a:t>
            </a:r>
          </a:p>
          <a:p>
            <a:pPr marL="0" indent="0">
              <a:buNone/>
            </a:pPr>
            <a:r>
              <a:rPr lang="en-US" sz="1200" kern="1200" dirty="0">
                <a:solidFill>
                  <a:schemeClr val="tx1"/>
                </a:solidFill>
                <a:latin typeface="+mn-lt"/>
                <a:ea typeface="+mn-ea"/>
                <a:cs typeface="+mn-cs"/>
              </a:rPr>
              <a:t>5. The scenarios will be presented in writing. Candidates will be given a period of time to collect their thoughts and take notes about each scenario before being questioned by the examiners. This period is 30 minutes for the U.S. exam and 40 minutes for the Canadian exam. </a:t>
            </a:r>
          </a:p>
          <a:p>
            <a:pPr marL="0" indent="0">
              <a:buNone/>
            </a:pPr>
            <a:r>
              <a:rPr lang="en-US" sz="1200" kern="1200" dirty="0">
                <a:solidFill>
                  <a:schemeClr val="tx1"/>
                </a:solidFill>
                <a:latin typeface="+mn-lt"/>
                <a:ea typeface="+mn-ea"/>
                <a:cs typeface="+mn-cs"/>
              </a:rPr>
              <a:t>6. A series of 5-7 questions for each scenario will then be asked orally by the examiners. The candidate will have 20 minutes per scenario to answer the questions pertaining to that scenario.</a:t>
            </a:r>
          </a:p>
          <a:p>
            <a:endParaRPr lang="en-US" baseline="0" dirty="0"/>
          </a:p>
          <a:p>
            <a:r>
              <a:rPr lang="en-US" baseline="0" dirty="0"/>
              <a:t>The entire certification process takes approximately one year if you pass all sections.  If you fail an exam, you can retake it the next year with additional fees.</a:t>
            </a:r>
          </a:p>
          <a:p>
            <a:r>
              <a:rPr lang="en-US" baseline="0" dirty="0"/>
              <a:t>Certification renewal is every 3 years, and you demonstrate sufficient continuing education/experience in the field of Clinical Engineering.</a:t>
            </a:r>
          </a:p>
          <a:p>
            <a:r>
              <a:rPr lang="en-US" baseline="0" dirty="0"/>
              <a:t>If you are interested in CCE certification, you can find out more information about applying and the exam at the link shown on the slide.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03E7AA6-2AB9-40EC-8C28-236D0D2A805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a:solidFill>
                  <a:schemeClr val="tx1"/>
                </a:solidFill>
                <a:latin typeface="+mn-lt"/>
                <a:ea typeface="+mn-ea"/>
                <a:cs typeface="+mn-cs"/>
              </a:rPr>
              <a:t>KN</a:t>
            </a:r>
          </a:p>
          <a:p>
            <a:r>
              <a:rPr lang="en-US" sz="1200" kern="1200" dirty="0">
                <a:solidFill>
                  <a:schemeClr val="tx1"/>
                </a:solidFill>
                <a:latin typeface="+mn-lt"/>
                <a:ea typeface="+mn-ea"/>
                <a:cs typeface="+mn-cs"/>
              </a:rPr>
              <a:t>The AAMI Credentials Institute (ACI) offers a Healthcare Technology Manager certification</a:t>
            </a:r>
          </a:p>
          <a:p>
            <a:r>
              <a:rPr lang="en-US" sz="1200" kern="1200" dirty="0">
                <a:solidFill>
                  <a:schemeClr val="tx1"/>
                </a:solidFill>
                <a:latin typeface="+mn-lt"/>
                <a:ea typeface="+mn-ea"/>
                <a:cs typeface="+mn-cs"/>
              </a:rPr>
              <a:t>Certified Healthcare Technology Manager (CHTM) - The healthcare technology manager is a person responsible for planning and directing activities of other healthcare technology management professionals, monitoring their work, and taking corrective actions when necessary. This HTM certification covers two major areas in healthcare technology management: the management of healthcare technology operations; and, the management of personnel. The functions of the manager are to include the participation in the “leadership” of the business enterprise. The manager is also expected to have the skills and understanding needed to perform strategic, business, and change management as well as employee relations.</a:t>
            </a:r>
            <a:r>
              <a:rPr lang="en-US" dirty="0"/>
              <a:t> </a:t>
            </a:r>
          </a:p>
          <a:p>
            <a:endParaRPr lang="en-US" dirty="0"/>
          </a:p>
          <a:p>
            <a:r>
              <a:rPr lang="en-US" sz="1200" kern="1200" dirty="0">
                <a:solidFill>
                  <a:schemeClr val="tx1"/>
                </a:solidFill>
                <a:latin typeface="+mn-lt"/>
                <a:ea typeface="+mn-ea"/>
                <a:cs typeface="+mn-cs"/>
              </a:rPr>
              <a:t>Individuals interested in pursuing the CHTM designation must meet on of the following paths to be eligible for the program.</a:t>
            </a:r>
          </a:p>
          <a:p>
            <a:r>
              <a:rPr lang="en-US" sz="1200" kern="1200" dirty="0">
                <a:solidFill>
                  <a:schemeClr val="tx1"/>
                </a:solidFill>
                <a:latin typeface="+mn-lt"/>
                <a:ea typeface="+mn-ea"/>
                <a:cs typeface="+mn-cs"/>
              </a:rPr>
              <a:t>Path 1: A current certification as a clinical engineer (CCE), biomedical equipment technician (CBET), radiology equipment specialist (CRES), or a laboratory equipment specialist (CLES) with at least three (3) years of work experience as a supervisor or manager in the last five (5) years. </a:t>
            </a:r>
          </a:p>
          <a:p>
            <a:r>
              <a:rPr lang="en-US" sz="1200" kern="1200" dirty="0">
                <a:solidFill>
                  <a:schemeClr val="tx1"/>
                </a:solidFill>
                <a:latin typeface="+mn-lt"/>
                <a:ea typeface="+mn-ea"/>
                <a:cs typeface="+mn-cs"/>
              </a:rPr>
              <a:t>Path 2: Successful completion of the Department of Defense’s biomedical equipment maintenance technician (DOD BMET) training program with at least three years of work experience, military or civilian, as an HTM supervisor or manager in the last five years. </a:t>
            </a:r>
          </a:p>
          <a:p>
            <a:r>
              <a:rPr lang="en-US" sz="1200" kern="1200" dirty="0">
                <a:solidFill>
                  <a:schemeClr val="tx1"/>
                </a:solidFill>
                <a:latin typeface="+mn-lt"/>
                <a:ea typeface="+mn-ea"/>
                <a:cs typeface="+mn-cs"/>
              </a:rPr>
              <a:t>Path 3: An Associate’s degree in biomedical technology, related healthcare discipline, information technology or business with at least three years of work experience as an HTM supervisor or manager in the last five years. </a:t>
            </a:r>
          </a:p>
          <a:p>
            <a:r>
              <a:rPr lang="en-US" sz="1200" kern="1200" dirty="0">
                <a:solidFill>
                  <a:schemeClr val="tx1"/>
                </a:solidFill>
                <a:latin typeface="+mn-lt"/>
                <a:ea typeface="+mn-ea"/>
                <a:cs typeface="+mn-cs"/>
              </a:rPr>
              <a:t>Path 4: A Bachelor’s degree or higher in biomedical technology, engineering, related healthcare discipline, information technology or business with at least two years as a manager within the last five years. </a:t>
            </a:r>
          </a:p>
          <a:p>
            <a:r>
              <a:rPr lang="en-US" sz="1200" kern="1200" dirty="0">
                <a:solidFill>
                  <a:schemeClr val="tx1"/>
                </a:solidFill>
                <a:latin typeface="+mn-lt"/>
                <a:ea typeface="+mn-ea"/>
                <a:cs typeface="+mn-cs"/>
              </a:rPr>
              <a:t>Path 5: Work experience with or without a degree not related to biomedical technology, related healthcare discipline, information technology, or business management. Seven years of work experience in the HTM field with three years of management experience in the last five years. </a:t>
            </a:r>
          </a:p>
          <a:p>
            <a:r>
              <a:rPr lang="en-US" sz="1200" kern="1200" dirty="0">
                <a:solidFill>
                  <a:schemeClr val="tx1"/>
                </a:solidFill>
                <a:latin typeface="+mn-lt"/>
                <a:ea typeface="+mn-ea"/>
                <a:cs typeface="+mn-cs"/>
              </a:rPr>
              <a:t>**If the individual does not have the title of supervisor or manager, he/she would have to confirm that he/she performs management duties either through self or third-party attestation.</a:t>
            </a:r>
            <a:r>
              <a:rPr lang="en-US" dirty="0"/>
              <a:t> </a:t>
            </a:r>
          </a:p>
          <a:p>
            <a:endParaRPr lang="en-US" dirty="0"/>
          </a:p>
          <a:p>
            <a:r>
              <a:rPr lang="en-US" dirty="0"/>
              <a:t>Certification Process:</a:t>
            </a:r>
          </a:p>
          <a:p>
            <a:pPr lvl="1"/>
            <a:r>
              <a:rPr lang="en-US" dirty="0"/>
              <a:t>Application and fee due 15 days before test date</a:t>
            </a:r>
          </a:p>
          <a:p>
            <a:pPr lvl="1"/>
            <a:r>
              <a:rPr lang="en-US" dirty="0"/>
              <a:t>Written exam – May/November 2019</a:t>
            </a:r>
          </a:p>
          <a:p>
            <a:r>
              <a:rPr lang="en-US" sz="1200" kern="1200" dirty="0">
                <a:solidFill>
                  <a:schemeClr val="tx1"/>
                </a:solidFill>
                <a:latin typeface="+mn-lt"/>
                <a:ea typeface="+mn-ea"/>
                <a:cs typeface="+mn-cs"/>
              </a:rPr>
              <a:t>The CHTM exam is a two-hour closed book exam</a:t>
            </a:r>
          </a:p>
          <a:p>
            <a:r>
              <a:rPr lang="en-US" sz="1200" kern="1200" dirty="0">
                <a:solidFill>
                  <a:schemeClr val="tx1"/>
                </a:solidFill>
                <a:latin typeface="+mn-lt"/>
                <a:ea typeface="+mn-ea"/>
                <a:cs typeface="+mn-cs"/>
              </a:rPr>
              <a:t>consisting of 100 multiple choice questions.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Score required to pass: The minimum score required to pass the CHTM examination is 72/100</a:t>
            </a:r>
          </a:p>
          <a:p>
            <a:endParaRPr lang="en-US" dirty="0"/>
          </a:p>
          <a:p>
            <a:r>
              <a:rPr lang="en-US" dirty="0"/>
              <a:t>Outline of test:</a:t>
            </a:r>
          </a:p>
          <a:p>
            <a:r>
              <a:rPr lang="en-US" dirty="0"/>
              <a:t>Financial</a:t>
            </a:r>
            <a:r>
              <a:rPr lang="en-US" baseline="0" dirty="0"/>
              <a:t> management – 19%</a:t>
            </a:r>
          </a:p>
          <a:p>
            <a:r>
              <a:rPr lang="en-US" baseline="0" dirty="0"/>
              <a:t>Risk management – 12%</a:t>
            </a:r>
          </a:p>
          <a:p>
            <a:r>
              <a:rPr lang="en-US" baseline="0" dirty="0"/>
              <a:t>Operations management – 46%</a:t>
            </a:r>
          </a:p>
          <a:p>
            <a:r>
              <a:rPr lang="en-US" baseline="0" dirty="0"/>
              <a:t>Education and training – 11%</a:t>
            </a:r>
          </a:p>
          <a:p>
            <a:r>
              <a:rPr lang="en-US" dirty="0"/>
              <a:t>Human</a:t>
            </a:r>
            <a:r>
              <a:rPr lang="en-US" baseline="0" dirty="0"/>
              <a:t> resources – 12%</a:t>
            </a:r>
          </a:p>
          <a:p>
            <a:endParaRPr lang="en-US" baseline="0" dirty="0"/>
          </a:p>
          <a:p>
            <a:r>
              <a:rPr lang="en-US" dirty="0"/>
              <a:t>Recertification is every 3 years</a:t>
            </a:r>
          </a:p>
          <a:p>
            <a:r>
              <a:rPr lang="en-US" dirty="0"/>
              <a:t>To learn more about the CHTM certification, please visit the website on this slide</a:t>
            </a:r>
          </a:p>
        </p:txBody>
      </p:sp>
      <p:sp>
        <p:nvSpPr>
          <p:cNvPr id="4" name="Slide Number Placeholder 3"/>
          <p:cNvSpPr>
            <a:spLocks noGrp="1"/>
          </p:cNvSpPr>
          <p:nvPr>
            <p:ph type="sldNum" sz="quarter" idx="10"/>
          </p:nvPr>
        </p:nvSpPr>
        <p:spPr/>
        <p:txBody>
          <a:bodyPr/>
          <a:lstStyle/>
          <a:p>
            <a:fld id="{203E7AA6-2AB9-40EC-8C28-236D0D2A805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r>
              <a:rPr lang="en-US" dirty="0"/>
              <a:t>Use Chrome for link if it doesn’t work</a:t>
            </a:r>
          </a:p>
        </p:txBody>
      </p:sp>
      <p:sp>
        <p:nvSpPr>
          <p:cNvPr id="4" name="Slide Number Placeholder 3"/>
          <p:cNvSpPr>
            <a:spLocks noGrp="1"/>
          </p:cNvSpPr>
          <p:nvPr>
            <p:ph type="sldNum" sz="quarter" idx="5"/>
          </p:nvPr>
        </p:nvSpPr>
        <p:spPr/>
        <p:txBody>
          <a:bodyPr/>
          <a:lstStyle/>
          <a:p>
            <a:fld id="{203E7AA6-2AB9-40EC-8C28-236D0D2A8059}" type="slidenum">
              <a:rPr lang="en-US" smtClean="0"/>
              <a:pPr/>
              <a:t>20</a:t>
            </a:fld>
            <a:endParaRPr lang="en-US"/>
          </a:p>
        </p:txBody>
      </p:sp>
    </p:spTree>
    <p:extLst>
      <p:ext uri="{BB962C8B-B14F-4D97-AF65-F5344CB8AC3E}">
        <p14:creationId xmlns:p14="http://schemas.microsoft.com/office/powerpoint/2010/main" val="4167327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03E7AA6-2AB9-40EC-8C28-236D0D2A80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6224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22</a:t>
            </a:fld>
            <a:endParaRPr lang="en-US"/>
          </a:p>
        </p:txBody>
      </p:sp>
    </p:spTree>
    <p:extLst>
      <p:ext uri="{BB962C8B-B14F-4D97-AF65-F5344CB8AC3E}">
        <p14:creationId xmlns:p14="http://schemas.microsoft.com/office/powerpoint/2010/main" val="3240147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The next part of Focus Area 1 is Training</a:t>
            </a:r>
          </a:p>
          <a:p>
            <a:r>
              <a:rPr lang="en-US" dirty="0"/>
              <a:t>Training is important</a:t>
            </a:r>
            <a:r>
              <a:rPr lang="en-US" baseline="0" dirty="0"/>
              <a:t> because it develops skills and and provides you with tools to stay competitive in the job force. </a:t>
            </a:r>
          </a:p>
          <a:p>
            <a:r>
              <a:rPr lang="en-US" baseline="0" dirty="0"/>
              <a:t>We will be specifically focusing on leadership training, since at the C-Suite level you will have to know how to lead effectively, and taking leadership training now will show potential employers that you have honed your skills in this area.</a:t>
            </a:r>
          </a:p>
          <a:p>
            <a:r>
              <a:rPr lang="en-US" baseline="0" dirty="0"/>
              <a:t>We will be going over three different types of leadership training – VA-specific training, hospital-level training, and professional organization trainings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VA-specific trainings are LDI (Leadership Development Institute), GHATP (</a:t>
            </a:r>
            <a:r>
              <a:rPr lang="en-US" dirty="0"/>
              <a:t>Graduate Healthcare Administration Training Program),</a:t>
            </a:r>
            <a:r>
              <a:rPr lang="en-US" baseline="0" dirty="0"/>
              <a:t> and HCLDP (</a:t>
            </a:r>
            <a:r>
              <a:rPr lang="en-US" dirty="0"/>
              <a:t>Health Care Leadership Development Program)</a:t>
            </a:r>
          </a:p>
          <a:p>
            <a:r>
              <a:rPr lang="en-US" dirty="0"/>
              <a:t>The</a:t>
            </a:r>
            <a:r>
              <a:rPr lang="en-US" baseline="0" dirty="0"/>
              <a:t> hospital-level leadership trainings are </a:t>
            </a:r>
            <a:r>
              <a:rPr lang="en-US" dirty="0"/>
              <a:t>Building Tomorrow’s Leadership (BTL) The Emerging Leadership Council (ELC)</a:t>
            </a:r>
          </a:p>
          <a:p>
            <a:r>
              <a:rPr lang="en-US" dirty="0"/>
              <a:t>Finally the professional organization</a:t>
            </a:r>
            <a:r>
              <a:rPr lang="en-US" baseline="0" dirty="0"/>
              <a:t> leadership trainings are through ACHE (American College of Healthcare Executives), AAMI (Association for the Advancement of Medical Instrumentation), and HIMSS/CHIME (</a:t>
            </a:r>
            <a:r>
              <a:rPr lang="en-US" dirty="0"/>
              <a:t>Healthcare Information and Management Systems Society/ College of Healthcare Information Management Executives)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23</a:t>
            </a:fld>
            <a:endParaRPr lang="en-US"/>
          </a:p>
        </p:txBody>
      </p:sp>
    </p:spTree>
    <p:extLst>
      <p:ext uri="{BB962C8B-B14F-4D97-AF65-F5344CB8AC3E}">
        <p14:creationId xmlns:p14="http://schemas.microsoft.com/office/powerpoint/2010/main" val="4203244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We’ll start</a:t>
            </a:r>
            <a:r>
              <a:rPr lang="en-US" baseline="0" dirty="0"/>
              <a:t> with the VA-specific training, and unfortunately most of these are only offered to VA employees, so if you are interested in these trainings, we would be happy to have you join our VA team!</a:t>
            </a:r>
            <a:endParaRPr lang="en-US" dirty="0"/>
          </a:p>
          <a:p>
            <a:r>
              <a:rPr lang="en-US" dirty="0"/>
              <a:t>LDI</a:t>
            </a:r>
            <a:r>
              <a:rPr lang="en-US" baseline="0" dirty="0"/>
              <a:t> is the </a:t>
            </a:r>
            <a:r>
              <a:rPr lang="en-US" dirty="0"/>
              <a:t>Leadership Development Institute (LDI) – for</a:t>
            </a:r>
            <a:r>
              <a:rPr lang="en-US" baseline="0" dirty="0"/>
              <a:t> VISN 17, the </a:t>
            </a:r>
            <a:r>
              <a:rPr lang="en-US" dirty="0"/>
              <a:t>region that the San Antonio</a:t>
            </a:r>
            <a:r>
              <a:rPr lang="en-US" baseline="0" dirty="0"/>
              <a:t> VA is located in and most of Texas</a:t>
            </a:r>
            <a:endParaRPr lang="en-US" dirty="0"/>
          </a:p>
          <a:p>
            <a:pPr lvl="1"/>
            <a:r>
              <a:rPr lang="en-US" dirty="0"/>
              <a:t>Oldest VISN-wide leadership training program </a:t>
            </a:r>
          </a:p>
          <a:p>
            <a:pPr lvl="1"/>
            <a:r>
              <a:rPr lang="en-US" dirty="0"/>
              <a:t>Provides leadership development and networking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Highly competitive program for GS 11 – GS 14 (Participants from VISN 17 health care systems, VISN office, Veterans Benefits Administration (VBA), National Cemetery Administration (NCA), Veterans Canteen Service (VCS), and Office of Information Technology (OIT))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Application-based selection process - Application sections: positions in VA, external involvement, committee assignments/stretch assignments, education/training/continuing education, core competency assessment (personal mastery, technical skills, interpersonal effectiveness, customer service, flexibility/adaptability, creative thinking, systems thinking, organizational stewardship)</a:t>
            </a:r>
          </a:p>
          <a:p>
            <a:pPr lvl="1"/>
            <a:endParaRPr lang="en-US" dirty="0"/>
          </a:p>
          <a:p>
            <a:pPr lvl="1"/>
            <a:r>
              <a:rPr lang="en-US" dirty="0"/>
              <a:t>LDI Program consists of:</a:t>
            </a:r>
          </a:p>
          <a:p>
            <a:pPr lvl="2"/>
            <a:r>
              <a:rPr lang="en-US" dirty="0"/>
              <a:t>Three week commitment (one week every other month)</a:t>
            </a:r>
          </a:p>
          <a:p>
            <a:pPr lvl="2"/>
            <a:r>
              <a:rPr lang="en-US" dirty="0"/>
              <a:t>Complete assigned between-session projects</a:t>
            </a:r>
          </a:p>
          <a:p>
            <a:pPr lvl="2"/>
            <a:r>
              <a:rPr lang="en-US" dirty="0"/>
              <a:t>Select a mentor and adhere to recommended mentor meeting schedule</a:t>
            </a:r>
          </a:p>
          <a:p>
            <a:pPr lvl="2"/>
            <a:r>
              <a:rPr lang="en-US" dirty="0"/>
              <a:t>Complete a Personal Development Plan (PDP) to document</a:t>
            </a:r>
            <a:r>
              <a:rPr lang="en-US" baseline="0" dirty="0"/>
              <a:t> goals for your growth and learning and how you have met them</a:t>
            </a:r>
            <a:endParaRPr lang="en-US" dirty="0"/>
          </a:p>
          <a:p>
            <a:pPr lvl="2"/>
            <a:r>
              <a:rPr lang="en-US" dirty="0"/>
              <a:t>Complete a High Performance Development Model (HPDM) 360 assessment – rate yourself on different</a:t>
            </a:r>
            <a:r>
              <a:rPr lang="en-US" baseline="0" dirty="0"/>
              <a:t> aspects of being a leader</a:t>
            </a:r>
            <a:endParaRPr lang="en-US" dirty="0"/>
          </a:p>
          <a:p>
            <a:r>
              <a:rPr lang="en-US" dirty="0"/>
              <a:t>The</a:t>
            </a:r>
            <a:r>
              <a:rPr lang="en-US" baseline="0" dirty="0"/>
              <a:t> symbol on this page is actually the High Performance Development Model, and I’ll explain what it says because I know it is hard to see</a:t>
            </a:r>
            <a:endParaRPr lang="en-US" dirty="0"/>
          </a:p>
          <a:p>
            <a:r>
              <a:rPr lang="en-US" dirty="0"/>
              <a:t>VHA HPDM graphic – </a:t>
            </a:r>
          </a:p>
          <a:p>
            <a:r>
              <a:rPr lang="en-US" dirty="0"/>
              <a:t>around outside are the core competencies: Personal</a:t>
            </a:r>
            <a:r>
              <a:rPr lang="en-US" baseline="0" dirty="0"/>
              <a:t> mastery, systems thinking, technical skills, creative thinking, organizational stewardship, customer service, flexibility, and interpersonal effectiveness</a:t>
            </a:r>
            <a:endParaRPr lang="en-US" dirty="0"/>
          </a:p>
          <a:p>
            <a:r>
              <a:rPr lang="en-US" dirty="0"/>
              <a:t>blue spokes are the tools - Performance based interviewing, continuous learning opportunities, coaching/mentoring, continuous assessment</a:t>
            </a:r>
          </a:p>
          <a:p>
            <a:r>
              <a:rPr lang="en-US" dirty="0"/>
              <a:t>Veterans are in the center – they drive everything</a:t>
            </a:r>
            <a:r>
              <a:rPr lang="en-US" baseline="0" dirty="0"/>
              <a:t> we do in the VA</a:t>
            </a:r>
            <a:endParaRPr lang="en-US" dirty="0"/>
          </a:p>
          <a:p>
            <a:r>
              <a:rPr lang="en-US" dirty="0"/>
              <a:t>Red and white rings from outside in – all employees, work unit leaders, division/product line leaders, executives –</a:t>
            </a:r>
            <a:r>
              <a:rPr lang="en-US" baseline="0" dirty="0"/>
              <a:t> levels of leadership least to most in the center</a:t>
            </a:r>
            <a:endParaRPr lang="en-US" dirty="0"/>
          </a:p>
          <a:p>
            <a:r>
              <a:rPr lang="en-US" dirty="0"/>
              <a:t>Black call-outs – High performance arrow, VHA executive leadership development process, and competency assessment and development</a:t>
            </a:r>
          </a:p>
          <a:p>
            <a:r>
              <a:rPr lang="en-US" dirty="0"/>
              <a:t>This training provides</a:t>
            </a:r>
            <a:r>
              <a:rPr lang="en-US" baseline="0" dirty="0"/>
              <a:t> you with the core competencies and the tools to refine your core competencies to the point where you reach the center of this model as a high performing executive leader</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24</a:t>
            </a:fld>
            <a:endParaRPr lang="en-US"/>
          </a:p>
        </p:txBody>
      </p:sp>
    </p:spTree>
    <p:extLst>
      <p:ext uri="{BB962C8B-B14F-4D97-AF65-F5344CB8AC3E}">
        <p14:creationId xmlns:p14="http://schemas.microsoft.com/office/powerpoint/2010/main" val="4102712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KN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Graduate Healthcare Administration Training Program (GHATP)</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basic requirements are that you have completed your masters in either health administration, public health or an MBA with a concentration in healthcare. You must have completed the masters within the last two years, or six years if you were active duty.  It is for qualified employees, interns or recent graduates,</a:t>
            </a:r>
            <a:r>
              <a:rPr lang="en-US" baseline="0" dirty="0"/>
              <a:t> so not just current VA employees.</a:t>
            </a: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1-year program to prepare for health care management career</a:t>
            </a:r>
            <a:r>
              <a:rPr lang="en-US" baseline="0" dirty="0"/>
              <a:t> - </a:t>
            </a:r>
            <a:r>
              <a:rPr lang="en-US" dirty="0"/>
              <a:t>Various VA’s offer the program, it is up to each VA to decide if they want to participate</a:t>
            </a:r>
            <a:r>
              <a:rPr lang="en-US" baseline="0" dirty="0"/>
              <a:t> in </a:t>
            </a:r>
            <a:r>
              <a:rPr lang="en-US" dirty="0"/>
              <a:t>the program. </a:t>
            </a:r>
          </a:p>
          <a:p>
            <a:r>
              <a:rPr lang="en-US" dirty="0"/>
              <a:t>You can be accepted into the program at any</a:t>
            </a:r>
            <a:r>
              <a:rPr lang="en-US" baseline="0" dirty="0"/>
              <a:t> GS level, but </a:t>
            </a:r>
            <a:r>
              <a:rPr lang="en-US" dirty="0"/>
              <a:t>VACO will only pay the salary up to GS-9, so anything above GS-9 will have to be paid for by the facility. Some</a:t>
            </a:r>
            <a:r>
              <a:rPr lang="en-US" baseline="0" dirty="0"/>
              <a:t> facilities </a:t>
            </a:r>
            <a:r>
              <a:rPr lang="en-US" dirty="0"/>
              <a:t>may limit the grades that can apply because of this.</a:t>
            </a:r>
          </a:p>
          <a:p>
            <a:r>
              <a:rPr lang="en-US" dirty="0"/>
              <a:t>When applying, you apply at each facility that you would like to work at – this is similar to how the TCF program works that</a:t>
            </a:r>
            <a:r>
              <a:rPr lang="en-US" baseline="0" dirty="0"/>
              <a:t> I spoke about earlier</a:t>
            </a:r>
            <a:r>
              <a:rPr lang="en-US" dirty="0"/>
              <a:t>.  You could go anywhere in the country that is</a:t>
            </a:r>
            <a:r>
              <a:rPr lang="en-US" baseline="0" dirty="0"/>
              <a:t> offering this program, but relocation costs are on you.</a:t>
            </a: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When you are accepted into the program, you work for the director of the hospital</a:t>
            </a:r>
          </a:p>
          <a:p>
            <a:r>
              <a:rPr lang="en-US" dirty="0"/>
              <a:t>There is some orientation in the beginning and then you start to shadow and follow various services, as well as work on a project that will be presented at the annual ACHE conference. The work that you do in</a:t>
            </a:r>
            <a:r>
              <a:rPr lang="en-US" baseline="0" dirty="0"/>
              <a:t> the program </a:t>
            </a:r>
            <a:r>
              <a:rPr lang="en-US" dirty="0"/>
              <a:t>varies widely, and you will not have one day like an another usually. </a:t>
            </a:r>
          </a:p>
          <a:p>
            <a:r>
              <a:rPr lang="en-US" dirty="0"/>
              <a:t>There are several trips taken</a:t>
            </a:r>
            <a:r>
              <a:rPr lang="en-US" baseline="0" dirty="0"/>
              <a:t> as part of </a:t>
            </a:r>
            <a:r>
              <a:rPr lang="en-US" dirty="0"/>
              <a:t>the program and various opportunities to travel and learn. </a:t>
            </a:r>
          </a:p>
          <a:p>
            <a:r>
              <a:rPr lang="en-US" dirty="0"/>
              <a:t>Once you have successfully completed your year, your facility can non-competitively place you into a GS-11 position. The benefit to shadowing is to meet all the services and when an AO (administrative officer) opportunity pops up towards the end of the program you can be placed into that position. Th</a:t>
            </a:r>
            <a:r>
              <a:rPr lang="en-US" baseline="0" dirty="0"/>
              <a:t>e position you get </a:t>
            </a:r>
            <a:r>
              <a:rPr lang="en-US" dirty="0"/>
              <a:t>is up to the Director’s discretion.</a:t>
            </a:r>
          </a:p>
          <a:p>
            <a:r>
              <a:rPr lang="en-US" dirty="0"/>
              <a:t> </a:t>
            </a:r>
          </a:p>
          <a:p>
            <a:r>
              <a:rPr lang="en-US" dirty="0"/>
              <a:t>It is a great program</a:t>
            </a:r>
            <a:r>
              <a:rPr lang="en-US" baseline="0" dirty="0"/>
              <a:t> – I’ve known several people who have gone through it and some are now at the C-Suite level.  It is also good </a:t>
            </a:r>
            <a:r>
              <a:rPr lang="en-US" dirty="0"/>
              <a:t>if you are new to the VA and want to learn and network.</a:t>
            </a:r>
            <a:r>
              <a:rPr lang="en-US" baseline="0" dirty="0"/>
              <a:t> The program allows you to form many </a:t>
            </a:r>
            <a:r>
              <a:rPr lang="en-US" dirty="0"/>
              <a:t>connections with the various departments,</a:t>
            </a:r>
            <a:r>
              <a:rPr lang="en-US" baseline="0" dirty="0"/>
              <a:t> which can benefit you as you rise to leadership positions in your career</a:t>
            </a:r>
            <a:r>
              <a:rPr lang="en-US" dirty="0"/>
              <a:t>. </a:t>
            </a:r>
          </a:p>
          <a:p>
            <a:endParaRPr lang="en-US" dirty="0"/>
          </a:p>
          <a:p>
            <a:r>
              <a:rPr lang="en-US" dirty="0"/>
              <a:t>If</a:t>
            </a:r>
            <a:r>
              <a:rPr lang="en-US" baseline="0" dirty="0"/>
              <a:t> you would like to know more, you can go to the website on this slide:</a:t>
            </a:r>
            <a:endParaRPr lang="en-US" dirty="0"/>
          </a:p>
          <a:p>
            <a:r>
              <a:rPr lang="en-US" u="sng" dirty="0">
                <a:hlinkClick r:id="rId3"/>
              </a:rPr>
              <a:t>https://www.vacareers.va.gov/Careers/StudentsTrainees</a:t>
            </a:r>
            <a:endParaRPr lang="en-US" dirty="0"/>
          </a:p>
        </p:txBody>
      </p:sp>
      <p:sp>
        <p:nvSpPr>
          <p:cNvPr id="4" name="Slide Number Placeholder 3"/>
          <p:cNvSpPr>
            <a:spLocks noGrp="1"/>
          </p:cNvSpPr>
          <p:nvPr>
            <p:ph type="sldNum" sz="quarter" idx="10"/>
          </p:nvPr>
        </p:nvSpPr>
        <p:spPr/>
        <p:txBody>
          <a:bodyPr/>
          <a:lstStyle/>
          <a:p>
            <a:fld id="{203E7AA6-2AB9-40EC-8C28-236D0D2A8059}"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KN</a:t>
            </a:r>
          </a:p>
          <a:p>
            <a:r>
              <a:rPr lang="en-US" dirty="0">
                <a:effectLst/>
              </a:rPr>
              <a:t>The HCLDP is a hands-on leadership program that targets high-potential management professionals, providing them with foundational leadership experiences that enhance the candidate's skills through specific feedback and provide VHA with prepared new hospital</a:t>
            </a:r>
            <a:r>
              <a:rPr lang="en-US" baseline="0" dirty="0">
                <a:effectLst/>
              </a:rPr>
              <a:t> </a:t>
            </a:r>
            <a:r>
              <a:rPr lang="en-US" dirty="0">
                <a:effectLst/>
              </a:rPr>
              <a:t>executives and VISN healthcare leaders.</a:t>
            </a:r>
          </a:p>
          <a:p>
            <a:r>
              <a:rPr lang="en-US" dirty="0">
                <a:effectLst/>
              </a:rPr>
              <a:t>HCLDP is a year-long program that includes face-to-face training sessions and a series of virtual assignments which participants complete while remaining in their current positions. There is no required reassignment upon completion, so you do not change positions. The emphasis is to take participants on a journey focused on personal leadership, leadership agility, leading others, and organizational leadership.</a:t>
            </a:r>
          </a:p>
          <a:p>
            <a:r>
              <a:rPr lang="en-US" dirty="0">
                <a:effectLst/>
              </a:rPr>
              <a:t>HCLDP is designed to build individual leadership competencies by using a blended learning approach that infuses formal classroom training with teleconference sessions and individual self-directed activities, with time devoted to self-reflection and guided planning. It includes numerous individual assessments, self-paced virtual assignments, and coaching group sessions, in addition to the classroom training.</a:t>
            </a:r>
          </a:p>
          <a:p>
            <a:r>
              <a:rPr lang="en-US" dirty="0">
                <a:effectLst/>
              </a:rPr>
              <a:t>The HCLDP curriculum includes approximately 100 accredited hours of formal, face-to- face training and an equal amount of preparation outside of these sessions including: reading supplemental books and articles; preparing, revising, and initiating a program specific Personal Leadership Development Plan (PLDP); participating in virtual executive- coaching and peer-coaching sessions; preparing for case studies; and holding discussions with peers, senior executives and individual participant sponsors about the topics and lessons learned during the course of the program:</a:t>
            </a:r>
          </a:p>
          <a:p>
            <a:r>
              <a:rPr lang="en-US" b="1" dirty="0">
                <a:effectLst/>
              </a:rPr>
              <a:t>At the conclusion of HCLDP, class graduates will have:</a:t>
            </a:r>
          </a:p>
          <a:p>
            <a:r>
              <a:rPr lang="en-US" dirty="0">
                <a:effectLst/>
              </a:rPr>
              <a:t>Strengthened their leadership skills and preparedness for positions of increased responsibility within the VHA.</a:t>
            </a:r>
          </a:p>
          <a:p>
            <a:r>
              <a:rPr lang="en-US" dirty="0">
                <a:effectLst/>
              </a:rPr>
              <a:t>Improved their job performance through the application of proven leadership principles to their everyday workplace situations.</a:t>
            </a:r>
          </a:p>
          <a:p>
            <a:r>
              <a:rPr lang="en-US" dirty="0">
                <a:effectLst/>
              </a:rPr>
              <a:t>Internalized the value of, and learned practical techniques for guiding the development of subordinates and creating learning opportunities for them.</a:t>
            </a:r>
          </a:p>
          <a:p>
            <a:r>
              <a:rPr lang="en-US" dirty="0">
                <a:effectLst/>
              </a:rPr>
              <a:t>Readied themselves for promotion into positions of higher responsibility, including their identified targeted future executive position</a:t>
            </a:r>
            <a:r>
              <a:rPr lang="en-US" baseline="0" dirty="0">
                <a:effectLst/>
              </a:rPr>
              <a:t> in the C-suite</a:t>
            </a:r>
            <a:endParaRPr lang="en-US" dirty="0">
              <a:effectLst/>
            </a:endParaRPr>
          </a:p>
          <a:p>
            <a:endParaRPr lang="en-US" dirty="0"/>
          </a:p>
          <a:p>
            <a:r>
              <a:rPr lang="en-US" dirty="0"/>
              <a:t>The website</a:t>
            </a:r>
            <a:r>
              <a:rPr lang="en-US" baseline="0" dirty="0"/>
              <a:t> on the slide is internal to the VA, but it provides more information on this training.</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26</a:t>
            </a:fld>
            <a:endParaRPr lang="en-US"/>
          </a:p>
        </p:txBody>
      </p:sp>
    </p:spTree>
    <p:extLst>
      <p:ext uri="{BB962C8B-B14F-4D97-AF65-F5344CB8AC3E}">
        <p14:creationId xmlns:p14="http://schemas.microsoft.com/office/powerpoint/2010/main" val="194216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dirty="0"/>
              <a:t>Look for this type of program in your organization, but if you do not have one, then create one!</a:t>
            </a:r>
          </a:p>
        </p:txBody>
      </p:sp>
      <p:sp>
        <p:nvSpPr>
          <p:cNvPr id="4" name="Slide Number Placeholder 3"/>
          <p:cNvSpPr>
            <a:spLocks noGrp="1"/>
          </p:cNvSpPr>
          <p:nvPr>
            <p:ph type="sldNum" sz="quarter" idx="5"/>
          </p:nvPr>
        </p:nvSpPr>
        <p:spPr/>
        <p:txBody>
          <a:bodyPr/>
          <a:lstStyle/>
          <a:p>
            <a:fld id="{203E7AA6-2AB9-40EC-8C28-236D0D2A8059}" type="slidenum">
              <a:rPr lang="en-US" smtClean="0"/>
              <a:pPr/>
              <a:t>27</a:t>
            </a:fld>
            <a:endParaRPr lang="en-US"/>
          </a:p>
        </p:txBody>
      </p:sp>
    </p:spTree>
    <p:extLst>
      <p:ext uri="{BB962C8B-B14F-4D97-AF65-F5344CB8AC3E}">
        <p14:creationId xmlns:p14="http://schemas.microsoft.com/office/powerpoint/2010/main" val="2274255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help you navigate this evolving marketplace, ACHE brings you a unique, interactive and comprehensive tool for planning and managing your career—ACHE </a:t>
            </a:r>
            <a:r>
              <a:rPr lang="en-US" dirty="0" err="1"/>
              <a:t>CareerEDGE</a:t>
            </a:r>
            <a:r>
              <a:rPr lang="en-US" dirty="0"/>
              <a:t>®, a complimentary benefit to ACHE members. </a:t>
            </a:r>
            <a:r>
              <a:rPr lang="en-US" dirty="0" err="1"/>
              <a:t>CareerEDGE</a:t>
            </a:r>
            <a:r>
              <a:rPr lang="en-US" dirty="0"/>
              <a:t> includes assessments, a strategic career planning framework, job site links and more.</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28</a:t>
            </a:fld>
            <a:endParaRPr lang="en-US"/>
          </a:p>
        </p:txBody>
      </p:sp>
    </p:spTree>
    <p:extLst>
      <p:ext uri="{BB962C8B-B14F-4D97-AF65-F5344CB8AC3E}">
        <p14:creationId xmlns:p14="http://schemas.microsoft.com/office/powerpoint/2010/main" val="14504331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ACHE's Healthcare Executive Resource Center has compiled the following members-only guided presentations to assist you with your healthcare management career development:</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29</a:t>
            </a:fld>
            <a:endParaRPr lang="en-US"/>
          </a:p>
        </p:txBody>
      </p:sp>
    </p:spTree>
    <p:extLst>
      <p:ext uri="{BB962C8B-B14F-4D97-AF65-F5344CB8AC3E}">
        <p14:creationId xmlns:p14="http://schemas.microsoft.com/office/powerpoint/2010/main" val="1869887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coaches offer personalized support to individuals pursuing professional growth. Search this directory to quickly identify and assess the qualifications, methods and fees of an array of executive coaches. </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30</a:t>
            </a:fld>
            <a:endParaRPr lang="en-US"/>
          </a:p>
        </p:txBody>
      </p:sp>
    </p:spTree>
    <p:extLst>
      <p:ext uri="{BB962C8B-B14F-4D97-AF65-F5344CB8AC3E}">
        <p14:creationId xmlns:p14="http://schemas.microsoft.com/office/powerpoint/2010/main" val="552843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31</a:t>
            </a:fld>
            <a:endParaRPr lang="en-US"/>
          </a:p>
        </p:txBody>
      </p:sp>
    </p:spTree>
    <p:extLst>
      <p:ext uri="{BB962C8B-B14F-4D97-AF65-F5344CB8AC3E}">
        <p14:creationId xmlns:p14="http://schemas.microsoft.com/office/powerpoint/2010/main" val="448163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of ACHE’s 78 chapters provides educational programs, local information, and volunteering and networking opportunities to help you develop crucial leadership skills and stand out in this dynamic healthcare environment. Chapters also provide opportunities for established leaders to give back to the profession. And, you'll have access to local education programs that qualify for ACHE face-to-face education credits.</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32</a:t>
            </a:fld>
            <a:endParaRPr lang="en-US"/>
          </a:p>
        </p:txBody>
      </p:sp>
    </p:spTree>
    <p:extLst>
      <p:ext uri="{BB962C8B-B14F-4D97-AF65-F5344CB8AC3E}">
        <p14:creationId xmlns:p14="http://schemas.microsoft.com/office/powerpoint/2010/main" val="2197266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pPr lvl="1"/>
            <a:r>
              <a:rPr lang="en-US" dirty="0">
                <a:highlight>
                  <a:srgbClr val="FFFF00"/>
                </a:highlight>
              </a:rPr>
              <a:t>To help cultivate leaders within healthcare technology management, AAMI and the College of Healthcare Information Management Executives (CHIME) have developed the HTM Leadership Academy. The inaugural program, which runs concurrent with the AAMI 2018 Conference &amp; Expo in Long Beach, CA, on June 4, 2018 is specifically designed to address </a:t>
            </a:r>
            <a:r>
              <a:rPr lang="en-US" b="1" dirty="0">
                <a:highlight>
                  <a:srgbClr val="FFFF00"/>
                </a:highlight>
              </a:rPr>
              <a:t>HTM professionals’ day-to-day challenges—and to position them to have a seat at their respective organization’s "big" table.</a:t>
            </a:r>
          </a:p>
          <a:p>
            <a:pPr lvl="1"/>
            <a:r>
              <a:rPr lang="en-US" dirty="0">
                <a:highlight>
                  <a:srgbClr val="FFFF00"/>
                </a:highlight>
              </a:rPr>
              <a:t>This new one-day leadership academy from AAMI and the College of Healthcare Information Management Executives (CHIME) will help </a:t>
            </a:r>
            <a:r>
              <a:rPr lang="en-US" b="1" dirty="0">
                <a:highlight>
                  <a:srgbClr val="FFFF00"/>
                </a:highlight>
              </a:rPr>
              <a:t>current</a:t>
            </a:r>
            <a:r>
              <a:rPr lang="en-US" dirty="0">
                <a:highlight>
                  <a:srgbClr val="FFFF00"/>
                </a:highlight>
              </a:rPr>
              <a:t> and </a:t>
            </a:r>
            <a:r>
              <a:rPr lang="en-US" b="1" dirty="0">
                <a:highlight>
                  <a:srgbClr val="FFFF00"/>
                </a:highlight>
              </a:rPr>
              <a:t>aspiring</a:t>
            </a:r>
            <a:r>
              <a:rPr lang="en-US" dirty="0">
                <a:highlight>
                  <a:srgbClr val="FFFF00"/>
                </a:highlight>
              </a:rPr>
              <a:t> HTM leaders become fully integrated members of the healthcare delivery team and have significant influence in the management of all healthcare technology.</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33</a:t>
            </a:fld>
            <a:endParaRPr lang="en-US"/>
          </a:p>
        </p:txBody>
      </p:sp>
    </p:spTree>
    <p:extLst>
      <p:ext uri="{BB962C8B-B14F-4D97-AF65-F5344CB8AC3E}">
        <p14:creationId xmlns:p14="http://schemas.microsoft.com/office/powerpoint/2010/main" val="2800414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b="0" dirty="0">
                <a:highlight>
                  <a:srgbClr val="FFFF00"/>
                </a:highlight>
              </a:rPr>
              <a:t>CHIME has helped professionals get into C-Suite as CIO and CTO</a:t>
            </a:r>
          </a:p>
          <a:p>
            <a:r>
              <a:rPr lang="en-US" b="0" dirty="0">
                <a:highlight>
                  <a:srgbClr val="FFFF00"/>
                </a:highlight>
              </a:rPr>
              <a:t>Only we as HTM can convince the stakeholders to create the much needed roles and career of Chief Clinical Engineering Officer or Chief HTM Officer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2"/>
                </a:solidFill>
                <a:highlight>
                  <a:srgbClr val="FFFF00"/>
                </a:highlight>
              </a:rPr>
              <a:t>Recommend that HTM professional organizations collaborate to get a C-Suite executive title for HTM, like CHIME and ACHE have done</a:t>
            </a:r>
          </a:p>
          <a:p>
            <a:endParaRPr lang="en-US" b="1" dirty="0">
              <a:highlight>
                <a:srgbClr val="FFFF00"/>
              </a:highlight>
            </a:endParaRP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34</a:t>
            </a:fld>
            <a:endParaRPr lang="en-US"/>
          </a:p>
        </p:txBody>
      </p:sp>
    </p:spTree>
    <p:extLst>
      <p:ext uri="{BB962C8B-B14F-4D97-AF65-F5344CB8AC3E}">
        <p14:creationId xmlns:p14="http://schemas.microsoft.com/office/powerpoint/2010/main" val="33154049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dirty="0"/>
              <a:t>HIMSS is a global, cause-based, not-for-profit organization focused on better health through information and technology</a:t>
            </a:r>
          </a:p>
          <a:p>
            <a:r>
              <a:rPr lang="en-US" dirty="0"/>
              <a:t>HIMSS leads efforts to optimize health engagements and care outcomes using information and technology</a:t>
            </a:r>
          </a:p>
          <a:p>
            <a:r>
              <a:rPr lang="en-US" dirty="0"/>
              <a:t>HIMSS, headquartered in Chicago, serves the global health IT community with additional offices in the United States, Europe, and Asia.</a:t>
            </a:r>
          </a:p>
          <a:p>
            <a:endParaRPr lang="en-US" dirty="0"/>
          </a:p>
          <a:p>
            <a:r>
              <a:rPr lang="en-US" dirty="0"/>
              <a:t>HIMSS provides a unique forum for its members to collaborate on programs and initiatives that contribute to the common good. HIMSS funds activities which enable individuals and groups to gain consensus on best/common practices, equip stakeholders with tools and resources to transform healthcare within a care setting, learn from each other and create positions. Examples include </a:t>
            </a:r>
            <a:r>
              <a:rPr lang="en-US" dirty="0">
                <a:hlinkClick r:id="rId3" tooltip="http://www.ihe.net/"/>
              </a:rPr>
              <a:t>Integrating the Healthcare Enterprise (IHE)</a:t>
            </a:r>
            <a:r>
              <a:rPr lang="en-US" dirty="0"/>
              <a:t>, the </a:t>
            </a:r>
            <a:r>
              <a:rPr lang="en-US" dirty="0">
                <a:hlinkClick r:id="rId4" tooltip="http://www.allianceni.org/"/>
              </a:rPr>
              <a:t>Alliance for Nursing Informatics</a:t>
            </a:r>
            <a:r>
              <a:rPr lang="en-US" dirty="0"/>
              <a:t>, our </a:t>
            </a:r>
            <a:r>
              <a:rPr lang="en-US" dirty="0">
                <a:hlinkClick r:id="rId5"/>
              </a:rPr>
              <a:t>senior IT executive</a:t>
            </a:r>
            <a:r>
              <a:rPr lang="en-US" dirty="0"/>
              <a:t> community, our </a:t>
            </a:r>
            <a:r>
              <a:rPr lang="en-US" dirty="0">
                <a:hlinkClick r:id="rId6"/>
              </a:rPr>
              <a:t>Global Conference &amp; Exhibition</a:t>
            </a:r>
            <a:r>
              <a:rPr lang="en-US" dirty="0"/>
              <a:t> and our </a:t>
            </a:r>
            <a:r>
              <a:rPr lang="en-US" dirty="0">
                <a:hlinkClick r:id="rId7"/>
              </a:rPr>
              <a:t>Women in Health IT Roundtable</a:t>
            </a:r>
            <a:r>
              <a:rPr lang="en-US" dirty="0"/>
              <a:t>.</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35</a:t>
            </a:fld>
            <a:endParaRPr lang="en-US"/>
          </a:p>
        </p:txBody>
      </p:sp>
    </p:spTree>
    <p:extLst>
      <p:ext uri="{BB962C8B-B14F-4D97-AF65-F5344CB8AC3E}">
        <p14:creationId xmlns:p14="http://schemas.microsoft.com/office/powerpoint/2010/main" val="4060876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pPr fontAlgn="base"/>
            <a:r>
              <a:rPr lang="en-US" dirty="0"/>
              <a:t>The professional organization for Chief Information Officers and other senior healthcare IT leaders. CHIME enables its members and business partners to collaborate, exchange ideas, develop professionally and advocate the effective use of information management to improve the  health and care in the communities they serve.</a:t>
            </a:r>
          </a:p>
          <a:p>
            <a:pPr fontAlgn="base"/>
            <a:endParaRPr lang="en-US" dirty="0"/>
          </a:p>
          <a:p>
            <a:pPr fontAlgn="base"/>
            <a:r>
              <a:rPr lang="en-US" dirty="0"/>
              <a:t>CHIME membership is designed for CIOs, senior IT leaders, Clinical Informaticists, and their direct reports serving healthcare organizations. Facilitating collaboration and the development of stronger healthcare IT leaders</a:t>
            </a: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t>Membership in CHIME is in an individual’s name and is non-transferable and non-refundable.</a:t>
            </a:r>
          </a:p>
          <a:p>
            <a:pPr lvl="1" fontAlgn="base"/>
            <a:r>
              <a:rPr lang="en-US" dirty="0"/>
              <a:t>$375 CHIME only membership</a:t>
            </a:r>
          </a:p>
          <a:p>
            <a:pPr lvl="1" fontAlgn="base"/>
            <a:r>
              <a:rPr lang="en-US" dirty="0"/>
              <a:t>$575 CHIME-HIMSS membership</a:t>
            </a:r>
          </a:p>
          <a:p>
            <a:pPr fontAlgn="base"/>
            <a:endParaRPr lang="en-US" dirty="0"/>
          </a:p>
          <a:p>
            <a:pPr fontAlgn="base"/>
            <a:r>
              <a:rPr lang="en-US" dirty="0"/>
              <a:t>CHIME Affiliate, or join one of our specialized sister </a:t>
            </a:r>
          </a:p>
          <a:p>
            <a:pPr lvl="1" fontAlgn="base"/>
            <a:r>
              <a:rPr lang="en-US" dirty="0"/>
              <a:t>The Association for Executives in Healthcare Information Security (</a:t>
            </a:r>
            <a:r>
              <a:rPr lang="en-US" dirty="0">
                <a:hlinkClick r:id="rId3"/>
              </a:rPr>
              <a:t>AEHIS</a:t>
            </a:r>
            <a:r>
              <a:rPr lang="en-US" dirty="0"/>
              <a:t>), </a:t>
            </a:r>
          </a:p>
          <a:p>
            <a:pPr lvl="1" fontAlgn="base"/>
            <a:r>
              <a:rPr lang="en-US" dirty="0"/>
              <a:t>The Association for Executives in Healthcare Information Applications (</a:t>
            </a:r>
            <a:r>
              <a:rPr lang="en-US" dirty="0">
                <a:hlinkClick r:id="rId4"/>
              </a:rPr>
              <a:t>AEHIA</a:t>
            </a:r>
            <a:r>
              <a:rPr lang="en-US" dirty="0"/>
              <a:t>), </a:t>
            </a:r>
          </a:p>
          <a:p>
            <a:pPr lvl="1" fontAlgn="base"/>
            <a:r>
              <a:rPr lang="en-US" dirty="0"/>
              <a:t>The Association for Executives in Healthcare Information Technology (</a:t>
            </a:r>
            <a:r>
              <a:rPr lang="en-US" dirty="0">
                <a:hlinkClick r:id="rId5"/>
              </a:rPr>
              <a:t>AEHIT</a:t>
            </a:r>
            <a:r>
              <a:rPr lang="en-US" dirty="0"/>
              <a:t>). </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36</a:t>
            </a:fld>
            <a:endParaRPr lang="en-US"/>
          </a:p>
        </p:txBody>
      </p:sp>
    </p:spTree>
    <p:extLst>
      <p:ext uri="{BB962C8B-B14F-4D97-AF65-F5344CB8AC3E}">
        <p14:creationId xmlns:p14="http://schemas.microsoft.com/office/powerpoint/2010/main" val="2206640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Focus Area 2 includes mentoring,</a:t>
            </a:r>
            <a:r>
              <a:rPr lang="en-US" baseline="0" dirty="0"/>
              <a:t> relationships, networking and recruiting/search firms</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37</a:t>
            </a:fld>
            <a:endParaRPr lang="en-US"/>
          </a:p>
        </p:txBody>
      </p:sp>
    </p:spTree>
    <p:extLst>
      <p:ext uri="{BB962C8B-B14F-4D97-AF65-F5344CB8AC3E}">
        <p14:creationId xmlns:p14="http://schemas.microsoft.com/office/powerpoint/2010/main" val="30191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Mentoring – training and guidance from experienced and trusted</a:t>
            </a:r>
            <a:r>
              <a:rPr lang="en-US" baseline="0" dirty="0"/>
              <a:t> advisor.  </a:t>
            </a:r>
          </a:p>
          <a:p>
            <a:r>
              <a:rPr lang="en-US" baseline="0" dirty="0"/>
              <a:t>It is a form of collaborative learning that can benefit both the mentor and the mentee, which is why it is important to both have many mentors and mentor many people (receiving and giving)</a:t>
            </a:r>
          </a:p>
          <a:p>
            <a:pPr lvl="1"/>
            <a:r>
              <a:rPr lang="en-US" dirty="0"/>
              <a:t>You should have a wide variety of mentors – people</a:t>
            </a:r>
            <a:r>
              <a:rPr lang="en-US" baseline="0" dirty="0"/>
              <a:t> from </a:t>
            </a:r>
            <a:r>
              <a:rPr lang="en-US" dirty="0"/>
              <a:t>different positions</a:t>
            </a:r>
            <a:r>
              <a:rPr lang="en-US" baseline="0" dirty="0"/>
              <a:t> and </a:t>
            </a:r>
            <a:r>
              <a:rPr lang="en-US" dirty="0"/>
              <a:t>backgrounds</a:t>
            </a:r>
          </a:p>
          <a:p>
            <a:pPr lvl="1"/>
            <a:r>
              <a:rPr lang="en-US" dirty="0"/>
              <a:t>Someone in a position you are aspiring to be, like the</a:t>
            </a:r>
            <a:r>
              <a:rPr lang="en-US" baseline="0" dirty="0"/>
              <a:t> C-suite</a:t>
            </a:r>
            <a:endParaRPr lang="en-US" dirty="0"/>
          </a:p>
          <a:p>
            <a:r>
              <a:rPr lang="en-US" dirty="0"/>
              <a:t>Mentoring</a:t>
            </a:r>
            <a:r>
              <a:rPr lang="en-US" baseline="0" dirty="0"/>
              <a:t> helps you g</a:t>
            </a:r>
            <a:r>
              <a:rPr lang="en-US" dirty="0"/>
              <a:t>ain insight into</a:t>
            </a:r>
            <a:r>
              <a:rPr lang="en-US" baseline="0" dirty="0"/>
              <a:t> yourself and your job</a:t>
            </a:r>
            <a:r>
              <a:rPr lang="en-US" dirty="0"/>
              <a:t> and broaden your perspective to prepare you to take on higher leadership roles</a:t>
            </a:r>
          </a:p>
          <a:p>
            <a:r>
              <a:rPr lang="en-US" dirty="0"/>
              <a:t>How can</a:t>
            </a:r>
            <a:r>
              <a:rPr lang="en-US" baseline="0" dirty="0"/>
              <a:t> you</a:t>
            </a:r>
            <a:r>
              <a:rPr lang="en-US" dirty="0"/>
              <a:t> get a mentor/mentee? There is the obvious way</a:t>
            </a:r>
            <a:r>
              <a:rPr lang="en-US" baseline="0" dirty="0"/>
              <a:t>, which is to just ask someone that you met that you feel you could learn from or that you feel you could help</a:t>
            </a:r>
            <a:endParaRPr lang="en-US" dirty="0"/>
          </a:p>
          <a:p>
            <a:pPr lvl="1"/>
            <a:r>
              <a:rPr lang="en-US" dirty="0"/>
              <a:t>Your organization might have a formal</a:t>
            </a:r>
            <a:r>
              <a:rPr lang="en-US" baseline="0" dirty="0"/>
              <a:t> program – our education service offers mentoring training and will arrange mentor/mentee relationships</a:t>
            </a:r>
            <a:endParaRPr lang="en-US" dirty="0"/>
          </a:p>
          <a:p>
            <a:pPr lvl="1"/>
            <a:r>
              <a:rPr lang="en-US" dirty="0"/>
              <a:t>Professional Societies</a:t>
            </a:r>
            <a:r>
              <a:rPr lang="en-US" baseline="0" dirty="0"/>
              <a:t> like ACCE and ACHE offer formal</a:t>
            </a:r>
            <a:r>
              <a:rPr lang="en-US" dirty="0"/>
              <a:t> mentor programs</a:t>
            </a:r>
          </a:p>
          <a:p>
            <a:pPr lvl="1"/>
            <a:endParaRPr lang="en-US" dirty="0"/>
          </a:p>
          <a:p>
            <a:pPr lvl="1"/>
            <a:r>
              <a:rPr lang="en-US" dirty="0"/>
              <a:t>So,</a:t>
            </a:r>
            <a:r>
              <a:rPr lang="en-US" baseline="0" dirty="0"/>
              <a:t> if you don’t already, go find mentors for yourself and offer yourself as a mentor for someone else – you will benefit and grow from both relationships</a:t>
            </a:r>
            <a:endParaRPr lang="en-US" dirty="0"/>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38</a:t>
            </a:fld>
            <a:endParaRPr lang="en-US"/>
          </a:p>
        </p:txBody>
      </p:sp>
    </p:spTree>
    <p:extLst>
      <p:ext uri="{BB962C8B-B14F-4D97-AF65-F5344CB8AC3E}">
        <p14:creationId xmlns:p14="http://schemas.microsoft.com/office/powerpoint/2010/main" val="3711827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KN</a:t>
            </a:r>
          </a:p>
          <a:p>
            <a:r>
              <a:rPr lang="en-US" dirty="0"/>
              <a:t>ACCE Mentoring Program</a:t>
            </a:r>
          </a:p>
          <a:p>
            <a:r>
              <a:rPr lang="en-US" dirty="0"/>
              <a:t>Help clinical engineers advance in their profession or outside their profession in the healthcare field</a:t>
            </a:r>
          </a:p>
          <a:p>
            <a:r>
              <a:rPr lang="en-US" dirty="0"/>
              <a:t>In</a:t>
            </a:r>
            <a:r>
              <a:rPr lang="en-US" baseline="0" dirty="0"/>
              <a:t> this program you would be p</a:t>
            </a:r>
            <a:r>
              <a:rPr lang="en-US" dirty="0"/>
              <a:t>aired with experienced member of ACCE</a:t>
            </a:r>
          </a:p>
          <a:p>
            <a:r>
              <a:rPr lang="en-US" sz="1200" kern="1200" dirty="0">
                <a:solidFill>
                  <a:schemeClr val="tx1"/>
                </a:solidFill>
                <a:latin typeface="+mn-lt"/>
                <a:ea typeface="+mn-ea"/>
                <a:cs typeface="+mn-cs"/>
              </a:rPr>
              <a:t>For the ACCE mentoring program, a mentor is defined as someone who possesses knowledge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and the ability and desire to guide and assist one who is less experienced. </a:t>
            </a:r>
          </a:p>
          <a:p>
            <a:r>
              <a:rPr lang="en-US" sz="1200" kern="1200" dirty="0">
                <a:solidFill>
                  <a:schemeClr val="tx1"/>
                </a:solidFill>
                <a:latin typeface="+mn-lt"/>
                <a:ea typeface="+mn-ea"/>
                <a:cs typeface="+mn-cs"/>
              </a:rPr>
              <a:t>The mentor is not to</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 a coach or a preceptor who provides technical information to the mentee, showing the mentee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the “how to” of the job. Instead, the mentor’s responsibilities include:</a:t>
            </a:r>
          </a:p>
          <a:p>
            <a:r>
              <a:rPr lang="en-US" sz="1200" kern="1200" dirty="0">
                <a:solidFill>
                  <a:schemeClr val="tx1"/>
                </a:solidFill>
                <a:latin typeface="+mn-lt"/>
                <a:ea typeface="+mn-ea"/>
                <a:cs typeface="+mn-cs"/>
              </a:rPr>
              <a:t>• Help the mentee identify career goals and develop a plan to achieve them</a:t>
            </a:r>
          </a:p>
          <a:p>
            <a:r>
              <a:rPr lang="en-US" sz="1200" kern="1200" dirty="0">
                <a:solidFill>
                  <a:schemeClr val="tx1"/>
                </a:solidFill>
                <a:latin typeface="+mn-lt"/>
                <a:ea typeface="+mn-ea"/>
                <a:cs typeface="+mn-cs"/>
              </a:rPr>
              <a:t>• Assist the mentee in developing an achievable career roadmap</a:t>
            </a:r>
          </a:p>
          <a:p>
            <a:r>
              <a:rPr lang="en-US" sz="1200" kern="1200" dirty="0">
                <a:solidFill>
                  <a:schemeClr val="tx1"/>
                </a:solidFill>
                <a:latin typeface="+mn-lt"/>
                <a:ea typeface="+mn-ea"/>
                <a:cs typeface="+mn-cs"/>
              </a:rPr>
              <a:t>• Provide advice and guidance on career development opportunities</a:t>
            </a:r>
          </a:p>
          <a:p>
            <a:r>
              <a:rPr lang="en-US" sz="1200" kern="1200" dirty="0">
                <a:solidFill>
                  <a:schemeClr val="tx1"/>
                </a:solidFill>
                <a:latin typeface="+mn-lt"/>
                <a:ea typeface="+mn-ea"/>
                <a:cs typeface="+mn-cs"/>
              </a:rPr>
              <a:t>• Provide suggestions that would enhance the mentee’s growth, for instance, appropriate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reading materials and websites to review, and professional groups to consider</a:t>
            </a:r>
          </a:p>
          <a:p>
            <a:r>
              <a:rPr lang="en-US" sz="1200" kern="1200" dirty="0">
                <a:solidFill>
                  <a:schemeClr val="tx1"/>
                </a:solidFill>
                <a:latin typeface="+mn-lt"/>
                <a:ea typeface="+mn-ea"/>
                <a:cs typeface="+mn-cs"/>
              </a:rPr>
              <a:t>• Recommend pursuits that will help develop specific areas in the mentee’s professional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advancement (e.g., written or oral communication skills, leadership skills, etc.)</a:t>
            </a:r>
          </a:p>
          <a:p>
            <a:r>
              <a:rPr lang="en-US" sz="1200" kern="1200" dirty="0">
                <a:solidFill>
                  <a:schemeClr val="tx1"/>
                </a:solidFill>
                <a:latin typeface="+mn-lt"/>
                <a:ea typeface="+mn-ea"/>
                <a:cs typeface="+mn-cs"/>
              </a:rPr>
              <a:t>A mentor is to have a non-supervisory relationship with her or his mentee. </a:t>
            </a:r>
            <a:endParaRPr lang="en-US" dirty="0"/>
          </a:p>
          <a:p>
            <a:endParaRPr lang="en-US" dirty="0"/>
          </a:p>
          <a:p>
            <a:r>
              <a:rPr lang="en-US" dirty="0"/>
              <a:t>Benefits of this mentoring program:</a:t>
            </a:r>
          </a:p>
          <a:p>
            <a:pPr lvl="1"/>
            <a:r>
              <a:rPr lang="en-US" dirty="0"/>
              <a:t>Personal growth – improving</a:t>
            </a:r>
            <a:r>
              <a:rPr lang="en-US" baseline="0" dirty="0"/>
              <a:t> your work ethic, the way you interact with others</a:t>
            </a:r>
            <a:endParaRPr lang="en-US" dirty="0"/>
          </a:p>
          <a:p>
            <a:pPr lvl="1"/>
            <a:r>
              <a:rPr lang="en-US" dirty="0"/>
              <a:t>Professional growth – communication skills, leadership</a:t>
            </a:r>
            <a:r>
              <a:rPr lang="en-US" baseline="0" dirty="0"/>
              <a:t> and managerial skills, </a:t>
            </a:r>
            <a:r>
              <a:rPr lang="en-US" dirty="0"/>
              <a:t>help you </a:t>
            </a:r>
            <a:r>
              <a:rPr lang="en-US" baseline="0" dirty="0"/>
              <a:t>reach higher level positions, like the C-Suite</a:t>
            </a:r>
            <a:endParaRPr lang="en-US" dirty="0"/>
          </a:p>
          <a:p>
            <a:pPr lvl="1"/>
            <a:r>
              <a:rPr lang="en-US" dirty="0"/>
              <a:t>Job enrichment – increased satisfaction and meaning in the</a:t>
            </a:r>
            <a:r>
              <a:rPr lang="en-US" baseline="0" dirty="0"/>
              <a:t> work that you do</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Mentor/mentee application forms</a:t>
            </a:r>
            <a:r>
              <a:rPr lang="en-US" sz="1200" kern="1200" baseline="0" dirty="0">
                <a:solidFill>
                  <a:schemeClr val="tx1"/>
                </a:solidFill>
                <a:latin typeface="+mn-lt"/>
                <a:ea typeface="+mn-ea"/>
                <a:cs typeface="+mn-cs"/>
              </a:rPr>
              <a:t> online on </a:t>
            </a:r>
            <a:r>
              <a:rPr lang="en-US" sz="1200" kern="1200" baseline="0" dirty="0" err="1">
                <a:solidFill>
                  <a:schemeClr val="tx1"/>
                </a:solidFill>
                <a:latin typeface="+mn-lt"/>
                <a:ea typeface="+mn-ea"/>
                <a:cs typeface="+mn-cs"/>
              </a:rPr>
              <a:t>ACCE’s</a:t>
            </a:r>
            <a:r>
              <a:rPr lang="en-US" sz="1200" kern="1200" baseline="0" dirty="0">
                <a:solidFill>
                  <a:schemeClr val="tx1"/>
                </a:solidFill>
                <a:latin typeface="+mn-lt"/>
                <a:ea typeface="+mn-ea"/>
                <a:cs typeface="+mn-cs"/>
              </a:rPr>
              <a:t> website at the link shown on the slide.  I’ve also included the contact information for </a:t>
            </a:r>
            <a:r>
              <a:rPr lang="en-US" sz="1200" kern="1200" baseline="0" dirty="0" err="1">
                <a:solidFill>
                  <a:schemeClr val="tx1"/>
                </a:solidFill>
                <a:latin typeface="+mn-lt"/>
                <a:ea typeface="+mn-ea"/>
                <a:cs typeface="+mn-cs"/>
              </a:rPr>
              <a:t>ACCE’s</a:t>
            </a:r>
            <a:r>
              <a:rPr lang="en-US" sz="1200" kern="1200" baseline="0" dirty="0">
                <a:solidFill>
                  <a:schemeClr val="tx1"/>
                </a:solidFill>
                <a:latin typeface="+mn-lt"/>
                <a:ea typeface="+mn-ea"/>
                <a:cs typeface="+mn-cs"/>
              </a:rPr>
              <a:t> mentoring chair: Larry </a:t>
            </a:r>
            <a:r>
              <a:rPr lang="en-US" sz="1200" kern="1200" baseline="0" dirty="0" err="1">
                <a:solidFill>
                  <a:schemeClr val="tx1"/>
                </a:solidFill>
                <a:latin typeface="+mn-lt"/>
                <a:ea typeface="+mn-ea"/>
                <a:cs typeface="+mn-cs"/>
              </a:rPr>
              <a:t>Fennigkoh</a:t>
            </a:r>
            <a:r>
              <a:rPr lang="en-US" sz="1200" kern="1200" baseline="0" dirty="0">
                <a:solidFill>
                  <a:schemeClr val="tx1"/>
                </a:solidFill>
                <a:latin typeface="+mn-lt"/>
                <a:ea typeface="+mn-ea"/>
                <a:cs typeface="+mn-cs"/>
              </a:rPr>
              <a:t> if you would like to email him with questions.</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03E7AA6-2AB9-40EC-8C28-236D0D2A8059}"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dirty="0"/>
              <a:t>ACHE Diversity Forum’s New Mentoring Connection (MC)</a:t>
            </a:r>
          </a:p>
          <a:p>
            <a:pPr lvl="1"/>
            <a:r>
              <a:rPr lang="en-US" dirty="0"/>
              <a:t>Will build upon the ACHE Leadership Mentoring Network, with a 1:1 virtual mentoring experience</a:t>
            </a:r>
          </a:p>
          <a:p>
            <a:pPr lvl="1"/>
            <a:r>
              <a:rPr lang="en-US" dirty="0"/>
              <a:t>The Forums’ MC will add social-identity mentoring features to enhance the mentor-mentee connection</a:t>
            </a:r>
          </a:p>
          <a:p>
            <a:pPr lvl="1"/>
            <a:r>
              <a:rPr lang="en-US" dirty="0"/>
              <a:t>Launched March 2019 in Chicago</a:t>
            </a:r>
          </a:p>
          <a:p>
            <a:r>
              <a:rPr lang="en-US" dirty="0"/>
              <a:t> 2019 Forum Mentoring Connection Schedule: </a:t>
            </a:r>
          </a:p>
          <a:p>
            <a:pPr lvl="1"/>
            <a:r>
              <a:rPr lang="en-US" b="1" i="1" dirty="0"/>
              <a:t>March-April</a:t>
            </a:r>
            <a:r>
              <a:rPr lang="en-US" dirty="0"/>
              <a:t>: Mentor and Mentee application period </a:t>
            </a:r>
          </a:p>
          <a:p>
            <a:pPr lvl="1"/>
            <a:r>
              <a:rPr lang="en-US" b="1" i="1" dirty="0"/>
              <a:t>May: </a:t>
            </a:r>
            <a:r>
              <a:rPr lang="en-US" dirty="0"/>
              <a:t>Mentoring matches confirmed and activated </a:t>
            </a:r>
          </a:p>
          <a:p>
            <a:pPr lvl="1"/>
            <a:r>
              <a:rPr lang="en-US" b="1" i="1" dirty="0"/>
              <a:t>June-November</a:t>
            </a:r>
            <a:r>
              <a:rPr lang="en-US" dirty="0"/>
              <a:t>: 6-month Mentoring Connection active </a:t>
            </a:r>
          </a:p>
          <a:p>
            <a:pPr lvl="1"/>
            <a:r>
              <a:rPr lang="en-US" b="1" i="1" dirty="0"/>
              <a:t>December: </a:t>
            </a:r>
            <a:r>
              <a:rPr lang="en-US" dirty="0"/>
              <a:t>Program wrap-up and debriefing </a:t>
            </a:r>
          </a:p>
          <a:p>
            <a:r>
              <a:rPr lang="en-US" b="1" dirty="0"/>
              <a:t>Become a Forum MC Mentor to </a:t>
            </a:r>
          </a:p>
          <a:p>
            <a:pPr lvl="1"/>
            <a:r>
              <a:rPr lang="en-US" dirty="0"/>
              <a:t>Benefit from fresh perspectives, learn about yourself as a leader, derive satisfaction from supporting another’s career development, and contribute to advancing diversity in healthcare management. To qualify as an MC mentor you must be a current ACHE Member with at least 10 years healthcare management experience and have a demonstrated interest in the Forum’s mission. </a:t>
            </a:r>
          </a:p>
          <a:p>
            <a:r>
              <a:rPr lang="en-US" b="1" dirty="0"/>
              <a:t>Become a Forum MC Mentee to </a:t>
            </a:r>
            <a:r>
              <a:rPr lang="en-US" dirty="0"/>
              <a:t>establish a professional connection with an experienced professional who can personally identify with your opportunities and challenges. To qualify as an MC Mentee you can be at any career level; and you must be a Diversity Forum member, not a student, and currently employed in an healthcare-related position. </a:t>
            </a:r>
          </a:p>
          <a:p>
            <a:r>
              <a:rPr lang="en-US" b="1" dirty="0"/>
              <a:t>For more information, contact diversity@ache.org </a:t>
            </a:r>
            <a:endParaRPr lang="en-US" dirty="0"/>
          </a:p>
          <a:p>
            <a:r>
              <a:rPr lang="en-US" b="1" dirty="0"/>
              <a:t>Apply today as a Mentor or Mentee at ache.org/Mentoring</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40</a:t>
            </a:fld>
            <a:endParaRPr lang="en-US"/>
          </a:p>
        </p:txBody>
      </p:sp>
    </p:spTree>
    <p:extLst>
      <p:ext uri="{BB962C8B-B14F-4D97-AF65-F5344CB8AC3E}">
        <p14:creationId xmlns:p14="http://schemas.microsoft.com/office/powerpoint/2010/main" val="1479590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dirty="0"/>
              <a:t>Professional Coach, Executive Coach or Career Coach</a:t>
            </a:r>
          </a:p>
          <a:p>
            <a:r>
              <a:rPr lang="en-US" dirty="0"/>
              <a:t>Great leaders may seem all knowing if they have been successful throughout their career and have led teams effectively. They may seem to have little room for improvement. </a:t>
            </a:r>
          </a:p>
          <a:p>
            <a:r>
              <a:rPr lang="en-US" dirty="0"/>
              <a:t>Working with a coach is one of the most impactful ways to cultivate further strengths in EI competencies. Leaders at any level can benefit from a coach’s feedback. A coach can help us recognize patterns in our behavior we would otherwise be unaware of, and can guide us in developing new ways of handling emotions in ourselves and in our relationships.</a:t>
            </a:r>
          </a:p>
          <a:p>
            <a:r>
              <a:rPr lang="en-US" dirty="0"/>
              <a:t>A coach can also help us “unstick” unproductive habits and provide motivation as we encounter roadblocks.</a:t>
            </a:r>
          </a:p>
          <a:p>
            <a:endParaRPr lang="en-US" dirty="0"/>
          </a:p>
          <a:p>
            <a:r>
              <a:rPr lang="en-US" dirty="0"/>
              <a:t>Professional career coaches are skilled and trained in helping you create a personalized plan designed to meet your goals. So, while you can definitely unearth a ton of great material online—resume templates, cover letter tips, sample interview questions—you’ll get advice and information tailored specifically to your needs when you work with an expert.</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41</a:t>
            </a:fld>
            <a:endParaRPr lang="en-US"/>
          </a:p>
        </p:txBody>
      </p:sp>
    </p:spTree>
    <p:extLst>
      <p:ext uri="{BB962C8B-B14F-4D97-AF65-F5344CB8AC3E}">
        <p14:creationId xmlns:p14="http://schemas.microsoft.com/office/powerpoint/2010/main" val="24984822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We’ve discussed mentors and coaches, but those are not</a:t>
            </a:r>
            <a:r>
              <a:rPr lang="en-US" baseline="0" dirty="0"/>
              <a:t> the only relationships you need.  In your own job, you have professional relationships with everyone you work with, and those relationships can define the quality of your work environment in the present, but they can also define your future.  I’m sure everyone’s heard the phrase “it’s all about who you know”, and as much as we wish it weren’t true all the time, it oftentimes is the case, which is why relationships are so key to moving up in your career and especially to the C-Suite.</a:t>
            </a:r>
          </a:p>
          <a:p>
            <a:r>
              <a:rPr lang="en-US" baseline="0" dirty="0"/>
              <a:t>Her are some relationships to consider to help you get to the C-Suite:</a:t>
            </a:r>
          </a:p>
          <a:p>
            <a:r>
              <a:rPr lang="en-US" baseline="0" dirty="0"/>
              <a:t>Supervisor – talk to your supervisor about your career goals.  Supervisors want to know what your aspirations are, and he/she could be able to help you get there.  Also, you need to have a good relationship with your supervisor, because any future employer could contact him/her to get an opinion on you to find out how you are as an employee before they decide to hire you – you always want your supervisor to give positive feedback and their recommendation.</a:t>
            </a:r>
          </a:p>
          <a:p>
            <a:r>
              <a:rPr lang="en-US" baseline="0" dirty="0"/>
              <a:t>C-Suite members – establish relationships with and really get to know your organizations C-Suite members.  Showing them that you are interested in what they do and are willing to help, will help you when you apply for a position in the C-Suite – they will already know you and hopefully have a good relationship with you.  You could even ask one to be a mentor for you like we discussed earlier.  That could provide you with even more opportunities to join the C-Suite.</a:t>
            </a:r>
          </a:p>
          <a:p>
            <a:r>
              <a:rPr lang="en-US" baseline="0" dirty="0"/>
              <a:t>Leaders in the HTM or healthcare industry – while at conferences or professional events, introduce yourself to these leaders to establish the beginning of a relationship, and maybe ask if you could contact them some time to discuss certain topics or provide mentoring.  Make sure you communicate regularly (but not too frequently) to maintain the relationship, and remember that relationships are give and take, so be thinking of what you can offer this person also.</a:t>
            </a:r>
          </a:p>
          <a:p>
            <a:r>
              <a:rPr lang="en-US" baseline="0" dirty="0"/>
              <a:t>Volunteer with professional organizations to establish relationships with people in the organization.  Some of these people could be leaders in the HTM community, but they could also provide learning opportunities and advice in your career to help you along your journey to join the C-Suite.</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42</a:t>
            </a:fld>
            <a:endParaRPr lang="en-US"/>
          </a:p>
        </p:txBody>
      </p:sp>
    </p:spTree>
    <p:extLst>
      <p:ext uri="{BB962C8B-B14F-4D97-AF65-F5344CB8AC3E}">
        <p14:creationId xmlns:p14="http://schemas.microsoft.com/office/powerpoint/2010/main" val="41200790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So,</a:t>
            </a:r>
            <a:r>
              <a:rPr lang="en-US" baseline="0" dirty="0"/>
              <a:t> those were some suggestions for people to establish relationships with if you haven’t already, but what is a relationship?</a:t>
            </a:r>
          </a:p>
          <a:p>
            <a:r>
              <a:rPr lang="en-US" baseline="0" dirty="0"/>
              <a:t>For everyone in here that is in a personal relationship – married, dating, etc. – you know relationships take work:</a:t>
            </a:r>
          </a:p>
          <a:p>
            <a:r>
              <a:rPr lang="en-US" baseline="0" dirty="0"/>
              <a:t>In order to manage your professional relationships to help them grow, you should do the following:</a:t>
            </a:r>
          </a:p>
          <a:p>
            <a:r>
              <a:rPr lang="en-US" baseline="0" dirty="0"/>
              <a:t>Communicate, Lead, Educate, and Recognize.  I think recognize is something we do not always think about, but it is important.  It is human nature to want to feel recognized in any relationship, whether it be your boss recognizing you for the excellent job you did on a project, or a colleague recognizing you for the assistance you gave them – it gives us a sense of being needed and a sense of accomplishment, so remember to recognize in your relationships.</a:t>
            </a:r>
          </a:p>
          <a:p>
            <a:r>
              <a:rPr lang="en-US" baseline="0" dirty="0"/>
              <a:t>Characteristics of relationships – relationships should help others succeed, foster teamwork, and be honest, dependable and ethical.  Relationships not based on these characteristics are not healthy and will not benefit you or the other person.</a:t>
            </a:r>
          </a:p>
          <a:p>
            <a:r>
              <a:rPr lang="en-US" baseline="0" dirty="0"/>
              <a:t>Mentors – like we spoke about previously – mentors provide direction and support and they can be very instrumental in your career path.</a:t>
            </a:r>
          </a:p>
          <a:p>
            <a:r>
              <a:rPr lang="en-US" baseline="0" dirty="0"/>
              <a:t>Finally, engage your stakeholders and foster relationships with them – This is j</a:t>
            </a:r>
            <a:r>
              <a:rPr lang="en-US" dirty="0"/>
              <a:t>ust one example of your stakeholders there could be more – your superiors, your subordinates,</a:t>
            </a:r>
            <a:r>
              <a:rPr lang="en-US" baseline="0" dirty="0"/>
              <a:t> internal stakeholders like clinicians, and external stakeholders like the patients you serve.  Establishing relationships with your stakeholders and keeping them engaged in what you do can help you in your current position and could help you get your future position.</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43</a:t>
            </a:fld>
            <a:endParaRPr lang="en-US"/>
          </a:p>
        </p:txBody>
      </p:sp>
    </p:spTree>
    <p:extLst>
      <p:ext uri="{BB962C8B-B14F-4D97-AF65-F5344CB8AC3E}">
        <p14:creationId xmlns:p14="http://schemas.microsoft.com/office/powerpoint/2010/main" val="39384441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We’re moving</a:t>
            </a:r>
            <a:r>
              <a:rPr lang="en-US" baseline="0" dirty="0"/>
              <a:t> on now to networking and recruiting/search firms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One</a:t>
            </a:r>
            <a:r>
              <a:rPr lang="en-US" baseline="0" dirty="0"/>
              <a:t> thing to note is that networking and relationships are slightly different</a:t>
            </a:r>
            <a:r>
              <a:rPr lang="en-US" dirty="0"/>
              <a:t>.  Networking – one side has a stake in the outcome of the relationship (i.e. vendor, or you looking for a job).  Relationships – both volunteering to help each other, each is looking out for the other to succeed,</a:t>
            </a:r>
            <a:r>
              <a:rPr lang="en-US" baseline="0" dirty="0"/>
              <a:t> mutually beneficial</a:t>
            </a:r>
            <a:r>
              <a:rPr lang="en-US" dirty="0"/>
              <a:t>.</a:t>
            </a:r>
          </a:p>
          <a:p>
            <a:pPr lvl="1"/>
            <a:r>
              <a:rPr lang="en-US" dirty="0"/>
              <a:t>Merriam-Webster Dictionary defines networking as </a:t>
            </a:r>
            <a:r>
              <a:rPr lang="en-US" dirty="0">
                <a:solidFill>
                  <a:schemeClr val="accent5"/>
                </a:solidFill>
              </a:rPr>
              <a:t>“</a:t>
            </a:r>
            <a:r>
              <a:rPr lang="en-US" i="1" dirty="0">
                <a:solidFill>
                  <a:schemeClr val="accent5"/>
                </a:solidFill>
              </a:rPr>
              <a:t>the exchange of information or services among individuals, groups, or institutions…specifically: the cultivation of productive relationships for employment or business</a:t>
            </a:r>
            <a:r>
              <a:rPr lang="en-US" dirty="0">
                <a:solidFill>
                  <a:schemeClr val="accent5"/>
                </a:solidFill>
              </a:rPr>
              <a:t>” – establishing</a:t>
            </a:r>
            <a:r>
              <a:rPr lang="en-US" baseline="0" dirty="0">
                <a:solidFill>
                  <a:schemeClr val="accent5"/>
                </a:solidFill>
              </a:rPr>
              <a:t> a relationship for the benefit of getting a job, generally</a:t>
            </a:r>
            <a:endParaRPr lang="en-US" dirty="0">
              <a:solidFill>
                <a:schemeClr val="accent5"/>
              </a:solidFill>
            </a:endParaRPr>
          </a:p>
          <a:p>
            <a:pPr lvl="1"/>
            <a:r>
              <a:rPr lang="en-US" dirty="0"/>
              <a:t>Networking avenues: </a:t>
            </a:r>
          </a:p>
          <a:p>
            <a:pPr lvl="2"/>
            <a:r>
              <a:rPr lang="en-US" dirty="0"/>
              <a:t>Social Media (i.e. Linked In)</a:t>
            </a:r>
          </a:p>
          <a:p>
            <a:pPr lvl="2"/>
            <a:r>
              <a:rPr lang="en-US" dirty="0"/>
              <a:t>Society/Organization membership</a:t>
            </a:r>
          </a:p>
          <a:p>
            <a:pPr lvl="2"/>
            <a:r>
              <a:rPr lang="en-US" dirty="0"/>
              <a:t>Conferences/Events</a:t>
            </a:r>
          </a:p>
          <a:p>
            <a:r>
              <a:rPr lang="en-US" dirty="0"/>
              <a:t>Recruiting/Search Firms – another tool</a:t>
            </a:r>
            <a:r>
              <a:rPr lang="en-US" baseline="0" dirty="0"/>
              <a:t> to assist you in your C-Suite job search</a:t>
            </a:r>
            <a:endParaRPr lang="en-US" dirty="0"/>
          </a:p>
          <a:p>
            <a:pPr lvl="1"/>
            <a:r>
              <a:rPr lang="en-US" dirty="0"/>
              <a:t>The</a:t>
            </a:r>
            <a:r>
              <a:rPr lang="en-US" baseline="0" dirty="0"/>
              <a:t> services offered by recruiting/search firms p</a:t>
            </a:r>
            <a:r>
              <a:rPr lang="en-US" dirty="0"/>
              <a:t>rovide</a:t>
            </a:r>
            <a:r>
              <a:rPr lang="en-US" baseline="0" dirty="0"/>
              <a:t> a</a:t>
            </a:r>
            <a:r>
              <a:rPr lang="en-US" dirty="0"/>
              <a:t> way for employers to find qualified people to fill executive positions,</a:t>
            </a:r>
            <a:r>
              <a:rPr lang="en-US" baseline="0" dirty="0"/>
              <a:t> but they c</a:t>
            </a:r>
            <a:r>
              <a:rPr lang="en-US" dirty="0"/>
              <a:t>an also help you in your executive job search</a:t>
            </a:r>
          </a:p>
          <a:p>
            <a:pPr lvl="1"/>
            <a:r>
              <a:rPr lang="en-US" dirty="0" err="1"/>
              <a:t>Syed</a:t>
            </a:r>
            <a:r>
              <a:rPr lang="en-US" dirty="0"/>
              <a:t> is going to speak more about how recruiting/search</a:t>
            </a:r>
            <a:r>
              <a:rPr lang="en-US" baseline="0" dirty="0"/>
              <a:t> firms work and how they can work for you.</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44</a:t>
            </a:fld>
            <a:endParaRPr lang="en-US"/>
          </a:p>
        </p:txBody>
      </p:sp>
    </p:spTree>
    <p:extLst>
      <p:ext uri="{BB962C8B-B14F-4D97-AF65-F5344CB8AC3E}">
        <p14:creationId xmlns:p14="http://schemas.microsoft.com/office/powerpoint/2010/main" val="40822628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dirty="0"/>
              <a:t>When hiring senior executive-level talent (C-suite, VP, etc.), a client (hiring organization) may retain an executive search firm to help them find the very best talent to fill the position. </a:t>
            </a:r>
          </a:p>
          <a:p>
            <a:r>
              <a:rPr lang="en-US" dirty="0"/>
              <a:t>Search firms are specialized management consulting firms that deliver extensive benefits beyond finding and attracting candidates -- from assessing an organization and its culture and assimilating a new leader for optimum success, to advising executive leadership and boards. </a:t>
            </a:r>
          </a:p>
          <a:p>
            <a:r>
              <a:rPr lang="en-US" dirty="0"/>
              <a:t>Search firms work for their clients to find top executive candidates who fill gaps in their leadership teams. Search consultants offer industry-specific knowledge and expertise to ensure the most qualified and appropriate candidate is selected. </a:t>
            </a:r>
          </a:p>
          <a:p>
            <a:r>
              <a:rPr lang="en-US" dirty="0"/>
              <a:t>Executive search involves in-depth research, private networking, exhaustive screening and a methodically thought-out selection process to gain a prosperous outcome for the hiring organization. </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45</a:t>
            </a:fld>
            <a:endParaRPr lang="en-US"/>
          </a:p>
        </p:txBody>
      </p:sp>
    </p:spTree>
    <p:extLst>
      <p:ext uri="{BB962C8B-B14F-4D97-AF65-F5344CB8AC3E}">
        <p14:creationId xmlns:p14="http://schemas.microsoft.com/office/powerpoint/2010/main" val="1765527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46</a:t>
            </a:fld>
            <a:endParaRPr lang="en-US"/>
          </a:p>
        </p:txBody>
      </p:sp>
    </p:spTree>
    <p:extLst>
      <p:ext uri="{BB962C8B-B14F-4D97-AF65-F5344CB8AC3E}">
        <p14:creationId xmlns:p14="http://schemas.microsoft.com/office/powerpoint/2010/main" val="32010432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47</a:t>
            </a:fld>
            <a:endParaRPr lang="en-US"/>
          </a:p>
        </p:txBody>
      </p:sp>
    </p:spTree>
    <p:extLst>
      <p:ext uri="{BB962C8B-B14F-4D97-AF65-F5344CB8AC3E}">
        <p14:creationId xmlns:p14="http://schemas.microsoft.com/office/powerpoint/2010/main" val="1258304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r>
              <a:rPr lang="en-US" dirty="0"/>
              <a:t>Job descriptions of open promotional positions – look at what experience is required and what is nice to have</a:t>
            </a:r>
          </a:p>
          <a:p>
            <a:r>
              <a:rPr lang="en-US" dirty="0"/>
              <a:t>You can look on-line to get ideas</a:t>
            </a:r>
          </a:p>
          <a:p>
            <a:r>
              <a:rPr lang="en-US" dirty="0"/>
              <a:t>Read bio of present leaders – to get a better idea of the experience needed</a:t>
            </a:r>
          </a:p>
          <a:p>
            <a:r>
              <a:rPr lang="en-US" dirty="0"/>
              <a:t>Innovative and collaborative</a:t>
            </a:r>
          </a:p>
        </p:txBody>
      </p:sp>
      <p:sp>
        <p:nvSpPr>
          <p:cNvPr id="4" name="Slide Number Placeholder 3"/>
          <p:cNvSpPr>
            <a:spLocks noGrp="1"/>
          </p:cNvSpPr>
          <p:nvPr>
            <p:ph type="sldNum" sz="quarter" idx="5"/>
          </p:nvPr>
        </p:nvSpPr>
        <p:spPr/>
        <p:txBody>
          <a:bodyPr/>
          <a:lstStyle/>
          <a:p>
            <a:fld id="{203E7AA6-2AB9-40EC-8C28-236D0D2A8059}" type="slidenum">
              <a:rPr lang="en-US" smtClean="0"/>
              <a:pPr/>
              <a:t>48</a:t>
            </a:fld>
            <a:endParaRPr lang="en-US"/>
          </a:p>
        </p:txBody>
      </p:sp>
    </p:spTree>
    <p:extLst>
      <p:ext uri="{BB962C8B-B14F-4D97-AF65-F5344CB8AC3E}">
        <p14:creationId xmlns:p14="http://schemas.microsoft.com/office/powerpoint/2010/main" val="28360147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Without saying – have you labeled others you work with?   </a:t>
            </a:r>
          </a:p>
          <a:p>
            <a:r>
              <a:rPr lang="en-US" dirty="0"/>
              <a:t>	if you need help, you know who the go-to person is – he/she is very helpful.  Conversely – you know who to avoid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you have a different image in your mind for what a supervisor </a:t>
            </a:r>
            <a:r>
              <a:rPr lang="en-US" u="sng" dirty="0"/>
              <a:t>could</a:t>
            </a:r>
            <a:r>
              <a:rPr lang="en-US" dirty="0"/>
              <a:t> look like versus what you </a:t>
            </a:r>
            <a:r>
              <a:rPr lang="en-US" u="sng" dirty="0"/>
              <a:t>expect</a:t>
            </a:r>
            <a:r>
              <a:rPr lang="en-US" dirty="0"/>
              <a:t> a C.E.O. to look like?</a:t>
            </a:r>
          </a:p>
          <a:p>
            <a:r>
              <a:rPr lang="en-US" dirty="0"/>
              <a:t>	BMET used to come in a suit and tie, people used to tease him, but it helped him move further up in his career</a:t>
            </a:r>
          </a:p>
        </p:txBody>
      </p:sp>
      <p:sp>
        <p:nvSpPr>
          <p:cNvPr id="4" name="Slide Number Placeholder 3"/>
          <p:cNvSpPr>
            <a:spLocks noGrp="1"/>
          </p:cNvSpPr>
          <p:nvPr>
            <p:ph type="sldNum" sz="quarter" idx="5"/>
          </p:nvPr>
        </p:nvSpPr>
        <p:spPr/>
        <p:txBody>
          <a:bodyPr/>
          <a:lstStyle/>
          <a:p>
            <a:fld id="{203E7AA6-2AB9-40EC-8C28-236D0D2A8059}" type="slidenum">
              <a:rPr lang="en-US" smtClean="0"/>
              <a:pPr/>
              <a:t>49</a:t>
            </a:fld>
            <a:endParaRPr lang="en-US"/>
          </a:p>
        </p:txBody>
      </p:sp>
    </p:spTree>
    <p:extLst>
      <p:ext uri="{BB962C8B-B14F-4D97-AF65-F5344CB8AC3E}">
        <p14:creationId xmlns:p14="http://schemas.microsoft.com/office/powerpoint/2010/main" val="4637611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50</a:t>
            </a:fld>
            <a:endParaRPr lang="en-US"/>
          </a:p>
        </p:txBody>
      </p:sp>
    </p:spTree>
    <p:extLst>
      <p:ext uri="{BB962C8B-B14F-4D97-AF65-F5344CB8AC3E}">
        <p14:creationId xmlns:p14="http://schemas.microsoft.com/office/powerpoint/2010/main" val="8351094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While your performance at work is very important, you not only need to perform well, you need to excel</a:t>
            </a:r>
          </a:p>
          <a:p>
            <a:r>
              <a:rPr lang="en-US" dirty="0"/>
              <a:t>Be the Go-To person – you know who these people are,</a:t>
            </a:r>
            <a:r>
              <a:rPr lang="en-US" baseline="0" dirty="0"/>
              <a:t> we all have them at our organizations, and you need to be one of them.  You do that by…</a:t>
            </a:r>
            <a:endParaRPr lang="en-US" dirty="0"/>
          </a:p>
          <a:p>
            <a:pPr lvl="1"/>
            <a:r>
              <a:rPr lang="en-US" dirty="0"/>
              <a:t>Do your best at your current job</a:t>
            </a:r>
          </a:p>
          <a:p>
            <a:pPr lvl="1"/>
            <a:r>
              <a:rPr lang="en-US" dirty="0"/>
              <a:t>Volunteer for tasks outside of your job, show you are willing to take on other responsibilities</a:t>
            </a:r>
          </a:p>
          <a:p>
            <a:pPr lvl="1"/>
            <a:r>
              <a:rPr lang="en-US" dirty="0"/>
              <a:t>Be willing to do everything and do it well – even if it is not something</a:t>
            </a:r>
            <a:r>
              <a:rPr lang="en-US" baseline="0" dirty="0"/>
              <a:t> you are particularly interested in doing</a:t>
            </a:r>
          </a:p>
          <a:p>
            <a:r>
              <a:rPr lang="en-US" dirty="0"/>
              <a:t>Find unfulfilled needs and fill them</a:t>
            </a:r>
          </a:p>
          <a:p>
            <a:r>
              <a:rPr lang="en-US" dirty="0"/>
              <a:t>Unfulfilled need – process that needs work that everyone knows is broken and needs to be fixed but no one wants to volunteer to fix because it will be messy and time consuming.</a:t>
            </a:r>
            <a:r>
              <a:rPr lang="en-US" baseline="0" dirty="0"/>
              <a:t>  Unfulfilled needs are usually not glamorous or attractive (or they probably would not be unfulfilled), but they are things that need to be done – so be that person to do them…and do it well!</a:t>
            </a:r>
          </a:p>
          <a:p>
            <a:r>
              <a:rPr lang="en-US" dirty="0"/>
              <a:t>Be a constant team-player – use</a:t>
            </a:r>
            <a:r>
              <a:rPr lang="en-US" baseline="0" dirty="0"/>
              <a:t> the relationships you’ve developed and work with everyone.</a:t>
            </a:r>
            <a:endParaRPr lang="en-US" dirty="0"/>
          </a:p>
          <a:p>
            <a:r>
              <a:rPr lang="en-US" dirty="0"/>
              <a:t>Be persistent and share your vision – don’t give up on your goals – persistence will get you there eventually,</a:t>
            </a:r>
            <a:r>
              <a:rPr lang="en-US" baseline="0" dirty="0"/>
              <a:t> and share your vision, so everyone knows your ideas and aspirations – the more they know the more they will remember and think of you when that C-Suite position opens up</a:t>
            </a:r>
            <a:endParaRPr lang="en-US" dirty="0"/>
          </a:p>
          <a:p>
            <a:r>
              <a:rPr lang="en-US" dirty="0"/>
              <a:t>Take acting/detail positions in roles you are striving towards – In</a:t>
            </a:r>
            <a:r>
              <a:rPr lang="en-US" baseline="0" dirty="0"/>
              <a:t> your organization, if someone in the C-Suite is going to be out for an extended amount of time or if a vacancy for a C-Suite member just opened up in your organization, maybe at a different location, and they know the hiring process will be long (like the VA), they could announce acting or detail positions to help fill those needs until the person returns or the position is filled permanently.  Offer to take these positions if it is a role you are striving towards, because at the very least it will give you more experience, but it also could give you a leg up in getting that position permanently.</a:t>
            </a:r>
            <a:endParaRPr lang="en-US" dirty="0"/>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51</a:t>
            </a:fld>
            <a:endParaRPr lang="en-US"/>
          </a:p>
        </p:txBody>
      </p:sp>
    </p:spTree>
    <p:extLst>
      <p:ext uri="{BB962C8B-B14F-4D97-AF65-F5344CB8AC3E}">
        <p14:creationId xmlns:p14="http://schemas.microsoft.com/office/powerpoint/2010/main" val="8056436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The last Focus area</a:t>
            </a:r>
            <a:r>
              <a:rPr lang="en-US" baseline="0" dirty="0"/>
              <a:t> is about thinking like a C-Suite.  </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52</a:t>
            </a:fld>
            <a:endParaRPr lang="en-US"/>
          </a:p>
        </p:txBody>
      </p:sp>
    </p:spTree>
    <p:extLst>
      <p:ext uri="{BB962C8B-B14F-4D97-AF65-F5344CB8AC3E}">
        <p14:creationId xmlns:p14="http://schemas.microsoft.com/office/powerpoint/2010/main" val="2130469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Thinking like a C-Suite is about </a:t>
            </a:r>
            <a:r>
              <a:rPr lang="en-US" baseline="0" dirty="0"/>
              <a:t>getting yourself in the right mindset to take a position in the C-Suite.</a:t>
            </a:r>
            <a:endParaRPr lang="en-US" dirty="0"/>
          </a:p>
          <a:p>
            <a:r>
              <a:rPr lang="en-US" dirty="0"/>
              <a:t>Connect with C-Suite Goals – know</a:t>
            </a:r>
            <a:r>
              <a:rPr lang="en-US" baseline="0" dirty="0"/>
              <a:t> how you can help them meet these goals – what do you have to offer</a:t>
            </a:r>
            <a:endParaRPr lang="en-US" dirty="0"/>
          </a:p>
          <a:p>
            <a:pPr lvl="1"/>
            <a:r>
              <a:rPr lang="en-US" dirty="0"/>
              <a:t>Strategic vision of the organization</a:t>
            </a:r>
          </a:p>
          <a:p>
            <a:pPr lvl="1"/>
            <a:r>
              <a:rPr lang="en-US" dirty="0"/>
              <a:t>Revenue</a:t>
            </a:r>
          </a:p>
          <a:p>
            <a:pPr lvl="1"/>
            <a:r>
              <a:rPr lang="en-US" dirty="0"/>
              <a:t>Patient access</a:t>
            </a:r>
          </a:p>
          <a:p>
            <a:pPr lvl="1"/>
            <a:r>
              <a:rPr lang="en-US" dirty="0"/>
              <a:t>Customer experience</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rPr>
              <a:t>Know the performance metrics/trends – how does the C-Suite track their</a:t>
            </a:r>
            <a:r>
              <a:rPr lang="en-US" sz="2800" baseline="0" dirty="0">
                <a:solidFill>
                  <a:schemeClr val="tx1"/>
                </a:solidFill>
              </a:rPr>
              <a:t> performance – be familiar with it and know what you can do to improve any of the metrics</a:t>
            </a:r>
            <a:endParaRPr lang="en-US" dirty="0"/>
          </a:p>
          <a:p>
            <a:r>
              <a:rPr lang="en-US" dirty="0"/>
              <a:t>VA C-suite metrics – SAIL – Strategic Analytics for Improvement and Learning</a:t>
            </a:r>
          </a:p>
          <a:p>
            <a:r>
              <a:rPr lang="en-US" b="1" dirty="0">
                <a:effectLst/>
              </a:rPr>
              <a:t>SAIL</a:t>
            </a:r>
            <a:r>
              <a:rPr lang="en-US" dirty="0">
                <a:effectLst/>
              </a:rPr>
              <a:t> is a web-based balanced scorecard model that the Department of Veterans Affairs (VA) developed to measure, evaluate and benchmark quality and efficiency at VA medical centers (VAMCs). VA designed SAIL for internal benchmarking within VHA, to spotlight the successful strategies of VA’s top performers in order to promote high quality, safety and value-based health care across all of its VAMCs. As SAIL’s name indicates, it is oriented to support improvement and learning; this is consistent with VHA’s vision of “learning, discovery and continuous improvement". </a:t>
            </a:r>
          </a:p>
          <a:p>
            <a:r>
              <a:rPr lang="en-US" dirty="0">
                <a:effectLst/>
              </a:rPr>
              <a:t>The VA also has</a:t>
            </a:r>
            <a:r>
              <a:rPr lang="en-US" baseline="0" dirty="0">
                <a:effectLst/>
              </a:rPr>
              <a:t> an </a:t>
            </a:r>
            <a:r>
              <a:rPr lang="en-US" dirty="0">
                <a:effectLst/>
              </a:rPr>
              <a:t>Admin SAIL metric that includes Biomed recall remediation and corrective maintenance turn around time.  If your current</a:t>
            </a:r>
            <a:r>
              <a:rPr lang="en-US" baseline="0" dirty="0">
                <a:effectLst/>
              </a:rPr>
              <a:t> role in HTM provides metrics tracked at the C-Suite level, make sure they are good.  If you cannot measure your own metrics, how would people expect you to manage and improve metrics for the entire organization.</a:t>
            </a:r>
          </a:p>
          <a:p>
            <a:r>
              <a:rPr lang="en-US" dirty="0"/>
              <a:t>Global perspective – just like we demonstrated in the beginning that as your roles</a:t>
            </a:r>
            <a:r>
              <a:rPr lang="en-US" baseline="0" dirty="0"/>
              <a:t> advance, your perspective broadens.  Members of the C-Suite need to be able to think globally for the entire organization and community</a:t>
            </a:r>
            <a:endParaRPr lang="en-US" dirty="0"/>
          </a:p>
          <a:p>
            <a:pPr lvl="1"/>
            <a:r>
              <a:rPr lang="en-US" dirty="0"/>
              <a:t>Understand other services and how they function together to create the well-oiled machine</a:t>
            </a:r>
            <a:r>
              <a:rPr lang="en-US" baseline="0" dirty="0"/>
              <a:t> that is your organization</a:t>
            </a:r>
            <a:endParaRPr lang="en-US" dirty="0"/>
          </a:p>
          <a:p>
            <a:pPr lvl="1"/>
            <a:r>
              <a:rPr lang="en-US" dirty="0"/>
              <a:t>Patient-focused – patients are the mission</a:t>
            </a:r>
            <a:r>
              <a:rPr lang="en-US" baseline="0" dirty="0"/>
              <a:t> of any healthcare organization, show that they are your priority</a:t>
            </a:r>
            <a:endParaRPr lang="en-US" dirty="0">
              <a:effectLst/>
            </a:endParaRPr>
          </a:p>
          <a:p>
            <a:r>
              <a:rPr lang="en-US" dirty="0">
                <a:effectLst/>
              </a:rPr>
              <a:t>These</a:t>
            </a:r>
            <a:r>
              <a:rPr lang="en-US" baseline="0" dirty="0">
                <a:effectLst/>
              </a:rPr>
              <a:t> were two of the </a:t>
            </a:r>
            <a:r>
              <a:rPr lang="en-US" dirty="0">
                <a:effectLst/>
              </a:rPr>
              <a:t>benefits of having a CE in C-Suite position – you already work with many services</a:t>
            </a:r>
            <a:r>
              <a:rPr lang="en-US" baseline="0" dirty="0">
                <a:effectLst/>
              </a:rPr>
              <a:t> and have a </a:t>
            </a:r>
            <a:r>
              <a:rPr lang="en-US" dirty="0">
                <a:effectLst/>
              </a:rPr>
              <a:t>patient focus,</a:t>
            </a:r>
            <a:r>
              <a:rPr lang="en-US" baseline="0" dirty="0">
                <a:effectLst/>
              </a:rPr>
              <a:t> so this should help you develop your global perspective of your organization and start thinking like a C-Suite.</a:t>
            </a:r>
            <a:endParaRPr lang="en-US" dirty="0">
              <a:effectLst/>
            </a:endParaRP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53</a:t>
            </a:fld>
            <a:endParaRPr lang="en-US"/>
          </a:p>
        </p:txBody>
      </p:sp>
    </p:spTree>
    <p:extLst>
      <p:ext uri="{BB962C8B-B14F-4D97-AF65-F5344CB8AC3E}">
        <p14:creationId xmlns:p14="http://schemas.microsoft.com/office/powerpoint/2010/main" val="21813794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endParaRPr lang="en-US" dirty="0">
              <a:effectLst/>
            </a:endParaRPr>
          </a:p>
          <a:p>
            <a:r>
              <a:rPr lang="en-US" sz="1200" kern="1200" dirty="0">
                <a:solidFill>
                  <a:schemeClr val="tx1"/>
                </a:solidFill>
                <a:effectLst/>
                <a:latin typeface="+mn-lt"/>
                <a:ea typeface="+mn-ea"/>
                <a:cs typeface="+mn-cs"/>
              </a:rPr>
              <a:t>Few trends HTM to C-Suite:</a:t>
            </a:r>
          </a:p>
          <a:p>
            <a:r>
              <a:rPr lang="en-US" sz="1200" kern="1200" dirty="0">
                <a:solidFill>
                  <a:schemeClr val="tx1"/>
                </a:solidFill>
                <a:effectLst/>
                <a:latin typeface="+mn-lt"/>
                <a:ea typeface="+mn-ea"/>
                <a:cs typeface="+mn-cs"/>
              </a:rPr>
              <a:t>Cybernetics and Artificial Intelligence (AI) for healthcare - </a:t>
            </a:r>
            <a:r>
              <a:rPr lang="en-US" sz="1200" kern="1200" dirty="0" err="1">
                <a:solidFill>
                  <a:schemeClr val="tx1"/>
                </a:solidFill>
                <a:effectLst/>
                <a:latin typeface="+mn-lt"/>
                <a:ea typeface="+mn-ea"/>
                <a:cs typeface="+mn-cs"/>
              </a:rPr>
              <a:t>https://futurehealth.ics.uci.edu/wp-content/ifh/uploads/Cybernetic-Health.pdf</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Cybernetics in healthcare – using sensors and computers to gather data</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provide closed</a:t>
            </a:r>
            <a:r>
              <a:rPr lang="en-US" sz="1200" kern="1200" baseline="0" dirty="0">
                <a:solidFill>
                  <a:schemeClr val="tx1"/>
                </a:solidFill>
                <a:effectLst/>
                <a:latin typeface="+mn-lt"/>
                <a:ea typeface="+mn-ea"/>
                <a:cs typeface="+mn-cs"/>
              </a:rPr>
              <a:t> loop communication on the health of a patient. It could be used to automate the current process of measurement, estimation, guidance and influence that makes up personal healthcare. Example – real-time clinical surveillance systems and early detection systems (detect and predict a patients deterioration before it would be obvious to the nursing staff).</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Wearables</a:t>
            </a:r>
            <a:r>
              <a:rPr lang="en-US" sz="1200" kern="1200" dirty="0">
                <a:solidFill>
                  <a:schemeClr val="tx1"/>
                </a:solidFill>
                <a:effectLst/>
                <a:latin typeface="+mn-lt"/>
                <a:ea typeface="+mn-ea"/>
                <a:cs typeface="+mn-cs"/>
              </a:rPr>
              <a:t> – https://www.wearable-technologies.com/2018/10/the-state-of-wearable-technology-in-healthcare-current-and-future/</a:t>
            </a:r>
          </a:p>
          <a:p>
            <a:r>
              <a:rPr lang="en-US" sz="1200" kern="1200" dirty="0">
                <a:solidFill>
                  <a:schemeClr val="tx1"/>
                </a:solidFill>
                <a:effectLst/>
                <a:latin typeface="+mn-lt"/>
                <a:ea typeface="+mn-ea"/>
                <a:cs typeface="+mn-cs"/>
              </a:rPr>
              <a:t>used to track</a:t>
            </a:r>
            <a:r>
              <a:rPr lang="en-US" sz="1200" kern="1200" baseline="0" dirty="0">
                <a:solidFill>
                  <a:schemeClr val="tx1"/>
                </a:solidFill>
                <a:effectLst/>
                <a:latin typeface="+mn-lt"/>
                <a:ea typeface="+mn-ea"/>
                <a:cs typeface="+mn-cs"/>
              </a:rPr>
              <a:t> a patient’s vitals or other health parameters for the purpose of early diagnosis, continuous monitoring, care personalization, save patient time and hospital money. Examples – </a:t>
            </a:r>
            <a:r>
              <a:rPr lang="en-US" sz="1200" kern="1200" baseline="0" dirty="0" err="1">
                <a:solidFill>
                  <a:schemeClr val="tx1"/>
                </a:solidFill>
                <a:effectLst/>
                <a:latin typeface="+mn-lt"/>
                <a:ea typeface="+mn-ea"/>
                <a:cs typeface="+mn-cs"/>
              </a:rPr>
              <a:t>FitBit</a:t>
            </a:r>
            <a:r>
              <a:rPr lang="en-US" sz="1200" kern="1200" baseline="0" dirty="0">
                <a:solidFill>
                  <a:schemeClr val="tx1"/>
                </a:solidFill>
                <a:effectLst/>
                <a:latin typeface="+mn-lt"/>
                <a:ea typeface="+mn-ea"/>
                <a:cs typeface="+mn-cs"/>
              </a:rPr>
              <a:t>, Smart watches, continuous glucose monitors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Internet of Things – </a:t>
            </a:r>
            <a:r>
              <a:rPr lang="en-US" sz="1200" kern="1200" dirty="0" err="1">
                <a:solidFill>
                  <a:schemeClr val="tx1"/>
                </a:solidFill>
                <a:effectLst/>
                <a:latin typeface="+mn-lt"/>
                <a:ea typeface="+mn-ea"/>
                <a:cs typeface="+mn-cs"/>
              </a:rPr>
              <a:t>https://www.iotforall.com/exciting-iot-use-cases-in-healthcare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 extension of internet</a:t>
            </a:r>
            <a:r>
              <a:rPr lang="en-US" sz="1200" kern="1200" baseline="0" dirty="0">
                <a:solidFill>
                  <a:schemeClr val="tx1"/>
                </a:solidFill>
                <a:effectLst/>
                <a:latin typeface="+mn-lt"/>
                <a:ea typeface="+mn-ea"/>
                <a:cs typeface="+mn-cs"/>
              </a:rPr>
              <a:t> connectivity into physical devices and everyday objects – light fixtures, thermostats, doorbells, security systems- in healthcare: telehealth, real time location systems, bed management/tracking systems.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Growing </a:t>
            </a:r>
            <a:r>
              <a:rPr lang="en-US" sz="1200" kern="1200" dirty="0" err="1">
                <a:solidFill>
                  <a:schemeClr val="tx1"/>
                </a:solidFill>
                <a:effectLst/>
                <a:latin typeface="+mn-lt"/>
                <a:ea typeface="+mn-ea"/>
                <a:cs typeface="+mn-cs"/>
              </a:rPr>
              <a:t>Telehealth</a:t>
            </a:r>
            <a:r>
              <a:rPr lang="en-US" sz="1200" kern="1200" dirty="0">
                <a:solidFill>
                  <a:schemeClr val="tx1"/>
                </a:solidFill>
                <a:effectLst/>
                <a:latin typeface="+mn-lt"/>
                <a:ea typeface="+mn-ea"/>
                <a:cs typeface="+mn-cs"/>
              </a:rPr>
              <a:t> Market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Alexa</a:t>
            </a:r>
            <a:r>
              <a:rPr lang="en-US" sz="1200" kern="1200" dirty="0">
                <a:solidFill>
                  <a:schemeClr val="tx1"/>
                </a:solidFill>
                <a:effectLst/>
                <a:latin typeface="+mn-lt"/>
                <a:ea typeface="+mn-ea"/>
                <a:cs typeface="+mn-cs"/>
              </a:rPr>
              <a:t> in Healthcare.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Secure BYOD In Healthcare</a:t>
            </a:r>
          </a:p>
          <a:p>
            <a:r>
              <a:rPr lang="en-US" sz="1200" kern="1200" dirty="0">
                <a:solidFill>
                  <a:schemeClr val="tx1"/>
                </a:solidFill>
                <a:effectLst/>
                <a:latin typeface="+mn-lt"/>
                <a:ea typeface="+mn-ea"/>
                <a:cs typeface="+mn-cs"/>
              </a:rPr>
              <a:t>Healthcare and voice applications.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Changes To The Medical Device Market</a:t>
            </a:r>
          </a:p>
          <a:p>
            <a:r>
              <a:rPr lang="en-US" sz="1200" b="1" kern="1200" dirty="0">
                <a:solidFill>
                  <a:schemeClr val="tx1"/>
                </a:solidFill>
                <a:effectLst/>
                <a:latin typeface="+mn-lt"/>
                <a:ea typeface="+mn-ea"/>
                <a:cs typeface="+mn-cs"/>
              </a:rPr>
              <a:t>Healthcare &amp; Digital Health Predictions For 2019 </a:t>
            </a:r>
            <a:r>
              <a:rPr lang="en-US" sz="1200" u="sng" kern="1200" dirty="0">
                <a:solidFill>
                  <a:schemeClr val="tx1"/>
                </a:solidFill>
                <a:effectLst/>
                <a:latin typeface="+mn-lt"/>
                <a:ea typeface="+mn-ea"/>
                <a:cs typeface="+mn-cs"/>
                <a:hlinkClick r:id="rId3"/>
              </a:rPr>
              <a:t>https://www.brighttalk.com/webcast/5565/338876</a:t>
            </a:r>
            <a:r>
              <a:rPr lang="en-US" sz="1200" kern="1200" dirty="0">
                <a:solidFill>
                  <a:schemeClr val="tx1"/>
                </a:solidFill>
                <a:effectLst/>
                <a:latin typeface="+mn-lt"/>
                <a:ea typeface="+mn-ea"/>
                <a:cs typeface="+mn-cs"/>
              </a:rPr>
              <a:t> </a:t>
            </a:r>
          </a:p>
          <a:p>
            <a:endParaRPr lang="en-US" dirty="0">
              <a:effectLst/>
            </a:endParaRP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54</a:t>
            </a:fld>
            <a:endParaRPr lang="en-US"/>
          </a:p>
        </p:txBody>
      </p:sp>
    </p:spTree>
    <p:extLst>
      <p:ext uri="{BB962C8B-B14F-4D97-AF65-F5344CB8AC3E}">
        <p14:creationId xmlns:p14="http://schemas.microsoft.com/office/powerpoint/2010/main" val="35932862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203E7AA6-2AB9-40EC-8C28-236D0D2A8059}" type="slidenum">
              <a:rPr lang="en-US" smtClean="0"/>
              <a:pPr/>
              <a:t>55</a:t>
            </a:fld>
            <a:endParaRPr lang="en-US"/>
          </a:p>
        </p:txBody>
      </p:sp>
    </p:spTree>
    <p:extLst>
      <p:ext uri="{BB962C8B-B14F-4D97-AF65-F5344CB8AC3E}">
        <p14:creationId xmlns:p14="http://schemas.microsoft.com/office/powerpoint/2010/main" val="108400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Looking beyond the C-Suite – Who does the CEO report to?</a:t>
            </a:r>
          </a:p>
          <a:p>
            <a:r>
              <a:rPr lang="en-US" dirty="0"/>
              <a:t>Do</a:t>
            </a:r>
            <a:r>
              <a:rPr lang="en-US" baseline="0" dirty="0"/>
              <a:t> you know for your organization?</a:t>
            </a:r>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56</a:t>
            </a:fld>
            <a:endParaRPr lang="en-US"/>
          </a:p>
        </p:txBody>
      </p:sp>
    </p:spTree>
    <p:extLst>
      <p:ext uri="{BB962C8B-B14F-4D97-AF65-F5344CB8AC3E}">
        <p14:creationId xmlns:p14="http://schemas.microsoft.com/office/powerpoint/2010/main" val="32126689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b="1" dirty="0"/>
              <a:t>Advancing Exemplary Board Leadership</a:t>
            </a:r>
          </a:p>
          <a:p>
            <a:pPr lvl="1"/>
            <a:r>
              <a:rPr lang="en-US" dirty="0">
                <a:highlight>
                  <a:srgbClr val="FFFF00"/>
                </a:highlight>
              </a:rPr>
              <a:t>National Association of Corporate Directors – explain…</a:t>
            </a:r>
          </a:p>
          <a:p>
            <a:pPr lvl="1"/>
            <a:r>
              <a:rPr lang="en-US" dirty="0">
                <a:highlight>
                  <a:srgbClr val="FFFF00"/>
                </a:highlight>
              </a:rPr>
              <a:t>NACD empowers more than 20,000 directors to lead with confidence in the boardroom. As the recognized authority on leading boardroom practices, NACD helps boards strengthen investor trust and public confidence by ensuring that today's directors are well prepared for tomorrow's challenges.</a:t>
            </a:r>
          </a:p>
          <a:p>
            <a:pPr lvl="1"/>
            <a:r>
              <a:rPr lang="en-US" dirty="0">
                <a:highlight>
                  <a:srgbClr val="FFFF00"/>
                </a:highlight>
              </a:rPr>
              <a:t>World-class boards join NACD to elevate performance, gain foresight, and instill confidence. Fostering collaboration among directors, investors, and governance stakeholders, NACD has been setting the standard for responsible board leadership for more than 40 years.</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57</a:t>
            </a:fld>
            <a:endParaRPr lang="en-US"/>
          </a:p>
        </p:txBody>
      </p:sp>
    </p:spTree>
    <p:extLst>
      <p:ext uri="{BB962C8B-B14F-4D97-AF65-F5344CB8AC3E}">
        <p14:creationId xmlns:p14="http://schemas.microsoft.com/office/powerpoint/2010/main" val="22008128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endParaRPr lang="en-US" dirty="0"/>
          </a:p>
          <a:p>
            <a:r>
              <a:rPr lang="en-US" dirty="0"/>
              <a:t>The American College of Corporate Directors (ACCD)</a:t>
            </a:r>
          </a:p>
          <a:p>
            <a:pPr lvl="1"/>
            <a:r>
              <a:rPr lang="en-US" dirty="0">
                <a:highlight>
                  <a:srgbClr val="FFFF00"/>
                </a:highlight>
              </a:rPr>
              <a:t>A networking, educational and credentialing organization for directors of publicly held companies. Its mission is to provide members with the highest standard of instruction, theory and practice surrounding the important, complex, and timely issues facing public companies today. A certification from The American College of Corporate Directors is an important credential for board leadership, and a useful tool for members interested in acquiring additional board seats.</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58</a:t>
            </a:fld>
            <a:endParaRPr lang="en-US"/>
          </a:p>
        </p:txBody>
      </p:sp>
    </p:spTree>
    <p:extLst>
      <p:ext uri="{BB962C8B-B14F-4D97-AF65-F5344CB8AC3E}">
        <p14:creationId xmlns:p14="http://schemas.microsoft.com/office/powerpoint/2010/main" val="11013302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r>
              <a:rPr lang="en-US" dirty="0"/>
              <a:t>Pay it forward</a:t>
            </a:r>
          </a:p>
        </p:txBody>
      </p:sp>
      <p:sp>
        <p:nvSpPr>
          <p:cNvPr id="4" name="Slide Number Placeholder 3"/>
          <p:cNvSpPr>
            <a:spLocks noGrp="1"/>
          </p:cNvSpPr>
          <p:nvPr>
            <p:ph type="sldNum" sz="quarter" idx="5"/>
          </p:nvPr>
        </p:nvSpPr>
        <p:spPr/>
        <p:txBody>
          <a:bodyPr/>
          <a:lstStyle/>
          <a:p>
            <a:fld id="{203E7AA6-2AB9-40EC-8C28-236D0D2A8059}" type="slidenum">
              <a:rPr lang="en-US" smtClean="0"/>
              <a:pPr/>
              <a:t>59</a:t>
            </a:fld>
            <a:endParaRPr lang="en-US"/>
          </a:p>
        </p:txBody>
      </p:sp>
    </p:spTree>
    <p:extLst>
      <p:ext uri="{BB962C8B-B14F-4D97-AF65-F5344CB8AC3E}">
        <p14:creationId xmlns:p14="http://schemas.microsoft.com/office/powerpoint/2010/main" val="42780383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KN- Get mentors and a lot of them in different areas</a:t>
            </a:r>
          </a:p>
          <a:p>
            <a:r>
              <a:rPr lang="en-US" dirty="0"/>
              <a:t>KN – It’s a journey not a destination</a:t>
            </a:r>
          </a:p>
          <a:p>
            <a:r>
              <a:rPr lang="en-US" dirty="0"/>
              <a:t>KN</a:t>
            </a:r>
            <a:r>
              <a:rPr lang="en-US" baseline="0" dirty="0"/>
              <a:t> – Develop a good work-life balance</a:t>
            </a:r>
          </a:p>
          <a:p>
            <a:r>
              <a:rPr lang="en-US" baseline="0" dirty="0"/>
              <a:t>KN – People are always watching, so whatever you do, make it the best.</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60</a:t>
            </a:fld>
            <a:endParaRPr lang="en-US"/>
          </a:p>
        </p:txBody>
      </p:sp>
    </p:spTree>
    <p:extLst>
      <p:ext uri="{BB962C8B-B14F-4D97-AF65-F5344CB8AC3E}">
        <p14:creationId xmlns:p14="http://schemas.microsoft.com/office/powerpoint/2010/main" val="27642679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 - </a:t>
            </a:r>
            <a:r>
              <a:rPr lang="en-US" sz="1200" kern="1200" dirty="0">
                <a:solidFill>
                  <a:schemeClr val="tx1"/>
                </a:solidFill>
                <a:effectLst/>
                <a:latin typeface="+mn-lt"/>
                <a:ea typeface="+mn-ea"/>
                <a:cs typeface="+mn-cs"/>
              </a:rPr>
              <a:t>You can lead a unfamiliar department of operation by just learning the Work flows and the high level concepts and lead at the strategical level.  CIO NJ</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RS - </a:t>
            </a:r>
            <a:r>
              <a:rPr lang="en-US" sz="1200" kern="1200" dirty="0">
                <a:solidFill>
                  <a:schemeClr val="tx1"/>
                </a:solidFill>
                <a:effectLst/>
                <a:latin typeface="+mn-lt"/>
                <a:ea typeface="+mn-ea"/>
                <a:cs typeface="+mn-cs"/>
              </a:rPr>
              <a:t>Do not reject a job offer until you see in writing the numbers and benefits.  Sometimes title can be same but compensation can be as per your expectation. Sr Director NYC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RS - </a:t>
            </a:r>
            <a:r>
              <a:rPr lang="en-US" sz="1200" kern="1200" dirty="0">
                <a:solidFill>
                  <a:schemeClr val="tx1"/>
                </a:solidFill>
                <a:effectLst/>
                <a:latin typeface="+mn-lt"/>
                <a:ea typeface="+mn-ea"/>
                <a:cs typeface="+mn-cs"/>
              </a:rPr>
              <a:t>Being a member of professional organization is good. For leadership results, you have to be a very active member of more then one professional org or societies. CEO NY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RS - Look for opportunities in failures.  CTO NYC</a:t>
            </a:r>
          </a:p>
          <a:p>
            <a:endParaRPr lang="en-US" dirty="0"/>
          </a:p>
        </p:txBody>
      </p:sp>
      <p:sp>
        <p:nvSpPr>
          <p:cNvPr id="4" name="Slide Number Placeholder 3"/>
          <p:cNvSpPr>
            <a:spLocks noGrp="1"/>
          </p:cNvSpPr>
          <p:nvPr>
            <p:ph type="sldNum" sz="quarter" idx="5"/>
          </p:nvPr>
        </p:nvSpPr>
        <p:spPr/>
        <p:txBody>
          <a:bodyPr/>
          <a:lstStyle/>
          <a:p>
            <a:fld id="{203E7AA6-2AB9-40EC-8C28-236D0D2A8059}" type="slidenum">
              <a:rPr lang="en-US" smtClean="0"/>
              <a:pPr/>
              <a:t>61</a:t>
            </a:fld>
            <a:endParaRPr lang="en-US"/>
          </a:p>
        </p:txBody>
      </p:sp>
    </p:spTree>
    <p:extLst>
      <p:ext uri="{BB962C8B-B14F-4D97-AF65-F5344CB8AC3E}">
        <p14:creationId xmlns:p14="http://schemas.microsoft.com/office/powerpoint/2010/main" val="11937392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RS - </a:t>
            </a:r>
            <a:r>
              <a:rPr lang="en-US" sz="1200" kern="1200" dirty="0">
                <a:solidFill>
                  <a:schemeClr val="tx1"/>
                </a:solidFill>
                <a:effectLst/>
                <a:latin typeface="+mn-lt"/>
                <a:ea typeface="+mn-ea"/>
                <a:cs typeface="+mn-cs"/>
              </a:rPr>
              <a:t>Develop new skills, specially the skills of the leaders who you inspire to become one day, like communications skills. CIO NJ</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RS - </a:t>
            </a:r>
            <a:r>
              <a:rPr lang="en-US" sz="1200" kern="1200" dirty="0">
                <a:solidFill>
                  <a:schemeClr val="tx1"/>
                </a:solidFill>
                <a:effectLst/>
                <a:latin typeface="+mn-lt"/>
                <a:ea typeface="+mn-ea"/>
                <a:cs typeface="+mn-cs"/>
              </a:rPr>
              <a:t>Manage a department whose knowledge you do not have, This will lead to real leadership skills as you are completely depend on your team. CIO NJ</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RS - </a:t>
            </a:r>
            <a:r>
              <a:rPr lang="en-US" sz="1200" kern="1200" dirty="0">
                <a:solidFill>
                  <a:schemeClr val="tx1"/>
                </a:solidFill>
                <a:effectLst/>
                <a:latin typeface="+mn-lt"/>
                <a:ea typeface="+mn-ea"/>
                <a:cs typeface="+mn-cs"/>
              </a:rPr>
              <a:t>Do not be discouraged if others are not taking a project because majority feels that this project is doomed to fail. Treat this as win-win situation. If you fail you have the courage to try. If you succeed you beat all the odds.  Sr Director. NY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RS - </a:t>
            </a:r>
            <a:r>
              <a:rPr lang="en-US" sz="1200" dirty="0"/>
              <a:t>When you are ready for the next step in your career, do not wait for your current employer to give you a chance. Instead find an employer who is ready to take a chance with you.”   CNO NYC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03E7AA6-2AB9-40EC-8C28-236D0D2A8059}" type="slidenum">
              <a:rPr lang="en-US" smtClean="0"/>
              <a:pPr/>
              <a:t>62</a:t>
            </a:fld>
            <a:endParaRPr lang="en-US"/>
          </a:p>
        </p:txBody>
      </p:sp>
    </p:spTree>
    <p:extLst>
      <p:ext uri="{BB962C8B-B14F-4D97-AF65-F5344CB8AC3E}">
        <p14:creationId xmlns:p14="http://schemas.microsoft.com/office/powerpoint/2010/main" val="19280973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03E7AA6-2AB9-40EC-8C28-236D0D2A8059}" type="slidenum">
              <a:rPr lang="en-US" smtClean="0"/>
              <a:pPr/>
              <a:t>63</a:t>
            </a:fld>
            <a:endParaRPr lang="en-US"/>
          </a:p>
        </p:txBody>
      </p:sp>
    </p:spTree>
    <p:extLst>
      <p:ext uri="{BB962C8B-B14F-4D97-AF65-F5344CB8AC3E}">
        <p14:creationId xmlns:p14="http://schemas.microsoft.com/office/powerpoint/2010/main" val="27219468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03E7AA6-2AB9-40EC-8C28-236D0D2A8059}" type="slidenum">
              <a:rPr lang="en-US" smtClean="0"/>
              <a:pPr/>
              <a:t>64</a:t>
            </a:fld>
            <a:endParaRPr lang="en-US"/>
          </a:p>
        </p:txBody>
      </p:sp>
    </p:spTree>
    <p:extLst>
      <p:ext uri="{BB962C8B-B14F-4D97-AF65-F5344CB8AC3E}">
        <p14:creationId xmlns:p14="http://schemas.microsoft.com/office/powerpoint/2010/main" val="2715472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8940800" y="4206240"/>
            <a:ext cx="1280160" cy="457200"/>
          </a:xfrm>
        </p:spPr>
        <p:txBody>
          <a:bodyPr/>
          <a:lstStyle/>
          <a:p>
            <a:fld id="{B1AF6D09-8FE7-5745-958D-9D91788996B5}" type="datetimeFigureOut">
              <a:rPr lang="en-US" smtClean="0"/>
              <a:pPr/>
              <a:t>4/1/2019</a:t>
            </a:fld>
            <a:endParaRPr lang="en-US"/>
          </a:p>
        </p:txBody>
      </p:sp>
      <p:sp>
        <p:nvSpPr>
          <p:cNvPr id="17" name="Footer Placeholder 16"/>
          <p:cNvSpPr>
            <a:spLocks noGrp="1"/>
          </p:cNvSpPr>
          <p:nvPr>
            <p:ph type="ftr" sz="quarter" idx="11"/>
          </p:nvPr>
        </p:nvSpPr>
        <p:spPr>
          <a:xfrm>
            <a:off x="7213600" y="4205288"/>
            <a:ext cx="1727200" cy="457200"/>
          </a:xfrm>
        </p:spPr>
        <p:txBody>
          <a:bodyPr/>
          <a:lstStyle/>
          <a:p>
            <a:endParaRPr lang="en-US"/>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DAF1DD4D-44FF-C14F-954D-E6235D64A5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1AF6D09-8FE7-5745-958D-9D91788996B5}"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1AF6D09-8FE7-5745-958D-9D91788996B5}"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1AF6D09-8FE7-5745-958D-9D91788996B5}" type="datetimeFigureOut">
              <a:rPr lang="en-US" smtClean="0"/>
              <a:pPr/>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B1AF6D09-8FE7-5745-958D-9D91788996B5}" type="datetimeFigureOut">
              <a:rPr lang="en-US" smtClean="0"/>
              <a:pPr/>
              <a:t>4/1/2019</a:t>
            </a:fld>
            <a:endParaRPr lang="en-US"/>
          </a:p>
        </p:txBody>
      </p:sp>
      <p:sp>
        <p:nvSpPr>
          <p:cNvPr id="27" name="Slide Number Placeholder 26"/>
          <p:cNvSpPr>
            <a:spLocks noGrp="1"/>
          </p:cNvSpPr>
          <p:nvPr>
            <p:ph type="sldNum" sz="quarter" idx="11"/>
          </p:nvPr>
        </p:nvSpPr>
        <p:spPr/>
        <p:txBody>
          <a:bodyPr rtlCol="0"/>
          <a:lstStyle/>
          <a:p>
            <a:fld id="{DAF1DD4D-44FF-C14F-954D-E6235D64A5EF}"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8778240" y="612648"/>
            <a:ext cx="1276352" cy="457200"/>
          </a:xfrm>
        </p:spPr>
        <p:txBody>
          <a:bodyPr/>
          <a:lstStyle/>
          <a:p>
            <a:fld id="{B1AF6D09-8FE7-5745-958D-9D91788996B5}" type="datetimeFigureOut">
              <a:rPr lang="en-US" smtClean="0"/>
              <a:pPr/>
              <a:t>4/1/2019</a:t>
            </a:fld>
            <a:endParaRPr lang="en-US"/>
          </a:p>
        </p:txBody>
      </p:sp>
      <p:sp>
        <p:nvSpPr>
          <p:cNvPr id="4" name="Footer Placeholder 3"/>
          <p:cNvSpPr>
            <a:spLocks noGrp="1"/>
          </p:cNvSpPr>
          <p:nvPr>
            <p:ph type="ftr" sz="quarter" idx="11"/>
          </p:nvPr>
        </p:nvSpPr>
        <p:spPr>
          <a:xfrm>
            <a:off x="7010400" y="612648"/>
            <a:ext cx="1767840" cy="457200"/>
          </a:xfrm>
        </p:spPr>
        <p:txBody>
          <a:bodyPr/>
          <a:lstStyle/>
          <a:p>
            <a:endParaRPr lang="en-US"/>
          </a:p>
        </p:txBody>
      </p:sp>
      <p:sp>
        <p:nvSpPr>
          <p:cNvPr id="5" name="Slide Number Placeholder 4"/>
          <p:cNvSpPr>
            <a:spLocks noGrp="1"/>
          </p:cNvSpPr>
          <p:nvPr>
            <p:ph type="sldNum" sz="quarter" idx="12"/>
          </p:nvPr>
        </p:nvSpPr>
        <p:spPr>
          <a:xfrm>
            <a:off x="10899648" y="2272"/>
            <a:ext cx="1016000" cy="365760"/>
          </a:xfrm>
        </p:spPr>
        <p:txBody>
          <a:bodyPr/>
          <a:lstStyle/>
          <a:p>
            <a:fld id="{DAF1DD4D-44FF-C14F-954D-E6235D64A5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F6D09-8FE7-5745-958D-9D91788996B5}" type="datetimeFigureOut">
              <a:rPr lang="en-US" smtClean="0"/>
              <a:pPr/>
              <a:t>4/1/2019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1AF6D09-8FE7-5745-958D-9D91788996B5}" type="datetimeFigureOut">
              <a:rPr lang="en-US" smtClean="0"/>
              <a:pPr/>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1AF6D09-8FE7-5745-958D-9D91788996B5}" type="datetimeFigureOut">
              <a:rPr lang="en-US" smtClean="0"/>
              <a:pPr/>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1AF6D09-8FE7-5745-958D-9D91788996B5}"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143000"/>
            <a:ext cx="83312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1AF6D09-8FE7-5745-958D-9D91788996B5}"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DD4D-44FF-C14F-954D-E6235D64A5E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fld id="{B1AF6D09-8FE7-5745-958D-9D91788996B5}" type="datetimeFigureOut">
              <a:rPr lang="en-US" smtClean="0"/>
              <a:pPr/>
              <a:t>4/1/2019</a:t>
            </a:fld>
            <a:endParaRPr lang="en-US"/>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DAF1DD4D-44FF-C14F-954D-E6235D64A5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Each%20of%20ACHE%E2%80%99s%2078%20chapters%20provides%20educational%20programs,%20local%20information,%20and%20volunteering%20and%20networking%20opportunities%20to%20help%20you%20develop%20crucial%20leadership%20skills%20and%20stand%20out%20in%20this%20dynamic%20healthcare%20environmen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sicertified.com/certifications.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6sigma.us/six-sigma-training.php"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https://accenet.org/CECertification/Pages/Default.asp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https://www.aami.org/professionaldevelopment/content.aspx?itemnumber=1134&amp;navItemNumber=577"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hyperlink" Target="https://www.ache.org/-/media/ache/fache/bogexamreferencemanual.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hyperlink" Target="https://www.vacareers.va.gov/Careers/StudentsTrainee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hyperlink" Target="http://vaww.succession.va.gov/Employee_Development/HCLDP/SitePages/default.aspx"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na01.safelinks.protection.outlook.com/?url=https://www.ache.org/career-resource-center/advance-your-career/career-edge&amp;data=02|01|Rehman.Syed@crothall.com|9682e91bc338411228a008d69dbfe514|cd62b7dd4b4844bd90e7e143a22c8ead|0|0|636869844851615031&amp;sdata=zYbYoZPRZJLUlYqYCZxzGpemmumkpOUKM17zf1srBYk=&amp;reserved=0"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hyperlink" Target="https://na01.safelinks.protection.outlook.com/?url=https://www.ache.org/career-resource-center/advance-your-career/watch-a-video&amp;data=02|01|Rehman.Syed@crothall.com|9682e91bc338411228a008d69dbfe514|cd62b7dd4b4844bd90e7e143a22c8ead|0|0|636869844851625040&amp;sdata=QCtO31i/WljfyAf6ahlLhnv+JWpBbVMReGPIWV1cpwE=&amp;reserved=0"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hyperlink" Target="https://na01.safelinks.protection.outlook.com/?url=https://www.ache.org/career-resource-center/advance-your-career/executive-coaches-directory&amp;data=02|01|Rehman.Syed@crothall.com|9682e91bc338411228a008d69dbfe514|cd62b7dd4b4844bd90e7e143a22c8ead|0|0|636869844851635044&amp;sdata=e513uTOPI8vQl/OM/UAOxi4W1j/BBGvdcoOoULwDqto=&amp;reserved=0"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hyperlink" Target="https://na01.safelinks.protection.outlook.com/?url=https://www.ache.org/career-resource-center/career-learning-center&amp;data=02|01|Rehman.Syed@crothall.com|9682e91bc338411228a008d69dbfe514|cd62b7dd4b4844bd90e7e143a22c8ead|0|0|636869844851635044&amp;sdata=61Megr4n4pFpSBZJXvamX8BcaRnLj5mvIYTj+wNaYA8=&amp;reserved=0"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hyperlink" Target="https://na01.safelinks.protection.outlook.com/?url=https://www.ache.org/chapters&amp;data=02|01|Rehman.Syed@crothall.com|9682e91bc338411228a008d69dbfe514|cd62b7dd4b4844bd90e7e143a22c8ead|0|0|636869844851645053&amp;sdata=ckt4AQZ9PZSMukdnmby5bJTxwgCMzTrcUmQ7Y1tggQo=&amp;reserved=0"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ihe.net/" TargetMode="External"/><Relationship Id="rId7" Type="http://schemas.openxmlformats.org/officeDocument/2006/relationships/hyperlink" Target="https://www.himss.org/get-involved/roundtables/women-health-it"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himssconference.org/" TargetMode="External"/><Relationship Id="rId5" Type="http://schemas.openxmlformats.org/officeDocument/2006/relationships/hyperlink" Target="https://www.himss.org/get-involved/community/senior-executive" TargetMode="External"/><Relationship Id="rId4" Type="http://schemas.openxmlformats.org/officeDocument/2006/relationships/hyperlink" Target="https://www.allianceni.or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aehis.org/about-aehi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aehit.org/about-aehit/" TargetMode="External"/><Relationship Id="rId4" Type="http://schemas.openxmlformats.org/officeDocument/2006/relationships/hyperlink" Target="https://aehia.org/about-aehia/"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mentoring.chair@accenet.org"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mailto:https://accenet.org/Membership/Pages/Mentorship.aspx"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ache.org/Mentoring"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brighttalk.com/webcast/5565/338876"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nacdonline.org/"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hyperlink" Target="https://accdirectors.com/"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hyperlink" Target="mailto:Katherine.Breffeilh@va.gov" TargetMode="External"/><Relationship Id="rId2" Type="http://schemas.openxmlformats.org/officeDocument/2006/relationships/notesSlide" Target="../notesSlides/notesSlide64.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s://www.linkedin.com/in/rehman-syed/" TargetMode="External"/><Relationship Id="rId4" Type="http://schemas.openxmlformats.org/officeDocument/2006/relationships/hyperlink" Target="mailto:SyedClinicalEnginee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1570886"/>
            <a:ext cx="8458200" cy="1470025"/>
          </a:xfrm>
        </p:spPr>
        <p:txBody>
          <a:bodyPr/>
          <a:lstStyle/>
          <a:p>
            <a:r>
              <a:rPr lang="en-US" dirty="0"/>
              <a:t>From HTM to C-Suite</a:t>
            </a:r>
            <a:br>
              <a:rPr lang="en-US" dirty="0"/>
            </a:br>
            <a:endParaRPr lang="en-US" dirty="0"/>
          </a:p>
        </p:txBody>
      </p:sp>
      <p:sp>
        <p:nvSpPr>
          <p:cNvPr id="3" name="Subtitle 2"/>
          <p:cNvSpPr>
            <a:spLocks noGrp="1"/>
          </p:cNvSpPr>
          <p:nvPr>
            <p:ph type="subTitle" idx="1"/>
          </p:nvPr>
        </p:nvSpPr>
        <p:spPr/>
        <p:txBody>
          <a:bodyPr/>
          <a:lstStyle/>
          <a:p>
            <a:r>
              <a:rPr lang="en-US" dirty="0"/>
              <a:t>Rehman Syed, BE, MS, CBET, CCE </a:t>
            </a:r>
          </a:p>
          <a:p>
            <a:r>
              <a:rPr lang="en-US" dirty="0"/>
              <a:t>Katherine Navarro, CCE</a:t>
            </a:r>
          </a:p>
        </p:txBody>
      </p:sp>
      <p:pic>
        <p:nvPicPr>
          <p:cNvPr id="5" name="Picture 4">
            <a:extLst>
              <a:ext uri="{FF2B5EF4-FFF2-40B4-BE49-F238E27FC236}">
                <a16:creationId xmlns:a16="http://schemas.microsoft.com/office/drawing/2014/main" id="{1E87B09E-045B-4E94-891C-D6D8837901AC}"/>
              </a:ext>
            </a:extLst>
          </p:cNvPr>
          <p:cNvPicPr>
            <a:picLocks noChangeAspect="1"/>
          </p:cNvPicPr>
          <p:nvPr/>
        </p:nvPicPr>
        <p:blipFill>
          <a:blip r:embed="rId3"/>
          <a:stretch>
            <a:fillRect/>
          </a:stretch>
        </p:blipFill>
        <p:spPr>
          <a:xfrm>
            <a:off x="3488532" y="5231796"/>
            <a:ext cx="5443537" cy="20364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94B5-FB0E-47C6-BF94-F964739AC9D0}"/>
              </a:ext>
            </a:extLst>
          </p:cNvPr>
          <p:cNvSpPr>
            <a:spLocks noGrp="1"/>
          </p:cNvSpPr>
          <p:nvPr>
            <p:ph type="title"/>
          </p:nvPr>
        </p:nvSpPr>
        <p:spPr/>
        <p:txBody>
          <a:bodyPr/>
          <a:lstStyle/>
          <a:p>
            <a:r>
              <a:rPr lang="en-US" dirty="0"/>
              <a:t>About the Speakers</a:t>
            </a:r>
          </a:p>
        </p:txBody>
      </p:sp>
      <p:sp>
        <p:nvSpPr>
          <p:cNvPr id="3" name="Content Placeholder 2">
            <a:extLst>
              <a:ext uri="{FF2B5EF4-FFF2-40B4-BE49-F238E27FC236}">
                <a16:creationId xmlns:a16="http://schemas.microsoft.com/office/drawing/2014/main" id="{9FE5B4E1-140E-4DF2-9C19-E6B8A8A4D511}"/>
              </a:ext>
            </a:extLst>
          </p:cNvPr>
          <p:cNvSpPr>
            <a:spLocks noGrp="1"/>
          </p:cNvSpPr>
          <p:nvPr>
            <p:ph idx="1"/>
          </p:nvPr>
        </p:nvSpPr>
        <p:spPr/>
        <p:txBody>
          <a:bodyPr/>
          <a:lstStyle/>
          <a:p>
            <a:r>
              <a:rPr lang="en-US" dirty="0"/>
              <a:t>Rehman Syed, (Syed) BE, MS, CBET, CCE</a:t>
            </a:r>
          </a:p>
          <a:p>
            <a:pPr lvl="1"/>
            <a:r>
              <a:rPr lang="en-US" dirty="0"/>
              <a:t>Director, Clinical Engineering. Health and Hospital Corp. NYC</a:t>
            </a:r>
          </a:p>
          <a:p>
            <a:pPr lvl="1"/>
            <a:r>
              <a:rPr lang="en-US" dirty="0"/>
              <a:t>Employed by </a:t>
            </a:r>
            <a:r>
              <a:rPr lang="en-US" dirty="0" err="1"/>
              <a:t>Crothall</a:t>
            </a:r>
            <a:r>
              <a:rPr lang="en-US" dirty="0"/>
              <a:t> HTS Compass Group</a:t>
            </a:r>
          </a:p>
          <a:p>
            <a:pPr lvl="1"/>
            <a:r>
              <a:rPr lang="en-US" dirty="0"/>
              <a:t>Two decades of Clinical Engineering Experience</a:t>
            </a:r>
          </a:p>
          <a:p>
            <a:pPr lvl="1"/>
            <a:r>
              <a:rPr lang="en-US" dirty="0"/>
              <a:t>Member of ACCE, BOK Committee and ACCE FDA Task Force</a:t>
            </a:r>
          </a:p>
          <a:p>
            <a:pPr lvl="1"/>
            <a:r>
              <a:rPr lang="en-US" dirty="0"/>
              <a:t>AAMI’s National Coalition for Alarms Management safety committee</a:t>
            </a:r>
          </a:p>
          <a:p>
            <a:pPr lvl="1"/>
            <a:r>
              <a:rPr lang="en-US" dirty="0"/>
              <a:t>AEHIT Education Committee</a:t>
            </a:r>
          </a:p>
          <a:p>
            <a:pPr lvl="1"/>
            <a:r>
              <a:rPr lang="en-US" dirty="0"/>
              <a:t>ACHE NJ Diversity Committee</a:t>
            </a:r>
          </a:p>
          <a:p>
            <a:pPr lvl="1"/>
            <a:endParaRPr lang="en-US" dirty="0"/>
          </a:p>
        </p:txBody>
      </p:sp>
      <p:pic>
        <p:nvPicPr>
          <p:cNvPr id="4" name="Picture 3">
            <a:extLst>
              <a:ext uri="{FF2B5EF4-FFF2-40B4-BE49-F238E27FC236}">
                <a16:creationId xmlns:a16="http://schemas.microsoft.com/office/drawing/2014/main" id="{B1160731-D669-4267-BD47-D3DE79C5F10F}"/>
              </a:ext>
            </a:extLst>
          </p:cNvPr>
          <p:cNvPicPr>
            <a:picLocks noChangeAspect="1"/>
          </p:cNvPicPr>
          <p:nvPr/>
        </p:nvPicPr>
        <p:blipFill>
          <a:blip r:embed="rId3"/>
          <a:stretch>
            <a:fillRect/>
          </a:stretch>
        </p:blipFill>
        <p:spPr>
          <a:xfrm>
            <a:off x="9363076" y="574224"/>
            <a:ext cx="2828924" cy="1058303"/>
          </a:xfrm>
          <a:prstGeom prst="rect">
            <a:avLst/>
          </a:prstGeom>
        </p:spPr>
      </p:pic>
    </p:spTree>
    <p:extLst>
      <p:ext uri="{BB962C8B-B14F-4D97-AF65-F5344CB8AC3E}">
        <p14:creationId xmlns:p14="http://schemas.microsoft.com/office/powerpoint/2010/main" val="24154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About the Speakers</a:t>
            </a:r>
          </a:p>
        </p:txBody>
      </p:sp>
      <p:sp>
        <p:nvSpPr>
          <p:cNvPr id="2" name="Content Placeholder 1"/>
          <p:cNvSpPr>
            <a:spLocks noGrp="1"/>
          </p:cNvSpPr>
          <p:nvPr>
            <p:ph idx="1"/>
          </p:nvPr>
        </p:nvSpPr>
        <p:spPr/>
        <p:txBody>
          <a:bodyPr/>
          <a:lstStyle/>
          <a:p>
            <a:r>
              <a:rPr lang="en-US" dirty="0"/>
              <a:t>Katherine Navarro, CCE</a:t>
            </a:r>
          </a:p>
          <a:p>
            <a:pPr lvl="1"/>
            <a:r>
              <a:rPr lang="en-US" dirty="0"/>
              <a:t>Staff Biomedical Engineer for the South Texas Veterans Health Care System, San Antonio, TX</a:t>
            </a:r>
          </a:p>
          <a:p>
            <a:pPr lvl="1"/>
            <a:r>
              <a:rPr lang="en-US" dirty="0"/>
              <a:t>10 years experience in the HTM/CE field</a:t>
            </a:r>
          </a:p>
          <a:p>
            <a:pPr lvl="1"/>
            <a:r>
              <a:rPr lang="en-US" dirty="0"/>
              <a:t>Started career in VA through the Technical Career Field (TCF) Program for Biomedical Engineers</a:t>
            </a:r>
          </a:p>
          <a:p>
            <a:pPr lvl="1"/>
            <a:r>
              <a:rPr lang="en-US" dirty="0"/>
              <a:t>Became a Certified Clinical Engineer in 2015</a:t>
            </a:r>
          </a:p>
          <a:p>
            <a:pPr lvl="1"/>
            <a:r>
              <a:rPr lang="en-US" dirty="0"/>
              <a:t>Currently Chair of the Body of Knowledge Committee for the ACCE </a:t>
            </a:r>
          </a:p>
        </p:txBody>
      </p:sp>
      <p:pic>
        <p:nvPicPr>
          <p:cNvPr id="4" name="Picture 3">
            <a:extLst>
              <a:ext uri="{FF2B5EF4-FFF2-40B4-BE49-F238E27FC236}">
                <a16:creationId xmlns:a16="http://schemas.microsoft.com/office/drawing/2014/main" id="{D283A2EB-51B4-41BC-AC96-15F01A1671D0}"/>
              </a:ext>
            </a:extLst>
          </p:cNvPr>
          <p:cNvPicPr>
            <a:picLocks noChangeAspect="1"/>
          </p:cNvPicPr>
          <p:nvPr/>
        </p:nvPicPr>
        <p:blipFill>
          <a:blip r:embed="rId3"/>
          <a:stretch>
            <a:fillRect/>
          </a:stretch>
        </p:blipFill>
        <p:spPr>
          <a:xfrm>
            <a:off x="9363076" y="574224"/>
            <a:ext cx="2828924" cy="105830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96B0E-9AB9-4C7E-82E0-BD2527BDB732}"/>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CB480765-864B-430D-A437-33D05091C075}"/>
              </a:ext>
            </a:extLst>
          </p:cNvPr>
          <p:cNvSpPr>
            <a:spLocks noGrp="1"/>
          </p:cNvSpPr>
          <p:nvPr>
            <p:ph idx="1"/>
          </p:nvPr>
        </p:nvSpPr>
        <p:spPr>
          <a:xfrm>
            <a:off x="609600" y="2249424"/>
            <a:ext cx="10612582" cy="4325112"/>
          </a:xfrm>
        </p:spPr>
        <p:txBody>
          <a:bodyPr>
            <a:normAutofit lnSpcReduction="10000"/>
          </a:bodyPr>
          <a:lstStyle/>
          <a:p>
            <a:r>
              <a:rPr lang="en-US" dirty="0"/>
              <a:t>There is </a:t>
            </a:r>
            <a:r>
              <a:rPr lang="en-US" u="sng" dirty="0"/>
              <a:t>NO DEFINED PROCESS</a:t>
            </a:r>
            <a:r>
              <a:rPr lang="en-US" dirty="0"/>
              <a:t> on how to get from HTM to C-Suite</a:t>
            </a:r>
          </a:p>
          <a:p>
            <a:endParaRPr lang="en-US" dirty="0"/>
          </a:p>
          <a:p>
            <a:r>
              <a:rPr lang="en-US" dirty="0"/>
              <a:t>We are only sharing </a:t>
            </a:r>
            <a:r>
              <a:rPr lang="en-US" u="sng" dirty="0"/>
              <a:t>ADVICE</a:t>
            </a:r>
            <a:r>
              <a:rPr lang="en-US" dirty="0"/>
              <a:t>!</a:t>
            </a:r>
          </a:p>
          <a:p>
            <a:endParaRPr lang="en-US" dirty="0"/>
          </a:p>
          <a:p>
            <a:r>
              <a:rPr lang="en-US" dirty="0"/>
              <a:t>Our advice is based on our experience and the experience of professionals who made the journey to the C-Suite</a:t>
            </a:r>
          </a:p>
          <a:p>
            <a:endParaRPr lang="en-US" dirty="0"/>
          </a:p>
          <a:p>
            <a:r>
              <a:rPr lang="en-US" b="1" dirty="0">
                <a:solidFill>
                  <a:schemeClr val="accent5"/>
                </a:solidFill>
              </a:rPr>
              <a:t>Please hold your questions until the end of the presentation</a:t>
            </a:r>
          </a:p>
        </p:txBody>
      </p:sp>
      <p:pic>
        <p:nvPicPr>
          <p:cNvPr id="4" name="Picture 3">
            <a:extLst>
              <a:ext uri="{FF2B5EF4-FFF2-40B4-BE49-F238E27FC236}">
                <a16:creationId xmlns:a16="http://schemas.microsoft.com/office/drawing/2014/main" id="{3B1BB3B8-BF4D-4F12-9143-B67E01B24A74}"/>
              </a:ext>
            </a:extLst>
          </p:cNvPr>
          <p:cNvPicPr>
            <a:picLocks noChangeAspect="1"/>
          </p:cNvPicPr>
          <p:nvPr/>
        </p:nvPicPr>
        <p:blipFill>
          <a:blip r:embed="rId3"/>
          <a:stretch>
            <a:fillRect/>
          </a:stretch>
        </p:blipFill>
        <p:spPr>
          <a:xfrm>
            <a:off x="9363076" y="574224"/>
            <a:ext cx="2828924" cy="1058303"/>
          </a:xfrm>
          <a:prstGeom prst="rect">
            <a:avLst/>
          </a:prstGeom>
        </p:spPr>
      </p:pic>
    </p:spTree>
    <p:extLst>
      <p:ext uri="{BB962C8B-B14F-4D97-AF65-F5344CB8AC3E}">
        <p14:creationId xmlns:p14="http://schemas.microsoft.com/office/powerpoint/2010/main" val="420005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Professionals Interviewed</a:t>
            </a:r>
          </a:p>
        </p:txBody>
      </p:sp>
      <p:sp>
        <p:nvSpPr>
          <p:cNvPr id="3" name="Content Placeholder 2"/>
          <p:cNvSpPr>
            <a:spLocks noGrp="1"/>
          </p:cNvSpPr>
          <p:nvPr>
            <p:ph idx="1"/>
          </p:nvPr>
        </p:nvSpPr>
        <p:spPr/>
        <p:txBody>
          <a:bodyPr>
            <a:normAutofit fontScale="92500" lnSpcReduction="20000"/>
          </a:bodyPr>
          <a:lstStyle/>
          <a:p>
            <a:r>
              <a:rPr lang="en-US" sz="2600" dirty="0"/>
              <a:t>From the VA:</a:t>
            </a:r>
          </a:p>
          <a:p>
            <a:pPr lvl="1"/>
            <a:r>
              <a:rPr lang="en-US" sz="2400" b="1" dirty="0"/>
              <a:t>Lucas Marsh </a:t>
            </a:r>
            <a:r>
              <a:rPr lang="en-US" sz="2400" dirty="0"/>
              <a:t>– Chief, Healthcare Technology Management Service, Charleston VA Hospital</a:t>
            </a:r>
          </a:p>
          <a:p>
            <a:pPr lvl="1"/>
            <a:r>
              <a:rPr lang="en-US" sz="2400" b="1" dirty="0"/>
              <a:t>Jennifer Defrancesco </a:t>
            </a:r>
            <a:r>
              <a:rPr lang="en-US" sz="2400" dirty="0"/>
              <a:t>– Resident Regional Manager, Health Technology Solutions (previously the Associate Director of the Dayton VA Hospital)</a:t>
            </a:r>
          </a:p>
          <a:p>
            <a:pPr lvl="1"/>
            <a:r>
              <a:rPr lang="en-US" sz="2400" b="1" dirty="0"/>
              <a:t>Jason Newman </a:t>
            </a:r>
            <a:r>
              <a:rPr lang="en-US" sz="2400" dirty="0"/>
              <a:t>– Deputy Director VHA Non-Expendable Program, Department of Veterans Affairs</a:t>
            </a:r>
          </a:p>
          <a:p>
            <a:r>
              <a:rPr lang="en-US" sz="2600" dirty="0"/>
              <a:t>Private Sector:</a:t>
            </a:r>
          </a:p>
          <a:p>
            <a:pPr lvl="1"/>
            <a:r>
              <a:rPr lang="en-US" sz="2400" dirty="0"/>
              <a:t>VP of Procurement NYC</a:t>
            </a:r>
          </a:p>
          <a:p>
            <a:pPr lvl="1"/>
            <a:r>
              <a:rPr lang="en-US" sz="2400" dirty="0"/>
              <a:t>COO Hospital NY</a:t>
            </a:r>
          </a:p>
          <a:p>
            <a:pPr lvl="1"/>
            <a:r>
              <a:rPr lang="en-US" sz="2400" dirty="0"/>
              <a:t>CMO, CTO, CEO, 2 CNO NYC</a:t>
            </a:r>
          </a:p>
          <a:p>
            <a:pPr lvl="1"/>
            <a:r>
              <a:rPr lang="en-US" sz="2400" dirty="0"/>
              <a:t>Corporate Director Converged Technology NYC</a:t>
            </a:r>
          </a:p>
          <a:p>
            <a:pPr lvl="1"/>
            <a:r>
              <a:rPr lang="en-US" sz="2400" dirty="0"/>
              <a:t>Two Executive Associate Directors (Clinical services and Support Services)</a:t>
            </a:r>
          </a:p>
          <a:p>
            <a:pPr lvl="2"/>
            <a:r>
              <a:rPr lang="en-US" sz="2200" dirty="0"/>
              <a:t>They act as COO and report to CEO</a:t>
            </a:r>
          </a:p>
          <a:p>
            <a:endParaRPr lang="en-US" dirty="0"/>
          </a:p>
        </p:txBody>
      </p:sp>
      <p:pic>
        <p:nvPicPr>
          <p:cNvPr id="4" name="Picture 3">
            <a:extLst>
              <a:ext uri="{FF2B5EF4-FFF2-40B4-BE49-F238E27FC236}">
                <a16:creationId xmlns:a16="http://schemas.microsoft.com/office/drawing/2014/main" id="{63976167-3682-4EC0-9AA4-F109DF70C634}"/>
              </a:ext>
            </a:extLst>
          </p:cNvPr>
          <p:cNvPicPr>
            <a:picLocks noChangeAspect="1"/>
          </p:cNvPicPr>
          <p:nvPr/>
        </p:nvPicPr>
        <p:blipFill>
          <a:blip r:embed="rId3"/>
          <a:stretch>
            <a:fillRect/>
          </a:stretch>
        </p:blipFill>
        <p:spPr>
          <a:xfrm>
            <a:off x="9363076" y="574224"/>
            <a:ext cx="2828924" cy="1058303"/>
          </a:xfrm>
          <a:prstGeom prst="rect">
            <a:avLst/>
          </a:prstGeom>
        </p:spPr>
      </p:pic>
    </p:spTree>
    <p:extLst>
      <p:ext uri="{BB962C8B-B14F-4D97-AF65-F5344CB8AC3E}">
        <p14:creationId xmlns:p14="http://schemas.microsoft.com/office/powerpoint/2010/main" val="1333650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141C-03B4-4116-9EEC-05A20EC262F6}"/>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42194642-9774-42BB-BF94-600AEF8E202D}"/>
              </a:ext>
            </a:extLst>
          </p:cNvPr>
          <p:cNvSpPr>
            <a:spLocks noGrp="1"/>
          </p:cNvSpPr>
          <p:nvPr>
            <p:ph idx="1"/>
          </p:nvPr>
        </p:nvSpPr>
        <p:spPr>
          <a:xfrm>
            <a:off x="609600" y="2249424"/>
            <a:ext cx="10841182" cy="4325112"/>
          </a:xfrm>
        </p:spPr>
        <p:txBody>
          <a:bodyPr>
            <a:normAutofit/>
          </a:bodyPr>
          <a:lstStyle/>
          <a:p>
            <a:pPr marL="109728" indent="0">
              <a:buNone/>
            </a:pPr>
            <a:r>
              <a:rPr lang="en-US" sz="4400" dirty="0"/>
              <a:t>Who in the audience wants to be a member of a hospital C-Suite team?</a:t>
            </a:r>
          </a:p>
          <a:p>
            <a:pPr marL="109728" indent="0">
              <a:buNone/>
            </a:pPr>
            <a:endParaRPr lang="en-US" sz="4400" dirty="0"/>
          </a:p>
          <a:p>
            <a:pPr marL="109728" indent="0">
              <a:buNone/>
            </a:pPr>
            <a:r>
              <a:rPr lang="en-US" sz="4400" dirty="0"/>
              <a:t>Why would it be good to have a C-Suite executive with HTM background?</a:t>
            </a:r>
          </a:p>
        </p:txBody>
      </p:sp>
      <p:pic>
        <p:nvPicPr>
          <p:cNvPr id="4" name="Picture 3">
            <a:extLst>
              <a:ext uri="{FF2B5EF4-FFF2-40B4-BE49-F238E27FC236}">
                <a16:creationId xmlns:a16="http://schemas.microsoft.com/office/drawing/2014/main" id="{6B5C5D4D-B053-4521-8042-F8A6E09EDA93}"/>
              </a:ext>
            </a:extLst>
          </p:cNvPr>
          <p:cNvPicPr>
            <a:picLocks noChangeAspect="1"/>
          </p:cNvPicPr>
          <p:nvPr/>
        </p:nvPicPr>
        <p:blipFill>
          <a:blip r:embed="rId3"/>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60098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HTM in C-Suite</a:t>
            </a:r>
          </a:p>
        </p:txBody>
      </p:sp>
      <p:sp>
        <p:nvSpPr>
          <p:cNvPr id="3" name="Content Placeholder 2"/>
          <p:cNvSpPr>
            <a:spLocks noGrp="1"/>
          </p:cNvSpPr>
          <p:nvPr>
            <p:ph idx="1"/>
          </p:nvPr>
        </p:nvSpPr>
        <p:spPr/>
        <p:txBody>
          <a:bodyPr/>
          <a:lstStyle/>
          <a:p>
            <a:r>
              <a:rPr lang="en-US" dirty="0"/>
              <a:t>Benefits of having hospital executive leaders with clinical engineering backgrounds:</a:t>
            </a:r>
          </a:p>
          <a:p>
            <a:pPr lvl="1"/>
            <a:r>
              <a:rPr lang="en-US" dirty="0"/>
              <a:t>Stays current on new clinical technologies</a:t>
            </a:r>
          </a:p>
          <a:p>
            <a:pPr lvl="1"/>
            <a:r>
              <a:rPr lang="en-US" dirty="0"/>
              <a:t>Key player in equipment life-cycle management</a:t>
            </a:r>
          </a:p>
          <a:p>
            <a:pPr lvl="1"/>
            <a:r>
              <a:rPr lang="en-US" dirty="0"/>
              <a:t>Experience in healthcare technology acquisition</a:t>
            </a:r>
          </a:p>
          <a:p>
            <a:pPr lvl="1"/>
            <a:r>
              <a:rPr lang="en-US" dirty="0"/>
              <a:t>Have knowledge of and experience working with many other services</a:t>
            </a:r>
          </a:p>
          <a:p>
            <a:pPr lvl="1"/>
            <a:r>
              <a:rPr lang="en-US" dirty="0"/>
              <a:t>Understand clinical &amp; technical aspects of a healthcare organization</a:t>
            </a:r>
          </a:p>
          <a:p>
            <a:pPr lvl="1"/>
            <a:r>
              <a:rPr lang="en-US" dirty="0"/>
              <a:t>Patient-focused &amp; technology-focused perspectives</a:t>
            </a:r>
          </a:p>
        </p:txBody>
      </p:sp>
      <p:pic>
        <p:nvPicPr>
          <p:cNvPr id="4" name="Picture 3">
            <a:extLst>
              <a:ext uri="{FF2B5EF4-FFF2-40B4-BE49-F238E27FC236}">
                <a16:creationId xmlns:a16="http://schemas.microsoft.com/office/drawing/2014/main" id="{A9A81DB4-0BB5-4517-BFFE-9BC4D076AA7E}"/>
              </a:ext>
            </a:extLst>
          </p:cNvPr>
          <p:cNvPicPr>
            <a:picLocks noChangeAspect="1"/>
          </p:cNvPicPr>
          <p:nvPr/>
        </p:nvPicPr>
        <p:blipFill>
          <a:blip r:embed="rId3"/>
          <a:stretch>
            <a:fillRect/>
          </a:stretch>
        </p:blipFill>
        <p:spPr>
          <a:xfrm>
            <a:off x="9363076" y="574224"/>
            <a:ext cx="2828924" cy="1058303"/>
          </a:xfrm>
          <a:prstGeom prst="rect">
            <a:avLst/>
          </a:prstGeom>
        </p:spPr>
      </p:pic>
    </p:spTree>
    <p:extLst>
      <p:ext uri="{BB962C8B-B14F-4D97-AF65-F5344CB8AC3E}">
        <p14:creationId xmlns:p14="http://schemas.microsoft.com/office/powerpoint/2010/main" val="191676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F758-35E8-4E4E-8F02-81BE8FA91123}"/>
              </a:ext>
            </a:extLst>
          </p:cNvPr>
          <p:cNvSpPr>
            <a:spLocks noGrp="1"/>
          </p:cNvSpPr>
          <p:nvPr>
            <p:ph type="title"/>
          </p:nvPr>
        </p:nvSpPr>
        <p:spPr/>
        <p:txBody>
          <a:bodyPr/>
          <a:lstStyle/>
          <a:p>
            <a:r>
              <a:rPr lang="en-US" dirty="0"/>
              <a:t>From HTM to C-Suite</a:t>
            </a:r>
          </a:p>
        </p:txBody>
      </p:sp>
      <p:sp>
        <p:nvSpPr>
          <p:cNvPr id="3" name="Content Placeholder 2">
            <a:extLst>
              <a:ext uri="{FF2B5EF4-FFF2-40B4-BE49-F238E27FC236}">
                <a16:creationId xmlns:a16="http://schemas.microsoft.com/office/drawing/2014/main" id="{42299A85-F9C5-4CF9-BEB7-A5A547B1FDC3}"/>
              </a:ext>
            </a:extLst>
          </p:cNvPr>
          <p:cNvSpPr>
            <a:spLocks noGrp="1"/>
          </p:cNvSpPr>
          <p:nvPr>
            <p:ph idx="1"/>
          </p:nvPr>
        </p:nvSpPr>
        <p:spPr/>
        <p:txBody>
          <a:bodyPr>
            <a:normAutofit/>
          </a:bodyPr>
          <a:lstStyle/>
          <a:p>
            <a:r>
              <a:rPr lang="en-US" dirty="0"/>
              <a:t>Career Advancement Roles</a:t>
            </a:r>
          </a:p>
          <a:p>
            <a:pPr marL="749808" lvl="1" indent="-457200">
              <a:buFont typeface="Arial" panose="020B0604020202020204" pitchFamily="34" charset="0"/>
              <a:buChar char="•"/>
            </a:pPr>
            <a:r>
              <a:rPr lang="en-US" dirty="0"/>
              <a:t>HTM Supervisor – </a:t>
            </a:r>
            <a:r>
              <a:rPr lang="en-US" u="sng" dirty="0"/>
              <a:t>supervise</a:t>
            </a:r>
            <a:r>
              <a:rPr lang="en-US" dirty="0"/>
              <a:t> staff</a:t>
            </a:r>
          </a:p>
          <a:p>
            <a:pPr marL="749808" lvl="1" indent="-457200">
              <a:buFont typeface="Arial" panose="020B0604020202020204" pitchFamily="34" charset="0"/>
              <a:buChar char="•"/>
            </a:pPr>
            <a:r>
              <a:rPr lang="en-US" dirty="0"/>
              <a:t>HTM Manager – </a:t>
            </a:r>
            <a:r>
              <a:rPr lang="en-US" u="sng" dirty="0"/>
              <a:t>manage</a:t>
            </a:r>
            <a:r>
              <a:rPr lang="en-US" dirty="0"/>
              <a:t> resources (human and financial)</a:t>
            </a:r>
          </a:p>
          <a:p>
            <a:pPr marL="749808" lvl="1" indent="-457200">
              <a:buFont typeface="Arial" panose="020B0604020202020204" pitchFamily="34" charset="0"/>
              <a:buChar char="•"/>
            </a:pPr>
            <a:r>
              <a:rPr lang="en-US" dirty="0"/>
              <a:t>HTM Director – </a:t>
            </a:r>
            <a:r>
              <a:rPr lang="en-US" u="sng" dirty="0"/>
              <a:t>direct</a:t>
            </a:r>
            <a:r>
              <a:rPr lang="en-US" dirty="0"/>
              <a:t> the course of a department / service </a:t>
            </a:r>
          </a:p>
          <a:p>
            <a:pPr marL="749808" lvl="1" indent="-457200">
              <a:buFont typeface="Arial" panose="020B0604020202020204" pitchFamily="34" charset="0"/>
              <a:buChar char="•"/>
            </a:pPr>
            <a:r>
              <a:rPr lang="en-US" dirty="0"/>
              <a:t>Vice President of Converged Technologies – </a:t>
            </a:r>
            <a:r>
              <a:rPr lang="en-US" u="sng" dirty="0"/>
              <a:t>lead </a:t>
            </a:r>
            <a:r>
              <a:rPr lang="en-US" dirty="0"/>
              <a:t>multiple services (Biomed, IT apps, IT Technologies)</a:t>
            </a:r>
          </a:p>
          <a:p>
            <a:pPr marL="749808" lvl="1" indent="-457200">
              <a:buFont typeface="Arial" panose="020B0604020202020204" pitchFamily="34" charset="0"/>
              <a:buChar char="•"/>
            </a:pPr>
            <a:r>
              <a:rPr lang="en-US" dirty="0"/>
              <a:t>Senior Vice President or CTO – lead services / hospital </a:t>
            </a:r>
            <a:r>
              <a:rPr lang="en-US" u="sng" dirty="0"/>
              <a:t>strategies</a:t>
            </a:r>
            <a:r>
              <a:rPr lang="en-US" dirty="0"/>
              <a:t> </a:t>
            </a:r>
          </a:p>
          <a:p>
            <a:pPr marL="749808" lvl="1" indent="-457200">
              <a:buFont typeface="Arial" panose="020B0604020202020204" pitchFamily="34" charset="0"/>
              <a:buChar char="•"/>
            </a:pPr>
            <a:r>
              <a:rPr lang="en-US" dirty="0"/>
              <a:t>Chief Executive Officer – lead organization in </a:t>
            </a:r>
            <a:r>
              <a:rPr lang="en-US" u="sng" dirty="0"/>
              <a:t>community</a:t>
            </a:r>
            <a:r>
              <a:rPr lang="en-US" dirty="0"/>
              <a:t> </a:t>
            </a:r>
          </a:p>
          <a:p>
            <a:endParaRPr lang="en-US" dirty="0"/>
          </a:p>
        </p:txBody>
      </p:sp>
      <p:pic>
        <p:nvPicPr>
          <p:cNvPr id="4" name="Picture 3">
            <a:extLst>
              <a:ext uri="{FF2B5EF4-FFF2-40B4-BE49-F238E27FC236}">
                <a16:creationId xmlns:a16="http://schemas.microsoft.com/office/drawing/2014/main" id="{1595F1AD-5152-4B75-AF1E-3551B70CB431}"/>
              </a:ext>
            </a:extLst>
          </p:cNvPr>
          <p:cNvPicPr>
            <a:picLocks noChangeAspect="1"/>
          </p:cNvPicPr>
          <p:nvPr/>
        </p:nvPicPr>
        <p:blipFill>
          <a:blip r:embed="rId3"/>
          <a:stretch>
            <a:fillRect/>
          </a:stretch>
        </p:blipFill>
        <p:spPr>
          <a:xfrm>
            <a:off x="9363076" y="574224"/>
            <a:ext cx="2828924" cy="1058303"/>
          </a:xfrm>
          <a:prstGeom prst="rect">
            <a:avLst/>
          </a:prstGeom>
        </p:spPr>
      </p:pic>
    </p:spTree>
    <p:extLst>
      <p:ext uri="{BB962C8B-B14F-4D97-AF65-F5344CB8AC3E}">
        <p14:creationId xmlns:p14="http://schemas.microsoft.com/office/powerpoint/2010/main" val="1481169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HTM to C-Suite</a:t>
            </a:r>
          </a:p>
        </p:txBody>
      </p:sp>
      <p:sp>
        <p:nvSpPr>
          <p:cNvPr id="3" name="Content Placeholder 2"/>
          <p:cNvSpPr>
            <a:spLocks noGrp="1"/>
          </p:cNvSpPr>
          <p:nvPr>
            <p:ph idx="1"/>
          </p:nvPr>
        </p:nvSpPr>
        <p:spPr>
          <a:xfrm>
            <a:off x="782715" y="2215230"/>
            <a:ext cx="8229600" cy="732626"/>
          </a:xfrm>
        </p:spPr>
        <p:txBody>
          <a:bodyPr>
            <a:normAutofit fontScale="85000" lnSpcReduction="20000"/>
          </a:bodyPr>
          <a:lstStyle/>
          <a:p>
            <a:r>
              <a:rPr lang="en-US" dirty="0"/>
              <a:t>Know your organization’s path</a:t>
            </a:r>
          </a:p>
          <a:p>
            <a:r>
              <a:rPr lang="en-US" dirty="0"/>
              <a:t>STEPS: A traditional path</a:t>
            </a:r>
          </a:p>
          <a:p>
            <a:endParaRPr lang="en-US" dirty="0"/>
          </a:p>
          <a:p>
            <a:pPr lvl="1">
              <a:buNone/>
            </a:pPr>
            <a:endParaRPr lang="en-US" dirty="0"/>
          </a:p>
        </p:txBody>
      </p:sp>
      <p:sp>
        <p:nvSpPr>
          <p:cNvPr id="4" name="Oval 3"/>
          <p:cNvSpPr/>
          <p:nvPr/>
        </p:nvSpPr>
        <p:spPr>
          <a:xfrm>
            <a:off x="2633827" y="2982051"/>
            <a:ext cx="1615170" cy="7178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BME Graduate</a:t>
            </a:r>
          </a:p>
        </p:txBody>
      </p:sp>
      <p:sp>
        <p:nvSpPr>
          <p:cNvPr id="5" name="Oval 4"/>
          <p:cNvSpPr/>
          <p:nvPr/>
        </p:nvSpPr>
        <p:spPr>
          <a:xfrm>
            <a:off x="2633827" y="4762991"/>
            <a:ext cx="1615170" cy="7178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BME/CE</a:t>
            </a:r>
          </a:p>
        </p:txBody>
      </p:sp>
      <p:sp>
        <p:nvSpPr>
          <p:cNvPr id="6" name="Oval 5"/>
          <p:cNvSpPr/>
          <p:nvPr/>
        </p:nvSpPr>
        <p:spPr>
          <a:xfrm>
            <a:off x="4676967" y="4762991"/>
            <a:ext cx="1615170" cy="7178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BME/CE Director</a:t>
            </a:r>
          </a:p>
        </p:txBody>
      </p:sp>
      <p:sp>
        <p:nvSpPr>
          <p:cNvPr id="7" name="Oval 6"/>
          <p:cNvSpPr/>
          <p:nvPr/>
        </p:nvSpPr>
        <p:spPr>
          <a:xfrm>
            <a:off x="6789658" y="4762991"/>
            <a:ext cx="1615170" cy="7178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C-Suite</a:t>
            </a:r>
          </a:p>
        </p:txBody>
      </p:sp>
      <p:sp>
        <p:nvSpPr>
          <p:cNvPr id="8" name="Oval 7"/>
          <p:cNvSpPr/>
          <p:nvPr/>
        </p:nvSpPr>
        <p:spPr>
          <a:xfrm>
            <a:off x="8888544" y="4762991"/>
            <a:ext cx="1617596" cy="71789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…And Beyond!</a:t>
            </a:r>
          </a:p>
        </p:txBody>
      </p:sp>
      <p:sp>
        <p:nvSpPr>
          <p:cNvPr id="16" name="Curved Up Arrow 15"/>
          <p:cNvSpPr/>
          <p:nvPr/>
        </p:nvSpPr>
        <p:spPr>
          <a:xfrm>
            <a:off x="5436235" y="5480889"/>
            <a:ext cx="2250194" cy="569040"/>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Curved Up Arrow 16"/>
          <p:cNvSpPr/>
          <p:nvPr/>
        </p:nvSpPr>
        <p:spPr>
          <a:xfrm>
            <a:off x="5381016" y="5480889"/>
            <a:ext cx="4431363" cy="852504"/>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Curved Right Arrow 19"/>
          <p:cNvSpPr/>
          <p:nvPr/>
        </p:nvSpPr>
        <p:spPr>
          <a:xfrm>
            <a:off x="2081633" y="3341001"/>
            <a:ext cx="552194" cy="1877581"/>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1" name="Curved Up Arrow 20"/>
          <p:cNvSpPr/>
          <p:nvPr/>
        </p:nvSpPr>
        <p:spPr>
          <a:xfrm>
            <a:off x="7624277" y="5480889"/>
            <a:ext cx="2087312" cy="569040"/>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Curved Down Arrow 21"/>
          <p:cNvSpPr/>
          <p:nvPr/>
        </p:nvSpPr>
        <p:spPr>
          <a:xfrm>
            <a:off x="3268851" y="4100316"/>
            <a:ext cx="4417578" cy="662674"/>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3" name="Curved Down Arrow 22"/>
          <p:cNvSpPr/>
          <p:nvPr/>
        </p:nvSpPr>
        <p:spPr>
          <a:xfrm>
            <a:off x="3268852" y="3686146"/>
            <a:ext cx="6543527" cy="1076845"/>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TextBox 23"/>
          <p:cNvSpPr txBox="1"/>
          <p:nvPr/>
        </p:nvSpPr>
        <p:spPr>
          <a:xfrm rot="16200000">
            <a:off x="1796363" y="3751704"/>
            <a:ext cx="1467737" cy="646331"/>
          </a:xfrm>
          <a:prstGeom prst="rect">
            <a:avLst/>
          </a:prstGeom>
          <a:noFill/>
        </p:spPr>
        <p:txBody>
          <a:bodyPr wrap="square" rtlCol="0">
            <a:spAutoFit/>
          </a:bodyPr>
          <a:lstStyle/>
          <a:p>
            <a:r>
              <a:rPr lang="en-US" dirty="0"/>
              <a:t>Education  &amp; Training</a:t>
            </a:r>
          </a:p>
        </p:txBody>
      </p:sp>
      <p:sp>
        <p:nvSpPr>
          <p:cNvPr id="25" name="TextBox 24"/>
          <p:cNvSpPr txBox="1"/>
          <p:nvPr/>
        </p:nvSpPr>
        <p:spPr>
          <a:xfrm>
            <a:off x="3821049" y="6333393"/>
            <a:ext cx="5673801" cy="369332"/>
          </a:xfrm>
          <a:prstGeom prst="rect">
            <a:avLst/>
          </a:prstGeom>
          <a:noFill/>
        </p:spPr>
        <p:txBody>
          <a:bodyPr wrap="square" rtlCol="0">
            <a:spAutoFit/>
          </a:bodyPr>
          <a:lstStyle/>
          <a:p>
            <a:r>
              <a:rPr lang="en-US" dirty="0"/>
              <a:t>Education, Training, Experience, other Qualifications</a:t>
            </a:r>
          </a:p>
        </p:txBody>
      </p:sp>
      <p:sp>
        <p:nvSpPr>
          <p:cNvPr id="18" name="Curved Up Arrow 20">
            <a:extLst>
              <a:ext uri="{FF2B5EF4-FFF2-40B4-BE49-F238E27FC236}">
                <a16:creationId xmlns:a16="http://schemas.microsoft.com/office/drawing/2014/main" id="{9D7A4E94-E5A4-42FF-AF40-43951572D5BB}"/>
              </a:ext>
            </a:extLst>
          </p:cNvPr>
          <p:cNvSpPr/>
          <p:nvPr/>
        </p:nvSpPr>
        <p:spPr>
          <a:xfrm>
            <a:off x="3241251" y="5485125"/>
            <a:ext cx="2167384" cy="569040"/>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9" name="Picture 18">
            <a:extLst>
              <a:ext uri="{FF2B5EF4-FFF2-40B4-BE49-F238E27FC236}">
                <a16:creationId xmlns:a16="http://schemas.microsoft.com/office/drawing/2014/main" id="{41C73421-3239-4CF5-A422-9CFC5EFF83F7}"/>
              </a:ext>
            </a:extLst>
          </p:cNvPr>
          <p:cNvPicPr>
            <a:picLocks noChangeAspect="1"/>
          </p:cNvPicPr>
          <p:nvPr/>
        </p:nvPicPr>
        <p:blipFill>
          <a:blip r:embed="rId3"/>
          <a:stretch>
            <a:fillRect/>
          </a:stretch>
        </p:blipFill>
        <p:spPr>
          <a:xfrm>
            <a:off x="9363076" y="573961"/>
            <a:ext cx="2828924" cy="1058303"/>
          </a:xfrm>
          <a:prstGeom prst="rect">
            <a:avLst/>
          </a:prstGeom>
        </p:spPr>
      </p:pic>
      <p:sp>
        <p:nvSpPr>
          <p:cNvPr id="26" name="7-Point Star 25"/>
          <p:cNvSpPr/>
          <p:nvPr/>
        </p:nvSpPr>
        <p:spPr>
          <a:xfrm>
            <a:off x="147670" y="3496507"/>
            <a:ext cx="1786293" cy="1495157"/>
          </a:xfrm>
          <a:prstGeom prst="star7">
            <a:avLst/>
          </a:prstGeom>
          <a:ln/>
        </p:spPr>
        <p:style>
          <a:lnRef idx="1">
            <a:schemeClr val="accent1"/>
          </a:lnRef>
          <a:fillRef idx="3">
            <a:schemeClr val="accent1"/>
          </a:fillRef>
          <a:effectRef idx="2">
            <a:schemeClr val="accent1"/>
          </a:effectRef>
          <a:fontRef idx="minor">
            <a:schemeClr val="lt1"/>
          </a:fontRef>
        </p:style>
        <p:txBody>
          <a:bodyPr lIns="91440" rIns="91440">
            <a:normAutofit fontScale="85000" lnSpcReduction="10000"/>
          </a:bodyPr>
          <a:lstStyle/>
          <a:p>
            <a:endParaRPr lang="en-US" dirty="0"/>
          </a:p>
          <a:p>
            <a:r>
              <a:rPr lang="en-US" dirty="0"/>
              <a:t>VA TCF Program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VA TCF Program</a:t>
            </a:r>
          </a:p>
        </p:txBody>
      </p:sp>
      <p:sp>
        <p:nvSpPr>
          <p:cNvPr id="3" name="Content Placeholder 2"/>
          <p:cNvSpPr>
            <a:spLocks noGrp="1"/>
          </p:cNvSpPr>
          <p:nvPr>
            <p:ph idx="1"/>
          </p:nvPr>
        </p:nvSpPr>
        <p:spPr>
          <a:xfrm>
            <a:off x="609600" y="2249424"/>
            <a:ext cx="10972800" cy="4325112"/>
          </a:xfrm>
        </p:spPr>
        <p:txBody>
          <a:bodyPr>
            <a:normAutofit fontScale="70000" lnSpcReduction="20000"/>
          </a:bodyPr>
          <a:lstStyle/>
          <a:p>
            <a:r>
              <a:rPr lang="en-US" dirty="0"/>
              <a:t>What is it?</a:t>
            </a:r>
          </a:p>
          <a:p>
            <a:pPr lvl="1"/>
            <a:r>
              <a:rPr lang="en-US" dirty="0"/>
              <a:t>Technical Career Field (TCF) Trainee Program</a:t>
            </a:r>
          </a:p>
          <a:p>
            <a:pPr lvl="1"/>
            <a:r>
              <a:rPr lang="en-US" dirty="0"/>
              <a:t>2 year program that develops Biomedical Engineers to be effective Program Managers in the VA</a:t>
            </a:r>
          </a:p>
          <a:p>
            <a:pPr lvl="1"/>
            <a:r>
              <a:rPr lang="en-US" dirty="0"/>
              <a:t>Full-time position with GS-7/9/11 salary progression and benefits</a:t>
            </a:r>
          </a:p>
          <a:p>
            <a:pPr lvl="1"/>
            <a:endParaRPr lang="en-US" dirty="0"/>
          </a:p>
          <a:p>
            <a:r>
              <a:rPr lang="en-US" dirty="0"/>
              <a:t>Who is eligible?</a:t>
            </a:r>
          </a:p>
          <a:p>
            <a:pPr lvl="1"/>
            <a:r>
              <a:rPr lang="en-US" dirty="0"/>
              <a:t>Engineering degree from an ABET accredited engineering program</a:t>
            </a:r>
          </a:p>
          <a:p>
            <a:pPr lvl="1"/>
            <a:r>
              <a:rPr lang="en-US" dirty="0"/>
              <a:t>Degree in Bioengineering, Biomedical Engineering or Clinical Engineering is preferred</a:t>
            </a:r>
          </a:p>
          <a:p>
            <a:pPr lvl="1"/>
            <a:r>
              <a:rPr lang="en-US" dirty="0"/>
              <a:t>Must be a US Citizen</a:t>
            </a:r>
          </a:p>
          <a:p>
            <a:pPr lvl="1"/>
            <a:r>
              <a:rPr lang="en-US" dirty="0"/>
              <a:t>Must be willing to travel and relocate</a:t>
            </a:r>
          </a:p>
          <a:p>
            <a:pPr lvl="1"/>
            <a:r>
              <a:rPr lang="en-US" dirty="0"/>
              <a:t>Must commit to VA for 5 years</a:t>
            </a:r>
          </a:p>
          <a:p>
            <a:pPr lvl="1"/>
            <a:endParaRPr lang="en-US" dirty="0"/>
          </a:p>
          <a:p>
            <a:r>
              <a:rPr lang="en-US" dirty="0"/>
              <a:t>How to apply?</a:t>
            </a:r>
            <a:endParaRPr lang="en-US" i="1" dirty="0"/>
          </a:p>
          <a:p>
            <a:pPr lvl="1"/>
            <a:r>
              <a:rPr lang="en-US" b="1" dirty="0">
                <a:solidFill>
                  <a:schemeClr val="accent5"/>
                </a:solidFill>
                <a:hlinkClick r:id="rId3" action="ppaction://hlinkfile">
                  <a:extLst>
                    <a:ext uri="{A12FA001-AC4F-418D-AE19-62706E023703}">
                      <ahyp:hlinkClr xmlns:ahyp="http://schemas.microsoft.com/office/drawing/2018/hyperlinkcolor" val="tx"/>
                    </a:ext>
                  </a:extLst>
                </a:hlinkClick>
              </a:rPr>
              <a:t>https://www.usajobs.gov</a:t>
            </a:r>
            <a:endParaRPr lang="en-US" b="1" dirty="0">
              <a:solidFill>
                <a:schemeClr val="accent5"/>
              </a:solidFill>
            </a:endParaRPr>
          </a:p>
          <a:p>
            <a:pPr lvl="1"/>
            <a:r>
              <a:rPr lang="en-US" dirty="0"/>
              <a:t>Search for “Biomedical Engineer” or “TCF”</a:t>
            </a:r>
          </a:p>
          <a:p>
            <a:pPr lvl="1"/>
            <a:r>
              <a:rPr lang="en-US" dirty="0"/>
              <a:t>Application open in April</a:t>
            </a:r>
          </a:p>
        </p:txBody>
      </p:sp>
      <p:pic>
        <p:nvPicPr>
          <p:cNvPr id="8" name="Picture 7">
            <a:extLst>
              <a:ext uri="{FF2B5EF4-FFF2-40B4-BE49-F238E27FC236}">
                <a16:creationId xmlns:a16="http://schemas.microsoft.com/office/drawing/2014/main" id="{E398E8DE-2479-4971-A368-05E7121B2556}"/>
              </a:ext>
            </a:extLst>
          </p:cNvPr>
          <p:cNvPicPr>
            <a:picLocks noChangeAspect="1"/>
          </p:cNvPicPr>
          <p:nvPr/>
        </p:nvPicPr>
        <p:blipFill>
          <a:blip r:embed="rId4"/>
          <a:stretch>
            <a:fillRect/>
          </a:stretch>
        </p:blipFill>
        <p:spPr>
          <a:xfrm>
            <a:off x="9363076" y="574224"/>
            <a:ext cx="2828924" cy="10583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VA TCF Program</a:t>
            </a:r>
          </a:p>
        </p:txBody>
      </p:sp>
      <p:sp>
        <p:nvSpPr>
          <p:cNvPr id="3" name="Content Placeholder 2"/>
          <p:cNvSpPr>
            <a:spLocks noGrp="1"/>
          </p:cNvSpPr>
          <p:nvPr>
            <p:ph idx="1"/>
          </p:nvPr>
        </p:nvSpPr>
        <p:spPr/>
        <p:txBody>
          <a:bodyPr>
            <a:normAutofit fontScale="77500" lnSpcReduction="20000"/>
          </a:bodyPr>
          <a:lstStyle/>
          <a:p>
            <a:r>
              <a:rPr lang="en-US" dirty="0"/>
              <a:t>What do you do?</a:t>
            </a:r>
          </a:p>
          <a:p>
            <a:pPr lvl="1"/>
            <a:r>
              <a:rPr lang="en-US" dirty="0"/>
              <a:t>Train under an experienced Clinical Engineer (CE)</a:t>
            </a:r>
          </a:p>
          <a:p>
            <a:pPr lvl="1"/>
            <a:r>
              <a:rPr lang="en-US" dirty="0"/>
              <a:t>Learn and perform various CE tasks in the VA</a:t>
            </a:r>
          </a:p>
          <a:p>
            <a:pPr lvl="2"/>
            <a:r>
              <a:rPr lang="en-US" dirty="0"/>
              <a:t>Evaluating medical equipment</a:t>
            </a:r>
          </a:p>
          <a:p>
            <a:pPr lvl="2"/>
            <a:r>
              <a:rPr lang="en-US" dirty="0"/>
              <a:t>Managing the medical equipment maintenance program</a:t>
            </a:r>
          </a:p>
          <a:p>
            <a:pPr lvl="2"/>
            <a:r>
              <a:rPr lang="en-US" dirty="0"/>
              <a:t>Coordinating new medical technology implementations</a:t>
            </a:r>
          </a:p>
          <a:p>
            <a:pPr lvl="1"/>
            <a:r>
              <a:rPr lang="en-US" dirty="0"/>
              <a:t>Attend focused trainings and conferences</a:t>
            </a:r>
          </a:p>
          <a:p>
            <a:pPr lvl="1"/>
            <a:r>
              <a:rPr lang="en-US" dirty="0"/>
              <a:t>After 2 years, secure permanent position within VA</a:t>
            </a:r>
          </a:p>
          <a:p>
            <a:pPr lvl="1"/>
            <a:endParaRPr lang="en-US" dirty="0"/>
          </a:p>
          <a:p>
            <a:r>
              <a:rPr lang="en-US" dirty="0"/>
              <a:t>What are the benefits?</a:t>
            </a:r>
          </a:p>
          <a:p>
            <a:pPr lvl="1"/>
            <a:r>
              <a:rPr lang="en-US" dirty="0"/>
              <a:t>Learning with a “safety net”</a:t>
            </a:r>
          </a:p>
          <a:p>
            <a:pPr lvl="1"/>
            <a:r>
              <a:rPr lang="en-US" dirty="0"/>
              <a:t>Get exposed to many tasks/responsibilities to help determine best permanent position:</a:t>
            </a:r>
          </a:p>
          <a:p>
            <a:pPr lvl="2"/>
            <a:r>
              <a:rPr lang="en-US" dirty="0"/>
              <a:t>Staff BME, Chief BME, Networking/IT BME, VACO BME, etc.</a:t>
            </a:r>
          </a:p>
          <a:p>
            <a:pPr lvl="1"/>
            <a:r>
              <a:rPr lang="en-US" dirty="0"/>
              <a:t>Many of the TCF graduates climb the ladder quickly in the VA</a:t>
            </a:r>
          </a:p>
          <a:p>
            <a:pPr lvl="2"/>
            <a:r>
              <a:rPr lang="en-US" dirty="0"/>
              <a:t>All of the VA professionals interviewed went through the TCF program</a:t>
            </a:r>
          </a:p>
        </p:txBody>
      </p:sp>
      <p:pic>
        <p:nvPicPr>
          <p:cNvPr id="7" name="Picture 6">
            <a:extLst>
              <a:ext uri="{FF2B5EF4-FFF2-40B4-BE49-F238E27FC236}">
                <a16:creationId xmlns:a16="http://schemas.microsoft.com/office/drawing/2014/main" id="{B0EA1400-D11C-413D-9ED9-09AAEF4A2596}"/>
              </a:ext>
            </a:extLst>
          </p:cNvPr>
          <p:cNvPicPr>
            <a:picLocks noChangeAspect="1"/>
          </p:cNvPicPr>
          <p:nvPr/>
        </p:nvPicPr>
        <p:blipFill>
          <a:blip r:embed="rId3"/>
          <a:stretch>
            <a:fillRect/>
          </a:stretch>
        </p:blipFill>
        <p:spPr>
          <a:xfrm>
            <a:off x="9363076" y="574224"/>
            <a:ext cx="2828924" cy="105830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4E5F-03BF-4D76-8E08-F1E89969FEFB}"/>
              </a:ext>
            </a:extLst>
          </p:cNvPr>
          <p:cNvSpPr>
            <a:spLocks noGrp="1"/>
          </p:cNvSpPr>
          <p:nvPr>
            <p:ph type="title"/>
          </p:nvPr>
        </p:nvSpPr>
        <p:spPr/>
        <p:txBody>
          <a:bodyPr/>
          <a:lstStyle/>
          <a:p>
            <a:r>
              <a:rPr lang="en-US" dirty="0"/>
              <a:t>How can we get from HTM to C-Suite?</a:t>
            </a:r>
          </a:p>
        </p:txBody>
      </p:sp>
      <p:pic>
        <p:nvPicPr>
          <p:cNvPr id="4" name="Content Placeholder 3">
            <a:extLst>
              <a:ext uri="{FF2B5EF4-FFF2-40B4-BE49-F238E27FC236}">
                <a16:creationId xmlns:a16="http://schemas.microsoft.com/office/drawing/2014/main" id="{880EEE2B-E3A8-42D7-A7CF-528EAC7B6DAA}"/>
              </a:ext>
            </a:extLst>
          </p:cNvPr>
          <p:cNvPicPr>
            <a:picLocks noGrp="1" noChangeAspect="1"/>
          </p:cNvPicPr>
          <p:nvPr>
            <p:ph idx="1"/>
          </p:nvPr>
        </p:nvPicPr>
        <p:blipFill rotWithShape="1">
          <a:blip r:embed="rId3"/>
          <a:srcRect b="7491"/>
          <a:stretch/>
        </p:blipFill>
        <p:spPr>
          <a:xfrm>
            <a:off x="4694590" y="2551329"/>
            <a:ext cx="2802819" cy="4000392"/>
          </a:xfrm>
          <a:prstGeom prst="rect">
            <a:avLst/>
          </a:prstGeom>
        </p:spPr>
      </p:pic>
      <p:sp>
        <p:nvSpPr>
          <p:cNvPr id="6" name="Explosion: 8 Points 5">
            <a:extLst>
              <a:ext uri="{FF2B5EF4-FFF2-40B4-BE49-F238E27FC236}">
                <a16:creationId xmlns:a16="http://schemas.microsoft.com/office/drawing/2014/main" id="{6A6728EF-A50C-4CFD-AC7A-2DA9916FEF5B}"/>
              </a:ext>
            </a:extLst>
          </p:cNvPr>
          <p:cNvSpPr/>
          <p:nvPr/>
        </p:nvSpPr>
        <p:spPr>
          <a:xfrm>
            <a:off x="4829454" y="1881065"/>
            <a:ext cx="1766656" cy="1340528"/>
          </a:xfrm>
          <a:prstGeom prst="irregularSeal1">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C-Suite</a:t>
            </a:r>
          </a:p>
        </p:txBody>
      </p:sp>
      <p:sp>
        <p:nvSpPr>
          <p:cNvPr id="7" name="TextBox 6">
            <a:extLst>
              <a:ext uri="{FF2B5EF4-FFF2-40B4-BE49-F238E27FC236}">
                <a16:creationId xmlns:a16="http://schemas.microsoft.com/office/drawing/2014/main" id="{6AC037B9-AA8E-4BE2-BF41-D783FC75508A}"/>
              </a:ext>
            </a:extLst>
          </p:cNvPr>
          <p:cNvSpPr txBox="1"/>
          <p:nvPr/>
        </p:nvSpPr>
        <p:spPr>
          <a:xfrm rot="16200000">
            <a:off x="4686329" y="5125335"/>
            <a:ext cx="958789" cy="461665"/>
          </a:xfrm>
          <a:prstGeom prst="rect">
            <a:avLst/>
          </a:prstGeom>
          <a:noFill/>
        </p:spPr>
        <p:txBody>
          <a:bodyPr wrap="square" rtlCol="0">
            <a:spAutoFit/>
          </a:bodyPr>
          <a:lstStyle/>
          <a:p>
            <a:r>
              <a:rPr lang="en-US" sz="2400" b="1" dirty="0">
                <a:solidFill>
                  <a:srgbClr val="C00000"/>
                </a:solidFill>
                <a:latin typeface="+mj-lt"/>
              </a:rPr>
              <a:t>HTM</a:t>
            </a:r>
          </a:p>
        </p:txBody>
      </p:sp>
      <p:pic>
        <p:nvPicPr>
          <p:cNvPr id="8" name="Picture 7">
            <a:extLst>
              <a:ext uri="{FF2B5EF4-FFF2-40B4-BE49-F238E27FC236}">
                <a16:creationId xmlns:a16="http://schemas.microsoft.com/office/drawing/2014/main" id="{ED6FBE70-961A-4A39-A12B-AC5CC6137773}"/>
              </a:ext>
            </a:extLst>
          </p:cNvPr>
          <p:cNvPicPr>
            <a:picLocks noChangeAspect="1"/>
          </p:cNvPicPr>
          <p:nvPr/>
        </p:nvPicPr>
        <p:blipFill>
          <a:blip r:embed="rId4"/>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1563505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HTM to C-Suite: </a:t>
            </a:r>
            <a:r>
              <a:rPr lang="en-US" dirty="0">
                <a:solidFill>
                  <a:schemeClr val="accent4"/>
                </a:solidFill>
              </a:rPr>
              <a:t>4 FOCUS AREAS</a:t>
            </a:r>
          </a:p>
        </p:txBody>
      </p:sp>
      <p:sp>
        <p:nvSpPr>
          <p:cNvPr id="3" name="Content Placeholder 2"/>
          <p:cNvSpPr>
            <a:spLocks noGrp="1"/>
          </p:cNvSpPr>
          <p:nvPr>
            <p:ph idx="1"/>
          </p:nvPr>
        </p:nvSpPr>
        <p:spPr>
          <a:xfrm>
            <a:off x="1981200" y="2249424"/>
            <a:ext cx="8229600" cy="4608576"/>
          </a:xfrm>
        </p:spPr>
        <p:txBody>
          <a:bodyPr>
            <a:normAutofit/>
          </a:bodyPr>
          <a:lstStyle/>
          <a:p>
            <a:r>
              <a:rPr lang="en-US" sz="3200" dirty="0">
                <a:solidFill>
                  <a:schemeClr val="accent4"/>
                </a:solidFill>
              </a:rPr>
              <a:t>Area 1</a:t>
            </a:r>
            <a:r>
              <a:rPr lang="en-US" dirty="0"/>
              <a:t>: Education, Certifications, and Training</a:t>
            </a:r>
          </a:p>
          <a:p>
            <a:endParaRPr lang="en-US" sz="2400" dirty="0"/>
          </a:p>
          <a:p>
            <a:r>
              <a:rPr lang="en-US" sz="3200" dirty="0">
                <a:solidFill>
                  <a:schemeClr val="accent4"/>
                </a:solidFill>
              </a:rPr>
              <a:t>Area 2</a:t>
            </a:r>
            <a:r>
              <a:rPr lang="en-US" dirty="0"/>
              <a:t>: Mentoring, Relationships, Networking and Recruiting/Search Firms</a:t>
            </a:r>
          </a:p>
          <a:p>
            <a:endParaRPr lang="en-US" sz="2400" dirty="0"/>
          </a:p>
          <a:p>
            <a:r>
              <a:rPr lang="en-US" sz="3200" dirty="0">
                <a:solidFill>
                  <a:schemeClr val="accent4"/>
                </a:solidFill>
              </a:rPr>
              <a:t>Area 3</a:t>
            </a:r>
            <a:r>
              <a:rPr lang="en-US" dirty="0"/>
              <a:t>: Experience, Image, Performance and Excelling</a:t>
            </a:r>
          </a:p>
          <a:p>
            <a:endParaRPr lang="en-US" sz="2400" dirty="0"/>
          </a:p>
          <a:p>
            <a:r>
              <a:rPr lang="en-US" sz="3200" dirty="0">
                <a:solidFill>
                  <a:schemeClr val="accent4"/>
                </a:solidFill>
              </a:rPr>
              <a:t>Area 4</a:t>
            </a:r>
            <a:r>
              <a:rPr lang="en-US" dirty="0"/>
              <a:t>: Think like a C-Suite</a:t>
            </a:r>
          </a:p>
          <a:p>
            <a:endParaRPr lang="en-US" dirty="0"/>
          </a:p>
        </p:txBody>
      </p:sp>
      <p:pic>
        <p:nvPicPr>
          <p:cNvPr id="4" name="Picture 3">
            <a:extLst>
              <a:ext uri="{FF2B5EF4-FFF2-40B4-BE49-F238E27FC236}">
                <a16:creationId xmlns:a16="http://schemas.microsoft.com/office/drawing/2014/main" id="{0CA7743C-5B60-42E1-A1CD-3D0A09C33F28}"/>
              </a:ext>
            </a:extLst>
          </p:cNvPr>
          <p:cNvPicPr>
            <a:picLocks noChangeAspect="1"/>
          </p:cNvPicPr>
          <p:nvPr/>
        </p:nvPicPr>
        <p:blipFill>
          <a:blip r:embed="rId3"/>
          <a:stretch>
            <a:fillRect/>
          </a:stretch>
        </p:blipFill>
        <p:spPr>
          <a:xfrm>
            <a:off x="9363076" y="574225"/>
            <a:ext cx="2828924" cy="105830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4A506E-1711-4260-819F-6176BB3E0940}"/>
              </a:ext>
            </a:extLst>
          </p:cNvPr>
          <p:cNvSpPr>
            <a:spLocks noGrp="1"/>
          </p:cNvSpPr>
          <p:nvPr>
            <p:ph type="title"/>
          </p:nvPr>
        </p:nvSpPr>
        <p:spPr/>
        <p:txBody>
          <a:bodyPr/>
          <a:lstStyle/>
          <a:p>
            <a:r>
              <a:rPr lang="en-US" dirty="0">
                <a:solidFill>
                  <a:schemeClr val="accent2"/>
                </a:solidFill>
              </a:rPr>
              <a:t>FOCUS AREA 1: </a:t>
            </a:r>
          </a:p>
        </p:txBody>
      </p:sp>
      <p:sp>
        <p:nvSpPr>
          <p:cNvPr id="5" name="Text Placeholder 4">
            <a:extLst>
              <a:ext uri="{FF2B5EF4-FFF2-40B4-BE49-F238E27FC236}">
                <a16:creationId xmlns:a16="http://schemas.microsoft.com/office/drawing/2014/main" id="{91FDCCE0-8944-4E80-A915-9E77A1690974}"/>
              </a:ext>
            </a:extLst>
          </p:cNvPr>
          <p:cNvSpPr>
            <a:spLocks noGrp="1"/>
          </p:cNvSpPr>
          <p:nvPr>
            <p:ph type="body" idx="1"/>
          </p:nvPr>
        </p:nvSpPr>
        <p:spPr/>
        <p:txBody>
          <a:bodyPr/>
          <a:lstStyle/>
          <a:p>
            <a:r>
              <a:rPr lang="en-US" dirty="0"/>
              <a:t>Education, Certifications, and Training</a:t>
            </a:r>
          </a:p>
        </p:txBody>
      </p:sp>
      <p:pic>
        <p:nvPicPr>
          <p:cNvPr id="6" name="Picture 5">
            <a:extLst>
              <a:ext uri="{FF2B5EF4-FFF2-40B4-BE49-F238E27FC236}">
                <a16:creationId xmlns:a16="http://schemas.microsoft.com/office/drawing/2014/main" id="{797D6D4A-6E5C-4F7F-8901-49D6CDB22DAC}"/>
              </a:ext>
            </a:extLst>
          </p:cNvPr>
          <p:cNvPicPr>
            <a:picLocks noChangeAspect="1"/>
          </p:cNvPicPr>
          <p:nvPr/>
        </p:nvPicPr>
        <p:blipFill>
          <a:blip r:embed="rId3"/>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723922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Education</a:t>
            </a:r>
          </a:p>
        </p:txBody>
      </p:sp>
      <p:sp>
        <p:nvSpPr>
          <p:cNvPr id="3" name="Content Placeholder 2"/>
          <p:cNvSpPr>
            <a:spLocks noGrp="1"/>
          </p:cNvSpPr>
          <p:nvPr>
            <p:ph idx="1"/>
          </p:nvPr>
        </p:nvSpPr>
        <p:spPr/>
        <p:txBody>
          <a:bodyPr/>
          <a:lstStyle/>
          <a:p>
            <a:r>
              <a:rPr lang="en-US" dirty="0"/>
              <a:t>Continuing Education (CEU’s)– healthcare and technology</a:t>
            </a:r>
          </a:p>
          <a:p>
            <a:pPr lvl="1"/>
            <a:r>
              <a:rPr lang="en-US" dirty="0"/>
              <a:t>Webinars, training videos</a:t>
            </a:r>
          </a:p>
          <a:p>
            <a:r>
              <a:rPr lang="en-US" dirty="0"/>
              <a:t>MBA (healthcare concentration) or MHA</a:t>
            </a:r>
          </a:p>
          <a:p>
            <a:pPr lvl="1"/>
            <a:r>
              <a:rPr lang="en-US" dirty="0"/>
              <a:t>The </a:t>
            </a:r>
            <a:r>
              <a:rPr lang="en-US" b="1" dirty="0"/>
              <a:t>Master</a:t>
            </a:r>
            <a:r>
              <a:rPr lang="en-US" dirty="0"/>
              <a:t> of </a:t>
            </a:r>
            <a:r>
              <a:rPr lang="en-US" b="1" dirty="0"/>
              <a:t>Health Administration</a:t>
            </a:r>
            <a:r>
              <a:rPr lang="en-US" dirty="0"/>
              <a:t> (MHA or M.H.A.), or </a:t>
            </a:r>
            <a:r>
              <a:rPr lang="en-US" b="1" dirty="0"/>
              <a:t>Master</a:t>
            </a:r>
            <a:r>
              <a:rPr lang="en-US" dirty="0"/>
              <a:t> of </a:t>
            </a:r>
            <a:r>
              <a:rPr lang="en-US" b="1" dirty="0"/>
              <a:t>Healthcare Administration</a:t>
            </a:r>
            <a:r>
              <a:rPr lang="en-US" dirty="0"/>
              <a:t>, is a </a:t>
            </a:r>
            <a:r>
              <a:rPr lang="en-US" b="1" dirty="0"/>
              <a:t>master's</a:t>
            </a:r>
            <a:r>
              <a:rPr lang="en-US" dirty="0"/>
              <a:t>-level professional degree granted to students who complete a course of study in the knowledge and competencies needed for careers in </a:t>
            </a:r>
            <a:r>
              <a:rPr lang="en-US" b="1" dirty="0"/>
              <a:t>health administration</a:t>
            </a:r>
            <a:r>
              <a:rPr lang="en-US" dirty="0"/>
              <a:t>, involving the management of hospitals and other healthcare facilities</a:t>
            </a:r>
          </a:p>
          <a:p>
            <a:endParaRPr lang="en-US" dirty="0"/>
          </a:p>
        </p:txBody>
      </p:sp>
      <p:pic>
        <p:nvPicPr>
          <p:cNvPr id="4" name="Picture 3">
            <a:extLst>
              <a:ext uri="{FF2B5EF4-FFF2-40B4-BE49-F238E27FC236}">
                <a16:creationId xmlns:a16="http://schemas.microsoft.com/office/drawing/2014/main" id="{CC3D1E58-44F5-4997-A014-8B1660986A86}"/>
              </a:ext>
            </a:extLst>
          </p:cNvPr>
          <p:cNvPicPr>
            <a:picLocks noChangeAspect="1"/>
          </p:cNvPicPr>
          <p:nvPr/>
        </p:nvPicPr>
        <p:blipFill>
          <a:blip r:embed="rId3"/>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3691ACCE-D83D-45D3-8A81-2528E17614D2}"/>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B6FE6-DC54-4D8A-896C-BDC894AF2226}"/>
              </a:ext>
            </a:extLst>
          </p:cNvPr>
          <p:cNvSpPr>
            <a:spLocks noGrp="1"/>
          </p:cNvSpPr>
          <p:nvPr>
            <p:ph type="title"/>
          </p:nvPr>
        </p:nvSpPr>
        <p:spPr/>
        <p:txBody>
          <a:bodyPr/>
          <a:lstStyle/>
          <a:p>
            <a:r>
              <a:rPr lang="en-US" dirty="0"/>
              <a:t>Education</a:t>
            </a:r>
          </a:p>
        </p:txBody>
      </p:sp>
      <p:sp>
        <p:nvSpPr>
          <p:cNvPr id="3" name="Content Placeholder 2">
            <a:extLst>
              <a:ext uri="{FF2B5EF4-FFF2-40B4-BE49-F238E27FC236}">
                <a16:creationId xmlns:a16="http://schemas.microsoft.com/office/drawing/2014/main" id="{15B0F157-D174-4FE8-9E74-32A24E5B57CE}"/>
              </a:ext>
            </a:extLst>
          </p:cNvPr>
          <p:cNvSpPr>
            <a:spLocks noGrp="1"/>
          </p:cNvSpPr>
          <p:nvPr>
            <p:ph idx="1"/>
          </p:nvPr>
        </p:nvSpPr>
        <p:spPr>
          <a:xfrm>
            <a:off x="609600" y="2249424"/>
            <a:ext cx="10972800" cy="4421540"/>
          </a:xfrm>
        </p:spPr>
        <p:txBody>
          <a:bodyPr>
            <a:normAutofit fontScale="77500" lnSpcReduction="20000"/>
          </a:bodyPr>
          <a:lstStyle/>
          <a:p>
            <a:r>
              <a:rPr lang="en-US" dirty="0"/>
              <a:t>LEAN/Six Sigma</a:t>
            </a:r>
          </a:p>
          <a:p>
            <a:pPr lvl="1"/>
            <a:r>
              <a:rPr lang="en-US" dirty="0"/>
              <a:t>Process improvement methodologies</a:t>
            </a:r>
          </a:p>
          <a:p>
            <a:r>
              <a:rPr lang="en-US" u="sng" dirty="0"/>
              <a:t>LEAN</a:t>
            </a:r>
            <a:r>
              <a:rPr lang="en-US" dirty="0"/>
              <a:t>: Methodology based on the removal of unnecessary waste</a:t>
            </a:r>
          </a:p>
          <a:p>
            <a:r>
              <a:rPr lang="en-US" u="sng" dirty="0"/>
              <a:t>Six Sigma</a:t>
            </a:r>
            <a:r>
              <a:rPr lang="en-US" dirty="0"/>
              <a:t>: Methodology based on statistical analysis to improve processes with unknown problems</a:t>
            </a:r>
          </a:p>
          <a:p>
            <a:pPr lvl="1"/>
            <a:r>
              <a:rPr lang="en-US" u="sng" dirty="0"/>
              <a:t>Six Sigma DMAIC process</a:t>
            </a:r>
            <a:r>
              <a:rPr lang="en-US" dirty="0"/>
              <a:t>: Define, Measure, Analyze, Improve, Control</a:t>
            </a:r>
          </a:p>
          <a:p>
            <a:r>
              <a:rPr lang="en-US" dirty="0"/>
              <a:t>Many organizations offer education and certification</a:t>
            </a:r>
          </a:p>
          <a:p>
            <a:pPr lvl="1"/>
            <a:r>
              <a:rPr lang="en-US" dirty="0">
                <a:solidFill>
                  <a:schemeClr val="accent5"/>
                </a:solidFill>
                <a:hlinkClick r:id="rId3">
                  <a:extLst>
                    <a:ext uri="{A12FA001-AC4F-418D-AE19-62706E023703}">
                      <ahyp:hlinkClr xmlns:ahyp="http://schemas.microsoft.com/office/drawing/2018/hyperlinkcolor" val="tx"/>
                    </a:ext>
                  </a:extLst>
                </a:hlinkClick>
              </a:rPr>
              <a:t>https://www.msicertified.com/certifications.html</a:t>
            </a:r>
            <a:endParaRPr lang="en-US" dirty="0">
              <a:solidFill>
                <a:schemeClr val="accent5"/>
              </a:solidFill>
            </a:endParaRPr>
          </a:p>
          <a:p>
            <a:pPr lvl="1"/>
            <a:r>
              <a:rPr lang="en-US" dirty="0">
                <a:solidFill>
                  <a:schemeClr val="accent5"/>
                </a:solidFill>
                <a:hlinkClick r:id="rId4">
                  <a:extLst>
                    <a:ext uri="{A12FA001-AC4F-418D-AE19-62706E023703}">
                      <ahyp:hlinkClr xmlns:ahyp="http://schemas.microsoft.com/office/drawing/2018/hyperlinkcolor" val="tx"/>
                    </a:ext>
                  </a:extLst>
                </a:hlinkClick>
              </a:rPr>
              <a:t>https://www.6sigma.us/six-sigma-training.php</a:t>
            </a:r>
            <a:endParaRPr lang="en-US" dirty="0">
              <a:solidFill>
                <a:schemeClr val="accent5"/>
              </a:solidFill>
            </a:endParaRPr>
          </a:p>
          <a:p>
            <a:r>
              <a:rPr lang="en-US" dirty="0"/>
              <a:t>Certification levels</a:t>
            </a:r>
          </a:p>
          <a:p>
            <a:pPr lvl="1"/>
            <a:r>
              <a:rPr lang="en-US" dirty="0"/>
              <a:t>White belt</a:t>
            </a:r>
          </a:p>
          <a:p>
            <a:pPr lvl="1"/>
            <a:r>
              <a:rPr lang="en-US" dirty="0"/>
              <a:t>Yellow belt</a:t>
            </a:r>
          </a:p>
          <a:p>
            <a:pPr lvl="1"/>
            <a:r>
              <a:rPr lang="en-US" dirty="0"/>
              <a:t>Green belt</a:t>
            </a:r>
          </a:p>
          <a:p>
            <a:pPr lvl="1"/>
            <a:r>
              <a:rPr lang="en-US" dirty="0"/>
              <a:t>Black belt</a:t>
            </a:r>
          </a:p>
          <a:p>
            <a:pPr lvl="1"/>
            <a:r>
              <a:rPr lang="en-US" dirty="0"/>
              <a:t>Master Black belt</a:t>
            </a:r>
          </a:p>
          <a:p>
            <a:endParaRPr lang="en-US" dirty="0"/>
          </a:p>
        </p:txBody>
      </p:sp>
      <p:pic>
        <p:nvPicPr>
          <p:cNvPr id="4" name="Picture 3">
            <a:extLst>
              <a:ext uri="{FF2B5EF4-FFF2-40B4-BE49-F238E27FC236}">
                <a16:creationId xmlns:a16="http://schemas.microsoft.com/office/drawing/2014/main" id="{7605C5A6-BD68-4167-BD2D-64ED62D9637C}"/>
              </a:ext>
            </a:extLst>
          </p:cNvPr>
          <p:cNvPicPr>
            <a:picLocks noChangeAspect="1"/>
          </p:cNvPicPr>
          <p:nvPr/>
        </p:nvPicPr>
        <p:blipFill>
          <a:blip r:embed="rId5"/>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C461D704-6946-4723-A249-FB352EFE69BD}"/>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a:solidFill>
                  <a:schemeClr val="accent2"/>
                </a:solidFill>
              </a:rPr>
              <a:t>FOCUS AREA 1: </a:t>
            </a:r>
            <a:endParaRPr lang="en-US" dirty="0">
              <a:solidFill>
                <a:schemeClr val="accent2"/>
              </a:solidFill>
            </a:endParaRPr>
          </a:p>
        </p:txBody>
      </p:sp>
    </p:spTree>
    <p:extLst>
      <p:ext uri="{BB962C8B-B14F-4D97-AF65-F5344CB8AC3E}">
        <p14:creationId xmlns:p14="http://schemas.microsoft.com/office/powerpoint/2010/main" val="2589818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Certifications</a:t>
            </a:r>
          </a:p>
        </p:txBody>
      </p:sp>
      <p:sp>
        <p:nvSpPr>
          <p:cNvPr id="3" name="Content Placeholder 2"/>
          <p:cNvSpPr>
            <a:spLocks noGrp="1"/>
          </p:cNvSpPr>
          <p:nvPr>
            <p:ph idx="1"/>
          </p:nvPr>
        </p:nvSpPr>
        <p:spPr/>
        <p:txBody>
          <a:bodyPr/>
          <a:lstStyle/>
          <a:p>
            <a:r>
              <a:rPr lang="en-US" dirty="0"/>
              <a:t>CCE – Certification in Clinical Engineering</a:t>
            </a:r>
          </a:p>
          <a:p>
            <a:endParaRPr lang="en-US" sz="2000" dirty="0"/>
          </a:p>
          <a:p>
            <a:r>
              <a:rPr lang="en-US" dirty="0"/>
              <a:t>CHTM – Certified Healthcare Technology Manager</a:t>
            </a:r>
          </a:p>
          <a:p>
            <a:endParaRPr lang="en-US" sz="2000" dirty="0"/>
          </a:p>
          <a:p>
            <a:r>
              <a:rPr lang="en-US" dirty="0"/>
              <a:t>FACHE – Fellow of the American College of Healthcare Executives</a:t>
            </a:r>
          </a:p>
          <a:p>
            <a:endParaRPr lang="en-US" dirty="0"/>
          </a:p>
        </p:txBody>
      </p:sp>
      <p:pic>
        <p:nvPicPr>
          <p:cNvPr id="4" name="Picture 3">
            <a:extLst>
              <a:ext uri="{FF2B5EF4-FFF2-40B4-BE49-F238E27FC236}">
                <a16:creationId xmlns:a16="http://schemas.microsoft.com/office/drawing/2014/main" id="{41F65F99-0184-4B5C-9236-0FF56D2F29DD}"/>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DF125C52-0A68-424E-AD41-3B41B2C14F84}"/>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401C7-36A3-4555-837A-04F97B9CC763}"/>
              </a:ext>
            </a:extLst>
          </p:cNvPr>
          <p:cNvSpPr>
            <a:spLocks noGrp="1"/>
          </p:cNvSpPr>
          <p:nvPr>
            <p:ph type="title"/>
          </p:nvPr>
        </p:nvSpPr>
        <p:spPr/>
        <p:txBody>
          <a:bodyPr/>
          <a:lstStyle/>
          <a:p>
            <a:r>
              <a:rPr lang="en-US" dirty="0"/>
              <a:t>Certifications: </a:t>
            </a:r>
            <a:r>
              <a:rPr lang="en-US" dirty="0">
                <a:solidFill>
                  <a:schemeClr val="accent4"/>
                </a:solidFill>
              </a:rPr>
              <a:t>CCE</a:t>
            </a:r>
          </a:p>
        </p:txBody>
      </p:sp>
      <p:sp>
        <p:nvSpPr>
          <p:cNvPr id="3" name="Content Placeholder 2">
            <a:extLst>
              <a:ext uri="{FF2B5EF4-FFF2-40B4-BE49-F238E27FC236}">
                <a16:creationId xmlns:a16="http://schemas.microsoft.com/office/drawing/2014/main" id="{947A29D7-7930-4611-9B01-F8D9CB86396C}"/>
              </a:ext>
            </a:extLst>
          </p:cNvPr>
          <p:cNvSpPr>
            <a:spLocks noGrp="1"/>
          </p:cNvSpPr>
          <p:nvPr>
            <p:ph idx="1"/>
          </p:nvPr>
        </p:nvSpPr>
        <p:spPr/>
        <p:txBody>
          <a:bodyPr>
            <a:normAutofit lnSpcReduction="10000"/>
          </a:bodyPr>
          <a:lstStyle/>
          <a:p>
            <a:r>
              <a:rPr lang="en-US" dirty="0"/>
              <a:t>Certification in Clinical Engineering from ACCE</a:t>
            </a:r>
          </a:p>
          <a:p>
            <a:pPr lvl="1"/>
            <a:r>
              <a:rPr lang="en-US" dirty="0"/>
              <a:t>Examination administered by HTCC</a:t>
            </a:r>
          </a:p>
          <a:p>
            <a:pPr lvl="1"/>
            <a:r>
              <a:rPr lang="en-US" dirty="0"/>
              <a:t>Provides formal recognition of individual competence in Clinical Engineering</a:t>
            </a:r>
          </a:p>
          <a:p>
            <a:r>
              <a:rPr lang="en-US" dirty="0"/>
              <a:t>Certification process</a:t>
            </a:r>
          </a:p>
          <a:p>
            <a:pPr lvl="1"/>
            <a:r>
              <a:rPr lang="en-US" dirty="0"/>
              <a:t>Application review – qualifications and references – due by 7/19/19</a:t>
            </a:r>
          </a:p>
          <a:p>
            <a:pPr lvl="1"/>
            <a:r>
              <a:rPr lang="en-US" dirty="0"/>
              <a:t>Written exam – 2 weeks in the Fall</a:t>
            </a:r>
          </a:p>
          <a:p>
            <a:pPr lvl="1"/>
            <a:r>
              <a:rPr lang="en-US" dirty="0"/>
              <a:t>Oral exam – during annual AAMI conference</a:t>
            </a:r>
          </a:p>
          <a:p>
            <a:r>
              <a:rPr lang="en-US" dirty="0"/>
              <a:t>Certification renewal every 3 years</a:t>
            </a:r>
          </a:p>
          <a:p>
            <a:r>
              <a:rPr lang="en-US" dirty="0">
                <a:solidFill>
                  <a:schemeClr val="accent5"/>
                </a:solidFill>
                <a:hlinkClick r:id="rId3">
                  <a:extLst>
                    <a:ext uri="{A12FA001-AC4F-418D-AE19-62706E023703}">
                      <ahyp:hlinkClr xmlns:ahyp="http://schemas.microsoft.com/office/drawing/2018/hyperlinkcolor" val="tx"/>
                    </a:ext>
                  </a:extLst>
                </a:hlinkClick>
              </a:rPr>
              <a:t>https://</a:t>
            </a:r>
            <a:r>
              <a:rPr lang="en-US" dirty="0" err="1">
                <a:solidFill>
                  <a:schemeClr val="accent5"/>
                </a:solidFill>
                <a:hlinkClick r:id="rId3">
                  <a:extLst>
                    <a:ext uri="{A12FA001-AC4F-418D-AE19-62706E023703}">
                      <ahyp:hlinkClr xmlns:ahyp="http://schemas.microsoft.com/office/drawing/2018/hyperlinkcolor" val="tx"/>
                    </a:ext>
                  </a:extLst>
                </a:hlinkClick>
              </a:rPr>
              <a:t>accenet.org/CECertification/Pages/Default.aspx</a:t>
            </a:r>
            <a:endParaRPr lang="en-US" dirty="0">
              <a:solidFill>
                <a:schemeClr val="accent5"/>
              </a:solidFill>
            </a:endParaRPr>
          </a:p>
        </p:txBody>
      </p:sp>
      <p:pic>
        <p:nvPicPr>
          <p:cNvPr id="4" name="Picture 3">
            <a:extLst>
              <a:ext uri="{FF2B5EF4-FFF2-40B4-BE49-F238E27FC236}">
                <a16:creationId xmlns:a16="http://schemas.microsoft.com/office/drawing/2014/main" id="{04C96030-785A-42F3-BA49-90572729B172}"/>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F7F7803F-1F44-45C4-AF6E-1AFD5B287C8F}"/>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1972625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04BB-701D-4003-912A-714686E35922}"/>
              </a:ext>
            </a:extLst>
          </p:cNvPr>
          <p:cNvSpPr>
            <a:spLocks noGrp="1"/>
          </p:cNvSpPr>
          <p:nvPr>
            <p:ph type="title"/>
          </p:nvPr>
        </p:nvSpPr>
        <p:spPr/>
        <p:txBody>
          <a:bodyPr/>
          <a:lstStyle/>
          <a:p>
            <a:r>
              <a:rPr lang="en-US" dirty="0"/>
              <a:t>Certifications: </a:t>
            </a:r>
            <a:r>
              <a:rPr lang="en-US" dirty="0">
                <a:solidFill>
                  <a:schemeClr val="accent4"/>
                </a:solidFill>
              </a:rPr>
              <a:t>CHTM</a:t>
            </a:r>
          </a:p>
        </p:txBody>
      </p:sp>
      <p:sp>
        <p:nvSpPr>
          <p:cNvPr id="3" name="Content Placeholder 2">
            <a:extLst>
              <a:ext uri="{FF2B5EF4-FFF2-40B4-BE49-F238E27FC236}">
                <a16:creationId xmlns:a16="http://schemas.microsoft.com/office/drawing/2014/main" id="{EA105363-5C5F-47EC-BA0A-94DBA3C8F140}"/>
              </a:ext>
            </a:extLst>
          </p:cNvPr>
          <p:cNvSpPr>
            <a:spLocks noGrp="1"/>
          </p:cNvSpPr>
          <p:nvPr>
            <p:ph idx="1"/>
          </p:nvPr>
        </p:nvSpPr>
        <p:spPr/>
        <p:txBody>
          <a:bodyPr>
            <a:normAutofit fontScale="92500" lnSpcReduction="10000"/>
          </a:bodyPr>
          <a:lstStyle/>
          <a:p>
            <a:r>
              <a:rPr lang="en-US" dirty="0"/>
              <a:t>Certified Healthcare Technology Manager from AAMI Credentials Institute (ACI)</a:t>
            </a:r>
          </a:p>
          <a:p>
            <a:r>
              <a:rPr lang="en-US" dirty="0"/>
              <a:t>Covers 2 major areas:</a:t>
            </a:r>
          </a:p>
          <a:p>
            <a:pPr lvl="1"/>
            <a:r>
              <a:rPr lang="en-US" dirty="0"/>
              <a:t>Management of Healthcare Technology operations</a:t>
            </a:r>
          </a:p>
          <a:p>
            <a:pPr lvl="1"/>
            <a:r>
              <a:rPr lang="en-US" dirty="0"/>
              <a:t>Management of personnel</a:t>
            </a:r>
          </a:p>
          <a:p>
            <a:r>
              <a:rPr lang="en-US" dirty="0"/>
              <a:t>Certification Process:</a:t>
            </a:r>
          </a:p>
          <a:p>
            <a:pPr lvl="1"/>
            <a:r>
              <a:rPr lang="en-US" dirty="0"/>
              <a:t>Application and fee due 15 days before test date</a:t>
            </a:r>
          </a:p>
          <a:p>
            <a:pPr lvl="1"/>
            <a:r>
              <a:rPr lang="en-US" dirty="0"/>
              <a:t>Written exam – May/November 2019</a:t>
            </a:r>
          </a:p>
          <a:p>
            <a:r>
              <a:rPr lang="en-US" dirty="0"/>
              <a:t>Recertification – every 3 years</a:t>
            </a:r>
          </a:p>
          <a:p>
            <a:r>
              <a:rPr lang="en-US" u="sng" dirty="0">
                <a:solidFill>
                  <a:schemeClr val="accent5"/>
                </a:solidFill>
                <a:hlinkClick r:id="rId3">
                  <a:extLst>
                    <a:ext uri="{A12FA001-AC4F-418D-AE19-62706E023703}">
                      <ahyp:hlinkClr xmlns:ahyp="http://schemas.microsoft.com/office/drawing/2018/hyperlinkcolor" val="tx"/>
                    </a:ext>
                  </a:extLst>
                </a:hlinkClick>
              </a:rPr>
              <a:t>https://www.aami.org/professionaldevelopment/content.aspx?itemnumber=1134&amp;navItemNumber=577</a:t>
            </a:r>
            <a:endParaRPr lang="en-US" dirty="0">
              <a:solidFill>
                <a:schemeClr val="accent5"/>
              </a:solidFill>
            </a:endParaRPr>
          </a:p>
          <a:p>
            <a:endParaRPr lang="en-US" dirty="0"/>
          </a:p>
          <a:p>
            <a:endParaRPr lang="en-US" dirty="0"/>
          </a:p>
          <a:p>
            <a:endParaRPr lang="en-US" dirty="0"/>
          </a:p>
          <a:p>
            <a:pPr lvl="1"/>
            <a:endParaRPr lang="en-US" dirty="0"/>
          </a:p>
        </p:txBody>
      </p:sp>
      <p:pic>
        <p:nvPicPr>
          <p:cNvPr id="4" name="Picture 3">
            <a:extLst>
              <a:ext uri="{FF2B5EF4-FFF2-40B4-BE49-F238E27FC236}">
                <a16:creationId xmlns:a16="http://schemas.microsoft.com/office/drawing/2014/main" id="{DE6DF8E3-BB7F-4CAB-AB42-992D5EA3A62D}"/>
              </a:ext>
            </a:extLst>
          </p:cNvPr>
          <p:cNvPicPr>
            <a:picLocks noChangeAspect="1"/>
          </p:cNvPicPr>
          <p:nvPr/>
        </p:nvPicPr>
        <p:blipFill>
          <a:blip r:embed="rId4"/>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462C1A0F-9550-4131-9ACB-E44CBF28BF20}"/>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2879854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75859-5F41-427E-9C05-1D4E65D49E75}"/>
              </a:ext>
            </a:extLst>
          </p:cNvPr>
          <p:cNvSpPr>
            <a:spLocks noGrp="1"/>
          </p:cNvSpPr>
          <p:nvPr>
            <p:ph type="title"/>
          </p:nvPr>
        </p:nvSpPr>
        <p:spPr/>
        <p:txBody>
          <a:bodyPr/>
          <a:lstStyle/>
          <a:p>
            <a:r>
              <a:rPr lang="en-US" dirty="0"/>
              <a:t>Certifications: </a:t>
            </a:r>
            <a:r>
              <a:rPr lang="en-US" dirty="0">
                <a:solidFill>
                  <a:schemeClr val="accent4"/>
                </a:solidFill>
              </a:rPr>
              <a:t>FACHE</a:t>
            </a:r>
          </a:p>
        </p:txBody>
      </p:sp>
      <p:sp>
        <p:nvSpPr>
          <p:cNvPr id="3" name="Content Placeholder 2">
            <a:extLst>
              <a:ext uri="{FF2B5EF4-FFF2-40B4-BE49-F238E27FC236}">
                <a16:creationId xmlns:a16="http://schemas.microsoft.com/office/drawing/2014/main" id="{8EFC450B-D354-4AE7-8554-F4DB2B3CF602}"/>
              </a:ext>
            </a:extLst>
          </p:cNvPr>
          <p:cNvSpPr>
            <a:spLocks noGrp="1"/>
          </p:cNvSpPr>
          <p:nvPr>
            <p:ph idx="1"/>
          </p:nvPr>
        </p:nvSpPr>
        <p:spPr/>
        <p:txBody>
          <a:bodyPr/>
          <a:lstStyle/>
          <a:p>
            <a:r>
              <a:rPr lang="en-US" dirty="0"/>
              <a:t>Fellow of the American College of Healthcare Executives</a:t>
            </a:r>
          </a:p>
          <a:p>
            <a:r>
              <a:rPr lang="en-US" dirty="0"/>
              <a:t>Considered a Gold standard Credential for Healthcare executives</a:t>
            </a:r>
          </a:p>
          <a:p>
            <a:r>
              <a:rPr lang="en-US" dirty="0"/>
              <a:t>Reference book link</a:t>
            </a:r>
          </a:p>
          <a:p>
            <a:pPr lvl="1"/>
            <a:r>
              <a:rPr lang="en-US" dirty="0">
                <a:solidFill>
                  <a:schemeClr val="accent5"/>
                </a:solidFill>
                <a:hlinkClick r:id="rId3">
                  <a:extLst>
                    <a:ext uri="{A12FA001-AC4F-418D-AE19-62706E023703}">
                      <ahyp:hlinkClr xmlns:ahyp="http://schemas.microsoft.com/office/drawing/2018/hyperlinkcolor" val="tx"/>
                    </a:ext>
                  </a:extLst>
                </a:hlinkClick>
              </a:rPr>
              <a:t>https://www.ache.org/-/media/ache/fache/bogexamreferencemanual.pdf</a:t>
            </a:r>
            <a:endParaRPr lang="en-US" dirty="0">
              <a:solidFill>
                <a:schemeClr val="accent5"/>
              </a:solidFill>
              <a:highlight>
                <a:srgbClr val="FFFF00"/>
              </a:highlight>
            </a:endParaRPr>
          </a:p>
          <a:p>
            <a:endParaRPr lang="en-US" dirty="0"/>
          </a:p>
        </p:txBody>
      </p:sp>
      <p:pic>
        <p:nvPicPr>
          <p:cNvPr id="4" name="Picture 3">
            <a:extLst>
              <a:ext uri="{FF2B5EF4-FFF2-40B4-BE49-F238E27FC236}">
                <a16:creationId xmlns:a16="http://schemas.microsoft.com/office/drawing/2014/main" id="{88580151-5C2C-4BC5-BAB0-8C6356DF8F27}"/>
              </a:ext>
            </a:extLst>
          </p:cNvPr>
          <p:cNvPicPr>
            <a:picLocks noChangeAspect="1"/>
          </p:cNvPicPr>
          <p:nvPr/>
        </p:nvPicPr>
        <p:blipFill>
          <a:blip r:embed="rId4"/>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E4FD7279-CFD0-4109-B187-14D065FF6456}"/>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1618168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75859-5F41-427E-9C05-1D4E65D49E75}"/>
              </a:ext>
            </a:extLst>
          </p:cNvPr>
          <p:cNvSpPr>
            <a:spLocks noGrp="1"/>
          </p:cNvSpPr>
          <p:nvPr>
            <p:ph type="title"/>
          </p:nvPr>
        </p:nvSpPr>
        <p:spPr/>
        <p:txBody>
          <a:bodyPr>
            <a:normAutofit/>
          </a:bodyPr>
          <a:lstStyle/>
          <a:p>
            <a:r>
              <a:rPr lang="en-US" dirty="0"/>
              <a:t>Certifications: </a:t>
            </a:r>
            <a:r>
              <a:rPr lang="en-US" dirty="0">
                <a:solidFill>
                  <a:schemeClr val="accent4"/>
                </a:solidFill>
              </a:rPr>
              <a:t>FACHE</a:t>
            </a:r>
            <a:r>
              <a:rPr lang="en-US" dirty="0">
                <a:solidFill>
                  <a:srgbClr val="FF0000"/>
                </a:solidFill>
              </a:rPr>
              <a:t> </a:t>
            </a:r>
          </a:p>
        </p:txBody>
      </p:sp>
      <p:sp>
        <p:nvSpPr>
          <p:cNvPr id="3" name="Content Placeholder 2">
            <a:extLst>
              <a:ext uri="{FF2B5EF4-FFF2-40B4-BE49-F238E27FC236}">
                <a16:creationId xmlns:a16="http://schemas.microsoft.com/office/drawing/2014/main" id="{8EFC450B-D354-4AE7-8554-F4DB2B3CF602}"/>
              </a:ext>
            </a:extLst>
          </p:cNvPr>
          <p:cNvSpPr>
            <a:spLocks noGrp="1"/>
          </p:cNvSpPr>
          <p:nvPr>
            <p:ph idx="1"/>
          </p:nvPr>
        </p:nvSpPr>
        <p:spPr/>
        <p:txBody>
          <a:bodyPr>
            <a:normAutofit fontScale="92500" lnSpcReduction="10000"/>
          </a:bodyPr>
          <a:lstStyle/>
          <a:p>
            <a:r>
              <a:rPr lang="en-US" dirty="0"/>
              <a:t>10</a:t>
            </a:r>
            <a:r>
              <a:rPr lang="en-US" dirty="0">
                <a:solidFill>
                  <a:srgbClr val="FF0000"/>
                </a:solidFill>
              </a:rPr>
              <a:t> </a:t>
            </a:r>
            <a:r>
              <a:rPr lang="en-US" dirty="0"/>
              <a:t>Knowledge Areas tested in the FACHE exam:</a:t>
            </a:r>
          </a:p>
          <a:p>
            <a:pPr lvl="1"/>
            <a:r>
              <a:rPr lang="en-US" dirty="0"/>
              <a:t>Healthcare </a:t>
            </a:r>
          </a:p>
          <a:p>
            <a:pPr lvl="1"/>
            <a:r>
              <a:rPr lang="en-US" dirty="0"/>
              <a:t>Management and Leadership</a:t>
            </a:r>
          </a:p>
          <a:p>
            <a:pPr lvl="1"/>
            <a:r>
              <a:rPr lang="en-US" dirty="0"/>
              <a:t>Finance </a:t>
            </a:r>
          </a:p>
          <a:p>
            <a:pPr lvl="1"/>
            <a:r>
              <a:rPr lang="en-US" dirty="0"/>
              <a:t>Human Resources</a:t>
            </a:r>
          </a:p>
          <a:p>
            <a:pPr lvl="1"/>
            <a:r>
              <a:rPr lang="en-US" dirty="0"/>
              <a:t>Quality and Performance Management </a:t>
            </a:r>
          </a:p>
          <a:p>
            <a:pPr lvl="1"/>
            <a:r>
              <a:rPr lang="en-US" dirty="0"/>
              <a:t>Business </a:t>
            </a:r>
          </a:p>
          <a:p>
            <a:pPr lvl="1"/>
            <a:r>
              <a:rPr lang="en-US" dirty="0"/>
              <a:t>Healthcare Technology and Information Management </a:t>
            </a:r>
          </a:p>
          <a:p>
            <a:pPr lvl="1"/>
            <a:r>
              <a:rPr lang="en-US" dirty="0"/>
              <a:t>Laws and Regulations </a:t>
            </a:r>
          </a:p>
          <a:p>
            <a:pPr lvl="1"/>
            <a:r>
              <a:rPr lang="en-US" dirty="0"/>
              <a:t>Professionalism and Ethics </a:t>
            </a:r>
          </a:p>
          <a:p>
            <a:pPr lvl="1"/>
            <a:r>
              <a:rPr lang="en-US" dirty="0"/>
              <a:t>Governance and Organizational Structure </a:t>
            </a:r>
            <a:endParaRPr lang="en-US" dirty="0">
              <a:highlight>
                <a:srgbClr val="FFFF00"/>
              </a:highlight>
            </a:endParaRPr>
          </a:p>
        </p:txBody>
      </p:sp>
      <p:pic>
        <p:nvPicPr>
          <p:cNvPr id="4" name="Picture 3">
            <a:extLst>
              <a:ext uri="{FF2B5EF4-FFF2-40B4-BE49-F238E27FC236}">
                <a16:creationId xmlns:a16="http://schemas.microsoft.com/office/drawing/2014/main" id="{88580151-5C2C-4BC5-BAB0-8C6356DF8F27}"/>
              </a:ext>
            </a:extLst>
          </p:cNvPr>
          <p:cNvPicPr>
            <a:picLocks noChangeAspect="1"/>
          </p:cNvPicPr>
          <p:nvPr/>
        </p:nvPicPr>
        <p:blipFill>
          <a:blip r:embed="rId3"/>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E4FD7279-CFD0-4109-B187-14D065FF6456}"/>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438086"/>
                </a:solidFill>
                <a:effectLst/>
                <a:uLnTx/>
                <a:uFillTx/>
                <a:latin typeface="Trebuchet MS"/>
                <a:ea typeface="+mj-ea"/>
                <a:cs typeface="+mj-cs"/>
              </a:rPr>
              <a:t>FOCUS AREA 1: </a:t>
            </a:r>
          </a:p>
        </p:txBody>
      </p:sp>
    </p:spTree>
    <p:extLst>
      <p:ext uri="{BB962C8B-B14F-4D97-AF65-F5344CB8AC3E}">
        <p14:creationId xmlns:p14="http://schemas.microsoft.com/office/powerpoint/2010/main" val="668134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B941-71DD-472D-9DC2-BA5E18481A80}"/>
              </a:ext>
            </a:extLst>
          </p:cNvPr>
          <p:cNvSpPr>
            <a:spLocks noGrp="1"/>
          </p:cNvSpPr>
          <p:nvPr>
            <p:ph type="title"/>
          </p:nvPr>
        </p:nvSpPr>
        <p:spPr/>
        <p:txBody>
          <a:bodyPr/>
          <a:lstStyle/>
          <a:p>
            <a:r>
              <a:rPr lang="en-US" dirty="0"/>
              <a:t>Certifications: </a:t>
            </a:r>
            <a:r>
              <a:rPr lang="en-US" dirty="0">
                <a:solidFill>
                  <a:schemeClr val="accent4"/>
                </a:solidFill>
              </a:rPr>
              <a:t>FACHE</a:t>
            </a:r>
          </a:p>
        </p:txBody>
      </p:sp>
      <p:sp>
        <p:nvSpPr>
          <p:cNvPr id="3" name="Content Placeholder 2">
            <a:extLst>
              <a:ext uri="{FF2B5EF4-FFF2-40B4-BE49-F238E27FC236}">
                <a16:creationId xmlns:a16="http://schemas.microsoft.com/office/drawing/2014/main" id="{3B4B3F8F-0B10-498E-BE09-F83AD708039A}"/>
              </a:ext>
            </a:extLst>
          </p:cNvPr>
          <p:cNvSpPr>
            <a:spLocks noGrp="1"/>
          </p:cNvSpPr>
          <p:nvPr>
            <p:ph idx="1"/>
          </p:nvPr>
        </p:nvSpPr>
        <p:spPr/>
        <p:txBody>
          <a:bodyPr>
            <a:normAutofit lnSpcReduction="10000"/>
          </a:bodyPr>
          <a:lstStyle/>
          <a:p>
            <a:r>
              <a:rPr lang="en-US" dirty="0"/>
              <a:t>The following requirements must be met before qualifying to take the Board of Governors Exam:</a:t>
            </a:r>
          </a:p>
          <a:p>
            <a:pPr lvl="1"/>
            <a:r>
              <a:rPr lang="en-US" dirty="0"/>
              <a:t>Current ACHE Membership with three (3) years minimum tenure  </a:t>
            </a:r>
          </a:p>
          <a:p>
            <a:pPr lvl="1"/>
            <a:r>
              <a:rPr lang="en-US" dirty="0"/>
              <a:t>Masters or other post graduate degree</a:t>
            </a:r>
          </a:p>
          <a:p>
            <a:pPr lvl="1"/>
            <a:r>
              <a:rPr lang="en-US" dirty="0"/>
              <a:t>You currently hold an executive healthcare management position and have a minimum of five (5) years executive experience</a:t>
            </a:r>
          </a:p>
          <a:p>
            <a:pPr lvl="1"/>
            <a:r>
              <a:rPr lang="en-US" dirty="0"/>
              <a:t>Completion of 36 hours continuing education  </a:t>
            </a:r>
          </a:p>
          <a:p>
            <a:pPr lvl="1"/>
            <a:r>
              <a:rPr lang="en-US" dirty="0"/>
              <a:t>Participation in two (2) healthcare and two (2) community/civic volunteer activities</a:t>
            </a:r>
          </a:p>
          <a:p>
            <a:pPr lvl="1"/>
            <a:r>
              <a:rPr lang="en-US" dirty="0"/>
              <a:t>Two (2) references</a:t>
            </a:r>
          </a:p>
        </p:txBody>
      </p:sp>
      <p:pic>
        <p:nvPicPr>
          <p:cNvPr id="4" name="Picture 3">
            <a:extLst>
              <a:ext uri="{FF2B5EF4-FFF2-40B4-BE49-F238E27FC236}">
                <a16:creationId xmlns:a16="http://schemas.microsoft.com/office/drawing/2014/main" id="{F5C81A43-E9A9-4738-9AA5-683BE752E587}"/>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20D2BE6C-1147-49FE-85DD-70912F0A23B4}"/>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94937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a:t>
            </a:r>
          </a:p>
        </p:txBody>
      </p:sp>
      <p:sp>
        <p:nvSpPr>
          <p:cNvPr id="3" name="Content Placeholder 2"/>
          <p:cNvSpPr>
            <a:spLocks noGrp="1"/>
          </p:cNvSpPr>
          <p:nvPr>
            <p:ph idx="1"/>
          </p:nvPr>
        </p:nvSpPr>
        <p:spPr/>
        <p:txBody>
          <a:bodyPr>
            <a:normAutofit lnSpcReduction="10000"/>
          </a:bodyPr>
          <a:lstStyle/>
          <a:p>
            <a:r>
              <a:rPr lang="en-US" dirty="0"/>
              <a:t>VA leadership trainings</a:t>
            </a:r>
          </a:p>
          <a:p>
            <a:pPr lvl="1"/>
            <a:r>
              <a:rPr lang="en-US" dirty="0"/>
              <a:t>LDI</a:t>
            </a:r>
          </a:p>
          <a:p>
            <a:pPr lvl="1"/>
            <a:r>
              <a:rPr lang="en-US" dirty="0"/>
              <a:t>GHATP</a:t>
            </a:r>
          </a:p>
          <a:p>
            <a:pPr lvl="1"/>
            <a:r>
              <a:rPr lang="en-US" dirty="0"/>
              <a:t>HCLDP</a:t>
            </a:r>
          </a:p>
          <a:p>
            <a:r>
              <a:rPr lang="en-US" dirty="0"/>
              <a:t>Hospital-level leadership trainings</a:t>
            </a:r>
          </a:p>
          <a:p>
            <a:pPr lvl="1"/>
            <a:r>
              <a:rPr lang="en-US" dirty="0"/>
              <a:t>BTL and ELC</a:t>
            </a:r>
          </a:p>
          <a:p>
            <a:r>
              <a:rPr lang="en-US" dirty="0"/>
              <a:t>Professional Organization leadership trainings</a:t>
            </a:r>
          </a:p>
          <a:p>
            <a:pPr lvl="1"/>
            <a:r>
              <a:rPr lang="en-US" dirty="0"/>
              <a:t>ACHE</a:t>
            </a:r>
          </a:p>
          <a:p>
            <a:pPr lvl="1"/>
            <a:r>
              <a:rPr lang="en-US" dirty="0"/>
              <a:t>AAMI</a:t>
            </a:r>
          </a:p>
          <a:p>
            <a:pPr lvl="1"/>
            <a:r>
              <a:rPr lang="en-US" dirty="0"/>
              <a:t>HIMSS/CHIME</a:t>
            </a:r>
          </a:p>
        </p:txBody>
      </p:sp>
      <p:pic>
        <p:nvPicPr>
          <p:cNvPr id="4" name="Picture 3">
            <a:extLst>
              <a:ext uri="{FF2B5EF4-FFF2-40B4-BE49-F238E27FC236}">
                <a16:creationId xmlns:a16="http://schemas.microsoft.com/office/drawing/2014/main" id="{9DE57430-0C2C-4D09-AC44-6AAA3654578A}"/>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FD6E5D77-D325-48DF-B770-485BA8115D0C}"/>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37CCF-6022-446B-A307-FE5C77515940}"/>
              </a:ext>
            </a:extLst>
          </p:cNvPr>
          <p:cNvSpPr>
            <a:spLocks noGrp="1"/>
          </p:cNvSpPr>
          <p:nvPr>
            <p:ph type="title"/>
          </p:nvPr>
        </p:nvSpPr>
        <p:spPr/>
        <p:txBody>
          <a:bodyPr/>
          <a:lstStyle/>
          <a:p>
            <a:r>
              <a:rPr lang="en-US" dirty="0"/>
              <a:t>VA Training: </a:t>
            </a:r>
            <a:r>
              <a:rPr lang="en-US" dirty="0">
                <a:solidFill>
                  <a:schemeClr val="accent4"/>
                </a:solidFill>
              </a:rPr>
              <a:t>LDI</a:t>
            </a:r>
          </a:p>
        </p:txBody>
      </p:sp>
      <p:sp>
        <p:nvSpPr>
          <p:cNvPr id="3" name="Content Placeholder 2">
            <a:extLst>
              <a:ext uri="{FF2B5EF4-FFF2-40B4-BE49-F238E27FC236}">
                <a16:creationId xmlns:a16="http://schemas.microsoft.com/office/drawing/2014/main" id="{709824F9-22D9-4AC9-8432-DB755C703BF0}"/>
              </a:ext>
            </a:extLst>
          </p:cNvPr>
          <p:cNvSpPr>
            <a:spLocks noGrp="1"/>
          </p:cNvSpPr>
          <p:nvPr>
            <p:ph idx="1"/>
          </p:nvPr>
        </p:nvSpPr>
        <p:spPr>
          <a:xfrm>
            <a:off x="609600" y="2249424"/>
            <a:ext cx="11215456" cy="4325112"/>
          </a:xfrm>
        </p:spPr>
        <p:txBody>
          <a:bodyPr>
            <a:normAutofit fontScale="92500" lnSpcReduction="10000"/>
          </a:bodyPr>
          <a:lstStyle/>
          <a:p>
            <a:r>
              <a:rPr lang="en-US" dirty="0"/>
              <a:t>VISN 17 Leadership Development Institute (LDI)</a:t>
            </a:r>
          </a:p>
          <a:p>
            <a:pPr lvl="1"/>
            <a:r>
              <a:rPr lang="en-US" dirty="0"/>
              <a:t>Oldest VISN-wide leadership training program </a:t>
            </a:r>
          </a:p>
          <a:p>
            <a:pPr lvl="1"/>
            <a:r>
              <a:rPr lang="en-US" dirty="0"/>
              <a:t>Leadership development and networking</a:t>
            </a:r>
          </a:p>
          <a:p>
            <a:pPr lvl="1"/>
            <a:r>
              <a:rPr lang="en-US" dirty="0"/>
              <a:t>Highly competitive program for GS 11 – GS 14</a:t>
            </a:r>
          </a:p>
          <a:p>
            <a:pPr lvl="1"/>
            <a:r>
              <a:rPr lang="en-US" dirty="0"/>
              <a:t>Application-based selection process</a:t>
            </a:r>
          </a:p>
          <a:p>
            <a:pPr lvl="1"/>
            <a:r>
              <a:rPr lang="en-US" dirty="0"/>
              <a:t>LDI Program:</a:t>
            </a:r>
          </a:p>
          <a:p>
            <a:pPr lvl="2"/>
            <a:r>
              <a:rPr lang="en-US" dirty="0"/>
              <a:t>Three week commitment (one week every other month)</a:t>
            </a:r>
          </a:p>
          <a:p>
            <a:pPr lvl="2"/>
            <a:r>
              <a:rPr lang="en-US" dirty="0"/>
              <a:t>Complete assigned between-session projects</a:t>
            </a:r>
          </a:p>
          <a:p>
            <a:pPr lvl="2"/>
            <a:r>
              <a:rPr lang="en-US" dirty="0"/>
              <a:t>Select a mentor and adhere to recommended mentor meeting schedule</a:t>
            </a:r>
          </a:p>
          <a:p>
            <a:pPr lvl="2"/>
            <a:r>
              <a:rPr lang="en-US" dirty="0"/>
              <a:t>Complete a Personal Development Plan (PDP)</a:t>
            </a:r>
          </a:p>
          <a:p>
            <a:pPr lvl="2"/>
            <a:r>
              <a:rPr lang="en-US" dirty="0"/>
              <a:t>Complete a High Performance Development Model (HPDM) 360 assessment</a:t>
            </a:r>
          </a:p>
        </p:txBody>
      </p:sp>
      <p:pic>
        <p:nvPicPr>
          <p:cNvPr id="4" name="Picture 3">
            <a:extLst>
              <a:ext uri="{FF2B5EF4-FFF2-40B4-BE49-F238E27FC236}">
                <a16:creationId xmlns:a16="http://schemas.microsoft.com/office/drawing/2014/main" id="{6F5B47D8-8D06-4FD5-9A9A-4E3454D387A7}"/>
              </a:ext>
            </a:extLst>
          </p:cNvPr>
          <p:cNvPicPr>
            <a:picLocks noChangeAspect="1"/>
          </p:cNvPicPr>
          <p:nvPr/>
        </p:nvPicPr>
        <p:blipFill>
          <a:blip r:embed="rId3"/>
          <a:stretch>
            <a:fillRect/>
          </a:stretch>
        </p:blipFill>
        <p:spPr>
          <a:xfrm>
            <a:off x="9363076" y="574224"/>
            <a:ext cx="2828924" cy="1058303"/>
          </a:xfrm>
          <a:prstGeom prst="rect">
            <a:avLst/>
          </a:prstGeom>
        </p:spPr>
      </p:pic>
      <p:pic>
        <p:nvPicPr>
          <p:cNvPr id="5" name="Picture 4">
            <a:extLst>
              <a:ext uri="{FF2B5EF4-FFF2-40B4-BE49-F238E27FC236}">
                <a16:creationId xmlns:a16="http://schemas.microsoft.com/office/drawing/2014/main" id="{79150838-BCCD-4824-B48E-002A70C00E9C}"/>
              </a:ext>
            </a:extLst>
          </p:cNvPr>
          <p:cNvPicPr>
            <a:picLocks noChangeAspect="1"/>
          </p:cNvPicPr>
          <p:nvPr/>
        </p:nvPicPr>
        <p:blipFill>
          <a:blip r:embed="rId4"/>
          <a:stretch>
            <a:fillRect/>
          </a:stretch>
        </p:blipFill>
        <p:spPr>
          <a:xfrm>
            <a:off x="8458500" y="1672151"/>
            <a:ext cx="3459527" cy="3261614"/>
          </a:xfrm>
          <a:prstGeom prst="rect">
            <a:avLst/>
          </a:prstGeom>
        </p:spPr>
      </p:pic>
      <p:sp>
        <p:nvSpPr>
          <p:cNvPr id="6" name="Title 3">
            <a:extLst>
              <a:ext uri="{FF2B5EF4-FFF2-40B4-BE49-F238E27FC236}">
                <a16:creationId xmlns:a16="http://schemas.microsoft.com/office/drawing/2014/main" id="{4551468C-8E29-4AC4-99E8-C1EFE201C36B}"/>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1892928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4D74E-B17F-4F36-8A4C-BEE0446EC261}"/>
              </a:ext>
            </a:extLst>
          </p:cNvPr>
          <p:cNvSpPr>
            <a:spLocks noGrp="1"/>
          </p:cNvSpPr>
          <p:nvPr>
            <p:ph type="title"/>
          </p:nvPr>
        </p:nvSpPr>
        <p:spPr/>
        <p:txBody>
          <a:bodyPr/>
          <a:lstStyle/>
          <a:p>
            <a:r>
              <a:rPr lang="en-US" dirty="0"/>
              <a:t>VA Training: </a:t>
            </a:r>
            <a:r>
              <a:rPr lang="en-US" dirty="0">
                <a:solidFill>
                  <a:schemeClr val="accent4"/>
                </a:solidFill>
              </a:rPr>
              <a:t>GHATP</a:t>
            </a:r>
          </a:p>
        </p:txBody>
      </p:sp>
      <p:sp>
        <p:nvSpPr>
          <p:cNvPr id="3" name="Content Placeholder 2">
            <a:extLst>
              <a:ext uri="{FF2B5EF4-FFF2-40B4-BE49-F238E27FC236}">
                <a16:creationId xmlns:a16="http://schemas.microsoft.com/office/drawing/2014/main" id="{4B369244-4CED-42DF-97E8-29137E21F16D}"/>
              </a:ext>
            </a:extLst>
          </p:cNvPr>
          <p:cNvSpPr>
            <a:spLocks noGrp="1"/>
          </p:cNvSpPr>
          <p:nvPr>
            <p:ph idx="1"/>
          </p:nvPr>
        </p:nvSpPr>
        <p:spPr/>
        <p:txBody>
          <a:bodyPr>
            <a:normAutofit/>
          </a:bodyPr>
          <a:lstStyle/>
          <a:p>
            <a:r>
              <a:rPr lang="en-US" dirty="0"/>
              <a:t>Graduate Healthcare Administration Training Program (GHATP)</a:t>
            </a:r>
          </a:p>
          <a:p>
            <a:pPr lvl="1"/>
            <a:r>
              <a:rPr lang="en-US" dirty="0"/>
              <a:t>Masters in health administration or MBA with concentration in healthcare (completed within last 2 years)</a:t>
            </a:r>
          </a:p>
          <a:p>
            <a:pPr lvl="1"/>
            <a:r>
              <a:rPr lang="en-US" dirty="0"/>
              <a:t>1-year program to prepare for health care management career</a:t>
            </a:r>
          </a:p>
          <a:p>
            <a:pPr lvl="1"/>
            <a:r>
              <a:rPr lang="en-US" dirty="0"/>
              <a:t>Work for the director of the hospital</a:t>
            </a:r>
          </a:p>
          <a:p>
            <a:pPr lvl="1"/>
            <a:r>
              <a:rPr lang="en-US" dirty="0"/>
              <a:t>Shadow and follow various services</a:t>
            </a:r>
          </a:p>
          <a:p>
            <a:pPr lvl="1"/>
            <a:r>
              <a:rPr lang="en-US" dirty="0"/>
              <a:t>Complete project presented at ACHE conference</a:t>
            </a:r>
          </a:p>
          <a:p>
            <a:pPr lvl="1"/>
            <a:r>
              <a:rPr lang="en-US" dirty="0"/>
              <a:t>Successful completion – placed in GS-11 position</a:t>
            </a:r>
          </a:p>
          <a:p>
            <a:pPr lvl="1"/>
            <a:r>
              <a:rPr lang="en-US" u="sng" dirty="0">
                <a:solidFill>
                  <a:schemeClr val="accent5"/>
                </a:solidFill>
                <a:hlinkClick r:id="rId3">
                  <a:extLst>
                    <a:ext uri="{A12FA001-AC4F-418D-AE19-62706E023703}">
                      <ahyp:hlinkClr xmlns:ahyp="http://schemas.microsoft.com/office/drawing/2018/hyperlinkcolor" val="tx"/>
                    </a:ext>
                  </a:extLst>
                </a:hlinkClick>
              </a:rPr>
              <a:t>https://www.vacareers.va.gov/Careers/StudentsTrainees</a:t>
            </a:r>
            <a:endParaRPr lang="en-US" dirty="0">
              <a:solidFill>
                <a:schemeClr val="accent5"/>
              </a:solidFill>
            </a:endParaRPr>
          </a:p>
          <a:p>
            <a:endParaRPr lang="en-US" dirty="0"/>
          </a:p>
        </p:txBody>
      </p:sp>
      <p:pic>
        <p:nvPicPr>
          <p:cNvPr id="4" name="Picture 3">
            <a:extLst>
              <a:ext uri="{FF2B5EF4-FFF2-40B4-BE49-F238E27FC236}">
                <a16:creationId xmlns:a16="http://schemas.microsoft.com/office/drawing/2014/main" id="{BDA12F4B-03B8-48F4-8F4C-702EA6C15448}"/>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23C23019-628E-4442-BCEB-FECF72016D05}"/>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2154865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81F20-4542-46DE-8A66-62D6518391A7}"/>
              </a:ext>
            </a:extLst>
          </p:cNvPr>
          <p:cNvSpPr>
            <a:spLocks noGrp="1"/>
          </p:cNvSpPr>
          <p:nvPr>
            <p:ph type="title"/>
          </p:nvPr>
        </p:nvSpPr>
        <p:spPr/>
        <p:txBody>
          <a:bodyPr/>
          <a:lstStyle/>
          <a:p>
            <a:r>
              <a:rPr lang="en-US" dirty="0"/>
              <a:t>VA Training: </a:t>
            </a:r>
            <a:r>
              <a:rPr lang="en-US" dirty="0">
                <a:solidFill>
                  <a:schemeClr val="accent4"/>
                </a:solidFill>
              </a:rPr>
              <a:t>HCLDP</a:t>
            </a:r>
          </a:p>
        </p:txBody>
      </p:sp>
      <p:sp>
        <p:nvSpPr>
          <p:cNvPr id="3" name="Content Placeholder 2">
            <a:extLst>
              <a:ext uri="{FF2B5EF4-FFF2-40B4-BE49-F238E27FC236}">
                <a16:creationId xmlns:a16="http://schemas.microsoft.com/office/drawing/2014/main" id="{023CA5A2-0410-4AD3-918C-07A185880E7B}"/>
              </a:ext>
            </a:extLst>
          </p:cNvPr>
          <p:cNvSpPr>
            <a:spLocks noGrp="1"/>
          </p:cNvSpPr>
          <p:nvPr>
            <p:ph idx="1"/>
          </p:nvPr>
        </p:nvSpPr>
        <p:spPr/>
        <p:txBody>
          <a:bodyPr>
            <a:normAutofit lnSpcReduction="10000"/>
          </a:bodyPr>
          <a:lstStyle/>
          <a:p>
            <a:r>
              <a:rPr lang="en-US" dirty="0"/>
              <a:t>Health Care Leadership Development Program</a:t>
            </a:r>
          </a:p>
          <a:p>
            <a:pPr lvl="1"/>
            <a:r>
              <a:rPr lang="en-US" dirty="0"/>
              <a:t>1-year program to prepare high-potential management professionals for executive positions in the VA</a:t>
            </a:r>
          </a:p>
          <a:p>
            <a:pPr lvl="1"/>
            <a:r>
              <a:rPr lang="en-US" dirty="0"/>
              <a:t>Builds leadership competencies with face-to-face training, virtual assignments, and coaching</a:t>
            </a:r>
          </a:p>
          <a:p>
            <a:pPr lvl="1"/>
            <a:r>
              <a:rPr lang="en-US" dirty="0"/>
              <a:t>Curriculum Overview:</a:t>
            </a:r>
          </a:p>
          <a:p>
            <a:pPr lvl="2"/>
            <a:r>
              <a:rPr lang="en-US" dirty="0"/>
              <a:t>Personal Leadership</a:t>
            </a:r>
          </a:p>
          <a:p>
            <a:pPr lvl="2"/>
            <a:r>
              <a:rPr lang="en-US" dirty="0"/>
              <a:t>Leadership Agility and Leading Others</a:t>
            </a:r>
          </a:p>
          <a:p>
            <a:pPr lvl="2"/>
            <a:r>
              <a:rPr lang="en-US" dirty="0"/>
              <a:t>Organizational Leadership</a:t>
            </a:r>
          </a:p>
          <a:p>
            <a:r>
              <a:rPr lang="en-US" dirty="0">
                <a:solidFill>
                  <a:schemeClr val="accent5"/>
                </a:solidFill>
                <a:hlinkClick r:id="rId3">
                  <a:extLst>
                    <a:ext uri="{A12FA001-AC4F-418D-AE19-62706E023703}">
                      <ahyp:hlinkClr xmlns:ahyp="http://schemas.microsoft.com/office/drawing/2018/hyperlinkcolor" val="tx"/>
                    </a:ext>
                  </a:extLst>
                </a:hlinkClick>
              </a:rPr>
              <a:t>http://vaww.succession.va.gov/Employee_Development/HCLDP/SitePages/default.aspx</a:t>
            </a:r>
            <a:endParaRPr lang="en-US" dirty="0">
              <a:solidFill>
                <a:schemeClr val="accent5"/>
              </a:solidFill>
            </a:endParaRPr>
          </a:p>
          <a:p>
            <a:endParaRPr lang="en-US" dirty="0"/>
          </a:p>
        </p:txBody>
      </p:sp>
      <p:pic>
        <p:nvPicPr>
          <p:cNvPr id="4" name="Picture 3">
            <a:extLst>
              <a:ext uri="{FF2B5EF4-FFF2-40B4-BE49-F238E27FC236}">
                <a16:creationId xmlns:a16="http://schemas.microsoft.com/office/drawing/2014/main" id="{40B19770-C1A2-447D-9303-66BD58C6E9A5}"/>
              </a:ext>
            </a:extLst>
          </p:cNvPr>
          <p:cNvPicPr>
            <a:picLocks noChangeAspect="1"/>
          </p:cNvPicPr>
          <p:nvPr/>
        </p:nvPicPr>
        <p:blipFill>
          <a:blip r:embed="rId4"/>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206D7978-E87D-4A7D-8AD8-8BE3CD7BCB56}"/>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275454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FEF76-6B9E-460C-9545-F9EBB16B2DC1}"/>
              </a:ext>
            </a:extLst>
          </p:cNvPr>
          <p:cNvSpPr>
            <a:spLocks noGrp="1"/>
          </p:cNvSpPr>
          <p:nvPr>
            <p:ph type="title"/>
          </p:nvPr>
        </p:nvSpPr>
        <p:spPr/>
        <p:txBody>
          <a:bodyPr>
            <a:normAutofit/>
          </a:bodyPr>
          <a:lstStyle/>
          <a:p>
            <a:r>
              <a:rPr lang="en-US" dirty="0"/>
              <a:t>Training: </a:t>
            </a:r>
            <a:r>
              <a:rPr lang="en-US" dirty="0">
                <a:solidFill>
                  <a:schemeClr val="accent4"/>
                </a:solidFill>
              </a:rPr>
              <a:t>BTL and ELC</a:t>
            </a:r>
          </a:p>
        </p:txBody>
      </p:sp>
      <p:sp>
        <p:nvSpPr>
          <p:cNvPr id="3" name="Content Placeholder 2">
            <a:extLst>
              <a:ext uri="{FF2B5EF4-FFF2-40B4-BE49-F238E27FC236}">
                <a16:creationId xmlns:a16="http://schemas.microsoft.com/office/drawing/2014/main" id="{85B33610-1AC2-4756-995E-A7182CDA0FCC}"/>
              </a:ext>
            </a:extLst>
          </p:cNvPr>
          <p:cNvSpPr>
            <a:spLocks noGrp="1"/>
          </p:cNvSpPr>
          <p:nvPr>
            <p:ph idx="1"/>
          </p:nvPr>
        </p:nvSpPr>
        <p:spPr/>
        <p:txBody>
          <a:bodyPr>
            <a:normAutofit fontScale="92500" lnSpcReduction="20000"/>
          </a:bodyPr>
          <a:lstStyle/>
          <a:p>
            <a:r>
              <a:rPr lang="en-US" dirty="0"/>
              <a:t>Building Tomorrow’s Leadership (BTL) </a:t>
            </a:r>
          </a:p>
          <a:p>
            <a:r>
              <a:rPr lang="en-US" dirty="0"/>
              <a:t>The Emerging Leadership Council (ELC)</a:t>
            </a:r>
          </a:p>
          <a:p>
            <a:pPr lvl="1"/>
            <a:r>
              <a:rPr lang="en-US" dirty="0"/>
              <a:t>I used to be an active member of The Emerging Leadership Council (ELC) of one of my previous employer</a:t>
            </a:r>
          </a:p>
          <a:p>
            <a:pPr lvl="1"/>
            <a:r>
              <a:rPr lang="en-US" dirty="0"/>
              <a:t>Focuses on career development and growth of health care professionals </a:t>
            </a:r>
          </a:p>
          <a:p>
            <a:pPr lvl="1"/>
            <a:r>
              <a:rPr lang="en-US" dirty="0"/>
              <a:t>Offers networking opportunities of like minded peers</a:t>
            </a:r>
          </a:p>
          <a:p>
            <a:pPr lvl="1"/>
            <a:r>
              <a:rPr lang="en-US" dirty="0"/>
              <a:t>Provides visibility to senior leaders of the organization</a:t>
            </a:r>
          </a:p>
          <a:p>
            <a:pPr lvl="1"/>
            <a:r>
              <a:rPr lang="en-US" dirty="0"/>
              <a:t>Membership open to all employees who have their manager’s approval</a:t>
            </a:r>
          </a:p>
          <a:p>
            <a:pPr marL="109728" indent="0">
              <a:buNone/>
            </a:pPr>
            <a:endParaRPr lang="en-US" dirty="0"/>
          </a:p>
          <a:p>
            <a:r>
              <a:rPr lang="en-US" dirty="0"/>
              <a:t>Find this organization and join</a:t>
            </a:r>
          </a:p>
          <a:p>
            <a:pPr marL="109728" indent="0">
              <a:buNone/>
            </a:pPr>
            <a:endParaRPr lang="en-US" dirty="0"/>
          </a:p>
          <a:p>
            <a:r>
              <a:rPr lang="en-US" sz="3500" b="1" dirty="0">
                <a:solidFill>
                  <a:schemeClr val="accent5"/>
                </a:solidFill>
              </a:rPr>
              <a:t>What if my organization does not have it?</a:t>
            </a:r>
          </a:p>
        </p:txBody>
      </p:sp>
      <p:pic>
        <p:nvPicPr>
          <p:cNvPr id="4" name="Picture 3">
            <a:extLst>
              <a:ext uri="{FF2B5EF4-FFF2-40B4-BE49-F238E27FC236}">
                <a16:creationId xmlns:a16="http://schemas.microsoft.com/office/drawing/2014/main" id="{060CB789-83EB-491F-B684-6CB59EA21F29}"/>
              </a:ext>
            </a:extLst>
          </p:cNvPr>
          <p:cNvPicPr>
            <a:picLocks noChangeAspect="1"/>
          </p:cNvPicPr>
          <p:nvPr/>
        </p:nvPicPr>
        <p:blipFill>
          <a:blip r:embed="rId3"/>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26B3C68F-9708-40DE-8908-D72AE02E5010}"/>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100205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0E3A7-5559-4655-B294-138CA85752C7}"/>
              </a:ext>
            </a:extLst>
          </p:cNvPr>
          <p:cNvSpPr>
            <a:spLocks noGrp="1"/>
          </p:cNvSpPr>
          <p:nvPr>
            <p:ph type="title"/>
          </p:nvPr>
        </p:nvSpPr>
        <p:spPr/>
        <p:txBody>
          <a:bodyPr/>
          <a:lstStyle/>
          <a:p>
            <a:r>
              <a:rPr lang="en-US" dirty="0"/>
              <a:t>Training: </a:t>
            </a:r>
            <a:r>
              <a:rPr lang="en-US" dirty="0">
                <a:solidFill>
                  <a:schemeClr val="accent4"/>
                </a:solidFill>
              </a:rPr>
              <a:t>ACHE</a:t>
            </a:r>
          </a:p>
        </p:txBody>
      </p:sp>
      <p:sp>
        <p:nvSpPr>
          <p:cNvPr id="3" name="Content Placeholder 2">
            <a:extLst>
              <a:ext uri="{FF2B5EF4-FFF2-40B4-BE49-F238E27FC236}">
                <a16:creationId xmlns:a16="http://schemas.microsoft.com/office/drawing/2014/main" id="{FAF8494D-AB76-4F41-AA67-84780BF3EF1D}"/>
              </a:ext>
            </a:extLst>
          </p:cNvPr>
          <p:cNvSpPr>
            <a:spLocks noGrp="1"/>
          </p:cNvSpPr>
          <p:nvPr>
            <p:ph idx="1"/>
          </p:nvPr>
        </p:nvSpPr>
        <p:spPr/>
        <p:txBody>
          <a:bodyPr/>
          <a:lstStyle/>
          <a:p>
            <a:r>
              <a:rPr lang="en-US" dirty="0"/>
              <a:t>American College of Healthcare Executives</a:t>
            </a:r>
          </a:p>
          <a:p>
            <a:r>
              <a:rPr lang="en-US" u="sng" dirty="0">
                <a:solidFill>
                  <a:schemeClr val="accent5"/>
                </a:solidFill>
                <a:hlinkClick r:id="rId3">
                  <a:extLst>
                    <a:ext uri="{A12FA001-AC4F-418D-AE19-62706E023703}">
                      <ahyp:hlinkClr xmlns:ahyp="http://schemas.microsoft.com/office/drawing/2018/hyperlinkcolor" val="tx"/>
                    </a:ext>
                  </a:extLst>
                </a:hlinkClick>
              </a:rPr>
              <a:t>CareerEDGE</a:t>
            </a:r>
            <a:r>
              <a:rPr lang="en-US" dirty="0"/>
              <a:t> </a:t>
            </a:r>
          </a:p>
          <a:p>
            <a:pPr lvl="1"/>
            <a:r>
              <a:rPr lang="en-US" dirty="0"/>
              <a:t>To help you navigate this evolving marketplace</a:t>
            </a:r>
          </a:p>
          <a:p>
            <a:pPr lvl="1"/>
            <a:r>
              <a:rPr lang="en-US" dirty="0"/>
              <a:t>Unique, interactive and comprehensive tool for planning and managing your career</a:t>
            </a:r>
          </a:p>
          <a:p>
            <a:pPr lvl="1"/>
            <a:r>
              <a:rPr lang="en-US" dirty="0"/>
              <a:t>Complimentary benefit to ACHE members</a:t>
            </a:r>
          </a:p>
          <a:p>
            <a:pPr lvl="1"/>
            <a:r>
              <a:rPr lang="en-US" dirty="0"/>
              <a:t>Includes assessments, a strategic career planning framework, job site links and more</a:t>
            </a:r>
          </a:p>
        </p:txBody>
      </p:sp>
      <p:pic>
        <p:nvPicPr>
          <p:cNvPr id="4" name="Picture 3">
            <a:extLst>
              <a:ext uri="{FF2B5EF4-FFF2-40B4-BE49-F238E27FC236}">
                <a16:creationId xmlns:a16="http://schemas.microsoft.com/office/drawing/2014/main" id="{0A72D447-EB26-405C-A886-D924979D7E55}"/>
              </a:ext>
            </a:extLst>
          </p:cNvPr>
          <p:cNvPicPr>
            <a:picLocks noChangeAspect="1"/>
          </p:cNvPicPr>
          <p:nvPr/>
        </p:nvPicPr>
        <p:blipFill>
          <a:blip r:embed="rId4"/>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8362D013-0134-4C5A-AE9C-ABE02B64107E}"/>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3406388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DD472-4FD3-4F39-92B1-C80E6BBF5DC2}"/>
              </a:ext>
            </a:extLst>
          </p:cNvPr>
          <p:cNvSpPr>
            <a:spLocks noGrp="1"/>
          </p:cNvSpPr>
          <p:nvPr>
            <p:ph type="title"/>
          </p:nvPr>
        </p:nvSpPr>
        <p:spPr/>
        <p:txBody>
          <a:bodyPr/>
          <a:lstStyle/>
          <a:p>
            <a:r>
              <a:rPr lang="en-US" dirty="0"/>
              <a:t>Training: </a:t>
            </a:r>
            <a:r>
              <a:rPr lang="en-US" dirty="0">
                <a:solidFill>
                  <a:schemeClr val="accent4"/>
                </a:solidFill>
              </a:rPr>
              <a:t>ACHE</a:t>
            </a:r>
          </a:p>
        </p:txBody>
      </p:sp>
      <p:sp>
        <p:nvSpPr>
          <p:cNvPr id="3" name="Content Placeholder 2">
            <a:extLst>
              <a:ext uri="{FF2B5EF4-FFF2-40B4-BE49-F238E27FC236}">
                <a16:creationId xmlns:a16="http://schemas.microsoft.com/office/drawing/2014/main" id="{83F00A8D-956C-4445-B37B-D2D8B3A01CB4}"/>
              </a:ext>
            </a:extLst>
          </p:cNvPr>
          <p:cNvSpPr>
            <a:spLocks noGrp="1"/>
          </p:cNvSpPr>
          <p:nvPr>
            <p:ph idx="1"/>
          </p:nvPr>
        </p:nvSpPr>
        <p:spPr/>
        <p:txBody>
          <a:bodyPr/>
          <a:lstStyle/>
          <a:p>
            <a:r>
              <a:rPr lang="en-US" u="sng" dirty="0">
                <a:solidFill>
                  <a:schemeClr val="accent5"/>
                </a:solidFill>
                <a:hlinkClick r:id="rId3">
                  <a:extLst>
                    <a:ext uri="{A12FA001-AC4F-418D-AE19-62706E023703}">
                      <ahyp:hlinkClr xmlns:ahyp="http://schemas.microsoft.com/office/drawing/2018/hyperlinkcolor" val="tx"/>
                    </a:ext>
                  </a:extLst>
                </a:hlinkClick>
              </a:rPr>
              <a:t>Strategic Career Planning: A Pathway to Success</a:t>
            </a:r>
            <a:r>
              <a:rPr lang="en-US" dirty="0">
                <a:solidFill>
                  <a:schemeClr val="accent5"/>
                </a:solidFill>
              </a:rPr>
              <a:t> </a:t>
            </a:r>
            <a:r>
              <a:rPr lang="en-US" dirty="0"/>
              <a:t>(video) </a:t>
            </a:r>
          </a:p>
          <a:p>
            <a:pPr lvl="1"/>
            <a:r>
              <a:rPr lang="en-US" dirty="0"/>
              <a:t>ACHE's Healthcare Executive Resource Center </a:t>
            </a:r>
          </a:p>
          <a:p>
            <a:pPr lvl="1"/>
            <a:r>
              <a:rPr lang="en-US" dirty="0"/>
              <a:t>Members-only guided presentations to assist you with your healthcare management career development</a:t>
            </a:r>
          </a:p>
        </p:txBody>
      </p:sp>
      <p:pic>
        <p:nvPicPr>
          <p:cNvPr id="4" name="Picture 3">
            <a:extLst>
              <a:ext uri="{FF2B5EF4-FFF2-40B4-BE49-F238E27FC236}">
                <a16:creationId xmlns:a16="http://schemas.microsoft.com/office/drawing/2014/main" id="{7F05097C-7260-44B8-8C74-0B6679C4084E}"/>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3E91197A-F93D-4065-A469-84BB7FA732DE}"/>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2601648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29D5D-72DB-4E13-91DE-07569E419CBF}"/>
              </a:ext>
            </a:extLst>
          </p:cNvPr>
          <p:cNvSpPr>
            <a:spLocks noGrp="1"/>
          </p:cNvSpPr>
          <p:nvPr>
            <p:ph type="title"/>
          </p:nvPr>
        </p:nvSpPr>
        <p:spPr/>
        <p:txBody>
          <a:bodyPr/>
          <a:lstStyle/>
          <a:p>
            <a:r>
              <a:rPr lang="en-US" dirty="0"/>
              <a:t>Training: </a:t>
            </a:r>
            <a:r>
              <a:rPr lang="en-US" dirty="0">
                <a:solidFill>
                  <a:schemeClr val="accent4"/>
                </a:solidFill>
              </a:rPr>
              <a:t>ACHE</a:t>
            </a:r>
          </a:p>
        </p:txBody>
      </p:sp>
      <p:sp>
        <p:nvSpPr>
          <p:cNvPr id="3" name="Content Placeholder 2">
            <a:extLst>
              <a:ext uri="{FF2B5EF4-FFF2-40B4-BE49-F238E27FC236}">
                <a16:creationId xmlns:a16="http://schemas.microsoft.com/office/drawing/2014/main" id="{27739DFA-DEAA-46BA-95A4-F9F7DAFFB4E8}"/>
              </a:ext>
            </a:extLst>
          </p:cNvPr>
          <p:cNvSpPr>
            <a:spLocks noGrp="1"/>
          </p:cNvSpPr>
          <p:nvPr>
            <p:ph idx="1"/>
          </p:nvPr>
        </p:nvSpPr>
        <p:spPr/>
        <p:txBody>
          <a:bodyPr/>
          <a:lstStyle/>
          <a:p>
            <a:r>
              <a:rPr lang="en-US" u="sng" dirty="0">
                <a:solidFill>
                  <a:schemeClr val="accent5"/>
                </a:solidFill>
                <a:hlinkClick r:id="rId3">
                  <a:extLst>
                    <a:ext uri="{A12FA001-AC4F-418D-AE19-62706E023703}">
                      <ahyp:hlinkClr xmlns:ahyp="http://schemas.microsoft.com/office/drawing/2018/hyperlinkcolor" val="tx"/>
                    </a:ext>
                  </a:extLst>
                </a:hlinkClick>
              </a:rPr>
              <a:t>Executives Coaches Directory</a:t>
            </a:r>
            <a:endParaRPr lang="en-US" dirty="0">
              <a:solidFill>
                <a:schemeClr val="accent5"/>
              </a:solidFill>
            </a:endParaRPr>
          </a:p>
          <a:p>
            <a:pPr lvl="1"/>
            <a:r>
              <a:rPr lang="en-US" dirty="0"/>
              <a:t>Offers personalized support to individuals pursuing professional growth</a:t>
            </a:r>
          </a:p>
          <a:p>
            <a:pPr lvl="1"/>
            <a:r>
              <a:rPr lang="en-US" dirty="0"/>
              <a:t>Search this directory to quickly identify and assess the qualifications, methods and fees of an array of executive coaches</a:t>
            </a:r>
          </a:p>
        </p:txBody>
      </p:sp>
      <p:pic>
        <p:nvPicPr>
          <p:cNvPr id="4" name="Picture 3">
            <a:extLst>
              <a:ext uri="{FF2B5EF4-FFF2-40B4-BE49-F238E27FC236}">
                <a16:creationId xmlns:a16="http://schemas.microsoft.com/office/drawing/2014/main" id="{BABFB159-7C40-46C0-A99D-73D04B986E5A}"/>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B97FE720-AF4F-43D3-A9B2-9998A84A45B3}"/>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1932949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686D0-E972-4B56-962E-C991DF6D96FB}"/>
              </a:ext>
            </a:extLst>
          </p:cNvPr>
          <p:cNvSpPr>
            <a:spLocks noGrp="1"/>
          </p:cNvSpPr>
          <p:nvPr>
            <p:ph type="title"/>
          </p:nvPr>
        </p:nvSpPr>
        <p:spPr/>
        <p:txBody>
          <a:bodyPr/>
          <a:lstStyle/>
          <a:p>
            <a:r>
              <a:rPr lang="en-US" dirty="0"/>
              <a:t>Training: </a:t>
            </a:r>
            <a:r>
              <a:rPr lang="en-US" dirty="0">
                <a:solidFill>
                  <a:schemeClr val="accent4"/>
                </a:solidFill>
              </a:rPr>
              <a:t>ACHE</a:t>
            </a:r>
          </a:p>
        </p:txBody>
      </p:sp>
      <p:sp>
        <p:nvSpPr>
          <p:cNvPr id="3" name="Content Placeholder 2">
            <a:extLst>
              <a:ext uri="{FF2B5EF4-FFF2-40B4-BE49-F238E27FC236}">
                <a16:creationId xmlns:a16="http://schemas.microsoft.com/office/drawing/2014/main" id="{9B814B24-CF04-4981-B2A5-99CE11CAE066}"/>
              </a:ext>
            </a:extLst>
          </p:cNvPr>
          <p:cNvSpPr>
            <a:spLocks noGrp="1"/>
          </p:cNvSpPr>
          <p:nvPr>
            <p:ph idx="1"/>
          </p:nvPr>
        </p:nvSpPr>
        <p:spPr/>
        <p:txBody>
          <a:bodyPr/>
          <a:lstStyle/>
          <a:p>
            <a:r>
              <a:rPr lang="en-US" u="sng" dirty="0">
                <a:solidFill>
                  <a:schemeClr val="accent5"/>
                </a:solidFill>
                <a:hlinkClick r:id="rId3">
                  <a:extLst>
                    <a:ext uri="{A12FA001-AC4F-418D-AE19-62706E023703}">
                      <ahyp:hlinkClr xmlns:ahyp="http://schemas.microsoft.com/office/drawing/2018/hyperlinkcolor" val="tx"/>
                    </a:ext>
                  </a:extLst>
                </a:hlinkClick>
              </a:rPr>
              <a:t>Career Learning Center</a:t>
            </a:r>
            <a:endParaRPr lang="en-US" dirty="0">
              <a:solidFill>
                <a:schemeClr val="accent5"/>
              </a:solidFill>
            </a:endParaRPr>
          </a:p>
          <a:p>
            <a:pPr lvl="1"/>
            <a:r>
              <a:rPr lang="en-US" dirty="0"/>
              <a:t>Guided presentations to assist ACHE members with healthcare management career development</a:t>
            </a:r>
          </a:p>
          <a:p>
            <a:pPr lvl="1"/>
            <a:r>
              <a:rPr lang="en-US" dirty="0"/>
              <a:t>Topics covered include </a:t>
            </a:r>
          </a:p>
          <a:p>
            <a:pPr lvl="2"/>
            <a:r>
              <a:rPr lang="en-US" dirty="0"/>
              <a:t>Advance Your Career</a:t>
            </a:r>
          </a:p>
          <a:p>
            <a:pPr lvl="2"/>
            <a:r>
              <a:rPr lang="en-US" dirty="0"/>
              <a:t>Develop Your Network</a:t>
            </a:r>
          </a:p>
          <a:p>
            <a:pPr lvl="2"/>
            <a:r>
              <a:rPr lang="en-US" dirty="0"/>
              <a:t>Build Your Personal Brand</a:t>
            </a:r>
          </a:p>
        </p:txBody>
      </p:sp>
      <p:pic>
        <p:nvPicPr>
          <p:cNvPr id="4" name="Picture 3">
            <a:extLst>
              <a:ext uri="{FF2B5EF4-FFF2-40B4-BE49-F238E27FC236}">
                <a16:creationId xmlns:a16="http://schemas.microsoft.com/office/drawing/2014/main" id="{673D29C4-B6C6-4E5B-A553-25594E8111C5}"/>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219906CD-4186-43DA-9955-00B2A65140C5}"/>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3898898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2C04F-AC84-4F46-BEF2-7E2564E00BD2}"/>
              </a:ext>
            </a:extLst>
          </p:cNvPr>
          <p:cNvSpPr>
            <a:spLocks noGrp="1"/>
          </p:cNvSpPr>
          <p:nvPr>
            <p:ph type="title"/>
          </p:nvPr>
        </p:nvSpPr>
        <p:spPr/>
        <p:txBody>
          <a:bodyPr/>
          <a:lstStyle/>
          <a:p>
            <a:r>
              <a:rPr lang="en-US" dirty="0"/>
              <a:t>Training: </a:t>
            </a:r>
            <a:r>
              <a:rPr lang="en-US" dirty="0">
                <a:solidFill>
                  <a:schemeClr val="accent4"/>
                </a:solidFill>
              </a:rPr>
              <a:t>ACHE</a:t>
            </a:r>
          </a:p>
        </p:txBody>
      </p:sp>
      <p:sp>
        <p:nvSpPr>
          <p:cNvPr id="3" name="Content Placeholder 2">
            <a:extLst>
              <a:ext uri="{FF2B5EF4-FFF2-40B4-BE49-F238E27FC236}">
                <a16:creationId xmlns:a16="http://schemas.microsoft.com/office/drawing/2014/main" id="{16145239-D9E9-4E0F-B957-687D4912CD47}"/>
              </a:ext>
            </a:extLst>
          </p:cNvPr>
          <p:cNvSpPr>
            <a:spLocks noGrp="1"/>
          </p:cNvSpPr>
          <p:nvPr>
            <p:ph idx="1"/>
          </p:nvPr>
        </p:nvSpPr>
        <p:spPr/>
        <p:txBody>
          <a:bodyPr>
            <a:normAutofit/>
          </a:bodyPr>
          <a:lstStyle/>
          <a:p>
            <a:r>
              <a:rPr lang="en-US" u="sng" dirty="0">
                <a:solidFill>
                  <a:schemeClr val="accent5"/>
                </a:solidFill>
                <a:hlinkClick r:id="rId3">
                  <a:extLst>
                    <a:ext uri="{A12FA001-AC4F-418D-AE19-62706E023703}">
                      <ahyp:hlinkClr xmlns:ahyp="http://schemas.microsoft.com/office/drawing/2018/hyperlinkcolor" val="tx"/>
                    </a:ext>
                  </a:extLst>
                </a:hlinkClick>
              </a:rPr>
              <a:t>ACHE Chapters</a:t>
            </a:r>
            <a:endParaRPr lang="en-US" dirty="0">
              <a:solidFill>
                <a:schemeClr val="accent5"/>
              </a:solidFill>
            </a:endParaRPr>
          </a:p>
          <a:p>
            <a:pPr lvl="1"/>
            <a:r>
              <a:rPr lang="en-US" dirty="0"/>
              <a:t>Each of ACHE’s 78 chapters provides educational programs, local information, and volunteering and networking opportunities to help you develop crucial leadership skills and stand out in this dynamic healthcare environment</a:t>
            </a:r>
          </a:p>
          <a:p>
            <a:pPr lvl="1"/>
            <a:r>
              <a:rPr lang="en-US" dirty="0"/>
              <a:t>Chapters also provide opportunities for established leaders to give back to the profession</a:t>
            </a:r>
          </a:p>
          <a:p>
            <a:pPr lvl="1"/>
            <a:r>
              <a:rPr lang="en-US" dirty="0"/>
              <a:t>You’ll have access to local education programs that qualify for ACHE face-to-face education credits</a:t>
            </a:r>
          </a:p>
        </p:txBody>
      </p:sp>
      <p:pic>
        <p:nvPicPr>
          <p:cNvPr id="4" name="Picture 3">
            <a:extLst>
              <a:ext uri="{FF2B5EF4-FFF2-40B4-BE49-F238E27FC236}">
                <a16:creationId xmlns:a16="http://schemas.microsoft.com/office/drawing/2014/main" id="{468D6450-7723-4532-B1D2-C503D4FEB3A4}"/>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21D608BF-DB89-4107-BDEB-D5497B6D36A4}"/>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3910573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E24EE-C864-45A7-A488-1C92F05A3AF8}"/>
              </a:ext>
            </a:extLst>
          </p:cNvPr>
          <p:cNvSpPr>
            <a:spLocks noGrp="1"/>
          </p:cNvSpPr>
          <p:nvPr>
            <p:ph type="title"/>
          </p:nvPr>
        </p:nvSpPr>
        <p:spPr/>
        <p:txBody>
          <a:bodyPr>
            <a:normAutofit/>
          </a:bodyPr>
          <a:lstStyle/>
          <a:p>
            <a:r>
              <a:rPr lang="en-US" dirty="0"/>
              <a:t>Training: </a:t>
            </a:r>
            <a:r>
              <a:rPr lang="en-US" dirty="0">
                <a:solidFill>
                  <a:schemeClr val="accent4"/>
                </a:solidFill>
              </a:rPr>
              <a:t>AAMI/CHIME</a:t>
            </a:r>
          </a:p>
        </p:txBody>
      </p:sp>
      <p:sp>
        <p:nvSpPr>
          <p:cNvPr id="3" name="Content Placeholder 2">
            <a:extLst>
              <a:ext uri="{FF2B5EF4-FFF2-40B4-BE49-F238E27FC236}">
                <a16:creationId xmlns:a16="http://schemas.microsoft.com/office/drawing/2014/main" id="{CAC3E963-2D03-49AB-8FE3-E8887EA82F1C}"/>
              </a:ext>
            </a:extLst>
          </p:cNvPr>
          <p:cNvSpPr>
            <a:spLocks noGrp="1"/>
          </p:cNvSpPr>
          <p:nvPr>
            <p:ph idx="1"/>
          </p:nvPr>
        </p:nvSpPr>
        <p:spPr/>
        <p:txBody>
          <a:bodyPr>
            <a:normAutofit fontScale="92500" lnSpcReduction="10000"/>
          </a:bodyPr>
          <a:lstStyle/>
          <a:p>
            <a:r>
              <a:rPr lang="en-US" dirty="0"/>
              <a:t>AAMI/CHIME HTM Leadership Academy</a:t>
            </a:r>
          </a:p>
          <a:p>
            <a:pPr lvl="1"/>
            <a:r>
              <a:rPr lang="en-US" dirty="0"/>
              <a:t>To help cultivate leaders within healthcare technology management</a:t>
            </a:r>
          </a:p>
          <a:p>
            <a:pPr lvl="1"/>
            <a:r>
              <a:rPr lang="en-US" dirty="0"/>
              <a:t>One-day leadership academy</a:t>
            </a:r>
          </a:p>
          <a:p>
            <a:pPr lvl="1"/>
            <a:r>
              <a:rPr lang="en-US" dirty="0"/>
              <a:t>The inaugural program, ran concurrently with the AAMI 2018 Conference &amp; Expo </a:t>
            </a:r>
          </a:p>
          <a:p>
            <a:pPr lvl="1"/>
            <a:r>
              <a:rPr lang="en-US" dirty="0"/>
              <a:t>Specifically designed to address </a:t>
            </a:r>
            <a:r>
              <a:rPr lang="en-US" b="1" dirty="0"/>
              <a:t>HTM professionals’ day-to-day challenges—and to position them to have a seat at their respective organization’s "big" table</a:t>
            </a:r>
          </a:p>
          <a:p>
            <a:pPr lvl="1"/>
            <a:r>
              <a:rPr lang="en-US" dirty="0"/>
              <a:t>Help </a:t>
            </a:r>
            <a:r>
              <a:rPr lang="en-US" b="1" dirty="0"/>
              <a:t>current</a:t>
            </a:r>
            <a:r>
              <a:rPr lang="en-US" dirty="0"/>
              <a:t> and </a:t>
            </a:r>
            <a:r>
              <a:rPr lang="en-US" b="1" dirty="0"/>
              <a:t>aspiring</a:t>
            </a:r>
            <a:r>
              <a:rPr lang="en-US" dirty="0"/>
              <a:t> HTM leaders become fully integrated members of the healthcare delivery team and have significant influence in the management of all healthcare technology</a:t>
            </a:r>
          </a:p>
          <a:p>
            <a:pPr lvl="1"/>
            <a:endParaRPr lang="en-US" dirty="0"/>
          </a:p>
          <a:p>
            <a:pPr marL="109728" indent="0">
              <a:buNone/>
            </a:pPr>
            <a:endParaRPr lang="en-US" dirty="0"/>
          </a:p>
        </p:txBody>
      </p:sp>
      <p:pic>
        <p:nvPicPr>
          <p:cNvPr id="4" name="Picture 3">
            <a:extLst>
              <a:ext uri="{FF2B5EF4-FFF2-40B4-BE49-F238E27FC236}">
                <a16:creationId xmlns:a16="http://schemas.microsoft.com/office/drawing/2014/main" id="{31B61C9D-8832-42EA-AD4B-539E5B20DC54}"/>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7FD9258C-8269-42C1-AC79-2949F650DE20}"/>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3331157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E24EE-C864-45A7-A488-1C92F05A3AF8}"/>
              </a:ext>
            </a:extLst>
          </p:cNvPr>
          <p:cNvSpPr>
            <a:spLocks noGrp="1"/>
          </p:cNvSpPr>
          <p:nvPr>
            <p:ph type="title"/>
          </p:nvPr>
        </p:nvSpPr>
        <p:spPr/>
        <p:txBody>
          <a:bodyPr>
            <a:normAutofit/>
          </a:bodyPr>
          <a:lstStyle/>
          <a:p>
            <a:r>
              <a:rPr lang="en-US" dirty="0"/>
              <a:t>Training: </a:t>
            </a:r>
            <a:r>
              <a:rPr lang="en-US" dirty="0">
                <a:solidFill>
                  <a:schemeClr val="accent4"/>
                </a:solidFill>
              </a:rPr>
              <a:t>CHIME &amp; ACHE</a:t>
            </a:r>
          </a:p>
        </p:txBody>
      </p:sp>
      <p:sp>
        <p:nvSpPr>
          <p:cNvPr id="3" name="Content Placeholder 2">
            <a:extLst>
              <a:ext uri="{FF2B5EF4-FFF2-40B4-BE49-F238E27FC236}">
                <a16:creationId xmlns:a16="http://schemas.microsoft.com/office/drawing/2014/main" id="{CAC3E963-2D03-49AB-8FE3-E8887EA82F1C}"/>
              </a:ext>
            </a:extLst>
          </p:cNvPr>
          <p:cNvSpPr>
            <a:spLocks noGrp="1"/>
          </p:cNvSpPr>
          <p:nvPr>
            <p:ph idx="1"/>
          </p:nvPr>
        </p:nvSpPr>
        <p:spPr/>
        <p:txBody>
          <a:bodyPr>
            <a:normAutofit/>
          </a:bodyPr>
          <a:lstStyle/>
          <a:p>
            <a:r>
              <a:rPr lang="en-US" dirty="0">
                <a:solidFill>
                  <a:schemeClr val="accent2"/>
                </a:solidFill>
              </a:rPr>
              <a:t>CHIME &amp; ACHE have created gold standard exam for executive roles in healthcare</a:t>
            </a:r>
          </a:p>
          <a:p>
            <a:endParaRPr lang="en-US" dirty="0">
              <a:solidFill>
                <a:schemeClr val="accent2"/>
              </a:solidFill>
            </a:endParaRPr>
          </a:p>
          <a:p>
            <a:r>
              <a:rPr lang="en-US" dirty="0">
                <a:solidFill>
                  <a:schemeClr val="accent2"/>
                </a:solidFill>
              </a:rPr>
              <a:t>Only we as HTM can convince the stakeholders to create the much needed roles and career of Chief Clinical Engineering Officer or Chief HTM Officer</a:t>
            </a:r>
          </a:p>
          <a:p>
            <a:endParaRPr lang="en-US" dirty="0">
              <a:solidFill>
                <a:schemeClr val="accent2"/>
              </a:solidFill>
            </a:endParaRPr>
          </a:p>
          <a:p>
            <a:r>
              <a:rPr lang="en-US" dirty="0">
                <a:solidFill>
                  <a:schemeClr val="accent2"/>
                </a:solidFill>
              </a:rPr>
              <a:t>Recommend that HTM professional organizations collaborate to get a C-Suite executive title for HTM</a:t>
            </a:r>
            <a:endParaRPr lang="en-US" dirty="0"/>
          </a:p>
        </p:txBody>
      </p:sp>
      <p:pic>
        <p:nvPicPr>
          <p:cNvPr id="4" name="Picture 3">
            <a:extLst>
              <a:ext uri="{FF2B5EF4-FFF2-40B4-BE49-F238E27FC236}">
                <a16:creationId xmlns:a16="http://schemas.microsoft.com/office/drawing/2014/main" id="{31B61C9D-8832-42EA-AD4B-539E5B20DC54}"/>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7FD9258C-8269-42C1-AC79-2949F650DE20}"/>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2809759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EF76-EC50-4A00-945D-80CCD434BDF9}"/>
              </a:ext>
            </a:extLst>
          </p:cNvPr>
          <p:cNvSpPr>
            <a:spLocks noGrp="1"/>
          </p:cNvSpPr>
          <p:nvPr>
            <p:ph type="title"/>
          </p:nvPr>
        </p:nvSpPr>
        <p:spPr/>
        <p:txBody>
          <a:bodyPr/>
          <a:lstStyle/>
          <a:p>
            <a:r>
              <a:rPr lang="en-US" dirty="0"/>
              <a:t>Training: </a:t>
            </a:r>
            <a:r>
              <a:rPr lang="en-US" dirty="0">
                <a:solidFill>
                  <a:schemeClr val="accent4"/>
                </a:solidFill>
              </a:rPr>
              <a:t>HIMSS</a:t>
            </a:r>
          </a:p>
        </p:txBody>
      </p:sp>
      <p:sp>
        <p:nvSpPr>
          <p:cNvPr id="3" name="Content Placeholder 2">
            <a:extLst>
              <a:ext uri="{FF2B5EF4-FFF2-40B4-BE49-F238E27FC236}">
                <a16:creationId xmlns:a16="http://schemas.microsoft.com/office/drawing/2014/main" id="{C97543E0-CAB6-4E12-9D22-2BAC32521ED3}"/>
              </a:ext>
            </a:extLst>
          </p:cNvPr>
          <p:cNvSpPr>
            <a:spLocks noGrp="1"/>
          </p:cNvSpPr>
          <p:nvPr>
            <p:ph idx="1"/>
          </p:nvPr>
        </p:nvSpPr>
        <p:spPr/>
        <p:txBody>
          <a:bodyPr>
            <a:normAutofit fontScale="85000" lnSpcReduction="20000"/>
          </a:bodyPr>
          <a:lstStyle/>
          <a:p>
            <a:r>
              <a:rPr lang="en-US" dirty="0"/>
              <a:t>Healthcare Information and Management Systems Society (HIMSS)</a:t>
            </a:r>
          </a:p>
          <a:p>
            <a:pPr lvl="1"/>
            <a:r>
              <a:rPr lang="en-US" dirty="0"/>
              <a:t>Global, cause-based, not-for-profit organization focused on better health through information and technology</a:t>
            </a:r>
          </a:p>
          <a:p>
            <a:pPr lvl="1"/>
            <a:r>
              <a:rPr lang="en-US" dirty="0"/>
              <a:t>Leads efforts to optimize health engagements and care outcomes using information and technology</a:t>
            </a:r>
          </a:p>
          <a:p>
            <a:pPr lvl="1"/>
            <a:r>
              <a:rPr lang="en-US" dirty="0"/>
              <a:t>Serves the global health IT community</a:t>
            </a:r>
          </a:p>
          <a:p>
            <a:pPr lvl="1"/>
            <a:r>
              <a:rPr lang="en-US" dirty="0"/>
              <a:t>Provides a unique forum for its members to collaborate on programs and initiatives that contribute to the common good</a:t>
            </a:r>
          </a:p>
          <a:p>
            <a:pPr lvl="1"/>
            <a:r>
              <a:rPr lang="en-US" dirty="0"/>
              <a:t>Funds activities which enable individuals and groups to gain consensus on best/common practices, equip stakeholders with tools and resources to transform healthcare within a care setting, learn from each other and create positions</a:t>
            </a:r>
          </a:p>
          <a:p>
            <a:pPr lvl="2"/>
            <a:r>
              <a:rPr lang="en-US" dirty="0"/>
              <a:t>Examples include </a:t>
            </a:r>
            <a:r>
              <a:rPr lang="en-US" dirty="0">
                <a:solidFill>
                  <a:schemeClr val="accent5"/>
                </a:solidFill>
                <a:hlinkClick r:id="rId3" tooltip="http://www.ihe.net/">
                  <a:extLst>
                    <a:ext uri="{A12FA001-AC4F-418D-AE19-62706E023703}">
                      <ahyp:hlinkClr xmlns:ahyp="http://schemas.microsoft.com/office/drawing/2018/hyperlinkcolor" val="tx"/>
                    </a:ext>
                  </a:extLst>
                </a:hlinkClick>
              </a:rPr>
              <a:t>Integrating the Healthcare Enterprise (IHE)</a:t>
            </a:r>
            <a:r>
              <a:rPr lang="en-US" dirty="0"/>
              <a:t>, the </a:t>
            </a:r>
            <a:r>
              <a:rPr lang="en-US" dirty="0">
                <a:solidFill>
                  <a:schemeClr val="accent5"/>
                </a:solidFill>
                <a:hlinkClick r:id="rId4" tooltip="http://www.allianceni.org/">
                  <a:extLst>
                    <a:ext uri="{A12FA001-AC4F-418D-AE19-62706E023703}">
                      <ahyp:hlinkClr xmlns:ahyp="http://schemas.microsoft.com/office/drawing/2018/hyperlinkcolor" val="tx"/>
                    </a:ext>
                  </a:extLst>
                </a:hlinkClick>
              </a:rPr>
              <a:t>Alliance for Nursing Informatics</a:t>
            </a:r>
            <a:r>
              <a:rPr lang="en-US" dirty="0"/>
              <a:t>, our </a:t>
            </a:r>
            <a:r>
              <a:rPr lang="en-US" dirty="0">
                <a:solidFill>
                  <a:schemeClr val="accent5"/>
                </a:solidFill>
                <a:hlinkClick r:id="rId5">
                  <a:extLst>
                    <a:ext uri="{A12FA001-AC4F-418D-AE19-62706E023703}">
                      <ahyp:hlinkClr xmlns:ahyp="http://schemas.microsoft.com/office/drawing/2018/hyperlinkcolor" val="tx"/>
                    </a:ext>
                  </a:extLst>
                </a:hlinkClick>
              </a:rPr>
              <a:t>senior IT executive</a:t>
            </a:r>
            <a:r>
              <a:rPr lang="en-US" dirty="0"/>
              <a:t> community, our </a:t>
            </a:r>
            <a:r>
              <a:rPr lang="en-US" dirty="0">
                <a:solidFill>
                  <a:schemeClr val="accent5"/>
                </a:solidFill>
                <a:hlinkClick r:id="rId6">
                  <a:extLst>
                    <a:ext uri="{A12FA001-AC4F-418D-AE19-62706E023703}">
                      <ahyp:hlinkClr xmlns:ahyp="http://schemas.microsoft.com/office/drawing/2018/hyperlinkcolor" val="tx"/>
                    </a:ext>
                  </a:extLst>
                </a:hlinkClick>
              </a:rPr>
              <a:t>Global Conference &amp; Exhibition</a:t>
            </a:r>
            <a:r>
              <a:rPr lang="en-US" dirty="0"/>
              <a:t> and our </a:t>
            </a:r>
            <a:r>
              <a:rPr lang="en-US" dirty="0">
                <a:solidFill>
                  <a:schemeClr val="accent5"/>
                </a:solidFill>
                <a:hlinkClick r:id="rId7">
                  <a:extLst>
                    <a:ext uri="{A12FA001-AC4F-418D-AE19-62706E023703}">
                      <ahyp:hlinkClr xmlns:ahyp="http://schemas.microsoft.com/office/drawing/2018/hyperlinkcolor" val="tx"/>
                    </a:ext>
                  </a:extLst>
                </a:hlinkClick>
              </a:rPr>
              <a:t>Women in Health IT Roundtable</a:t>
            </a:r>
            <a:r>
              <a:rPr lang="en-US" dirty="0"/>
              <a:t>.</a:t>
            </a:r>
          </a:p>
          <a:p>
            <a:endParaRPr lang="en-US" dirty="0"/>
          </a:p>
        </p:txBody>
      </p:sp>
      <p:pic>
        <p:nvPicPr>
          <p:cNvPr id="4" name="Picture 3">
            <a:extLst>
              <a:ext uri="{FF2B5EF4-FFF2-40B4-BE49-F238E27FC236}">
                <a16:creationId xmlns:a16="http://schemas.microsoft.com/office/drawing/2014/main" id="{720D35BA-8779-4122-9896-28F33FA401D2}"/>
              </a:ext>
            </a:extLst>
          </p:cNvPr>
          <p:cNvPicPr>
            <a:picLocks noChangeAspect="1"/>
          </p:cNvPicPr>
          <p:nvPr/>
        </p:nvPicPr>
        <p:blipFill>
          <a:blip r:embed="rId8"/>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7D19F59E-2732-4418-BE38-5022780A932E}"/>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3115386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DBEA-73FF-4614-B4E1-5F6657F6ED29}"/>
              </a:ext>
            </a:extLst>
          </p:cNvPr>
          <p:cNvSpPr>
            <a:spLocks noGrp="1"/>
          </p:cNvSpPr>
          <p:nvPr>
            <p:ph type="title"/>
          </p:nvPr>
        </p:nvSpPr>
        <p:spPr/>
        <p:txBody>
          <a:bodyPr/>
          <a:lstStyle/>
          <a:p>
            <a:r>
              <a:rPr lang="en-US" dirty="0"/>
              <a:t>Training: </a:t>
            </a:r>
            <a:r>
              <a:rPr lang="en-US" dirty="0">
                <a:solidFill>
                  <a:schemeClr val="accent4"/>
                </a:solidFill>
              </a:rPr>
              <a:t>CHIME</a:t>
            </a:r>
          </a:p>
        </p:txBody>
      </p:sp>
      <p:sp>
        <p:nvSpPr>
          <p:cNvPr id="3" name="Content Placeholder 2">
            <a:extLst>
              <a:ext uri="{FF2B5EF4-FFF2-40B4-BE49-F238E27FC236}">
                <a16:creationId xmlns:a16="http://schemas.microsoft.com/office/drawing/2014/main" id="{13549632-A94A-431D-BAC7-58FDB445FD09}"/>
              </a:ext>
            </a:extLst>
          </p:cNvPr>
          <p:cNvSpPr>
            <a:spLocks noGrp="1"/>
          </p:cNvSpPr>
          <p:nvPr>
            <p:ph idx="1"/>
          </p:nvPr>
        </p:nvSpPr>
        <p:spPr>
          <a:xfrm>
            <a:off x="609600" y="2249423"/>
            <a:ext cx="10972800" cy="4409793"/>
          </a:xfrm>
        </p:spPr>
        <p:txBody>
          <a:bodyPr>
            <a:normAutofit fontScale="77500" lnSpcReduction="20000"/>
          </a:bodyPr>
          <a:lstStyle/>
          <a:p>
            <a:pPr fontAlgn="base"/>
            <a:r>
              <a:rPr lang="en-US" dirty="0"/>
              <a:t>The College of Healthcare Information Management Executives (CHIME)</a:t>
            </a:r>
          </a:p>
          <a:p>
            <a:pPr lvl="1" fontAlgn="base"/>
            <a:r>
              <a:rPr lang="en-US" dirty="0"/>
              <a:t>Professional organization for Chief Information Officers and senior healthcare IT leaders</a:t>
            </a:r>
          </a:p>
          <a:p>
            <a:pPr lvl="1" fontAlgn="base"/>
            <a:r>
              <a:rPr lang="en-US" dirty="0"/>
              <a:t>Members and business partners collaborate, exchange ideas, develop professionally</a:t>
            </a:r>
          </a:p>
          <a:p>
            <a:pPr lvl="1" fontAlgn="base"/>
            <a:r>
              <a:rPr lang="en-US" dirty="0"/>
              <a:t>Advocate the effective use of information management to improve the  health and care in the members’ communities</a:t>
            </a:r>
          </a:p>
          <a:p>
            <a:pPr marL="411480" lvl="1" indent="0" fontAlgn="base">
              <a:buNone/>
            </a:pPr>
            <a:endParaRPr lang="en-US" dirty="0"/>
          </a:p>
          <a:p>
            <a:pPr fontAlgn="base"/>
            <a:r>
              <a:rPr lang="en-US" dirty="0"/>
              <a:t>CHIME membership is designed for CIOs, senior IT leaders, Clinical Informaticists, and their direct reports serving healthcare organizations</a:t>
            </a:r>
          </a:p>
          <a:p>
            <a:pPr lvl="1" fontAlgn="base"/>
            <a:r>
              <a:rPr lang="en-US" dirty="0"/>
              <a:t>$375 CHIME only membership</a:t>
            </a:r>
          </a:p>
          <a:p>
            <a:pPr lvl="1" fontAlgn="base"/>
            <a:r>
              <a:rPr lang="en-US" dirty="0"/>
              <a:t>$575 CHIME-HIMSS membership</a:t>
            </a:r>
          </a:p>
          <a:p>
            <a:pPr fontAlgn="base"/>
            <a:endParaRPr lang="en-US" dirty="0"/>
          </a:p>
          <a:p>
            <a:pPr fontAlgn="base"/>
            <a:r>
              <a:rPr lang="en-US" dirty="0"/>
              <a:t>CHIME specialized sister organizations</a:t>
            </a:r>
          </a:p>
          <a:p>
            <a:pPr lvl="1" fontAlgn="base"/>
            <a:r>
              <a:rPr lang="en-US" dirty="0"/>
              <a:t>The Association for Executives in Healthcare Information Security (</a:t>
            </a:r>
            <a:r>
              <a:rPr lang="en-US" dirty="0">
                <a:solidFill>
                  <a:schemeClr val="accent5"/>
                </a:solidFill>
                <a:hlinkClick r:id="rId3">
                  <a:extLst>
                    <a:ext uri="{A12FA001-AC4F-418D-AE19-62706E023703}">
                      <ahyp:hlinkClr xmlns:ahyp="http://schemas.microsoft.com/office/drawing/2018/hyperlinkcolor" val="tx"/>
                    </a:ext>
                  </a:extLst>
                </a:hlinkClick>
              </a:rPr>
              <a:t>AEHIS</a:t>
            </a:r>
            <a:r>
              <a:rPr lang="en-US" dirty="0"/>
              <a:t>)</a:t>
            </a:r>
          </a:p>
          <a:p>
            <a:pPr lvl="1" fontAlgn="base"/>
            <a:r>
              <a:rPr lang="en-US" dirty="0"/>
              <a:t>The Association for Executives in Healthcare Information Applications (</a:t>
            </a:r>
            <a:r>
              <a:rPr lang="en-US" dirty="0">
                <a:solidFill>
                  <a:schemeClr val="accent5"/>
                </a:solidFill>
                <a:hlinkClick r:id="rId4">
                  <a:extLst>
                    <a:ext uri="{A12FA001-AC4F-418D-AE19-62706E023703}">
                      <ahyp:hlinkClr xmlns:ahyp="http://schemas.microsoft.com/office/drawing/2018/hyperlinkcolor" val="tx"/>
                    </a:ext>
                  </a:extLst>
                </a:hlinkClick>
              </a:rPr>
              <a:t>AEHIA</a:t>
            </a:r>
            <a:r>
              <a:rPr lang="en-US" dirty="0"/>
              <a:t>)</a:t>
            </a:r>
          </a:p>
          <a:p>
            <a:pPr lvl="1" fontAlgn="base"/>
            <a:r>
              <a:rPr lang="en-US" dirty="0"/>
              <a:t>The Association for Executives in Healthcare Information Technology (</a:t>
            </a:r>
            <a:r>
              <a:rPr lang="en-US" dirty="0">
                <a:solidFill>
                  <a:schemeClr val="accent5"/>
                </a:solidFill>
                <a:hlinkClick r:id="rId5">
                  <a:extLst>
                    <a:ext uri="{A12FA001-AC4F-418D-AE19-62706E023703}">
                      <ahyp:hlinkClr xmlns:ahyp="http://schemas.microsoft.com/office/drawing/2018/hyperlinkcolor" val="tx"/>
                    </a:ext>
                  </a:extLst>
                </a:hlinkClick>
              </a:rPr>
              <a:t>AEHIT</a:t>
            </a:r>
            <a:r>
              <a:rPr lang="en-US" dirty="0"/>
              <a:t>) </a:t>
            </a:r>
          </a:p>
        </p:txBody>
      </p:sp>
      <p:pic>
        <p:nvPicPr>
          <p:cNvPr id="4" name="Picture 3">
            <a:extLst>
              <a:ext uri="{FF2B5EF4-FFF2-40B4-BE49-F238E27FC236}">
                <a16:creationId xmlns:a16="http://schemas.microsoft.com/office/drawing/2014/main" id="{F757A30F-099A-471C-BE82-325A46971C8B}"/>
              </a:ext>
            </a:extLst>
          </p:cNvPr>
          <p:cNvPicPr>
            <a:picLocks noChangeAspect="1"/>
          </p:cNvPicPr>
          <p:nvPr/>
        </p:nvPicPr>
        <p:blipFill>
          <a:blip r:embed="rId6"/>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CE5EB793-0925-4528-AF26-E6919ED37F15}"/>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1: </a:t>
            </a:r>
          </a:p>
        </p:txBody>
      </p:sp>
    </p:spTree>
    <p:extLst>
      <p:ext uri="{BB962C8B-B14F-4D97-AF65-F5344CB8AC3E}">
        <p14:creationId xmlns:p14="http://schemas.microsoft.com/office/powerpoint/2010/main" val="3360399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6658A9-9B0E-47ED-9851-8F49A69C3C62}"/>
              </a:ext>
            </a:extLst>
          </p:cNvPr>
          <p:cNvSpPr>
            <a:spLocks noGrp="1"/>
          </p:cNvSpPr>
          <p:nvPr>
            <p:ph type="title"/>
          </p:nvPr>
        </p:nvSpPr>
        <p:spPr>
          <a:solidFill>
            <a:schemeClr val="bg1"/>
          </a:solidFill>
        </p:spPr>
        <p:txBody>
          <a:bodyPr/>
          <a:lstStyle/>
          <a:p>
            <a:r>
              <a:rPr lang="en-US" dirty="0">
                <a:solidFill>
                  <a:schemeClr val="accent2"/>
                </a:solidFill>
              </a:rPr>
              <a:t>FOCUS AREA 2:</a:t>
            </a:r>
          </a:p>
        </p:txBody>
      </p:sp>
      <p:sp>
        <p:nvSpPr>
          <p:cNvPr id="5" name="Text Placeholder 4">
            <a:extLst>
              <a:ext uri="{FF2B5EF4-FFF2-40B4-BE49-F238E27FC236}">
                <a16:creationId xmlns:a16="http://schemas.microsoft.com/office/drawing/2014/main" id="{00C5D902-EC61-4ACD-AA34-232E47B45866}"/>
              </a:ext>
            </a:extLst>
          </p:cNvPr>
          <p:cNvSpPr>
            <a:spLocks noGrp="1"/>
          </p:cNvSpPr>
          <p:nvPr>
            <p:ph type="body" idx="1"/>
          </p:nvPr>
        </p:nvSpPr>
        <p:spPr/>
        <p:txBody>
          <a:bodyPr/>
          <a:lstStyle/>
          <a:p>
            <a:r>
              <a:rPr lang="en-US" dirty="0"/>
              <a:t>Mentoring, Relationships, Networking and Recruiting/Search Firms</a:t>
            </a:r>
          </a:p>
        </p:txBody>
      </p:sp>
      <p:pic>
        <p:nvPicPr>
          <p:cNvPr id="6" name="Picture 5">
            <a:extLst>
              <a:ext uri="{FF2B5EF4-FFF2-40B4-BE49-F238E27FC236}">
                <a16:creationId xmlns:a16="http://schemas.microsoft.com/office/drawing/2014/main" id="{4A7FB70D-1495-4FE9-86EB-03D4B50D5334}"/>
              </a:ext>
            </a:extLst>
          </p:cNvPr>
          <p:cNvPicPr>
            <a:picLocks noChangeAspect="1"/>
          </p:cNvPicPr>
          <p:nvPr/>
        </p:nvPicPr>
        <p:blipFill>
          <a:blip r:embed="rId3"/>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1782058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Mentoring</a:t>
            </a:r>
          </a:p>
        </p:txBody>
      </p:sp>
      <p:sp>
        <p:nvSpPr>
          <p:cNvPr id="3" name="Content Placeholder 2"/>
          <p:cNvSpPr>
            <a:spLocks noGrp="1"/>
          </p:cNvSpPr>
          <p:nvPr>
            <p:ph idx="1"/>
          </p:nvPr>
        </p:nvSpPr>
        <p:spPr/>
        <p:txBody>
          <a:bodyPr>
            <a:normAutofit/>
          </a:bodyPr>
          <a:lstStyle/>
          <a:p>
            <a:r>
              <a:rPr lang="en-US" dirty="0"/>
              <a:t>Have many mentors AND mentor many people</a:t>
            </a:r>
          </a:p>
          <a:p>
            <a:pPr lvl="1"/>
            <a:r>
              <a:rPr lang="en-US" dirty="0"/>
              <a:t>Wide variety – different positions, backgrounds</a:t>
            </a:r>
          </a:p>
          <a:p>
            <a:pPr lvl="1"/>
            <a:r>
              <a:rPr lang="en-US" dirty="0"/>
              <a:t>Someone in a position you are aspiring to</a:t>
            </a:r>
          </a:p>
          <a:p>
            <a:r>
              <a:rPr lang="en-US" dirty="0"/>
              <a:t>Gain insight and broaden perspective</a:t>
            </a:r>
          </a:p>
          <a:p>
            <a:r>
              <a:rPr lang="en-US" dirty="0"/>
              <a:t>How to get a mentor/mentee</a:t>
            </a:r>
          </a:p>
          <a:p>
            <a:pPr lvl="1"/>
            <a:r>
              <a:rPr lang="en-US" dirty="0"/>
              <a:t>Your organization</a:t>
            </a:r>
          </a:p>
          <a:p>
            <a:pPr lvl="1"/>
            <a:r>
              <a:rPr lang="en-US" dirty="0"/>
              <a:t>Professional Society mentor programs</a:t>
            </a:r>
          </a:p>
        </p:txBody>
      </p:sp>
      <p:pic>
        <p:nvPicPr>
          <p:cNvPr id="4" name="Picture 3">
            <a:extLst>
              <a:ext uri="{FF2B5EF4-FFF2-40B4-BE49-F238E27FC236}">
                <a16:creationId xmlns:a16="http://schemas.microsoft.com/office/drawing/2014/main" id="{5E14A8A8-A205-455F-9ED3-424C31E0AE98}"/>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6AF6B7A9-A244-4182-BB64-5DF4D07898DD}"/>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 Mentoring Program</a:t>
            </a:r>
          </a:p>
        </p:txBody>
      </p:sp>
      <p:sp>
        <p:nvSpPr>
          <p:cNvPr id="3" name="Content Placeholder 2"/>
          <p:cNvSpPr>
            <a:spLocks noGrp="1"/>
          </p:cNvSpPr>
          <p:nvPr>
            <p:ph idx="1"/>
          </p:nvPr>
        </p:nvSpPr>
        <p:spPr/>
        <p:txBody>
          <a:bodyPr>
            <a:normAutofit fontScale="92500" lnSpcReduction="20000"/>
          </a:bodyPr>
          <a:lstStyle/>
          <a:p>
            <a:r>
              <a:rPr lang="en-US" dirty="0"/>
              <a:t>Help clinical engineers advance in their profession or outside their profession in the healthcare field</a:t>
            </a:r>
          </a:p>
          <a:p>
            <a:r>
              <a:rPr lang="en-US" dirty="0"/>
              <a:t>Paired with experienced member of ACCE</a:t>
            </a:r>
          </a:p>
          <a:p>
            <a:r>
              <a:rPr lang="en-US" dirty="0"/>
              <a:t>Benefits:</a:t>
            </a:r>
          </a:p>
          <a:p>
            <a:pPr lvl="1"/>
            <a:r>
              <a:rPr lang="en-US" dirty="0"/>
              <a:t>Personal growth</a:t>
            </a:r>
          </a:p>
          <a:p>
            <a:pPr lvl="1"/>
            <a:r>
              <a:rPr lang="en-US" dirty="0"/>
              <a:t>Professional growth</a:t>
            </a:r>
          </a:p>
          <a:p>
            <a:pPr lvl="1"/>
            <a:r>
              <a:rPr lang="en-US" dirty="0"/>
              <a:t>Job enrichment</a:t>
            </a:r>
          </a:p>
          <a:p>
            <a:r>
              <a:rPr lang="en-US" dirty="0"/>
              <a:t>Mentoring chair: </a:t>
            </a:r>
          </a:p>
          <a:p>
            <a:pPr lvl="1"/>
            <a:r>
              <a:rPr lang="en-US" b="1" dirty="0"/>
              <a:t>Larry </a:t>
            </a:r>
            <a:r>
              <a:rPr lang="en-US" b="1" dirty="0" err="1"/>
              <a:t>Fennigkoh</a:t>
            </a:r>
            <a:r>
              <a:rPr lang="en-US" dirty="0"/>
              <a:t>, PhD, PE, CCE, FAIMBE, FACCE, Professor of biomedical engineering, Milwaukee School of Engineering</a:t>
            </a:r>
          </a:p>
          <a:p>
            <a:pPr lvl="1"/>
            <a:r>
              <a:rPr lang="en-US" dirty="0"/>
              <a:t>Email: </a:t>
            </a:r>
            <a:r>
              <a:rPr lang="en-US" dirty="0">
                <a:solidFill>
                  <a:schemeClr val="accent5"/>
                </a:solidFill>
                <a:hlinkClick r:id="rId3">
                  <a:extLst>
                    <a:ext uri="{A12FA001-AC4F-418D-AE19-62706E023703}">
                      <ahyp:hlinkClr xmlns:ahyp="http://schemas.microsoft.com/office/drawing/2018/hyperlinkcolor" val="tx"/>
                    </a:ext>
                  </a:extLst>
                </a:hlinkClick>
              </a:rPr>
              <a:t>mentoring.chair@accenet.org</a:t>
            </a:r>
            <a:r>
              <a:rPr lang="en-US" dirty="0">
                <a:solidFill>
                  <a:schemeClr val="accent5"/>
                </a:solidFill>
              </a:rPr>
              <a:t> </a:t>
            </a:r>
          </a:p>
          <a:p>
            <a:r>
              <a:rPr lang="en-US" dirty="0">
                <a:solidFill>
                  <a:srgbClr val="8B5D3D"/>
                </a:solidFill>
                <a:hlinkClick r:id="rId4">
                  <a:extLst>
                    <a:ext uri="{A12FA001-AC4F-418D-AE19-62706E023703}">
                      <ahyp:hlinkClr xmlns:ahyp="http://schemas.microsoft.com/office/drawing/2018/hyperlinkcolor" val="tx"/>
                    </a:ext>
                  </a:extLst>
                </a:hlinkClick>
              </a:rPr>
              <a:t>https://</a:t>
            </a:r>
            <a:r>
              <a:rPr lang="en-US" dirty="0" err="1">
                <a:solidFill>
                  <a:srgbClr val="8B5D3D"/>
                </a:solidFill>
                <a:hlinkClick r:id="rId4">
                  <a:extLst>
                    <a:ext uri="{A12FA001-AC4F-418D-AE19-62706E023703}">
                      <ahyp:hlinkClr xmlns:ahyp="http://schemas.microsoft.com/office/drawing/2018/hyperlinkcolor" val="tx"/>
                    </a:ext>
                  </a:extLst>
                </a:hlinkClick>
              </a:rPr>
              <a:t>accenet.org/Membership/Pages/Mentorship.aspx</a:t>
            </a:r>
            <a:endParaRPr lang="en-US" dirty="0">
              <a:solidFill>
                <a:srgbClr val="8B5D3D"/>
              </a:solidFill>
            </a:endParaRPr>
          </a:p>
        </p:txBody>
      </p:sp>
      <p:sp>
        <p:nvSpPr>
          <p:cNvPr id="4" name="Title 3">
            <a:extLst>
              <a:ext uri="{FF2B5EF4-FFF2-40B4-BE49-F238E27FC236}">
                <a16:creationId xmlns:a16="http://schemas.microsoft.com/office/drawing/2014/main" id="{CD190FCE-BB88-4F3C-B03C-494D40B3917F}"/>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7E845-83CF-48D2-8581-A3C010C17898}"/>
              </a:ext>
            </a:extLst>
          </p:cNvPr>
          <p:cNvSpPr>
            <a:spLocks noGrp="1"/>
          </p:cNvSpPr>
          <p:nvPr>
            <p:ph type="title"/>
          </p:nvPr>
        </p:nvSpPr>
        <p:spPr/>
        <p:txBody>
          <a:bodyPr>
            <a:normAutofit/>
          </a:bodyPr>
          <a:lstStyle/>
          <a:p>
            <a:r>
              <a:rPr lang="en-US" dirty="0"/>
              <a:t>ACHE: Mentoring Connection 2019</a:t>
            </a:r>
          </a:p>
        </p:txBody>
      </p:sp>
      <p:sp>
        <p:nvSpPr>
          <p:cNvPr id="3" name="Content Placeholder 2">
            <a:extLst>
              <a:ext uri="{FF2B5EF4-FFF2-40B4-BE49-F238E27FC236}">
                <a16:creationId xmlns:a16="http://schemas.microsoft.com/office/drawing/2014/main" id="{89F7FB79-E195-4B28-93A5-49643C1FDEB8}"/>
              </a:ext>
            </a:extLst>
          </p:cNvPr>
          <p:cNvSpPr>
            <a:spLocks noGrp="1"/>
          </p:cNvSpPr>
          <p:nvPr>
            <p:ph idx="1"/>
          </p:nvPr>
        </p:nvSpPr>
        <p:spPr>
          <a:xfrm>
            <a:off x="609600" y="2249424"/>
            <a:ext cx="10972800" cy="4608576"/>
          </a:xfrm>
        </p:spPr>
        <p:txBody>
          <a:bodyPr>
            <a:normAutofit fontScale="62500" lnSpcReduction="20000"/>
          </a:bodyPr>
          <a:lstStyle/>
          <a:p>
            <a:r>
              <a:rPr lang="en-US" dirty="0"/>
              <a:t>ACHE Diversity Forum’s New Mentoring Connection (MC)</a:t>
            </a:r>
          </a:p>
          <a:p>
            <a:pPr lvl="1"/>
            <a:r>
              <a:rPr lang="en-US" dirty="0"/>
              <a:t>Will build upon the ACHE Leadership Mentoring Network, with a 1:1 virtual mentoring experience</a:t>
            </a:r>
          </a:p>
          <a:p>
            <a:pPr lvl="1"/>
            <a:r>
              <a:rPr lang="en-US" dirty="0"/>
              <a:t>The Forums’ MC will add social-identity mentoring features to enhance the mentor-mentee connection</a:t>
            </a:r>
          </a:p>
          <a:p>
            <a:r>
              <a:rPr lang="en-US" dirty="0"/>
              <a:t> 2019 Forum Mentoring Connection Schedule: </a:t>
            </a:r>
          </a:p>
          <a:p>
            <a:pPr lvl="1"/>
            <a:r>
              <a:rPr lang="en-US" b="1" i="1" dirty="0"/>
              <a:t>March-April</a:t>
            </a:r>
            <a:r>
              <a:rPr lang="en-US" dirty="0"/>
              <a:t>: Mentor and Mentee application period </a:t>
            </a:r>
          </a:p>
          <a:p>
            <a:pPr lvl="1"/>
            <a:r>
              <a:rPr lang="en-US" b="1" i="1" dirty="0"/>
              <a:t>May: </a:t>
            </a:r>
            <a:r>
              <a:rPr lang="en-US" dirty="0"/>
              <a:t>Mentoring matches confirmed and activated </a:t>
            </a:r>
          </a:p>
          <a:p>
            <a:pPr lvl="1"/>
            <a:r>
              <a:rPr lang="en-US" b="1" i="1" dirty="0"/>
              <a:t>June-November</a:t>
            </a:r>
            <a:r>
              <a:rPr lang="en-US" dirty="0"/>
              <a:t>: 6-month Mentoring Connection active </a:t>
            </a:r>
          </a:p>
          <a:p>
            <a:pPr lvl="1"/>
            <a:r>
              <a:rPr lang="en-US" b="1" i="1" dirty="0"/>
              <a:t>December: </a:t>
            </a:r>
            <a:r>
              <a:rPr lang="en-US" dirty="0"/>
              <a:t>Program wrap-up and debriefing </a:t>
            </a:r>
          </a:p>
          <a:p>
            <a:r>
              <a:rPr lang="en-US" dirty="0"/>
              <a:t>Become a Forum MC Mentor</a:t>
            </a:r>
          </a:p>
          <a:p>
            <a:pPr lvl="1"/>
            <a:r>
              <a:rPr lang="en-US" dirty="0"/>
              <a:t>Benefit from fresh perspectives, learn about yourself as a leader, derive satisfaction from supporting another’s career development, and contribute to advancing diversity in healthcare management</a:t>
            </a:r>
          </a:p>
          <a:p>
            <a:pPr lvl="1"/>
            <a:r>
              <a:rPr lang="en-US" u="sng" dirty="0"/>
              <a:t>To qualify</a:t>
            </a:r>
            <a:r>
              <a:rPr lang="en-US" dirty="0"/>
              <a:t>: Current ACHE Member with at least 10 years healthcare management experience and demonstrated interest in the Forum’s mission</a:t>
            </a:r>
          </a:p>
          <a:p>
            <a:r>
              <a:rPr lang="en-US" dirty="0"/>
              <a:t>Become a Forum MC Mentee</a:t>
            </a:r>
          </a:p>
          <a:p>
            <a:pPr lvl="1"/>
            <a:r>
              <a:rPr lang="en-US" dirty="0"/>
              <a:t>Connection with an experienced professional who can personally identify with your opportunities and challenges</a:t>
            </a:r>
          </a:p>
          <a:p>
            <a:pPr lvl="1"/>
            <a:r>
              <a:rPr lang="en-US" u="sng" dirty="0"/>
              <a:t>To qualify</a:t>
            </a:r>
            <a:r>
              <a:rPr lang="en-US" dirty="0"/>
              <a:t>: Diversity Forum member, not a student, and currently employed in an healthcare-related position at any career level</a:t>
            </a:r>
          </a:p>
          <a:p>
            <a:r>
              <a:rPr lang="en-US" dirty="0"/>
              <a:t>For more information, contact </a:t>
            </a:r>
            <a:r>
              <a:rPr lang="en-US" b="1" dirty="0">
                <a:solidFill>
                  <a:schemeClr val="accent5"/>
                </a:solidFill>
              </a:rPr>
              <a:t>diversity@ache.org </a:t>
            </a:r>
            <a:r>
              <a:rPr lang="en-US" dirty="0">
                <a:solidFill>
                  <a:schemeClr val="accent5"/>
                </a:solidFill>
              </a:rPr>
              <a:t> </a:t>
            </a:r>
            <a:r>
              <a:rPr lang="en-US" dirty="0"/>
              <a:t>or visit </a:t>
            </a:r>
            <a:r>
              <a:rPr lang="en-US" b="1" dirty="0">
                <a:solidFill>
                  <a:schemeClr val="accent5"/>
                </a:solidFill>
                <a:hlinkClick r:id="rId3" action="ppaction://hlinkfile">
                  <a:extLst>
                    <a:ext uri="{A12FA001-AC4F-418D-AE19-62706E023703}">
                      <ahyp:hlinkClr xmlns:ahyp="http://schemas.microsoft.com/office/drawing/2018/hyperlinkcolor" val="tx"/>
                    </a:ext>
                  </a:extLst>
                </a:hlinkClick>
              </a:rPr>
              <a:t>ache.org/Mentoring</a:t>
            </a:r>
            <a:endParaRPr lang="en-US" dirty="0">
              <a:solidFill>
                <a:schemeClr val="accent5"/>
              </a:solidFill>
            </a:endParaRPr>
          </a:p>
        </p:txBody>
      </p:sp>
      <p:pic>
        <p:nvPicPr>
          <p:cNvPr id="4" name="Picture 3">
            <a:extLst>
              <a:ext uri="{FF2B5EF4-FFF2-40B4-BE49-F238E27FC236}">
                <a16:creationId xmlns:a16="http://schemas.microsoft.com/office/drawing/2014/main" id="{CF445C87-D5A4-4E04-A5B8-F2A41959675A}"/>
              </a:ext>
            </a:extLst>
          </p:cNvPr>
          <p:cNvPicPr>
            <a:picLocks noChangeAspect="1"/>
          </p:cNvPicPr>
          <p:nvPr/>
        </p:nvPicPr>
        <p:blipFill>
          <a:blip r:embed="rId4"/>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20D674DD-FA5F-4D85-A98E-9369CD045830}"/>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extLst>
      <p:ext uri="{BB962C8B-B14F-4D97-AF65-F5344CB8AC3E}">
        <p14:creationId xmlns:p14="http://schemas.microsoft.com/office/powerpoint/2010/main" val="3278799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757E-15CC-4244-967A-F31D5ED54499}"/>
              </a:ext>
            </a:extLst>
          </p:cNvPr>
          <p:cNvSpPr>
            <a:spLocks noGrp="1"/>
          </p:cNvSpPr>
          <p:nvPr>
            <p:ph type="title"/>
          </p:nvPr>
        </p:nvSpPr>
        <p:spPr/>
        <p:txBody>
          <a:bodyPr/>
          <a:lstStyle/>
          <a:p>
            <a:r>
              <a:rPr lang="en-US" dirty="0"/>
              <a:t>Professional Coach</a:t>
            </a:r>
          </a:p>
        </p:txBody>
      </p:sp>
      <p:sp>
        <p:nvSpPr>
          <p:cNvPr id="3" name="Content Placeholder 2">
            <a:extLst>
              <a:ext uri="{FF2B5EF4-FFF2-40B4-BE49-F238E27FC236}">
                <a16:creationId xmlns:a16="http://schemas.microsoft.com/office/drawing/2014/main" id="{715E1320-9CBF-433B-84BB-42D14F71442B}"/>
              </a:ext>
            </a:extLst>
          </p:cNvPr>
          <p:cNvSpPr>
            <a:spLocks noGrp="1"/>
          </p:cNvSpPr>
          <p:nvPr>
            <p:ph idx="1"/>
          </p:nvPr>
        </p:nvSpPr>
        <p:spPr/>
        <p:txBody>
          <a:bodyPr>
            <a:normAutofit fontScale="85000" lnSpcReduction="20000"/>
          </a:bodyPr>
          <a:lstStyle/>
          <a:p>
            <a:r>
              <a:rPr lang="en-US" dirty="0"/>
              <a:t>Professional Coach, Executive Coach or Career Coach </a:t>
            </a:r>
          </a:p>
          <a:p>
            <a:pPr lvl="1"/>
            <a:r>
              <a:rPr lang="en-US" dirty="0"/>
              <a:t>Working with a coach is one of the most impactful ways to cultivate further strengths and improve on weaknesses</a:t>
            </a:r>
          </a:p>
          <a:p>
            <a:pPr lvl="1"/>
            <a:r>
              <a:rPr lang="en-US" dirty="0"/>
              <a:t>Leaders at any level can benefit from a coach’s feedback</a:t>
            </a:r>
          </a:p>
          <a:p>
            <a:pPr lvl="2"/>
            <a:r>
              <a:rPr lang="en-US" dirty="0"/>
              <a:t>Even great leaders that are successful and seem to have little room for improvement</a:t>
            </a:r>
          </a:p>
          <a:p>
            <a:r>
              <a:rPr lang="en-US" dirty="0"/>
              <a:t>Benefits</a:t>
            </a:r>
          </a:p>
          <a:p>
            <a:pPr lvl="1"/>
            <a:r>
              <a:rPr lang="en-US" dirty="0"/>
              <a:t>Help us recognize patterns in our behavior we would otherwise be unaware of</a:t>
            </a:r>
          </a:p>
          <a:p>
            <a:pPr lvl="1"/>
            <a:r>
              <a:rPr lang="en-US" dirty="0"/>
              <a:t>Guide us in developing new ways of handling emotions in ourselves and in our relationships</a:t>
            </a:r>
          </a:p>
          <a:p>
            <a:pPr lvl="1"/>
            <a:r>
              <a:rPr lang="en-US" dirty="0"/>
              <a:t>Help us “unstick” unproductive habits and provide motivation as we encounter roadblocks</a:t>
            </a:r>
          </a:p>
          <a:p>
            <a:pPr lvl="1"/>
            <a:r>
              <a:rPr lang="en-US" dirty="0"/>
              <a:t>Skilled and trained in helping you create a personalized plan designed to meet your goals</a:t>
            </a:r>
          </a:p>
          <a:p>
            <a:pPr lvl="1"/>
            <a:r>
              <a:rPr lang="en-US" dirty="0"/>
              <a:t>Get advice and information tailored specifically to your needs</a:t>
            </a:r>
          </a:p>
        </p:txBody>
      </p:sp>
      <p:pic>
        <p:nvPicPr>
          <p:cNvPr id="4" name="Picture 3">
            <a:extLst>
              <a:ext uri="{FF2B5EF4-FFF2-40B4-BE49-F238E27FC236}">
                <a16:creationId xmlns:a16="http://schemas.microsoft.com/office/drawing/2014/main" id="{4AB378DD-1656-4982-84B2-2B51FE950B4E}"/>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F90AA243-4AF0-40AF-BB42-8BF6DF3790FE}"/>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extLst>
      <p:ext uri="{BB962C8B-B14F-4D97-AF65-F5344CB8AC3E}">
        <p14:creationId xmlns:p14="http://schemas.microsoft.com/office/powerpoint/2010/main" val="24674101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a:t>
            </a:r>
          </a:p>
        </p:txBody>
      </p:sp>
      <p:sp>
        <p:nvSpPr>
          <p:cNvPr id="3" name="Content Placeholder 2"/>
          <p:cNvSpPr>
            <a:spLocks noGrp="1"/>
          </p:cNvSpPr>
          <p:nvPr>
            <p:ph idx="1"/>
          </p:nvPr>
        </p:nvSpPr>
        <p:spPr/>
        <p:txBody>
          <a:bodyPr/>
          <a:lstStyle/>
          <a:p>
            <a:r>
              <a:rPr lang="en-US" dirty="0"/>
              <a:t>Supervisor</a:t>
            </a:r>
          </a:p>
          <a:p>
            <a:pPr lvl="1"/>
            <a:r>
              <a:rPr lang="en-US" dirty="0"/>
              <a:t>Let him/her know your career goals</a:t>
            </a:r>
          </a:p>
          <a:p>
            <a:r>
              <a:rPr lang="en-US" dirty="0"/>
              <a:t>C-Suite members</a:t>
            </a:r>
          </a:p>
          <a:p>
            <a:pPr lvl="1"/>
            <a:r>
              <a:rPr lang="en-US" dirty="0"/>
              <a:t>Get to know your organization’s C-Suite</a:t>
            </a:r>
          </a:p>
          <a:p>
            <a:r>
              <a:rPr lang="en-US" dirty="0"/>
              <a:t>Leaders in the HTM or healthcare industry</a:t>
            </a:r>
          </a:p>
          <a:p>
            <a:r>
              <a:rPr lang="en-US" dirty="0"/>
              <a:t>Professional Organizations</a:t>
            </a:r>
          </a:p>
          <a:p>
            <a:pPr lvl="1"/>
            <a:r>
              <a:rPr lang="en-US" dirty="0"/>
              <a:t>Active volunteer</a:t>
            </a:r>
          </a:p>
          <a:p>
            <a:endParaRPr lang="en-US" dirty="0"/>
          </a:p>
          <a:p>
            <a:pPr lvl="1"/>
            <a:endParaRPr lang="en-US" dirty="0"/>
          </a:p>
        </p:txBody>
      </p:sp>
      <p:pic>
        <p:nvPicPr>
          <p:cNvPr id="4" name="Picture 3">
            <a:extLst>
              <a:ext uri="{FF2B5EF4-FFF2-40B4-BE49-F238E27FC236}">
                <a16:creationId xmlns:a16="http://schemas.microsoft.com/office/drawing/2014/main" id="{B33D36BE-F7FF-4106-A94B-204D98D06501}"/>
              </a:ext>
            </a:extLst>
          </p:cNvPr>
          <p:cNvPicPr>
            <a:picLocks noChangeAspect="1"/>
          </p:cNvPicPr>
          <p:nvPr/>
        </p:nvPicPr>
        <p:blipFill>
          <a:blip r:embed="rId3"/>
          <a:stretch>
            <a:fillRect/>
          </a:stretch>
        </p:blipFill>
        <p:spPr>
          <a:xfrm>
            <a:off x="9363076" y="574225"/>
            <a:ext cx="2828924" cy="1058303"/>
          </a:xfrm>
          <a:prstGeom prst="rect">
            <a:avLst/>
          </a:prstGeom>
        </p:spPr>
      </p:pic>
      <p:sp>
        <p:nvSpPr>
          <p:cNvPr id="5" name="Title 3">
            <a:extLst>
              <a:ext uri="{FF2B5EF4-FFF2-40B4-BE49-F238E27FC236}">
                <a16:creationId xmlns:a16="http://schemas.microsoft.com/office/drawing/2014/main" id="{BEB77C10-5949-4666-AEBE-D75070BC955F}"/>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FF9E2-596E-4F69-BACD-9DEBAE06CA6F}"/>
              </a:ext>
            </a:extLst>
          </p:cNvPr>
          <p:cNvSpPr>
            <a:spLocks noGrp="1"/>
          </p:cNvSpPr>
          <p:nvPr>
            <p:ph type="title"/>
          </p:nvPr>
        </p:nvSpPr>
        <p:spPr/>
        <p:txBody>
          <a:bodyPr/>
          <a:lstStyle/>
          <a:p>
            <a:r>
              <a:rPr lang="en-US" dirty="0"/>
              <a:t>Relationships</a:t>
            </a:r>
          </a:p>
        </p:txBody>
      </p:sp>
      <p:sp>
        <p:nvSpPr>
          <p:cNvPr id="3" name="Content Placeholder 2">
            <a:extLst>
              <a:ext uri="{FF2B5EF4-FFF2-40B4-BE49-F238E27FC236}">
                <a16:creationId xmlns:a16="http://schemas.microsoft.com/office/drawing/2014/main" id="{217F55EA-3260-4045-A05B-73895BCFDBA4}"/>
              </a:ext>
            </a:extLst>
          </p:cNvPr>
          <p:cNvSpPr>
            <a:spLocks noGrp="1"/>
          </p:cNvSpPr>
          <p:nvPr>
            <p:ph idx="1"/>
          </p:nvPr>
        </p:nvSpPr>
        <p:spPr>
          <a:xfrm>
            <a:off x="609600" y="2249424"/>
            <a:ext cx="5294243" cy="4325112"/>
          </a:xfrm>
        </p:spPr>
        <p:txBody>
          <a:bodyPr>
            <a:normAutofit fontScale="77500" lnSpcReduction="20000"/>
          </a:bodyPr>
          <a:lstStyle/>
          <a:p>
            <a:r>
              <a:rPr lang="en-US" dirty="0"/>
              <a:t>Relationship Management</a:t>
            </a:r>
          </a:p>
          <a:p>
            <a:pPr lvl="1"/>
            <a:r>
              <a:rPr lang="en-US" dirty="0"/>
              <a:t>C – Communicate</a:t>
            </a:r>
          </a:p>
          <a:p>
            <a:pPr lvl="1"/>
            <a:r>
              <a:rPr lang="en-US" dirty="0"/>
              <a:t>L  - Lead</a:t>
            </a:r>
          </a:p>
          <a:p>
            <a:pPr lvl="1"/>
            <a:r>
              <a:rPr lang="en-US" dirty="0"/>
              <a:t>E -  Educate</a:t>
            </a:r>
          </a:p>
          <a:p>
            <a:pPr lvl="1"/>
            <a:r>
              <a:rPr lang="en-US" dirty="0"/>
              <a:t>R – Recognize </a:t>
            </a:r>
          </a:p>
          <a:p>
            <a:pPr marL="109728" indent="0">
              <a:buNone/>
            </a:pPr>
            <a:endParaRPr lang="en-US" dirty="0"/>
          </a:p>
          <a:p>
            <a:r>
              <a:rPr lang="en-US" dirty="0"/>
              <a:t>Characteristics of Relationships</a:t>
            </a:r>
          </a:p>
          <a:p>
            <a:pPr lvl="1"/>
            <a:r>
              <a:rPr lang="en-US" dirty="0"/>
              <a:t>Help others succeed </a:t>
            </a:r>
          </a:p>
          <a:p>
            <a:pPr lvl="1"/>
            <a:r>
              <a:rPr lang="en-US" dirty="0"/>
              <a:t>Foster teamwork </a:t>
            </a:r>
          </a:p>
          <a:p>
            <a:pPr lvl="1"/>
            <a:r>
              <a:rPr lang="en-US" dirty="0"/>
              <a:t>Honest, dependable, ethical, etc.</a:t>
            </a:r>
          </a:p>
          <a:p>
            <a:endParaRPr lang="en-US" dirty="0"/>
          </a:p>
          <a:p>
            <a:r>
              <a:rPr lang="en-US" dirty="0"/>
              <a:t>Mentors</a:t>
            </a:r>
          </a:p>
          <a:p>
            <a:pPr lvl="1"/>
            <a:r>
              <a:rPr lang="en-US" dirty="0"/>
              <a:t>Provide direction, support and can be very instrumental in your career path</a:t>
            </a:r>
          </a:p>
        </p:txBody>
      </p:sp>
      <p:pic>
        <p:nvPicPr>
          <p:cNvPr id="5" name="Picture 4">
            <a:extLst>
              <a:ext uri="{FF2B5EF4-FFF2-40B4-BE49-F238E27FC236}">
                <a16:creationId xmlns:a16="http://schemas.microsoft.com/office/drawing/2014/main" id="{8D4EDE5B-673C-4F33-B4AE-F66368371EC1}"/>
              </a:ext>
            </a:extLst>
          </p:cNvPr>
          <p:cNvPicPr>
            <a:picLocks noChangeAspect="1"/>
          </p:cNvPicPr>
          <p:nvPr/>
        </p:nvPicPr>
        <p:blipFill>
          <a:blip r:embed="rId3"/>
          <a:stretch>
            <a:fillRect/>
          </a:stretch>
        </p:blipFill>
        <p:spPr>
          <a:xfrm>
            <a:off x="9363076" y="574224"/>
            <a:ext cx="2828924" cy="1058303"/>
          </a:xfrm>
          <a:prstGeom prst="rect">
            <a:avLst/>
          </a:prstGeom>
        </p:spPr>
      </p:pic>
      <p:pic>
        <p:nvPicPr>
          <p:cNvPr id="11" name="Picture 6" descr="C:\Users\86696\AppData\Local\Microsoft\Windows\Temporary Internet Files\Content.IE5\4DZ6TQLM\Blue_compass_rose.svg[1].png">
            <a:extLst>
              <a:ext uri="{FF2B5EF4-FFF2-40B4-BE49-F238E27FC236}">
                <a16:creationId xmlns:a16="http://schemas.microsoft.com/office/drawing/2014/main" id="{60457C27-2CC7-41AA-BC4B-4B920B297F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28850" y="3366054"/>
            <a:ext cx="1981200" cy="168021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5096755-0813-4B7B-B4FB-476A882BB48C}"/>
              </a:ext>
            </a:extLst>
          </p:cNvPr>
          <p:cNvSpPr txBox="1"/>
          <p:nvPr/>
        </p:nvSpPr>
        <p:spPr>
          <a:xfrm>
            <a:off x="7581900" y="2996722"/>
            <a:ext cx="1295400" cy="369332"/>
          </a:xfrm>
          <a:prstGeom prst="rect">
            <a:avLst/>
          </a:prstGeom>
          <a:noFill/>
        </p:spPr>
        <p:txBody>
          <a:bodyPr wrap="square" rtlCol="0">
            <a:spAutoFit/>
          </a:bodyPr>
          <a:lstStyle/>
          <a:p>
            <a:r>
              <a:rPr lang="en-US" dirty="0"/>
              <a:t>Superiors </a:t>
            </a:r>
          </a:p>
        </p:txBody>
      </p:sp>
      <p:sp>
        <p:nvSpPr>
          <p:cNvPr id="13" name="TextBox 12">
            <a:extLst>
              <a:ext uri="{FF2B5EF4-FFF2-40B4-BE49-F238E27FC236}">
                <a16:creationId xmlns:a16="http://schemas.microsoft.com/office/drawing/2014/main" id="{26C35890-D33E-426C-8A00-E1A90BC6414E}"/>
              </a:ext>
            </a:extLst>
          </p:cNvPr>
          <p:cNvSpPr txBox="1"/>
          <p:nvPr/>
        </p:nvSpPr>
        <p:spPr>
          <a:xfrm>
            <a:off x="7494384" y="5081723"/>
            <a:ext cx="1638300" cy="369332"/>
          </a:xfrm>
          <a:prstGeom prst="rect">
            <a:avLst/>
          </a:prstGeom>
          <a:noFill/>
        </p:spPr>
        <p:txBody>
          <a:bodyPr wrap="square" rtlCol="0">
            <a:spAutoFit/>
          </a:bodyPr>
          <a:lstStyle/>
          <a:p>
            <a:r>
              <a:rPr lang="en-US" dirty="0"/>
              <a:t>Subordinates </a:t>
            </a:r>
          </a:p>
        </p:txBody>
      </p:sp>
      <p:sp>
        <p:nvSpPr>
          <p:cNvPr id="14" name="TextBox 13">
            <a:extLst>
              <a:ext uri="{FF2B5EF4-FFF2-40B4-BE49-F238E27FC236}">
                <a16:creationId xmlns:a16="http://schemas.microsoft.com/office/drawing/2014/main" id="{04A94CB6-C4B9-48C0-AAEF-BC6752D0B624}"/>
              </a:ext>
            </a:extLst>
          </p:cNvPr>
          <p:cNvSpPr txBox="1"/>
          <p:nvPr/>
        </p:nvSpPr>
        <p:spPr>
          <a:xfrm>
            <a:off x="9102364" y="3842263"/>
            <a:ext cx="1497737" cy="646331"/>
          </a:xfrm>
          <a:prstGeom prst="rect">
            <a:avLst/>
          </a:prstGeom>
          <a:noFill/>
        </p:spPr>
        <p:txBody>
          <a:bodyPr wrap="square" rtlCol="0">
            <a:spAutoFit/>
          </a:bodyPr>
          <a:lstStyle/>
          <a:p>
            <a:r>
              <a:rPr lang="en-US" dirty="0"/>
              <a:t>Internal: Clinicians</a:t>
            </a:r>
          </a:p>
        </p:txBody>
      </p:sp>
      <p:sp>
        <p:nvSpPr>
          <p:cNvPr id="15" name="TextBox 14">
            <a:extLst>
              <a:ext uri="{FF2B5EF4-FFF2-40B4-BE49-F238E27FC236}">
                <a16:creationId xmlns:a16="http://schemas.microsoft.com/office/drawing/2014/main" id="{BC5548BD-8428-48B8-9519-178C8DB4FEA9}"/>
              </a:ext>
            </a:extLst>
          </p:cNvPr>
          <p:cNvSpPr txBox="1"/>
          <p:nvPr/>
        </p:nvSpPr>
        <p:spPr>
          <a:xfrm>
            <a:off x="6028100" y="3842263"/>
            <a:ext cx="1828800" cy="646331"/>
          </a:xfrm>
          <a:prstGeom prst="rect">
            <a:avLst/>
          </a:prstGeom>
          <a:noFill/>
        </p:spPr>
        <p:txBody>
          <a:bodyPr wrap="square" rtlCol="0">
            <a:spAutoFit/>
          </a:bodyPr>
          <a:lstStyle/>
          <a:p>
            <a:r>
              <a:rPr lang="en-US" dirty="0"/>
              <a:t>External: patients</a:t>
            </a:r>
          </a:p>
        </p:txBody>
      </p:sp>
      <p:sp>
        <p:nvSpPr>
          <p:cNvPr id="10" name="Content Placeholder 2">
            <a:extLst>
              <a:ext uri="{FF2B5EF4-FFF2-40B4-BE49-F238E27FC236}">
                <a16:creationId xmlns:a16="http://schemas.microsoft.com/office/drawing/2014/main" id="{6DD00D3D-56C9-4146-B853-6276C639521A}"/>
              </a:ext>
            </a:extLst>
          </p:cNvPr>
          <p:cNvSpPr txBox="1">
            <a:spLocks/>
          </p:cNvSpPr>
          <p:nvPr/>
        </p:nvSpPr>
        <p:spPr>
          <a:xfrm>
            <a:off x="5903843" y="2188752"/>
            <a:ext cx="5294243" cy="635225"/>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defTabSz="914400"/>
            <a:r>
              <a:rPr lang="en-US" sz="2200" dirty="0"/>
              <a:t>Engage Stakeholders</a:t>
            </a:r>
          </a:p>
          <a:p>
            <a:pPr defTabSz="914400"/>
            <a:endParaRPr lang="en-US" dirty="0"/>
          </a:p>
        </p:txBody>
      </p:sp>
      <p:sp>
        <p:nvSpPr>
          <p:cNvPr id="16" name="Title 3">
            <a:extLst>
              <a:ext uri="{FF2B5EF4-FFF2-40B4-BE49-F238E27FC236}">
                <a16:creationId xmlns:a16="http://schemas.microsoft.com/office/drawing/2014/main" id="{356A61C8-AB66-46D3-BE66-D93CD05CE59A}"/>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extLst>
      <p:ext uri="{BB962C8B-B14F-4D97-AF65-F5344CB8AC3E}">
        <p14:creationId xmlns:p14="http://schemas.microsoft.com/office/powerpoint/2010/main" val="19196133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D842-F1E5-45CA-BBF3-D1B5FAF7ED80}"/>
              </a:ext>
            </a:extLst>
          </p:cNvPr>
          <p:cNvSpPr>
            <a:spLocks noGrp="1"/>
          </p:cNvSpPr>
          <p:nvPr>
            <p:ph type="title"/>
          </p:nvPr>
        </p:nvSpPr>
        <p:spPr/>
        <p:txBody>
          <a:bodyPr/>
          <a:lstStyle/>
          <a:p>
            <a:r>
              <a:rPr lang="en-US" dirty="0"/>
              <a:t>Networking and Recruiting/Search Firms</a:t>
            </a:r>
          </a:p>
        </p:txBody>
      </p:sp>
      <p:sp>
        <p:nvSpPr>
          <p:cNvPr id="3" name="Content Placeholder 2">
            <a:extLst>
              <a:ext uri="{FF2B5EF4-FFF2-40B4-BE49-F238E27FC236}">
                <a16:creationId xmlns:a16="http://schemas.microsoft.com/office/drawing/2014/main" id="{5D8EDFA3-0331-48C7-B847-40DF0D7528BE}"/>
              </a:ext>
            </a:extLst>
          </p:cNvPr>
          <p:cNvSpPr>
            <a:spLocks noGrp="1"/>
          </p:cNvSpPr>
          <p:nvPr>
            <p:ph idx="1"/>
          </p:nvPr>
        </p:nvSpPr>
        <p:spPr/>
        <p:txBody>
          <a:bodyPr>
            <a:normAutofit fontScale="92500" lnSpcReduction="10000"/>
          </a:bodyPr>
          <a:lstStyle/>
          <a:p>
            <a:r>
              <a:rPr lang="en-US" dirty="0"/>
              <a:t>Networking</a:t>
            </a:r>
          </a:p>
          <a:p>
            <a:pPr lvl="1"/>
            <a:r>
              <a:rPr lang="en-US" dirty="0"/>
              <a:t>Merriam-Webster Dictionary defines networking as </a:t>
            </a:r>
            <a:r>
              <a:rPr lang="en-US" dirty="0">
                <a:solidFill>
                  <a:schemeClr val="accent5"/>
                </a:solidFill>
              </a:rPr>
              <a:t>“</a:t>
            </a:r>
            <a:r>
              <a:rPr lang="en-US" i="1" dirty="0">
                <a:solidFill>
                  <a:schemeClr val="accent5"/>
                </a:solidFill>
              </a:rPr>
              <a:t>the exchange of information or services among individuals, groups, or institutions…specifically: the cultivation of productive relationships for employment or business</a:t>
            </a:r>
            <a:r>
              <a:rPr lang="en-US" dirty="0">
                <a:solidFill>
                  <a:schemeClr val="accent5"/>
                </a:solidFill>
              </a:rPr>
              <a:t>”</a:t>
            </a:r>
          </a:p>
          <a:p>
            <a:pPr lvl="1"/>
            <a:r>
              <a:rPr lang="en-US" dirty="0"/>
              <a:t>Networking avenues: </a:t>
            </a:r>
          </a:p>
          <a:p>
            <a:pPr lvl="2"/>
            <a:r>
              <a:rPr lang="en-US" dirty="0"/>
              <a:t>Social Media (i.e. Linked In)</a:t>
            </a:r>
          </a:p>
          <a:p>
            <a:pPr lvl="2"/>
            <a:r>
              <a:rPr lang="en-US" dirty="0"/>
              <a:t>Society/Organization membership</a:t>
            </a:r>
          </a:p>
          <a:p>
            <a:pPr lvl="2"/>
            <a:r>
              <a:rPr lang="en-US" dirty="0"/>
              <a:t>Conferences/Events</a:t>
            </a:r>
          </a:p>
          <a:p>
            <a:r>
              <a:rPr lang="en-US" dirty="0"/>
              <a:t>Recruiting/Search Firms</a:t>
            </a:r>
          </a:p>
          <a:p>
            <a:pPr lvl="1"/>
            <a:r>
              <a:rPr lang="en-US" dirty="0"/>
              <a:t>A way for employers to find qualified people to fill executive positions</a:t>
            </a:r>
          </a:p>
          <a:p>
            <a:pPr lvl="1"/>
            <a:r>
              <a:rPr lang="en-US" dirty="0"/>
              <a:t>Can help you in your executive job search</a:t>
            </a:r>
          </a:p>
        </p:txBody>
      </p:sp>
      <p:pic>
        <p:nvPicPr>
          <p:cNvPr id="4" name="Picture 3">
            <a:extLst>
              <a:ext uri="{FF2B5EF4-FFF2-40B4-BE49-F238E27FC236}">
                <a16:creationId xmlns:a16="http://schemas.microsoft.com/office/drawing/2014/main" id="{36E1ADBE-88AF-410D-A480-D5531EF7BE05}"/>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FD99202C-667E-4827-8A13-7AD087EC0E16}"/>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extLst>
      <p:ext uri="{BB962C8B-B14F-4D97-AF65-F5344CB8AC3E}">
        <p14:creationId xmlns:p14="http://schemas.microsoft.com/office/powerpoint/2010/main" val="20327213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C2953-6086-433C-9FFE-147CD64E978F}"/>
              </a:ext>
            </a:extLst>
          </p:cNvPr>
          <p:cNvSpPr>
            <a:spLocks noGrp="1"/>
          </p:cNvSpPr>
          <p:nvPr>
            <p:ph type="title"/>
          </p:nvPr>
        </p:nvSpPr>
        <p:spPr/>
        <p:txBody>
          <a:bodyPr/>
          <a:lstStyle/>
          <a:p>
            <a:r>
              <a:rPr lang="en-US" dirty="0"/>
              <a:t>Recruiting/Search Firms</a:t>
            </a:r>
          </a:p>
        </p:txBody>
      </p:sp>
      <p:sp>
        <p:nvSpPr>
          <p:cNvPr id="3" name="Content Placeholder 2">
            <a:extLst>
              <a:ext uri="{FF2B5EF4-FFF2-40B4-BE49-F238E27FC236}">
                <a16:creationId xmlns:a16="http://schemas.microsoft.com/office/drawing/2014/main" id="{A536E99F-FF84-42B3-84F3-6EBFCDDC4C37}"/>
              </a:ext>
            </a:extLst>
          </p:cNvPr>
          <p:cNvSpPr>
            <a:spLocks noGrp="1"/>
          </p:cNvSpPr>
          <p:nvPr>
            <p:ph idx="1"/>
          </p:nvPr>
        </p:nvSpPr>
        <p:spPr>
          <a:xfrm>
            <a:off x="609600" y="2249424"/>
            <a:ext cx="10972800" cy="4519124"/>
          </a:xfrm>
        </p:spPr>
        <p:txBody>
          <a:bodyPr>
            <a:normAutofit fontScale="77500" lnSpcReduction="20000"/>
          </a:bodyPr>
          <a:lstStyle/>
          <a:p>
            <a:r>
              <a:rPr lang="en-US" dirty="0"/>
              <a:t>When hiring senior executive-level talent (C-suite, VP, etc.), a client (hiring organization) may retain an executive search firm to help them find the very best talent to fill the position</a:t>
            </a:r>
          </a:p>
          <a:p>
            <a:pPr marL="109728" indent="0">
              <a:buNone/>
            </a:pPr>
            <a:endParaRPr lang="en-US" dirty="0"/>
          </a:p>
          <a:p>
            <a:r>
              <a:rPr lang="en-US" dirty="0"/>
              <a:t>Search firms:</a:t>
            </a:r>
          </a:p>
          <a:p>
            <a:pPr lvl="1"/>
            <a:r>
              <a:rPr lang="en-US" dirty="0"/>
              <a:t>Specialized management consulting firms</a:t>
            </a:r>
          </a:p>
          <a:p>
            <a:pPr lvl="1"/>
            <a:r>
              <a:rPr lang="en-US" dirty="0"/>
              <a:t>Executive search: find and attract candidates</a:t>
            </a:r>
          </a:p>
          <a:p>
            <a:pPr lvl="2"/>
            <a:r>
              <a:rPr lang="en-US" dirty="0"/>
              <a:t>Find top executive candidates who fill gaps in their client’s leadership teams</a:t>
            </a:r>
          </a:p>
          <a:p>
            <a:pPr lvl="2"/>
            <a:r>
              <a:rPr lang="en-US" dirty="0"/>
              <a:t>Offer industry-specific knowledge and expertise to ensure the most qualified and appropriate candidate is selected</a:t>
            </a:r>
          </a:p>
          <a:p>
            <a:pPr lvl="2"/>
            <a:r>
              <a:rPr lang="en-US" dirty="0"/>
              <a:t>Involves in-depth research, private networking, exhaustive screening and a methodically thought-out selection process to gain a prosperous outcome for the client</a:t>
            </a:r>
          </a:p>
          <a:p>
            <a:pPr lvl="1"/>
            <a:r>
              <a:rPr lang="en-US" dirty="0"/>
              <a:t>Other benefits:</a:t>
            </a:r>
          </a:p>
          <a:p>
            <a:pPr lvl="2"/>
            <a:r>
              <a:rPr lang="en-US" dirty="0"/>
              <a:t>Assessing an organization and its culture</a:t>
            </a:r>
          </a:p>
          <a:p>
            <a:pPr lvl="2"/>
            <a:r>
              <a:rPr lang="en-US" dirty="0"/>
              <a:t>Assimilating a new leader for optimum success</a:t>
            </a:r>
          </a:p>
          <a:p>
            <a:pPr lvl="2"/>
            <a:r>
              <a:rPr lang="en-US" dirty="0"/>
              <a:t>Advising executive leadership and boards</a:t>
            </a:r>
          </a:p>
        </p:txBody>
      </p:sp>
      <p:pic>
        <p:nvPicPr>
          <p:cNvPr id="4" name="Picture 3">
            <a:extLst>
              <a:ext uri="{FF2B5EF4-FFF2-40B4-BE49-F238E27FC236}">
                <a16:creationId xmlns:a16="http://schemas.microsoft.com/office/drawing/2014/main" id="{30474E7C-A228-40E0-9483-19980CD47715}"/>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78B4CCA1-5298-4FDF-BD79-C69DF9DB92E8}"/>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extLst>
      <p:ext uri="{BB962C8B-B14F-4D97-AF65-F5344CB8AC3E}">
        <p14:creationId xmlns:p14="http://schemas.microsoft.com/office/powerpoint/2010/main" val="695104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DEF7-2940-4810-9378-98B67CE166F9}"/>
              </a:ext>
            </a:extLst>
          </p:cNvPr>
          <p:cNvSpPr>
            <a:spLocks noGrp="1"/>
          </p:cNvSpPr>
          <p:nvPr>
            <p:ph type="title"/>
          </p:nvPr>
        </p:nvSpPr>
        <p:spPr/>
        <p:txBody>
          <a:bodyPr/>
          <a:lstStyle/>
          <a:p>
            <a:r>
              <a:rPr lang="en-US" dirty="0"/>
              <a:t>Recruiting/Search Firms</a:t>
            </a:r>
          </a:p>
        </p:txBody>
      </p:sp>
      <p:sp>
        <p:nvSpPr>
          <p:cNvPr id="3" name="Content Placeholder 2">
            <a:extLst>
              <a:ext uri="{FF2B5EF4-FFF2-40B4-BE49-F238E27FC236}">
                <a16:creationId xmlns:a16="http://schemas.microsoft.com/office/drawing/2014/main" id="{F253F787-A83F-44BA-BF6F-38BB579F7B1B}"/>
              </a:ext>
            </a:extLst>
          </p:cNvPr>
          <p:cNvSpPr>
            <a:spLocks noGrp="1"/>
          </p:cNvSpPr>
          <p:nvPr>
            <p:ph idx="1"/>
          </p:nvPr>
        </p:nvSpPr>
        <p:spPr/>
        <p:txBody>
          <a:bodyPr>
            <a:normAutofit fontScale="92500"/>
          </a:bodyPr>
          <a:lstStyle/>
          <a:p>
            <a:r>
              <a:rPr lang="en-US" dirty="0"/>
              <a:t>Since the type of searches handled by executive search firms are not usually advertised on job boards, executives must ensure that they are visible to be considered for these opportunities </a:t>
            </a:r>
          </a:p>
          <a:p>
            <a:endParaRPr lang="en-US" dirty="0"/>
          </a:p>
          <a:p>
            <a:r>
              <a:rPr lang="en-US" dirty="0"/>
              <a:t>A few ways executives can ensure their visibility to executive search firms include:</a:t>
            </a:r>
          </a:p>
          <a:p>
            <a:pPr lvl="1"/>
            <a:r>
              <a:rPr lang="en-US" dirty="0"/>
              <a:t>Speaking at relevant industry events or participating in conference panels</a:t>
            </a:r>
          </a:p>
          <a:p>
            <a:pPr lvl="1"/>
            <a:r>
              <a:rPr lang="en-US" dirty="0"/>
              <a:t>Publishing thought leadership on online platforms to showcase your industry expertise</a:t>
            </a:r>
          </a:p>
          <a:p>
            <a:pPr lvl="1"/>
            <a:r>
              <a:rPr lang="en-US" dirty="0"/>
              <a:t>Actively participating in your industry or professional association</a:t>
            </a:r>
          </a:p>
        </p:txBody>
      </p:sp>
      <p:pic>
        <p:nvPicPr>
          <p:cNvPr id="4" name="Picture 3">
            <a:extLst>
              <a:ext uri="{FF2B5EF4-FFF2-40B4-BE49-F238E27FC236}">
                <a16:creationId xmlns:a16="http://schemas.microsoft.com/office/drawing/2014/main" id="{A999F115-F445-43D6-BE2E-076AD78E020E}"/>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D88C9191-FDA7-4725-B033-8BB6A7381A06}"/>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2: </a:t>
            </a:r>
          </a:p>
        </p:txBody>
      </p:sp>
    </p:spTree>
    <p:extLst>
      <p:ext uri="{BB962C8B-B14F-4D97-AF65-F5344CB8AC3E}">
        <p14:creationId xmlns:p14="http://schemas.microsoft.com/office/powerpoint/2010/main" val="5018335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79EA2-58FE-4B56-B5CB-5D79C37C1365}"/>
              </a:ext>
            </a:extLst>
          </p:cNvPr>
          <p:cNvSpPr>
            <a:spLocks noGrp="1"/>
          </p:cNvSpPr>
          <p:nvPr>
            <p:ph type="title"/>
          </p:nvPr>
        </p:nvSpPr>
        <p:spPr/>
        <p:txBody>
          <a:bodyPr/>
          <a:lstStyle/>
          <a:p>
            <a:r>
              <a:rPr lang="en-US" dirty="0">
                <a:solidFill>
                  <a:schemeClr val="accent2"/>
                </a:solidFill>
              </a:rPr>
              <a:t>FOCUS AREA 3:</a:t>
            </a:r>
          </a:p>
        </p:txBody>
      </p:sp>
      <p:sp>
        <p:nvSpPr>
          <p:cNvPr id="5" name="Text Placeholder 4">
            <a:extLst>
              <a:ext uri="{FF2B5EF4-FFF2-40B4-BE49-F238E27FC236}">
                <a16:creationId xmlns:a16="http://schemas.microsoft.com/office/drawing/2014/main" id="{3A7EFCA8-1E3D-47F3-AE1B-21987D52009F}"/>
              </a:ext>
            </a:extLst>
          </p:cNvPr>
          <p:cNvSpPr>
            <a:spLocks noGrp="1"/>
          </p:cNvSpPr>
          <p:nvPr>
            <p:ph type="body" idx="1"/>
          </p:nvPr>
        </p:nvSpPr>
        <p:spPr/>
        <p:txBody>
          <a:bodyPr/>
          <a:lstStyle/>
          <a:p>
            <a:r>
              <a:rPr lang="en-US" dirty="0"/>
              <a:t>Experience, Image, Performance and Excelling</a:t>
            </a:r>
          </a:p>
        </p:txBody>
      </p:sp>
      <p:pic>
        <p:nvPicPr>
          <p:cNvPr id="6" name="Picture 5">
            <a:extLst>
              <a:ext uri="{FF2B5EF4-FFF2-40B4-BE49-F238E27FC236}">
                <a16:creationId xmlns:a16="http://schemas.microsoft.com/office/drawing/2014/main" id="{98A334B3-56FB-41D1-A151-A5F4B418AA34}"/>
              </a:ext>
            </a:extLst>
          </p:cNvPr>
          <p:cNvPicPr>
            <a:picLocks noChangeAspect="1"/>
          </p:cNvPicPr>
          <p:nvPr/>
        </p:nvPicPr>
        <p:blipFill>
          <a:blip r:embed="rId3"/>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23234082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B1D46-87F7-44D4-B317-58401924A1F5}"/>
              </a:ext>
            </a:extLst>
          </p:cNvPr>
          <p:cNvSpPr>
            <a:spLocks noGrp="1"/>
          </p:cNvSpPr>
          <p:nvPr>
            <p:ph type="title"/>
          </p:nvPr>
        </p:nvSpPr>
        <p:spPr/>
        <p:txBody>
          <a:bodyPr/>
          <a:lstStyle/>
          <a:p>
            <a:r>
              <a:rPr lang="en-US" dirty="0"/>
              <a:t>Experience</a:t>
            </a:r>
          </a:p>
        </p:txBody>
      </p:sp>
      <p:sp>
        <p:nvSpPr>
          <p:cNvPr id="3" name="Content Placeholder 2">
            <a:extLst>
              <a:ext uri="{FF2B5EF4-FFF2-40B4-BE49-F238E27FC236}">
                <a16:creationId xmlns:a16="http://schemas.microsoft.com/office/drawing/2014/main" id="{662AAE67-1771-4C61-AD32-BF9B859F3F5A}"/>
              </a:ext>
            </a:extLst>
          </p:cNvPr>
          <p:cNvSpPr>
            <a:spLocks noGrp="1"/>
          </p:cNvSpPr>
          <p:nvPr>
            <p:ph idx="1"/>
          </p:nvPr>
        </p:nvSpPr>
        <p:spPr/>
        <p:txBody>
          <a:bodyPr>
            <a:normAutofit fontScale="70000" lnSpcReduction="20000"/>
          </a:bodyPr>
          <a:lstStyle/>
          <a:p>
            <a:r>
              <a:rPr lang="en-US" sz="3200" dirty="0"/>
              <a:t>“Past performance is an indicator of future performance”  </a:t>
            </a:r>
          </a:p>
          <a:p>
            <a:r>
              <a:rPr lang="en-US" sz="3200" dirty="0"/>
              <a:t>What experiences make you ready to handle future challenges?  </a:t>
            </a:r>
          </a:p>
          <a:p>
            <a:pPr lvl="1"/>
            <a:r>
              <a:rPr lang="en-US" sz="2900" dirty="0"/>
              <a:t>Evaluate yourself or have your mentor evaluate you on your experience</a:t>
            </a:r>
          </a:p>
          <a:p>
            <a:pPr lvl="1"/>
            <a:r>
              <a:rPr lang="en-US" sz="2900" dirty="0"/>
              <a:t>If you </a:t>
            </a:r>
            <a:r>
              <a:rPr lang="en-US" sz="2900" u="sng" dirty="0"/>
              <a:t>successfully</a:t>
            </a:r>
            <a:r>
              <a:rPr lang="en-US" sz="2900" dirty="0"/>
              <a:t> manage 5 employees – chances are you can successfully manage 50</a:t>
            </a:r>
          </a:p>
          <a:p>
            <a:pPr lvl="1"/>
            <a:r>
              <a:rPr lang="en-US" sz="2900" dirty="0"/>
              <a:t>Have you </a:t>
            </a:r>
            <a:r>
              <a:rPr lang="en-US" sz="2900" u="sng" dirty="0"/>
              <a:t>successfully </a:t>
            </a:r>
            <a:r>
              <a:rPr lang="en-US" sz="2900" dirty="0"/>
              <a:t>handled a variety of challenges  </a:t>
            </a:r>
          </a:p>
          <a:p>
            <a:pPr lvl="2"/>
            <a:r>
              <a:rPr lang="en-US" sz="2600" dirty="0"/>
              <a:t>Doesn’t always need to be learned/handled at work  </a:t>
            </a:r>
          </a:p>
          <a:p>
            <a:pPr lvl="1"/>
            <a:r>
              <a:rPr lang="en-US" sz="2900" dirty="0"/>
              <a:t>If you </a:t>
            </a:r>
            <a:r>
              <a:rPr lang="en-US" sz="2900" u="sng" dirty="0"/>
              <a:t>successfully</a:t>
            </a:r>
            <a:r>
              <a:rPr lang="en-US" sz="2900" dirty="0"/>
              <a:t> handle a $50k budget, chances are you can successfully manage a $10M budget </a:t>
            </a:r>
          </a:p>
          <a:p>
            <a:pPr lvl="1"/>
            <a:r>
              <a:rPr lang="en-US" sz="2900" dirty="0"/>
              <a:t>What goals / objectives have you successfully achieved?</a:t>
            </a:r>
          </a:p>
          <a:p>
            <a:r>
              <a:rPr lang="en-US" sz="3200" dirty="0"/>
              <a:t>Job Descriptions </a:t>
            </a:r>
          </a:p>
          <a:p>
            <a:pPr lvl="1"/>
            <a:r>
              <a:rPr lang="en-US" sz="2900" dirty="0"/>
              <a:t>What is required, what would be nice to have</a:t>
            </a:r>
          </a:p>
          <a:p>
            <a:pPr lvl="1"/>
            <a:r>
              <a:rPr lang="en-US" sz="2900" dirty="0"/>
              <a:t>Look on-line if you have to</a:t>
            </a:r>
            <a:endParaRPr lang="en-US" sz="3200" dirty="0"/>
          </a:p>
          <a:p>
            <a:r>
              <a:rPr lang="en-US" sz="3200" dirty="0"/>
              <a:t>Read bio of present leaders </a:t>
            </a:r>
          </a:p>
          <a:p>
            <a:endParaRPr lang="en-US" dirty="0"/>
          </a:p>
        </p:txBody>
      </p:sp>
      <p:pic>
        <p:nvPicPr>
          <p:cNvPr id="4" name="Picture 3">
            <a:extLst>
              <a:ext uri="{FF2B5EF4-FFF2-40B4-BE49-F238E27FC236}">
                <a16:creationId xmlns:a16="http://schemas.microsoft.com/office/drawing/2014/main" id="{75E55DEC-C3AB-415C-B3E8-C66010B25E25}"/>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0511B4C4-BBA4-4BAB-B202-323A66A41AE6}"/>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3: </a:t>
            </a:r>
          </a:p>
        </p:txBody>
      </p:sp>
    </p:spTree>
    <p:extLst>
      <p:ext uri="{BB962C8B-B14F-4D97-AF65-F5344CB8AC3E}">
        <p14:creationId xmlns:p14="http://schemas.microsoft.com/office/powerpoint/2010/main" val="615574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098EF-7F2A-49F4-96F2-9DBE20C118DA}"/>
              </a:ext>
            </a:extLst>
          </p:cNvPr>
          <p:cNvSpPr>
            <a:spLocks noGrp="1"/>
          </p:cNvSpPr>
          <p:nvPr>
            <p:ph type="title"/>
          </p:nvPr>
        </p:nvSpPr>
        <p:spPr/>
        <p:txBody>
          <a:bodyPr>
            <a:normAutofit/>
          </a:bodyPr>
          <a:lstStyle/>
          <a:p>
            <a:r>
              <a:rPr lang="en-US" dirty="0"/>
              <a:t>Image (Brand Management)</a:t>
            </a:r>
          </a:p>
        </p:txBody>
      </p:sp>
      <p:sp>
        <p:nvSpPr>
          <p:cNvPr id="3" name="Content Placeholder 2">
            <a:extLst>
              <a:ext uri="{FF2B5EF4-FFF2-40B4-BE49-F238E27FC236}">
                <a16:creationId xmlns:a16="http://schemas.microsoft.com/office/drawing/2014/main" id="{4B97EF77-5894-4A4F-B8F4-C72B105555A7}"/>
              </a:ext>
            </a:extLst>
          </p:cNvPr>
          <p:cNvSpPr>
            <a:spLocks noGrp="1"/>
          </p:cNvSpPr>
          <p:nvPr>
            <p:ph idx="1"/>
          </p:nvPr>
        </p:nvSpPr>
        <p:spPr/>
        <p:txBody>
          <a:bodyPr>
            <a:normAutofit fontScale="92500"/>
          </a:bodyPr>
          <a:lstStyle/>
          <a:p>
            <a:r>
              <a:rPr lang="en-US" dirty="0"/>
              <a:t>We all have our own brand</a:t>
            </a:r>
          </a:p>
          <a:p>
            <a:pPr lvl="1"/>
            <a:r>
              <a:rPr lang="en-US" dirty="0"/>
              <a:t>How </a:t>
            </a:r>
            <a:r>
              <a:rPr lang="en-US" u="sng" dirty="0"/>
              <a:t>do</a:t>
            </a:r>
            <a:r>
              <a:rPr lang="en-US" dirty="0"/>
              <a:t> your colleagues, boss, etc. describe you  </a:t>
            </a:r>
          </a:p>
          <a:p>
            <a:pPr lvl="2"/>
            <a:r>
              <a:rPr lang="en-US" dirty="0"/>
              <a:t>Are you refreshing (like a soda), great to work with or a drain, complainer, etc. </a:t>
            </a:r>
          </a:p>
          <a:p>
            <a:pPr lvl="2"/>
            <a:r>
              <a:rPr lang="en-US" dirty="0"/>
              <a:t>Are you seen as the person deserving to be promoted?</a:t>
            </a:r>
          </a:p>
          <a:p>
            <a:pPr lvl="1"/>
            <a:r>
              <a:rPr lang="en-US" dirty="0"/>
              <a:t>Without saying – have you labeled others you work with?   </a:t>
            </a:r>
          </a:p>
          <a:p>
            <a:r>
              <a:rPr lang="en-US" dirty="0"/>
              <a:t>The higher on the career ladder – less opportunities</a:t>
            </a:r>
          </a:p>
          <a:p>
            <a:pPr lvl="1"/>
            <a:r>
              <a:rPr lang="en-US" dirty="0"/>
              <a:t>The more stringent it could get: supply &amp; demand </a:t>
            </a:r>
          </a:p>
          <a:p>
            <a:r>
              <a:rPr lang="en-US" b="1" dirty="0">
                <a:solidFill>
                  <a:schemeClr val="accent5"/>
                </a:solidFill>
              </a:rPr>
              <a:t>Do you have a different image in your mind for what a supervisor </a:t>
            </a:r>
            <a:r>
              <a:rPr lang="en-US" b="1" u="sng" dirty="0">
                <a:solidFill>
                  <a:schemeClr val="accent5"/>
                </a:solidFill>
              </a:rPr>
              <a:t>could</a:t>
            </a:r>
            <a:r>
              <a:rPr lang="en-US" b="1" dirty="0">
                <a:solidFill>
                  <a:schemeClr val="accent5"/>
                </a:solidFill>
              </a:rPr>
              <a:t> look like versus what you </a:t>
            </a:r>
            <a:r>
              <a:rPr lang="en-US" b="1" u="sng" dirty="0">
                <a:solidFill>
                  <a:schemeClr val="accent5"/>
                </a:solidFill>
              </a:rPr>
              <a:t>expect</a:t>
            </a:r>
            <a:r>
              <a:rPr lang="en-US" b="1" dirty="0">
                <a:solidFill>
                  <a:schemeClr val="accent5"/>
                </a:solidFill>
              </a:rPr>
              <a:t> a C.E.O. to look like?</a:t>
            </a:r>
          </a:p>
        </p:txBody>
      </p:sp>
      <p:pic>
        <p:nvPicPr>
          <p:cNvPr id="4" name="Picture 3">
            <a:extLst>
              <a:ext uri="{FF2B5EF4-FFF2-40B4-BE49-F238E27FC236}">
                <a16:creationId xmlns:a16="http://schemas.microsoft.com/office/drawing/2014/main" id="{E3B0DC80-0601-4310-A2B1-0B298C8D098E}"/>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E1913D65-5F02-42B3-90BD-33A62E88D180}"/>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3: </a:t>
            </a:r>
          </a:p>
        </p:txBody>
      </p:sp>
    </p:spTree>
    <p:extLst>
      <p:ext uri="{BB962C8B-B14F-4D97-AF65-F5344CB8AC3E}">
        <p14:creationId xmlns:p14="http://schemas.microsoft.com/office/powerpoint/2010/main" val="281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906F5-E9AA-4F4E-9C46-C0D51A73A7E7}"/>
              </a:ext>
            </a:extLst>
          </p:cNvPr>
          <p:cNvSpPr>
            <a:spLocks noGrp="1"/>
          </p:cNvSpPr>
          <p:nvPr>
            <p:ph type="title"/>
          </p:nvPr>
        </p:nvSpPr>
        <p:spPr/>
        <p:txBody>
          <a:bodyPr/>
          <a:lstStyle/>
          <a:p>
            <a:r>
              <a:rPr lang="en-US" dirty="0"/>
              <a:t>Performance</a:t>
            </a:r>
          </a:p>
        </p:txBody>
      </p:sp>
      <p:sp>
        <p:nvSpPr>
          <p:cNvPr id="3" name="Content Placeholder 2">
            <a:extLst>
              <a:ext uri="{FF2B5EF4-FFF2-40B4-BE49-F238E27FC236}">
                <a16:creationId xmlns:a16="http://schemas.microsoft.com/office/drawing/2014/main" id="{FB3BA2A2-2CA1-42E7-943E-E8451E704392}"/>
              </a:ext>
            </a:extLst>
          </p:cNvPr>
          <p:cNvSpPr>
            <a:spLocks noGrp="1"/>
          </p:cNvSpPr>
          <p:nvPr>
            <p:ph idx="1"/>
          </p:nvPr>
        </p:nvSpPr>
        <p:spPr/>
        <p:txBody>
          <a:bodyPr>
            <a:normAutofit/>
          </a:bodyPr>
          <a:lstStyle/>
          <a:p>
            <a:r>
              <a:rPr lang="en-US" dirty="0"/>
              <a:t>How well do you manage your resources</a:t>
            </a:r>
          </a:p>
          <a:p>
            <a:pPr lvl="1"/>
            <a:r>
              <a:rPr lang="en-US" dirty="0"/>
              <a:t>8 bucket dashboard </a:t>
            </a:r>
            <a:r>
              <a:rPr lang="en-US" sz="1700" dirty="0"/>
              <a:t>(can differ for areas) </a:t>
            </a:r>
          </a:p>
          <a:p>
            <a:pPr lvl="2"/>
            <a:r>
              <a:rPr lang="en-US" dirty="0"/>
              <a:t>Inputs (staffing, equipment, financials, training)</a:t>
            </a:r>
          </a:p>
          <a:p>
            <a:pPr lvl="2"/>
            <a:r>
              <a:rPr lang="en-US" dirty="0"/>
              <a:t>Outputs (volume/census, quality, satisfaction, safety)  </a:t>
            </a:r>
          </a:p>
          <a:p>
            <a:pPr marL="914400" lvl="1" indent="-457200">
              <a:buFont typeface="Arial" panose="020B0604020202020204" pitchFamily="34" charset="0"/>
              <a:buChar char="•"/>
            </a:pPr>
            <a:endParaRPr lang="en-US" dirty="0">
              <a:solidFill>
                <a:schemeClr val="tx1"/>
              </a:solidFill>
            </a:endParaRPr>
          </a:p>
          <a:p>
            <a:r>
              <a:rPr lang="en-US" dirty="0"/>
              <a:t>How well do you achieve your tasks / goals</a:t>
            </a:r>
          </a:p>
          <a:p>
            <a:endParaRPr lang="en-US" dirty="0"/>
          </a:p>
          <a:p>
            <a:r>
              <a:rPr lang="en-US" dirty="0"/>
              <a:t>How well do you problem solve and make decisions</a:t>
            </a:r>
          </a:p>
          <a:p>
            <a:endParaRPr lang="en-US" dirty="0"/>
          </a:p>
        </p:txBody>
      </p:sp>
      <p:pic>
        <p:nvPicPr>
          <p:cNvPr id="4" name="Picture 3">
            <a:extLst>
              <a:ext uri="{FF2B5EF4-FFF2-40B4-BE49-F238E27FC236}">
                <a16:creationId xmlns:a16="http://schemas.microsoft.com/office/drawing/2014/main" id="{E1FDE22A-204F-40F3-89B1-698B41C86A03}"/>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3DC8D670-BEF7-4FE9-8225-84E48FF2737F}"/>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3: </a:t>
            </a:r>
          </a:p>
        </p:txBody>
      </p:sp>
    </p:spTree>
    <p:extLst>
      <p:ext uri="{BB962C8B-B14F-4D97-AF65-F5344CB8AC3E}">
        <p14:creationId xmlns:p14="http://schemas.microsoft.com/office/powerpoint/2010/main" val="8795417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Excelling</a:t>
            </a:r>
          </a:p>
        </p:txBody>
      </p:sp>
      <p:sp>
        <p:nvSpPr>
          <p:cNvPr id="3" name="Content Placeholder 2"/>
          <p:cNvSpPr>
            <a:spLocks noGrp="1"/>
          </p:cNvSpPr>
          <p:nvPr>
            <p:ph idx="1"/>
          </p:nvPr>
        </p:nvSpPr>
        <p:spPr/>
        <p:txBody>
          <a:bodyPr>
            <a:normAutofit/>
          </a:bodyPr>
          <a:lstStyle/>
          <a:p>
            <a:r>
              <a:rPr lang="en-US" dirty="0"/>
              <a:t>Be the Go-To person</a:t>
            </a:r>
          </a:p>
          <a:p>
            <a:pPr lvl="1"/>
            <a:r>
              <a:rPr lang="en-US" dirty="0"/>
              <a:t>Do your best at your current job</a:t>
            </a:r>
          </a:p>
          <a:p>
            <a:pPr lvl="1"/>
            <a:r>
              <a:rPr lang="en-US" dirty="0"/>
              <a:t>Volunteer for tasks outside of your job</a:t>
            </a:r>
          </a:p>
          <a:p>
            <a:pPr lvl="1"/>
            <a:r>
              <a:rPr lang="en-US" dirty="0"/>
              <a:t>Be willing to do everything and do it well</a:t>
            </a:r>
          </a:p>
          <a:p>
            <a:r>
              <a:rPr lang="en-US" dirty="0"/>
              <a:t>Find unfulfilled needs and fill them</a:t>
            </a:r>
          </a:p>
          <a:p>
            <a:r>
              <a:rPr lang="en-US" dirty="0"/>
              <a:t>Be a constant team-player</a:t>
            </a:r>
          </a:p>
          <a:p>
            <a:r>
              <a:rPr lang="en-US" dirty="0"/>
              <a:t>Be persistent and share your vision</a:t>
            </a:r>
          </a:p>
          <a:p>
            <a:r>
              <a:rPr lang="en-US" dirty="0"/>
              <a:t>Take acting positions in roles you are striving towards</a:t>
            </a:r>
          </a:p>
          <a:p>
            <a:endParaRPr lang="en-US" dirty="0"/>
          </a:p>
        </p:txBody>
      </p:sp>
      <p:pic>
        <p:nvPicPr>
          <p:cNvPr id="4" name="Picture 3">
            <a:extLst>
              <a:ext uri="{FF2B5EF4-FFF2-40B4-BE49-F238E27FC236}">
                <a16:creationId xmlns:a16="http://schemas.microsoft.com/office/drawing/2014/main" id="{59D585B0-1953-4071-8204-F3DA7B00B077}"/>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A3E9B6E5-E26A-4E64-88D9-CBBCF1D2F534}"/>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3: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0E5F02-D66B-4752-9CB8-92C8B6B24DC6}"/>
              </a:ext>
            </a:extLst>
          </p:cNvPr>
          <p:cNvSpPr>
            <a:spLocks noGrp="1"/>
          </p:cNvSpPr>
          <p:nvPr>
            <p:ph type="title"/>
          </p:nvPr>
        </p:nvSpPr>
        <p:spPr/>
        <p:txBody>
          <a:bodyPr/>
          <a:lstStyle/>
          <a:p>
            <a:r>
              <a:rPr lang="en-US" dirty="0">
                <a:solidFill>
                  <a:schemeClr val="accent2"/>
                </a:solidFill>
              </a:rPr>
              <a:t>FOCUS AREA 4:</a:t>
            </a:r>
          </a:p>
        </p:txBody>
      </p:sp>
      <p:sp>
        <p:nvSpPr>
          <p:cNvPr id="5" name="Text Placeholder 4">
            <a:extLst>
              <a:ext uri="{FF2B5EF4-FFF2-40B4-BE49-F238E27FC236}">
                <a16:creationId xmlns:a16="http://schemas.microsoft.com/office/drawing/2014/main" id="{F3907267-A38C-4BCF-8621-A63F2818BB02}"/>
              </a:ext>
            </a:extLst>
          </p:cNvPr>
          <p:cNvSpPr>
            <a:spLocks noGrp="1"/>
          </p:cNvSpPr>
          <p:nvPr>
            <p:ph type="body" idx="1"/>
          </p:nvPr>
        </p:nvSpPr>
        <p:spPr/>
        <p:txBody>
          <a:bodyPr/>
          <a:lstStyle/>
          <a:p>
            <a:r>
              <a:rPr lang="en-US" dirty="0"/>
              <a:t>Think like a C-Suite</a:t>
            </a:r>
          </a:p>
        </p:txBody>
      </p:sp>
      <p:pic>
        <p:nvPicPr>
          <p:cNvPr id="6" name="Picture 5">
            <a:extLst>
              <a:ext uri="{FF2B5EF4-FFF2-40B4-BE49-F238E27FC236}">
                <a16:creationId xmlns:a16="http://schemas.microsoft.com/office/drawing/2014/main" id="{74546CBA-4F8D-4794-88CB-79411473F544}"/>
              </a:ext>
            </a:extLst>
          </p:cNvPr>
          <p:cNvPicPr>
            <a:picLocks noChangeAspect="1"/>
          </p:cNvPicPr>
          <p:nvPr/>
        </p:nvPicPr>
        <p:blipFill>
          <a:blip r:embed="rId3"/>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24707770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 like C-Suite</a:t>
            </a:r>
          </a:p>
        </p:txBody>
      </p:sp>
      <p:sp>
        <p:nvSpPr>
          <p:cNvPr id="3" name="Content Placeholder 2"/>
          <p:cNvSpPr>
            <a:spLocks noGrp="1"/>
          </p:cNvSpPr>
          <p:nvPr>
            <p:ph idx="1"/>
          </p:nvPr>
        </p:nvSpPr>
        <p:spPr/>
        <p:txBody>
          <a:bodyPr>
            <a:normAutofit/>
          </a:bodyPr>
          <a:lstStyle/>
          <a:p>
            <a:r>
              <a:rPr lang="en-US" dirty="0"/>
              <a:t>Connect with C-Suite Goals</a:t>
            </a:r>
          </a:p>
          <a:p>
            <a:pPr lvl="1"/>
            <a:r>
              <a:rPr lang="en-US" dirty="0"/>
              <a:t>Strategic vision</a:t>
            </a:r>
          </a:p>
          <a:p>
            <a:pPr lvl="1"/>
            <a:r>
              <a:rPr lang="en-US" dirty="0"/>
              <a:t>Revenue</a:t>
            </a:r>
          </a:p>
          <a:p>
            <a:pPr lvl="1"/>
            <a:r>
              <a:rPr lang="en-US" dirty="0"/>
              <a:t>Patient access</a:t>
            </a:r>
          </a:p>
          <a:p>
            <a:pPr lvl="1"/>
            <a:r>
              <a:rPr lang="en-US" dirty="0"/>
              <a:t>Customer experience</a:t>
            </a:r>
          </a:p>
          <a:p>
            <a:pPr marL="365760" lvl="1" indent="-256032">
              <a:buClr>
                <a:schemeClr val="accent3"/>
              </a:buClr>
              <a:buFont typeface="Georgia"/>
              <a:buChar char="•"/>
            </a:pPr>
            <a:r>
              <a:rPr lang="en-US" sz="2800" dirty="0">
                <a:solidFill>
                  <a:schemeClr val="tx1"/>
                </a:solidFill>
              </a:rPr>
              <a:t>Know the performance metrics/trends</a:t>
            </a:r>
            <a:endParaRPr lang="en-US" dirty="0">
              <a:highlight>
                <a:srgbClr val="FFFF00"/>
              </a:highlight>
            </a:endParaRPr>
          </a:p>
          <a:p>
            <a:r>
              <a:rPr lang="en-US" dirty="0"/>
              <a:t>Global perspective</a:t>
            </a:r>
          </a:p>
          <a:p>
            <a:pPr lvl="1"/>
            <a:r>
              <a:rPr lang="en-US" dirty="0"/>
              <a:t>Understand other services and how they function together</a:t>
            </a:r>
          </a:p>
          <a:p>
            <a:pPr lvl="1"/>
            <a:r>
              <a:rPr lang="en-US" dirty="0"/>
              <a:t>Patient-focused</a:t>
            </a:r>
          </a:p>
        </p:txBody>
      </p:sp>
      <p:pic>
        <p:nvPicPr>
          <p:cNvPr id="4" name="Picture 3">
            <a:extLst>
              <a:ext uri="{FF2B5EF4-FFF2-40B4-BE49-F238E27FC236}">
                <a16:creationId xmlns:a16="http://schemas.microsoft.com/office/drawing/2014/main" id="{D3790A74-FBBA-432B-9E47-481F452006AE}"/>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29B8DBA7-5EDD-45F7-86B0-248511276E9B}"/>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4: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 like C-Suite</a:t>
            </a:r>
          </a:p>
        </p:txBody>
      </p:sp>
      <p:sp>
        <p:nvSpPr>
          <p:cNvPr id="3" name="Content Placeholder 2"/>
          <p:cNvSpPr>
            <a:spLocks noGrp="1"/>
          </p:cNvSpPr>
          <p:nvPr>
            <p:ph idx="1"/>
          </p:nvPr>
        </p:nvSpPr>
        <p:spPr/>
        <p:txBody>
          <a:bodyPr>
            <a:normAutofit lnSpcReduction="10000"/>
          </a:bodyPr>
          <a:lstStyle/>
          <a:p>
            <a:pPr marL="365760" lvl="1" indent="-256032">
              <a:buClr>
                <a:schemeClr val="accent3"/>
              </a:buClr>
              <a:buFont typeface="Georgia"/>
              <a:buChar char="•"/>
            </a:pPr>
            <a:r>
              <a:rPr lang="en-US" sz="2800" dirty="0">
                <a:solidFill>
                  <a:schemeClr val="tx1"/>
                </a:solidFill>
              </a:rPr>
              <a:t>Emerging trends and how to address</a:t>
            </a:r>
          </a:p>
          <a:p>
            <a:pPr lvl="1"/>
            <a:r>
              <a:rPr lang="en-US" dirty="0"/>
              <a:t>Cybernetics &amp; Artificial Intelligence (AI) for healthcare</a:t>
            </a:r>
          </a:p>
          <a:p>
            <a:pPr lvl="1"/>
            <a:r>
              <a:rPr lang="en-US" dirty="0"/>
              <a:t>Wearables</a:t>
            </a:r>
          </a:p>
          <a:p>
            <a:pPr lvl="1"/>
            <a:r>
              <a:rPr lang="en-US" dirty="0"/>
              <a:t>Internet of Things</a:t>
            </a:r>
          </a:p>
          <a:p>
            <a:pPr lvl="1"/>
            <a:r>
              <a:rPr lang="en-US" dirty="0"/>
              <a:t>Telehealth market growth</a:t>
            </a:r>
          </a:p>
          <a:p>
            <a:pPr lvl="1"/>
            <a:r>
              <a:rPr lang="en-US" dirty="0" err="1"/>
              <a:t>Alexa</a:t>
            </a:r>
            <a:r>
              <a:rPr lang="en-US" dirty="0"/>
              <a:t> in healthcare</a:t>
            </a:r>
          </a:p>
          <a:p>
            <a:pPr lvl="1"/>
            <a:r>
              <a:rPr lang="en-US" dirty="0"/>
              <a:t>Secure “Bring Your Own Device” (BYOD) in Healthcare</a:t>
            </a:r>
          </a:p>
          <a:p>
            <a:pPr lvl="1"/>
            <a:r>
              <a:rPr lang="en-US" dirty="0"/>
              <a:t>Healthcare and voice applications</a:t>
            </a:r>
          </a:p>
          <a:p>
            <a:r>
              <a:rPr lang="en-US" dirty="0"/>
              <a:t>Healthcare &amp; Digital Health Predictions For 2019 </a:t>
            </a:r>
            <a:r>
              <a:rPr lang="en-US" u="sng" dirty="0">
                <a:solidFill>
                  <a:schemeClr val="accent5"/>
                </a:solidFill>
                <a:hlinkClick r:id="rId3">
                  <a:extLst>
                    <a:ext uri="{A12FA001-AC4F-418D-AE19-62706E023703}">
                      <ahyp:hlinkClr xmlns:ahyp="http://schemas.microsoft.com/office/drawing/2018/hyperlinkcolor" val="tx"/>
                    </a:ext>
                  </a:extLst>
                </a:hlinkClick>
              </a:rPr>
              <a:t>https://www.brighttalk.com/webcast/5565/338876</a:t>
            </a:r>
            <a:r>
              <a:rPr lang="en-US" dirty="0">
                <a:solidFill>
                  <a:schemeClr val="accent5"/>
                </a:solidFill>
              </a:rPr>
              <a:t> </a:t>
            </a:r>
          </a:p>
          <a:p>
            <a:endParaRPr lang="en-US" dirty="0">
              <a:highlight>
                <a:srgbClr val="FFFF00"/>
              </a:highlight>
            </a:endParaRPr>
          </a:p>
        </p:txBody>
      </p:sp>
      <p:pic>
        <p:nvPicPr>
          <p:cNvPr id="4" name="Picture 3">
            <a:extLst>
              <a:ext uri="{FF2B5EF4-FFF2-40B4-BE49-F238E27FC236}">
                <a16:creationId xmlns:a16="http://schemas.microsoft.com/office/drawing/2014/main" id="{D3790A74-FBBA-432B-9E47-481F452006AE}"/>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29B8DBA7-5EDD-45F7-86B0-248511276E9B}"/>
              </a:ext>
            </a:extLst>
          </p:cNvPr>
          <p:cNvSpPr txBox="1">
            <a:spLocks/>
          </p:cNvSpPr>
          <p:nvPr/>
        </p:nvSpPr>
        <p:spPr>
          <a:xfrm>
            <a:off x="0" y="23192"/>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dirty="0">
                <a:solidFill>
                  <a:schemeClr val="accent2"/>
                </a:solidFill>
              </a:rPr>
              <a:t>FOCUS AREA 4: </a:t>
            </a:r>
          </a:p>
        </p:txBody>
      </p:sp>
    </p:spTree>
    <p:extLst>
      <p:ext uri="{BB962C8B-B14F-4D97-AF65-F5344CB8AC3E}">
        <p14:creationId xmlns:p14="http://schemas.microsoft.com/office/powerpoint/2010/main" val="13051704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0E5F02-D66B-4752-9CB8-92C8B6B24DC6}"/>
              </a:ext>
            </a:extLst>
          </p:cNvPr>
          <p:cNvSpPr>
            <a:spLocks noGrp="1"/>
          </p:cNvSpPr>
          <p:nvPr>
            <p:ph type="title"/>
          </p:nvPr>
        </p:nvSpPr>
        <p:spPr/>
        <p:txBody>
          <a:bodyPr/>
          <a:lstStyle/>
          <a:p>
            <a:r>
              <a:rPr lang="en-US" dirty="0">
                <a:solidFill>
                  <a:schemeClr val="accent2"/>
                </a:solidFill>
              </a:rPr>
              <a:t>BEYOND C-SUITE</a:t>
            </a:r>
          </a:p>
        </p:txBody>
      </p:sp>
      <p:sp>
        <p:nvSpPr>
          <p:cNvPr id="5" name="Text Placeholder 4">
            <a:extLst>
              <a:ext uri="{FF2B5EF4-FFF2-40B4-BE49-F238E27FC236}">
                <a16:creationId xmlns:a16="http://schemas.microsoft.com/office/drawing/2014/main" id="{F3907267-A38C-4BCF-8621-A63F2818BB02}"/>
              </a:ext>
            </a:extLst>
          </p:cNvPr>
          <p:cNvSpPr>
            <a:spLocks noGrp="1"/>
          </p:cNvSpPr>
          <p:nvPr>
            <p:ph type="body" idx="1"/>
          </p:nvPr>
        </p:nvSpPr>
        <p:spPr/>
        <p:txBody>
          <a:bodyPr/>
          <a:lstStyle/>
          <a:p>
            <a:r>
              <a:rPr lang="en-US" dirty="0"/>
              <a:t>What’s next?</a:t>
            </a:r>
          </a:p>
        </p:txBody>
      </p:sp>
      <p:pic>
        <p:nvPicPr>
          <p:cNvPr id="6" name="Picture 5">
            <a:extLst>
              <a:ext uri="{FF2B5EF4-FFF2-40B4-BE49-F238E27FC236}">
                <a16:creationId xmlns:a16="http://schemas.microsoft.com/office/drawing/2014/main" id="{74546CBA-4F8D-4794-88CB-79411473F544}"/>
              </a:ext>
            </a:extLst>
          </p:cNvPr>
          <p:cNvPicPr>
            <a:picLocks noChangeAspect="1"/>
          </p:cNvPicPr>
          <p:nvPr/>
        </p:nvPicPr>
        <p:blipFill>
          <a:blip r:embed="rId3"/>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14616223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F4E7-A7D0-4CB6-8DA5-44A6232535B8}"/>
              </a:ext>
            </a:extLst>
          </p:cNvPr>
          <p:cNvSpPr>
            <a:spLocks noGrp="1"/>
          </p:cNvSpPr>
          <p:nvPr>
            <p:ph type="title"/>
          </p:nvPr>
        </p:nvSpPr>
        <p:spPr/>
        <p:txBody>
          <a:bodyPr/>
          <a:lstStyle/>
          <a:p>
            <a:r>
              <a:rPr lang="en-US" dirty="0"/>
              <a:t>Question:</a:t>
            </a:r>
          </a:p>
        </p:txBody>
      </p:sp>
      <p:sp>
        <p:nvSpPr>
          <p:cNvPr id="3" name="Content Placeholder 2">
            <a:extLst>
              <a:ext uri="{FF2B5EF4-FFF2-40B4-BE49-F238E27FC236}">
                <a16:creationId xmlns:a16="http://schemas.microsoft.com/office/drawing/2014/main" id="{4FA30B1B-7F46-4809-A741-6ED1F91372DD}"/>
              </a:ext>
            </a:extLst>
          </p:cNvPr>
          <p:cNvSpPr>
            <a:spLocks noGrp="1"/>
          </p:cNvSpPr>
          <p:nvPr>
            <p:ph idx="1"/>
          </p:nvPr>
        </p:nvSpPr>
        <p:spPr/>
        <p:txBody>
          <a:bodyPr>
            <a:normAutofit/>
          </a:bodyPr>
          <a:lstStyle/>
          <a:p>
            <a:pPr marL="109728" indent="0">
              <a:buNone/>
            </a:pPr>
            <a:r>
              <a:rPr lang="en-US" sz="4000" dirty="0"/>
              <a:t>Who does the CEO report to?</a:t>
            </a:r>
          </a:p>
        </p:txBody>
      </p:sp>
      <p:pic>
        <p:nvPicPr>
          <p:cNvPr id="4" name="Picture 3">
            <a:extLst>
              <a:ext uri="{FF2B5EF4-FFF2-40B4-BE49-F238E27FC236}">
                <a16:creationId xmlns:a16="http://schemas.microsoft.com/office/drawing/2014/main" id="{E4400EFD-B96D-4094-A10B-4CB3DC8BC1B3}"/>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FCF91426-AF7F-4922-9324-B71A9CBB8EE1}"/>
              </a:ext>
            </a:extLst>
          </p:cNvPr>
          <p:cNvSpPr txBox="1">
            <a:spLocks/>
          </p:cNvSpPr>
          <p:nvPr/>
        </p:nvSpPr>
        <p:spPr>
          <a:xfrm>
            <a:off x="0" y="0"/>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a:solidFill>
                  <a:schemeClr val="accent2"/>
                </a:solidFill>
              </a:rPr>
              <a:t>BEYOND C-SUITE</a:t>
            </a:r>
            <a:endParaRPr lang="en-US" dirty="0">
              <a:solidFill>
                <a:schemeClr val="accent2"/>
              </a:solidFill>
            </a:endParaRPr>
          </a:p>
        </p:txBody>
      </p:sp>
    </p:spTree>
    <p:extLst>
      <p:ext uri="{BB962C8B-B14F-4D97-AF65-F5344CB8AC3E}">
        <p14:creationId xmlns:p14="http://schemas.microsoft.com/office/powerpoint/2010/main" val="263148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64107-B5A9-4649-AC49-F98AA9700506}"/>
              </a:ext>
            </a:extLst>
          </p:cNvPr>
          <p:cNvSpPr>
            <a:spLocks noGrp="1"/>
          </p:cNvSpPr>
          <p:nvPr>
            <p:ph type="title"/>
          </p:nvPr>
        </p:nvSpPr>
        <p:spPr/>
        <p:txBody>
          <a:bodyPr>
            <a:normAutofit/>
          </a:bodyPr>
          <a:lstStyle/>
          <a:p>
            <a:r>
              <a:rPr lang="en-US" dirty="0"/>
              <a:t>Board of Directors</a:t>
            </a:r>
          </a:p>
        </p:txBody>
      </p:sp>
      <p:sp>
        <p:nvSpPr>
          <p:cNvPr id="3" name="Content Placeholder 2">
            <a:extLst>
              <a:ext uri="{FF2B5EF4-FFF2-40B4-BE49-F238E27FC236}">
                <a16:creationId xmlns:a16="http://schemas.microsoft.com/office/drawing/2014/main" id="{F854CD81-D8A6-47B7-9E0B-B18A05469936}"/>
              </a:ext>
            </a:extLst>
          </p:cNvPr>
          <p:cNvSpPr>
            <a:spLocks noGrp="1"/>
          </p:cNvSpPr>
          <p:nvPr>
            <p:ph idx="1"/>
          </p:nvPr>
        </p:nvSpPr>
        <p:spPr/>
        <p:txBody>
          <a:bodyPr>
            <a:normAutofit fontScale="77500" lnSpcReduction="20000"/>
          </a:bodyPr>
          <a:lstStyle/>
          <a:p>
            <a:r>
              <a:rPr lang="en-US" dirty="0"/>
              <a:t>Who does the CEO report to?</a:t>
            </a:r>
          </a:p>
          <a:p>
            <a:pPr lvl="1"/>
            <a:r>
              <a:rPr lang="en-US" dirty="0"/>
              <a:t>The “Board of Directors” </a:t>
            </a:r>
          </a:p>
          <a:p>
            <a:pPr lvl="1"/>
            <a:r>
              <a:rPr lang="en-US" dirty="0"/>
              <a:t>Join the hospital’s “Board of Directors” (Do not need to be C-Suite executive)</a:t>
            </a:r>
          </a:p>
          <a:p>
            <a:endParaRPr lang="en-US" dirty="0"/>
          </a:p>
          <a:p>
            <a:r>
              <a:rPr lang="en-US" dirty="0"/>
              <a:t>National Association of Corporate Directors (NACD)</a:t>
            </a:r>
          </a:p>
          <a:p>
            <a:pPr lvl="1"/>
            <a:r>
              <a:rPr lang="en-US" dirty="0"/>
              <a:t>Recognized authority on leading boardroom practices</a:t>
            </a:r>
          </a:p>
          <a:p>
            <a:pPr lvl="1"/>
            <a:r>
              <a:rPr lang="en-US" u="sng" dirty="0"/>
              <a:t>Mission</a:t>
            </a:r>
            <a:r>
              <a:rPr lang="en-US" dirty="0"/>
              <a:t>: Advancing exemplary board leadership</a:t>
            </a:r>
          </a:p>
          <a:p>
            <a:pPr lvl="1"/>
            <a:r>
              <a:rPr lang="en-US" dirty="0"/>
              <a:t>Setting the standard for responsible board leadership for more than 40 years</a:t>
            </a:r>
          </a:p>
          <a:p>
            <a:pPr lvl="1"/>
            <a:r>
              <a:rPr lang="en-US" dirty="0"/>
              <a:t>Empowering more than 20,000 directors to lead with confidence in the boardroom</a:t>
            </a:r>
          </a:p>
          <a:p>
            <a:pPr lvl="1"/>
            <a:r>
              <a:rPr lang="en-US" dirty="0"/>
              <a:t>Helps boards strengthen investor trust and public confidence by ensuring that today's directors are well prepared for tomorrow's challenges</a:t>
            </a:r>
          </a:p>
          <a:p>
            <a:pPr lvl="1"/>
            <a:r>
              <a:rPr lang="en-US" dirty="0"/>
              <a:t>Elevate performance, gain foresight, and instill confidence</a:t>
            </a:r>
          </a:p>
          <a:p>
            <a:pPr lvl="1"/>
            <a:r>
              <a:rPr lang="en-US" dirty="0"/>
              <a:t>Fosters collaboration among directors, investors, and governance stakeholders</a:t>
            </a:r>
          </a:p>
          <a:p>
            <a:pPr lvl="1"/>
            <a:r>
              <a:rPr lang="en-US" dirty="0">
                <a:solidFill>
                  <a:schemeClr val="accent5"/>
                </a:solidFill>
                <a:hlinkClick r:id="rId3">
                  <a:extLst>
                    <a:ext uri="{A12FA001-AC4F-418D-AE19-62706E023703}">
                      <ahyp:hlinkClr xmlns:ahyp="http://schemas.microsoft.com/office/drawing/2018/hyperlinkcolor" val="tx"/>
                    </a:ext>
                  </a:extLst>
                </a:hlinkClick>
              </a:rPr>
              <a:t>https://www.nacdonline.org/</a:t>
            </a:r>
            <a:r>
              <a:rPr lang="en-US" dirty="0">
                <a:solidFill>
                  <a:schemeClr val="accent5"/>
                </a:solidFill>
              </a:rPr>
              <a:t> </a:t>
            </a:r>
          </a:p>
          <a:p>
            <a:pPr lvl="1"/>
            <a:endParaRPr lang="en-US" dirty="0">
              <a:highlight>
                <a:srgbClr val="FFFF00"/>
              </a:highlight>
            </a:endParaRPr>
          </a:p>
          <a:p>
            <a:pPr marL="109728" indent="0">
              <a:buNone/>
            </a:pPr>
            <a:endParaRPr lang="en-US" dirty="0"/>
          </a:p>
        </p:txBody>
      </p:sp>
      <p:pic>
        <p:nvPicPr>
          <p:cNvPr id="4" name="Picture 3">
            <a:extLst>
              <a:ext uri="{FF2B5EF4-FFF2-40B4-BE49-F238E27FC236}">
                <a16:creationId xmlns:a16="http://schemas.microsoft.com/office/drawing/2014/main" id="{E97174B5-8371-43A7-B41B-DF2363367092}"/>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D11368BF-1553-42D8-9FE8-1A076A4EF9C7}"/>
              </a:ext>
            </a:extLst>
          </p:cNvPr>
          <p:cNvSpPr txBox="1">
            <a:spLocks/>
          </p:cNvSpPr>
          <p:nvPr/>
        </p:nvSpPr>
        <p:spPr>
          <a:xfrm>
            <a:off x="0" y="0"/>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a:solidFill>
                  <a:schemeClr val="accent2"/>
                </a:solidFill>
              </a:rPr>
              <a:t>BEYOND C-SUITE</a:t>
            </a:r>
            <a:endParaRPr lang="en-US" dirty="0">
              <a:solidFill>
                <a:schemeClr val="accent2"/>
              </a:solidFill>
            </a:endParaRPr>
          </a:p>
        </p:txBody>
      </p:sp>
    </p:spTree>
    <p:extLst>
      <p:ext uri="{BB962C8B-B14F-4D97-AF65-F5344CB8AC3E}">
        <p14:creationId xmlns:p14="http://schemas.microsoft.com/office/powerpoint/2010/main" val="1146250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BEEB7-2956-4CF4-BB37-CAA8D9162FF3}"/>
              </a:ext>
            </a:extLst>
          </p:cNvPr>
          <p:cNvSpPr>
            <a:spLocks noGrp="1"/>
          </p:cNvSpPr>
          <p:nvPr>
            <p:ph type="title"/>
          </p:nvPr>
        </p:nvSpPr>
        <p:spPr/>
        <p:txBody>
          <a:bodyPr/>
          <a:lstStyle/>
          <a:p>
            <a:r>
              <a:rPr lang="en-US" dirty="0"/>
              <a:t>Board of Directors</a:t>
            </a:r>
          </a:p>
        </p:txBody>
      </p:sp>
      <p:sp>
        <p:nvSpPr>
          <p:cNvPr id="3" name="Content Placeholder 2">
            <a:extLst>
              <a:ext uri="{FF2B5EF4-FFF2-40B4-BE49-F238E27FC236}">
                <a16:creationId xmlns:a16="http://schemas.microsoft.com/office/drawing/2014/main" id="{E5D7B5E3-3707-4747-950F-7F82D2E2CA36}"/>
              </a:ext>
            </a:extLst>
          </p:cNvPr>
          <p:cNvSpPr>
            <a:spLocks noGrp="1"/>
          </p:cNvSpPr>
          <p:nvPr>
            <p:ph idx="1"/>
          </p:nvPr>
        </p:nvSpPr>
        <p:spPr/>
        <p:txBody>
          <a:bodyPr>
            <a:normAutofit/>
          </a:bodyPr>
          <a:lstStyle/>
          <a:p>
            <a:r>
              <a:rPr lang="en-US" dirty="0"/>
              <a:t>The American College of Corporate Directors (ACCD)</a:t>
            </a:r>
          </a:p>
          <a:p>
            <a:pPr lvl="1"/>
            <a:r>
              <a:rPr lang="en-US" dirty="0"/>
              <a:t>A networking, educational and credentialing organization for directors of publicly held companies</a:t>
            </a:r>
          </a:p>
          <a:p>
            <a:pPr lvl="1"/>
            <a:r>
              <a:rPr lang="en-US" u="sng" dirty="0"/>
              <a:t>Mission</a:t>
            </a:r>
            <a:r>
              <a:rPr lang="en-US" dirty="0"/>
              <a:t>: to provide members with the highest standard of instruction, theory and practice surrounding the important, complex, and timely issues facing public companies today</a:t>
            </a:r>
          </a:p>
          <a:p>
            <a:pPr lvl="1"/>
            <a:r>
              <a:rPr lang="en-US" dirty="0"/>
              <a:t>A certification from The ACCD is an important credential for board leadership, and a useful tool for members interested in acquiring additional board seats</a:t>
            </a:r>
          </a:p>
          <a:p>
            <a:pPr lvl="1"/>
            <a:r>
              <a:rPr lang="en-US" dirty="0">
                <a:solidFill>
                  <a:schemeClr val="accent5"/>
                </a:solidFill>
                <a:hlinkClick r:id="rId3">
                  <a:extLst>
                    <a:ext uri="{A12FA001-AC4F-418D-AE19-62706E023703}">
                      <ahyp:hlinkClr xmlns:ahyp="http://schemas.microsoft.com/office/drawing/2018/hyperlinkcolor" val="tx"/>
                    </a:ext>
                  </a:extLst>
                </a:hlinkClick>
              </a:rPr>
              <a:t>https://accdirectors.com/</a:t>
            </a:r>
            <a:endParaRPr lang="en-US" dirty="0">
              <a:solidFill>
                <a:schemeClr val="accent5"/>
              </a:solidFill>
            </a:endParaRPr>
          </a:p>
          <a:p>
            <a:pPr lvl="1"/>
            <a:endParaRPr lang="en-US" dirty="0"/>
          </a:p>
          <a:p>
            <a:endParaRPr lang="en-US" dirty="0"/>
          </a:p>
        </p:txBody>
      </p:sp>
      <p:pic>
        <p:nvPicPr>
          <p:cNvPr id="4" name="Picture 3">
            <a:extLst>
              <a:ext uri="{FF2B5EF4-FFF2-40B4-BE49-F238E27FC236}">
                <a16:creationId xmlns:a16="http://schemas.microsoft.com/office/drawing/2014/main" id="{B6DAF2EE-5ABE-4FB5-AB8C-3963B4A22ACC}"/>
              </a:ext>
            </a:extLst>
          </p:cNvPr>
          <p:cNvPicPr>
            <a:picLocks noChangeAspect="1"/>
          </p:cNvPicPr>
          <p:nvPr/>
        </p:nvPicPr>
        <p:blipFill>
          <a:blip r:embed="rId4"/>
          <a:stretch>
            <a:fillRect/>
          </a:stretch>
        </p:blipFill>
        <p:spPr>
          <a:xfrm>
            <a:off x="9363076" y="574224"/>
            <a:ext cx="2828924" cy="1058303"/>
          </a:xfrm>
          <a:prstGeom prst="rect">
            <a:avLst/>
          </a:prstGeom>
        </p:spPr>
      </p:pic>
      <p:sp>
        <p:nvSpPr>
          <p:cNvPr id="5" name="Title 3">
            <a:extLst>
              <a:ext uri="{FF2B5EF4-FFF2-40B4-BE49-F238E27FC236}">
                <a16:creationId xmlns:a16="http://schemas.microsoft.com/office/drawing/2014/main" id="{6B9A4623-E18F-4F12-BFE1-2B1C55A3F352}"/>
              </a:ext>
            </a:extLst>
          </p:cNvPr>
          <p:cNvSpPr txBox="1">
            <a:spLocks/>
          </p:cNvSpPr>
          <p:nvPr/>
        </p:nvSpPr>
        <p:spPr>
          <a:xfrm>
            <a:off x="0" y="0"/>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a:solidFill>
                  <a:schemeClr val="accent2"/>
                </a:solidFill>
              </a:rPr>
              <a:t>BEYOND C-SUITE</a:t>
            </a:r>
            <a:endParaRPr lang="en-US" dirty="0">
              <a:solidFill>
                <a:schemeClr val="accent2"/>
              </a:solidFill>
            </a:endParaRPr>
          </a:p>
        </p:txBody>
      </p:sp>
    </p:spTree>
    <p:extLst>
      <p:ext uri="{BB962C8B-B14F-4D97-AF65-F5344CB8AC3E}">
        <p14:creationId xmlns:p14="http://schemas.microsoft.com/office/powerpoint/2010/main" val="489018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Pay it Forward!</a:t>
            </a:r>
          </a:p>
        </p:txBody>
      </p:sp>
      <p:sp>
        <p:nvSpPr>
          <p:cNvPr id="3" name="Content Placeholder 2"/>
          <p:cNvSpPr>
            <a:spLocks noGrp="1"/>
          </p:cNvSpPr>
          <p:nvPr>
            <p:ph idx="1"/>
          </p:nvPr>
        </p:nvSpPr>
        <p:spPr/>
        <p:txBody>
          <a:bodyPr/>
          <a:lstStyle/>
          <a:p>
            <a:r>
              <a:rPr lang="en-US" dirty="0"/>
              <a:t>Healthcare leadership organizations can help upcoming HTM leaders become healthcare executives through…</a:t>
            </a:r>
          </a:p>
          <a:p>
            <a:pPr lvl="1"/>
            <a:r>
              <a:rPr lang="en-US" dirty="0"/>
              <a:t>Becoming a mentor</a:t>
            </a:r>
          </a:p>
          <a:p>
            <a:pPr lvl="1"/>
            <a:r>
              <a:rPr lang="en-US" dirty="0"/>
              <a:t>Fundraising and Scholarships</a:t>
            </a:r>
          </a:p>
          <a:p>
            <a:pPr lvl="1"/>
            <a:r>
              <a:rPr lang="en-US" dirty="0"/>
              <a:t>Executive internships</a:t>
            </a:r>
          </a:p>
          <a:p>
            <a:pPr lvl="1"/>
            <a:r>
              <a:rPr lang="en-US" dirty="0"/>
              <a:t>Educational programs</a:t>
            </a:r>
          </a:p>
        </p:txBody>
      </p:sp>
      <p:pic>
        <p:nvPicPr>
          <p:cNvPr id="4" name="Picture 3">
            <a:extLst>
              <a:ext uri="{FF2B5EF4-FFF2-40B4-BE49-F238E27FC236}">
                <a16:creationId xmlns:a16="http://schemas.microsoft.com/office/drawing/2014/main" id="{6ADD638E-87D7-4997-9276-748E011D30F0}"/>
              </a:ext>
            </a:extLst>
          </p:cNvPr>
          <p:cNvPicPr>
            <a:picLocks noChangeAspect="1"/>
          </p:cNvPicPr>
          <p:nvPr/>
        </p:nvPicPr>
        <p:blipFill>
          <a:blip r:embed="rId3"/>
          <a:stretch>
            <a:fillRect/>
          </a:stretch>
        </p:blipFill>
        <p:spPr>
          <a:xfrm>
            <a:off x="9363076" y="574224"/>
            <a:ext cx="2828924" cy="1058303"/>
          </a:xfrm>
          <a:prstGeom prst="rect">
            <a:avLst/>
          </a:prstGeom>
        </p:spPr>
      </p:pic>
      <p:sp>
        <p:nvSpPr>
          <p:cNvPr id="6" name="Title 3">
            <a:extLst>
              <a:ext uri="{FF2B5EF4-FFF2-40B4-BE49-F238E27FC236}">
                <a16:creationId xmlns:a16="http://schemas.microsoft.com/office/drawing/2014/main" id="{2AC749DA-2318-4C7C-806E-88360839DA17}"/>
              </a:ext>
            </a:extLst>
          </p:cNvPr>
          <p:cNvSpPr txBox="1">
            <a:spLocks/>
          </p:cNvSpPr>
          <p:nvPr/>
        </p:nvSpPr>
        <p:spPr>
          <a:xfrm>
            <a:off x="0" y="0"/>
            <a:ext cx="10363200" cy="1362075"/>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defTabSz="914400"/>
            <a:r>
              <a:rPr lang="en-US">
                <a:solidFill>
                  <a:schemeClr val="accent2"/>
                </a:solidFill>
              </a:rPr>
              <a:t>BEYOND C-SUITE</a:t>
            </a:r>
            <a:endParaRPr lang="en-US" dirty="0">
              <a:solidFill>
                <a:schemeClr val="accent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7145E-97CF-44DA-9C3B-E602B1106ED4}"/>
              </a:ext>
            </a:extLst>
          </p:cNvPr>
          <p:cNvSpPr>
            <a:spLocks noGrp="1"/>
          </p:cNvSpPr>
          <p:nvPr>
            <p:ph type="title"/>
          </p:nvPr>
        </p:nvSpPr>
        <p:spPr/>
        <p:txBody>
          <a:bodyPr/>
          <a:lstStyle/>
          <a:p>
            <a:r>
              <a:rPr lang="en-US" dirty="0"/>
              <a:t>Advice from the Professionals</a:t>
            </a:r>
          </a:p>
        </p:txBody>
      </p:sp>
      <p:pic>
        <p:nvPicPr>
          <p:cNvPr id="4" name="Picture 3">
            <a:extLst>
              <a:ext uri="{FF2B5EF4-FFF2-40B4-BE49-F238E27FC236}">
                <a16:creationId xmlns:a16="http://schemas.microsoft.com/office/drawing/2014/main" id="{64BC5374-B8D3-4E38-A707-DB7D346DE414}"/>
              </a:ext>
            </a:extLst>
          </p:cNvPr>
          <p:cNvPicPr>
            <a:picLocks noChangeAspect="1"/>
          </p:cNvPicPr>
          <p:nvPr/>
        </p:nvPicPr>
        <p:blipFill>
          <a:blip r:embed="rId3"/>
          <a:stretch>
            <a:fillRect/>
          </a:stretch>
        </p:blipFill>
        <p:spPr>
          <a:xfrm>
            <a:off x="9363076" y="574225"/>
            <a:ext cx="2828924" cy="1058303"/>
          </a:xfrm>
          <a:prstGeom prst="rect">
            <a:avLst/>
          </a:prstGeom>
        </p:spPr>
      </p:pic>
      <p:sp>
        <p:nvSpPr>
          <p:cNvPr id="5" name="Speech Bubble: Oval 4">
            <a:extLst>
              <a:ext uri="{FF2B5EF4-FFF2-40B4-BE49-F238E27FC236}">
                <a16:creationId xmlns:a16="http://schemas.microsoft.com/office/drawing/2014/main" id="{6F21BB39-F6E6-4770-A9AE-2D0BF6A35620}"/>
              </a:ext>
            </a:extLst>
          </p:cNvPr>
          <p:cNvSpPr/>
          <p:nvPr/>
        </p:nvSpPr>
        <p:spPr>
          <a:xfrm>
            <a:off x="8136832" y="3975107"/>
            <a:ext cx="3253410" cy="2023127"/>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“People are always watching, so whatever you do, make it the best!” JD</a:t>
            </a:r>
          </a:p>
        </p:txBody>
      </p:sp>
      <p:sp>
        <p:nvSpPr>
          <p:cNvPr id="6" name="Speech Bubble: Oval 5">
            <a:extLst>
              <a:ext uri="{FF2B5EF4-FFF2-40B4-BE49-F238E27FC236}">
                <a16:creationId xmlns:a16="http://schemas.microsoft.com/office/drawing/2014/main" id="{90E18FF2-CE55-49AB-B69F-9FD086489689}"/>
              </a:ext>
            </a:extLst>
          </p:cNvPr>
          <p:cNvSpPr/>
          <p:nvPr/>
        </p:nvSpPr>
        <p:spPr>
          <a:xfrm>
            <a:off x="549964" y="2317802"/>
            <a:ext cx="3028124" cy="2023127"/>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“Get mentors and a lot of them in different areas.” JN</a:t>
            </a:r>
          </a:p>
        </p:txBody>
      </p:sp>
      <p:sp>
        <p:nvSpPr>
          <p:cNvPr id="7" name="Speech Bubble: Oval 6">
            <a:extLst>
              <a:ext uri="{FF2B5EF4-FFF2-40B4-BE49-F238E27FC236}">
                <a16:creationId xmlns:a16="http://schemas.microsoft.com/office/drawing/2014/main" id="{547AA997-CA51-4AC6-9269-33310DD4F488}"/>
              </a:ext>
            </a:extLst>
          </p:cNvPr>
          <p:cNvSpPr/>
          <p:nvPr/>
        </p:nvSpPr>
        <p:spPr>
          <a:xfrm>
            <a:off x="3375990" y="4251127"/>
            <a:ext cx="3253410" cy="1424705"/>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“It’s a journey not a destination.” LM</a:t>
            </a:r>
          </a:p>
        </p:txBody>
      </p:sp>
      <p:sp>
        <p:nvSpPr>
          <p:cNvPr id="8" name="Speech Bubble: Oval 7">
            <a:extLst>
              <a:ext uri="{FF2B5EF4-FFF2-40B4-BE49-F238E27FC236}">
                <a16:creationId xmlns:a16="http://schemas.microsoft.com/office/drawing/2014/main" id="{D1A3DE0C-9CED-4B2E-9C31-C45CB8C186AE}"/>
              </a:ext>
            </a:extLst>
          </p:cNvPr>
          <p:cNvSpPr/>
          <p:nvPr/>
        </p:nvSpPr>
        <p:spPr>
          <a:xfrm>
            <a:off x="5754757" y="2282737"/>
            <a:ext cx="2895602" cy="1424704"/>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“Develop a good work-life balance.” JN</a:t>
            </a:r>
          </a:p>
        </p:txBody>
      </p:sp>
    </p:spTree>
    <p:extLst>
      <p:ext uri="{BB962C8B-B14F-4D97-AF65-F5344CB8AC3E}">
        <p14:creationId xmlns:p14="http://schemas.microsoft.com/office/powerpoint/2010/main" val="281399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A31C6-BA8C-44A3-B852-72DA7EF88481}"/>
              </a:ext>
            </a:extLst>
          </p:cNvPr>
          <p:cNvSpPr>
            <a:spLocks noGrp="1"/>
          </p:cNvSpPr>
          <p:nvPr>
            <p:ph type="title"/>
          </p:nvPr>
        </p:nvSpPr>
        <p:spPr/>
        <p:txBody>
          <a:bodyPr/>
          <a:lstStyle/>
          <a:p>
            <a:r>
              <a:rPr lang="en-US" dirty="0"/>
              <a:t>Advice from the Professionals</a:t>
            </a:r>
          </a:p>
        </p:txBody>
      </p:sp>
      <p:sp>
        <p:nvSpPr>
          <p:cNvPr id="4" name="Speech Bubble: Oval 3">
            <a:extLst>
              <a:ext uri="{FF2B5EF4-FFF2-40B4-BE49-F238E27FC236}">
                <a16:creationId xmlns:a16="http://schemas.microsoft.com/office/drawing/2014/main" id="{9328FBB0-814D-4289-861A-CAFDF4186D55}"/>
              </a:ext>
            </a:extLst>
          </p:cNvPr>
          <p:cNvSpPr/>
          <p:nvPr/>
        </p:nvSpPr>
        <p:spPr>
          <a:xfrm>
            <a:off x="175629" y="1999924"/>
            <a:ext cx="4406987" cy="2997149"/>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“You can lead an unfamiliar department of operation by just learning the Work flows and the high level concepts and lead at the strategical level.”  CIO NJ</a:t>
            </a:r>
          </a:p>
        </p:txBody>
      </p:sp>
      <p:pic>
        <p:nvPicPr>
          <p:cNvPr id="5" name="Picture 4">
            <a:extLst>
              <a:ext uri="{FF2B5EF4-FFF2-40B4-BE49-F238E27FC236}">
                <a16:creationId xmlns:a16="http://schemas.microsoft.com/office/drawing/2014/main" id="{A25DEAE9-21FD-462C-98F9-50B52E9C09FE}"/>
              </a:ext>
            </a:extLst>
          </p:cNvPr>
          <p:cNvPicPr>
            <a:picLocks noChangeAspect="1"/>
          </p:cNvPicPr>
          <p:nvPr/>
        </p:nvPicPr>
        <p:blipFill>
          <a:blip r:embed="rId3"/>
          <a:stretch>
            <a:fillRect/>
          </a:stretch>
        </p:blipFill>
        <p:spPr>
          <a:xfrm>
            <a:off x="9363076" y="574225"/>
            <a:ext cx="2828924" cy="1058303"/>
          </a:xfrm>
          <a:prstGeom prst="rect">
            <a:avLst/>
          </a:prstGeom>
        </p:spPr>
      </p:pic>
      <p:sp>
        <p:nvSpPr>
          <p:cNvPr id="6" name="Speech Bubble: Oval 5">
            <a:extLst>
              <a:ext uri="{FF2B5EF4-FFF2-40B4-BE49-F238E27FC236}">
                <a16:creationId xmlns:a16="http://schemas.microsoft.com/office/drawing/2014/main" id="{56AE2E1F-6393-4FD9-B871-2F0170758737}"/>
              </a:ext>
            </a:extLst>
          </p:cNvPr>
          <p:cNvSpPr/>
          <p:nvPr/>
        </p:nvSpPr>
        <p:spPr>
          <a:xfrm>
            <a:off x="7263244" y="1491724"/>
            <a:ext cx="4753127" cy="3156477"/>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“Do not reject a job offer until you see in writing the numbers and benefits.  Sometimes title can be same but compensation can be as per your expectation.” Sr Director NYC</a:t>
            </a:r>
          </a:p>
          <a:p>
            <a:endParaRPr lang="en-US" sz="1600" dirty="0">
              <a:solidFill>
                <a:schemeClr val="bg1"/>
              </a:solidFill>
            </a:endParaRPr>
          </a:p>
        </p:txBody>
      </p:sp>
      <p:sp>
        <p:nvSpPr>
          <p:cNvPr id="9" name="Speech Bubble: Oval 8">
            <a:extLst>
              <a:ext uri="{FF2B5EF4-FFF2-40B4-BE49-F238E27FC236}">
                <a16:creationId xmlns:a16="http://schemas.microsoft.com/office/drawing/2014/main" id="{2F4EB94D-CB69-46B5-A204-A98C85042F1C}"/>
              </a:ext>
            </a:extLst>
          </p:cNvPr>
          <p:cNvSpPr/>
          <p:nvPr/>
        </p:nvSpPr>
        <p:spPr>
          <a:xfrm>
            <a:off x="4687167" y="2283165"/>
            <a:ext cx="2436199" cy="1749135"/>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“Look for opportunities in failures.”  CTO NYC</a:t>
            </a:r>
          </a:p>
        </p:txBody>
      </p:sp>
      <p:sp>
        <p:nvSpPr>
          <p:cNvPr id="10" name="Speech Bubble: Oval 9">
            <a:extLst>
              <a:ext uri="{FF2B5EF4-FFF2-40B4-BE49-F238E27FC236}">
                <a16:creationId xmlns:a16="http://schemas.microsoft.com/office/drawing/2014/main" id="{FC1E5F58-D4BD-4237-93C5-A52BEDC7A9BF}"/>
              </a:ext>
            </a:extLst>
          </p:cNvPr>
          <p:cNvSpPr/>
          <p:nvPr/>
        </p:nvSpPr>
        <p:spPr>
          <a:xfrm>
            <a:off x="1997155" y="4864201"/>
            <a:ext cx="7816221" cy="1707597"/>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“Being a member of professional organization is good. For leadership results, you have to be a very active member of more than one professional org or societies.” CEO NY</a:t>
            </a:r>
          </a:p>
        </p:txBody>
      </p:sp>
    </p:spTree>
    <p:extLst>
      <p:ext uri="{BB962C8B-B14F-4D97-AF65-F5344CB8AC3E}">
        <p14:creationId xmlns:p14="http://schemas.microsoft.com/office/powerpoint/2010/main" val="65676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P spid="1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A31C6-BA8C-44A3-B852-72DA7EF88481}"/>
              </a:ext>
            </a:extLst>
          </p:cNvPr>
          <p:cNvSpPr>
            <a:spLocks noGrp="1"/>
          </p:cNvSpPr>
          <p:nvPr>
            <p:ph type="title"/>
          </p:nvPr>
        </p:nvSpPr>
        <p:spPr/>
        <p:txBody>
          <a:bodyPr/>
          <a:lstStyle/>
          <a:p>
            <a:r>
              <a:rPr lang="en-US" dirty="0"/>
              <a:t>Advice from the Professionals</a:t>
            </a:r>
          </a:p>
        </p:txBody>
      </p:sp>
      <p:sp>
        <p:nvSpPr>
          <p:cNvPr id="4" name="Speech Bubble: Oval 3">
            <a:extLst>
              <a:ext uri="{FF2B5EF4-FFF2-40B4-BE49-F238E27FC236}">
                <a16:creationId xmlns:a16="http://schemas.microsoft.com/office/drawing/2014/main" id="{9328FBB0-814D-4289-861A-CAFDF4186D55}"/>
              </a:ext>
            </a:extLst>
          </p:cNvPr>
          <p:cNvSpPr/>
          <p:nvPr/>
        </p:nvSpPr>
        <p:spPr>
          <a:xfrm>
            <a:off x="6096000" y="4031673"/>
            <a:ext cx="5721928" cy="2445995"/>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“When you are ready for the next step in your career, do not wait for your current employer to give you a chance. Instead find an employer who is ready to take a chance with you.”   CNO NYC</a:t>
            </a:r>
          </a:p>
        </p:txBody>
      </p:sp>
      <p:pic>
        <p:nvPicPr>
          <p:cNvPr id="5" name="Picture 4">
            <a:extLst>
              <a:ext uri="{FF2B5EF4-FFF2-40B4-BE49-F238E27FC236}">
                <a16:creationId xmlns:a16="http://schemas.microsoft.com/office/drawing/2014/main" id="{A25DEAE9-21FD-462C-98F9-50B52E9C09FE}"/>
              </a:ext>
            </a:extLst>
          </p:cNvPr>
          <p:cNvPicPr>
            <a:picLocks noChangeAspect="1"/>
          </p:cNvPicPr>
          <p:nvPr/>
        </p:nvPicPr>
        <p:blipFill>
          <a:blip r:embed="rId3"/>
          <a:stretch>
            <a:fillRect/>
          </a:stretch>
        </p:blipFill>
        <p:spPr>
          <a:xfrm>
            <a:off x="9363076" y="574225"/>
            <a:ext cx="2828924" cy="1058303"/>
          </a:xfrm>
          <a:prstGeom prst="rect">
            <a:avLst/>
          </a:prstGeom>
        </p:spPr>
      </p:pic>
      <p:sp>
        <p:nvSpPr>
          <p:cNvPr id="6" name="Speech Bubble: Oval 5">
            <a:extLst>
              <a:ext uri="{FF2B5EF4-FFF2-40B4-BE49-F238E27FC236}">
                <a16:creationId xmlns:a16="http://schemas.microsoft.com/office/drawing/2014/main" id="{56AE2E1F-6393-4FD9-B871-2F0170758737}"/>
              </a:ext>
            </a:extLst>
          </p:cNvPr>
          <p:cNvSpPr/>
          <p:nvPr/>
        </p:nvSpPr>
        <p:spPr>
          <a:xfrm>
            <a:off x="814377" y="4149312"/>
            <a:ext cx="5013718" cy="2328356"/>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“Manage a department whose knowledge you do not have. This will lead to real leadership skills as you are completely dependent on your team.” CIO NJ</a:t>
            </a:r>
          </a:p>
        </p:txBody>
      </p:sp>
      <p:sp>
        <p:nvSpPr>
          <p:cNvPr id="7" name="Speech Bubble: Oval 6">
            <a:extLst>
              <a:ext uri="{FF2B5EF4-FFF2-40B4-BE49-F238E27FC236}">
                <a16:creationId xmlns:a16="http://schemas.microsoft.com/office/drawing/2014/main" id="{7B69D892-0746-46F1-981A-EA2563772267}"/>
              </a:ext>
            </a:extLst>
          </p:cNvPr>
          <p:cNvSpPr/>
          <p:nvPr/>
        </p:nvSpPr>
        <p:spPr>
          <a:xfrm>
            <a:off x="814377" y="1901988"/>
            <a:ext cx="5091614" cy="1981288"/>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“Develop new skills, especially the skills of the leaders who you inspire to become one day, like communications skills.” CIO NJ</a:t>
            </a:r>
          </a:p>
        </p:txBody>
      </p:sp>
      <p:sp>
        <p:nvSpPr>
          <p:cNvPr id="9" name="Speech Bubble: Oval 8">
            <a:extLst>
              <a:ext uri="{FF2B5EF4-FFF2-40B4-BE49-F238E27FC236}">
                <a16:creationId xmlns:a16="http://schemas.microsoft.com/office/drawing/2014/main" id="{65AA82D5-AA91-472E-A769-B337107861C9}"/>
              </a:ext>
            </a:extLst>
          </p:cNvPr>
          <p:cNvSpPr/>
          <p:nvPr/>
        </p:nvSpPr>
        <p:spPr>
          <a:xfrm>
            <a:off x="6614201" y="1901988"/>
            <a:ext cx="4685526" cy="1848678"/>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“Do not be discouraged…If you fail you have the courage to try. If you succeed you beat all the odds.”  Sr Director. NY</a:t>
            </a:r>
          </a:p>
        </p:txBody>
      </p:sp>
    </p:spTree>
    <p:extLst>
      <p:ext uri="{BB962C8B-B14F-4D97-AF65-F5344CB8AC3E}">
        <p14:creationId xmlns:p14="http://schemas.microsoft.com/office/powerpoint/2010/main" val="194103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8A925-55E8-45EC-858B-666D04E0274E}"/>
              </a:ext>
            </a:extLst>
          </p:cNvPr>
          <p:cNvSpPr>
            <a:spLocks noGrp="1"/>
          </p:cNvSpPr>
          <p:nvPr>
            <p:ph type="title"/>
          </p:nvPr>
        </p:nvSpPr>
        <p:spPr/>
        <p:txBody>
          <a:bodyPr/>
          <a:lstStyle/>
          <a:p>
            <a:r>
              <a:rPr lang="en-US" dirty="0">
                <a:solidFill>
                  <a:schemeClr val="accent2"/>
                </a:solidFill>
              </a:rPr>
              <a:t>Questions?</a:t>
            </a:r>
          </a:p>
        </p:txBody>
      </p:sp>
      <p:pic>
        <p:nvPicPr>
          <p:cNvPr id="6" name="Picture 5">
            <a:extLst>
              <a:ext uri="{FF2B5EF4-FFF2-40B4-BE49-F238E27FC236}">
                <a16:creationId xmlns:a16="http://schemas.microsoft.com/office/drawing/2014/main" id="{19D199C3-CA5A-4B0D-A9DC-38029566B585}"/>
              </a:ext>
            </a:extLst>
          </p:cNvPr>
          <p:cNvPicPr>
            <a:picLocks noChangeAspect="1"/>
          </p:cNvPicPr>
          <p:nvPr/>
        </p:nvPicPr>
        <p:blipFill>
          <a:blip r:embed="rId3"/>
          <a:stretch>
            <a:fillRect/>
          </a:stretch>
        </p:blipFill>
        <p:spPr>
          <a:xfrm>
            <a:off x="3746885" y="1766655"/>
            <a:ext cx="4186377" cy="4465469"/>
          </a:xfrm>
          <a:prstGeom prst="rect">
            <a:avLst/>
          </a:prstGeom>
        </p:spPr>
      </p:pic>
      <p:pic>
        <p:nvPicPr>
          <p:cNvPr id="7" name="Picture 6">
            <a:extLst>
              <a:ext uri="{FF2B5EF4-FFF2-40B4-BE49-F238E27FC236}">
                <a16:creationId xmlns:a16="http://schemas.microsoft.com/office/drawing/2014/main" id="{2BFBA9C6-87F7-4547-87E9-BA72884EE6DE}"/>
              </a:ext>
            </a:extLst>
          </p:cNvPr>
          <p:cNvPicPr>
            <a:picLocks noChangeAspect="1"/>
          </p:cNvPicPr>
          <p:nvPr/>
        </p:nvPicPr>
        <p:blipFill>
          <a:blip r:embed="rId4"/>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751042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F8C90-8242-4D06-868A-3301B02FAE2E}"/>
              </a:ext>
            </a:extLst>
          </p:cNvPr>
          <p:cNvSpPr>
            <a:spLocks noGrp="1"/>
          </p:cNvSpPr>
          <p:nvPr>
            <p:ph type="title"/>
          </p:nvPr>
        </p:nvSpPr>
        <p:spPr/>
        <p:txBody>
          <a:bodyPr/>
          <a:lstStyle/>
          <a:p>
            <a:r>
              <a:rPr lang="en-US" dirty="0">
                <a:solidFill>
                  <a:schemeClr val="accent2"/>
                </a:solidFill>
              </a:rPr>
              <a:t>Thank You!</a:t>
            </a:r>
          </a:p>
        </p:txBody>
      </p:sp>
      <p:sp>
        <p:nvSpPr>
          <p:cNvPr id="4" name="Text Placeholder 3">
            <a:extLst>
              <a:ext uri="{FF2B5EF4-FFF2-40B4-BE49-F238E27FC236}">
                <a16:creationId xmlns:a16="http://schemas.microsoft.com/office/drawing/2014/main" id="{65457F92-DAB3-48FC-B504-AFB9C1149ED1}"/>
              </a:ext>
            </a:extLst>
          </p:cNvPr>
          <p:cNvSpPr>
            <a:spLocks noGrp="1"/>
          </p:cNvSpPr>
          <p:nvPr>
            <p:ph type="body" idx="1"/>
          </p:nvPr>
        </p:nvSpPr>
        <p:spPr>
          <a:xfrm>
            <a:off x="6702175" y="4084307"/>
            <a:ext cx="3830858" cy="1509712"/>
          </a:xfrm>
        </p:spPr>
        <p:txBody>
          <a:bodyPr/>
          <a:lstStyle/>
          <a:p>
            <a:r>
              <a:rPr lang="en-US" sz="2000" dirty="0"/>
              <a:t>Katherine Navarro</a:t>
            </a:r>
          </a:p>
          <a:p>
            <a:r>
              <a:rPr lang="en-US" sz="2000" dirty="0"/>
              <a:t>210-949-3997</a:t>
            </a:r>
          </a:p>
          <a:p>
            <a:r>
              <a:rPr lang="en-US" sz="2000" dirty="0">
                <a:solidFill>
                  <a:schemeClr val="accent2"/>
                </a:solidFill>
                <a:hlinkClick r:id="rId3">
                  <a:extLst>
                    <a:ext uri="{A12FA001-AC4F-418D-AE19-62706E023703}">
                      <ahyp:hlinkClr xmlns:ahyp="http://schemas.microsoft.com/office/drawing/2018/hyperlinkcolor" val="tx"/>
                    </a:ext>
                  </a:extLst>
                </a:hlinkClick>
              </a:rPr>
              <a:t>Katherine.Breffeilh@va.gov</a:t>
            </a:r>
            <a:endParaRPr lang="en-US" sz="2000" dirty="0">
              <a:solidFill>
                <a:schemeClr val="accent2"/>
              </a:solidFill>
            </a:endParaRPr>
          </a:p>
          <a:p>
            <a:endParaRPr lang="en-US" dirty="0"/>
          </a:p>
        </p:txBody>
      </p:sp>
      <p:sp>
        <p:nvSpPr>
          <p:cNvPr id="5" name="Text Placeholder 3">
            <a:extLst>
              <a:ext uri="{FF2B5EF4-FFF2-40B4-BE49-F238E27FC236}">
                <a16:creationId xmlns:a16="http://schemas.microsoft.com/office/drawing/2014/main" id="{86D5F4A9-0E46-4E1F-824E-F8B1E7524FF1}"/>
              </a:ext>
            </a:extLst>
          </p:cNvPr>
          <p:cNvSpPr txBox="1">
            <a:spLocks/>
          </p:cNvSpPr>
          <p:nvPr/>
        </p:nvSpPr>
        <p:spPr>
          <a:xfrm>
            <a:off x="973357" y="4084307"/>
            <a:ext cx="5509635" cy="1509712"/>
          </a:xfrm>
          <a:prstGeom prst="rect">
            <a:avLst/>
          </a:prstGeom>
        </p:spPr>
        <p:txBody>
          <a:bodyPr vert="horz" anchor="t">
            <a:normAutofit fontScale="85000" lnSpcReduction="10000"/>
          </a:bodyPr>
          <a:lstStyle>
            <a:lvl1pPr marL="45720" indent="0" algn="l" rtl="0" eaLnBrk="1" latinLnBrk="0" hangingPunct="1">
              <a:spcBef>
                <a:spcPts val="300"/>
              </a:spcBef>
              <a:buClr>
                <a:schemeClr val="accent3"/>
              </a:buClr>
              <a:buFont typeface="Georgia"/>
              <a:buNone/>
              <a:defRPr kumimoji="0" sz="2100" b="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None/>
              <a:defRPr kumimoji="0" sz="1800" kern="1200">
                <a:solidFill>
                  <a:schemeClr val="tx1">
                    <a:tint val="75000"/>
                  </a:schemeClr>
                </a:solidFill>
                <a:latin typeface="+mn-lt"/>
                <a:ea typeface="+mn-ea"/>
                <a:cs typeface="+mn-cs"/>
              </a:defRPr>
            </a:lvl2pPr>
            <a:lvl3pPr marL="923544" indent="-219456" algn="l" rtl="0" eaLnBrk="1" latinLnBrk="0" hangingPunct="1">
              <a:spcBef>
                <a:spcPts val="300"/>
              </a:spcBef>
              <a:buClr>
                <a:schemeClr val="accent1"/>
              </a:buClr>
              <a:buFont typeface="Wingdings 2"/>
              <a:buNone/>
              <a:defRPr kumimoji="0" sz="1600" kern="1200">
                <a:solidFill>
                  <a:schemeClr val="tx1">
                    <a:tint val="75000"/>
                  </a:schemeClr>
                </a:solidFill>
                <a:latin typeface="+mn-lt"/>
                <a:ea typeface="+mn-ea"/>
                <a:cs typeface="+mn-cs"/>
              </a:defRPr>
            </a:lvl3pPr>
            <a:lvl4pPr marL="1179576" indent="-201168" algn="l" rtl="0" eaLnBrk="1" latinLnBrk="0" hangingPunct="1">
              <a:spcBef>
                <a:spcPts val="300"/>
              </a:spcBef>
              <a:buClr>
                <a:schemeClr val="accent1"/>
              </a:buClr>
              <a:buFont typeface="Wingdings 2"/>
              <a:buNone/>
              <a:defRPr kumimoji="0" sz="1400" kern="1200">
                <a:solidFill>
                  <a:schemeClr val="tx1">
                    <a:tint val="75000"/>
                  </a:schemeClr>
                </a:solidFill>
                <a:latin typeface="+mn-lt"/>
                <a:ea typeface="+mn-ea"/>
                <a:cs typeface="+mn-cs"/>
              </a:defRPr>
            </a:lvl4pPr>
            <a:lvl5pPr marL="1389888" indent="-182880" algn="l" rtl="0" eaLnBrk="1" latinLnBrk="0" hangingPunct="1">
              <a:spcBef>
                <a:spcPts val="300"/>
              </a:spcBef>
              <a:buClr>
                <a:schemeClr val="accent3"/>
              </a:buClr>
              <a:buFont typeface="Georgia"/>
              <a:buNone/>
              <a:defRPr kumimoji="0" sz="1400" kern="1200">
                <a:solidFill>
                  <a:schemeClr val="tx1">
                    <a:tint val="75000"/>
                  </a:schemeClr>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defTabSz="914400"/>
            <a:r>
              <a:rPr lang="en-US" sz="2400" dirty="0"/>
              <a:t>Rehman Syed</a:t>
            </a:r>
          </a:p>
          <a:p>
            <a:pPr defTabSz="914400"/>
            <a:r>
              <a:rPr lang="en-US" sz="2400" dirty="0"/>
              <a:t>212-939-1940</a:t>
            </a:r>
          </a:p>
          <a:p>
            <a:pPr defTabSz="914400"/>
            <a:r>
              <a:rPr lang="en-US" sz="2400" dirty="0">
                <a:solidFill>
                  <a:schemeClr val="accent2"/>
                </a:solidFill>
                <a:hlinkClick r:id="rId4">
                  <a:extLst>
                    <a:ext uri="{A12FA001-AC4F-418D-AE19-62706E023703}">
                      <ahyp:hlinkClr xmlns:ahyp="http://schemas.microsoft.com/office/drawing/2018/hyperlinkcolor" val="tx"/>
                    </a:ext>
                  </a:extLst>
                </a:hlinkClick>
              </a:rPr>
              <a:t>SyedClinicalEngineer@gmail.com</a:t>
            </a:r>
            <a:endParaRPr lang="en-US" sz="2400" dirty="0">
              <a:solidFill>
                <a:schemeClr val="accent2"/>
              </a:solidFill>
            </a:endParaRPr>
          </a:p>
          <a:p>
            <a:pPr defTabSz="914400"/>
            <a:r>
              <a:rPr lang="en-US" sz="2400" u="sng" dirty="0">
                <a:solidFill>
                  <a:schemeClr val="accent2"/>
                </a:solidFill>
                <a:hlinkClick r:id="rId5">
                  <a:extLst>
                    <a:ext uri="{A12FA001-AC4F-418D-AE19-62706E023703}">
                      <ahyp:hlinkClr xmlns:ahyp="http://schemas.microsoft.com/office/drawing/2018/hyperlinkcolor" val="tx"/>
                    </a:ext>
                  </a:extLst>
                </a:hlinkClick>
              </a:rPr>
              <a:t>https://www.linkedin.com/in/rehman-syed/</a:t>
            </a:r>
            <a:endParaRPr lang="en-US" sz="2400" dirty="0">
              <a:solidFill>
                <a:schemeClr val="accent2"/>
              </a:solidFill>
            </a:endParaRPr>
          </a:p>
          <a:p>
            <a:pPr defTabSz="914400"/>
            <a:endParaRPr lang="en-US" dirty="0"/>
          </a:p>
        </p:txBody>
      </p:sp>
      <p:pic>
        <p:nvPicPr>
          <p:cNvPr id="6" name="Picture 5">
            <a:extLst>
              <a:ext uri="{FF2B5EF4-FFF2-40B4-BE49-F238E27FC236}">
                <a16:creationId xmlns:a16="http://schemas.microsoft.com/office/drawing/2014/main" id="{6F388BF9-5AF2-4EE8-809E-27AAB7F77DB2}"/>
              </a:ext>
            </a:extLst>
          </p:cNvPr>
          <p:cNvPicPr>
            <a:picLocks noChangeAspect="1"/>
          </p:cNvPicPr>
          <p:nvPr/>
        </p:nvPicPr>
        <p:blipFill>
          <a:blip r:embed="rId6"/>
          <a:stretch>
            <a:fillRect/>
          </a:stretch>
        </p:blipFill>
        <p:spPr>
          <a:xfrm>
            <a:off x="9363076" y="574225"/>
            <a:ext cx="2828924" cy="1058303"/>
          </a:xfrm>
          <a:prstGeom prst="rect">
            <a:avLst/>
          </a:prstGeom>
        </p:spPr>
      </p:pic>
    </p:spTree>
    <p:extLst>
      <p:ext uri="{BB962C8B-B14F-4D97-AF65-F5344CB8AC3E}">
        <p14:creationId xmlns:p14="http://schemas.microsoft.com/office/powerpoint/2010/main" val="36123388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ＭＳ ゴシック"/>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ＭＳ 明朝"/>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Urban.thmx</Template>
  <TotalTime>5115</TotalTime>
  <Words>12678</Words>
  <Application>Microsoft Office PowerPoint</Application>
  <PresentationFormat>Widescreen</PresentationFormat>
  <Paragraphs>1105</Paragraphs>
  <Slides>64</Slides>
  <Notes>64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Georgia</vt:lpstr>
      <vt:lpstr>Trebuchet MS</vt:lpstr>
      <vt:lpstr>Wingdings 2</vt:lpstr>
      <vt:lpstr>Urban</vt:lpstr>
      <vt:lpstr>From HTM to C-Suite </vt:lpstr>
      <vt:lpstr>About the Speakers</vt:lpstr>
      <vt:lpstr>About the Speakers</vt:lpstr>
      <vt:lpstr>Disclaimer</vt:lpstr>
      <vt:lpstr>The Professionals Interviewed</vt:lpstr>
      <vt:lpstr>Questions:</vt:lpstr>
      <vt:lpstr>Benefits of HTM in C-Suite</vt:lpstr>
      <vt:lpstr>From HTM to C-Suite</vt:lpstr>
      <vt:lpstr>From HTM to C-Suite</vt:lpstr>
      <vt:lpstr>The VA TCF Program</vt:lpstr>
      <vt:lpstr>The VA TCF Program</vt:lpstr>
      <vt:lpstr>How can we get from HTM to C-Suite?</vt:lpstr>
      <vt:lpstr>HTM to C-Suite: 4 FOCUS AREAS</vt:lpstr>
      <vt:lpstr>FOCUS AREA 1: </vt:lpstr>
      <vt:lpstr>Education</vt:lpstr>
      <vt:lpstr>Education</vt:lpstr>
      <vt:lpstr>Certifications</vt:lpstr>
      <vt:lpstr>Certifications: CCE</vt:lpstr>
      <vt:lpstr>Certifications: CHTM</vt:lpstr>
      <vt:lpstr>Certifications: FACHE</vt:lpstr>
      <vt:lpstr>Certifications: FACHE </vt:lpstr>
      <vt:lpstr>Certifications: FACHE</vt:lpstr>
      <vt:lpstr>Training</vt:lpstr>
      <vt:lpstr>VA Training: LDI</vt:lpstr>
      <vt:lpstr>VA Training: GHATP</vt:lpstr>
      <vt:lpstr>VA Training: HCLDP</vt:lpstr>
      <vt:lpstr>Training: BTL and ELC</vt:lpstr>
      <vt:lpstr>Training: ACHE</vt:lpstr>
      <vt:lpstr>Training: ACHE</vt:lpstr>
      <vt:lpstr>Training: ACHE</vt:lpstr>
      <vt:lpstr>Training: ACHE</vt:lpstr>
      <vt:lpstr>Training: ACHE</vt:lpstr>
      <vt:lpstr>Training: AAMI/CHIME</vt:lpstr>
      <vt:lpstr>Training: CHIME &amp; ACHE</vt:lpstr>
      <vt:lpstr>Training: HIMSS</vt:lpstr>
      <vt:lpstr>Training: CHIME</vt:lpstr>
      <vt:lpstr>FOCUS AREA 2:</vt:lpstr>
      <vt:lpstr>Mentoring</vt:lpstr>
      <vt:lpstr>ACCE Mentoring Program</vt:lpstr>
      <vt:lpstr>ACHE: Mentoring Connection 2019</vt:lpstr>
      <vt:lpstr>Professional Coach</vt:lpstr>
      <vt:lpstr>Relationships</vt:lpstr>
      <vt:lpstr>Relationships</vt:lpstr>
      <vt:lpstr>Networking and Recruiting/Search Firms</vt:lpstr>
      <vt:lpstr>Recruiting/Search Firms</vt:lpstr>
      <vt:lpstr>Recruiting/Search Firms</vt:lpstr>
      <vt:lpstr>FOCUS AREA 3:</vt:lpstr>
      <vt:lpstr>Experience</vt:lpstr>
      <vt:lpstr>Image (Brand Management)</vt:lpstr>
      <vt:lpstr>Performance</vt:lpstr>
      <vt:lpstr>Excelling</vt:lpstr>
      <vt:lpstr>FOCUS AREA 4:</vt:lpstr>
      <vt:lpstr>Think like C-Suite</vt:lpstr>
      <vt:lpstr>Think like C-Suite</vt:lpstr>
      <vt:lpstr>BEYOND C-SUITE</vt:lpstr>
      <vt:lpstr>Question:</vt:lpstr>
      <vt:lpstr>Board of Directors</vt:lpstr>
      <vt:lpstr>Board of Directors</vt:lpstr>
      <vt:lpstr>Pay it Forward!</vt:lpstr>
      <vt:lpstr>Advice from the Professionals</vt:lpstr>
      <vt:lpstr>Advice from the Professionals</vt:lpstr>
      <vt:lpstr>Advice from the Professionals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HTM to C-Suite</dc:title>
  <dc:creator>Katherine Breffeilh</dc:creator>
  <cp:lastModifiedBy>Navarro, Katherine</cp:lastModifiedBy>
  <cp:revision>246</cp:revision>
  <dcterms:created xsi:type="dcterms:W3CDTF">2019-03-29T22:56:30Z</dcterms:created>
  <dcterms:modified xsi:type="dcterms:W3CDTF">2019-04-01T21:10:01Z</dcterms:modified>
</cp:coreProperties>
</file>