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81" r:id="rId2"/>
    <p:sldId id="302" r:id="rId3"/>
    <p:sldId id="282" r:id="rId4"/>
    <p:sldId id="264" r:id="rId5"/>
    <p:sldId id="283" r:id="rId6"/>
    <p:sldId id="297" r:id="rId7"/>
    <p:sldId id="295" r:id="rId8"/>
    <p:sldId id="286" r:id="rId9"/>
    <p:sldId id="287" r:id="rId10"/>
    <p:sldId id="291" r:id="rId11"/>
    <p:sldId id="879" r:id="rId12"/>
    <p:sldId id="294" r:id="rId13"/>
    <p:sldId id="292" r:id="rId14"/>
    <p:sldId id="293" r:id="rId15"/>
    <p:sldId id="296" r:id="rId16"/>
    <p:sldId id="290" r:id="rId17"/>
    <p:sldId id="289" r:id="rId18"/>
    <p:sldId id="300" r:id="rId19"/>
    <p:sldId id="301" r:id="rId20"/>
    <p:sldId id="298" r:id="rId21"/>
    <p:sldId id="257" r:id="rId22"/>
    <p:sldId id="304" r:id="rId23"/>
    <p:sldId id="303" r:id="rId24"/>
    <p:sldId id="265" r:id="rId25"/>
    <p:sldId id="279" r:id="rId26"/>
    <p:sldId id="266" r:id="rId27"/>
    <p:sldId id="278" r:id="rId28"/>
    <p:sldId id="267" r:id="rId29"/>
    <p:sldId id="268" r:id="rId30"/>
    <p:sldId id="269" r:id="rId31"/>
    <p:sldId id="277" r:id="rId32"/>
    <p:sldId id="270" r:id="rId33"/>
    <p:sldId id="305" r:id="rId34"/>
    <p:sldId id="272" r:id="rId35"/>
    <p:sldId id="306" r:id="rId36"/>
    <p:sldId id="273" r:id="rId37"/>
    <p:sldId id="271" r:id="rId38"/>
    <p:sldId id="274" r:id="rId39"/>
    <p:sldId id="307" r:id="rId40"/>
    <p:sldId id="275" r:id="rId41"/>
    <p:sldId id="276" r:id="rId42"/>
    <p:sldId id="29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4" d="100"/>
          <a:sy n="64" d="100"/>
        </p:scale>
        <p:origin x="712"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val>
            <c:numRef>
              <c:f>Sheet1!$A$4:$A$10</c:f>
              <c:numCache>
                <c:formatCode>0%</c:formatCode>
                <c:ptCount val="7"/>
                <c:pt idx="0">
                  <c:v>0.16000000000000059</c:v>
                </c:pt>
                <c:pt idx="1">
                  <c:v>0.25</c:v>
                </c:pt>
                <c:pt idx="2">
                  <c:v>0.33000000000000163</c:v>
                </c:pt>
                <c:pt idx="3">
                  <c:v>0.39000000000000146</c:v>
                </c:pt>
                <c:pt idx="4">
                  <c:v>0.56999999999999995</c:v>
                </c:pt>
                <c:pt idx="5">
                  <c:v>0.58000000000000052</c:v>
                </c:pt>
                <c:pt idx="6">
                  <c:v>0.79</c:v>
                </c:pt>
              </c:numCache>
            </c:numRef>
          </c:val>
          <c:extLst>
            <c:ext xmlns:c16="http://schemas.microsoft.com/office/drawing/2014/chart" uri="{C3380CC4-5D6E-409C-BE32-E72D297353CC}">
              <c16:uniqueId val="{00000000-68EA-4620-AC21-EB9B4A2D8B0A}"/>
            </c:ext>
          </c:extLst>
        </c:ser>
        <c:dLbls>
          <c:showLegendKey val="0"/>
          <c:showVal val="0"/>
          <c:showCatName val="0"/>
          <c:showSerName val="0"/>
          <c:showPercent val="0"/>
          <c:showBubbleSize val="0"/>
        </c:dLbls>
        <c:gapWidth val="150"/>
        <c:shape val="box"/>
        <c:axId val="242293600"/>
        <c:axId val="242293992"/>
        <c:axId val="0"/>
      </c:bar3DChart>
      <c:catAx>
        <c:axId val="242293600"/>
        <c:scaling>
          <c:orientation val="minMax"/>
        </c:scaling>
        <c:delete val="1"/>
        <c:axPos val="b"/>
        <c:majorTickMark val="out"/>
        <c:minorTickMark val="none"/>
        <c:tickLblPos val="none"/>
        <c:crossAx val="242293992"/>
        <c:crosses val="autoZero"/>
        <c:auto val="1"/>
        <c:lblAlgn val="ctr"/>
        <c:lblOffset val="100"/>
        <c:noMultiLvlLbl val="0"/>
      </c:catAx>
      <c:valAx>
        <c:axId val="242293992"/>
        <c:scaling>
          <c:orientation val="minMax"/>
        </c:scaling>
        <c:delete val="0"/>
        <c:axPos val="l"/>
        <c:majorGridlines/>
        <c:numFmt formatCode="0%" sourceLinked="1"/>
        <c:majorTickMark val="out"/>
        <c:minorTickMark val="none"/>
        <c:tickLblPos val="nextTo"/>
        <c:txPr>
          <a:bodyPr/>
          <a:lstStyle/>
          <a:p>
            <a:pPr>
              <a:defRPr sz="1400" b="1"/>
            </a:pPr>
            <a:endParaRPr lang="en-US"/>
          </a:p>
        </c:txPr>
        <c:crossAx val="24229360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Growth In Calls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'Y over Y Call Volume'!$Q$1</c:f>
              <c:strCache>
                <c:ptCount val="1"/>
                <c:pt idx="0">
                  <c:v>Inbound</c:v>
                </c:pt>
              </c:strCache>
            </c:strRef>
          </c:tx>
          <c:spPr>
            <a:solidFill>
              <a:schemeClr val="accent1"/>
            </a:solidFill>
            <a:ln>
              <a:noFill/>
            </a:ln>
            <a:effectLst/>
            <a:sp3d/>
          </c:spPr>
          <c:invertIfNegative val="0"/>
          <c:cat>
            <c:numRef>
              <c:f>'Y over Y Call Volume'!$P$2:$P$4</c:f>
              <c:numCache>
                <c:formatCode>General</c:formatCode>
                <c:ptCount val="3"/>
                <c:pt idx="0">
                  <c:v>2015</c:v>
                </c:pt>
                <c:pt idx="1">
                  <c:v>2016</c:v>
                </c:pt>
                <c:pt idx="2">
                  <c:v>2017</c:v>
                </c:pt>
              </c:numCache>
            </c:numRef>
          </c:cat>
          <c:val>
            <c:numRef>
              <c:f>'Y over Y Call Volume'!$Q$2:$Q$4</c:f>
              <c:numCache>
                <c:formatCode>General</c:formatCode>
                <c:ptCount val="3"/>
                <c:pt idx="0">
                  <c:v>10151</c:v>
                </c:pt>
                <c:pt idx="1">
                  <c:v>10921</c:v>
                </c:pt>
                <c:pt idx="2">
                  <c:v>10843</c:v>
                </c:pt>
              </c:numCache>
            </c:numRef>
          </c:val>
          <c:extLst>
            <c:ext xmlns:c16="http://schemas.microsoft.com/office/drawing/2014/chart" uri="{C3380CC4-5D6E-409C-BE32-E72D297353CC}">
              <c16:uniqueId val="{00000000-D78D-4F12-A5E9-0F0CC352C63F}"/>
            </c:ext>
          </c:extLst>
        </c:ser>
        <c:ser>
          <c:idx val="1"/>
          <c:order val="1"/>
          <c:tx>
            <c:strRef>
              <c:f>'Y over Y Call Volume'!$R$1</c:f>
              <c:strCache>
                <c:ptCount val="1"/>
                <c:pt idx="0">
                  <c:v>Outbound</c:v>
                </c:pt>
              </c:strCache>
            </c:strRef>
          </c:tx>
          <c:spPr>
            <a:solidFill>
              <a:schemeClr val="accent2"/>
            </a:solidFill>
            <a:ln>
              <a:noFill/>
            </a:ln>
            <a:effectLst/>
            <a:sp3d/>
          </c:spPr>
          <c:invertIfNegative val="0"/>
          <c:cat>
            <c:numRef>
              <c:f>'Y over Y Call Volume'!$P$2:$P$4</c:f>
              <c:numCache>
                <c:formatCode>General</c:formatCode>
                <c:ptCount val="3"/>
                <c:pt idx="0">
                  <c:v>2015</c:v>
                </c:pt>
                <c:pt idx="1">
                  <c:v>2016</c:v>
                </c:pt>
                <c:pt idx="2">
                  <c:v>2017</c:v>
                </c:pt>
              </c:numCache>
            </c:numRef>
          </c:cat>
          <c:val>
            <c:numRef>
              <c:f>'Y over Y Call Volume'!$R$2:$R$4</c:f>
              <c:numCache>
                <c:formatCode>General</c:formatCode>
                <c:ptCount val="3"/>
                <c:pt idx="0">
                  <c:v>8675</c:v>
                </c:pt>
                <c:pt idx="1">
                  <c:v>9792</c:v>
                </c:pt>
                <c:pt idx="2">
                  <c:v>9460</c:v>
                </c:pt>
              </c:numCache>
            </c:numRef>
          </c:val>
          <c:extLst>
            <c:ext xmlns:c16="http://schemas.microsoft.com/office/drawing/2014/chart" uri="{C3380CC4-5D6E-409C-BE32-E72D297353CC}">
              <c16:uniqueId val="{00000001-D78D-4F12-A5E9-0F0CC352C63F}"/>
            </c:ext>
          </c:extLst>
        </c:ser>
        <c:dLbls>
          <c:showLegendKey val="0"/>
          <c:showVal val="0"/>
          <c:showCatName val="0"/>
          <c:showSerName val="0"/>
          <c:showPercent val="0"/>
          <c:showBubbleSize val="0"/>
        </c:dLbls>
        <c:gapWidth val="150"/>
        <c:shape val="box"/>
        <c:axId val="666748048"/>
        <c:axId val="666748440"/>
        <c:axId val="0"/>
      </c:bar3DChart>
      <c:catAx>
        <c:axId val="666748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6748440"/>
        <c:crosses val="autoZero"/>
        <c:auto val="1"/>
        <c:lblAlgn val="ctr"/>
        <c:lblOffset val="100"/>
        <c:noMultiLvlLbl val="0"/>
      </c:catAx>
      <c:valAx>
        <c:axId val="66674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6674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6848BA-6D9F-4B5A-A923-6CA7E5C5185D}" type="doc">
      <dgm:prSet loTypeId="urn:microsoft.com/office/officeart/2005/8/layout/radial4" loCatId="relationship" qsTypeId="urn:microsoft.com/office/officeart/2005/8/quickstyle/3d1" qsCatId="3D" csTypeId="urn:microsoft.com/office/officeart/2005/8/colors/accent5_2" csCatId="accent5" phldr="1"/>
      <dgm:spPr/>
      <dgm:t>
        <a:bodyPr/>
        <a:lstStyle/>
        <a:p>
          <a:endParaRPr lang="en-US"/>
        </a:p>
      </dgm:t>
    </dgm:pt>
    <dgm:pt modelId="{480493EC-84E1-4470-8356-2B887BAAD128}">
      <dgm:prSet phldrT="[Text]"/>
      <dgm:spPr>
        <a:xfrm>
          <a:off x="3094940" y="3095138"/>
          <a:ext cx="2039719" cy="2039719"/>
        </a:xfrm>
        <a:prstGeom prst="ellipse">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Opportunities for Improvement</a:t>
          </a:r>
        </a:p>
      </dgm:t>
    </dgm:pt>
    <dgm:pt modelId="{52CE3075-4F85-4E6E-B86A-3660E304C601}" type="parTrans" cxnId="{EE9F787C-5EC3-436A-98A7-C8C2252AF0CD}">
      <dgm:prSet/>
      <dgm:spPr/>
      <dgm:t>
        <a:bodyPr/>
        <a:lstStyle/>
        <a:p>
          <a:endParaRPr lang="en-US"/>
        </a:p>
      </dgm:t>
    </dgm:pt>
    <dgm:pt modelId="{8337A8B6-070C-45F6-8390-0DA0ADFD1336}" type="sibTrans" cxnId="{EE9F787C-5EC3-436A-98A7-C8C2252AF0CD}">
      <dgm:prSet/>
      <dgm:spPr/>
      <dgm:t>
        <a:bodyPr/>
        <a:lstStyle/>
        <a:p>
          <a:endParaRPr lang="en-US"/>
        </a:p>
      </dgm:t>
    </dgm:pt>
    <dgm:pt modelId="{32E9AFB3-77F2-4EC0-9F8D-3CDAA253A6CA}">
      <dgm:prSet phldrT="[Text]"/>
      <dgm:spPr>
        <a:xfrm>
          <a:off x="2241" y="3543876"/>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Inconsistent Supplier/Tech Communication</a:t>
          </a:r>
        </a:p>
      </dgm:t>
    </dgm:pt>
    <dgm:pt modelId="{1116CEEE-45E6-41C0-9191-085BF652AC46}" type="parTrans" cxnId="{A398D8E4-0575-4284-A8EB-02DD302202DD}">
      <dgm:prSet/>
      <dgm:spPr>
        <a:xfrm rot="10800000">
          <a:off x="716143" y="3824338"/>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C5583CD3-66CE-45A8-AFFA-68AB3DC7E1F9}" type="sibTrans" cxnId="{A398D8E4-0575-4284-A8EB-02DD302202DD}">
      <dgm:prSet/>
      <dgm:spPr/>
      <dgm:t>
        <a:bodyPr/>
        <a:lstStyle/>
        <a:p>
          <a:endParaRPr lang="en-US"/>
        </a:p>
      </dgm:t>
    </dgm:pt>
    <dgm:pt modelId="{12F86535-2670-4B13-BA7C-79A9F6759B68}">
      <dgm:prSet phldrT="[Text]"/>
      <dgm:spPr>
        <a:xfrm>
          <a:off x="457575" y="1844548"/>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Inaccurate or Lack of Supplier Service Reports</a:t>
          </a:r>
        </a:p>
      </dgm:t>
    </dgm:pt>
    <dgm:pt modelId="{BBE5D5B7-CC20-42A8-A604-86235249F3EE}" type="parTrans" cxnId="{1CBD4CC7-C10F-4565-B494-03213B5005DA}">
      <dgm:prSet/>
      <dgm:spPr>
        <a:xfrm rot="12600000">
          <a:off x="1020892" y="2687000"/>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3F50167D-0650-4CEA-9459-979EEB5FD2B3}" type="sibTrans" cxnId="{1CBD4CC7-C10F-4565-B494-03213B5005DA}">
      <dgm:prSet/>
      <dgm:spPr/>
      <dgm:t>
        <a:bodyPr/>
        <a:lstStyle/>
        <a:p>
          <a:endParaRPr lang="en-US"/>
        </a:p>
      </dgm:t>
    </dgm:pt>
    <dgm:pt modelId="{FA335FC7-EE0F-46EA-A22C-8815DA283B05}">
      <dgm:prSet phldrT="[Text]"/>
      <dgm:spPr>
        <a:xfrm>
          <a:off x="1701569" y="600553"/>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No Data Capture In the CMMS</a:t>
          </a:r>
        </a:p>
      </dgm:t>
    </dgm:pt>
    <dgm:pt modelId="{99038967-2AEA-42AB-80A2-4C87BA136EF1}" type="parTrans" cxnId="{662F6D0B-EC71-4BCB-A5E3-8F8CC03E2D90}">
      <dgm:prSet/>
      <dgm:spPr>
        <a:xfrm rot="14400000">
          <a:off x="1853480" y="1854411"/>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7FF575F3-47CE-4BF1-A4D6-5C2A73E056DB}" type="sibTrans" cxnId="{662F6D0B-EC71-4BCB-A5E3-8F8CC03E2D90}">
      <dgm:prSet/>
      <dgm:spPr/>
      <dgm:t>
        <a:bodyPr/>
        <a:lstStyle/>
        <a:p>
          <a:endParaRPr lang="en-US"/>
        </a:p>
      </dgm:t>
    </dgm:pt>
    <dgm:pt modelId="{46B0217B-20A1-490E-A335-F5FB5C6C9529}">
      <dgm:prSet phldrT="[Text]"/>
      <dgm:spPr>
        <a:xfrm>
          <a:off x="3400898" y="145220"/>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Vendor Data Streaming Nonexistent or not Fully Utilized</a:t>
          </a:r>
        </a:p>
      </dgm:t>
    </dgm:pt>
    <dgm:pt modelId="{0E3A3C6E-24ED-452B-9858-652C6AAF4CB4}" type="parTrans" cxnId="{82EA4C02-7CA1-438E-8F06-FFD0D07C8F5D}">
      <dgm:prSet/>
      <dgm:spPr>
        <a:xfrm rot="16200000">
          <a:off x="2990818" y="1549663"/>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CE4E0B21-84D1-4CFE-B398-AFDDB403FB14}" type="sibTrans" cxnId="{82EA4C02-7CA1-438E-8F06-FFD0D07C8F5D}">
      <dgm:prSet/>
      <dgm:spPr/>
      <dgm:t>
        <a:bodyPr/>
        <a:lstStyle/>
        <a:p>
          <a:endParaRPr lang="en-US"/>
        </a:p>
      </dgm:t>
    </dgm:pt>
    <dgm:pt modelId="{065724D3-2560-4C6B-A19D-688BCB2462B0}">
      <dgm:prSet phldrT="[Text]"/>
      <dgm:spPr>
        <a:xfrm>
          <a:off x="5100226" y="600553"/>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Inconsistent PM Communication</a:t>
          </a:r>
        </a:p>
      </dgm:t>
    </dgm:pt>
    <dgm:pt modelId="{D2DCF110-CE71-46D4-829B-9C77DDD1E86F}" type="parTrans" cxnId="{A5FE4620-DF69-4C20-8AAB-B6A914B7089F}">
      <dgm:prSet/>
      <dgm:spPr>
        <a:xfrm rot="18000000">
          <a:off x="4128155" y="1854411"/>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36C3A67C-91BA-44C0-8083-D48A17BE1EA8}" type="sibTrans" cxnId="{A5FE4620-DF69-4C20-8AAB-B6A914B7089F}">
      <dgm:prSet/>
      <dgm:spPr/>
      <dgm:t>
        <a:bodyPr/>
        <a:lstStyle/>
        <a:p>
          <a:endParaRPr lang="en-US"/>
        </a:p>
      </dgm:t>
    </dgm:pt>
    <dgm:pt modelId="{93647F21-A5FA-4739-BD01-DC6735EAFDBB}">
      <dgm:prSet phldrT="[Text]"/>
      <dgm:spPr>
        <a:xfrm>
          <a:off x="6344221" y="1844548"/>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Techs Managing Service Events</a:t>
          </a:r>
        </a:p>
      </dgm:t>
    </dgm:pt>
    <dgm:pt modelId="{B95406FB-CFA0-401B-A127-A49EF7979EBE}" type="parTrans" cxnId="{84DE6BB6-566D-4504-97EC-E0DC1330E1AC}">
      <dgm:prSet/>
      <dgm:spPr>
        <a:xfrm rot="19800000">
          <a:off x="4960744" y="2687000"/>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3FDA910D-E83D-4F83-B2CC-482242F5F083}" type="sibTrans" cxnId="{84DE6BB6-566D-4504-97EC-E0DC1330E1AC}">
      <dgm:prSet/>
      <dgm:spPr/>
      <dgm:t>
        <a:bodyPr/>
        <a:lstStyle/>
        <a:p>
          <a:endParaRPr lang="en-US"/>
        </a:p>
      </dgm:t>
    </dgm:pt>
    <dgm:pt modelId="{486BF146-E466-4F33-8258-C069488B6586}">
      <dgm:prSet phldrT="[Text]"/>
      <dgm:spPr>
        <a:xfrm>
          <a:off x="6799554" y="3543876"/>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r>
            <a:rPr lang="en-US" dirty="0">
              <a:solidFill>
                <a:sysClr val="window" lastClr="FFFFFF"/>
              </a:solidFill>
              <a:latin typeface="Lucida Sans Unicode"/>
              <a:ea typeface="+mn-ea"/>
              <a:cs typeface="+mn-cs"/>
            </a:rPr>
            <a:t>Multiple service call placement routes</a:t>
          </a:r>
        </a:p>
      </dgm:t>
    </dgm:pt>
    <dgm:pt modelId="{2FE8A7E0-1DAB-47C7-A8E8-894EEE4EE9BC}" type="parTrans" cxnId="{68B50417-F275-4980-BC0D-2D235732E4F9}">
      <dgm:prSet/>
      <dgm:spPr>
        <a:xfrm>
          <a:off x="5265493" y="3824338"/>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gm:spPr>
      <dgm:t>
        <a:bodyPr/>
        <a:lstStyle/>
        <a:p>
          <a:endParaRPr lang="en-US"/>
        </a:p>
      </dgm:t>
    </dgm:pt>
    <dgm:pt modelId="{4AB1ED12-3A6C-43A0-9C33-270B8337F59C}" type="sibTrans" cxnId="{68B50417-F275-4980-BC0D-2D235732E4F9}">
      <dgm:prSet/>
      <dgm:spPr/>
      <dgm:t>
        <a:bodyPr/>
        <a:lstStyle/>
        <a:p>
          <a:endParaRPr lang="en-US"/>
        </a:p>
      </dgm:t>
    </dgm:pt>
    <dgm:pt modelId="{1CE82359-AF1C-41E3-A831-1AEF306BB8A2}" type="pres">
      <dgm:prSet presAssocID="{326848BA-6D9F-4B5A-A923-6CA7E5C5185D}" presName="cycle" presStyleCnt="0">
        <dgm:presLayoutVars>
          <dgm:chMax val="1"/>
          <dgm:dir/>
          <dgm:animLvl val="ctr"/>
          <dgm:resizeHandles val="exact"/>
        </dgm:presLayoutVars>
      </dgm:prSet>
      <dgm:spPr/>
    </dgm:pt>
    <dgm:pt modelId="{1C844BC5-35B7-4A1C-A258-7DF3BE47E33B}" type="pres">
      <dgm:prSet presAssocID="{480493EC-84E1-4470-8356-2B887BAAD128}" presName="centerShape" presStyleLbl="node0" presStyleIdx="0" presStyleCnt="1"/>
      <dgm:spPr/>
    </dgm:pt>
    <dgm:pt modelId="{8D4EF9D0-2EE1-481B-B646-89FBF4978BAE}" type="pres">
      <dgm:prSet presAssocID="{1116CEEE-45E6-41C0-9191-085BF652AC46}" presName="parTrans" presStyleLbl="bgSibTrans2D1" presStyleIdx="0" presStyleCnt="7"/>
      <dgm:spPr/>
    </dgm:pt>
    <dgm:pt modelId="{A9DCE3AD-E31F-4431-BEC1-C677F9712274}" type="pres">
      <dgm:prSet presAssocID="{32E9AFB3-77F2-4EC0-9F8D-3CDAA253A6CA}" presName="node" presStyleLbl="node1" presStyleIdx="0" presStyleCnt="7">
        <dgm:presLayoutVars>
          <dgm:bulletEnabled val="1"/>
        </dgm:presLayoutVars>
      </dgm:prSet>
      <dgm:spPr/>
    </dgm:pt>
    <dgm:pt modelId="{427CBF1A-E7C6-41E2-8C6E-8B978F05A4C6}" type="pres">
      <dgm:prSet presAssocID="{BBE5D5B7-CC20-42A8-A604-86235249F3EE}" presName="parTrans" presStyleLbl="bgSibTrans2D1" presStyleIdx="1" presStyleCnt="7"/>
      <dgm:spPr/>
    </dgm:pt>
    <dgm:pt modelId="{24C2CA75-D52B-4778-8630-A6A75155D38D}" type="pres">
      <dgm:prSet presAssocID="{12F86535-2670-4B13-BA7C-79A9F6759B68}" presName="node" presStyleLbl="node1" presStyleIdx="1" presStyleCnt="7">
        <dgm:presLayoutVars>
          <dgm:bulletEnabled val="1"/>
        </dgm:presLayoutVars>
      </dgm:prSet>
      <dgm:spPr/>
    </dgm:pt>
    <dgm:pt modelId="{A245C46D-4B58-4951-93AA-862D29EF8AB0}" type="pres">
      <dgm:prSet presAssocID="{99038967-2AEA-42AB-80A2-4C87BA136EF1}" presName="parTrans" presStyleLbl="bgSibTrans2D1" presStyleIdx="2" presStyleCnt="7"/>
      <dgm:spPr/>
    </dgm:pt>
    <dgm:pt modelId="{9449B3DF-8C33-40B4-B23F-F6A0318E90CA}" type="pres">
      <dgm:prSet presAssocID="{FA335FC7-EE0F-46EA-A22C-8815DA283B05}" presName="node" presStyleLbl="node1" presStyleIdx="2" presStyleCnt="7">
        <dgm:presLayoutVars>
          <dgm:bulletEnabled val="1"/>
        </dgm:presLayoutVars>
      </dgm:prSet>
      <dgm:spPr/>
    </dgm:pt>
    <dgm:pt modelId="{CE75FD1E-1A93-4CCF-8BDE-E152D5210388}" type="pres">
      <dgm:prSet presAssocID="{0E3A3C6E-24ED-452B-9858-652C6AAF4CB4}" presName="parTrans" presStyleLbl="bgSibTrans2D1" presStyleIdx="3" presStyleCnt="7"/>
      <dgm:spPr/>
    </dgm:pt>
    <dgm:pt modelId="{9EFB7E7C-99B6-4553-A2E5-7D785038E512}" type="pres">
      <dgm:prSet presAssocID="{46B0217B-20A1-490E-A335-F5FB5C6C9529}" presName="node" presStyleLbl="node1" presStyleIdx="3" presStyleCnt="7">
        <dgm:presLayoutVars>
          <dgm:bulletEnabled val="1"/>
        </dgm:presLayoutVars>
      </dgm:prSet>
      <dgm:spPr/>
    </dgm:pt>
    <dgm:pt modelId="{3F6CDB6F-1595-4AAA-990C-6D03D3D93058}" type="pres">
      <dgm:prSet presAssocID="{D2DCF110-CE71-46D4-829B-9C77DDD1E86F}" presName="parTrans" presStyleLbl="bgSibTrans2D1" presStyleIdx="4" presStyleCnt="7"/>
      <dgm:spPr/>
    </dgm:pt>
    <dgm:pt modelId="{11BD2C02-8E50-4561-A93A-8BE3ECB552B5}" type="pres">
      <dgm:prSet presAssocID="{065724D3-2560-4C6B-A19D-688BCB2462B0}" presName="node" presStyleLbl="node1" presStyleIdx="4" presStyleCnt="7">
        <dgm:presLayoutVars>
          <dgm:bulletEnabled val="1"/>
        </dgm:presLayoutVars>
      </dgm:prSet>
      <dgm:spPr/>
    </dgm:pt>
    <dgm:pt modelId="{E9672CF7-28EC-4FC0-ADAE-C9159832AB4B}" type="pres">
      <dgm:prSet presAssocID="{B95406FB-CFA0-401B-A127-A49EF7979EBE}" presName="parTrans" presStyleLbl="bgSibTrans2D1" presStyleIdx="5" presStyleCnt="7"/>
      <dgm:spPr/>
    </dgm:pt>
    <dgm:pt modelId="{A6BCC59C-FE37-4AFA-89F7-69A46DFF6665}" type="pres">
      <dgm:prSet presAssocID="{93647F21-A5FA-4739-BD01-DC6735EAFDBB}" presName="node" presStyleLbl="node1" presStyleIdx="5" presStyleCnt="7">
        <dgm:presLayoutVars>
          <dgm:bulletEnabled val="1"/>
        </dgm:presLayoutVars>
      </dgm:prSet>
      <dgm:spPr/>
    </dgm:pt>
    <dgm:pt modelId="{F4FACF79-8C4B-4392-9C48-8AE9FB1ED5B3}" type="pres">
      <dgm:prSet presAssocID="{2FE8A7E0-1DAB-47C7-A8E8-894EEE4EE9BC}" presName="parTrans" presStyleLbl="bgSibTrans2D1" presStyleIdx="6" presStyleCnt="7"/>
      <dgm:spPr/>
    </dgm:pt>
    <dgm:pt modelId="{5E9F2165-B417-4830-98EE-515C6732911C}" type="pres">
      <dgm:prSet presAssocID="{486BF146-E466-4F33-8258-C069488B6586}" presName="node" presStyleLbl="node1" presStyleIdx="6" presStyleCnt="7">
        <dgm:presLayoutVars>
          <dgm:bulletEnabled val="1"/>
        </dgm:presLayoutVars>
      </dgm:prSet>
      <dgm:spPr/>
    </dgm:pt>
  </dgm:ptLst>
  <dgm:cxnLst>
    <dgm:cxn modelId="{82EA4C02-7CA1-438E-8F06-FFD0D07C8F5D}" srcId="{480493EC-84E1-4470-8356-2B887BAAD128}" destId="{46B0217B-20A1-490E-A335-F5FB5C6C9529}" srcOrd="3" destOrd="0" parTransId="{0E3A3C6E-24ED-452B-9858-652C6AAF4CB4}" sibTransId="{CE4E0B21-84D1-4CFE-B398-AFDDB403FB14}"/>
    <dgm:cxn modelId="{96BD0609-0ED6-47E0-975B-E3DE4C3B85F5}" type="presOf" srcId="{FA335FC7-EE0F-46EA-A22C-8815DA283B05}" destId="{9449B3DF-8C33-40B4-B23F-F6A0318E90CA}" srcOrd="0" destOrd="0" presId="urn:microsoft.com/office/officeart/2005/8/layout/radial4"/>
    <dgm:cxn modelId="{662F6D0B-EC71-4BCB-A5E3-8F8CC03E2D90}" srcId="{480493EC-84E1-4470-8356-2B887BAAD128}" destId="{FA335FC7-EE0F-46EA-A22C-8815DA283B05}" srcOrd="2" destOrd="0" parTransId="{99038967-2AEA-42AB-80A2-4C87BA136EF1}" sibTransId="{7FF575F3-47CE-4BF1-A4D6-5C2A73E056DB}"/>
    <dgm:cxn modelId="{68B50417-F275-4980-BC0D-2D235732E4F9}" srcId="{480493EC-84E1-4470-8356-2B887BAAD128}" destId="{486BF146-E466-4F33-8258-C069488B6586}" srcOrd="6" destOrd="0" parTransId="{2FE8A7E0-1DAB-47C7-A8E8-894EEE4EE9BC}" sibTransId="{4AB1ED12-3A6C-43A0-9C33-270B8337F59C}"/>
    <dgm:cxn modelId="{A5FE4620-DF69-4C20-8AAB-B6A914B7089F}" srcId="{480493EC-84E1-4470-8356-2B887BAAD128}" destId="{065724D3-2560-4C6B-A19D-688BCB2462B0}" srcOrd="4" destOrd="0" parTransId="{D2DCF110-CE71-46D4-829B-9C77DDD1E86F}" sibTransId="{36C3A67C-91BA-44C0-8083-D48A17BE1EA8}"/>
    <dgm:cxn modelId="{46AE0B24-B83F-4E3B-B4D7-C9D7B59EA1F7}" type="presOf" srcId="{2FE8A7E0-1DAB-47C7-A8E8-894EEE4EE9BC}" destId="{F4FACF79-8C4B-4392-9C48-8AE9FB1ED5B3}" srcOrd="0" destOrd="0" presId="urn:microsoft.com/office/officeart/2005/8/layout/radial4"/>
    <dgm:cxn modelId="{88B8BE2B-C4C3-4BEE-ADCF-AD269F66F79A}" type="presOf" srcId="{32E9AFB3-77F2-4EC0-9F8D-3CDAA253A6CA}" destId="{A9DCE3AD-E31F-4431-BEC1-C677F9712274}" srcOrd="0" destOrd="0" presId="urn:microsoft.com/office/officeart/2005/8/layout/radial4"/>
    <dgm:cxn modelId="{E5C41462-2A3E-4D83-B0AE-EA1BD76C0B9A}" type="presOf" srcId="{0E3A3C6E-24ED-452B-9858-652C6AAF4CB4}" destId="{CE75FD1E-1A93-4CCF-8BDE-E152D5210388}" srcOrd="0" destOrd="0" presId="urn:microsoft.com/office/officeart/2005/8/layout/radial4"/>
    <dgm:cxn modelId="{731BDF63-4B9D-4644-B7E7-802900767C8D}" type="presOf" srcId="{480493EC-84E1-4470-8356-2B887BAAD128}" destId="{1C844BC5-35B7-4A1C-A258-7DF3BE47E33B}" srcOrd="0" destOrd="0" presId="urn:microsoft.com/office/officeart/2005/8/layout/radial4"/>
    <dgm:cxn modelId="{F78E724F-4BC9-4554-8B8D-AE73213A2F73}" type="presOf" srcId="{93647F21-A5FA-4739-BD01-DC6735EAFDBB}" destId="{A6BCC59C-FE37-4AFA-89F7-69A46DFF6665}" srcOrd="0" destOrd="0" presId="urn:microsoft.com/office/officeart/2005/8/layout/radial4"/>
    <dgm:cxn modelId="{F4504752-5A4A-4639-A8E5-701F6FE9B881}" type="presOf" srcId="{326848BA-6D9F-4B5A-A923-6CA7E5C5185D}" destId="{1CE82359-AF1C-41E3-A831-1AEF306BB8A2}" srcOrd="0" destOrd="0" presId="urn:microsoft.com/office/officeart/2005/8/layout/radial4"/>
    <dgm:cxn modelId="{63A47572-D96C-4C25-809A-385ADC793D25}" type="presOf" srcId="{BBE5D5B7-CC20-42A8-A604-86235249F3EE}" destId="{427CBF1A-E7C6-41E2-8C6E-8B978F05A4C6}" srcOrd="0" destOrd="0" presId="urn:microsoft.com/office/officeart/2005/8/layout/radial4"/>
    <dgm:cxn modelId="{EE9F787C-5EC3-436A-98A7-C8C2252AF0CD}" srcId="{326848BA-6D9F-4B5A-A923-6CA7E5C5185D}" destId="{480493EC-84E1-4470-8356-2B887BAAD128}" srcOrd="0" destOrd="0" parTransId="{52CE3075-4F85-4E6E-B86A-3660E304C601}" sibTransId="{8337A8B6-070C-45F6-8390-0DA0ADFD1336}"/>
    <dgm:cxn modelId="{B8A18F80-DCAC-4170-831B-1FBD5A51E148}" type="presOf" srcId="{486BF146-E466-4F33-8258-C069488B6586}" destId="{5E9F2165-B417-4830-98EE-515C6732911C}" srcOrd="0" destOrd="0" presId="urn:microsoft.com/office/officeart/2005/8/layout/radial4"/>
    <dgm:cxn modelId="{209C398D-9050-467E-A55B-71020202CD54}" type="presOf" srcId="{065724D3-2560-4C6B-A19D-688BCB2462B0}" destId="{11BD2C02-8E50-4561-A93A-8BE3ECB552B5}" srcOrd="0" destOrd="0" presId="urn:microsoft.com/office/officeart/2005/8/layout/radial4"/>
    <dgm:cxn modelId="{B68037AB-26B3-4DDC-9EA1-BA85BFF83E38}" type="presOf" srcId="{46B0217B-20A1-490E-A335-F5FB5C6C9529}" destId="{9EFB7E7C-99B6-4553-A2E5-7D785038E512}" srcOrd="0" destOrd="0" presId="urn:microsoft.com/office/officeart/2005/8/layout/radial4"/>
    <dgm:cxn modelId="{84DE6BB6-566D-4504-97EC-E0DC1330E1AC}" srcId="{480493EC-84E1-4470-8356-2B887BAAD128}" destId="{93647F21-A5FA-4739-BD01-DC6735EAFDBB}" srcOrd="5" destOrd="0" parTransId="{B95406FB-CFA0-401B-A127-A49EF7979EBE}" sibTransId="{3FDA910D-E83D-4F83-B2CC-482242F5F083}"/>
    <dgm:cxn modelId="{BA630EB7-523B-40F1-A481-98D2517E1D01}" type="presOf" srcId="{12F86535-2670-4B13-BA7C-79A9F6759B68}" destId="{24C2CA75-D52B-4778-8630-A6A75155D38D}" srcOrd="0" destOrd="0" presId="urn:microsoft.com/office/officeart/2005/8/layout/radial4"/>
    <dgm:cxn modelId="{B56635B8-FC97-46C4-8F1B-FF22C5880690}" type="presOf" srcId="{1116CEEE-45E6-41C0-9191-085BF652AC46}" destId="{8D4EF9D0-2EE1-481B-B646-89FBF4978BAE}" srcOrd="0" destOrd="0" presId="urn:microsoft.com/office/officeart/2005/8/layout/radial4"/>
    <dgm:cxn modelId="{860C68C1-E603-445F-979F-69550F14A32B}" type="presOf" srcId="{B95406FB-CFA0-401B-A127-A49EF7979EBE}" destId="{E9672CF7-28EC-4FC0-ADAE-C9159832AB4B}" srcOrd="0" destOrd="0" presId="urn:microsoft.com/office/officeart/2005/8/layout/radial4"/>
    <dgm:cxn modelId="{1CBD4CC7-C10F-4565-B494-03213B5005DA}" srcId="{480493EC-84E1-4470-8356-2B887BAAD128}" destId="{12F86535-2670-4B13-BA7C-79A9F6759B68}" srcOrd="1" destOrd="0" parTransId="{BBE5D5B7-CC20-42A8-A604-86235249F3EE}" sibTransId="{3F50167D-0650-4CEA-9459-979EEB5FD2B3}"/>
    <dgm:cxn modelId="{C167DFE0-C47C-4EB1-80AB-60A3E72417F9}" type="presOf" srcId="{D2DCF110-CE71-46D4-829B-9C77DDD1E86F}" destId="{3F6CDB6F-1595-4AAA-990C-6D03D3D93058}" srcOrd="0" destOrd="0" presId="urn:microsoft.com/office/officeart/2005/8/layout/radial4"/>
    <dgm:cxn modelId="{A398D8E4-0575-4284-A8EB-02DD302202DD}" srcId="{480493EC-84E1-4470-8356-2B887BAAD128}" destId="{32E9AFB3-77F2-4EC0-9F8D-3CDAA253A6CA}" srcOrd="0" destOrd="0" parTransId="{1116CEEE-45E6-41C0-9191-085BF652AC46}" sibTransId="{C5583CD3-66CE-45A8-AFFA-68AB3DC7E1F9}"/>
    <dgm:cxn modelId="{B88799FD-883F-4952-BC59-67478EFF0959}" type="presOf" srcId="{99038967-2AEA-42AB-80A2-4C87BA136EF1}" destId="{A245C46D-4B58-4951-93AA-862D29EF8AB0}" srcOrd="0" destOrd="0" presId="urn:microsoft.com/office/officeart/2005/8/layout/radial4"/>
    <dgm:cxn modelId="{A5179ADD-228B-4AC7-ADC1-150BCC4C322A}" type="presParOf" srcId="{1CE82359-AF1C-41E3-A831-1AEF306BB8A2}" destId="{1C844BC5-35B7-4A1C-A258-7DF3BE47E33B}" srcOrd="0" destOrd="0" presId="urn:microsoft.com/office/officeart/2005/8/layout/radial4"/>
    <dgm:cxn modelId="{28B8A850-CC5A-4089-AA07-EEF447DEF166}" type="presParOf" srcId="{1CE82359-AF1C-41E3-A831-1AEF306BB8A2}" destId="{8D4EF9D0-2EE1-481B-B646-89FBF4978BAE}" srcOrd="1" destOrd="0" presId="urn:microsoft.com/office/officeart/2005/8/layout/radial4"/>
    <dgm:cxn modelId="{D07D51E4-28B2-4821-A055-1C3B940F4496}" type="presParOf" srcId="{1CE82359-AF1C-41E3-A831-1AEF306BB8A2}" destId="{A9DCE3AD-E31F-4431-BEC1-C677F9712274}" srcOrd="2" destOrd="0" presId="urn:microsoft.com/office/officeart/2005/8/layout/radial4"/>
    <dgm:cxn modelId="{27F83B5B-17EC-440D-9EDF-EA4059115266}" type="presParOf" srcId="{1CE82359-AF1C-41E3-A831-1AEF306BB8A2}" destId="{427CBF1A-E7C6-41E2-8C6E-8B978F05A4C6}" srcOrd="3" destOrd="0" presId="urn:microsoft.com/office/officeart/2005/8/layout/radial4"/>
    <dgm:cxn modelId="{F31808AB-96A1-4B86-B267-17EAA0DED076}" type="presParOf" srcId="{1CE82359-AF1C-41E3-A831-1AEF306BB8A2}" destId="{24C2CA75-D52B-4778-8630-A6A75155D38D}" srcOrd="4" destOrd="0" presId="urn:microsoft.com/office/officeart/2005/8/layout/radial4"/>
    <dgm:cxn modelId="{E1B4C5A1-CB8E-4B30-9B86-3946DB0DDCEC}" type="presParOf" srcId="{1CE82359-AF1C-41E3-A831-1AEF306BB8A2}" destId="{A245C46D-4B58-4951-93AA-862D29EF8AB0}" srcOrd="5" destOrd="0" presId="urn:microsoft.com/office/officeart/2005/8/layout/radial4"/>
    <dgm:cxn modelId="{65122300-B5A5-4581-BDBC-0D8FBB45A513}" type="presParOf" srcId="{1CE82359-AF1C-41E3-A831-1AEF306BB8A2}" destId="{9449B3DF-8C33-40B4-B23F-F6A0318E90CA}" srcOrd="6" destOrd="0" presId="urn:microsoft.com/office/officeart/2005/8/layout/radial4"/>
    <dgm:cxn modelId="{8EFD7A3C-B10A-4B21-9E22-3C0F595F543F}" type="presParOf" srcId="{1CE82359-AF1C-41E3-A831-1AEF306BB8A2}" destId="{CE75FD1E-1A93-4CCF-8BDE-E152D5210388}" srcOrd="7" destOrd="0" presId="urn:microsoft.com/office/officeart/2005/8/layout/radial4"/>
    <dgm:cxn modelId="{1738D2FC-9BAF-4A9D-ADCA-764E4EF607DE}" type="presParOf" srcId="{1CE82359-AF1C-41E3-A831-1AEF306BB8A2}" destId="{9EFB7E7C-99B6-4553-A2E5-7D785038E512}" srcOrd="8" destOrd="0" presId="urn:microsoft.com/office/officeart/2005/8/layout/radial4"/>
    <dgm:cxn modelId="{6CA8FF3B-7F18-411E-B79A-B351631FC801}" type="presParOf" srcId="{1CE82359-AF1C-41E3-A831-1AEF306BB8A2}" destId="{3F6CDB6F-1595-4AAA-990C-6D03D3D93058}" srcOrd="9" destOrd="0" presId="urn:microsoft.com/office/officeart/2005/8/layout/radial4"/>
    <dgm:cxn modelId="{3D1D533B-DFFE-4A87-8D89-FE7069C571AD}" type="presParOf" srcId="{1CE82359-AF1C-41E3-A831-1AEF306BB8A2}" destId="{11BD2C02-8E50-4561-A93A-8BE3ECB552B5}" srcOrd="10" destOrd="0" presId="urn:microsoft.com/office/officeart/2005/8/layout/radial4"/>
    <dgm:cxn modelId="{51F6DD26-F5EA-4994-9E7C-F9FDA21DB271}" type="presParOf" srcId="{1CE82359-AF1C-41E3-A831-1AEF306BB8A2}" destId="{E9672CF7-28EC-4FC0-ADAE-C9159832AB4B}" srcOrd="11" destOrd="0" presId="urn:microsoft.com/office/officeart/2005/8/layout/radial4"/>
    <dgm:cxn modelId="{6A26BADA-CC86-4C21-A6AB-97DD377B2C94}" type="presParOf" srcId="{1CE82359-AF1C-41E3-A831-1AEF306BB8A2}" destId="{A6BCC59C-FE37-4AFA-89F7-69A46DFF6665}" srcOrd="12" destOrd="0" presId="urn:microsoft.com/office/officeart/2005/8/layout/radial4"/>
    <dgm:cxn modelId="{D4FF0915-8B94-4AB1-96CD-63FF8A841B9C}" type="presParOf" srcId="{1CE82359-AF1C-41E3-A831-1AEF306BB8A2}" destId="{F4FACF79-8C4B-4392-9C48-8AE9FB1ED5B3}" srcOrd="13" destOrd="0" presId="urn:microsoft.com/office/officeart/2005/8/layout/radial4"/>
    <dgm:cxn modelId="{A19115CD-7C6D-413C-B665-0553FA533BD1}" type="presParOf" srcId="{1CE82359-AF1C-41E3-A831-1AEF306BB8A2}" destId="{5E9F2165-B417-4830-98EE-515C6732911C}"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F5D3CB-5529-475A-9AFD-D14980A369AF}"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C684BBDA-046E-41D2-BCDB-E837F9E9C2B6}">
      <dgm:prSet phldrT="[Text]"/>
      <dgm:spPr>
        <a:xfrm>
          <a:off x="3981" y="132653"/>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Vendor equipment ID (with phone number for service) affixed to  each piece of imaging equipment</a:t>
          </a:r>
        </a:p>
      </dgm:t>
    </dgm:pt>
    <dgm:pt modelId="{89AE4DDB-DF94-4460-B358-27968356C0E8}" type="parTrans" cxnId="{4DB2B7CA-ACD1-4AAF-B4AA-B75239113F4B}">
      <dgm:prSet/>
      <dgm:spPr/>
      <dgm:t>
        <a:bodyPr/>
        <a:lstStyle/>
        <a:p>
          <a:endParaRPr lang="en-US"/>
        </a:p>
      </dgm:t>
    </dgm:pt>
    <dgm:pt modelId="{D22FA679-9353-4EDB-9F3D-85CCD8120271}" type="sibTrans" cxnId="{4DB2B7CA-ACD1-4AAF-B4AA-B75239113F4B}">
      <dgm:prSet/>
      <dgm:spPr>
        <a:xfrm rot="5400000">
          <a:off x="-364295" y="1163844"/>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9CF8AD68-5E49-49B6-A4F3-8A2190EA5B0B}">
      <dgm:prSet phldrT="[Text]"/>
      <dgm:spPr>
        <a:xfrm>
          <a:off x="3981" y="1753092"/>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Imaging Technologist places service call directly with provider</a:t>
          </a:r>
        </a:p>
      </dgm:t>
    </dgm:pt>
    <dgm:pt modelId="{9F214D49-08F0-4666-A9B4-F078190DF59A}" type="parTrans" cxnId="{827CC379-1847-4485-960A-026AD32153AC}">
      <dgm:prSet/>
      <dgm:spPr/>
      <dgm:t>
        <a:bodyPr/>
        <a:lstStyle/>
        <a:p>
          <a:endParaRPr lang="en-US"/>
        </a:p>
      </dgm:t>
    </dgm:pt>
    <dgm:pt modelId="{320EF45C-F934-439E-8326-0AB0A969A368}" type="sibTrans" cxnId="{827CC379-1847-4485-960A-026AD32153AC}">
      <dgm:prSet/>
      <dgm:spPr>
        <a:xfrm rot="5400000">
          <a:off x="-364295" y="2784282"/>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0BEA712B-A5DF-4B62-8FA0-D5C42DD70C51}">
      <dgm:prSet phldrT="[Text]"/>
      <dgm:spPr>
        <a:xfrm>
          <a:off x="3981" y="3373530"/>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Technologist receives return call from the service provider with an ETA</a:t>
          </a:r>
        </a:p>
      </dgm:t>
    </dgm:pt>
    <dgm:pt modelId="{8645E10C-13FB-41F3-807C-D8EC3689C175}" type="parTrans" cxnId="{7183E70C-3E22-4365-B9E0-F1C9C0F9C88E}">
      <dgm:prSet/>
      <dgm:spPr/>
      <dgm:t>
        <a:bodyPr/>
        <a:lstStyle/>
        <a:p>
          <a:endParaRPr lang="en-US"/>
        </a:p>
      </dgm:t>
    </dgm:pt>
    <dgm:pt modelId="{68CDEF24-4721-4D04-9849-E3573102405F}" type="sibTrans" cxnId="{7183E70C-3E22-4365-B9E0-F1C9C0F9C88E}">
      <dgm:prSet/>
      <dgm:spPr>
        <a:xfrm>
          <a:off x="445924" y="3594502"/>
          <a:ext cx="2863751"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055DC80C-45C9-4F19-9694-68F43077E234}">
      <dgm:prSet phldrT="[Text]"/>
      <dgm:spPr>
        <a:xfrm>
          <a:off x="2877558" y="3373530"/>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Service provider arrives &amp; services equipment</a:t>
          </a:r>
        </a:p>
      </dgm:t>
    </dgm:pt>
    <dgm:pt modelId="{51693FC7-0A23-4BD9-A4BC-53FD00FB42A7}" type="parTrans" cxnId="{351AE880-24A6-4D02-A087-4157067AB913}">
      <dgm:prSet/>
      <dgm:spPr/>
      <dgm:t>
        <a:bodyPr/>
        <a:lstStyle/>
        <a:p>
          <a:endParaRPr lang="en-US"/>
        </a:p>
      </dgm:t>
    </dgm:pt>
    <dgm:pt modelId="{0E439B86-9276-4A43-8CD3-79FF6E7887C4}" type="sibTrans" cxnId="{351AE880-24A6-4D02-A087-4157067AB913}">
      <dgm:prSet/>
      <dgm:spPr>
        <a:xfrm rot="16200000">
          <a:off x="2509282" y="2784282"/>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94B4F70A-54FD-45C0-B89D-A352149EFDC9}">
      <dgm:prSet phldrT="[Text]"/>
      <dgm:spPr>
        <a:xfrm>
          <a:off x="2877558" y="1753092"/>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If OT is required, it must be discussed with lead technologist, who can escalate to dept manager</a:t>
          </a:r>
        </a:p>
      </dgm:t>
    </dgm:pt>
    <dgm:pt modelId="{E0F9692F-92B6-45AC-9F71-3F2669EF844B}" type="parTrans" cxnId="{8CFB3202-246D-4814-84CD-0D1A97CE6E13}">
      <dgm:prSet/>
      <dgm:spPr/>
      <dgm:t>
        <a:bodyPr/>
        <a:lstStyle/>
        <a:p>
          <a:endParaRPr lang="en-US"/>
        </a:p>
      </dgm:t>
    </dgm:pt>
    <dgm:pt modelId="{5B63DD16-A21D-4ECA-A540-EF194B236D2A}" type="sibTrans" cxnId="{8CFB3202-246D-4814-84CD-0D1A97CE6E13}">
      <dgm:prSet/>
      <dgm:spPr>
        <a:xfrm rot="16200000">
          <a:off x="2509282" y="1163844"/>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0A6D6D97-3766-4C72-8003-EAD03A73E5A3}">
      <dgm:prSet phldrT="[Text]"/>
      <dgm:spPr>
        <a:xfrm>
          <a:off x="5751135" y="132653"/>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Service provider completes repair &amp; communicates update to technologist</a:t>
          </a:r>
        </a:p>
      </dgm:t>
    </dgm:pt>
    <dgm:pt modelId="{D7477F92-E4A8-4835-8D88-60362B4035B5}" type="parTrans" cxnId="{E7657050-F42B-49EA-9136-967C085CF33A}">
      <dgm:prSet/>
      <dgm:spPr/>
      <dgm:t>
        <a:bodyPr/>
        <a:lstStyle/>
        <a:p>
          <a:endParaRPr lang="en-US"/>
        </a:p>
      </dgm:t>
    </dgm:pt>
    <dgm:pt modelId="{6FA4B5D8-6FC0-4B1A-A961-0F7CA085FE22}" type="sibTrans" cxnId="{E7657050-F42B-49EA-9136-967C085CF33A}">
      <dgm:prSet/>
      <dgm:spPr>
        <a:xfrm rot="5400000">
          <a:off x="5382859" y="1163844"/>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4D0D441B-5DC1-416D-A387-1A2A59ED17CD}">
      <dgm:prSet phldrT="[Text]"/>
      <dgm:spPr>
        <a:xfrm>
          <a:off x="5751135" y="1753092"/>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Service provider leaves completed Service Report</a:t>
          </a:r>
        </a:p>
      </dgm:t>
    </dgm:pt>
    <dgm:pt modelId="{A387B0DD-EF9A-4766-9607-D97F119C64C5}" type="parTrans" cxnId="{0A98D3FD-7A7B-48B9-9EF7-FA6906C8B0B1}">
      <dgm:prSet/>
      <dgm:spPr/>
      <dgm:t>
        <a:bodyPr/>
        <a:lstStyle/>
        <a:p>
          <a:endParaRPr lang="en-US"/>
        </a:p>
      </dgm:t>
    </dgm:pt>
    <dgm:pt modelId="{48ACF1FC-7F17-4E14-9194-A61F5F1BEE56}" type="sibTrans" cxnId="{0A98D3FD-7A7B-48B9-9EF7-FA6906C8B0B1}">
      <dgm:prSet/>
      <dgm:spPr>
        <a:xfrm rot="5400000">
          <a:off x="5382859" y="2784282"/>
          <a:ext cx="1610612"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3F233B0A-CD75-498D-A020-CE6B651F6ABF}">
      <dgm:prSet phldrT="[Text]"/>
      <dgm:spPr>
        <a:xfrm>
          <a:off x="5751135" y="3373530"/>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Service provider leaves premises</a:t>
          </a:r>
        </a:p>
      </dgm:t>
    </dgm:pt>
    <dgm:pt modelId="{D24715BD-B4A1-445D-B097-173623FCB77C}" type="parTrans" cxnId="{A09ECD7A-137F-40D7-B4CE-371746509D55}">
      <dgm:prSet/>
      <dgm:spPr/>
      <dgm:t>
        <a:bodyPr/>
        <a:lstStyle/>
        <a:p>
          <a:endParaRPr lang="en-US"/>
        </a:p>
      </dgm:t>
    </dgm:pt>
    <dgm:pt modelId="{7665066D-1020-473C-AF79-29716CF63090}" type="sibTrans" cxnId="{A09ECD7A-137F-40D7-B4CE-371746509D55}">
      <dgm:prSet/>
      <dgm:spPr/>
      <dgm:t>
        <a:bodyPr/>
        <a:lstStyle/>
        <a:p>
          <a:endParaRPr lang="en-US"/>
        </a:p>
      </dgm:t>
    </dgm:pt>
    <dgm:pt modelId="{5A9AE7D8-E710-4AFC-A9C0-0FEBDEFCB0E7}">
      <dgm:prSet phldrT="[Text]"/>
      <dgm:spPr>
        <a:xfrm>
          <a:off x="2877558" y="132653"/>
          <a:ext cx="2160584" cy="1296350"/>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ln>
        <a:effectLst/>
      </dgm:spPr>
      <dgm:t>
        <a:bodyPr/>
        <a:lstStyle/>
        <a:p>
          <a:r>
            <a:rPr lang="en-US" dirty="0">
              <a:solidFill>
                <a:sysClr val="windowText" lastClr="000000"/>
              </a:solidFill>
              <a:latin typeface="Lucida Sans Unicode"/>
              <a:ea typeface="+mn-ea"/>
              <a:cs typeface="+mn-cs"/>
            </a:rPr>
            <a:t>Purchase Order issued for Overtime services</a:t>
          </a:r>
        </a:p>
      </dgm:t>
    </dgm:pt>
    <dgm:pt modelId="{7425546D-29B0-496D-9929-2216B75DA9C1}" type="parTrans" cxnId="{3726EF5E-C74A-4F24-B93E-99F987FEA877}">
      <dgm:prSet/>
      <dgm:spPr/>
      <dgm:t>
        <a:bodyPr/>
        <a:lstStyle/>
        <a:p>
          <a:endParaRPr lang="en-US"/>
        </a:p>
      </dgm:t>
    </dgm:pt>
    <dgm:pt modelId="{AA5AE389-87AF-45FF-A996-A1181667E41E}" type="sibTrans" cxnId="{3726EF5E-C74A-4F24-B93E-99F987FEA877}">
      <dgm:prSet/>
      <dgm:spPr>
        <a:xfrm>
          <a:off x="3319501" y="353625"/>
          <a:ext cx="2863751" cy="194452"/>
        </a:xfrm>
        <a:prstGeom prst="rect">
          <a:avLst/>
        </a:prstGeom>
        <a:solidFill>
          <a:srgbClr val="2DA2BF">
            <a:tint val="60000"/>
            <a:hueOff val="0"/>
            <a:satOff val="0"/>
            <a:lumOff val="0"/>
            <a:alphaOff val="0"/>
          </a:srgbClr>
        </a:solidFill>
        <a:ln>
          <a:noFill/>
        </a:ln>
        <a:effectLst/>
      </dgm:spPr>
      <dgm:t>
        <a:bodyPr/>
        <a:lstStyle/>
        <a:p>
          <a:endParaRPr lang="en-US"/>
        </a:p>
      </dgm:t>
    </dgm:pt>
    <dgm:pt modelId="{899D44C8-019F-4B22-B270-EC7DCEE3AB81}" type="pres">
      <dgm:prSet presAssocID="{B1F5D3CB-5529-475A-9AFD-D14980A369AF}" presName="Name0" presStyleCnt="0">
        <dgm:presLayoutVars>
          <dgm:dir/>
          <dgm:resizeHandles/>
        </dgm:presLayoutVars>
      </dgm:prSet>
      <dgm:spPr/>
    </dgm:pt>
    <dgm:pt modelId="{D7BC81F3-B5A5-4E24-8382-A0E318E8F2C6}" type="pres">
      <dgm:prSet presAssocID="{C684BBDA-046E-41D2-BCDB-E837F9E9C2B6}" presName="compNode" presStyleCnt="0"/>
      <dgm:spPr/>
    </dgm:pt>
    <dgm:pt modelId="{FA7E72D2-EE7E-4809-944B-41DCEC726F09}" type="pres">
      <dgm:prSet presAssocID="{C684BBDA-046E-41D2-BCDB-E837F9E9C2B6}" presName="dummyConnPt" presStyleCnt="0"/>
      <dgm:spPr/>
    </dgm:pt>
    <dgm:pt modelId="{A4CE74E7-1D2F-406A-A97C-282B734D594D}" type="pres">
      <dgm:prSet presAssocID="{C684BBDA-046E-41D2-BCDB-E837F9E9C2B6}" presName="node" presStyleLbl="node1" presStyleIdx="0" presStyleCnt="9" custLinFactNeighborX="-817">
        <dgm:presLayoutVars>
          <dgm:bulletEnabled val="1"/>
        </dgm:presLayoutVars>
      </dgm:prSet>
      <dgm:spPr/>
    </dgm:pt>
    <dgm:pt modelId="{0B42104B-6471-47CB-99C8-F264F456AC34}" type="pres">
      <dgm:prSet presAssocID="{D22FA679-9353-4EDB-9F3D-85CCD8120271}" presName="sibTrans" presStyleLbl="bgSibTrans2D1" presStyleIdx="0" presStyleCnt="8"/>
      <dgm:spPr/>
    </dgm:pt>
    <dgm:pt modelId="{246DF50F-0390-45FD-801D-54B68BD8FED2}" type="pres">
      <dgm:prSet presAssocID="{9CF8AD68-5E49-49B6-A4F3-8A2190EA5B0B}" presName="compNode" presStyleCnt="0"/>
      <dgm:spPr/>
    </dgm:pt>
    <dgm:pt modelId="{4F3F3BCB-24AD-4432-AC2B-D4D096B54ECB}" type="pres">
      <dgm:prSet presAssocID="{9CF8AD68-5E49-49B6-A4F3-8A2190EA5B0B}" presName="dummyConnPt" presStyleCnt="0"/>
      <dgm:spPr/>
    </dgm:pt>
    <dgm:pt modelId="{9CE76D79-DAF9-49F9-ADBD-835440A66587}" type="pres">
      <dgm:prSet presAssocID="{9CF8AD68-5E49-49B6-A4F3-8A2190EA5B0B}" presName="node" presStyleLbl="node1" presStyleIdx="1" presStyleCnt="9">
        <dgm:presLayoutVars>
          <dgm:bulletEnabled val="1"/>
        </dgm:presLayoutVars>
      </dgm:prSet>
      <dgm:spPr/>
    </dgm:pt>
    <dgm:pt modelId="{952D4590-3428-4D02-9A2B-AD9A15EB6DE9}" type="pres">
      <dgm:prSet presAssocID="{320EF45C-F934-439E-8326-0AB0A969A368}" presName="sibTrans" presStyleLbl="bgSibTrans2D1" presStyleIdx="1" presStyleCnt="8"/>
      <dgm:spPr/>
    </dgm:pt>
    <dgm:pt modelId="{B8A980C9-0D11-4FF6-B329-6BDAA78045C1}" type="pres">
      <dgm:prSet presAssocID="{0BEA712B-A5DF-4B62-8FA0-D5C42DD70C51}" presName="compNode" presStyleCnt="0"/>
      <dgm:spPr/>
    </dgm:pt>
    <dgm:pt modelId="{17E115FE-24E4-41D5-8C05-CA20F578CB65}" type="pres">
      <dgm:prSet presAssocID="{0BEA712B-A5DF-4B62-8FA0-D5C42DD70C51}" presName="dummyConnPt" presStyleCnt="0"/>
      <dgm:spPr/>
    </dgm:pt>
    <dgm:pt modelId="{104AA9AF-095C-4B39-B86A-E760F33AC45F}" type="pres">
      <dgm:prSet presAssocID="{0BEA712B-A5DF-4B62-8FA0-D5C42DD70C51}" presName="node" presStyleLbl="node1" presStyleIdx="2" presStyleCnt="9">
        <dgm:presLayoutVars>
          <dgm:bulletEnabled val="1"/>
        </dgm:presLayoutVars>
      </dgm:prSet>
      <dgm:spPr/>
    </dgm:pt>
    <dgm:pt modelId="{207F1CCF-3C09-4ABD-B96E-ECCFE2C0B25D}" type="pres">
      <dgm:prSet presAssocID="{68CDEF24-4721-4D04-9849-E3573102405F}" presName="sibTrans" presStyleLbl="bgSibTrans2D1" presStyleIdx="2" presStyleCnt="8"/>
      <dgm:spPr/>
    </dgm:pt>
    <dgm:pt modelId="{FC572343-EDAB-496E-A160-D8E7C7FC2908}" type="pres">
      <dgm:prSet presAssocID="{055DC80C-45C9-4F19-9694-68F43077E234}" presName="compNode" presStyleCnt="0"/>
      <dgm:spPr/>
    </dgm:pt>
    <dgm:pt modelId="{02F0BD7E-E7DB-4932-88C4-5F740D563208}" type="pres">
      <dgm:prSet presAssocID="{055DC80C-45C9-4F19-9694-68F43077E234}" presName="dummyConnPt" presStyleCnt="0"/>
      <dgm:spPr/>
    </dgm:pt>
    <dgm:pt modelId="{A3C0059C-4FA1-41CD-ADDF-E6298047ACFF}" type="pres">
      <dgm:prSet presAssocID="{055DC80C-45C9-4F19-9694-68F43077E234}" presName="node" presStyleLbl="node1" presStyleIdx="3" presStyleCnt="9">
        <dgm:presLayoutVars>
          <dgm:bulletEnabled val="1"/>
        </dgm:presLayoutVars>
      </dgm:prSet>
      <dgm:spPr/>
    </dgm:pt>
    <dgm:pt modelId="{F3F0C08B-BCC3-4926-8C22-718253A9B17B}" type="pres">
      <dgm:prSet presAssocID="{0E439B86-9276-4A43-8CD3-79FF6E7887C4}" presName="sibTrans" presStyleLbl="bgSibTrans2D1" presStyleIdx="3" presStyleCnt="8"/>
      <dgm:spPr/>
    </dgm:pt>
    <dgm:pt modelId="{7A017014-6742-415E-AF6B-3FE4D9122C0B}" type="pres">
      <dgm:prSet presAssocID="{94B4F70A-54FD-45C0-B89D-A352149EFDC9}" presName="compNode" presStyleCnt="0"/>
      <dgm:spPr/>
    </dgm:pt>
    <dgm:pt modelId="{38D48FA4-A403-44CA-BE90-08E3D49D8E56}" type="pres">
      <dgm:prSet presAssocID="{94B4F70A-54FD-45C0-B89D-A352149EFDC9}" presName="dummyConnPt" presStyleCnt="0"/>
      <dgm:spPr/>
    </dgm:pt>
    <dgm:pt modelId="{F9E51D95-9B4D-4AE5-A2F5-CDB585039F95}" type="pres">
      <dgm:prSet presAssocID="{94B4F70A-54FD-45C0-B89D-A352149EFDC9}" presName="node" presStyleLbl="node1" presStyleIdx="4" presStyleCnt="9">
        <dgm:presLayoutVars>
          <dgm:bulletEnabled val="1"/>
        </dgm:presLayoutVars>
      </dgm:prSet>
      <dgm:spPr/>
    </dgm:pt>
    <dgm:pt modelId="{14C696FE-BD99-49B2-8C88-DF7CAE3F1264}" type="pres">
      <dgm:prSet presAssocID="{5B63DD16-A21D-4ECA-A540-EF194B236D2A}" presName="sibTrans" presStyleLbl="bgSibTrans2D1" presStyleIdx="4" presStyleCnt="8"/>
      <dgm:spPr/>
    </dgm:pt>
    <dgm:pt modelId="{83219EEB-D9C4-4606-8E63-587606C74C4F}" type="pres">
      <dgm:prSet presAssocID="{5A9AE7D8-E710-4AFC-A9C0-0FEBDEFCB0E7}" presName="compNode" presStyleCnt="0"/>
      <dgm:spPr/>
    </dgm:pt>
    <dgm:pt modelId="{C8D0D6AF-6F14-46F9-9465-D5845AA0328D}" type="pres">
      <dgm:prSet presAssocID="{5A9AE7D8-E710-4AFC-A9C0-0FEBDEFCB0E7}" presName="dummyConnPt" presStyleCnt="0"/>
      <dgm:spPr/>
    </dgm:pt>
    <dgm:pt modelId="{EBC62383-ED73-4220-8800-60B9D3803A5D}" type="pres">
      <dgm:prSet presAssocID="{5A9AE7D8-E710-4AFC-A9C0-0FEBDEFCB0E7}" presName="node" presStyleLbl="node1" presStyleIdx="5" presStyleCnt="9">
        <dgm:presLayoutVars>
          <dgm:bulletEnabled val="1"/>
        </dgm:presLayoutVars>
      </dgm:prSet>
      <dgm:spPr/>
    </dgm:pt>
    <dgm:pt modelId="{0D83BBA1-23E8-4D9A-AB1E-84A3D3CE3581}" type="pres">
      <dgm:prSet presAssocID="{AA5AE389-87AF-45FF-A996-A1181667E41E}" presName="sibTrans" presStyleLbl="bgSibTrans2D1" presStyleIdx="5" presStyleCnt="8"/>
      <dgm:spPr/>
    </dgm:pt>
    <dgm:pt modelId="{FC66C942-4F7C-47FE-B71F-474CD4A43CC4}" type="pres">
      <dgm:prSet presAssocID="{0A6D6D97-3766-4C72-8003-EAD03A73E5A3}" presName="compNode" presStyleCnt="0"/>
      <dgm:spPr/>
    </dgm:pt>
    <dgm:pt modelId="{6B2ABB9F-469A-4393-AFDA-204FFF861116}" type="pres">
      <dgm:prSet presAssocID="{0A6D6D97-3766-4C72-8003-EAD03A73E5A3}" presName="dummyConnPt" presStyleCnt="0"/>
      <dgm:spPr/>
    </dgm:pt>
    <dgm:pt modelId="{D4969C05-7A83-4DBB-B495-AB987D8F7C73}" type="pres">
      <dgm:prSet presAssocID="{0A6D6D97-3766-4C72-8003-EAD03A73E5A3}" presName="node" presStyleLbl="node1" presStyleIdx="6" presStyleCnt="9">
        <dgm:presLayoutVars>
          <dgm:bulletEnabled val="1"/>
        </dgm:presLayoutVars>
      </dgm:prSet>
      <dgm:spPr/>
    </dgm:pt>
    <dgm:pt modelId="{2F05E526-0CB6-4828-BE5D-297AF797BDD6}" type="pres">
      <dgm:prSet presAssocID="{6FA4B5D8-6FC0-4B1A-A961-0F7CA085FE22}" presName="sibTrans" presStyleLbl="bgSibTrans2D1" presStyleIdx="6" presStyleCnt="8"/>
      <dgm:spPr/>
    </dgm:pt>
    <dgm:pt modelId="{0725D1C6-0670-4680-902E-C65B1FCC69AA}" type="pres">
      <dgm:prSet presAssocID="{4D0D441B-5DC1-416D-A387-1A2A59ED17CD}" presName="compNode" presStyleCnt="0"/>
      <dgm:spPr/>
    </dgm:pt>
    <dgm:pt modelId="{D51ABE10-FD88-4C72-B56F-99669FFB52CC}" type="pres">
      <dgm:prSet presAssocID="{4D0D441B-5DC1-416D-A387-1A2A59ED17CD}" presName="dummyConnPt" presStyleCnt="0"/>
      <dgm:spPr/>
    </dgm:pt>
    <dgm:pt modelId="{4C90C3F5-FE53-49B7-B0D6-A304D29E8EA4}" type="pres">
      <dgm:prSet presAssocID="{4D0D441B-5DC1-416D-A387-1A2A59ED17CD}" presName="node" presStyleLbl="node1" presStyleIdx="7" presStyleCnt="9">
        <dgm:presLayoutVars>
          <dgm:bulletEnabled val="1"/>
        </dgm:presLayoutVars>
      </dgm:prSet>
      <dgm:spPr/>
    </dgm:pt>
    <dgm:pt modelId="{8518C241-04B0-43E3-81E2-8F0DC1AF1B59}" type="pres">
      <dgm:prSet presAssocID="{48ACF1FC-7F17-4E14-9194-A61F5F1BEE56}" presName="sibTrans" presStyleLbl="bgSibTrans2D1" presStyleIdx="7" presStyleCnt="8"/>
      <dgm:spPr/>
    </dgm:pt>
    <dgm:pt modelId="{25CF7D19-F20F-4ED2-8EB0-1CB1876FF515}" type="pres">
      <dgm:prSet presAssocID="{3F233B0A-CD75-498D-A020-CE6B651F6ABF}" presName="compNode" presStyleCnt="0"/>
      <dgm:spPr/>
    </dgm:pt>
    <dgm:pt modelId="{382FBA8D-C072-4C50-B7BE-41E8A578D5F3}" type="pres">
      <dgm:prSet presAssocID="{3F233B0A-CD75-498D-A020-CE6B651F6ABF}" presName="dummyConnPt" presStyleCnt="0"/>
      <dgm:spPr/>
    </dgm:pt>
    <dgm:pt modelId="{99DBB647-FECF-49D1-AB84-7AF748940057}" type="pres">
      <dgm:prSet presAssocID="{3F233B0A-CD75-498D-A020-CE6B651F6ABF}" presName="node" presStyleLbl="node1" presStyleIdx="8" presStyleCnt="9">
        <dgm:presLayoutVars>
          <dgm:bulletEnabled val="1"/>
        </dgm:presLayoutVars>
      </dgm:prSet>
      <dgm:spPr/>
    </dgm:pt>
  </dgm:ptLst>
  <dgm:cxnLst>
    <dgm:cxn modelId="{8CFB3202-246D-4814-84CD-0D1A97CE6E13}" srcId="{B1F5D3CB-5529-475A-9AFD-D14980A369AF}" destId="{94B4F70A-54FD-45C0-B89D-A352149EFDC9}" srcOrd="4" destOrd="0" parTransId="{E0F9692F-92B6-45AC-9F71-3F2669EF844B}" sibTransId="{5B63DD16-A21D-4ECA-A540-EF194B236D2A}"/>
    <dgm:cxn modelId="{7183E70C-3E22-4365-B9E0-F1C9C0F9C88E}" srcId="{B1F5D3CB-5529-475A-9AFD-D14980A369AF}" destId="{0BEA712B-A5DF-4B62-8FA0-D5C42DD70C51}" srcOrd="2" destOrd="0" parTransId="{8645E10C-13FB-41F3-807C-D8EC3689C175}" sibTransId="{68CDEF24-4721-4D04-9849-E3573102405F}"/>
    <dgm:cxn modelId="{5B8A3F1F-66D8-47EE-B0C4-ACBEFE9D2006}" type="presOf" srcId="{D22FA679-9353-4EDB-9F3D-85CCD8120271}" destId="{0B42104B-6471-47CB-99C8-F264F456AC34}" srcOrd="0" destOrd="0" presId="urn:microsoft.com/office/officeart/2005/8/layout/bProcess4"/>
    <dgm:cxn modelId="{72956D1F-9E68-473C-A4C6-FDFB32D2FAEC}" type="presOf" srcId="{9CF8AD68-5E49-49B6-A4F3-8A2190EA5B0B}" destId="{9CE76D79-DAF9-49F9-ADBD-835440A66587}" srcOrd="0" destOrd="0" presId="urn:microsoft.com/office/officeart/2005/8/layout/bProcess4"/>
    <dgm:cxn modelId="{91B8AE30-00CE-4BAB-9B81-4C12907F4A0E}" type="presOf" srcId="{B1F5D3CB-5529-475A-9AFD-D14980A369AF}" destId="{899D44C8-019F-4B22-B270-EC7DCEE3AB81}" srcOrd="0" destOrd="0" presId="urn:microsoft.com/office/officeart/2005/8/layout/bProcess4"/>
    <dgm:cxn modelId="{3726EF5E-C74A-4F24-B93E-99F987FEA877}" srcId="{B1F5D3CB-5529-475A-9AFD-D14980A369AF}" destId="{5A9AE7D8-E710-4AFC-A9C0-0FEBDEFCB0E7}" srcOrd="5" destOrd="0" parTransId="{7425546D-29B0-496D-9929-2216B75DA9C1}" sibTransId="{AA5AE389-87AF-45FF-A996-A1181667E41E}"/>
    <dgm:cxn modelId="{FBAA216C-C0F9-4374-B0CB-AC84DA7493C7}" type="presOf" srcId="{68CDEF24-4721-4D04-9849-E3573102405F}" destId="{207F1CCF-3C09-4ABD-B96E-ECCFE2C0B25D}" srcOrd="0" destOrd="0" presId="urn:microsoft.com/office/officeart/2005/8/layout/bProcess4"/>
    <dgm:cxn modelId="{E7657050-F42B-49EA-9136-967C085CF33A}" srcId="{B1F5D3CB-5529-475A-9AFD-D14980A369AF}" destId="{0A6D6D97-3766-4C72-8003-EAD03A73E5A3}" srcOrd="6" destOrd="0" parTransId="{D7477F92-E4A8-4835-8D88-60362B4035B5}" sibTransId="{6FA4B5D8-6FC0-4B1A-A961-0F7CA085FE22}"/>
    <dgm:cxn modelId="{0A23B276-ADA2-4B3A-A4F6-056B2CFEDEB2}" type="presOf" srcId="{5B63DD16-A21D-4ECA-A540-EF194B236D2A}" destId="{14C696FE-BD99-49B2-8C88-DF7CAE3F1264}" srcOrd="0" destOrd="0" presId="urn:microsoft.com/office/officeart/2005/8/layout/bProcess4"/>
    <dgm:cxn modelId="{827CC379-1847-4485-960A-026AD32153AC}" srcId="{B1F5D3CB-5529-475A-9AFD-D14980A369AF}" destId="{9CF8AD68-5E49-49B6-A4F3-8A2190EA5B0B}" srcOrd="1" destOrd="0" parTransId="{9F214D49-08F0-4666-A9B4-F078190DF59A}" sibTransId="{320EF45C-F934-439E-8326-0AB0A969A368}"/>
    <dgm:cxn modelId="{A09ECD7A-137F-40D7-B4CE-371746509D55}" srcId="{B1F5D3CB-5529-475A-9AFD-D14980A369AF}" destId="{3F233B0A-CD75-498D-A020-CE6B651F6ABF}" srcOrd="8" destOrd="0" parTransId="{D24715BD-B4A1-445D-B097-173623FCB77C}" sibTransId="{7665066D-1020-473C-AF79-29716CF63090}"/>
    <dgm:cxn modelId="{351AE880-24A6-4D02-A087-4157067AB913}" srcId="{B1F5D3CB-5529-475A-9AFD-D14980A369AF}" destId="{055DC80C-45C9-4F19-9694-68F43077E234}" srcOrd="3" destOrd="0" parTransId="{51693FC7-0A23-4BD9-A4BC-53FD00FB42A7}" sibTransId="{0E439B86-9276-4A43-8CD3-79FF6E7887C4}"/>
    <dgm:cxn modelId="{288FCF87-CFCA-4A82-A752-DD40E18E9663}" type="presOf" srcId="{5A9AE7D8-E710-4AFC-A9C0-0FEBDEFCB0E7}" destId="{EBC62383-ED73-4220-8800-60B9D3803A5D}" srcOrd="0" destOrd="0" presId="urn:microsoft.com/office/officeart/2005/8/layout/bProcess4"/>
    <dgm:cxn modelId="{CAAD1991-D318-488C-9846-0ACA834D723A}" type="presOf" srcId="{6FA4B5D8-6FC0-4B1A-A961-0F7CA085FE22}" destId="{2F05E526-0CB6-4828-BE5D-297AF797BDD6}" srcOrd="0" destOrd="0" presId="urn:microsoft.com/office/officeart/2005/8/layout/bProcess4"/>
    <dgm:cxn modelId="{2F86E99D-FA5C-44CA-A47E-E2D09E035D41}" type="presOf" srcId="{3F233B0A-CD75-498D-A020-CE6B651F6ABF}" destId="{99DBB647-FECF-49D1-AB84-7AF748940057}" srcOrd="0" destOrd="0" presId="urn:microsoft.com/office/officeart/2005/8/layout/bProcess4"/>
    <dgm:cxn modelId="{B42A08B6-40C4-4C56-BD02-01F775A76C26}" type="presOf" srcId="{0E439B86-9276-4A43-8CD3-79FF6E7887C4}" destId="{F3F0C08B-BCC3-4926-8C22-718253A9B17B}" srcOrd="0" destOrd="0" presId="urn:microsoft.com/office/officeart/2005/8/layout/bProcess4"/>
    <dgm:cxn modelId="{E8C77EBB-127C-4609-835C-C937F8B809FD}" type="presOf" srcId="{94B4F70A-54FD-45C0-B89D-A352149EFDC9}" destId="{F9E51D95-9B4D-4AE5-A2F5-CDB585039F95}" srcOrd="0" destOrd="0" presId="urn:microsoft.com/office/officeart/2005/8/layout/bProcess4"/>
    <dgm:cxn modelId="{F78581BC-3819-4339-A8E1-4A080E4EC94C}" type="presOf" srcId="{C684BBDA-046E-41D2-BCDB-E837F9E9C2B6}" destId="{A4CE74E7-1D2F-406A-A97C-282B734D594D}" srcOrd="0" destOrd="0" presId="urn:microsoft.com/office/officeart/2005/8/layout/bProcess4"/>
    <dgm:cxn modelId="{717C8FC4-9AAF-47E8-9883-0011E4BFE0F6}" type="presOf" srcId="{4D0D441B-5DC1-416D-A387-1A2A59ED17CD}" destId="{4C90C3F5-FE53-49B7-B0D6-A304D29E8EA4}" srcOrd="0" destOrd="0" presId="urn:microsoft.com/office/officeart/2005/8/layout/bProcess4"/>
    <dgm:cxn modelId="{18B58CCA-C87F-42B0-82D6-E76ED28DD032}" type="presOf" srcId="{0BEA712B-A5DF-4B62-8FA0-D5C42DD70C51}" destId="{104AA9AF-095C-4B39-B86A-E760F33AC45F}" srcOrd="0" destOrd="0" presId="urn:microsoft.com/office/officeart/2005/8/layout/bProcess4"/>
    <dgm:cxn modelId="{4DB2B7CA-ACD1-4AAF-B4AA-B75239113F4B}" srcId="{B1F5D3CB-5529-475A-9AFD-D14980A369AF}" destId="{C684BBDA-046E-41D2-BCDB-E837F9E9C2B6}" srcOrd="0" destOrd="0" parTransId="{89AE4DDB-DF94-4460-B358-27968356C0E8}" sibTransId="{D22FA679-9353-4EDB-9F3D-85CCD8120271}"/>
    <dgm:cxn modelId="{22B9D4CD-BA98-402B-956E-66BB1D0C9B4A}" type="presOf" srcId="{055DC80C-45C9-4F19-9694-68F43077E234}" destId="{A3C0059C-4FA1-41CD-ADDF-E6298047ACFF}" srcOrd="0" destOrd="0" presId="urn:microsoft.com/office/officeart/2005/8/layout/bProcess4"/>
    <dgm:cxn modelId="{EFB3E1D0-1195-487F-B57C-4C74C91ADCD8}" type="presOf" srcId="{0A6D6D97-3766-4C72-8003-EAD03A73E5A3}" destId="{D4969C05-7A83-4DBB-B495-AB987D8F7C73}" srcOrd="0" destOrd="0" presId="urn:microsoft.com/office/officeart/2005/8/layout/bProcess4"/>
    <dgm:cxn modelId="{DC0ECADA-F7C2-40A0-9EB9-3DB6953E7A9B}" type="presOf" srcId="{320EF45C-F934-439E-8326-0AB0A969A368}" destId="{952D4590-3428-4D02-9A2B-AD9A15EB6DE9}" srcOrd="0" destOrd="0" presId="urn:microsoft.com/office/officeart/2005/8/layout/bProcess4"/>
    <dgm:cxn modelId="{26EF49EF-0C4F-4CC2-A86B-FB6056C32158}" type="presOf" srcId="{AA5AE389-87AF-45FF-A996-A1181667E41E}" destId="{0D83BBA1-23E8-4D9A-AB1E-84A3D3CE3581}" srcOrd="0" destOrd="0" presId="urn:microsoft.com/office/officeart/2005/8/layout/bProcess4"/>
    <dgm:cxn modelId="{BD3291F6-3B4B-4682-9A5F-30527CE730AB}" type="presOf" srcId="{48ACF1FC-7F17-4E14-9194-A61F5F1BEE56}" destId="{8518C241-04B0-43E3-81E2-8F0DC1AF1B59}" srcOrd="0" destOrd="0" presId="urn:microsoft.com/office/officeart/2005/8/layout/bProcess4"/>
    <dgm:cxn modelId="{0A98D3FD-7A7B-48B9-9EF7-FA6906C8B0B1}" srcId="{B1F5D3CB-5529-475A-9AFD-D14980A369AF}" destId="{4D0D441B-5DC1-416D-A387-1A2A59ED17CD}" srcOrd="7" destOrd="0" parTransId="{A387B0DD-EF9A-4766-9607-D97F119C64C5}" sibTransId="{48ACF1FC-7F17-4E14-9194-A61F5F1BEE56}"/>
    <dgm:cxn modelId="{57AE8157-23F5-4B20-BDD6-328C84C18A56}" type="presParOf" srcId="{899D44C8-019F-4B22-B270-EC7DCEE3AB81}" destId="{D7BC81F3-B5A5-4E24-8382-A0E318E8F2C6}" srcOrd="0" destOrd="0" presId="urn:microsoft.com/office/officeart/2005/8/layout/bProcess4"/>
    <dgm:cxn modelId="{D15AA19D-C88E-4D0A-ACE7-35CFF9E8D439}" type="presParOf" srcId="{D7BC81F3-B5A5-4E24-8382-A0E318E8F2C6}" destId="{FA7E72D2-EE7E-4809-944B-41DCEC726F09}" srcOrd="0" destOrd="0" presId="urn:microsoft.com/office/officeart/2005/8/layout/bProcess4"/>
    <dgm:cxn modelId="{8F90E7E2-56D3-4903-981F-488A5AE52380}" type="presParOf" srcId="{D7BC81F3-B5A5-4E24-8382-A0E318E8F2C6}" destId="{A4CE74E7-1D2F-406A-A97C-282B734D594D}" srcOrd="1" destOrd="0" presId="urn:microsoft.com/office/officeart/2005/8/layout/bProcess4"/>
    <dgm:cxn modelId="{A82B2E89-ED78-44FA-999E-0309CDB25F2B}" type="presParOf" srcId="{899D44C8-019F-4B22-B270-EC7DCEE3AB81}" destId="{0B42104B-6471-47CB-99C8-F264F456AC34}" srcOrd="1" destOrd="0" presId="urn:microsoft.com/office/officeart/2005/8/layout/bProcess4"/>
    <dgm:cxn modelId="{60448CF7-9160-44D1-9116-AE2E5A3DD923}" type="presParOf" srcId="{899D44C8-019F-4B22-B270-EC7DCEE3AB81}" destId="{246DF50F-0390-45FD-801D-54B68BD8FED2}" srcOrd="2" destOrd="0" presId="urn:microsoft.com/office/officeart/2005/8/layout/bProcess4"/>
    <dgm:cxn modelId="{E14A61DC-4AA4-44FE-BF89-7CC3CB43A4F0}" type="presParOf" srcId="{246DF50F-0390-45FD-801D-54B68BD8FED2}" destId="{4F3F3BCB-24AD-4432-AC2B-D4D096B54ECB}" srcOrd="0" destOrd="0" presId="urn:microsoft.com/office/officeart/2005/8/layout/bProcess4"/>
    <dgm:cxn modelId="{3D570203-E738-4DCC-8480-D3B32A7E3D59}" type="presParOf" srcId="{246DF50F-0390-45FD-801D-54B68BD8FED2}" destId="{9CE76D79-DAF9-49F9-ADBD-835440A66587}" srcOrd="1" destOrd="0" presId="urn:microsoft.com/office/officeart/2005/8/layout/bProcess4"/>
    <dgm:cxn modelId="{5EC485A3-3E8E-4B13-B51A-A0505D0D921C}" type="presParOf" srcId="{899D44C8-019F-4B22-B270-EC7DCEE3AB81}" destId="{952D4590-3428-4D02-9A2B-AD9A15EB6DE9}" srcOrd="3" destOrd="0" presId="urn:microsoft.com/office/officeart/2005/8/layout/bProcess4"/>
    <dgm:cxn modelId="{DF94F643-8A1D-4A87-976A-61C545AD17F0}" type="presParOf" srcId="{899D44C8-019F-4B22-B270-EC7DCEE3AB81}" destId="{B8A980C9-0D11-4FF6-B329-6BDAA78045C1}" srcOrd="4" destOrd="0" presId="urn:microsoft.com/office/officeart/2005/8/layout/bProcess4"/>
    <dgm:cxn modelId="{1AEFCFC7-2828-4964-A92A-907CA44FEA10}" type="presParOf" srcId="{B8A980C9-0D11-4FF6-B329-6BDAA78045C1}" destId="{17E115FE-24E4-41D5-8C05-CA20F578CB65}" srcOrd="0" destOrd="0" presId="urn:microsoft.com/office/officeart/2005/8/layout/bProcess4"/>
    <dgm:cxn modelId="{2EEDD566-CD15-4D76-AA94-3484E225F7E5}" type="presParOf" srcId="{B8A980C9-0D11-4FF6-B329-6BDAA78045C1}" destId="{104AA9AF-095C-4B39-B86A-E760F33AC45F}" srcOrd="1" destOrd="0" presId="urn:microsoft.com/office/officeart/2005/8/layout/bProcess4"/>
    <dgm:cxn modelId="{3A53402C-2E63-4B22-AE9C-3A0D7B208062}" type="presParOf" srcId="{899D44C8-019F-4B22-B270-EC7DCEE3AB81}" destId="{207F1CCF-3C09-4ABD-B96E-ECCFE2C0B25D}" srcOrd="5" destOrd="0" presId="urn:microsoft.com/office/officeart/2005/8/layout/bProcess4"/>
    <dgm:cxn modelId="{9A924ADD-D104-44D0-911A-1B0CC7546891}" type="presParOf" srcId="{899D44C8-019F-4B22-B270-EC7DCEE3AB81}" destId="{FC572343-EDAB-496E-A160-D8E7C7FC2908}" srcOrd="6" destOrd="0" presId="urn:microsoft.com/office/officeart/2005/8/layout/bProcess4"/>
    <dgm:cxn modelId="{4D0FC566-A947-41BD-B5FC-156879093860}" type="presParOf" srcId="{FC572343-EDAB-496E-A160-D8E7C7FC2908}" destId="{02F0BD7E-E7DB-4932-88C4-5F740D563208}" srcOrd="0" destOrd="0" presId="urn:microsoft.com/office/officeart/2005/8/layout/bProcess4"/>
    <dgm:cxn modelId="{9E1F8046-13E2-479C-84A0-0047087A53F5}" type="presParOf" srcId="{FC572343-EDAB-496E-A160-D8E7C7FC2908}" destId="{A3C0059C-4FA1-41CD-ADDF-E6298047ACFF}" srcOrd="1" destOrd="0" presId="urn:microsoft.com/office/officeart/2005/8/layout/bProcess4"/>
    <dgm:cxn modelId="{33DB6DAE-DEC8-45A6-8DE5-8371B7A384DD}" type="presParOf" srcId="{899D44C8-019F-4B22-B270-EC7DCEE3AB81}" destId="{F3F0C08B-BCC3-4926-8C22-718253A9B17B}" srcOrd="7" destOrd="0" presId="urn:microsoft.com/office/officeart/2005/8/layout/bProcess4"/>
    <dgm:cxn modelId="{F10BDEF5-7B32-41F6-A4C2-FFCE1159F9F4}" type="presParOf" srcId="{899D44C8-019F-4B22-B270-EC7DCEE3AB81}" destId="{7A017014-6742-415E-AF6B-3FE4D9122C0B}" srcOrd="8" destOrd="0" presId="urn:microsoft.com/office/officeart/2005/8/layout/bProcess4"/>
    <dgm:cxn modelId="{0F39A40D-F496-4CCD-A748-4256D6B52A4C}" type="presParOf" srcId="{7A017014-6742-415E-AF6B-3FE4D9122C0B}" destId="{38D48FA4-A403-44CA-BE90-08E3D49D8E56}" srcOrd="0" destOrd="0" presId="urn:microsoft.com/office/officeart/2005/8/layout/bProcess4"/>
    <dgm:cxn modelId="{30F73E40-98A3-4082-A969-546A8013513F}" type="presParOf" srcId="{7A017014-6742-415E-AF6B-3FE4D9122C0B}" destId="{F9E51D95-9B4D-4AE5-A2F5-CDB585039F95}" srcOrd="1" destOrd="0" presId="urn:microsoft.com/office/officeart/2005/8/layout/bProcess4"/>
    <dgm:cxn modelId="{E36BA67C-FE8B-4104-A9DA-8E37EF4DF604}" type="presParOf" srcId="{899D44C8-019F-4B22-B270-EC7DCEE3AB81}" destId="{14C696FE-BD99-49B2-8C88-DF7CAE3F1264}" srcOrd="9" destOrd="0" presId="urn:microsoft.com/office/officeart/2005/8/layout/bProcess4"/>
    <dgm:cxn modelId="{1F380AD9-7E58-4B4D-BCC3-849280987CD7}" type="presParOf" srcId="{899D44C8-019F-4B22-B270-EC7DCEE3AB81}" destId="{83219EEB-D9C4-4606-8E63-587606C74C4F}" srcOrd="10" destOrd="0" presId="urn:microsoft.com/office/officeart/2005/8/layout/bProcess4"/>
    <dgm:cxn modelId="{B7E053EE-B26D-4443-BD8E-C3C2F487B099}" type="presParOf" srcId="{83219EEB-D9C4-4606-8E63-587606C74C4F}" destId="{C8D0D6AF-6F14-46F9-9465-D5845AA0328D}" srcOrd="0" destOrd="0" presId="urn:microsoft.com/office/officeart/2005/8/layout/bProcess4"/>
    <dgm:cxn modelId="{01BD32B8-872C-41F1-A0D9-B0CE57C90A68}" type="presParOf" srcId="{83219EEB-D9C4-4606-8E63-587606C74C4F}" destId="{EBC62383-ED73-4220-8800-60B9D3803A5D}" srcOrd="1" destOrd="0" presId="urn:microsoft.com/office/officeart/2005/8/layout/bProcess4"/>
    <dgm:cxn modelId="{6223A0FA-CEE6-4EB4-B33E-E549DCF5F608}" type="presParOf" srcId="{899D44C8-019F-4B22-B270-EC7DCEE3AB81}" destId="{0D83BBA1-23E8-4D9A-AB1E-84A3D3CE3581}" srcOrd="11" destOrd="0" presId="urn:microsoft.com/office/officeart/2005/8/layout/bProcess4"/>
    <dgm:cxn modelId="{C3771D8D-C226-45BB-A40E-F823402B1AD2}" type="presParOf" srcId="{899D44C8-019F-4B22-B270-EC7DCEE3AB81}" destId="{FC66C942-4F7C-47FE-B71F-474CD4A43CC4}" srcOrd="12" destOrd="0" presId="urn:microsoft.com/office/officeart/2005/8/layout/bProcess4"/>
    <dgm:cxn modelId="{6FDFCE6B-8F8D-4C92-BE00-864D02F00AC5}" type="presParOf" srcId="{FC66C942-4F7C-47FE-B71F-474CD4A43CC4}" destId="{6B2ABB9F-469A-4393-AFDA-204FFF861116}" srcOrd="0" destOrd="0" presId="urn:microsoft.com/office/officeart/2005/8/layout/bProcess4"/>
    <dgm:cxn modelId="{9D3D19E5-D49B-43D1-8BEE-B1A7D6984B66}" type="presParOf" srcId="{FC66C942-4F7C-47FE-B71F-474CD4A43CC4}" destId="{D4969C05-7A83-4DBB-B495-AB987D8F7C73}" srcOrd="1" destOrd="0" presId="urn:microsoft.com/office/officeart/2005/8/layout/bProcess4"/>
    <dgm:cxn modelId="{88C34FBD-2D91-4477-A980-3ED62F8F2D6A}" type="presParOf" srcId="{899D44C8-019F-4B22-B270-EC7DCEE3AB81}" destId="{2F05E526-0CB6-4828-BE5D-297AF797BDD6}" srcOrd="13" destOrd="0" presId="urn:microsoft.com/office/officeart/2005/8/layout/bProcess4"/>
    <dgm:cxn modelId="{108C5E9E-2EB2-4BD9-A06F-487BD9414DC7}" type="presParOf" srcId="{899D44C8-019F-4B22-B270-EC7DCEE3AB81}" destId="{0725D1C6-0670-4680-902E-C65B1FCC69AA}" srcOrd="14" destOrd="0" presId="urn:microsoft.com/office/officeart/2005/8/layout/bProcess4"/>
    <dgm:cxn modelId="{996642FA-B5A1-4D97-B866-DB64FF65E255}" type="presParOf" srcId="{0725D1C6-0670-4680-902E-C65B1FCC69AA}" destId="{D51ABE10-FD88-4C72-B56F-99669FFB52CC}" srcOrd="0" destOrd="0" presId="urn:microsoft.com/office/officeart/2005/8/layout/bProcess4"/>
    <dgm:cxn modelId="{3D84AE65-CC3F-4FAE-ABF7-4D3CB0914270}" type="presParOf" srcId="{0725D1C6-0670-4680-902E-C65B1FCC69AA}" destId="{4C90C3F5-FE53-49B7-B0D6-A304D29E8EA4}" srcOrd="1" destOrd="0" presId="urn:microsoft.com/office/officeart/2005/8/layout/bProcess4"/>
    <dgm:cxn modelId="{FF8A2F4F-9DD1-478E-B9F2-C95E4C1BEC4E}" type="presParOf" srcId="{899D44C8-019F-4B22-B270-EC7DCEE3AB81}" destId="{8518C241-04B0-43E3-81E2-8F0DC1AF1B59}" srcOrd="15" destOrd="0" presId="urn:microsoft.com/office/officeart/2005/8/layout/bProcess4"/>
    <dgm:cxn modelId="{7D5B1E7C-71F1-4486-B1B5-9E6D512F8C6C}" type="presParOf" srcId="{899D44C8-019F-4B22-B270-EC7DCEE3AB81}" destId="{25CF7D19-F20F-4ED2-8EB0-1CB1876FF515}" srcOrd="16" destOrd="0" presId="urn:microsoft.com/office/officeart/2005/8/layout/bProcess4"/>
    <dgm:cxn modelId="{6B49BC65-A6D9-4E9A-83C6-06D5CD8B09A2}" type="presParOf" srcId="{25CF7D19-F20F-4ED2-8EB0-1CB1876FF515}" destId="{382FBA8D-C072-4C50-B7BE-41E8A578D5F3}" srcOrd="0" destOrd="0" presId="urn:microsoft.com/office/officeart/2005/8/layout/bProcess4"/>
    <dgm:cxn modelId="{84969C21-34CA-4C5A-8DF5-12D28EB48198}" type="presParOf" srcId="{25CF7D19-F20F-4ED2-8EB0-1CB1876FF515}" destId="{99DBB647-FECF-49D1-AB84-7AF748940057}" srcOrd="1" destOrd="0" presId="urn:microsoft.com/office/officeart/2005/8/layout/bProcess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F5D3CB-5529-475A-9AFD-D14980A369AF}"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C684BBDA-046E-41D2-BCDB-E837F9E9C2B6}">
      <dgm:prSet phldrT="[Text]"/>
      <dgm:spPr>
        <a:solidFill>
          <a:srgbClr val="92D050"/>
        </a:solidFill>
      </dgm:spPr>
      <dgm:t>
        <a:bodyPr/>
        <a:lstStyle/>
        <a:p>
          <a:r>
            <a:rPr lang="en-US" dirty="0">
              <a:solidFill>
                <a:schemeClr val="tx1"/>
              </a:solidFill>
            </a:rPr>
            <a:t>Asset ID (with phone number for service) affixed to  each piece of imaging equipment</a:t>
          </a:r>
        </a:p>
      </dgm:t>
    </dgm:pt>
    <dgm:pt modelId="{89AE4DDB-DF94-4460-B358-27968356C0E8}" type="parTrans" cxnId="{4DB2B7CA-ACD1-4AAF-B4AA-B75239113F4B}">
      <dgm:prSet/>
      <dgm:spPr/>
      <dgm:t>
        <a:bodyPr/>
        <a:lstStyle/>
        <a:p>
          <a:endParaRPr lang="en-US"/>
        </a:p>
      </dgm:t>
    </dgm:pt>
    <dgm:pt modelId="{D22FA679-9353-4EDB-9F3D-85CCD8120271}" type="sibTrans" cxnId="{4DB2B7CA-ACD1-4AAF-B4AA-B75239113F4B}">
      <dgm:prSet/>
      <dgm:spPr/>
      <dgm:t>
        <a:bodyPr/>
        <a:lstStyle/>
        <a:p>
          <a:endParaRPr lang="en-US"/>
        </a:p>
      </dgm:t>
    </dgm:pt>
    <dgm:pt modelId="{9CF8AD68-5E49-49B6-A4F3-8A2190EA5B0B}">
      <dgm:prSet phldrT="[Text]"/>
      <dgm:spPr>
        <a:solidFill>
          <a:srgbClr val="92D050"/>
        </a:solidFill>
      </dgm:spPr>
      <dgm:t>
        <a:bodyPr/>
        <a:lstStyle/>
        <a:p>
          <a:r>
            <a:rPr lang="en-US" dirty="0">
              <a:solidFill>
                <a:schemeClr val="tx1"/>
              </a:solidFill>
            </a:rPr>
            <a:t>Technologist places service call to Service Coordination Center</a:t>
          </a:r>
        </a:p>
      </dgm:t>
    </dgm:pt>
    <dgm:pt modelId="{9F214D49-08F0-4666-A9B4-F078190DF59A}" type="parTrans" cxnId="{827CC379-1847-4485-960A-026AD32153AC}">
      <dgm:prSet/>
      <dgm:spPr/>
      <dgm:t>
        <a:bodyPr/>
        <a:lstStyle/>
        <a:p>
          <a:endParaRPr lang="en-US"/>
        </a:p>
      </dgm:t>
    </dgm:pt>
    <dgm:pt modelId="{320EF45C-F934-439E-8326-0AB0A969A368}" type="sibTrans" cxnId="{827CC379-1847-4485-960A-026AD32153AC}">
      <dgm:prSet/>
      <dgm:spPr/>
      <dgm:t>
        <a:bodyPr/>
        <a:lstStyle/>
        <a:p>
          <a:endParaRPr lang="en-US"/>
        </a:p>
      </dgm:t>
    </dgm:pt>
    <dgm:pt modelId="{0BEA712B-A5DF-4B62-8FA0-D5C42DD70C51}">
      <dgm:prSet phldrT="[Text]"/>
      <dgm:spPr>
        <a:solidFill>
          <a:srgbClr val="92D050"/>
        </a:solidFill>
      </dgm:spPr>
      <dgm:t>
        <a:bodyPr/>
        <a:lstStyle/>
        <a:p>
          <a:r>
            <a:rPr lang="en-US">
              <a:solidFill>
                <a:schemeClr val="tx1"/>
              </a:solidFill>
            </a:rPr>
            <a:t>Service Coordination Center records call in CMMS and dispatches service call</a:t>
          </a:r>
          <a:endParaRPr lang="en-US" dirty="0">
            <a:solidFill>
              <a:schemeClr val="tx1"/>
            </a:solidFill>
          </a:endParaRPr>
        </a:p>
      </dgm:t>
    </dgm:pt>
    <dgm:pt modelId="{8645E10C-13FB-41F3-807C-D8EC3689C175}" type="parTrans" cxnId="{7183E70C-3E22-4365-B9E0-F1C9C0F9C88E}">
      <dgm:prSet/>
      <dgm:spPr/>
      <dgm:t>
        <a:bodyPr/>
        <a:lstStyle/>
        <a:p>
          <a:endParaRPr lang="en-US"/>
        </a:p>
      </dgm:t>
    </dgm:pt>
    <dgm:pt modelId="{68CDEF24-4721-4D04-9849-E3573102405F}" type="sibTrans" cxnId="{7183E70C-3E22-4365-B9E0-F1C9C0F9C88E}">
      <dgm:prSet/>
      <dgm:spPr/>
      <dgm:t>
        <a:bodyPr/>
        <a:lstStyle/>
        <a:p>
          <a:endParaRPr lang="en-US"/>
        </a:p>
      </dgm:t>
    </dgm:pt>
    <dgm:pt modelId="{055DC80C-45C9-4F19-9694-68F43077E234}">
      <dgm:prSet phldrT="[Text]"/>
      <dgm:spPr>
        <a:solidFill>
          <a:srgbClr val="92D050"/>
        </a:solidFill>
      </dgm:spPr>
      <dgm:t>
        <a:bodyPr/>
        <a:lstStyle/>
        <a:p>
          <a:r>
            <a:rPr lang="en-US" dirty="0">
              <a:solidFill>
                <a:schemeClr val="tx1"/>
              </a:solidFill>
            </a:rPr>
            <a:t>Service Engineer or Authorized Service Provider acknowledges call and provides estimate of onsite time</a:t>
          </a:r>
        </a:p>
      </dgm:t>
    </dgm:pt>
    <dgm:pt modelId="{51693FC7-0A23-4BD9-A4BC-53FD00FB42A7}" type="parTrans" cxnId="{351AE880-24A6-4D02-A087-4157067AB913}">
      <dgm:prSet/>
      <dgm:spPr/>
      <dgm:t>
        <a:bodyPr/>
        <a:lstStyle/>
        <a:p>
          <a:endParaRPr lang="en-US"/>
        </a:p>
      </dgm:t>
    </dgm:pt>
    <dgm:pt modelId="{0E439B86-9276-4A43-8CD3-79FF6E7887C4}" type="sibTrans" cxnId="{351AE880-24A6-4D02-A087-4157067AB913}">
      <dgm:prSet/>
      <dgm:spPr/>
      <dgm:t>
        <a:bodyPr/>
        <a:lstStyle/>
        <a:p>
          <a:endParaRPr lang="en-US"/>
        </a:p>
      </dgm:t>
    </dgm:pt>
    <dgm:pt modelId="{94B4F70A-54FD-45C0-B89D-A352149EFDC9}">
      <dgm:prSet phldrT="[Text]"/>
      <dgm:spPr>
        <a:solidFill>
          <a:srgbClr val="92D050"/>
        </a:solidFill>
      </dgm:spPr>
      <dgm:t>
        <a:bodyPr/>
        <a:lstStyle/>
        <a:p>
          <a:r>
            <a:rPr lang="en-US" dirty="0">
              <a:solidFill>
                <a:schemeClr val="tx1"/>
              </a:solidFill>
            </a:rPr>
            <a:t>Service Coordination Center, or in-house engineer, contacts customer to provide onsite arrival time</a:t>
          </a:r>
        </a:p>
      </dgm:t>
    </dgm:pt>
    <dgm:pt modelId="{E0F9692F-92B6-45AC-9F71-3F2669EF844B}" type="parTrans" cxnId="{8CFB3202-246D-4814-84CD-0D1A97CE6E13}">
      <dgm:prSet/>
      <dgm:spPr/>
      <dgm:t>
        <a:bodyPr/>
        <a:lstStyle/>
        <a:p>
          <a:endParaRPr lang="en-US"/>
        </a:p>
      </dgm:t>
    </dgm:pt>
    <dgm:pt modelId="{5B63DD16-A21D-4ECA-A540-EF194B236D2A}" type="sibTrans" cxnId="{8CFB3202-246D-4814-84CD-0D1A97CE6E13}">
      <dgm:prSet/>
      <dgm:spPr/>
      <dgm:t>
        <a:bodyPr/>
        <a:lstStyle/>
        <a:p>
          <a:endParaRPr lang="en-US"/>
        </a:p>
      </dgm:t>
    </dgm:pt>
    <dgm:pt modelId="{0A6D6D97-3766-4C72-8003-EAD03A73E5A3}">
      <dgm:prSet phldrT="[Text]"/>
      <dgm:spPr>
        <a:solidFill>
          <a:srgbClr val="92D050"/>
        </a:solidFill>
      </dgm:spPr>
      <dgm:t>
        <a:bodyPr/>
        <a:lstStyle/>
        <a:p>
          <a:r>
            <a:rPr lang="en-US" dirty="0">
              <a:solidFill>
                <a:schemeClr val="tx1"/>
              </a:solidFill>
            </a:rPr>
            <a:t>Repair is completed and work order is updated or field service report is sent to the Service Coordination Center</a:t>
          </a:r>
        </a:p>
      </dgm:t>
    </dgm:pt>
    <dgm:pt modelId="{D7477F92-E4A8-4835-8D88-60362B4035B5}" type="parTrans" cxnId="{E7657050-F42B-49EA-9136-967C085CF33A}">
      <dgm:prSet/>
      <dgm:spPr/>
      <dgm:t>
        <a:bodyPr/>
        <a:lstStyle/>
        <a:p>
          <a:endParaRPr lang="en-US"/>
        </a:p>
      </dgm:t>
    </dgm:pt>
    <dgm:pt modelId="{6FA4B5D8-6FC0-4B1A-A961-0F7CA085FE22}" type="sibTrans" cxnId="{E7657050-F42B-49EA-9136-967C085CF33A}">
      <dgm:prSet/>
      <dgm:spPr/>
      <dgm:t>
        <a:bodyPr/>
        <a:lstStyle/>
        <a:p>
          <a:endParaRPr lang="en-US"/>
        </a:p>
      </dgm:t>
    </dgm:pt>
    <dgm:pt modelId="{4D0D441B-5DC1-416D-A387-1A2A59ED17CD}">
      <dgm:prSet phldrT="[Text]"/>
      <dgm:spPr>
        <a:solidFill>
          <a:srgbClr val="92D050"/>
        </a:solidFill>
      </dgm:spPr>
      <dgm:t>
        <a:bodyPr/>
        <a:lstStyle/>
        <a:p>
          <a:r>
            <a:rPr lang="en-US" dirty="0">
              <a:solidFill>
                <a:schemeClr val="tx1"/>
              </a:solidFill>
            </a:rPr>
            <a:t>Field Service Report is uploaded into the CMMS System by the Service Coordination Center</a:t>
          </a:r>
        </a:p>
      </dgm:t>
    </dgm:pt>
    <dgm:pt modelId="{A387B0DD-EF9A-4766-9607-D97F119C64C5}" type="parTrans" cxnId="{0A98D3FD-7A7B-48B9-9EF7-FA6906C8B0B1}">
      <dgm:prSet/>
      <dgm:spPr/>
      <dgm:t>
        <a:bodyPr/>
        <a:lstStyle/>
        <a:p>
          <a:endParaRPr lang="en-US"/>
        </a:p>
      </dgm:t>
    </dgm:pt>
    <dgm:pt modelId="{48ACF1FC-7F17-4E14-9194-A61F5F1BEE56}" type="sibTrans" cxnId="{0A98D3FD-7A7B-48B9-9EF7-FA6906C8B0B1}">
      <dgm:prSet/>
      <dgm:spPr/>
      <dgm:t>
        <a:bodyPr/>
        <a:lstStyle/>
        <a:p>
          <a:endParaRPr lang="en-US"/>
        </a:p>
      </dgm:t>
    </dgm:pt>
    <dgm:pt modelId="{3F233B0A-CD75-498D-A020-CE6B651F6ABF}">
      <dgm:prSet phldrT="[Text]"/>
      <dgm:spPr>
        <a:solidFill>
          <a:srgbClr val="92D050"/>
        </a:solidFill>
      </dgm:spPr>
      <dgm:t>
        <a:bodyPr/>
        <a:lstStyle/>
        <a:p>
          <a:r>
            <a:rPr lang="en-US" dirty="0">
              <a:solidFill>
                <a:schemeClr val="tx1"/>
              </a:solidFill>
            </a:rPr>
            <a:t>Documentation includes dispatch time, response time, on-site time, downtime, and completion of event</a:t>
          </a:r>
        </a:p>
      </dgm:t>
    </dgm:pt>
    <dgm:pt modelId="{D24715BD-B4A1-445D-B097-173623FCB77C}" type="parTrans" cxnId="{A09ECD7A-137F-40D7-B4CE-371746509D55}">
      <dgm:prSet/>
      <dgm:spPr/>
      <dgm:t>
        <a:bodyPr/>
        <a:lstStyle/>
        <a:p>
          <a:endParaRPr lang="en-US"/>
        </a:p>
      </dgm:t>
    </dgm:pt>
    <dgm:pt modelId="{7665066D-1020-473C-AF79-29716CF63090}" type="sibTrans" cxnId="{A09ECD7A-137F-40D7-B4CE-371746509D55}">
      <dgm:prSet/>
      <dgm:spPr/>
      <dgm:t>
        <a:bodyPr/>
        <a:lstStyle/>
        <a:p>
          <a:endParaRPr lang="en-US"/>
        </a:p>
      </dgm:t>
    </dgm:pt>
    <dgm:pt modelId="{5A9AE7D8-E710-4AFC-A9C0-0FEBDEFCB0E7}">
      <dgm:prSet phldrT="[Text]"/>
      <dgm:spPr>
        <a:solidFill>
          <a:srgbClr val="92D050"/>
        </a:solidFill>
      </dgm:spPr>
      <dgm:t>
        <a:bodyPr/>
        <a:lstStyle/>
        <a:p>
          <a:r>
            <a:rPr lang="en-US" dirty="0">
              <a:solidFill>
                <a:schemeClr val="tx1"/>
              </a:solidFill>
            </a:rPr>
            <a:t>Service Engineer or Authorized Service Provider arrives and services equipment</a:t>
          </a:r>
        </a:p>
      </dgm:t>
    </dgm:pt>
    <dgm:pt modelId="{7425546D-29B0-496D-9929-2216B75DA9C1}" type="parTrans" cxnId="{3726EF5E-C74A-4F24-B93E-99F987FEA877}">
      <dgm:prSet/>
      <dgm:spPr/>
      <dgm:t>
        <a:bodyPr/>
        <a:lstStyle/>
        <a:p>
          <a:endParaRPr lang="en-US"/>
        </a:p>
      </dgm:t>
    </dgm:pt>
    <dgm:pt modelId="{AA5AE389-87AF-45FF-A996-A1181667E41E}" type="sibTrans" cxnId="{3726EF5E-C74A-4F24-B93E-99F987FEA877}">
      <dgm:prSet/>
      <dgm:spPr/>
      <dgm:t>
        <a:bodyPr/>
        <a:lstStyle/>
        <a:p>
          <a:endParaRPr lang="en-US"/>
        </a:p>
      </dgm:t>
    </dgm:pt>
    <dgm:pt modelId="{899D44C8-019F-4B22-B270-EC7DCEE3AB81}" type="pres">
      <dgm:prSet presAssocID="{B1F5D3CB-5529-475A-9AFD-D14980A369AF}" presName="Name0" presStyleCnt="0">
        <dgm:presLayoutVars>
          <dgm:dir/>
          <dgm:resizeHandles/>
        </dgm:presLayoutVars>
      </dgm:prSet>
      <dgm:spPr/>
    </dgm:pt>
    <dgm:pt modelId="{D7BC81F3-B5A5-4E24-8382-A0E318E8F2C6}" type="pres">
      <dgm:prSet presAssocID="{C684BBDA-046E-41D2-BCDB-E837F9E9C2B6}" presName="compNode" presStyleCnt="0"/>
      <dgm:spPr/>
    </dgm:pt>
    <dgm:pt modelId="{FA7E72D2-EE7E-4809-944B-41DCEC726F09}" type="pres">
      <dgm:prSet presAssocID="{C684BBDA-046E-41D2-BCDB-E837F9E9C2B6}" presName="dummyConnPt" presStyleCnt="0"/>
      <dgm:spPr/>
    </dgm:pt>
    <dgm:pt modelId="{A4CE74E7-1D2F-406A-A97C-282B734D594D}" type="pres">
      <dgm:prSet presAssocID="{C684BBDA-046E-41D2-BCDB-E837F9E9C2B6}" presName="node" presStyleLbl="node1" presStyleIdx="0" presStyleCnt="9">
        <dgm:presLayoutVars>
          <dgm:bulletEnabled val="1"/>
        </dgm:presLayoutVars>
      </dgm:prSet>
      <dgm:spPr/>
    </dgm:pt>
    <dgm:pt modelId="{0B42104B-6471-47CB-99C8-F264F456AC34}" type="pres">
      <dgm:prSet presAssocID="{D22FA679-9353-4EDB-9F3D-85CCD8120271}" presName="sibTrans" presStyleLbl="bgSibTrans2D1" presStyleIdx="0" presStyleCnt="8"/>
      <dgm:spPr/>
    </dgm:pt>
    <dgm:pt modelId="{246DF50F-0390-45FD-801D-54B68BD8FED2}" type="pres">
      <dgm:prSet presAssocID="{9CF8AD68-5E49-49B6-A4F3-8A2190EA5B0B}" presName="compNode" presStyleCnt="0"/>
      <dgm:spPr/>
    </dgm:pt>
    <dgm:pt modelId="{4F3F3BCB-24AD-4432-AC2B-D4D096B54ECB}" type="pres">
      <dgm:prSet presAssocID="{9CF8AD68-5E49-49B6-A4F3-8A2190EA5B0B}" presName="dummyConnPt" presStyleCnt="0"/>
      <dgm:spPr/>
    </dgm:pt>
    <dgm:pt modelId="{9CE76D79-DAF9-49F9-ADBD-835440A66587}" type="pres">
      <dgm:prSet presAssocID="{9CF8AD68-5E49-49B6-A4F3-8A2190EA5B0B}" presName="node" presStyleLbl="node1" presStyleIdx="1" presStyleCnt="9">
        <dgm:presLayoutVars>
          <dgm:bulletEnabled val="1"/>
        </dgm:presLayoutVars>
      </dgm:prSet>
      <dgm:spPr/>
    </dgm:pt>
    <dgm:pt modelId="{952D4590-3428-4D02-9A2B-AD9A15EB6DE9}" type="pres">
      <dgm:prSet presAssocID="{320EF45C-F934-439E-8326-0AB0A969A368}" presName="sibTrans" presStyleLbl="bgSibTrans2D1" presStyleIdx="1" presStyleCnt="8"/>
      <dgm:spPr/>
    </dgm:pt>
    <dgm:pt modelId="{B8A980C9-0D11-4FF6-B329-6BDAA78045C1}" type="pres">
      <dgm:prSet presAssocID="{0BEA712B-A5DF-4B62-8FA0-D5C42DD70C51}" presName="compNode" presStyleCnt="0"/>
      <dgm:spPr/>
    </dgm:pt>
    <dgm:pt modelId="{17E115FE-24E4-41D5-8C05-CA20F578CB65}" type="pres">
      <dgm:prSet presAssocID="{0BEA712B-A5DF-4B62-8FA0-D5C42DD70C51}" presName="dummyConnPt" presStyleCnt="0"/>
      <dgm:spPr/>
    </dgm:pt>
    <dgm:pt modelId="{104AA9AF-095C-4B39-B86A-E760F33AC45F}" type="pres">
      <dgm:prSet presAssocID="{0BEA712B-A5DF-4B62-8FA0-D5C42DD70C51}" presName="node" presStyleLbl="node1" presStyleIdx="2" presStyleCnt="9">
        <dgm:presLayoutVars>
          <dgm:bulletEnabled val="1"/>
        </dgm:presLayoutVars>
      </dgm:prSet>
      <dgm:spPr/>
    </dgm:pt>
    <dgm:pt modelId="{207F1CCF-3C09-4ABD-B96E-ECCFE2C0B25D}" type="pres">
      <dgm:prSet presAssocID="{68CDEF24-4721-4D04-9849-E3573102405F}" presName="sibTrans" presStyleLbl="bgSibTrans2D1" presStyleIdx="2" presStyleCnt="8"/>
      <dgm:spPr/>
    </dgm:pt>
    <dgm:pt modelId="{FC572343-EDAB-496E-A160-D8E7C7FC2908}" type="pres">
      <dgm:prSet presAssocID="{055DC80C-45C9-4F19-9694-68F43077E234}" presName="compNode" presStyleCnt="0"/>
      <dgm:spPr/>
    </dgm:pt>
    <dgm:pt modelId="{02F0BD7E-E7DB-4932-88C4-5F740D563208}" type="pres">
      <dgm:prSet presAssocID="{055DC80C-45C9-4F19-9694-68F43077E234}" presName="dummyConnPt" presStyleCnt="0"/>
      <dgm:spPr/>
    </dgm:pt>
    <dgm:pt modelId="{A3C0059C-4FA1-41CD-ADDF-E6298047ACFF}" type="pres">
      <dgm:prSet presAssocID="{055DC80C-45C9-4F19-9694-68F43077E234}" presName="node" presStyleLbl="node1" presStyleIdx="3" presStyleCnt="9">
        <dgm:presLayoutVars>
          <dgm:bulletEnabled val="1"/>
        </dgm:presLayoutVars>
      </dgm:prSet>
      <dgm:spPr/>
    </dgm:pt>
    <dgm:pt modelId="{F3F0C08B-BCC3-4926-8C22-718253A9B17B}" type="pres">
      <dgm:prSet presAssocID="{0E439B86-9276-4A43-8CD3-79FF6E7887C4}" presName="sibTrans" presStyleLbl="bgSibTrans2D1" presStyleIdx="3" presStyleCnt="8"/>
      <dgm:spPr/>
    </dgm:pt>
    <dgm:pt modelId="{7A017014-6742-415E-AF6B-3FE4D9122C0B}" type="pres">
      <dgm:prSet presAssocID="{94B4F70A-54FD-45C0-B89D-A352149EFDC9}" presName="compNode" presStyleCnt="0"/>
      <dgm:spPr/>
    </dgm:pt>
    <dgm:pt modelId="{38D48FA4-A403-44CA-BE90-08E3D49D8E56}" type="pres">
      <dgm:prSet presAssocID="{94B4F70A-54FD-45C0-B89D-A352149EFDC9}" presName="dummyConnPt" presStyleCnt="0"/>
      <dgm:spPr/>
    </dgm:pt>
    <dgm:pt modelId="{F9E51D95-9B4D-4AE5-A2F5-CDB585039F95}" type="pres">
      <dgm:prSet presAssocID="{94B4F70A-54FD-45C0-B89D-A352149EFDC9}" presName="node" presStyleLbl="node1" presStyleIdx="4" presStyleCnt="9">
        <dgm:presLayoutVars>
          <dgm:bulletEnabled val="1"/>
        </dgm:presLayoutVars>
      </dgm:prSet>
      <dgm:spPr/>
    </dgm:pt>
    <dgm:pt modelId="{14C696FE-BD99-49B2-8C88-DF7CAE3F1264}" type="pres">
      <dgm:prSet presAssocID="{5B63DD16-A21D-4ECA-A540-EF194B236D2A}" presName="sibTrans" presStyleLbl="bgSibTrans2D1" presStyleIdx="4" presStyleCnt="8"/>
      <dgm:spPr/>
    </dgm:pt>
    <dgm:pt modelId="{83219EEB-D9C4-4606-8E63-587606C74C4F}" type="pres">
      <dgm:prSet presAssocID="{5A9AE7D8-E710-4AFC-A9C0-0FEBDEFCB0E7}" presName="compNode" presStyleCnt="0"/>
      <dgm:spPr/>
    </dgm:pt>
    <dgm:pt modelId="{C8D0D6AF-6F14-46F9-9465-D5845AA0328D}" type="pres">
      <dgm:prSet presAssocID="{5A9AE7D8-E710-4AFC-A9C0-0FEBDEFCB0E7}" presName="dummyConnPt" presStyleCnt="0"/>
      <dgm:spPr/>
    </dgm:pt>
    <dgm:pt modelId="{EBC62383-ED73-4220-8800-60B9D3803A5D}" type="pres">
      <dgm:prSet presAssocID="{5A9AE7D8-E710-4AFC-A9C0-0FEBDEFCB0E7}" presName="node" presStyleLbl="node1" presStyleIdx="5" presStyleCnt="9">
        <dgm:presLayoutVars>
          <dgm:bulletEnabled val="1"/>
        </dgm:presLayoutVars>
      </dgm:prSet>
      <dgm:spPr/>
    </dgm:pt>
    <dgm:pt modelId="{0D83BBA1-23E8-4D9A-AB1E-84A3D3CE3581}" type="pres">
      <dgm:prSet presAssocID="{AA5AE389-87AF-45FF-A996-A1181667E41E}" presName="sibTrans" presStyleLbl="bgSibTrans2D1" presStyleIdx="5" presStyleCnt="8"/>
      <dgm:spPr/>
    </dgm:pt>
    <dgm:pt modelId="{FC66C942-4F7C-47FE-B71F-474CD4A43CC4}" type="pres">
      <dgm:prSet presAssocID="{0A6D6D97-3766-4C72-8003-EAD03A73E5A3}" presName="compNode" presStyleCnt="0"/>
      <dgm:spPr/>
    </dgm:pt>
    <dgm:pt modelId="{6B2ABB9F-469A-4393-AFDA-204FFF861116}" type="pres">
      <dgm:prSet presAssocID="{0A6D6D97-3766-4C72-8003-EAD03A73E5A3}" presName="dummyConnPt" presStyleCnt="0"/>
      <dgm:spPr/>
    </dgm:pt>
    <dgm:pt modelId="{D4969C05-7A83-4DBB-B495-AB987D8F7C73}" type="pres">
      <dgm:prSet presAssocID="{0A6D6D97-3766-4C72-8003-EAD03A73E5A3}" presName="node" presStyleLbl="node1" presStyleIdx="6" presStyleCnt="9">
        <dgm:presLayoutVars>
          <dgm:bulletEnabled val="1"/>
        </dgm:presLayoutVars>
      </dgm:prSet>
      <dgm:spPr/>
    </dgm:pt>
    <dgm:pt modelId="{2F05E526-0CB6-4828-BE5D-297AF797BDD6}" type="pres">
      <dgm:prSet presAssocID="{6FA4B5D8-6FC0-4B1A-A961-0F7CA085FE22}" presName="sibTrans" presStyleLbl="bgSibTrans2D1" presStyleIdx="6" presStyleCnt="8"/>
      <dgm:spPr/>
    </dgm:pt>
    <dgm:pt modelId="{0725D1C6-0670-4680-902E-C65B1FCC69AA}" type="pres">
      <dgm:prSet presAssocID="{4D0D441B-5DC1-416D-A387-1A2A59ED17CD}" presName="compNode" presStyleCnt="0"/>
      <dgm:spPr/>
    </dgm:pt>
    <dgm:pt modelId="{D51ABE10-FD88-4C72-B56F-99669FFB52CC}" type="pres">
      <dgm:prSet presAssocID="{4D0D441B-5DC1-416D-A387-1A2A59ED17CD}" presName="dummyConnPt" presStyleCnt="0"/>
      <dgm:spPr/>
    </dgm:pt>
    <dgm:pt modelId="{4C90C3F5-FE53-49B7-B0D6-A304D29E8EA4}" type="pres">
      <dgm:prSet presAssocID="{4D0D441B-5DC1-416D-A387-1A2A59ED17CD}" presName="node" presStyleLbl="node1" presStyleIdx="7" presStyleCnt="9">
        <dgm:presLayoutVars>
          <dgm:bulletEnabled val="1"/>
        </dgm:presLayoutVars>
      </dgm:prSet>
      <dgm:spPr/>
    </dgm:pt>
    <dgm:pt modelId="{8518C241-04B0-43E3-81E2-8F0DC1AF1B59}" type="pres">
      <dgm:prSet presAssocID="{48ACF1FC-7F17-4E14-9194-A61F5F1BEE56}" presName="sibTrans" presStyleLbl="bgSibTrans2D1" presStyleIdx="7" presStyleCnt="8"/>
      <dgm:spPr/>
    </dgm:pt>
    <dgm:pt modelId="{25CF7D19-F20F-4ED2-8EB0-1CB1876FF515}" type="pres">
      <dgm:prSet presAssocID="{3F233B0A-CD75-498D-A020-CE6B651F6ABF}" presName="compNode" presStyleCnt="0"/>
      <dgm:spPr/>
    </dgm:pt>
    <dgm:pt modelId="{382FBA8D-C072-4C50-B7BE-41E8A578D5F3}" type="pres">
      <dgm:prSet presAssocID="{3F233B0A-CD75-498D-A020-CE6B651F6ABF}" presName="dummyConnPt" presStyleCnt="0"/>
      <dgm:spPr/>
    </dgm:pt>
    <dgm:pt modelId="{99DBB647-FECF-49D1-AB84-7AF748940057}" type="pres">
      <dgm:prSet presAssocID="{3F233B0A-CD75-498D-A020-CE6B651F6ABF}" presName="node" presStyleLbl="node1" presStyleIdx="8" presStyleCnt="9">
        <dgm:presLayoutVars>
          <dgm:bulletEnabled val="1"/>
        </dgm:presLayoutVars>
      </dgm:prSet>
      <dgm:spPr/>
    </dgm:pt>
  </dgm:ptLst>
  <dgm:cxnLst>
    <dgm:cxn modelId="{8CFB3202-246D-4814-84CD-0D1A97CE6E13}" srcId="{B1F5D3CB-5529-475A-9AFD-D14980A369AF}" destId="{94B4F70A-54FD-45C0-B89D-A352149EFDC9}" srcOrd="4" destOrd="0" parTransId="{E0F9692F-92B6-45AC-9F71-3F2669EF844B}" sibTransId="{5B63DD16-A21D-4ECA-A540-EF194B236D2A}"/>
    <dgm:cxn modelId="{7183E70C-3E22-4365-B9E0-F1C9C0F9C88E}" srcId="{B1F5D3CB-5529-475A-9AFD-D14980A369AF}" destId="{0BEA712B-A5DF-4B62-8FA0-D5C42DD70C51}" srcOrd="2" destOrd="0" parTransId="{8645E10C-13FB-41F3-807C-D8EC3689C175}" sibTransId="{68CDEF24-4721-4D04-9849-E3573102405F}"/>
    <dgm:cxn modelId="{7D99CC1D-72E9-413A-BF5E-6E7ADCF0E888}" type="presOf" srcId="{3F233B0A-CD75-498D-A020-CE6B651F6ABF}" destId="{99DBB647-FECF-49D1-AB84-7AF748940057}" srcOrd="0" destOrd="0" presId="urn:microsoft.com/office/officeart/2005/8/layout/bProcess4"/>
    <dgm:cxn modelId="{1C175D1E-FCD3-4BDA-8ED9-6FF73492FE03}" type="presOf" srcId="{4D0D441B-5DC1-416D-A387-1A2A59ED17CD}" destId="{4C90C3F5-FE53-49B7-B0D6-A304D29E8EA4}" srcOrd="0" destOrd="0" presId="urn:microsoft.com/office/officeart/2005/8/layout/bProcess4"/>
    <dgm:cxn modelId="{357F4F22-F8C2-4435-960F-A55BE8BE6E30}" type="presOf" srcId="{C684BBDA-046E-41D2-BCDB-E837F9E9C2B6}" destId="{A4CE74E7-1D2F-406A-A97C-282B734D594D}" srcOrd="0" destOrd="0" presId="urn:microsoft.com/office/officeart/2005/8/layout/bProcess4"/>
    <dgm:cxn modelId="{AA4DAE26-949E-45DE-A34C-79D537AAD15F}" type="presOf" srcId="{0E439B86-9276-4A43-8CD3-79FF6E7887C4}" destId="{F3F0C08B-BCC3-4926-8C22-718253A9B17B}" srcOrd="0" destOrd="0" presId="urn:microsoft.com/office/officeart/2005/8/layout/bProcess4"/>
    <dgm:cxn modelId="{2FD33828-3A64-4B9D-911B-C9A092DAF0AB}" type="presOf" srcId="{320EF45C-F934-439E-8326-0AB0A969A368}" destId="{952D4590-3428-4D02-9A2B-AD9A15EB6DE9}" srcOrd="0" destOrd="0" presId="urn:microsoft.com/office/officeart/2005/8/layout/bProcess4"/>
    <dgm:cxn modelId="{3726EF5E-C74A-4F24-B93E-99F987FEA877}" srcId="{B1F5D3CB-5529-475A-9AFD-D14980A369AF}" destId="{5A9AE7D8-E710-4AFC-A9C0-0FEBDEFCB0E7}" srcOrd="5" destOrd="0" parTransId="{7425546D-29B0-496D-9929-2216B75DA9C1}" sibTransId="{AA5AE389-87AF-45FF-A996-A1181667E41E}"/>
    <dgm:cxn modelId="{0CD19343-5352-4F61-B862-448440B2BB9B}" type="presOf" srcId="{6FA4B5D8-6FC0-4B1A-A961-0F7CA085FE22}" destId="{2F05E526-0CB6-4828-BE5D-297AF797BDD6}" srcOrd="0" destOrd="0" presId="urn:microsoft.com/office/officeart/2005/8/layout/bProcess4"/>
    <dgm:cxn modelId="{859CC967-0B4C-4E9D-8909-9797CC8E38BB}" type="presOf" srcId="{B1F5D3CB-5529-475A-9AFD-D14980A369AF}" destId="{899D44C8-019F-4B22-B270-EC7DCEE3AB81}" srcOrd="0" destOrd="0" presId="urn:microsoft.com/office/officeart/2005/8/layout/bProcess4"/>
    <dgm:cxn modelId="{534CF04A-ADFF-49FE-9408-43B5233EC255}" type="presOf" srcId="{94B4F70A-54FD-45C0-B89D-A352149EFDC9}" destId="{F9E51D95-9B4D-4AE5-A2F5-CDB585039F95}" srcOrd="0" destOrd="0" presId="urn:microsoft.com/office/officeart/2005/8/layout/bProcess4"/>
    <dgm:cxn modelId="{5EDE076C-A28E-4568-BC10-66B93D47A1B0}" type="presOf" srcId="{055DC80C-45C9-4F19-9694-68F43077E234}" destId="{A3C0059C-4FA1-41CD-ADDF-E6298047ACFF}" srcOrd="0" destOrd="0" presId="urn:microsoft.com/office/officeart/2005/8/layout/bProcess4"/>
    <dgm:cxn modelId="{94A12C4D-B812-4A90-86F0-BF928FC91A40}" type="presOf" srcId="{5A9AE7D8-E710-4AFC-A9C0-0FEBDEFCB0E7}" destId="{EBC62383-ED73-4220-8800-60B9D3803A5D}" srcOrd="0" destOrd="0" presId="urn:microsoft.com/office/officeart/2005/8/layout/bProcess4"/>
    <dgm:cxn modelId="{E7657050-F42B-49EA-9136-967C085CF33A}" srcId="{B1F5D3CB-5529-475A-9AFD-D14980A369AF}" destId="{0A6D6D97-3766-4C72-8003-EAD03A73E5A3}" srcOrd="6" destOrd="0" parTransId="{D7477F92-E4A8-4835-8D88-60362B4035B5}" sibTransId="{6FA4B5D8-6FC0-4B1A-A961-0F7CA085FE22}"/>
    <dgm:cxn modelId="{ECB27C50-801D-452E-B223-95B55D439DB3}" type="presOf" srcId="{0A6D6D97-3766-4C72-8003-EAD03A73E5A3}" destId="{D4969C05-7A83-4DBB-B495-AB987D8F7C73}" srcOrd="0" destOrd="0" presId="urn:microsoft.com/office/officeart/2005/8/layout/bProcess4"/>
    <dgm:cxn modelId="{827CC379-1847-4485-960A-026AD32153AC}" srcId="{B1F5D3CB-5529-475A-9AFD-D14980A369AF}" destId="{9CF8AD68-5E49-49B6-A4F3-8A2190EA5B0B}" srcOrd="1" destOrd="0" parTransId="{9F214D49-08F0-4666-A9B4-F078190DF59A}" sibTransId="{320EF45C-F934-439E-8326-0AB0A969A368}"/>
    <dgm:cxn modelId="{A09ECD7A-137F-40D7-B4CE-371746509D55}" srcId="{B1F5D3CB-5529-475A-9AFD-D14980A369AF}" destId="{3F233B0A-CD75-498D-A020-CE6B651F6ABF}" srcOrd="8" destOrd="0" parTransId="{D24715BD-B4A1-445D-B097-173623FCB77C}" sibTransId="{7665066D-1020-473C-AF79-29716CF63090}"/>
    <dgm:cxn modelId="{789D4E7D-68F7-452D-A32F-A7C9705BD0F7}" type="presOf" srcId="{AA5AE389-87AF-45FF-A996-A1181667E41E}" destId="{0D83BBA1-23E8-4D9A-AB1E-84A3D3CE3581}" srcOrd="0" destOrd="0" presId="urn:microsoft.com/office/officeart/2005/8/layout/bProcess4"/>
    <dgm:cxn modelId="{3A4C127F-4AE3-433C-A7A3-937EAD965D98}" type="presOf" srcId="{48ACF1FC-7F17-4E14-9194-A61F5F1BEE56}" destId="{8518C241-04B0-43E3-81E2-8F0DC1AF1B59}" srcOrd="0" destOrd="0" presId="urn:microsoft.com/office/officeart/2005/8/layout/bProcess4"/>
    <dgm:cxn modelId="{351AE880-24A6-4D02-A087-4157067AB913}" srcId="{B1F5D3CB-5529-475A-9AFD-D14980A369AF}" destId="{055DC80C-45C9-4F19-9694-68F43077E234}" srcOrd="3" destOrd="0" parTransId="{51693FC7-0A23-4BD9-A4BC-53FD00FB42A7}" sibTransId="{0E439B86-9276-4A43-8CD3-79FF6E7887C4}"/>
    <dgm:cxn modelId="{301CF390-79D4-4176-ADFC-0CF2C5948AD5}" type="presOf" srcId="{5B63DD16-A21D-4ECA-A540-EF194B236D2A}" destId="{14C696FE-BD99-49B2-8C88-DF7CAE3F1264}" srcOrd="0" destOrd="0" presId="urn:microsoft.com/office/officeart/2005/8/layout/bProcess4"/>
    <dgm:cxn modelId="{D77BF3A5-FEA3-4A05-815C-9082F8D2C25F}" type="presOf" srcId="{9CF8AD68-5E49-49B6-A4F3-8A2190EA5B0B}" destId="{9CE76D79-DAF9-49F9-ADBD-835440A66587}" srcOrd="0" destOrd="0" presId="urn:microsoft.com/office/officeart/2005/8/layout/bProcess4"/>
    <dgm:cxn modelId="{3C0F90C8-E486-43FB-B041-EABDED894C81}" type="presOf" srcId="{68CDEF24-4721-4D04-9849-E3573102405F}" destId="{207F1CCF-3C09-4ABD-B96E-ECCFE2C0B25D}" srcOrd="0" destOrd="0" presId="urn:microsoft.com/office/officeart/2005/8/layout/bProcess4"/>
    <dgm:cxn modelId="{4DB2B7CA-ACD1-4AAF-B4AA-B75239113F4B}" srcId="{B1F5D3CB-5529-475A-9AFD-D14980A369AF}" destId="{C684BBDA-046E-41D2-BCDB-E837F9E9C2B6}" srcOrd="0" destOrd="0" parTransId="{89AE4DDB-DF94-4460-B358-27968356C0E8}" sibTransId="{D22FA679-9353-4EDB-9F3D-85CCD8120271}"/>
    <dgm:cxn modelId="{12D063CE-0856-4982-920C-DC2B2C1CD436}" type="presOf" srcId="{0BEA712B-A5DF-4B62-8FA0-D5C42DD70C51}" destId="{104AA9AF-095C-4B39-B86A-E760F33AC45F}" srcOrd="0" destOrd="0" presId="urn:microsoft.com/office/officeart/2005/8/layout/bProcess4"/>
    <dgm:cxn modelId="{63A74BE2-C65E-4CD8-B228-F4B677631D9B}" type="presOf" srcId="{D22FA679-9353-4EDB-9F3D-85CCD8120271}" destId="{0B42104B-6471-47CB-99C8-F264F456AC34}" srcOrd="0" destOrd="0" presId="urn:microsoft.com/office/officeart/2005/8/layout/bProcess4"/>
    <dgm:cxn modelId="{0A98D3FD-7A7B-48B9-9EF7-FA6906C8B0B1}" srcId="{B1F5D3CB-5529-475A-9AFD-D14980A369AF}" destId="{4D0D441B-5DC1-416D-A387-1A2A59ED17CD}" srcOrd="7" destOrd="0" parTransId="{A387B0DD-EF9A-4766-9607-D97F119C64C5}" sibTransId="{48ACF1FC-7F17-4E14-9194-A61F5F1BEE56}"/>
    <dgm:cxn modelId="{BFAA51A6-AF92-49DE-B567-FEA5FB586CF0}" type="presParOf" srcId="{899D44C8-019F-4B22-B270-EC7DCEE3AB81}" destId="{D7BC81F3-B5A5-4E24-8382-A0E318E8F2C6}" srcOrd="0" destOrd="0" presId="urn:microsoft.com/office/officeart/2005/8/layout/bProcess4"/>
    <dgm:cxn modelId="{5063965F-DFCE-42B8-9BFA-182FABA0E784}" type="presParOf" srcId="{D7BC81F3-B5A5-4E24-8382-A0E318E8F2C6}" destId="{FA7E72D2-EE7E-4809-944B-41DCEC726F09}" srcOrd="0" destOrd="0" presId="urn:microsoft.com/office/officeart/2005/8/layout/bProcess4"/>
    <dgm:cxn modelId="{FA7A02A8-7733-475D-BF24-7E2728A6F03D}" type="presParOf" srcId="{D7BC81F3-B5A5-4E24-8382-A0E318E8F2C6}" destId="{A4CE74E7-1D2F-406A-A97C-282B734D594D}" srcOrd="1" destOrd="0" presId="urn:microsoft.com/office/officeart/2005/8/layout/bProcess4"/>
    <dgm:cxn modelId="{C3CA4E12-AB70-4CBE-B61C-3E3E994F2103}" type="presParOf" srcId="{899D44C8-019F-4B22-B270-EC7DCEE3AB81}" destId="{0B42104B-6471-47CB-99C8-F264F456AC34}" srcOrd="1" destOrd="0" presId="urn:microsoft.com/office/officeart/2005/8/layout/bProcess4"/>
    <dgm:cxn modelId="{E1C8584C-167F-41EA-A7AD-6286E6AACAA5}" type="presParOf" srcId="{899D44C8-019F-4B22-B270-EC7DCEE3AB81}" destId="{246DF50F-0390-45FD-801D-54B68BD8FED2}" srcOrd="2" destOrd="0" presId="urn:microsoft.com/office/officeart/2005/8/layout/bProcess4"/>
    <dgm:cxn modelId="{4D61972B-34B4-4971-8130-E888198E40BA}" type="presParOf" srcId="{246DF50F-0390-45FD-801D-54B68BD8FED2}" destId="{4F3F3BCB-24AD-4432-AC2B-D4D096B54ECB}" srcOrd="0" destOrd="0" presId="urn:microsoft.com/office/officeart/2005/8/layout/bProcess4"/>
    <dgm:cxn modelId="{627E40CC-B93E-4A9E-BAC7-46428B1614A6}" type="presParOf" srcId="{246DF50F-0390-45FD-801D-54B68BD8FED2}" destId="{9CE76D79-DAF9-49F9-ADBD-835440A66587}" srcOrd="1" destOrd="0" presId="urn:microsoft.com/office/officeart/2005/8/layout/bProcess4"/>
    <dgm:cxn modelId="{FC1912DE-AF9E-480B-9B07-E2457D6999CE}" type="presParOf" srcId="{899D44C8-019F-4B22-B270-EC7DCEE3AB81}" destId="{952D4590-3428-4D02-9A2B-AD9A15EB6DE9}" srcOrd="3" destOrd="0" presId="urn:microsoft.com/office/officeart/2005/8/layout/bProcess4"/>
    <dgm:cxn modelId="{52FF1463-7649-4912-B4A3-05ACC8B38097}" type="presParOf" srcId="{899D44C8-019F-4B22-B270-EC7DCEE3AB81}" destId="{B8A980C9-0D11-4FF6-B329-6BDAA78045C1}" srcOrd="4" destOrd="0" presId="urn:microsoft.com/office/officeart/2005/8/layout/bProcess4"/>
    <dgm:cxn modelId="{3E32DF19-5C95-486B-A0BC-E8BE19F76052}" type="presParOf" srcId="{B8A980C9-0D11-4FF6-B329-6BDAA78045C1}" destId="{17E115FE-24E4-41D5-8C05-CA20F578CB65}" srcOrd="0" destOrd="0" presId="urn:microsoft.com/office/officeart/2005/8/layout/bProcess4"/>
    <dgm:cxn modelId="{42615F86-C8CB-4585-BB0E-F1EFCEF368D8}" type="presParOf" srcId="{B8A980C9-0D11-4FF6-B329-6BDAA78045C1}" destId="{104AA9AF-095C-4B39-B86A-E760F33AC45F}" srcOrd="1" destOrd="0" presId="urn:microsoft.com/office/officeart/2005/8/layout/bProcess4"/>
    <dgm:cxn modelId="{26D54834-3D0F-4FED-9E92-21FB9BBCD801}" type="presParOf" srcId="{899D44C8-019F-4B22-B270-EC7DCEE3AB81}" destId="{207F1CCF-3C09-4ABD-B96E-ECCFE2C0B25D}" srcOrd="5" destOrd="0" presId="urn:microsoft.com/office/officeart/2005/8/layout/bProcess4"/>
    <dgm:cxn modelId="{220E401F-E2B8-4BB8-AB35-E81689967A61}" type="presParOf" srcId="{899D44C8-019F-4B22-B270-EC7DCEE3AB81}" destId="{FC572343-EDAB-496E-A160-D8E7C7FC2908}" srcOrd="6" destOrd="0" presId="urn:microsoft.com/office/officeart/2005/8/layout/bProcess4"/>
    <dgm:cxn modelId="{258BBA4D-6CEC-4B90-91E7-41656FCC4748}" type="presParOf" srcId="{FC572343-EDAB-496E-A160-D8E7C7FC2908}" destId="{02F0BD7E-E7DB-4932-88C4-5F740D563208}" srcOrd="0" destOrd="0" presId="urn:microsoft.com/office/officeart/2005/8/layout/bProcess4"/>
    <dgm:cxn modelId="{6EA5F9C7-5FE1-43A1-9263-2B932F54DAAC}" type="presParOf" srcId="{FC572343-EDAB-496E-A160-D8E7C7FC2908}" destId="{A3C0059C-4FA1-41CD-ADDF-E6298047ACFF}" srcOrd="1" destOrd="0" presId="urn:microsoft.com/office/officeart/2005/8/layout/bProcess4"/>
    <dgm:cxn modelId="{1C4EB9E0-AF7B-4356-B743-18FF40DB61CA}" type="presParOf" srcId="{899D44C8-019F-4B22-B270-EC7DCEE3AB81}" destId="{F3F0C08B-BCC3-4926-8C22-718253A9B17B}" srcOrd="7" destOrd="0" presId="urn:microsoft.com/office/officeart/2005/8/layout/bProcess4"/>
    <dgm:cxn modelId="{CC68FF0D-9AA0-4090-9354-EA3D91055993}" type="presParOf" srcId="{899D44C8-019F-4B22-B270-EC7DCEE3AB81}" destId="{7A017014-6742-415E-AF6B-3FE4D9122C0B}" srcOrd="8" destOrd="0" presId="urn:microsoft.com/office/officeart/2005/8/layout/bProcess4"/>
    <dgm:cxn modelId="{CB4C2CA7-359A-4CEB-8FD2-1FE0A41CCD65}" type="presParOf" srcId="{7A017014-6742-415E-AF6B-3FE4D9122C0B}" destId="{38D48FA4-A403-44CA-BE90-08E3D49D8E56}" srcOrd="0" destOrd="0" presId="urn:microsoft.com/office/officeart/2005/8/layout/bProcess4"/>
    <dgm:cxn modelId="{AA238CA0-2E3F-467D-B022-8A5AA2939ADD}" type="presParOf" srcId="{7A017014-6742-415E-AF6B-3FE4D9122C0B}" destId="{F9E51D95-9B4D-4AE5-A2F5-CDB585039F95}" srcOrd="1" destOrd="0" presId="urn:microsoft.com/office/officeart/2005/8/layout/bProcess4"/>
    <dgm:cxn modelId="{8E04B2A9-FCB7-4BF0-9AB0-BA7B1829E2D7}" type="presParOf" srcId="{899D44C8-019F-4B22-B270-EC7DCEE3AB81}" destId="{14C696FE-BD99-49B2-8C88-DF7CAE3F1264}" srcOrd="9" destOrd="0" presId="urn:microsoft.com/office/officeart/2005/8/layout/bProcess4"/>
    <dgm:cxn modelId="{7C2DCC31-6610-4726-8CAE-2313500CBAA1}" type="presParOf" srcId="{899D44C8-019F-4B22-B270-EC7DCEE3AB81}" destId="{83219EEB-D9C4-4606-8E63-587606C74C4F}" srcOrd="10" destOrd="0" presId="urn:microsoft.com/office/officeart/2005/8/layout/bProcess4"/>
    <dgm:cxn modelId="{F57A25A6-E2BA-47B5-B13C-7CD83D9D9C16}" type="presParOf" srcId="{83219EEB-D9C4-4606-8E63-587606C74C4F}" destId="{C8D0D6AF-6F14-46F9-9465-D5845AA0328D}" srcOrd="0" destOrd="0" presId="urn:microsoft.com/office/officeart/2005/8/layout/bProcess4"/>
    <dgm:cxn modelId="{8115FC6D-5E72-41F8-BE35-9FD45B39303F}" type="presParOf" srcId="{83219EEB-D9C4-4606-8E63-587606C74C4F}" destId="{EBC62383-ED73-4220-8800-60B9D3803A5D}" srcOrd="1" destOrd="0" presId="urn:microsoft.com/office/officeart/2005/8/layout/bProcess4"/>
    <dgm:cxn modelId="{8BCACF50-D471-4BB6-A835-1926B2C87A3F}" type="presParOf" srcId="{899D44C8-019F-4B22-B270-EC7DCEE3AB81}" destId="{0D83BBA1-23E8-4D9A-AB1E-84A3D3CE3581}" srcOrd="11" destOrd="0" presId="urn:microsoft.com/office/officeart/2005/8/layout/bProcess4"/>
    <dgm:cxn modelId="{BD8D7D3F-5E3B-45DA-AE04-1B6DF9DD004B}" type="presParOf" srcId="{899D44C8-019F-4B22-B270-EC7DCEE3AB81}" destId="{FC66C942-4F7C-47FE-B71F-474CD4A43CC4}" srcOrd="12" destOrd="0" presId="urn:microsoft.com/office/officeart/2005/8/layout/bProcess4"/>
    <dgm:cxn modelId="{241BE4C5-89C1-4BAF-8566-F48456BB3798}" type="presParOf" srcId="{FC66C942-4F7C-47FE-B71F-474CD4A43CC4}" destId="{6B2ABB9F-469A-4393-AFDA-204FFF861116}" srcOrd="0" destOrd="0" presId="urn:microsoft.com/office/officeart/2005/8/layout/bProcess4"/>
    <dgm:cxn modelId="{BDCBEB26-BC48-4760-92DE-C3BD7310D30E}" type="presParOf" srcId="{FC66C942-4F7C-47FE-B71F-474CD4A43CC4}" destId="{D4969C05-7A83-4DBB-B495-AB987D8F7C73}" srcOrd="1" destOrd="0" presId="urn:microsoft.com/office/officeart/2005/8/layout/bProcess4"/>
    <dgm:cxn modelId="{0DDFFA65-A79C-4498-BC35-C0874B15394F}" type="presParOf" srcId="{899D44C8-019F-4B22-B270-EC7DCEE3AB81}" destId="{2F05E526-0CB6-4828-BE5D-297AF797BDD6}" srcOrd="13" destOrd="0" presId="urn:microsoft.com/office/officeart/2005/8/layout/bProcess4"/>
    <dgm:cxn modelId="{F8AC2BC0-5DBD-45F0-80CF-408CE51DCFB5}" type="presParOf" srcId="{899D44C8-019F-4B22-B270-EC7DCEE3AB81}" destId="{0725D1C6-0670-4680-902E-C65B1FCC69AA}" srcOrd="14" destOrd="0" presId="urn:microsoft.com/office/officeart/2005/8/layout/bProcess4"/>
    <dgm:cxn modelId="{56CD425F-691A-425B-B317-57E84C4E37C2}" type="presParOf" srcId="{0725D1C6-0670-4680-902E-C65B1FCC69AA}" destId="{D51ABE10-FD88-4C72-B56F-99669FFB52CC}" srcOrd="0" destOrd="0" presId="urn:microsoft.com/office/officeart/2005/8/layout/bProcess4"/>
    <dgm:cxn modelId="{4BC8F41D-A3CB-480C-BB8B-C61D3A16681C}" type="presParOf" srcId="{0725D1C6-0670-4680-902E-C65B1FCC69AA}" destId="{4C90C3F5-FE53-49B7-B0D6-A304D29E8EA4}" srcOrd="1" destOrd="0" presId="urn:microsoft.com/office/officeart/2005/8/layout/bProcess4"/>
    <dgm:cxn modelId="{5DECB941-1F8A-45E3-AA66-BA6471EE17AA}" type="presParOf" srcId="{899D44C8-019F-4B22-B270-EC7DCEE3AB81}" destId="{8518C241-04B0-43E3-81E2-8F0DC1AF1B59}" srcOrd="15" destOrd="0" presId="urn:microsoft.com/office/officeart/2005/8/layout/bProcess4"/>
    <dgm:cxn modelId="{7026258A-5443-40CA-BC3E-2BC0B1684DA0}" type="presParOf" srcId="{899D44C8-019F-4B22-B270-EC7DCEE3AB81}" destId="{25CF7D19-F20F-4ED2-8EB0-1CB1876FF515}" srcOrd="16" destOrd="0" presId="urn:microsoft.com/office/officeart/2005/8/layout/bProcess4"/>
    <dgm:cxn modelId="{593DD4F7-4C78-4B1C-B34F-172CCA9CDF50}" type="presParOf" srcId="{25CF7D19-F20F-4ED2-8EB0-1CB1876FF515}" destId="{382FBA8D-C072-4C50-B7BE-41E8A578D5F3}" srcOrd="0" destOrd="0" presId="urn:microsoft.com/office/officeart/2005/8/layout/bProcess4"/>
    <dgm:cxn modelId="{B57AD9CF-9B64-4EA1-AB59-2819D6E30712}" type="presParOf" srcId="{25CF7D19-F20F-4ED2-8EB0-1CB1876FF515}" destId="{99DBB647-FECF-49D1-AB84-7AF748940057}" srcOrd="1" destOrd="0" presId="urn:microsoft.com/office/officeart/2005/8/layout/bProcess4"/>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44BC5-35B7-4A1C-A258-7DF3BE47E33B}">
      <dsp:nvSpPr>
        <dsp:cNvPr id="0" name=""/>
        <dsp:cNvSpPr/>
      </dsp:nvSpPr>
      <dsp:spPr>
        <a:xfrm>
          <a:off x="3094940" y="3095138"/>
          <a:ext cx="2039719" cy="2039719"/>
        </a:xfrm>
        <a:prstGeom prst="ellipse">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 lastClr="FFFFFF"/>
              </a:solidFill>
              <a:latin typeface="Lucida Sans Unicode"/>
              <a:ea typeface="+mn-ea"/>
              <a:cs typeface="+mn-cs"/>
            </a:rPr>
            <a:t>Opportunities for Improvement</a:t>
          </a:r>
        </a:p>
      </dsp:txBody>
      <dsp:txXfrm>
        <a:off x="3393650" y="3393848"/>
        <a:ext cx="1442299" cy="1442299"/>
      </dsp:txXfrm>
    </dsp:sp>
    <dsp:sp modelId="{8D4EF9D0-2EE1-481B-B646-89FBF4978BAE}">
      <dsp:nvSpPr>
        <dsp:cNvPr id="0" name=""/>
        <dsp:cNvSpPr/>
      </dsp:nvSpPr>
      <dsp:spPr>
        <a:xfrm rot="10800000">
          <a:off x="716143" y="3824338"/>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9DCE3AD-E31F-4431-BEC1-C677F9712274}">
      <dsp:nvSpPr>
        <dsp:cNvPr id="0" name=""/>
        <dsp:cNvSpPr/>
      </dsp:nvSpPr>
      <dsp:spPr>
        <a:xfrm>
          <a:off x="2241" y="3543876"/>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Inconsistent Supplier/Tech Communication</a:t>
          </a:r>
        </a:p>
      </dsp:txBody>
      <dsp:txXfrm>
        <a:off x="35696" y="3577331"/>
        <a:ext cx="1360893" cy="1075332"/>
      </dsp:txXfrm>
    </dsp:sp>
    <dsp:sp modelId="{427CBF1A-E7C6-41E2-8C6E-8B978F05A4C6}">
      <dsp:nvSpPr>
        <dsp:cNvPr id="0" name=""/>
        <dsp:cNvSpPr/>
      </dsp:nvSpPr>
      <dsp:spPr>
        <a:xfrm rot="12600000">
          <a:off x="1020892" y="2687000"/>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4C2CA75-D52B-4778-8630-A6A75155D38D}">
      <dsp:nvSpPr>
        <dsp:cNvPr id="0" name=""/>
        <dsp:cNvSpPr/>
      </dsp:nvSpPr>
      <dsp:spPr>
        <a:xfrm>
          <a:off x="457575" y="1844548"/>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Inaccurate or Lack of Supplier Service Reports</a:t>
          </a:r>
        </a:p>
      </dsp:txBody>
      <dsp:txXfrm>
        <a:off x="491030" y="1878003"/>
        <a:ext cx="1360893" cy="1075332"/>
      </dsp:txXfrm>
    </dsp:sp>
    <dsp:sp modelId="{A245C46D-4B58-4951-93AA-862D29EF8AB0}">
      <dsp:nvSpPr>
        <dsp:cNvPr id="0" name=""/>
        <dsp:cNvSpPr/>
      </dsp:nvSpPr>
      <dsp:spPr>
        <a:xfrm rot="14400000">
          <a:off x="1853480" y="1854411"/>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449B3DF-8C33-40B4-B23F-F6A0318E90CA}">
      <dsp:nvSpPr>
        <dsp:cNvPr id="0" name=""/>
        <dsp:cNvSpPr/>
      </dsp:nvSpPr>
      <dsp:spPr>
        <a:xfrm>
          <a:off x="1701569" y="600553"/>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No Data Capture In the CMMS</a:t>
          </a:r>
        </a:p>
      </dsp:txBody>
      <dsp:txXfrm>
        <a:off x="1735024" y="634008"/>
        <a:ext cx="1360893" cy="1075332"/>
      </dsp:txXfrm>
    </dsp:sp>
    <dsp:sp modelId="{CE75FD1E-1A93-4CCF-8BDE-E152D5210388}">
      <dsp:nvSpPr>
        <dsp:cNvPr id="0" name=""/>
        <dsp:cNvSpPr/>
      </dsp:nvSpPr>
      <dsp:spPr>
        <a:xfrm rot="16200000">
          <a:off x="2990818" y="1549663"/>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EFB7E7C-99B6-4553-A2E5-7D785038E512}">
      <dsp:nvSpPr>
        <dsp:cNvPr id="0" name=""/>
        <dsp:cNvSpPr/>
      </dsp:nvSpPr>
      <dsp:spPr>
        <a:xfrm>
          <a:off x="3400898" y="145220"/>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Vendor Data Streaming Nonexistent or not Fully Utilized</a:t>
          </a:r>
        </a:p>
      </dsp:txBody>
      <dsp:txXfrm>
        <a:off x="3434353" y="178675"/>
        <a:ext cx="1360893" cy="1075332"/>
      </dsp:txXfrm>
    </dsp:sp>
    <dsp:sp modelId="{3F6CDB6F-1595-4AAA-990C-6D03D3D93058}">
      <dsp:nvSpPr>
        <dsp:cNvPr id="0" name=""/>
        <dsp:cNvSpPr/>
      </dsp:nvSpPr>
      <dsp:spPr>
        <a:xfrm rot="18000000">
          <a:off x="4128155" y="1854411"/>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1BD2C02-8E50-4561-A93A-8BE3ECB552B5}">
      <dsp:nvSpPr>
        <dsp:cNvPr id="0" name=""/>
        <dsp:cNvSpPr/>
      </dsp:nvSpPr>
      <dsp:spPr>
        <a:xfrm>
          <a:off x="5100226" y="600553"/>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Inconsistent PM Communication</a:t>
          </a:r>
        </a:p>
      </dsp:txBody>
      <dsp:txXfrm>
        <a:off x="5133681" y="634008"/>
        <a:ext cx="1360893" cy="1075332"/>
      </dsp:txXfrm>
    </dsp:sp>
    <dsp:sp modelId="{E9672CF7-28EC-4FC0-ADAE-C9159832AB4B}">
      <dsp:nvSpPr>
        <dsp:cNvPr id="0" name=""/>
        <dsp:cNvSpPr/>
      </dsp:nvSpPr>
      <dsp:spPr>
        <a:xfrm rot="19800000">
          <a:off x="4960744" y="2687000"/>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6BCC59C-FE37-4AFA-89F7-69A46DFF6665}">
      <dsp:nvSpPr>
        <dsp:cNvPr id="0" name=""/>
        <dsp:cNvSpPr/>
      </dsp:nvSpPr>
      <dsp:spPr>
        <a:xfrm>
          <a:off x="6344221" y="1844548"/>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Techs Managing Service Events</a:t>
          </a:r>
        </a:p>
      </dsp:txBody>
      <dsp:txXfrm>
        <a:off x="6377676" y="1878003"/>
        <a:ext cx="1360893" cy="1075332"/>
      </dsp:txXfrm>
    </dsp:sp>
    <dsp:sp modelId="{F4FACF79-8C4B-4392-9C48-8AE9FB1ED5B3}">
      <dsp:nvSpPr>
        <dsp:cNvPr id="0" name=""/>
        <dsp:cNvSpPr/>
      </dsp:nvSpPr>
      <dsp:spPr>
        <a:xfrm>
          <a:off x="5265493" y="3824338"/>
          <a:ext cx="2247963" cy="581319"/>
        </a:xfrm>
        <a:prstGeom prst="leftArrow">
          <a:avLst>
            <a:gd name="adj1" fmla="val 60000"/>
            <a:gd name="adj2" fmla="val 50000"/>
          </a:avLst>
        </a:prstGeom>
        <a:gradFill rotWithShape="0">
          <a:gsLst>
            <a:gs pos="0">
              <a:srgbClr val="474B78">
                <a:tint val="60000"/>
                <a:hueOff val="0"/>
                <a:satOff val="0"/>
                <a:lumOff val="0"/>
                <a:alphaOff val="0"/>
                <a:shade val="15000"/>
                <a:satMod val="180000"/>
              </a:srgbClr>
            </a:gs>
            <a:gs pos="50000">
              <a:srgbClr val="474B78">
                <a:tint val="60000"/>
                <a:hueOff val="0"/>
                <a:satOff val="0"/>
                <a:lumOff val="0"/>
                <a:alphaOff val="0"/>
                <a:shade val="45000"/>
                <a:satMod val="170000"/>
              </a:srgbClr>
            </a:gs>
            <a:gs pos="70000">
              <a:srgbClr val="474B78">
                <a:tint val="60000"/>
                <a:hueOff val="0"/>
                <a:satOff val="0"/>
                <a:lumOff val="0"/>
                <a:alphaOff val="0"/>
                <a:tint val="99000"/>
                <a:shade val="65000"/>
                <a:satMod val="155000"/>
              </a:srgbClr>
            </a:gs>
            <a:gs pos="100000">
              <a:srgbClr val="474B78">
                <a:tint val="60000"/>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E9F2165-B417-4830-98EE-515C6732911C}">
      <dsp:nvSpPr>
        <dsp:cNvPr id="0" name=""/>
        <dsp:cNvSpPr/>
      </dsp:nvSpPr>
      <dsp:spPr>
        <a:xfrm>
          <a:off x="6799554" y="3543876"/>
          <a:ext cx="1427803" cy="1142242"/>
        </a:xfrm>
        <a:prstGeom prst="roundRect">
          <a:avLst>
            <a:gd name="adj" fmla="val 10000"/>
          </a:avLst>
        </a:prstGeom>
        <a:gradFill rotWithShape="0">
          <a:gsLst>
            <a:gs pos="0">
              <a:srgbClr val="474B78">
                <a:hueOff val="0"/>
                <a:satOff val="0"/>
                <a:lumOff val="0"/>
                <a:alphaOff val="0"/>
                <a:shade val="15000"/>
                <a:satMod val="180000"/>
              </a:srgbClr>
            </a:gs>
            <a:gs pos="50000">
              <a:srgbClr val="474B78">
                <a:hueOff val="0"/>
                <a:satOff val="0"/>
                <a:lumOff val="0"/>
                <a:alphaOff val="0"/>
                <a:shade val="45000"/>
                <a:satMod val="170000"/>
              </a:srgbClr>
            </a:gs>
            <a:gs pos="70000">
              <a:srgbClr val="474B78">
                <a:hueOff val="0"/>
                <a:satOff val="0"/>
                <a:lumOff val="0"/>
                <a:alphaOff val="0"/>
                <a:tint val="99000"/>
                <a:shade val="65000"/>
                <a:satMod val="155000"/>
              </a:srgbClr>
            </a:gs>
            <a:gs pos="100000">
              <a:srgbClr val="474B78">
                <a:hueOff val="0"/>
                <a:satOff val="0"/>
                <a:lumOff val="0"/>
                <a:alphaOff val="0"/>
                <a:tint val="95500"/>
                <a:shade val="100000"/>
                <a:satMod val="155000"/>
              </a:srgbClr>
            </a:gs>
          </a:gsLst>
          <a:lin ang="16200000" scaled="0"/>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Lucida Sans Unicode"/>
              <a:ea typeface="+mn-ea"/>
              <a:cs typeface="+mn-cs"/>
            </a:rPr>
            <a:t>Multiple service call placement routes</a:t>
          </a:r>
        </a:p>
      </dsp:txBody>
      <dsp:txXfrm>
        <a:off x="6833009" y="3577331"/>
        <a:ext cx="1360893" cy="10753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2104B-6471-47CB-99C8-F264F456AC34}">
      <dsp:nvSpPr>
        <dsp:cNvPr id="0" name=""/>
        <dsp:cNvSpPr/>
      </dsp:nvSpPr>
      <dsp:spPr>
        <a:xfrm rot="5372320">
          <a:off x="-47399" y="1011803"/>
          <a:ext cx="1578831"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4CE74E7-1D2F-406A-A97C-282B734D594D}">
      <dsp:nvSpPr>
        <dsp:cNvPr id="0" name=""/>
        <dsp:cNvSpPr/>
      </dsp:nvSpPr>
      <dsp:spPr>
        <a:xfrm>
          <a:off x="308907" y="2233"/>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Vendor equipment ID (with phone number for service) affixed to  each piece of imaging equipment</a:t>
          </a:r>
        </a:p>
      </dsp:txBody>
      <dsp:txXfrm>
        <a:off x="346006" y="39332"/>
        <a:ext cx="2036889" cy="1192454"/>
      </dsp:txXfrm>
    </dsp:sp>
    <dsp:sp modelId="{952D4590-3428-4D02-9A2B-AD9A15EB6DE9}">
      <dsp:nvSpPr>
        <dsp:cNvPr id="0" name=""/>
        <dsp:cNvSpPr/>
      </dsp:nvSpPr>
      <dsp:spPr>
        <a:xfrm rot="5400000">
          <a:off x="-34215" y="2592850"/>
          <a:ext cx="157424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9CE76D79-DAF9-49F9-ADBD-835440A66587}">
      <dsp:nvSpPr>
        <dsp:cNvPr id="0" name=""/>
        <dsp:cNvSpPr/>
      </dsp:nvSpPr>
      <dsp:spPr>
        <a:xfrm>
          <a:off x="326154" y="1585549"/>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Imaging Technologist places service call directly with provider</a:t>
          </a:r>
        </a:p>
      </dsp:txBody>
      <dsp:txXfrm>
        <a:off x="363253" y="1622648"/>
        <a:ext cx="2036889" cy="1192454"/>
      </dsp:txXfrm>
    </dsp:sp>
    <dsp:sp modelId="{207F1CCF-3C09-4ABD-B96E-ECCFE2C0B25D}">
      <dsp:nvSpPr>
        <dsp:cNvPr id="0" name=""/>
        <dsp:cNvSpPr/>
      </dsp:nvSpPr>
      <dsp:spPr>
        <a:xfrm>
          <a:off x="757442" y="3384508"/>
          <a:ext cx="279867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104AA9AF-095C-4B39-B86A-E760F33AC45F}">
      <dsp:nvSpPr>
        <dsp:cNvPr id="0" name=""/>
        <dsp:cNvSpPr/>
      </dsp:nvSpPr>
      <dsp:spPr>
        <a:xfrm>
          <a:off x="326154" y="3168864"/>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Technologist receives return call from the service provider with an ETA</a:t>
          </a:r>
        </a:p>
      </dsp:txBody>
      <dsp:txXfrm>
        <a:off x="363253" y="3205963"/>
        <a:ext cx="2036889" cy="1192454"/>
      </dsp:txXfrm>
    </dsp:sp>
    <dsp:sp modelId="{F3F0C08B-BCC3-4926-8C22-718253A9B17B}">
      <dsp:nvSpPr>
        <dsp:cNvPr id="0" name=""/>
        <dsp:cNvSpPr/>
      </dsp:nvSpPr>
      <dsp:spPr>
        <a:xfrm rot="16200000">
          <a:off x="2773530" y="2592850"/>
          <a:ext cx="157424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3C0059C-4FA1-41CD-ADDF-E6298047ACFF}">
      <dsp:nvSpPr>
        <dsp:cNvPr id="0" name=""/>
        <dsp:cNvSpPr/>
      </dsp:nvSpPr>
      <dsp:spPr>
        <a:xfrm>
          <a:off x="3133900" y="3168864"/>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Service provider arrives &amp; services equipment</a:t>
          </a:r>
        </a:p>
      </dsp:txBody>
      <dsp:txXfrm>
        <a:off x="3170999" y="3205963"/>
        <a:ext cx="2036889" cy="1192454"/>
      </dsp:txXfrm>
    </dsp:sp>
    <dsp:sp modelId="{14C696FE-BD99-49B2-8C88-DF7CAE3F1264}">
      <dsp:nvSpPr>
        <dsp:cNvPr id="0" name=""/>
        <dsp:cNvSpPr/>
      </dsp:nvSpPr>
      <dsp:spPr>
        <a:xfrm rot="16200000">
          <a:off x="2773530" y="1009535"/>
          <a:ext cx="157424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F9E51D95-9B4D-4AE5-A2F5-CDB585039F95}">
      <dsp:nvSpPr>
        <dsp:cNvPr id="0" name=""/>
        <dsp:cNvSpPr/>
      </dsp:nvSpPr>
      <dsp:spPr>
        <a:xfrm>
          <a:off x="3133900" y="1585549"/>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If OT is required, it must be discussed with lead technologist, who can escalate to dept manager</a:t>
          </a:r>
        </a:p>
      </dsp:txBody>
      <dsp:txXfrm>
        <a:off x="3170999" y="1622648"/>
        <a:ext cx="2036889" cy="1192454"/>
      </dsp:txXfrm>
    </dsp:sp>
    <dsp:sp modelId="{0D83BBA1-23E8-4D9A-AB1E-84A3D3CE3581}">
      <dsp:nvSpPr>
        <dsp:cNvPr id="0" name=""/>
        <dsp:cNvSpPr/>
      </dsp:nvSpPr>
      <dsp:spPr>
        <a:xfrm>
          <a:off x="3565188" y="217877"/>
          <a:ext cx="279867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BC62383-ED73-4220-8800-60B9D3803A5D}">
      <dsp:nvSpPr>
        <dsp:cNvPr id="0" name=""/>
        <dsp:cNvSpPr/>
      </dsp:nvSpPr>
      <dsp:spPr>
        <a:xfrm>
          <a:off x="3133900" y="2233"/>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Purchase Order issued for Overtime services</a:t>
          </a:r>
        </a:p>
      </dsp:txBody>
      <dsp:txXfrm>
        <a:off x="3170999" y="39332"/>
        <a:ext cx="2036889" cy="1192454"/>
      </dsp:txXfrm>
    </dsp:sp>
    <dsp:sp modelId="{2F05E526-0CB6-4828-BE5D-297AF797BDD6}">
      <dsp:nvSpPr>
        <dsp:cNvPr id="0" name=""/>
        <dsp:cNvSpPr/>
      </dsp:nvSpPr>
      <dsp:spPr>
        <a:xfrm rot="5400000">
          <a:off x="5581276" y="1009535"/>
          <a:ext cx="157424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D4969C05-7A83-4DBB-B495-AB987D8F7C73}">
      <dsp:nvSpPr>
        <dsp:cNvPr id="0" name=""/>
        <dsp:cNvSpPr/>
      </dsp:nvSpPr>
      <dsp:spPr>
        <a:xfrm>
          <a:off x="5941646" y="2233"/>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Service provider completes repair &amp; communicates update to technologist</a:t>
          </a:r>
        </a:p>
      </dsp:txBody>
      <dsp:txXfrm>
        <a:off x="5978745" y="39332"/>
        <a:ext cx="2036889" cy="1192454"/>
      </dsp:txXfrm>
    </dsp:sp>
    <dsp:sp modelId="{8518C241-04B0-43E3-81E2-8F0DC1AF1B59}">
      <dsp:nvSpPr>
        <dsp:cNvPr id="0" name=""/>
        <dsp:cNvSpPr/>
      </dsp:nvSpPr>
      <dsp:spPr>
        <a:xfrm rot="5400000">
          <a:off x="5581276" y="2592850"/>
          <a:ext cx="1574245" cy="189997"/>
        </a:xfrm>
        <a:prstGeom prst="rect">
          <a:avLst/>
        </a:prstGeom>
        <a:solidFill>
          <a:srgbClr val="2DA2BF">
            <a:tint val="60000"/>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4C90C3F5-FE53-49B7-B0D6-A304D29E8EA4}">
      <dsp:nvSpPr>
        <dsp:cNvPr id="0" name=""/>
        <dsp:cNvSpPr/>
      </dsp:nvSpPr>
      <dsp:spPr>
        <a:xfrm>
          <a:off x="5941646" y="1585549"/>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Service provider leaves completed Service Report</a:t>
          </a:r>
        </a:p>
      </dsp:txBody>
      <dsp:txXfrm>
        <a:off x="5978745" y="1622648"/>
        <a:ext cx="2036889" cy="1192454"/>
      </dsp:txXfrm>
    </dsp:sp>
    <dsp:sp modelId="{99DBB647-FECF-49D1-AB84-7AF748940057}">
      <dsp:nvSpPr>
        <dsp:cNvPr id="0" name=""/>
        <dsp:cNvSpPr/>
      </dsp:nvSpPr>
      <dsp:spPr>
        <a:xfrm>
          <a:off x="5941646" y="3168864"/>
          <a:ext cx="2111087" cy="1266652"/>
        </a:xfrm>
        <a:prstGeom prst="roundRect">
          <a:avLst>
            <a:gd name="adj" fmla="val 10000"/>
          </a:avLst>
        </a:prstGeom>
        <a:solidFill>
          <a:srgbClr val="92D050"/>
        </a:solidFill>
        <a:ln w="55000" cap="flat" cmpd="thickThin"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Text" lastClr="000000"/>
              </a:solidFill>
              <a:latin typeface="Lucida Sans Unicode"/>
              <a:ea typeface="+mn-ea"/>
              <a:cs typeface="+mn-cs"/>
            </a:rPr>
            <a:t>Service provider leaves premises</a:t>
          </a:r>
        </a:p>
      </dsp:txBody>
      <dsp:txXfrm>
        <a:off x="5978745" y="3205963"/>
        <a:ext cx="2036889" cy="11924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42104B-6471-47CB-99C8-F264F456AC34}">
      <dsp:nvSpPr>
        <dsp:cNvPr id="0" name=""/>
        <dsp:cNvSpPr/>
      </dsp:nvSpPr>
      <dsp:spPr>
        <a:xfrm rot="5400000">
          <a:off x="30965" y="980247"/>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CE74E7-1D2F-406A-A97C-282B734D594D}">
      <dsp:nvSpPr>
        <dsp:cNvPr id="0" name=""/>
        <dsp:cNvSpPr/>
      </dsp:nvSpPr>
      <dsp:spPr>
        <a:xfrm>
          <a:off x="380831" y="1911"/>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Asset ID (with phone number for service) affixed to  each piece of imaging equipment</a:t>
          </a:r>
        </a:p>
      </dsp:txBody>
      <dsp:txXfrm>
        <a:off x="416861" y="37941"/>
        <a:ext cx="1978196" cy="1158093"/>
      </dsp:txXfrm>
    </dsp:sp>
    <dsp:sp modelId="{952D4590-3428-4D02-9A2B-AD9A15EB6DE9}">
      <dsp:nvSpPr>
        <dsp:cNvPr id="0" name=""/>
        <dsp:cNvSpPr/>
      </dsp:nvSpPr>
      <dsp:spPr>
        <a:xfrm rot="5400000">
          <a:off x="30965" y="2517939"/>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E76D79-DAF9-49F9-ADBD-835440A66587}">
      <dsp:nvSpPr>
        <dsp:cNvPr id="0" name=""/>
        <dsp:cNvSpPr/>
      </dsp:nvSpPr>
      <dsp:spPr>
        <a:xfrm>
          <a:off x="380831" y="1539603"/>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Technologist places service call to Service Coordination Center</a:t>
          </a:r>
        </a:p>
      </dsp:txBody>
      <dsp:txXfrm>
        <a:off x="416861" y="1575633"/>
        <a:ext cx="1978196" cy="1158093"/>
      </dsp:txXfrm>
    </dsp:sp>
    <dsp:sp modelId="{207F1CCF-3C09-4ABD-B96E-ECCFE2C0B25D}">
      <dsp:nvSpPr>
        <dsp:cNvPr id="0" name=""/>
        <dsp:cNvSpPr/>
      </dsp:nvSpPr>
      <dsp:spPr>
        <a:xfrm>
          <a:off x="799811" y="3286785"/>
          <a:ext cx="2717910"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4AA9AF-095C-4B39-B86A-E760F33AC45F}">
      <dsp:nvSpPr>
        <dsp:cNvPr id="0" name=""/>
        <dsp:cNvSpPr/>
      </dsp:nvSpPr>
      <dsp:spPr>
        <a:xfrm>
          <a:off x="380831" y="3077295"/>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solidFill>
            </a:rPr>
            <a:t>Service Coordination Center records call in CMMS and dispatches service call</a:t>
          </a:r>
          <a:endParaRPr lang="en-US" sz="1400" kern="1200" dirty="0">
            <a:solidFill>
              <a:schemeClr val="tx1"/>
            </a:solidFill>
          </a:endParaRPr>
        </a:p>
      </dsp:txBody>
      <dsp:txXfrm>
        <a:off x="416861" y="3113325"/>
        <a:ext cx="1978196" cy="1158093"/>
      </dsp:txXfrm>
    </dsp:sp>
    <dsp:sp modelId="{F3F0C08B-BCC3-4926-8C22-718253A9B17B}">
      <dsp:nvSpPr>
        <dsp:cNvPr id="0" name=""/>
        <dsp:cNvSpPr/>
      </dsp:nvSpPr>
      <dsp:spPr>
        <a:xfrm rot="16200000">
          <a:off x="2757806" y="2517939"/>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C0059C-4FA1-41CD-ADDF-E6298047ACFF}">
      <dsp:nvSpPr>
        <dsp:cNvPr id="0" name=""/>
        <dsp:cNvSpPr/>
      </dsp:nvSpPr>
      <dsp:spPr>
        <a:xfrm>
          <a:off x="3107671" y="3077295"/>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Service Engineer or Authorized Service Provider acknowledges call and provides estimate of onsite time</a:t>
          </a:r>
        </a:p>
      </dsp:txBody>
      <dsp:txXfrm>
        <a:off x="3143701" y="3113325"/>
        <a:ext cx="1978196" cy="1158093"/>
      </dsp:txXfrm>
    </dsp:sp>
    <dsp:sp modelId="{14C696FE-BD99-49B2-8C88-DF7CAE3F1264}">
      <dsp:nvSpPr>
        <dsp:cNvPr id="0" name=""/>
        <dsp:cNvSpPr/>
      </dsp:nvSpPr>
      <dsp:spPr>
        <a:xfrm rot="16200000">
          <a:off x="2757806" y="980247"/>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E51D95-9B4D-4AE5-A2F5-CDB585039F95}">
      <dsp:nvSpPr>
        <dsp:cNvPr id="0" name=""/>
        <dsp:cNvSpPr/>
      </dsp:nvSpPr>
      <dsp:spPr>
        <a:xfrm>
          <a:off x="3107671" y="1539603"/>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Service Coordination Center, or in-house engineer, contacts customer to provide onsite arrival time</a:t>
          </a:r>
        </a:p>
      </dsp:txBody>
      <dsp:txXfrm>
        <a:off x="3143701" y="1575633"/>
        <a:ext cx="1978196" cy="1158093"/>
      </dsp:txXfrm>
    </dsp:sp>
    <dsp:sp modelId="{0D83BBA1-23E8-4D9A-AB1E-84A3D3CE3581}">
      <dsp:nvSpPr>
        <dsp:cNvPr id="0" name=""/>
        <dsp:cNvSpPr/>
      </dsp:nvSpPr>
      <dsp:spPr>
        <a:xfrm>
          <a:off x="3526652" y="211401"/>
          <a:ext cx="2717910"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BC62383-ED73-4220-8800-60B9D3803A5D}">
      <dsp:nvSpPr>
        <dsp:cNvPr id="0" name=""/>
        <dsp:cNvSpPr/>
      </dsp:nvSpPr>
      <dsp:spPr>
        <a:xfrm>
          <a:off x="3107671" y="1911"/>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Service Engineer or Authorized Service Provider arrives and services equipment</a:t>
          </a:r>
        </a:p>
      </dsp:txBody>
      <dsp:txXfrm>
        <a:off x="3143701" y="37941"/>
        <a:ext cx="1978196" cy="1158093"/>
      </dsp:txXfrm>
    </dsp:sp>
    <dsp:sp modelId="{2F05E526-0CB6-4828-BE5D-297AF797BDD6}">
      <dsp:nvSpPr>
        <dsp:cNvPr id="0" name=""/>
        <dsp:cNvSpPr/>
      </dsp:nvSpPr>
      <dsp:spPr>
        <a:xfrm rot="5400000">
          <a:off x="5484646" y="980247"/>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969C05-7A83-4DBB-B495-AB987D8F7C73}">
      <dsp:nvSpPr>
        <dsp:cNvPr id="0" name=""/>
        <dsp:cNvSpPr/>
      </dsp:nvSpPr>
      <dsp:spPr>
        <a:xfrm>
          <a:off x="5834511" y="1911"/>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Repair is completed and work order is updated or field service report is sent to the Service Coordination Center</a:t>
          </a:r>
        </a:p>
      </dsp:txBody>
      <dsp:txXfrm>
        <a:off x="5870541" y="37941"/>
        <a:ext cx="1978196" cy="1158093"/>
      </dsp:txXfrm>
    </dsp:sp>
    <dsp:sp modelId="{8518C241-04B0-43E3-81E2-8F0DC1AF1B59}">
      <dsp:nvSpPr>
        <dsp:cNvPr id="0" name=""/>
        <dsp:cNvSpPr/>
      </dsp:nvSpPr>
      <dsp:spPr>
        <a:xfrm rot="5400000">
          <a:off x="5484646" y="2517939"/>
          <a:ext cx="1528762" cy="184523"/>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90C3F5-FE53-49B7-B0D6-A304D29E8EA4}">
      <dsp:nvSpPr>
        <dsp:cNvPr id="0" name=""/>
        <dsp:cNvSpPr/>
      </dsp:nvSpPr>
      <dsp:spPr>
        <a:xfrm>
          <a:off x="5834511" y="1539603"/>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Field Service Report is uploaded into the CMMS System by the Service Coordination Center</a:t>
          </a:r>
        </a:p>
      </dsp:txBody>
      <dsp:txXfrm>
        <a:off x="5870541" y="1575633"/>
        <a:ext cx="1978196" cy="1158093"/>
      </dsp:txXfrm>
    </dsp:sp>
    <dsp:sp modelId="{99DBB647-FECF-49D1-AB84-7AF748940057}">
      <dsp:nvSpPr>
        <dsp:cNvPr id="0" name=""/>
        <dsp:cNvSpPr/>
      </dsp:nvSpPr>
      <dsp:spPr>
        <a:xfrm>
          <a:off x="5834511" y="3077295"/>
          <a:ext cx="2050256" cy="1230153"/>
        </a:xfrm>
        <a:prstGeom prst="roundRect">
          <a:avLst>
            <a:gd name="adj" fmla="val 10000"/>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Documentation includes dispatch time, response time, on-site time, downtime, and completion of event</a:t>
          </a:r>
        </a:p>
      </dsp:txBody>
      <dsp:txXfrm>
        <a:off x="5870541" y="3113325"/>
        <a:ext cx="1978196" cy="115809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F2E1CA-3608-47B0-9D05-23BE3BA1E93B}" type="datetimeFigureOut">
              <a:rPr lang="en-US" smtClean="0"/>
              <a:t>10/3/2018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352284-6B76-4C5A-9A0A-A6D1D6382DB2}" type="slidenum">
              <a:rPr lang="en-US" smtClean="0"/>
              <a:t>‹#›</a:t>
            </a:fld>
            <a:endParaRPr lang="en-US"/>
          </a:p>
        </p:txBody>
      </p:sp>
    </p:spTree>
    <p:extLst>
      <p:ext uri="{BB962C8B-B14F-4D97-AF65-F5344CB8AC3E}">
        <p14:creationId xmlns:p14="http://schemas.microsoft.com/office/powerpoint/2010/main" val="142261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t>2</a:t>
            </a:fld>
            <a:endParaRPr lang="en-US" dirty="0"/>
          </a:p>
        </p:txBody>
      </p:sp>
    </p:spTree>
    <p:extLst>
      <p:ext uri="{BB962C8B-B14F-4D97-AF65-F5344CB8AC3E}">
        <p14:creationId xmlns:p14="http://schemas.microsoft.com/office/powerpoint/2010/main" val="890879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1D2C34-33D7-4D10-81B5-5D93379917E7}" type="slidenum">
              <a:rPr lang="en-US" smtClean="0"/>
              <a:t>3</a:t>
            </a:fld>
            <a:endParaRPr lang="en-US"/>
          </a:p>
        </p:txBody>
      </p:sp>
    </p:spTree>
    <p:extLst>
      <p:ext uri="{BB962C8B-B14F-4D97-AF65-F5344CB8AC3E}">
        <p14:creationId xmlns:p14="http://schemas.microsoft.com/office/powerpoint/2010/main" val="1220846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t>5</a:t>
            </a:fld>
            <a:endParaRPr lang="en-US" dirty="0"/>
          </a:p>
        </p:txBody>
      </p:sp>
    </p:spTree>
    <p:extLst>
      <p:ext uri="{BB962C8B-B14F-4D97-AF65-F5344CB8AC3E}">
        <p14:creationId xmlns:p14="http://schemas.microsoft.com/office/powerpoint/2010/main" val="1183222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706438"/>
            <a:ext cx="6192837" cy="34845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50E46C-BD7D-E24B-A81B-745CB520935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41262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9</a:t>
            </a:fld>
            <a:endParaRPr lang="en-US" dirty="0"/>
          </a:p>
        </p:txBody>
      </p:sp>
    </p:spTree>
    <p:extLst>
      <p:ext uri="{BB962C8B-B14F-4D97-AF65-F5344CB8AC3E}">
        <p14:creationId xmlns:p14="http://schemas.microsoft.com/office/powerpoint/2010/main" val="2236022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CESS structure and roles/ responsibilities</a:t>
            </a:r>
          </a:p>
        </p:txBody>
      </p:sp>
      <p:sp>
        <p:nvSpPr>
          <p:cNvPr id="4" name="Slide Number Placeholder 3"/>
          <p:cNvSpPr>
            <a:spLocks noGrp="1"/>
          </p:cNvSpPr>
          <p:nvPr>
            <p:ph type="sldNum" sz="quarter" idx="10"/>
          </p:nvPr>
        </p:nvSpPr>
        <p:spPr/>
        <p:txBody>
          <a:bodyPr/>
          <a:lstStyle/>
          <a:p>
            <a:fld id="{621D2C34-33D7-4D10-81B5-5D93379917E7}" type="slidenum">
              <a:rPr lang="en-US" smtClean="0"/>
              <a:t>11</a:t>
            </a:fld>
            <a:endParaRPr lang="en-US" dirty="0"/>
          </a:p>
        </p:txBody>
      </p:sp>
    </p:spTree>
    <p:extLst>
      <p:ext uri="{BB962C8B-B14F-4D97-AF65-F5344CB8AC3E}">
        <p14:creationId xmlns:p14="http://schemas.microsoft.com/office/powerpoint/2010/main" val="2228877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4FE18C-3AA6-422B-8852-C2DBBD414991}" type="slidenum">
              <a:rPr lang="en-US" smtClean="0"/>
              <a:t>42</a:t>
            </a:fld>
            <a:endParaRPr lang="en-US" dirty="0"/>
          </a:p>
        </p:txBody>
      </p:sp>
    </p:spTree>
    <p:extLst>
      <p:ext uri="{BB962C8B-B14F-4D97-AF65-F5344CB8AC3E}">
        <p14:creationId xmlns:p14="http://schemas.microsoft.com/office/powerpoint/2010/main" val="1597355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109DD87-F720-46F6-9063-565A9FC3CB9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116130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09DD87-F720-46F6-9063-565A9FC3CB9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1926538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09DD87-F720-46F6-9063-565A9FC3CB9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18930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09DD87-F720-46F6-9063-565A9FC3CB92}"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3997729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09DD87-F720-46F6-9063-565A9FC3CB92}" type="datetimeFigureOut">
              <a:rPr lang="en-US" smtClean="0"/>
              <a:t>10/3/2018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756682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09DD87-F720-46F6-9063-565A9FC3CB92}" type="datetimeFigureOut">
              <a:rPr lang="en-US" smtClean="0"/>
              <a:t>10/3/2018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401061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9DD87-F720-46F6-9063-565A9FC3CB92}" type="datetimeFigureOut">
              <a:rPr lang="en-US" smtClean="0"/>
              <a:t>10/3/2018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790500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09DD87-F720-46F6-9063-565A9FC3CB92}"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63109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09DD87-F720-46F6-9063-565A9FC3CB92}" type="datetimeFigureOut">
              <a:rPr lang="en-US" smtClean="0"/>
              <a:t>10/3/2018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4134297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09DD87-F720-46F6-9063-565A9FC3CB9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257026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09DD87-F720-46F6-9063-565A9FC3CB92}" type="datetimeFigureOut">
              <a:rPr lang="en-US" smtClean="0"/>
              <a:t>10/3/2018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8772B-32DD-433B-8DF7-B8E62217F93C}" type="slidenum">
              <a:rPr lang="en-US" smtClean="0"/>
              <a:t>‹#›</a:t>
            </a:fld>
            <a:endParaRPr lang="en-US"/>
          </a:p>
        </p:txBody>
      </p:sp>
    </p:spTree>
    <p:extLst>
      <p:ext uri="{BB962C8B-B14F-4D97-AF65-F5344CB8AC3E}">
        <p14:creationId xmlns:p14="http://schemas.microsoft.com/office/powerpoint/2010/main" val="2820714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944862" y="1822563"/>
            <a:ext cx="6261618" cy="1181849"/>
          </a:xfrm>
        </p:spPr>
        <p:txBody>
          <a:bodyPr anchor="b" anchorCtr="0">
            <a:noAutofit/>
          </a:bodyPr>
          <a:lstStyle>
            <a:lvl1pPr algn="l">
              <a:lnSpc>
                <a:spcPct val="100000"/>
              </a:lnSpc>
              <a:defRPr sz="4000" b="1" spc="0" baseline="0">
                <a:solidFill>
                  <a:srgbClr val="24446C"/>
                </a:solidFill>
                <a:latin typeface="Calibri" panose="020F0502020204030204" pitchFamily="34" charset="0"/>
              </a:defRPr>
            </a:lvl1pPr>
          </a:lstStyle>
          <a:p>
            <a:r>
              <a:rPr lang="en-US" dirty="0"/>
              <a:t>Presentation Title </a:t>
            </a:r>
            <a:br>
              <a:rPr lang="en-US" dirty="0"/>
            </a:br>
            <a:r>
              <a:rPr lang="en-US" dirty="0"/>
              <a:t>Calibri 40 Pt.</a:t>
            </a:r>
          </a:p>
        </p:txBody>
      </p:sp>
      <p:sp>
        <p:nvSpPr>
          <p:cNvPr id="3" name="Subtitle 2"/>
          <p:cNvSpPr>
            <a:spLocks noGrp="1"/>
          </p:cNvSpPr>
          <p:nvPr>
            <p:ph type="subTitle" idx="1" hasCustomPrompt="1"/>
          </p:nvPr>
        </p:nvSpPr>
        <p:spPr>
          <a:xfrm>
            <a:off x="4944862" y="3152886"/>
            <a:ext cx="6261618" cy="901567"/>
          </a:xfrm>
        </p:spPr>
        <p:txBody>
          <a:bodyPr/>
          <a:lstStyle>
            <a:lvl1pPr marL="0" indent="0" algn="l">
              <a:lnSpc>
                <a:spcPct val="100000"/>
              </a:lnSpc>
              <a:spcBef>
                <a:spcPts val="0"/>
              </a:spcBef>
              <a:buNone/>
              <a:defRPr sz="2400" b="1">
                <a:solidFill>
                  <a:srgbClr val="4E84C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br>
              <a:rPr lang="en-US" dirty="0"/>
            </a:br>
            <a:r>
              <a:rPr lang="en-US" dirty="0"/>
              <a:t>Calibri Body 24 pt., Bold</a:t>
            </a:r>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4388" y="2311765"/>
            <a:ext cx="2887109" cy="1771964"/>
          </a:xfrm>
          <a:prstGeom prst="rect">
            <a:avLst/>
          </a:prstGeom>
        </p:spPr>
      </p:pic>
      <p:cxnSp>
        <p:nvCxnSpPr>
          <p:cNvPr id="11" name="Straight Connector 10"/>
          <p:cNvCxnSpPr/>
          <p:nvPr userDrawn="1"/>
        </p:nvCxnSpPr>
        <p:spPr>
          <a:xfrm>
            <a:off x="4509858" y="1868133"/>
            <a:ext cx="0" cy="3023453"/>
          </a:xfrm>
          <a:prstGeom prst="line">
            <a:avLst/>
          </a:prstGeom>
          <a:ln w="15875">
            <a:solidFill>
              <a:srgbClr val="4E84C4"/>
            </a:solidFill>
          </a:ln>
        </p:spPr>
        <p:style>
          <a:lnRef idx="1">
            <a:schemeClr val="accent1"/>
          </a:lnRef>
          <a:fillRef idx="0">
            <a:schemeClr val="accent1"/>
          </a:fillRef>
          <a:effectRef idx="0">
            <a:schemeClr val="accent1"/>
          </a:effectRef>
          <a:fontRef idx="minor">
            <a:schemeClr val="tx1"/>
          </a:fontRef>
        </p:style>
      </p:cxnSp>
      <p:sp>
        <p:nvSpPr>
          <p:cNvPr id="5" name="Text Placeholder 4"/>
          <p:cNvSpPr>
            <a:spLocks noGrp="1"/>
          </p:cNvSpPr>
          <p:nvPr>
            <p:ph type="body" sz="quarter" idx="10" hasCustomPrompt="1"/>
          </p:nvPr>
        </p:nvSpPr>
        <p:spPr>
          <a:xfrm>
            <a:off x="4944862" y="4186388"/>
            <a:ext cx="6261618" cy="725518"/>
          </a:xfrm>
        </p:spPr>
        <p:txBody>
          <a:bodyPr>
            <a:normAutofit/>
          </a:bodyPr>
          <a:lstStyle>
            <a:lvl1pPr marL="0" indent="0">
              <a:lnSpc>
                <a:spcPct val="100000"/>
              </a:lnSpc>
              <a:spcBef>
                <a:spcPts val="0"/>
              </a:spcBef>
              <a:buNone/>
              <a:defRPr sz="2000" i="1">
                <a:solidFill>
                  <a:srgbClr val="4E84C4"/>
                </a:solidFill>
                <a:latin typeface="+mn-lt"/>
              </a:defRPr>
            </a:lvl1pPr>
            <a:lvl2pPr marL="457200" indent="0">
              <a:buNone/>
              <a:defRPr/>
            </a:lvl2pPr>
            <a:lvl5pPr marL="1828800" indent="0">
              <a:buNone/>
              <a:defRPr/>
            </a:lvl5pPr>
          </a:lstStyle>
          <a:p>
            <a:pPr lvl="0"/>
            <a:r>
              <a:rPr lang="en-US" dirty="0"/>
              <a:t>Presenter’s name and title</a:t>
            </a:r>
          </a:p>
          <a:p>
            <a:pPr lvl="0"/>
            <a:r>
              <a:rPr lang="en-US" dirty="0"/>
              <a:t>Calibri Body 20 pt., italics</a:t>
            </a: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732024"/>
            <a:ext cx="12192000" cy="1133927"/>
          </a:xfrm>
          <a:prstGeom prst="rect">
            <a:avLst/>
          </a:prstGeom>
        </p:spPr>
      </p:pic>
    </p:spTree>
    <p:extLst>
      <p:ext uri="{BB962C8B-B14F-4D97-AF65-F5344CB8AC3E}">
        <p14:creationId xmlns:p14="http://schemas.microsoft.com/office/powerpoint/2010/main" val="3157658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5" y="553744"/>
            <a:ext cx="11076710" cy="1042658"/>
          </a:xfrm>
        </p:spPr>
        <p:txBody>
          <a:bodyPr anchor="b" anchorCtr="0">
            <a:normAutofit/>
          </a:bodyPr>
          <a:lstStyle>
            <a:lvl1pPr>
              <a:defRPr sz="3600" b="1" baseline="0"/>
            </a:lvl1pPr>
          </a:lstStyle>
          <a:p>
            <a:r>
              <a:rPr lang="en-US" dirty="0"/>
              <a:t>Slide Heading Calibri 36 Pt.</a:t>
            </a:r>
          </a:p>
        </p:txBody>
      </p:sp>
      <p:sp>
        <p:nvSpPr>
          <p:cNvPr id="8" name="Slide Number Placeholder 6"/>
          <p:cNvSpPr>
            <a:spLocks noGrp="1"/>
          </p:cNvSpPr>
          <p:nvPr>
            <p:ph type="sldNum" sz="quarter" idx="12"/>
          </p:nvPr>
        </p:nvSpPr>
        <p:spPr>
          <a:xfrm>
            <a:off x="5758162" y="6187207"/>
            <a:ext cx="594147"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519545" y="1790589"/>
            <a:ext cx="11076710"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4"/>
            <a:ext cx="12192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5092" y="6453932"/>
            <a:ext cx="1560777" cy="255644"/>
          </a:xfrm>
          <a:prstGeom prst="rect">
            <a:avLst/>
          </a:prstGeom>
        </p:spPr>
      </p:pic>
    </p:spTree>
    <p:extLst>
      <p:ext uri="{BB962C8B-B14F-4D97-AF65-F5344CB8AC3E}">
        <p14:creationId xmlns:p14="http://schemas.microsoft.com/office/powerpoint/2010/main" val="2793066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_no photo">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732026"/>
            <a:ext cx="12192000" cy="1133927"/>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5093" y="6453932"/>
            <a:ext cx="1560777" cy="255644"/>
          </a:xfrm>
          <a:prstGeom prst="rect">
            <a:avLst/>
          </a:prstGeom>
        </p:spPr>
      </p:pic>
      <p:sp>
        <p:nvSpPr>
          <p:cNvPr id="10" name="Text Placeholder 5"/>
          <p:cNvSpPr>
            <a:spLocks noGrp="1"/>
          </p:cNvSpPr>
          <p:nvPr>
            <p:ph type="body" sz="quarter" idx="13" hasCustomPrompt="1"/>
          </p:nvPr>
        </p:nvSpPr>
        <p:spPr>
          <a:xfrm>
            <a:off x="612531" y="3079063"/>
            <a:ext cx="10972947" cy="565352"/>
          </a:xfrm>
        </p:spPr>
        <p:txBody>
          <a:bodyPr>
            <a:normAutofit/>
          </a:bodyPr>
          <a:lstStyle>
            <a:lvl1pPr algn="ctr">
              <a:defRPr sz="2100"/>
            </a:lvl1pPr>
          </a:lstStyle>
          <a:p>
            <a:pPr lvl="0"/>
            <a:r>
              <a:rPr lang="en-US" dirty="0"/>
              <a:t>Section subhead, Calibri Body 30 pt.</a:t>
            </a:r>
          </a:p>
        </p:txBody>
      </p:sp>
      <p:sp>
        <p:nvSpPr>
          <p:cNvPr id="15" name="Title 1"/>
          <p:cNvSpPr>
            <a:spLocks noGrp="1"/>
          </p:cNvSpPr>
          <p:nvPr>
            <p:ph type="title" hasCustomPrompt="1"/>
          </p:nvPr>
        </p:nvSpPr>
        <p:spPr>
          <a:xfrm>
            <a:off x="612559" y="1838961"/>
            <a:ext cx="10972800" cy="1108478"/>
          </a:xfrm>
        </p:spPr>
        <p:txBody>
          <a:bodyPr anchor="b" anchorCtr="0">
            <a:normAutofit/>
          </a:bodyPr>
          <a:lstStyle>
            <a:lvl1pPr algn="ctr">
              <a:defRPr sz="2700" b="1" baseline="0">
                <a:solidFill>
                  <a:schemeClr val="tx2"/>
                </a:solidFill>
              </a:defRPr>
            </a:lvl1pPr>
          </a:lstStyle>
          <a:p>
            <a:r>
              <a:rPr lang="en-US" dirty="0"/>
              <a:t>Section Heading, </a:t>
            </a:r>
            <a:br>
              <a:rPr lang="en-US" dirty="0"/>
            </a:br>
            <a:r>
              <a:rPr lang="en-US" dirty="0"/>
              <a:t>Calibri 36 Pt</a:t>
            </a:r>
          </a:p>
        </p:txBody>
      </p:sp>
    </p:spTree>
    <p:extLst>
      <p:ext uri="{BB962C8B-B14F-4D97-AF65-F5344CB8AC3E}">
        <p14:creationId xmlns:p14="http://schemas.microsoft.com/office/powerpoint/2010/main" val="3655199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9546" y="553744"/>
            <a:ext cx="11076711" cy="1042658"/>
          </a:xfrm>
        </p:spPr>
        <p:txBody>
          <a:bodyPr anchor="b" anchorCtr="0">
            <a:normAutofit/>
          </a:bodyPr>
          <a:lstStyle>
            <a:lvl1pPr>
              <a:defRPr sz="2700" b="1" baseline="0"/>
            </a:lvl1pPr>
          </a:lstStyle>
          <a:p>
            <a:r>
              <a:rPr lang="en-US" dirty="0"/>
              <a:t>Slide Heading Calibri 36 Pt.</a:t>
            </a:r>
          </a:p>
        </p:txBody>
      </p:sp>
      <p:sp>
        <p:nvSpPr>
          <p:cNvPr id="8" name="Slide Number Placeholder 6"/>
          <p:cNvSpPr>
            <a:spLocks noGrp="1"/>
          </p:cNvSpPr>
          <p:nvPr>
            <p:ph type="sldNum" sz="quarter" idx="12"/>
          </p:nvPr>
        </p:nvSpPr>
        <p:spPr>
          <a:xfrm>
            <a:off x="5758163" y="6187209"/>
            <a:ext cx="594147" cy="352237"/>
          </a:xfrm>
        </p:spPr>
        <p:txBody>
          <a:bodyPr/>
          <a:lstStyle/>
          <a:p>
            <a:fld id="{82ECB687-F57F-49F9-B73A-487ED709F178}" type="slidenum">
              <a:rPr lang="en-US" smtClean="0"/>
              <a:t>‹#›</a:t>
            </a:fld>
            <a:endParaRPr lang="en-US"/>
          </a:p>
        </p:txBody>
      </p:sp>
      <p:sp>
        <p:nvSpPr>
          <p:cNvPr id="4" name="Text Placeholder 3"/>
          <p:cNvSpPr>
            <a:spLocks noGrp="1"/>
          </p:cNvSpPr>
          <p:nvPr>
            <p:ph type="body" sz="quarter" idx="14" hasCustomPrompt="1"/>
          </p:nvPr>
        </p:nvSpPr>
        <p:spPr>
          <a:xfrm>
            <a:off x="519546" y="1790590"/>
            <a:ext cx="11076711" cy="3970131"/>
          </a:xfrm>
        </p:spPr>
        <p:txBody>
          <a:bodyPr/>
          <a:lstStyle/>
          <a:p>
            <a:pPr lvl="0"/>
            <a:r>
              <a:rPr lang="en-US" dirty="0"/>
              <a:t>Subhead Calibri Body 30 pt.</a:t>
            </a:r>
          </a:p>
          <a:p>
            <a:pPr lvl="1"/>
            <a:r>
              <a:rPr lang="en-US" dirty="0"/>
              <a:t>Calibri Body 28 pt.</a:t>
            </a:r>
          </a:p>
          <a:p>
            <a:pPr lvl="2"/>
            <a:r>
              <a:rPr lang="en-US" dirty="0"/>
              <a:t>Calibri Body 24 pt.</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732026"/>
            <a:ext cx="12192000" cy="1133927"/>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5093" y="6453932"/>
            <a:ext cx="1560777" cy="255644"/>
          </a:xfrm>
          <a:prstGeom prst="rect">
            <a:avLst/>
          </a:prstGeom>
        </p:spPr>
      </p:pic>
    </p:spTree>
    <p:extLst>
      <p:ext uri="{BB962C8B-B14F-4D97-AF65-F5344CB8AC3E}">
        <p14:creationId xmlns:p14="http://schemas.microsoft.com/office/powerpoint/2010/main" val="269601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9DD87-F720-46F6-9063-565A9FC3CB92}" type="datetimeFigureOut">
              <a:rPr lang="en-US" smtClean="0"/>
              <a:t>10/3/2018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F8772B-32DD-433B-8DF7-B8E62217F93C}" type="slidenum">
              <a:rPr lang="en-US" smtClean="0"/>
              <a:t>‹#›</a:t>
            </a:fld>
            <a:endParaRPr lang="en-US"/>
          </a:p>
        </p:txBody>
      </p:sp>
    </p:spTree>
    <p:extLst>
      <p:ext uri="{BB962C8B-B14F-4D97-AF65-F5344CB8AC3E}">
        <p14:creationId xmlns:p14="http://schemas.microsoft.com/office/powerpoint/2010/main" val="23965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 id="214748366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hyperlink" Target="https://ifsy-obiee12cprd.oracleoutsourcing.com/analytics/saw.dll?Dashboard" TargetMode="External"/><Relationship Id="rId2" Type="http://schemas.openxmlformats.org/officeDocument/2006/relationships/hyperlink" Target="https://edwtabprod/#/views/DowntimeandWorkOrderHistory/DownSystems?:iid=1" TargetMode="Externa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dirty="0">
                <a:solidFill>
                  <a:schemeClr val="tx2"/>
                </a:solidFill>
              </a:rPr>
              <a:t>One Call for All</a:t>
            </a:r>
          </a:p>
        </p:txBody>
      </p:sp>
      <p:sp>
        <p:nvSpPr>
          <p:cNvPr id="3" name="Subtitle 2"/>
          <p:cNvSpPr>
            <a:spLocks noGrp="1"/>
          </p:cNvSpPr>
          <p:nvPr>
            <p:ph type="subTitle" idx="1"/>
          </p:nvPr>
        </p:nvSpPr>
        <p:spPr/>
        <p:txBody>
          <a:bodyPr/>
          <a:lstStyle/>
          <a:p>
            <a:r>
              <a:rPr lang="en-US" dirty="0"/>
              <a:t>Dispatching and Tracking of Service Events Through a Service Coordination Center</a:t>
            </a:r>
          </a:p>
        </p:txBody>
      </p:sp>
      <p:sp>
        <p:nvSpPr>
          <p:cNvPr id="4" name="Text Placeholder 3"/>
          <p:cNvSpPr>
            <a:spLocks noGrp="1"/>
          </p:cNvSpPr>
          <p:nvPr>
            <p:ph type="body" sz="quarter" idx="10"/>
          </p:nvPr>
        </p:nvSpPr>
        <p:spPr/>
        <p:txBody>
          <a:bodyPr>
            <a:normAutofit fontScale="85000" lnSpcReduction="10000"/>
          </a:bodyPr>
          <a:lstStyle/>
          <a:p>
            <a:r>
              <a:rPr lang="en-US" dirty="0"/>
              <a:t>Mike Busdicker, MBA, CHTM - Clinical Engineering System Director</a:t>
            </a:r>
          </a:p>
          <a:p>
            <a:r>
              <a:rPr lang="en-US" dirty="0"/>
              <a:t>Dustin Smith, MBA - Clinical Engineering Central Support Manager</a:t>
            </a:r>
          </a:p>
        </p:txBody>
      </p:sp>
    </p:spTree>
    <p:extLst>
      <p:ext uri="{BB962C8B-B14F-4D97-AF65-F5344CB8AC3E}">
        <p14:creationId xmlns:p14="http://schemas.microsoft.com/office/powerpoint/2010/main" val="197738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880" y="680652"/>
            <a:ext cx="11076710" cy="782687"/>
          </a:xfrm>
        </p:spPr>
        <p:txBody>
          <a:bodyPr>
            <a:normAutofit/>
          </a:bodyPr>
          <a:lstStyle/>
          <a:p>
            <a:r>
              <a:rPr lang="en-US" sz="3200" dirty="0">
                <a:solidFill>
                  <a:schemeClr val="accent1">
                    <a:lumMod val="50000"/>
                  </a:schemeClr>
                </a:solidFill>
                <a:latin typeface="+mn-lt"/>
              </a:rPr>
              <a:t>DISCLAIMER</a:t>
            </a:r>
          </a:p>
        </p:txBody>
      </p:sp>
      <p:sp>
        <p:nvSpPr>
          <p:cNvPr id="3" name="Text Placeholder 2"/>
          <p:cNvSpPr>
            <a:spLocks noGrp="1"/>
          </p:cNvSpPr>
          <p:nvPr>
            <p:ph type="body" sz="quarter" idx="14"/>
          </p:nvPr>
        </p:nvSpPr>
        <p:spPr>
          <a:xfrm>
            <a:off x="516880" y="2350691"/>
            <a:ext cx="11076710" cy="1838961"/>
          </a:xfrm>
        </p:spPr>
        <p:txBody>
          <a:bodyPr>
            <a:normAutofit/>
          </a:bodyPr>
          <a:lstStyle/>
          <a:p>
            <a:pPr marL="0" indent="0">
              <a:buNone/>
            </a:pPr>
            <a:r>
              <a:rPr lang="en-US" dirty="0"/>
              <a:t>“The slides in this presentation were prepared as talking points by the presenters. It is compiled from data, experiences, and processes at Intermountain Healthcare and are for information sharing purposes only.”</a:t>
            </a:r>
          </a:p>
        </p:txBody>
      </p:sp>
      <p:sp>
        <p:nvSpPr>
          <p:cNvPr id="5" name="Slide Number Placeholder 4"/>
          <p:cNvSpPr>
            <a:spLocks noGrp="1"/>
          </p:cNvSpPr>
          <p:nvPr>
            <p:ph type="sldNum" sz="quarter" idx="12"/>
          </p:nvPr>
        </p:nvSpPr>
        <p:spPr/>
        <p:txBody>
          <a:bodyPr/>
          <a:lstStyle/>
          <a:p>
            <a:fld id="{82ECB687-F57F-49F9-B73A-487ED709F178}" type="slidenum">
              <a:rPr lang="en-US" smtClean="0"/>
              <a:t>2</a:t>
            </a:fld>
            <a:endParaRPr lang="en-US" dirty="0"/>
          </a:p>
        </p:txBody>
      </p:sp>
    </p:spTree>
    <p:extLst>
      <p:ext uri="{BB962C8B-B14F-4D97-AF65-F5344CB8AC3E}">
        <p14:creationId xmlns:p14="http://schemas.microsoft.com/office/powerpoint/2010/main" val="3986791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4"/>
          </p:nvPr>
        </p:nvSpPr>
        <p:spPr>
          <a:xfrm>
            <a:off x="557645" y="1588842"/>
            <a:ext cx="11076710" cy="3941250"/>
          </a:xfrm>
        </p:spPr>
        <p:txBody>
          <a:bodyPr>
            <a:normAutofit fontScale="85000" lnSpcReduction="20000"/>
          </a:bodyPr>
          <a:lstStyle/>
          <a:p>
            <a:r>
              <a:rPr lang="en-US" dirty="0"/>
              <a:t>Objectives</a:t>
            </a:r>
          </a:p>
          <a:p>
            <a:r>
              <a:rPr lang="en-US" dirty="0"/>
              <a:t>Introduction to Intermountain Healthcare</a:t>
            </a:r>
          </a:p>
          <a:p>
            <a:r>
              <a:rPr lang="en-US" dirty="0"/>
              <a:t>Initial Evaluation and Findings of the Imaging Service Program</a:t>
            </a:r>
          </a:p>
          <a:p>
            <a:r>
              <a:rPr lang="en-US" dirty="0"/>
              <a:t>Implementation of the Service Coordination Center</a:t>
            </a:r>
          </a:p>
          <a:p>
            <a:r>
              <a:rPr lang="en-US" dirty="0"/>
              <a:t>Service Coordination Center</a:t>
            </a:r>
          </a:p>
          <a:p>
            <a:pPr lvl="1"/>
            <a:r>
              <a:rPr lang="en-US" dirty="0"/>
              <a:t>Structure and Operation</a:t>
            </a:r>
          </a:p>
          <a:p>
            <a:pPr lvl="1"/>
            <a:r>
              <a:rPr lang="en-US" dirty="0"/>
              <a:t>Benefits</a:t>
            </a:r>
          </a:p>
          <a:p>
            <a:pPr lvl="1"/>
            <a:r>
              <a:rPr lang="en-US" dirty="0"/>
              <a:t>Challenges</a:t>
            </a:r>
          </a:p>
          <a:p>
            <a:r>
              <a:rPr lang="en-US" dirty="0"/>
              <a:t>Tools</a:t>
            </a:r>
          </a:p>
          <a:p>
            <a:r>
              <a:rPr lang="en-US" dirty="0"/>
              <a:t>Analytics to Action</a:t>
            </a:r>
          </a:p>
          <a:p>
            <a:r>
              <a:rPr lang="en-US" dirty="0"/>
              <a:t>Q &amp; A</a:t>
            </a:r>
          </a:p>
        </p:txBody>
      </p:sp>
      <p:sp>
        <p:nvSpPr>
          <p:cNvPr id="2" name="Title 1"/>
          <p:cNvSpPr>
            <a:spLocks noGrp="1"/>
          </p:cNvSpPr>
          <p:nvPr>
            <p:ph type="title"/>
          </p:nvPr>
        </p:nvSpPr>
        <p:spPr>
          <a:xfrm>
            <a:off x="557645" y="786732"/>
            <a:ext cx="11076710" cy="541176"/>
          </a:xfrm>
        </p:spPr>
        <p:txBody>
          <a:bodyPr>
            <a:noAutofit/>
          </a:bodyPr>
          <a:lstStyle/>
          <a:p>
            <a:r>
              <a:rPr lang="en-US" sz="3200" dirty="0"/>
              <a:t>Agenda</a:t>
            </a:r>
          </a:p>
        </p:txBody>
      </p:sp>
    </p:spTree>
    <p:extLst>
      <p:ext uri="{BB962C8B-B14F-4D97-AF65-F5344CB8AC3E}">
        <p14:creationId xmlns:p14="http://schemas.microsoft.com/office/powerpoint/2010/main" val="373468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body" sz="quarter" idx="14"/>
          </p:nvPr>
        </p:nvSpPr>
        <p:spPr>
          <a:xfrm>
            <a:off x="519545" y="1277405"/>
            <a:ext cx="11076710" cy="3970131"/>
          </a:xfrm>
        </p:spPr>
        <p:txBody>
          <a:bodyPr>
            <a:normAutofit/>
          </a:bodyPr>
          <a:lstStyle/>
          <a:p>
            <a:pPr marL="0" lvl="0" indent="0">
              <a:buNone/>
            </a:pPr>
            <a:r>
              <a:rPr lang="en-US" sz="2400" dirty="0">
                <a:solidFill>
                  <a:srgbClr val="000099"/>
                </a:solidFill>
                <a:latin typeface="Baskerville Old Face" pitchFamily="18" charset="0"/>
              </a:rPr>
              <a:t>Objectives:</a:t>
            </a:r>
          </a:p>
          <a:p>
            <a:pPr marL="0" lvl="0" indent="0">
              <a:buNone/>
            </a:pPr>
            <a:br>
              <a:rPr lang="en-US" sz="2400" dirty="0">
                <a:solidFill>
                  <a:srgbClr val="000099"/>
                </a:solidFill>
                <a:latin typeface="Baskerville Old Face" pitchFamily="18" charset="0"/>
              </a:rPr>
            </a:br>
            <a:r>
              <a:rPr lang="en-US" sz="2000" dirty="0">
                <a:solidFill>
                  <a:srgbClr val="000099"/>
                </a:solidFill>
                <a:latin typeface="Baskerville Old Face" pitchFamily="18" charset="0"/>
              </a:rPr>
              <a:t>1. Provide data and information on the steps utilized by Intermountain Healthcare to evaluate the service of medical equipment and the establishment of a business plan to move the organization into a blended service model for Imaging Equipment Service as a first step.</a:t>
            </a:r>
            <a:br>
              <a:rPr lang="en-US" sz="2000" dirty="0">
                <a:solidFill>
                  <a:srgbClr val="000099"/>
                </a:solidFill>
                <a:latin typeface="Baskerville Old Face" pitchFamily="18" charset="0"/>
              </a:rPr>
            </a:br>
            <a:br>
              <a:rPr lang="en-US" sz="2000" dirty="0">
                <a:solidFill>
                  <a:srgbClr val="000099"/>
                </a:solidFill>
                <a:latin typeface="Baskerville Old Face" pitchFamily="18" charset="0"/>
              </a:rPr>
            </a:br>
            <a:r>
              <a:rPr lang="en-US" sz="2000" dirty="0">
                <a:solidFill>
                  <a:srgbClr val="000099"/>
                </a:solidFill>
                <a:latin typeface="Baskerville Old Face" pitchFamily="18" charset="0"/>
              </a:rPr>
              <a:t>2. Outline the business plan to handle service calls for imaging equipment, that includes the dispatching process, communication, and service tracking.</a:t>
            </a:r>
            <a:br>
              <a:rPr lang="en-US" sz="2000" dirty="0">
                <a:solidFill>
                  <a:srgbClr val="000099"/>
                </a:solidFill>
                <a:latin typeface="Baskerville Old Face" pitchFamily="18" charset="0"/>
              </a:rPr>
            </a:br>
            <a:br>
              <a:rPr lang="en-US" sz="2000" dirty="0">
                <a:solidFill>
                  <a:srgbClr val="000099"/>
                </a:solidFill>
                <a:latin typeface="Baskerville Old Face" pitchFamily="18" charset="0"/>
              </a:rPr>
            </a:br>
            <a:r>
              <a:rPr lang="en-US" sz="2000" dirty="0">
                <a:solidFill>
                  <a:srgbClr val="000099"/>
                </a:solidFill>
                <a:latin typeface="Baskerville Old Face" pitchFamily="18" charset="0"/>
              </a:rPr>
              <a:t>3. Provide information on lessons learned, key tips, strategies, and utilization of metrics/benchmarking for successful communication.</a:t>
            </a:r>
            <a:endParaRPr lang="en-US" b="1" dirty="0">
              <a:solidFill>
                <a:schemeClr val="tx1"/>
              </a:solidFill>
            </a:endParaRPr>
          </a:p>
        </p:txBody>
      </p:sp>
    </p:spTree>
    <p:extLst>
      <p:ext uri="{BB962C8B-B14F-4D97-AF65-F5344CB8AC3E}">
        <p14:creationId xmlns:p14="http://schemas.microsoft.com/office/powerpoint/2010/main" val="4196962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45" y="332681"/>
            <a:ext cx="8152182" cy="873121"/>
          </a:xfrm>
        </p:spPr>
        <p:txBody>
          <a:bodyPr>
            <a:noAutofit/>
          </a:bodyPr>
          <a:lstStyle/>
          <a:p>
            <a:r>
              <a:rPr lang="en-US" b="0" dirty="0">
                <a:solidFill>
                  <a:srgbClr val="5B9BD5">
                    <a:lumMod val="50000"/>
                  </a:srgbClr>
                </a:solidFill>
                <a:latin typeface="Calibri" panose="020F0502020204030204"/>
              </a:rPr>
              <a:t>MIKE BUSDICKER</a:t>
            </a:r>
            <a:endParaRPr lang="en-US" dirty="0">
              <a:solidFill>
                <a:schemeClr val="accent1">
                  <a:lumMod val="50000"/>
                </a:schemeClr>
              </a:solidFill>
              <a:latin typeface="+mn-lt"/>
            </a:endParaRPr>
          </a:p>
        </p:txBody>
      </p:sp>
      <p:sp>
        <p:nvSpPr>
          <p:cNvPr id="3" name="Text Placeholder 2"/>
          <p:cNvSpPr>
            <a:spLocks noGrp="1"/>
          </p:cNvSpPr>
          <p:nvPr>
            <p:ph type="body" sz="quarter" idx="14"/>
          </p:nvPr>
        </p:nvSpPr>
        <p:spPr>
          <a:xfrm>
            <a:off x="519545" y="1336431"/>
            <a:ext cx="8288553" cy="4149969"/>
          </a:xfrm>
        </p:spPr>
        <p:txBody>
          <a:bodyPr>
            <a:normAutofit fontScale="32500" lnSpcReduction="20000"/>
          </a:bodyPr>
          <a:lstStyle/>
          <a:p>
            <a:pPr marL="0" indent="0">
              <a:lnSpc>
                <a:spcPct val="170000"/>
              </a:lnSpc>
              <a:buNone/>
            </a:pPr>
            <a:r>
              <a:rPr lang="en-US" sz="4500" dirty="0"/>
              <a:t>Mike Busdicker is the System Director of Clinical Engineering Support Services at Intermountain Healthcare. Mike started his healthcare career with the United States Air Force as a 1983 graduate of the DoD Biomedical Equipment Repair School. His total military service included seven years of active duty and 20 years with the Wisconsin Air National Guard. During his military time he served as a Biomedical Technician, First Sergeant, and Human Resource Advisor, completed an operational deployment to Iraq, and achieved the highest enlisted rank of Chief Master Sergeant. </a:t>
            </a:r>
          </a:p>
          <a:p>
            <a:pPr marL="0" indent="0">
              <a:lnSpc>
                <a:spcPct val="170000"/>
              </a:lnSpc>
              <a:buNone/>
            </a:pPr>
            <a:r>
              <a:rPr lang="en-US" sz="4500" dirty="0"/>
              <a:t>Mike received his Bachelor's and Master’s Degree in Business from Baker College in Flint, Michigan. Prior to his employment with Intermountain he has held leadership positions with ServiceMaster Management Services, Aramark Clinical Technology Services, TriMedx Healthcare Services, and Alexian Brothers Healthcare System. Mike is an active member of AAMI, ACHE, UHE, HIMSS, NH-ISAC, MDSISC, and is a member of the AAMI Technology Management Council.</a:t>
            </a:r>
          </a:p>
          <a:p>
            <a:pPr marL="0" indent="0">
              <a:buNone/>
            </a:pPr>
            <a:endParaRPr lang="en-US" dirty="0">
              <a:solidFill>
                <a:schemeClr val="accent1">
                  <a:lumMod val="50000"/>
                </a:schemeClr>
              </a:solidFill>
            </a:endParaRPr>
          </a:p>
        </p:txBody>
      </p:sp>
      <p:sp>
        <p:nvSpPr>
          <p:cNvPr id="5" name="Slide Number Placeholder 4"/>
          <p:cNvSpPr>
            <a:spLocks noGrp="1"/>
          </p:cNvSpPr>
          <p:nvPr>
            <p:ph type="sldNum" sz="quarter" idx="12"/>
          </p:nvPr>
        </p:nvSpPr>
        <p:spPr/>
        <p:txBody>
          <a:bodyPr/>
          <a:lstStyle/>
          <a:p>
            <a:fld id="{82ECB687-F57F-49F9-B73A-487ED709F178}" type="slidenum">
              <a:rPr lang="en-US" smtClean="0"/>
              <a:t>5</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8098" y="332681"/>
            <a:ext cx="2317213" cy="2317213"/>
          </a:xfrm>
          <a:prstGeom prst="rect">
            <a:avLst/>
          </a:prstGeom>
        </p:spPr>
      </p:pic>
    </p:spTree>
    <p:extLst>
      <p:ext uri="{BB962C8B-B14F-4D97-AF65-F5344CB8AC3E}">
        <p14:creationId xmlns:p14="http://schemas.microsoft.com/office/powerpoint/2010/main" val="718677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2823" y="506403"/>
            <a:ext cx="2313432" cy="2890737"/>
          </a:xfrm>
          <a:prstGeom prst="rect">
            <a:avLst/>
          </a:prstGeom>
        </p:spPr>
      </p:pic>
      <p:sp>
        <p:nvSpPr>
          <p:cNvPr id="5" name="Text Placeholder 2"/>
          <p:cNvSpPr txBox="1">
            <a:spLocks/>
          </p:cNvSpPr>
          <p:nvPr/>
        </p:nvSpPr>
        <p:spPr>
          <a:xfrm>
            <a:off x="519545" y="1205802"/>
            <a:ext cx="8288553" cy="41499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70000"/>
              </a:lnSpc>
              <a:buFont typeface="Arial" panose="020B0604020202020204" pitchFamily="34" charset="0"/>
              <a:buNone/>
            </a:pPr>
            <a:r>
              <a:rPr lang="en-US" sz="1400" dirty="0"/>
              <a:t>Dustin Smith is the Central Support Manager of Clinical Engineering Support Services at Intermountain Healthcare. Dustin Smith started his career at Intermountain Healthcare while still attending high school in Food and Nutrition. His passion for the work he was doing in Food and Nutrition quickly led him to be the lead on transitioning the patient service structure from a Tray-line Model to a Room Service Model.  This project gave Dustin the knowledge that led him to assisting manage the patient side of Food and Nutrition.  He continued to work in Food and Nutrition for over seven years before transitioning into Analytics.  In Analytics he worked first as a Financial Analyst and the sole employee responsible for the Product Rebates Program in Intermountain and then later as a Products Analyst still holding the Rebates Program.  He worked in Analytics for three years before moving into Clinical Engineering to get back into an operations role.   </a:t>
            </a:r>
          </a:p>
          <a:p>
            <a:pPr marL="0" indent="0">
              <a:lnSpc>
                <a:spcPct val="170000"/>
              </a:lnSpc>
              <a:buFont typeface="Arial" panose="020B0604020202020204" pitchFamily="34" charset="0"/>
              <a:buNone/>
            </a:pPr>
            <a:r>
              <a:rPr lang="en-US" sz="1400" dirty="0"/>
              <a:t>Dustin Smith received his Bachelors Degree in Finance from Weber State University and his MBA from the University of Utah.  </a:t>
            </a:r>
          </a:p>
          <a:p>
            <a:pPr marL="0" indent="0">
              <a:buFont typeface="Arial" panose="020B0604020202020204" pitchFamily="34" charset="0"/>
              <a:buNone/>
            </a:pPr>
            <a:endParaRPr lang="en-US" sz="1400" dirty="0">
              <a:solidFill>
                <a:schemeClr val="accent1">
                  <a:lumMod val="50000"/>
                </a:schemeClr>
              </a:solidFill>
            </a:endParaRPr>
          </a:p>
        </p:txBody>
      </p:sp>
      <p:sp>
        <p:nvSpPr>
          <p:cNvPr id="6" name="Title 1"/>
          <p:cNvSpPr txBox="1">
            <a:spLocks/>
          </p:cNvSpPr>
          <p:nvPr/>
        </p:nvSpPr>
        <p:spPr>
          <a:xfrm>
            <a:off x="519545" y="332681"/>
            <a:ext cx="8152182" cy="873121"/>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b="1" kern="1200" baseline="0">
                <a:solidFill>
                  <a:schemeClr val="tx1"/>
                </a:solidFill>
                <a:latin typeface="+mj-lt"/>
                <a:ea typeface="+mj-ea"/>
                <a:cs typeface="+mj-cs"/>
              </a:defRPr>
            </a:lvl1pPr>
          </a:lstStyle>
          <a:p>
            <a:r>
              <a:rPr lang="en-US" b="0" dirty="0">
                <a:solidFill>
                  <a:srgbClr val="5B9BD5">
                    <a:lumMod val="50000"/>
                  </a:srgbClr>
                </a:solidFill>
                <a:latin typeface="Calibri" panose="020F0502020204030204"/>
              </a:rPr>
              <a:t>Dustin Smith</a:t>
            </a:r>
            <a:endParaRPr lang="en-US" dirty="0">
              <a:solidFill>
                <a:schemeClr val="accent1">
                  <a:lumMod val="50000"/>
                </a:schemeClr>
              </a:solidFill>
              <a:latin typeface="+mn-lt"/>
            </a:endParaRPr>
          </a:p>
        </p:txBody>
      </p:sp>
    </p:spTree>
    <p:extLst>
      <p:ext uri="{BB962C8B-B14F-4D97-AF65-F5344CB8AC3E}">
        <p14:creationId xmlns:p14="http://schemas.microsoft.com/office/powerpoint/2010/main" val="558650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body" sz="quarter" idx="14"/>
          </p:nvPr>
        </p:nvSpPr>
        <p:spPr>
          <a:xfrm>
            <a:off x="547537" y="2407299"/>
            <a:ext cx="11076710" cy="1082350"/>
          </a:xfrm>
        </p:spPr>
        <p:txBody>
          <a:bodyPr>
            <a:normAutofit fontScale="90000" lnSpcReduction="20000"/>
          </a:bodyPr>
          <a:lstStyle/>
          <a:p>
            <a:pPr marL="0" lvl="0" indent="0" algn="ctr">
              <a:buNone/>
            </a:pPr>
            <a:r>
              <a:rPr lang="en-US" sz="3600" b="1" dirty="0">
                <a:solidFill>
                  <a:srgbClr val="002060"/>
                </a:solidFill>
                <a:latin typeface="Baskerville Old Face" pitchFamily="18" charset="0"/>
              </a:rPr>
              <a:t>About Intermountain Healthcare</a:t>
            </a:r>
            <a:br>
              <a:rPr lang="en-US" b="1" kern="0" dirty="0">
                <a:solidFill>
                  <a:schemeClr val="tx2">
                    <a:lumMod val="60000"/>
                    <a:lumOff val="40000"/>
                  </a:schemeClr>
                </a:solidFill>
                <a:latin typeface="Baskerville Old Face" pitchFamily="18" charset="0"/>
                <a:ea typeface="+mj-ea"/>
                <a:cs typeface="+mj-cs"/>
              </a:rPr>
            </a:br>
            <a:br>
              <a:rPr lang="en-US" b="1" kern="0" dirty="0">
                <a:solidFill>
                  <a:schemeClr val="tx1"/>
                </a:solidFill>
                <a:latin typeface="Baskerville Old Face" pitchFamily="18" charset="0"/>
                <a:ea typeface="+mj-ea"/>
                <a:cs typeface="+mj-cs"/>
              </a:rPr>
            </a:br>
            <a:endParaRPr lang="en-US" b="1" dirty="0">
              <a:solidFill>
                <a:schemeClr val="tx1"/>
              </a:solidFill>
            </a:endParaRPr>
          </a:p>
        </p:txBody>
      </p:sp>
    </p:spTree>
    <p:extLst>
      <p:ext uri="{BB962C8B-B14F-4D97-AF65-F5344CB8AC3E}">
        <p14:creationId xmlns:p14="http://schemas.microsoft.com/office/powerpoint/2010/main" val="1050219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3959265" y="2186766"/>
            <a:ext cx="2826423" cy="1602297"/>
            <a:chOff x="1976589" y="2435931"/>
            <a:chExt cx="3096153" cy="1949586"/>
          </a:xfrm>
          <a:solidFill>
            <a:schemeClr val="tx1">
              <a:lumMod val="75000"/>
              <a:lumOff val="25000"/>
            </a:schemeClr>
          </a:solidFill>
        </p:grpSpPr>
        <p:grpSp>
          <p:nvGrpSpPr>
            <p:cNvPr id="152" name="Group 197"/>
            <p:cNvGrpSpPr/>
            <p:nvPr/>
          </p:nvGrpSpPr>
          <p:grpSpPr bwMode="gray">
            <a:xfrm>
              <a:off x="1976589" y="2435931"/>
              <a:ext cx="3096153" cy="1949586"/>
              <a:chOff x="570714" y="1144588"/>
              <a:chExt cx="5049810" cy="3179762"/>
            </a:xfrm>
            <a:grpFill/>
            <a:effectLst/>
          </p:grpSpPr>
          <p:sp>
            <p:nvSpPr>
              <p:cNvPr id="154" name="Freeform 20"/>
              <p:cNvSpPr>
                <a:spLocks/>
              </p:cNvSpPr>
              <p:nvPr/>
            </p:nvSpPr>
            <p:spPr bwMode="gray">
              <a:xfrm>
                <a:off x="3917114" y="3120855"/>
                <a:ext cx="367383" cy="599311"/>
              </a:xfrm>
              <a:custGeom>
                <a:avLst/>
                <a:gdLst>
                  <a:gd name="T0" fmla="*/ 0 w 755"/>
                  <a:gd name="T1" fmla="*/ 43 h 1230"/>
                  <a:gd name="T2" fmla="*/ 19 w 755"/>
                  <a:gd name="T3" fmla="*/ 66 h 1230"/>
                  <a:gd name="T4" fmla="*/ 0 w 755"/>
                  <a:gd name="T5" fmla="*/ 826 h 1230"/>
                  <a:gd name="T6" fmla="*/ 46 w 755"/>
                  <a:gd name="T7" fmla="*/ 1193 h 1230"/>
                  <a:gd name="T8" fmla="*/ 101 w 755"/>
                  <a:gd name="T9" fmla="*/ 1206 h 1230"/>
                  <a:gd name="T10" fmla="*/ 122 w 755"/>
                  <a:gd name="T11" fmla="*/ 1090 h 1230"/>
                  <a:gd name="T12" fmla="*/ 142 w 755"/>
                  <a:gd name="T13" fmla="*/ 1121 h 1230"/>
                  <a:gd name="T14" fmla="*/ 146 w 755"/>
                  <a:gd name="T15" fmla="*/ 1177 h 1230"/>
                  <a:gd name="T16" fmla="*/ 174 w 755"/>
                  <a:gd name="T17" fmla="*/ 1205 h 1230"/>
                  <a:gd name="T18" fmla="*/ 132 w 755"/>
                  <a:gd name="T19" fmla="*/ 1230 h 1230"/>
                  <a:gd name="T20" fmla="*/ 238 w 755"/>
                  <a:gd name="T21" fmla="*/ 1202 h 1230"/>
                  <a:gd name="T22" fmla="*/ 260 w 755"/>
                  <a:gd name="T23" fmla="*/ 1167 h 1230"/>
                  <a:gd name="T24" fmla="*/ 243 w 755"/>
                  <a:gd name="T25" fmla="*/ 1148 h 1230"/>
                  <a:gd name="T26" fmla="*/ 252 w 755"/>
                  <a:gd name="T27" fmla="*/ 1119 h 1230"/>
                  <a:gd name="T28" fmla="*/ 200 w 755"/>
                  <a:gd name="T29" fmla="*/ 1069 h 1230"/>
                  <a:gd name="T30" fmla="*/ 204 w 755"/>
                  <a:gd name="T31" fmla="*/ 1030 h 1230"/>
                  <a:gd name="T32" fmla="*/ 755 w 755"/>
                  <a:gd name="T33" fmla="*/ 980 h 1230"/>
                  <a:gd name="T34" fmla="*/ 708 w 755"/>
                  <a:gd name="T35" fmla="*/ 785 h 1230"/>
                  <a:gd name="T36" fmla="*/ 716 w 755"/>
                  <a:gd name="T37" fmla="*/ 716 h 1230"/>
                  <a:gd name="T38" fmla="*/ 739 w 755"/>
                  <a:gd name="T39" fmla="*/ 670 h 1230"/>
                  <a:gd name="T40" fmla="*/ 720 w 755"/>
                  <a:gd name="T41" fmla="*/ 606 h 1230"/>
                  <a:gd name="T42" fmla="*/ 667 w 755"/>
                  <a:gd name="T43" fmla="*/ 518 h 1230"/>
                  <a:gd name="T44" fmla="*/ 525 w 755"/>
                  <a:gd name="T45" fmla="*/ 0 h 1230"/>
                  <a:gd name="T46" fmla="*/ 0 w 755"/>
                  <a:gd name="T47" fmla="*/ 43 h 12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55"/>
                  <a:gd name="T73" fmla="*/ 0 h 1230"/>
                  <a:gd name="T74" fmla="*/ 755 w 755"/>
                  <a:gd name="T75" fmla="*/ 1230 h 123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55" h="1230">
                    <a:moveTo>
                      <a:pt x="0" y="43"/>
                    </a:moveTo>
                    <a:lnTo>
                      <a:pt x="19" y="66"/>
                    </a:lnTo>
                    <a:lnTo>
                      <a:pt x="0" y="826"/>
                    </a:lnTo>
                    <a:lnTo>
                      <a:pt x="46" y="1193"/>
                    </a:lnTo>
                    <a:lnTo>
                      <a:pt x="101" y="1206"/>
                    </a:lnTo>
                    <a:lnTo>
                      <a:pt x="122" y="1090"/>
                    </a:lnTo>
                    <a:lnTo>
                      <a:pt x="142" y="1121"/>
                    </a:lnTo>
                    <a:lnTo>
                      <a:pt x="146" y="1177"/>
                    </a:lnTo>
                    <a:lnTo>
                      <a:pt x="174" y="1205"/>
                    </a:lnTo>
                    <a:lnTo>
                      <a:pt x="132" y="1230"/>
                    </a:lnTo>
                    <a:lnTo>
                      <a:pt x="238" y="1202"/>
                    </a:lnTo>
                    <a:lnTo>
                      <a:pt x="260" y="1167"/>
                    </a:lnTo>
                    <a:lnTo>
                      <a:pt x="243" y="1148"/>
                    </a:lnTo>
                    <a:lnTo>
                      <a:pt x="252" y="1119"/>
                    </a:lnTo>
                    <a:lnTo>
                      <a:pt x="200" y="1069"/>
                    </a:lnTo>
                    <a:lnTo>
                      <a:pt x="204" y="1030"/>
                    </a:lnTo>
                    <a:lnTo>
                      <a:pt x="755" y="980"/>
                    </a:lnTo>
                    <a:lnTo>
                      <a:pt x="708" y="785"/>
                    </a:lnTo>
                    <a:lnTo>
                      <a:pt x="716" y="716"/>
                    </a:lnTo>
                    <a:lnTo>
                      <a:pt x="739" y="670"/>
                    </a:lnTo>
                    <a:lnTo>
                      <a:pt x="720" y="606"/>
                    </a:lnTo>
                    <a:lnTo>
                      <a:pt x="667" y="518"/>
                    </a:lnTo>
                    <a:lnTo>
                      <a:pt x="525" y="0"/>
                    </a:lnTo>
                    <a:lnTo>
                      <a:pt x="0" y="4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5" name="Freeform 28"/>
              <p:cNvSpPr>
                <a:spLocks/>
              </p:cNvSpPr>
              <p:nvPr/>
            </p:nvSpPr>
            <p:spPr bwMode="gray">
              <a:xfrm>
                <a:off x="1817087" y="4205462"/>
                <a:ext cx="16567" cy="31184"/>
              </a:xfrm>
              <a:custGeom>
                <a:avLst/>
                <a:gdLst>
                  <a:gd name="T0" fmla="*/ 0 w 34"/>
                  <a:gd name="T1" fmla="*/ 62 h 62"/>
                  <a:gd name="T2" fmla="*/ 7 w 34"/>
                  <a:gd name="T3" fmla="*/ 0 h 62"/>
                  <a:gd name="T4" fmla="*/ 34 w 34"/>
                  <a:gd name="T5" fmla="*/ 53 h 62"/>
                  <a:gd name="T6" fmla="*/ 0 w 34"/>
                  <a:gd name="T7" fmla="*/ 62 h 62"/>
                  <a:gd name="T8" fmla="*/ 0 60000 65536"/>
                  <a:gd name="T9" fmla="*/ 0 60000 65536"/>
                  <a:gd name="T10" fmla="*/ 0 60000 65536"/>
                  <a:gd name="T11" fmla="*/ 0 60000 65536"/>
                  <a:gd name="T12" fmla="*/ 0 w 34"/>
                  <a:gd name="T13" fmla="*/ 0 h 62"/>
                  <a:gd name="T14" fmla="*/ 34 w 34"/>
                  <a:gd name="T15" fmla="*/ 62 h 62"/>
                </a:gdLst>
                <a:ahLst/>
                <a:cxnLst>
                  <a:cxn ang="T8">
                    <a:pos x="T0" y="T1"/>
                  </a:cxn>
                  <a:cxn ang="T9">
                    <a:pos x="T2" y="T3"/>
                  </a:cxn>
                  <a:cxn ang="T10">
                    <a:pos x="T4" y="T5"/>
                  </a:cxn>
                  <a:cxn ang="T11">
                    <a:pos x="T6" y="T7"/>
                  </a:cxn>
                </a:cxnLst>
                <a:rect l="T12" t="T13" r="T14" b="T15"/>
                <a:pathLst>
                  <a:path w="34" h="62">
                    <a:moveTo>
                      <a:pt x="0" y="62"/>
                    </a:moveTo>
                    <a:lnTo>
                      <a:pt x="7" y="0"/>
                    </a:lnTo>
                    <a:lnTo>
                      <a:pt x="34" y="53"/>
                    </a:lnTo>
                    <a:lnTo>
                      <a:pt x="0" y="6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6" name="Freeform 29"/>
              <p:cNvSpPr>
                <a:spLocks/>
              </p:cNvSpPr>
              <p:nvPr/>
            </p:nvSpPr>
            <p:spPr bwMode="gray">
              <a:xfrm>
                <a:off x="1227520" y="2749573"/>
                <a:ext cx="660705" cy="765949"/>
              </a:xfrm>
              <a:custGeom>
                <a:avLst/>
                <a:gdLst>
                  <a:gd name="T0" fmla="*/ 0 w 1357"/>
                  <a:gd name="T1" fmla="*/ 1074 h 1570"/>
                  <a:gd name="T2" fmla="*/ 88 w 1357"/>
                  <a:gd name="T3" fmla="*/ 999 h 1570"/>
                  <a:gd name="T4" fmla="*/ 53 w 1357"/>
                  <a:gd name="T5" fmla="*/ 939 h 1570"/>
                  <a:gd name="T6" fmla="*/ 71 w 1357"/>
                  <a:gd name="T7" fmla="*/ 853 h 1570"/>
                  <a:gd name="T8" fmla="*/ 160 w 1357"/>
                  <a:gd name="T9" fmla="*/ 705 h 1570"/>
                  <a:gd name="T10" fmla="*/ 227 w 1357"/>
                  <a:gd name="T11" fmla="*/ 663 h 1570"/>
                  <a:gd name="T12" fmla="*/ 188 w 1357"/>
                  <a:gd name="T13" fmla="*/ 611 h 1570"/>
                  <a:gd name="T14" fmla="*/ 162 w 1357"/>
                  <a:gd name="T15" fmla="*/ 464 h 1570"/>
                  <a:gd name="T16" fmla="*/ 192 w 1357"/>
                  <a:gd name="T17" fmla="*/ 203 h 1570"/>
                  <a:gd name="T18" fmla="*/ 237 w 1357"/>
                  <a:gd name="T19" fmla="*/ 188 h 1570"/>
                  <a:gd name="T20" fmla="*/ 312 w 1357"/>
                  <a:gd name="T21" fmla="*/ 233 h 1570"/>
                  <a:gd name="T22" fmla="*/ 378 w 1357"/>
                  <a:gd name="T23" fmla="*/ 0 h 1570"/>
                  <a:gd name="T24" fmla="*/ 1357 w 1357"/>
                  <a:gd name="T25" fmla="*/ 168 h 1570"/>
                  <a:gd name="T26" fmla="*/ 1151 w 1357"/>
                  <a:gd name="T27" fmla="*/ 1570 h 1570"/>
                  <a:gd name="T28" fmla="*/ 852 w 1357"/>
                  <a:gd name="T29" fmla="*/ 1525 h 1570"/>
                  <a:gd name="T30" fmla="*/ 664 w 1357"/>
                  <a:gd name="T31" fmla="*/ 1471 h 1570"/>
                  <a:gd name="T32" fmla="*/ 281 w 1357"/>
                  <a:gd name="T33" fmla="*/ 1246 h 1570"/>
                  <a:gd name="T34" fmla="*/ 0 w 1357"/>
                  <a:gd name="T35" fmla="*/ 1074 h 15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57"/>
                  <a:gd name="T55" fmla="*/ 0 h 1570"/>
                  <a:gd name="T56" fmla="*/ 1357 w 1357"/>
                  <a:gd name="T57" fmla="*/ 1570 h 15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57" h="1570">
                    <a:moveTo>
                      <a:pt x="0" y="1074"/>
                    </a:moveTo>
                    <a:lnTo>
                      <a:pt x="88" y="999"/>
                    </a:lnTo>
                    <a:lnTo>
                      <a:pt x="53" y="939"/>
                    </a:lnTo>
                    <a:lnTo>
                      <a:pt x="71" y="853"/>
                    </a:lnTo>
                    <a:lnTo>
                      <a:pt x="160" y="705"/>
                    </a:lnTo>
                    <a:lnTo>
                      <a:pt x="227" y="663"/>
                    </a:lnTo>
                    <a:lnTo>
                      <a:pt x="188" y="611"/>
                    </a:lnTo>
                    <a:lnTo>
                      <a:pt x="162" y="464"/>
                    </a:lnTo>
                    <a:lnTo>
                      <a:pt x="192" y="203"/>
                    </a:lnTo>
                    <a:lnTo>
                      <a:pt x="237" y="188"/>
                    </a:lnTo>
                    <a:lnTo>
                      <a:pt x="312" y="233"/>
                    </a:lnTo>
                    <a:lnTo>
                      <a:pt x="378" y="0"/>
                    </a:lnTo>
                    <a:lnTo>
                      <a:pt x="1357" y="168"/>
                    </a:lnTo>
                    <a:lnTo>
                      <a:pt x="1151" y="1570"/>
                    </a:lnTo>
                    <a:lnTo>
                      <a:pt x="852" y="1525"/>
                    </a:lnTo>
                    <a:lnTo>
                      <a:pt x="664" y="1471"/>
                    </a:lnTo>
                    <a:lnTo>
                      <a:pt x="281" y="1246"/>
                    </a:lnTo>
                    <a:lnTo>
                      <a:pt x="0" y="107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7" name="Freeform 30"/>
              <p:cNvSpPr>
                <a:spLocks/>
              </p:cNvSpPr>
              <p:nvPr/>
            </p:nvSpPr>
            <p:spPr bwMode="gray">
              <a:xfrm>
                <a:off x="3277848" y="2969808"/>
                <a:ext cx="487245" cy="438521"/>
              </a:xfrm>
              <a:custGeom>
                <a:avLst/>
                <a:gdLst>
                  <a:gd name="T0" fmla="*/ 0 w 1001"/>
                  <a:gd name="T1" fmla="*/ 29 h 900"/>
                  <a:gd name="T2" fmla="*/ 40 w 1001"/>
                  <a:gd name="T3" fmla="*/ 309 h 900"/>
                  <a:gd name="T4" fmla="*/ 33 w 1001"/>
                  <a:gd name="T5" fmla="*/ 743 h 900"/>
                  <a:gd name="T6" fmla="*/ 53 w 1001"/>
                  <a:gd name="T7" fmla="*/ 768 h 900"/>
                  <a:gd name="T8" fmla="*/ 124 w 1001"/>
                  <a:gd name="T9" fmla="*/ 766 h 900"/>
                  <a:gd name="T10" fmla="*/ 127 w 1001"/>
                  <a:gd name="T11" fmla="*/ 900 h 900"/>
                  <a:gd name="T12" fmla="*/ 723 w 1001"/>
                  <a:gd name="T13" fmla="*/ 892 h 900"/>
                  <a:gd name="T14" fmla="*/ 710 w 1001"/>
                  <a:gd name="T15" fmla="*/ 755 h 900"/>
                  <a:gd name="T16" fmla="*/ 762 w 1001"/>
                  <a:gd name="T17" fmla="*/ 606 h 900"/>
                  <a:gd name="T18" fmla="*/ 836 w 1001"/>
                  <a:gd name="T19" fmla="*/ 502 h 900"/>
                  <a:gd name="T20" fmla="*/ 833 w 1001"/>
                  <a:gd name="T21" fmla="*/ 473 h 900"/>
                  <a:gd name="T22" fmla="*/ 887 w 1001"/>
                  <a:gd name="T23" fmla="*/ 381 h 900"/>
                  <a:gd name="T24" fmla="*/ 917 w 1001"/>
                  <a:gd name="T25" fmla="*/ 279 h 900"/>
                  <a:gd name="T26" fmla="*/ 905 w 1001"/>
                  <a:gd name="T27" fmla="*/ 271 h 900"/>
                  <a:gd name="T28" fmla="*/ 956 w 1001"/>
                  <a:gd name="T29" fmla="*/ 232 h 900"/>
                  <a:gd name="T30" fmla="*/ 1001 w 1001"/>
                  <a:gd name="T31" fmla="*/ 141 h 900"/>
                  <a:gd name="T32" fmla="*/ 985 w 1001"/>
                  <a:gd name="T33" fmla="*/ 121 h 900"/>
                  <a:gd name="T34" fmla="*/ 852 w 1001"/>
                  <a:gd name="T35" fmla="*/ 128 h 900"/>
                  <a:gd name="T36" fmla="*/ 888 w 1001"/>
                  <a:gd name="T37" fmla="*/ 78 h 900"/>
                  <a:gd name="T38" fmla="*/ 878 w 1001"/>
                  <a:gd name="T39" fmla="*/ 0 h 900"/>
                  <a:gd name="T40" fmla="*/ 0 w 1001"/>
                  <a:gd name="T41" fmla="*/ 29 h 9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01"/>
                  <a:gd name="T64" fmla="*/ 0 h 900"/>
                  <a:gd name="T65" fmla="*/ 1001 w 1001"/>
                  <a:gd name="T66" fmla="*/ 900 h 90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01" h="900">
                    <a:moveTo>
                      <a:pt x="0" y="29"/>
                    </a:moveTo>
                    <a:lnTo>
                      <a:pt x="40" y="309"/>
                    </a:lnTo>
                    <a:lnTo>
                      <a:pt x="33" y="743"/>
                    </a:lnTo>
                    <a:lnTo>
                      <a:pt x="53" y="768"/>
                    </a:lnTo>
                    <a:lnTo>
                      <a:pt x="124" y="766"/>
                    </a:lnTo>
                    <a:lnTo>
                      <a:pt x="127" y="900"/>
                    </a:lnTo>
                    <a:lnTo>
                      <a:pt x="723" y="892"/>
                    </a:lnTo>
                    <a:lnTo>
                      <a:pt x="710" y="755"/>
                    </a:lnTo>
                    <a:lnTo>
                      <a:pt x="762" y="606"/>
                    </a:lnTo>
                    <a:lnTo>
                      <a:pt x="836" y="502"/>
                    </a:lnTo>
                    <a:lnTo>
                      <a:pt x="833" y="473"/>
                    </a:lnTo>
                    <a:lnTo>
                      <a:pt x="887" y="381"/>
                    </a:lnTo>
                    <a:lnTo>
                      <a:pt x="917" y="279"/>
                    </a:lnTo>
                    <a:lnTo>
                      <a:pt x="905" y="271"/>
                    </a:lnTo>
                    <a:lnTo>
                      <a:pt x="956" y="232"/>
                    </a:lnTo>
                    <a:lnTo>
                      <a:pt x="1001" y="141"/>
                    </a:lnTo>
                    <a:lnTo>
                      <a:pt x="985" y="121"/>
                    </a:lnTo>
                    <a:lnTo>
                      <a:pt x="852" y="128"/>
                    </a:lnTo>
                    <a:lnTo>
                      <a:pt x="888" y="78"/>
                    </a:lnTo>
                    <a:lnTo>
                      <a:pt x="878" y="0"/>
                    </a:lnTo>
                    <a:lnTo>
                      <a:pt x="0" y="2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8" name="Freeform 31"/>
              <p:cNvSpPr>
                <a:spLocks/>
              </p:cNvSpPr>
              <p:nvPr/>
            </p:nvSpPr>
            <p:spPr bwMode="gray">
              <a:xfrm>
                <a:off x="570714" y="1922231"/>
                <a:ext cx="767899" cy="1314587"/>
              </a:xfrm>
              <a:custGeom>
                <a:avLst/>
                <a:gdLst>
                  <a:gd name="T0" fmla="*/ 37 w 1575"/>
                  <a:gd name="T1" fmla="*/ 490 h 2698"/>
                  <a:gd name="T2" fmla="*/ 57 w 1575"/>
                  <a:gd name="T3" fmla="*/ 548 h 2698"/>
                  <a:gd name="T4" fmla="*/ 11 w 1575"/>
                  <a:gd name="T5" fmla="*/ 758 h 2698"/>
                  <a:gd name="T6" fmla="*/ 39 w 1575"/>
                  <a:gd name="T7" fmla="*/ 821 h 2698"/>
                  <a:gd name="T8" fmla="*/ 164 w 1575"/>
                  <a:gd name="T9" fmla="*/ 1099 h 2698"/>
                  <a:gd name="T10" fmla="*/ 177 w 1575"/>
                  <a:gd name="T11" fmla="*/ 1092 h 2698"/>
                  <a:gd name="T12" fmla="*/ 183 w 1575"/>
                  <a:gd name="T13" fmla="*/ 1030 h 2698"/>
                  <a:gd name="T14" fmla="*/ 204 w 1575"/>
                  <a:gd name="T15" fmla="*/ 1022 h 2698"/>
                  <a:gd name="T16" fmla="*/ 225 w 1575"/>
                  <a:gd name="T17" fmla="*/ 1037 h 2698"/>
                  <a:gd name="T18" fmla="*/ 188 w 1575"/>
                  <a:gd name="T19" fmla="*/ 1074 h 2698"/>
                  <a:gd name="T20" fmla="*/ 203 w 1575"/>
                  <a:gd name="T21" fmla="*/ 1094 h 2698"/>
                  <a:gd name="T22" fmla="*/ 235 w 1575"/>
                  <a:gd name="T23" fmla="*/ 1214 h 2698"/>
                  <a:gd name="T24" fmla="*/ 215 w 1575"/>
                  <a:gd name="T25" fmla="*/ 1207 h 2698"/>
                  <a:gd name="T26" fmla="*/ 171 w 1575"/>
                  <a:gd name="T27" fmla="*/ 1160 h 2698"/>
                  <a:gd name="T28" fmla="*/ 183 w 1575"/>
                  <a:gd name="T29" fmla="*/ 1114 h 2698"/>
                  <a:gd name="T30" fmla="*/ 162 w 1575"/>
                  <a:gd name="T31" fmla="*/ 1116 h 2698"/>
                  <a:gd name="T32" fmla="*/ 138 w 1575"/>
                  <a:gd name="T33" fmla="*/ 1167 h 2698"/>
                  <a:gd name="T34" fmla="*/ 145 w 1575"/>
                  <a:gd name="T35" fmla="*/ 1276 h 2698"/>
                  <a:gd name="T36" fmla="*/ 173 w 1575"/>
                  <a:gd name="T37" fmla="*/ 1326 h 2698"/>
                  <a:gd name="T38" fmla="*/ 229 w 1575"/>
                  <a:gd name="T39" fmla="*/ 1369 h 2698"/>
                  <a:gd name="T40" fmla="*/ 209 w 1575"/>
                  <a:gd name="T41" fmla="*/ 1421 h 2698"/>
                  <a:gd name="T42" fmla="*/ 177 w 1575"/>
                  <a:gd name="T43" fmla="*/ 1431 h 2698"/>
                  <a:gd name="T44" fmla="*/ 173 w 1575"/>
                  <a:gd name="T45" fmla="*/ 1500 h 2698"/>
                  <a:gd name="T46" fmla="*/ 249 w 1575"/>
                  <a:gd name="T47" fmla="*/ 1661 h 2698"/>
                  <a:gd name="T48" fmla="*/ 311 w 1575"/>
                  <a:gd name="T49" fmla="*/ 1762 h 2698"/>
                  <a:gd name="T50" fmla="*/ 301 w 1575"/>
                  <a:gd name="T51" fmla="*/ 1821 h 2698"/>
                  <a:gd name="T52" fmla="*/ 338 w 1575"/>
                  <a:gd name="T53" fmla="*/ 1857 h 2698"/>
                  <a:gd name="T54" fmla="*/ 323 w 1575"/>
                  <a:gd name="T55" fmla="*/ 1896 h 2698"/>
                  <a:gd name="T56" fmla="*/ 300 w 1575"/>
                  <a:gd name="T57" fmla="*/ 1990 h 2698"/>
                  <a:gd name="T58" fmla="*/ 327 w 1575"/>
                  <a:gd name="T59" fmla="*/ 2025 h 2698"/>
                  <a:gd name="T60" fmla="*/ 520 w 1575"/>
                  <a:gd name="T61" fmla="*/ 2094 h 2698"/>
                  <a:gd name="T62" fmla="*/ 598 w 1575"/>
                  <a:gd name="T63" fmla="*/ 2199 h 2698"/>
                  <a:gd name="T64" fmla="*/ 688 w 1575"/>
                  <a:gd name="T65" fmla="*/ 2234 h 2698"/>
                  <a:gd name="T66" fmla="*/ 690 w 1575"/>
                  <a:gd name="T67" fmla="*/ 2298 h 2698"/>
                  <a:gd name="T68" fmla="*/ 750 w 1575"/>
                  <a:gd name="T69" fmla="*/ 2314 h 2698"/>
                  <a:gd name="T70" fmla="*/ 832 w 1575"/>
                  <a:gd name="T71" fmla="*/ 2423 h 2698"/>
                  <a:gd name="T72" fmla="*/ 876 w 1575"/>
                  <a:gd name="T73" fmla="*/ 2518 h 2698"/>
                  <a:gd name="T74" fmla="*/ 878 w 1575"/>
                  <a:gd name="T75" fmla="*/ 2662 h 2698"/>
                  <a:gd name="T76" fmla="*/ 1436 w 1575"/>
                  <a:gd name="T77" fmla="*/ 2698 h 2698"/>
                  <a:gd name="T78" fmla="*/ 1401 w 1575"/>
                  <a:gd name="T79" fmla="*/ 2638 h 2698"/>
                  <a:gd name="T80" fmla="*/ 1419 w 1575"/>
                  <a:gd name="T81" fmla="*/ 2552 h 2698"/>
                  <a:gd name="T82" fmla="*/ 1508 w 1575"/>
                  <a:gd name="T83" fmla="*/ 2404 h 2698"/>
                  <a:gd name="T84" fmla="*/ 1575 w 1575"/>
                  <a:gd name="T85" fmla="*/ 2362 h 2698"/>
                  <a:gd name="T86" fmla="*/ 1536 w 1575"/>
                  <a:gd name="T87" fmla="*/ 2310 h 2698"/>
                  <a:gd name="T88" fmla="*/ 1510 w 1575"/>
                  <a:gd name="T89" fmla="*/ 2163 h 2698"/>
                  <a:gd name="T90" fmla="*/ 766 w 1575"/>
                  <a:gd name="T91" fmla="*/ 1041 h 2698"/>
                  <a:gd name="T92" fmla="*/ 708 w 1575"/>
                  <a:gd name="T93" fmla="*/ 927 h 2698"/>
                  <a:gd name="T94" fmla="*/ 896 w 1575"/>
                  <a:gd name="T95" fmla="*/ 210 h 2698"/>
                  <a:gd name="T96" fmla="*/ 152 w 1575"/>
                  <a:gd name="T97" fmla="*/ 0 h 2698"/>
                  <a:gd name="T98" fmla="*/ 130 w 1575"/>
                  <a:gd name="T99" fmla="*/ 44 h 2698"/>
                  <a:gd name="T100" fmla="*/ 137 w 1575"/>
                  <a:gd name="T101" fmla="*/ 137 h 2698"/>
                  <a:gd name="T102" fmla="*/ 0 w 1575"/>
                  <a:gd name="T103" fmla="*/ 360 h 2698"/>
                  <a:gd name="T104" fmla="*/ 37 w 1575"/>
                  <a:gd name="T105" fmla="*/ 490 h 2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575"/>
                  <a:gd name="T160" fmla="*/ 0 h 2698"/>
                  <a:gd name="T161" fmla="*/ 1575 w 1575"/>
                  <a:gd name="T162" fmla="*/ 2698 h 2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575" h="2698">
                    <a:moveTo>
                      <a:pt x="37" y="490"/>
                    </a:moveTo>
                    <a:lnTo>
                      <a:pt x="57" y="548"/>
                    </a:lnTo>
                    <a:lnTo>
                      <a:pt x="11" y="758"/>
                    </a:lnTo>
                    <a:lnTo>
                      <a:pt x="39" y="821"/>
                    </a:lnTo>
                    <a:lnTo>
                      <a:pt x="164" y="1099"/>
                    </a:lnTo>
                    <a:lnTo>
                      <a:pt x="177" y="1092"/>
                    </a:lnTo>
                    <a:lnTo>
                      <a:pt x="183" y="1030"/>
                    </a:lnTo>
                    <a:lnTo>
                      <a:pt x="204" y="1022"/>
                    </a:lnTo>
                    <a:lnTo>
                      <a:pt x="225" y="1037"/>
                    </a:lnTo>
                    <a:lnTo>
                      <a:pt x="188" y="1074"/>
                    </a:lnTo>
                    <a:lnTo>
                      <a:pt x="203" y="1094"/>
                    </a:lnTo>
                    <a:lnTo>
                      <a:pt x="235" y="1214"/>
                    </a:lnTo>
                    <a:lnTo>
                      <a:pt x="215" y="1207"/>
                    </a:lnTo>
                    <a:lnTo>
                      <a:pt x="171" y="1160"/>
                    </a:lnTo>
                    <a:lnTo>
                      <a:pt x="183" y="1114"/>
                    </a:lnTo>
                    <a:lnTo>
                      <a:pt x="162" y="1116"/>
                    </a:lnTo>
                    <a:lnTo>
                      <a:pt x="138" y="1167"/>
                    </a:lnTo>
                    <a:lnTo>
                      <a:pt x="145" y="1276"/>
                    </a:lnTo>
                    <a:lnTo>
                      <a:pt x="173" y="1326"/>
                    </a:lnTo>
                    <a:lnTo>
                      <a:pt x="229" y="1369"/>
                    </a:lnTo>
                    <a:lnTo>
                      <a:pt x="209" y="1421"/>
                    </a:lnTo>
                    <a:lnTo>
                      <a:pt x="177" y="1431"/>
                    </a:lnTo>
                    <a:lnTo>
                      <a:pt x="173" y="1500"/>
                    </a:lnTo>
                    <a:lnTo>
                      <a:pt x="249" y="1661"/>
                    </a:lnTo>
                    <a:lnTo>
                      <a:pt x="311" y="1762"/>
                    </a:lnTo>
                    <a:lnTo>
                      <a:pt x="301" y="1821"/>
                    </a:lnTo>
                    <a:lnTo>
                      <a:pt x="338" y="1857"/>
                    </a:lnTo>
                    <a:lnTo>
                      <a:pt x="323" y="1896"/>
                    </a:lnTo>
                    <a:lnTo>
                      <a:pt x="300" y="1990"/>
                    </a:lnTo>
                    <a:lnTo>
                      <a:pt x="327" y="2025"/>
                    </a:lnTo>
                    <a:lnTo>
                      <a:pt x="520" y="2094"/>
                    </a:lnTo>
                    <a:lnTo>
                      <a:pt x="598" y="2199"/>
                    </a:lnTo>
                    <a:lnTo>
                      <a:pt x="688" y="2234"/>
                    </a:lnTo>
                    <a:lnTo>
                      <a:pt x="690" y="2298"/>
                    </a:lnTo>
                    <a:lnTo>
                      <a:pt x="750" y="2314"/>
                    </a:lnTo>
                    <a:lnTo>
                      <a:pt x="832" y="2423"/>
                    </a:lnTo>
                    <a:lnTo>
                      <a:pt x="876" y="2518"/>
                    </a:lnTo>
                    <a:lnTo>
                      <a:pt x="878" y="2662"/>
                    </a:lnTo>
                    <a:lnTo>
                      <a:pt x="1436" y="2698"/>
                    </a:lnTo>
                    <a:lnTo>
                      <a:pt x="1401" y="2638"/>
                    </a:lnTo>
                    <a:lnTo>
                      <a:pt x="1419" y="2552"/>
                    </a:lnTo>
                    <a:lnTo>
                      <a:pt x="1508" y="2404"/>
                    </a:lnTo>
                    <a:lnTo>
                      <a:pt x="1575" y="2362"/>
                    </a:lnTo>
                    <a:lnTo>
                      <a:pt x="1536" y="2310"/>
                    </a:lnTo>
                    <a:lnTo>
                      <a:pt x="1510" y="2163"/>
                    </a:lnTo>
                    <a:lnTo>
                      <a:pt x="766" y="1041"/>
                    </a:lnTo>
                    <a:lnTo>
                      <a:pt x="708" y="927"/>
                    </a:lnTo>
                    <a:lnTo>
                      <a:pt x="896" y="210"/>
                    </a:lnTo>
                    <a:lnTo>
                      <a:pt x="152" y="0"/>
                    </a:lnTo>
                    <a:lnTo>
                      <a:pt x="130" y="44"/>
                    </a:lnTo>
                    <a:lnTo>
                      <a:pt x="137" y="137"/>
                    </a:lnTo>
                    <a:lnTo>
                      <a:pt x="0" y="360"/>
                    </a:lnTo>
                    <a:lnTo>
                      <a:pt x="37" y="49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59" name="Freeform 32"/>
              <p:cNvSpPr>
                <a:spLocks/>
              </p:cNvSpPr>
              <p:nvPr/>
            </p:nvSpPr>
            <p:spPr bwMode="gray">
              <a:xfrm>
                <a:off x="1888225" y="2345160"/>
                <a:ext cx="704556" cy="556434"/>
              </a:xfrm>
              <a:custGeom>
                <a:avLst/>
                <a:gdLst>
                  <a:gd name="T0" fmla="*/ 0 w 1445"/>
                  <a:gd name="T1" fmla="*/ 1000 h 1144"/>
                  <a:gd name="T2" fmla="*/ 140 w 1445"/>
                  <a:gd name="T3" fmla="*/ 0 h 1144"/>
                  <a:gd name="T4" fmla="*/ 1070 w 1445"/>
                  <a:gd name="T5" fmla="*/ 106 h 1144"/>
                  <a:gd name="T6" fmla="*/ 1445 w 1445"/>
                  <a:gd name="T7" fmla="*/ 137 h 1144"/>
                  <a:gd name="T8" fmla="*/ 1429 w 1445"/>
                  <a:gd name="T9" fmla="*/ 386 h 1144"/>
                  <a:gd name="T10" fmla="*/ 1379 w 1445"/>
                  <a:gd name="T11" fmla="*/ 1144 h 1144"/>
                  <a:gd name="T12" fmla="*/ 1190 w 1445"/>
                  <a:gd name="T13" fmla="*/ 1130 h 1144"/>
                  <a:gd name="T14" fmla="*/ 596 w 1445"/>
                  <a:gd name="T15" fmla="*/ 1078 h 1144"/>
                  <a:gd name="T16" fmla="*/ 0 w 1445"/>
                  <a:gd name="T17" fmla="*/ 1000 h 1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5"/>
                  <a:gd name="T28" fmla="*/ 0 h 1144"/>
                  <a:gd name="T29" fmla="*/ 1445 w 1445"/>
                  <a:gd name="T30" fmla="*/ 1144 h 1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5" h="1144">
                    <a:moveTo>
                      <a:pt x="0" y="1000"/>
                    </a:moveTo>
                    <a:lnTo>
                      <a:pt x="140" y="0"/>
                    </a:lnTo>
                    <a:lnTo>
                      <a:pt x="1070" y="106"/>
                    </a:lnTo>
                    <a:lnTo>
                      <a:pt x="1445" y="137"/>
                    </a:lnTo>
                    <a:lnTo>
                      <a:pt x="1429" y="386"/>
                    </a:lnTo>
                    <a:lnTo>
                      <a:pt x="1379" y="1144"/>
                    </a:lnTo>
                    <a:lnTo>
                      <a:pt x="1190" y="1130"/>
                    </a:lnTo>
                    <a:lnTo>
                      <a:pt x="596" y="1078"/>
                    </a:lnTo>
                    <a:lnTo>
                      <a:pt x="0" y="100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0" name="Freeform 33"/>
              <p:cNvSpPr>
                <a:spLocks/>
              </p:cNvSpPr>
              <p:nvPr/>
            </p:nvSpPr>
            <p:spPr bwMode="gray">
              <a:xfrm>
                <a:off x="5157640" y="2044042"/>
                <a:ext cx="166638" cy="156893"/>
              </a:xfrm>
              <a:custGeom>
                <a:avLst/>
                <a:gdLst>
                  <a:gd name="T0" fmla="*/ 0 w 341"/>
                  <a:gd name="T1" fmla="*/ 65 h 324"/>
                  <a:gd name="T2" fmla="*/ 28 w 341"/>
                  <a:gd name="T3" fmla="*/ 235 h 324"/>
                  <a:gd name="T4" fmla="*/ 27 w 341"/>
                  <a:gd name="T5" fmla="*/ 324 h 324"/>
                  <a:gd name="T6" fmla="*/ 55 w 341"/>
                  <a:gd name="T7" fmla="*/ 316 h 324"/>
                  <a:gd name="T8" fmla="*/ 69 w 341"/>
                  <a:gd name="T9" fmla="*/ 291 h 324"/>
                  <a:gd name="T10" fmla="*/ 119 w 341"/>
                  <a:gd name="T11" fmla="*/ 271 h 324"/>
                  <a:gd name="T12" fmla="*/ 143 w 341"/>
                  <a:gd name="T13" fmla="*/ 226 h 324"/>
                  <a:gd name="T14" fmla="*/ 156 w 341"/>
                  <a:gd name="T15" fmla="*/ 235 h 324"/>
                  <a:gd name="T16" fmla="*/ 193 w 341"/>
                  <a:gd name="T17" fmla="*/ 220 h 324"/>
                  <a:gd name="T18" fmla="*/ 244 w 341"/>
                  <a:gd name="T19" fmla="*/ 209 h 324"/>
                  <a:gd name="T20" fmla="*/ 248 w 341"/>
                  <a:gd name="T21" fmla="*/ 193 h 324"/>
                  <a:gd name="T22" fmla="*/ 262 w 341"/>
                  <a:gd name="T23" fmla="*/ 201 h 324"/>
                  <a:gd name="T24" fmla="*/ 279 w 341"/>
                  <a:gd name="T25" fmla="*/ 187 h 324"/>
                  <a:gd name="T26" fmla="*/ 306 w 341"/>
                  <a:gd name="T27" fmla="*/ 182 h 324"/>
                  <a:gd name="T28" fmla="*/ 341 w 341"/>
                  <a:gd name="T29" fmla="*/ 164 h 324"/>
                  <a:gd name="T30" fmla="*/ 308 w 341"/>
                  <a:gd name="T31" fmla="*/ 0 h 324"/>
                  <a:gd name="T32" fmla="*/ 0 w 341"/>
                  <a:gd name="T33" fmla="*/ 65 h 3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1"/>
                  <a:gd name="T52" fmla="*/ 0 h 324"/>
                  <a:gd name="T53" fmla="*/ 341 w 341"/>
                  <a:gd name="T54" fmla="*/ 324 h 3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1" h="324">
                    <a:moveTo>
                      <a:pt x="0" y="65"/>
                    </a:moveTo>
                    <a:lnTo>
                      <a:pt x="28" y="235"/>
                    </a:lnTo>
                    <a:lnTo>
                      <a:pt x="27" y="324"/>
                    </a:lnTo>
                    <a:lnTo>
                      <a:pt x="55" y="316"/>
                    </a:lnTo>
                    <a:lnTo>
                      <a:pt x="69" y="291"/>
                    </a:lnTo>
                    <a:lnTo>
                      <a:pt x="119" y="271"/>
                    </a:lnTo>
                    <a:lnTo>
                      <a:pt x="143" y="226"/>
                    </a:lnTo>
                    <a:lnTo>
                      <a:pt x="156" y="235"/>
                    </a:lnTo>
                    <a:lnTo>
                      <a:pt x="193" y="220"/>
                    </a:lnTo>
                    <a:lnTo>
                      <a:pt x="244" y="209"/>
                    </a:lnTo>
                    <a:lnTo>
                      <a:pt x="248" y="193"/>
                    </a:lnTo>
                    <a:lnTo>
                      <a:pt x="262" y="201"/>
                    </a:lnTo>
                    <a:lnTo>
                      <a:pt x="279" y="187"/>
                    </a:lnTo>
                    <a:lnTo>
                      <a:pt x="306" y="182"/>
                    </a:lnTo>
                    <a:lnTo>
                      <a:pt x="341" y="164"/>
                    </a:lnTo>
                    <a:lnTo>
                      <a:pt x="308" y="0"/>
                    </a:lnTo>
                    <a:lnTo>
                      <a:pt x="0" y="6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1" name="Freeform 34"/>
              <p:cNvSpPr>
                <a:spLocks/>
              </p:cNvSpPr>
              <p:nvPr/>
            </p:nvSpPr>
            <p:spPr bwMode="gray">
              <a:xfrm>
                <a:off x="5013416" y="2383165"/>
                <a:ext cx="101347" cy="166638"/>
              </a:xfrm>
              <a:custGeom>
                <a:avLst/>
                <a:gdLst>
                  <a:gd name="T0" fmla="*/ 0 w 208"/>
                  <a:gd name="T1" fmla="*/ 34 h 343"/>
                  <a:gd name="T2" fmla="*/ 29 w 208"/>
                  <a:gd name="T3" fmla="*/ 0 h 343"/>
                  <a:gd name="T4" fmla="*/ 69 w 208"/>
                  <a:gd name="T5" fmla="*/ 0 h 343"/>
                  <a:gd name="T6" fmla="*/ 55 w 208"/>
                  <a:gd name="T7" fmla="*/ 36 h 343"/>
                  <a:gd name="T8" fmla="*/ 43 w 208"/>
                  <a:gd name="T9" fmla="*/ 49 h 343"/>
                  <a:gd name="T10" fmla="*/ 51 w 208"/>
                  <a:gd name="T11" fmla="*/ 86 h 343"/>
                  <a:gd name="T12" fmla="*/ 72 w 208"/>
                  <a:gd name="T13" fmla="*/ 111 h 343"/>
                  <a:gd name="T14" fmla="*/ 102 w 208"/>
                  <a:gd name="T15" fmla="*/ 141 h 343"/>
                  <a:gd name="T16" fmla="*/ 111 w 208"/>
                  <a:gd name="T17" fmla="*/ 181 h 343"/>
                  <a:gd name="T18" fmla="*/ 133 w 208"/>
                  <a:gd name="T19" fmla="*/ 208 h 343"/>
                  <a:gd name="T20" fmla="*/ 152 w 208"/>
                  <a:gd name="T21" fmla="*/ 228 h 343"/>
                  <a:gd name="T22" fmla="*/ 183 w 208"/>
                  <a:gd name="T23" fmla="*/ 240 h 343"/>
                  <a:gd name="T24" fmla="*/ 199 w 208"/>
                  <a:gd name="T25" fmla="*/ 271 h 343"/>
                  <a:gd name="T26" fmla="*/ 173 w 208"/>
                  <a:gd name="T27" fmla="*/ 297 h 343"/>
                  <a:gd name="T28" fmla="*/ 200 w 208"/>
                  <a:gd name="T29" fmla="*/ 291 h 343"/>
                  <a:gd name="T30" fmla="*/ 208 w 208"/>
                  <a:gd name="T31" fmla="*/ 318 h 343"/>
                  <a:gd name="T32" fmla="*/ 153 w 208"/>
                  <a:gd name="T33" fmla="*/ 330 h 343"/>
                  <a:gd name="T34" fmla="*/ 83 w 208"/>
                  <a:gd name="T35" fmla="*/ 343 h 343"/>
                  <a:gd name="T36" fmla="*/ 78 w 208"/>
                  <a:gd name="T37" fmla="*/ 319 h 343"/>
                  <a:gd name="T38" fmla="*/ 0 w 208"/>
                  <a:gd name="T39" fmla="*/ 34 h 34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8"/>
                  <a:gd name="T61" fmla="*/ 0 h 343"/>
                  <a:gd name="T62" fmla="*/ 208 w 208"/>
                  <a:gd name="T63" fmla="*/ 343 h 34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8" h="343">
                    <a:moveTo>
                      <a:pt x="0" y="34"/>
                    </a:moveTo>
                    <a:lnTo>
                      <a:pt x="29" y="0"/>
                    </a:lnTo>
                    <a:lnTo>
                      <a:pt x="69" y="0"/>
                    </a:lnTo>
                    <a:lnTo>
                      <a:pt x="55" y="36"/>
                    </a:lnTo>
                    <a:lnTo>
                      <a:pt x="43" y="49"/>
                    </a:lnTo>
                    <a:lnTo>
                      <a:pt x="51" y="86"/>
                    </a:lnTo>
                    <a:lnTo>
                      <a:pt x="72" y="111"/>
                    </a:lnTo>
                    <a:lnTo>
                      <a:pt x="102" y="141"/>
                    </a:lnTo>
                    <a:lnTo>
                      <a:pt x="111" y="181"/>
                    </a:lnTo>
                    <a:lnTo>
                      <a:pt x="133" y="208"/>
                    </a:lnTo>
                    <a:lnTo>
                      <a:pt x="152" y="228"/>
                    </a:lnTo>
                    <a:lnTo>
                      <a:pt x="183" y="240"/>
                    </a:lnTo>
                    <a:lnTo>
                      <a:pt x="199" y="271"/>
                    </a:lnTo>
                    <a:lnTo>
                      <a:pt x="173" y="297"/>
                    </a:lnTo>
                    <a:lnTo>
                      <a:pt x="200" y="291"/>
                    </a:lnTo>
                    <a:lnTo>
                      <a:pt x="208" y="318"/>
                    </a:lnTo>
                    <a:lnTo>
                      <a:pt x="153" y="330"/>
                    </a:lnTo>
                    <a:lnTo>
                      <a:pt x="83" y="343"/>
                    </a:lnTo>
                    <a:lnTo>
                      <a:pt x="78" y="319"/>
                    </a:lnTo>
                    <a:lnTo>
                      <a:pt x="0" y="3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2" name="Freeform 35"/>
              <p:cNvSpPr>
                <a:spLocks/>
              </p:cNvSpPr>
              <p:nvPr/>
            </p:nvSpPr>
            <p:spPr bwMode="gray">
              <a:xfrm>
                <a:off x="4910120" y="2512773"/>
                <a:ext cx="15592" cy="20464"/>
              </a:xfrm>
              <a:custGeom>
                <a:avLst/>
                <a:gdLst>
                  <a:gd name="T0" fmla="*/ 0 w 32"/>
                  <a:gd name="T1" fmla="*/ 12 h 43"/>
                  <a:gd name="T2" fmla="*/ 21 w 32"/>
                  <a:gd name="T3" fmla="*/ 0 h 43"/>
                  <a:gd name="T4" fmla="*/ 32 w 32"/>
                  <a:gd name="T5" fmla="*/ 24 h 43"/>
                  <a:gd name="T6" fmla="*/ 21 w 32"/>
                  <a:gd name="T7" fmla="*/ 43 h 43"/>
                  <a:gd name="T8" fmla="*/ 0 w 32"/>
                  <a:gd name="T9" fmla="*/ 12 h 43"/>
                  <a:gd name="T10" fmla="*/ 0 60000 65536"/>
                  <a:gd name="T11" fmla="*/ 0 60000 65536"/>
                  <a:gd name="T12" fmla="*/ 0 60000 65536"/>
                  <a:gd name="T13" fmla="*/ 0 60000 65536"/>
                  <a:gd name="T14" fmla="*/ 0 60000 65536"/>
                  <a:gd name="T15" fmla="*/ 0 w 32"/>
                  <a:gd name="T16" fmla="*/ 0 h 43"/>
                  <a:gd name="T17" fmla="*/ 32 w 32"/>
                  <a:gd name="T18" fmla="*/ 43 h 43"/>
                </a:gdLst>
                <a:ahLst/>
                <a:cxnLst>
                  <a:cxn ang="T10">
                    <a:pos x="T0" y="T1"/>
                  </a:cxn>
                  <a:cxn ang="T11">
                    <a:pos x="T2" y="T3"/>
                  </a:cxn>
                  <a:cxn ang="T12">
                    <a:pos x="T4" y="T5"/>
                  </a:cxn>
                  <a:cxn ang="T13">
                    <a:pos x="T6" y="T7"/>
                  </a:cxn>
                  <a:cxn ang="T14">
                    <a:pos x="T8" y="T9"/>
                  </a:cxn>
                </a:cxnLst>
                <a:rect l="T15" t="T16" r="T17" b="T18"/>
                <a:pathLst>
                  <a:path w="32" h="43">
                    <a:moveTo>
                      <a:pt x="0" y="12"/>
                    </a:moveTo>
                    <a:lnTo>
                      <a:pt x="21" y="0"/>
                    </a:lnTo>
                    <a:lnTo>
                      <a:pt x="32" y="24"/>
                    </a:lnTo>
                    <a:lnTo>
                      <a:pt x="21" y="43"/>
                    </a:lnTo>
                    <a:lnTo>
                      <a:pt x="0" y="1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63" name="Group 111"/>
              <p:cNvGrpSpPr/>
              <p:nvPr/>
            </p:nvGrpSpPr>
            <p:grpSpPr bwMode="gray">
              <a:xfrm>
                <a:off x="4014563" y="3578865"/>
                <a:ext cx="877041" cy="745485"/>
                <a:chOff x="4014563" y="3578865"/>
                <a:chExt cx="877041" cy="745485"/>
              </a:xfrm>
              <a:grpFill/>
            </p:grpSpPr>
            <p:sp>
              <p:nvSpPr>
                <p:cNvPr id="217" name="Freeform 36"/>
                <p:cNvSpPr>
                  <a:spLocks/>
                </p:cNvSpPr>
                <p:nvPr/>
              </p:nvSpPr>
              <p:spPr bwMode="gray">
                <a:xfrm>
                  <a:off x="4014563" y="3578865"/>
                  <a:ext cx="877041" cy="665577"/>
                </a:xfrm>
                <a:custGeom>
                  <a:avLst/>
                  <a:gdLst>
                    <a:gd name="T0" fmla="*/ 0 w 1801"/>
                    <a:gd name="T1" fmla="*/ 130 h 1367"/>
                    <a:gd name="T2" fmla="*/ 43 w 1801"/>
                    <a:gd name="T3" fmla="*/ 209 h 1367"/>
                    <a:gd name="T4" fmla="*/ 38 w 1801"/>
                    <a:gd name="T5" fmla="*/ 263 h 1367"/>
                    <a:gd name="T6" fmla="*/ 102 w 1801"/>
                    <a:gd name="T7" fmla="*/ 222 h 1367"/>
                    <a:gd name="T8" fmla="*/ 117 w 1801"/>
                    <a:gd name="T9" fmla="*/ 212 h 1367"/>
                    <a:gd name="T10" fmla="*/ 149 w 1801"/>
                    <a:gd name="T11" fmla="*/ 208 h 1367"/>
                    <a:gd name="T12" fmla="*/ 225 w 1801"/>
                    <a:gd name="T13" fmla="*/ 214 h 1367"/>
                    <a:gd name="T14" fmla="*/ 264 w 1801"/>
                    <a:gd name="T15" fmla="*/ 199 h 1367"/>
                    <a:gd name="T16" fmla="*/ 330 w 1801"/>
                    <a:gd name="T17" fmla="*/ 202 h 1367"/>
                    <a:gd name="T18" fmla="*/ 274 w 1801"/>
                    <a:gd name="T19" fmla="*/ 220 h 1367"/>
                    <a:gd name="T20" fmla="*/ 420 w 1801"/>
                    <a:gd name="T21" fmla="*/ 269 h 1367"/>
                    <a:gd name="T22" fmla="*/ 430 w 1801"/>
                    <a:gd name="T23" fmla="*/ 260 h 1367"/>
                    <a:gd name="T24" fmla="*/ 435 w 1801"/>
                    <a:gd name="T25" fmla="*/ 274 h 1367"/>
                    <a:gd name="T26" fmla="*/ 520 w 1801"/>
                    <a:gd name="T27" fmla="*/ 334 h 1367"/>
                    <a:gd name="T28" fmla="*/ 494 w 1801"/>
                    <a:gd name="T29" fmla="*/ 327 h 1367"/>
                    <a:gd name="T30" fmla="*/ 557 w 1801"/>
                    <a:gd name="T31" fmla="*/ 357 h 1367"/>
                    <a:gd name="T32" fmla="*/ 609 w 1801"/>
                    <a:gd name="T33" fmla="*/ 332 h 1367"/>
                    <a:gd name="T34" fmla="*/ 682 w 1801"/>
                    <a:gd name="T35" fmla="*/ 298 h 1367"/>
                    <a:gd name="T36" fmla="*/ 709 w 1801"/>
                    <a:gd name="T37" fmla="*/ 279 h 1367"/>
                    <a:gd name="T38" fmla="*/ 801 w 1801"/>
                    <a:gd name="T39" fmla="*/ 238 h 1367"/>
                    <a:gd name="T40" fmla="*/ 906 w 1801"/>
                    <a:gd name="T41" fmla="*/ 319 h 1367"/>
                    <a:gd name="T42" fmla="*/ 948 w 1801"/>
                    <a:gd name="T43" fmla="*/ 365 h 1367"/>
                    <a:gd name="T44" fmla="*/ 1006 w 1801"/>
                    <a:gd name="T45" fmla="*/ 412 h 1367"/>
                    <a:gd name="T46" fmla="*/ 1085 w 1801"/>
                    <a:gd name="T47" fmla="*/ 436 h 1367"/>
                    <a:gd name="T48" fmla="*/ 1138 w 1801"/>
                    <a:gd name="T49" fmla="*/ 547 h 1367"/>
                    <a:gd name="T50" fmla="*/ 1125 w 1801"/>
                    <a:gd name="T51" fmla="*/ 764 h 1367"/>
                    <a:gd name="T52" fmla="*/ 1169 w 1801"/>
                    <a:gd name="T53" fmla="*/ 750 h 1367"/>
                    <a:gd name="T54" fmla="*/ 1147 w 1801"/>
                    <a:gd name="T55" fmla="*/ 710 h 1367"/>
                    <a:gd name="T56" fmla="*/ 1184 w 1801"/>
                    <a:gd name="T57" fmla="*/ 727 h 1367"/>
                    <a:gd name="T58" fmla="*/ 1208 w 1801"/>
                    <a:gd name="T59" fmla="*/ 723 h 1367"/>
                    <a:gd name="T60" fmla="*/ 1172 w 1801"/>
                    <a:gd name="T61" fmla="*/ 835 h 1367"/>
                    <a:gd name="T62" fmla="*/ 1199 w 1801"/>
                    <a:gd name="T63" fmla="*/ 868 h 1367"/>
                    <a:gd name="T64" fmla="*/ 1262 w 1801"/>
                    <a:gd name="T65" fmla="*/ 970 h 1367"/>
                    <a:gd name="T66" fmla="*/ 1308 w 1801"/>
                    <a:gd name="T67" fmla="*/ 995 h 1367"/>
                    <a:gd name="T68" fmla="*/ 1302 w 1801"/>
                    <a:gd name="T69" fmla="*/ 962 h 1367"/>
                    <a:gd name="T70" fmla="*/ 1315 w 1801"/>
                    <a:gd name="T71" fmla="*/ 970 h 1367"/>
                    <a:gd name="T72" fmla="*/ 1340 w 1801"/>
                    <a:gd name="T73" fmla="*/ 1055 h 1367"/>
                    <a:gd name="T74" fmla="*/ 1394 w 1801"/>
                    <a:gd name="T75" fmla="*/ 1105 h 1367"/>
                    <a:gd name="T76" fmla="*/ 1478 w 1801"/>
                    <a:gd name="T77" fmla="*/ 1197 h 1367"/>
                    <a:gd name="T78" fmla="*/ 1585 w 1801"/>
                    <a:gd name="T79" fmla="*/ 1309 h 1367"/>
                    <a:gd name="T80" fmla="*/ 1641 w 1801"/>
                    <a:gd name="T81" fmla="*/ 1335 h 1367"/>
                    <a:gd name="T82" fmla="*/ 1585 w 1801"/>
                    <a:gd name="T83" fmla="*/ 1329 h 1367"/>
                    <a:gd name="T84" fmla="*/ 1651 w 1801"/>
                    <a:gd name="T85" fmla="*/ 1353 h 1367"/>
                    <a:gd name="T86" fmla="*/ 1717 w 1801"/>
                    <a:gd name="T87" fmla="*/ 1329 h 1367"/>
                    <a:gd name="T88" fmla="*/ 1772 w 1801"/>
                    <a:gd name="T89" fmla="*/ 1287 h 1367"/>
                    <a:gd name="T90" fmla="*/ 1783 w 1801"/>
                    <a:gd name="T91" fmla="*/ 1169 h 1367"/>
                    <a:gd name="T92" fmla="*/ 1784 w 1801"/>
                    <a:gd name="T93" fmla="*/ 957 h 1367"/>
                    <a:gd name="T94" fmla="*/ 1570 w 1801"/>
                    <a:gd name="T95" fmla="*/ 574 h 1367"/>
                    <a:gd name="T96" fmla="*/ 1544 w 1801"/>
                    <a:gd name="T97" fmla="*/ 471 h 1367"/>
                    <a:gd name="T98" fmla="*/ 1329 w 1801"/>
                    <a:gd name="T99" fmla="*/ 58 h 1367"/>
                    <a:gd name="T100" fmla="*/ 1301 w 1801"/>
                    <a:gd name="T101" fmla="*/ 15 h 1367"/>
                    <a:gd name="T102" fmla="*/ 1195 w 1801"/>
                    <a:gd name="T103" fmla="*/ 27 h 1367"/>
                    <a:gd name="T104" fmla="*/ 1172 w 1801"/>
                    <a:gd name="T105" fmla="*/ 116 h 1367"/>
                    <a:gd name="T106" fmla="*/ 596 w 1801"/>
                    <a:gd name="T107" fmla="*/ 108 h 1367"/>
                    <a:gd name="T108" fmla="*/ 4 w 1801"/>
                    <a:gd name="T109" fmla="*/ 91 h 13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1"/>
                    <a:gd name="T166" fmla="*/ 0 h 1367"/>
                    <a:gd name="T167" fmla="*/ 1801 w 1801"/>
                    <a:gd name="T168" fmla="*/ 1367 h 13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1" h="1367">
                      <a:moveTo>
                        <a:pt x="4" y="91"/>
                      </a:moveTo>
                      <a:lnTo>
                        <a:pt x="0" y="130"/>
                      </a:lnTo>
                      <a:lnTo>
                        <a:pt x="52" y="180"/>
                      </a:lnTo>
                      <a:lnTo>
                        <a:pt x="43" y="209"/>
                      </a:lnTo>
                      <a:lnTo>
                        <a:pt x="60" y="228"/>
                      </a:lnTo>
                      <a:lnTo>
                        <a:pt x="38" y="263"/>
                      </a:lnTo>
                      <a:lnTo>
                        <a:pt x="77" y="246"/>
                      </a:lnTo>
                      <a:lnTo>
                        <a:pt x="102" y="222"/>
                      </a:lnTo>
                      <a:lnTo>
                        <a:pt x="99" y="194"/>
                      </a:lnTo>
                      <a:lnTo>
                        <a:pt x="117" y="212"/>
                      </a:lnTo>
                      <a:lnTo>
                        <a:pt x="134" y="187"/>
                      </a:lnTo>
                      <a:lnTo>
                        <a:pt x="149" y="208"/>
                      </a:lnTo>
                      <a:lnTo>
                        <a:pt x="108" y="240"/>
                      </a:lnTo>
                      <a:lnTo>
                        <a:pt x="225" y="214"/>
                      </a:lnTo>
                      <a:lnTo>
                        <a:pt x="248" y="189"/>
                      </a:lnTo>
                      <a:lnTo>
                        <a:pt x="264" y="199"/>
                      </a:lnTo>
                      <a:lnTo>
                        <a:pt x="307" y="188"/>
                      </a:lnTo>
                      <a:lnTo>
                        <a:pt x="330" y="202"/>
                      </a:lnTo>
                      <a:lnTo>
                        <a:pt x="249" y="212"/>
                      </a:lnTo>
                      <a:lnTo>
                        <a:pt x="274" y="220"/>
                      </a:lnTo>
                      <a:lnTo>
                        <a:pt x="364" y="239"/>
                      </a:lnTo>
                      <a:lnTo>
                        <a:pt x="420" y="269"/>
                      </a:lnTo>
                      <a:lnTo>
                        <a:pt x="404" y="227"/>
                      </a:lnTo>
                      <a:lnTo>
                        <a:pt x="430" y="260"/>
                      </a:lnTo>
                      <a:lnTo>
                        <a:pt x="468" y="265"/>
                      </a:lnTo>
                      <a:lnTo>
                        <a:pt x="435" y="274"/>
                      </a:lnTo>
                      <a:lnTo>
                        <a:pt x="498" y="307"/>
                      </a:lnTo>
                      <a:lnTo>
                        <a:pt x="520" y="334"/>
                      </a:lnTo>
                      <a:lnTo>
                        <a:pt x="519" y="365"/>
                      </a:lnTo>
                      <a:lnTo>
                        <a:pt x="494" y="327"/>
                      </a:lnTo>
                      <a:lnTo>
                        <a:pt x="508" y="375"/>
                      </a:lnTo>
                      <a:lnTo>
                        <a:pt x="557" y="357"/>
                      </a:lnTo>
                      <a:lnTo>
                        <a:pt x="588" y="354"/>
                      </a:lnTo>
                      <a:lnTo>
                        <a:pt x="609" y="332"/>
                      </a:lnTo>
                      <a:lnTo>
                        <a:pt x="617" y="346"/>
                      </a:lnTo>
                      <a:lnTo>
                        <a:pt x="682" y="298"/>
                      </a:lnTo>
                      <a:lnTo>
                        <a:pt x="724" y="295"/>
                      </a:lnTo>
                      <a:lnTo>
                        <a:pt x="709" y="279"/>
                      </a:lnTo>
                      <a:lnTo>
                        <a:pt x="739" y="241"/>
                      </a:lnTo>
                      <a:lnTo>
                        <a:pt x="801" y="238"/>
                      </a:lnTo>
                      <a:lnTo>
                        <a:pt x="869" y="271"/>
                      </a:lnTo>
                      <a:lnTo>
                        <a:pt x="906" y="319"/>
                      </a:lnTo>
                      <a:lnTo>
                        <a:pt x="939" y="328"/>
                      </a:lnTo>
                      <a:lnTo>
                        <a:pt x="948" y="365"/>
                      </a:lnTo>
                      <a:lnTo>
                        <a:pt x="989" y="385"/>
                      </a:lnTo>
                      <a:lnTo>
                        <a:pt x="1006" y="412"/>
                      </a:lnTo>
                      <a:lnTo>
                        <a:pt x="1028" y="434"/>
                      </a:lnTo>
                      <a:lnTo>
                        <a:pt x="1085" y="436"/>
                      </a:lnTo>
                      <a:lnTo>
                        <a:pt x="1107" y="474"/>
                      </a:lnTo>
                      <a:lnTo>
                        <a:pt x="1138" y="547"/>
                      </a:lnTo>
                      <a:lnTo>
                        <a:pt x="1121" y="682"/>
                      </a:lnTo>
                      <a:lnTo>
                        <a:pt x="1125" y="764"/>
                      </a:lnTo>
                      <a:lnTo>
                        <a:pt x="1162" y="789"/>
                      </a:lnTo>
                      <a:lnTo>
                        <a:pt x="1169" y="750"/>
                      </a:lnTo>
                      <a:lnTo>
                        <a:pt x="1144" y="737"/>
                      </a:lnTo>
                      <a:lnTo>
                        <a:pt x="1147" y="710"/>
                      </a:lnTo>
                      <a:lnTo>
                        <a:pt x="1158" y="717"/>
                      </a:lnTo>
                      <a:lnTo>
                        <a:pt x="1184" y="727"/>
                      </a:lnTo>
                      <a:lnTo>
                        <a:pt x="1191" y="753"/>
                      </a:lnTo>
                      <a:lnTo>
                        <a:pt x="1208" y="723"/>
                      </a:lnTo>
                      <a:lnTo>
                        <a:pt x="1222" y="749"/>
                      </a:lnTo>
                      <a:lnTo>
                        <a:pt x="1172" y="835"/>
                      </a:lnTo>
                      <a:lnTo>
                        <a:pt x="1170" y="851"/>
                      </a:lnTo>
                      <a:lnTo>
                        <a:pt x="1199" y="868"/>
                      </a:lnTo>
                      <a:lnTo>
                        <a:pt x="1227" y="936"/>
                      </a:lnTo>
                      <a:lnTo>
                        <a:pt x="1262" y="970"/>
                      </a:lnTo>
                      <a:lnTo>
                        <a:pt x="1280" y="995"/>
                      </a:lnTo>
                      <a:lnTo>
                        <a:pt x="1308" y="995"/>
                      </a:lnTo>
                      <a:lnTo>
                        <a:pt x="1279" y="955"/>
                      </a:lnTo>
                      <a:lnTo>
                        <a:pt x="1302" y="962"/>
                      </a:lnTo>
                      <a:lnTo>
                        <a:pt x="1329" y="953"/>
                      </a:lnTo>
                      <a:lnTo>
                        <a:pt x="1315" y="970"/>
                      </a:lnTo>
                      <a:lnTo>
                        <a:pt x="1327" y="1007"/>
                      </a:lnTo>
                      <a:lnTo>
                        <a:pt x="1340" y="1055"/>
                      </a:lnTo>
                      <a:lnTo>
                        <a:pt x="1384" y="1075"/>
                      </a:lnTo>
                      <a:lnTo>
                        <a:pt x="1394" y="1105"/>
                      </a:lnTo>
                      <a:lnTo>
                        <a:pt x="1431" y="1197"/>
                      </a:lnTo>
                      <a:lnTo>
                        <a:pt x="1478" y="1197"/>
                      </a:lnTo>
                      <a:lnTo>
                        <a:pt x="1518" y="1219"/>
                      </a:lnTo>
                      <a:lnTo>
                        <a:pt x="1585" y="1309"/>
                      </a:lnTo>
                      <a:lnTo>
                        <a:pt x="1640" y="1319"/>
                      </a:lnTo>
                      <a:lnTo>
                        <a:pt x="1641" y="1335"/>
                      </a:lnTo>
                      <a:lnTo>
                        <a:pt x="1628" y="1346"/>
                      </a:lnTo>
                      <a:lnTo>
                        <a:pt x="1585" y="1329"/>
                      </a:lnTo>
                      <a:lnTo>
                        <a:pt x="1599" y="1367"/>
                      </a:lnTo>
                      <a:lnTo>
                        <a:pt x="1651" y="1353"/>
                      </a:lnTo>
                      <a:lnTo>
                        <a:pt x="1693" y="1352"/>
                      </a:lnTo>
                      <a:lnTo>
                        <a:pt x="1717" y="1329"/>
                      </a:lnTo>
                      <a:lnTo>
                        <a:pt x="1752" y="1327"/>
                      </a:lnTo>
                      <a:lnTo>
                        <a:pt x="1772" y="1287"/>
                      </a:lnTo>
                      <a:lnTo>
                        <a:pt x="1765" y="1231"/>
                      </a:lnTo>
                      <a:lnTo>
                        <a:pt x="1783" y="1169"/>
                      </a:lnTo>
                      <a:lnTo>
                        <a:pt x="1801" y="1176"/>
                      </a:lnTo>
                      <a:lnTo>
                        <a:pt x="1784" y="957"/>
                      </a:lnTo>
                      <a:lnTo>
                        <a:pt x="1765" y="891"/>
                      </a:lnTo>
                      <a:lnTo>
                        <a:pt x="1570" y="574"/>
                      </a:lnTo>
                      <a:lnTo>
                        <a:pt x="1525" y="471"/>
                      </a:lnTo>
                      <a:lnTo>
                        <a:pt x="1544" y="471"/>
                      </a:lnTo>
                      <a:lnTo>
                        <a:pt x="1417" y="269"/>
                      </a:lnTo>
                      <a:lnTo>
                        <a:pt x="1329" y="58"/>
                      </a:lnTo>
                      <a:lnTo>
                        <a:pt x="1323" y="21"/>
                      </a:lnTo>
                      <a:lnTo>
                        <a:pt x="1301" y="15"/>
                      </a:lnTo>
                      <a:lnTo>
                        <a:pt x="1217" y="0"/>
                      </a:lnTo>
                      <a:lnTo>
                        <a:pt x="1195" y="27"/>
                      </a:lnTo>
                      <a:lnTo>
                        <a:pt x="1209" y="119"/>
                      </a:lnTo>
                      <a:lnTo>
                        <a:pt x="1172" y="116"/>
                      </a:lnTo>
                      <a:lnTo>
                        <a:pt x="1166" y="74"/>
                      </a:lnTo>
                      <a:lnTo>
                        <a:pt x="596" y="108"/>
                      </a:lnTo>
                      <a:lnTo>
                        <a:pt x="555" y="41"/>
                      </a:lnTo>
                      <a:lnTo>
                        <a:pt x="4" y="9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8" name="Freeform 37"/>
                <p:cNvSpPr>
                  <a:spLocks/>
                </p:cNvSpPr>
                <p:nvPr/>
              </p:nvSpPr>
              <p:spPr bwMode="gray">
                <a:xfrm>
                  <a:off x="4739584" y="4294141"/>
                  <a:ext cx="43852" cy="30209"/>
                </a:xfrm>
                <a:custGeom>
                  <a:avLst/>
                  <a:gdLst>
                    <a:gd name="T0" fmla="*/ 0 w 91"/>
                    <a:gd name="T1" fmla="*/ 62 h 62"/>
                    <a:gd name="T2" fmla="*/ 5 w 91"/>
                    <a:gd name="T3" fmla="*/ 28 h 62"/>
                    <a:gd name="T4" fmla="*/ 36 w 91"/>
                    <a:gd name="T5" fmla="*/ 23 h 62"/>
                    <a:gd name="T6" fmla="*/ 40 w 91"/>
                    <a:gd name="T7" fmla="*/ 0 h 62"/>
                    <a:gd name="T8" fmla="*/ 91 w 91"/>
                    <a:gd name="T9" fmla="*/ 26 h 62"/>
                    <a:gd name="T10" fmla="*/ 41 w 91"/>
                    <a:gd name="T11" fmla="*/ 42 h 62"/>
                    <a:gd name="T12" fmla="*/ 16 w 91"/>
                    <a:gd name="T13" fmla="*/ 35 h 62"/>
                    <a:gd name="T14" fmla="*/ 25 w 91"/>
                    <a:gd name="T15" fmla="*/ 50 h 62"/>
                    <a:gd name="T16" fmla="*/ 0 w 91"/>
                    <a:gd name="T17" fmla="*/ 62 h 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62"/>
                    <a:gd name="T29" fmla="*/ 91 w 91"/>
                    <a:gd name="T30" fmla="*/ 62 h 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62">
                      <a:moveTo>
                        <a:pt x="0" y="62"/>
                      </a:moveTo>
                      <a:lnTo>
                        <a:pt x="5" y="28"/>
                      </a:lnTo>
                      <a:lnTo>
                        <a:pt x="36" y="23"/>
                      </a:lnTo>
                      <a:lnTo>
                        <a:pt x="40" y="0"/>
                      </a:lnTo>
                      <a:lnTo>
                        <a:pt x="91" y="26"/>
                      </a:lnTo>
                      <a:lnTo>
                        <a:pt x="41" y="42"/>
                      </a:lnTo>
                      <a:lnTo>
                        <a:pt x="16" y="35"/>
                      </a:lnTo>
                      <a:lnTo>
                        <a:pt x="25" y="50"/>
                      </a:lnTo>
                      <a:lnTo>
                        <a:pt x="0" y="6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9" name="Freeform 38"/>
                <p:cNvSpPr>
                  <a:spLocks/>
                </p:cNvSpPr>
                <p:nvPr/>
              </p:nvSpPr>
              <p:spPr bwMode="gray">
                <a:xfrm>
                  <a:off x="4801951" y="4275625"/>
                  <a:ext cx="35082" cy="23388"/>
                </a:xfrm>
                <a:custGeom>
                  <a:avLst/>
                  <a:gdLst>
                    <a:gd name="T0" fmla="*/ 0 w 74"/>
                    <a:gd name="T1" fmla="*/ 44 h 46"/>
                    <a:gd name="T2" fmla="*/ 12 w 74"/>
                    <a:gd name="T3" fmla="*/ 46 h 46"/>
                    <a:gd name="T4" fmla="*/ 74 w 74"/>
                    <a:gd name="T5" fmla="*/ 0 h 46"/>
                    <a:gd name="T6" fmla="*/ 18 w 74"/>
                    <a:gd name="T7" fmla="*/ 33 h 46"/>
                    <a:gd name="T8" fmla="*/ 0 w 74"/>
                    <a:gd name="T9" fmla="*/ 44 h 46"/>
                    <a:gd name="T10" fmla="*/ 0 60000 65536"/>
                    <a:gd name="T11" fmla="*/ 0 60000 65536"/>
                    <a:gd name="T12" fmla="*/ 0 60000 65536"/>
                    <a:gd name="T13" fmla="*/ 0 60000 65536"/>
                    <a:gd name="T14" fmla="*/ 0 60000 65536"/>
                    <a:gd name="T15" fmla="*/ 0 w 74"/>
                    <a:gd name="T16" fmla="*/ 0 h 46"/>
                    <a:gd name="T17" fmla="*/ 74 w 74"/>
                    <a:gd name="T18" fmla="*/ 46 h 46"/>
                  </a:gdLst>
                  <a:ahLst/>
                  <a:cxnLst>
                    <a:cxn ang="T10">
                      <a:pos x="T0" y="T1"/>
                    </a:cxn>
                    <a:cxn ang="T11">
                      <a:pos x="T2" y="T3"/>
                    </a:cxn>
                    <a:cxn ang="T12">
                      <a:pos x="T4" y="T5"/>
                    </a:cxn>
                    <a:cxn ang="T13">
                      <a:pos x="T6" y="T7"/>
                    </a:cxn>
                    <a:cxn ang="T14">
                      <a:pos x="T8" y="T9"/>
                    </a:cxn>
                  </a:cxnLst>
                  <a:rect l="T15" t="T16" r="T17" b="T18"/>
                  <a:pathLst>
                    <a:path w="74" h="46">
                      <a:moveTo>
                        <a:pt x="0" y="44"/>
                      </a:moveTo>
                      <a:lnTo>
                        <a:pt x="12" y="46"/>
                      </a:lnTo>
                      <a:lnTo>
                        <a:pt x="74" y="0"/>
                      </a:lnTo>
                      <a:lnTo>
                        <a:pt x="18" y="33"/>
                      </a:lnTo>
                      <a:lnTo>
                        <a:pt x="0" y="4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20" name="Freeform 39"/>
                <p:cNvSpPr>
                  <a:spLocks/>
                </p:cNvSpPr>
                <p:nvPr/>
              </p:nvSpPr>
              <p:spPr bwMode="gray">
                <a:xfrm>
                  <a:off x="4862370" y="4207411"/>
                  <a:ext cx="24362" cy="44827"/>
                </a:xfrm>
                <a:custGeom>
                  <a:avLst/>
                  <a:gdLst>
                    <a:gd name="T0" fmla="*/ 0 w 49"/>
                    <a:gd name="T1" fmla="*/ 94 h 94"/>
                    <a:gd name="T2" fmla="*/ 26 w 49"/>
                    <a:gd name="T3" fmla="*/ 64 h 94"/>
                    <a:gd name="T4" fmla="*/ 49 w 49"/>
                    <a:gd name="T5" fmla="*/ 0 h 94"/>
                    <a:gd name="T6" fmla="*/ 33 w 49"/>
                    <a:gd name="T7" fmla="*/ 30 h 94"/>
                    <a:gd name="T8" fmla="*/ 0 w 49"/>
                    <a:gd name="T9" fmla="*/ 94 h 94"/>
                    <a:gd name="T10" fmla="*/ 0 60000 65536"/>
                    <a:gd name="T11" fmla="*/ 0 60000 65536"/>
                    <a:gd name="T12" fmla="*/ 0 60000 65536"/>
                    <a:gd name="T13" fmla="*/ 0 60000 65536"/>
                    <a:gd name="T14" fmla="*/ 0 60000 65536"/>
                    <a:gd name="T15" fmla="*/ 0 w 49"/>
                    <a:gd name="T16" fmla="*/ 0 h 94"/>
                    <a:gd name="T17" fmla="*/ 49 w 49"/>
                    <a:gd name="T18" fmla="*/ 94 h 94"/>
                  </a:gdLst>
                  <a:ahLst/>
                  <a:cxnLst>
                    <a:cxn ang="T10">
                      <a:pos x="T0" y="T1"/>
                    </a:cxn>
                    <a:cxn ang="T11">
                      <a:pos x="T2" y="T3"/>
                    </a:cxn>
                    <a:cxn ang="T12">
                      <a:pos x="T4" y="T5"/>
                    </a:cxn>
                    <a:cxn ang="T13">
                      <a:pos x="T6" y="T7"/>
                    </a:cxn>
                    <a:cxn ang="T14">
                      <a:pos x="T8" y="T9"/>
                    </a:cxn>
                  </a:cxnLst>
                  <a:rect l="T15" t="T16" r="T17" b="T18"/>
                  <a:pathLst>
                    <a:path w="49" h="94">
                      <a:moveTo>
                        <a:pt x="0" y="94"/>
                      </a:moveTo>
                      <a:lnTo>
                        <a:pt x="26" y="64"/>
                      </a:lnTo>
                      <a:lnTo>
                        <a:pt x="49" y="0"/>
                      </a:lnTo>
                      <a:lnTo>
                        <a:pt x="33" y="30"/>
                      </a:lnTo>
                      <a:lnTo>
                        <a:pt x="0" y="9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64" name="Freeform 40"/>
              <p:cNvSpPr>
                <a:spLocks/>
              </p:cNvSpPr>
              <p:nvPr/>
            </p:nvSpPr>
            <p:spPr bwMode="gray">
              <a:xfrm>
                <a:off x="4172431" y="3090645"/>
                <a:ext cx="524276" cy="545715"/>
              </a:xfrm>
              <a:custGeom>
                <a:avLst/>
                <a:gdLst>
                  <a:gd name="T0" fmla="*/ 0 w 1075"/>
                  <a:gd name="T1" fmla="*/ 63 h 1121"/>
                  <a:gd name="T2" fmla="*/ 142 w 1075"/>
                  <a:gd name="T3" fmla="*/ 581 h 1121"/>
                  <a:gd name="T4" fmla="*/ 195 w 1075"/>
                  <a:gd name="T5" fmla="*/ 669 h 1121"/>
                  <a:gd name="T6" fmla="*/ 214 w 1075"/>
                  <a:gd name="T7" fmla="*/ 733 h 1121"/>
                  <a:gd name="T8" fmla="*/ 191 w 1075"/>
                  <a:gd name="T9" fmla="*/ 779 h 1121"/>
                  <a:gd name="T10" fmla="*/ 183 w 1075"/>
                  <a:gd name="T11" fmla="*/ 848 h 1121"/>
                  <a:gd name="T12" fmla="*/ 230 w 1075"/>
                  <a:gd name="T13" fmla="*/ 1043 h 1121"/>
                  <a:gd name="T14" fmla="*/ 271 w 1075"/>
                  <a:gd name="T15" fmla="*/ 1110 h 1121"/>
                  <a:gd name="T16" fmla="*/ 841 w 1075"/>
                  <a:gd name="T17" fmla="*/ 1076 h 1121"/>
                  <a:gd name="T18" fmla="*/ 847 w 1075"/>
                  <a:gd name="T19" fmla="*/ 1118 h 1121"/>
                  <a:gd name="T20" fmla="*/ 884 w 1075"/>
                  <a:gd name="T21" fmla="*/ 1121 h 1121"/>
                  <a:gd name="T22" fmla="*/ 870 w 1075"/>
                  <a:gd name="T23" fmla="*/ 1029 h 1121"/>
                  <a:gd name="T24" fmla="*/ 892 w 1075"/>
                  <a:gd name="T25" fmla="*/ 1002 h 1121"/>
                  <a:gd name="T26" fmla="*/ 976 w 1075"/>
                  <a:gd name="T27" fmla="*/ 1017 h 1121"/>
                  <a:gd name="T28" fmla="*/ 989 w 1075"/>
                  <a:gd name="T29" fmla="*/ 954 h 1121"/>
                  <a:gd name="T30" fmla="*/ 976 w 1075"/>
                  <a:gd name="T31" fmla="*/ 949 h 1121"/>
                  <a:gd name="T32" fmla="*/ 995 w 1075"/>
                  <a:gd name="T33" fmla="*/ 932 h 1121"/>
                  <a:gd name="T34" fmla="*/ 964 w 1075"/>
                  <a:gd name="T35" fmla="*/ 915 h 1121"/>
                  <a:gd name="T36" fmla="*/ 982 w 1075"/>
                  <a:gd name="T37" fmla="*/ 895 h 1121"/>
                  <a:gd name="T38" fmla="*/ 978 w 1075"/>
                  <a:gd name="T39" fmla="*/ 863 h 1121"/>
                  <a:gd name="T40" fmla="*/ 1015 w 1075"/>
                  <a:gd name="T41" fmla="*/ 839 h 1121"/>
                  <a:gd name="T42" fmla="*/ 1002 w 1075"/>
                  <a:gd name="T43" fmla="*/ 806 h 1121"/>
                  <a:gd name="T44" fmla="*/ 1021 w 1075"/>
                  <a:gd name="T45" fmla="*/ 794 h 1121"/>
                  <a:gd name="T46" fmla="*/ 1029 w 1075"/>
                  <a:gd name="T47" fmla="*/ 766 h 1121"/>
                  <a:gd name="T48" fmla="*/ 1014 w 1075"/>
                  <a:gd name="T49" fmla="*/ 755 h 1121"/>
                  <a:gd name="T50" fmla="*/ 1042 w 1075"/>
                  <a:gd name="T51" fmla="*/ 731 h 1121"/>
                  <a:gd name="T52" fmla="*/ 1029 w 1075"/>
                  <a:gd name="T53" fmla="*/ 713 h 1121"/>
                  <a:gd name="T54" fmla="*/ 1052 w 1075"/>
                  <a:gd name="T55" fmla="*/ 713 h 1121"/>
                  <a:gd name="T56" fmla="*/ 1075 w 1075"/>
                  <a:gd name="T57" fmla="*/ 678 h 1121"/>
                  <a:gd name="T58" fmla="*/ 1067 w 1075"/>
                  <a:gd name="T59" fmla="*/ 669 h 1121"/>
                  <a:gd name="T60" fmla="*/ 1030 w 1075"/>
                  <a:gd name="T61" fmla="*/ 662 h 1121"/>
                  <a:gd name="T62" fmla="*/ 1006 w 1075"/>
                  <a:gd name="T63" fmla="*/ 631 h 1121"/>
                  <a:gd name="T64" fmla="*/ 963 w 1075"/>
                  <a:gd name="T65" fmla="*/ 554 h 1121"/>
                  <a:gd name="T66" fmla="*/ 939 w 1075"/>
                  <a:gd name="T67" fmla="*/ 544 h 1121"/>
                  <a:gd name="T68" fmla="*/ 891 w 1075"/>
                  <a:gd name="T69" fmla="*/ 442 h 1121"/>
                  <a:gd name="T70" fmla="*/ 821 w 1075"/>
                  <a:gd name="T71" fmla="*/ 399 h 1121"/>
                  <a:gd name="T72" fmla="*/ 772 w 1075"/>
                  <a:gd name="T73" fmla="*/ 330 h 1121"/>
                  <a:gd name="T74" fmla="*/ 651 w 1075"/>
                  <a:gd name="T75" fmla="*/ 242 h 1121"/>
                  <a:gd name="T76" fmla="*/ 593 w 1075"/>
                  <a:gd name="T77" fmla="*/ 163 h 1121"/>
                  <a:gd name="T78" fmla="*/ 463 w 1075"/>
                  <a:gd name="T79" fmla="*/ 78 h 1121"/>
                  <a:gd name="T80" fmla="*/ 505 w 1075"/>
                  <a:gd name="T81" fmla="*/ 0 h 1121"/>
                  <a:gd name="T82" fmla="*/ 260 w 1075"/>
                  <a:gd name="T83" fmla="*/ 30 h 1121"/>
                  <a:gd name="T84" fmla="*/ 0 w 1075"/>
                  <a:gd name="T85" fmla="*/ 63 h 112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75"/>
                  <a:gd name="T130" fmla="*/ 0 h 1121"/>
                  <a:gd name="T131" fmla="*/ 1075 w 1075"/>
                  <a:gd name="T132" fmla="*/ 1121 h 112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75" h="1121">
                    <a:moveTo>
                      <a:pt x="0" y="63"/>
                    </a:moveTo>
                    <a:lnTo>
                      <a:pt x="142" y="581"/>
                    </a:lnTo>
                    <a:lnTo>
                      <a:pt x="195" y="669"/>
                    </a:lnTo>
                    <a:lnTo>
                      <a:pt x="214" y="733"/>
                    </a:lnTo>
                    <a:lnTo>
                      <a:pt x="191" y="779"/>
                    </a:lnTo>
                    <a:lnTo>
                      <a:pt x="183" y="848"/>
                    </a:lnTo>
                    <a:lnTo>
                      <a:pt x="230" y="1043"/>
                    </a:lnTo>
                    <a:lnTo>
                      <a:pt x="271" y="1110"/>
                    </a:lnTo>
                    <a:lnTo>
                      <a:pt x="841" y="1076"/>
                    </a:lnTo>
                    <a:lnTo>
                      <a:pt x="847" y="1118"/>
                    </a:lnTo>
                    <a:lnTo>
                      <a:pt x="884" y="1121"/>
                    </a:lnTo>
                    <a:lnTo>
                      <a:pt x="870" y="1029"/>
                    </a:lnTo>
                    <a:lnTo>
                      <a:pt x="892" y="1002"/>
                    </a:lnTo>
                    <a:lnTo>
                      <a:pt x="976" y="1017"/>
                    </a:lnTo>
                    <a:lnTo>
                      <a:pt x="989" y="954"/>
                    </a:lnTo>
                    <a:lnTo>
                      <a:pt x="976" y="949"/>
                    </a:lnTo>
                    <a:lnTo>
                      <a:pt x="995" y="932"/>
                    </a:lnTo>
                    <a:lnTo>
                      <a:pt x="964" y="915"/>
                    </a:lnTo>
                    <a:lnTo>
                      <a:pt x="982" y="895"/>
                    </a:lnTo>
                    <a:lnTo>
                      <a:pt x="978" y="863"/>
                    </a:lnTo>
                    <a:lnTo>
                      <a:pt x="1015" y="839"/>
                    </a:lnTo>
                    <a:lnTo>
                      <a:pt x="1002" y="806"/>
                    </a:lnTo>
                    <a:lnTo>
                      <a:pt x="1021" y="794"/>
                    </a:lnTo>
                    <a:lnTo>
                      <a:pt x="1029" y="766"/>
                    </a:lnTo>
                    <a:lnTo>
                      <a:pt x="1014" y="755"/>
                    </a:lnTo>
                    <a:lnTo>
                      <a:pt x="1042" y="731"/>
                    </a:lnTo>
                    <a:lnTo>
                      <a:pt x="1029" y="713"/>
                    </a:lnTo>
                    <a:lnTo>
                      <a:pt x="1052" y="713"/>
                    </a:lnTo>
                    <a:lnTo>
                      <a:pt x="1075" y="678"/>
                    </a:lnTo>
                    <a:lnTo>
                      <a:pt x="1067" y="669"/>
                    </a:lnTo>
                    <a:lnTo>
                      <a:pt x="1030" y="662"/>
                    </a:lnTo>
                    <a:lnTo>
                      <a:pt x="1006" y="631"/>
                    </a:lnTo>
                    <a:lnTo>
                      <a:pt x="963" y="554"/>
                    </a:lnTo>
                    <a:lnTo>
                      <a:pt x="939" y="544"/>
                    </a:lnTo>
                    <a:lnTo>
                      <a:pt x="891" y="442"/>
                    </a:lnTo>
                    <a:lnTo>
                      <a:pt x="821" y="399"/>
                    </a:lnTo>
                    <a:lnTo>
                      <a:pt x="772" y="330"/>
                    </a:lnTo>
                    <a:lnTo>
                      <a:pt x="651" y="242"/>
                    </a:lnTo>
                    <a:lnTo>
                      <a:pt x="593" y="163"/>
                    </a:lnTo>
                    <a:lnTo>
                      <a:pt x="463" y="78"/>
                    </a:lnTo>
                    <a:lnTo>
                      <a:pt x="505" y="0"/>
                    </a:lnTo>
                    <a:lnTo>
                      <a:pt x="260" y="30"/>
                    </a:lnTo>
                    <a:lnTo>
                      <a:pt x="0" y="6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5" name="Freeform 47"/>
              <p:cNvSpPr>
                <a:spLocks/>
              </p:cNvSpPr>
              <p:nvPr/>
            </p:nvSpPr>
            <p:spPr bwMode="gray">
              <a:xfrm>
                <a:off x="1267474" y="1261527"/>
                <a:ext cx="577873" cy="934536"/>
              </a:xfrm>
              <a:custGeom>
                <a:avLst/>
                <a:gdLst>
                  <a:gd name="T0" fmla="*/ 0 w 1185"/>
                  <a:gd name="T1" fmla="*/ 1699 h 1916"/>
                  <a:gd name="T2" fmla="*/ 94 w 1185"/>
                  <a:gd name="T3" fmla="*/ 1290 h 1916"/>
                  <a:gd name="T4" fmla="*/ 142 w 1185"/>
                  <a:gd name="T5" fmla="*/ 1181 h 1916"/>
                  <a:gd name="T6" fmla="*/ 99 w 1185"/>
                  <a:gd name="T7" fmla="*/ 1129 h 1916"/>
                  <a:gd name="T8" fmla="*/ 110 w 1185"/>
                  <a:gd name="T9" fmla="*/ 1082 h 1916"/>
                  <a:gd name="T10" fmla="*/ 185 w 1185"/>
                  <a:gd name="T11" fmla="*/ 1011 h 1916"/>
                  <a:gd name="T12" fmla="*/ 246 w 1185"/>
                  <a:gd name="T13" fmla="*/ 915 h 1916"/>
                  <a:gd name="T14" fmla="*/ 301 w 1185"/>
                  <a:gd name="T15" fmla="*/ 832 h 1916"/>
                  <a:gd name="T16" fmla="*/ 260 w 1185"/>
                  <a:gd name="T17" fmla="*/ 769 h 1916"/>
                  <a:gd name="T18" fmla="*/ 242 w 1185"/>
                  <a:gd name="T19" fmla="*/ 726 h 1916"/>
                  <a:gd name="T20" fmla="*/ 249 w 1185"/>
                  <a:gd name="T21" fmla="*/ 620 h 1916"/>
                  <a:gd name="T22" fmla="*/ 393 w 1185"/>
                  <a:gd name="T23" fmla="*/ 0 h 1916"/>
                  <a:gd name="T24" fmla="*/ 552 w 1185"/>
                  <a:gd name="T25" fmla="*/ 35 h 1916"/>
                  <a:gd name="T26" fmla="*/ 499 w 1185"/>
                  <a:gd name="T27" fmla="*/ 276 h 1916"/>
                  <a:gd name="T28" fmla="*/ 534 w 1185"/>
                  <a:gd name="T29" fmla="*/ 363 h 1916"/>
                  <a:gd name="T30" fmla="*/ 538 w 1185"/>
                  <a:gd name="T31" fmla="*/ 417 h 1916"/>
                  <a:gd name="T32" fmla="*/ 519 w 1185"/>
                  <a:gd name="T33" fmla="*/ 425 h 1916"/>
                  <a:gd name="T34" fmla="*/ 580 w 1185"/>
                  <a:gd name="T35" fmla="*/ 484 h 1916"/>
                  <a:gd name="T36" fmla="*/ 642 w 1185"/>
                  <a:gd name="T37" fmla="*/ 638 h 1916"/>
                  <a:gd name="T38" fmla="*/ 664 w 1185"/>
                  <a:gd name="T39" fmla="*/ 632 h 1916"/>
                  <a:gd name="T40" fmla="*/ 666 w 1185"/>
                  <a:gd name="T41" fmla="*/ 654 h 1916"/>
                  <a:gd name="T42" fmla="*/ 696 w 1185"/>
                  <a:gd name="T43" fmla="*/ 663 h 1916"/>
                  <a:gd name="T44" fmla="*/ 718 w 1185"/>
                  <a:gd name="T45" fmla="*/ 666 h 1916"/>
                  <a:gd name="T46" fmla="*/ 663 w 1185"/>
                  <a:gd name="T47" fmla="*/ 778 h 1916"/>
                  <a:gd name="T48" fmla="*/ 672 w 1185"/>
                  <a:gd name="T49" fmla="*/ 852 h 1916"/>
                  <a:gd name="T50" fmla="*/ 627 w 1185"/>
                  <a:gd name="T51" fmla="*/ 924 h 1916"/>
                  <a:gd name="T52" fmla="*/ 658 w 1185"/>
                  <a:gd name="T53" fmla="*/ 956 h 1916"/>
                  <a:gd name="T54" fmla="*/ 738 w 1185"/>
                  <a:gd name="T55" fmla="*/ 911 h 1916"/>
                  <a:gd name="T56" fmla="*/ 796 w 1185"/>
                  <a:gd name="T57" fmla="*/ 1154 h 1916"/>
                  <a:gd name="T58" fmla="*/ 833 w 1185"/>
                  <a:gd name="T59" fmla="*/ 1166 h 1916"/>
                  <a:gd name="T60" fmla="*/ 840 w 1185"/>
                  <a:gd name="T61" fmla="*/ 1240 h 1916"/>
                  <a:gd name="T62" fmla="*/ 871 w 1185"/>
                  <a:gd name="T63" fmla="*/ 1271 h 1916"/>
                  <a:gd name="T64" fmla="*/ 894 w 1185"/>
                  <a:gd name="T65" fmla="*/ 1244 h 1916"/>
                  <a:gd name="T66" fmla="*/ 948 w 1185"/>
                  <a:gd name="T67" fmla="*/ 1268 h 1916"/>
                  <a:gd name="T68" fmla="*/ 981 w 1185"/>
                  <a:gd name="T69" fmla="*/ 1242 h 1916"/>
                  <a:gd name="T70" fmla="*/ 1089 w 1185"/>
                  <a:gd name="T71" fmla="*/ 1263 h 1916"/>
                  <a:gd name="T72" fmla="*/ 1115 w 1185"/>
                  <a:gd name="T73" fmla="*/ 1269 h 1916"/>
                  <a:gd name="T74" fmla="*/ 1139 w 1185"/>
                  <a:gd name="T75" fmla="*/ 1220 h 1916"/>
                  <a:gd name="T76" fmla="*/ 1185 w 1185"/>
                  <a:gd name="T77" fmla="*/ 1298 h 1916"/>
                  <a:gd name="T78" fmla="*/ 1085 w 1185"/>
                  <a:gd name="T79" fmla="*/ 1916 h 1916"/>
                  <a:gd name="T80" fmla="*/ 539 w 1185"/>
                  <a:gd name="T81" fmla="*/ 1816 h 1916"/>
                  <a:gd name="T82" fmla="*/ 0 w 1185"/>
                  <a:gd name="T83" fmla="*/ 1699 h 19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85"/>
                  <a:gd name="T127" fmla="*/ 0 h 1916"/>
                  <a:gd name="T128" fmla="*/ 1185 w 1185"/>
                  <a:gd name="T129" fmla="*/ 1916 h 19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85" h="1916">
                    <a:moveTo>
                      <a:pt x="0" y="1699"/>
                    </a:moveTo>
                    <a:lnTo>
                      <a:pt x="94" y="1290"/>
                    </a:lnTo>
                    <a:lnTo>
                      <a:pt x="142" y="1181"/>
                    </a:lnTo>
                    <a:lnTo>
                      <a:pt x="99" y="1129"/>
                    </a:lnTo>
                    <a:lnTo>
                      <a:pt x="110" y="1082"/>
                    </a:lnTo>
                    <a:lnTo>
                      <a:pt x="185" y="1011"/>
                    </a:lnTo>
                    <a:lnTo>
                      <a:pt x="246" y="915"/>
                    </a:lnTo>
                    <a:lnTo>
                      <a:pt x="301" y="832"/>
                    </a:lnTo>
                    <a:lnTo>
                      <a:pt x="260" y="769"/>
                    </a:lnTo>
                    <a:lnTo>
                      <a:pt x="242" y="726"/>
                    </a:lnTo>
                    <a:lnTo>
                      <a:pt x="249" y="620"/>
                    </a:lnTo>
                    <a:lnTo>
                      <a:pt x="393" y="0"/>
                    </a:lnTo>
                    <a:lnTo>
                      <a:pt x="552" y="35"/>
                    </a:lnTo>
                    <a:lnTo>
                      <a:pt x="499" y="276"/>
                    </a:lnTo>
                    <a:lnTo>
                      <a:pt x="534" y="363"/>
                    </a:lnTo>
                    <a:lnTo>
                      <a:pt x="538" y="417"/>
                    </a:lnTo>
                    <a:lnTo>
                      <a:pt x="519" y="425"/>
                    </a:lnTo>
                    <a:lnTo>
                      <a:pt x="580" y="484"/>
                    </a:lnTo>
                    <a:lnTo>
                      <a:pt x="642" y="638"/>
                    </a:lnTo>
                    <a:lnTo>
                      <a:pt x="664" y="632"/>
                    </a:lnTo>
                    <a:lnTo>
                      <a:pt x="666" y="654"/>
                    </a:lnTo>
                    <a:lnTo>
                      <a:pt x="696" y="663"/>
                    </a:lnTo>
                    <a:lnTo>
                      <a:pt x="718" y="666"/>
                    </a:lnTo>
                    <a:lnTo>
                      <a:pt x="663" y="778"/>
                    </a:lnTo>
                    <a:lnTo>
                      <a:pt x="672" y="852"/>
                    </a:lnTo>
                    <a:lnTo>
                      <a:pt x="627" y="924"/>
                    </a:lnTo>
                    <a:lnTo>
                      <a:pt x="658" y="956"/>
                    </a:lnTo>
                    <a:lnTo>
                      <a:pt x="738" y="911"/>
                    </a:lnTo>
                    <a:lnTo>
                      <a:pt x="796" y="1154"/>
                    </a:lnTo>
                    <a:lnTo>
                      <a:pt x="833" y="1166"/>
                    </a:lnTo>
                    <a:lnTo>
                      <a:pt x="840" y="1240"/>
                    </a:lnTo>
                    <a:lnTo>
                      <a:pt x="871" y="1271"/>
                    </a:lnTo>
                    <a:lnTo>
                      <a:pt x="894" y="1244"/>
                    </a:lnTo>
                    <a:lnTo>
                      <a:pt x="948" y="1268"/>
                    </a:lnTo>
                    <a:lnTo>
                      <a:pt x="981" y="1242"/>
                    </a:lnTo>
                    <a:lnTo>
                      <a:pt x="1089" y="1263"/>
                    </a:lnTo>
                    <a:lnTo>
                      <a:pt x="1115" y="1269"/>
                    </a:lnTo>
                    <a:lnTo>
                      <a:pt x="1139" y="1220"/>
                    </a:lnTo>
                    <a:lnTo>
                      <a:pt x="1185" y="1298"/>
                    </a:lnTo>
                    <a:lnTo>
                      <a:pt x="1085" y="1916"/>
                    </a:lnTo>
                    <a:lnTo>
                      <a:pt x="539" y="1816"/>
                    </a:lnTo>
                    <a:lnTo>
                      <a:pt x="0" y="169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6" name="Freeform 48"/>
              <p:cNvSpPr>
                <a:spLocks/>
              </p:cNvSpPr>
              <p:nvPr/>
            </p:nvSpPr>
            <p:spPr bwMode="gray">
              <a:xfrm>
                <a:off x="3562400" y="2220425"/>
                <a:ext cx="379077" cy="683117"/>
              </a:xfrm>
              <a:custGeom>
                <a:avLst/>
                <a:gdLst>
                  <a:gd name="T0" fmla="*/ 0 w 777"/>
                  <a:gd name="T1" fmla="*/ 619 h 1402"/>
                  <a:gd name="T2" fmla="*/ 14 w 777"/>
                  <a:gd name="T3" fmla="*/ 575 h 1402"/>
                  <a:gd name="T4" fmla="*/ 67 w 777"/>
                  <a:gd name="T5" fmla="*/ 489 h 1402"/>
                  <a:gd name="T6" fmla="*/ 94 w 777"/>
                  <a:gd name="T7" fmla="*/ 397 h 1402"/>
                  <a:gd name="T8" fmla="*/ 68 w 777"/>
                  <a:gd name="T9" fmla="*/ 330 h 1402"/>
                  <a:gd name="T10" fmla="*/ 202 w 777"/>
                  <a:gd name="T11" fmla="*/ 226 h 1402"/>
                  <a:gd name="T12" fmla="*/ 229 w 777"/>
                  <a:gd name="T13" fmla="*/ 172 h 1402"/>
                  <a:gd name="T14" fmla="*/ 229 w 777"/>
                  <a:gd name="T15" fmla="*/ 146 h 1402"/>
                  <a:gd name="T16" fmla="*/ 132 w 777"/>
                  <a:gd name="T17" fmla="*/ 33 h 1402"/>
                  <a:gd name="T18" fmla="*/ 653 w 777"/>
                  <a:gd name="T19" fmla="*/ 0 h 1402"/>
                  <a:gd name="T20" fmla="*/ 666 w 777"/>
                  <a:gd name="T21" fmla="*/ 85 h 1402"/>
                  <a:gd name="T22" fmla="*/ 718 w 777"/>
                  <a:gd name="T23" fmla="*/ 187 h 1402"/>
                  <a:gd name="T24" fmla="*/ 763 w 777"/>
                  <a:gd name="T25" fmla="*/ 722 h 1402"/>
                  <a:gd name="T26" fmla="*/ 754 w 777"/>
                  <a:gd name="T27" fmla="*/ 833 h 1402"/>
                  <a:gd name="T28" fmla="*/ 777 w 777"/>
                  <a:gd name="T29" fmla="*/ 898 h 1402"/>
                  <a:gd name="T30" fmla="*/ 748 w 777"/>
                  <a:gd name="T31" fmla="*/ 1020 h 1402"/>
                  <a:gd name="T32" fmla="*/ 707 w 777"/>
                  <a:gd name="T33" fmla="*/ 1074 h 1402"/>
                  <a:gd name="T34" fmla="*/ 687 w 777"/>
                  <a:gd name="T35" fmla="*/ 1160 h 1402"/>
                  <a:gd name="T36" fmla="*/ 706 w 777"/>
                  <a:gd name="T37" fmla="*/ 1185 h 1402"/>
                  <a:gd name="T38" fmla="*/ 690 w 777"/>
                  <a:gd name="T39" fmla="*/ 1239 h 1402"/>
                  <a:gd name="T40" fmla="*/ 700 w 777"/>
                  <a:gd name="T41" fmla="*/ 1258 h 1402"/>
                  <a:gd name="T42" fmla="*/ 638 w 777"/>
                  <a:gd name="T43" fmla="*/ 1283 h 1402"/>
                  <a:gd name="T44" fmla="*/ 625 w 777"/>
                  <a:gd name="T45" fmla="*/ 1372 h 1402"/>
                  <a:gd name="T46" fmla="*/ 536 w 777"/>
                  <a:gd name="T47" fmla="*/ 1340 h 1402"/>
                  <a:gd name="T48" fmla="*/ 490 w 777"/>
                  <a:gd name="T49" fmla="*/ 1385 h 1402"/>
                  <a:gd name="T50" fmla="*/ 492 w 777"/>
                  <a:gd name="T51" fmla="*/ 1402 h 1402"/>
                  <a:gd name="T52" fmla="*/ 463 w 777"/>
                  <a:gd name="T53" fmla="*/ 1400 h 1402"/>
                  <a:gd name="T54" fmla="*/ 432 w 777"/>
                  <a:gd name="T55" fmla="*/ 1341 h 1402"/>
                  <a:gd name="T56" fmla="*/ 416 w 777"/>
                  <a:gd name="T57" fmla="*/ 1261 h 1402"/>
                  <a:gd name="T58" fmla="*/ 383 w 777"/>
                  <a:gd name="T59" fmla="*/ 1206 h 1402"/>
                  <a:gd name="T60" fmla="*/ 331 w 777"/>
                  <a:gd name="T61" fmla="*/ 1185 h 1402"/>
                  <a:gd name="T62" fmla="*/ 264 w 777"/>
                  <a:gd name="T63" fmla="*/ 1133 h 1402"/>
                  <a:gd name="T64" fmla="*/ 243 w 777"/>
                  <a:gd name="T65" fmla="*/ 1062 h 1402"/>
                  <a:gd name="T66" fmla="*/ 280 w 777"/>
                  <a:gd name="T67" fmla="*/ 952 h 1402"/>
                  <a:gd name="T68" fmla="*/ 249 w 777"/>
                  <a:gd name="T69" fmla="*/ 931 h 1402"/>
                  <a:gd name="T70" fmla="*/ 171 w 777"/>
                  <a:gd name="T71" fmla="*/ 932 h 1402"/>
                  <a:gd name="T72" fmla="*/ 158 w 777"/>
                  <a:gd name="T73" fmla="*/ 861 h 1402"/>
                  <a:gd name="T74" fmla="*/ 29 w 777"/>
                  <a:gd name="T75" fmla="*/ 730 h 1402"/>
                  <a:gd name="T76" fmla="*/ 0 w 777"/>
                  <a:gd name="T77" fmla="*/ 619 h 140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7"/>
                  <a:gd name="T118" fmla="*/ 0 h 1402"/>
                  <a:gd name="T119" fmla="*/ 777 w 777"/>
                  <a:gd name="T120" fmla="*/ 1402 h 140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7" h="1402">
                    <a:moveTo>
                      <a:pt x="0" y="619"/>
                    </a:moveTo>
                    <a:lnTo>
                      <a:pt x="14" y="575"/>
                    </a:lnTo>
                    <a:lnTo>
                      <a:pt x="67" y="489"/>
                    </a:lnTo>
                    <a:lnTo>
                      <a:pt x="94" y="397"/>
                    </a:lnTo>
                    <a:lnTo>
                      <a:pt x="68" y="330"/>
                    </a:lnTo>
                    <a:lnTo>
                      <a:pt x="202" y="226"/>
                    </a:lnTo>
                    <a:lnTo>
                      <a:pt x="229" y="172"/>
                    </a:lnTo>
                    <a:lnTo>
                      <a:pt x="229" y="146"/>
                    </a:lnTo>
                    <a:lnTo>
                      <a:pt x="132" y="33"/>
                    </a:lnTo>
                    <a:lnTo>
                      <a:pt x="653" y="0"/>
                    </a:lnTo>
                    <a:lnTo>
                      <a:pt x="666" y="85"/>
                    </a:lnTo>
                    <a:lnTo>
                      <a:pt x="718" y="187"/>
                    </a:lnTo>
                    <a:lnTo>
                      <a:pt x="763" y="722"/>
                    </a:lnTo>
                    <a:lnTo>
                      <a:pt x="754" y="833"/>
                    </a:lnTo>
                    <a:lnTo>
                      <a:pt x="777" y="898"/>
                    </a:lnTo>
                    <a:lnTo>
                      <a:pt x="748" y="1020"/>
                    </a:lnTo>
                    <a:lnTo>
                      <a:pt x="707" y="1074"/>
                    </a:lnTo>
                    <a:lnTo>
                      <a:pt x="687" y="1160"/>
                    </a:lnTo>
                    <a:lnTo>
                      <a:pt x="706" y="1185"/>
                    </a:lnTo>
                    <a:lnTo>
                      <a:pt x="690" y="1239"/>
                    </a:lnTo>
                    <a:lnTo>
                      <a:pt x="700" y="1258"/>
                    </a:lnTo>
                    <a:lnTo>
                      <a:pt x="638" y="1283"/>
                    </a:lnTo>
                    <a:lnTo>
                      <a:pt x="625" y="1372"/>
                    </a:lnTo>
                    <a:lnTo>
                      <a:pt x="536" y="1340"/>
                    </a:lnTo>
                    <a:lnTo>
                      <a:pt x="490" y="1385"/>
                    </a:lnTo>
                    <a:lnTo>
                      <a:pt x="492" y="1402"/>
                    </a:lnTo>
                    <a:lnTo>
                      <a:pt x="463" y="1400"/>
                    </a:lnTo>
                    <a:lnTo>
                      <a:pt x="432" y="1341"/>
                    </a:lnTo>
                    <a:lnTo>
                      <a:pt x="416" y="1261"/>
                    </a:lnTo>
                    <a:lnTo>
                      <a:pt x="383" y="1206"/>
                    </a:lnTo>
                    <a:lnTo>
                      <a:pt x="331" y="1185"/>
                    </a:lnTo>
                    <a:lnTo>
                      <a:pt x="264" y="1133"/>
                    </a:lnTo>
                    <a:lnTo>
                      <a:pt x="243" y="1062"/>
                    </a:lnTo>
                    <a:lnTo>
                      <a:pt x="280" y="952"/>
                    </a:lnTo>
                    <a:lnTo>
                      <a:pt x="249" y="931"/>
                    </a:lnTo>
                    <a:lnTo>
                      <a:pt x="171" y="932"/>
                    </a:lnTo>
                    <a:lnTo>
                      <a:pt x="158" y="861"/>
                    </a:lnTo>
                    <a:lnTo>
                      <a:pt x="29" y="730"/>
                    </a:lnTo>
                    <a:lnTo>
                      <a:pt x="0" y="61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7" name="Freeform 49"/>
              <p:cNvSpPr>
                <a:spLocks/>
              </p:cNvSpPr>
              <p:nvPr/>
            </p:nvSpPr>
            <p:spPr bwMode="gray">
              <a:xfrm>
                <a:off x="3897624" y="2282793"/>
                <a:ext cx="300143" cy="514531"/>
              </a:xfrm>
              <a:custGeom>
                <a:avLst/>
                <a:gdLst>
                  <a:gd name="T0" fmla="*/ 0 w 616"/>
                  <a:gd name="T1" fmla="*/ 1032 h 1057"/>
                  <a:gd name="T2" fmla="*/ 19 w 616"/>
                  <a:gd name="T3" fmla="*/ 1057 h 1057"/>
                  <a:gd name="T4" fmla="*/ 37 w 616"/>
                  <a:gd name="T5" fmla="*/ 1027 h 1057"/>
                  <a:gd name="T6" fmla="*/ 126 w 616"/>
                  <a:gd name="T7" fmla="*/ 1012 h 1057"/>
                  <a:gd name="T8" fmla="*/ 158 w 616"/>
                  <a:gd name="T9" fmla="*/ 1020 h 1057"/>
                  <a:gd name="T10" fmla="*/ 252 w 616"/>
                  <a:gd name="T11" fmla="*/ 987 h 1057"/>
                  <a:gd name="T12" fmla="*/ 285 w 616"/>
                  <a:gd name="T13" fmla="*/ 1017 h 1057"/>
                  <a:gd name="T14" fmla="*/ 316 w 616"/>
                  <a:gd name="T15" fmla="*/ 946 h 1057"/>
                  <a:gd name="T16" fmla="*/ 347 w 616"/>
                  <a:gd name="T17" fmla="*/ 928 h 1057"/>
                  <a:gd name="T18" fmla="*/ 416 w 616"/>
                  <a:gd name="T19" fmla="*/ 967 h 1057"/>
                  <a:gd name="T20" fmla="*/ 426 w 616"/>
                  <a:gd name="T21" fmla="*/ 922 h 1057"/>
                  <a:gd name="T22" fmla="*/ 501 w 616"/>
                  <a:gd name="T23" fmla="*/ 828 h 1057"/>
                  <a:gd name="T24" fmla="*/ 518 w 616"/>
                  <a:gd name="T25" fmla="*/ 771 h 1057"/>
                  <a:gd name="T26" fmla="*/ 545 w 616"/>
                  <a:gd name="T27" fmla="*/ 779 h 1057"/>
                  <a:gd name="T28" fmla="*/ 616 w 616"/>
                  <a:gd name="T29" fmla="*/ 730 h 1057"/>
                  <a:gd name="T30" fmla="*/ 596 w 616"/>
                  <a:gd name="T31" fmla="*/ 690 h 1057"/>
                  <a:gd name="T32" fmla="*/ 607 w 616"/>
                  <a:gd name="T33" fmla="*/ 667 h 1057"/>
                  <a:gd name="T34" fmla="*/ 537 w 616"/>
                  <a:gd name="T35" fmla="*/ 16 h 1057"/>
                  <a:gd name="T36" fmla="*/ 530 w 616"/>
                  <a:gd name="T37" fmla="*/ 0 h 1057"/>
                  <a:gd name="T38" fmla="*/ 162 w 616"/>
                  <a:gd name="T39" fmla="*/ 40 h 1057"/>
                  <a:gd name="T40" fmla="*/ 91 w 616"/>
                  <a:gd name="T41" fmla="*/ 81 h 1057"/>
                  <a:gd name="T42" fmla="*/ 31 w 616"/>
                  <a:gd name="T43" fmla="*/ 59 h 1057"/>
                  <a:gd name="T44" fmla="*/ 76 w 616"/>
                  <a:gd name="T45" fmla="*/ 594 h 1057"/>
                  <a:gd name="T46" fmla="*/ 67 w 616"/>
                  <a:gd name="T47" fmla="*/ 705 h 1057"/>
                  <a:gd name="T48" fmla="*/ 90 w 616"/>
                  <a:gd name="T49" fmla="*/ 770 h 1057"/>
                  <a:gd name="T50" fmla="*/ 61 w 616"/>
                  <a:gd name="T51" fmla="*/ 892 h 1057"/>
                  <a:gd name="T52" fmla="*/ 20 w 616"/>
                  <a:gd name="T53" fmla="*/ 946 h 1057"/>
                  <a:gd name="T54" fmla="*/ 0 w 616"/>
                  <a:gd name="T55" fmla="*/ 1032 h 10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16"/>
                  <a:gd name="T85" fmla="*/ 0 h 1057"/>
                  <a:gd name="T86" fmla="*/ 616 w 616"/>
                  <a:gd name="T87" fmla="*/ 1057 h 10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16" h="1057">
                    <a:moveTo>
                      <a:pt x="0" y="1032"/>
                    </a:moveTo>
                    <a:lnTo>
                      <a:pt x="19" y="1057"/>
                    </a:lnTo>
                    <a:lnTo>
                      <a:pt x="37" y="1027"/>
                    </a:lnTo>
                    <a:lnTo>
                      <a:pt x="126" y="1012"/>
                    </a:lnTo>
                    <a:lnTo>
                      <a:pt x="158" y="1020"/>
                    </a:lnTo>
                    <a:lnTo>
                      <a:pt x="252" y="987"/>
                    </a:lnTo>
                    <a:lnTo>
                      <a:pt x="285" y="1017"/>
                    </a:lnTo>
                    <a:lnTo>
                      <a:pt x="316" y="946"/>
                    </a:lnTo>
                    <a:lnTo>
                      <a:pt x="347" y="928"/>
                    </a:lnTo>
                    <a:lnTo>
                      <a:pt x="416" y="967"/>
                    </a:lnTo>
                    <a:lnTo>
                      <a:pt x="426" y="922"/>
                    </a:lnTo>
                    <a:lnTo>
                      <a:pt x="501" y="828"/>
                    </a:lnTo>
                    <a:lnTo>
                      <a:pt x="518" y="771"/>
                    </a:lnTo>
                    <a:lnTo>
                      <a:pt x="545" y="779"/>
                    </a:lnTo>
                    <a:lnTo>
                      <a:pt x="616" y="730"/>
                    </a:lnTo>
                    <a:lnTo>
                      <a:pt x="596" y="690"/>
                    </a:lnTo>
                    <a:lnTo>
                      <a:pt x="607" y="667"/>
                    </a:lnTo>
                    <a:lnTo>
                      <a:pt x="537" y="16"/>
                    </a:lnTo>
                    <a:lnTo>
                      <a:pt x="530" y="0"/>
                    </a:lnTo>
                    <a:lnTo>
                      <a:pt x="162" y="40"/>
                    </a:lnTo>
                    <a:lnTo>
                      <a:pt x="91" y="81"/>
                    </a:lnTo>
                    <a:lnTo>
                      <a:pt x="31" y="59"/>
                    </a:lnTo>
                    <a:lnTo>
                      <a:pt x="76" y="594"/>
                    </a:lnTo>
                    <a:lnTo>
                      <a:pt x="67" y="705"/>
                    </a:lnTo>
                    <a:lnTo>
                      <a:pt x="90" y="770"/>
                    </a:lnTo>
                    <a:lnTo>
                      <a:pt x="61" y="892"/>
                    </a:lnTo>
                    <a:lnTo>
                      <a:pt x="20" y="946"/>
                    </a:lnTo>
                    <a:lnTo>
                      <a:pt x="0" y="103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8" name="Freeform 50"/>
              <p:cNvSpPr>
                <a:spLocks/>
              </p:cNvSpPr>
              <p:nvPr/>
            </p:nvSpPr>
            <p:spPr bwMode="gray">
              <a:xfrm>
                <a:off x="3096593" y="2118104"/>
                <a:ext cx="577873" cy="382975"/>
              </a:xfrm>
              <a:custGeom>
                <a:avLst/>
                <a:gdLst>
                  <a:gd name="T0" fmla="*/ 0 w 1185"/>
                  <a:gd name="T1" fmla="*/ 15 h 785"/>
                  <a:gd name="T2" fmla="*/ 3 w 1185"/>
                  <a:gd name="T3" fmla="*/ 76 h 785"/>
                  <a:gd name="T4" fmla="*/ 25 w 1185"/>
                  <a:gd name="T5" fmla="*/ 121 h 785"/>
                  <a:gd name="T6" fmla="*/ 10 w 1185"/>
                  <a:gd name="T7" fmla="*/ 165 h 785"/>
                  <a:gd name="T8" fmla="*/ 23 w 1185"/>
                  <a:gd name="T9" fmla="*/ 274 h 785"/>
                  <a:gd name="T10" fmla="*/ 79 w 1185"/>
                  <a:gd name="T11" fmla="*/ 429 h 785"/>
                  <a:gd name="T12" fmla="*/ 80 w 1185"/>
                  <a:gd name="T13" fmla="*/ 477 h 785"/>
                  <a:gd name="T14" fmla="*/ 117 w 1185"/>
                  <a:gd name="T15" fmla="*/ 549 h 785"/>
                  <a:gd name="T16" fmla="*/ 135 w 1185"/>
                  <a:gd name="T17" fmla="*/ 668 h 785"/>
                  <a:gd name="T18" fmla="*/ 126 w 1185"/>
                  <a:gd name="T19" fmla="*/ 704 h 785"/>
                  <a:gd name="T20" fmla="*/ 149 w 1185"/>
                  <a:gd name="T21" fmla="*/ 743 h 785"/>
                  <a:gd name="T22" fmla="*/ 912 w 1185"/>
                  <a:gd name="T23" fmla="*/ 727 h 785"/>
                  <a:gd name="T24" fmla="*/ 970 w 1185"/>
                  <a:gd name="T25" fmla="*/ 785 h 785"/>
                  <a:gd name="T26" fmla="*/ 1023 w 1185"/>
                  <a:gd name="T27" fmla="*/ 699 h 785"/>
                  <a:gd name="T28" fmla="*/ 1050 w 1185"/>
                  <a:gd name="T29" fmla="*/ 607 h 785"/>
                  <a:gd name="T30" fmla="*/ 1024 w 1185"/>
                  <a:gd name="T31" fmla="*/ 540 h 785"/>
                  <a:gd name="T32" fmla="*/ 1158 w 1185"/>
                  <a:gd name="T33" fmla="*/ 436 h 785"/>
                  <a:gd name="T34" fmla="*/ 1185 w 1185"/>
                  <a:gd name="T35" fmla="*/ 382 h 785"/>
                  <a:gd name="T36" fmla="*/ 1185 w 1185"/>
                  <a:gd name="T37" fmla="*/ 356 h 785"/>
                  <a:gd name="T38" fmla="*/ 1088 w 1185"/>
                  <a:gd name="T39" fmla="*/ 243 h 785"/>
                  <a:gd name="T40" fmla="*/ 989 w 1185"/>
                  <a:gd name="T41" fmla="*/ 126 h 785"/>
                  <a:gd name="T42" fmla="*/ 970 w 1185"/>
                  <a:gd name="T43" fmla="*/ 0 h 785"/>
                  <a:gd name="T44" fmla="*/ 27 w 1185"/>
                  <a:gd name="T45" fmla="*/ 17 h 785"/>
                  <a:gd name="T46" fmla="*/ 0 w 1185"/>
                  <a:gd name="T47" fmla="*/ 15 h 7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85"/>
                  <a:gd name="T73" fmla="*/ 0 h 785"/>
                  <a:gd name="T74" fmla="*/ 1185 w 1185"/>
                  <a:gd name="T75" fmla="*/ 785 h 7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85" h="785">
                    <a:moveTo>
                      <a:pt x="0" y="15"/>
                    </a:moveTo>
                    <a:lnTo>
                      <a:pt x="3" y="76"/>
                    </a:lnTo>
                    <a:lnTo>
                      <a:pt x="25" y="121"/>
                    </a:lnTo>
                    <a:lnTo>
                      <a:pt x="10" y="165"/>
                    </a:lnTo>
                    <a:lnTo>
                      <a:pt x="23" y="274"/>
                    </a:lnTo>
                    <a:lnTo>
                      <a:pt x="79" y="429"/>
                    </a:lnTo>
                    <a:lnTo>
                      <a:pt x="80" y="477"/>
                    </a:lnTo>
                    <a:lnTo>
                      <a:pt x="117" y="549"/>
                    </a:lnTo>
                    <a:lnTo>
                      <a:pt x="135" y="668"/>
                    </a:lnTo>
                    <a:lnTo>
                      <a:pt x="126" y="704"/>
                    </a:lnTo>
                    <a:lnTo>
                      <a:pt x="149" y="743"/>
                    </a:lnTo>
                    <a:lnTo>
                      <a:pt x="912" y="727"/>
                    </a:lnTo>
                    <a:lnTo>
                      <a:pt x="970" y="785"/>
                    </a:lnTo>
                    <a:lnTo>
                      <a:pt x="1023" y="699"/>
                    </a:lnTo>
                    <a:lnTo>
                      <a:pt x="1050" y="607"/>
                    </a:lnTo>
                    <a:lnTo>
                      <a:pt x="1024" y="540"/>
                    </a:lnTo>
                    <a:lnTo>
                      <a:pt x="1158" y="436"/>
                    </a:lnTo>
                    <a:lnTo>
                      <a:pt x="1185" y="382"/>
                    </a:lnTo>
                    <a:lnTo>
                      <a:pt x="1185" y="356"/>
                    </a:lnTo>
                    <a:lnTo>
                      <a:pt x="1088" y="243"/>
                    </a:lnTo>
                    <a:lnTo>
                      <a:pt x="989" y="126"/>
                    </a:lnTo>
                    <a:lnTo>
                      <a:pt x="970" y="0"/>
                    </a:lnTo>
                    <a:lnTo>
                      <a:pt x="27" y="17"/>
                    </a:lnTo>
                    <a:lnTo>
                      <a:pt x="0" y="1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69" name="Freeform 51"/>
              <p:cNvSpPr>
                <a:spLocks/>
              </p:cNvSpPr>
              <p:nvPr/>
            </p:nvSpPr>
            <p:spPr bwMode="gray">
              <a:xfrm>
                <a:off x="2560623" y="2533237"/>
                <a:ext cx="718199" cy="387847"/>
              </a:xfrm>
              <a:custGeom>
                <a:avLst/>
                <a:gdLst>
                  <a:gd name="T0" fmla="*/ 0 w 1474"/>
                  <a:gd name="T1" fmla="*/ 758 h 798"/>
                  <a:gd name="T2" fmla="*/ 50 w 1474"/>
                  <a:gd name="T3" fmla="*/ 0 h 798"/>
                  <a:gd name="T4" fmla="*/ 600 w 1474"/>
                  <a:gd name="T5" fmla="*/ 32 h 798"/>
                  <a:gd name="T6" fmla="*/ 1329 w 1474"/>
                  <a:gd name="T7" fmla="*/ 41 h 798"/>
                  <a:gd name="T8" fmla="*/ 1368 w 1474"/>
                  <a:gd name="T9" fmla="*/ 76 h 798"/>
                  <a:gd name="T10" fmla="*/ 1391 w 1474"/>
                  <a:gd name="T11" fmla="*/ 69 h 798"/>
                  <a:gd name="T12" fmla="*/ 1414 w 1474"/>
                  <a:gd name="T13" fmla="*/ 88 h 798"/>
                  <a:gd name="T14" fmla="*/ 1417 w 1474"/>
                  <a:gd name="T15" fmla="*/ 108 h 798"/>
                  <a:gd name="T16" fmla="*/ 1396 w 1474"/>
                  <a:gd name="T17" fmla="*/ 109 h 798"/>
                  <a:gd name="T18" fmla="*/ 1371 w 1474"/>
                  <a:gd name="T19" fmla="*/ 162 h 798"/>
                  <a:gd name="T20" fmla="*/ 1429 w 1474"/>
                  <a:gd name="T21" fmla="*/ 245 h 798"/>
                  <a:gd name="T22" fmla="*/ 1474 w 1474"/>
                  <a:gd name="T23" fmla="*/ 258 h 798"/>
                  <a:gd name="T24" fmla="*/ 1468 w 1474"/>
                  <a:gd name="T25" fmla="*/ 796 h 798"/>
                  <a:gd name="T26" fmla="*/ 838 w 1474"/>
                  <a:gd name="T27" fmla="*/ 798 h 798"/>
                  <a:gd name="T28" fmla="*/ 0 w 1474"/>
                  <a:gd name="T29" fmla="*/ 758 h 79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74"/>
                  <a:gd name="T46" fmla="*/ 0 h 798"/>
                  <a:gd name="T47" fmla="*/ 1474 w 1474"/>
                  <a:gd name="T48" fmla="*/ 798 h 79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74" h="798">
                    <a:moveTo>
                      <a:pt x="0" y="758"/>
                    </a:moveTo>
                    <a:lnTo>
                      <a:pt x="50" y="0"/>
                    </a:lnTo>
                    <a:lnTo>
                      <a:pt x="600" y="32"/>
                    </a:lnTo>
                    <a:lnTo>
                      <a:pt x="1329" y="41"/>
                    </a:lnTo>
                    <a:lnTo>
                      <a:pt x="1368" y="76"/>
                    </a:lnTo>
                    <a:lnTo>
                      <a:pt x="1391" y="69"/>
                    </a:lnTo>
                    <a:lnTo>
                      <a:pt x="1414" y="88"/>
                    </a:lnTo>
                    <a:lnTo>
                      <a:pt x="1417" y="108"/>
                    </a:lnTo>
                    <a:lnTo>
                      <a:pt x="1396" y="109"/>
                    </a:lnTo>
                    <a:lnTo>
                      <a:pt x="1371" y="162"/>
                    </a:lnTo>
                    <a:lnTo>
                      <a:pt x="1429" y="245"/>
                    </a:lnTo>
                    <a:lnTo>
                      <a:pt x="1474" y="258"/>
                    </a:lnTo>
                    <a:lnTo>
                      <a:pt x="1468" y="796"/>
                    </a:lnTo>
                    <a:lnTo>
                      <a:pt x="838" y="798"/>
                    </a:lnTo>
                    <a:lnTo>
                      <a:pt x="0" y="75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0" name="Freeform 52"/>
              <p:cNvSpPr>
                <a:spLocks/>
              </p:cNvSpPr>
              <p:nvPr/>
            </p:nvSpPr>
            <p:spPr bwMode="gray">
              <a:xfrm>
                <a:off x="3784583" y="2606324"/>
                <a:ext cx="702607" cy="359587"/>
              </a:xfrm>
              <a:custGeom>
                <a:avLst/>
                <a:gdLst>
                  <a:gd name="T0" fmla="*/ 0 w 1440"/>
                  <a:gd name="T1" fmla="*/ 738 h 738"/>
                  <a:gd name="T2" fmla="*/ 13 w 1440"/>
                  <a:gd name="T3" fmla="*/ 703 h 738"/>
                  <a:gd name="T4" fmla="*/ 46 w 1440"/>
                  <a:gd name="T5" fmla="*/ 698 h 738"/>
                  <a:gd name="T6" fmla="*/ 55 w 1440"/>
                  <a:gd name="T7" fmla="*/ 616 h 738"/>
                  <a:gd name="T8" fmla="*/ 36 w 1440"/>
                  <a:gd name="T9" fmla="*/ 610 h 738"/>
                  <a:gd name="T10" fmla="*/ 34 w 1440"/>
                  <a:gd name="T11" fmla="*/ 593 h 738"/>
                  <a:gd name="T12" fmla="*/ 80 w 1440"/>
                  <a:gd name="T13" fmla="*/ 548 h 738"/>
                  <a:gd name="T14" fmla="*/ 169 w 1440"/>
                  <a:gd name="T15" fmla="*/ 580 h 738"/>
                  <a:gd name="T16" fmla="*/ 182 w 1440"/>
                  <a:gd name="T17" fmla="*/ 491 h 738"/>
                  <a:gd name="T18" fmla="*/ 244 w 1440"/>
                  <a:gd name="T19" fmla="*/ 466 h 738"/>
                  <a:gd name="T20" fmla="*/ 234 w 1440"/>
                  <a:gd name="T21" fmla="*/ 447 h 738"/>
                  <a:gd name="T22" fmla="*/ 250 w 1440"/>
                  <a:gd name="T23" fmla="*/ 393 h 738"/>
                  <a:gd name="T24" fmla="*/ 268 w 1440"/>
                  <a:gd name="T25" fmla="*/ 363 h 738"/>
                  <a:gd name="T26" fmla="*/ 357 w 1440"/>
                  <a:gd name="T27" fmla="*/ 348 h 738"/>
                  <a:gd name="T28" fmla="*/ 389 w 1440"/>
                  <a:gd name="T29" fmla="*/ 356 h 738"/>
                  <a:gd name="T30" fmla="*/ 483 w 1440"/>
                  <a:gd name="T31" fmla="*/ 323 h 738"/>
                  <a:gd name="T32" fmla="*/ 516 w 1440"/>
                  <a:gd name="T33" fmla="*/ 353 h 738"/>
                  <a:gd name="T34" fmla="*/ 547 w 1440"/>
                  <a:gd name="T35" fmla="*/ 282 h 738"/>
                  <a:gd name="T36" fmla="*/ 578 w 1440"/>
                  <a:gd name="T37" fmla="*/ 264 h 738"/>
                  <a:gd name="T38" fmla="*/ 647 w 1440"/>
                  <a:gd name="T39" fmla="*/ 303 h 738"/>
                  <a:gd name="T40" fmla="*/ 657 w 1440"/>
                  <a:gd name="T41" fmla="*/ 258 h 738"/>
                  <a:gd name="T42" fmla="*/ 732 w 1440"/>
                  <a:gd name="T43" fmla="*/ 164 h 738"/>
                  <a:gd name="T44" fmla="*/ 749 w 1440"/>
                  <a:gd name="T45" fmla="*/ 107 h 738"/>
                  <a:gd name="T46" fmla="*/ 776 w 1440"/>
                  <a:gd name="T47" fmla="*/ 115 h 738"/>
                  <a:gd name="T48" fmla="*/ 847 w 1440"/>
                  <a:gd name="T49" fmla="*/ 66 h 738"/>
                  <a:gd name="T50" fmla="*/ 827 w 1440"/>
                  <a:gd name="T51" fmla="*/ 26 h 738"/>
                  <a:gd name="T52" fmla="*/ 838 w 1440"/>
                  <a:gd name="T53" fmla="*/ 3 h 738"/>
                  <a:gd name="T54" fmla="*/ 898 w 1440"/>
                  <a:gd name="T55" fmla="*/ 0 h 738"/>
                  <a:gd name="T56" fmla="*/ 938 w 1440"/>
                  <a:gd name="T57" fmla="*/ 14 h 738"/>
                  <a:gd name="T58" fmla="*/ 959 w 1440"/>
                  <a:gd name="T59" fmla="*/ 57 h 738"/>
                  <a:gd name="T60" fmla="*/ 1024 w 1440"/>
                  <a:gd name="T61" fmla="*/ 68 h 738"/>
                  <a:gd name="T62" fmla="*/ 1064 w 1440"/>
                  <a:gd name="T63" fmla="*/ 91 h 738"/>
                  <a:gd name="T64" fmla="*/ 1153 w 1440"/>
                  <a:gd name="T65" fmla="*/ 86 h 738"/>
                  <a:gd name="T66" fmla="*/ 1196 w 1440"/>
                  <a:gd name="T67" fmla="*/ 57 h 738"/>
                  <a:gd name="T68" fmla="*/ 1291 w 1440"/>
                  <a:gd name="T69" fmla="*/ 120 h 738"/>
                  <a:gd name="T70" fmla="*/ 1326 w 1440"/>
                  <a:gd name="T71" fmla="*/ 242 h 738"/>
                  <a:gd name="T72" fmla="*/ 1365 w 1440"/>
                  <a:gd name="T73" fmla="*/ 284 h 738"/>
                  <a:gd name="T74" fmla="*/ 1440 w 1440"/>
                  <a:gd name="T75" fmla="*/ 327 h 738"/>
                  <a:gd name="T76" fmla="*/ 1385 w 1440"/>
                  <a:gd name="T77" fmla="*/ 393 h 738"/>
                  <a:gd name="T78" fmla="*/ 1337 w 1440"/>
                  <a:gd name="T79" fmla="*/ 427 h 738"/>
                  <a:gd name="T80" fmla="*/ 1285 w 1440"/>
                  <a:gd name="T81" fmla="*/ 490 h 738"/>
                  <a:gd name="T82" fmla="*/ 1284 w 1440"/>
                  <a:gd name="T83" fmla="*/ 511 h 738"/>
                  <a:gd name="T84" fmla="*/ 1141 w 1440"/>
                  <a:gd name="T85" fmla="*/ 606 h 738"/>
                  <a:gd name="T86" fmla="*/ 348 w 1440"/>
                  <a:gd name="T87" fmla="*/ 679 h 738"/>
                  <a:gd name="T88" fmla="*/ 263 w 1440"/>
                  <a:gd name="T89" fmla="*/ 675 h 738"/>
                  <a:gd name="T90" fmla="*/ 267 w 1440"/>
                  <a:gd name="T91" fmla="*/ 719 h 738"/>
                  <a:gd name="T92" fmla="*/ 0 w 1440"/>
                  <a:gd name="T93" fmla="*/ 738 h 7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40"/>
                  <a:gd name="T142" fmla="*/ 0 h 738"/>
                  <a:gd name="T143" fmla="*/ 1440 w 1440"/>
                  <a:gd name="T144" fmla="*/ 738 h 73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40" h="738">
                    <a:moveTo>
                      <a:pt x="0" y="738"/>
                    </a:moveTo>
                    <a:lnTo>
                      <a:pt x="13" y="703"/>
                    </a:lnTo>
                    <a:lnTo>
                      <a:pt x="46" y="698"/>
                    </a:lnTo>
                    <a:lnTo>
                      <a:pt x="55" y="616"/>
                    </a:lnTo>
                    <a:lnTo>
                      <a:pt x="36" y="610"/>
                    </a:lnTo>
                    <a:lnTo>
                      <a:pt x="34" y="593"/>
                    </a:lnTo>
                    <a:lnTo>
                      <a:pt x="80" y="548"/>
                    </a:lnTo>
                    <a:lnTo>
                      <a:pt x="169" y="580"/>
                    </a:lnTo>
                    <a:lnTo>
                      <a:pt x="182" y="491"/>
                    </a:lnTo>
                    <a:lnTo>
                      <a:pt x="244" y="466"/>
                    </a:lnTo>
                    <a:lnTo>
                      <a:pt x="234" y="447"/>
                    </a:lnTo>
                    <a:lnTo>
                      <a:pt x="250" y="393"/>
                    </a:lnTo>
                    <a:lnTo>
                      <a:pt x="268" y="363"/>
                    </a:lnTo>
                    <a:lnTo>
                      <a:pt x="357" y="348"/>
                    </a:lnTo>
                    <a:lnTo>
                      <a:pt x="389" y="356"/>
                    </a:lnTo>
                    <a:lnTo>
                      <a:pt x="483" y="323"/>
                    </a:lnTo>
                    <a:lnTo>
                      <a:pt x="516" y="353"/>
                    </a:lnTo>
                    <a:lnTo>
                      <a:pt x="547" y="282"/>
                    </a:lnTo>
                    <a:lnTo>
                      <a:pt x="578" y="264"/>
                    </a:lnTo>
                    <a:lnTo>
                      <a:pt x="647" y="303"/>
                    </a:lnTo>
                    <a:lnTo>
                      <a:pt x="657" y="258"/>
                    </a:lnTo>
                    <a:lnTo>
                      <a:pt x="732" y="164"/>
                    </a:lnTo>
                    <a:lnTo>
                      <a:pt x="749" y="107"/>
                    </a:lnTo>
                    <a:lnTo>
                      <a:pt x="776" y="115"/>
                    </a:lnTo>
                    <a:lnTo>
                      <a:pt x="847" y="66"/>
                    </a:lnTo>
                    <a:lnTo>
                      <a:pt x="827" y="26"/>
                    </a:lnTo>
                    <a:lnTo>
                      <a:pt x="838" y="3"/>
                    </a:lnTo>
                    <a:lnTo>
                      <a:pt x="898" y="0"/>
                    </a:lnTo>
                    <a:lnTo>
                      <a:pt x="938" y="14"/>
                    </a:lnTo>
                    <a:lnTo>
                      <a:pt x="959" y="57"/>
                    </a:lnTo>
                    <a:lnTo>
                      <a:pt x="1024" y="68"/>
                    </a:lnTo>
                    <a:lnTo>
                      <a:pt x="1064" y="91"/>
                    </a:lnTo>
                    <a:lnTo>
                      <a:pt x="1153" y="86"/>
                    </a:lnTo>
                    <a:lnTo>
                      <a:pt x="1196" y="57"/>
                    </a:lnTo>
                    <a:lnTo>
                      <a:pt x="1291" y="120"/>
                    </a:lnTo>
                    <a:lnTo>
                      <a:pt x="1326" y="242"/>
                    </a:lnTo>
                    <a:lnTo>
                      <a:pt x="1365" y="284"/>
                    </a:lnTo>
                    <a:lnTo>
                      <a:pt x="1440" y="327"/>
                    </a:lnTo>
                    <a:lnTo>
                      <a:pt x="1385" y="393"/>
                    </a:lnTo>
                    <a:lnTo>
                      <a:pt x="1337" y="427"/>
                    </a:lnTo>
                    <a:lnTo>
                      <a:pt x="1285" y="490"/>
                    </a:lnTo>
                    <a:lnTo>
                      <a:pt x="1284" y="511"/>
                    </a:lnTo>
                    <a:lnTo>
                      <a:pt x="1141" y="606"/>
                    </a:lnTo>
                    <a:lnTo>
                      <a:pt x="348" y="679"/>
                    </a:lnTo>
                    <a:lnTo>
                      <a:pt x="263" y="675"/>
                    </a:lnTo>
                    <a:lnTo>
                      <a:pt x="267" y="719"/>
                    </a:lnTo>
                    <a:lnTo>
                      <a:pt x="0" y="7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1" name="Freeform 53"/>
              <p:cNvSpPr>
                <a:spLocks/>
              </p:cNvSpPr>
              <p:nvPr/>
            </p:nvSpPr>
            <p:spPr bwMode="gray">
              <a:xfrm>
                <a:off x="3340216" y="3395661"/>
                <a:ext cx="542791" cy="479449"/>
              </a:xfrm>
              <a:custGeom>
                <a:avLst/>
                <a:gdLst>
                  <a:gd name="T0" fmla="*/ 13 w 1115"/>
                  <a:gd name="T1" fmla="*/ 271 h 983"/>
                  <a:gd name="T2" fmla="*/ 55 w 1115"/>
                  <a:gd name="T3" fmla="*/ 372 h 983"/>
                  <a:gd name="T4" fmla="*/ 113 w 1115"/>
                  <a:gd name="T5" fmla="*/ 546 h 983"/>
                  <a:gd name="T6" fmla="*/ 80 w 1115"/>
                  <a:gd name="T7" fmla="*/ 663 h 983"/>
                  <a:gd name="T8" fmla="*/ 86 w 1115"/>
                  <a:gd name="T9" fmla="*/ 750 h 983"/>
                  <a:gd name="T10" fmla="*/ 38 w 1115"/>
                  <a:gd name="T11" fmla="*/ 812 h 983"/>
                  <a:gd name="T12" fmla="*/ 207 w 1115"/>
                  <a:gd name="T13" fmla="*/ 814 h 983"/>
                  <a:gd name="T14" fmla="*/ 444 w 1115"/>
                  <a:gd name="T15" fmla="*/ 857 h 983"/>
                  <a:gd name="T16" fmla="*/ 466 w 1115"/>
                  <a:gd name="T17" fmla="*/ 794 h 983"/>
                  <a:gd name="T18" fmla="*/ 560 w 1115"/>
                  <a:gd name="T19" fmla="*/ 869 h 983"/>
                  <a:gd name="T20" fmla="*/ 617 w 1115"/>
                  <a:gd name="T21" fmla="*/ 875 h 983"/>
                  <a:gd name="T22" fmla="*/ 659 w 1115"/>
                  <a:gd name="T23" fmla="*/ 942 h 983"/>
                  <a:gd name="T24" fmla="*/ 725 w 1115"/>
                  <a:gd name="T25" fmla="*/ 969 h 983"/>
                  <a:gd name="T26" fmla="*/ 776 w 1115"/>
                  <a:gd name="T27" fmla="*/ 932 h 983"/>
                  <a:gd name="T28" fmla="*/ 806 w 1115"/>
                  <a:gd name="T29" fmla="*/ 939 h 983"/>
                  <a:gd name="T30" fmla="*/ 849 w 1115"/>
                  <a:gd name="T31" fmla="*/ 963 h 983"/>
                  <a:gd name="T32" fmla="*/ 896 w 1115"/>
                  <a:gd name="T33" fmla="*/ 924 h 983"/>
                  <a:gd name="T34" fmla="*/ 887 w 1115"/>
                  <a:gd name="T35" fmla="*/ 865 h 983"/>
                  <a:gd name="T36" fmla="*/ 930 w 1115"/>
                  <a:gd name="T37" fmla="*/ 869 h 983"/>
                  <a:gd name="T38" fmla="*/ 973 w 1115"/>
                  <a:gd name="T39" fmla="*/ 897 h 983"/>
                  <a:gd name="T40" fmla="*/ 1011 w 1115"/>
                  <a:gd name="T41" fmla="*/ 912 h 983"/>
                  <a:gd name="T42" fmla="*/ 1046 w 1115"/>
                  <a:gd name="T43" fmla="*/ 949 h 983"/>
                  <a:gd name="T44" fmla="*/ 1066 w 1115"/>
                  <a:gd name="T45" fmla="*/ 951 h 983"/>
                  <a:gd name="T46" fmla="*/ 1086 w 1115"/>
                  <a:gd name="T47" fmla="*/ 947 h 983"/>
                  <a:gd name="T48" fmla="*/ 1115 w 1115"/>
                  <a:gd name="T49" fmla="*/ 922 h 983"/>
                  <a:gd name="T50" fmla="*/ 1070 w 1115"/>
                  <a:gd name="T51" fmla="*/ 899 h 983"/>
                  <a:gd name="T52" fmla="*/ 1033 w 1115"/>
                  <a:gd name="T53" fmla="*/ 879 h 983"/>
                  <a:gd name="T54" fmla="*/ 978 w 1115"/>
                  <a:gd name="T55" fmla="*/ 828 h 983"/>
                  <a:gd name="T56" fmla="*/ 1017 w 1115"/>
                  <a:gd name="T57" fmla="*/ 804 h 983"/>
                  <a:gd name="T58" fmla="*/ 1040 w 1115"/>
                  <a:gd name="T59" fmla="*/ 774 h 983"/>
                  <a:gd name="T60" fmla="*/ 1060 w 1115"/>
                  <a:gd name="T61" fmla="*/ 737 h 983"/>
                  <a:gd name="T62" fmla="*/ 1028 w 1115"/>
                  <a:gd name="T63" fmla="*/ 711 h 983"/>
                  <a:gd name="T64" fmla="*/ 967 w 1115"/>
                  <a:gd name="T65" fmla="*/ 761 h 983"/>
                  <a:gd name="T66" fmla="*/ 930 w 1115"/>
                  <a:gd name="T67" fmla="*/ 720 h 983"/>
                  <a:gd name="T68" fmla="*/ 950 w 1115"/>
                  <a:gd name="T69" fmla="*/ 721 h 983"/>
                  <a:gd name="T70" fmla="*/ 946 w 1115"/>
                  <a:gd name="T71" fmla="*/ 702 h 983"/>
                  <a:gd name="T72" fmla="*/ 934 w 1115"/>
                  <a:gd name="T73" fmla="*/ 703 h 983"/>
                  <a:gd name="T74" fmla="*/ 893 w 1115"/>
                  <a:gd name="T75" fmla="*/ 720 h 983"/>
                  <a:gd name="T76" fmla="*/ 798 w 1115"/>
                  <a:gd name="T77" fmla="*/ 713 h 983"/>
                  <a:gd name="T78" fmla="*/ 831 w 1115"/>
                  <a:gd name="T79" fmla="*/ 641 h 983"/>
                  <a:gd name="T80" fmla="*/ 891 w 1115"/>
                  <a:gd name="T81" fmla="*/ 668 h 983"/>
                  <a:gd name="T82" fmla="*/ 916 w 1115"/>
                  <a:gd name="T83" fmla="*/ 567 h 983"/>
                  <a:gd name="T84" fmla="*/ 527 w 1115"/>
                  <a:gd name="T85" fmla="*/ 499 h 983"/>
                  <a:gd name="T86" fmla="*/ 575 w 1115"/>
                  <a:gd name="T87" fmla="*/ 314 h 983"/>
                  <a:gd name="T88" fmla="*/ 622 w 1115"/>
                  <a:gd name="T89" fmla="*/ 195 h 983"/>
                  <a:gd name="T90" fmla="*/ 596 w 1115"/>
                  <a:gd name="T91" fmla="*/ 0 h 9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15"/>
                  <a:gd name="T139" fmla="*/ 0 h 983"/>
                  <a:gd name="T140" fmla="*/ 1115 w 1115"/>
                  <a:gd name="T141" fmla="*/ 983 h 98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15" h="983">
                    <a:moveTo>
                      <a:pt x="0" y="8"/>
                    </a:moveTo>
                    <a:lnTo>
                      <a:pt x="13" y="271"/>
                    </a:lnTo>
                    <a:lnTo>
                      <a:pt x="43" y="305"/>
                    </a:lnTo>
                    <a:lnTo>
                      <a:pt x="55" y="372"/>
                    </a:lnTo>
                    <a:lnTo>
                      <a:pt x="115" y="466"/>
                    </a:lnTo>
                    <a:lnTo>
                      <a:pt x="113" y="546"/>
                    </a:lnTo>
                    <a:lnTo>
                      <a:pt x="77" y="622"/>
                    </a:lnTo>
                    <a:lnTo>
                      <a:pt x="80" y="663"/>
                    </a:lnTo>
                    <a:lnTo>
                      <a:pt x="91" y="707"/>
                    </a:lnTo>
                    <a:lnTo>
                      <a:pt x="86" y="750"/>
                    </a:lnTo>
                    <a:lnTo>
                      <a:pt x="65" y="778"/>
                    </a:lnTo>
                    <a:lnTo>
                      <a:pt x="38" y="812"/>
                    </a:lnTo>
                    <a:lnTo>
                      <a:pt x="57" y="833"/>
                    </a:lnTo>
                    <a:lnTo>
                      <a:pt x="207" y="814"/>
                    </a:lnTo>
                    <a:lnTo>
                      <a:pt x="328" y="863"/>
                    </a:lnTo>
                    <a:lnTo>
                      <a:pt x="444" y="857"/>
                    </a:lnTo>
                    <a:lnTo>
                      <a:pt x="429" y="823"/>
                    </a:lnTo>
                    <a:lnTo>
                      <a:pt x="466" y="794"/>
                    </a:lnTo>
                    <a:lnTo>
                      <a:pt x="546" y="812"/>
                    </a:lnTo>
                    <a:lnTo>
                      <a:pt x="560" y="869"/>
                    </a:lnTo>
                    <a:lnTo>
                      <a:pt x="582" y="862"/>
                    </a:lnTo>
                    <a:lnTo>
                      <a:pt x="617" y="875"/>
                    </a:lnTo>
                    <a:lnTo>
                      <a:pt x="650" y="910"/>
                    </a:lnTo>
                    <a:lnTo>
                      <a:pt x="659" y="942"/>
                    </a:lnTo>
                    <a:lnTo>
                      <a:pt x="693" y="947"/>
                    </a:lnTo>
                    <a:lnTo>
                      <a:pt x="725" y="969"/>
                    </a:lnTo>
                    <a:lnTo>
                      <a:pt x="753" y="958"/>
                    </a:lnTo>
                    <a:lnTo>
                      <a:pt x="776" y="932"/>
                    </a:lnTo>
                    <a:lnTo>
                      <a:pt x="773" y="910"/>
                    </a:lnTo>
                    <a:lnTo>
                      <a:pt x="806" y="939"/>
                    </a:lnTo>
                    <a:lnTo>
                      <a:pt x="825" y="914"/>
                    </a:lnTo>
                    <a:lnTo>
                      <a:pt x="849" y="963"/>
                    </a:lnTo>
                    <a:lnTo>
                      <a:pt x="884" y="939"/>
                    </a:lnTo>
                    <a:lnTo>
                      <a:pt x="896" y="924"/>
                    </a:lnTo>
                    <a:lnTo>
                      <a:pt x="884" y="910"/>
                    </a:lnTo>
                    <a:lnTo>
                      <a:pt x="887" y="865"/>
                    </a:lnTo>
                    <a:lnTo>
                      <a:pt x="898" y="865"/>
                    </a:lnTo>
                    <a:lnTo>
                      <a:pt x="930" y="869"/>
                    </a:lnTo>
                    <a:lnTo>
                      <a:pt x="939" y="899"/>
                    </a:lnTo>
                    <a:lnTo>
                      <a:pt x="973" y="897"/>
                    </a:lnTo>
                    <a:lnTo>
                      <a:pt x="1004" y="918"/>
                    </a:lnTo>
                    <a:lnTo>
                      <a:pt x="1011" y="912"/>
                    </a:lnTo>
                    <a:lnTo>
                      <a:pt x="1024" y="935"/>
                    </a:lnTo>
                    <a:lnTo>
                      <a:pt x="1046" y="949"/>
                    </a:lnTo>
                    <a:lnTo>
                      <a:pt x="1035" y="983"/>
                    </a:lnTo>
                    <a:lnTo>
                      <a:pt x="1066" y="951"/>
                    </a:lnTo>
                    <a:lnTo>
                      <a:pt x="1087" y="970"/>
                    </a:lnTo>
                    <a:lnTo>
                      <a:pt x="1086" y="947"/>
                    </a:lnTo>
                    <a:lnTo>
                      <a:pt x="1113" y="939"/>
                    </a:lnTo>
                    <a:lnTo>
                      <a:pt x="1115" y="922"/>
                    </a:lnTo>
                    <a:lnTo>
                      <a:pt x="1085" y="917"/>
                    </a:lnTo>
                    <a:lnTo>
                      <a:pt x="1070" y="899"/>
                    </a:lnTo>
                    <a:lnTo>
                      <a:pt x="1044" y="903"/>
                    </a:lnTo>
                    <a:lnTo>
                      <a:pt x="1033" y="879"/>
                    </a:lnTo>
                    <a:lnTo>
                      <a:pt x="1004" y="879"/>
                    </a:lnTo>
                    <a:lnTo>
                      <a:pt x="978" y="828"/>
                    </a:lnTo>
                    <a:lnTo>
                      <a:pt x="993" y="815"/>
                    </a:lnTo>
                    <a:lnTo>
                      <a:pt x="1017" y="804"/>
                    </a:lnTo>
                    <a:lnTo>
                      <a:pt x="1022" y="778"/>
                    </a:lnTo>
                    <a:lnTo>
                      <a:pt x="1040" y="774"/>
                    </a:lnTo>
                    <a:lnTo>
                      <a:pt x="1070" y="747"/>
                    </a:lnTo>
                    <a:lnTo>
                      <a:pt x="1060" y="737"/>
                    </a:lnTo>
                    <a:lnTo>
                      <a:pt x="1061" y="685"/>
                    </a:lnTo>
                    <a:lnTo>
                      <a:pt x="1028" y="711"/>
                    </a:lnTo>
                    <a:lnTo>
                      <a:pt x="995" y="716"/>
                    </a:lnTo>
                    <a:lnTo>
                      <a:pt x="967" y="761"/>
                    </a:lnTo>
                    <a:lnTo>
                      <a:pt x="922" y="737"/>
                    </a:lnTo>
                    <a:lnTo>
                      <a:pt x="930" y="720"/>
                    </a:lnTo>
                    <a:lnTo>
                      <a:pt x="949" y="713"/>
                    </a:lnTo>
                    <a:lnTo>
                      <a:pt x="950" y="721"/>
                    </a:lnTo>
                    <a:lnTo>
                      <a:pt x="963" y="694"/>
                    </a:lnTo>
                    <a:lnTo>
                      <a:pt x="946" y="702"/>
                    </a:lnTo>
                    <a:lnTo>
                      <a:pt x="939" y="690"/>
                    </a:lnTo>
                    <a:lnTo>
                      <a:pt x="934" y="703"/>
                    </a:lnTo>
                    <a:lnTo>
                      <a:pt x="911" y="693"/>
                    </a:lnTo>
                    <a:lnTo>
                      <a:pt x="893" y="720"/>
                    </a:lnTo>
                    <a:lnTo>
                      <a:pt x="858" y="726"/>
                    </a:lnTo>
                    <a:lnTo>
                      <a:pt x="798" y="713"/>
                    </a:lnTo>
                    <a:lnTo>
                      <a:pt x="793" y="696"/>
                    </a:lnTo>
                    <a:lnTo>
                      <a:pt x="831" y="641"/>
                    </a:lnTo>
                    <a:lnTo>
                      <a:pt x="868" y="643"/>
                    </a:lnTo>
                    <a:lnTo>
                      <a:pt x="891" y="668"/>
                    </a:lnTo>
                    <a:lnTo>
                      <a:pt x="986" y="684"/>
                    </a:lnTo>
                    <a:lnTo>
                      <a:pt x="916" y="567"/>
                    </a:lnTo>
                    <a:lnTo>
                      <a:pt x="928" y="483"/>
                    </a:lnTo>
                    <a:lnTo>
                      <a:pt x="527" y="499"/>
                    </a:lnTo>
                    <a:lnTo>
                      <a:pt x="530" y="453"/>
                    </a:lnTo>
                    <a:lnTo>
                      <a:pt x="575" y="314"/>
                    </a:lnTo>
                    <a:lnTo>
                      <a:pt x="644" y="221"/>
                    </a:lnTo>
                    <a:lnTo>
                      <a:pt x="622" y="195"/>
                    </a:lnTo>
                    <a:lnTo>
                      <a:pt x="630" y="105"/>
                    </a:lnTo>
                    <a:lnTo>
                      <a:pt x="596" y="0"/>
                    </a:lnTo>
                    <a:lnTo>
                      <a:pt x="0" y="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2" name="Freeform 54"/>
              <p:cNvSpPr>
                <a:spLocks/>
              </p:cNvSpPr>
              <p:nvPr/>
            </p:nvSpPr>
            <p:spPr bwMode="gray">
              <a:xfrm>
                <a:off x="5267758" y="1331690"/>
                <a:ext cx="352766" cy="560332"/>
              </a:xfrm>
              <a:custGeom>
                <a:avLst/>
                <a:gdLst>
                  <a:gd name="T0" fmla="*/ 0 w 724"/>
                  <a:gd name="T1" fmla="*/ 624 h 1150"/>
                  <a:gd name="T2" fmla="*/ 42 w 724"/>
                  <a:gd name="T3" fmla="*/ 626 h 1150"/>
                  <a:gd name="T4" fmla="*/ 46 w 724"/>
                  <a:gd name="T5" fmla="*/ 553 h 1150"/>
                  <a:gd name="T6" fmla="*/ 96 w 724"/>
                  <a:gd name="T7" fmla="*/ 449 h 1150"/>
                  <a:gd name="T8" fmla="*/ 73 w 724"/>
                  <a:gd name="T9" fmla="*/ 374 h 1150"/>
                  <a:gd name="T10" fmla="*/ 94 w 724"/>
                  <a:gd name="T11" fmla="*/ 276 h 1150"/>
                  <a:gd name="T12" fmla="*/ 92 w 724"/>
                  <a:gd name="T13" fmla="*/ 237 h 1150"/>
                  <a:gd name="T14" fmla="*/ 174 w 724"/>
                  <a:gd name="T15" fmla="*/ 19 h 1150"/>
                  <a:gd name="T16" fmla="*/ 198 w 724"/>
                  <a:gd name="T17" fmla="*/ 19 h 1150"/>
                  <a:gd name="T18" fmla="*/ 209 w 724"/>
                  <a:gd name="T19" fmla="*/ 63 h 1150"/>
                  <a:gd name="T20" fmla="*/ 313 w 724"/>
                  <a:gd name="T21" fmla="*/ 24 h 1150"/>
                  <a:gd name="T22" fmla="*/ 314 w 724"/>
                  <a:gd name="T23" fmla="*/ 7 h 1150"/>
                  <a:gd name="T24" fmla="*/ 343 w 724"/>
                  <a:gd name="T25" fmla="*/ 0 h 1150"/>
                  <a:gd name="T26" fmla="*/ 397 w 724"/>
                  <a:gd name="T27" fmla="*/ 26 h 1150"/>
                  <a:gd name="T28" fmla="*/ 438 w 724"/>
                  <a:gd name="T29" fmla="*/ 61 h 1150"/>
                  <a:gd name="T30" fmla="*/ 531 w 724"/>
                  <a:gd name="T31" fmla="*/ 379 h 1150"/>
                  <a:gd name="T32" fmla="*/ 595 w 724"/>
                  <a:gd name="T33" fmla="*/ 380 h 1150"/>
                  <a:gd name="T34" fmla="*/ 606 w 724"/>
                  <a:gd name="T35" fmla="*/ 399 h 1150"/>
                  <a:gd name="T36" fmla="*/ 596 w 724"/>
                  <a:gd name="T37" fmla="*/ 412 h 1150"/>
                  <a:gd name="T38" fmla="*/ 644 w 724"/>
                  <a:gd name="T39" fmla="*/ 484 h 1150"/>
                  <a:gd name="T40" fmla="*/ 655 w 724"/>
                  <a:gd name="T41" fmla="*/ 468 h 1150"/>
                  <a:gd name="T42" fmla="*/ 706 w 724"/>
                  <a:gd name="T43" fmla="*/ 516 h 1150"/>
                  <a:gd name="T44" fmla="*/ 687 w 724"/>
                  <a:gd name="T45" fmla="*/ 528 h 1150"/>
                  <a:gd name="T46" fmla="*/ 691 w 724"/>
                  <a:gd name="T47" fmla="*/ 542 h 1150"/>
                  <a:gd name="T48" fmla="*/ 724 w 724"/>
                  <a:gd name="T49" fmla="*/ 541 h 1150"/>
                  <a:gd name="T50" fmla="*/ 700 w 724"/>
                  <a:gd name="T51" fmla="*/ 601 h 1150"/>
                  <a:gd name="T52" fmla="*/ 670 w 724"/>
                  <a:gd name="T53" fmla="*/ 595 h 1150"/>
                  <a:gd name="T54" fmla="*/ 644 w 724"/>
                  <a:gd name="T55" fmla="*/ 618 h 1150"/>
                  <a:gd name="T56" fmla="*/ 646 w 724"/>
                  <a:gd name="T57" fmla="*/ 643 h 1150"/>
                  <a:gd name="T58" fmla="*/ 625 w 724"/>
                  <a:gd name="T59" fmla="*/ 656 h 1150"/>
                  <a:gd name="T60" fmla="*/ 600 w 724"/>
                  <a:gd name="T61" fmla="*/ 649 h 1150"/>
                  <a:gd name="T62" fmla="*/ 601 w 724"/>
                  <a:gd name="T63" fmla="*/ 686 h 1150"/>
                  <a:gd name="T64" fmla="*/ 582 w 724"/>
                  <a:gd name="T65" fmla="*/ 676 h 1150"/>
                  <a:gd name="T66" fmla="*/ 576 w 724"/>
                  <a:gd name="T67" fmla="*/ 718 h 1150"/>
                  <a:gd name="T68" fmla="*/ 542 w 724"/>
                  <a:gd name="T69" fmla="*/ 682 h 1150"/>
                  <a:gd name="T70" fmla="*/ 516 w 724"/>
                  <a:gd name="T71" fmla="*/ 716 h 1150"/>
                  <a:gd name="T72" fmla="*/ 485 w 724"/>
                  <a:gd name="T73" fmla="*/ 730 h 1150"/>
                  <a:gd name="T74" fmla="*/ 479 w 724"/>
                  <a:gd name="T75" fmla="*/ 766 h 1150"/>
                  <a:gd name="T76" fmla="*/ 447 w 724"/>
                  <a:gd name="T77" fmla="*/ 757 h 1150"/>
                  <a:gd name="T78" fmla="*/ 460 w 724"/>
                  <a:gd name="T79" fmla="*/ 727 h 1150"/>
                  <a:gd name="T80" fmla="*/ 438 w 724"/>
                  <a:gd name="T81" fmla="*/ 698 h 1150"/>
                  <a:gd name="T82" fmla="*/ 414 w 724"/>
                  <a:gd name="T83" fmla="*/ 743 h 1150"/>
                  <a:gd name="T84" fmla="*/ 423 w 724"/>
                  <a:gd name="T85" fmla="*/ 835 h 1150"/>
                  <a:gd name="T86" fmla="*/ 407 w 724"/>
                  <a:gd name="T87" fmla="*/ 858 h 1150"/>
                  <a:gd name="T88" fmla="*/ 387 w 724"/>
                  <a:gd name="T89" fmla="*/ 861 h 1150"/>
                  <a:gd name="T90" fmla="*/ 369 w 724"/>
                  <a:gd name="T91" fmla="*/ 857 h 1150"/>
                  <a:gd name="T92" fmla="*/ 346 w 724"/>
                  <a:gd name="T93" fmla="*/ 913 h 1150"/>
                  <a:gd name="T94" fmla="*/ 314 w 724"/>
                  <a:gd name="T95" fmla="*/ 911 h 1150"/>
                  <a:gd name="T96" fmla="*/ 317 w 724"/>
                  <a:gd name="T97" fmla="*/ 957 h 1150"/>
                  <a:gd name="T98" fmla="*/ 297 w 724"/>
                  <a:gd name="T99" fmla="*/ 921 h 1150"/>
                  <a:gd name="T100" fmla="*/ 250 w 724"/>
                  <a:gd name="T101" fmla="*/ 960 h 1150"/>
                  <a:gd name="T102" fmla="*/ 242 w 724"/>
                  <a:gd name="T103" fmla="*/ 989 h 1150"/>
                  <a:gd name="T104" fmla="*/ 257 w 724"/>
                  <a:gd name="T105" fmla="*/ 1009 h 1150"/>
                  <a:gd name="T106" fmla="*/ 237 w 724"/>
                  <a:gd name="T107" fmla="*/ 1020 h 1150"/>
                  <a:gd name="T108" fmla="*/ 241 w 724"/>
                  <a:gd name="T109" fmla="*/ 1054 h 1150"/>
                  <a:gd name="T110" fmla="*/ 219 w 724"/>
                  <a:gd name="T111" fmla="*/ 1079 h 1150"/>
                  <a:gd name="T112" fmla="*/ 213 w 724"/>
                  <a:gd name="T113" fmla="*/ 1150 h 1150"/>
                  <a:gd name="T114" fmla="*/ 202 w 724"/>
                  <a:gd name="T115" fmla="*/ 1150 h 1150"/>
                  <a:gd name="T116" fmla="*/ 134 w 724"/>
                  <a:gd name="T117" fmla="*/ 1055 h 1150"/>
                  <a:gd name="T118" fmla="*/ 0 w 724"/>
                  <a:gd name="T119" fmla="*/ 624 h 1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24"/>
                  <a:gd name="T181" fmla="*/ 0 h 1150"/>
                  <a:gd name="T182" fmla="*/ 724 w 724"/>
                  <a:gd name="T183" fmla="*/ 1150 h 1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24" h="1150">
                    <a:moveTo>
                      <a:pt x="0" y="624"/>
                    </a:moveTo>
                    <a:lnTo>
                      <a:pt x="42" y="626"/>
                    </a:lnTo>
                    <a:lnTo>
                      <a:pt x="46" y="553"/>
                    </a:lnTo>
                    <a:lnTo>
                      <a:pt x="96" y="449"/>
                    </a:lnTo>
                    <a:lnTo>
                      <a:pt x="73" y="374"/>
                    </a:lnTo>
                    <a:lnTo>
                      <a:pt x="94" y="276"/>
                    </a:lnTo>
                    <a:lnTo>
                      <a:pt x="92" y="237"/>
                    </a:lnTo>
                    <a:lnTo>
                      <a:pt x="174" y="19"/>
                    </a:lnTo>
                    <a:lnTo>
                      <a:pt x="198" y="19"/>
                    </a:lnTo>
                    <a:lnTo>
                      <a:pt x="209" y="63"/>
                    </a:lnTo>
                    <a:lnTo>
                      <a:pt x="313" y="24"/>
                    </a:lnTo>
                    <a:lnTo>
                      <a:pt x="314" y="7"/>
                    </a:lnTo>
                    <a:lnTo>
                      <a:pt x="343" y="0"/>
                    </a:lnTo>
                    <a:lnTo>
                      <a:pt x="397" y="26"/>
                    </a:lnTo>
                    <a:lnTo>
                      <a:pt x="438" y="61"/>
                    </a:lnTo>
                    <a:lnTo>
                      <a:pt x="531" y="379"/>
                    </a:lnTo>
                    <a:lnTo>
                      <a:pt x="595" y="380"/>
                    </a:lnTo>
                    <a:lnTo>
                      <a:pt x="606" y="399"/>
                    </a:lnTo>
                    <a:lnTo>
                      <a:pt x="596" y="412"/>
                    </a:lnTo>
                    <a:lnTo>
                      <a:pt x="644" y="484"/>
                    </a:lnTo>
                    <a:lnTo>
                      <a:pt x="655" y="468"/>
                    </a:lnTo>
                    <a:lnTo>
                      <a:pt x="706" y="516"/>
                    </a:lnTo>
                    <a:lnTo>
                      <a:pt x="687" y="528"/>
                    </a:lnTo>
                    <a:lnTo>
                      <a:pt x="691" y="542"/>
                    </a:lnTo>
                    <a:lnTo>
                      <a:pt x="724" y="541"/>
                    </a:lnTo>
                    <a:lnTo>
                      <a:pt x="700" y="601"/>
                    </a:lnTo>
                    <a:lnTo>
                      <a:pt x="670" y="595"/>
                    </a:lnTo>
                    <a:lnTo>
                      <a:pt x="644" y="618"/>
                    </a:lnTo>
                    <a:lnTo>
                      <a:pt x="646" y="643"/>
                    </a:lnTo>
                    <a:lnTo>
                      <a:pt x="625" y="656"/>
                    </a:lnTo>
                    <a:lnTo>
                      <a:pt x="600" y="649"/>
                    </a:lnTo>
                    <a:lnTo>
                      <a:pt x="601" y="686"/>
                    </a:lnTo>
                    <a:lnTo>
                      <a:pt x="582" y="676"/>
                    </a:lnTo>
                    <a:lnTo>
                      <a:pt x="576" y="718"/>
                    </a:lnTo>
                    <a:lnTo>
                      <a:pt x="542" y="682"/>
                    </a:lnTo>
                    <a:lnTo>
                      <a:pt x="516" y="716"/>
                    </a:lnTo>
                    <a:lnTo>
                      <a:pt x="485" y="730"/>
                    </a:lnTo>
                    <a:lnTo>
                      <a:pt x="479" y="766"/>
                    </a:lnTo>
                    <a:lnTo>
                      <a:pt x="447" y="757"/>
                    </a:lnTo>
                    <a:lnTo>
                      <a:pt x="460" y="727"/>
                    </a:lnTo>
                    <a:lnTo>
                      <a:pt x="438" y="698"/>
                    </a:lnTo>
                    <a:lnTo>
                      <a:pt x="414" y="743"/>
                    </a:lnTo>
                    <a:lnTo>
                      <a:pt x="423" y="835"/>
                    </a:lnTo>
                    <a:lnTo>
                      <a:pt x="407" y="858"/>
                    </a:lnTo>
                    <a:lnTo>
                      <a:pt x="387" y="861"/>
                    </a:lnTo>
                    <a:lnTo>
                      <a:pt x="369" y="857"/>
                    </a:lnTo>
                    <a:lnTo>
                      <a:pt x="346" y="913"/>
                    </a:lnTo>
                    <a:lnTo>
                      <a:pt x="314" y="911"/>
                    </a:lnTo>
                    <a:lnTo>
                      <a:pt x="317" y="957"/>
                    </a:lnTo>
                    <a:lnTo>
                      <a:pt x="297" y="921"/>
                    </a:lnTo>
                    <a:lnTo>
                      <a:pt x="250" y="960"/>
                    </a:lnTo>
                    <a:lnTo>
                      <a:pt x="242" y="989"/>
                    </a:lnTo>
                    <a:lnTo>
                      <a:pt x="257" y="1009"/>
                    </a:lnTo>
                    <a:lnTo>
                      <a:pt x="237" y="1020"/>
                    </a:lnTo>
                    <a:lnTo>
                      <a:pt x="241" y="1054"/>
                    </a:lnTo>
                    <a:lnTo>
                      <a:pt x="219" y="1079"/>
                    </a:lnTo>
                    <a:lnTo>
                      <a:pt x="213" y="1150"/>
                    </a:lnTo>
                    <a:lnTo>
                      <a:pt x="202" y="1150"/>
                    </a:lnTo>
                    <a:lnTo>
                      <a:pt x="134" y="1055"/>
                    </a:lnTo>
                    <a:lnTo>
                      <a:pt x="0" y="62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3" name="Freeform 55"/>
              <p:cNvSpPr>
                <a:spLocks/>
              </p:cNvSpPr>
              <p:nvPr/>
            </p:nvSpPr>
            <p:spPr bwMode="gray">
              <a:xfrm>
                <a:off x="4675268" y="2399732"/>
                <a:ext cx="439495" cy="217311"/>
              </a:xfrm>
              <a:custGeom>
                <a:avLst/>
                <a:gdLst>
                  <a:gd name="T0" fmla="*/ 23 w 901"/>
                  <a:gd name="T1" fmla="*/ 260 h 447"/>
                  <a:gd name="T2" fmla="*/ 198 w 901"/>
                  <a:gd name="T3" fmla="*/ 150 h 447"/>
                  <a:gd name="T4" fmla="*/ 277 w 901"/>
                  <a:gd name="T5" fmla="*/ 110 h 447"/>
                  <a:gd name="T6" fmla="*/ 354 w 901"/>
                  <a:gd name="T7" fmla="*/ 171 h 447"/>
                  <a:gd name="T8" fmla="*/ 436 w 901"/>
                  <a:gd name="T9" fmla="*/ 224 h 447"/>
                  <a:gd name="T10" fmla="*/ 503 w 901"/>
                  <a:gd name="T11" fmla="*/ 233 h 447"/>
                  <a:gd name="T12" fmla="*/ 503 w 901"/>
                  <a:gd name="T13" fmla="*/ 276 h 447"/>
                  <a:gd name="T14" fmla="*/ 469 w 901"/>
                  <a:gd name="T15" fmla="*/ 361 h 447"/>
                  <a:gd name="T16" fmla="*/ 521 w 901"/>
                  <a:gd name="T17" fmla="*/ 382 h 447"/>
                  <a:gd name="T18" fmla="*/ 554 w 901"/>
                  <a:gd name="T19" fmla="*/ 401 h 447"/>
                  <a:gd name="T20" fmla="*/ 582 w 901"/>
                  <a:gd name="T21" fmla="*/ 410 h 447"/>
                  <a:gd name="T22" fmla="*/ 627 w 901"/>
                  <a:gd name="T23" fmla="*/ 412 h 447"/>
                  <a:gd name="T24" fmla="*/ 678 w 901"/>
                  <a:gd name="T25" fmla="*/ 436 h 447"/>
                  <a:gd name="T26" fmla="*/ 592 w 901"/>
                  <a:gd name="T27" fmla="*/ 342 h 447"/>
                  <a:gd name="T28" fmla="*/ 614 w 901"/>
                  <a:gd name="T29" fmla="*/ 322 h 447"/>
                  <a:gd name="T30" fmla="*/ 608 w 901"/>
                  <a:gd name="T31" fmla="*/ 180 h 447"/>
                  <a:gd name="T32" fmla="*/ 646 w 901"/>
                  <a:gd name="T33" fmla="*/ 94 h 447"/>
                  <a:gd name="T34" fmla="*/ 690 w 901"/>
                  <a:gd name="T35" fmla="*/ 57 h 447"/>
                  <a:gd name="T36" fmla="*/ 652 w 901"/>
                  <a:gd name="T37" fmla="*/ 106 h 447"/>
                  <a:gd name="T38" fmla="*/ 646 w 901"/>
                  <a:gd name="T39" fmla="*/ 179 h 447"/>
                  <a:gd name="T40" fmla="*/ 655 w 901"/>
                  <a:gd name="T41" fmla="*/ 206 h 447"/>
                  <a:gd name="T42" fmla="*/ 670 w 901"/>
                  <a:gd name="T43" fmla="*/ 248 h 447"/>
                  <a:gd name="T44" fmla="*/ 642 w 901"/>
                  <a:gd name="T45" fmla="*/ 267 h 447"/>
                  <a:gd name="T46" fmla="*/ 683 w 901"/>
                  <a:gd name="T47" fmla="*/ 279 h 447"/>
                  <a:gd name="T48" fmla="*/ 663 w 901"/>
                  <a:gd name="T49" fmla="*/ 293 h 447"/>
                  <a:gd name="T50" fmla="*/ 723 w 901"/>
                  <a:gd name="T51" fmla="*/ 380 h 447"/>
                  <a:gd name="T52" fmla="*/ 749 w 901"/>
                  <a:gd name="T53" fmla="*/ 400 h 447"/>
                  <a:gd name="T54" fmla="*/ 764 w 901"/>
                  <a:gd name="T55" fmla="*/ 412 h 447"/>
                  <a:gd name="T56" fmla="*/ 768 w 901"/>
                  <a:gd name="T57" fmla="*/ 439 h 447"/>
                  <a:gd name="T58" fmla="*/ 816 w 901"/>
                  <a:gd name="T59" fmla="*/ 429 h 447"/>
                  <a:gd name="T60" fmla="*/ 881 w 901"/>
                  <a:gd name="T61" fmla="*/ 344 h 447"/>
                  <a:gd name="T62" fmla="*/ 881 w 901"/>
                  <a:gd name="T63" fmla="*/ 395 h 447"/>
                  <a:gd name="T64" fmla="*/ 874 w 901"/>
                  <a:gd name="T65" fmla="*/ 443 h 447"/>
                  <a:gd name="T66" fmla="*/ 901 w 901"/>
                  <a:gd name="T67" fmla="*/ 284 h 447"/>
                  <a:gd name="T68" fmla="*/ 776 w 901"/>
                  <a:gd name="T69" fmla="*/ 309 h 447"/>
                  <a:gd name="T70" fmla="*/ 693 w 901"/>
                  <a:gd name="T71" fmla="*/ 0 h 4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1"/>
                  <a:gd name="T109" fmla="*/ 0 h 447"/>
                  <a:gd name="T110" fmla="*/ 901 w 901"/>
                  <a:gd name="T111" fmla="*/ 447 h 4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1" h="447">
                    <a:moveTo>
                      <a:pt x="0" y="133"/>
                    </a:moveTo>
                    <a:lnTo>
                      <a:pt x="23" y="260"/>
                    </a:lnTo>
                    <a:lnTo>
                      <a:pt x="91" y="180"/>
                    </a:lnTo>
                    <a:lnTo>
                      <a:pt x="198" y="150"/>
                    </a:lnTo>
                    <a:lnTo>
                      <a:pt x="219" y="116"/>
                    </a:lnTo>
                    <a:lnTo>
                      <a:pt x="277" y="110"/>
                    </a:lnTo>
                    <a:lnTo>
                      <a:pt x="326" y="132"/>
                    </a:lnTo>
                    <a:lnTo>
                      <a:pt x="354" y="171"/>
                    </a:lnTo>
                    <a:lnTo>
                      <a:pt x="406" y="186"/>
                    </a:lnTo>
                    <a:lnTo>
                      <a:pt x="436" y="224"/>
                    </a:lnTo>
                    <a:lnTo>
                      <a:pt x="482" y="245"/>
                    </a:lnTo>
                    <a:lnTo>
                      <a:pt x="503" y="233"/>
                    </a:lnTo>
                    <a:lnTo>
                      <a:pt x="514" y="257"/>
                    </a:lnTo>
                    <a:lnTo>
                      <a:pt x="503" y="276"/>
                    </a:lnTo>
                    <a:lnTo>
                      <a:pt x="502" y="304"/>
                    </a:lnTo>
                    <a:lnTo>
                      <a:pt x="469" y="361"/>
                    </a:lnTo>
                    <a:lnTo>
                      <a:pt x="482" y="399"/>
                    </a:lnTo>
                    <a:lnTo>
                      <a:pt x="521" y="382"/>
                    </a:lnTo>
                    <a:lnTo>
                      <a:pt x="523" y="363"/>
                    </a:lnTo>
                    <a:lnTo>
                      <a:pt x="554" y="401"/>
                    </a:lnTo>
                    <a:lnTo>
                      <a:pt x="561" y="383"/>
                    </a:lnTo>
                    <a:lnTo>
                      <a:pt x="582" y="410"/>
                    </a:lnTo>
                    <a:lnTo>
                      <a:pt x="593" y="396"/>
                    </a:lnTo>
                    <a:lnTo>
                      <a:pt x="627" y="412"/>
                    </a:lnTo>
                    <a:lnTo>
                      <a:pt x="646" y="403"/>
                    </a:lnTo>
                    <a:lnTo>
                      <a:pt x="678" y="436"/>
                    </a:lnTo>
                    <a:lnTo>
                      <a:pt x="653" y="388"/>
                    </a:lnTo>
                    <a:lnTo>
                      <a:pt x="592" y="342"/>
                    </a:lnTo>
                    <a:lnTo>
                      <a:pt x="650" y="370"/>
                    </a:lnTo>
                    <a:lnTo>
                      <a:pt x="614" y="322"/>
                    </a:lnTo>
                    <a:lnTo>
                      <a:pt x="603" y="279"/>
                    </a:lnTo>
                    <a:lnTo>
                      <a:pt x="608" y="180"/>
                    </a:lnTo>
                    <a:lnTo>
                      <a:pt x="572" y="159"/>
                    </a:lnTo>
                    <a:lnTo>
                      <a:pt x="646" y="94"/>
                    </a:lnTo>
                    <a:lnTo>
                      <a:pt x="648" y="55"/>
                    </a:lnTo>
                    <a:lnTo>
                      <a:pt x="690" y="57"/>
                    </a:lnTo>
                    <a:lnTo>
                      <a:pt x="681" y="93"/>
                    </a:lnTo>
                    <a:lnTo>
                      <a:pt x="652" y="106"/>
                    </a:lnTo>
                    <a:lnTo>
                      <a:pt x="638" y="145"/>
                    </a:lnTo>
                    <a:lnTo>
                      <a:pt x="646" y="179"/>
                    </a:lnTo>
                    <a:lnTo>
                      <a:pt x="666" y="165"/>
                    </a:lnTo>
                    <a:lnTo>
                      <a:pt x="655" y="206"/>
                    </a:lnTo>
                    <a:lnTo>
                      <a:pt x="664" y="227"/>
                    </a:lnTo>
                    <a:lnTo>
                      <a:pt x="670" y="248"/>
                    </a:lnTo>
                    <a:lnTo>
                      <a:pt x="650" y="238"/>
                    </a:lnTo>
                    <a:lnTo>
                      <a:pt x="642" y="267"/>
                    </a:lnTo>
                    <a:lnTo>
                      <a:pt x="686" y="258"/>
                    </a:lnTo>
                    <a:lnTo>
                      <a:pt x="683" y="279"/>
                    </a:lnTo>
                    <a:lnTo>
                      <a:pt x="704" y="295"/>
                    </a:lnTo>
                    <a:lnTo>
                      <a:pt x="663" y="293"/>
                    </a:lnTo>
                    <a:lnTo>
                      <a:pt x="676" y="355"/>
                    </a:lnTo>
                    <a:lnTo>
                      <a:pt x="723" y="380"/>
                    </a:lnTo>
                    <a:lnTo>
                      <a:pt x="746" y="349"/>
                    </a:lnTo>
                    <a:lnTo>
                      <a:pt x="749" y="400"/>
                    </a:lnTo>
                    <a:lnTo>
                      <a:pt x="780" y="390"/>
                    </a:lnTo>
                    <a:lnTo>
                      <a:pt x="764" y="412"/>
                    </a:lnTo>
                    <a:lnTo>
                      <a:pt x="785" y="412"/>
                    </a:lnTo>
                    <a:lnTo>
                      <a:pt x="768" y="439"/>
                    </a:lnTo>
                    <a:lnTo>
                      <a:pt x="776" y="447"/>
                    </a:lnTo>
                    <a:lnTo>
                      <a:pt x="816" y="429"/>
                    </a:lnTo>
                    <a:lnTo>
                      <a:pt x="866" y="402"/>
                    </a:lnTo>
                    <a:lnTo>
                      <a:pt x="881" y="344"/>
                    </a:lnTo>
                    <a:lnTo>
                      <a:pt x="887" y="378"/>
                    </a:lnTo>
                    <a:lnTo>
                      <a:pt x="881" y="395"/>
                    </a:lnTo>
                    <a:lnTo>
                      <a:pt x="871" y="426"/>
                    </a:lnTo>
                    <a:lnTo>
                      <a:pt x="874" y="443"/>
                    </a:lnTo>
                    <a:lnTo>
                      <a:pt x="893" y="394"/>
                    </a:lnTo>
                    <a:lnTo>
                      <a:pt x="901" y="284"/>
                    </a:lnTo>
                    <a:lnTo>
                      <a:pt x="846" y="296"/>
                    </a:lnTo>
                    <a:lnTo>
                      <a:pt x="776" y="309"/>
                    </a:lnTo>
                    <a:lnTo>
                      <a:pt x="771" y="285"/>
                    </a:lnTo>
                    <a:lnTo>
                      <a:pt x="693" y="0"/>
                    </a:lnTo>
                    <a:lnTo>
                      <a:pt x="0" y="13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74" name="Group 194"/>
              <p:cNvGrpSpPr/>
              <p:nvPr/>
            </p:nvGrpSpPr>
            <p:grpSpPr bwMode="gray">
              <a:xfrm>
                <a:off x="5156666" y="1921257"/>
                <a:ext cx="336199" cy="183204"/>
                <a:chOff x="5156666" y="1921257"/>
                <a:chExt cx="336199" cy="183204"/>
              </a:xfrm>
              <a:grpFill/>
            </p:grpSpPr>
            <p:sp>
              <p:nvSpPr>
                <p:cNvPr id="214" name="Freeform 56"/>
                <p:cNvSpPr>
                  <a:spLocks/>
                </p:cNvSpPr>
                <p:nvPr/>
              </p:nvSpPr>
              <p:spPr bwMode="gray">
                <a:xfrm>
                  <a:off x="5156666" y="1921257"/>
                  <a:ext cx="323531" cy="164689"/>
                </a:xfrm>
                <a:custGeom>
                  <a:avLst/>
                  <a:gdLst>
                    <a:gd name="T0" fmla="*/ 0 w 663"/>
                    <a:gd name="T1" fmla="*/ 137 h 337"/>
                    <a:gd name="T2" fmla="*/ 2 w 663"/>
                    <a:gd name="T3" fmla="*/ 316 h 337"/>
                    <a:gd name="T4" fmla="*/ 310 w 663"/>
                    <a:gd name="T5" fmla="*/ 251 h 337"/>
                    <a:gd name="T6" fmla="*/ 363 w 663"/>
                    <a:gd name="T7" fmla="*/ 232 h 337"/>
                    <a:gd name="T8" fmla="*/ 386 w 663"/>
                    <a:gd name="T9" fmla="*/ 237 h 337"/>
                    <a:gd name="T10" fmla="*/ 408 w 663"/>
                    <a:gd name="T11" fmla="*/ 287 h 337"/>
                    <a:gd name="T12" fmla="*/ 442 w 663"/>
                    <a:gd name="T13" fmla="*/ 293 h 337"/>
                    <a:gd name="T14" fmla="*/ 464 w 663"/>
                    <a:gd name="T15" fmla="*/ 334 h 337"/>
                    <a:gd name="T16" fmla="*/ 484 w 663"/>
                    <a:gd name="T17" fmla="*/ 337 h 337"/>
                    <a:gd name="T18" fmla="*/ 493 w 663"/>
                    <a:gd name="T19" fmla="*/ 308 h 337"/>
                    <a:gd name="T20" fmla="*/ 510 w 663"/>
                    <a:gd name="T21" fmla="*/ 297 h 337"/>
                    <a:gd name="T22" fmla="*/ 519 w 663"/>
                    <a:gd name="T23" fmla="*/ 265 h 337"/>
                    <a:gd name="T24" fmla="*/ 529 w 663"/>
                    <a:gd name="T25" fmla="*/ 264 h 337"/>
                    <a:gd name="T26" fmla="*/ 543 w 663"/>
                    <a:gd name="T27" fmla="*/ 311 h 337"/>
                    <a:gd name="T28" fmla="*/ 574 w 663"/>
                    <a:gd name="T29" fmla="*/ 300 h 337"/>
                    <a:gd name="T30" fmla="*/ 579 w 663"/>
                    <a:gd name="T31" fmla="*/ 280 h 337"/>
                    <a:gd name="T32" fmla="*/ 621 w 663"/>
                    <a:gd name="T33" fmla="*/ 260 h 337"/>
                    <a:gd name="T34" fmla="*/ 646 w 663"/>
                    <a:gd name="T35" fmla="*/ 252 h 337"/>
                    <a:gd name="T36" fmla="*/ 663 w 663"/>
                    <a:gd name="T37" fmla="*/ 268 h 337"/>
                    <a:gd name="T38" fmla="*/ 657 w 663"/>
                    <a:gd name="T39" fmla="*/ 222 h 337"/>
                    <a:gd name="T40" fmla="*/ 624 w 663"/>
                    <a:gd name="T41" fmla="*/ 166 h 337"/>
                    <a:gd name="T42" fmla="*/ 605 w 663"/>
                    <a:gd name="T43" fmla="*/ 157 h 337"/>
                    <a:gd name="T44" fmla="*/ 584 w 663"/>
                    <a:gd name="T45" fmla="*/ 159 h 337"/>
                    <a:gd name="T46" fmla="*/ 588 w 663"/>
                    <a:gd name="T47" fmla="*/ 172 h 337"/>
                    <a:gd name="T48" fmla="*/ 601 w 663"/>
                    <a:gd name="T49" fmla="*/ 172 h 337"/>
                    <a:gd name="T50" fmla="*/ 617 w 663"/>
                    <a:gd name="T51" fmla="*/ 173 h 337"/>
                    <a:gd name="T52" fmla="*/ 633 w 663"/>
                    <a:gd name="T53" fmla="*/ 191 h 337"/>
                    <a:gd name="T54" fmla="*/ 639 w 663"/>
                    <a:gd name="T55" fmla="*/ 212 h 337"/>
                    <a:gd name="T56" fmla="*/ 628 w 663"/>
                    <a:gd name="T57" fmla="*/ 231 h 337"/>
                    <a:gd name="T58" fmla="*/ 576 w 663"/>
                    <a:gd name="T59" fmla="*/ 254 h 337"/>
                    <a:gd name="T60" fmla="*/ 549 w 663"/>
                    <a:gd name="T61" fmla="*/ 243 h 337"/>
                    <a:gd name="T62" fmla="*/ 535 w 663"/>
                    <a:gd name="T63" fmla="*/ 212 h 337"/>
                    <a:gd name="T64" fmla="*/ 510 w 663"/>
                    <a:gd name="T65" fmla="*/ 208 h 337"/>
                    <a:gd name="T66" fmla="*/ 516 w 663"/>
                    <a:gd name="T67" fmla="*/ 190 h 337"/>
                    <a:gd name="T68" fmla="*/ 487 w 663"/>
                    <a:gd name="T69" fmla="*/ 154 h 337"/>
                    <a:gd name="T70" fmla="*/ 453 w 663"/>
                    <a:gd name="T71" fmla="*/ 140 h 337"/>
                    <a:gd name="T72" fmla="*/ 451 w 663"/>
                    <a:gd name="T73" fmla="*/ 157 h 337"/>
                    <a:gd name="T74" fmla="*/ 429 w 663"/>
                    <a:gd name="T75" fmla="*/ 151 h 337"/>
                    <a:gd name="T76" fmla="*/ 422 w 663"/>
                    <a:gd name="T77" fmla="*/ 130 h 337"/>
                    <a:gd name="T78" fmla="*/ 427 w 663"/>
                    <a:gd name="T79" fmla="*/ 111 h 337"/>
                    <a:gd name="T80" fmla="*/ 446 w 663"/>
                    <a:gd name="T81" fmla="*/ 93 h 337"/>
                    <a:gd name="T82" fmla="*/ 440 w 663"/>
                    <a:gd name="T83" fmla="*/ 79 h 337"/>
                    <a:gd name="T84" fmla="*/ 468 w 663"/>
                    <a:gd name="T85" fmla="*/ 57 h 337"/>
                    <a:gd name="T86" fmla="*/ 439 w 663"/>
                    <a:gd name="T87" fmla="*/ 34 h 337"/>
                    <a:gd name="T88" fmla="*/ 427 w 663"/>
                    <a:gd name="T89" fmla="*/ 0 h 337"/>
                    <a:gd name="T90" fmla="*/ 364 w 663"/>
                    <a:gd name="T91" fmla="*/ 49 h 337"/>
                    <a:gd name="T92" fmla="*/ 145 w 663"/>
                    <a:gd name="T93" fmla="*/ 106 h 337"/>
                    <a:gd name="T94" fmla="*/ 0 w 663"/>
                    <a:gd name="T95" fmla="*/ 137 h 33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63"/>
                    <a:gd name="T145" fmla="*/ 0 h 337"/>
                    <a:gd name="T146" fmla="*/ 663 w 663"/>
                    <a:gd name="T147" fmla="*/ 337 h 33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63" h="337">
                      <a:moveTo>
                        <a:pt x="0" y="137"/>
                      </a:moveTo>
                      <a:lnTo>
                        <a:pt x="2" y="316"/>
                      </a:lnTo>
                      <a:lnTo>
                        <a:pt x="310" y="251"/>
                      </a:lnTo>
                      <a:lnTo>
                        <a:pt x="363" y="232"/>
                      </a:lnTo>
                      <a:lnTo>
                        <a:pt x="386" y="237"/>
                      </a:lnTo>
                      <a:lnTo>
                        <a:pt x="408" y="287"/>
                      </a:lnTo>
                      <a:lnTo>
                        <a:pt x="442" y="293"/>
                      </a:lnTo>
                      <a:lnTo>
                        <a:pt x="464" y="334"/>
                      </a:lnTo>
                      <a:lnTo>
                        <a:pt x="484" y="337"/>
                      </a:lnTo>
                      <a:lnTo>
                        <a:pt x="493" y="308"/>
                      </a:lnTo>
                      <a:lnTo>
                        <a:pt x="510" y="297"/>
                      </a:lnTo>
                      <a:lnTo>
                        <a:pt x="519" y="265"/>
                      </a:lnTo>
                      <a:lnTo>
                        <a:pt x="529" y="264"/>
                      </a:lnTo>
                      <a:lnTo>
                        <a:pt x="543" y="311"/>
                      </a:lnTo>
                      <a:lnTo>
                        <a:pt x="574" y="300"/>
                      </a:lnTo>
                      <a:lnTo>
                        <a:pt x="579" y="280"/>
                      </a:lnTo>
                      <a:lnTo>
                        <a:pt x="621" y="260"/>
                      </a:lnTo>
                      <a:lnTo>
                        <a:pt x="646" y="252"/>
                      </a:lnTo>
                      <a:lnTo>
                        <a:pt x="663" y="268"/>
                      </a:lnTo>
                      <a:lnTo>
                        <a:pt x="657" y="222"/>
                      </a:lnTo>
                      <a:lnTo>
                        <a:pt x="624" y="166"/>
                      </a:lnTo>
                      <a:lnTo>
                        <a:pt x="605" y="157"/>
                      </a:lnTo>
                      <a:lnTo>
                        <a:pt x="584" y="159"/>
                      </a:lnTo>
                      <a:lnTo>
                        <a:pt x="588" y="172"/>
                      </a:lnTo>
                      <a:lnTo>
                        <a:pt x="601" y="172"/>
                      </a:lnTo>
                      <a:lnTo>
                        <a:pt x="617" y="173"/>
                      </a:lnTo>
                      <a:lnTo>
                        <a:pt x="633" y="191"/>
                      </a:lnTo>
                      <a:lnTo>
                        <a:pt x="639" y="212"/>
                      </a:lnTo>
                      <a:lnTo>
                        <a:pt x="628" y="231"/>
                      </a:lnTo>
                      <a:lnTo>
                        <a:pt x="576" y="254"/>
                      </a:lnTo>
                      <a:lnTo>
                        <a:pt x="549" y="243"/>
                      </a:lnTo>
                      <a:lnTo>
                        <a:pt x="535" y="212"/>
                      </a:lnTo>
                      <a:lnTo>
                        <a:pt x="510" y="208"/>
                      </a:lnTo>
                      <a:lnTo>
                        <a:pt x="516" y="190"/>
                      </a:lnTo>
                      <a:lnTo>
                        <a:pt x="487" y="154"/>
                      </a:lnTo>
                      <a:lnTo>
                        <a:pt x="453" y="140"/>
                      </a:lnTo>
                      <a:lnTo>
                        <a:pt x="451" y="157"/>
                      </a:lnTo>
                      <a:lnTo>
                        <a:pt x="429" y="151"/>
                      </a:lnTo>
                      <a:lnTo>
                        <a:pt x="422" y="130"/>
                      </a:lnTo>
                      <a:lnTo>
                        <a:pt x="427" y="111"/>
                      </a:lnTo>
                      <a:lnTo>
                        <a:pt x="446" y="93"/>
                      </a:lnTo>
                      <a:lnTo>
                        <a:pt x="440" y="79"/>
                      </a:lnTo>
                      <a:lnTo>
                        <a:pt x="468" y="57"/>
                      </a:lnTo>
                      <a:lnTo>
                        <a:pt x="439" y="34"/>
                      </a:lnTo>
                      <a:lnTo>
                        <a:pt x="427" y="0"/>
                      </a:lnTo>
                      <a:lnTo>
                        <a:pt x="364" y="49"/>
                      </a:lnTo>
                      <a:lnTo>
                        <a:pt x="145" y="106"/>
                      </a:lnTo>
                      <a:lnTo>
                        <a:pt x="0" y="13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5" name="Freeform 57"/>
                <p:cNvSpPr>
                  <a:spLocks/>
                </p:cNvSpPr>
                <p:nvPr/>
              </p:nvSpPr>
              <p:spPr bwMode="gray">
                <a:xfrm>
                  <a:off x="5414906" y="2080099"/>
                  <a:ext cx="29235" cy="24362"/>
                </a:xfrm>
                <a:custGeom>
                  <a:avLst/>
                  <a:gdLst>
                    <a:gd name="T0" fmla="*/ 0 w 60"/>
                    <a:gd name="T1" fmla="*/ 49 h 49"/>
                    <a:gd name="T2" fmla="*/ 26 w 60"/>
                    <a:gd name="T3" fmla="*/ 0 h 49"/>
                    <a:gd name="T4" fmla="*/ 60 w 60"/>
                    <a:gd name="T5" fmla="*/ 22 h 49"/>
                    <a:gd name="T6" fmla="*/ 0 w 60"/>
                    <a:gd name="T7" fmla="*/ 49 h 49"/>
                    <a:gd name="T8" fmla="*/ 0 60000 65536"/>
                    <a:gd name="T9" fmla="*/ 0 60000 65536"/>
                    <a:gd name="T10" fmla="*/ 0 60000 65536"/>
                    <a:gd name="T11" fmla="*/ 0 60000 65536"/>
                    <a:gd name="T12" fmla="*/ 0 w 60"/>
                    <a:gd name="T13" fmla="*/ 0 h 49"/>
                    <a:gd name="T14" fmla="*/ 60 w 60"/>
                    <a:gd name="T15" fmla="*/ 49 h 49"/>
                  </a:gdLst>
                  <a:ahLst/>
                  <a:cxnLst>
                    <a:cxn ang="T8">
                      <a:pos x="T0" y="T1"/>
                    </a:cxn>
                    <a:cxn ang="T9">
                      <a:pos x="T2" y="T3"/>
                    </a:cxn>
                    <a:cxn ang="T10">
                      <a:pos x="T4" y="T5"/>
                    </a:cxn>
                    <a:cxn ang="T11">
                      <a:pos x="T6" y="T7"/>
                    </a:cxn>
                  </a:cxnLst>
                  <a:rect l="T12" t="T13" r="T14" b="T15"/>
                  <a:pathLst>
                    <a:path w="60" h="49">
                      <a:moveTo>
                        <a:pt x="0" y="49"/>
                      </a:moveTo>
                      <a:lnTo>
                        <a:pt x="26" y="0"/>
                      </a:lnTo>
                      <a:lnTo>
                        <a:pt x="60" y="22"/>
                      </a:lnTo>
                      <a:lnTo>
                        <a:pt x="0" y="4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6" name="Freeform 58"/>
                <p:cNvSpPr>
                  <a:spLocks/>
                </p:cNvSpPr>
                <p:nvPr/>
              </p:nvSpPr>
              <p:spPr bwMode="gray">
                <a:xfrm>
                  <a:off x="5469477" y="2076201"/>
                  <a:ext cx="23388" cy="18515"/>
                </a:xfrm>
                <a:custGeom>
                  <a:avLst/>
                  <a:gdLst>
                    <a:gd name="T0" fmla="*/ 0 w 47"/>
                    <a:gd name="T1" fmla="*/ 36 h 36"/>
                    <a:gd name="T2" fmla="*/ 26 w 47"/>
                    <a:gd name="T3" fmla="*/ 0 h 36"/>
                    <a:gd name="T4" fmla="*/ 47 w 47"/>
                    <a:gd name="T5" fmla="*/ 27 h 36"/>
                    <a:gd name="T6" fmla="*/ 0 w 47"/>
                    <a:gd name="T7" fmla="*/ 36 h 36"/>
                    <a:gd name="T8" fmla="*/ 0 60000 65536"/>
                    <a:gd name="T9" fmla="*/ 0 60000 65536"/>
                    <a:gd name="T10" fmla="*/ 0 60000 65536"/>
                    <a:gd name="T11" fmla="*/ 0 60000 65536"/>
                    <a:gd name="T12" fmla="*/ 0 w 47"/>
                    <a:gd name="T13" fmla="*/ 0 h 36"/>
                    <a:gd name="T14" fmla="*/ 47 w 47"/>
                    <a:gd name="T15" fmla="*/ 36 h 36"/>
                  </a:gdLst>
                  <a:ahLst/>
                  <a:cxnLst>
                    <a:cxn ang="T8">
                      <a:pos x="T0" y="T1"/>
                    </a:cxn>
                    <a:cxn ang="T9">
                      <a:pos x="T2" y="T3"/>
                    </a:cxn>
                    <a:cxn ang="T10">
                      <a:pos x="T4" y="T5"/>
                    </a:cxn>
                    <a:cxn ang="T11">
                      <a:pos x="T6" y="T7"/>
                    </a:cxn>
                  </a:cxnLst>
                  <a:rect l="T12" t="T13" r="T14" b="T15"/>
                  <a:pathLst>
                    <a:path w="47" h="36">
                      <a:moveTo>
                        <a:pt x="0" y="36"/>
                      </a:moveTo>
                      <a:lnTo>
                        <a:pt x="26" y="0"/>
                      </a:lnTo>
                      <a:lnTo>
                        <a:pt x="47" y="27"/>
                      </a:lnTo>
                      <a:lnTo>
                        <a:pt x="0" y="3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grpSp>
            <p:nvGrpSpPr>
              <p:cNvPr id="175" name="Group 193"/>
              <p:cNvGrpSpPr/>
              <p:nvPr/>
            </p:nvGrpSpPr>
            <p:grpSpPr bwMode="gray">
              <a:xfrm>
                <a:off x="3620869" y="1617216"/>
                <a:ext cx="727944" cy="685067"/>
                <a:chOff x="3620869" y="1617216"/>
                <a:chExt cx="727944" cy="685067"/>
              </a:xfrm>
              <a:grpFill/>
            </p:grpSpPr>
            <p:sp>
              <p:nvSpPr>
                <p:cNvPr id="212" name="Freeform 59"/>
                <p:cNvSpPr>
                  <a:spLocks/>
                </p:cNvSpPr>
                <p:nvPr/>
              </p:nvSpPr>
              <p:spPr bwMode="gray">
                <a:xfrm>
                  <a:off x="3620869" y="1617216"/>
                  <a:ext cx="554485" cy="285526"/>
                </a:xfrm>
                <a:custGeom>
                  <a:avLst/>
                  <a:gdLst>
                    <a:gd name="T0" fmla="*/ 89 w 1138"/>
                    <a:gd name="T1" fmla="*/ 317 h 585"/>
                    <a:gd name="T2" fmla="*/ 408 w 1138"/>
                    <a:gd name="T3" fmla="*/ 385 h 585"/>
                    <a:gd name="T4" fmla="*/ 461 w 1138"/>
                    <a:gd name="T5" fmla="*/ 432 h 585"/>
                    <a:gd name="T6" fmla="*/ 567 w 1138"/>
                    <a:gd name="T7" fmla="*/ 468 h 585"/>
                    <a:gd name="T8" fmla="*/ 594 w 1138"/>
                    <a:gd name="T9" fmla="*/ 423 h 585"/>
                    <a:gd name="T10" fmla="*/ 611 w 1138"/>
                    <a:gd name="T11" fmla="*/ 372 h 585"/>
                    <a:gd name="T12" fmla="*/ 610 w 1138"/>
                    <a:gd name="T13" fmla="*/ 392 h 585"/>
                    <a:gd name="T14" fmla="*/ 635 w 1138"/>
                    <a:gd name="T15" fmla="*/ 417 h 585"/>
                    <a:gd name="T16" fmla="*/ 668 w 1138"/>
                    <a:gd name="T17" fmla="*/ 384 h 585"/>
                    <a:gd name="T18" fmla="*/ 687 w 1138"/>
                    <a:gd name="T19" fmla="*/ 378 h 585"/>
                    <a:gd name="T20" fmla="*/ 678 w 1138"/>
                    <a:gd name="T21" fmla="*/ 439 h 585"/>
                    <a:gd name="T22" fmla="*/ 720 w 1138"/>
                    <a:gd name="T23" fmla="*/ 392 h 585"/>
                    <a:gd name="T24" fmla="*/ 799 w 1138"/>
                    <a:gd name="T25" fmla="*/ 340 h 585"/>
                    <a:gd name="T26" fmla="*/ 879 w 1138"/>
                    <a:gd name="T27" fmla="*/ 301 h 585"/>
                    <a:gd name="T28" fmla="*/ 1001 w 1138"/>
                    <a:gd name="T29" fmla="*/ 347 h 585"/>
                    <a:gd name="T30" fmla="*/ 1029 w 1138"/>
                    <a:gd name="T31" fmla="*/ 302 h 585"/>
                    <a:gd name="T32" fmla="*/ 1138 w 1138"/>
                    <a:gd name="T33" fmla="*/ 294 h 585"/>
                    <a:gd name="T34" fmla="*/ 1061 w 1138"/>
                    <a:gd name="T35" fmla="*/ 193 h 585"/>
                    <a:gd name="T36" fmla="*/ 995 w 1138"/>
                    <a:gd name="T37" fmla="*/ 193 h 585"/>
                    <a:gd name="T38" fmla="*/ 945 w 1138"/>
                    <a:gd name="T39" fmla="*/ 197 h 585"/>
                    <a:gd name="T40" fmla="*/ 926 w 1138"/>
                    <a:gd name="T41" fmla="*/ 159 h 585"/>
                    <a:gd name="T42" fmla="*/ 887 w 1138"/>
                    <a:gd name="T43" fmla="*/ 136 h 585"/>
                    <a:gd name="T44" fmla="*/ 728 w 1138"/>
                    <a:gd name="T45" fmla="*/ 175 h 585"/>
                    <a:gd name="T46" fmla="*/ 639 w 1138"/>
                    <a:gd name="T47" fmla="*/ 229 h 585"/>
                    <a:gd name="T48" fmla="*/ 587 w 1138"/>
                    <a:gd name="T49" fmla="*/ 219 h 585"/>
                    <a:gd name="T50" fmla="*/ 528 w 1138"/>
                    <a:gd name="T51" fmla="*/ 233 h 585"/>
                    <a:gd name="T52" fmla="*/ 403 w 1138"/>
                    <a:gd name="T53" fmla="*/ 141 h 585"/>
                    <a:gd name="T54" fmla="*/ 369 w 1138"/>
                    <a:gd name="T55" fmla="*/ 163 h 585"/>
                    <a:gd name="T56" fmla="*/ 349 w 1138"/>
                    <a:gd name="T57" fmla="*/ 156 h 585"/>
                    <a:gd name="T58" fmla="*/ 337 w 1138"/>
                    <a:gd name="T59" fmla="*/ 137 h 585"/>
                    <a:gd name="T60" fmla="*/ 410 w 1138"/>
                    <a:gd name="T61" fmla="*/ 22 h 585"/>
                    <a:gd name="T62" fmla="*/ 443 w 1138"/>
                    <a:gd name="T63" fmla="*/ 0 h 585"/>
                    <a:gd name="T64" fmla="*/ 334 w 1138"/>
                    <a:gd name="T65" fmla="*/ 28 h 585"/>
                    <a:gd name="T66" fmla="*/ 269 w 1138"/>
                    <a:gd name="T67" fmla="*/ 92 h 585"/>
                    <a:gd name="T68" fmla="*/ 212 w 1138"/>
                    <a:gd name="T69" fmla="*/ 137 h 585"/>
                    <a:gd name="T70" fmla="*/ 174 w 1138"/>
                    <a:gd name="T71" fmla="*/ 171 h 585"/>
                    <a:gd name="T72" fmla="*/ 90 w 1138"/>
                    <a:gd name="T73" fmla="*/ 197 h 585"/>
                    <a:gd name="T74" fmla="*/ 0 w 1138"/>
                    <a:gd name="T75" fmla="*/ 254 h 5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8"/>
                    <a:gd name="T115" fmla="*/ 0 h 585"/>
                    <a:gd name="T116" fmla="*/ 1138 w 1138"/>
                    <a:gd name="T117" fmla="*/ 585 h 58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8" h="585">
                      <a:moveTo>
                        <a:pt x="0" y="254"/>
                      </a:moveTo>
                      <a:lnTo>
                        <a:pt x="89" y="317"/>
                      </a:lnTo>
                      <a:lnTo>
                        <a:pt x="307" y="373"/>
                      </a:lnTo>
                      <a:lnTo>
                        <a:pt x="408" y="385"/>
                      </a:lnTo>
                      <a:lnTo>
                        <a:pt x="422" y="421"/>
                      </a:lnTo>
                      <a:lnTo>
                        <a:pt x="461" y="432"/>
                      </a:lnTo>
                      <a:lnTo>
                        <a:pt x="518" y="585"/>
                      </a:lnTo>
                      <a:lnTo>
                        <a:pt x="567" y="468"/>
                      </a:lnTo>
                      <a:lnTo>
                        <a:pt x="578" y="439"/>
                      </a:lnTo>
                      <a:lnTo>
                        <a:pt x="594" y="423"/>
                      </a:lnTo>
                      <a:lnTo>
                        <a:pt x="593" y="403"/>
                      </a:lnTo>
                      <a:lnTo>
                        <a:pt x="611" y="372"/>
                      </a:lnTo>
                      <a:lnTo>
                        <a:pt x="616" y="374"/>
                      </a:lnTo>
                      <a:lnTo>
                        <a:pt x="610" y="392"/>
                      </a:lnTo>
                      <a:lnTo>
                        <a:pt x="613" y="426"/>
                      </a:lnTo>
                      <a:lnTo>
                        <a:pt x="635" y="417"/>
                      </a:lnTo>
                      <a:lnTo>
                        <a:pt x="643" y="382"/>
                      </a:lnTo>
                      <a:lnTo>
                        <a:pt x="668" y="384"/>
                      </a:lnTo>
                      <a:lnTo>
                        <a:pt x="683" y="369"/>
                      </a:lnTo>
                      <a:lnTo>
                        <a:pt x="687" y="378"/>
                      </a:lnTo>
                      <a:lnTo>
                        <a:pt x="659" y="431"/>
                      </a:lnTo>
                      <a:lnTo>
                        <a:pt x="678" y="439"/>
                      </a:lnTo>
                      <a:lnTo>
                        <a:pt x="694" y="406"/>
                      </a:lnTo>
                      <a:lnTo>
                        <a:pt x="720" y="392"/>
                      </a:lnTo>
                      <a:lnTo>
                        <a:pt x="733" y="352"/>
                      </a:lnTo>
                      <a:lnTo>
                        <a:pt x="799" y="340"/>
                      </a:lnTo>
                      <a:lnTo>
                        <a:pt x="831" y="337"/>
                      </a:lnTo>
                      <a:lnTo>
                        <a:pt x="879" y="301"/>
                      </a:lnTo>
                      <a:lnTo>
                        <a:pt x="952" y="313"/>
                      </a:lnTo>
                      <a:lnTo>
                        <a:pt x="1001" y="347"/>
                      </a:lnTo>
                      <a:lnTo>
                        <a:pt x="1004" y="304"/>
                      </a:lnTo>
                      <a:lnTo>
                        <a:pt x="1029" y="302"/>
                      </a:lnTo>
                      <a:lnTo>
                        <a:pt x="1089" y="307"/>
                      </a:lnTo>
                      <a:lnTo>
                        <a:pt x="1138" y="294"/>
                      </a:lnTo>
                      <a:lnTo>
                        <a:pt x="1074" y="255"/>
                      </a:lnTo>
                      <a:lnTo>
                        <a:pt x="1061" y="193"/>
                      </a:lnTo>
                      <a:lnTo>
                        <a:pt x="1011" y="204"/>
                      </a:lnTo>
                      <a:lnTo>
                        <a:pt x="995" y="193"/>
                      </a:lnTo>
                      <a:lnTo>
                        <a:pt x="974" y="204"/>
                      </a:lnTo>
                      <a:lnTo>
                        <a:pt x="945" y="197"/>
                      </a:lnTo>
                      <a:lnTo>
                        <a:pt x="931" y="196"/>
                      </a:lnTo>
                      <a:lnTo>
                        <a:pt x="926" y="159"/>
                      </a:lnTo>
                      <a:lnTo>
                        <a:pt x="937" y="125"/>
                      </a:lnTo>
                      <a:lnTo>
                        <a:pt x="887" y="136"/>
                      </a:lnTo>
                      <a:lnTo>
                        <a:pt x="843" y="158"/>
                      </a:lnTo>
                      <a:lnTo>
                        <a:pt x="728" y="175"/>
                      </a:lnTo>
                      <a:lnTo>
                        <a:pt x="652" y="243"/>
                      </a:lnTo>
                      <a:lnTo>
                        <a:pt x="639" y="229"/>
                      </a:lnTo>
                      <a:lnTo>
                        <a:pt x="616" y="240"/>
                      </a:lnTo>
                      <a:lnTo>
                        <a:pt x="587" y="219"/>
                      </a:lnTo>
                      <a:lnTo>
                        <a:pt x="568" y="226"/>
                      </a:lnTo>
                      <a:lnTo>
                        <a:pt x="528" y="233"/>
                      </a:lnTo>
                      <a:lnTo>
                        <a:pt x="470" y="154"/>
                      </a:lnTo>
                      <a:lnTo>
                        <a:pt x="403" y="141"/>
                      </a:lnTo>
                      <a:lnTo>
                        <a:pt x="383" y="145"/>
                      </a:lnTo>
                      <a:lnTo>
                        <a:pt x="369" y="163"/>
                      </a:lnTo>
                      <a:lnTo>
                        <a:pt x="381" y="130"/>
                      </a:lnTo>
                      <a:lnTo>
                        <a:pt x="349" y="156"/>
                      </a:lnTo>
                      <a:lnTo>
                        <a:pt x="334" y="184"/>
                      </a:lnTo>
                      <a:lnTo>
                        <a:pt x="337" y="137"/>
                      </a:lnTo>
                      <a:lnTo>
                        <a:pt x="369" y="70"/>
                      </a:lnTo>
                      <a:lnTo>
                        <a:pt x="410" y="22"/>
                      </a:lnTo>
                      <a:lnTo>
                        <a:pt x="449" y="11"/>
                      </a:lnTo>
                      <a:lnTo>
                        <a:pt x="443" y="0"/>
                      </a:lnTo>
                      <a:lnTo>
                        <a:pt x="376" y="6"/>
                      </a:lnTo>
                      <a:lnTo>
                        <a:pt x="334" y="28"/>
                      </a:lnTo>
                      <a:lnTo>
                        <a:pt x="320" y="52"/>
                      </a:lnTo>
                      <a:lnTo>
                        <a:pt x="269" y="92"/>
                      </a:lnTo>
                      <a:lnTo>
                        <a:pt x="248" y="126"/>
                      </a:lnTo>
                      <a:lnTo>
                        <a:pt x="212" y="137"/>
                      </a:lnTo>
                      <a:lnTo>
                        <a:pt x="197" y="158"/>
                      </a:lnTo>
                      <a:lnTo>
                        <a:pt x="174" y="171"/>
                      </a:lnTo>
                      <a:lnTo>
                        <a:pt x="105" y="183"/>
                      </a:lnTo>
                      <a:lnTo>
                        <a:pt x="90" y="197"/>
                      </a:lnTo>
                      <a:lnTo>
                        <a:pt x="58" y="227"/>
                      </a:lnTo>
                      <a:lnTo>
                        <a:pt x="0" y="25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3" name="Freeform 60"/>
                <p:cNvSpPr>
                  <a:spLocks/>
                </p:cNvSpPr>
                <p:nvPr/>
              </p:nvSpPr>
              <p:spPr bwMode="gray">
                <a:xfrm>
                  <a:off x="3976558" y="1794573"/>
                  <a:ext cx="372255" cy="507710"/>
                </a:xfrm>
                <a:custGeom>
                  <a:avLst/>
                  <a:gdLst>
                    <a:gd name="T0" fmla="*/ 0 w 765"/>
                    <a:gd name="T1" fmla="*/ 1042 h 1042"/>
                    <a:gd name="T2" fmla="*/ 74 w 765"/>
                    <a:gd name="T3" fmla="*/ 915 h 1042"/>
                    <a:gd name="T4" fmla="*/ 88 w 765"/>
                    <a:gd name="T5" fmla="*/ 869 h 1042"/>
                    <a:gd name="T6" fmla="*/ 92 w 765"/>
                    <a:gd name="T7" fmla="*/ 781 h 1042"/>
                    <a:gd name="T8" fmla="*/ 75 w 765"/>
                    <a:gd name="T9" fmla="*/ 694 h 1042"/>
                    <a:gd name="T10" fmla="*/ 31 w 765"/>
                    <a:gd name="T11" fmla="*/ 612 h 1042"/>
                    <a:gd name="T12" fmla="*/ 11 w 765"/>
                    <a:gd name="T13" fmla="*/ 564 h 1042"/>
                    <a:gd name="T14" fmla="*/ 25 w 765"/>
                    <a:gd name="T15" fmla="*/ 523 h 1042"/>
                    <a:gd name="T16" fmla="*/ 4 w 765"/>
                    <a:gd name="T17" fmla="*/ 470 h 1042"/>
                    <a:gd name="T18" fmla="*/ 26 w 765"/>
                    <a:gd name="T19" fmla="*/ 433 h 1042"/>
                    <a:gd name="T20" fmla="*/ 44 w 765"/>
                    <a:gd name="T21" fmla="*/ 342 h 1042"/>
                    <a:gd name="T22" fmla="*/ 39 w 765"/>
                    <a:gd name="T23" fmla="*/ 300 h 1042"/>
                    <a:gd name="T24" fmla="*/ 68 w 765"/>
                    <a:gd name="T25" fmla="*/ 275 h 1042"/>
                    <a:gd name="T26" fmla="*/ 64 w 765"/>
                    <a:gd name="T27" fmla="*/ 245 h 1042"/>
                    <a:gd name="T28" fmla="*/ 110 w 765"/>
                    <a:gd name="T29" fmla="*/ 223 h 1042"/>
                    <a:gd name="T30" fmla="*/ 149 w 765"/>
                    <a:gd name="T31" fmla="*/ 158 h 1042"/>
                    <a:gd name="T32" fmla="*/ 143 w 765"/>
                    <a:gd name="T33" fmla="*/ 264 h 1042"/>
                    <a:gd name="T34" fmla="*/ 176 w 765"/>
                    <a:gd name="T35" fmla="*/ 243 h 1042"/>
                    <a:gd name="T36" fmla="*/ 175 w 765"/>
                    <a:gd name="T37" fmla="*/ 157 h 1042"/>
                    <a:gd name="T38" fmla="*/ 219 w 765"/>
                    <a:gd name="T39" fmla="*/ 108 h 1042"/>
                    <a:gd name="T40" fmla="*/ 248 w 765"/>
                    <a:gd name="T41" fmla="*/ 102 h 1042"/>
                    <a:gd name="T42" fmla="*/ 224 w 765"/>
                    <a:gd name="T43" fmla="*/ 87 h 1042"/>
                    <a:gd name="T44" fmla="*/ 214 w 765"/>
                    <a:gd name="T45" fmla="*/ 58 h 1042"/>
                    <a:gd name="T46" fmla="*/ 232 w 765"/>
                    <a:gd name="T47" fmla="*/ 14 h 1042"/>
                    <a:gd name="T48" fmla="*/ 271 w 765"/>
                    <a:gd name="T49" fmla="*/ 0 h 1042"/>
                    <a:gd name="T50" fmla="*/ 361 w 765"/>
                    <a:gd name="T51" fmla="*/ 26 h 1042"/>
                    <a:gd name="T52" fmla="*/ 394 w 765"/>
                    <a:gd name="T53" fmla="*/ 60 h 1042"/>
                    <a:gd name="T54" fmla="*/ 500 w 765"/>
                    <a:gd name="T55" fmla="*/ 82 h 1042"/>
                    <a:gd name="T56" fmla="*/ 520 w 765"/>
                    <a:gd name="T57" fmla="*/ 115 h 1042"/>
                    <a:gd name="T58" fmla="*/ 551 w 765"/>
                    <a:gd name="T59" fmla="*/ 153 h 1042"/>
                    <a:gd name="T60" fmla="*/ 523 w 765"/>
                    <a:gd name="T61" fmla="*/ 152 h 1042"/>
                    <a:gd name="T62" fmla="*/ 519 w 765"/>
                    <a:gd name="T63" fmla="*/ 173 h 1042"/>
                    <a:gd name="T64" fmla="*/ 552 w 765"/>
                    <a:gd name="T65" fmla="*/ 214 h 1042"/>
                    <a:gd name="T66" fmla="*/ 558 w 765"/>
                    <a:gd name="T67" fmla="*/ 286 h 1042"/>
                    <a:gd name="T68" fmla="*/ 558 w 765"/>
                    <a:gd name="T69" fmla="*/ 329 h 1042"/>
                    <a:gd name="T70" fmla="*/ 526 w 765"/>
                    <a:gd name="T71" fmla="*/ 380 h 1042"/>
                    <a:gd name="T72" fmla="*/ 523 w 765"/>
                    <a:gd name="T73" fmla="*/ 406 h 1042"/>
                    <a:gd name="T74" fmla="*/ 481 w 765"/>
                    <a:gd name="T75" fmla="*/ 427 h 1042"/>
                    <a:gd name="T76" fmla="*/ 472 w 765"/>
                    <a:gd name="T77" fmla="*/ 450 h 1042"/>
                    <a:gd name="T78" fmla="*/ 476 w 765"/>
                    <a:gd name="T79" fmla="*/ 503 h 1042"/>
                    <a:gd name="T80" fmla="*/ 521 w 765"/>
                    <a:gd name="T81" fmla="*/ 525 h 1042"/>
                    <a:gd name="T82" fmla="*/ 557 w 765"/>
                    <a:gd name="T83" fmla="*/ 483 h 1042"/>
                    <a:gd name="T84" fmla="*/ 583 w 765"/>
                    <a:gd name="T85" fmla="*/ 425 h 1042"/>
                    <a:gd name="T86" fmla="*/ 645 w 765"/>
                    <a:gd name="T87" fmla="*/ 388 h 1042"/>
                    <a:gd name="T88" fmla="*/ 687 w 765"/>
                    <a:gd name="T89" fmla="*/ 411 h 1042"/>
                    <a:gd name="T90" fmla="*/ 714 w 765"/>
                    <a:gd name="T91" fmla="*/ 475 h 1042"/>
                    <a:gd name="T92" fmla="*/ 749 w 765"/>
                    <a:gd name="T93" fmla="*/ 600 h 1042"/>
                    <a:gd name="T94" fmla="*/ 765 w 765"/>
                    <a:gd name="T95" fmla="*/ 641 h 1042"/>
                    <a:gd name="T96" fmla="*/ 755 w 765"/>
                    <a:gd name="T97" fmla="*/ 673 h 1042"/>
                    <a:gd name="T98" fmla="*/ 760 w 765"/>
                    <a:gd name="T99" fmla="*/ 726 h 1042"/>
                    <a:gd name="T100" fmla="*/ 747 w 765"/>
                    <a:gd name="T101" fmla="*/ 756 h 1042"/>
                    <a:gd name="T102" fmla="*/ 729 w 765"/>
                    <a:gd name="T103" fmla="*/ 726 h 1042"/>
                    <a:gd name="T104" fmla="*/ 709 w 765"/>
                    <a:gd name="T105" fmla="*/ 739 h 1042"/>
                    <a:gd name="T106" fmla="*/ 707 w 765"/>
                    <a:gd name="T107" fmla="*/ 788 h 1042"/>
                    <a:gd name="T108" fmla="*/ 699 w 765"/>
                    <a:gd name="T109" fmla="*/ 809 h 1042"/>
                    <a:gd name="T110" fmla="*/ 667 w 765"/>
                    <a:gd name="T111" fmla="*/ 831 h 1042"/>
                    <a:gd name="T112" fmla="*/ 665 w 765"/>
                    <a:gd name="T113" fmla="*/ 896 h 1042"/>
                    <a:gd name="T114" fmla="*/ 643 w 765"/>
                    <a:gd name="T115" fmla="*/ 925 h 1042"/>
                    <a:gd name="T116" fmla="*/ 623 w 765"/>
                    <a:gd name="T117" fmla="*/ 979 h 1042"/>
                    <a:gd name="T118" fmla="*/ 375 w 765"/>
                    <a:gd name="T119" fmla="*/ 1018 h 1042"/>
                    <a:gd name="T120" fmla="*/ 368 w 765"/>
                    <a:gd name="T121" fmla="*/ 1002 h 1042"/>
                    <a:gd name="T122" fmla="*/ 0 w 765"/>
                    <a:gd name="T123" fmla="*/ 1042 h 10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5"/>
                    <a:gd name="T187" fmla="*/ 0 h 1042"/>
                    <a:gd name="T188" fmla="*/ 765 w 765"/>
                    <a:gd name="T189" fmla="*/ 1042 h 10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5" h="1042">
                      <a:moveTo>
                        <a:pt x="0" y="1042"/>
                      </a:moveTo>
                      <a:lnTo>
                        <a:pt x="74" y="915"/>
                      </a:lnTo>
                      <a:lnTo>
                        <a:pt x="88" y="869"/>
                      </a:lnTo>
                      <a:lnTo>
                        <a:pt x="92" y="781"/>
                      </a:lnTo>
                      <a:lnTo>
                        <a:pt x="75" y="694"/>
                      </a:lnTo>
                      <a:lnTo>
                        <a:pt x="31" y="612"/>
                      </a:lnTo>
                      <a:lnTo>
                        <a:pt x="11" y="564"/>
                      </a:lnTo>
                      <a:lnTo>
                        <a:pt x="25" y="523"/>
                      </a:lnTo>
                      <a:lnTo>
                        <a:pt x="4" y="470"/>
                      </a:lnTo>
                      <a:lnTo>
                        <a:pt x="26" y="433"/>
                      </a:lnTo>
                      <a:lnTo>
                        <a:pt x="44" y="342"/>
                      </a:lnTo>
                      <a:lnTo>
                        <a:pt x="39" y="300"/>
                      </a:lnTo>
                      <a:lnTo>
                        <a:pt x="68" y="275"/>
                      </a:lnTo>
                      <a:lnTo>
                        <a:pt x="64" y="245"/>
                      </a:lnTo>
                      <a:lnTo>
                        <a:pt x="110" y="223"/>
                      </a:lnTo>
                      <a:lnTo>
                        <a:pt x="149" y="158"/>
                      </a:lnTo>
                      <a:lnTo>
                        <a:pt x="143" y="264"/>
                      </a:lnTo>
                      <a:lnTo>
                        <a:pt x="176" y="243"/>
                      </a:lnTo>
                      <a:lnTo>
                        <a:pt x="175" y="157"/>
                      </a:lnTo>
                      <a:lnTo>
                        <a:pt x="219" y="108"/>
                      </a:lnTo>
                      <a:lnTo>
                        <a:pt x="248" y="102"/>
                      </a:lnTo>
                      <a:lnTo>
                        <a:pt x="224" y="87"/>
                      </a:lnTo>
                      <a:lnTo>
                        <a:pt x="214" y="58"/>
                      </a:lnTo>
                      <a:lnTo>
                        <a:pt x="232" y="14"/>
                      </a:lnTo>
                      <a:lnTo>
                        <a:pt x="271" y="0"/>
                      </a:lnTo>
                      <a:lnTo>
                        <a:pt x="361" y="26"/>
                      </a:lnTo>
                      <a:lnTo>
                        <a:pt x="394" y="60"/>
                      </a:lnTo>
                      <a:lnTo>
                        <a:pt x="500" y="82"/>
                      </a:lnTo>
                      <a:lnTo>
                        <a:pt x="520" y="115"/>
                      </a:lnTo>
                      <a:lnTo>
                        <a:pt x="551" y="153"/>
                      </a:lnTo>
                      <a:lnTo>
                        <a:pt x="523" y="152"/>
                      </a:lnTo>
                      <a:lnTo>
                        <a:pt x="519" y="173"/>
                      </a:lnTo>
                      <a:lnTo>
                        <a:pt x="552" y="214"/>
                      </a:lnTo>
                      <a:lnTo>
                        <a:pt x="558" y="286"/>
                      </a:lnTo>
                      <a:lnTo>
                        <a:pt x="558" y="329"/>
                      </a:lnTo>
                      <a:lnTo>
                        <a:pt x="526" y="380"/>
                      </a:lnTo>
                      <a:lnTo>
                        <a:pt x="523" y="406"/>
                      </a:lnTo>
                      <a:lnTo>
                        <a:pt x="481" y="427"/>
                      </a:lnTo>
                      <a:lnTo>
                        <a:pt x="472" y="450"/>
                      </a:lnTo>
                      <a:lnTo>
                        <a:pt x="476" y="503"/>
                      </a:lnTo>
                      <a:lnTo>
                        <a:pt x="521" y="525"/>
                      </a:lnTo>
                      <a:lnTo>
                        <a:pt x="557" y="483"/>
                      </a:lnTo>
                      <a:lnTo>
                        <a:pt x="583" y="425"/>
                      </a:lnTo>
                      <a:lnTo>
                        <a:pt x="645" y="388"/>
                      </a:lnTo>
                      <a:lnTo>
                        <a:pt x="687" y="411"/>
                      </a:lnTo>
                      <a:lnTo>
                        <a:pt x="714" y="475"/>
                      </a:lnTo>
                      <a:lnTo>
                        <a:pt x="749" y="600"/>
                      </a:lnTo>
                      <a:lnTo>
                        <a:pt x="765" y="641"/>
                      </a:lnTo>
                      <a:lnTo>
                        <a:pt x="755" y="673"/>
                      </a:lnTo>
                      <a:lnTo>
                        <a:pt x="760" y="726"/>
                      </a:lnTo>
                      <a:lnTo>
                        <a:pt x="747" y="756"/>
                      </a:lnTo>
                      <a:lnTo>
                        <a:pt x="729" y="726"/>
                      </a:lnTo>
                      <a:lnTo>
                        <a:pt x="709" y="739"/>
                      </a:lnTo>
                      <a:lnTo>
                        <a:pt x="707" y="788"/>
                      </a:lnTo>
                      <a:lnTo>
                        <a:pt x="699" y="809"/>
                      </a:lnTo>
                      <a:lnTo>
                        <a:pt x="667" y="831"/>
                      </a:lnTo>
                      <a:lnTo>
                        <a:pt x="665" y="896"/>
                      </a:lnTo>
                      <a:lnTo>
                        <a:pt x="643" y="925"/>
                      </a:lnTo>
                      <a:lnTo>
                        <a:pt x="623" y="979"/>
                      </a:lnTo>
                      <a:lnTo>
                        <a:pt x="375" y="1018"/>
                      </a:lnTo>
                      <a:lnTo>
                        <a:pt x="368" y="1002"/>
                      </a:lnTo>
                      <a:lnTo>
                        <a:pt x="0" y="104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76" name="Freeform 61"/>
              <p:cNvSpPr>
                <a:spLocks/>
              </p:cNvSpPr>
              <p:nvPr/>
            </p:nvSpPr>
            <p:spPr bwMode="gray">
              <a:xfrm>
                <a:off x="3052741" y="1411598"/>
                <a:ext cx="636343" cy="715276"/>
              </a:xfrm>
              <a:custGeom>
                <a:avLst/>
                <a:gdLst>
                  <a:gd name="T0" fmla="*/ 0 w 1305"/>
                  <a:gd name="T1" fmla="*/ 92 h 1467"/>
                  <a:gd name="T2" fmla="*/ 9 w 1305"/>
                  <a:gd name="T3" fmla="*/ 298 h 1467"/>
                  <a:gd name="T4" fmla="*/ 59 w 1305"/>
                  <a:gd name="T5" fmla="*/ 465 h 1467"/>
                  <a:gd name="T6" fmla="*/ 66 w 1305"/>
                  <a:gd name="T7" fmla="*/ 681 h 1467"/>
                  <a:gd name="T8" fmla="*/ 101 w 1305"/>
                  <a:gd name="T9" fmla="*/ 854 h 1467"/>
                  <a:gd name="T10" fmla="*/ 55 w 1305"/>
                  <a:gd name="T11" fmla="*/ 943 h 1467"/>
                  <a:gd name="T12" fmla="*/ 122 w 1305"/>
                  <a:gd name="T13" fmla="*/ 1008 h 1467"/>
                  <a:gd name="T14" fmla="*/ 118 w 1305"/>
                  <a:gd name="T15" fmla="*/ 1467 h 1467"/>
                  <a:gd name="T16" fmla="*/ 1061 w 1305"/>
                  <a:gd name="T17" fmla="*/ 1450 h 1467"/>
                  <a:gd name="T18" fmla="*/ 1046 w 1305"/>
                  <a:gd name="T19" fmla="*/ 1360 h 1467"/>
                  <a:gd name="T20" fmla="*/ 1017 w 1305"/>
                  <a:gd name="T21" fmla="*/ 1327 h 1467"/>
                  <a:gd name="T22" fmla="*/ 944 w 1305"/>
                  <a:gd name="T23" fmla="*/ 1280 h 1467"/>
                  <a:gd name="T24" fmla="*/ 893 w 1305"/>
                  <a:gd name="T25" fmla="*/ 1224 h 1467"/>
                  <a:gd name="T26" fmla="*/ 767 w 1305"/>
                  <a:gd name="T27" fmla="*/ 1145 h 1467"/>
                  <a:gd name="T28" fmla="*/ 770 w 1305"/>
                  <a:gd name="T29" fmla="*/ 1009 h 1467"/>
                  <a:gd name="T30" fmla="*/ 743 w 1305"/>
                  <a:gd name="T31" fmla="*/ 924 h 1467"/>
                  <a:gd name="T32" fmla="*/ 845 w 1305"/>
                  <a:gd name="T33" fmla="*/ 794 h 1467"/>
                  <a:gd name="T34" fmla="*/ 839 w 1305"/>
                  <a:gd name="T35" fmla="*/ 666 h 1467"/>
                  <a:gd name="T36" fmla="*/ 864 w 1305"/>
                  <a:gd name="T37" fmla="*/ 645 h 1467"/>
                  <a:gd name="T38" fmla="*/ 990 w 1305"/>
                  <a:gd name="T39" fmla="*/ 539 h 1467"/>
                  <a:gd name="T40" fmla="*/ 1055 w 1305"/>
                  <a:gd name="T41" fmla="*/ 461 h 1467"/>
                  <a:gd name="T42" fmla="*/ 1138 w 1305"/>
                  <a:gd name="T43" fmla="*/ 395 h 1467"/>
                  <a:gd name="T44" fmla="*/ 1305 w 1305"/>
                  <a:gd name="T45" fmla="*/ 308 h 1467"/>
                  <a:gd name="T46" fmla="*/ 1244 w 1305"/>
                  <a:gd name="T47" fmla="*/ 314 h 1467"/>
                  <a:gd name="T48" fmla="*/ 1186 w 1305"/>
                  <a:gd name="T49" fmla="*/ 287 h 1467"/>
                  <a:gd name="T50" fmla="*/ 1093 w 1305"/>
                  <a:gd name="T51" fmla="*/ 297 h 1467"/>
                  <a:gd name="T52" fmla="*/ 1073 w 1305"/>
                  <a:gd name="T53" fmla="*/ 260 h 1467"/>
                  <a:gd name="T54" fmla="*/ 1043 w 1305"/>
                  <a:gd name="T55" fmla="*/ 275 h 1467"/>
                  <a:gd name="T56" fmla="*/ 978 w 1305"/>
                  <a:gd name="T57" fmla="*/ 313 h 1467"/>
                  <a:gd name="T58" fmla="*/ 933 w 1305"/>
                  <a:gd name="T59" fmla="*/ 300 h 1467"/>
                  <a:gd name="T60" fmla="*/ 916 w 1305"/>
                  <a:gd name="T61" fmla="*/ 280 h 1467"/>
                  <a:gd name="T62" fmla="*/ 881 w 1305"/>
                  <a:gd name="T63" fmla="*/ 269 h 1467"/>
                  <a:gd name="T64" fmla="*/ 865 w 1305"/>
                  <a:gd name="T65" fmla="*/ 242 h 1467"/>
                  <a:gd name="T66" fmla="*/ 833 w 1305"/>
                  <a:gd name="T67" fmla="*/ 247 h 1467"/>
                  <a:gd name="T68" fmla="*/ 830 w 1305"/>
                  <a:gd name="T69" fmla="*/ 271 h 1467"/>
                  <a:gd name="T70" fmla="*/ 815 w 1305"/>
                  <a:gd name="T71" fmla="*/ 276 h 1467"/>
                  <a:gd name="T72" fmla="*/ 791 w 1305"/>
                  <a:gd name="T73" fmla="*/ 223 h 1467"/>
                  <a:gd name="T74" fmla="*/ 760 w 1305"/>
                  <a:gd name="T75" fmla="*/ 222 h 1467"/>
                  <a:gd name="T76" fmla="*/ 770 w 1305"/>
                  <a:gd name="T77" fmla="*/ 197 h 1467"/>
                  <a:gd name="T78" fmla="*/ 695 w 1305"/>
                  <a:gd name="T79" fmla="*/ 182 h 1467"/>
                  <a:gd name="T80" fmla="*/ 666 w 1305"/>
                  <a:gd name="T81" fmla="*/ 178 h 1467"/>
                  <a:gd name="T82" fmla="*/ 578 w 1305"/>
                  <a:gd name="T83" fmla="*/ 214 h 1467"/>
                  <a:gd name="T84" fmla="*/ 563 w 1305"/>
                  <a:gd name="T85" fmla="*/ 182 h 1467"/>
                  <a:gd name="T86" fmla="*/ 425 w 1305"/>
                  <a:gd name="T87" fmla="*/ 154 h 1467"/>
                  <a:gd name="T88" fmla="*/ 403 w 1305"/>
                  <a:gd name="T89" fmla="*/ 12 h 1467"/>
                  <a:gd name="T90" fmla="*/ 345 w 1305"/>
                  <a:gd name="T91" fmla="*/ 0 h 1467"/>
                  <a:gd name="T92" fmla="*/ 344 w 1305"/>
                  <a:gd name="T93" fmla="*/ 93 h 1467"/>
                  <a:gd name="T94" fmla="*/ 0 w 1305"/>
                  <a:gd name="T95" fmla="*/ 92 h 14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05"/>
                  <a:gd name="T145" fmla="*/ 0 h 1467"/>
                  <a:gd name="T146" fmla="*/ 1305 w 1305"/>
                  <a:gd name="T147" fmla="*/ 1467 h 146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05" h="1467">
                    <a:moveTo>
                      <a:pt x="0" y="92"/>
                    </a:moveTo>
                    <a:lnTo>
                      <a:pt x="9" y="298"/>
                    </a:lnTo>
                    <a:lnTo>
                      <a:pt x="59" y="465"/>
                    </a:lnTo>
                    <a:lnTo>
                      <a:pt x="66" y="681"/>
                    </a:lnTo>
                    <a:lnTo>
                      <a:pt x="101" y="854"/>
                    </a:lnTo>
                    <a:lnTo>
                      <a:pt x="55" y="943"/>
                    </a:lnTo>
                    <a:lnTo>
                      <a:pt x="122" y="1008"/>
                    </a:lnTo>
                    <a:lnTo>
                      <a:pt x="118" y="1467"/>
                    </a:lnTo>
                    <a:lnTo>
                      <a:pt x="1061" y="1450"/>
                    </a:lnTo>
                    <a:lnTo>
                      <a:pt x="1046" y="1360"/>
                    </a:lnTo>
                    <a:lnTo>
                      <a:pt x="1017" y="1327"/>
                    </a:lnTo>
                    <a:lnTo>
                      <a:pt x="944" y="1280"/>
                    </a:lnTo>
                    <a:lnTo>
                      <a:pt x="893" y="1224"/>
                    </a:lnTo>
                    <a:lnTo>
                      <a:pt x="767" y="1145"/>
                    </a:lnTo>
                    <a:lnTo>
                      <a:pt x="770" y="1009"/>
                    </a:lnTo>
                    <a:lnTo>
                      <a:pt x="743" y="924"/>
                    </a:lnTo>
                    <a:lnTo>
                      <a:pt x="845" y="794"/>
                    </a:lnTo>
                    <a:lnTo>
                      <a:pt x="839" y="666"/>
                    </a:lnTo>
                    <a:lnTo>
                      <a:pt x="864" y="645"/>
                    </a:lnTo>
                    <a:lnTo>
                      <a:pt x="990" y="539"/>
                    </a:lnTo>
                    <a:lnTo>
                      <a:pt x="1055" y="461"/>
                    </a:lnTo>
                    <a:lnTo>
                      <a:pt x="1138" y="395"/>
                    </a:lnTo>
                    <a:lnTo>
                      <a:pt x="1305" y="308"/>
                    </a:lnTo>
                    <a:lnTo>
                      <a:pt x="1244" y="314"/>
                    </a:lnTo>
                    <a:lnTo>
                      <a:pt x="1186" y="287"/>
                    </a:lnTo>
                    <a:lnTo>
                      <a:pt x="1093" y="297"/>
                    </a:lnTo>
                    <a:lnTo>
                      <a:pt x="1073" y="260"/>
                    </a:lnTo>
                    <a:lnTo>
                      <a:pt x="1043" y="275"/>
                    </a:lnTo>
                    <a:lnTo>
                      <a:pt x="978" y="313"/>
                    </a:lnTo>
                    <a:lnTo>
                      <a:pt x="933" y="300"/>
                    </a:lnTo>
                    <a:lnTo>
                      <a:pt x="916" y="280"/>
                    </a:lnTo>
                    <a:lnTo>
                      <a:pt x="881" y="269"/>
                    </a:lnTo>
                    <a:lnTo>
                      <a:pt x="865" y="242"/>
                    </a:lnTo>
                    <a:lnTo>
                      <a:pt x="833" y="247"/>
                    </a:lnTo>
                    <a:lnTo>
                      <a:pt x="830" y="271"/>
                    </a:lnTo>
                    <a:lnTo>
                      <a:pt x="815" y="276"/>
                    </a:lnTo>
                    <a:lnTo>
                      <a:pt x="791" y="223"/>
                    </a:lnTo>
                    <a:lnTo>
                      <a:pt x="760" y="222"/>
                    </a:lnTo>
                    <a:lnTo>
                      <a:pt x="770" y="197"/>
                    </a:lnTo>
                    <a:lnTo>
                      <a:pt x="695" y="182"/>
                    </a:lnTo>
                    <a:lnTo>
                      <a:pt x="666" y="178"/>
                    </a:lnTo>
                    <a:lnTo>
                      <a:pt x="578" y="214"/>
                    </a:lnTo>
                    <a:lnTo>
                      <a:pt x="563" y="182"/>
                    </a:lnTo>
                    <a:lnTo>
                      <a:pt x="425" y="154"/>
                    </a:lnTo>
                    <a:lnTo>
                      <a:pt x="403" y="12"/>
                    </a:lnTo>
                    <a:lnTo>
                      <a:pt x="345" y="0"/>
                    </a:lnTo>
                    <a:lnTo>
                      <a:pt x="344" y="93"/>
                    </a:lnTo>
                    <a:lnTo>
                      <a:pt x="0" y="9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7" name="Freeform 62"/>
              <p:cNvSpPr>
                <a:spLocks/>
              </p:cNvSpPr>
              <p:nvPr/>
            </p:nvSpPr>
            <p:spPr bwMode="gray">
              <a:xfrm>
                <a:off x="3596506" y="3133523"/>
                <a:ext cx="343021" cy="595414"/>
              </a:xfrm>
              <a:custGeom>
                <a:avLst/>
                <a:gdLst>
                  <a:gd name="T0" fmla="*/ 0 w 703"/>
                  <a:gd name="T1" fmla="*/ 1038 h 1223"/>
                  <a:gd name="T2" fmla="*/ 3 w 703"/>
                  <a:gd name="T3" fmla="*/ 992 h 1223"/>
                  <a:gd name="T4" fmla="*/ 48 w 703"/>
                  <a:gd name="T5" fmla="*/ 853 h 1223"/>
                  <a:gd name="T6" fmla="*/ 117 w 703"/>
                  <a:gd name="T7" fmla="*/ 760 h 1223"/>
                  <a:gd name="T8" fmla="*/ 95 w 703"/>
                  <a:gd name="T9" fmla="*/ 734 h 1223"/>
                  <a:gd name="T10" fmla="*/ 103 w 703"/>
                  <a:gd name="T11" fmla="*/ 644 h 1223"/>
                  <a:gd name="T12" fmla="*/ 69 w 703"/>
                  <a:gd name="T13" fmla="*/ 539 h 1223"/>
                  <a:gd name="T14" fmla="*/ 56 w 703"/>
                  <a:gd name="T15" fmla="*/ 402 h 1223"/>
                  <a:gd name="T16" fmla="*/ 108 w 703"/>
                  <a:gd name="T17" fmla="*/ 253 h 1223"/>
                  <a:gd name="T18" fmla="*/ 182 w 703"/>
                  <a:gd name="T19" fmla="*/ 149 h 1223"/>
                  <a:gd name="T20" fmla="*/ 179 w 703"/>
                  <a:gd name="T21" fmla="*/ 120 h 1223"/>
                  <a:gd name="T22" fmla="*/ 233 w 703"/>
                  <a:gd name="T23" fmla="*/ 28 h 1223"/>
                  <a:gd name="T24" fmla="*/ 657 w 703"/>
                  <a:gd name="T25" fmla="*/ 0 h 1223"/>
                  <a:gd name="T26" fmla="*/ 676 w 703"/>
                  <a:gd name="T27" fmla="*/ 23 h 1223"/>
                  <a:gd name="T28" fmla="*/ 657 w 703"/>
                  <a:gd name="T29" fmla="*/ 783 h 1223"/>
                  <a:gd name="T30" fmla="*/ 703 w 703"/>
                  <a:gd name="T31" fmla="*/ 1150 h 1223"/>
                  <a:gd name="T32" fmla="*/ 686 w 703"/>
                  <a:gd name="T33" fmla="*/ 1167 h 1223"/>
                  <a:gd name="T34" fmla="*/ 659 w 703"/>
                  <a:gd name="T35" fmla="*/ 1150 h 1223"/>
                  <a:gd name="T36" fmla="*/ 625 w 703"/>
                  <a:gd name="T37" fmla="*/ 1167 h 1223"/>
                  <a:gd name="T38" fmla="*/ 597 w 703"/>
                  <a:gd name="T39" fmla="*/ 1147 h 1223"/>
                  <a:gd name="T40" fmla="*/ 595 w 703"/>
                  <a:gd name="T41" fmla="*/ 1159 h 1223"/>
                  <a:gd name="T42" fmla="*/ 560 w 703"/>
                  <a:gd name="T43" fmla="*/ 1163 h 1223"/>
                  <a:gd name="T44" fmla="*/ 516 w 703"/>
                  <a:gd name="T45" fmla="*/ 1184 h 1223"/>
                  <a:gd name="T46" fmla="*/ 501 w 703"/>
                  <a:gd name="T47" fmla="*/ 1172 h 1223"/>
                  <a:gd name="T48" fmla="*/ 479 w 703"/>
                  <a:gd name="T49" fmla="*/ 1214 h 1223"/>
                  <a:gd name="T50" fmla="*/ 459 w 703"/>
                  <a:gd name="T51" fmla="*/ 1223 h 1223"/>
                  <a:gd name="T52" fmla="*/ 389 w 703"/>
                  <a:gd name="T53" fmla="*/ 1106 h 1223"/>
                  <a:gd name="T54" fmla="*/ 401 w 703"/>
                  <a:gd name="T55" fmla="*/ 1022 h 1223"/>
                  <a:gd name="T56" fmla="*/ 0 w 703"/>
                  <a:gd name="T57" fmla="*/ 1038 h 1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3"/>
                  <a:gd name="T88" fmla="*/ 0 h 1223"/>
                  <a:gd name="T89" fmla="*/ 703 w 703"/>
                  <a:gd name="T90" fmla="*/ 1223 h 1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3" h="1223">
                    <a:moveTo>
                      <a:pt x="0" y="1038"/>
                    </a:moveTo>
                    <a:lnTo>
                      <a:pt x="3" y="992"/>
                    </a:lnTo>
                    <a:lnTo>
                      <a:pt x="48" y="853"/>
                    </a:lnTo>
                    <a:lnTo>
                      <a:pt x="117" y="760"/>
                    </a:lnTo>
                    <a:lnTo>
                      <a:pt x="95" y="734"/>
                    </a:lnTo>
                    <a:lnTo>
                      <a:pt x="103" y="644"/>
                    </a:lnTo>
                    <a:lnTo>
                      <a:pt x="69" y="539"/>
                    </a:lnTo>
                    <a:lnTo>
                      <a:pt x="56" y="402"/>
                    </a:lnTo>
                    <a:lnTo>
                      <a:pt x="108" y="253"/>
                    </a:lnTo>
                    <a:lnTo>
                      <a:pt x="182" y="149"/>
                    </a:lnTo>
                    <a:lnTo>
                      <a:pt x="179" y="120"/>
                    </a:lnTo>
                    <a:lnTo>
                      <a:pt x="233" y="28"/>
                    </a:lnTo>
                    <a:lnTo>
                      <a:pt x="657" y="0"/>
                    </a:lnTo>
                    <a:lnTo>
                      <a:pt x="676" y="23"/>
                    </a:lnTo>
                    <a:lnTo>
                      <a:pt x="657" y="783"/>
                    </a:lnTo>
                    <a:lnTo>
                      <a:pt x="703" y="1150"/>
                    </a:lnTo>
                    <a:lnTo>
                      <a:pt x="686" y="1167"/>
                    </a:lnTo>
                    <a:lnTo>
                      <a:pt x="659" y="1150"/>
                    </a:lnTo>
                    <a:lnTo>
                      <a:pt x="625" y="1167"/>
                    </a:lnTo>
                    <a:lnTo>
                      <a:pt x="597" y="1147"/>
                    </a:lnTo>
                    <a:lnTo>
                      <a:pt x="595" y="1159"/>
                    </a:lnTo>
                    <a:lnTo>
                      <a:pt x="560" y="1163"/>
                    </a:lnTo>
                    <a:lnTo>
                      <a:pt x="516" y="1184"/>
                    </a:lnTo>
                    <a:lnTo>
                      <a:pt x="501" y="1172"/>
                    </a:lnTo>
                    <a:lnTo>
                      <a:pt x="479" y="1214"/>
                    </a:lnTo>
                    <a:lnTo>
                      <a:pt x="459" y="1223"/>
                    </a:lnTo>
                    <a:lnTo>
                      <a:pt x="389" y="1106"/>
                    </a:lnTo>
                    <a:lnTo>
                      <a:pt x="401" y="1022"/>
                    </a:lnTo>
                    <a:lnTo>
                      <a:pt x="0" y="10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8" name="Freeform 63"/>
              <p:cNvSpPr>
                <a:spLocks/>
              </p:cNvSpPr>
              <p:nvPr/>
            </p:nvSpPr>
            <p:spPr bwMode="gray">
              <a:xfrm>
                <a:off x="3169680" y="2472818"/>
                <a:ext cx="642190" cy="559358"/>
              </a:xfrm>
              <a:custGeom>
                <a:avLst/>
                <a:gdLst>
                  <a:gd name="T0" fmla="*/ 0 w 1318"/>
                  <a:gd name="T1" fmla="*/ 16 h 1149"/>
                  <a:gd name="T2" fmla="*/ 79 w 1318"/>
                  <a:gd name="T3" fmla="*/ 165 h 1149"/>
                  <a:gd name="T4" fmla="*/ 118 w 1318"/>
                  <a:gd name="T5" fmla="*/ 200 h 1149"/>
                  <a:gd name="T6" fmla="*/ 141 w 1318"/>
                  <a:gd name="T7" fmla="*/ 193 h 1149"/>
                  <a:gd name="T8" fmla="*/ 164 w 1318"/>
                  <a:gd name="T9" fmla="*/ 212 h 1149"/>
                  <a:gd name="T10" fmla="*/ 167 w 1318"/>
                  <a:gd name="T11" fmla="*/ 232 h 1149"/>
                  <a:gd name="T12" fmla="*/ 146 w 1318"/>
                  <a:gd name="T13" fmla="*/ 233 h 1149"/>
                  <a:gd name="T14" fmla="*/ 121 w 1318"/>
                  <a:gd name="T15" fmla="*/ 286 h 1149"/>
                  <a:gd name="T16" fmla="*/ 179 w 1318"/>
                  <a:gd name="T17" fmla="*/ 369 h 1149"/>
                  <a:gd name="T18" fmla="*/ 224 w 1318"/>
                  <a:gd name="T19" fmla="*/ 382 h 1149"/>
                  <a:gd name="T20" fmla="*/ 218 w 1318"/>
                  <a:gd name="T21" fmla="*/ 920 h 1149"/>
                  <a:gd name="T22" fmla="*/ 222 w 1318"/>
                  <a:gd name="T23" fmla="*/ 1050 h 1149"/>
                  <a:gd name="T24" fmla="*/ 1100 w 1318"/>
                  <a:gd name="T25" fmla="*/ 1021 h 1149"/>
                  <a:gd name="T26" fmla="*/ 1110 w 1318"/>
                  <a:gd name="T27" fmla="*/ 1099 h 1149"/>
                  <a:gd name="T28" fmla="*/ 1074 w 1318"/>
                  <a:gd name="T29" fmla="*/ 1149 h 1149"/>
                  <a:gd name="T30" fmla="*/ 1207 w 1318"/>
                  <a:gd name="T31" fmla="*/ 1142 h 1149"/>
                  <a:gd name="T32" fmla="*/ 1230 w 1318"/>
                  <a:gd name="T33" fmla="*/ 1099 h 1149"/>
                  <a:gd name="T34" fmla="*/ 1233 w 1318"/>
                  <a:gd name="T35" fmla="*/ 1050 h 1149"/>
                  <a:gd name="T36" fmla="*/ 1263 w 1318"/>
                  <a:gd name="T37" fmla="*/ 1013 h 1149"/>
                  <a:gd name="T38" fmla="*/ 1276 w 1318"/>
                  <a:gd name="T39" fmla="*/ 978 h 1149"/>
                  <a:gd name="T40" fmla="*/ 1309 w 1318"/>
                  <a:gd name="T41" fmla="*/ 973 h 1149"/>
                  <a:gd name="T42" fmla="*/ 1318 w 1318"/>
                  <a:gd name="T43" fmla="*/ 891 h 1149"/>
                  <a:gd name="T44" fmla="*/ 1299 w 1318"/>
                  <a:gd name="T45" fmla="*/ 885 h 1149"/>
                  <a:gd name="T46" fmla="*/ 1270 w 1318"/>
                  <a:gd name="T47" fmla="*/ 883 h 1149"/>
                  <a:gd name="T48" fmla="*/ 1239 w 1318"/>
                  <a:gd name="T49" fmla="*/ 824 h 1149"/>
                  <a:gd name="T50" fmla="*/ 1223 w 1318"/>
                  <a:gd name="T51" fmla="*/ 744 h 1149"/>
                  <a:gd name="T52" fmla="*/ 1190 w 1318"/>
                  <a:gd name="T53" fmla="*/ 689 h 1149"/>
                  <a:gd name="T54" fmla="*/ 1138 w 1318"/>
                  <a:gd name="T55" fmla="*/ 668 h 1149"/>
                  <a:gd name="T56" fmla="*/ 1071 w 1318"/>
                  <a:gd name="T57" fmla="*/ 616 h 1149"/>
                  <a:gd name="T58" fmla="*/ 1050 w 1318"/>
                  <a:gd name="T59" fmla="*/ 545 h 1149"/>
                  <a:gd name="T60" fmla="*/ 1087 w 1318"/>
                  <a:gd name="T61" fmla="*/ 435 h 1149"/>
                  <a:gd name="T62" fmla="*/ 1056 w 1318"/>
                  <a:gd name="T63" fmla="*/ 414 h 1149"/>
                  <a:gd name="T64" fmla="*/ 978 w 1318"/>
                  <a:gd name="T65" fmla="*/ 415 h 1149"/>
                  <a:gd name="T66" fmla="*/ 965 w 1318"/>
                  <a:gd name="T67" fmla="*/ 344 h 1149"/>
                  <a:gd name="T68" fmla="*/ 836 w 1318"/>
                  <a:gd name="T69" fmla="*/ 213 h 1149"/>
                  <a:gd name="T70" fmla="*/ 807 w 1318"/>
                  <a:gd name="T71" fmla="*/ 102 h 1149"/>
                  <a:gd name="T72" fmla="*/ 821 w 1318"/>
                  <a:gd name="T73" fmla="*/ 58 h 1149"/>
                  <a:gd name="T74" fmla="*/ 763 w 1318"/>
                  <a:gd name="T75" fmla="*/ 0 h 1149"/>
                  <a:gd name="T76" fmla="*/ 0 w 1318"/>
                  <a:gd name="T77" fmla="*/ 16 h 11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18"/>
                  <a:gd name="T118" fmla="*/ 0 h 1149"/>
                  <a:gd name="T119" fmla="*/ 1318 w 1318"/>
                  <a:gd name="T120" fmla="*/ 1149 h 11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18" h="1149">
                    <a:moveTo>
                      <a:pt x="0" y="16"/>
                    </a:moveTo>
                    <a:lnTo>
                      <a:pt x="79" y="165"/>
                    </a:lnTo>
                    <a:lnTo>
                      <a:pt x="118" y="200"/>
                    </a:lnTo>
                    <a:lnTo>
                      <a:pt x="141" y="193"/>
                    </a:lnTo>
                    <a:lnTo>
                      <a:pt x="164" y="212"/>
                    </a:lnTo>
                    <a:lnTo>
                      <a:pt x="167" y="232"/>
                    </a:lnTo>
                    <a:lnTo>
                      <a:pt x="146" y="233"/>
                    </a:lnTo>
                    <a:lnTo>
                      <a:pt x="121" y="286"/>
                    </a:lnTo>
                    <a:lnTo>
                      <a:pt x="179" y="369"/>
                    </a:lnTo>
                    <a:lnTo>
                      <a:pt x="224" y="382"/>
                    </a:lnTo>
                    <a:lnTo>
                      <a:pt x="218" y="920"/>
                    </a:lnTo>
                    <a:lnTo>
                      <a:pt x="222" y="1050"/>
                    </a:lnTo>
                    <a:lnTo>
                      <a:pt x="1100" y="1021"/>
                    </a:lnTo>
                    <a:lnTo>
                      <a:pt x="1110" y="1099"/>
                    </a:lnTo>
                    <a:lnTo>
                      <a:pt x="1074" y="1149"/>
                    </a:lnTo>
                    <a:lnTo>
                      <a:pt x="1207" y="1142"/>
                    </a:lnTo>
                    <a:lnTo>
                      <a:pt x="1230" y="1099"/>
                    </a:lnTo>
                    <a:lnTo>
                      <a:pt x="1233" y="1050"/>
                    </a:lnTo>
                    <a:lnTo>
                      <a:pt x="1263" y="1013"/>
                    </a:lnTo>
                    <a:lnTo>
                      <a:pt x="1276" y="978"/>
                    </a:lnTo>
                    <a:lnTo>
                      <a:pt x="1309" y="973"/>
                    </a:lnTo>
                    <a:lnTo>
                      <a:pt x="1318" y="891"/>
                    </a:lnTo>
                    <a:lnTo>
                      <a:pt x="1299" y="885"/>
                    </a:lnTo>
                    <a:lnTo>
                      <a:pt x="1270" y="883"/>
                    </a:lnTo>
                    <a:lnTo>
                      <a:pt x="1239" y="824"/>
                    </a:lnTo>
                    <a:lnTo>
                      <a:pt x="1223" y="744"/>
                    </a:lnTo>
                    <a:lnTo>
                      <a:pt x="1190" y="689"/>
                    </a:lnTo>
                    <a:lnTo>
                      <a:pt x="1138" y="668"/>
                    </a:lnTo>
                    <a:lnTo>
                      <a:pt x="1071" y="616"/>
                    </a:lnTo>
                    <a:lnTo>
                      <a:pt x="1050" y="545"/>
                    </a:lnTo>
                    <a:lnTo>
                      <a:pt x="1087" y="435"/>
                    </a:lnTo>
                    <a:lnTo>
                      <a:pt x="1056" y="414"/>
                    </a:lnTo>
                    <a:lnTo>
                      <a:pt x="978" y="415"/>
                    </a:lnTo>
                    <a:lnTo>
                      <a:pt x="965" y="344"/>
                    </a:lnTo>
                    <a:lnTo>
                      <a:pt x="836" y="213"/>
                    </a:lnTo>
                    <a:lnTo>
                      <a:pt x="807" y="102"/>
                    </a:lnTo>
                    <a:lnTo>
                      <a:pt x="821" y="58"/>
                    </a:lnTo>
                    <a:lnTo>
                      <a:pt x="763" y="0"/>
                    </a:lnTo>
                    <a:lnTo>
                      <a:pt x="0" y="1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79" name="Freeform 64"/>
              <p:cNvSpPr>
                <a:spLocks/>
              </p:cNvSpPr>
              <p:nvPr/>
            </p:nvSpPr>
            <p:spPr bwMode="gray">
              <a:xfrm>
                <a:off x="1511097" y="1279068"/>
                <a:ext cx="988133" cy="629521"/>
              </a:xfrm>
              <a:custGeom>
                <a:avLst/>
                <a:gdLst>
                  <a:gd name="T0" fmla="*/ 0 w 2027"/>
                  <a:gd name="T1" fmla="*/ 241 h 1293"/>
                  <a:gd name="T2" fmla="*/ 35 w 2027"/>
                  <a:gd name="T3" fmla="*/ 328 h 1293"/>
                  <a:gd name="T4" fmla="*/ 39 w 2027"/>
                  <a:gd name="T5" fmla="*/ 382 h 1293"/>
                  <a:gd name="T6" fmla="*/ 20 w 2027"/>
                  <a:gd name="T7" fmla="*/ 390 h 1293"/>
                  <a:gd name="T8" fmla="*/ 81 w 2027"/>
                  <a:gd name="T9" fmla="*/ 449 h 1293"/>
                  <a:gd name="T10" fmla="*/ 143 w 2027"/>
                  <a:gd name="T11" fmla="*/ 603 h 1293"/>
                  <a:gd name="T12" fmla="*/ 165 w 2027"/>
                  <a:gd name="T13" fmla="*/ 597 h 1293"/>
                  <a:gd name="T14" fmla="*/ 167 w 2027"/>
                  <a:gd name="T15" fmla="*/ 619 h 1293"/>
                  <a:gd name="T16" fmla="*/ 197 w 2027"/>
                  <a:gd name="T17" fmla="*/ 628 h 1293"/>
                  <a:gd name="T18" fmla="*/ 219 w 2027"/>
                  <a:gd name="T19" fmla="*/ 631 h 1293"/>
                  <a:gd name="T20" fmla="*/ 164 w 2027"/>
                  <a:gd name="T21" fmla="*/ 743 h 1293"/>
                  <a:gd name="T22" fmla="*/ 173 w 2027"/>
                  <a:gd name="T23" fmla="*/ 817 h 1293"/>
                  <a:gd name="T24" fmla="*/ 128 w 2027"/>
                  <a:gd name="T25" fmla="*/ 889 h 1293"/>
                  <a:gd name="T26" fmla="*/ 159 w 2027"/>
                  <a:gd name="T27" fmla="*/ 921 h 1293"/>
                  <a:gd name="T28" fmla="*/ 239 w 2027"/>
                  <a:gd name="T29" fmla="*/ 876 h 1293"/>
                  <a:gd name="T30" fmla="*/ 297 w 2027"/>
                  <a:gd name="T31" fmla="*/ 1119 h 1293"/>
                  <a:gd name="T32" fmla="*/ 334 w 2027"/>
                  <a:gd name="T33" fmla="*/ 1131 h 1293"/>
                  <a:gd name="T34" fmla="*/ 341 w 2027"/>
                  <a:gd name="T35" fmla="*/ 1205 h 1293"/>
                  <a:gd name="T36" fmla="*/ 372 w 2027"/>
                  <a:gd name="T37" fmla="*/ 1236 h 1293"/>
                  <a:gd name="T38" fmla="*/ 395 w 2027"/>
                  <a:gd name="T39" fmla="*/ 1209 h 1293"/>
                  <a:gd name="T40" fmla="*/ 449 w 2027"/>
                  <a:gd name="T41" fmla="*/ 1233 h 1293"/>
                  <a:gd name="T42" fmla="*/ 482 w 2027"/>
                  <a:gd name="T43" fmla="*/ 1207 h 1293"/>
                  <a:gd name="T44" fmla="*/ 590 w 2027"/>
                  <a:gd name="T45" fmla="*/ 1228 h 1293"/>
                  <a:gd name="T46" fmla="*/ 616 w 2027"/>
                  <a:gd name="T47" fmla="*/ 1234 h 1293"/>
                  <a:gd name="T48" fmla="*/ 640 w 2027"/>
                  <a:gd name="T49" fmla="*/ 1185 h 1293"/>
                  <a:gd name="T50" fmla="*/ 686 w 2027"/>
                  <a:gd name="T51" fmla="*/ 1263 h 1293"/>
                  <a:gd name="T52" fmla="*/ 708 w 2027"/>
                  <a:gd name="T53" fmla="*/ 1139 h 1293"/>
                  <a:gd name="T54" fmla="*/ 1259 w 2027"/>
                  <a:gd name="T55" fmla="*/ 1221 h 1293"/>
                  <a:gd name="T56" fmla="*/ 1937 w 2027"/>
                  <a:gd name="T57" fmla="*/ 1293 h 1293"/>
                  <a:gd name="T58" fmla="*/ 1960 w 2027"/>
                  <a:gd name="T59" fmla="*/ 1060 h 1293"/>
                  <a:gd name="T60" fmla="*/ 2027 w 2027"/>
                  <a:gd name="T61" fmla="*/ 303 h 1293"/>
                  <a:gd name="T62" fmla="*/ 1130 w 2027"/>
                  <a:gd name="T63" fmla="*/ 198 h 1293"/>
                  <a:gd name="T64" fmla="*/ 682 w 2027"/>
                  <a:gd name="T65" fmla="*/ 124 h 1293"/>
                  <a:gd name="T66" fmla="*/ 53 w 2027"/>
                  <a:gd name="T67" fmla="*/ 0 h 1293"/>
                  <a:gd name="T68" fmla="*/ 0 w 2027"/>
                  <a:gd name="T69" fmla="*/ 241 h 129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27"/>
                  <a:gd name="T106" fmla="*/ 0 h 1293"/>
                  <a:gd name="T107" fmla="*/ 2027 w 2027"/>
                  <a:gd name="T108" fmla="*/ 1293 h 129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27" h="1293">
                    <a:moveTo>
                      <a:pt x="0" y="241"/>
                    </a:moveTo>
                    <a:lnTo>
                      <a:pt x="35" y="328"/>
                    </a:lnTo>
                    <a:lnTo>
                      <a:pt x="39" y="382"/>
                    </a:lnTo>
                    <a:lnTo>
                      <a:pt x="20" y="390"/>
                    </a:lnTo>
                    <a:lnTo>
                      <a:pt x="81" y="449"/>
                    </a:lnTo>
                    <a:lnTo>
                      <a:pt x="143" y="603"/>
                    </a:lnTo>
                    <a:lnTo>
                      <a:pt x="165" y="597"/>
                    </a:lnTo>
                    <a:lnTo>
                      <a:pt x="167" y="619"/>
                    </a:lnTo>
                    <a:lnTo>
                      <a:pt x="197" y="628"/>
                    </a:lnTo>
                    <a:lnTo>
                      <a:pt x="219" y="631"/>
                    </a:lnTo>
                    <a:lnTo>
                      <a:pt x="164" y="743"/>
                    </a:lnTo>
                    <a:lnTo>
                      <a:pt x="173" y="817"/>
                    </a:lnTo>
                    <a:lnTo>
                      <a:pt x="128" y="889"/>
                    </a:lnTo>
                    <a:lnTo>
                      <a:pt x="159" y="921"/>
                    </a:lnTo>
                    <a:lnTo>
                      <a:pt x="239" y="876"/>
                    </a:lnTo>
                    <a:lnTo>
                      <a:pt x="297" y="1119"/>
                    </a:lnTo>
                    <a:lnTo>
                      <a:pt x="334" y="1131"/>
                    </a:lnTo>
                    <a:lnTo>
                      <a:pt x="341" y="1205"/>
                    </a:lnTo>
                    <a:lnTo>
                      <a:pt x="372" y="1236"/>
                    </a:lnTo>
                    <a:lnTo>
                      <a:pt x="395" y="1209"/>
                    </a:lnTo>
                    <a:lnTo>
                      <a:pt x="449" y="1233"/>
                    </a:lnTo>
                    <a:lnTo>
                      <a:pt x="482" y="1207"/>
                    </a:lnTo>
                    <a:lnTo>
                      <a:pt x="590" y="1228"/>
                    </a:lnTo>
                    <a:lnTo>
                      <a:pt x="616" y="1234"/>
                    </a:lnTo>
                    <a:lnTo>
                      <a:pt x="640" y="1185"/>
                    </a:lnTo>
                    <a:lnTo>
                      <a:pt x="686" y="1263"/>
                    </a:lnTo>
                    <a:lnTo>
                      <a:pt x="708" y="1139"/>
                    </a:lnTo>
                    <a:lnTo>
                      <a:pt x="1259" y="1221"/>
                    </a:lnTo>
                    <a:lnTo>
                      <a:pt x="1937" y="1293"/>
                    </a:lnTo>
                    <a:lnTo>
                      <a:pt x="1960" y="1060"/>
                    </a:lnTo>
                    <a:lnTo>
                      <a:pt x="2027" y="303"/>
                    </a:lnTo>
                    <a:lnTo>
                      <a:pt x="1130" y="198"/>
                    </a:lnTo>
                    <a:lnTo>
                      <a:pt x="682" y="124"/>
                    </a:lnTo>
                    <a:lnTo>
                      <a:pt x="53" y="0"/>
                    </a:lnTo>
                    <a:lnTo>
                      <a:pt x="0" y="24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0" name="Freeform 65"/>
              <p:cNvSpPr>
                <a:spLocks/>
              </p:cNvSpPr>
              <p:nvPr/>
            </p:nvSpPr>
            <p:spPr bwMode="gray">
              <a:xfrm>
                <a:off x="2410552" y="2152211"/>
                <a:ext cx="797133" cy="400515"/>
              </a:xfrm>
              <a:custGeom>
                <a:avLst/>
                <a:gdLst>
                  <a:gd name="T0" fmla="*/ 0 w 1638"/>
                  <a:gd name="T1" fmla="*/ 500 h 821"/>
                  <a:gd name="T2" fmla="*/ 46 w 1638"/>
                  <a:gd name="T3" fmla="*/ 0 h 821"/>
                  <a:gd name="T4" fmla="*/ 1055 w 1638"/>
                  <a:gd name="T5" fmla="*/ 62 h 821"/>
                  <a:gd name="T6" fmla="*/ 1124 w 1638"/>
                  <a:gd name="T7" fmla="*/ 113 h 821"/>
                  <a:gd name="T8" fmla="*/ 1244 w 1638"/>
                  <a:gd name="T9" fmla="*/ 108 h 821"/>
                  <a:gd name="T10" fmla="*/ 1301 w 1638"/>
                  <a:gd name="T11" fmla="*/ 121 h 821"/>
                  <a:gd name="T12" fmla="*/ 1368 w 1638"/>
                  <a:gd name="T13" fmla="*/ 151 h 821"/>
                  <a:gd name="T14" fmla="*/ 1403 w 1638"/>
                  <a:gd name="T15" fmla="*/ 193 h 821"/>
                  <a:gd name="T16" fmla="*/ 1433 w 1638"/>
                  <a:gd name="T17" fmla="*/ 203 h 821"/>
                  <a:gd name="T18" fmla="*/ 1489 w 1638"/>
                  <a:gd name="T19" fmla="*/ 358 h 821"/>
                  <a:gd name="T20" fmla="*/ 1490 w 1638"/>
                  <a:gd name="T21" fmla="*/ 406 h 821"/>
                  <a:gd name="T22" fmla="*/ 1527 w 1638"/>
                  <a:gd name="T23" fmla="*/ 478 h 821"/>
                  <a:gd name="T24" fmla="*/ 1545 w 1638"/>
                  <a:gd name="T25" fmla="*/ 597 h 821"/>
                  <a:gd name="T26" fmla="*/ 1536 w 1638"/>
                  <a:gd name="T27" fmla="*/ 633 h 821"/>
                  <a:gd name="T28" fmla="*/ 1559 w 1638"/>
                  <a:gd name="T29" fmla="*/ 672 h 821"/>
                  <a:gd name="T30" fmla="*/ 1638 w 1638"/>
                  <a:gd name="T31" fmla="*/ 821 h 821"/>
                  <a:gd name="T32" fmla="*/ 909 w 1638"/>
                  <a:gd name="T33" fmla="*/ 812 h 821"/>
                  <a:gd name="T34" fmla="*/ 359 w 1638"/>
                  <a:gd name="T35" fmla="*/ 780 h 821"/>
                  <a:gd name="T36" fmla="*/ 375 w 1638"/>
                  <a:gd name="T37" fmla="*/ 531 h 821"/>
                  <a:gd name="T38" fmla="*/ 0 w 1638"/>
                  <a:gd name="T39" fmla="*/ 500 h 82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38"/>
                  <a:gd name="T61" fmla="*/ 0 h 821"/>
                  <a:gd name="T62" fmla="*/ 1638 w 1638"/>
                  <a:gd name="T63" fmla="*/ 821 h 82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38" h="821">
                    <a:moveTo>
                      <a:pt x="0" y="500"/>
                    </a:moveTo>
                    <a:lnTo>
                      <a:pt x="46" y="0"/>
                    </a:lnTo>
                    <a:lnTo>
                      <a:pt x="1055" y="62"/>
                    </a:lnTo>
                    <a:lnTo>
                      <a:pt x="1124" y="113"/>
                    </a:lnTo>
                    <a:lnTo>
                      <a:pt x="1244" y="108"/>
                    </a:lnTo>
                    <a:lnTo>
                      <a:pt x="1301" y="121"/>
                    </a:lnTo>
                    <a:lnTo>
                      <a:pt x="1368" y="151"/>
                    </a:lnTo>
                    <a:lnTo>
                      <a:pt x="1403" y="193"/>
                    </a:lnTo>
                    <a:lnTo>
                      <a:pt x="1433" y="203"/>
                    </a:lnTo>
                    <a:lnTo>
                      <a:pt x="1489" y="358"/>
                    </a:lnTo>
                    <a:lnTo>
                      <a:pt x="1490" y="406"/>
                    </a:lnTo>
                    <a:lnTo>
                      <a:pt x="1527" y="478"/>
                    </a:lnTo>
                    <a:lnTo>
                      <a:pt x="1545" y="597"/>
                    </a:lnTo>
                    <a:lnTo>
                      <a:pt x="1536" y="633"/>
                    </a:lnTo>
                    <a:lnTo>
                      <a:pt x="1559" y="672"/>
                    </a:lnTo>
                    <a:lnTo>
                      <a:pt x="1638" y="821"/>
                    </a:lnTo>
                    <a:lnTo>
                      <a:pt x="909" y="812"/>
                    </a:lnTo>
                    <a:lnTo>
                      <a:pt x="359" y="780"/>
                    </a:lnTo>
                    <a:lnTo>
                      <a:pt x="375" y="531"/>
                    </a:lnTo>
                    <a:lnTo>
                      <a:pt x="0" y="50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1" name="Freeform 66"/>
              <p:cNvSpPr>
                <a:spLocks/>
              </p:cNvSpPr>
              <p:nvPr/>
            </p:nvSpPr>
            <p:spPr bwMode="gray">
              <a:xfrm>
                <a:off x="915683" y="2024553"/>
                <a:ext cx="614903" cy="952077"/>
              </a:xfrm>
              <a:custGeom>
                <a:avLst/>
                <a:gdLst>
                  <a:gd name="T0" fmla="*/ 0 w 1262"/>
                  <a:gd name="T1" fmla="*/ 717 h 1953"/>
                  <a:gd name="T2" fmla="*/ 58 w 1262"/>
                  <a:gd name="T3" fmla="*/ 831 h 1953"/>
                  <a:gd name="T4" fmla="*/ 802 w 1262"/>
                  <a:gd name="T5" fmla="*/ 1953 h 1953"/>
                  <a:gd name="T6" fmla="*/ 832 w 1262"/>
                  <a:gd name="T7" fmla="*/ 1692 h 1953"/>
                  <a:gd name="T8" fmla="*/ 877 w 1262"/>
                  <a:gd name="T9" fmla="*/ 1677 h 1953"/>
                  <a:gd name="T10" fmla="*/ 952 w 1262"/>
                  <a:gd name="T11" fmla="*/ 1722 h 1953"/>
                  <a:gd name="T12" fmla="*/ 1018 w 1262"/>
                  <a:gd name="T13" fmla="*/ 1489 h 1953"/>
                  <a:gd name="T14" fmla="*/ 1262 w 1262"/>
                  <a:gd name="T15" fmla="*/ 251 h 1953"/>
                  <a:gd name="T16" fmla="*/ 723 w 1262"/>
                  <a:gd name="T17" fmla="*/ 134 h 1953"/>
                  <a:gd name="T18" fmla="*/ 188 w 1262"/>
                  <a:gd name="T19" fmla="*/ 0 h 1953"/>
                  <a:gd name="T20" fmla="*/ 0 w 1262"/>
                  <a:gd name="T21" fmla="*/ 717 h 19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2"/>
                  <a:gd name="T34" fmla="*/ 0 h 1953"/>
                  <a:gd name="T35" fmla="*/ 1262 w 1262"/>
                  <a:gd name="T36" fmla="*/ 1953 h 19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2" h="1953">
                    <a:moveTo>
                      <a:pt x="0" y="717"/>
                    </a:moveTo>
                    <a:lnTo>
                      <a:pt x="58" y="831"/>
                    </a:lnTo>
                    <a:lnTo>
                      <a:pt x="802" y="1953"/>
                    </a:lnTo>
                    <a:lnTo>
                      <a:pt x="832" y="1692"/>
                    </a:lnTo>
                    <a:lnTo>
                      <a:pt x="877" y="1677"/>
                    </a:lnTo>
                    <a:lnTo>
                      <a:pt x="952" y="1722"/>
                    </a:lnTo>
                    <a:lnTo>
                      <a:pt x="1018" y="1489"/>
                    </a:lnTo>
                    <a:lnTo>
                      <a:pt x="1262" y="251"/>
                    </a:lnTo>
                    <a:lnTo>
                      <a:pt x="723" y="134"/>
                    </a:lnTo>
                    <a:lnTo>
                      <a:pt x="188" y="0"/>
                    </a:lnTo>
                    <a:lnTo>
                      <a:pt x="0" y="71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2" name="Freeform 67"/>
              <p:cNvSpPr>
                <a:spLocks/>
              </p:cNvSpPr>
              <p:nvPr/>
            </p:nvSpPr>
            <p:spPr bwMode="gray">
              <a:xfrm>
                <a:off x="5213186" y="1635731"/>
                <a:ext cx="155918" cy="337174"/>
              </a:xfrm>
              <a:custGeom>
                <a:avLst/>
                <a:gdLst>
                  <a:gd name="T0" fmla="*/ 0 w 322"/>
                  <a:gd name="T1" fmla="*/ 475 h 691"/>
                  <a:gd name="T2" fmla="*/ 18 w 322"/>
                  <a:gd name="T3" fmla="*/ 322 h 691"/>
                  <a:gd name="T4" fmla="*/ 54 w 322"/>
                  <a:gd name="T5" fmla="*/ 251 h 691"/>
                  <a:gd name="T6" fmla="*/ 58 w 322"/>
                  <a:gd name="T7" fmla="*/ 92 h 691"/>
                  <a:gd name="T8" fmla="*/ 57 w 322"/>
                  <a:gd name="T9" fmla="*/ 32 h 691"/>
                  <a:gd name="T10" fmla="*/ 114 w 322"/>
                  <a:gd name="T11" fmla="*/ 0 h 691"/>
                  <a:gd name="T12" fmla="*/ 248 w 322"/>
                  <a:gd name="T13" fmla="*/ 431 h 691"/>
                  <a:gd name="T14" fmla="*/ 316 w 322"/>
                  <a:gd name="T15" fmla="*/ 526 h 691"/>
                  <a:gd name="T16" fmla="*/ 322 w 322"/>
                  <a:gd name="T17" fmla="*/ 544 h 691"/>
                  <a:gd name="T18" fmla="*/ 312 w 322"/>
                  <a:gd name="T19" fmla="*/ 585 h 691"/>
                  <a:gd name="T20" fmla="*/ 249 w 322"/>
                  <a:gd name="T21" fmla="*/ 634 h 691"/>
                  <a:gd name="T22" fmla="*/ 30 w 322"/>
                  <a:gd name="T23" fmla="*/ 691 h 691"/>
                  <a:gd name="T24" fmla="*/ 0 w 322"/>
                  <a:gd name="T25" fmla="*/ 475 h 6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2"/>
                  <a:gd name="T40" fmla="*/ 0 h 691"/>
                  <a:gd name="T41" fmla="*/ 322 w 322"/>
                  <a:gd name="T42" fmla="*/ 691 h 6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2" h="691">
                    <a:moveTo>
                      <a:pt x="0" y="475"/>
                    </a:moveTo>
                    <a:lnTo>
                      <a:pt x="18" y="322"/>
                    </a:lnTo>
                    <a:lnTo>
                      <a:pt x="54" y="251"/>
                    </a:lnTo>
                    <a:lnTo>
                      <a:pt x="58" y="92"/>
                    </a:lnTo>
                    <a:lnTo>
                      <a:pt x="57" y="32"/>
                    </a:lnTo>
                    <a:lnTo>
                      <a:pt x="114" y="0"/>
                    </a:lnTo>
                    <a:lnTo>
                      <a:pt x="248" y="431"/>
                    </a:lnTo>
                    <a:lnTo>
                      <a:pt x="316" y="526"/>
                    </a:lnTo>
                    <a:lnTo>
                      <a:pt x="322" y="544"/>
                    </a:lnTo>
                    <a:lnTo>
                      <a:pt x="312" y="585"/>
                    </a:lnTo>
                    <a:lnTo>
                      <a:pt x="249" y="634"/>
                    </a:lnTo>
                    <a:lnTo>
                      <a:pt x="30" y="691"/>
                    </a:lnTo>
                    <a:lnTo>
                      <a:pt x="0" y="47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3" name="Freeform 68"/>
              <p:cNvSpPr>
                <a:spLocks/>
              </p:cNvSpPr>
              <p:nvPr/>
            </p:nvSpPr>
            <p:spPr bwMode="gray">
              <a:xfrm>
                <a:off x="5039727" y="2181446"/>
                <a:ext cx="127658" cy="295270"/>
              </a:xfrm>
              <a:custGeom>
                <a:avLst/>
                <a:gdLst>
                  <a:gd name="T0" fmla="*/ 0 w 262"/>
                  <a:gd name="T1" fmla="*/ 448 h 606"/>
                  <a:gd name="T2" fmla="*/ 14 w 262"/>
                  <a:gd name="T3" fmla="*/ 412 h 606"/>
                  <a:gd name="T4" fmla="*/ 59 w 262"/>
                  <a:gd name="T5" fmla="*/ 381 h 606"/>
                  <a:gd name="T6" fmla="*/ 82 w 262"/>
                  <a:gd name="T7" fmla="*/ 332 h 606"/>
                  <a:gd name="T8" fmla="*/ 121 w 262"/>
                  <a:gd name="T9" fmla="*/ 295 h 606"/>
                  <a:gd name="T10" fmla="*/ 9 w 262"/>
                  <a:gd name="T11" fmla="*/ 203 h 606"/>
                  <a:gd name="T12" fmla="*/ 6 w 262"/>
                  <a:gd name="T13" fmla="*/ 116 h 606"/>
                  <a:gd name="T14" fmla="*/ 58 w 262"/>
                  <a:gd name="T15" fmla="*/ 0 h 606"/>
                  <a:gd name="T16" fmla="*/ 228 w 262"/>
                  <a:gd name="T17" fmla="*/ 57 h 606"/>
                  <a:gd name="T18" fmla="*/ 230 w 262"/>
                  <a:gd name="T19" fmla="*/ 80 h 606"/>
                  <a:gd name="T20" fmla="*/ 211 w 262"/>
                  <a:gd name="T21" fmla="*/ 146 h 606"/>
                  <a:gd name="T22" fmla="*/ 191 w 262"/>
                  <a:gd name="T23" fmla="*/ 164 h 606"/>
                  <a:gd name="T24" fmla="*/ 188 w 262"/>
                  <a:gd name="T25" fmla="*/ 197 h 606"/>
                  <a:gd name="T26" fmla="*/ 206 w 262"/>
                  <a:gd name="T27" fmla="*/ 207 h 606"/>
                  <a:gd name="T28" fmla="*/ 224 w 262"/>
                  <a:gd name="T29" fmla="*/ 203 h 606"/>
                  <a:gd name="T30" fmla="*/ 242 w 262"/>
                  <a:gd name="T31" fmla="*/ 205 h 606"/>
                  <a:gd name="T32" fmla="*/ 238 w 262"/>
                  <a:gd name="T33" fmla="*/ 191 h 606"/>
                  <a:gd name="T34" fmla="*/ 247 w 262"/>
                  <a:gd name="T35" fmla="*/ 197 h 606"/>
                  <a:gd name="T36" fmla="*/ 260 w 262"/>
                  <a:gd name="T37" fmla="*/ 237 h 606"/>
                  <a:gd name="T38" fmla="*/ 262 w 262"/>
                  <a:gd name="T39" fmla="*/ 364 h 606"/>
                  <a:gd name="T40" fmla="*/ 258 w 262"/>
                  <a:gd name="T41" fmla="*/ 331 h 606"/>
                  <a:gd name="T42" fmla="*/ 248 w 262"/>
                  <a:gd name="T43" fmla="*/ 301 h 606"/>
                  <a:gd name="T44" fmla="*/ 245 w 262"/>
                  <a:gd name="T45" fmla="*/ 319 h 606"/>
                  <a:gd name="T46" fmla="*/ 251 w 262"/>
                  <a:gd name="T47" fmla="*/ 347 h 606"/>
                  <a:gd name="T48" fmla="*/ 245 w 262"/>
                  <a:gd name="T49" fmla="*/ 364 h 606"/>
                  <a:gd name="T50" fmla="*/ 248 w 262"/>
                  <a:gd name="T51" fmla="*/ 398 h 606"/>
                  <a:gd name="T52" fmla="*/ 234 w 262"/>
                  <a:gd name="T53" fmla="*/ 433 h 606"/>
                  <a:gd name="T54" fmla="*/ 218 w 262"/>
                  <a:gd name="T55" fmla="*/ 435 h 606"/>
                  <a:gd name="T56" fmla="*/ 224 w 262"/>
                  <a:gd name="T57" fmla="*/ 464 h 606"/>
                  <a:gd name="T58" fmla="*/ 198 w 262"/>
                  <a:gd name="T59" fmla="*/ 507 h 606"/>
                  <a:gd name="T60" fmla="*/ 163 w 262"/>
                  <a:gd name="T61" fmla="*/ 605 h 606"/>
                  <a:gd name="T62" fmla="*/ 145 w 262"/>
                  <a:gd name="T63" fmla="*/ 606 h 606"/>
                  <a:gd name="T64" fmla="*/ 151 w 262"/>
                  <a:gd name="T65" fmla="*/ 567 h 606"/>
                  <a:gd name="T66" fmla="*/ 140 w 262"/>
                  <a:gd name="T67" fmla="*/ 549 h 606"/>
                  <a:gd name="T68" fmla="*/ 97 w 262"/>
                  <a:gd name="T69" fmla="*/ 553 h 606"/>
                  <a:gd name="T70" fmla="*/ 33 w 262"/>
                  <a:gd name="T71" fmla="*/ 513 h 606"/>
                  <a:gd name="T72" fmla="*/ 11 w 262"/>
                  <a:gd name="T73" fmla="*/ 496 h 606"/>
                  <a:gd name="T74" fmla="*/ 0 w 262"/>
                  <a:gd name="T75" fmla="*/ 448 h 6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62"/>
                  <a:gd name="T115" fmla="*/ 0 h 606"/>
                  <a:gd name="T116" fmla="*/ 262 w 262"/>
                  <a:gd name="T117" fmla="*/ 606 h 6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62" h="606">
                    <a:moveTo>
                      <a:pt x="0" y="448"/>
                    </a:moveTo>
                    <a:lnTo>
                      <a:pt x="14" y="412"/>
                    </a:lnTo>
                    <a:lnTo>
                      <a:pt x="59" y="381"/>
                    </a:lnTo>
                    <a:lnTo>
                      <a:pt x="82" y="332"/>
                    </a:lnTo>
                    <a:lnTo>
                      <a:pt x="121" y="295"/>
                    </a:lnTo>
                    <a:lnTo>
                      <a:pt x="9" y="203"/>
                    </a:lnTo>
                    <a:lnTo>
                      <a:pt x="6" y="116"/>
                    </a:lnTo>
                    <a:lnTo>
                      <a:pt x="58" y="0"/>
                    </a:lnTo>
                    <a:lnTo>
                      <a:pt x="228" y="57"/>
                    </a:lnTo>
                    <a:lnTo>
                      <a:pt x="230" y="80"/>
                    </a:lnTo>
                    <a:lnTo>
                      <a:pt x="211" y="146"/>
                    </a:lnTo>
                    <a:lnTo>
                      <a:pt x="191" y="164"/>
                    </a:lnTo>
                    <a:lnTo>
                      <a:pt x="188" y="197"/>
                    </a:lnTo>
                    <a:lnTo>
                      <a:pt x="206" y="207"/>
                    </a:lnTo>
                    <a:lnTo>
                      <a:pt x="224" y="203"/>
                    </a:lnTo>
                    <a:lnTo>
                      <a:pt x="242" y="205"/>
                    </a:lnTo>
                    <a:lnTo>
                      <a:pt x="238" y="191"/>
                    </a:lnTo>
                    <a:lnTo>
                      <a:pt x="247" y="197"/>
                    </a:lnTo>
                    <a:lnTo>
                      <a:pt x="260" y="237"/>
                    </a:lnTo>
                    <a:lnTo>
                      <a:pt x="262" y="364"/>
                    </a:lnTo>
                    <a:lnTo>
                      <a:pt x="258" y="331"/>
                    </a:lnTo>
                    <a:lnTo>
                      <a:pt x="248" y="301"/>
                    </a:lnTo>
                    <a:lnTo>
                      <a:pt x="245" y="319"/>
                    </a:lnTo>
                    <a:lnTo>
                      <a:pt x="251" y="347"/>
                    </a:lnTo>
                    <a:lnTo>
                      <a:pt x="245" y="364"/>
                    </a:lnTo>
                    <a:lnTo>
                      <a:pt x="248" y="398"/>
                    </a:lnTo>
                    <a:lnTo>
                      <a:pt x="234" y="433"/>
                    </a:lnTo>
                    <a:lnTo>
                      <a:pt x="218" y="435"/>
                    </a:lnTo>
                    <a:lnTo>
                      <a:pt x="224" y="464"/>
                    </a:lnTo>
                    <a:lnTo>
                      <a:pt x="198" y="507"/>
                    </a:lnTo>
                    <a:lnTo>
                      <a:pt x="163" y="605"/>
                    </a:lnTo>
                    <a:lnTo>
                      <a:pt x="145" y="606"/>
                    </a:lnTo>
                    <a:lnTo>
                      <a:pt x="151" y="567"/>
                    </a:lnTo>
                    <a:lnTo>
                      <a:pt x="140" y="549"/>
                    </a:lnTo>
                    <a:lnTo>
                      <a:pt x="97" y="553"/>
                    </a:lnTo>
                    <a:lnTo>
                      <a:pt x="33" y="513"/>
                    </a:lnTo>
                    <a:lnTo>
                      <a:pt x="11" y="496"/>
                    </a:lnTo>
                    <a:lnTo>
                      <a:pt x="0" y="44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4" name="Freeform 69"/>
              <p:cNvSpPr>
                <a:spLocks/>
              </p:cNvSpPr>
              <p:nvPr/>
            </p:nvSpPr>
            <p:spPr bwMode="gray">
              <a:xfrm>
                <a:off x="1788827" y="2831431"/>
                <a:ext cx="679220" cy="695786"/>
              </a:xfrm>
              <a:custGeom>
                <a:avLst/>
                <a:gdLst>
                  <a:gd name="T0" fmla="*/ 0 w 1396"/>
                  <a:gd name="T1" fmla="*/ 1402 h 1427"/>
                  <a:gd name="T2" fmla="*/ 174 w 1396"/>
                  <a:gd name="T3" fmla="*/ 1427 h 1427"/>
                  <a:gd name="T4" fmla="*/ 191 w 1396"/>
                  <a:gd name="T5" fmla="*/ 1319 h 1427"/>
                  <a:gd name="T6" fmla="*/ 544 w 1396"/>
                  <a:gd name="T7" fmla="*/ 1364 h 1427"/>
                  <a:gd name="T8" fmla="*/ 528 w 1396"/>
                  <a:gd name="T9" fmla="*/ 1312 h 1427"/>
                  <a:gd name="T10" fmla="*/ 583 w 1396"/>
                  <a:gd name="T11" fmla="*/ 1317 h 1427"/>
                  <a:gd name="T12" fmla="*/ 1281 w 1396"/>
                  <a:gd name="T13" fmla="*/ 1384 h 1427"/>
                  <a:gd name="T14" fmla="*/ 1385 w 1396"/>
                  <a:gd name="T15" fmla="*/ 261 h 1427"/>
                  <a:gd name="T16" fmla="*/ 1396 w 1396"/>
                  <a:gd name="T17" fmla="*/ 130 h 1427"/>
                  <a:gd name="T18" fmla="*/ 802 w 1396"/>
                  <a:gd name="T19" fmla="*/ 78 h 1427"/>
                  <a:gd name="T20" fmla="*/ 206 w 1396"/>
                  <a:gd name="T21" fmla="*/ 0 h 1427"/>
                  <a:gd name="T22" fmla="*/ 0 w 1396"/>
                  <a:gd name="T23" fmla="*/ 1402 h 14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6"/>
                  <a:gd name="T37" fmla="*/ 0 h 1427"/>
                  <a:gd name="T38" fmla="*/ 1396 w 1396"/>
                  <a:gd name="T39" fmla="*/ 1427 h 14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6" h="1427">
                    <a:moveTo>
                      <a:pt x="0" y="1402"/>
                    </a:moveTo>
                    <a:lnTo>
                      <a:pt x="174" y="1427"/>
                    </a:lnTo>
                    <a:lnTo>
                      <a:pt x="191" y="1319"/>
                    </a:lnTo>
                    <a:lnTo>
                      <a:pt x="544" y="1364"/>
                    </a:lnTo>
                    <a:lnTo>
                      <a:pt x="528" y="1312"/>
                    </a:lnTo>
                    <a:lnTo>
                      <a:pt x="583" y="1317"/>
                    </a:lnTo>
                    <a:lnTo>
                      <a:pt x="1281" y="1384"/>
                    </a:lnTo>
                    <a:lnTo>
                      <a:pt x="1385" y="261"/>
                    </a:lnTo>
                    <a:lnTo>
                      <a:pt x="1396" y="130"/>
                    </a:lnTo>
                    <a:lnTo>
                      <a:pt x="802" y="78"/>
                    </a:lnTo>
                    <a:lnTo>
                      <a:pt x="206" y="0"/>
                    </a:lnTo>
                    <a:lnTo>
                      <a:pt x="0" y="140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5" name="Freeform 71"/>
              <p:cNvSpPr>
                <a:spLocks/>
              </p:cNvSpPr>
              <p:nvPr/>
            </p:nvSpPr>
            <p:spPr bwMode="gray">
              <a:xfrm>
                <a:off x="5131329" y="2253558"/>
                <a:ext cx="16566" cy="24362"/>
              </a:xfrm>
              <a:custGeom>
                <a:avLst/>
                <a:gdLst>
                  <a:gd name="T0" fmla="*/ 0 w 33"/>
                  <a:gd name="T1" fmla="*/ 51 h 51"/>
                  <a:gd name="T2" fmla="*/ 3 w 33"/>
                  <a:gd name="T3" fmla="*/ 18 h 51"/>
                  <a:gd name="T4" fmla="*/ 23 w 33"/>
                  <a:gd name="T5" fmla="*/ 0 h 51"/>
                  <a:gd name="T6" fmla="*/ 33 w 33"/>
                  <a:gd name="T7" fmla="*/ 11 h 51"/>
                  <a:gd name="T8" fmla="*/ 15 w 33"/>
                  <a:gd name="T9" fmla="*/ 42 h 51"/>
                  <a:gd name="T10" fmla="*/ 0 w 33"/>
                  <a:gd name="T11" fmla="*/ 51 h 51"/>
                  <a:gd name="T12" fmla="*/ 0 60000 65536"/>
                  <a:gd name="T13" fmla="*/ 0 60000 65536"/>
                  <a:gd name="T14" fmla="*/ 0 60000 65536"/>
                  <a:gd name="T15" fmla="*/ 0 60000 65536"/>
                  <a:gd name="T16" fmla="*/ 0 60000 65536"/>
                  <a:gd name="T17" fmla="*/ 0 60000 65536"/>
                  <a:gd name="T18" fmla="*/ 0 w 33"/>
                  <a:gd name="T19" fmla="*/ 0 h 51"/>
                  <a:gd name="T20" fmla="*/ 33 w 33"/>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33" h="51">
                    <a:moveTo>
                      <a:pt x="0" y="51"/>
                    </a:moveTo>
                    <a:lnTo>
                      <a:pt x="3" y="18"/>
                    </a:lnTo>
                    <a:lnTo>
                      <a:pt x="23" y="0"/>
                    </a:lnTo>
                    <a:lnTo>
                      <a:pt x="33" y="11"/>
                    </a:lnTo>
                    <a:lnTo>
                      <a:pt x="15" y="42"/>
                    </a:lnTo>
                    <a:lnTo>
                      <a:pt x="0" y="5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186" name="Group 195"/>
              <p:cNvGrpSpPr/>
              <p:nvPr/>
            </p:nvGrpSpPr>
            <p:grpSpPr bwMode="gray">
              <a:xfrm>
                <a:off x="4599257" y="1719537"/>
                <a:ext cx="729893" cy="542791"/>
                <a:chOff x="4599257" y="1719537"/>
                <a:chExt cx="729893" cy="542791"/>
              </a:xfrm>
              <a:grpFill/>
            </p:grpSpPr>
            <p:sp>
              <p:nvSpPr>
                <p:cNvPr id="210" name="Freeform 70"/>
                <p:cNvSpPr>
                  <a:spLocks/>
                </p:cNvSpPr>
                <p:nvPr/>
              </p:nvSpPr>
              <p:spPr bwMode="gray">
                <a:xfrm>
                  <a:off x="4599257" y="1719537"/>
                  <a:ext cx="572026" cy="512582"/>
                </a:xfrm>
                <a:custGeom>
                  <a:avLst/>
                  <a:gdLst>
                    <a:gd name="T0" fmla="*/ 0 w 1173"/>
                    <a:gd name="T1" fmla="*/ 906 h 1052"/>
                    <a:gd name="T2" fmla="*/ 38 w 1173"/>
                    <a:gd name="T3" fmla="*/ 965 h 1052"/>
                    <a:gd name="T4" fmla="*/ 803 w 1173"/>
                    <a:gd name="T5" fmla="*/ 819 h 1052"/>
                    <a:gd name="T6" fmla="*/ 856 w 1173"/>
                    <a:gd name="T7" fmla="*/ 847 h 1052"/>
                    <a:gd name="T8" fmla="*/ 887 w 1173"/>
                    <a:gd name="T9" fmla="*/ 906 h 1052"/>
                    <a:gd name="T10" fmla="*/ 962 w 1173"/>
                    <a:gd name="T11" fmla="*/ 949 h 1052"/>
                    <a:gd name="T12" fmla="*/ 1132 w 1173"/>
                    <a:gd name="T13" fmla="*/ 1006 h 1052"/>
                    <a:gd name="T14" fmla="*/ 1134 w 1173"/>
                    <a:gd name="T15" fmla="*/ 1029 h 1052"/>
                    <a:gd name="T16" fmla="*/ 1145 w 1173"/>
                    <a:gd name="T17" fmla="*/ 1052 h 1052"/>
                    <a:gd name="T18" fmla="*/ 1156 w 1173"/>
                    <a:gd name="T19" fmla="*/ 1039 h 1052"/>
                    <a:gd name="T20" fmla="*/ 1172 w 1173"/>
                    <a:gd name="T21" fmla="*/ 989 h 1052"/>
                    <a:gd name="T22" fmla="*/ 1173 w 1173"/>
                    <a:gd name="T23" fmla="*/ 900 h 1052"/>
                    <a:gd name="T24" fmla="*/ 1145 w 1173"/>
                    <a:gd name="T25" fmla="*/ 730 h 1052"/>
                    <a:gd name="T26" fmla="*/ 1143 w 1173"/>
                    <a:gd name="T27" fmla="*/ 551 h 1052"/>
                    <a:gd name="T28" fmla="*/ 1113 w 1173"/>
                    <a:gd name="T29" fmla="*/ 410 h 1052"/>
                    <a:gd name="T30" fmla="*/ 1062 w 1173"/>
                    <a:gd name="T31" fmla="*/ 294 h 1052"/>
                    <a:gd name="T32" fmla="*/ 1047 w 1173"/>
                    <a:gd name="T33" fmla="*/ 178 h 1052"/>
                    <a:gd name="T34" fmla="*/ 998 w 1173"/>
                    <a:gd name="T35" fmla="*/ 0 h 1052"/>
                    <a:gd name="T36" fmla="*/ 763 w 1173"/>
                    <a:gd name="T37" fmla="*/ 59 h 1052"/>
                    <a:gd name="T38" fmla="*/ 748 w 1173"/>
                    <a:gd name="T39" fmla="*/ 57 h 1052"/>
                    <a:gd name="T40" fmla="*/ 673 w 1173"/>
                    <a:gd name="T41" fmla="*/ 115 h 1052"/>
                    <a:gd name="T42" fmla="*/ 609 w 1173"/>
                    <a:gd name="T43" fmla="*/ 209 h 1052"/>
                    <a:gd name="T44" fmla="*/ 604 w 1173"/>
                    <a:gd name="T45" fmla="*/ 248 h 1052"/>
                    <a:gd name="T46" fmla="*/ 573 w 1173"/>
                    <a:gd name="T47" fmla="*/ 290 h 1052"/>
                    <a:gd name="T48" fmla="*/ 522 w 1173"/>
                    <a:gd name="T49" fmla="*/ 337 h 1052"/>
                    <a:gd name="T50" fmla="*/ 544 w 1173"/>
                    <a:gd name="T51" fmla="*/ 370 h 1052"/>
                    <a:gd name="T52" fmla="*/ 550 w 1173"/>
                    <a:gd name="T53" fmla="*/ 346 h 1052"/>
                    <a:gd name="T54" fmla="*/ 567 w 1173"/>
                    <a:gd name="T55" fmla="*/ 353 h 1052"/>
                    <a:gd name="T56" fmla="*/ 557 w 1173"/>
                    <a:gd name="T57" fmla="*/ 364 h 1052"/>
                    <a:gd name="T58" fmla="*/ 568 w 1173"/>
                    <a:gd name="T59" fmla="*/ 370 h 1052"/>
                    <a:gd name="T60" fmla="*/ 560 w 1173"/>
                    <a:gd name="T61" fmla="*/ 394 h 1052"/>
                    <a:gd name="T62" fmla="*/ 550 w 1173"/>
                    <a:gd name="T63" fmla="*/ 391 h 1052"/>
                    <a:gd name="T64" fmla="*/ 548 w 1173"/>
                    <a:gd name="T65" fmla="*/ 402 h 1052"/>
                    <a:gd name="T66" fmla="*/ 572 w 1173"/>
                    <a:gd name="T67" fmla="*/ 437 h 1052"/>
                    <a:gd name="T68" fmla="*/ 574 w 1173"/>
                    <a:gd name="T69" fmla="*/ 467 h 1052"/>
                    <a:gd name="T70" fmla="*/ 537 w 1173"/>
                    <a:gd name="T71" fmla="*/ 484 h 1052"/>
                    <a:gd name="T72" fmla="*/ 500 w 1173"/>
                    <a:gd name="T73" fmla="*/ 541 h 1052"/>
                    <a:gd name="T74" fmla="*/ 458 w 1173"/>
                    <a:gd name="T75" fmla="*/ 570 h 1052"/>
                    <a:gd name="T76" fmla="*/ 385 w 1173"/>
                    <a:gd name="T77" fmla="*/ 575 h 1052"/>
                    <a:gd name="T78" fmla="*/ 359 w 1173"/>
                    <a:gd name="T79" fmla="*/ 596 h 1052"/>
                    <a:gd name="T80" fmla="*/ 315 w 1173"/>
                    <a:gd name="T81" fmla="*/ 577 h 1052"/>
                    <a:gd name="T82" fmla="*/ 188 w 1173"/>
                    <a:gd name="T83" fmla="*/ 592 h 1052"/>
                    <a:gd name="T84" fmla="*/ 93 w 1173"/>
                    <a:gd name="T85" fmla="*/ 631 h 1052"/>
                    <a:gd name="T86" fmla="*/ 98 w 1173"/>
                    <a:gd name="T87" fmla="*/ 663 h 1052"/>
                    <a:gd name="T88" fmla="*/ 93 w 1173"/>
                    <a:gd name="T89" fmla="*/ 679 h 1052"/>
                    <a:gd name="T90" fmla="*/ 99 w 1173"/>
                    <a:gd name="T91" fmla="*/ 679 h 1052"/>
                    <a:gd name="T92" fmla="*/ 113 w 1173"/>
                    <a:gd name="T93" fmla="*/ 711 h 1052"/>
                    <a:gd name="T94" fmla="*/ 127 w 1173"/>
                    <a:gd name="T95" fmla="*/ 710 h 1052"/>
                    <a:gd name="T96" fmla="*/ 142 w 1173"/>
                    <a:gd name="T97" fmla="*/ 742 h 1052"/>
                    <a:gd name="T98" fmla="*/ 140 w 1173"/>
                    <a:gd name="T99" fmla="*/ 754 h 1052"/>
                    <a:gd name="T100" fmla="*/ 114 w 1173"/>
                    <a:gd name="T101" fmla="*/ 772 h 1052"/>
                    <a:gd name="T102" fmla="*/ 104 w 1173"/>
                    <a:gd name="T103" fmla="*/ 808 h 1052"/>
                    <a:gd name="T104" fmla="*/ 0 w 1173"/>
                    <a:gd name="T105" fmla="*/ 906 h 10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73"/>
                    <a:gd name="T160" fmla="*/ 0 h 1052"/>
                    <a:gd name="T161" fmla="*/ 1173 w 1173"/>
                    <a:gd name="T162" fmla="*/ 1052 h 10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73" h="1052">
                      <a:moveTo>
                        <a:pt x="0" y="906"/>
                      </a:moveTo>
                      <a:lnTo>
                        <a:pt x="38" y="965"/>
                      </a:lnTo>
                      <a:lnTo>
                        <a:pt x="803" y="819"/>
                      </a:lnTo>
                      <a:lnTo>
                        <a:pt x="856" y="847"/>
                      </a:lnTo>
                      <a:lnTo>
                        <a:pt x="887" y="906"/>
                      </a:lnTo>
                      <a:lnTo>
                        <a:pt x="962" y="949"/>
                      </a:lnTo>
                      <a:lnTo>
                        <a:pt x="1132" y="1006"/>
                      </a:lnTo>
                      <a:lnTo>
                        <a:pt x="1134" y="1029"/>
                      </a:lnTo>
                      <a:lnTo>
                        <a:pt x="1145" y="1052"/>
                      </a:lnTo>
                      <a:lnTo>
                        <a:pt x="1156" y="1039"/>
                      </a:lnTo>
                      <a:lnTo>
                        <a:pt x="1172" y="989"/>
                      </a:lnTo>
                      <a:lnTo>
                        <a:pt x="1173" y="900"/>
                      </a:lnTo>
                      <a:lnTo>
                        <a:pt x="1145" y="730"/>
                      </a:lnTo>
                      <a:lnTo>
                        <a:pt x="1143" y="551"/>
                      </a:lnTo>
                      <a:lnTo>
                        <a:pt x="1113" y="410"/>
                      </a:lnTo>
                      <a:lnTo>
                        <a:pt x="1062" y="294"/>
                      </a:lnTo>
                      <a:lnTo>
                        <a:pt x="1047" y="178"/>
                      </a:lnTo>
                      <a:lnTo>
                        <a:pt x="998" y="0"/>
                      </a:lnTo>
                      <a:lnTo>
                        <a:pt x="763" y="59"/>
                      </a:lnTo>
                      <a:lnTo>
                        <a:pt x="748" y="57"/>
                      </a:lnTo>
                      <a:lnTo>
                        <a:pt x="673" y="115"/>
                      </a:lnTo>
                      <a:lnTo>
                        <a:pt x="609" y="209"/>
                      </a:lnTo>
                      <a:lnTo>
                        <a:pt x="604" y="248"/>
                      </a:lnTo>
                      <a:lnTo>
                        <a:pt x="573" y="290"/>
                      </a:lnTo>
                      <a:lnTo>
                        <a:pt x="522" y="337"/>
                      </a:lnTo>
                      <a:lnTo>
                        <a:pt x="544" y="370"/>
                      </a:lnTo>
                      <a:lnTo>
                        <a:pt x="550" y="346"/>
                      </a:lnTo>
                      <a:lnTo>
                        <a:pt x="567" y="353"/>
                      </a:lnTo>
                      <a:lnTo>
                        <a:pt x="557" y="364"/>
                      </a:lnTo>
                      <a:lnTo>
                        <a:pt x="568" y="370"/>
                      </a:lnTo>
                      <a:lnTo>
                        <a:pt x="560" y="394"/>
                      </a:lnTo>
                      <a:lnTo>
                        <a:pt x="550" y="391"/>
                      </a:lnTo>
                      <a:lnTo>
                        <a:pt x="548" y="402"/>
                      </a:lnTo>
                      <a:lnTo>
                        <a:pt x="572" y="437"/>
                      </a:lnTo>
                      <a:lnTo>
                        <a:pt x="574" y="467"/>
                      </a:lnTo>
                      <a:lnTo>
                        <a:pt x="537" y="484"/>
                      </a:lnTo>
                      <a:lnTo>
                        <a:pt x="500" y="541"/>
                      </a:lnTo>
                      <a:lnTo>
                        <a:pt x="458" y="570"/>
                      </a:lnTo>
                      <a:lnTo>
                        <a:pt x="385" y="575"/>
                      </a:lnTo>
                      <a:lnTo>
                        <a:pt x="359" y="596"/>
                      </a:lnTo>
                      <a:lnTo>
                        <a:pt x="315" y="577"/>
                      </a:lnTo>
                      <a:lnTo>
                        <a:pt x="188" y="592"/>
                      </a:lnTo>
                      <a:lnTo>
                        <a:pt x="93" y="631"/>
                      </a:lnTo>
                      <a:lnTo>
                        <a:pt x="98" y="663"/>
                      </a:lnTo>
                      <a:lnTo>
                        <a:pt x="93" y="679"/>
                      </a:lnTo>
                      <a:lnTo>
                        <a:pt x="99" y="679"/>
                      </a:lnTo>
                      <a:lnTo>
                        <a:pt x="113" y="711"/>
                      </a:lnTo>
                      <a:lnTo>
                        <a:pt x="127" y="710"/>
                      </a:lnTo>
                      <a:lnTo>
                        <a:pt x="142" y="742"/>
                      </a:lnTo>
                      <a:lnTo>
                        <a:pt x="140" y="754"/>
                      </a:lnTo>
                      <a:lnTo>
                        <a:pt x="114" y="772"/>
                      </a:lnTo>
                      <a:lnTo>
                        <a:pt x="104" y="808"/>
                      </a:lnTo>
                      <a:lnTo>
                        <a:pt x="0" y="906"/>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11" name="Freeform 72"/>
                <p:cNvSpPr>
                  <a:spLocks/>
                </p:cNvSpPr>
                <p:nvPr/>
              </p:nvSpPr>
              <p:spPr bwMode="gray">
                <a:xfrm>
                  <a:off x="5149844" y="2156109"/>
                  <a:ext cx="179306" cy="106219"/>
                </a:xfrm>
                <a:custGeom>
                  <a:avLst/>
                  <a:gdLst>
                    <a:gd name="T0" fmla="*/ 0 w 369"/>
                    <a:gd name="T1" fmla="*/ 197 h 218"/>
                    <a:gd name="T2" fmla="*/ 8 w 369"/>
                    <a:gd name="T3" fmla="*/ 215 h 218"/>
                    <a:gd name="T4" fmla="*/ 18 w 369"/>
                    <a:gd name="T5" fmla="*/ 216 h 218"/>
                    <a:gd name="T6" fmla="*/ 31 w 369"/>
                    <a:gd name="T7" fmla="*/ 198 h 218"/>
                    <a:gd name="T8" fmla="*/ 43 w 369"/>
                    <a:gd name="T9" fmla="*/ 193 h 218"/>
                    <a:gd name="T10" fmla="*/ 47 w 369"/>
                    <a:gd name="T11" fmla="*/ 198 h 218"/>
                    <a:gd name="T12" fmla="*/ 27 w 369"/>
                    <a:gd name="T13" fmla="*/ 218 h 218"/>
                    <a:gd name="T14" fmla="*/ 62 w 369"/>
                    <a:gd name="T15" fmla="*/ 204 h 218"/>
                    <a:gd name="T16" fmla="*/ 65 w 369"/>
                    <a:gd name="T17" fmla="*/ 196 h 218"/>
                    <a:gd name="T18" fmla="*/ 115 w 369"/>
                    <a:gd name="T19" fmla="*/ 173 h 218"/>
                    <a:gd name="T20" fmla="*/ 156 w 369"/>
                    <a:gd name="T21" fmla="*/ 144 h 218"/>
                    <a:gd name="T22" fmla="*/ 203 w 369"/>
                    <a:gd name="T23" fmla="*/ 125 h 218"/>
                    <a:gd name="T24" fmla="*/ 242 w 369"/>
                    <a:gd name="T25" fmla="*/ 101 h 218"/>
                    <a:gd name="T26" fmla="*/ 240 w 369"/>
                    <a:gd name="T27" fmla="*/ 106 h 218"/>
                    <a:gd name="T28" fmla="*/ 164 w 369"/>
                    <a:gd name="T29" fmla="*/ 163 h 218"/>
                    <a:gd name="T30" fmla="*/ 150 w 369"/>
                    <a:gd name="T31" fmla="*/ 167 h 218"/>
                    <a:gd name="T32" fmla="*/ 161 w 369"/>
                    <a:gd name="T33" fmla="*/ 171 h 218"/>
                    <a:gd name="T34" fmla="*/ 180 w 369"/>
                    <a:gd name="T35" fmla="*/ 158 h 218"/>
                    <a:gd name="T36" fmla="*/ 296 w 369"/>
                    <a:gd name="T37" fmla="*/ 74 h 218"/>
                    <a:gd name="T38" fmla="*/ 312 w 369"/>
                    <a:gd name="T39" fmla="*/ 58 h 218"/>
                    <a:gd name="T40" fmla="*/ 365 w 369"/>
                    <a:gd name="T41" fmla="*/ 14 h 218"/>
                    <a:gd name="T42" fmla="*/ 369 w 369"/>
                    <a:gd name="T43" fmla="*/ 2 h 218"/>
                    <a:gd name="T44" fmla="*/ 359 w 369"/>
                    <a:gd name="T45" fmla="*/ 3 h 218"/>
                    <a:gd name="T46" fmla="*/ 332 w 369"/>
                    <a:gd name="T47" fmla="*/ 28 h 218"/>
                    <a:gd name="T48" fmla="*/ 318 w 369"/>
                    <a:gd name="T49" fmla="*/ 22 h 218"/>
                    <a:gd name="T50" fmla="*/ 294 w 369"/>
                    <a:gd name="T51" fmla="*/ 39 h 218"/>
                    <a:gd name="T52" fmla="*/ 288 w 369"/>
                    <a:gd name="T53" fmla="*/ 34 h 218"/>
                    <a:gd name="T54" fmla="*/ 267 w 369"/>
                    <a:gd name="T55" fmla="*/ 84 h 218"/>
                    <a:gd name="T56" fmla="*/ 259 w 369"/>
                    <a:gd name="T57" fmla="*/ 74 h 218"/>
                    <a:gd name="T58" fmla="*/ 240 w 369"/>
                    <a:gd name="T59" fmla="*/ 74 h 218"/>
                    <a:gd name="T60" fmla="*/ 273 w 369"/>
                    <a:gd name="T61" fmla="*/ 36 h 218"/>
                    <a:gd name="T62" fmla="*/ 268 w 369"/>
                    <a:gd name="T63" fmla="*/ 27 h 218"/>
                    <a:gd name="T64" fmla="*/ 294 w 369"/>
                    <a:gd name="T65" fmla="*/ 0 h 218"/>
                    <a:gd name="T66" fmla="*/ 285 w 369"/>
                    <a:gd name="T67" fmla="*/ 1 h 218"/>
                    <a:gd name="T68" fmla="*/ 235 w 369"/>
                    <a:gd name="T69" fmla="*/ 56 h 218"/>
                    <a:gd name="T70" fmla="*/ 176 w 369"/>
                    <a:gd name="T71" fmla="*/ 79 h 218"/>
                    <a:gd name="T72" fmla="*/ 145 w 369"/>
                    <a:gd name="T73" fmla="*/ 82 h 218"/>
                    <a:gd name="T74" fmla="*/ 140 w 369"/>
                    <a:gd name="T75" fmla="*/ 97 h 218"/>
                    <a:gd name="T76" fmla="*/ 102 w 369"/>
                    <a:gd name="T77" fmla="*/ 108 h 218"/>
                    <a:gd name="T78" fmla="*/ 86 w 369"/>
                    <a:gd name="T79" fmla="*/ 106 h 218"/>
                    <a:gd name="T80" fmla="*/ 86 w 369"/>
                    <a:gd name="T81" fmla="*/ 117 h 218"/>
                    <a:gd name="T82" fmla="*/ 71 w 369"/>
                    <a:gd name="T83" fmla="*/ 117 h 218"/>
                    <a:gd name="T84" fmla="*/ 60 w 369"/>
                    <a:gd name="T85" fmla="*/ 126 h 218"/>
                    <a:gd name="T86" fmla="*/ 57 w 369"/>
                    <a:gd name="T87" fmla="*/ 144 h 218"/>
                    <a:gd name="T88" fmla="*/ 49 w 369"/>
                    <a:gd name="T89" fmla="*/ 138 h 218"/>
                    <a:gd name="T90" fmla="*/ 41 w 369"/>
                    <a:gd name="T91" fmla="*/ 157 h 218"/>
                    <a:gd name="T92" fmla="*/ 15 w 369"/>
                    <a:gd name="T93" fmla="*/ 165 h 218"/>
                    <a:gd name="T94" fmla="*/ 12 w 369"/>
                    <a:gd name="T95" fmla="*/ 179 h 218"/>
                    <a:gd name="T96" fmla="*/ 0 w 369"/>
                    <a:gd name="T97" fmla="*/ 197 h 21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9"/>
                    <a:gd name="T148" fmla="*/ 0 h 218"/>
                    <a:gd name="T149" fmla="*/ 369 w 369"/>
                    <a:gd name="T150" fmla="*/ 218 h 21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9" h="218">
                      <a:moveTo>
                        <a:pt x="0" y="197"/>
                      </a:moveTo>
                      <a:lnTo>
                        <a:pt x="8" y="215"/>
                      </a:lnTo>
                      <a:lnTo>
                        <a:pt x="18" y="216"/>
                      </a:lnTo>
                      <a:lnTo>
                        <a:pt x="31" y="198"/>
                      </a:lnTo>
                      <a:lnTo>
                        <a:pt x="43" y="193"/>
                      </a:lnTo>
                      <a:lnTo>
                        <a:pt x="47" y="198"/>
                      </a:lnTo>
                      <a:lnTo>
                        <a:pt x="27" y="218"/>
                      </a:lnTo>
                      <a:lnTo>
                        <a:pt x="62" y="204"/>
                      </a:lnTo>
                      <a:lnTo>
                        <a:pt x="65" y="196"/>
                      </a:lnTo>
                      <a:lnTo>
                        <a:pt x="115" y="173"/>
                      </a:lnTo>
                      <a:lnTo>
                        <a:pt x="156" y="144"/>
                      </a:lnTo>
                      <a:lnTo>
                        <a:pt x="203" y="125"/>
                      </a:lnTo>
                      <a:lnTo>
                        <a:pt x="242" y="101"/>
                      </a:lnTo>
                      <a:lnTo>
                        <a:pt x="240" y="106"/>
                      </a:lnTo>
                      <a:lnTo>
                        <a:pt x="164" y="163"/>
                      </a:lnTo>
                      <a:lnTo>
                        <a:pt x="150" y="167"/>
                      </a:lnTo>
                      <a:lnTo>
                        <a:pt x="161" y="171"/>
                      </a:lnTo>
                      <a:lnTo>
                        <a:pt x="180" y="158"/>
                      </a:lnTo>
                      <a:lnTo>
                        <a:pt x="296" y="74"/>
                      </a:lnTo>
                      <a:lnTo>
                        <a:pt x="312" y="58"/>
                      </a:lnTo>
                      <a:lnTo>
                        <a:pt x="365" y="14"/>
                      </a:lnTo>
                      <a:lnTo>
                        <a:pt x="369" y="2"/>
                      </a:lnTo>
                      <a:lnTo>
                        <a:pt x="359" y="3"/>
                      </a:lnTo>
                      <a:lnTo>
                        <a:pt x="332" y="28"/>
                      </a:lnTo>
                      <a:lnTo>
                        <a:pt x="318" y="22"/>
                      </a:lnTo>
                      <a:lnTo>
                        <a:pt x="294" y="39"/>
                      </a:lnTo>
                      <a:lnTo>
                        <a:pt x="288" y="34"/>
                      </a:lnTo>
                      <a:lnTo>
                        <a:pt x="267" y="84"/>
                      </a:lnTo>
                      <a:lnTo>
                        <a:pt x="259" y="74"/>
                      </a:lnTo>
                      <a:lnTo>
                        <a:pt x="240" y="74"/>
                      </a:lnTo>
                      <a:lnTo>
                        <a:pt x="273" y="36"/>
                      </a:lnTo>
                      <a:lnTo>
                        <a:pt x="268" y="27"/>
                      </a:lnTo>
                      <a:lnTo>
                        <a:pt x="294" y="0"/>
                      </a:lnTo>
                      <a:lnTo>
                        <a:pt x="285" y="1"/>
                      </a:lnTo>
                      <a:lnTo>
                        <a:pt x="235" y="56"/>
                      </a:lnTo>
                      <a:lnTo>
                        <a:pt x="176" y="79"/>
                      </a:lnTo>
                      <a:lnTo>
                        <a:pt x="145" y="82"/>
                      </a:lnTo>
                      <a:lnTo>
                        <a:pt x="140" y="97"/>
                      </a:lnTo>
                      <a:lnTo>
                        <a:pt x="102" y="108"/>
                      </a:lnTo>
                      <a:lnTo>
                        <a:pt x="86" y="106"/>
                      </a:lnTo>
                      <a:lnTo>
                        <a:pt x="86" y="117"/>
                      </a:lnTo>
                      <a:lnTo>
                        <a:pt x="71" y="117"/>
                      </a:lnTo>
                      <a:lnTo>
                        <a:pt x="60" y="126"/>
                      </a:lnTo>
                      <a:lnTo>
                        <a:pt x="57" y="144"/>
                      </a:lnTo>
                      <a:lnTo>
                        <a:pt x="49" y="138"/>
                      </a:lnTo>
                      <a:lnTo>
                        <a:pt x="41" y="157"/>
                      </a:lnTo>
                      <a:lnTo>
                        <a:pt x="15" y="165"/>
                      </a:lnTo>
                      <a:lnTo>
                        <a:pt x="12" y="179"/>
                      </a:lnTo>
                      <a:lnTo>
                        <a:pt x="0" y="19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87" name="Freeform 73"/>
              <p:cNvSpPr>
                <a:spLocks/>
              </p:cNvSpPr>
              <p:nvPr/>
            </p:nvSpPr>
            <p:spPr bwMode="gray">
              <a:xfrm>
                <a:off x="4298140" y="2786604"/>
                <a:ext cx="825394" cy="369332"/>
              </a:xfrm>
              <a:custGeom>
                <a:avLst/>
                <a:gdLst>
                  <a:gd name="T0" fmla="*/ 1 w 1693"/>
                  <a:gd name="T1" fmla="*/ 652 h 757"/>
                  <a:gd name="T2" fmla="*/ 390 w 1693"/>
                  <a:gd name="T3" fmla="*/ 551 h 757"/>
                  <a:gd name="T4" fmla="*/ 770 w 1693"/>
                  <a:gd name="T5" fmla="*/ 591 h 757"/>
                  <a:gd name="T6" fmla="*/ 1212 w 1693"/>
                  <a:gd name="T7" fmla="*/ 757 h 757"/>
                  <a:gd name="T8" fmla="*/ 1315 w 1693"/>
                  <a:gd name="T9" fmla="*/ 732 h 757"/>
                  <a:gd name="T10" fmla="*/ 1341 w 1693"/>
                  <a:gd name="T11" fmla="*/ 708 h 757"/>
                  <a:gd name="T12" fmla="*/ 1394 w 1693"/>
                  <a:gd name="T13" fmla="*/ 573 h 757"/>
                  <a:gd name="T14" fmla="*/ 1409 w 1693"/>
                  <a:gd name="T15" fmla="*/ 538 h 757"/>
                  <a:gd name="T16" fmla="*/ 1399 w 1693"/>
                  <a:gd name="T17" fmla="*/ 498 h 757"/>
                  <a:gd name="T18" fmla="*/ 1418 w 1693"/>
                  <a:gd name="T19" fmla="*/ 530 h 757"/>
                  <a:gd name="T20" fmla="*/ 1454 w 1693"/>
                  <a:gd name="T21" fmla="*/ 517 h 757"/>
                  <a:gd name="T22" fmla="*/ 1455 w 1693"/>
                  <a:gd name="T23" fmla="*/ 480 h 757"/>
                  <a:gd name="T24" fmla="*/ 1476 w 1693"/>
                  <a:gd name="T25" fmla="*/ 500 h 757"/>
                  <a:gd name="T26" fmla="*/ 1584 w 1693"/>
                  <a:gd name="T27" fmla="*/ 467 h 757"/>
                  <a:gd name="T28" fmla="*/ 1607 w 1693"/>
                  <a:gd name="T29" fmla="*/ 387 h 757"/>
                  <a:gd name="T30" fmla="*/ 1581 w 1693"/>
                  <a:gd name="T31" fmla="*/ 380 h 757"/>
                  <a:gd name="T32" fmla="*/ 1569 w 1693"/>
                  <a:gd name="T33" fmla="*/ 419 h 757"/>
                  <a:gd name="T34" fmla="*/ 1545 w 1693"/>
                  <a:gd name="T35" fmla="*/ 427 h 757"/>
                  <a:gd name="T36" fmla="*/ 1452 w 1693"/>
                  <a:gd name="T37" fmla="*/ 399 h 757"/>
                  <a:gd name="T38" fmla="*/ 1512 w 1693"/>
                  <a:gd name="T39" fmla="*/ 417 h 757"/>
                  <a:gd name="T40" fmla="*/ 1536 w 1693"/>
                  <a:gd name="T41" fmla="*/ 362 h 757"/>
                  <a:gd name="T42" fmla="*/ 1533 w 1693"/>
                  <a:gd name="T43" fmla="*/ 332 h 757"/>
                  <a:gd name="T44" fmla="*/ 1489 w 1693"/>
                  <a:gd name="T45" fmla="*/ 290 h 757"/>
                  <a:gd name="T46" fmla="*/ 1533 w 1693"/>
                  <a:gd name="T47" fmla="*/ 297 h 757"/>
                  <a:gd name="T48" fmla="*/ 1530 w 1693"/>
                  <a:gd name="T49" fmla="*/ 274 h 757"/>
                  <a:gd name="T50" fmla="*/ 1541 w 1693"/>
                  <a:gd name="T51" fmla="*/ 282 h 757"/>
                  <a:gd name="T52" fmla="*/ 1571 w 1693"/>
                  <a:gd name="T53" fmla="*/ 285 h 757"/>
                  <a:gd name="T54" fmla="*/ 1602 w 1693"/>
                  <a:gd name="T55" fmla="*/ 304 h 757"/>
                  <a:gd name="T56" fmla="*/ 1650 w 1693"/>
                  <a:gd name="T57" fmla="*/ 274 h 757"/>
                  <a:gd name="T58" fmla="*/ 1693 w 1693"/>
                  <a:gd name="T59" fmla="*/ 219 h 757"/>
                  <a:gd name="T60" fmla="*/ 1675 w 1693"/>
                  <a:gd name="T61" fmla="*/ 151 h 757"/>
                  <a:gd name="T62" fmla="*/ 1623 w 1693"/>
                  <a:gd name="T63" fmla="*/ 219 h 757"/>
                  <a:gd name="T64" fmla="*/ 1607 w 1693"/>
                  <a:gd name="T65" fmla="*/ 140 h 757"/>
                  <a:gd name="T66" fmla="*/ 1483 w 1693"/>
                  <a:gd name="T67" fmla="*/ 181 h 757"/>
                  <a:gd name="T68" fmla="*/ 1528 w 1693"/>
                  <a:gd name="T69" fmla="*/ 129 h 757"/>
                  <a:gd name="T70" fmla="*/ 1575 w 1693"/>
                  <a:gd name="T71" fmla="*/ 64 h 757"/>
                  <a:gd name="T72" fmla="*/ 1609 w 1693"/>
                  <a:gd name="T73" fmla="*/ 57 h 757"/>
                  <a:gd name="T74" fmla="*/ 1620 w 1693"/>
                  <a:gd name="T75" fmla="*/ 29 h 757"/>
                  <a:gd name="T76" fmla="*/ 982 w 1693"/>
                  <a:gd name="T77" fmla="*/ 116 h 757"/>
                  <a:gd name="T78" fmla="*/ 475 w 1693"/>
                  <a:gd name="T79" fmla="*/ 237 h 757"/>
                  <a:gd name="T80" fmla="*/ 413 w 1693"/>
                  <a:gd name="T81" fmla="*/ 317 h 757"/>
                  <a:gd name="T82" fmla="*/ 355 w 1693"/>
                  <a:gd name="T83" fmla="*/ 330 h 757"/>
                  <a:gd name="T84" fmla="*/ 305 w 1693"/>
                  <a:gd name="T85" fmla="*/ 341 h 757"/>
                  <a:gd name="T86" fmla="*/ 254 w 1693"/>
                  <a:gd name="T87" fmla="*/ 413 h 757"/>
                  <a:gd name="T88" fmla="*/ 51 w 1693"/>
                  <a:gd name="T89" fmla="*/ 570 h 7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693"/>
                  <a:gd name="T136" fmla="*/ 0 h 757"/>
                  <a:gd name="T137" fmla="*/ 1693 w 1693"/>
                  <a:gd name="T138" fmla="*/ 757 h 7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693" h="757">
                    <a:moveTo>
                      <a:pt x="0" y="595"/>
                    </a:moveTo>
                    <a:lnTo>
                      <a:pt x="1" y="652"/>
                    </a:lnTo>
                    <a:lnTo>
                      <a:pt x="246" y="622"/>
                    </a:lnTo>
                    <a:lnTo>
                      <a:pt x="390" y="551"/>
                    </a:lnTo>
                    <a:lnTo>
                      <a:pt x="659" y="519"/>
                    </a:lnTo>
                    <a:lnTo>
                      <a:pt x="770" y="591"/>
                    </a:lnTo>
                    <a:lnTo>
                      <a:pt x="946" y="565"/>
                    </a:lnTo>
                    <a:lnTo>
                      <a:pt x="1212" y="757"/>
                    </a:lnTo>
                    <a:lnTo>
                      <a:pt x="1248" y="736"/>
                    </a:lnTo>
                    <a:lnTo>
                      <a:pt x="1315" y="732"/>
                    </a:lnTo>
                    <a:lnTo>
                      <a:pt x="1328" y="681"/>
                    </a:lnTo>
                    <a:lnTo>
                      <a:pt x="1341" y="708"/>
                    </a:lnTo>
                    <a:lnTo>
                      <a:pt x="1359" y="621"/>
                    </a:lnTo>
                    <a:lnTo>
                      <a:pt x="1394" y="573"/>
                    </a:lnTo>
                    <a:lnTo>
                      <a:pt x="1426" y="549"/>
                    </a:lnTo>
                    <a:lnTo>
                      <a:pt x="1409" y="538"/>
                    </a:lnTo>
                    <a:lnTo>
                      <a:pt x="1415" y="518"/>
                    </a:lnTo>
                    <a:lnTo>
                      <a:pt x="1399" y="498"/>
                    </a:lnTo>
                    <a:lnTo>
                      <a:pt x="1424" y="521"/>
                    </a:lnTo>
                    <a:lnTo>
                      <a:pt x="1418" y="530"/>
                    </a:lnTo>
                    <a:lnTo>
                      <a:pt x="1435" y="539"/>
                    </a:lnTo>
                    <a:lnTo>
                      <a:pt x="1454" y="517"/>
                    </a:lnTo>
                    <a:lnTo>
                      <a:pt x="1463" y="515"/>
                    </a:lnTo>
                    <a:lnTo>
                      <a:pt x="1455" y="480"/>
                    </a:lnTo>
                    <a:lnTo>
                      <a:pt x="1463" y="479"/>
                    </a:lnTo>
                    <a:lnTo>
                      <a:pt x="1476" y="500"/>
                    </a:lnTo>
                    <a:lnTo>
                      <a:pt x="1536" y="469"/>
                    </a:lnTo>
                    <a:lnTo>
                      <a:pt x="1584" y="467"/>
                    </a:lnTo>
                    <a:lnTo>
                      <a:pt x="1619" y="404"/>
                    </a:lnTo>
                    <a:lnTo>
                      <a:pt x="1607" y="387"/>
                    </a:lnTo>
                    <a:lnTo>
                      <a:pt x="1588" y="411"/>
                    </a:lnTo>
                    <a:lnTo>
                      <a:pt x="1581" y="380"/>
                    </a:lnTo>
                    <a:lnTo>
                      <a:pt x="1559" y="401"/>
                    </a:lnTo>
                    <a:lnTo>
                      <a:pt x="1569" y="419"/>
                    </a:lnTo>
                    <a:lnTo>
                      <a:pt x="1549" y="409"/>
                    </a:lnTo>
                    <a:lnTo>
                      <a:pt x="1545" y="427"/>
                    </a:lnTo>
                    <a:lnTo>
                      <a:pt x="1490" y="425"/>
                    </a:lnTo>
                    <a:lnTo>
                      <a:pt x="1452" y="399"/>
                    </a:lnTo>
                    <a:lnTo>
                      <a:pt x="1454" y="382"/>
                    </a:lnTo>
                    <a:lnTo>
                      <a:pt x="1512" y="417"/>
                    </a:lnTo>
                    <a:lnTo>
                      <a:pt x="1559" y="366"/>
                    </a:lnTo>
                    <a:lnTo>
                      <a:pt x="1536" y="362"/>
                    </a:lnTo>
                    <a:lnTo>
                      <a:pt x="1562" y="324"/>
                    </a:lnTo>
                    <a:lnTo>
                      <a:pt x="1533" y="332"/>
                    </a:lnTo>
                    <a:lnTo>
                      <a:pt x="1445" y="298"/>
                    </a:lnTo>
                    <a:lnTo>
                      <a:pt x="1489" y="290"/>
                    </a:lnTo>
                    <a:lnTo>
                      <a:pt x="1531" y="307"/>
                    </a:lnTo>
                    <a:lnTo>
                      <a:pt x="1533" y="297"/>
                    </a:lnTo>
                    <a:lnTo>
                      <a:pt x="1512" y="274"/>
                    </a:lnTo>
                    <a:lnTo>
                      <a:pt x="1530" y="274"/>
                    </a:lnTo>
                    <a:lnTo>
                      <a:pt x="1556" y="261"/>
                    </a:lnTo>
                    <a:lnTo>
                      <a:pt x="1541" y="282"/>
                    </a:lnTo>
                    <a:lnTo>
                      <a:pt x="1551" y="304"/>
                    </a:lnTo>
                    <a:lnTo>
                      <a:pt x="1571" y="285"/>
                    </a:lnTo>
                    <a:lnTo>
                      <a:pt x="1583" y="307"/>
                    </a:lnTo>
                    <a:lnTo>
                      <a:pt x="1602" y="304"/>
                    </a:lnTo>
                    <a:lnTo>
                      <a:pt x="1627" y="302"/>
                    </a:lnTo>
                    <a:lnTo>
                      <a:pt x="1650" y="274"/>
                    </a:lnTo>
                    <a:lnTo>
                      <a:pt x="1666" y="225"/>
                    </a:lnTo>
                    <a:lnTo>
                      <a:pt x="1693" y="219"/>
                    </a:lnTo>
                    <a:lnTo>
                      <a:pt x="1693" y="194"/>
                    </a:lnTo>
                    <a:lnTo>
                      <a:pt x="1675" y="151"/>
                    </a:lnTo>
                    <a:lnTo>
                      <a:pt x="1649" y="151"/>
                    </a:lnTo>
                    <a:lnTo>
                      <a:pt x="1623" y="219"/>
                    </a:lnTo>
                    <a:lnTo>
                      <a:pt x="1613" y="185"/>
                    </a:lnTo>
                    <a:lnTo>
                      <a:pt x="1607" y="140"/>
                    </a:lnTo>
                    <a:lnTo>
                      <a:pt x="1552" y="166"/>
                    </a:lnTo>
                    <a:lnTo>
                      <a:pt x="1483" y="181"/>
                    </a:lnTo>
                    <a:lnTo>
                      <a:pt x="1490" y="148"/>
                    </a:lnTo>
                    <a:lnTo>
                      <a:pt x="1528" y="129"/>
                    </a:lnTo>
                    <a:lnTo>
                      <a:pt x="1601" y="100"/>
                    </a:lnTo>
                    <a:lnTo>
                      <a:pt x="1575" y="64"/>
                    </a:lnTo>
                    <a:lnTo>
                      <a:pt x="1624" y="89"/>
                    </a:lnTo>
                    <a:lnTo>
                      <a:pt x="1609" y="57"/>
                    </a:lnTo>
                    <a:lnTo>
                      <a:pt x="1655" y="100"/>
                    </a:lnTo>
                    <a:lnTo>
                      <a:pt x="1620" y="29"/>
                    </a:lnTo>
                    <a:lnTo>
                      <a:pt x="1585" y="0"/>
                    </a:lnTo>
                    <a:lnTo>
                      <a:pt x="982" y="116"/>
                    </a:lnTo>
                    <a:lnTo>
                      <a:pt x="483" y="181"/>
                    </a:lnTo>
                    <a:lnTo>
                      <a:pt x="475" y="237"/>
                    </a:lnTo>
                    <a:lnTo>
                      <a:pt x="448" y="255"/>
                    </a:lnTo>
                    <a:lnTo>
                      <a:pt x="413" y="317"/>
                    </a:lnTo>
                    <a:lnTo>
                      <a:pt x="386" y="313"/>
                    </a:lnTo>
                    <a:lnTo>
                      <a:pt x="355" y="330"/>
                    </a:lnTo>
                    <a:lnTo>
                      <a:pt x="334" y="361"/>
                    </a:lnTo>
                    <a:lnTo>
                      <a:pt x="305" y="341"/>
                    </a:lnTo>
                    <a:lnTo>
                      <a:pt x="260" y="380"/>
                    </a:lnTo>
                    <a:lnTo>
                      <a:pt x="254" y="413"/>
                    </a:lnTo>
                    <a:lnTo>
                      <a:pt x="62" y="526"/>
                    </a:lnTo>
                    <a:lnTo>
                      <a:pt x="51" y="570"/>
                    </a:lnTo>
                    <a:lnTo>
                      <a:pt x="0" y="59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8" name="Freeform 74"/>
              <p:cNvSpPr>
                <a:spLocks/>
              </p:cNvSpPr>
              <p:nvPr/>
            </p:nvSpPr>
            <p:spPr bwMode="gray">
              <a:xfrm>
                <a:off x="2466097" y="1426215"/>
                <a:ext cx="636343" cy="401490"/>
              </a:xfrm>
              <a:custGeom>
                <a:avLst/>
                <a:gdLst>
                  <a:gd name="T0" fmla="*/ 0 w 1305"/>
                  <a:gd name="T1" fmla="*/ 757 h 823"/>
                  <a:gd name="T2" fmla="*/ 67 w 1305"/>
                  <a:gd name="T3" fmla="*/ 0 h 823"/>
                  <a:gd name="T4" fmla="*/ 710 w 1305"/>
                  <a:gd name="T5" fmla="*/ 45 h 823"/>
                  <a:gd name="T6" fmla="*/ 1204 w 1305"/>
                  <a:gd name="T7" fmla="*/ 61 h 823"/>
                  <a:gd name="T8" fmla="*/ 1213 w 1305"/>
                  <a:gd name="T9" fmla="*/ 267 h 823"/>
                  <a:gd name="T10" fmla="*/ 1263 w 1305"/>
                  <a:gd name="T11" fmla="*/ 434 h 823"/>
                  <a:gd name="T12" fmla="*/ 1270 w 1305"/>
                  <a:gd name="T13" fmla="*/ 650 h 823"/>
                  <a:gd name="T14" fmla="*/ 1305 w 1305"/>
                  <a:gd name="T15" fmla="*/ 823 h 823"/>
                  <a:gd name="T16" fmla="*/ 618 w 1305"/>
                  <a:gd name="T17" fmla="*/ 802 h 823"/>
                  <a:gd name="T18" fmla="*/ 0 w 1305"/>
                  <a:gd name="T19" fmla="*/ 757 h 8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05"/>
                  <a:gd name="T31" fmla="*/ 0 h 823"/>
                  <a:gd name="T32" fmla="*/ 1305 w 1305"/>
                  <a:gd name="T33" fmla="*/ 823 h 8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05" h="823">
                    <a:moveTo>
                      <a:pt x="0" y="757"/>
                    </a:moveTo>
                    <a:lnTo>
                      <a:pt x="67" y="0"/>
                    </a:lnTo>
                    <a:lnTo>
                      <a:pt x="710" y="45"/>
                    </a:lnTo>
                    <a:lnTo>
                      <a:pt x="1204" y="61"/>
                    </a:lnTo>
                    <a:lnTo>
                      <a:pt x="1213" y="267"/>
                    </a:lnTo>
                    <a:lnTo>
                      <a:pt x="1263" y="434"/>
                    </a:lnTo>
                    <a:lnTo>
                      <a:pt x="1270" y="650"/>
                    </a:lnTo>
                    <a:lnTo>
                      <a:pt x="1305" y="823"/>
                    </a:lnTo>
                    <a:lnTo>
                      <a:pt x="618" y="802"/>
                    </a:lnTo>
                    <a:lnTo>
                      <a:pt x="0" y="75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89" name="Freeform 75"/>
              <p:cNvSpPr>
                <a:spLocks/>
              </p:cNvSpPr>
              <p:nvPr/>
            </p:nvSpPr>
            <p:spPr bwMode="gray">
              <a:xfrm>
                <a:off x="4158788" y="2207757"/>
                <a:ext cx="405388" cy="457036"/>
              </a:xfrm>
              <a:custGeom>
                <a:avLst/>
                <a:gdLst>
                  <a:gd name="T0" fmla="*/ 0 w 830"/>
                  <a:gd name="T1" fmla="*/ 170 h 938"/>
                  <a:gd name="T2" fmla="*/ 70 w 830"/>
                  <a:gd name="T3" fmla="*/ 821 h 938"/>
                  <a:gd name="T4" fmla="*/ 130 w 830"/>
                  <a:gd name="T5" fmla="*/ 818 h 938"/>
                  <a:gd name="T6" fmla="*/ 170 w 830"/>
                  <a:gd name="T7" fmla="*/ 832 h 938"/>
                  <a:gd name="T8" fmla="*/ 191 w 830"/>
                  <a:gd name="T9" fmla="*/ 875 h 938"/>
                  <a:gd name="T10" fmla="*/ 256 w 830"/>
                  <a:gd name="T11" fmla="*/ 886 h 938"/>
                  <a:gd name="T12" fmla="*/ 296 w 830"/>
                  <a:gd name="T13" fmla="*/ 909 h 938"/>
                  <a:gd name="T14" fmla="*/ 385 w 830"/>
                  <a:gd name="T15" fmla="*/ 904 h 938"/>
                  <a:gd name="T16" fmla="*/ 428 w 830"/>
                  <a:gd name="T17" fmla="*/ 875 h 938"/>
                  <a:gd name="T18" fmla="*/ 523 w 830"/>
                  <a:gd name="T19" fmla="*/ 938 h 938"/>
                  <a:gd name="T20" fmla="*/ 586 w 830"/>
                  <a:gd name="T21" fmla="*/ 885 h 938"/>
                  <a:gd name="T22" fmla="*/ 597 w 830"/>
                  <a:gd name="T23" fmla="*/ 783 h 938"/>
                  <a:gd name="T24" fmla="*/ 637 w 830"/>
                  <a:gd name="T25" fmla="*/ 805 h 938"/>
                  <a:gd name="T26" fmla="*/ 656 w 830"/>
                  <a:gd name="T27" fmla="*/ 717 h 938"/>
                  <a:gd name="T28" fmla="*/ 761 w 830"/>
                  <a:gd name="T29" fmla="*/ 640 h 938"/>
                  <a:gd name="T30" fmla="*/ 795 w 830"/>
                  <a:gd name="T31" fmla="*/ 595 h 938"/>
                  <a:gd name="T32" fmla="*/ 820 w 830"/>
                  <a:gd name="T33" fmla="*/ 390 h 938"/>
                  <a:gd name="T34" fmla="*/ 803 w 830"/>
                  <a:gd name="T35" fmla="*/ 347 h 938"/>
                  <a:gd name="T36" fmla="*/ 830 w 830"/>
                  <a:gd name="T37" fmla="*/ 327 h 938"/>
                  <a:gd name="T38" fmla="*/ 776 w 830"/>
                  <a:gd name="T39" fmla="*/ 0 h 938"/>
                  <a:gd name="T40" fmla="*/ 693 w 830"/>
                  <a:gd name="T41" fmla="*/ 40 h 938"/>
                  <a:gd name="T42" fmla="*/ 637 w 830"/>
                  <a:gd name="T43" fmla="*/ 73 h 938"/>
                  <a:gd name="T44" fmla="*/ 613 w 830"/>
                  <a:gd name="T45" fmla="*/ 107 h 938"/>
                  <a:gd name="T46" fmla="*/ 565 w 830"/>
                  <a:gd name="T47" fmla="*/ 151 h 938"/>
                  <a:gd name="T48" fmla="*/ 513 w 830"/>
                  <a:gd name="T49" fmla="*/ 156 h 938"/>
                  <a:gd name="T50" fmla="*/ 461 w 830"/>
                  <a:gd name="T51" fmla="*/ 182 h 938"/>
                  <a:gd name="T52" fmla="*/ 435 w 830"/>
                  <a:gd name="T53" fmla="*/ 196 h 938"/>
                  <a:gd name="T54" fmla="*/ 400 w 830"/>
                  <a:gd name="T55" fmla="*/ 177 h 938"/>
                  <a:gd name="T56" fmla="*/ 353 w 830"/>
                  <a:gd name="T57" fmla="*/ 198 h 938"/>
                  <a:gd name="T58" fmla="*/ 345 w 830"/>
                  <a:gd name="T59" fmla="*/ 189 h 938"/>
                  <a:gd name="T60" fmla="*/ 390 w 830"/>
                  <a:gd name="T61" fmla="*/ 164 h 938"/>
                  <a:gd name="T62" fmla="*/ 387 w 830"/>
                  <a:gd name="T63" fmla="*/ 162 h 938"/>
                  <a:gd name="T64" fmla="*/ 365 w 830"/>
                  <a:gd name="T65" fmla="*/ 155 h 938"/>
                  <a:gd name="T66" fmla="*/ 348 w 830"/>
                  <a:gd name="T67" fmla="*/ 171 h 938"/>
                  <a:gd name="T68" fmla="*/ 273 w 830"/>
                  <a:gd name="T69" fmla="*/ 137 h 938"/>
                  <a:gd name="T70" fmla="*/ 242 w 830"/>
                  <a:gd name="T71" fmla="*/ 151 h 938"/>
                  <a:gd name="T72" fmla="*/ 248 w 830"/>
                  <a:gd name="T73" fmla="*/ 131 h 938"/>
                  <a:gd name="T74" fmla="*/ 0 w 830"/>
                  <a:gd name="T75" fmla="*/ 170 h 9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30"/>
                  <a:gd name="T115" fmla="*/ 0 h 938"/>
                  <a:gd name="T116" fmla="*/ 830 w 830"/>
                  <a:gd name="T117" fmla="*/ 938 h 9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30" h="938">
                    <a:moveTo>
                      <a:pt x="0" y="170"/>
                    </a:moveTo>
                    <a:lnTo>
                      <a:pt x="70" y="821"/>
                    </a:lnTo>
                    <a:lnTo>
                      <a:pt x="130" y="818"/>
                    </a:lnTo>
                    <a:lnTo>
                      <a:pt x="170" y="832"/>
                    </a:lnTo>
                    <a:lnTo>
                      <a:pt x="191" y="875"/>
                    </a:lnTo>
                    <a:lnTo>
                      <a:pt x="256" y="886"/>
                    </a:lnTo>
                    <a:lnTo>
                      <a:pt x="296" y="909"/>
                    </a:lnTo>
                    <a:lnTo>
                      <a:pt x="385" y="904"/>
                    </a:lnTo>
                    <a:lnTo>
                      <a:pt x="428" y="875"/>
                    </a:lnTo>
                    <a:lnTo>
                      <a:pt x="523" y="938"/>
                    </a:lnTo>
                    <a:lnTo>
                      <a:pt x="586" y="885"/>
                    </a:lnTo>
                    <a:lnTo>
                      <a:pt x="597" y="783"/>
                    </a:lnTo>
                    <a:lnTo>
                      <a:pt x="637" y="805"/>
                    </a:lnTo>
                    <a:lnTo>
                      <a:pt x="656" y="717"/>
                    </a:lnTo>
                    <a:lnTo>
                      <a:pt x="761" y="640"/>
                    </a:lnTo>
                    <a:lnTo>
                      <a:pt x="795" y="595"/>
                    </a:lnTo>
                    <a:lnTo>
                      <a:pt x="820" y="390"/>
                    </a:lnTo>
                    <a:lnTo>
                      <a:pt x="803" y="347"/>
                    </a:lnTo>
                    <a:lnTo>
                      <a:pt x="830" y="327"/>
                    </a:lnTo>
                    <a:lnTo>
                      <a:pt x="776" y="0"/>
                    </a:lnTo>
                    <a:lnTo>
                      <a:pt x="693" y="40"/>
                    </a:lnTo>
                    <a:lnTo>
                      <a:pt x="637" y="73"/>
                    </a:lnTo>
                    <a:lnTo>
                      <a:pt x="613" y="107"/>
                    </a:lnTo>
                    <a:lnTo>
                      <a:pt x="565" y="151"/>
                    </a:lnTo>
                    <a:lnTo>
                      <a:pt x="513" y="156"/>
                    </a:lnTo>
                    <a:lnTo>
                      <a:pt x="461" y="182"/>
                    </a:lnTo>
                    <a:lnTo>
                      <a:pt x="435" y="196"/>
                    </a:lnTo>
                    <a:lnTo>
                      <a:pt x="400" y="177"/>
                    </a:lnTo>
                    <a:lnTo>
                      <a:pt x="353" y="198"/>
                    </a:lnTo>
                    <a:lnTo>
                      <a:pt x="345" y="189"/>
                    </a:lnTo>
                    <a:lnTo>
                      <a:pt x="390" y="164"/>
                    </a:lnTo>
                    <a:lnTo>
                      <a:pt x="387" y="162"/>
                    </a:lnTo>
                    <a:lnTo>
                      <a:pt x="365" y="155"/>
                    </a:lnTo>
                    <a:lnTo>
                      <a:pt x="348" y="171"/>
                    </a:lnTo>
                    <a:lnTo>
                      <a:pt x="273" y="137"/>
                    </a:lnTo>
                    <a:lnTo>
                      <a:pt x="242" y="151"/>
                    </a:lnTo>
                    <a:lnTo>
                      <a:pt x="248" y="131"/>
                    </a:lnTo>
                    <a:lnTo>
                      <a:pt x="0" y="170"/>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0" name="Freeform 76"/>
              <p:cNvSpPr>
                <a:spLocks/>
              </p:cNvSpPr>
              <p:nvPr/>
            </p:nvSpPr>
            <p:spPr bwMode="gray">
              <a:xfrm>
                <a:off x="2463174" y="2894773"/>
                <a:ext cx="834164" cy="437546"/>
              </a:xfrm>
              <a:custGeom>
                <a:avLst/>
                <a:gdLst>
                  <a:gd name="T0" fmla="*/ 0 w 1712"/>
                  <a:gd name="T1" fmla="*/ 131 h 896"/>
                  <a:gd name="T2" fmla="*/ 11 w 1712"/>
                  <a:gd name="T3" fmla="*/ 0 h 896"/>
                  <a:gd name="T4" fmla="*/ 200 w 1712"/>
                  <a:gd name="T5" fmla="*/ 14 h 896"/>
                  <a:gd name="T6" fmla="*/ 1038 w 1712"/>
                  <a:gd name="T7" fmla="*/ 54 h 896"/>
                  <a:gd name="T8" fmla="*/ 1668 w 1712"/>
                  <a:gd name="T9" fmla="*/ 52 h 896"/>
                  <a:gd name="T10" fmla="*/ 1672 w 1712"/>
                  <a:gd name="T11" fmla="*/ 182 h 896"/>
                  <a:gd name="T12" fmla="*/ 1712 w 1712"/>
                  <a:gd name="T13" fmla="*/ 462 h 896"/>
                  <a:gd name="T14" fmla="*/ 1705 w 1712"/>
                  <a:gd name="T15" fmla="*/ 896 h 896"/>
                  <a:gd name="T16" fmla="*/ 1652 w 1712"/>
                  <a:gd name="T17" fmla="*/ 877 h 896"/>
                  <a:gd name="T18" fmla="*/ 1567 w 1712"/>
                  <a:gd name="T19" fmla="*/ 820 h 896"/>
                  <a:gd name="T20" fmla="*/ 1534 w 1712"/>
                  <a:gd name="T21" fmla="*/ 836 h 896"/>
                  <a:gd name="T22" fmla="*/ 1423 w 1712"/>
                  <a:gd name="T23" fmla="*/ 847 h 896"/>
                  <a:gd name="T24" fmla="*/ 1313 w 1712"/>
                  <a:gd name="T25" fmla="*/ 882 h 896"/>
                  <a:gd name="T26" fmla="*/ 1270 w 1712"/>
                  <a:gd name="T27" fmla="*/ 841 h 896"/>
                  <a:gd name="T28" fmla="*/ 1216 w 1712"/>
                  <a:gd name="T29" fmla="*/ 850 h 896"/>
                  <a:gd name="T30" fmla="*/ 1205 w 1712"/>
                  <a:gd name="T31" fmla="*/ 821 h 896"/>
                  <a:gd name="T32" fmla="*/ 1165 w 1712"/>
                  <a:gd name="T33" fmla="*/ 848 h 896"/>
                  <a:gd name="T34" fmla="*/ 1158 w 1712"/>
                  <a:gd name="T35" fmla="*/ 883 h 896"/>
                  <a:gd name="T36" fmla="*/ 1144 w 1712"/>
                  <a:gd name="T37" fmla="*/ 836 h 896"/>
                  <a:gd name="T38" fmla="*/ 1106 w 1712"/>
                  <a:gd name="T39" fmla="*/ 861 h 896"/>
                  <a:gd name="T40" fmla="*/ 1043 w 1712"/>
                  <a:gd name="T41" fmla="*/ 811 h 896"/>
                  <a:gd name="T42" fmla="*/ 1009 w 1712"/>
                  <a:gd name="T43" fmla="*/ 848 h 896"/>
                  <a:gd name="T44" fmla="*/ 986 w 1712"/>
                  <a:gd name="T45" fmla="*/ 829 h 896"/>
                  <a:gd name="T46" fmla="*/ 956 w 1712"/>
                  <a:gd name="T47" fmla="*/ 768 h 896"/>
                  <a:gd name="T48" fmla="*/ 903 w 1712"/>
                  <a:gd name="T49" fmla="*/ 764 h 896"/>
                  <a:gd name="T50" fmla="*/ 896 w 1712"/>
                  <a:gd name="T51" fmla="*/ 783 h 896"/>
                  <a:gd name="T52" fmla="*/ 858 w 1712"/>
                  <a:gd name="T53" fmla="*/ 758 h 896"/>
                  <a:gd name="T54" fmla="*/ 828 w 1712"/>
                  <a:gd name="T55" fmla="*/ 769 h 896"/>
                  <a:gd name="T56" fmla="*/ 787 w 1712"/>
                  <a:gd name="T57" fmla="*/ 749 h 896"/>
                  <a:gd name="T58" fmla="*/ 738 w 1712"/>
                  <a:gd name="T59" fmla="*/ 744 h 896"/>
                  <a:gd name="T60" fmla="*/ 740 w 1712"/>
                  <a:gd name="T61" fmla="*/ 712 h 896"/>
                  <a:gd name="T62" fmla="*/ 706 w 1712"/>
                  <a:gd name="T63" fmla="*/ 683 h 896"/>
                  <a:gd name="T64" fmla="*/ 695 w 1712"/>
                  <a:gd name="T65" fmla="*/ 703 h 896"/>
                  <a:gd name="T66" fmla="*/ 637 w 1712"/>
                  <a:gd name="T67" fmla="*/ 700 h 896"/>
                  <a:gd name="T68" fmla="*/ 578 w 1712"/>
                  <a:gd name="T69" fmla="*/ 651 h 896"/>
                  <a:gd name="T70" fmla="*/ 598 w 1712"/>
                  <a:gd name="T71" fmla="*/ 165 h 896"/>
                  <a:gd name="T72" fmla="*/ 0 w 1712"/>
                  <a:gd name="T73" fmla="*/ 131 h 89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12"/>
                  <a:gd name="T112" fmla="*/ 0 h 896"/>
                  <a:gd name="T113" fmla="*/ 1712 w 1712"/>
                  <a:gd name="T114" fmla="*/ 896 h 89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12" h="896">
                    <a:moveTo>
                      <a:pt x="0" y="131"/>
                    </a:moveTo>
                    <a:lnTo>
                      <a:pt x="11" y="0"/>
                    </a:lnTo>
                    <a:lnTo>
                      <a:pt x="200" y="14"/>
                    </a:lnTo>
                    <a:lnTo>
                      <a:pt x="1038" y="54"/>
                    </a:lnTo>
                    <a:lnTo>
                      <a:pt x="1668" y="52"/>
                    </a:lnTo>
                    <a:lnTo>
                      <a:pt x="1672" y="182"/>
                    </a:lnTo>
                    <a:lnTo>
                      <a:pt x="1712" y="462"/>
                    </a:lnTo>
                    <a:lnTo>
                      <a:pt x="1705" y="896"/>
                    </a:lnTo>
                    <a:lnTo>
                      <a:pt x="1652" y="877"/>
                    </a:lnTo>
                    <a:lnTo>
                      <a:pt x="1567" y="820"/>
                    </a:lnTo>
                    <a:lnTo>
                      <a:pt x="1534" y="836"/>
                    </a:lnTo>
                    <a:lnTo>
                      <a:pt x="1423" y="847"/>
                    </a:lnTo>
                    <a:lnTo>
                      <a:pt x="1313" y="882"/>
                    </a:lnTo>
                    <a:lnTo>
                      <a:pt x="1270" y="841"/>
                    </a:lnTo>
                    <a:lnTo>
                      <a:pt x="1216" y="850"/>
                    </a:lnTo>
                    <a:lnTo>
                      <a:pt x="1205" y="821"/>
                    </a:lnTo>
                    <a:lnTo>
                      <a:pt x="1165" y="848"/>
                    </a:lnTo>
                    <a:lnTo>
                      <a:pt x="1158" y="883"/>
                    </a:lnTo>
                    <a:lnTo>
                      <a:pt x="1144" y="836"/>
                    </a:lnTo>
                    <a:lnTo>
                      <a:pt x="1106" y="861"/>
                    </a:lnTo>
                    <a:lnTo>
                      <a:pt x="1043" y="811"/>
                    </a:lnTo>
                    <a:lnTo>
                      <a:pt x="1009" y="848"/>
                    </a:lnTo>
                    <a:lnTo>
                      <a:pt x="986" y="829"/>
                    </a:lnTo>
                    <a:lnTo>
                      <a:pt x="956" y="768"/>
                    </a:lnTo>
                    <a:lnTo>
                      <a:pt x="903" y="764"/>
                    </a:lnTo>
                    <a:lnTo>
                      <a:pt x="896" y="783"/>
                    </a:lnTo>
                    <a:lnTo>
                      <a:pt x="858" y="758"/>
                    </a:lnTo>
                    <a:lnTo>
                      <a:pt x="828" y="769"/>
                    </a:lnTo>
                    <a:lnTo>
                      <a:pt x="787" y="749"/>
                    </a:lnTo>
                    <a:lnTo>
                      <a:pt x="738" y="744"/>
                    </a:lnTo>
                    <a:lnTo>
                      <a:pt x="740" y="712"/>
                    </a:lnTo>
                    <a:lnTo>
                      <a:pt x="706" y="683"/>
                    </a:lnTo>
                    <a:lnTo>
                      <a:pt x="695" y="703"/>
                    </a:lnTo>
                    <a:lnTo>
                      <a:pt x="637" y="700"/>
                    </a:lnTo>
                    <a:lnTo>
                      <a:pt x="578" y="651"/>
                    </a:lnTo>
                    <a:lnTo>
                      <a:pt x="598" y="165"/>
                    </a:lnTo>
                    <a:lnTo>
                      <a:pt x="0" y="13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1" name="Freeform 77"/>
              <p:cNvSpPr>
                <a:spLocks/>
              </p:cNvSpPr>
              <p:nvPr/>
            </p:nvSpPr>
            <p:spPr bwMode="gray">
              <a:xfrm>
                <a:off x="644775" y="1433037"/>
                <a:ext cx="769848" cy="656807"/>
              </a:xfrm>
              <a:custGeom>
                <a:avLst/>
                <a:gdLst>
                  <a:gd name="T0" fmla="*/ 0 w 1580"/>
                  <a:gd name="T1" fmla="*/ 1004 h 1348"/>
                  <a:gd name="T2" fmla="*/ 25 w 1580"/>
                  <a:gd name="T3" fmla="*/ 761 h 1348"/>
                  <a:gd name="T4" fmla="*/ 148 w 1580"/>
                  <a:gd name="T5" fmla="*/ 564 h 1348"/>
                  <a:gd name="T6" fmla="*/ 343 w 1580"/>
                  <a:gd name="T7" fmla="*/ 0 h 1348"/>
                  <a:gd name="T8" fmla="*/ 440 w 1580"/>
                  <a:gd name="T9" fmla="*/ 30 h 1348"/>
                  <a:gd name="T10" fmla="*/ 445 w 1580"/>
                  <a:gd name="T11" fmla="*/ 55 h 1348"/>
                  <a:gd name="T12" fmla="*/ 471 w 1580"/>
                  <a:gd name="T13" fmla="*/ 59 h 1348"/>
                  <a:gd name="T14" fmla="*/ 520 w 1580"/>
                  <a:gd name="T15" fmla="*/ 156 h 1348"/>
                  <a:gd name="T16" fmla="*/ 512 w 1580"/>
                  <a:gd name="T17" fmla="*/ 188 h 1348"/>
                  <a:gd name="T18" fmla="*/ 589 w 1580"/>
                  <a:gd name="T19" fmla="*/ 254 h 1348"/>
                  <a:gd name="T20" fmla="*/ 724 w 1580"/>
                  <a:gd name="T21" fmla="*/ 249 h 1348"/>
                  <a:gd name="T22" fmla="*/ 824 w 1580"/>
                  <a:gd name="T23" fmla="*/ 294 h 1348"/>
                  <a:gd name="T24" fmla="*/ 872 w 1580"/>
                  <a:gd name="T25" fmla="*/ 284 h 1348"/>
                  <a:gd name="T26" fmla="*/ 1175 w 1580"/>
                  <a:gd name="T27" fmla="*/ 294 h 1348"/>
                  <a:gd name="T28" fmla="*/ 1521 w 1580"/>
                  <a:gd name="T29" fmla="*/ 375 h 1348"/>
                  <a:gd name="T30" fmla="*/ 1539 w 1580"/>
                  <a:gd name="T31" fmla="*/ 418 h 1348"/>
                  <a:gd name="T32" fmla="*/ 1580 w 1580"/>
                  <a:gd name="T33" fmla="*/ 481 h 1348"/>
                  <a:gd name="T34" fmla="*/ 1525 w 1580"/>
                  <a:gd name="T35" fmla="*/ 564 h 1348"/>
                  <a:gd name="T36" fmla="*/ 1464 w 1580"/>
                  <a:gd name="T37" fmla="*/ 660 h 1348"/>
                  <a:gd name="T38" fmla="*/ 1389 w 1580"/>
                  <a:gd name="T39" fmla="*/ 731 h 1348"/>
                  <a:gd name="T40" fmla="*/ 1378 w 1580"/>
                  <a:gd name="T41" fmla="*/ 778 h 1348"/>
                  <a:gd name="T42" fmla="*/ 1421 w 1580"/>
                  <a:gd name="T43" fmla="*/ 830 h 1348"/>
                  <a:gd name="T44" fmla="*/ 1373 w 1580"/>
                  <a:gd name="T45" fmla="*/ 939 h 1348"/>
                  <a:gd name="T46" fmla="*/ 1279 w 1580"/>
                  <a:gd name="T47" fmla="*/ 1348 h 1348"/>
                  <a:gd name="T48" fmla="*/ 744 w 1580"/>
                  <a:gd name="T49" fmla="*/ 1214 h 1348"/>
                  <a:gd name="T50" fmla="*/ 0 w 1580"/>
                  <a:gd name="T51" fmla="*/ 1004 h 134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580"/>
                  <a:gd name="T79" fmla="*/ 0 h 1348"/>
                  <a:gd name="T80" fmla="*/ 1580 w 1580"/>
                  <a:gd name="T81" fmla="*/ 1348 h 134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580" h="1348">
                    <a:moveTo>
                      <a:pt x="0" y="1004"/>
                    </a:moveTo>
                    <a:lnTo>
                      <a:pt x="25" y="761"/>
                    </a:lnTo>
                    <a:lnTo>
                      <a:pt x="148" y="564"/>
                    </a:lnTo>
                    <a:lnTo>
                      <a:pt x="343" y="0"/>
                    </a:lnTo>
                    <a:lnTo>
                      <a:pt x="440" y="30"/>
                    </a:lnTo>
                    <a:lnTo>
                      <a:pt x="445" y="55"/>
                    </a:lnTo>
                    <a:lnTo>
                      <a:pt x="471" y="59"/>
                    </a:lnTo>
                    <a:lnTo>
                      <a:pt x="520" y="156"/>
                    </a:lnTo>
                    <a:lnTo>
                      <a:pt x="512" y="188"/>
                    </a:lnTo>
                    <a:lnTo>
                      <a:pt x="589" y="254"/>
                    </a:lnTo>
                    <a:lnTo>
                      <a:pt x="724" y="249"/>
                    </a:lnTo>
                    <a:lnTo>
                      <a:pt x="824" y="294"/>
                    </a:lnTo>
                    <a:lnTo>
                      <a:pt x="872" y="284"/>
                    </a:lnTo>
                    <a:lnTo>
                      <a:pt x="1175" y="294"/>
                    </a:lnTo>
                    <a:lnTo>
                      <a:pt x="1521" y="375"/>
                    </a:lnTo>
                    <a:lnTo>
                      <a:pt x="1539" y="418"/>
                    </a:lnTo>
                    <a:lnTo>
                      <a:pt x="1580" y="481"/>
                    </a:lnTo>
                    <a:lnTo>
                      <a:pt x="1525" y="564"/>
                    </a:lnTo>
                    <a:lnTo>
                      <a:pt x="1464" y="660"/>
                    </a:lnTo>
                    <a:lnTo>
                      <a:pt x="1389" y="731"/>
                    </a:lnTo>
                    <a:lnTo>
                      <a:pt x="1378" y="778"/>
                    </a:lnTo>
                    <a:lnTo>
                      <a:pt x="1421" y="830"/>
                    </a:lnTo>
                    <a:lnTo>
                      <a:pt x="1373" y="939"/>
                    </a:lnTo>
                    <a:lnTo>
                      <a:pt x="1279" y="1348"/>
                    </a:lnTo>
                    <a:lnTo>
                      <a:pt x="744" y="1214"/>
                    </a:lnTo>
                    <a:lnTo>
                      <a:pt x="0" y="1004"/>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2" name="Freeform 78"/>
              <p:cNvSpPr>
                <a:spLocks/>
              </p:cNvSpPr>
              <p:nvPr/>
            </p:nvSpPr>
            <p:spPr bwMode="gray">
              <a:xfrm>
                <a:off x="4537864" y="2118104"/>
                <a:ext cx="561307" cy="361536"/>
              </a:xfrm>
              <a:custGeom>
                <a:avLst/>
                <a:gdLst>
                  <a:gd name="T0" fmla="*/ 0 w 1153"/>
                  <a:gd name="T1" fmla="*/ 183 h 741"/>
                  <a:gd name="T2" fmla="*/ 54 w 1153"/>
                  <a:gd name="T3" fmla="*/ 510 h 741"/>
                  <a:gd name="T4" fmla="*/ 92 w 1153"/>
                  <a:gd name="T5" fmla="*/ 741 h 741"/>
                  <a:gd name="T6" fmla="*/ 284 w 1153"/>
                  <a:gd name="T7" fmla="*/ 709 h 741"/>
                  <a:gd name="T8" fmla="*/ 977 w 1153"/>
                  <a:gd name="T9" fmla="*/ 576 h 741"/>
                  <a:gd name="T10" fmla="*/ 1006 w 1153"/>
                  <a:gd name="T11" fmla="*/ 542 h 741"/>
                  <a:gd name="T12" fmla="*/ 1046 w 1153"/>
                  <a:gd name="T13" fmla="*/ 542 h 741"/>
                  <a:gd name="T14" fmla="*/ 1091 w 1153"/>
                  <a:gd name="T15" fmla="*/ 511 h 741"/>
                  <a:gd name="T16" fmla="*/ 1114 w 1153"/>
                  <a:gd name="T17" fmla="*/ 462 h 741"/>
                  <a:gd name="T18" fmla="*/ 1153 w 1153"/>
                  <a:gd name="T19" fmla="*/ 425 h 741"/>
                  <a:gd name="T20" fmla="*/ 1041 w 1153"/>
                  <a:gd name="T21" fmla="*/ 333 h 741"/>
                  <a:gd name="T22" fmla="*/ 1038 w 1153"/>
                  <a:gd name="T23" fmla="*/ 246 h 741"/>
                  <a:gd name="T24" fmla="*/ 1090 w 1153"/>
                  <a:gd name="T25" fmla="*/ 130 h 741"/>
                  <a:gd name="T26" fmla="*/ 1015 w 1153"/>
                  <a:gd name="T27" fmla="*/ 87 h 741"/>
                  <a:gd name="T28" fmla="*/ 984 w 1153"/>
                  <a:gd name="T29" fmla="*/ 28 h 741"/>
                  <a:gd name="T30" fmla="*/ 931 w 1153"/>
                  <a:gd name="T31" fmla="*/ 0 h 741"/>
                  <a:gd name="T32" fmla="*/ 166 w 1153"/>
                  <a:gd name="T33" fmla="*/ 146 h 741"/>
                  <a:gd name="T34" fmla="*/ 128 w 1153"/>
                  <a:gd name="T35" fmla="*/ 87 h 741"/>
                  <a:gd name="T36" fmla="*/ 0 w 1153"/>
                  <a:gd name="T37" fmla="*/ 183 h 7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53"/>
                  <a:gd name="T58" fmla="*/ 0 h 741"/>
                  <a:gd name="T59" fmla="*/ 1153 w 1153"/>
                  <a:gd name="T60" fmla="*/ 741 h 7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53" h="741">
                    <a:moveTo>
                      <a:pt x="0" y="183"/>
                    </a:moveTo>
                    <a:lnTo>
                      <a:pt x="54" y="510"/>
                    </a:lnTo>
                    <a:lnTo>
                      <a:pt x="92" y="741"/>
                    </a:lnTo>
                    <a:lnTo>
                      <a:pt x="284" y="709"/>
                    </a:lnTo>
                    <a:lnTo>
                      <a:pt x="977" y="576"/>
                    </a:lnTo>
                    <a:lnTo>
                      <a:pt x="1006" y="542"/>
                    </a:lnTo>
                    <a:lnTo>
                      <a:pt x="1046" y="542"/>
                    </a:lnTo>
                    <a:lnTo>
                      <a:pt x="1091" y="511"/>
                    </a:lnTo>
                    <a:lnTo>
                      <a:pt x="1114" y="462"/>
                    </a:lnTo>
                    <a:lnTo>
                      <a:pt x="1153" y="425"/>
                    </a:lnTo>
                    <a:lnTo>
                      <a:pt x="1041" y="333"/>
                    </a:lnTo>
                    <a:lnTo>
                      <a:pt x="1038" y="246"/>
                    </a:lnTo>
                    <a:lnTo>
                      <a:pt x="1090" y="130"/>
                    </a:lnTo>
                    <a:lnTo>
                      <a:pt x="1015" y="87"/>
                    </a:lnTo>
                    <a:lnTo>
                      <a:pt x="984" y="28"/>
                    </a:lnTo>
                    <a:lnTo>
                      <a:pt x="931" y="0"/>
                    </a:lnTo>
                    <a:lnTo>
                      <a:pt x="166" y="146"/>
                    </a:lnTo>
                    <a:lnTo>
                      <a:pt x="128" y="87"/>
                    </a:lnTo>
                    <a:lnTo>
                      <a:pt x="0" y="18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3" name="Freeform 79"/>
              <p:cNvSpPr>
                <a:spLocks/>
              </p:cNvSpPr>
              <p:nvPr/>
            </p:nvSpPr>
            <p:spPr bwMode="gray">
              <a:xfrm>
                <a:off x="5307712" y="2034297"/>
                <a:ext cx="75036" cy="93551"/>
              </a:xfrm>
              <a:custGeom>
                <a:avLst/>
                <a:gdLst>
                  <a:gd name="T0" fmla="*/ 0 w 154"/>
                  <a:gd name="T1" fmla="*/ 19 h 192"/>
                  <a:gd name="T2" fmla="*/ 33 w 154"/>
                  <a:gd name="T3" fmla="*/ 183 h 192"/>
                  <a:gd name="T4" fmla="*/ 39 w 154"/>
                  <a:gd name="T5" fmla="*/ 192 h 192"/>
                  <a:gd name="T6" fmla="*/ 97 w 154"/>
                  <a:gd name="T7" fmla="*/ 159 h 192"/>
                  <a:gd name="T8" fmla="*/ 89 w 154"/>
                  <a:gd name="T9" fmla="*/ 109 h 192"/>
                  <a:gd name="T10" fmla="*/ 99 w 154"/>
                  <a:gd name="T11" fmla="*/ 85 h 192"/>
                  <a:gd name="T12" fmla="*/ 115 w 154"/>
                  <a:gd name="T13" fmla="*/ 102 h 192"/>
                  <a:gd name="T14" fmla="*/ 121 w 154"/>
                  <a:gd name="T15" fmla="*/ 137 h 192"/>
                  <a:gd name="T16" fmla="*/ 132 w 154"/>
                  <a:gd name="T17" fmla="*/ 135 h 192"/>
                  <a:gd name="T18" fmla="*/ 154 w 154"/>
                  <a:gd name="T19" fmla="*/ 102 h 192"/>
                  <a:gd name="T20" fmla="*/ 132 w 154"/>
                  <a:gd name="T21" fmla="*/ 61 h 192"/>
                  <a:gd name="T22" fmla="*/ 98 w 154"/>
                  <a:gd name="T23" fmla="*/ 55 h 192"/>
                  <a:gd name="T24" fmla="*/ 76 w 154"/>
                  <a:gd name="T25" fmla="*/ 5 h 192"/>
                  <a:gd name="T26" fmla="*/ 53 w 154"/>
                  <a:gd name="T27" fmla="*/ 0 h 192"/>
                  <a:gd name="T28" fmla="*/ 0 w 154"/>
                  <a:gd name="T29" fmla="*/ 19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4"/>
                  <a:gd name="T46" fmla="*/ 0 h 192"/>
                  <a:gd name="T47" fmla="*/ 154 w 154"/>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4" h="192">
                    <a:moveTo>
                      <a:pt x="0" y="19"/>
                    </a:moveTo>
                    <a:lnTo>
                      <a:pt x="33" y="183"/>
                    </a:lnTo>
                    <a:lnTo>
                      <a:pt x="39" y="192"/>
                    </a:lnTo>
                    <a:lnTo>
                      <a:pt x="97" y="159"/>
                    </a:lnTo>
                    <a:lnTo>
                      <a:pt x="89" y="109"/>
                    </a:lnTo>
                    <a:lnTo>
                      <a:pt x="99" y="85"/>
                    </a:lnTo>
                    <a:lnTo>
                      <a:pt x="115" y="102"/>
                    </a:lnTo>
                    <a:lnTo>
                      <a:pt x="121" y="137"/>
                    </a:lnTo>
                    <a:lnTo>
                      <a:pt x="132" y="135"/>
                    </a:lnTo>
                    <a:lnTo>
                      <a:pt x="154" y="102"/>
                    </a:lnTo>
                    <a:lnTo>
                      <a:pt x="132" y="61"/>
                    </a:lnTo>
                    <a:lnTo>
                      <a:pt x="98" y="55"/>
                    </a:lnTo>
                    <a:lnTo>
                      <a:pt x="76" y="5"/>
                    </a:lnTo>
                    <a:lnTo>
                      <a:pt x="53" y="0"/>
                    </a:lnTo>
                    <a:lnTo>
                      <a:pt x="0" y="1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4" name="Freeform 80"/>
              <p:cNvSpPr>
                <a:spLocks/>
              </p:cNvSpPr>
              <p:nvPr/>
            </p:nvSpPr>
            <p:spPr bwMode="gray">
              <a:xfrm>
                <a:off x="4398512" y="3039972"/>
                <a:ext cx="491143" cy="376153"/>
              </a:xfrm>
              <a:custGeom>
                <a:avLst/>
                <a:gdLst>
                  <a:gd name="T0" fmla="*/ 0 w 1008"/>
                  <a:gd name="T1" fmla="*/ 181 h 772"/>
                  <a:gd name="T2" fmla="*/ 42 w 1008"/>
                  <a:gd name="T3" fmla="*/ 103 h 772"/>
                  <a:gd name="T4" fmla="*/ 186 w 1008"/>
                  <a:gd name="T5" fmla="*/ 32 h 772"/>
                  <a:gd name="T6" fmla="*/ 455 w 1008"/>
                  <a:gd name="T7" fmla="*/ 0 h 772"/>
                  <a:gd name="T8" fmla="*/ 566 w 1008"/>
                  <a:gd name="T9" fmla="*/ 72 h 772"/>
                  <a:gd name="T10" fmla="*/ 742 w 1008"/>
                  <a:gd name="T11" fmla="*/ 46 h 772"/>
                  <a:gd name="T12" fmla="*/ 1008 w 1008"/>
                  <a:gd name="T13" fmla="*/ 238 h 772"/>
                  <a:gd name="T14" fmla="*/ 931 w 1008"/>
                  <a:gd name="T15" fmla="*/ 326 h 772"/>
                  <a:gd name="T16" fmla="*/ 890 w 1008"/>
                  <a:gd name="T17" fmla="*/ 387 h 772"/>
                  <a:gd name="T18" fmla="*/ 895 w 1008"/>
                  <a:gd name="T19" fmla="*/ 448 h 772"/>
                  <a:gd name="T20" fmla="*/ 825 w 1008"/>
                  <a:gd name="T21" fmla="*/ 506 h 772"/>
                  <a:gd name="T22" fmla="*/ 771 w 1008"/>
                  <a:gd name="T23" fmla="*/ 591 h 772"/>
                  <a:gd name="T24" fmla="*/ 694 w 1008"/>
                  <a:gd name="T25" fmla="*/ 637 h 772"/>
                  <a:gd name="T26" fmla="*/ 661 w 1008"/>
                  <a:gd name="T27" fmla="*/ 643 h 772"/>
                  <a:gd name="T28" fmla="*/ 646 w 1008"/>
                  <a:gd name="T29" fmla="*/ 699 h 772"/>
                  <a:gd name="T30" fmla="*/ 602 w 1008"/>
                  <a:gd name="T31" fmla="*/ 669 h 772"/>
                  <a:gd name="T32" fmla="*/ 641 w 1008"/>
                  <a:gd name="T33" fmla="*/ 720 h 772"/>
                  <a:gd name="T34" fmla="*/ 604 w 1008"/>
                  <a:gd name="T35" fmla="*/ 772 h 772"/>
                  <a:gd name="T36" fmla="*/ 567 w 1008"/>
                  <a:gd name="T37" fmla="*/ 765 h 772"/>
                  <a:gd name="T38" fmla="*/ 543 w 1008"/>
                  <a:gd name="T39" fmla="*/ 734 h 772"/>
                  <a:gd name="T40" fmla="*/ 500 w 1008"/>
                  <a:gd name="T41" fmla="*/ 657 h 772"/>
                  <a:gd name="T42" fmla="*/ 476 w 1008"/>
                  <a:gd name="T43" fmla="*/ 647 h 772"/>
                  <a:gd name="T44" fmla="*/ 428 w 1008"/>
                  <a:gd name="T45" fmla="*/ 545 h 772"/>
                  <a:gd name="T46" fmla="*/ 358 w 1008"/>
                  <a:gd name="T47" fmla="*/ 502 h 772"/>
                  <a:gd name="T48" fmla="*/ 309 w 1008"/>
                  <a:gd name="T49" fmla="*/ 433 h 772"/>
                  <a:gd name="T50" fmla="*/ 188 w 1008"/>
                  <a:gd name="T51" fmla="*/ 345 h 772"/>
                  <a:gd name="T52" fmla="*/ 130 w 1008"/>
                  <a:gd name="T53" fmla="*/ 266 h 772"/>
                  <a:gd name="T54" fmla="*/ 0 w 1008"/>
                  <a:gd name="T55" fmla="*/ 181 h 77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08"/>
                  <a:gd name="T85" fmla="*/ 0 h 772"/>
                  <a:gd name="T86" fmla="*/ 1008 w 1008"/>
                  <a:gd name="T87" fmla="*/ 772 h 77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08" h="772">
                    <a:moveTo>
                      <a:pt x="0" y="181"/>
                    </a:moveTo>
                    <a:lnTo>
                      <a:pt x="42" y="103"/>
                    </a:lnTo>
                    <a:lnTo>
                      <a:pt x="186" y="32"/>
                    </a:lnTo>
                    <a:lnTo>
                      <a:pt x="455" y="0"/>
                    </a:lnTo>
                    <a:lnTo>
                      <a:pt x="566" y="72"/>
                    </a:lnTo>
                    <a:lnTo>
                      <a:pt x="742" y="46"/>
                    </a:lnTo>
                    <a:lnTo>
                      <a:pt x="1008" y="238"/>
                    </a:lnTo>
                    <a:lnTo>
                      <a:pt x="931" y="326"/>
                    </a:lnTo>
                    <a:lnTo>
                      <a:pt x="890" y="387"/>
                    </a:lnTo>
                    <a:lnTo>
                      <a:pt x="895" y="448"/>
                    </a:lnTo>
                    <a:lnTo>
                      <a:pt x="825" y="506"/>
                    </a:lnTo>
                    <a:lnTo>
                      <a:pt x="771" y="591"/>
                    </a:lnTo>
                    <a:lnTo>
                      <a:pt x="694" y="637"/>
                    </a:lnTo>
                    <a:lnTo>
                      <a:pt x="661" y="643"/>
                    </a:lnTo>
                    <a:lnTo>
                      <a:pt x="646" y="699"/>
                    </a:lnTo>
                    <a:lnTo>
                      <a:pt x="602" y="669"/>
                    </a:lnTo>
                    <a:lnTo>
                      <a:pt x="641" y="720"/>
                    </a:lnTo>
                    <a:lnTo>
                      <a:pt x="604" y="772"/>
                    </a:lnTo>
                    <a:lnTo>
                      <a:pt x="567" y="765"/>
                    </a:lnTo>
                    <a:lnTo>
                      <a:pt x="543" y="734"/>
                    </a:lnTo>
                    <a:lnTo>
                      <a:pt x="500" y="657"/>
                    </a:lnTo>
                    <a:lnTo>
                      <a:pt x="476" y="647"/>
                    </a:lnTo>
                    <a:lnTo>
                      <a:pt x="428" y="545"/>
                    </a:lnTo>
                    <a:lnTo>
                      <a:pt x="358" y="502"/>
                    </a:lnTo>
                    <a:lnTo>
                      <a:pt x="309" y="433"/>
                    </a:lnTo>
                    <a:lnTo>
                      <a:pt x="188" y="345"/>
                    </a:lnTo>
                    <a:lnTo>
                      <a:pt x="130" y="266"/>
                    </a:lnTo>
                    <a:lnTo>
                      <a:pt x="0" y="18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5" name="Freeform 81"/>
              <p:cNvSpPr>
                <a:spLocks/>
              </p:cNvSpPr>
              <p:nvPr/>
            </p:nvSpPr>
            <p:spPr bwMode="gray">
              <a:xfrm>
                <a:off x="2432965" y="1795548"/>
                <a:ext cx="679220" cy="456062"/>
              </a:xfrm>
              <a:custGeom>
                <a:avLst/>
                <a:gdLst>
                  <a:gd name="T0" fmla="*/ 0 w 1395"/>
                  <a:gd name="T1" fmla="*/ 733 h 936"/>
                  <a:gd name="T2" fmla="*/ 46 w 1395"/>
                  <a:gd name="T3" fmla="*/ 233 h 936"/>
                  <a:gd name="T4" fmla="*/ 69 w 1395"/>
                  <a:gd name="T5" fmla="*/ 0 h 936"/>
                  <a:gd name="T6" fmla="*/ 687 w 1395"/>
                  <a:gd name="T7" fmla="*/ 45 h 936"/>
                  <a:gd name="T8" fmla="*/ 1374 w 1395"/>
                  <a:gd name="T9" fmla="*/ 66 h 936"/>
                  <a:gd name="T10" fmla="*/ 1328 w 1395"/>
                  <a:gd name="T11" fmla="*/ 155 h 936"/>
                  <a:gd name="T12" fmla="*/ 1395 w 1395"/>
                  <a:gd name="T13" fmla="*/ 220 h 936"/>
                  <a:gd name="T14" fmla="*/ 1391 w 1395"/>
                  <a:gd name="T15" fmla="*/ 679 h 936"/>
                  <a:gd name="T16" fmla="*/ 1364 w 1395"/>
                  <a:gd name="T17" fmla="*/ 677 h 936"/>
                  <a:gd name="T18" fmla="*/ 1367 w 1395"/>
                  <a:gd name="T19" fmla="*/ 738 h 936"/>
                  <a:gd name="T20" fmla="*/ 1389 w 1395"/>
                  <a:gd name="T21" fmla="*/ 783 h 936"/>
                  <a:gd name="T22" fmla="*/ 1374 w 1395"/>
                  <a:gd name="T23" fmla="*/ 827 h 936"/>
                  <a:gd name="T24" fmla="*/ 1387 w 1395"/>
                  <a:gd name="T25" fmla="*/ 936 h 936"/>
                  <a:gd name="T26" fmla="*/ 1357 w 1395"/>
                  <a:gd name="T27" fmla="*/ 926 h 936"/>
                  <a:gd name="T28" fmla="*/ 1322 w 1395"/>
                  <a:gd name="T29" fmla="*/ 884 h 936"/>
                  <a:gd name="T30" fmla="*/ 1255 w 1395"/>
                  <a:gd name="T31" fmla="*/ 854 h 936"/>
                  <a:gd name="T32" fmla="*/ 1198 w 1395"/>
                  <a:gd name="T33" fmla="*/ 841 h 936"/>
                  <a:gd name="T34" fmla="*/ 1078 w 1395"/>
                  <a:gd name="T35" fmla="*/ 846 h 936"/>
                  <a:gd name="T36" fmla="*/ 1009 w 1395"/>
                  <a:gd name="T37" fmla="*/ 795 h 936"/>
                  <a:gd name="T38" fmla="*/ 0 w 1395"/>
                  <a:gd name="T39" fmla="*/ 733 h 9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95"/>
                  <a:gd name="T61" fmla="*/ 0 h 936"/>
                  <a:gd name="T62" fmla="*/ 1395 w 1395"/>
                  <a:gd name="T63" fmla="*/ 936 h 9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95" h="936">
                    <a:moveTo>
                      <a:pt x="0" y="733"/>
                    </a:moveTo>
                    <a:lnTo>
                      <a:pt x="46" y="233"/>
                    </a:lnTo>
                    <a:lnTo>
                      <a:pt x="69" y="0"/>
                    </a:lnTo>
                    <a:lnTo>
                      <a:pt x="687" y="45"/>
                    </a:lnTo>
                    <a:lnTo>
                      <a:pt x="1374" y="66"/>
                    </a:lnTo>
                    <a:lnTo>
                      <a:pt x="1328" y="155"/>
                    </a:lnTo>
                    <a:lnTo>
                      <a:pt x="1395" y="220"/>
                    </a:lnTo>
                    <a:lnTo>
                      <a:pt x="1391" y="679"/>
                    </a:lnTo>
                    <a:lnTo>
                      <a:pt x="1364" y="677"/>
                    </a:lnTo>
                    <a:lnTo>
                      <a:pt x="1367" y="738"/>
                    </a:lnTo>
                    <a:lnTo>
                      <a:pt x="1389" y="783"/>
                    </a:lnTo>
                    <a:lnTo>
                      <a:pt x="1374" y="827"/>
                    </a:lnTo>
                    <a:lnTo>
                      <a:pt x="1387" y="936"/>
                    </a:lnTo>
                    <a:lnTo>
                      <a:pt x="1357" y="926"/>
                    </a:lnTo>
                    <a:lnTo>
                      <a:pt x="1322" y="884"/>
                    </a:lnTo>
                    <a:lnTo>
                      <a:pt x="1255" y="854"/>
                    </a:lnTo>
                    <a:lnTo>
                      <a:pt x="1198" y="841"/>
                    </a:lnTo>
                    <a:lnTo>
                      <a:pt x="1078" y="846"/>
                    </a:lnTo>
                    <a:lnTo>
                      <a:pt x="1009" y="795"/>
                    </a:lnTo>
                    <a:lnTo>
                      <a:pt x="0" y="73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6" name="Freeform 82"/>
              <p:cNvSpPr>
                <a:spLocks/>
              </p:cNvSpPr>
              <p:nvPr/>
            </p:nvSpPr>
            <p:spPr bwMode="gray">
              <a:xfrm>
                <a:off x="3710522" y="2875283"/>
                <a:ext cx="823444" cy="279678"/>
              </a:xfrm>
              <a:custGeom>
                <a:avLst/>
                <a:gdLst>
                  <a:gd name="T0" fmla="*/ 0 w 1691"/>
                  <a:gd name="T1" fmla="*/ 575 h 575"/>
                  <a:gd name="T2" fmla="*/ 30 w 1691"/>
                  <a:gd name="T3" fmla="*/ 473 h 575"/>
                  <a:gd name="T4" fmla="*/ 18 w 1691"/>
                  <a:gd name="T5" fmla="*/ 465 h 575"/>
                  <a:gd name="T6" fmla="*/ 69 w 1691"/>
                  <a:gd name="T7" fmla="*/ 426 h 575"/>
                  <a:gd name="T8" fmla="*/ 114 w 1691"/>
                  <a:gd name="T9" fmla="*/ 335 h 575"/>
                  <a:gd name="T10" fmla="*/ 98 w 1691"/>
                  <a:gd name="T11" fmla="*/ 315 h 575"/>
                  <a:gd name="T12" fmla="*/ 121 w 1691"/>
                  <a:gd name="T13" fmla="*/ 272 h 575"/>
                  <a:gd name="T14" fmla="*/ 124 w 1691"/>
                  <a:gd name="T15" fmla="*/ 223 h 575"/>
                  <a:gd name="T16" fmla="*/ 154 w 1691"/>
                  <a:gd name="T17" fmla="*/ 186 h 575"/>
                  <a:gd name="T18" fmla="*/ 421 w 1691"/>
                  <a:gd name="T19" fmla="*/ 167 h 575"/>
                  <a:gd name="T20" fmla="*/ 417 w 1691"/>
                  <a:gd name="T21" fmla="*/ 123 h 575"/>
                  <a:gd name="T22" fmla="*/ 502 w 1691"/>
                  <a:gd name="T23" fmla="*/ 127 h 575"/>
                  <a:gd name="T24" fmla="*/ 1295 w 1691"/>
                  <a:gd name="T25" fmla="*/ 54 h 575"/>
                  <a:gd name="T26" fmla="*/ 1691 w 1691"/>
                  <a:gd name="T27" fmla="*/ 0 h 575"/>
                  <a:gd name="T28" fmla="*/ 1683 w 1691"/>
                  <a:gd name="T29" fmla="*/ 56 h 575"/>
                  <a:gd name="T30" fmla="*/ 1656 w 1691"/>
                  <a:gd name="T31" fmla="*/ 74 h 575"/>
                  <a:gd name="T32" fmla="*/ 1621 w 1691"/>
                  <a:gd name="T33" fmla="*/ 136 h 575"/>
                  <a:gd name="T34" fmla="*/ 1594 w 1691"/>
                  <a:gd name="T35" fmla="*/ 132 h 575"/>
                  <a:gd name="T36" fmla="*/ 1563 w 1691"/>
                  <a:gd name="T37" fmla="*/ 149 h 575"/>
                  <a:gd name="T38" fmla="*/ 1542 w 1691"/>
                  <a:gd name="T39" fmla="*/ 180 h 575"/>
                  <a:gd name="T40" fmla="*/ 1513 w 1691"/>
                  <a:gd name="T41" fmla="*/ 160 h 575"/>
                  <a:gd name="T42" fmla="*/ 1468 w 1691"/>
                  <a:gd name="T43" fmla="*/ 199 h 575"/>
                  <a:gd name="T44" fmla="*/ 1462 w 1691"/>
                  <a:gd name="T45" fmla="*/ 232 h 575"/>
                  <a:gd name="T46" fmla="*/ 1270 w 1691"/>
                  <a:gd name="T47" fmla="*/ 345 h 575"/>
                  <a:gd name="T48" fmla="*/ 1259 w 1691"/>
                  <a:gd name="T49" fmla="*/ 389 h 575"/>
                  <a:gd name="T50" fmla="*/ 1208 w 1691"/>
                  <a:gd name="T51" fmla="*/ 414 h 575"/>
                  <a:gd name="T52" fmla="*/ 1209 w 1691"/>
                  <a:gd name="T53" fmla="*/ 471 h 575"/>
                  <a:gd name="T54" fmla="*/ 949 w 1691"/>
                  <a:gd name="T55" fmla="*/ 504 h 575"/>
                  <a:gd name="T56" fmla="*/ 424 w 1691"/>
                  <a:gd name="T57" fmla="*/ 547 h 575"/>
                  <a:gd name="T58" fmla="*/ 0 w 1691"/>
                  <a:gd name="T59" fmla="*/ 575 h 57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91"/>
                  <a:gd name="T91" fmla="*/ 0 h 575"/>
                  <a:gd name="T92" fmla="*/ 1691 w 1691"/>
                  <a:gd name="T93" fmla="*/ 575 h 57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91" h="575">
                    <a:moveTo>
                      <a:pt x="0" y="575"/>
                    </a:moveTo>
                    <a:lnTo>
                      <a:pt x="30" y="473"/>
                    </a:lnTo>
                    <a:lnTo>
                      <a:pt x="18" y="465"/>
                    </a:lnTo>
                    <a:lnTo>
                      <a:pt x="69" y="426"/>
                    </a:lnTo>
                    <a:lnTo>
                      <a:pt x="114" y="335"/>
                    </a:lnTo>
                    <a:lnTo>
                      <a:pt x="98" y="315"/>
                    </a:lnTo>
                    <a:lnTo>
                      <a:pt x="121" y="272"/>
                    </a:lnTo>
                    <a:lnTo>
                      <a:pt x="124" y="223"/>
                    </a:lnTo>
                    <a:lnTo>
                      <a:pt x="154" y="186"/>
                    </a:lnTo>
                    <a:lnTo>
                      <a:pt x="421" y="167"/>
                    </a:lnTo>
                    <a:lnTo>
                      <a:pt x="417" y="123"/>
                    </a:lnTo>
                    <a:lnTo>
                      <a:pt x="502" y="127"/>
                    </a:lnTo>
                    <a:lnTo>
                      <a:pt x="1295" y="54"/>
                    </a:lnTo>
                    <a:lnTo>
                      <a:pt x="1691" y="0"/>
                    </a:lnTo>
                    <a:lnTo>
                      <a:pt x="1683" y="56"/>
                    </a:lnTo>
                    <a:lnTo>
                      <a:pt x="1656" y="74"/>
                    </a:lnTo>
                    <a:lnTo>
                      <a:pt x="1621" y="136"/>
                    </a:lnTo>
                    <a:lnTo>
                      <a:pt x="1594" y="132"/>
                    </a:lnTo>
                    <a:lnTo>
                      <a:pt x="1563" y="149"/>
                    </a:lnTo>
                    <a:lnTo>
                      <a:pt x="1542" y="180"/>
                    </a:lnTo>
                    <a:lnTo>
                      <a:pt x="1513" y="160"/>
                    </a:lnTo>
                    <a:lnTo>
                      <a:pt x="1468" y="199"/>
                    </a:lnTo>
                    <a:lnTo>
                      <a:pt x="1462" y="232"/>
                    </a:lnTo>
                    <a:lnTo>
                      <a:pt x="1270" y="345"/>
                    </a:lnTo>
                    <a:lnTo>
                      <a:pt x="1259" y="389"/>
                    </a:lnTo>
                    <a:lnTo>
                      <a:pt x="1208" y="414"/>
                    </a:lnTo>
                    <a:lnTo>
                      <a:pt x="1209" y="471"/>
                    </a:lnTo>
                    <a:lnTo>
                      <a:pt x="949" y="504"/>
                    </a:lnTo>
                    <a:lnTo>
                      <a:pt x="424" y="547"/>
                    </a:lnTo>
                    <a:lnTo>
                      <a:pt x="0" y="575"/>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7" name="Freeform 83"/>
              <p:cNvSpPr>
                <a:spLocks/>
              </p:cNvSpPr>
              <p:nvPr/>
            </p:nvSpPr>
            <p:spPr bwMode="gray">
              <a:xfrm>
                <a:off x="2046092" y="2950318"/>
                <a:ext cx="1349669" cy="1310690"/>
              </a:xfrm>
              <a:custGeom>
                <a:avLst/>
                <a:gdLst>
                  <a:gd name="T0" fmla="*/ 55 w 2771"/>
                  <a:gd name="T1" fmla="*/ 1056 h 2690"/>
                  <a:gd name="T2" fmla="*/ 1455 w 2771"/>
                  <a:gd name="T3" fmla="*/ 34 h 2690"/>
                  <a:gd name="T4" fmla="*/ 1552 w 2771"/>
                  <a:gd name="T5" fmla="*/ 572 h 2690"/>
                  <a:gd name="T6" fmla="*/ 1595 w 2771"/>
                  <a:gd name="T7" fmla="*/ 613 h 2690"/>
                  <a:gd name="T8" fmla="*/ 1715 w 2771"/>
                  <a:gd name="T9" fmla="*/ 627 h 2690"/>
                  <a:gd name="T10" fmla="*/ 1813 w 2771"/>
                  <a:gd name="T11" fmla="*/ 637 h 2690"/>
                  <a:gd name="T12" fmla="*/ 1900 w 2771"/>
                  <a:gd name="T13" fmla="*/ 680 h 2690"/>
                  <a:gd name="T14" fmla="*/ 2015 w 2771"/>
                  <a:gd name="T15" fmla="*/ 752 h 2690"/>
                  <a:gd name="T16" fmla="*/ 2073 w 2771"/>
                  <a:gd name="T17" fmla="*/ 719 h 2690"/>
                  <a:gd name="T18" fmla="*/ 2280 w 2771"/>
                  <a:gd name="T19" fmla="*/ 716 h 2690"/>
                  <a:gd name="T20" fmla="*/ 2509 w 2771"/>
                  <a:gd name="T21" fmla="*/ 746 h 2690"/>
                  <a:gd name="T22" fmla="*/ 2653 w 2771"/>
                  <a:gd name="T23" fmla="*/ 788 h 2690"/>
                  <a:gd name="T24" fmla="*/ 2699 w 2771"/>
                  <a:gd name="T25" fmla="*/ 1219 h 2690"/>
                  <a:gd name="T26" fmla="*/ 2769 w 2771"/>
                  <a:gd name="T27" fmla="*/ 1460 h 2690"/>
                  <a:gd name="T28" fmla="*/ 2747 w 2771"/>
                  <a:gd name="T29" fmla="*/ 1621 h 2690"/>
                  <a:gd name="T30" fmla="*/ 2694 w 2771"/>
                  <a:gd name="T31" fmla="*/ 1726 h 2690"/>
                  <a:gd name="T32" fmla="*/ 2513 w 2771"/>
                  <a:gd name="T33" fmla="*/ 1835 h 2690"/>
                  <a:gd name="T34" fmla="*/ 2526 w 2771"/>
                  <a:gd name="T35" fmla="*/ 1724 h 2690"/>
                  <a:gd name="T36" fmla="*/ 2458 w 2771"/>
                  <a:gd name="T37" fmla="*/ 1796 h 2690"/>
                  <a:gd name="T38" fmla="*/ 2446 w 2771"/>
                  <a:gd name="T39" fmla="*/ 1878 h 2690"/>
                  <a:gd name="T40" fmla="*/ 2163 w 2771"/>
                  <a:gd name="T41" fmla="*/ 2080 h 2690"/>
                  <a:gd name="T42" fmla="*/ 2192 w 2771"/>
                  <a:gd name="T43" fmla="*/ 2037 h 2690"/>
                  <a:gd name="T44" fmla="*/ 2147 w 2771"/>
                  <a:gd name="T45" fmla="*/ 2001 h 2690"/>
                  <a:gd name="T46" fmla="*/ 2099 w 2771"/>
                  <a:gd name="T47" fmla="*/ 2035 h 2690"/>
                  <a:gd name="T48" fmla="*/ 2067 w 2771"/>
                  <a:gd name="T49" fmla="*/ 2057 h 2690"/>
                  <a:gd name="T50" fmla="*/ 1975 w 2771"/>
                  <a:gd name="T51" fmla="*/ 2135 h 2690"/>
                  <a:gd name="T52" fmla="*/ 1898 w 2771"/>
                  <a:gd name="T53" fmla="*/ 2213 h 2690"/>
                  <a:gd name="T54" fmla="*/ 1952 w 2771"/>
                  <a:gd name="T55" fmla="*/ 2256 h 2690"/>
                  <a:gd name="T56" fmla="*/ 1904 w 2771"/>
                  <a:gd name="T57" fmla="*/ 2323 h 2690"/>
                  <a:gd name="T58" fmla="*/ 1848 w 2771"/>
                  <a:gd name="T59" fmla="*/ 2357 h 2690"/>
                  <a:gd name="T60" fmla="*/ 1912 w 2771"/>
                  <a:gd name="T61" fmla="*/ 2571 h 2690"/>
                  <a:gd name="T62" fmla="*/ 1816 w 2771"/>
                  <a:gd name="T63" fmla="*/ 2655 h 2690"/>
                  <a:gd name="T64" fmla="*/ 1540 w 2771"/>
                  <a:gd name="T65" fmla="*/ 2562 h 2690"/>
                  <a:gd name="T66" fmla="*/ 1467 w 2771"/>
                  <a:gd name="T67" fmla="*/ 2405 h 2690"/>
                  <a:gd name="T68" fmla="*/ 1451 w 2771"/>
                  <a:gd name="T69" fmla="*/ 2267 h 2690"/>
                  <a:gd name="T70" fmla="*/ 1194 w 2771"/>
                  <a:gd name="T71" fmla="*/ 1840 h 2690"/>
                  <a:gd name="T72" fmla="*/ 995 w 2771"/>
                  <a:gd name="T73" fmla="*/ 1699 h 2690"/>
                  <a:gd name="T74" fmla="*/ 855 w 2771"/>
                  <a:gd name="T75" fmla="*/ 1692 h 2690"/>
                  <a:gd name="T76" fmla="*/ 681 w 2771"/>
                  <a:gd name="T77" fmla="*/ 1874 h 2690"/>
                  <a:gd name="T78" fmla="*/ 495 w 2771"/>
                  <a:gd name="T79" fmla="*/ 1777 h 2690"/>
                  <a:gd name="T80" fmla="*/ 368 w 2771"/>
                  <a:gd name="T81" fmla="*/ 1537 h 2690"/>
                  <a:gd name="T82" fmla="*/ 121 w 2771"/>
                  <a:gd name="T83" fmla="*/ 1217 h 2690"/>
                  <a:gd name="T84" fmla="*/ 16 w 2771"/>
                  <a:gd name="T85" fmla="*/ 1103 h 26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71"/>
                  <a:gd name="T130" fmla="*/ 0 h 2690"/>
                  <a:gd name="T131" fmla="*/ 2771 w 2771"/>
                  <a:gd name="T132" fmla="*/ 2690 h 26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71" h="2690">
                    <a:moveTo>
                      <a:pt x="16" y="1103"/>
                    </a:moveTo>
                    <a:lnTo>
                      <a:pt x="0" y="1051"/>
                    </a:lnTo>
                    <a:lnTo>
                      <a:pt x="55" y="1056"/>
                    </a:lnTo>
                    <a:lnTo>
                      <a:pt x="753" y="1123"/>
                    </a:lnTo>
                    <a:lnTo>
                      <a:pt x="857" y="0"/>
                    </a:lnTo>
                    <a:lnTo>
                      <a:pt x="1455" y="34"/>
                    </a:lnTo>
                    <a:lnTo>
                      <a:pt x="1435" y="520"/>
                    </a:lnTo>
                    <a:lnTo>
                      <a:pt x="1494" y="569"/>
                    </a:lnTo>
                    <a:lnTo>
                      <a:pt x="1552" y="572"/>
                    </a:lnTo>
                    <a:lnTo>
                      <a:pt x="1563" y="552"/>
                    </a:lnTo>
                    <a:lnTo>
                      <a:pt x="1597" y="581"/>
                    </a:lnTo>
                    <a:lnTo>
                      <a:pt x="1595" y="613"/>
                    </a:lnTo>
                    <a:lnTo>
                      <a:pt x="1644" y="618"/>
                    </a:lnTo>
                    <a:lnTo>
                      <a:pt x="1685" y="638"/>
                    </a:lnTo>
                    <a:lnTo>
                      <a:pt x="1715" y="627"/>
                    </a:lnTo>
                    <a:lnTo>
                      <a:pt x="1753" y="652"/>
                    </a:lnTo>
                    <a:lnTo>
                      <a:pt x="1760" y="633"/>
                    </a:lnTo>
                    <a:lnTo>
                      <a:pt x="1813" y="637"/>
                    </a:lnTo>
                    <a:lnTo>
                      <a:pt x="1843" y="698"/>
                    </a:lnTo>
                    <a:lnTo>
                      <a:pt x="1866" y="717"/>
                    </a:lnTo>
                    <a:lnTo>
                      <a:pt x="1900" y="680"/>
                    </a:lnTo>
                    <a:lnTo>
                      <a:pt x="1963" y="730"/>
                    </a:lnTo>
                    <a:lnTo>
                      <a:pt x="2001" y="705"/>
                    </a:lnTo>
                    <a:lnTo>
                      <a:pt x="2015" y="752"/>
                    </a:lnTo>
                    <a:lnTo>
                      <a:pt x="2022" y="717"/>
                    </a:lnTo>
                    <a:lnTo>
                      <a:pt x="2062" y="690"/>
                    </a:lnTo>
                    <a:lnTo>
                      <a:pt x="2073" y="719"/>
                    </a:lnTo>
                    <a:lnTo>
                      <a:pt x="2127" y="710"/>
                    </a:lnTo>
                    <a:lnTo>
                      <a:pt x="2170" y="751"/>
                    </a:lnTo>
                    <a:lnTo>
                      <a:pt x="2280" y="716"/>
                    </a:lnTo>
                    <a:lnTo>
                      <a:pt x="2391" y="705"/>
                    </a:lnTo>
                    <a:lnTo>
                      <a:pt x="2424" y="689"/>
                    </a:lnTo>
                    <a:lnTo>
                      <a:pt x="2509" y="746"/>
                    </a:lnTo>
                    <a:lnTo>
                      <a:pt x="2562" y="765"/>
                    </a:lnTo>
                    <a:lnTo>
                      <a:pt x="2582" y="790"/>
                    </a:lnTo>
                    <a:lnTo>
                      <a:pt x="2653" y="788"/>
                    </a:lnTo>
                    <a:lnTo>
                      <a:pt x="2656" y="922"/>
                    </a:lnTo>
                    <a:lnTo>
                      <a:pt x="2669" y="1185"/>
                    </a:lnTo>
                    <a:lnTo>
                      <a:pt x="2699" y="1219"/>
                    </a:lnTo>
                    <a:lnTo>
                      <a:pt x="2711" y="1286"/>
                    </a:lnTo>
                    <a:lnTo>
                      <a:pt x="2771" y="1380"/>
                    </a:lnTo>
                    <a:lnTo>
                      <a:pt x="2769" y="1460"/>
                    </a:lnTo>
                    <a:lnTo>
                      <a:pt x="2733" y="1536"/>
                    </a:lnTo>
                    <a:lnTo>
                      <a:pt x="2736" y="1577"/>
                    </a:lnTo>
                    <a:lnTo>
                      <a:pt x="2747" y="1621"/>
                    </a:lnTo>
                    <a:lnTo>
                      <a:pt x="2742" y="1664"/>
                    </a:lnTo>
                    <a:lnTo>
                      <a:pt x="2721" y="1692"/>
                    </a:lnTo>
                    <a:lnTo>
                      <a:pt x="2694" y="1726"/>
                    </a:lnTo>
                    <a:lnTo>
                      <a:pt x="2713" y="1747"/>
                    </a:lnTo>
                    <a:lnTo>
                      <a:pt x="2602" y="1784"/>
                    </a:lnTo>
                    <a:lnTo>
                      <a:pt x="2513" y="1835"/>
                    </a:lnTo>
                    <a:lnTo>
                      <a:pt x="2567" y="1793"/>
                    </a:lnTo>
                    <a:lnTo>
                      <a:pt x="2509" y="1792"/>
                    </a:lnTo>
                    <a:lnTo>
                      <a:pt x="2526" y="1724"/>
                    </a:lnTo>
                    <a:lnTo>
                      <a:pt x="2479" y="1763"/>
                    </a:lnTo>
                    <a:lnTo>
                      <a:pt x="2456" y="1750"/>
                    </a:lnTo>
                    <a:lnTo>
                      <a:pt x="2458" y="1796"/>
                    </a:lnTo>
                    <a:lnTo>
                      <a:pt x="2478" y="1804"/>
                    </a:lnTo>
                    <a:lnTo>
                      <a:pt x="2482" y="1846"/>
                    </a:lnTo>
                    <a:lnTo>
                      <a:pt x="2446" y="1878"/>
                    </a:lnTo>
                    <a:lnTo>
                      <a:pt x="2425" y="1876"/>
                    </a:lnTo>
                    <a:lnTo>
                      <a:pt x="2419" y="1923"/>
                    </a:lnTo>
                    <a:lnTo>
                      <a:pt x="2163" y="2080"/>
                    </a:lnTo>
                    <a:lnTo>
                      <a:pt x="2166" y="2064"/>
                    </a:lnTo>
                    <a:lnTo>
                      <a:pt x="2284" y="1988"/>
                    </a:lnTo>
                    <a:lnTo>
                      <a:pt x="2192" y="2037"/>
                    </a:lnTo>
                    <a:lnTo>
                      <a:pt x="2198" y="1992"/>
                    </a:lnTo>
                    <a:lnTo>
                      <a:pt x="2173" y="2014"/>
                    </a:lnTo>
                    <a:lnTo>
                      <a:pt x="2147" y="2001"/>
                    </a:lnTo>
                    <a:lnTo>
                      <a:pt x="2137" y="2037"/>
                    </a:lnTo>
                    <a:lnTo>
                      <a:pt x="2096" y="2001"/>
                    </a:lnTo>
                    <a:lnTo>
                      <a:pt x="2099" y="2035"/>
                    </a:lnTo>
                    <a:lnTo>
                      <a:pt x="2147" y="2066"/>
                    </a:lnTo>
                    <a:lnTo>
                      <a:pt x="2092" y="2098"/>
                    </a:lnTo>
                    <a:lnTo>
                      <a:pt x="2067" y="2057"/>
                    </a:lnTo>
                    <a:lnTo>
                      <a:pt x="2048" y="2159"/>
                    </a:lnTo>
                    <a:lnTo>
                      <a:pt x="2024" y="2118"/>
                    </a:lnTo>
                    <a:lnTo>
                      <a:pt x="1975" y="2135"/>
                    </a:lnTo>
                    <a:lnTo>
                      <a:pt x="1965" y="2161"/>
                    </a:lnTo>
                    <a:lnTo>
                      <a:pt x="1989" y="2207"/>
                    </a:lnTo>
                    <a:lnTo>
                      <a:pt x="1898" y="2213"/>
                    </a:lnTo>
                    <a:lnTo>
                      <a:pt x="1931" y="2222"/>
                    </a:lnTo>
                    <a:lnTo>
                      <a:pt x="1933" y="2267"/>
                    </a:lnTo>
                    <a:lnTo>
                      <a:pt x="1952" y="2256"/>
                    </a:lnTo>
                    <a:lnTo>
                      <a:pt x="1942" y="2288"/>
                    </a:lnTo>
                    <a:lnTo>
                      <a:pt x="1901" y="2354"/>
                    </a:lnTo>
                    <a:lnTo>
                      <a:pt x="1904" y="2323"/>
                    </a:lnTo>
                    <a:lnTo>
                      <a:pt x="1877" y="2351"/>
                    </a:lnTo>
                    <a:lnTo>
                      <a:pt x="1841" y="2310"/>
                    </a:lnTo>
                    <a:lnTo>
                      <a:pt x="1848" y="2357"/>
                    </a:lnTo>
                    <a:lnTo>
                      <a:pt x="1917" y="2364"/>
                    </a:lnTo>
                    <a:lnTo>
                      <a:pt x="1890" y="2434"/>
                    </a:lnTo>
                    <a:lnTo>
                      <a:pt x="1912" y="2571"/>
                    </a:lnTo>
                    <a:lnTo>
                      <a:pt x="1973" y="2685"/>
                    </a:lnTo>
                    <a:lnTo>
                      <a:pt x="1893" y="2690"/>
                    </a:lnTo>
                    <a:lnTo>
                      <a:pt x="1816" y="2655"/>
                    </a:lnTo>
                    <a:lnTo>
                      <a:pt x="1750" y="2656"/>
                    </a:lnTo>
                    <a:lnTo>
                      <a:pt x="1653" y="2604"/>
                    </a:lnTo>
                    <a:lnTo>
                      <a:pt x="1540" y="2562"/>
                    </a:lnTo>
                    <a:lnTo>
                      <a:pt x="1528" y="2517"/>
                    </a:lnTo>
                    <a:lnTo>
                      <a:pt x="1504" y="2453"/>
                    </a:lnTo>
                    <a:lnTo>
                      <a:pt x="1467" y="2405"/>
                    </a:lnTo>
                    <a:lnTo>
                      <a:pt x="1471" y="2354"/>
                    </a:lnTo>
                    <a:lnTo>
                      <a:pt x="1450" y="2336"/>
                    </a:lnTo>
                    <a:lnTo>
                      <a:pt x="1451" y="2267"/>
                    </a:lnTo>
                    <a:lnTo>
                      <a:pt x="1385" y="2215"/>
                    </a:lnTo>
                    <a:lnTo>
                      <a:pt x="1313" y="2109"/>
                    </a:lnTo>
                    <a:lnTo>
                      <a:pt x="1194" y="1840"/>
                    </a:lnTo>
                    <a:lnTo>
                      <a:pt x="1103" y="1771"/>
                    </a:lnTo>
                    <a:lnTo>
                      <a:pt x="1073" y="1709"/>
                    </a:lnTo>
                    <a:lnTo>
                      <a:pt x="995" y="1699"/>
                    </a:lnTo>
                    <a:lnTo>
                      <a:pt x="930" y="1692"/>
                    </a:lnTo>
                    <a:lnTo>
                      <a:pt x="873" y="1666"/>
                    </a:lnTo>
                    <a:lnTo>
                      <a:pt x="855" y="1692"/>
                    </a:lnTo>
                    <a:lnTo>
                      <a:pt x="794" y="1692"/>
                    </a:lnTo>
                    <a:lnTo>
                      <a:pt x="740" y="1819"/>
                    </a:lnTo>
                    <a:lnTo>
                      <a:pt x="681" y="1874"/>
                    </a:lnTo>
                    <a:lnTo>
                      <a:pt x="647" y="1870"/>
                    </a:lnTo>
                    <a:lnTo>
                      <a:pt x="541" y="1790"/>
                    </a:lnTo>
                    <a:lnTo>
                      <a:pt x="495" y="1777"/>
                    </a:lnTo>
                    <a:lnTo>
                      <a:pt x="394" y="1685"/>
                    </a:lnTo>
                    <a:lnTo>
                      <a:pt x="367" y="1612"/>
                    </a:lnTo>
                    <a:lnTo>
                      <a:pt x="368" y="1537"/>
                    </a:lnTo>
                    <a:lnTo>
                      <a:pt x="319" y="1431"/>
                    </a:lnTo>
                    <a:lnTo>
                      <a:pt x="235" y="1362"/>
                    </a:lnTo>
                    <a:lnTo>
                      <a:pt x="121" y="1217"/>
                    </a:lnTo>
                    <a:lnTo>
                      <a:pt x="77" y="1192"/>
                    </a:lnTo>
                    <a:lnTo>
                      <a:pt x="47" y="1116"/>
                    </a:lnTo>
                    <a:lnTo>
                      <a:pt x="16" y="1103"/>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8" name="Freeform 84"/>
              <p:cNvSpPr>
                <a:spLocks/>
              </p:cNvSpPr>
              <p:nvPr/>
            </p:nvSpPr>
            <p:spPr bwMode="gray">
              <a:xfrm>
                <a:off x="1411699" y="2146364"/>
                <a:ext cx="545715" cy="685066"/>
              </a:xfrm>
              <a:custGeom>
                <a:avLst/>
                <a:gdLst>
                  <a:gd name="T0" fmla="*/ 0 w 1119"/>
                  <a:gd name="T1" fmla="*/ 1238 h 1406"/>
                  <a:gd name="T2" fmla="*/ 244 w 1119"/>
                  <a:gd name="T3" fmla="*/ 0 h 1406"/>
                  <a:gd name="T4" fmla="*/ 790 w 1119"/>
                  <a:gd name="T5" fmla="*/ 100 h 1406"/>
                  <a:gd name="T6" fmla="*/ 748 w 1119"/>
                  <a:gd name="T7" fmla="*/ 349 h 1406"/>
                  <a:gd name="T8" fmla="*/ 1119 w 1119"/>
                  <a:gd name="T9" fmla="*/ 406 h 1406"/>
                  <a:gd name="T10" fmla="*/ 979 w 1119"/>
                  <a:gd name="T11" fmla="*/ 1406 h 1406"/>
                  <a:gd name="T12" fmla="*/ 0 w 1119"/>
                  <a:gd name="T13" fmla="*/ 1238 h 1406"/>
                  <a:gd name="T14" fmla="*/ 0 60000 65536"/>
                  <a:gd name="T15" fmla="*/ 0 60000 65536"/>
                  <a:gd name="T16" fmla="*/ 0 60000 65536"/>
                  <a:gd name="T17" fmla="*/ 0 60000 65536"/>
                  <a:gd name="T18" fmla="*/ 0 60000 65536"/>
                  <a:gd name="T19" fmla="*/ 0 60000 65536"/>
                  <a:gd name="T20" fmla="*/ 0 60000 65536"/>
                  <a:gd name="T21" fmla="*/ 0 w 1119"/>
                  <a:gd name="T22" fmla="*/ 0 h 1406"/>
                  <a:gd name="T23" fmla="*/ 1119 w 1119"/>
                  <a:gd name="T24" fmla="*/ 1406 h 1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9" h="1406">
                    <a:moveTo>
                      <a:pt x="0" y="1238"/>
                    </a:moveTo>
                    <a:lnTo>
                      <a:pt x="244" y="0"/>
                    </a:lnTo>
                    <a:lnTo>
                      <a:pt x="790" y="100"/>
                    </a:lnTo>
                    <a:lnTo>
                      <a:pt x="748" y="349"/>
                    </a:lnTo>
                    <a:lnTo>
                      <a:pt x="1119" y="406"/>
                    </a:lnTo>
                    <a:lnTo>
                      <a:pt x="979" y="1406"/>
                    </a:lnTo>
                    <a:lnTo>
                      <a:pt x="0" y="123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199" name="Freeform 85"/>
              <p:cNvSpPr>
                <a:spLocks/>
              </p:cNvSpPr>
              <p:nvPr/>
            </p:nvSpPr>
            <p:spPr bwMode="gray">
              <a:xfrm>
                <a:off x="5086503" y="1680558"/>
                <a:ext cx="154944" cy="306964"/>
              </a:xfrm>
              <a:custGeom>
                <a:avLst/>
                <a:gdLst>
                  <a:gd name="T0" fmla="*/ 0 w 318"/>
                  <a:gd name="T1" fmla="*/ 79 h 630"/>
                  <a:gd name="T2" fmla="*/ 49 w 318"/>
                  <a:gd name="T3" fmla="*/ 257 h 630"/>
                  <a:gd name="T4" fmla="*/ 64 w 318"/>
                  <a:gd name="T5" fmla="*/ 373 h 630"/>
                  <a:gd name="T6" fmla="*/ 115 w 318"/>
                  <a:gd name="T7" fmla="*/ 489 h 630"/>
                  <a:gd name="T8" fmla="*/ 145 w 318"/>
                  <a:gd name="T9" fmla="*/ 630 h 630"/>
                  <a:gd name="T10" fmla="*/ 290 w 318"/>
                  <a:gd name="T11" fmla="*/ 599 h 630"/>
                  <a:gd name="T12" fmla="*/ 260 w 318"/>
                  <a:gd name="T13" fmla="*/ 383 h 630"/>
                  <a:gd name="T14" fmla="*/ 278 w 318"/>
                  <a:gd name="T15" fmla="*/ 230 h 630"/>
                  <a:gd name="T16" fmla="*/ 314 w 318"/>
                  <a:gd name="T17" fmla="*/ 159 h 630"/>
                  <a:gd name="T18" fmla="*/ 318 w 318"/>
                  <a:gd name="T19" fmla="*/ 0 h 630"/>
                  <a:gd name="T20" fmla="*/ 0 w 318"/>
                  <a:gd name="T21" fmla="*/ 79 h 6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8"/>
                  <a:gd name="T34" fmla="*/ 0 h 630"/>
                  <a:gd name="T35" fmla="*/ 318 w 318"/>
                  <a:gd name="T36" fmla="*/ 630 h 6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8" h="630">
                    <a:moveTo>
                      <a:pt x="0" y="79"/>
                    </a:moveTo>
                    <a:lnTo>
                      <a:pt x="49" y="257"/>
                    </a:lnTo>
                    <a:lnTo>
                      <a:pt x="64" y="373"/>
                    </a:lnTo>
                    <a:lnTo>
                      <a:pt x="115" y="489"/>
                    </a:lnTo>
                    <a:lnTo>
                      <a:pt x="145" y="630"/>
                    </a:lnTo>
                    <a:lnTo>
                      <a:pt x="290" y="599"/>
                    </a:lnTo>
                    <a:lnTo>
                      <a:pt x="260" y="383"/>
                    </a:lnTo>
                    <a:lnTo>
                      <a:pt x="278" y="230"/>
                    </a:lnTo>
                    <a:lnTo>
                      <a:pt x="314" y="159"/>
                    </a:lnTo>
                    <a:lnTo>
                      <a:pt x="318" y="0"/>
                    </a:lnTo>
                    <a:lnTo>
                      <a:pt x="0" y="7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nvGrpSpPr>
              <p:cNvPr id="200" name="Group 196"/>
              <p:cNvGrpSpPr/>
              <p:nvPr/>
            </p:nvGrpSpPr>
            <p:grpSpPr bwMode="gray">
              <a:xfrm>
                <a:off x="4341017" y="2476716"/>
                <a:ext cx="756205" cy="424878"/>
                <a:chOff x="4341017" y="2476716"/>
                <a:chExt cx="756205" cy="424878"/>
              </a:xfrm>
              <a:grpFill/>
            </p:grpSpPr>
            <p:sp>
              <p:nvSpPr>
                <p:cNvPr id="208" name="Freeform 86"/>
                <p:cNvSpPr>
                  <a:spLocks/>
                </p:cNvSpPr>
                <p:nvPr/>
              </p:nvSpPr>
              <p:spPr bwMode="gray">
                <a:xfrm>
                  <a:off x="4341017" y="2476716"/>
                  <a:ext cx="747435" cy="424878"/>
                </a:xfrm>
                <a:custGeom>
                  <a:avLst/>
                  <a:gdLst>
                    <a:gd name="T0" fmla="*/ 143 w 1534"/>
                    <a:gd name="T1" fmla="*/ 776 h 871"/>
                    <a:gd name="T2" fmla="*/ 196 w 1534"/>
                    <a:gd name="T3" fmla="*/ 692 h 871"/>
                    <a:gd name="T4" fmla="*/ 299 w 1534"/>
                    <a:gd name="T5" fmla="*/ 592 h 871"/>
                    <a:gd name="T6" fmla="*/ 424 w 1534"/>
                    <a:gd name="T7" fmla="*/ 625 h 871"/>
                    <a:gd name="T8" fmla="*/ 496 w 1534"/>
                    <a:gd name="T9" fmla="*/ 625 h 871"/>
                    <a:gd name="T10" fmla="*/ 598 w 1534"/>
                    <a:gd name="T11" fmla="*/ 575 h 871"/>
                    <a:gd name="T12" fmla="*/ 618 w 1534"/>
                    <a:gd name="T13" fmla="*/ 507 h 871"/>
                    <a:gd name="T14" fmla="*/ 707 w 1534"/>
                    <a:gd name="T15" fmla="*/ 259 h 871"/>
                    <a:gd name="T16" fmla="*/ 811 w 1534"/>
                    <a:gd name="T17" fmla="*/ 196 h 871"/>
                    <a:gd name="T18" fmla="*/ 899 w 1534"/>
                    <a:gd name="T19" fmla="*/ 98 h 871"/>
                    <a:gd name="T20" fmla="*/ 1023 w 1534"/>
                    <a:gd name="T21" fmla="*/ 61 h 871"/>
                    <a:gd name="T22" fmla="*/ 1093 w 1534"/>
                    <a:gd name="T23" fmla="*/ 26 h 871"/>
                    <a:gd name="T24" fmla="*/ 1169 w 1534"/>
                    <a:gd name="T25" fmla="*/ 85 h 871"/>
                    <a:gd name="T26" fmla="*/ 1189 w 1534"/>
                    <a:gd name="T27" fmla="*/ 144 h 871"/>
                    <a:gd name="T28" fmla="*/ 1169 w 1534"/>
                    <a:gd name="T29" fmla="*/ 239 h 871"/>
                    <a:gd name="T30" fmla="*/ 1224 w 1534"/>
                    <a:gd name="T31" fmla="*/ 246 h 871"/>
                    <a:gd name="T32" fmla="*/ 1306 w 1534"/>
                    <a:gd name="T33" fmla="*/ 268 h 871"/>
                    <a:gd name="T34" fmla="*/ 1390 w 1534"/>
                    <a:gd name="T35" fmla="*/ 308 h 871"/>
                    <a:gd name="T36" fmla="*/ 1379 w 1534"/>
                    <a:gd name="T37" fmla="*/ 364 h 871"/>
                    <a:gd name="T38" fmla="*/ 1360 w 1534"/>
                    <a:gd name="T39" fmla="*/ 373 h 871"/>
                    <a:gd name="T40" fmla="*/ 1250 w 1534"/>
                    <a:gd name="T41" fmla="*/ 305 h 871"/>
                    <a:gd name="T42" fmla="*/ 1396 w 1534"/>
                    <a:gd name="T43" fmla="*/ 396 h 871"/>
                    <a:gd name="T44" fmla="*/ 1416 w 1534"/>
                    <a:gd name="T45" fmla="*/ 435 h 871"/>
                    <a:gd name="T46" fmla="*/ 1397 w 1534"/>
                    <a:gd name="T47" fmla="*/ 437 h 871"/>
                    <a:gd name="T48" fmla="*/ 1383 w 1534"/>
                    <a:gd name="T49" fmla="*/ 456 h 871"/>
                    <a:gd name="T50" fmla="*/ 1377 w 1534"/>
                    <a:gd name="T51" fmla="*/ 478 h 871"/>
                    <a:gd name="T52" fmla="*/ 1303 w 1534"/>
                    <a:gd name="T53" fmla="*/ 423 h 871"/>
                    <a:gd name="T54" fmla="*/ 1368 w 1534"/>
                    <a:gd name="T55" fmla="*/ 485 h 871"/>
                    <a:gd name="T56" fmla="*/ 1413 w 1534"/>
                    <a:gd name="T57" fmla="*/ 497 h 871"/>
                    <a:gd name="T58" fmla="*/ 1424 w 1534"/>
                    <a:gd name="T59" fmla="*/ 510 h 871"/>
                    <a:gd name="T60" fmla="*/ 1406 w 1534"/>
                    <a:gd name="T61" fmla="*/ 540 h 871"/>
                    <a:gd name="T62" fmla="*/ 1357 w 1534"/>
                    <a:gd name="T63" fmla="*/ 503 h 871"/>
                    <a:gd name="T64" fmla="*/ 1296 w 1534"/>
                    <a:gd name="T65" fmla="*/ 481 h 871"/>
                    <a:gd name="T66" fmla="*/ 1346 w 1534"/>
                    <a:gd name="T67" fmla="*/ 517 h 871"/>
                    <a:gd name="T68" fmla="*/ 1409 w 1534"/>
                    <a:gd name="T69" fmla="*/ 562 h 871"/>
                    <a:gd name="T70" fmla="*/ 1430 w 1534"/>
                    <a:gd name="T71" fmla="*/ 542 h 871"/>
                    <a:gd name="T72" fmla="*/ 1490 w 1534"/>
                    <a:gd name="T73" fmla="*/ 545 h 871"/>
                    <a:gd name="T74" fmla="*/ 1506 w 1534"/>
                    <a:gd name="T75" fmla="*/ 612 h 871"/>
                    <a:gd name="T76" fmla="*/ 895 w 1534"/>
                    <a:gd name="T77" fmla="*/ 752 h 871"/>
                    <a:gd name="T78" fmla="*/ 0 w 1534"/>
                    <a:gd name="T79" fmla="*/ 871 h 8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4"/>
                    <a:gd name="T121" fmla="*/ 0 h 871"/>
                    <a:gd name="T122" fmla="*/ 1534 w 1534"/>
                    <a:gd name="T123" fmla="*/ 871 h 87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4" h="871">
                      <a:moveTo>
                        <a:pt x="0" y="871"/>
                      </a:moveTo>
                      <a:lnTo>
                        <a:pt x="143" y="776"/>
                      </a:lnTo>
                      <a:lnTo>
                        <a:pt x="144" y="755"/>
                      </a:lnTo>
                      <a:lnTo>
                        <a:pt x="196" y="692"/>
                      </a:lnTo>
                      <a:lnTo>
                        <a:pt x="244" y="658"/>
                      </a:lnTo>
                      <a:lnTo>
                        <a:pt x="299" y="592"/>
                      </a:lnTo>
                      <a:lnTo>
                        <a:pt x="355" y="658"/>
                      </a:lnTo>
                      <a:lnTo>
                        <a:pt x="424" y="625"/>
                      </a:lnTo>
                      <a:lnTo>
                        <a:pt x="453" y="645"/>
                      </a:lnTo>
                      <a:lnTo>
                        <a:pt x="496" y="625"/>
                      </a:lnTo>
                      <a:lnTo>
                        <a:pt x="522" y="588"/>
                      </a:lnTo>
                      <a:lnTo>
                        <a:pt x="598" y="575"/>
                      </a:lnTo>
                      <a:lnTo>
                        <a:pt x="638" y="521"/>
                      </a:lnTo>
                      <a:lnTo>
                        <a:pt x="618" y="507"/>
                      </a:lnTo>
                      <a:lnTo>
                        <a:pt x="690" y="343"/>
                      </a:lnTo>
                      <a:lnTo>
                        <a:pt x="707" y="259"/>
                      </a:lnTo>
                      <a:lnTo>
                        <a:pt x="776" y="292"/>
                      </a:lnTo>
                      <a:lnTo>
                        <a:pt x="811" y="196"/>
                      </a:lnTo>
                      <a:lnTo>
                        <a:pt x="847" y="190"/>
                      </a:lnTo>
                      <a:lnTo>
                        <a:pt x="899" y="98"/>
                      </a:lnTo>
                      <a:lnTo>
                        <a:pt x="915" y="0"/>
                      </a:lnTo>
                      <a:lnTo>
                        <a:pt x="1023" y="61"/>
                      </a:lnTo>
                      <a:lnTo>
                        <a:pt x="1041" y="11"/>
                      </a:lnTo>
                      <a:lnTo>
                        <a:pt x="1093" y="26"/>
                      </a:lnTo>
                      <a:lnTo>
                        <a:pt x="1123" y="64"/>
                      </a:lnTo>
                      <a:lnTo>
                        <a:pt x="1169" y="85"/>
                      </a:lnTo>
                      <a:lnTo>
                        <a:pt x="1190" y="116"/>
                      </a:lnTo>
                      <a:lnTo>
                        <a:pt x="1189" y="144"/>
                      </a:lnTo>
                      <a:lnTo>
                        <a:pt x="1156" y="201"/>
                      </a:lnTo>
                      <a:lnTo>
                        <a:pt x="1169" y="239"/>
                      </a:lnTo>
                      <a:lnTo>
                        <a:pt x="1208" y="222"/>
                      </a:lnTo>
                      <a:lnTo>
                        <a:pt x="1224" y="246"/>
                      </a:lnTo>
                      <a:lnTo>
                        <a:pt x="1238" y="262"/>
                      </a:lnTo>
                      <a:lnTo>
                        <a:pt x="1306" y="268"/>
                      </a:lnTo>
                      <a:lnTo>
                        <a:pt x="1326" y="291"/>
                      </a:lnTo>
                      <a:lnTo>
                        <a:pt x="1390" y="308"/>
                      </a:lnTo>
                      <a:lnTo>
                        <a:pt x="1374" y="325"/>
                      </a:lnTo>
                      <a:lnTo>
                        <a:pt x="1379" y="364"/>
                      </a:lnTo>
                      <a:lnTo>
                        <a:pt x="1384" y="380"/>
                      </a:lnTo>
                      <a:lnTo>
                        <a:pt x="1360" y="373"/>
                      </a:lnTo>
                      <a:lnTo>
                        <a:pt x="1319" y="351"/>
                      </a:lnTo>
                      <a:lnTo>
                        <a:pt x="1250" y="305"/>
                      </a:lnTo>
                      <a:lnTo>
                        <a:pt x="1345" y="393"/>
                      </a:lnTo>
                      <a:lnTo>
                        <a:pt x="1396" y="396"/>
                      </a:lnTo>
                      <a:lnTo>
                        <a:pt x="1367" y="411"/>
                      </a:lnTo>
                      <a:lnTo>
                        <a:pt x="1416" y="435"/>
                      </a:lnTo>
                      <a:lnTo>
                        <a:pt x="1415" y="455"/>
                      </a:lnTo>
                      <a:lnTo>
                        <a:pt x="1397" y="437"/>
                      </a:lnTo>
                      <a:lnTo>
                        <a:pt x="1377" y="438"/>
                      </a:lnTo>
                      <a:lnTo>
                        <a:pt x="1383" y="456"/>
                      </a:lnTo>
                      <a:lnTo>
                        <a:pt x="1397" y="468"/>
                      </a:lnTo>
                      <a:lnTo>
                        <a:pt x="1377" y="478"/>
                      </a:lnTo>
                      <a:lnTo>
                        <a:pt x="1325" y="441"/>
                      </a:lnTo>
                      <a:lnTo>
                        <a:pt x="1303" y="423"/>
                      </a:lnTo>
                      <a:lnTo>
                        <a:pt x="1316" y="448"/>
                      </a:lnTo>
                      <a:lnTo>
                        <a:pt x="1368" y="485"/>
                      </a:lnTo>
                      <a:lnTo>
                        <a:pt x="1390" y="488"/>
                      </a:lnTo>
                      <a:lnTo>
                        <a:pt x="1413" y="497"/>
                      </a:lnTo>
                      <a:lnTo>
                        <a:pt x="1411" y="510"/>
                      </a:lnTo>
                      <a:lnTo>
                        <a:pt x="1424" y="510"/>
                      </a:lnTo>
                      <a:lnTo>
                        <a:pt x="1428" y="522"/>
                      </a:lnTo>
                      <a:lnTo>
                        <a:pt x="1406" y="540"/>
                      </a:lnTo>
                      <a:lnTo>
                        <a:pt x="1366" y="522"/>
                      </a:lnTo>
                      <a:lnTo>
                        <a:pt x="1357" y="503"/>
                      </a:lnTo>
                      <a:lnTo>
                        <a:pt x="1306" y="497"/>
                      </a:lnTo>
                      <a:lnTo>
                        <a:pt x="1296" y="481"/>
                      </a:lnTo>
                      <a:lnTo>
                        <a:pt x="1280" y="502"/>
                      </a:lnTo>
                      <a:lnTo>
                        <a:pt x="1346" y="517"/>
                      </a:lnTo>
                      <a:lnTo>
                        <a:pt x="1351" y="536"/>
                      </a:lnTo>
                      <a:lnTo>
                        <a:pt x="1409" y="562"/>
                      </a:lnTo>
                      <a:lnTo>
                        <a:pt x="1425" y="562"/>
                      </a:lnTo>
                      <a:lnTo>
                        <a:pt x="1430" y="542"/>
                      </a:lnTo>
                      <a:lnTo>
                        <a:pt x="1452" y="548"/>
                      </a:lnTo>
                      <a:lnTo>
                        <a:pt x="1490" y="545"/>
                      </a:lnTo>
                      <a:lnTo>
                        <a:pt x="1534" y="625"/>
                      </a:lnTo>
                      <a:lnTo>
                        <a:pt x="1506" y="612"/>
                      </a:lnTo>
                      <a:lnTo>
                        <a:pt x="1498" y="636"/>
                      </a:lnTo>
                      <a:lnTo>
                        <a:pt x="895" y="752"/>
                      </a:lnTo>
                      <a:lnTo>
                        <a:pt x="396" y="817"/>
                      </a:lnTo>
                      <a:lnTo>
                        <a:pt x="0" y="87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9" name="Freeform 87"/>
                <p:cNvSpPr>
                  <a:spLocks/>
                </p:cNvSpPr>
                <p:nvPr/>
              </p:nvSpPr>
              <p:spPr bwMode="gray">
                <a:xfrm>
                  <a:off x="5055319" y="2595604"/>
                  <a:ext cx="41903" cy="119863"/>
                </a:xfrm>
                <a:custGeom>
                  <a:avLst/>
                  <a:gdLst>
                    <a:gd name="T0" fmla="*/ 1 w 86"/>
                    <a:gd name="T1" fmla="*/ 139 h 247"/>
                    <a:gd name="T2" fmla="*/ 0 w 86"/>
                    <a:gd name="T3" fmla="*/ 216 h 247"/>
                    <a:gd name="T4" fmla="*/ 18 w 86"/>
                    <a:gd name="T5" fmla="*/ 247 h 247"/>
                    <a:gd name="T6" fmla="*/ 33 w 86"/>
                    <a:gd name="T7" fmla="*/ 156 h 247"/>
                    <a:gd name="T8" fmla="*/ 61 w 86"/>
                    <a:gd name="T9" fmla="*/ 118 h 247"/>
                    <a:gd name="T10" fmla="*/ 86 w 86"/>
                    <a:gd name="T11" fmla="*/ 0 h 247"/>
                    <a:gd name="T12" fmla="*/ 36 w 86"/>
                    <a:gd name="T13" fmla="*/ 27 h 247"/>
                    <a:gd name="T14" fmla="*/ 1 w 86"/>
                    <a:gd name="T15" fmla="*/ 139 h 24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247"/>
                    <a:gd name="T26" fmla="*/ 86 w 86"/>
                    <a:gd name="T27" fmla="*/ 247 h 2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247">
                      <a:moveTo>
                        <a:pt x="1" y="139"/>
                      </a:moveTo>
                      <a:lnTo>
                        <a:pt x="0" y="216"/>
                      </a:lnTo>
                      <a:lnTo>
                        <a:pt x="18" y="247"/>
                      </a:lnTo>
                      <a:lnTo>
                        <a:pt x="33" y="156"/>
                      </a:lnTo>
                      <a:lnTo>
                        <a:pt x="61" y="118"/>
                      </a:lnTo>
                      <a:lnTo>
                        <a:pt x="86" y="0"/>
                      </a:lnTo>
                      <a:lnTo>
                        <a:pt x="36" y="27"/>
                      </a:lnTo>
                      <a:lnTo>
                        <a:pt x="1" y="139"/>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grpSp>
            <p:nvGrpSpPr>
              <p:cNvPr id="201" name="Group 112"/>
              <p:cNvGrpSpPr/>
              <p:nvPr/>
            </p:nvGrpSpPr>
            <p:grpSpPr bwMode="gray">
              <a:xfrm>
                <a:off x="813361" y="1144588"/>
                <a:ext cx="646088" cy="471653"/>
                <a:chOff x="813361" y="1144588"/>
                <a:chExt cx="646088" cy="471653"/>
              </a:xfrm>
              <a:grpFill/>
            </p:grpSpPr>
            <p:sp>
              <p:nvSpPr>
                <p:cNvPr id="205" name="Freeform 88"/>
                <p:cNvSpPr>
                  <a:spLocks/>
                </p:cNvSpPr>
                <p:nvPr/>
              </p:nvSpPr>
              <p:spPr bwMode="gray">
                <a:xfrm>
                  <a:off x="813361" y="1144588"/>
                  <a:ext cx="646088" cy="471653"/>
                </a:xfrm>
                <a:custGeom>
                  <a:avLst/>
                  <a:gdLst>
                    <a:gd name="T0" fmla="*/ 46 w 1325"/>
                    <a:gd name="T1" fmla="*/ 266 h 966"/>
                    <a:gd name="T2" fmla="*/ 39 w 1325"/>
                    <a:gd name="T3" fmla="*/ 412 h 966"/>
                    <a:gd name="T4" fmla="*/ 56 w 1325"/>
                    <a:gd name="T5" fmla="*/ 430 h 966"/>
                    <a:gd name="T6" fmla="*/ 30 w 1325"/>
                    <a:gd name="T7" fmla="*/ 476 h 966"/>
                    <a:gd name="T8" fmla="*/ 41 w 1325"/>
                    <a:gd name="T9" fmla="*/ 501 h 966"/>
                    <a:gd name="T10" fmla="*/ 16 w 1325"/>
                    <a:gd name="T11" fmla="*/ 561 h 966"/>
                    <a:gd name="T12" fmla="*/ 0 w 1325"/>
                    <a:gd name="T13" fmla="*/ 571 h 966"/>
                    <a:gd name="T14" fmla="*/ 98 w 1325"/>
                    <a:gd name="T15" fmla="*/ 646 h 966"/>
                    <a:gd name="T16" fmla="*/ 165 w 1325"/>
                    <a:gd name="T17" fmla="*/ 779 h 966"/>
                    <a:gd name="T18" fmla="*/ 477 w 1325"/>
                    <a:gd name="T19" fmla="*/ 885 h 966"/>
                    <a:gd name="T20" fmla="*/ 1174 w 1325"/>
                    <a:gd name="T21" fmla="*/ 966 h 966"/>
                    <a:gd name="T22" fmla="*/ 408 w 1325"/>
                    <a:gd name="T23" fmla="*/ 0 h 966"/>
                    <a:gd name="T24" fmla="*/ 394 w 1325"/>
                    <a:gd name="T25" fmla="*/ 24 h 966"/>
                    <a:gd name="T26" fmla="*/ 404 w 1325"/>
                    <a:gd name="T27" fmla="*/ 66 h 966"/>
                    <a:gd name="T28" fmla="*/ 425 w 1325"/>
                    <a:gd name="T29" fmla="*/ 96 h 966"/>
                    <a:gd name="T30" fmla="*/ 391 w 1325"/>
                    <a:gd name="T31" fmla="*/ 120 h 966"/>
                    <a:gd name="T32" fmla="*/ 399 w 1325"/>
                    <a:gd name="T33" fmla="*/ 144 h 966"/>
                    <a:gd name="T34" fmla="*/ 417 w 1325"/>
                    <a:gd name="T35" fmla="*/ 249 h 966"/>
                    <a:gd name="T36" fmla="*/ 410 w 1325"/>
                    <a:gd name="T37" fmla="*/ 267 h 966"/>
                    <a:gd name="T38" fmla="*/ 375 w 1325"/>
                    <a:gd name="T39" fmla="*/ 330 h 966"/>
                    <a:gd name="T40" fmla="*/ 365 w 1325"/>
                    <a:gd name="T41" fmla="*/ 351 h 966"/>
                    <a:gd name="T42" fmla="*/ 342 w 1325"/>
                    <a:gd name="T43" fmla="*/ 430 h 966"/>
                    <a:gd name="T44" fmla="*/ 287 w 1325"/>
                    <a:gd name="T45" fmla="*/ 455 h 966"/>
                    <a:gd name="T46" fmla="*/ 263 w 1325"/>
                    <a:gd name="T47" fmla="*/ 444 h 966"/>
                    <a:gd name="T48" fmla="*/ 243 w 1325"/>
                    <a:gd name="T49" fmla="*/ 458 h 966"/>
                    <a:gd name="T50" fmla="*/ 248 w 1325"/>
                    <a:gd name="T51" fmla="*/ 429 h 966"/>
                    <a:gd name="T52" fmla="*/ 227 w 1325"/>
                    <a:gd name="T53" fmla="*/ 413 h 966"/>
                    <a:gd name="T54" fmla="*/ 260 w 1325"/>
                    <a:gd name="T55" fmla="*/ 397 h 966"/>
                    <a:gd name="T56" fmla="*/ 279 w 1325"/>
                    <a:gd name="T57" fmla="*/ 431 h 966"/>
                    <a:gd name="T58" fmla="*/ 302 w 1325"/>
                    <a:gd name="T59" fmla="*/ 409 h 966"/>
                    <a:gd name="T60" fmla="*/ 329 w 1325"/>
                    <a:gd name="T61" fmla="*/ 389 h 966"/>
                    <a:gd name="T62" fmla="*/ 316 w 1325"/>
                    <a:gd name="T63" fmla="*/ 350 h 966"/>
                    <a:gd name="T64" fmla="*/ 334 w 1325"/>
                    <a:gd name="T65" fmla="*/ 305 h 966"/>
                    <a:gd name="T66" fmla="*/ 356 w 1325"/>
                    <a:gd name="T67" fmla="*/ 255 h 966"/>
                    <a:gd name="T68" fmla="*/ 326 w 1325"/>
                    <a:gd name="T69" fmla="*/ 295 h 966"/>
                    <a:gd name="T70" fmla="*/ 263 w 1325"/>
                    <a:gd name="T71" fmla="*/ 338 h 966"/>
                    <a:gd name="T72" fmla="*/ 244 w 1325"/>
                    <a:gd name="T73" fmla="*/ 377 h 966"/>
                    <a:gd name="T74" fmla="*/ 289 w 1325"/>
                    <a:gd name="T75" fmla="*/ 304 h 966"/>
                    <a:gd name="T76" fmla="*/ 339 w 1325"/>
                    <a:gd name="T77" fmla="*/ 273 h 966"/>
                    <a:gd name="T78" fmla="*/ 345 w 1325"/>
                    <a:gd name="T79" fmla="*/ 232 h 966"/>
                    <a:gd name="T80" fmla="*/ 332 w 1325"/>
                    <a:gd name="T81" fmla="*/ 202 h 966"/>
                    <a:gd name="T82" fmla="*/ 317 w 1325"/>
                    <a:gd name="T83" fmla="*/ 208 h 966"/>
                    <a:gd name="T84" fmla="*/ 284 w 1325"/>
                    <a:gd name="T85" fmla="*/ 181 h 966"/>
                    <a:gd name="T86" fmla="*/ 55 w 1325"/>
                    <a:gd name="T87" fmla="*/ 47 h 9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25"/>
                    <a:gd name="T133" fmla="*/ 0 h 966"/>
                    <a:gd name="T134" fmla="*/ 1325 w 1325"/>
                    <a:gd name="T135" fmla="*/ 966 h 9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25" h="966">
                      <a:moveTo>
                        <a:pt x="30" y="167"/>
                      </a:moveTo>
                      <a:lnTo>
                        <a:pt x="49" y="210"/>
                      </a:lnTo>
                      <a:lnTo>
                        <a:pt x="46" y="266"/>
                      </a:lnTo>
                      <a:lnTo>
                        <a:pt x="41" y="318"/>
                      </a:lnTo>
                      <a:lnTo>
                        <a:pt x="48" y="339"/>
                      </a:lnTo>
                      <a:lnTo>
                        <a:pt x="39" y="412"/>
                      </a:lnTo>
                      <a:lnTo>
                        <a:pt x="61" y="397"/>
                      </a:lnTo>
                      <a:lnTo>
                        <a:pt x="92" y="426"/>
                      </a:lnTo>
                      <a:lnTo>
                        <a:pt x="56" y="430"/>
                      </a:lnTo>
                      <a:lnTo>
                        <a:pt x="36" y="428"/>
                      </a:lnTo>
                      <a:lnTo>
                        <a:pt x="33" y="457"/>
                      </a:lnTo>
                      <a:lnTo>
                        <a:pt x="30" y="476"/>
                      </a:lnTo>
                      <a:lnTo>
                        <a:pt x="62" y="476"/>
                      </a:lnTo>
                      <a:lnTo>
                        <a:pt x="67" y="489"/>
                      </a:lnTo>
                      <a:lnTo>
                        <a:pt x="41" y="501"/>
                      </a:lnTo>
                      <a:lnTo>
                        <a:pt x="46" y="529"/>
                      </a:lnTo>
                      <a:lnTo>
                        <a:pt x="28" y="562"/>
                      </a:lnTo>
                      <a:lnTo>
                        <a:pt x="16" y="561"/>
                      </a:lnTo>
                      <a:lnTo>
                        <a:pt x="29" y="513"/>
                      </a:lnTo>
                      <a:lnTo>
                        <a:pt x="22" y="499"/>
                      </a:lnTo>
                      <a:lnTo>
                        <a:pt x="0" y="571"/>
                      </a:lnTo>
                      <a:lnTo>
                        <a:pt x="36" y="595"/>
                      </a:lnTo>
                      <a:lnTo>
                        <a:pt x="93" y="621"/>
                      </a:lnTo>
                      <a:lnTo>
                        <a:pt x="98" y="646"/>
                      </a:lnTo>
                      <a:lnTo>
                        <a:pt x="124" y="650"/>
                      </a:lnTo>
                      <a:lnTo>
                        <a:pt x="173" y="747"/>
                      </a:lnTo>
                      <a:lnTo>
                        <a:pt x="165" y="779"/>
                      </a:lnTo>
                      <a:lnTo>
                        <a:pt x="242" y="845"/>
                      </a:lnTo>
                      <a:lnTo>
                        <a:pt x="377" y="840"/>
                      </a:lnTo>
                      <a:lnTo>
                        <a:pt x="477" y="885"/>
                      </a:lnTo>
                      <a:lnTo>
                        <a:pt x="525" y="875"/>
                      </a:lnTo>
                      <a:lnTo>
                        <a:pt x="828" y="885"/>
                      </a:lnTo>
                      <a:lnTo>
                        <a:pt x="1174" y="966"/>
                      </a:lnTo>
                      <a:lnTo>
                        <a:pt x="1181" y="860"/>
                      </a:lnTo>
                      <a:lnTo>
                        <a:pt x="1325" y="240"/>
                      </a:lnTo>
                      <a:lnTo>
                        <a:pt x="408" y="0"/>
                      </a:lnTo>
                      <a:lnTo>
                        <a:pt x="398" y="5"/>
                      </a:lnTo>
                      <a:lnTo>
                        <a:pt x="404" y="18"/>
                      </a:lnTo>
                      <a:lnTo>
                        <a:pt x="394" y="24"/>
                      </a:lnTo>
                      <a:lnTo>
                        <a:pt x="404" y="37"/>
                      </a:lnTo>
                      <a:lnTo>
                        <a:pt x="400" y="51"/>
                      </a:lnTo>
                      <a:lnTo>
                        <a:pt x="404" y="66"/>
                      </a:lnTo>
                      <a:lnTo>
                        <a:pt x="417" y="61"/>
                      </a:lnTo>
                      <a:lnTo>
                        <a:pt x="432" y="68"/>
                      </a:lnTo>
                      <a:lnTo>
                        <a:pt x="425" y="96"/>
                      </a:lnTo>
                      <a:lnTo>
                        <a:pt x="430" y="107"/>
                      </a:lnTo>
                      <a:lnTo>
                        <a:pt x="412" y="143"/>
                      </a:lnTo>
                      <a:lnTo>
                        <a:pt x="391" y="120"/>
                      </a:lnTo>
                      <a:lnTo>
                        <a:pt x="382" y="124"/>
                      </a:lnTo>
                      <a:lnTo>
                        <a:pt x="382" y="141"/>
                      </a:lnTo>
                      <a:lnTo>
                        <a:pt x="399" y="144"/>
                      </a:lnTo>
                      <a:lnTo>
                        <a:pt x="418" y="183"/>
                      </a:lnTo>
                      <a:lnTo>
                        <a:pt x="410" y="233"/>
                      </a:lnTo>
                      <a:lnTo>
                        <a:pt x="417" y="249"/>
                      </a:lnTo>
                      <a:lnTo>
                        <a:pt x="429" y="253"/>
                      </a:lnTo>
                      <a:lnTo>
                        <a:pt x="421" y="262"/>
                      </a:lnTo>
                      <a:lnTo>
                        <a:pt x="410" y="267"/>
                      </a:lnTo>
                      <a:lnTo>
                        <a:pt x="382" y="299"/>
                      </a:lnTo>
                      <a:lnTo>
                        <a:pt x="382" y="310"/>
                      </a:lnTo>
                      <a:lnTo>
                        <a:pt x="375" y="330"/>
                      </a:lnTo>
                      <a:lnTo>
                        <a:pt x="368" y="332"/>
                      </a:lnTo>
                      <a:lnTo>
                        <a:pt x="377" y="347"/>
                      </a:lnTo>
                      <a:lnTo>
                        <a:pt x="365" y="351"/>
                      </a:lnTo>
                      <a:lnTo>
                        <a:pt x="365" y="408"/>
                      </a:lnTo>
                      <a:lnTo>
                        <a:pt x="342" y="415"/>
                      </a:lnTo>
                      <a:lnTo>
                        <a:pt x="342" y="430"/>
                      </a:lnTo>
                      <a:lnTo>
                        <a:pt x="326" y="411"/>
                      </a:lnTo>
                      <a:lnTo>
                        <a:pt x="323" y="422"/>
                      </a:lnTo>
                      <a:lnTo>
                        <a:pt x="287" y="455"/>
                      </a:lnTo>
                      <a:lnTo>
                        <a:pt x="274" y="450"/>
                      </a:lnTo>
                      <a:lnTo>
                        <a:pt x="268" y="434"/>
                      </a:lnTo>
                      <a:lnTo>
                        <a:pt x="263" y="444"/>
                      </a:lnTo>
                      <a:lnTo>
                        <a:pt x="255" y="436"/>
                      </a:lnTo>
                      <a:lnTo>
                        <a:pt x="248" y="461"/>
                      </a:lnTo>
                      <a:lnTo>
                        <a:pt x="243" y="458"/>
                      </a:lnTo>
                      <a:lnTo>
                        <a:pt x="245" y="441"/>
                      </a:lnTo>
                      <a:lnTo>
                        <a:pt x="232" y="443"/>
                      </a:lnTo>
                      <a:lnTo>
                        <a:pt x="248" y="429"/>
                      </a:lnTo>
                      <a:lnTo>
                        <a:pt x="228" y="428"/>
                      </a:lnTo>
                      <a:lnTo>
                        <a:pt x="243" y="418"/>
                      </a:lnTo>
                      <a:lnTo>
                        <a:pt x="227" y="413"/>
                      </a:lnTo>
                      <a:lnTo>
                        <a:pt x="234" y="402"/>
                      </a:lnTo>
                      <a:lnTo>
                        <a:pt x="250" y="413"/>
                      </a:lnTo>
                      <a:lnTo>
                        <a:pt x="260" y="397"/>
                      </a:lnTo>
                      <a:lnTo>
                        <a:pt x="287" y="383"/>
                      </a:lnTo>
                      <a:lnTo>
                        <a:pt x="273" y="416"/>
                      </a:lnTo>
                      <a:lnTo>
                        <a:pt x="279" y="431"/>
                      </a:lnTo>
                      <a:lnTo>
                        <a:pt x="289" y="400"/>
                      </a:lnTo>
                      <a:lnTo>
                        <a:pt x="315" y="387"/>
                      </a:lnTo>
                      <a:lnTo>
                        <a:pt x="302" y="409"/>
                      </a:lnTo>
                      <a:lnTo>
                        <a:pt x="316" y="421"/>
                      </a:lnTo>
                      <a:lnTo>
                        <a:pt x="316" y="403"/>
                      </a:lnTo>
                      <a:lnTo>
                        <a:pt x="329" y="389"/>
                      </a:lnTo>
                      <a:lnTo>
                        <a:pt x="343" y="366"/>
                      </a:lnTo>
                      <a:lnTo>
                        <a:pt x="340" y="348"/>
                      </a:lnTo>
                      <a:lnTo>
                        <a:pt x="316" y="350"/>
                      </a:lnTo>
                      <a:lnTo>
                        <a:pt x="320" y="328"/>
                      </a:lnTo>
                      <a:lnTo>
                        <a:pt x="333" y="340"/>
                      </a:lnTo>
                      <a:lnTo>
                        <a:pt x="334" y="305"/>
                      </a:lnTo>
                      <a:lnTo>
                        <a:pt x="365" y="307"/>
                      </a:lnTo>
                      <a:lnTo>
                        <a:pt x="367" y="273"/>
                      </a:lnTo>
                      <a:lnTo>
                        <a:pt x="356" y="255"/>
                      </a:lnTo>
                      <a:lnTo>
                        <a:pt x="355" y="287"/>
                      </a:lnTo>
                      <a:lnTo>
                        <a:pt x="347" y="280"/>
                      </a:lnTo>
                      <a:lnTo>
                        <a:pt x="326" y="295"/>
                      </a:lnTo>
                      <a:lnTo>
                        <a:pt x="313" y="315"/>
                      </a:lnTo>
                      <a:lnTo>
                        <a:pt x="295" y="317"/>
                      </a:lnTo>
                      <a:lnTo>
                        <a:pt x="263" y="338"/>
                      </a:lnTo>
                      <a:lnTo>
                        <a:pt x="238" y="366"/>
                      </a:lnTo>
                      <a:lnTo>
                        <a:pt x="282" y="367"/>
                      </a:lnTo>
                      <a:lnTo>
                        <a:pt x="244" y="377"/>
                      </a:lnTo>
                      <a:lnTo>
                        <a:pt x="227" y="370"/>
                      </a:lnTo>
                      <a:lnTo>
                        <a:pt x="263" y="317"/>
                      </a:lnTo>
                      <a:lnTo>
                        <a:pt x="289" y="304"/>
                      </a:lnTo>
                      <a:lnTo>
                        <a:pt x="317" y="271"/>
                      </a:lnTo>
                      <a:lnTo>
                        <a:pt x="322" y="289"/>
                      </a:lnTo>
                      <a:lnTo>
                        <a:pt x="339" y="273"/>
                      </a:lnTo>
                      <a:lnTo>
                        <a:pt x="355" y="237"/>
                      </a:lnTo>
                      <a:lnTo>
                        <a:pt x="351" y="213"/>
                      </a:lnTo>
                      <a:lnTo>
                        <a:pt x="345" y="232"/>
                      </a:lnTo>
                      <a:lnTo>
                        <a:pt x="335" y="229"/>
                      </a:lnTo>
                      <a:lnTo>
                        <a:pt x="343" y="202"/>
                      </a:lnTo>
                      <a:lnTo>
                        <a:pt x="332" y="202"/>
                      </a:lnTo>
                      <a:lnTo>
                        <a:pt x="329" y="226"/>
                      </a:lnTo>
                      <a:lnTo>
                        <a:pt x="319" y="233"/>
                      </a:lnTo>
                      <a:lnTo>
                        <a:pt x="317" y="208"/>
                      </a:lnTo>
                      <a:lnTo>
                        <a:pt x="308" y="202"/>
                      </a:lnTo>
                      <a:lnTo>
                        <a:pt x="300" y="214"/>
                      </a:lnTo>
                      <a:lnTo>
                        <a:pt x="284" y="181"/>
                      </a:lnTo>
                      <a:lnTo>
                        <a:pt x="254" y="180"/>
                      </a:lnTo>
                      <a:lnTo>
                        <a:pt x="137" y="120"/>
                      </a:lnTo>
                      <a:lnTo>
                        <a:pt x="55" y="47"/>
                      </a:lnTo>
                      <a:lnTo>
                        <a:pt x="32" y="100"/>
                      </a:lnTo>
                      <a:lnTo>
                        <a:pt x="30" y="16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6" name="Freeform 89"/>
                <p:cNvSpPr>
                  <a:spLocks/>
                </p:cNvSpPr>
                <p:nvPr/>
              </p:nvSpPr>
              <p:spPr bwMode="gray">
                <a:xfrm>
                  <a:off x="965382" y="1172848"/>
                  <a:ext cx="29235" cy="35082"/>
                </a:xfrm>
                <a:custGeom>
                  <a:avLst/>
                  <a:gdLst>
                    <a:gd name="T0" fmla="*/ 0 w 60"/>
                    <a:gd name="T1" fmla="*/ 32 h 72"/>
                    <a:gd name="T2" fmla="*/ 49 w 60"/>
                    <a:gd name="T3" fmla="*/ 0 h 72"/>
                    <a:gd name="T4" fmla="*/ 60 w 60"/>
                    <a:gd name="T5" fmla="*/ 30 h 72"/>
                    <a:gd name="T6" fmla="*/ 50 w 60"/>
                    <a:gd name="T7" fmla="*/ 72 h 72"/>
                    <a:gd name="T8" fmla="*/ 0 w 60"/>
                    <a:gd name="T9" fmla="*/ 32 h 72"/>
                    <a:gd name="T10" fmla="*/ 0 60000 65536"/>
                    <a:gd name="T11" fmla="*/ 0 60000 65536"/>
                    <a:gd name="T12" fmla="*/ 0 60000 65536"/>
                    <a:gd name="T13" fmla="*/ 0 60000 65536"/>
                    <a:gd name="T14" fmla="*/ 0 60000 65536"/>
                    <a:gd name="T15" fmla="*/ 0 w 60"/>
                    <a:gd name="T16" fmla="*/ 0 h 72"/>
                    <a:gd name="T17" fmla="*/ 60 w 60"/>
                    <a:gd name="T18" fmla="*/ 72 h 72"/>
                  </a:gdLst>
                  <a:ahLst/>
                  <a:cxnLst>
                    <a:cxn ang="T10">
                      <a:pos x="T0" y="T1"/>
                    </a:cxn>
                    <a:cxn ang="T11">
                      <a:pos x="T2" y="T3"/>
                    </a:cxn>
                    <a:cxn ang="T12">
                      <a:pos x="T4" y="T5"/>
                    </a:cxn>
                    <a:cxn ang="T13">
                      <a:pos x="T6" y="T7"/>
                    </a:cxn>
                    <a:cxn ang="T14">
                      <a:pos x="T8" y="T9"/>
                    </a:cxn>
                  </a:cxnLst>
                  <a:rect l="T15" t="T16" r="T17" b="T18"/>
                  <a:pathLst>
                    <a:path w="60" h="72">
                      <a:moveTo>
                        <a:pt x="0" y="32"/>
                      </a:moveTo>
                      <a:lnTo>
                        <a:pt x="49" y="0"/>
                      </a:lnTo>
                      <a:lnTo>
                        <a:pt x="60" y="30"/>
                      </a:lnTo>
                      <a:lnTo>
                        <a:pt x="50" y="72"/>
                      </a:lnTo>
                      <a:lnTo>
                        <a:pt x="0" y="32"/>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7" name="Freeform 90"/>
                <p:cNvSpPr>
                  <a:spLocks/>
                </p:cNvSpPr>
                <p:nvPr/>
              </p:nvSpPr>
              <p:spPr bwMode="gray">
                <a:xfrm>
                  <a:off x="985847" y="1218649"/>
                  <a:ext cx="21439" cy="49699"/>
                </a:xfrm>
                <a:custGeom>
                  <a:avLst/>
                  <a:gdLst>
                    <a:gd name="T0" fmla="*/ 0 w 44"/>
                    <a:gd name="T1" fmla="*/ 28 h 103"/>
                    <a:gd name="T2" fmla="*/ 26 w 44"/>
                    <a:gd name="T3" fmla="*/ 0 h 103"/>
                    <a:gd name="T4" fmla="*/ 44 w 44"/>
                    <a:gd name="T5" fmla="*/ 17 h 103"/>
                    <a:gd name="T6" fmla="*/ 32 w 44"/>
                    <a:gd name="T7" fmla="*/ 103 h 103"/>
                    <a:gd name="T8" fmla="*/ 0 w 44"/>
                    <a:gd name="T9" fmla="*/ 28 h 103"/>
                    <a:gd name="T10" fmla="*/ 0 60000 65536"/>
                    <a:gd name="T11" fmla="*/ 0 60000 65536"/>
                    <a:gd name="T12" fmla="*/ 0 60000 65536"/>
                    <a:gd name="T13" fmla="*/ 0 60000 65536"/>
                    <a:gd name="T14" fmla="*/ 0 60000 65536"/>
                    <a:gd name="T15" fmla="*/ 0 w 44"/>
                    <a:gd name="T16" fmla="*/ 0 h 103"/>
                    <a:gd name="T17" fmla="*/ 44 w 44"/>
                    <a:gd name="T18" fmla="*/ 103 h 103"/>
                  </a:gdLst>
                  <a:ahLst/>
                  <a:cxnLst>
                    <a:cxn ang="T10">
                      <a:pos x="T0" y="T1"/>
                    </a:cxn>
                    <a:cxn ang="T11">
                      <a:pos x="T2" y="T3"/>
                    </a:cxn>
                    <a:cxn ang="T12">
                      <a:pos x="T4" y="T5"/>
                    </a:cxn>
                    <a:cxn ang="T13">
                      <a:pos x="T6" y="T7"/>
                    </a:cxn>
                    <a:cxn ang="T14">
                      <a:pos x="T8" y="T9"/>
                    </a:cxn>
                  </a:cxnLst>
                  <a:rect l="T15" t="T16" r="T17" b="T18"/>
                  <a:pathLst>
                    <a:path w="44" h="103">
                      <a:moveTo>
                        <a:pt x="0" y="28"/>
                      </a:moveTo>
                      <a:lnTo>
                        <a:pt x="26" y="0"/>
                      </a:lnTo>
                      <a:lnTo>
                        <a:pt x="44" y="17"/>
                      </a:lnTo>
                      <a:lnTo>
                        <a:pt x="32" y="103"/>
                      </a:lnTo>
                      <a:lnTo>
                        <a:pt x="0" y="28"/>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202" name="Freeform 91"/>
              <p:cNvSpPr>
                <a:spLocks/>
              </p:cNvSpPr>
              <p:nvPr/>
            </p:nvSpPr>
            <p:spPr bwMode="gray">
              <a:xfrm>
                <a:off x="4414104" y="2367573"/>
                <a:ext cx="434623" cy="429751"/>
              </a:xfrm>
              <a:custGeom>
                <a:avLst/>
                <a:gdLst>
                  <a:gd name="T0" fmla="*/ 0 w 891"/>
                  <a:gd name="T1" fmla="*/ 611 h 884"/>
                  <a:gd name="T2" fmla="*/ 35 w 891"/>
                  <a:gd name="T3" fmla="*/ 733 h 884"/>
                  <a:gd name="T4" fmla="*/ 74 w 891"/>
                  <a:gd name="T5" fmla="*/ 775 h 884"/>
                  <a:gd name="T6" fmla="*/ 149 w 891"/>
                  <a:gd name="T7" fmla="*/ 818 h 884"/>
                  <a:gd name="T8" fmla="*/ 205 w 891"/>
                  <a:gd name="T9" fmla="*/ 884 h 884"/>
                  <a:gd name="T10" fmla="*/ 274 w 891"/>
                  <a:gd name="T11" fmla="*/ 851 h 884"/>
                  <a:gd name="T12" fmla="*/ 303 w 891"/>
                  <a:gd name="T13" fmla="*/ 871 h 884"/>
                  <a:gd name="T14" fmla="*/ 346 w 891"/>
                  <a:gd name="T15" fmla="*/ 851 h 884"/>
                  <a:gd name="T16" fmla="*/ 372 w 891"/>
                  <a:gd name="T17" fmla="*/ 814 h 884"/>
                  <a:gd name="T18" fmla="*/ 448 w 891"/>
                  <a:gd name="T19" fmla="*/ 801 h 884"/>
                  <a:gd name="T20" fmla="*/ 488 w 891"/>
                  <a:gd name="T21" fmla="*/ 747 h 884"/>
                  <a:gd name="T22" fmla="*/ 468 w 891"/>
                  <a:gd name="T23" fmla="*/ 733 h 884"/>
                  <a:gd name="T24" fmla="*/ 540 w 891"/>
                  <a:gd name="T25" fmla="*/ 569 h 884"/>
                  <a:gd name="T26" fmla="*/ 557 w 891"/>
                  <a:gd name="T27" fmla="*/ 485 h 884"/>
                  <a:gd name="T28" fmla="*/ 626 w 891"/>
                  <a:gd name="T29" fmla="*/ 518 h 884"/>
                  <a:gd name="T30" fmla="*/ 661 w 891"/>
                  <a:gd name="T31" fmla="*/ 422 h 884"/>
                  <a:gd name="T32" fmla="*/ 697 w 891"/>
                  <a:gd name="T33" fmla="*/ 416 h 884"/>
                  <a:gd name="T34" fmla="*/ 749 w 891"/>
                  <a:gd name="T35" fmla="*/ 324 h 884"/>
                  <a:gd name="T36" fmla="*/ 765 w 891"/>
                  <a:gd name="T37" fmla="*/ 226 h 884"/>
                  <a:gd name="T38" fmla="*/ 873 w 891"/>
                  <a:gd name="T39" fmla="*/ 287 h 884"/>
                  <a:gd name="T40" fmla="*/ 891 w 891"/>
                  <a:gd name="T41" fmla="*/ 237 h 884"/>
                  <a:gd name="T42" fmla="*/ 863 w 891"/>
                  <a:gd name="T43" fmla="*/ 198 h 884"/>
                  <a:gd name="T44" fmla="*/ 814 w 891"/>
                  <a:gd name="T45" fmla="*/ 176 h 884"/>
                  <a:gd name="T46" fmla="*/ 756 w 891"/>
                  <a:gd name="T47" fmla="*/ 182 h 884"/>
                  <a:gd name="T48" fmla="*/ 735 w 891"/>
                  <a:gd name="T49" fmla="*/ 216 h 884"/>
                  <a:gd name="T50" fmla="*/ 628 w 891"/>
                  <a:gd name="T51" fmla="*/ 246 h 884"/>
                  <a:gd name="T52" fmla="*/ 560 w 891"/>
                  <a:gd name="T53" fmla="*/ 326 h 884"/>
                  <a:gd name="T54" fmla="*/ 537 w 891"/>
                  <a:gd name="T55" fmla="*/ 199 h 884"/>
                  <a:gd name="T56" fmla="*/ 345 w 891"/>
                  <a:gd name="T57" fmla="*/ 231 h 884"/>
                  <a:gd name="T58" fmla="*/ 307 w 891"/>
                  <a:gd name="T59" fmla="*/ 0 h 884"/>
                  <a:gd name="T60" fmla="*/ 280 w 891"/>
                  <a:gd name="T61" fmla="*/ 20 h 884"/>
                  <a:gd name="T62" fmla="*/ 297 w 891"/>
                  <a:gd name="T63" fmla="*/ 63 h 884"/>
                  <a:gd name="T64" fmla="*/ 272 w 891"/>
                  <a:gd name="T65" fmla="*/ 268 h 884"/>
                  <a:gd name="T66" fmla="*/ 238 w 891"/>
                  <a:gd name="T67" fmla="*/ 313 h 884"/>
                  <a:gd name="T68" fmla="*/ 133 w 891"/>
                  <a:gd name="T69" fmla="*/ 390 h 884"/>
                  <a:gd name="T70" fmla="*/ 114 w 891"/>
                  <a:gd name="T71" fmla="*/ 478 h 884"/>
                  <a:gd name="T72" fmla="*/ 74 w 891"/>
                  <a:gd name="T73" fmla="*/ 456 h 884"/>
                  <a:gd name="T74" fmla="*/ 63 w 891"/>
                  <a:gd name="T75" fmla="*/ 558 h 884"/>
                  <a:gd name="T76" fmla="*/ 0 w 891"/>
                  <a:gd name="T77" fmla="*/ 611 h 8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91"/>
                  <a:gd name="T118" fmla="*/ 0 h 884"/>
                  <a:gd name="T119" fmla="*/ 891 w 891"/>
                  <a:gd name="T120" fmla="*/ 884 h 8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91" h="884">
                    <a:moveTo>
                      <a:pt x="0" y="611"/>
                    </a:moveTo>
                    <a:lnTo>
                      <a:pt x="35" y="733"/>
                    </a:lnTo>
                    <a:lnTo>
                      <a:pt x="74" y="775"/>
                    </a:lnTo>
                    <a:lnTo>
                      <a:pt x="149" y="818"/>
                    </a:lnTo>
                    <a:lnTo>
                      <a:pt x="205" y="884"/>
                    </a:lnTo>
                    <a:lnTo>
                      <a:pt x="274" y="851"/>
                    </a:lnTo>
                    <a:lnTo>
                      <a:pt x="303" y="871"/>
                    </a:lnTo>
                    <a:lnTo>
                      <a:pt x="346" y="851"/>
                    </a:lnTo>
                    <a:lnTo>
                      <a:pt x="372" y="814"/>
                    </a:lnTo>
                    <a:lnTo>
                      <a:pt x="448" y="801"/>
                    </a:lnTo>
                    <a:lnTo>
                      <a:pt x="488" y="747"/>
                    </a:lnTo>
                    <a:lnTo>
                      <a:pt x="468" y="733"/>
                    </a:lnTo>
                    <a:lnTo>
                      <a:pt x="540" y="569"/>
                    </a:lnTo>
                    <a:lnTo>
                      <a:pt x="557" y="485"/>
                    </a:lnTo>
                    <a:lnTo>
                      <a:pt x="626" y="518"/>
                    </a:lnTo>
                    <a:lnTo>
                      <a:pt x="661" y="422"/>
                    </a:lnTo>
                    <a:lnTo>
                      <a:pt x="697" y="416"/>
                    </a:lnTo>
                    <a:lnTo>
                      <a:pt x="749" y="324"/>
                    </a:lnTo>
                    <a:lnTo>
                      <a:pt x="765" y="226"/>
                    </a:lnTo>
                    <a:lnTo>
                      <a:pt x="873" y="287"/>
                    </a:lnTo>
                    <a:lnTo>
                      <a:pt x="891" y="237"/>
                    </a:lnTo>
                    <a:lnTo>
                      <a:pt x="863" y="198"/>
                    </a:lnTo>
                    <a:lnTo>
                      <a:pt x="814" y="176"/>
                    </a:lnTo>
                    <a:lnTo>
                      <a:pt x="756" y="182"/>
                    </a:lnTo>
                    <a:lnTo>
                      <a:pt x="735" y="216"/>
                    </a:lnTo>
                    <a:lnTo>
                      <a:pt x="628" y="246"/>
                    </a:lnTo>
                    <a:lnTo>
                      <a:pt x="560" y="326"/>
                    </a:lnTo>
                    <a:lnTo>
                      <a:pt x="537" y="199"/>
                    </a:lnTo>
                    <a:lnTo>
                      <a:pt x="345" y="231"/>
                    </a:lnTo>
                    <a:lnTo>
                      <a:pt x="307" y="0"/>
                    </a:lnTo>
                    <a:lnTo>
                      <a:pt x="280" y="20"/>
                    </a:lnTo>
                    <a:lnTo>
                      <a:pt x="297" y="63"/>
                    </a:lnTo>
                    <a:lnTo>
                      <a:pt x="272" y="268"/>
                    </a:lnTo>
                    <a:lnTo>
                      <a:pt x="238" y="313"/>
                    </a:lnTo>
                    <a:lnTo>
                      <a:pt x="133" y="390"/>
                    </a:lnTo>
                    <a:lnTo>
                      <a:pt x="114" y="478"/>
                    </a:lnTo>
                    <a:lnTo>
                      <a:pt x="74" y="456"/>
                    </a:lnTo>
                    <a:lnTo>
                      <a:pt x="63" y="558"/>
                    </a:lnTo>
                    <a:lnTo>
                      <a:pt x="0" y="61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3" name="Freeform 92"/>
              <p:cNvSpPr>
                <a:spLocks/>
              </p:cNvSpPr>
              <p:nvPr/>
            </p:nvSpPr>
            <p:spPr bwMode="gray">
              <a:xfrm>
                <a:off x="3415251" y="1698099"/>
                <a:ext cx="510633" cy="538893"/>
              </a:xfrm>
              <a:custGeom>
                <a:avLst/>
                <a:gdLst>
                  <a:gd name="T0" fmla="*/ 0 w 1049"/>
                  <a:gd name="T1" fmla="*/ 337 h 1106"/>
                  <a:gd name="T2" fmla="*/ 27 w 1049"/>
                  <a:gd name="T3" fmla="*/ 422 h 1106"/>
                  <a:gd name="T4" fmla="*/ 24 w 1049"/>
                  <a:gd name="T5" fmla="*/ 558 h 1106"/>
                  <a:gd name="T6" fmla="*/ 150 w 1049"/>
                  <a:gd name="T7" fmla="*/ 637 h 1106"/>
                  <a:gd name="T8" fmla="*/ 201 w 1049"/>
                  <a:gd name="T9" fmla="*/ 693 h 1106"/>
                  <a:gd name="T10" fmla="*/ 274 w 1049"/>
                  <a:gd name="T11" fmla="*/ 740 h 1106"/>
                  <a:gd name="T12" fmla="*/ 303 w 1049"/>
                  <a:gd name="T13" fmla="*/ 773 h 1106"/>
                  <a:gd name="T14" fmla="*/ 318 w 1049"/>
                  <a:gd name="T15" fmla="*/ 863 h 1106"/>
                  <a:gd name="T16" fmla="*/ 337 w 1049"/>
                  <a:gd name="T17" fmla="*/ 989 h 1106"/>
                  <a:gd name="T18" fmla="*/ 436 w 1049"/>
                  <a:gd name="T19" fmla="*/ 1106 h 1106"/>
                  <a:gd name="T20" fmla="*/ 957 w 1049"/>
                  <a:gd name="T21" fmla="*/ 1073 h 1106"/>
                  <a:gd name="T22" fmla="*/ 926 w 1049"/>
                  <a:gd name="T23" fmla="*/ 902 h 1106"/>
                  <a:gd name="T24" fmla="*/ 945 w 1049"/>
                  <a:gd name="T25" fmla="*/ 724 h 1106"/>
                  <a:gd name="T26" fmla="*/ 975 w 1049"/>
                  <a:gd name="T27" fmla="*/ 645 h 1106"/>
                  <a:gd name="T28" fmla="*/ 971 w 1049"/>
                  <a:gd name="T29" fmla="*/ 573 h 1106"/>
                  <a:gd name="T30" fmla="*/ 1037 w 1049"/>
                  <a:gd name="T31" fmla="*/ 413 h 1106"/>
                  <a:gd name="T32" fmla="*/ 1049 w 1049"/>
                  <a:gd name="T33" fmla="*/ 371 h 1106"/>
                  <a:gd name="T34" fmla="*/ 1029 w 1049"/>
                  <a:gd name="T35" fmla="*/ 364 h 1106"/>
                  <a:gd name="T36" fmla="*/ 1003 w 1049"/>
                  <a:gd name="T37" fmla="*/ 397 h 1106"/>
                  <a:gd name="T38" fmla="*/ 982 w 1049"/>
                  <a:gd name="T39" fmla="*/ 481 h 1106"/>
                  <a:gd name="T40" fmla="*/ 939 w 1049"/>
                  <a:gd name="T41" fmla="*/ 488 h 1106"/>
                  <a:gd name="T42" fmla="*/ 920 w 1049"/>
                  <a:gd name="T43" fmla="*/ 537 h 1106"/>
                  <a:gd name="T44" fmla="*/ 877 w 1049"/>
                  <a:gd name="T45" fmla="*/ 571 h 1106"/>
                  <a:gd name="T46" fmla="*/ 880 w 1049"/>
                  <a:gd name="T47" fmla="*/ 518 h 1106"/>
                  <a:gd name="T48" fmla="*/ 909 w 1049"/>
                  <a:gd name="T49" fmla="*/ 461 h 1106"/>
                  <a:gd name="T50" fmla="*/ 938 w 1049"/>
                  <a:gd name="T51" fmla="*/ 444 h 1106"/>
                  <a:gd name="T52" fmla="*/ 941 w 1049"/>
                  <a:gd name="T53" fmla="*/ 421 h 1106"/>
                  <a:gd name="T54" fmla="*/ 884 w 1049"/>
                  <a:gd name="T55" fmla="*/ 268 h 1106"/>
                  <a:gd name="T56" fmla="*/ 845 w 1049"/>
                  <a:gd name="T57" fmla="*/ 257 h 1106"/>
                  <a:gd name="T58" fmla="*/ 831 w 1049"/>
                  <a:gd name="T59" fmla="*/ 221 h 1106"/>
                  <a:gd name="T60" fmla="*/ 730 w 1049"/>
                  <a:gd name="T61" fmla="*/ 209 h 1106"/>
                  <a:gd name="T62" fmla="*/ 512 w 1049"/>
                  <a:gd name="T63" fmla="*/ 153 h 1106"/>
                  <a:gd name="T64" fmla="*/ 423 w 1049"/>
                  <a:gd name="T65" fmla="*/ 90 h 1106"/>
                  <a:gd name="T66" fmla="*/ 373 w 1049"/>
                  <a:gd name="T67" fmla="*/ 68 h 1106"/>
                  <a:gd name="T68" fmla="*/ 344 w 1049"/>
                  <a:gd name="T69" fmla="*/ 89 h 1106"/>
                  <a:gd name="T70" fmla="*/ 333 w 1049"/>
                  <a:gd name="T71" fmla="*/ 84 h 1106"/>
                  <a:gd name="T72" fmla="*/ 349 w 1049"/>
                  <a:gd name="T73" fmla="*/ 68 h 1106"/>
                  <a:gd name="T74" fmla="*/ 350 w 1049"/>
                  <a:gd name="T75" fmla="*/ 38 h 1106"/>
                  <a:gd name="T76" fmla="*/ 359 w 1049"/>
                  <a:gd name="T77" fmla="*/ 30 h 1106"/>
                  <a:gd name="T78" fmla="*/ 360 w 1049"/>
                  <a:gd name="T79" fmla="*/ 8 h 1106"/>
                  <a:gd name="T80" fmla="*/ 346 w 1049"/>
                  <a:gd name="T81" fmla="*/ 0 h 1106"/>
                  <a:gd name="T82" fmla="*/ 225 w 1049"/>
                  <a:gd name="T83" fmla="*/ 56 h 1106"/>
                  <a:gd name="T84" fmla="*/ 180 w 1049"/>
                  <a:gd name="T85" fmla="*/ 73 h 1106"/>
                  <a:gd name="T86" fmla="*/ 161 w 1049"/>
                  <a:gd name="T87" fmla="*/ 76 h 1106"/>
                  <a:gd name="T88" fmla="*/ 130 w 1049"/>
                  <a:gd name="T89" fmla="*/ 59 h 1106"/>
                  <a:gd name="T90" fmla="*/ 124 w 1049"/>
                  <a:gd name="T91" fmla="*/ 73 h 1106"/>
                  <a:gd name="T92" fmla="*/ 121 w 1049"/>
                  <a:gd name="T93" fmla="*/ 58 h 1106"/>
                  <a:gd name="T94" fmla="*/ 96 w 1049"/>
                  <a:gd name="T95" fmla="*/ 79 h 1106"/>
                  <a:gd name="T96" fmla="*/ 102 w 1049"/>
                  <a:gd name="T97" fmla="*/ 207 h 1106"/>
                  <a:gd name="T98" fmla="*/ 0 w 1049"/>
                  <a:gd name="T99" fmla="*/ 337 h 110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9"/>
                  <a:gd name="T151" fmla="*/ 0 h 1106"/>
                  <a:gd name="T152" fmla="*/ 1049 w 1049"/>
                  <a:gd name="T153" fmla="*/ 1106 h 110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9" h="1106">
                    <a:moveTo>
                      <a:pt x="0" y="337"/>
                    </a:moveTo>
                    <a:lnTo>
                      <a:pt x="27" y="422"/>
                    </a:lnTo>
                    <a:lnTo>
                      <a:pt x="24" y="558"/>
                    </a:lnTo>
                    <a:lnTo>
                      <a:pt x="150" y="637"/>
                    </a:lnTo>
                    <a:lnTo>
                      <a:pt x="201" y="693"/>
                    </a:lnTo>
                    <a:lnTo>
                      <a:pt x="274" y="740"/>
                    </a:lnTo>
                    <a:lnTo>
                      <a:pt x="303" y="773"/>
                    </a:lnTo>
                    <a:lnTo>
                      <a:pt x="318" y="863"/>
                    </a:lnTo>
                    <a:lnTo>
                      <a:pt x="337" y="989"/>
                    </a:lnTo>
                    <a:lnTo>
                      <a:pt x="436" y="1106"/>
                    </a:lnTo>
                    <a:lnTo>
                      <a:pt x="957" y="1073"/>
                    </a:lnTo>
                    <a:lnTo>
                      <a:pt x="926" y="902"/>
                    </a:lnTo>
                    <a:lnTo>
                      <a:pt x="945" y="724"/>
                    </a:lnTo>
                    <a:lnTo>
                      <a:pt x="975" y="645"/>
                    </a:lnTo>
                    <a:lnTo>
                      <a:pt x="971" y="573"/>
                    </a:lnTo>
                    <a:lnTo>
                      <a:pt x="1037" y="413"/>
                    </a:lnTo>
                    <a:lnTo>
                      <a:pt x="1049" y="371"/>
                    </a:lnTo>
                    <a:lnTo>
                      <a:pt x="1029" y="364"/>
                    </a:lnTo>
                    <a:lnTo>
                      <a:pt x="1003" y="397"/>
                    </a:lnTo>
                    <a:lnTo>
                      <a:pt x="982" y="481"/>
                    </a:lnTo>
                    <a:lnTo>
                      <a:pt x="939" y="488"/>
                    </a:lnTo>
                    <a:lnTo>
                      <a:pt x="920" y="537"/>
                    </a:lnTo>
                    <a:lnTo>
                      <a:pt x="877" y="571"/>
                    </a:lnTo>
                    <a:lnTo>
                      <a:pt x="880" y="518"/>
                    </a:lnTo>
                    <a:lnTo>
                      <a:pt x="909" y="461"/>
                    </a:lnTo>
                    <a:lnTo>
                      <a:pt x="938" y="444"/>
                    </a:lnTo>
                    <a:lnTo>
                      <a:pt x="941" y="421"/>
                    </a:lnTo>
                    <a:lnTo>
                      <a:pt x="884" y="268"/>
                    </a:lnTo>
                    <a:lnTo>
                      <a:pt x="845" y="257"/>
                    </a:lnTo>
                    <a:lnTo>
                      <a:pt x="831" y="221"/>
                    </a:lnTo>
                    <a:lnTo>
                      <a:pt x="730" y="209"/>
                    </a:lnTo>
                    <a:lnTo>
                      <a:pt x="512" y="153"/>
                    </a:lnTo>
                    <a:lnTo>
                      <a:pt x="423" y="90"/>
                    </a:lnTo>
                    <a:lnTo>
                      <a:pt x="373" y="68"/>
                    </a:lnTo>
                    <a:lnTo>
                      <a:pt x="344" y="89"/>
                    </a:lnTo>
                    <a:lnTo>
                      <a:pt x="333" y="84"/>
                    </a:lnTo>
                    <a:lnTo>
                      <a:pt x="349" y="68"/>
                    </a:lnTo>
                    <a:lnTo>
                      <a:pt x="350" y="38"/>
                    </a:lnTo>
                    <a:lnTo>
                      <a:pt x="359" y="30"/>
                    </a:lnTo>
                    <a:lnTo>
                      <a:pt x="360" y="8"/>
                    </a:lnTo>
                    <a:lnTo>
                      <a:pt x="346" y="0"/>
                    </a:lnTo>
                    <a:lnTo>
                      <a:pt x="225" y="56"/>
                    </a:lnTo>
                    <a:lnTo>
                      <a:pt x="180" y="73"/>
                    </a:lnTo>
                    <a:lnTo>
                      <a:pt x="161" y="76"/>
                    </a:lnTo>
                    <a:lnTo>
                      <a:pt x="130" y="59"/>
                    </a:lnTo>
                    <a:lnTo>
                      <a:pt x="124" y="73"/>
                    </a:lnTo>
                    <a:lnTo>
                      <a:pt x="121" y="58"/>
                    </a:lnTo>
                    <a:lnTo>
                      <a:pt x="96" y="79"/>
                    </a:lnTo>
                    <a:lnTo>
                      <a:pt x="102" y="207"/>
                    </a:lnTo>
                    <a:lnTo>
                      <a:pt x="0" y="337"/>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sp>
            <p:nvSpPr>
              <p:cNvPr id="204" name="Freeform 93"/>
              <p:cNvSpPr>
                <a:spLocks/>
              </p:cNvSpPr>
              <p:nvPr/>
            </p:nvSpPr>
            <p:spPr bwMode="gray">
              <a:xfrm>
                <a:off x="1776158" y="1834527"/>
                <a:ext cx="679220" cy="562281"/>
              </a:xfrm>
              <a:custGeom>
                <a:avLst/>
                <a:gdLst>
                  <a:gd name="T0" fmla="*/ 0 w 1393"/>
                  <a:gd name="T1" fmla="*/ 991 h 1154"/>
                  <a:gd name="T2" fmla="*/ 42 w 1393"/>
                  <a:gd name="T3" fmla="*/ 742 h 1154"/>
                  <a:gd name="T4" fmla="*/ 142 w 1393"/>
                  <a:gd name="T5" fmla="*/ 124 h 1154"/>
                  <a:gd name="T6" fmla="*/ 164 w 1393"/>
                  <a:gd name="T7" fmla="*/ 0 h 1154"/>
                  <a:gd name="T8" fmla="*/ 715 w 1393"/>
                  <a:gd name="T9" fmla="*/ 82 h 1154"/>
                  <a:gd name="T10" fmla="*/ 1393 w 1393"/>
                  <a:gd name="T11" fmla="*/ 154 h 1154"/>
                  <a:gd name="T12" fmla="*/ 1347 w 1393"/>
                  <a:gd name="T13" fmla="*/ 654 h 1154"/>
                  <a:gd name="T14" fmla="*/ 1301 w 1393"/>
                  <a:gd name="T15" fmla="*/ 1154 h 1154"/>
                  <a:gd name="T16" fmla="*/ 371 w 1393"/>
                  <a:gd name="T17" fmla="*/ 1048 h 1154"/>
                  <a:gd name="T18" fmla="*/ 0 w 1393"/>
                  <a:gd name="T19" fmla="*/ 991 h 11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93"/>
                  <a:gd name="T31" fmla="*/ 0 h 1154"/>
                  <a:gd name="T32" fmla="*/ 1393 w 1393"/>
                  <a:gd name="T33" fmla="*/ 1154 h 11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93" h="1154">
                    <a:moveTo>
                      <a:pt x="0" y="991"/>
                    </a:moveTo>
                    <a:lnTo>
                      <a:pt x="42" y="742"/>
                    </a:lnTo>
                    <a:lnTo>
                      <a:pt x="142" y="124"/>
                    </a:lnTo>
                    <a:lnTo>
                      <a:pt x="164" y="0"/>
                    </a:lnTo>
                    <a:lnTo>
                      <a:pt x="715" y="82"/>
                    </a:lnTo>
                    <a:lnTo>
                      <a:pt x="1393" y="154"/>
                    </a:lnTo>
                    <a:lnTo>
                      <a:pt x="1347" y="654"/>
                    </a:lnTo>
                    <a:lnTo>
                      <a:pt x="1301" y="1154"/>
                    </a:lnTo>
                    <a:lnTo>
                      <a:pt x="371" y="1048"/>
                    </a:lnTo>
                    <a:lnTo>
                      <a:pt x="0" y="991"/>
                    </a:lnTo>
                    <a:close/>
                  </a:path>
                </a:pathLst>
              </a:custGeom>
              <a:grpFill/>
              <a:ln w="3175">
                <a:solidFill>
                  <a:schemeClr val="bg2"/>
                </a:solidFill>
                <a:round/>
                <a:headEnd/>
                <a:tailEnd/>
              </a:ln>
            </p:spPr>
            <p:txBody>
              <a:bodyPr/>
              <a:lstStyle/>
              <a:p>
                <a:pPr defTabSz="257165" fontAlgn="base">
                  <a:spcBef>
                    <a:spcPct val="0"/>
                  </a:spcBef>
                  <a:spcAft>
                    <a:spcPct val="0"/>
                  </a:spcAft>
                </a:pPr>
                <a:endParaRPr lang="en-US" sz="2175">
                  <a:solidFill>
                    <a:prstClr val="black"/>
                  </a:solidFill>
                  <a:cs typeface="Lucida Sans Unicode" pitchFamily="34" charset="0"/>
                </a:endParaRPr>
              </a:p>
            </p:txBody>
          </p:sp>
        </p:grpSp>
        <p:sp>
          <p:nvSpPr>
            <p:cNvPr id="11" name="5-Point Star 10"/>
            <p:cNvSpPr/>
            <p:nvPr/>
          </p:nvSpPr>
          <p:spPr>
            <a:xfrm>
              <a:off x="2433905" y="3024451"/>
              <a:ext cx="337932" cy="344840"/>
            </a:xfrm>
            <a:prstGeom prst="star5">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257165" fontAlgn="base">
                <a:spcBef>
                  <a:spcPct val="0"/>
                </a:spcBef>
                <a:spcAft>
                  <a:spcPct val="0"/>
                </a:spcAft>
              </a:pPr>
              <a:endParaRPr lang="en-US" sz="2175">
                <a:solidFill>
                  <a:prstClr val="white"/>
                </a:solidFill>
              </a:endParaRPr>
            </a:p>
          </p:txBody>
        </p:sp>
      </p:grpSp>
      <p:sp>
        <p:nvSpPr>
          <p:cNvPr id="2" name="TextBox 1"/>
          <p:cNvSpPr txBox="1"/>
          <p:nvPr/>
        </p:nvSpPr>
        <p:spPr>
          <a:xfrm>
            <a:off x="922199" y="910296"/>
            <a:ext cx="6933728" cy="600164"/>
          </a:xfrm>
          <a:prstGeom prst="rect">
            <a:avLst/>
          </a:prstGeom>
          <a:noFill/>
        </p:spPr>
        <p:txBody>
          <a:bodyPr wrap="square" rtlCol="0">
            <a:spAutoFit/>
          </a:bodyPr>
          <a:lstStyle/>
          <a:p>
            <a:pPr algn="ctr" defTabSz="257165" fontAlgn="base">
              <a:spcBef>
                <a:spcPct val="0"/>
              </a:spcBef>
              <a:spcAft>
                <a:spcPct val="0"/>
              </a:spcAft>
            </a:pPr>
            <a:r>
              <a:rPr lang="en-US" sz="3300" b="1" dirty="0">
                <a:solidFill>
                  <a:prstClr val="white"/>
                </a:solidFill>
                <a:latin typeface="Calibri Light" panose="020F0302020204030204"/>
                <a:cs typeface="Myriad Pro"/>
              </a:rPr>
              <a:t>About Intermountain Healthcare</a:t>
            </a:r>
          </a:p>
        </p:txBody>
      </p:sp>
      <p:sp>
        <p:nvSpPr>
          <p:cNvPr id="36" name="TextBox 35"/>
          <p:cNvSpPr txBox="1"/>
          <p:nvPr/>
        </p:nvSpPr>
        <p:spPr bwMode="gray">
          <a:xfrm>
            <a:off x="1566771" y="420112"/>
            <a:ext cx="6337282" cy="738664"/>
          </a:xfrm>
          <a:prstGeom prst="rect">
            <a:avLst/>
          </a:prstGeom>
          <a:noFill/>
        </p:spPr>
        <p:txBody>
          <a:bodyPr wrap="square" lIns="0" tIns="0" rIns="0" bIns="0" rtlCol="0">
            <a:spAutoFit/>
          </a:bodyPr>
          <a:lstStyle/>
          <a:p>
            <a:pPr algn="ctr" defTabSz="257165" fontAlgn="base">
              <a:spcBef>
                <a:spcPct val="0"/>
              </a:spcBef>
              <a:spcAft>
                <a:spcPct val="0"/>
              </a:spcAft>
            </a:pPr>
            <a:r>
              <a:rPr lang="en-US" sz="2400" b="1" dirty="0">
                <a:solidFill>
                  <a:srgbClr val="4A7235"/>
                </a:solidFill>
                <a:cs typeface="Lucida Sans Unicode" pitchFamily="34" charset="0"/>
              </a:rPr>
              <a:t>An Integrated Delivery Network with a Tradition of Innovation</a:t>
            </a:r>
          </a:p>
        </p:txBody>
      </p:sp>
      <p:grpSp>
        <p:nvGrpSpPr>
          <p:cNvPr id="278" name="Group 277"/>
          <p:cNvGrpSpPr/>
          <p:nvPr/>
        </p:nvGrpSpPr>
        <p:grpSpPr>
          <a:xfrm>
            <a:off x="6802413" y="2510545"/>
            <a:ext cx="945339" cy="473686"/>
            <a:chOff x="1371600" y="2590800"/>
            <a:chExt cx="1692233" cy="847936"/>
          </a:xfrm>
          <a:solidFill>
            <a:schemeClr val="bg1">
              <a:lumMod val="20000"/>
              <a:lumOff val="80000"/>
            </a:schemeClr>
          </a:solidFill>
          <a:effectLst/>
        </p:grpSpPr>
        <p:sp>
          <p:nvSpPr>
            <p:cNvPr id="279" name="Rounded Rectangle 278"/>
            <p:cNvSpPr/>
            <p:nvPr/>
          </p:nvSpPr>
          <p:spPr bwMode="auto">
            <a:xfrm>
              <a:off x="1371600" y="2590800"/>
              <a:ext cx="1692233" cy="847936"/>
            </a:xfrm>
            <a:prstGeom prst="roundRect">
              <a:avLst/>
            </a:prstGeom>
            <a:grpFill/>
            <a:ln w="9525" cap="flat" cmpd="sng" algn="ctr">
              <a:solidFill>
                <a:schemeClr val="bg2">
                  <a:lumMod val="40000"/>
                  <a:lumOff val="60000"/>
                </a:schemeClr>
              </a:solidFill>
              <a:prstDash val="solid"/>
              <a:round/>
              <a:headEnd type="none" w="med" len="med"/>
              <a:tailEnd type="none" w="med" len="med"/>
            </a:ln>
            <a:effectLst>
              <a:outerShdw blurRad="190500" dist="190500" dir="2700000" algn="tl" rotWithShape="0">
                <a:prstClr val="black">
                  <a:alpha val="40000"/>
                </a:prstClr>
              </a:outerShdw>
            </a:effectLst>
            <a:scene3d>
              <a:camera prst="orthographicFront"/>
              <a:lightRig rig="threePt" dir="t"/>
            </a:scene3d>
            <a:sp3d>
              <a:bevelT w="177800" h="177800"/>
              <a:bevelB w="177800" h="177800"/>
            </a:sp3d>
          </p:spPr>
          <p:txBody>
            <a:bodyPr vert="horz" wrap="square" lIns="51435" tIns="25718" rIns="51435" bIns="25718" numCol="1" rtlCol="0" anchor="t" anchorCtr="0" compatLnSpc="1">
              <a:prstTxWarp prst="textNoShape">
                <a:avLst/>
              </a:prstTxWarp>
            </a:bodyPr>
            <a:lstStyle/>
            <a:p>
              <a:pPr defTabSz="257165" fontAlgn="base">
                <a:spcBef>
                  <a:spcPct val="0"/>
                </a:spcBef>
                <a:spcAft>
                  <a:spcPct val="0"/>
                </a:spcAft>
              </a:pPr>
              <a:endParaRPr lang="en-US" sz="2175" b="1" dirty="0">
                <a:solidFill>
                  <a:srgbClr val="2C2C2C"/>
                </a:solidFill>
                <a:latin typeface="Myriad Pro"/>
                <a:cs typeface="Lucida Sans Unicode" pitchFamily="34" charset="0"/>
              </a:endParaRPr>
            </a:p>
          </p:txBody>
        </p:sp>
        <p:pic>
          <p:nvPicPr>
            <p:cNvPr id="280" name="Picture 2" descr="https://documents.intermountain.net/style/Logos/Intermountain%20Healthcare/Intermountain%20Centered/JPG/HLTH_V_3CP.jpg"/>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558681" y="2692552"/>
              <a:ext cx="1358950" cy="540081"/>
            </a:xfrm>
            <a:prstGeom prst="rect">
              <a:avLst/>
            </a:prstGeom>
            <a:grpFill/>
            <a:extLst/>
          </p:spPr>
        </p:pic>
      </p:grpSp>
      <p:grpSp>
        <p:nvGrpSpPr>
          <p:cNvPr id="23" name="Group 22"/>
          <p:cNvGrpSpPr/>
          <p:nvPr/>
        </p:nvGrpSpPr>
        <p:grpSpPr>
          <a:xfrm>
            <a:off x="1678427" y="3684220"/>
            <a:ext cx="1532582" cy="1310393"/>
            <a:chOff x="234597" y="5050940"/>
            <a:chExt cx="2724591" cy="2329587"/>
          </a:xfrm>
        </p:grpSpPr>
        <p:pic>
          <p:nvPicPr>
            <p:cNvPr id="12290" name="Picture 2" descr="http://abco.advisory.com/DSS/abc-icons/hospital_clinic.png"/>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80165" y="5050940"/>
              <a:ext cx="703281" cy="410248"/>
            </a:xfrm>
            <a:prstGeom prst="rect">
              <a:avLst/>
            </a:prstGeom>
            <a:noFill/>
            <a:extLst>
              <a:ext uri="{909E8E84-426E-40DD-AFC4-6F175D3DCCD1}">
                <a14:hiddenFill xmlns:a14="http://schemas.microsoft.com/office/drawing/2010/main">
                  <a:solidFill>
                    <a:srgbClr val="FFFFFF"/>
                  </a:solidFill>
                </a14:hiddenFill>
              </a:ext>
            </a:extLst>
          </p:spPr>
        </p:pic>
        <p:sp>
          <p:nvSpPr>
            <p:cNvPr id="283" name="TextBox 282"/>
            <p:cNvSpPr txBox="1"/>
            <p:nvPr/>
          </p:nvSpPr>
          <p:spPr bwMode="gray">
            <a:xfrm>
              <a:off x="234597" y="5487855"/>
              <a:ext cx="2724591"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Hospitals</a:t>
              </a:r>
            </a:p>
          </p:txBody>
        </p:sp>
        <p:sp>
          <p:nvSpPr>
            <p:cNvPr id="284" name="TextBox 283"/>
            <p:cNvSpPr txBox="1"/>
            <p:nvPr/>
          </p:nvSpPr>
          <p:spPr bwMode="gray">
            <a:xfrm>
              <a:off x="660823" y="6067347"/>
              <a:ext cx="2280333" cy="1313180"/>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1975 </a:t>
              </a:r>
              <a:r>
                <a:rPr lang="en-US" sz="1200" dirty="0">
                  <a:solidFill>
                    <a:srgbClr val="FF0000"/>
                  </a:solidFill>
                  <a:cs typeface="Arial" panose="020B0604020202020204" pitchFamily="34" charset="0"/>
                </a:rPr>
                <a:t>Beginning</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22 </a:t>
              </a:r>
              <a:r>
                <a:rPr lang="en-US" sz="1200" dirty="0">
                  <a:solidFill>
                    <a:srgbClr val="FF0000"/>
                  </a:solidFill>
                  <a:cs typeface="Arial" panose="020B0604020202020204" pitchFamily="34" charset="0"/>
                </a:rPr>
                <a:t>Hospitals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2,800 </a:t>
              </a:r>
              <a:r>
                <a:rPr lang="en-US" sz="1200" dirty="0">
                  <a:solidFill>
                    <a:srgbClr val="FF0000"/>
                  </a:solidFill>
                  <a:cs typeface="Arial" panose="020B0604020202020204" pitchFamily="34" charset="0"/>
                </a:rPr>
                <a:t>Licensed Beds</a:t>
              </a:r>
            </a:p>
          </p:txBody>
        </p:sp>
      </p:grpSp>
      <p:grpSp>
        <p:nvGrpSpPr>
          <p:cNvPr id="22" name="Group 21"/>
          <p:cNvGrpSpPr/>
          <p:nvPr/>
        </p:nvGrpSpPr>
        <p:grpSpPr>
          <a:xfrm>
            <a:off x="3314081" y="3630343"/>
            <a:ext cx="1532582" cy="1670899"/>
            <a:chOff x="2291609" y="4253314"/>
            <a:chExt cx="2724591" cy="2970485"/>
          </a:xfrm>
        </p:grpSpPr>
        <p:pic>
          <p:nvPicPr>
            <p:cNvPr id="12292" name="Picture 4" descr="http://abco.advisory.com/DSS/abc-icons/Insurance_card.png"/>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66314" y="4253314"/>
              <a:ext cx="582245" cy="353229"/>
            </a:xfrm>
            <a:prstGeom prst="rect">
              <a:avLst/>
            </a:prstGeom>
            <a:noFill/>
            <a:extLst>
              <a:ext uri="{909E8E84-426E-40DD-AFC4-6F175D3DCCD1}">
                <a14:hiddenFill xmlns:a14="http://schemas.microsoft.com/office/drawing/2010/main">
                  <a:solidFill>
                    <a:srgbClr val="FFFFFF"/>
                  </a:solidFill>
                </a14:hiddenFill>
              </a:ext>
            </a:extLst>
          </p:spPr>
        </p:pic>
        <p:sp>
          <p:nvSpPr>
            <p:cNvPr id="285" name="TextBox 284"/>
            <p:cNvSpPr txBox="1"/>
            <p:nvPr/>
          </p:nvSpPr>
          <p:spPr bwMode="gray">
            <a:xfrm>
              <a:off x="2923428" y="5254030"/>
              <a:ext cx="1869401" cy="1969769"/>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1983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SelectHealth</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900,000 members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25% of Utah market</a:t>
              </a:r>
            </a:p>
          </p:txBody>
        </p:sp>
        <p:sp>
          <p:nvSpPr>
            <p:cNvPr id="286" name="TextBox 285"/>
            <p:cNvSpPr txBox="1"/>
            <p:nvPr/>
          </p:nvSpPr>
          <p:spPr bwMode="gray">
            <a:xfrm>
              <a:off x="2291609" y="4725856"/>
              <a:ext cx="2724591"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Health Plans</a:t>
              </a:r>
            </a:p>
          </p:txBody>
        </p:sp>
      </p:grpSp>
      <p:grpSp>
        <p:nvGrpSpPr>
          <p:cNvPr id="20" name="Group 19"/>
          <p:cNvGrpSpPr/>
          <p:nvPr/>
        </p:nvGrpSpPr>
        <p:grpSpPr>
          <a:xfrm>
            <a:off x="5126692" y="3553335"/>
            <a:ext cx="1556323" cy="1752333"/>
            <a:chOff x="4143269" y="4317968"/>
            <a:chExt cx="2766796" cy="3115259"/>
          </a:xfrm>
        </p:grpSpPr>
        <p:pic>
          <p:nvPicPr>
            <p:cNvPr id="12294" name="Picture 6" descr="http://abco.advisory.com/DSS/abc-icons/Group_Doctors.png"/>
            <p:cNvPicPr>
              <a:picLocks noChangeAspect="1" noChangeArrowheads="1"/>
            </p:cNvPicPr>
            <p:nvPr/>
          </p:nvPicPr>
          <p:blipFill>
            <a:blip r:embed="rId6"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81936" y="4317968"/>
              <a:ext cx="661689" cy="410247"/>
            </a:xfrm>
            <a:prstGeom prst="rect">
              <a:avLst/>
            </a:prstGeom>
            <a:noFill/>
            <a:extLst>
              <a:ext uri="{909E8E84-426E-40DD-AFC4-6F175D3DCCD1}">
                <a14:hiddenFill xmlns:a14="http://schemas.microsoft.com/office/drawing/2010/main">
                  <a:solidFill>
                    <a:srgbClr val="FFFFFF"/>
                  </a:solidFill>
                </a14:hiddenFill>
              </a:ext>
            </a:extLst>
          </p:spPr>
        </p:pic>
        <p:sp>
          <p:nvSpPr>
            <p:cNvPr id="287" name="TextBox 286"/>
            <p:cNvSpPr txBox="1"/>
            <p:nvPr/>
          </p:nvSpPr>
          <p:spPr bwMode="gray">
            <a:xfrm>
              <a:off x="4143269" y="4860476"/>
              <a:ext cx="2724592" cy="410368"/>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Medical Group</a:t>
              </a:r>
            </a:p>
          </p:txBody>
        </p:sp>
        <p:sp>
          <p:nvSpPr>
            <p:cNvPr id="288" name="TextBox 287"/>
            <p:cNvSpPr txBox="1"/>
            <p:nvPr/>
          </p:nvSpPr>
          <p:spPr bwMode="gray">
            <a:xfrm>
              <a:off x="4553560" y="5463456"/>
              <a:ext cx="2356505" cy="1969771"/>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1994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1,400 employed physicians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4,000 affiliated physicians</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185+ clinics</a:t>
              </a:r>
            </a:p>
          </p:txBody>
        </p:sp>
      </p:grpSp>
      <p:sp>
        <p:nvSpPr>
          <p:cNvPr id="294" name="Line Callout 1 293"/>
          <p:cNvSpPr/>
          <p:nvPr/>
        </p:nvSpPr>
        <p:spPr bwMode="gray">
          <a:xfrm>
            <a:off x="8335257" y="2254854"/>
            <a:ext cx="2108852" cy="493085"/>
          </a:xfrm>
          <a:prstGeom prst="borderCallout1">
            <a:avLst>
              <a:gd name="adj1" fmla="val 29695"/>
              <a:gd name="adj2" fmla="val -236"/>
              <a:gd name="adj3" fmla="val 42038"/>
              <a:gd name="adj4" fmla="val -27079"/>
            </a:avLst>
          </a:prstGeom>
          <a:noFill/>
          <a:ln w="12700" cap="flat" cmpd="sng" algn="ctr">
            <a:solidFill>
              <a:schemeClr val="accent3"/>
            </a:solidFill>
            <a:prstDash val="solid"/>
            <a:miter lim="800000"/>
            <a:headEnd type="none" w="med" len="med"/>
            <a:tailEnd type="oval" w="sm" len="sm"/>
          </a:ln>
          <a:effectLst/>
        </p:spPr>
        <p:txBody>
          <a:bodyPr vert="horz" wrap="square" lIns="51435" tIns="25718" rIns="51435" bIns="25718" numCol="1" rtlCol="0" anchor="t" anchorCtr="0" compatLnSpc="1">
            <a:prstTxWarp prst="textNoShape">
              <a:avLst/>
            </a:prstTxWarp>
            <a:spAutoFit/>
          </a:bodyPr>
          <a:lstStyle/>
          <a:p>
            <a:pPr defTabSz="102866" fontAlgn="base">
              <a:spcBef>
                <a:spcPts val="169"/>
              </a:spcBef>
              <a:spcAft>
                <a:spcPct val="0"/>
              </a:spcAft>
            </a:pPr>
            <a:r>
              <a:rPr lang="en-US" sz="1350" dirty="0">
                <a:solidFill>
                  <a:srgbClr val="24446C"/>
                </a:solidFill>
                <a:cs typeface="Arial" panose="020B0604020202020204" pitchFamily="34" charset="0"/>
              </a:rPr>
              <a:t>39,000 	Employees</a:t>
            </a:r>
          </a:p>
          <a:p>
            <a:pPr defTabSz="102866" fontAlgn="base">
              <a:spcBef>
                <a:spcPts val="169"/>
              </a:spcBef>
              <a:spcAft>
                <a:spcPct val="0"/>
              </a:spcAft>
            </a:pPr>
            <a:r>
              <a:rPr lang="en-US" sz="1350" dirty="0">
                <a:solidFill>
                  <a:srgbClr val="24446C"/>
                </a:solidFill>
                <a:cs typeface="Arial" panose="020B0604020202020204" pitchFamily="34" charset="0"/>
              </a:rPr>
              <a:t>$2 B 	Non-labor spend</a:t>
            </a:r>
          </a:p>
        </p:txBody>
      </p:sp>
      <p:sp>
        <p:nvSpPr>
          <p:cNvPr id="295" name="Line Callout 1 294"/>
          <p:cNvSpPr/>
          <p:nvPr/>
        </p:nvSpPr>
        <p:spPr bwMode="gray">
          <a:xfrm>
            <a:off x="2791948" y="2467441"/>
            <a:ext cx="1298987" cy="467437"/>
          </a:xfrm>
          <a:prstGeom prst="borderCallout1">
            <a:avLst>
              <a:gd name="adj1" fmla="val 66520"/>
              <a:gd name="adj2" fmla="val 100715"/>
              <a:gd name="adj3" fmla="val 158515"/>
              <a:gd name="adj4" fmla="val 149032"/>
            </a:avLst>
          </a:prstGeom>
          <a:noFill/>
          <a:ln w="12700" cap="flat" cmpd="sng" algn="ctr">
            <a:noFill/>
            <a:prstDash val="solid"/>
            <a:miter lim="800000"/>
            <a:headEnd type="none" w="med" len="med"/>
            <a:tailEnd type="oval" w="sm" len="sm"/>
          </a:ln>
          <a:effectLst/>
        </p:spPr>
        <p:txBody>
          <a:bodyPr vert="horz" wrap="square" lIns="51435" tIns="25718" rIns="51435" bIns="25718" numCol="1" rtlCol="0" anchor="t" anchorCtr="0" compatLnSpc="1">
            <a:prstTxWarp prst="textNoShape">
              <a:avLst/>
            </a:prstTxWarp>
            <a:spAutoFit/>
          </a:bodyPr>
          <a:lstStyle/>
          <a:p>
            <a:pPr defTabSz="257165" fontAlgn="base">
              <a:spcBef>
                <a:spcPts val="169"/>
              </a:spcBef>
              <a:spcAft>
                <a:spcPct val="0"/>
              </a:spcAft>
            </a:pPr>
            <a:r>
              <a:rPr lang="en-US" sz="1350" dirty="0">
                <a:solidFill>
                  <a:srgbClr val="24446C"/>
                </a:solidFill>
                <a:cs typeface="Arial" panose="020B0604020202020204" pitchFamily="34" charset="0"/>
              </a:rPr>
              <a:t>Based in Salt Lake City, Utah</a:t>
            </a:r>
          </a:p>
        </p:txBody>
      </p:sp>
      <p:sp>
        <p:nvSpPr>
          <p:cNvPr id="299" name="TextBox 298"/>
          <p:cNvSpPr txBox="1"/>
          <p:nvPr/>
        </p:nvSpPr>
        <p:spPr bwMode="gray">
          <a:xfrm>
            <a:off x="2791948" y="1701915"/>
            <a:ext cx="6468734" cy="276999"/>
          </a:xfrm>
          <a:prstGeom prst="rect">
            <a:avLst/>
          </a:prstGeom>
          <a:noFill/>
        </p:spPr>
        <p:txBody>
          <a:bodyPr wrap="square" lIns="0" tIns="0" rIns="0" bIns="0" rtlCol="0">
            <a:spAutoFit/>
          </a:bodyPr>
          <a:lstStyle/>
          <a:p>
            <a:pPr algn="ctr" defTabSz="257165" fontAlgn="base">
              <a:spcBef>
                <a:spcPct val="0"/>
              </a:spcBef>
              <a:spcAft>
                <a:spcPct val="0"/>
              </a:spcAft>
            </a:pPr>
            <a:r>
              <a:rPr lang="en-US" b="1" i="1" dirty="0">
                <a:solidFill>
                  <a:srgbClr val="31599E"/>
                </a:solidFill>
                <a:latin typeface="Arial Black" pitchFamily="34" charset="0"/>
                <a:cs typeface="Lucida Sans Unicode" pitchFamily="34" charset="0"/>
              </a:rPr>
              <a:t>Helping people live the healthiest lives possible </a:t>
            </a:r>
            <a:r>
              <a:rPr lang="en-US" baseline="38000" dirty="0">
                <a:solidFill>
                  <a:srgbClr val="31599E"/>
                </a:solidFill>
                <a:latin typeface="Arial Black" pitchFamily="34" charset="0"/>
                <a:cs typeface="Lucida Sans Unicode" pitchFamily="34" charset="0"/>
              </a:rPr>
              <a:t>TM</a:t>
            </a:r>
          </a:p>
        </p:txBody>
      </p:sp>
      <p:grpSp>
        <p:nvGrpSpPr>
          <p:cNvPr id="21" name="Group 20"/>
          <p:cNvGrpSpPr/>
          <p:nvPr/>
        </p:nvGrpSpPr>
        <p:grpSpPr>
          <a:xfrm>
            <a:off x="6805632" y="3288094"/>
            <a:ext cx="1652097" cy="2341609"/>
            <a:chOff x="6304808" y="3918465"/>
            <a:chExt cx="2937061" cy="4162858"/>
          </a:xfrm>
        </p:grpSpPr>
        <p:sp>
          <p:nvSpPr>
            <p:cNvPr id="19" name="Oval 18"/>
            <p:cNvSpPr/>
            <p:nvPr/>
          </p:nvSpPr>
          <p:spPr>
            <a:xfrm>
              <a:off x="7571199" y="3918465"/>
              <a:ext cx="623941" cy="623941"/>
            </a:xfrm>
            <a:prstGeom prst="ellipse">
              <a:avLst/>
            </a:prstGeom>
            <a:solidFill>
              <a:schemeClr val="accent3">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257165" fontAlgn="base">
                <a:spcBef>
                  <a:spcPct val="0"/>
                </a:spcBef>
                <a:spcAft>
                  <a:spcPct val="0"/>
                </a:spcAft>
              </a:pPr>
              <a:endParaRPr lang="en-US" sz="2175">
                <a:solidFill>
                  <a:prstClr val="white"/>
                </a:solidFill>
              </a:endParaRPr>
            </a:p>
          </p:txBody>
        </p:sp>
        <p:sp>
          <p:nvSpPr>
            <p:cNvPr id="297" name="TextBox 296"/>
            <p:cNvSpPr txBox="1"/>
            <p:nvPr/>
          </p:nvSpPr>
          <p:spPr bwMode="gray">
            <a:xfrm>
              <a:off x="6304808" y="4515035"/>
              <a:ext cx="2937061" cy="820737"/>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Continuum of Care</a:t>
              </a:r>
            </a:p>
          </p:txBody>
        </p:sp>
        <p:sp>
          <p:nvSpPr>
            <p:cNvPr id="298" name="TextBox 297"/>
            <p:cNvSpPr txBox="1"/>
            <p:nvPr/>
          </p:nvSpPr>
          <p:spPr bwMode="gray">
            <a:xfrm>
              <a:off x="7212600" y="5454964"/>
              <a:ext cx="1848590" cy="2626359"/>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TeleHealth</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Homecare</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Life Flight</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Central lab</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Central pharmacy</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Clinical Engineering</a:t>
              </a:r>
            </a:p>
          </p:txBody>
        </p:sp>
        <p:pic>
          <p:nvPicPr>
            <p:cNvPr id="300" name="Picture 299" descr="http://abco.advisory.com/DSS/abc-icons/house.png"/>
            <p:cNvPicPr>
              <a:picLocks noChangeAspect="1" noChangeArrowheads="1"/>
            </p:cNvPicPr>
            <p:nvPr/>
          </p:nvPicPr>
          <p:blipFill>
            <a:blip r:embed="rId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17388" y="4093068"/>
              <a:ext cx="288639" cy="240532"/>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2" descr="http://abco.advisory.com/DSS/abc-icons/hospital_clinic.png"/>
            <p:cNvPicPr>
              <a:picLocks noChangeAspect="1" noChangeArrowheads="1"/>
            </p:cNvPicPr>
            <p:nvPr/>
          </p:nvPicPr>
          <p:blipFill>
            <a:blip r:embed="rId8"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907557" y="4113313"/>
              <a:ext cx="377633" cy="22028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8" name="Group 97"/>
          <p:cNvGrpSpPr/>
          <p:nvPr/>
        </p:nvGrpSpPr>
        <p:grpSpPr>
          <a:xfrm>
            <a:off x="8703970" y="3759230"/>
            <a:ext cx="1499328" cy="1235383"/>
            <a:chOff x="6304808" y="4743636"/>
            <a:chExt cx="2838284" cy="2196232"/>
          </a:xfrm>
        </p:grpSpPr>
        <p:sp>
          <p:nvSpPr>
            <p:cNvPr id="100" name="TextBox 99"/>
            <p:cNvSpPr txBox="1"/>
            <p:nvPr/>
          </p:nvSpPr>
          <p:spPr bwMode="gray">
            <a:xfrm>
              <a:off x="6304808" y="4743636"/>
              <a:ext cx="2724590" cy="410367"/>
            </a:xfrm>
            <a:prstGeom prst="rect">
              <a:avLst/>
            </a:prstGeom>
            <a:noFill/>
          </p:spPr>
          <p:txBody>
            <a:bodyPr wrap="square" lIns="0" tIns="0" rIns="0" bIns="0" rtlCol="0">
              <a:spAutoFit/>
            </a:bodyPr>
            <a:lstStyle/>
            <a:p>
              <a:pPr algn="ctr" defTabSz="257165" fontAlgn="base">
                <a:spcBef>
                  <a:spcPct val="0"/>
                </a:spcBef>
                <a:spcAft>
                  <a:spcPct val="0"/>
                </a:spcAft>
              </a:pPr>
              <a:r>
                <a:rPr lang="en-US" sz="1500" i="1" dirty="0">
                  <a:solidFill>
                    <a:srgbClr val="24446C"/>
                  </a:solidFill>
                  <a:latin typeface="Arial Black" pitchFamily="34" charset="0"/>
                  <a:cs typeface="Lucida Sans Unicode" pitchFamily="34" charset="0"/>
                </a:rPr>
                <a:t>Intalere</a:t>
              </a:r>
            </a:p>
          </p:txBody>
        </p:sp>
        <p:sp>
          <p:nvSpPr>
            <p:cNvPr id="101" name="TextBox 100"/>
            <p:cNvSpPr txBox="1"/>
            <p:nvPr/>
          </p:nvSpPr>
          <p:spPr bwMode="gray">
            <a:xfrm>
              <a:off x="6584391" y="5298396"/>
              <a:ext cx="2558701" cy="1641472"/>
            </a:xfrm>
            <a:prstGeom prst="rect">
              <a:avLst/>
            </a:prstGeom>
            <a:noFill/>
          </p:spPr>
          <p:txBody>
            <a:bodyPr wrap="square" lIns="0" tIns="0" rIns="0" bIns="0" rtlCol="0">
              <a:spAutoFit/>
            </a:bodyPr>
            <a:lstStyle/>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1986 Started</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2015 Ownership</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Commercial platform</a:t>
              </a:r>
            </a:p>
            <a:p>
              <a:pPr marL="96437" indent="-96437" defTabSz="257165" fontAlgn="base">
                <a:spcBef>
                  <a:spcPct val="0"/>
                </a:spcBef>
                <a:spcAft>
                  <a:spcPct val="0"/>
                </a:spcAft>
                <a:buFont typeface="Arial" panose="020B0604020202020204" pitchFamily="34" charset="0"/>
                <a:buChar char="•"/>
              </a:pPr>
              <a:r>
                <a:rPr lang="en-US" sz="1200" dirty="0">
                  <a:solidFill>
                    <a:srgbClr val="24446C"/>
                  </a:solidFill>
                  <a:cs typeface="Arial" panose="020B0604020202020204" pitchFamily="34" charset="0"/>
                </a:rPr>
                <a:t>$8B Spend GPO</a:t>
              </a:r>
            </a:p>
          </p:txBody>
        </p:sp>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338336" y="3334732"/>
            <a:ext cx="1329665" cy="437249"/>
          </a:xfrm>
          <a:prstGeom prst="rect">
            <a:avLst/>
          </a:prstGeom>
        </p:spPr>
      </p:pic>
      <p:pic>
        <p:nvPicPr>
          <p:cNvPr id="102" name="Picture 101" descr="Z:\Regents\Clients\Intermountain Healthcare- Salt Lake City, Utah\Strategic Planning - 2009\Logos\logo.JPG"/>
          <p:cNvPicPr>
            <a:picLocks noChangeAspect="1" noChangeArrowheads="1"/>
          </p:cNvPicPr>
          <p:nvPr/>
        </p:nvPicPr>
        <p:blipFill>
          <a:blip r:embed="rId10" cstate="print"/>
          <a:srcRect/>
          <a:stretch>
            <a:fillRect/>
          </a:stretch>
        </p:blipFill>
        <p:spPr bwMode="auto">
          <a:xfrm>
            <a:off x="8990500" y="5307740"/>
            <a:ext cx="1212798" cy="743849"/>
          </a:xfrm>
          <a:prstGeom prst="rect">
            <a:avLst/>
          </a:prstGeom>
          <a:noFill/>
          <a:ln>
            <a:noFill/>
          </a:ln>
        </p:spPr>
      </p:pic>
    </p:spTree>
    <p:extLst>
      <p:ext uri="{BB962C8B-B14F-4D97-AF65-F5344CB8AC3E}">
        <p14:creationId xmlns:p14="http://schemas.microsoft.com/office/powerpoint/2010/main" val="410633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101" y="272390"/>
            <a:ext cx="11595798" cy="752542"/>
          </a:xfrm>
        </p:spPr>
        <p:txBody>
          <a:bodyPr>
            <a:noAutofit/>
          </a:bodyPr>
          <a:lstStyle/>
          <a:p>
            <a:pPr algn="ctr"/>
            <a:r>
              <a:rPr lang="en-US" sz="4400" dirty="0">
                <a:solidFill>
                  <a:schemeClr val="accent1">
                    <a:lumMod val="50000"/>
                  </a:schemeClr>
                </a:solidFill>
                <a:latin typeface="+mn-lt"/>
              </a:rPr>
              <a:t>C</a:t>
            </a:r>
            <a:r>
              <a:rPr lang="en-US" dirty="0">
                <a:solidFill>
                  <a:schemeClr val="accent1">
                    <a:lumMod val="50000"/>
                  </a:schemeClr>
                </a:solidFill>
                <a:latin typeface="+mn-lt"/>
              </a:rPr>
              <a:t>LINICAL</a:t>
            </a:r>
            <a:r>
              <a:rPr lang="en-US" sz="4400" dirty="0">
                <a:solidFill>
                  <a:schemeClr val="accent1">
                    <a:lumMod val="50000"/>
                  </a:schemeClr>
                </a:solidFill>
                <a:latin typeface="+mn-lt"/>
              </a:rPr>
              <a:t> E</a:t>
            </a:r>
            <a:r>
              <a:rPr lang="en-US" dirty="0">
                <a:solidFill>
                  <a:schemeClr val="accent1">
                    <a:lumMod val="50000"/>
                  </a:schemeClr>
                </a:solidFill>
                <a:latin typeface="+mn-lt"/>
              </a:rPr>
              <a:t>NGINEERING</a:t>
            </a:r>
            <a:r>
              <a:rPr lang="en-US" sz="4400" dirty="0">
                <a:solidFill>
                  <a:schemeClr val="accent1">
                    <a:lumMod val="50000"/>
                  </a:schemeClr>
                </a:solidFill>
                <a:latin typeface="+mn-lt"/>
              </a:rPr>
              <a:t> S</a:t>
            </a:r>
            <a:r>
              <a:rPr lang="en-US" dirty="0">
                <a:solidFill>
                  <a:schemeClr val="accent1">
                    <a:lumMod val="50000"/>
                  </a:schemeClr>
                </a:solidFill>
                <a:latin typeface="+mn-lt"/>
              </a:rPr>
              <a:t>UPPORT</a:t>
            </a:r>
            <a:r>
              <a:rPr lang="en-US" sz="4400" dirty="0">
                <a:solidFill>
                  <a:schemeClr val="accent1">
                    <a:lumMod val="50000"/>
                  </a:schemeClr>
                </a:solidFill>
                <a:latin typeface="+mn-lt"/>
              </a:rPr>
              <a:t> S</a:t>
            </a:r>
            <a:r>
              <a:rPr lang="en-US" dirty="0">
                <a:solidFill>
                  <a:schemeClr val="accent1">
                    <a:lumMod val="50000"/>
                  </a:schemeClr>
                </a:solidFill>
                <a:latin typeface="+mn-lt"/>
              </a:rPr>
              <a:t>ERVICES </a:t>
            </a:r>
            <a:r>
              <a:rPr lang="en-US" sz="4400" dirty="0">
                <a:solidFill>
                  <a:schemeClr val="accent1">
                    <a:lumMod val="50000"/>
                  </a:schemeClr>
                </a:solidFill>
                <a:latin typeface="+mn-lt"/>
              </a:rPr>
              <a:t>S</a:t>
            </a:r>
            <a:r>
              <a:rPr lang="en-US" dirty="0">
                <a:solidFill>
                  <a:schemeClr val="accent1">
                    <a:lumMod val="50000"/>
                  </a:schemeClr>
                </a:solidFill>
                <a:latin typeface="+mn-lt"/>
              </a:rPr>
              <a:t>TRUCTURE</a:t>
            </a:r>
            <a:endParaRPr lang="en-US" sz="2400" b="0" dirty="0">
              <a:solidFill>
                <a:schemeClr val="bg1">
                  <a:lumMod val="50000"/>
                </a:schemeClr>
              </a:solidFill>
              <a:latin typeface="+mn-lt"/>
            </a:endParaRPr>
          </a:p>
        </p:txBody>
      </p:sp>
      <p:pic>
        <p:nvPicPr>
          <p:cNvPr id="4" name="Content Placeholder 6"/>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081872" y="1125415"/>
            <a:ext cx="4072932" cy="4632291"/>
          </a:xfrm>
        </p:spPr>
      </p:pic>
      <p:sp>
        <p:nvSpPr>
          <p:cNvPr id="5" name="Content Placeholder 3"/>
          <p:cNvSpPr txBox="1">
            <a:spLocks/>
          </p:cNvSpPr>
          <p:nvPr/>
        </p:nvSpPr>
        <p:spPr>
          <a:xfrm>
            <a:off x="6082603" y="1004835"/>
            <a:ext cx="5134706" cy="536582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defRPr/>
            </a:pPr>
            <a:r>
              <a:rPr lang="en-US" sz="1800" b="1" dirty="0">
                <a:cs typeface="Times New Roman" panose="02020603050405020304" pitchFamily="18" charset="0"/>
              </a:rPr>
              <a:t>Central Support Services and Management</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System Director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 Medical Equipment Security Manager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Central CE Support Director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Service Coordination Center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Office Coordinator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Inventory Coordinator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Data Analysts</a:t>
            </a:r>
          </a:p>
          <a:p>
            <a:pPr>
              <a:buFont typeface="Wingdings" panose="05000000000000000000" pitchFamily="2" charset="2"/>
              <a:buChar char="Ø"/>
              <a:defRPr/>
            </a:pPr>
            <a:r>
              <a:rPr lang="en-US" sz="1800" b="1" dirty="0">
                <a:cs typeface="Times New Roman" panose="02020603050405020304" pitchFamily="18" charset="0"/>
              </a:rPr>
              <a:t>CE Regional and Hospital Operations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Three Regional CE Directors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Local CE Departments and Technicians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Local Parts and Supply Stock</a:t>
            </a:r>
          </a:p>
          <a:p>
            <a:pPr>
              <a:buFont typeface="Wingdings" panose="05000000000000000000" pitchFamily="2" charset="2"/>
              <a:buChar char="Ø"/>
              <a:defRPr/>
            </a:pPr>
            <a:r>
              <a:rPr lang="en-US" sz="1800" b="1" dirty="0">
                <a:cs typeface="Times New Roman" panose="02020603050405020304" pitchFamily="18" charset="0"/>
              </a:rPr>
              <a:t>Imaging Equipment Services Program</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Program Director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Regional Service Engineers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Centralized Parts Stock</a:t>
            </a:r>
          </a:p>
          <a:p>
            <a:pPr>
              <a:buFont typeface="Wingdings" panose="05000000000000000000" pitchFamily="2" charset="2"/>
              <a:buChar char="Ø"/>
              <a:defRPr/>
            </a:pPr>
            <a:r>
              <a:rPr lang="en-US" sz="1800" b="1" dirty="0">
                <a:cs typeface="Times New Roman" panose="02020603050405020304" pitchFamily="18" charset="0"/>
              </a:rPr>
              <a:t>Central Depot Repair Services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Program Supervisor</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Depot Clinical Engineers</a:t>
            </a:r>
          </a:p>
          <a:p>
            <a:pPr lvl="1">
              <a:buFont typeface="Wingdings" panose="05000000000000000000" pitchFamily="2" charset="2"/>
              <a:buChar char="§"/>
              <a:defRPr/>
            </a:pPr>
            <a:r>
              <a:rPr lang="en-US" sz="1600" dirty="0">
                <a:solidFill>
                  <a:schemeClr val="accent1">
                    <a:lumMod val="50000"/>
                  </a:schemeClr>
                </a:solidFill>
                <a:cs typeface="Times New Roman" panose="02020603050405020304" pitchFamily="18" charset="0"/>
              </a:rPr>
              <a:t>Centralized Parts Stock</a:t>
            </a:r>
          </a:p>
          <a:p>
            <a:pPr>
              <a:defRPr/>
            </a:pPr>
            <a:endParaRPr lang="en-US" altLang="en-US" dirty="0"/>
          </a:p>
        </p:txBody>
      </p:sp>
      <p:pic>
        <p:nvPicPr>
          <p:cNvPr id="6" name="Content Placeholder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1225900" y="1024932"/>
            <a:ext cx="4225896" cy="5028289"/>
          </a:xfrm>
          <a:prstGeom prst="rect">
            <a:avLst/>
          </a:prstGeom>
        </p:spPr>
      </p:pic>
    </p:spTree>
    <p:extLst>
      <p:ext uri="{BB962C8B-B14F-4D97-AF65-F5344CB8AC3E}">
        <p14:creationId xmlns:p14="http://schemas.microsoft.com/office/powerpoint/2010/main" val="167727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214" y="2006082"/>
            <a:ext cx="11076710" cy="1419120"/>
          </a:xfrm>
        </p:spPr>
        <p:txBody>
          <a:bodyPr>
            <a:normAutofit fontScale="90000"/>
          </a:bodyPr>
          <a:lstStyle/>
          <a:p>
            <a:pPr algn="ctr"/>
            <a:br>
              <a:rPr lang="en-US" dirty="0"/>
            </a:br>
            <a:br>
              <a:rPr lang="en-US" dirty="0"/>
            </a:br>
            <a:r>
              <a:rPr lang="en-US" dirty="0">
                <a:solidFill>
                  <a:srgbClr val="002060"/>
                </a:solidFill>
              </a:rPr>
              <a:t>Intermountain Healthcare</a:t>
            </a:r>
            <a:br>
              <a:rPr lang="en-US" dirty="0">
                <a:solidFill>
                  <a:srgbClr val="002060"/>
                </a:solidFill>
              </a:rPr>
            </a:br>
            <a:r>
              <a:rPr lang="en-US" dirty="0">
                <a:solidFill>
                  <a:srgbClr val="002060"/>
                </a:solidFill>
              </a:rPr>
              <a:t>CE and Imaging Equipment Service </a:t>
            </a:r>
            <a:br>
              <a:rPr lang="en-US" dirty="0">
                <a:solidFill>
                  <a:srgbClr val="002060"/>
                </a:solidFill>
              </a:rPr>
            </a:br>
            <a:r>
              <a:rPr lang="en-US" dirty="0">
                <a:solidFill>
                  <a:srgbClr val="002060"/>
                </a:solidFill>
              </a:rPr>
              <a:t>Initial Evaluation and Findings</a:t>
            </a:r>
          </a:p>
        </p:txBody>
      </p:sp>
    </p:spTree>
    <p:extLst>
      <p:ext uri="{BB962C8B-B14F-4D97-AF65-F5344CB8AC3E}">
        <p14:creationId xmlns:p14="http://schemas.microsoft.com/office/powerpoint/2010/main" val="2008534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6">
            <a:extLst>
              <a:ext uri="{FF2B5EF4-FFF2-40B4-BE49-F238E27FC236}">
                <a16:creationId xmlns:a16="http://schemas.microsoft.com/office/drawing/2014/main" id="{E56D9632-1112-45D2-8C97-B25D5858F477}"/>
              </a:ext>
            </a:extLst>
          </p:cNvPr>
          <p:cNvSpPr txBox="1">
            <a:spLocks/>
          </p:cNvSpPr>
          <p:nvPr/>
        </p:nvSpPr>
        <p:spPr>
          <a:xfrm>
            <a:off x="6324600" y="1974236"/>
            <a:ext cx="41910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2" indent="-342900">
              <a:buFont typeface="Arial" charset="0"/>
              <a:buChar char="•"/>
            </a:pPr>
            <a:r>
              <a:rPr lang="en-US" sz="2000" dirty="0">
                <a:solidFill>
                  <a:prstClr val="black"/>
                </a:solidFill>
                <a:latin typeface="Calibri"/>
              </a:rPr>
              <a:t>Risk management</a:t>
            </a:r>
          </a:p>
          <a:p>
            <a:pPr marL="342900" lvl="2" indent="-342900">
              <a:buFont typeface="Arial" charset="0"/>
              <a:buChar char="•"/>
            </a:pPr>
            <a:r>
              <a:rPr lang="en-US" sz="2000" dirty="0">
                <a:solidFill>
                  <a:prstClr val="black"/>
                </a:solidFill>
                <a:latin typeface="Calibri"/>
              </a:rPr>
              <a:t>Equipment standards</a:t>
            </a:r>
          </a:p>
          <a:p>
            <a:pPr marL="342900" lvl="2" indent="-342900">
              <a:buFont typeface="Arial" charset="0"/>
              <a:buChar char="•"/>
            </a:pPr>
            <a:r>
              <a:rPr lang="en-US" sz="2000" dirty="0">
                <a:solidFill>
                  <a:prstClr val="black"/>
                </a:solidFill>
                <a:latin typeface="Calibri"/>
              </a:rPr>
              <a:t>Scope of work</a:t>
            </a:r>
          </a:p>
          <a:p>
            <a:pPr marL="342900" lvl="2" indent="-342900">
              <a:buFont typeface="Arial" charset="0"/>
              <a:buChar char="•"/>
            </a:pPr>
            <a:r>
              <a:rPr lang="en-US" sz="2000" dirty="0">
                <a:solidFill>
                  <a:prstClr val="black"/>
                </a:solidFill>
                <a:latin typeface="Calibri"/>
              </a:rPr>
              <a:t>Service call requests</a:t>
            </a:r>
          </a:p>
          <a:p>
            <a:pPr marL="342900" lvl="2" indent="-342900">
              <a:buFont typeface="Arial" charset="0"/>
              <a:buChar char="•"/>
            </a:pPr>
            <a:r>
              <a:rPr lang="en-US" sz="2000" dirty="0">
                <a:solidFill>
                  <a:prstClr val="black"/>
                </a:solidFill>
                <a:latin typeface="Calibri"/>
              </a:rPr>
              <a:t>Data management</a:t>
            </a:r>
          </a:p>
          <a:p>
            <a:pPr marL="342900" lvl="2" indent="-342900">
              <a:buFont typeface="Arial" charset="0"/>
              <a:buChar char="•"/>
            </a:pPr>
            <a:r>
              <a:rPr lang="en-US" sz="2000" dirty="0">
                <a:solidFill>
                  <a:prstClr val="black"/>
                </a:solidFill>
                <a:latin typeface="Calibri"/>
              </a:rPr>
              <a:t>Specialization by facility – no cross-pollination or resource sharing</a:t>
            </a:r>
          </a:p>
          <a:p>
            <a:pPr marL="342900" lvl="2" indent="-342900">
              <a:buFont typeface="Arial" charset="0"/>
              <a:buChar char="•"/>
            </a:pPr>
            <a:r>
              <a:rPr lang="en-US" sz="2000" dirty="0">
                <a:solidFill>
                  <a:prstClr val="black"/>
                </a:solidFill>
                <a:latin typeface="Calibri"/>
              </a:rPr>
              <a:t>Inefficient management of capital equipment</a:t>
            </a:r>
          </a:p>
          <a:p>
            <a:pPr marL="285750" lvl="2" indent="-285750">
              <a:buFont typeface="Arial" charset="0"/>
              <a:buChar char="•"/>
            </a:pPr>
            <a:endParaRPr lang="en-US" sz="2000" dirty="0">
              <a:solidFill>
                <a:prstClr val="black"/>
              </a:solidFill>
              <a:latin typeface="Calibri"/>
            </a:endParaRPr>
          </a:p>
        </p:txBody>
      </p:sp>
      <p:sp>
        <p:nvSpPr>
          <p:cNvPr id="6" name="Title 1">
            <a:extLst>
              <a:ext uri="{FF2B5EF4-FFF2-40B4-BE49-F238E27FC236}">
                <a16:creationId xmlns:a16="http://schemas.microsoft.com/office/drawing/2014/main" id="{A2FB2F0E-ECD2-4FA1-8DCE-BC94B8B9D8F9}"/>
              </a:ext>
            </a:extLst>
          </p:cNvPr>
          <p:cNvSpPr txBox="1">
            <a:spLocks/>
          </p:cNvSpPr>
          <p:nvPr/>
        </p:nvSpPr>
        <p:spPr>
          <a:xfrm>
            <a:off x="2543579" y="462886"/>
            <a:ext cx="6289182" cy="122424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2400" b="1" dirty="0">
                <a:solidFill>
                  <a:sysClr val="windowText" lastClr="000000"/>
                </a:solidFill>
                <a:effectLst>
                  <a:outerShdw blurRad="38100" dist="38100" dir="2700000" algn="tl">
                    <a:srgbClr val="000000">
                      <a:alpha val="43137"/>
                    </a:srgbClr>
                  </a:outerShdw>
                </a:effectLst>
              </a:rPr>
              <a:t>Clinical Engineering</a:t>
            </a:r>
            <a:br>
              <a:rPr lang="en-US" sz="2400" b="1" dirty="0">
                <a:solidFill>
                  <a:sysClr val="windowText" lastClr="000000"/>
                </a:solidFill>
                <a:effectLst>
                  <a:outerShdw blurRad="38100" dist="38100" dir="2700000" algn="tl">
                    <a:srgbClr val="000000">
                      <a:alpha val="43137"/>
                    </a:srgbClr>
                  </a:outerShdw>
                </a:effectLst>
              </a:rPr>
            </a:br>
            <a:r>
              <a:rPr lang="en-US" sz="2400" b="1" dirty="0">
                <a:solidFill>
                  <a:sysClr val="windowText" lastClr="000000"/>
                </a:solidFill>
                <a:effectLst>
                  <a:outerShdw blurRad="38100" dist="38100" dir="2700000" algn="tl">
                    <a:srgbClr val="000000">
                      <a:alpha val="43137"/>
                    </a:srgbClr>
                  </a:outerShdw>
                </a:effectLst>
              </a:rPr>
              <a:t>Operational Variation</a:t>
            </a:r>
          </a:p>
        </p:txBody>
      </p:sp>
      <p:sp>
        <p:nvSpPr>
          <p:cNvPr id="8" name="Content Placeholder 6">
            <a:extLst>
              <a:ext uri="{FF2B5EF4-FFF2-40B4-BE49-F238E27FC236}">
                <a16:creationId xmlns:a16="http://schemas.microsoft.com/office/drawing/2014/main" id="{2A6A3D92-A538-49E5-AEF2-B560202AFFD8}"/>
              </a:ext>
            </a:extLst>
          </p:cNvPr>
          <p:cNvSpPr txBox="1">
            <a:spLocks/>
          </p:cNvSpPr>
          <p:nvPr/>
        </p:nvSpPr>
        <p:spPr>
          <a:xfrm>
            <a:off x="2041303" y="1965914"/>
            <a:ext cx="41910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2" indent="-342900">
              <a:buFont typeface="Arial" charset="0"/>
              <a:buChar char="•"/>
            </a:pPr>
            <a:r>
              <a:rPr lang="en-US" sz="2000" dirty="0">
                <a:solidFill>
                  <a:prstClr val="black"/>
                </a:solidFill>
                <a:latin typeface="Calibri"/>
              </a:rPr>
              <a:t>Reporting structures – separate teams with local accountability</a:t>
            </a:r>
          </a:p>
          <a:p>
            <a:pPr marL="342900" lvl="2" indent="-342900">
              <a:buFont typeface="Arial" charset="0"/>
              <a:buChar char="•"/>
            </a:pPr>
            <a:r>
              <a:rPr lang="en-US" sz="2000" dirty="0">
                <a:solidFill>
                  <a:prstClr val="black"/>
                </a:solidFill>
                <a:latin typeface="Calibri"/>
              </a:rPr>
              <a:t>Department managers/clinical staff managing service contracts and service expense</a:t>
            </a:r>
          </a:p>
          <a:p>
            <a:pPr marL="342900" lvl="2" indent="-342900">
              <a:buFont typeface="Arial" charset="0"/>
              <a:buChar char="•"/>
            </a:pPr>
            <a:r>
              <a:rPr lang="en-US" sz="2000" dirty="0">
                <a:solidFill>
                  <a:prstClr val="black"/>
                </a:solidFill>
                <a:latin typeface="Calibri"/>
              </a:rPr>
              <a:t>Levels of expertise and training</a:t>
            </a:r>
          </a:p>
          <a:p>
            <a:pPr marL="342900" lvl="2" indent="-342900">
              <a:buFont typeface="Arial" charset="0"/>
              <a:buChar char="•"/>
            </a:pPr>
            <a:r>
              <a:rPr lang="en-US" sz="2000" dirty="0">
                <a:solidFill>
                  <a:prstClr val="black"/>
                </a:solidFill>
                <a:latin typeface="Calibri"/>
              </a:rPr>
              <a:t>Parts inventory</a:t>
            </a:r>
          </a:p>
          <a:p>
            <a:pPr marL="342900" lvl="2" indent="-342900">
              <a:buFont typeface="Arial" charset="0"/>
              <a:buChar char="•"/>
            </a:pPr>
            <a:r>
              <a:rPr lang="en-US" sz="2000" dirty="0">
                <a:solidFill>
                  <a:prstClr val="black"/>
                </a:solidFill>
                <a:latin typeface="Calibri"/>
              </a:rPr>
              <a:t>Parts procurement</a:t>
            </a:r>
          </a:p>
          <a:p>
            <a:pPr marL="342900" lvl="2" indent="-342900">
              <a:buFont typeface="Arial" charset="0"/>
              <a:buChar char="•"/>
            </a:pPr>
            <a:r>
              <a:rPr lang="en-US" sz="2000" dirty="0">
                <a:solidFill>
                  <a:prstClr val="black"/>
                </a:solidFill>
                <a:latin typeface="Calibri"/>
              </a:rPr>
              <a:t>Service levels</a:t>
            </a:r>
          </a:p>
          <a:p>
            <a:pPr marL="342900" lvl="2" indent="-342900">
              <a:buFont typeface="Arial" charset="0"/>
              <a:buChar char="•"/>
            </a:pPr>
            <a:r>
              <a:rPr lang="en-US" sz="2000" dirty="0">
                <a:solidFill>
                  <a:prstClr val="black"/>
                </a:solidFill>
                <a:latin typeface="Calibri"/>
              </a:rPr>
              <a:t>Service models</a:t>
            </a:r>
          </a:p>
          <a:p>
            <a:pPr marL="285750" lvl="2" indent="-285750">
              <a:buFont typeface="Arial" charset="0"/>
              <a:buChar char="•"/>
            </a:pPr>
            <a:endParaRPr lang="en-US" sz="2000" dirty="0">
              <a:solidFill>
                <a:prstClr val="black"/>
              </a:solidFill>
              <a:latin typeface="Calibri"/>
            </a:endParaRPr>
          </a:p>
        </p:txBody>
      </p:sp>
    </p:spTree>
    <p:extLst>
      <p:ext uri="{BB962C8B-B14F-4D97-AF65-F5344CB8AC3E}">
        <p14:creationId xmlns:p14="http://schemas.microsoft.com/office/powerpoint/2010/main" val="2511720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88916" y="264494"/>
            <a:ext cx="4901541" cy="521329"/>
          </a:xfrm>
        </p:spPr>
        <p:txBody>
          <a:bodyPr>
            <a:normAutofit/>
          </a:bodyPr>
          <a:lstStyle/>
          <a:p>
            <a:r>
              <a:rPr lang="en-US" sz="2800" dirty="0"/>
              <a:t>Imaging Service Delivery Process</a:t>
            </a:r>
            <a:endParaRPr lang="en-US" i="1" dirty="0"/>
          </a:p>
        </p:txBody>
      </p:sp>
      <p:graphicFrame>
        <p:nvGraphicFramePr>
          <p:cNvPr id="6" name="Content Placeholder 3"/>
          <p:cNvGraphicFramePr>
            <a:graphicFrameLocks/>
          </p:cNvGraphicFramePr>
          <p:nvPr>
            <p:extLst>
              <p:ext uri="{D42A27DB-BD31-4B8C-83A1-F6EECF244321}">
                <p14:modId xmlns:p14="http://schemas.microsoft.com/office/powerpoint/2010/main" val="3029457250"/>
              </p:ext>
            </p:extLst>
          </p:nvPr>
        </p:nvGraphicFramePr>
        <p:xfrm>
          <a:off x="2220686" y="944444"/>
          <a:ext cx="8229600" cy="52800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5584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519545" y="192079"/>
            <a:ext cx="11076710" cy="481954"/>
          </a:xfrm>
        </p:spPr>
        <p:txBody>
          <a:bodyPr>
            <a:normAutofit fontScale="90000"/>
          </a:bodyPr>
          <a:lstStyle/>
          <a:p>
            <a:r>
              <a:rPr lang="en-US" sz="3200" dirty="0"/>
              <a:t>Operational Feedback</a:t>
            </a:r>
            <a:endParaRPr lang="en-US" i="1" dirty="0"/>
          </a:p>
        </p:txBody>
      </p:sp>
      <p:sp>
        <p:nvSpPr>
          <p:cNvPr id="6" name="TextBox 5"/>
          <p:cNvSpPr txBox="1"/>
          <p:nvPr/>
        </p:nvSpPr>
        <p:spPr>
          <a:xfrm>
            <a:off x="519545" y="693423"/>
            <a:ext cx="5745708" cy="369332"/>
          </a:xfrm>
          <a:prstGeom prst="rect">
            <a:avLst/>
          </a:prstGeom>
          <a:noFill/>
        </p:spPr>
        <p:txBody>
          <a:bodyPr wrap="square" rtlCol="0">
            <a:spAutoFit/>
          </a:bodyPr>
          <a:lstStyle/>
          <a:p>
            <a:r>
              <a:rPr lang="en-US" dirty="0"/>
              <a:t>Based on 100 Imaging Operational Survey Results </a:t>
            </a:r>
          </a:p>
        </p:txBody>
      </p:sp>
      <p:graphicFrame>
        <p:nvGraphicFramePr>
          <p:cNvPr id="7" name="Chart 6"/>
          <p:cNvGraphicFramePr/>
          <p:nvPr>
            <p:extLst>
              <p:ext uri="{D42A27DB-BD31-4B8C-83A1-F6EECF244321}">
                <p14:modId xmlns:p14="http://schemas.microsoft.com/office/powerpoint/2010/main" val="1269864516"/>
              </p:ext>
            </p:extLst>
          </p:nvPr>
        </p:nvGraphicFramePr>
        <p:xfrm>
          <a:off x="1258380" y="1161663"/>
          <a:ext cx="8679976" cy="343120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rot="18563123">
            <a:off x="1217832" y="4759441"/>
            <a:ext cx="1855245" cy="584775"/>
          </a:xfrm>
          <a:prstGeom prst="rect">
            <a:avLst/>
          </a:prstGeom>
          <a:noFill/>
        </p:spPr>
        <p:txBody>
          <a:bodyPr wrap="square" rtlCol="0">
            <a:spAutoFit/>
          </a:bodyPr>
          <a:lstStyle/>
          <a:p>
            <a:r>
              <a:rPr lang="en-US" sz="1600" dirty="0"/>
              <a:t>Don’t know when PM is scheduled</a:t>
            </a:r>
          </a:p>
        </p:txBody>
      </p:sp>
      <p:sp>
        <p:nvSpPr>
          <p:cNvPr id="9" name="TextBox 8"/>
          <p:cNvSpPr txBox="1"/>
          <p:nvPr/>
        </p:nvSpPr>
        <p:spPr>
          <a:xfrm rot="18563123">
            <a:off x="2119775" y="4756954"/>
            <a:ext cx="1934048" cy="584775"/>
          </a:xfrm>
          <a:prstGeom prst="rect">
            <a:avLst/>
          </a:prstGeom>
          <a:noFill/>
        </p:spPr>
        <p:txBody>
          <a:bodyPr wrap="square" rtlCol="0">
            <a:spAutoFit/>
          </a:bodyPr>
          <a:lstStyle/>
          <a:p>
            <a:r>
              <a:rPr lang="en-US" sz="1600" dirty="0"/>
              <a:t>No comprehensive inventory</a:t>
            </a:r>
          </a:p>
        </p:txBody>
      </p:sp>
      <p:sp>
        <p:nvSpPr>
          <p:cNvPr id="10" name="TextBox 9"/>
          <p:cNvSpPr txBox="1"/>
          <p:nvPr/>
        </p:nvSpPr>
        <p:spPr>
          <a:xfrm rot="18563123">
            <a:off x="2667871" y="5005027"/>
            <a:ext cx="2475145" cy="584775"/>
          </a:xfrm>
          <a:prstGeom prst="rect">
            <a:avLst/>
          </a:prstGeom>
          <a:noFill/>
        </p:spPr>
        <p:txBody>
          <a:bodyPr wrap="square" rtlCol="0">
            <a:spAutoFit/>
          </a:bodyPr>
          <a:lstStyle/>
          <a:p>
            <a:r>
              <a:rPr lang="en-US" sz="1600" dirty="0"/>
              <a:t>Not aware of which equip is under service contract</a:t>
            </a:r>
          </a:p>
        </p:txBody>
      </p:sp>
      <p:sp>
        <p:nvSpPr>
          <p:cNvPr id="11" name="TextBox 10"/>
          <p:cNvSpPr txBox="1"/>
          <p:nvPr/>
        </p:nvSpPr>
        <p:spPr>
          <a:xfrm rot="18563123">
            <a:off x="3862037" y="4959012"/>
            <a:ext cx="2401150" cy="584775"/>
          </a:xfrm>
          <a:prstGeom prst="rect">
            <a:avLst/>
          </a:prstGeom>
          <a:noFill/>
        </p:spPr>
        <p:txBody>
          <a:bodyPr wrap="square" rtlCol="0">
            <a:spAutoFit/>
          </a:bodyPr>
          <a:lstStyle/>
          <a:p>
            <a:r>
              <a:rPr lang="en-US" sz="1600" dirty="0"/>
              <a:t>Don’t understand hrs of equipment coverage</a:t>
            </a:r>
          </a:p>
        </p:txBody>
      </p:sp>
      <p:sp>
        <p:nvSpPr>
          <p:cNvPr id="12" name="TextBox 11"/>
          <p:cNvSpPr txBox="1"/>
          <p:nvPr/>
        </p:nvSpPr>
        <p:spPr>
          <a:xfrm rot="18563123">
            <a:off x="4882618" y="4948068"/>
            <a:ext cx="2429472" cy="584775"/>
          </a:xfrm>
          <a:prstGeom prst="rect">
            <a:avLst/>
          </a:prstGeom>
          <a:noFill/>
        </p:spPr>
        <p:txBody>
          <a:bodyPr wrap="square" rtlCol="0">
            <a:spAutoFit/>
          </a:bodyPr>
          <a:lstStyle/>
          <a:p>
            <a:r>
              <a:rPr lang="en-US" sz="1600" dirty="0"/>
              <a:t>PMs performed during norm business hours</a:t>
            </a:r>
          </a:p>
        </p:txBody>
      </p:sp>
      <p:sp>
        <p:nvSpPr>
          <p:cNvPr id="13" name="TextBox 12"/>
          <p:cNvSpPr txBox="1"/>
          <p:nvPr/>
        </p:nvSpPr>
        <p:spPr>
          <a:xfrm rot="18563123">
            <a:off x="5843165" y="4981204"/>
            <a:ext cx="2411819" cy="584775"/>
          </a:xfrm>
          <a:prstGeom prst="rect">
            <a:avLst/>
          </a:prstGeom>
          <a:noFill/>
        </p:spPr>
        <p:txBody>
          <a:bodyPr wrap="square" rtlCol="0">
            <a:spAutoFit/>
          </a:bodyPr>
          <a:lstStyle/>
          <a:p>
            <a:r>
              <a:rPr lang="en-US" sz="1600" dirty="0"/>
              <a:t>No escalation procedure for extended downtime</a:t>
            </a:r>
          </a:p>
        </p:txBody>
      </p:sp>
      <p:sp>
        <p:nvSpPr>
          <p:cNvPr id="14" name="TextBox 13"/>
          <p:cNvSpPr txBox="1"/>
          <p:nvPr/>
        </p:nvSpPr>
        <p:spPr>
          <a:xfrm rot="18563123">
            <a:off x="7009618" y="4911920"/>
            <a:ext cx="2232534" cy="584775"/>
          </a:xfrm>
          <a:prstGeom prst="rect">
            <a:avLst/>
          </a:prstGeom>
          <a:noFill/>
        </p:spPr>
        <p:txBody>
          <a:bodyPr wrap="square" rtlCol="0">
            <a:spAutoFit/>
          </a:bodyPr>
          <a:lstStyle/>
          <a:p>
            <a:r>
              <a:rPr lang="en-US" sz="1600" dirty="0"/>
              <a:t>Don’t track equipment downtime</a:t>
            </a:r>
          </a:p>
        </p:txBody>
      </p:sp>
    </p:spTree>
    <p:extLst>
      <p:ext uri="{BB962C8B-B14F-4D97-AF65-F5344CB8AC3E}">
        <p14:creationId xmlns:p14="http://schemas.microsoft.com/office/powerpoint/2010/main" val="2911821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0" y="0"/>
            <a:ext cx="5047861" cy="1026367"/>
          </a:xfrm>
        </p:spPr>
        <p:txBody>
          <a:bodyPr>
            <a:noAutofit/>
          </a:bodyPr>
          <a:lstStyle/>
          <a:p>
            <a:r>
              <a:rPr lang="en-US" sz="3200" dirty="0"/>
              <a:t>Imaging Service Call Process </a:t>
            </a:r>
            <a:br>
              <a:rPr lang="en-US" sz="3200" dirty="0"/>
            </a:br>
            <a:r>
              <a:rPr lang="en-US" sz="2000" i="1" dirty="0"/>
              <a:t>Previous</a:t>
            </a:r>
            <a:endParaRPr lang="en-US" sz="3200" i="1" dirty="0">
              <a:effectLst/>
            </a:endParaRPr>
          </a:p>
        </p:txBody>
      </p:sp>
      <p:graphicFrame>
        <p:nvGraphicFramePr>
          <p:cNvPr id="6" name="Diagram 5"/>
          <p:cNvGraphicFramePr/>
          <p:nvPr>
            <p:extLst>
              <p:ext uri="{D42A27DB-BD31-4B8C-83A1-F6EECF244321}">
                <p14:modId xmlns:p14="http://schemas.microsoft.com/office/powerpoint/2010/main" val="1977129839"/>
              </p:ext>
            </p:extLst>
          </p:nvPr>
        </p:nvGraphicFramePr>
        <p:xfrm>
          <a:off x="1744826" y="1026367"/>
          <a:ext cx="8378889" cy="4437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2340465" y="5620691"/>
            <a:ext cx="7187610" cy="584775"/>
          </a:xfrm>
          <a:prstGeom prst="rect">
            <a:avLst/>
          </a:prstGeom>
          <a:solidFill>
            <a:srgbClr val="FF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600" dirty="0"/>
              <a:t>Inconsistent Quarterly Vendor Discussions: Service Events, Equipment Uptime, Overtime Billing Questions &amp; PM History</a:t>
            </a:r>
          </a:p>
        </p:txBody>
      </p:sp>
    </p:spTree>
    <p:extLst>
      <p:ext uri="{BB962C8B-B14F-4D97-AF65-F5344CB8AC3E}">
        <p14:creationId xmlns:p14="http://schemas.microsoft.com/office/powerpoint/2010/main" val="54705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26238" y="133834"/>
            <a:ext cx="11076710" cy="1042658"/>
          </a:xfrm>
        </p:spPr>
        <p:txBody>
          <a:bodyPr>
            <a:normAutofit/>
          </a:bodyPr>
          <a:lstStyle/>
          <a:p>
            <a:r>
              <a:rPr lang="en-US" sz="2800" dirty="0"/>
              <a:t>Equipment Service</a:t>
            </a:r>
            <a:br>
              <a:rPr lang="en-US" sz="2800" dirty="0"/>
            </a:br>
            <a:r>
              <a:rPr lang="en-US" sz="2800" dirty="0"/>
              <a:t>Analysis &amp; Planning</a:t>
            </a:r>
          </a:p>
        </p:txBody>
      </p:sp>
      <p:sp>
        <p:nvSpPr>
          <p:cNvPr id="24" name="Rectangle 2"/>
          <p:cNvSpPr>
            <a:spLocks noChangeArrowheads="1"/>
          </p:cNvSpPr>
          <p:nvPr/>
        </p:nvSpPr>
        <p:spPr bwMode="auto">
          <a:xfrm>
            <a:off x="2181006" y="1429861"/>
            <a:ext cx="8054675" cy="1704534"/>
          </a:xfrm>
          <a:prstGeom prst="rect">
            <a:avLst/>
          </a:prstGeom>
          <a:solidFill>
            <a:srgbClr val="FFFFFF">
              <a:alpha val="39999"/>
            </a:srgbClr>
          </a:solidFill>
          <a:ln w="25400">
            <a:solidFill>
              <a:schemeClr val="tx1"/>
            </a:solidFill>
            <a:miter lim="800000"/>
            <a:headEnd/>
            <a:tailEnd/>
          </a:ln>
          <a:effectLst/>
        </p:spPr>
        <p:txBody>
          <a:bodyPr wrap="none" anchor="ctr"/>
          <a:lstStyle/>
          <a:p>
            <a:endParaRPr lang="en-US"/>
          </a:p>
        </p:txBody>
      </p:sp>
      <p:sp>
        <p:nvSpPr>
          <p:cNvPr id="25" name="Rectangle 35"/>
          <p:cNvSpPr>
            <a:spLocks noChangeArrowheads="1"/>
          </p:cNvSpPr>
          <p:nvPr/>
        </p:nvSpPr>
        <p:spPr bwMode="auto">
          <a:xfrm>
            <a:off x="2181006" y="1441302"/>
            <a:ext cx="1601788" cy="1663700"/>
          </a:xfrm>
          <a:prstGeom prst="rect">
            <a:avLst/>
          </a:prstGeom>
          <a:solidFill>
            <a:srgbClr val="003399"/>
          </a:solidFill>
          <a:ln w="25400">
            <a:solidFill>
              <a:schemeClr val="tx1"/>
            </a:solidFill>
            <a:miter lim="800000"/>
            <a:headEnd/>
            <a:tailEnd/>
          </a:ln>
          <a:effectLst/>
        </p:spPr>
        <p:txBody>
          <a:bodyPr wrap="none" anchor="ctr"/>
          <a:lstStyle/>
          <a:p>
            <a:endParaRPr lang="en-US"/>
          </a:p>
        </p:txBody>
      </p:sp>
      <p:sp>
        <p:nvSpPr>
          <p:cNvPr id="26" name="Text Box 36"/>
          <p:cNvSpPr txBox="1">
            <a:spLocks noChangeArrowheads="1"/>
          </p:cNvSpPr>
          <p:nvPr/>
        </p:nvSpPr>
        <p:spPr bwMode="auto">
          <a:xfrm>
            <a:off x="2304707" y="1649636"/>
            <a:ext cx="1295148" cy="914280"/>
          </a:xfrm>
          <a:prstGeom prst="rect">
            <a:avLst/>
          </a:prstGeom>
          <a:noFill/>
          <a:ln w="9525">
            <a:noFill/>
            <a:miter lim="800000"/>
            <a:headEnd/>
            <a:tailEnd/>
          </a:ln>
          <a:effectLst/>
        </p:spPr>
        <p:txBody>
          <a:bodyPr wrap="none" lIns="82479" tIns="41239" rIns="82479" bIns="41239">
            <a:spAutoFit/>
          </a:bodyPr>
          <a:lstStyle/>
          <a:p>
            <a:pPr algn="ctr" defTabSz="825500"/>
            <a:r>
              <a:rPr lang="en-US" dirty="0">
                <a:solidFill>
                  <a:schemeClr val="bg1"/>
                </a:solidFill>
                <a:latin typeface="Arial" charset="0"/>
              </a:rPr>
              <a:t>To Reliably</a:t>
            </a:r>
            <a:br>
              <a:rPr lang="en-US" dirty="0">
                <a:solidFill>
                  <a:schemeClr val="bg1"/>
                </a:solidFill>
                <a:latin typeface="Arial" charset="0"/>
              </a:rPr>
            </a:br>
            <a:r>
              <a:rPr lang="en-US" dirty="0">
                <a:solidFill>
                  <a:schemeClr val="bg1"/>
                </a:solidFill>
                <a:latin typeface="Arial" charset="0"/>
              </a:rPr>
              <a:t>Influence</a:t>
            </a:r>
            <a:br>
              <a:rPr lang="en-US" dirty="0">
                <a:solidFill>
                  <a:schemeClr val="bg1"/>
                </a:solidFill>
                <a:latin typeface="Arial" charset="0"/>
              </a:rPr>
            </a:br>
            <a:r>
              <a:rPr lang="en-US" dirty="0">
                <a:solidFill>
                  <a:schemeClr val="bg1"/>
                </a:solidFill>
                <a:latin typeface="Arial" charset="0"/>
              </a:rPr>
              <a:t>These</a:t>
            </a:r>
          </a:p>
        </p:txBody>
      </p:sp>
      <p:sp>
        <p:nvSpPr>
          <p:cNvPr id="42" name="Freeform 13"/>
          <p:cNvSpPr>
            <a:spLocks/>
          </p:cNvSpPr>
          <p:nvPr/>
        </p:nvSpPr>
        <p:spPr bwMode="auto">
          <a:xfrm>
            <a:off x="4418868" y="2001093"/>
            <a:ext cx="604838" cy="1054100"/>
          </a:xfrm>
          <a:custGeom>
            <a:avLst/>
            <a:gdLst/>
            <a:ahLst/>
            <a:cxnLst>
              <a:cxn ang="0">
                <a:pos x="847" y="0"/>
              </a:cxn>
              <a:cxn ang="0">
                <a:pos x="604" y="92"/>
              </a:cxn>
              <a:cxn ang="0">
                <a:pos x="396" y="234"/>
              </a:cxn>
              <a:cxn ang="0">
                <a:pos x="229" y="414"/>
              </a:cxn>
              <a:cxn ang="0">
                <a:pos x="102" y="625"/>
              </a:cxn>
              <a:cxn ang="0">
                <a:pos x="27" y="856"/>
              </a:cxn>
              <a:cxn ang="0">
                <a:pos x="0" y="1103"/>
              </a:cxn>
              <a:cxn ang="0">
                <a:pos x="29" y="1352"/>
              </a:cxn>
              <a:cxn ang="0">
                <a:pos x="119" y="1600"/>
              </a:cxn>
            </a:cxnLst>
            <a:rect l="0" t="0" r="r" b="b"/>
            <a:pathLst>
              <a:path w="847" h="1600">
                <a:moveTo>
                  <a:pt x="847" y="0"/>
                </a:moveTo>
                <a:lnTo>
                  <a:pt x="604" y="92"/>
                </a:lnTo>
                <a:lnTo>
                  <a:pt x="396" y="234"/>
                </a:lnTo>
                <a:lnTo>
                  <a:pt x="229" y="414"/>
                </a:lnTo>
                <a:lnTo>
                  <a:pt x="102" y="625"/>
                </a:lnTo>
                <a:lnTo>
                  <a:pt x="27" y="856"/>
                </a:lnTo>
                <a:lnTo>
                  <a:pt x="0" y="1103"/>
                </a:lnTo>
                <a:lnTo>
                  <a:pt x="29" y="1352"/>
                </a:lnTo>
                <a:lnTo>
                  <a:pt x="119" y="1600"/>
                </a:lnTo>
              </a:path>
            </a:pathLst>
          </a:custGeom>
          <a:noFill/>
          <a:ln w="34925">
            <a:solidFill>
              <a:srgbClr val="003399"/>
            </a:solidFill>
            <a:prstDash val="solid"/>
            <a:round/>
            <a:headEnd/>
            <a:tailEnd/>
          </a:ln>
        </p:spPr>
        <p:txBody>
          <a:bodyPr/>
          <a:lstStyle/>
          <a:p>
            <a:endParaRPr lang="en-US"/>
          </a:p>
        </p:txBody>
      </p:sp>
      <p:sp>
        <p:nvSpPr>
          <p:cNvPr id="43" name="Freeform 15"/>
          <p:cNvSpPr>
            <a:spLocks/>
          </p:cNvSpPr>
          <p:nvPr/>
        </p:nvSpPr>
        <p:spPr bwMode="auto">
          <a:xfrm>
            <a:off x="5272147" y="1651206"/>
            <a:ext cx="2289175" cy="273050"/>
          </a:xfrm>
          <a:custGeom>
            <a:avLst/>
            <a:gdLst/>
            <a:ahLst/>
            <a:cxnLst>
              <a:cxn ang="0">
                <a:pos x="0" y="217"/>
              </a:cxn>
              <a:cxn ang="0">
                <a:pos x="475" y="92"/>
              </a:cxn>
              <a:cxn ang="0">
                <a:pos x="1073" y="13"/>
              </a:cxn>
              <a:cxn ang="0">
                <a:pos x="1661" y="13"/>
              </a:cxn>
            </a:cxnLst>
            <a:rect l="0" t="0" r="r" b="b"/>
            <a:pathLst>
              <a:path w="1661" h="217">
                <a:moveTo>
                  <a:pt x="0" y="217"/>
                </a:moveTo>
                <a:cubicBezTo>
                  <a:pt x="148" y="171"/>
                  <a:pt x="296" y="126"/>
                  <a:pt x="475" y="92"/>
                </a:cubicBezTo>
                <a:cubicBezTo>
                  <a:pt x="654" y="58"/>
                  <a:pt x="875" y="26"/>
                  <a:pt x="1073" y="13"/>
                </a:cubicBezTo>
                <a:cubicBezTo>
                  <a:pt x="1271" y="0"/>
                  <a:pt x="1466" y="6"/>
                  <a:pt x="1661" y="13"/>
                </a:cubicBezTo>
              </a:path>
            </a:pathLst>
          </a:custGeom>
          <a:noFill/>
          <a:ln w="34925" cap="flat" cmpd="sng">
            <a:solidFill>
              <a:srgbClr val="003399"/>
            </a:solidFill>
            <a:prstDash val="solid"/>
            <a:round/>
            <a:headEnd type="none" w="sm" len="sm"/>
            <a:tailEnd type="none" w="med" len="med"/>
          </a:ln>
          <a:effectLst/>
        </p:spPr>
        <p:txBody>
          <a:bodyPr/>
          <a:lstStyle/>
          <a:p>
            <a:endParaRPr lang="en-US"/>
          </a:p>
        </p:txBody>
      </p:sp>
      <p:grpSp>
        <p:nvGrpSpPr>
          <p:cNvPr id="44" name="Group 44"/>
          <p:cNvGrpSpPr>
            <a:grpSpLocks/>
          </p:cNvGrpSpPr>
          <p:nvPr/>
        </p:nvGrpSpPr>
        <p:grpSpPr bwMode="auto">
          <a:xfrm>
            <a:off x="3978217" y="2258401"/>
            <a:ext cx="1317625" cy="608013"/>
            <a:chOff x="660" y="350"/>
            <a:chExt cx="921" cy="394"/>
          </a:xfrm>
        </p:grpSpPr>
        <p:sp>
          <p:nvSpPr>
            <p:cNvPr id="45" name="Oval 45"/>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46" name="Oval 46"/>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grpSp>
        <p:nvGrpSpPr>
          <p:cNvPr id="47" name="Group 47"/>
          <p:cNvGrpSpPr>
            <a:grpSpLocks/>
          </p:cNvGrpSpPr>
          <p:nvPr/>
        </p:nvGrpSpPr>
        <p:grpSpPr bwMode="auto">
          <a:xfrm>
            <a:off x="5461877" y="1464195"/>
            <a:ext cx="1317625" cy="606425"/>
            <a:chOff x="660" y="350"/>
            <a:chExt cx="921" cy="394"/>
          </a:xfrm>
        </p:grpSpPr>
        <p:sp>
          <p:nvSpPr>
            <p:cNvPr id="48" name="Oval 48"/>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49" name="Oval 49"/>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grpSp>
        <p:nvGrpSpPr>
          <p:cNvPr id="50" name="Group 54"/>
          <p:cNvGrpSpPr>
            <a:grpSpLocks/>
          </p:cNvGrpSpPr>
          <p:nvPr/>
        </p:nvGrpSpPr>
        <p:grpSpPr bwMode="auto">
          <a:xfrm>
            <a:off x="7792562" y="1446447"/>
            <a:ext cx="1317625" cy="606425"/>
            <a:chOff x="660" y="350"/>
            <a:chExt cx="921" cy="394"/>
          </a:xfrm>
        </p:grpSpPr>
        <p:sp>
          <p:nvSpPr>
            <p:cNvPr id="51" name="Oval 55"/>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52" name="Oval 56"/>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sp>
        <p:nvSpPr>
          <p:cNvPr id="53" name="Freeform 16"/>
          <p:cNvSpPr>
            <a:spLocks/>
          </p:cNvSpPr>
          <p:nvPr/>
        </p:nvSpPr>
        <p:spPr bwMode="auto">
          <a:xfrm rot="21099868">
            <a:off x="7580735" y="1628121"/>
            <a:ext cx="103141" cy="65387"/>
          </a:xfrm>
          <a:custGeom>
            <a:avLst/>
            <a:gdLst/>
            <a:ahLst/>
            <a:cxnLst>
              <a:cxn ang="0">
                <a:pos x="17" y="0"/>
              </a:cxn>
              <a:cxn ang="0">
                <a:pos x="203" y="82"/>
              </a:cxn>
              <a:cxn ang="0">
                <a:pos x="0" y="98"/>
              </a:cxn>
              <a:cxn ang="0">
                <a:pos x="17" y="0"/>
              </a:cxn>
            </a:cxnLst>
            <a:rect l="0" t="0" r="r" b="b"/>
            <a:pathLst>
              <a:path w="203" h="98">
                <a:moveTo>
                  <a:pt x="17" y="0"/>
                </a:moveTo>
                <a:lnTo>
                  <a:pt x="203" y="82"/>
                </a:lnTo>
                <a:lnTo>
                  <a:pt x="0" y="98"/>
                </a:lnTo>
                <a:lnTo>
                  <a:pt x="17" y="0"/>
                </a:lnTo>
                <a:close/>
              </a:path>
            </a:pathLst>
          </a:custGeom>
          <a:solidFill>
            <a:srgbClr val="003399"/>
          </a:solidFill>
          <a:ln w="34925">
            <a:solidFill>
              <a:srgbClr val="003399"/>
            </a:solidFill>
            <a:prstDash val="solid"/>
            <a:round/>
            <a:headEnd/>
            <a:tailEnd/>
          </a:ln>
        </p:spPr>
        <p:txBody>
          <a:bodyPr/>
          <a:lstStyle/>
          <a:p>
            <a:endParaRPr lang="en-US"/>
          </a:p>
        </p:txBody>
      </p:sp>
      <p:sp>
        <p:nvSpPr>
          <p:cNvPr id="54" name="Freeform 14"/>
          <p:cNvSpPr>
            <a:spLocks/>
          </p:cNvSpPr>
          <p:nvPr/>
        </p:nvSpPr>
        <p:spPr bwMode="auto">
          <a:xfrm>
            <a:off x="4987429" y="1942860"/>
            <a:ext cx="144462" cy="74612"/>
          </a:xfrm>
          <a:custGeom>
            <a:avLst/>
            <a:gdLst/>
            <a:ahLst/>
            <a:cxnLst>
              <a:cxn ang="0">
                <a:pos x="0" y="24"/>
              </a:cxn>
              <a:cxn ang="0">
                <a:pos x="202" y="0"/>
              </a:cxn>
              <a:cxn ang="0">
                <a:pos x="34" y="117"/>
              </a:cxn>
              <a:cxn ang="0">
                <a:pos x="0" y="24"/>
              </a:cxn>
            </a:cxnLst>
            <a:rect l="0" t="0" r="r" b="b"/>
            <a:pathLst>
              <a:path w="202" h="117">
                <a:moveTo>
                  <a:pt x="0" y="24"/>
                </a:moveTo>
                <a:lnTo>
                  <a:pt x="202" y="0"/>
                </a:lnTo>
                <a:lnTo>
                  <a:pt x="34" y="117"/>
                </a:lnTo>
                <a:lnTo>
                  <a:pt x="0" y="24"/>
                </a:lnTo>
                <a:close/>
              </a:path>
            </a:pathLst>
          </a:custGeom>
          <a:solidFill>
            <a:srgbClr val="003399"/>
          </a:solidFill>
          <a:ln w="34925">
            <a:solidFill>
              <a:srgbClr val="003399"/>
            </a:solidFill>
            <a:prstDash val="solid"/>
            <a:round/>
            <a:headEnd/>
            <a:tailEnd/>
          </a:ln>
        </p:spPr>
        <p:txBody>
          <a:bodyPr/>
          <a:lstStyle/>
          <a:p>
            <a:endParaRPr lang="en-US"/>
          </a:p>
        </p:txBody>
      </p:sp>
      <p:sp>
        <p:nvSpPr>
          <p:cNvPr id="55" name="Text Box 57"/>
          <p:cNvSpPr txBox="1">
            <a:spLocks noChangeArrowheads="1"/>
          </p:cNvSpPr>
          <p:nvPr/>
        </p:nvSpPr>
        <p:spPr bwMode="auto">
          <a:xfrm>
            <a:off x="7887491" y="1537819"/>
            <a:ext cx="1030588" cy="403371"/>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Clinical </a:t>
            </a:r>
          </a:p>
          <a:p>
            <a:pPr algn="ctr" defTabSz="825500">
              <a:lnSpc>
                <a:spcPct val="80000"/>
              </a:lnSpc>
            </a:pPr>
            <a:r>
              <a:rPr lang="en-US" sz="1300" dirty="0">
                <a:latin typeface="Arial" charset="0"/>
              </a:rPr>
              <a:t>Excellence</a:t>
            </a:r>
          </a:p>
        </p:txBody>
      </p:sp>
      <p:sp>
        <p:nvSpPr>
          <p:cNvPr id="56" name="Text Box 53"/>
          <p:cNvSpPr txBox="1">
            <a:spLocks noChangeArrowheads="1"/>
          </p:cNvSpPr>
          <p:nvPr/>
        </p:nvSpPr>
        <p:spPr bwMode="auto">
          <a:xfrm>
            <a:off x="5578644" y="1572492"/>
            <a:ext cx="1096965" cy="403225"/>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Operational</a:t>
            </a:r>
          </a:p>
          <a:p>
            <a:pPr algn="ctr" defTabSz="825500">
              <a:lnSpc>
                <a:spcPct val="80000"/>
              </a:lnSpc>
            </a:pPr>
            <a:r>
              <a:rPr lang="en-US" sz="1300" dirty="0">
                <a:latin typeface="Arial" charset="0"/>
              </a:rPr>
              <a:t>Costs</a:t>
            </a:r>
          </a:p>
        </p:txBody>
      </p:sp>
      <p:sp>
        <p:nvSpPr>
          <p:cNvPr id="57" name="Text Box 52"/>
          <p:cNvSpPr txBox="1">
            <a:spLocks noChangeArrowheads="1"/>
          </p:cNvSpPr>
          <p:nvPr/>
        </p:nvSpPr>
        <p:spPr bwMode="auto">
          <a:xfrm>
            <a:off x="4016214" y="2362304"/>
            <a:ext cx="1225553" cy="403225"/>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Capital</a:t>
            </a:r>
          </a:p>
          <a:p>
            <a:pPr algn="ctr" defTabSz="825500">
              <a:lnSpc>
                <a:spcPct val="80000"/>
              </a:lnSpc>
            </a:pPr>
            <a:r>
              <a:rPr lang="en-US" sz="1300" dirty="0">
                <a:latin typeface="Arial" charset="0"/>
              </a:rPr>
              <a:t>Expenditures</a:t>
            </a:r>
          </a:p>
        </p:txBody>
      </p:sp>
      <p:sp>
        <p:nvSpPr>
          <p:cNvPr id="58" name="Rectangle 3"/>
          <p:cNvSpPr>
            <a:spLocks noChangeArrowheads="1"/>
          </p:cNvSpPr>
          <p:nvPr/>
        </p:nvSpPr>
        <p:spPr bwMode="auto">
          <a:xfrm>
            <a:off x="2345373" y="3425806"/>
            <a:ext cx="7890308" cy="2455863"/>
          </a:xfrm>
          <a:prstGeom prst="rect">
            <a:avLst/>
          </a:prstGeom>
          <a:solidFill>
            <a:srgbClr val="FFFFFF">
              <a:alpha val="39999"/>
            </a:srgbClr>
          </a:solidFill>
          <a:ln w="25400">
            <a:solidFill>
              <a:schemeClr val="tx1"/>
            </a:solidFill>
            <a:miter lim="800000"/>
            <a:headEnd/>
            <a:tailEnd/>
          </a:ln>
          <a:effectLst/>
        </p:spPr>
        <p:txBody>
          <a:bodyPr wrap="none" anchor="ctr"/>
          <a:lstStyle/>
          <a:p>
            <a:endParaRPr lang="en-US"/>
          </a:p>
        </p:txBody>
      </p:sp>
      <p:sp>
        <p:nvSpPr>
          <p:cNvPr id="59" name="Rectangle 37"/>
          <p:cNvSpPr>
            <a:spLocks noChangeArrowheads="1"/>
          </p:cNvSpPr>
          <p:nvPr/>
        </p:nvSpPr>
        <p:spPr bwMode="auto">
          <a:xfrm>
            <a:off x="2175617" y="3425806"/>
            <a:ext cx="1647825" cy="2455863"/>
          </a:xfrm>
          <a:prstGeom prst="rect">
            <a:avLst/>
          </a:prstGeom>
          <a:solidFill>
            <a:srgbClr val="003399"/>
          </a:solidFill>
          <a:ln w="25400">
            <a:solidFill>
              <a:schemeClr val="tx1"/>
            </a:solidFill>
            <a:miter lim="800000"/>
            <a:headEnd/>
            <a:tailEnd/>
          </a:ln>
          <a:effectLst/>
        </p:spPr>
        <p:txBody>
          <a:bodyPr wrap="none" anchor="ctr"/>
          <a:lstStyle/>
          <a:p>
            <a:endParaRPr lang="en-US"/>
          </a:p>
        </p:txBody>
      </p:sp>
      <p:sp>
        <p:nvSpPr>
          <p:cNvPr id="60" name="Text Box 38"/>
          <p:cNvSpPr txBox="1">
            <a:spLocks noChangeArrowheads="1"/>
          </p:cNvSpPr>
          <p:nvPr/>
        </p:nvSpPr>
        <p:spPr bwMode="auto">
          <a:xfrm>
            <a:off x="2136874" y="4187247"/>
            <a:ext cx="1645920" cy="637281"/>
          </a:xfrm>
          <a:prstGeom prst="rect">
            <a:avLst/>
          </a:prstGeom>
          <a:noFill/>
          <a:ln w="9525">
            <a:noFill/>
            <a:miter lim="800000"/>
            <a:headEnd/>
            <a:tailEnd/>
          </a:ln>
          <a:effectLst/>
        </p:spPr>
        <p:txBody>
          <a:bodyPr wrap="square" lIns="82479" tIns="41239" rIns="82479" bIns="41239">
            <a:spAutoFit/>
          </a:bodyPr>
          <a:lstStyle/>
          <a:p>
            <a:pPr algn="ctr" defTabSz="825500"/>
            <a:r>
              <a:rPr lang="en-US" dirty="0">
                <a:solidFill>
                  <a:schemeClr val="bg1"/>
                </a:solidFill>
                <a:latin typeface="Arial" charset="0"/>
              </a:rPr>
              <a:t>These Must</a:t>
            </a:r>
            <a:br>
              <a:rPr lang="en-US" dirty="0">
                <a:solidFill>
                  <a:schemeClr val="bg1"/>
                </a:solidFill>
                <a:latin typeface="Arial" charset="0"/>
              </a:rPr>
            </a:br>
            <a:r>
              <a:rPr lang="en-US" dirty="0">
                <a:solidFill>
                  <a:schemeClr val="bg1"/>
                </a:solidFill>
                <a:latin typeface="Arial" charset="0"/>
              </a:rPr>
              <a:t>be Managed</a:t>
            </a:r>
          </a:p>
        </p:txBody>
      </p:sp>
      <p:sp>
        <p:nvSpPr>
          <p:cNvPr id="61" name="Down Arrow 60"/>
          <p:cNvSpPr/>
          <p:nvPr/>
        </p:nvSpPr>
        <p:spPr>
          <a:xfrm rot="10800000">
            <a:off x="2735545" y="2715757"/>
            <a:ext cx="381000" cy="1219200"/>
          </a:xfrm>
          <a:prstGeom prst="downArrow">
            <a:avLst/>
          </a:prstGeom>
          <a:gradFill>
            <a:gsLst>
              <a:gs pos="0">
                <a:schemeClr val="tx2">
                  <a:lumMod val="50000"/>
                </a:schemeClr>
              </a:gs>
              <a:gs pos="50000">
                <a:schemeClr val="accent1">
                  <a:tint val="44500"/>
                  <a:satMod val="160000"/>
                </a:schemeClr>
              </a:gs>
              <a:gs pos="100000">
                <a:schemeClr val="accent1">
                  <a:tint val="23500"/>
                  <a:satMod val="160000"/>
                </a:schemeClr>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Box 39"/>
          <p:cNvSpPr txBox="1">
            <a:spLocks noChangeArrowheads="1"/>
          </p:cNvSpPr>
          <p:nvPr/>
        </p:nvSpPr>
        <p:spPr bwMode="auto">
          <a:xfrm>
            <a:off x="3915118" y="4201187"/>
            <a:ext cx="850900" cy="571500"/>
          </a:xfrm>
          <a:prstGeom prst="rect">
            <a:avLst/>
          </a:prstGeom>
          <a:noFill/>
          <a:ln w="9525">
            <a:noFill/>
            <a:miter lim="800000"/>
            <a:headEnd/>
            <a:tailEnd/>
          </a:ln>
          <a:effectLst/>
        </p:spPr>
        <p:txBody>
          <a:bodyPr wrap="none" lIns="82479" tIns="41239" rIns="82479" bIns="41239">
            <a:spAutoFit/>
          </a:bodyPr>
          <a:lstStyle/>
          <a:p>
            <a:pPr algn="ctr" defTabSz="825500"/>
            <a:r>
              <a:rPr lang="en-US" sz="1600" dirty="0">
                <a:latin typeface="Arial" charset="0"/>
              </a:rPr>
              <a:t>ENTER</a:t>
            </a:r>
          </a:p>
          <a:p>
            <a:pPr algn="ctr" defTabSz="825500"/>
            <a:r>
              <a:rPr lang="en-US" sz="1600" dirty="0">
                <a:latin typeface="Arial" charset="0"/>
              </a:rPr>
              <a:t>HERE</a:t>
            </a:r>
          </a:p>
        </p:txBody>
      </p:sp>
      <p:sp>
        <p:nvSpPr>
          <p:cNvPr id="63" name="Freeform 5"/>
          <p:cNvSpPr>
            <a:spLocks/>
          </p:cNvSpPr>
          <p:nvPr/>
        </p:nvSpPr>
        <p:spPr bwMode="auto">
          <a:xfrm>
            <a:off x="4286092" y="4843160"/>
            <a:ext cx="1911350" cy="554037"/>
          </a:xfrm>
          <a:custGeom>
            <a:avLst/>
            <a:gdLst/>
            <a:ahLst/>
            <a:cxnLst>
              <a:cxn ang="0">
                <a:pos x="0" y="0"/>
              </a:cxn>
              <a:cxn ang="0">
                <a:pos x="632" y="299"/>
              </a:cxn>
              <a:cxn ang="0">
                <a:pos x="1290" y="543"/>
              </a:cxn>
              <a:cxn ang="0">
                <a:pos x="1970" y="723"/>
              </a:cxn>
              <a:cxn ang="0">
                <a:pos x="2673" y="844"/>
              </a:cxn>
            </a:cxnLst>
            <a:rect l="0" t="0" r="r" b="b"/>
            <a:pathLst>
              <a:path w="2673" h="844">
                <a:moveTo>
                  <a:pt x="0" y="0"/>
                </a:moveTo>
                <a:lnTo>
                  <a:pt x="632" y="299"/>
                </a:lnTo>
                <a:lnTo>
                  <a:pt x="1290" y="543"/>
                </a:lnTo>
                <a:lnTo>
                  <a:pt x="1970" y="723"/>
                </a:lnTo>
                <a:lnTo>
                  <a:pt x="2673" y="844"/>
                </a:lnTo>
              </a:path>
            </a:pathLst>
          </a:custGeom>
          <a:noFill/>
          <a:ln w="34925">
            <a:solidFill>
              <a:srgbClr val="003399"/>
            </a:solidFill>
            <a:prstDash val="solid"/>
            <a:round/>
            <a:headEnd/>
            <a:tailEnd/>
          </a:ln>
        </p:spPr>
        <p:txBody>
          <a:bodyPr/>
          <a:lstStyle/>
          <a:p>
            <a:endParaRPr lang="en-US"/>
          </a:p>
        </p:txBody>
      </p:sp>
      <p:sp>
        <p:nvSpPr>
          <p:cNvPr id="64" name="Freeform 6"/>
          <p:cNvSpPr>
            <a:spLocks/>
          </p:cNvSpPr>
          <p:nvPr/>
        </p:nvSpPr>
        <p:spPr bwMode="auto">
          <a:xfrm>
            <a:off x="6170203" y="5366334"/>
            <a:ext cx="144463" cy="63500"/>
          </a:xfrm>
          <a:custGeom>
            <a:avLst/>
            <a:gdLst/>
            <a:ahLst/>
            <a:cxnLst>
              <a:cxn ang="0">
                <a:pos x="17" y="0"/>
              </a:cxn>
              <a:cxn ang="0">
                <a:pos x="203" y="82"/>
              </a:cxn>
              <a:cxn ang="0">
                <a:pos x="0" y="98"/>
              </a:cxn>
              <a:cxn ang="0">
                <a:pos x="17" y="0"/>
              </a:cxn>
            </a:cxnLst>
            <a:rect l="0" t="0" r="r" b="b"/>
            <a:pathLst>
              <a:path w="203" h="98">
                <a:moveTo>
                  <a:pt x="17" y="0"/>
                </a:moveTo>
                <a:lnTo>
                  <a:pt x="203" y="82"/>
                </a:lnTo>
                <a:lnTo>
                  <a:pt x="0" y="98"/>
                </a:lnTo>
                <a:lnTo>
                  <a:pt x="17" y="0"/>
                </a:lnTo>
                <a:close/>
              </a:path>
            </a:pathLst>
          </a:custGeom>
          <a:solidFill>
            <a:srgbClr val="003399"/>
          </a:solidFill>
          <a:ln w="34925">
            <a:solidFill>
              <a:srgbClr val="003399"/>
            </a:solidFill>
            <a:prstDash val="solid"/>
            <a:round/>
            <a:headEnd/>
            <a:tailEnd/>
          </a:ln>
        </p:spPr>
        <p:txBody>
          <a:bodyPr/>
          <a:lstStyle/>
          <a:p>
            <a:endParaRPr lang="en-US"/>
          </a:p>
        </p:txBody>
      </p:sp>
      <p:sp>
        <p:nvSpPr>
          <p:cNvPr id="65" name="Freeform 7"/>
          <p:cNvSpPr>
            <a:spLocks/>
          </p:cNvSpPr>
          <p:nvPr/>
        </p:nvSpPr>
        <p:spPr bwMode="auto">
          <a:xfrm>
            <a:off x="6464627" y="5287484"/>
            <a:ext cx="1998663" cy="176213"/>
          </a:xfrm>
          <a:custGeom>
            <a:avLst/>
            <a:gdLst/>
            <a:ahLst/>
            <a:cxnLst>
              <a:cxn ang="0">
                <a:pos x="0" y="235"/>
              </a:cxn>
              <a:cxn ang="0">
                <a:pos x="705" y="269"/>
              </a:cxn>
              <a:cxn ang="0">
                <a:pos x="879" y="269"/>
              </a:cxn>
              <a:cxn ang="0">
                <a:pos x="1054" y="264"/>
              </a:cxn>
              <a:cxn ang="0">
                <a:pos x="1406" y="242"/>
              </a:cxn>
              <a:cxn ang="0">
                <a:pos x="2103" y="153"/>
              </a:cxn>
              <a:cxn ang="0">
                <a:pos x="2798" y="0"/>
              </a:cxn>
            </a:cxnLst>
            <a:rect l="0" t="0" r="r" b="b"/>
            <a:pathLst>
              <a:path w="2798" h="269">
                <a:moveTo>
                  <a:pt x="0" y="235"/>
                </a:moveTo>
                <a:lnTo>
                  <a:pt x="705" y="269"/>
                </a:lnTo>
                <a:lnTo>
                  <a:pt x="879" y="269"/>
                </a:lnTo>
                <a:lnTo>
                  <a:pt x="1054" y="264"/>
                </a:lnTo>
                <a:lnTo>
                  <a:pt x="1406" y="242"/>
                </a:lnTo>
                <a:lnTo>
                  <a:pt x="2103" y="153"/>
                </a:lnTo>
                <a:lnTo>
                  <a:pt x="2798" y="0"/>
                </a:lnTo>
              </a:path>
            </a:pathLst>
          </a:custGeom>
          <a:noFill/>
          <a:ln w="34925">
            <a:solidFill>
              <a:srgbClr val="003399"/>
            </a:solidFill>
            <a:prstDash val="solid"/>
            <a:round/>
            <a:headEnd/>
            <a:tailEnd/>
          </a:ln>
        </p:spPr>
        <p:txBody>
          <a:bodyPr/>
          <a:lstStyle/>
          <a:p>
            <a:endParaRPr lang="en-US"/>
          </a:p>
        </p:txBody>
      </p:sp>
      <p:sp>
        <p:nvSpPr>
          <p:cNvPr id="66" name="Freeform 9"/>
          <p:cNvSpPr>
            <a:spLocks/>
          </p:cNvSpPr>
          <p:nvPr/>
        </p:nvSpPr>
        <p:spPr bwMode="auto">
          <a:xfrm>
            <a:off x="8648344" y="4051815"/>
            <a:ext cx="715962" cy="1177925"/>
          </a:xfrm>
          <a:custGeom>
            <a:avLst/>
            <a:gdLst/>
            <a:ahLst/>
            <a:cxnLst>
              <a:cxn ang="0">
                <a:pos x="0" y="1789"/>
              </a:cxn>
              <a:cxn ang="0">
                <a:pos x="359" y="1677"/>
              </a:cxn>
              <a:cxn ang="0">
                <a:pos x="645" y="1499"/>
              </a:cxn>
              <a:cxn ang="0">
                <a:pos x="849" y="1274"/>
              </a:cxn>
              <a:cxn ang="0">
                <a:pos x="969" y="1016"/>
              </a:cxn>
              <a:cxn ang="0">
                <a:pos x="994" y="882"/>
              </a:cxn>
              <a:cxn ang="0">
                <a:pos x="998" y="814"/>
              </a:cxn>
              <a:cxn ang="0">
                <a:pos x="998" y="744"/>
              </a:cxn>
              <a:cxn ang="0">
                <a:pos x="932" y="472"/>
              </a:cxn>
              <a:cxn ang="0">
                <a:pos x="769" y="220"/>
              </a:cxn>
              <a:cxn ang="0">
                <a:pos x="498" y="0"/>
              </a:cxn>
            </a:cxnLst>
            <a:rect l="0" t="0" r="r" b="b"/>
            <a:pathLst>
              <a:path w="998" h="1789">
                <a:moveTo>
                  <a:pt x="0" y="1789"/>
                </a:moveTo>
                <a:lnTo>
                  <a:pt x="359" y="1677"/>
                </a:lnTo>
                <a:lnTo>
                  <a:pt x="645" y="1499"/>
                </a:lnTo>
                <a:lnTo>
                  <a:pt x="849" y="1274"/>
                </a:lnTo>
                <a:lnTo>
                  <a:pt x="969" y="1016"/>
                </a:lnTo>
                <a:lnTo>
                  <a:pt x="994" y="882"/>
                </a:lnTo>
                <a:lnTo>
                  <a:pt x="998" y="814"/>
                </a:lnTo>
                <a:lnTo>
                  <a:pt x="998" y="744"/>
                </a:lnTo>
                <a:lnTo>
                  <a:pt x="932" y="472"/>
                </a:lnTo>
                <a:lnTo>
                  <a:pt x="769" y="220"/>
                </a:lnTo>
                <a:lnTo>
                  <a:pt x="498" y="0"/>
                </a:lnTo>
              </a:path>
            </a:pathLst>
          </a:custGeom>
          <a:noFill/>
          <a:ln w="34925">
            <a:solidFill>
              <a:srgbClr val="003399"/>
            </a:solidFill>
            <a:prstDash val="solid"/>
            <a:round/>
            <a:headEnd/>
            <a:tailEnd/>
          </a:ln>
        </p:spPr>
        <p:txBody>
          <a:bodyPr/>
          <a:lstStyle/>
          <a:p>
            <a:endParaRPr lang="en-US"/>
          </a:p>
        </p:txBody>
      </p:sp>
      <p:sp>
        <p:nvSpPr>
          <p:cNvPr id="67" name="Freeform 8"/>
          <p:cNvSpPr>
            <a:spLocks/>
          </p:cNvSpPr>
          <p:nvPr/>
        </p:nvSpPr>
        <p:spPr bwMode="auto">
          <a:xfrm>
            <a:off x="8457812" y="5246593"/>
            <a:ext cx="144462" cy="63500"/>
          </a:xfrm>
          <a:custGeom>
            <a:avLst/>
            <a:gdLst/>
            <a:ahLst/>
            <a:cxnLst>
              <a:cxn ang="0">
                <a:pos x="0" y="0"/>
              </a:cxn>
              <a:cxn ang="0">
                <a:pos x="203" y="5"/>
              </a:cxn>
              <a:cxn ang="0">
                <a:pos x="21" y="96"/>
              </a:cxn>
              <a:cxn ang="0">
                <a:pos x="0" y="0"/>
              </a:cxn>
            </a:cxnLst>
            <a:rect l="0" t="0" r="r" b="b"/>
            <a:pathLst>
              <a:path w="203" h="96">
                <a:moveTo>
                  <a:pt x="0" y="0"/>
                </a:moveTo>
                <a:lnTo>
                  <a:pt x="203" y="5"/>
                </a:lnTo>
                <a:lnTo>
                  <a:pt x="21" y="96"/>
                </a:lnTo>
                <a:lnTo>
                  <a:pt x="0" y="0"/>
                </a:lnTo>
                <a:close/>
              </a:path>
            </a:pathLst>
          </a:custGeom>
          <a:solidFill>
            <a:srgbClr val="57A551"/>
          </a:solidFill>
          <a:ln w="34925">
            <a:solidFill>
              <a:srgbClr val="003399"/>
            </a:solidFill>
            <a:prstDash val="solid"/>
            <a:round/>
            <a:headEnd/>
            <a:tailEnd/>
          </a:ln>
        </p:spPr>
        <p:txBody>
          <a:bodyPr/>
          <a:lstStyle/>
          <a:p>
            <a:endParaRPr lang="en-US"/>
          </a:p>
        </p:txBody>
      </p:sp>
      <p:sp>
        <p:nvSpPr>
          <p:cNvPr id="68" name="Freeform 10"/>
          <p:cNvSpPr>
            <a:spLocks/>
          </p:cNvSpPr>
          <p:nvPr/>
        </p:nvSpPr>
        <p:spPr bwMode="auto">
          <a:xfrm>
            <a:off x="8894617" y="3954269"/>
            <a:ext cx="131763" cy="107950"/>
          </a:xfrm>
          <a:custGeom>
            <a:avLst/>
            <a:gdLst/>
            <a:ahLst/>
            <a:cxnLst>
              <a:cxn ang="0">
                <a:pos x="121" y="163"/>
              </a:cxn>
              <a:cxn ang="0">
                <a:pos x="0" y="0"/>
              </a:cxn>
              <a:cxn ang="0">
                <a:pos x="183" y="87"/>
              </a:cxn>
              <a:cxn ang="0">
                <a:pos x="121" y="163"/>
              </a:cxn>
            </a:cxnLst>
            <a:rect l="0" t="0" r="r" b="b"/>
            <a:pathLst>
              <a:path w="183" h="163">
                <a:moveTo>
                  <a:pt x="121" y="163"/>
                </a:moveTo>
                <a:lnTo>
                  <a:pt x="0" y="0"/>
                </a:lnTo>
                <a:lnTo>
                  <a:pt x="183" y="87"/>
                </a:lnTo>
                <a:lnTo>
                  <a:pt x="121" y="163"/>
                </a:lnTo>
                <a:close/>
              </a:path>
            </a:pathLst>
          </a:custGeom>
          <a:solidFill>
            <a:srgbClr val="003399"/>
          </a:solidFill>
          <a:ln w="34925">
            <a:solidFill>
              <a:srgbClr val="003399"/>
            </a:solidFill>
            <a:prstDash val="solid"/>
            <a:round/>
            <a:headEnd/>
            <a:tailEnd/>
          </a:ln>
        </p:spPr>
        <p:txBody>
          <a:bodyPr/>
          <a:lstStyle/>
          <a:p>
            <a:endParaRPr lang="en-US"/>
          </a:p>
        </p:txBody>
      </p:sp>
      <p:sp>
        <p:nvSpPr>
          <p:cNvPr id="69" name="Freeform 4"/>
          <p:cNvSpPr>
            <a:spLocks/>
          </p:cNvSpPr>
          <p:nvPr/>
        </p:nvSpPr>
        <p:spPr bwMode="auto">
          <a:xfrm>
            <a:off x="6779936" y="3720285"/>
            <a:ext cx="2051003" cy="223838"/>
          </a:xfrm>
          <a:custGeom>
            <a:avLst/>
            <a:gdLst/>
            <a:ahLst/>
            <a:cxnLst>
              <a:cxn ang="0">
                <a:pos x="2766" y="338"/>
              </a:cxn>
              <a:cxn ang="0">
                <a:pos x="1392" y="116"/>
              </a:cxn>
              <a:cxn ang="0">
                <a:pos x="0" y="0"/>
              </a:cxn>
            </a:cxnLst>
            <a:rect l="0" t="0" r="r" b="b"/>
            <a:pathLst>
              <a:path w="2766" h="338">
                <a:moveTo>
                  <a:pt x="2766" y="338"/>
                </a:moveTo>
                <a:lnTo>
                  <a:pt x="1392" y="116"/>
                </a:lnTo>
                <a:lnTo>
                  <a:pt x="0" y="0"/>
                </a:lnTo>
              </a:path>
            </a:pathLst>
          </a:custGeom>
          <a:noFill/>
          <a:ln w="34925">
            <a:solidFill>
              <a:srgbClr val="003399"/>
            </a:solidFill>
            <a:prstDash val="solid"/>
            <a:round/>
            <a:headEnd/>
            <a:tailEnd/>
          </a:ln>
        </p:spPr>
        <p:txBody>
          <a:bodyPr/>
          <a:lstStyle/>
          <a:p>
            <a:endParaRPr lang="en-US"/>
          </a:p>
        </p:txBody>
      </p:sp>
      <p:sp>
        <p:nvSpPr>
          <p:cNvPr id="70" name="Freeform 11"/>
          <p:cNvSpPr>
            <a:spLocks/>
          </p:cNvSpPr>
          <p:nvPr/>
        </p:nvSpPr>
        <p:spPr bwMode="auto">
          <a:xfrm>
            <a:off x="4656067" y="3163766"/>
            <a:ext cx="1870075" cy="533400"/>
          </a:xfrm>
          <a:custGeom>
            <a:avLst/>
            <a:gdLst/>
            <a:ahLst/>
            <a:cxnLst>
              <a:cxn ang="0">
                <a:pos x="0" y="0"/>
              </a:cxn>
              <a:cxn ang="0">
                <a:pos x="592" y="353"/>
              </a:cxn>
              <a:cxn ang="0">
                <a:pos x="1234" y="608"/>
              </a:cxn>
              <a:cxn ang="0">
                <a:pos x="1913" y="762"/>
              </a:cxn>
              <a:cxn ang="0">
                <a:pos x="2261" y="799"/>
              </a:cxn>
              <a:cxn ang="0">
                <a:pos x="2437" y="808"/>
              </a:cxn>
              <a:cxn ang="0">
                <a:pos x="2525" y="809"/>
              </a:cxn>
              <a:cxn ang="0">
                <a:pos x="2616" y="810"/>
              </a:cxn>
            </a:cxnLst>
            <a:rect l="0" t="0" r="r" b="b"/>
            <a:pathLst>
              <a:path w="2616" h="810">
                <a:moveTo>
                  <a:pt x="0" y="0"/>
                </a:moveTo>
                <a:lnTo>
                  <a:pt x="592" y="353"/>
                </a:lnTo>
                <a:lnTo>
                  <a:pt x="1234" y="608"/>
                </a:lnTo>
                <a:lnTo>
                  <a:pt x="1913" y="762"/>
                </a:lnTo>
                <a:lnTo>
                  <a:pt x="2261" y="799"/>
                </a:lnTo>
                <a:lnTo>
                  <a:pt x="2437" y="808"/>
                </a:lnTo>
                <a:lnTo>
                  <a:pt x="2525" y="809"/>
                </a:lnTo>
                <a:lnTo>
                  <a:pt x="2616" y="810"/>
                </a:lnTo>
              </a:path>
            </a:pathLst>
          </a:custGeom>
          <a:noFill/>
          <a:ln w="34925">
            <a:solidFill>
              <a:srgbClr val="003399"/>
            </a:solidFill>
            <a:prstDash val="solid"/>
            <a:round/>
            <a:headEnd/>
            <a:tailEnd/>
          </a:ln>
        </p:spPr>
        <p:txBody>
          <a:bodyPr/>
          <a:lstStyle/>
          <a:p>
            <a:endParaRPr lang="en-US"/>
          </a:p>
        </p:txBody>
      </p:sp>
      <p:sp>
        <p:nvSpPr>
          <p:cNvPr id="71" name="Freeform 12"/>
          <p:cNvSpPr>
            <a:spLocks/>
          </p:cNvSpPr>
          <p:nvPr/>
        </p:nvSpPr>
        <p:spPr bwMode="auto">
          <a:xfrm>
            <a:off x="4556871" y="3118718"/>
            <a:ext cx="138113" cy="93663"/>
          </a:xfrm>
          <a:custGeom>
            <a:avLst/>
            <a:gdLst/>
            <a:ahLst/>
            <a:cxnLst>
              <a:cxn ang="0">
                <a:pos x="144" y="144"/>
              </a:cxn>
              <a:cxn ang="0">
                <a:pos x="0" y="0"/>
              </a:cxn>
              <a:cxn ang="0">
                <a:pos x="193" y="59"/>
              </a:cxn>
              <a:cxn ang="0">
                <a:pos x="144" y="144"/>
              </a:cxn>
            </a:cxnLst>
            <a:rect l="0" t="0" r="r" b="b"/>
            <a:pathLst>
              <a:path w="193" h="144">
                <a:moveTo>
                  <a:pt x="144" y="144"/>
                </a:moveTo>
                <a:lnTo>
                  <a:pt x="0" y="0"/>
                </a:lnTo>
                <a:lnTo>
                  <a:pt x="193" y="59"/>
                </a:lnTo>
                <a:lnTo>
                  <a:pt x="144" y="144"/>
                </a:lnTo>
                <a:close/>
              </a:path>
            </a:pathLst>
          </a:custGeom>
          <a:solidFill>
            <a:srgbClr val="003399"/>
          </a:solidFill>
          <a:ln w="34925">
            <a:solidFill>
              <a:srgbClr val="003399"/>
            </a:solidFill>
            <a:prstDash val="solid"/>
            <a:round/>
            <a:headEnd/>
            <a:tailEnd/>
          </a:ln>
        </p:spPr>
        <p:txBody>
          <a:bodyPr/>
          <a:lstStyle/>
          <a:p>
            <a:endParaRPr lang="en-US"/>
          </a:p>
        </p:txBody>
      </p:sp>
      <p:sp>
        <p:nvSpPr>
          <p:cNvPr id="72" name="Freeform 28"/>
          <p:cNvSpPr>
            <a:spLocks/>
          </p:cNvSpPr>
          <p:nvPr/>
        </p:nvSpPr>
        <p:spPr bwMode="auto">
          <a:xfrm>
            <a:off x="6625338" y="3697166"/>
            <a:ext cx="141288" cy="63500"/>
          </a:xfrm>
          <a:custGeom>
            <a:avLst/>
            <a:gdLst/>
            <a:ahLst/>
            <a:cxnLst>
              <a:cxn ang="0">
                <a:pos x="192" y="97"/>
              </a:cxn>
              <a:cxn ang="0">
                <a:pos x="0" y="31"/>
              </a:cxn>
              <a:cxn ang="0">
                <a:pos x="199" y="0"/>
              </a:cxn>
              <a:cxn ang="0">
                <a:pos x="192" y="97"/>
              </a:cxn>
            </a:cxnLst>
            <a:rect l="0" t="0" r="r" b="b"/>
            <a:pathLst>
              <a:path w="199" h="97">
                <a:moveTo>
                  <a:pt x="192" y="97"/>
                </a:moveTo>
                <a:lnTo>
                  <a:pt x="0" y="31"/>
                </a:lnTo>
                <a:lnTo>
                  <a:pt x="199" y="0"/>
                </a:lnTo>
                <a:lnTo>
                  <a:pt x="192" y="97"/>
                </a:lnTo>
                <a:close/>
              </a:path>
            </a:pathLst>
          </a:custGeom>
          <a:solidFill>
            <a:srgbClr val="003399"/>
          </a:solidFill>
          <a:ln w="34925">
            <a:solidFill>
              <a:srgbClr val="003399"/>
            </a:solidFill>
            <a:prstDash val="solid"/>
            <a:round/>
            <a:headEnd/>
            <a:tailEnd/>
          </a:ln>
        </p:spPr>
        <p:txBody>
          <a:bodyPr/>
          <a:lstStyle/>
          <a:p>
            <a:endParaRPr lang="en-US"/>
          </a:p>
        </p:txBody>
      </p:sp>
      <p:grpSp>
        <p:nvGrpSpPr>
          <p:cNvPr id="74" name="Group 21"/>
          <p:cNvGrpSpPr>
            <a:grpSpLocks/>
          </p:cNvGrpSpPr>
          <p:nvPr/>
        </p:nvGrpSpPr>
        <p:grpSpPr bwMode="auto">
          <a:xfrm>
            <a:off x="4396841" y="4872275"/>
            <a:ext cx="1317625" cy="604837"/>
            <a:chOff x="660" y="350"/>
            <a:chExt cx="921" cy="394"/>
          </a:xfrm>
        </p:grpSpPr>
        <p:sp>
          <p:nvSpPr>
            <p:cNvPr id="75" name="Oval 22"/>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76" name="Oval 23"/>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sp>
        <p:nvSpPr>
          <p:cNvPr id="77" name="Text Box 34"/>
          <p:cNvSpPr txBox="1">
            <a:spLocks noChangeAspect="1" noChangeArrowheads="1"/>
          </p:cNvSpPr>
          <p:nvPr/>
        </p:nvSpPr>
        <p:spPr bwMode="auto">
          <a:xfrm>
            <a:off x="4362157" y="4958422"/>
            <a:ext cx="1447109" cy="443382"/>
          </a:xfrm>
          <a:prstGeom prst="rect">
            <a:avLst/>
          </a:prstGeom>
          <a:noFill/>
          <a:ln w="9525">
            <a:noFill/>
            <a:miter lim="800000"/>
            <a:headEnd/>
            <a:tailEnd/>
          </a:ln>
          <a:effectLst/>
        </p:spPr>
        <p:txBody>
          <a:bodyPr wrap="square" lIns="82479" tIns="41239" rIns="82479" bIns="41239">
            <a:spAutoFit/>
          </a:bodyPr>
          <a:lstStyle/>
          <a:p>
            <a:pPr algn="ctr" defTabSz="825500">
              <a:lnSpc>
                <a:spcPct val="80000"/>
              </a:lnSpc>
            </a:pPr>
            <a:r>
              <a:rPr lang="en-US" sz="1300" dirty="0">
                <a:latin typeface="Arial" charset="0"/>
              </a:rPr>
              <a:t>Accountable</a:t>
            </a:r>
          </a:p>
          <a:p>
            <a:pPr algn="ctr" defTabSz="825500"/>
            <a:r>
              <a:rPr lang="en-US" sz="1300" dirty="0">
                <a:latin typeface="Arial" charset="0"/>
              </a:rPr>
              <a:t>Staff/Vendors</a:t>
            </a:r>
          </a:p>
        </p:txBody>
      </p:sp>
      <p:grpSp>
        <p:nvGrpSpPr>
          <p:cNvPr id="78" name="Group 24"/>
          <p:cNvGrpSpPr>
            <a:grpSpLocks/>
          </p:cNvGrpSpPr>
          <p:nvPr/>
        </p:nvGrpSpPr>
        <p:grpSpPr bwMode="auto">
          <a:xfrm>
            <a:off x="6724303" y="5141250"/>
            <a:ext cx="1317625" cy="606425"/>
            <a:chOff x="660" y="350"/>
            <a:chExt cx="921" cy="394"/>
          </a:xfrm>
        </p:grpSpPr>
        <p:sp>
          <p:nvSpPr>
            <p:cNvPr id="79" name="Oval 25"/>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80" name="Oval 26"/>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sp>
        <p:nvSpPr>
          <p:cNvPr id="81" name="Text Box 43"/>
          <p:cNvSpPr txBox="1">
            <a:spLocks noChangeArrowheads="1"/>
          </p:cNvSpPr>
          <p:nvPr/>
        </p:nvSpPr>
        <p:spPr bwMode="auto">
          <a:xfrm>
            <a:off x="6838206" y="5222120"/>
            <a:ext cx="1095156" cy="403371"/>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Applicable</a:t>
            </a:r>
          </a:p>
          <a:p>
            <a:pPr algn="ctr" defTabSz="825500">
              <a:lnSpc>
                <a:spcPct val="80000"/>
              </a:lnSpc>
            </a:pPr>
            <a:r>
              <a:rPr lang="en-US" sz="1300" dirty="0">
                <a:latin typeface="Arial" charset="0"/>
              </a:rPr>
              <a:t>Technology</a:t>
            </a:r>
          </a:p>
        </p:txBody>
      </p:sp>
      <p:sp>
        <p:nvSpPr>
          <p:cNvPr id="82" name="Oval 27"/>
          <p:cNvSpPr>
            <a:spLocks noChangeArrowheads="1"/>
          </p:cNvSpPr>
          <p:nvPr/>
        </p:nvSpPr>
        <p:spPr bwMode="auto">
          <a:xfrm>
            <a:off x="8402785" y="4267200"/>
            <a:ext cx="1303337" cy="571500"/>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sp>
        <p:nvSpPr>
          <p:cNvPr id="83" name="Text Box 41"/>
          <p:cNvSpPr txBox="1">
            <a:spLocks noChangeArrowheads="1"/>
          </p:cNvSpPr>
          <p:nvPr/>
        </p:nvSpPr>
        <p:spPr bwMode="auto">
          <a:xfrm>
            <a:off x="8502871" y="4353110"/>
            <a:ext cx="1042988" cy="403225"/>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Uptime </a:t>
            </a:r>
          </a:p>
          <a:p>
            <a:pPr algn="ctr" defTabSz="825500">
              <a:lnSpc>
                <a:spcPct val="80000"/>
              </a:lnSpc>
            </a:pPr>
            <a:r>
              <a:rPr lang="en-US" sz="1300" dirty="0">
                <a:latin typeface="Arial" charset="0"/>
              </a:rPr>
              <a:t>Availability</a:t>
            </a:r>
          </a:p>
        </p:txBody>
      </p:sp>
      <p:grpSp>
        <p:nvGrpSpPr>
          <p:cNvPr id="84" name="Group 29"/>
          <p:cNvGrpSpPr>
            <a:grpSpLocks/>
          </p:cNvGrpSpPr>
          <p:nvPr/>
        </p:nvGrpSpPr>
        <p:grpSpPr bwMode="auto">
          <a:xfrm>
            <a:off x="7129186" y="3571266"/>
            <a:ext cx="1317625" cy="519113"/>
            <a:chOff x="660" y="350"/>
            <a:chExt cx="921" cy="394"/>
          </a:xfrm>
        </p:grpSpPr>
        <p:sp>
          <p:nvSpPr>
            <p:cNvPr id="85" name="Oval 30"/>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86" name="Oval 31"/>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sp>
        <p:nvSpPr>
          <p:cNvPr id="87" name="Text Box 42"/>
          <p:cNvSpPr txBox="1">
            <a:spLocks noChangeArrowheads="1"/>
          </p:cNvSpPr>
          <p:nvPr/>
        </p:nvSpPr>
        <p:spPr bwMode="auto">
          <a:xfrm>
            <a:off x="7277528" y="3710760"/>
            <a:ext cx="1008063" cy="242888"/>
          </a:xfrm>
          <a:prstGeom prst="rect">
            <a:avLst/>
          </a:prstGeom>
          <a:noFill/>
          <a:ln w="9525">
            <a:noFill/>
            <a:miter lim="800000"/>
            <a:headEnd/>
            <a:tailEnd/>
          </a:ln>
          <a:effectLst/>
        </p:spPr>
        <p:txBody>
          <a:bodyPr wrap="square" lIns="82479" tIns="41239" rIns="82479" bIns="41239">
            <a:spAutoFit/>
          </a:bodyPr>
          <a:lstStyle/>
          <a:p>
            <a:pPr algn="ctr" defTabSz="825500">
              <a:lnSpc>
                <a:spcPct val="80000"/>
              </a:lnSpc>
            </a:pPr>
            <a:r>
              <a:rPr lang="en-US" sz="1300" dirty="0">
                <a:latin typeface="Arial" charset="0"/>
              </a:rPr>
              <a:t>PM Timing</a:t>
            </a:r>
          </a:p>
        </p:txBody>
      </p:sp>
      <p:grpSp>
        <p:nvGrpSpPr>
          <p:cNvPr id="88" name="Group 17"/>
          <p:cNvGrpSpPr>
            <a:grpSpLocks/>
          </p:cNvGrpSpPr>
          <p:nvPr/>
        </p:nvGrpSpPr>
        <p:grpSpPr bwMode="auto">
          <a:xfrm>
            <a:off x="4937686" y="3315676"/>
            <a:ext cx="1317625" cy="606425"/>
            <a:chOff x="660" y="350"/>
            <a:chExt cx="921" cy="394"/>
          </a:xfrm>
        </p:grpSpPr>
        <p:sp>
          <p:nvSpPr>
            <p:cNvPr id="89" name="Oval 18"/>
            <p:cNvSpPr>
              <a:spLocks noChangeArrowheads="1"/>
            </p:cNvSpPr>
            <p:nvPr/>
          </p:nvSpPr>
          <p:spPr bwMode="auto">
            <a:xfrm>
              <a:off x="669" y="373"/>
              <a:ext cx="912" cy="371"/>
            </a:xfrm>
            <a:prstGeom prst="ellipse">
              <a:avLst/>
            </a:prstGeom>
            <a:solidFill>
              <a:srgbClr val="BEBEBE"/>
            </a:solidFill>
            <a:ln w="9525">
              <a:noFill/>
              <a:round/>
              <a:headEnd/>
              <a:tailEnd/>
            </a:ln>
            <a:effectLst/>
          </p:spPr>
          <p:txBody>
            <a:bodyPr wrap="none" anchor="ctr"/>
            <a:lstStyle/>
            <a:p>
              <a:endParaRPr lang="en-US"/>
            </a:p>
          </p:txBody>
        </p:sp>
        <p:sp>
          <p:nvSpPr>
            <p:cNvPr id="90" name="Oval 19"/>
            <p:cNvSpPr>
              <a:spLocks noChangeArrowheads="1"/>
            </p:cNvSpPr>
            <p:nvPr/>
          </p:nvSpPr>
          <p:spPr bwMode="auto">
            <a:xfrm>
              <a:off x="660" y="350"/>
              <a:ext cx="912" cy="371"/>
            </a:xfrm>
            <a:prstGeom prst="ellipse">
              <a:avLst/>
            </a:prstGeom>
            <a:gradFill rotWithShape="0">
              <a:gsLst>
                <a:gs pos="0">
                  <a:srgbClr val="DBD9C6"/>
                </a:gs>
                <a:gs pos="100000">
                  <a:srgbClr val="ADAC91"/>
                </a:gs>
              </a:gsLst>
              <a:lin ang="5400000" scaled="1"/>
            </a:gradFill>
            <a:ln w="9525">
              <a:solidFill>
                <a:srgbClr val="7C7C52"/>
              </a:solidFill>
              <a:round/>
              <a:headEnd/>
              <a:tailEnd/>
            </a:ln>
            <a:effectLst/>
          </p:spPr>
          <p:txBody>
            <a:bodyPr wrap="none" anchor="ctr"/>
            <a:lstStyle/>
            <a:p>
              <a:endParaRPr lang="en-US"/>
            </a:p>
          </p:txBody>
        </p:sp>
      </p:grpSp>
      <p:sp>
        <p:nvSpPr>
          <p:cNvPr id="91" name="Text Box 51"/>
          <p:cNvSpPr txBox="1">
            <a:spLocks noChangeArrowheads="1"/>
          </p:cNvSpPr>
          <p:nvPr/>
        </p:nvSpPr>
        <p:spPr bwMode="auto">
          <a:xfrm>
            <a:off x="5138111" y="3409203"/>
            <a:ext cx="881065" cy="403225"/>
          </a:xfrm>
          <a:prstGeom prst="rect">
            <a:avLst/>
          </a:prstGeom>
          <a:noFill/>
          <a:ln w="9525">
            <a:noFill/>
            <a:miter lim="800000"/>
            <a:headEnd/>
            <a:tailEnd/>
          </a:ln>
          <a:effectLst/>
        </p:spPr>
        <p:txBody>
          <a:bodyPr wrap="none" lIns="82479" tIns="41239" rIns="82479" bIns="41239">
            <a:spAutoFit/>
          </a:bodyPr>
          <a:lstStyle/>
          <a:p>
            <a:pPr algn="ctr" defTabSz="825500">
              <a:lnSpc>
                <a:spcPct val="80000"/>
              </a:lnSpc>
            </a:pPr>
            <a:r>
              <a:rPr lang="en-US" sz="1300" dirty="0">
                <a:latin typeface="Arial" charset="0"/>
              </a:rPr>
              <a:t>Accurate</a:t>
            </a:r>
          </a:p>
          <a:p>
            <a:pPr algn="ctr" defTabSz="825500">
              <a:lnSpc>
                <a:spcPct val="80000"/>
              </a:lnSpc>
            </a:pPr>
            <a:r>
              <a:rPr lang="en-US" sz="1300" dirty="0">
                <a:latin typeface="Arial" charset="0"/>
              </a:rPr>
              <a:t>Data</a:t>
            </a:r>
          </a:p>
        </p:txBody>
      </p:sp>
    </p:spTree>
    <p:extLst>
      <p:ext uri="{BB962C8B-B14F-4D97-AF65-F5344CB8AC3E}">
        <p14:creationId xmlns:p14="http://schemas.microsoft.com/office/powerpoint/2010/main" val="3647554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584859" y="177281"/>
            <a:ext cx="11076710" cy="868614"/>
          </a:xfrm>
        </p:spPr>
        <p:txBody>
          <a:bodyPr>
            <a:normAutofit/>
          </a:bodyPr>
          <a:lstStyle/>
          <a:p>
            <a:pPr algn="ctr"/>
            <a:r>
              <a:rPr lang="en-US" sz="2400" dirty="0"/>
              <a:t>Clinical Engineering Program</a:t>
            </a:r>
            <a:br>
              <a:rPr lang="en-US" sz="2400" dirty="0"/>
            </a:br>
            <a:r>
              <a:rPr lang="en-US" sz="2400" dirty="0"/>
              <a:t>Ongoing Scope &amp; Objectives</a:t>
            </a:r>
          </a:p>
        </p:txBody>
      </p:sp>
      <p:sp>
        <p:nvSpPr>
          <p:cNvPr id="6" name="TextBox 5"/>
          <p:cNvSpPr txBox="1"/>
          <p:nvPr/>
        </p:nvSpPr>
        <p:spPr>
          <a:xfrm>
            <a:off x="1783224" y="1467442"/>
            <a:ext cx="8679977" cy="677108"/>
          </a:xfrm>
          <a:prstGeom prst="rect">
            <a:avLst/>
          </a:prstGeom>
          <a:solidFill>
            <a:srgbClr val="39639D">
              <a:lumMod val="75000"/>
            </a:srgbClr>
          </a:solidFill>
          <a:scene3d>
            <a:camera prst="orthographicFront"/>
            <a:lightRig rig="threePt" dir="t"/>
          </a:scene3d>
          <a:sp3d>
            <a:bevelT/>
          </a:sp3d>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Lucida Sans Unicode"/>
              </a:rPr>
              <a:t>Intermountain</a:t>
            </a:r>
            <a:r>
              <a:rPr kumimoji="0" lang="en-US" sz="1800" b="1" i="0" u="none" strike="noStrike" kern="0" cap="none" spc="0" normalizeH="0" baseline="0" noProof="0" dirty="0">
                <a:ln>
                  <a:noFill/>
                </a:ln>
                <a:solidFill>
                  <a:prstClr val="white"/>
                </a:solidFill>
                <a:effectLst/>
                <a:uLnTx/>
                <a:uFillTx/>
                <a:latin typeface="Lucida Sans Unicode"/>
              </a:rPr>
              <a:t> Mission: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Lucida Sans Unicode"/>
              </a:rPr>
              <a:t>Helping People Live the Healthiest Lives Possible</a:t>
            </a:r>
          </a:p>
        </p:txBody>
      </p:sp>
      <p:sp>
        <p:nvSpPr>
          <p:cNvPr id="8" name="TextBox 7"/>
          <p:cNvSpPr txBox="1"/>
          <p:nvPr/>
        </p:nvSpPr>
        <p:spPr>
          <a:xfrm>
            <a:off x="1783225" y="2444800"/>
            <a:ext cx="8679977" cy="954107"/>
          </a:xfrm>
          <a:prstGeom prst="rect">
            <a:avLst/>
          </a:prstGeom>
          <a:solidFill>
            <a:srgbClr val="7D3C4A">
              <a:lumMod val="75000"/>
            </a:srgbClr>
          </a:solidFill>
          <a:scene3d>
            <a:camera prst="orthographicFront"/>
            <a:lightRig rig="threePt" dir="t"/>
          </a:scene3d>
          <a:sp3d>
            <a:bevelT prst="angle"/>
          </a:sp3d>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Lucida Sans Unicode"/>
              </a:rPr>
              <a:t>Imaging Equipment Services Team</a:t>
            </a:r>
            <a:r>
              <a:rPr kumimoji="0" lang="en-US" sz="2000" b="1" i="0" u="none" strike="noStrike" kern="0" cap="none" spc="0" normalizeH="0" noProof="0" dirty="0">
                <a:ln>
                  <a:noFill/>
                </a:ln>
                <a:solidFill>
                  <a:prstClr val="white"/>
                </a:solidFill>
                <a:effectLst/>
                <a:uLnTx/>
                <a:uFillTx/>
                <a:latin typeface="Lucida Sans Unicode"/>
              </a:rPr>
              <a:t> – </a:t>
            </a:r>
            <a:r>
              <a:rPr kumimoji="0" lang="en-US" sz="2000" b="1" i="0" u="none" strike="noStrike" kern="0" cap="none" spc="0" normalizeH="0" baseline="0" noProof="0" dirty="0">
                <a:ln>
                  <a:noFill/>
                </a:ln>
                <a:solidFill>
                  <a:prstClr val="white"/>
                </a:solidFill>
                <a:effectLst/>
                <a:uLnTx/>
                <a:uFillTx/>
                <a:latin typeface="Lucida Sans Unicode"/>
              </a:rPr>
              <a:t>Strategy</a:t>
            </a:r>
            <a:r>
              <a:rPr kumimoji="0" lang="en-US" sz="2000" b="1" i="0" u="none" strike="noStrike" kern="0" cap="none" spc="0" normalizeH="0" noProof="0" dirty="0">
                <a:ln>
                  <a:noFill/>
                </a:ln>
                <a:solidFill>
                  <a:prstClr val="white"/>
                </a:solidFill>
                <a:effectLst/>
                <a:uLnTx/>
                <a:uFillTx/>
                <a:latin typeface="Lucida Sans Unicode"/>
              </a:rPr>
              <a:t> and Scope</a:t>
            </a:r>
            <a:r>
              <a:rPr kumimoji="0" lang="en-US" sz="2000" b="1" i="0" u="none" strike="noStrike" kern="0" cap="none" spc="0" normalizeH="0" baseline="0" noProof="0" dirty="0">
                <a:ln>
                  <a:noFill/>
                </a:ln>
                <a:solidFill>
                  <a:prstClr val="white"/>
                </a:solidFill>
                <a:effectLst/>
                <a:uLnTx/>
                <a:uFillTx/>
                <a:latin typeface="Lucida Sans Unicode"/>
              </a:rPr>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Lucida Sans Unicode"/>
              </a:rPr>
              <a:t>Optimize </a:t>
            </a:r>
            <a:r>
              <a:rPr lang="en-US" i="1" kern="0" dirty="0">
                <a:solidFill>
                  <a:prstClr val="white"/>
                </a:solidFill>
                <a:latin typeface="Lucida Sans Unicode"/>
              </a:rPr>
              <a:t>medical </a:t>
            </a:r>
            <a:r>
              <a:rPr kumimoji="0" lang="en-US" sz="1800" b="0" i="1" u="none" strike="noStrike" kern="0" cap="none" spc="0" normalizeH="0" baseline="0" noProof="0" dirty="0">
                <a:ln>
                  <a:noFill/>
                </a:ln>
                <a:solidFill>
                  <a:prstClr val="white"/>
                </a:solidFill>
                <a:effectLst/>
                <a:uLnTx/>
                <a:uFillTx/>
                <a:latin typeface="Lucida Sans Unicode"/>
              </a:rPr>
              <a:t>equipment maintenance &amp; management strategies to assure clinical quality, patient safety &amp; best cost/value proposition</a:t>
            </a:r>
            <a:endParaRPr kumimoji="0" lang="en-US" sz="1800" b="0" i="0" u="none" strike="noStrike" kern="0" cap="none" spc="0" normalizeH="0" baseline="0" noProof="0" dirty="0">
              <a:ln>
                <a:noFill/>
              </a:ln>
              <a:solidFill>
                <a:prstClr val="white"/>
              </a:solidFill>
              <a:effectLst/>
              <a:uLnTx/>
              <a:uFillTx/>
              <a:latin typeface="Lucida Sans Unicode"/>
            </a:endParaRPr>
          </a:p>
        </p:txBody>
      </p:sp>
      <p:sp>
        <p:nvSpPr>
          <p:cNvPr id="9" name="TextBox 8"/>
          <p:cNvSpPr txBox="1"/>
          <p:nvPr/>
        </p:nvSpPr>
        <p:spPr>
          <a:xfrm>
            <a:off x="1783224" y="3766655"/>
            <a:ext cx="8679977" cy="2339102"/>
          </a:xfrm>
          <a:prstGeom prst="rect">
            <a:avLst/>
          </a:prstGeom>
          <a:solidFill>
            <a:schemeClr val="accent6">
              <a:lumMod val="60000"/>
              <a:lumOff val="40000"/>
            </a:schemeClr>
          </a:solidFill>
          <a:scene3d>
            <a:camera prst="orthographicFront"/>
            <a:lightRig rig="threePt" dir="t"/>
          </a:scene3d>
          <a:sp3d>
            <a:bevelT prst="angle"/>
          </a:sp3d>
        </p:spPr>
        <p:txBody>
          <a:bodyPr wrap="square" rtlCol="0">
            <a:spAutoFit/>
          </a:bodyPr>
          <a:lstStyle/>
          <a:p>
            <a:pPr algn="ctr"/>
            <a:r>
              <a:rPr lang="en-US" sz="2000" b="1" dirty="0"/>
              <a:t>High Level Objectives:</a:t>
            </a:r>
          </a:p>
          <a:p>
            <a:pPr>
              <a:buFont typeface="Arial" pitchFamily="34" charset="0"/>
              <a:buChar char="•"/>
            </a:pPr>
            <a:r>
              <a:rPr lang="en-US" i="1" dirty="0"/>
              <a:t>Create Best Practice In-House  Service Program</a:t>
            </a:r>
          </a:p>
          <a:p>
            <a:pPr>
              <a:buFont typeface="Arial" pitchFamily="34" charset="0"/>
              <a:buChar char="•"/>
            </a:pPr>
            <a:r>
              <a:rPr lang="en-US" i="1" dirty="0"/>
              <a:t>Quality Service Metrics</a:t>
            </a:r>
            <a:endParaRPr lang="en-US" dirty="0"/>
          </a:p>
          <a:p>
            <a:pPr>
              <a:buFont typeface="Arial" pitchFamily="34" charset="0"/>
              <a:buChar char="•"/>
            </a:pPr>
            <a:r>
              <a:rPr lang="en-US" i="1" dirty="0"/>
              <a:t>Consistent Equipment Availability</a:t>
            </a:r>
          </a:p>
          <a:p>
            <a:pPr>
              <a:buFont typeface="Arial" pitchFamily="34" charset="0"/>
              <a:buChar char="•"/>
            </a:pPr>
            <a:r>
              <a:rPr lang="en-US" i="1" dirty="0"/>
              <a:t>Total Asset Management Processes</a:t>
            </a:r>
          </a:p>
          <a:p>
            <a:pPr>
              <a:buFont typeface="Arial" pitchFamily="34" charset="0"/>
              <a:buChar char="•"/>
            </a:pPr>
            <a:r>
              <a:rPr lang="en-US" i="1" dirty="0"/>
              <a:t>Lowered Financial Risk </a:t>
            </a:r>
          </a:p>
          <a:p>
            <a:pPr>
              <a:buFont typeface="Arial" pitchFamily="34" charset="0"/>
              <a:buChar char="•"/>
            </a:pPr>
            <a:r>
              <a:rPr lang="en-US" i="1" dirty="0"/>
              <a:t>Positive Impact on Capital Spend</a:t>
            </a:r>
          </a:p>
          <a:p>
            <a:pPr>
              <a:buFont typeface="Arial" pitchFamily="34" charset="0"/>
              <a:buChar char="•"/>
            </a:pPr>
            <a:r>
              <a:rPr lang="en-US" i="1" dirty="0"/>
              <a:t>Direct management of Authorized Service Provider’s performance</a:t>
            </a:r>
          </a:p>
        </p:txBody>
      </p:sp>
    </p:spTree>
    <p:extLst>
      <p:ext uri="{BB962C8B-B14F-4D97-AF65-F5344CB8AC3E}">
        <p14:creationId xmlns:p14="http://schemas.microsoft.com/office/powerpoint/2010/main" val="2928126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normAutofit fontScale="62500" lnSpcReduction="20000"/>
          </a:bodyPr>
          <a:lstStyle/>
          <a:p>
            <a:pPr marL="109728" indent="0">
              <a:buNone/>
            </a:pPr>
            <a:r>
              <a:rPr lang="en-US" dirty="0"/>
              <a:t>Excellent healthcare is of little use if patients can’t afford it. At Intermountain, we work to keep our rates as low as possible while still allowing us to continue to serve.</a:t>
            </a:r>
          </a:p>
          <a:p>
            <a:pPr marL="109728" indent="0">
              <a:buNone/>
            </a:pPr>
            <a:endParaRPr lang="en-US" dirty="0"/>
          </a:p>
          <a:p>
            <a:r>
              <a:rPr lang="en-US" b="1" dirty="0"/>
              <a:t>We continually improve quality.</a:t>
            </a:r>
            <a:r>
              <a:rPr lang="en-US" dirty="0"/>
              <a:t> In healthcare, higher quality tends to cost less, because patients usually experience fewer complications, readmissions, and other issues requiring additional care. By focusing on providing the right care in the right setting at the right time, we tend to see lower costs.</a:t>
            </a:r>
          </a:p>
          <a:p>
            <a:pPr marL="109728" indent="0">
              <a:buNone/>
            </a:pPr>
            <a:r>
              <a:rPr lang="en-US" dirty="0"/>
              <a:t> </a:t>
            </a:r>
          </a:p>
          <a:p>
            <a:r>
              <a:rPr lang="en-US" b="1" dirty="0"/>
              <a:t>We encourage wellness. </a:t>
            </a:r>
            <a:r>
              <a:rPr lang="en-US" dirty="0"/>
              <a:t>We reach out to people before they become patients to help them stay as healthy as possible. When they do need healthcare, we help them comply with the treatment plans prescribed by their physicians.</a:t>
            </a:r>
          </a:p>
          <a:p>
            <a:endParaRPr lang="en-US" dirty="0"/>
          </a:p>
          <a:p>
            <a:r>
              <a:rPr lang="en-US" b="1" dirty="0"/>
              <a:t>We operate as efficiently as possible.</a:t>
            </a:r>
            <a:r>
              <a:rPr lang="en-US" dirty="0"/>
              <a:t> We use a wide range of techniques to avoid waste and use resources wisely. For example, since 2012 the HTM Department has supported over $7M in savings and value throughout Intermountain, largely through the evaluation of work flows, processes, contract management, and collaboration with suppliers.</a:t>
            </a:r>
          </a:p>
          <a:p>
            <a:endParaRPr lang="en-US" dirty="0"/>
          </a:p>
        </p:txBody>
      </p:sp>
      <p:sp>
        <p:nvSpPr>
          <p:cNvPr id="5" name="Title 2"/>
          <p:cNvSpPr>
            <a:spLocks noGrp="1"/>
          </p:cNvSpPr>
          <p:nvPr>
            <p:ph type="title"/>
          </p:nvPr>
        </p:nvSpPr>
        <p:spPr/>
        <p:txBody>
          <a:bodyPr>
            <a:normAutofit/>
          </a:bodyPr>
          <a:lstStyle/>
          <a:p>
            <a:r>
              <a:rPr lang="en-US" dirty="0"/>
              <a:t>Operational Effectiveness</a:t>
            </a:r>
            <a:br>
              <a:rPr lang="en-US" dirty="0"/>
            </a:br>
            <a:r>
              <a:rPr lang="en-US" sz="2000" dirty="0"/>
              <a:t>We seek better care and better health at the lowest sustainable cost. </a:t>
            </a:r>
            <a:endParaRPr lang="en-US" dirty="0"/>
          </a:p>
        </p:txBody>
      </p:sp>
    </p:spTree>
    <p:extLst>
      <p:ext uri="{BB962C8B-B14F-4D97-AF65-F5344CB8AC3E}">
        <p14:creationId xmlns:p14="http://schemas.microsoft.com/office/powerpoint/2010/main" val="1199040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214" y="2006082"/>
            <a:ext cx="11076710" cy="1419120"/>
          </a:xfrm>
        </p:spPr>
        <p:txBody>
          <a:bodyPr>
            <a:normAutofit fontScale="90000"/>
          </a:bodyPr>
          <a:lstStyle/>
          <a:p>
            <a:pPr algn="ctr"/>
            <a:br>
              <a:rPr lang="en-US" dirty="0"/>
            </a:br>
            <a:br>
              <a:rPr lang="en-US" dirty="0"/>
            </a:br>
            <a:r>
              <a:rPr lang="en-US" dirty="0"/>
              <a:t>Intermountain Healthcare</a:t>
            </a:r>
            <a:br>
              <a:rPr lang="en-US" dirty="0"/>
            </a:br>
            <a:r>
              <a:rPr lang="en-US" dirty="0"/>
              <a:t>Implementation of the Service Coordination Center</a:t>
            </a:r>
          </a:p>
        </p:txBody>
      </p:sp>
    </p:spTree>
    <p:extLst>
      <p:ext uri="{BB962C8B-B14F-4D97-AF65-F5344CB8AC3E}">
        <p14:creationId xmlns:p14="http://schemas.microsoft.com/office/powerpoint/2010/main" val="3066194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a:xfrm>
            <a:off x="326572" y="0"/>
            <a:ext cx="8229600" cy="858415"/>
          </a:xfrm>
        </p:spPr>
        <p:txBody>
          <a:bodyPr>
            <a:normAutofit fontScale="90000"/>
          </a:bodyPr>
          <a:lstStyle/>
          <a:p>
            <a:r>
              <a:rPr lang="en-US" sz="2800" dirty="0"/>
              <a:t>Intermountain Healthcare </a:t>
            </a:r>
            <a:br>
              <a:rPr lang="en-US" sz="2800" dirty="0"/>
            </a:br>
            <a:r>
              <a:rPr lang="en-US" sz="2800" dirty="0"/>
              <a:t>Service Coordination Center</a:t>
            </a:r>
          </a:p>
        </p:txBody>
      </p:sp>
      <p:sp>
        <p:nvSpPr>
          <p:cNvPr id="6" name="Content Placeholder 1"/>
          <p:cNvSpPr txBox="1">
            <a:spLocks/>
          </p:cNvSpPr>
          <p:nvPr/>
        </p:nvSpPr>
        <p:spPr>
          <a:xfrm>
            <a:off x="1393372" y="984109"/>
            <a:ext cx="9143999" cy="50258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sz="2000" u="sng" dirty="0"/>
              <a:t>In the Past</a:t>
            </a:r>
          </a:p>
          <a:p>
            <a:pPr>
              <a:buFont typeface="Arial" panose="020B0604020202020204" pitchFamily="34" charset="0"/>
              <a:buNone/>
            </a:pPr>
            <a:r>
              <a:rPr lang="en-US" sz="1400" dirty="0"/>
              <a:t>Variation of Service Call Process from Department to Department</a:t>
            </a:r>
          </a:p>
          <a:p>
            <a:pPr>
              <a:lnSpc>
                <a:spcPct val="100000"/>
              </a:lnSpc>
              <a:spcBef>
                <a:spcPts val="600"/>
              </a:spcBef>
              <a:buFont typeface="Arial" panose="020B0604020202020204" pitchFamily="34" charset="0"/>
              <a:buNone/>
            </a:pPr>
            <a:r>
              <a:rPr lang="en-US" sz="1400" dirty="0"/>
              <a:t>No standardization of work flows, service tracking or data capture</a:t>
            </a:r>
          </a:p>
          <a:p>
            <a:pPr>
              <a:lnSpc>
                <a:spcPct val="100000"/>
              </a:lnSpc>
              <a:spcBef>
                <a:spcPts val="600"/>
              </a:spcBef>
              <a:buFont typeface="Arial" panose="020B0604020202020204" pitchFamily="34" charset="0"/>
              <a:buNone/>
            </a:pPr>
            <a:r>
              <a:rPr lang="en-US" sz="1400" dirty="0"/>
              <a:t>Significant opportunity for process improvements exist for requesting service and data integrity</a:t>
            </a:r>
          </a:p>
          <a:p>
            <a:pPr>
              <a:lnSpc>
                <a:spcPct val="100000"/>
              </a:lnSpc>
              <a:spcBef>
                <a:spcPts val="600"/>
              </a:spcBef>
              <a:buFont typeface="Arial" panose="020B0604020202020204" pitchFamily="34" charset="0"/>
              <a:buNone/>
            </a:pPr>
            <a:r>
              <a:rPr lang="en-US" sz="1400" dirty="0"/>
              <a:t>Department managers/clinical staff managing service events instead of clinical care of patients</a:t>
            </a:r>
          </a:p>
          <a:p>
            <a:pPr>
              <a:buFont typeface="Arial" panose="020B0604020202020204" pitchFamily="34" charset="0"/>
              <a:buNone/>
            </a:pPr>
            <a:endParaRPr lang="en-US" sz="2400" dirty="0"/>
          </a:p>
          <a:p>
            <a:pPr>
              <a:buFont typeface="Arial" panose="020B0604020202020204" pitchFamily="34" charset="0"/>
              <a:buNone/>
            </a:pPr>
            <a:endParaRPr lang="en-US" sz="2400" dirty="0"/>
          </a:p>
          <a:p>
            <a:pPr>
              <a:buFont typeface="Arial" panose="020B0604020202020204" pitchFamily="34" charset="0"/>
              <a:buNone/>
            </a:pPr>
            <a:endParaRPr lang="en-US" sz="2400" u="sng" dirty="0"/>
          </a:p>
        </p:txBody>
      </p:sp>
      <p:cxnSp>
        <p:nvCxnSpPr>
          <p:cNvPr id="7" name="Straight Connector 6"/>
          <p:cNvCxnSpPr/>
          <p:nvPr/>
        </p:nvCxnSpPr>
        <p:spPr>
          <a:xfrm>
            <a:off x="1474237" y="2761527"/>
            <a:ext cx="830424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descr="Airline out the window.JPG"/>
          <p:cNvPicPr>
            <a:picLocks noChangeAspect="1"/>
          </p:cNvPicPr>
          <p:nvPr/>
        </p:nvPicPr>
        <p:blipFill>
          <a:blip r:embed="rId2" cstate="print">
            <a:lum bright="10000" contrast="20000"/>
          </a:blip>
          <a:srcRect r="26047" b="31499"/>
          <a:stretch>
            <a:fillRect/>
          </a:stretch>
        </p:blipFill>
        <p:spPr>
          <a:xfrm>
            <a:off x="1393372" y="2794242"/>
            <a:ext cx="8577943" cy="3447938"/>
          </a:xfrm>
          <a:prstGeom prst="rect">
            <a:avLst/>
          </a:prstGeom>
          <a:effectLst>
            <a:softEdge rad="127000"/>
          </a:effectLst>
        </p:spPr>
      </p:pic>
      <p:sp>
        <p:nvSpPr>
          <p:cNvPr id="9" name="Rectangle 8"/>
          <p:cNvSpPr/>
          <p:nvPr/>
        </p:nvSpPr>
        <p:spPr>
          <a:xfrm>
            <a:off x="1393372" y="2936820"/>
            <a:ext cx="6500326" cy="677108"/>
          </a:xfrm>
          <a:prstGeom prst="rect">
            <a:avLst/>
          </a:prstGeom>
        </p:spPr>
        <p:txBody>
          <a:bodyPr wrap="square">
            <a:spAutoFit/>
          </a:bodyPr>
          <a:lstStyle/>
          <a:p>
            <a:pPr>
              <a:buNone/>
            </a:pPr>
            <a:r>
              <a:rPr lang="en-US" sz="2000" u="sng" dirty="0"/>
              <a:t>The Present Operation</a:t>
            </a:r>
            <a:endParaRPr lang="en-US" u="sng" dirty="0"/>
          </a:p>
          <a:p>
            <a:pPr>
              <a:buNone/>
            </a:pPr>
            <a:r>
              <a:rPr lang="en-US" dirty="0"/>
              <a:t>Integrated service request and dispatching for the entire </a:t>
            </a:r>
            <a:r>
              <a:rPr lang="en-US" u="sng" dirty="0"/>
              <a:t>System</a:t>
            </a:r>
          </a:p>
        </p:txBody>
      </p:sp>
      <p:sp>
        <p:nvSpPr>
          <p:cNvPr id="10" name="Rectangle 9"/>
          <p:cNvSpPr/>
          <p:nvPr/>
        </p:nvSpPr>
        <p:spPr>
          <a:xfrm>
            <a:off x="1998305" y="3947841"/>
            <a:ext cx="7256107" cy="2062103"/>
          </a:xfrm>
          <a:prstGeom prst="rect">
            <a:avLst/>
          </a:prstGeom>
        </p:spPr>
        <p:txBody>
          <a:bodyPr wrap="square">
            <a:spAutoFit/>
          </a:bodyPr>
          <a:lstStyle/>
          <a:p>
            <a:pPr>
              <a:buNone/>
            </a:pPr>
            <a:r>
              <a:rPr lang="en-US" sz="2000" b="1" i="1" dirty="0"/>
              <a:t>Standardized processes and staffed for:</a:t>
            </a:r>
          </a:p>
          <a:p>
            <a:pPr lvl="4">
              <a:buClrTx/>
              <a:buFont typeface="Wingdings" pitchFamily="2" charset="2"/>
              <a:buChar char="ü"/>
            </a:pPr>
            <a:r>
              <a:rPr lang="en-US" dirty="0">
                <a:solidFill>
                  <a:schemeClr val="bg1"/>
                </a:solidFill>
              </a:rPr>
              <a:t>All Service Request for Imaging Equipment</a:t>
            </a:r>
          </a:p>
          <a:p>
            <a:pPr lvl="4">
              <a:buClrTx/>
              <a:buFont typeface="Wingdings" pitchFamily="2" charset="2"/>
              <a:buChar char="ü"/>
            </a:pPr>
            <a:r>
              <a:rPr lang="en-US" dirty="0">
                <a:solidFill>
                  <a:schemeClr val="bg1"/>
                </a:solidFill>
              </a:rPr>
              <a:t>Complete Oversight of Authorized Service Providers</a:t>
            </a:r>
          </a:p>
          <a:p>
            <a:pPr lvl="4">
              <a:buClrTx/>
              <a:buFont typeface="Wingdings" pitchFamily="2" charset="2"/>
              <a:buChar char="ü"/>
            </a:pPr>
            <a:r>
              <a:rPr lang="en-US" dirty="0">
                <a:solidFill>
                  <a:schemeClr val="bg1"/>
                </a:solidFill>
              </a:rPr>
              <a:t>Oversight of Service Request for In-house Staff</a:t>
            </a:r>
          </a:p>
          <a:p>
            <a:pPr lvl="4">
              <a:buClrTx/>
              <a:buFont typeface="Wingdings" pitchFamily="2" charset="2"/>
              <a:buChar char="ü"/>
            </a:pPr>
            <a:r>
              <a:rPr lang="en-US" dirty="0">
                <a:solidFill>
                  <a:schemeClr val="bg1"/>
                </a:solidFill>
              </a:rPr>
              <a:t>Data Management for Imaging Equipment Service</a:t>
            </a:r>
          </a:p>
          <a:p>
            <a:pPr lvl="4">
              <a:buClrTx/>
              <a:buFont typeface="Wingdings" pitchFamily="2" charset="2"/>
              <a:buChar char="ü"/>
            </a:pPr>
            <a:r>
              <a:rPr lang="en-US" dirty="0">
                <a:solidFill>
                  <a:schemeClr val="bg1"/>
                </a:solidFill>
              </a:rPr>
              <a:t>Field Service Report Matching and Uploading</a:t>
            </a:r>
          </a:p>
          <a:p>
            <a:pPr lvl="4">
              <a:buClrTx/>
              <a:buFont typeface="Wingdings" pitchFamily="2" charset="2"/>
              <a:buChar char="ü"/>
            </a:pPr>
            <a:r>
              <a:rPr lang="en-US" dirty="0">
                <a:solidFill>
                  <a:schemeClr val="bg1"/>
                </a:solidFill>
              </a:rPr>
              <a:t>Authorized Service Provider PM Tracking</a:t>
            </a:r>
            <a:endParaRPr lang="en-US" sz="2400" dirty="0">
              <a:solidFill>
                <a:schemeClr val="bg1"/>
              </a:solidFill>
            </a:endParaRPr>
          </a:p>
        </p:txBody>
      </p:sp>
    </p:spTree>
    <p:extLst>
      <p:ext uri="{BB962C8B-B14F-4D97-AF65-F5344CB8AC3E}">
        <p14:creationId xmlns:p14="http://schemas.microsoft.com/office/powerpoint/2010/main" val="2594289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idx="4294967295"/>
          </p:nvPr>
        </p:nvSpPr>
        <p:spPr>
          <a:xfrm>
            <a:off x="519545" y="67216"/>
            <a:ext cx="5334000" cy="804332"/>
          </a:xfrm>
        </p:spPr>
        <p:txBody>
          <a:bodyPr>
            <a:noAutofit/>
          </a:bodyPr>
          <a:lstStyle/>
          <a:p>
            <a:r>
              <a:rPr lang="en-US" sz="2800" dirty="0"/>
              <a:t>Imaging Equipment</a:t>
            </a:r>
            <a:br>
              <a:rPr lang="en-US" sz="2800" dirty="0"/>
            </a:br>
            <a:r>
              <a:rPr lang="en-US" sz="2800" dirty="0"/>
              <a:t>Current Service Call Process </a:t>
            </a:r>
            <a:endParaRPr lang="en-US" sz="3200" i="1" dirty="0">
              <a:effectLst/>
            </a:endParaRPr>
          </a:p>
        </p:txBody>
      </p:sp>
      <p:graphicFrame>
        <p:nvGraphicFramePr>
          <p:cNvPr id="6" name="Diagram 5"/>
          <p:cNvGraphicFramePr/>
          <p:nvPr>
            <p:extLst>
              <p:ext uri="{D42A27DB-BD31-4B8C-83A1-F6EECF244321}">
                <p14:modId xmlns:p14="http://schemas.microsoft.com/office/powerpoint/2010/main" val="2565325946"/>
              </p:ext>
            </p:extLst>
          </p:nvPr>
        </p:nvGraphicFramePr>
        <p:xfrm>
          <a:off x="1811462" y="1094620"/>
          <a:ext cx="8265599" cy="4309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2350456" y="5627052"/>
            <a:ext cx="7187610" cy="584775"/>
          </a:xfrm>
          <a:prstGeom prst="rect">
            <a:avLst/>
          </a:prstGeom>
          <a:solidFill>
            <a:srgbClr val="FF99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1600" dirty="0"/>
              <a:t>Quarterly Reviews are held with Stakeholders and ASP: Information presented includes Service Events, Equipment Uptime, and PM History</a:t>
            </a:r>
          </a:p>
        </p:txBody>
      </p:sp>
    </p:spTree>
    <p:extLst>
      <p:ext uri="{BB962C8B-B14F-4D97-AF65-F5344CB8AC3E}">
        <p14:creationId xmlns:p14="http://schemas.microsoft.com/office/powerpoint/2010/main" val="2936102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Structure</a:t>
            </a:r>
          </a:p>
        </p:txBody>
      </p:sp>
      <p:sp>
        <p:nvSpPr>
          <p:cNvPr id="3" name="Content Placeholder 2"/>
          <p:cNvSpPr>
            <a:spLocks noGrp="1"/>
          </p:cNvSpPr>
          <p:nvPr>
            <p:ph type="body" sz="quarter" idx="14"/>
          </p:nvPr>
        </p:nvSpPr>
        <p:spPr/>
        <p:txBody>
          <a:bodyPr/>
          <a:lstStyle/>
          <a:p>
            <a:r>
              <a:rPr lang="en-US" dirty="0"/>
              <a:t>Service Coordination Center handling more than 20,000 calls annually, 2017 was 20,303</a:t>
            </a:r>
          </a:p>
          <a:p>
            <a:r>
              <a:rPr lang="en-US" dirty="0"/>
              <a:t>3 Service Coordinators</a:t>
            </a:r>
          </a:p>
          <a:p>
            <a:r>
              <a:rPr lang="en-US" dirty="0"/>
              <a:t>2400 imaging assets (recorded), 40 medical lasers, ~500 assets in dialysis centers</a:t>
            </a:r>
          </a:p>
          <a:p>
            <a:r>
              <a:rPr lang="en-US" dirty="0"/>
              <a:t>Hours of operation 7 AM to 5 PM</a:t>
            </a:r>
          </a:p>
          <a:p>
            <a:r>
              <a:rPr lang="en-US" dirty="0"/>
              <a:t>After Hours – On Call Engineers</a:t>
            </a:r>
          </a:p>
        </p:txBody>
      </p:sp>
    </p:spTree>
    <p:extLst>
      <p:ext uri="{BB962C8B-B14F-4D97-AF65-F5344CB8AC3E}">
        <p14:creationId xmlns:p14="http://schemas.microsoft.com/office/powerpoint/2010/main" val="3012012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20,303 Calls Annually Mean</a:t>
            </a:r>
          </a:p>
        </p:txBody>
      </p:sp>
      <p:sp>
        <p:nvSpPr>
          <p:cNvPr id="3" name="Text Placeholder 2"/>
          <p:cNvSpPr>
            <a:spLocks noGrp="1"/>
          </p:cNvSpPr>
          <p:nvPr>
            <p:ph type="body" sz="quarter" idx="14"/>
          </p:nvPr>
        </p:nvSpPr>
        <p:spPr/>
        <p:txBody>
          <a:bodyPr/>
          <a:lstStyle/>
          <a:p>
            <a:r>
              <a:rPr lang="en-US" dirty="0"/>
              <a:t>4,675 Events</a:t>
            </a:r>
          </a:p>
          <a:p>
            <a:r>
              <a:rPr lang="en-US" dirty="0"/>
              <a:t>Over 6,091 Corrective Maintenance Work Orders</a:t>
            </a:r>
          </a:p>
          <a:p>
            <a:r>
              <a:rPr lang="en-US" dirty="0"/>
              <a:t>Dispatched to over 40 different engineers</a:t>
            </a:r>
          </a:p>
          <a:p>
            <a:pPr lvl="1"/>
            <a:r>
              <a:rPr lang="en-US" dirty="0"/>
              <a:t>20+ Authorized Service Providers</a:t>
            </a:r>
          </a:p>
          <a:p>
            <a:pPr lvl="1"/>
            <a:r>
              <a:rPr lang="en-US" dirty="0"/>
              <a:t>20+ In-House Engineers between imaging, dialysis, and laser</a:t>
            </a:r>
          </a:p>
          <a:p>
            <a:endParaRPr lang="en-US" dirty="0"/>
          </a:p>
        </p:txBody>
      </p:sp>
    </p:spTree>
    <p:extLst>
      <p:ext uri="{BB962C8B-B14F-4D97-AF65-F5344CB8AC3E}">
        <p14:creationId xmlns:p14="http://schemas.microsoft.com/office/powerpoint/2010/main" val="52904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Since 2015 Calls have grown by 7.8% - from 18,826 to 20,303</a:t>
            </a:r>
          </a:p>
        </p:txBody>
      </p:sp>
      <p:graphicFrame>
        <p:nvGraphicFramePr>
          <p:cNvPr id="4" name="Chart 3"/>
          <p:cNvGraphicFramePr>
            <a:graphicFrameLocks/>
          </p:cNvGraphicFramePr>
          <p:nvPr>
            <p:extLst>
              <p:ext uri="{D42A27DB-BD31-4B8C-83A1-F6EECF244321}">
                <p14:modId xmlns:p14="http://schemas.microsoft.com/office/powerpoint/2010/main" val="4202336399"/>
              </p:ext>
            </p:extLst>
          </p:nvPr>
        </p:nvGraphicFramePr>
        <p:xfrm>
          <a:off x="2303621" y="1621179"/>
          <a:ext cx="7508558" cy="47164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69629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a:t>
            </a:r>
          </a:p>
        </p:txBody>
      </p:sp>
      <p:sp>
        <p:nvSpPr>
          <p:cNvPr id="3" name="Content Placeholder 2"/>
          <p:cNvSpPr>
            <a:spLocks noGrp="1"/>
          </p:cNvSpPr>
          <p:nvPr>
            <p:ph type="body" sz="quarter" idx="14"/>
          </p:nvPr>
        </p:nvSpPr>
        <p:spPr/>
        <p:txBody>
          <a:bodyPr/>
          <a:lstStyle/>
          <a:p>
            <a:r>
              <a:rPr lang="en-US" dirty="0"/>
              <a:t>Information Gathered During Calls – Initial Dispatch</a:t>
            </a:r>
          </a:p>
          <a:p>
            <a:pPr lvl="1"/>
            <a:r>
              <a:rPr lang="en-US" dirty="0"/>
              <a:t>Tag</a:t>
            </a:r>
          </a:p>
          <a:p>
            <a:pPr lvl="1"/>
            <a:r>
              <a:rPr lang="en-US" dirty="0"/>
              <a:t>Clinician</a:t>
            </a:r>
          </a:p>
          <a:p>
            <a:pPr lvl="1"/>
            <a:r>
              <a:rPr lang="en-US" dirty="0"/>
              <a:t>Problem</a:t>
            </a:r>
          </a:p>
          <a:p>
            <a:pPr lvl="1"/>
            <a:r>
              <a:rPr lang="en-US" dirty="0"/>
              <a:t>Patient Impact</a:t>
            </a:r>
          </a:p>
          <a:p>
            <a:endParaRPr lang="en-US" dirty="0"/>
          </a:p>
          <a:p>
            <a:pPr lvl="1"/>
            <a:endParaRPr lang="en-US" dirty="0"/>
          </a:p>
        </p:txBody>
      </p:sp>
      <p:pic>
        <p:nvPicPr>
          <p:cNvPr id="4" name="Picture 3"/>
          <p:cNvPicPr>
            <a:picLocks noChangeAspect="1"/>
          </p:cNvPicPr>
          <p:nvPr/>
        </p:nvPicPr>
        <p:blipFill>
          <a:blip r:embed="rId2"/>
          <a:stretch>
            <a:fillRect/>
          </a:stretch>
        </p:blipFill>
        <p:spPr>
          <a:xfrm>
            <a:off x="4386262" y="2307761"/>
            <a:ext cx="2714625" cy="4144175"/>
          </a:xfrm>
          <a:prstGeom prst="rect">
            <a:avLst/>
          </a:prstGeom>
        </p:spPr>
      </p:pic>
    </p:spTree>
    <p:extLst>
      <p:ext uri="{BB962C8B-B14F-4D97-AF65-F5344CB8AC3E}">
        <p14:creationId xmlns:p14="http://schemas.microsoft.com/office/powerpoint/2010/main" val="4089256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 </a:t>
            </a:r>
          </a:p>
        </p:txBody>
      </p:sp>
      <p:sp>
        <p:nvSpPr>
          <p:cNvPr id="3" name="Content Placeholder 2"/>
          <p:cNvSpPr>
            <a:spLocks noGrp="1"/>
          </p:cNvSpPr>
          <p:nvPr>
            <p:ph type="body" sz="quarter" idx="14"/>
          </p:nvPr>
        </p:nvSpPr>
        <p:spPr/>
        <p:txBody>
          <a:bodyPr/>
          <a:lstStyle/>
          <a:p>
            <a:r>
              <a:rPr lang="en-US" dirty="0"/>
              <a:t>Information Derived - Assignment</a:t>
            </a:r>
          </a:p>
          <a:p>
            <a:pPr lvl="1"/>
            <a:r>
              <a:rPr lang="en-US" dirty="0"/>
              <a:t>Contract Level</a:t>
            </a:r>
          </a:p>
          <a:p>
            <a:pPr lvl="1"/>
            <a:r>
              <a:rPr lang="en-US" dirty="0"/>
              <a:t>Assigned Engineer</a:t>
            </a:r>
          </a:p>
          <a:p>
            <a:pPr lvl="1"/>
            <a:endParaRPr lang="en-US" dirty="0"/>
          </a:p>
          <a:p>
            <a:endParaRPr lang="en-US" dirty="0"/>
          </a:p>
        </p:txBody>
      </p:sp>
      <p:pic>
        <p:nvPicPr>
          <p:cNvPr id="4" name="Picture 3"/>
          <p:cNvPicPr>
            <a:picLocks noChangeAspect="1"/>
          </p:cNvPicPr>
          <p:nvPr/>
        </p:nvPicPr>
        <p:blipFill>
          <a:blip r:embed="rId2"/>
          <a:stretch>
            <a:fillRect/>
          </a:stretch>
        </p:blipFill>
        <p:spPr>
          <a:xfrm>
            <a:off x="4043362" y="3006181"/>
            <a:ext cx="6572251" cy="2218282"/>
          </a:xfrm>
          <a:prstGeom prst="rect">
            <a:avLst/>
          </a:prstGeom>
        </p:spPr>
      </p:pic>
    </p:spTree>
    <p:extLst>
      <p:ext uri="{BB962C8B-B14F-4D97-AF65-F5344CB8AC3E}">
        <p14:creationId xmlns:p14="http://schemas.microsoft.com/office/powerpoint/2010/main" val="4046756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a:t>
            </a:r>
          </a:p>
        </p:txBody>
      </p:sp>
      <p:sp>
        <p:nvSpPr>
          <p:cNvPr id="3" name="Content Placeholder 2"/>
          <p:cNvSpPr>
            <a:spLocks noGrp="1"/>
          </p:cNvSpPr>
          <p:nvPr>
            <p:ph type="body" sz="quarter" idx="14"/>
          </p:nvPr>
        </p:nvSpPr>
        <p:spPr/>
        <p:txBody>
          <a:bodyPr>
            <a:normAutofit/>
          </a:bodyPr>
          <a:lstStyle/>
          <a:p>
            <a:r>
              <a:rPr lang="en-US" dirty="0"/>
              <a:t>Escalation Process	</a:t>
            </a:r>
          </a:p>
          <a:p>
            <a:pPr lvl="1"/>
            <a:r>
              <a:rPr lang="en-US" dirty="0"/>
              <a:t>Initial dispatch</a:t>
            </a:r>
          </a:p>
          <a:p>
            <a:pPr lvl="1"/>
            <a:r>
              <a:rPr lang="en-US" dirty="0"/>
              <a:t>Potential Resolution</a:t>
            </a:r>
          </a:p>
          <a:p>
            <a:pPr lvl="1"/>
            <a:r>
              <a:rPr lang="en-US" dirty="0"/>
              <a:t>Reassignment</a:t>
            </a:r>
          </a:p>
          <a:p>
            <a:pPr lvl="1"/>
            <a:endParaRPr lang="en-US" dirty="0"/>
          </a:p>
          <a:p>
            <a:pPr marL="914400" lvl="2" indent="0">
              <a:buNone/>
            </a:pPr>
            <a:r>
              <a:rPr lang="en-US" dirty="0"/>
              <a:t>			</a:t>
            </a:r>
          </a:p>
        </p:txBody>
      </p:sp>
      <p:sp>
        <p:nvSpPr>
          <p:cNvPr id="5" name="Striped Right Arrow 4"/>
          <p:cNvSpPr/>
          <p:nvPr/>
        </p:nvSpPr>
        <p:spPr>
          <a:xfrm>
            <a:off x="3943350" y="3900488"/>
            <a:ext cx="3814763" cy="18602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174019" y="3438823"/>
            <a:ext cx="1128835"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IHE</a:t>
            </a:r>
          </a:p>
        </p:txBody>
      </p:sp>
      <p:sp>
        <p:nvSpPr>
          <p:cNvPr id="7" name="Rectangle 6"/>
          <p:cNvSpPr/>
          <p:nvPr/>
        </p:nvSpPr>
        <p:spPr>
          <a:xfrm>
            <a:off x="8690072" y="5015917"/>
            <a:ext cx="1260281" cy="923330"/>
          </a:xfrm>
          <a:prstGeom prst="rect">
            <a:avLst/>
          </a:prstGeom>
          <a:noFill/>
        </p:spPr>
        <p:txBody>
          <a:bodyPr wrap="none" lIns="91440" tIns="45720" rIns="91440" bIns="45720">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ASP</a:t>
            </a:r>
          </a:p>
        </p:txBody>
      </p:sp>
    </p:spTree>
    <p:extLst>
      <p:ext uri="{BB962C8B-B14F-4D97-AF65-F5344CB8AC3E}">
        <p14:creationId xmlns:p14="http://schemas.microsoft.com/office/powerpoint/2010/main" val="10470976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 	</a:t>
            </a:r>
          </a:p>
        </p:txBody>
      </p:sp>
      <p:sp>
        <p:nvSpPr>
          <p:cNvPr id="3" name="Content Placeholder 2"/>
          <p:cNvSpPr>
            <a:spLocks noGrp="1"/>
          </p:cNvSpPr>
          <p:nvPr>
            <p:ph type="body" sz="quarter" idx="14"/>
          </p:nvPr>
        </p:nvSpPr>
        <p:spPr/>
        <p:txBody>
          <a:bodyPr/>
          <a:lstStyle/>
          <a:p>
            <a:r>
              <a:rPr lang="en-US" dirty="0"/>
              <a:t>Tracking of Downtime</a:t>
            </a:r>
          </a:p>
          <a:p>
            <a:pPr lvl="1"/>
            <a:r>
              <a:rPr lang="en-US" dirty="0"/>
              <a:t>Priority</a:t>
            </a:r>
          </a:p>
          <a:p>
            <a:pPr lvl="1"/>
            <a:r>
              <a:rPr lang="en-US" dirty="0"/>
              <a:t>Contacted</a:t>
            </a:r>
          </a:p>
          <a:p>
            <a:pPr lvl="1"/>
            <a:r>
              <a:rPr lang="en-US" dirty="0"/>
              <a:t>On-Site</a:t>
            </a:r>
          </a:p>
          <a:p>
            <a:pPr lvl="1"/>
            <a:r>
              <a:rPr lang="en-US" dirty="0"/>
              <a:t>Repaired</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2630" y="1825625"/>
            <a:ext cx="5955323" cy="3970215"/>
          </a:xfrm>
          <a:prstGeom prst="rect">
            <a:avLst/>
          </a:prstGeom>
        </p:spPr>
      </p:pic>
    </p:spTree>
    <p:extLst>
      <p:ext uri="{BB962C8B-B14F-4D97-AF65-F5344CB8AC3E}">
        <p14:creationId xmlns:p14="http://schemas.microsoft.com/office/powerpoint/2010/main" val="941681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a:t>
            </a:r>
          </a:p>
        </p:txBody>
      </p:sp>
      <p:sp>
        <p:nvSpPr>
          <p:cNvPr id="3" name="Content Placeholder 2"/>
          <p:cNvSpPr>
            <a:spLocks noGrp="1"/>
          </p:cNvSpPr>
          <p:nvPr>
            <p:ph type="body" sz="quarter" idx="14"/>
          </p:nvPr>
        </p:nvSpPr>
        <p:spPr/>
        <p:txBody>
          <a:bodyPr/>
          <a:lstStyle/>
          <a:p>
            <a:r>
              <a:rPr lang="en-US" dirty="0"/>
              <a:t>Engineer Accountability</a:t>
            </a:r>
          </a:p>
          <a:p>
            <a:pPr lvl="1"/>
            <a:r>
              <a:rPr lang="en-US" dirty="0"/>
              <a:t>Over 10 Days – Corrective Maintenance</a:t>
            </a:r>
          </a:p>
          <a:p>
            <a:pPr lvl="1"/>
            <a:r>
              <a:rPr lang="en-US" dirty="0"/>
              <a:t>PM Completion</a:t>
            </a:r>
          </a:p>
          <a:p>
            <a:pPr lvl="1"/>
            <a:r>
              <a:rPr lang="en-US" dirty="0"/>
              <a:t>Status Flips – Downtime Tracking</a:t>
            </a:r>
          </a:p>
          <a:p>
            <a:pPr lvl="1"/>
            <a:r>
              <a:rPr lang="en-US" dirty="0"/>
              <a:t>Build Out Work Orders</a:t>
            </a:r>
          </a:p>
          <a:p>
            <a:pPr lvl="1"/>
            <a:r>
              <a:rPr lang="en-US" dirty="0"/>
              <a:t>After Hours Dispatching – Voicemails </a:t>
            </a:r>
          </a:p>
          <a:p>
            <a:pPr lvl="1"/>
            <a:endParaRPr lang="en-US" dirty="0"/>
          </a:p>
          <a:p>
            <a:endParaRPr lang="en-US" dirty="0"/>
          </a:p>
          <a:p>
            <a:pPr lvl="1"/>
            <a:endParaRPr lang="en-US" dirty="0"/>
          </a:p>
          <a:p>
            <a:pPr lvl="1"/>
            <a:endParaRPr lang="en-US" dirty="0"/>
          </a:p>
        </p:txBody>
      </p:sp>
      <p:pic>
        <p:nvPicPr>
          <p:cNvPr id="4" name="Picture 3"/>
          <p:cNvPicPr>
            <a:picLocks noChangeAspect="1"/>
          </p:cNvPicPr>
          <p:nvPr/>
        </p:nvPicPr>
        <p:blipFill>
          <a:blip r:embed="rId2"/>
          <a:stretch>
            <a:fillRect/>
          </a:stretch>
        </p:blipFill>
        <p:spPr>
          <a:xfrm>
            <a:off x="6876460" y="1790589"/>
            <a:ext cx="3605802" cy="2367074"/>
          </a:xfrm>
          <a:prstGeom prst="rect">
            <a:avLst/>
          </a:prstGeom>
        </p:spPr>
      </p:pic>
    </p:spTree>
    <p:extLst>
      <p:ext uri="{BB962C8B-B14F-4D97-AF65-F5344CB8AC3E}">
        <p14:creationId xmlns:p14="http://schemas.microsoft.com/office/powerpoint/2010/main" val="25341339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Operations 	</a:t>
            </a:r>
          </a:p>
        </p:txBody>
      </p:sp>
      <p:sp>
        <p:nvSpPr>
          <p:cNvPr id="3" name="Content Placeholder 2"/>
          <p:cNvSpPr>
            <a:spLocks noGrp="1"/>
          </p:cNvSpPr>
          <p:nvPr>
            <p:ph type="body" sz="quarter" idx="14"/>
          </p:nvPr>
        </p:nvSpPr>
        <p:spPr/>
        <p:txBody>
          <a:bodyPr/>
          <a:lstStyle/>
          <a:p>
            <a:r>
              <a:rPr lang="en-US" dirty="0"/>
              <a:t>Data Integrity</a:t>
            </a:r>
          </a:p>
          <a:p>
            <a:pPr lvl="1"/>
            <a:r>
              <a:rPr lang="en-US" dirty="0"/>
              <a:t>PM Dates</a:t>
            </a:r>
          </a:p>
          <a:p>
            <a:pPr lvl="1"/>
            <a:r>
              <a:rPr lang="en-US" dirty="0"/>
              <a:t>FSR Uploads</a:t>
            </a:r>
          </a:p>
          <a:p>
            <a:pPr lvl="1"/>
            <a:r>
              <a:rPr lang="en-US" dirty="0"/>
              <a:t>Asset Adds</a:t>
            </a:r>
          </a:p>
          <a:p>
            <a:pPr lvl="1"/>
            <a:r>
              <a:rPr lang="en-US" dirty="0"/>
              <a:t>Erroneous Work Orders</a:t>
            </a:r>
          </a:p>
          <a:p>
            <a:pPr lvl="1"/>
            <a:r>
              <a:rPr lang="en-US" dirty="0"/>
              <a:t>Escalation Tracking</a:t>
            </a:r>
          </a:p>
          <a:p>
            <a:pPr lvl="1"/>
            <a:r>
              <a:rPr lang="en-US" dirty="0"/>
              <a:t>Disparate Data Integrations</a:t>
            </a:r>
          </a:p>
        </p:txBody>
      </p:sp>
      <p:pic>
        <p:nvPicPr>
          <p:cNvPr id="4" name="Picture 3"/>
          <p:cNvPicPr>
            <a:picLocks noChangeAspect="1"/>
          </p:cNvPicPr>
          <p:nvPr/>
        </p:nvPicPr>
        <p:blipFill>
          <a:blip r:embed="rId2"/>
          <a:stretch>
            <a:fillRect/>
          </a:stretch>
        </p:blipFill>
        <p:spPr>
          <a:xfrm>
            <a:off x="5519737" y="1790589"/>
            <a:ext cx="3324226" cy="3048357"/>
          </a:xfrm>
          <a:prstGeom prst="rect">
            <a:avLst/>
          </a:prstGeom>
        </p:spPr>
      </p:pic>
    </p:spTree>
    <p:extLst>
      <p:ext uri="{BB962C8B-B14F-4D97-AF65-F5344CB8AC3E}">
        <p14:creationId xmlns:p14="http://schemas.microsoft.com/office/powerpoint/2010/main" val="1074388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Benefits </a:t>
            </a:r>
          </a:p>
        </p:txBody>
      </p:sp>
      <p:sp>
        <p:nvSpPr>
          <p:cNvPr id="3" name="Content Placeholder 2"/>
          <p:cNvSpPr>
            <a:spLocks noGrp="1"/>
          </p:cNvSpPr>
          <p:nvPr>
            <p:ph type="body" sz="quarter" idx="14"/>
          </p:nvPr>
        </p:nvSpPr>
        <p:spPr/>
        <p:txBody>
          <a:bodyPr>
            <a:normAutofit/>
          </a:bodyPr>
          <a:lstStyle/>
          <a:p>
            <a:r>
              <a:rPr lang="en-US" dirty="0"/>
              <a:t>Time Back to Clinicians</a:t>
            </a:r>
          </a:p>
          <a:p>
            <a:pPr lvl="1"/>
            <a:r>
              <a:rPr lang="en-US" dirty="0"/>
              <a:t>Enabling additional time for clinicians to                                                                         work with patients.  </a:t>
            </a:r>
          </a:p>
          <a:p>
            <a:pPr lvl="1"/>
            <a:r>
              <a:rPr lang="en-US" dirty="0"/>
              <a:t>Alleviating unnecessary stress.  </a:t>
            </a:r>
          </a:p>
          <a:p>
            <a:pPr lvl="1"/>
            <a:r>
              <a:rPr lang="en-US" dirty="0"/>
              <a:t>Enabling expertise and tacit knowledge.  </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42166" y="1596402"/>
            <a:ext cx="4922573" cy="3285282"/>
          </a:xfrm>
          <a:prstGeom prst="rect">
            <a:avLst/>
          </a:prstGeom>
        </p:spPr>
      </p:pic>
    </p:spTree>
    <p:extLst>
      <p:ext uri="{BB962C8B-B14F-4D97-AF65-F5344CB8AC3E}">
        <p14:creationId xmlns:p14="http://schemas.microsoft.com/office/powerpoint/2010/main" val="2291705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Benefits 	</a:t>
            </a:r>
          </a:p>
        </p:txBody>
      </p:sp>
      <p:sp>
        <p:nvSpPr>
          <p:cNvPr id="3" name="Content Placeholder 2"/>
          <p:cNvSpPr>
            <a:spLocks noGrp="1"/>
          </p:cNvSpPr>
          <p:nvPr>
            <p:ph type="body" sz="quarter" idx="14"/>
          </p:nvPr>
        </p:nvSpPr>
        <p:spPr/>
        <p:txBody>
          <a:bodyPr/>
          <a:lstStyle/>
          <a:p>
            <a:r>
              <a:rPr lang="en-US" dirty="0"/>
              <a:t>Quality Dispatching	</a:t>
            </a:r>
          </a:p>
          <a:p>
            <a:pPr lvl="1"/>
            <a:r>
              <a:rPr lang="en-US" dirty="0"/>
              <a:t>Service coordinators are trained dispatchers and know the appropriate questions to ask.  </a:t>
            </a:r>
          </a:p>
          <a:p>
            <a:pPr lvl="1"/>
            <a:r>
              <a:rPr lang="en-US" dirty="0"/>
              <a:t>Service coordinators are consistently aware of modalities and engineer schedules.</a:t>
            </a:r>
          </a:p>
          <a:p>
            <a:pPr lvl="1"/>
            <a:r>
              <a:rPr lang="en-US" dirty="0"/>
              <a:t>Accountability is key in ensuring compliance, happy customers, and reducing downtime.  </a:t>
            </a:r>
          </a:p>
          <a:p>
            <a:endParaRPr lang="en-US" dirty="0"/>
          </a:p>
        </p:txBody>
      </p:sp>
    </p:spTree>
    <p:extLst>
      <p:ext uri="{BB962C8B-B14F-4D97-AF65-F5344CB8AC3E}">
        <p14:creationId xmlns:p14="http://schemas.microsoft.com/office/powerpoint/2010/main" val="931076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Benefits	</a:t>
            </a:r>
          </a:p>
        </p:txBody>
      </p:sp>
      <p:sp>
        <p:nvSpPr>
          <p:cNvPr id="3" name="Content Placeholder 2"/>
          <p:cNvSpPr>
            <a:spLocks noGrp="1"/>
          </p:cNvSpPr>
          <p:nvPr>
            <p:ph type="body" sz="quarter" idx="14"/>
          </p:nvPr>
        </p:nvSpPr>
        <p:spPr/>
        <p:txBody>
          <a:bodyPr/>
          <a:lstStyle/>
          <a:p>
            <a:r>
              <a:rPr lang="en-US" dirty="0"/>
              <a:t>Accountability </a:t>
            </a:r>
          </a:p>
          <a:p>
            <a:pPr lvl="1"/>
            <a:r>
              <a:rPr lang="en-US" dirty="0"/>
              <a:t>SLA’s</a:t>
            </a:r>
          </a:p>
          <a:p>
            <a:pPr lvl="1"/>
            <a:r>
              <a:rPr lang="en-US" dirty="0"/>
              <a:t>PM Completion</a:t>
            </a:r>
          </a:p>
          <a:p>
            <a:pPr lvl="1"/>
            <a:r>
              <a:rPr lang="en-US" dirty="0"/>
              <a:t>Appropriate Asset Record</a:t>
            </a:r>
          </a:p>
          <a:p>
            <a:pPr lvl="1"/>
            <a:r>
              <a:rPr lang="en-US" dirty="0"/>
              <a:t>Physicist Reports</a:t>
            </a:r>
          </a:p>
          <a:p>
            <a:pPr lvl="1"/>
            <a:r>
              <a:rPr lang="en-US" dirty="0"/>
              <a:t>Accreditation</a:t>
            </a:r>
          </a:p>
          <a:p>
            <a:pPr lvl="2"/>
            <a:r>
              <a:rPr lang="en-US" dirty="0"/>
              <a:t>Joint Commission</a:t>
            </a:r>
          </a:p>
          <a:p>
            <a:pPr lvl="2"/>
            <a:r>
              <a:rPr lang="en-US" dirty="0"/>
              <a:t>American College of Radiology</a:t>
            </a:r>
          </a:p>
          <a:p>
            <a:pPr lvl="1"/>
            <a:r>
              <a:rPr lang="en-US" dirty="0"/>
              <a:t>30/60/90 Day WO Completions</a:t>
            </a:r>
          </a:p>
          <a:p>
            <a:pPr lvl="1"/>
            <a:endParaRPr lang="en-US" dirty="0"/>
          </a:p>
        </p:txBody>
      </p:sp>
    </p:spTree>
    <p:extLst>
      <p:ext uri="{BB962C8B-B14F-4D97-AF65-F5344CB8AC3E}">
        <p14:creationId xmlns:p14="http://schemas.microsoft.com/office/powerpoint/2010/main" val="3474474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33797" y="0"/>
            <a:ext cx="8318665" cy="6235507"/>
          </a:xfrm>
          <a:prstGeom prst="rect">
            <a:avLst/>
          </a:prstGeom>
        </p:spPr>
      </p:pic>
    </p:spTree>
    <p:extLst>
      <p:ext uri="{BB962C8B-B14F-4D97-AF65-F5344CB8AC3E}">
        <p14:creationId xmlns:p14="http://schemas.microsoft.com/office/powerpoint/2010/main" val="24826653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Benefits 	</a:t>
            </a:r>
          </a:p>
        </p:txBody>
      </p:sp>
      <p:sp>
        <p:nvSpPr>
          <p:cNvPr id="3" name="Content Placeholder 2"/>
          <p:cNvSpPr>
            <a:spLocks noGrp="1"/>
          </p:cNvSpPr>
          <p:nvPr>
            <p:ph type="body" sz="quarter" idx="14"/>
          </p:nvPr>
        </p:nvSpPr>
        <p:spPr/>
        <p:txBody>
          <a:bodyPr/>
          <a:lstStyle/>
          <a:p>
            <a:r>
              <a:rPr lang="en-US" dirty="0"/>
              <a:t>Average Documentation Time for ASP’s and Access to Data</a:t>
            </a:r>
          </a:p>
          <a:p>
            <a:r>
              <a:rPr lang="en-US" dirty="0"/>
              <a:t>Complete CMMS</a:t>
            </a:r>
          </a:p>
          <a:p>
            <a:pPr lvl="1"/>
            <a:r>
              <a:rPr lang="en-US" dirty="0"/>
              <a:t>TCO</a:t>
            </a:r>
          </a:p>
          <a:p>
            <a:r>
              <a:rPr lang="en-US" dirty="0"/>
              <a:t>Enabling Analytics</a:t>
            </a:r>
          </a:p>
        </p:txBody>
      </p:sp>
      <p:pic>
        <p:nvPicPr>
          <p:cNvPr id="4" name="Picture 3"/>
          <p:cNvPicPr>
            <a:picLocks noChangeAspect="1"/>
          </p:cNvPicPr>
          <p:nvPr/>
        </p:nvPicPr>
        <p:blipFill>
          <a:blip r:embed="rId2"/>
          <a:stretch>
            <a:fillRect/>
          </a:stretch>
        </p:blipFill>
        <p:spPr>
          <a:xfrm>
            <a:off x="6057900" y="2461204"/>
            <a:ext cx="3057525" cy="2628900"/>
          </a:xfrm>
          <a:prstGeom prst="rect">
            <a:avLst/>
          </a:prstGeom>
        </p:spPr>
      </p:pic>
    </p:spTree>
    <p:extLst>
      <p:ext uri="{BB962C8B-B14F-4D97-AF65-F5344CB8AC3E}">
        <p14:creationId xmlns:p14="http://schemas.microsoft.com/office/powerpoint/2010/main" val="3954847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45" y="280612"/>
            <a:ext cx="11076710" cy="811918"/>
          </a:xfrm>
        </p:spPr>
        <p:txBody>
          <a:bodyPr>
            <a:normAutofit fontScale="90000"/>
          </a:bodyPr>
          <a:lstStyle/>
          <a:p>
            <a:r>
              <a:rPr lang="en-US" dirty="0"/>
              <a:t>Authorized Service Provider Accountability and Understanding</a:t>
            </a:r>
          </a:p>
        </p:txBody>
      </p:sp>
      <p:pic>
        <p:nvPicPr>
          <p:cNvPr id="4" name="Picture 3"/>
          <p:cNvPicPr>
            <a:picLocks noChangeAspect="1"/>
          </p:cNvPicPr>
          <p:nvPr/>
        </p:nvPicPr>
        <p:blipFill>
          <a:blip r:embed="rId2"/>
          <a:stretch>
            <a:fillRect/>
          </a:stretch>
        </p:blipFill>
        <p:spPr>
          <a:xfrm>
            <a:off x="1900237" y="1439263"/>
            <a:ext cx="8391525" cy="4105945"/>
          </a:xfrm>
          <a:prstGeom prst="rect">
            <a:avLst/>
          </a:prstGeom>
        </p:spPr>
      </p:pic>
    </p:spTree>
    <p:extLst>
      <p:ext uri="{BB962C8B-B14F-4D97-AF65-F5344CB8AC3E}">
        <p14:creationId xmlns:p14="http://schemas.microsoft.com/office/powerpoint/2010/main" val="927444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Benefits </a:t>
            </a:r>
          </a:p>
        </p:txBody>
      </p:sp>
      <p:sp>
        <p:nvSpPr>
          <p:cNvPr id="3" name="Content Placeholder 2"/>
          <p:cNvSpPr>
            <a:spLocks noGrp="1"/>
          </p:cNvSpPr>
          <p:nvPr>
            <p:ph type="body" sz="quarter" idx="14"/>
          </p:nvPr>
        </p:nvSpPr>
        <p:spPr/>
        <p:txBody>
          <a:bodyPr/>
          <a:lstStyle/>
          <a:p>
            <a:r>
              <a:rPr lang="en-US" dirty="0"/>
              <a:t>Robust Downtime Tracking</a:t>
            </a:r>
          </a:p>
          <a:p>
            <a:pPr lvl="1"/>
            <a:r>
              <a:rPr lang="en-US" dirty="0"/>
              <a:t>Enablement </a:t>
            </a:r>
          </a:p>
          <a:p>
            <a:pPr lvl="1"/>
            <a:r>
              <a:rPr lang="en-US" dirty="0"/>
              <a:t>Reduces Data Burden on Engineers</a:t>
            </a:r>
          </a:p>
          <a:p>
            <a:pPr lvl="1"/>
            <a:r>
              <a:rPr lang="en-US" dirty="0"/>
              <a:t>Increased Visibility</a:t>
            </a:r>
          </a:p>
          <a:p>
            <a:pPr lvl="1"/>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78415" y="1690688"/>
            <a:ext cx="5275385" cy="3516923"/>
          </a:xfrm>
          <a:prstGeom prst="rect">
            <a:avLst/>
          </a:prstGeom>
        </p:spPr>
      </p:pic>
    </p:spTree>
    <p:extLst>
      <p:ext uri="{BB962C8B-B14F-4D97-AF65-F5344CB8AC3E}">
        <p14:creationId xmlns:p14="http://schemas.microsoft.com/office/powerpoint/2010/main" val="675505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 Challenges </a:t>
            </a:r>
          </a:p>
        </p:txBody>
      </p:sp>
      <p:sp>
        <p:nvSpPr>
          <p:cNvPr id="3" name="Content Placeholder 2"/>
          <p:cNvSpPr>
            <a:spLocks noGrp="1"/>
          </p:cNvSpPr>
          <p:nvPr>
            <p:ph type="body" sz="quarter" idx="14"/>
          </p:nvPr>
        </p:nvSpPr>
        <p:spPr/>
        <p:txBody>
          <a:bodyPr>
            <a:normAutofit lnSpcReduction="10000"/>
          </a:bodyPr>
          <a:lstStyle/>
          <a:p>
            <a:r>
              <a:rPr lang="en-US" dirty="0"/>
              <a:t>Internal Buy In</a:t>
            </a:r>
          </a:p>
          <a:p>
            <a:r>
              <a:rPr lang="en-US" dirty="0"/>
              <a:t>Growth in Volumes</a:t>
            </a:r>
          </a:p>
          <a:p>
            <a:r>
              <a:rPr lang="en-US" dirty="0"/>
              <a:t>Appropriate Infrastructure</a:t>
            </a:r>
          </a:p>
          <a:p>
            <a:pPr lvl="1"/>
            <a:r>
              <a:rPr lang="en-US" dirty="0"/>
              <a:t>CMMS</a:t>
            </a:r>
          </a:p>
          <a:p>
            <a:pPr lvl="1"/>
            <a:r>
              <a:rPr lang="en-US" dirty="0"/>
              <a:t>Dispatching Tool</a:t>
            </a:r>
          </a:p>
          <a:p>
            <a:pPr lvl="1"/>
            <a:r>
              <a:rPr lang="en-US" dirty="0"/>
              <a:t>Phone System</a:t>
            </a:r>
          </a:p>
          <a:p>
            <a:r>
              <a:rPr lang="en-US" dirty="0"/>
              <a:t>Turnover Risks</a:t>
            </a:r>
          </a:p>
          <a:p>
            <a:pPr marL="0" indent="0">
              <a:buNone/>
            </a:pPr>
            <a:r>
              <a:rPr lang="en-US" dirty="0"/>
              <a:t> </a:t>
            </a:r>
          </a:p>
          <a:p>
            <a:pPr marL="457200" lvl="1" indent="0">
              <a:buNone/>
            </a:pPr>
            <a:r>
              <a:rPr lang="en-US" dirty="0"/>
              <a:t>	</a:t>
            </a:r>
          </a:p>
        </p:txBody>
      </p:sp>
    </p:spTree>
    <p:extLst>
      <p:ext uri="{BB962C8B-B14F-4D97-AF65-F5344CB8AC3E}">
        <p14:creationId xmlns:p14="http://schemas.microsoft.com/office/powerpoint/2010/main" val="1903826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Tools	</a:t>
            </a:r>
          </a:p>
        </p:txBody>
      </p:sp>
      <p:sp>
        <p:nvSpPr>
          <p:cNvPr id="3" name="Content Placeholder 2"/>
          <p:cNvSpPr>
            <a:spLocks noGrp="1"/>
          </p:cNvSpPr>
          <p:nvPr>
            <p:ph type="body" sz="quarter" idx="14"/>
          </p:nvPr>
        </p:nvSpPr>
        <p:spPr/>
        <p:txBody>
          <a:bodyPr/>
          <a:lstStyle/>
          <a:p>
            <a:r>
              <a:rPr lang="en-US" dirty="0"/>
              <a:t>In-House Dispatching Tool – EMMA Communication Corridor </a:t>
            </a:r>
          </a:p>
          <a:p>
            <a:r>
              <a:rPr lang="en-US" dirty="0"/>
              <a:t>Contract Tracker – EMMA Budgeting</a:t>
            </a:r>
          </a:p>
          <a:p>
            <a:r>
              <a:rPr lang="en-US" dirty="0"/>
              <a:t>Avaya Phone System</a:t>
            </a:r>
          </a:p>
          <a:p>
            <a:pPr lvl="1"/>
            <a:r>
              <a:rPr lang="en-US" dirty="0"/>
              <a:t>CMS Supervisor</a:t>
            </a:r>
          </a:p>
          <a:p>
            <a:r>
              <a:rPr lang="en-US" dirty="0"/>
              <a:t>CMMS – </a:t>
            </a:r>
            <a:r>
              <a:rPr lang="en-US" dirty="0" err="1"/>
              <a:t>Peoplesoft</a:t>
            </a:r>
            <a:r>
              <a:rPr lang="en-US" dirty="0"/>
              <a:t> Maintenance Management Module – Current </a:t>
            </a:r>
          </a:p>
          <a:p>
            <a:pPr lvl="1"/>
            <a:r>
              <a:rPr lang="en-US" dirty="0"/>
              <a:t>EMMA - Legacy</a:t>
            </a:r>
          </a:p>
        </p:txBody>
      </p:sp>
    </p:spTree>
    <p:extLst>
      <p:ext uri="{BB962C8B-B14F-4D97-AF65-F5344CB8AC3E}">
        <p14:creationId xmlns:p14="http://schemas.microsoft.com/office/powerpoint/2010/main" val="1786978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645" y="221235"/>
            <a:ext cx="11076710" cy="1042658"/>
          </a:xfrm>
        </p:spPr>
        <p:txBody>
          <a:bodyPr/>
          <a:lstStyle/>
          <a:p>
            <a:r>
              <a:rPr lang="en-US" dirty="0"/>
              <a:t>The Grid</a:t>
            </a:r>
          </a:p>
        </p:txBody>
      </p:sp>
      <p:pic>
        <p:nvPicPr>
          <p:cNvPr id="4" name="Picture 3"/>
          <p:cNvPicPr>
            <a:picLocks noChangeAspect="1"/>
          </p:cNvPicPr>
          <p:nvPr/>
        </p:nvPicPr>
        <p:blipFill>
          <a:blip r:embed="rId2"/>
          <a:stretch>
            <a:fillRect/>
          </a:stretch>
        </p:blipFill>
        <p:spPr>
          <a:xfrm>
            <a:off x="821531" y="1464017"/>
            <a:ext cx="10548937" cy="4040196"/>
          </a:xfrm>
          <a:prstGeom prst="rect">
            <a:avLst/>
          </a:prstGeom>
        </p:spPr>
      </p:pic>
    </p:spTree>
    <p:extLst>
      <p:ext uri="{BB962C8B-B14F-4D97-AF65-F5344CB8AC3E}">
        <p14:creationId xmlns:p14="http://schemas.microsoft.com/office/powerpoint/2010/main" val="546830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Coordination Center Tools </a:t>
            </a:r>
          </a:p>
        </p:txBody>
      </p:sp>
      <p:sp>
        <p:nvSpPr>
          <p:cNvPr id="3" name="Content Placeholder 2"/>
          <p:cNvSpPr>
            <a:spLocks noGrp="1"/>
          </p:cNvSpPr>
          <p:nvPr>
            <p:ph type="body" sz="quarter" idx="14"/>
          </p:nvPr>
        </p:nvSpPr>
        <p:spPr/>
        <p:txBody>
          <a:bodyPr/>
          <a:lstStyle/>
          <a:p>
            <a:r>
              <a:rPr lang="en-US" dirty="0"/>
              <a:t>Tableau – Business Intelligence Tool</a:t>
            </a:r>
          </a:p>
          <a:p>
            <a:r>
              <a:rPr lang="en-US" dirty="0"/>
              <a:t>OBIEE – Business Intelligence Tool</a:t>
            </a:r>
          </a:p>
          <a:p>
            <a:r>
              <a:rPr lang="en-US" dirty="0"/>
              <a:t>Service Coordinators – Knowledge Base Tacit – Not Software</a:t>
            </a:r>
          </a:p>
          <a:p>
            <a:endParaRPr lang="en-US" dirty="0"/>
          </a:p>
        </p:txBody>
      </p:sp>
    </p:spTree>
    <p:extLst>
      <p:ext uri="{BB962C8B-B14F-4D97-AF65-F5344CB8AC3E}">
        <p14:creationId xmlns:p14="http://schemas.microsoft.com/office/powerpoint/2010/main" val="1099448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Analytics to Action</a:t>
            </a:r>
          </a:p>
        </p:txBody>
      </p:sp>
      <p:sp>
        <p:nvSpPr>
          <p:cNvPr id="3" name="Content Placeholder 2"/>
          <p:cNvSpPr>
            <a:spLocks noGrp="1"/>
          </p:cNvSpPr>
          <p:nvPr>
            <p:ph type="body" sz="quarter" idx="14"/>
          </p:nvPr>
        </p:nvSpPr>
        <p:spPr/>
        <p:txBody>
          <a:bodyPr/>
          <a:lstStyle/>
          <a:p>
            <a:r>
              <a:rPr lang="en-US" dirty="0"/>
              <a:t>Downtime Reporting (</a:t>
            </a:r>
            <a:r>
              <a:rPr lang="en-US" dirty="0">
                <a:hlinkClick r:id="rId2"/>
              </a:rPr>
              <a:t>Tableau</a:t>
            </a:r>
            <a:r>
              <a:rPr lang="en-US" dirty="0"/>
              <a:t>)</a:t>
            </a:r>
          </a:p>
          <a:p>
            <a:r>
              <a:rPr lang="en-US" dirty="0"/>
              <a:t>Engineer Accountability (</a:t>
            </a:r>
            <a:r>
              <a:rPr lang="en-US" dirty="0">
                <a:hlinkClick r:id="rId3"/>
              </a:rPr>
              <a:t>OBIEE – Annoyance Report</a:t>
            </a:r>
            <a:r>
              <a:rPr lang="en-US" dirty="0"/>
              <a:t>)</a:t>
            </a:r>
          </a:p>
          <a:p>
            <a:pPr lvl="1"/>
            <a:r>
              <a:rPr lang="en-US" dirty="0"/>
              <a:t>CM </a:t>
            </a:r>
          </a:p>
          <a:p>
            <a:pPr lvl="1"/>
            <a:r>
              <a:rPr lang="en-US" dirty="0"/>
              <a:t>PM</a:t>
            </a:r>
          </a:p>
          <a:p>
            <a:r>
              <a:rPr lang="en-US" dirty="0"/>
              <a:t>Work Order Integrity Audits (</a:t>
            </a:r>
            <a:r>
              <a:rPr lang="en-US" dirty="0">
                <a:hlinkClick r:id="rId3"/>
              </a:rPr>
              <a:t>Annoyance Report Continued</a:t>
            </a:r>
            <a:r>
              <a:rPr lang="en-US" dirty="0"/>
              <a:t>)</a:t>
            </a:r>
          </a:p>
          <a:p>
            <a:endParaRPr lang="en-US" dirty="0"/>
          </a:p>
        </p:txBody>
      </p:sp>
    </p:spTree>
    <p:extLst>
      <p:ext uri="{BB962C8B-B14F-4D97-AF65-F5344CB8AC3E}">
        <p14:creationId xmlns:p14="http://schemas.microsoft.com/office/powerpoint/2010/main" val="1763140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880" y="141957"/>
            <a:ext cx="11076710" cy="1027762"/>
          </a:xfrm>
        </p:spPr>
        <p:txBody>
          <a:bodyPr>
            <a:noAutofit/>
          </a:bodyPr>
          <a:lstStyle/>
          <a:p>
            <a:pPr algn="ctr"/>
            <a:r>
              <a:rPr lang="en-US" sz="6600" dirty="0">
                <a:solidFill>
                  <a:schemeClr val="accent1">
                    <a:lumMod val="50000"/>
                  </a:schemeClr>
                </a:solidFill>
              </a:rPr>
              <a:t>Q</a:t>
            </a:r>
            <a:r>
              <a:rPr lang="en-US" sz="5400" dirty="0">
                <a:solidFill>
                  <a:schemeClr val="accent1">
                    <a:lumMod val="50000"/>
                  </a:schemeClr>
                </a:solidFill>
              </a:rPr>
              <a:t> &amp; </a:t>
            </a:r>
            <a:r>
              <a:rPr lang="en-US" sz="6600" dirty="0">
                <a:solidFill>
                  <a:schemeClr val="accent1">
                    <a:lumMod val="50000"/>
                  </a:schemeClr>
                </a:solidFill>
              </a:rPr>
              <a:t>A/ C</a:t>
            </a:r>
            <a:r>
              <a:rPr lang="en-US" sz="5400" dirty="0">
                <a:solidFill>
                  <a:schemeClr val="accent1">
                    <a:lumMod val="50000"/>
                  </a:schemeClr>
                </a:solidFill>
              </a:rPr>
              <a:t>OMMENTS</a:t>
            </a:r>
            <a:endParaRPr lang="en-US" sz="4800" dirty="0">
              <a:solidFill>
                <a:schemeClr val="accent1">
                  <a:lumMod val="50000"/>
                </a:schemeClr>
              </a:solidFill>
              <a:latin typeface="+mn-lt"/>
            </a:endParaRPr>
          </a:p>
        </p:txBody>
      </p:sp>
      <p:sp>
        <p:nvSpPr>
          <p:cNvPr id="5" name="Slide Number Placeholder 4"/>
          <p:cNvSpPr>
            <a:spLocks noGrp="1"/>
          </p:cNvSpPr>
          <p:nvPr>
            <p:ph type="sldNum" sz="quarter" idx="12"/>
          </p:nvPr>
        </p:nvSpPr>
        <p:spPr/>
        <p:txBody>
          <a:bodyPr/>
          <a:lstStyle/>
          <a:p>
            <a:fld id="{82ECB687-F57F-49F9-B73A-487ED709F178}" type="slidenum">
              <a:rPr lang="en-US" smtClean="0"/>
              <a:t>42</a:t>
            </a:fld>
            <a:endParaRPr lang="en-US" dirty="0"/>
          </a:p>
        </p:txBody>
      </p:sp>
      <p:pic>
        <p:nvPicPr>
          <p:cNvPr id="6" name="Picture 2" descr="Ask, Sign, Design, Creative, Information, Hel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3239" y="1383289"/>
            <a:ext cx="6885521" cy="459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5584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3807</TotalTime>
  <Words>1541</Words>
  <Application>Microsoft Office PowerPoint</Application>
  <PresentationFormat>Widescreen</PresentationFormat>
  <Paragraphs>322</Paragraphs>
  <Slides>42</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Arial</vt:lpstr>
      <vt:lpstr>Arial Black</vt:lpstr>
      <vt:lpstr>Baskerville Old Face</vt:lpstr>
      <vt:lpstr>Calibri</vt:lpstr>
      <vt:lpstr>Calibri Light</vt:lpstr>
      <vt:lpstr>Lucida Sans Unicode</vt:lpstr>
      <vt:lpstr>Myriad Pro</vt:lpstr>
      <vt:lpstr>Times New Roman</vt:lpstr>
      <vt:lpstr>Wingdings</vt:lpstr>
      <vt:lpstr>Office Theme</vt:lpstr>
      <vt:lpstr>One Call for All</vt:lpstr>
      <vt:lpstr>DISCLAIMER</vt:lpstr>
      <vt:lpstr>Agenda</vt:lpstr>
      <vt:lpstr>PowerPoint Presentation</vt:lpstr>
      <vt:lpstr>MIKE BUSDICKER</vt:lpstr>
      <vt:lpstr>PowerPoint Presentation</vt:lpstr>
      <vt:lpstr>PowerPoint Presentation</vt:lpstr>
      <vt:lpstr>PowerPoint Presentation</vt:lpstr>
      <vt:lpstr>CLINICAL ENGINEERING SUPPORT SERVICES STRUCTURE</vt:lpstr>
      <vt:lpstr>  Intermountain Healthcare CE and Imaging Equipment Service  Initial Evaluation and Findings</vt:lpstr>
      <vt:lpstr>PowerPoint Presentation</vt:lpstr>
      <vt:lpstr>Imaging Service Delivery Process</vt:lpstr>
      <vt:lpstr>Operational Feedback</vt:lpstr>
      <vt:lpstr>Imaging Service Call Process  Previous</vt:lpstr>
      <vt:lpstr>Equipment Service Analysis &amp; Planning</vt:lpstr>
      <vt:lpstr>Clinical Engineering Program Ongoing Scope &amp; Objectives</vt:lpstr>
      <vt:lpstr>Operational Effectiveness We seek better care and better health at the lowest sustainable cost. </vt:lpstr>
      <vt:lpstr>  Intermountain Healthcare Implementation of the Service Coordination Center</vt:lpstr>
      <vt:lpstr>Intermountain Healthcare  Service Coordination Center</vt:lpstr>
      <vt:lpstr>Imaging Equipment Current Service Call Process </vt:lpstr>
      <vt:lpstr>Service Coordination Center - Structure</vt:lpstr>
      <vt:lpstr>What does 20,303 Calls Annually Mean</vt:lpstr>
      <vt:lpstr>Since 2015 Calls have grown by 7.8% - from 18,826 to 20,303</vt:lpstr>
      <vt:lpstr>Service Coordination Center – Operations</vt:lpstr>
      <vt:lpstr>Service Coordination Center – Operations </vt:lpstr>
      <vt:lpstr>Service Coordination Center – Operations</vt:lpstr>
      <vt:lpstr>Service Coordination Center – Operations  </vt:lpstr>
      <vt:lpstr>Service Coordination Center – Operations</vt:lpstr>
      <vt:lpstr>Service Coordination Center – Operations  </vt:lpstr>
      <vt:lpstr>Service Coordination Center – Benefits </vt:lpstr>
      <vt:lpstr>Service Coordination Center – Benefits  </vt:lpstr>
      <vt:lpstr>Service Coordination Center – Benefits </vt:lpstr>
      <vt:lpstr>PowerPoint Presentation</vt:lpstr>
      <vt:lpstr>Service Coordination Center – Benefits  </vt:lpstr>
      <vt:lpstr>Authorized Service Provider Accountability and Understanding</vt:lpstr>
      <vt:lpstr>Service Coordination Center – Benefits </vt:lpstr>
      <vt:lpstr>Service Coordination Center – Challenges </vt:lpstr>
      <vt:lpstr>Service Coordination Center Tools </vt:lpstr>
      <vt:lpstr>The Grid</vt:lpstr>
      <vt:lpstr>Service Coordination Center Tools </vt:lpstr>
      <vt:lpstr>Analytics to Action</vt:lpstr>
      <vt:lpstr>Q &amp; A/ COMMENTS</vt:lpstr>
    </vt:vector>
  </TitlesOfParts>
  <Company>Intermountain Healthcare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Coordination Center</dc:title>
  <dc:creator>Dustin Smith</dc:creator>
  <cp:lastModifiedBy>Mike Busdicker</cp:lastModifiedBy>
  <cp:revision>51</cp:revision>
  <dcterms:created xsi:type="dcterms:W3CDTF">2018-01-29T18:32:30Z</dcterms:created>
  <dcterms:modified xsi:type="dcterms:W3CDTF">2018-10-04T00:34:25Z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a1a4512-8026-4a73-bfb7-8d52c1779a3a_Enabled">
    <vt:lpwstr>True</vt:lpwstr>
  </property>
  <property fmtid="{D5CDD505-2E9C-101B-9397-08002B2CF9AE}" pid="3" name="MSIP_Label_ba1a4512-8026-4a73-bfb7-8d52c1779a3a_SiteId">
    <vt:lpwstr>a79016de-bdd0-4e47-91f4-79416ab912ad</vt:lpwstr>
  </property>
  <property fmtid="{D5CDD505-2E9C-101B-9397-08002B2CF9AE}" pid="4" name="MSIP_Label_ba1a4512-8026-4a73-bfb7-8d52c1779a3a_Ref">
    <vt:lpwstr>https://api.informationprotection.azure.com/api/a79016de-bdd0-4e47-91f4-79416ab912ad</vt:lpwstr>
  </property>
  <property fmtid="{D5CDD505-2E9C-101B-9397-08002B2CF9AE}" pid="5" name="MSIP_Label_ba1a4512-8026-4a73-bfb7-8d52c1779a3a_SetBy">
    <vt:lpwstr>Dustin.Smith@imail.org</vt:lpwstr>
  </property>
  <property fmtid="{D5CDD505-2E9C-101B-9397-08002B2CF9AE}" pid="6" name="MSIP_Label_ba1a4512-8026-4a73-bfb7-8d52c1779a3a_SetDate">
    <vt:lpwstr>2018-01-29T11:42:05.7525068-07:00</vt:lpwstr>
  </property>
  <property fmtid="{D5CDD505-2E9C-101B-9397-08002B2CF9AE}" pid="7" name="MSIP_Label_ba1a4512-8026-4a73-bfb7-8d52c1779a3a_Name">
    <vt:lpwstr>Sensitive Information</vt:lpwstr>
  </property>
  <property fmtid="{D5CDD505-2E9C-101B-9397-08002B2CF9AE}" pid="8" name="MSIP_Label_ba1a4512-8026-4a73-bfb7-8d52c1779a3a_Application">
    <vt:lpwstr>Microsoft Azure Information Protection</vt:lpwstr>
  </property>
  <property fmtid="{D5CDD505-2E9C-101B-9397-08002B2CF9AE}" pid="9" name="MSIP_Label_ba1a4512-8026-4a73-bfb7-8d52c1779a3a_Extended_MSFT_Method">
    <vt:lpwstr>Automatic</vt:lpwstr>
  </property>
  <property fmtid="{D5CDD505-2E9C-101B-9397-08002B2CF9AE}" pid="10" name="Sensitivity">
    <vt:lpwstr>Sensitive Information</vt:lpwstr>
  </property>
</Properties>
</file>