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91" r:id="rId4"/>
    <p:sldId id="259" r:id="rId5"/>
    <p:sldId id="285" r:id="rId6"/>
    <p:sldId id="286" r:id="rId7"/>
    <p:sldId id="287" r:id="rId8"/>
    <p:sldId id="288" r:id="rId9"/>
    <p:sldId id="263" r:id="rId10"/>
    <p:sldId id="261"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0" r:id="rId26"/>
    <p:sldId id="282" r:id="rId27"/>
    <p:sldId id="279"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4686" autoAdjust="0"/>
  </p:normalViewPr>
  <p:slideViewPr>
    <p:cSldViewPr>
      <p:cViewPr varScale="1">
        <p:scale>
          <a:sx n="82" d="100"/>
          <a:sy n="82" d="100"/>
        </p:scale>
        <p:origin x="1502" y="67"/>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F8B7B3-3A9E-48C2-BB88-B8079CC06585}" type="datetimeFigureOut">
              <a:rPr lang="en-US" smtClean="0"/>
              <a:t>4/14/2018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384921-C8DE-44B3-8D88-24646B7FE14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5</a:t>
            </a:fld>
            <a:endParaRPr lang="en-US"/>
          </a:p>
        </p:txBody>
      </p:sp>
    </p:spTree>
    <p:extLst>
      <p:ext uri="{BB962C8B-B14F-4D97-AF65-F5344CB8AC3E}">
        <p14:creationId xmlns:p14="http://schemas.microsoft.com/office/powerpoint/2010/main" val="2861401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6</a:t>
            </a:fld>
            <a:endParaRPr lang="en-US"/>
          </a:p>
        </p:txBody>
      </p:sp>
    </p:spTree>
    <p:extLst>
      <p:ext uri="{BB962C8B-B14F-4D97-AF65-F5344CB8AC3E}">
        <p14:creationId xmlns:p14="http://schemas.microsoft.com/office/powerpoint/2010/main" val="3204021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7</a:t>
            </a:fld>
            <a:endParaRPr lang="en-US"/>
          </a:p>
        </p:txBody>
      </p:sp>
    </p:spTree>
    <p:extLst>
      <p:ext uri="{BB962C8B-B14F-4D97-AF65-F5344CB8AC3E}">
        <p14:creationId xmlns:p14="http://schemas.microsoft.com/office/powerpoint/2010/main" val="318860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8</a:t>
            </a:fld>
            <a:endParaRPr lang="en-US"/>
          </a:p>
        </p:txBody>
      </p:sp>
    </p:spTree>
    <p:extLst>
      <p:ext uri="{BB962C8B-B14F-4D97-AF65-F5344CB8AC3E}">
        <p14:creationId xmlns:p14="http://schemas.microsoft.com/office/powerpoint/2010/main" val="1892908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10</a:t>
            </a:fld>
            <a:endParaRPr lang="en-US"/>
          </a:p>
        </p:txBody>
      </p:sp>
    </p:spTree>
    <p:extLst>
      <p:ext uri="{BB962C8B-B14F-4D97-AF65-F5344CB8AC3E}">
        <p14:creationId xmlns:p14="http://schemas.microsoft.com/office/powerpoint/2010/main" val="1670228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11</a:t>
            </a:fld>
            <a:endParaRPr lang="en-US"/>
          </a:p>
        </p:txBody>
      </p:sp>
    </p:spTree>
    <p:extLst>
      <p:ext uri="{BB962C8B-B14F-4D97-AF65-F5344CB8AC3E}">
        <p14:creationId xmlns:p14="http://schemas.microsoft.com/office/powerpoint/2010/main" val="3518278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12</a:t>
            </a:fld>
            <a:endParaRPr lang="en-US"/>
          </a:p>
        </p:txBody>
      </p:sp>
    </p:spTree>
    <p:extLst>
      <p:ext uri="{BB962C8B-B14F-4D97-AF65-F5344CB8AC3E}">
        <p14:creationId xmlns:p14="http://schemas.microsoft.com/office/powerpoint/2010/main" val="1761014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13</a:t>
            </a:fld>
            <a:endParaRPr lang="en-US"/>
          </a:p>
        </p:txBody>
      </p:sp>
    </p:spTree>
    <p:extLst>
      <p:ext uri="{BB962C8B-B14F-4D97-AF65-F5344CB8AC3E}">
        <p14:creationId xmlns:p14="http://schemas.microsoft.com/office/powerpoint/2010/main" val="4158510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14</a:t>
            </a:fld>
            <a:endParaRPr lang="en-US"/>
          </a:p>
        </p:txBody>
      </p:sp>
    </p:spTree>
    <p:extLst>
      <p:ext uri="{BB962C8B-B14F-4D97-AF65-F5344CB8AC3E}">
        <p14:creationId xmlns:p14="http://schemas.microsoft.com/office/powerpoint/2010/main" val="2821959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16</a:t>
            </a:fld>
            <a:endParaRPr lang="en-US"/>
          </a:p>
        </p:txBody>
      </p:sp>
    </p:spTree>
    <p:extLst>
      <p:ext uri="{BB962C8B-B14F-4D97-AF65-F5344CB8AC3E}">
        <p14:creationId xmlns:p14="http://schemas.microsoft.com/office/powerpoint/2010/main" val="402718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19</a:t>
            </a:fld>
            <a:endParaRPr lang="en-US"/>
          </a:p>
        </p:txBody>
      </p:sp>
    </p:spTree>
    <p:extLst>
      <p:ext uri="{BB962C8B-B14F-4D97-AF65-F5344CB8AC3E}">
        <p14:creationId xmlns:p14="http://schemas.microsoft.com/office/powerpoint/2010/main" val="2177453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21</a:t>
            </a:fld>
            <a:endParaRPr lang="en-US"/>
          </a:p>
        </p:txBody>
      </p:sp>
    </p:spTree>
    <p:extLst>
      <p:ext uri="{BB962C8B-B14F-4D97-AF65-F5344CB8AC3E}">
        <p14:creationId xmlns:p14="http://schemas.microsoft.com/office/powerpoint/2010/main" val="712374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2A384921-C8DE-44B3-8D88-24646B7FE140}" type="slidenum">
              <a:rPr lang="en-US" smtClean="0"/>
              <a:t>22</a:t>
            </a:fld>
            <a:endParaRPr lang="en-US"/>
          </a:p>
        </p:txBody>
      </p:sp>
    </p:spTree>
    <p:extLst>
      <p:ext uri="{BB962C8B-B14F-4D97-AF65-F5344CB8AC3E}">
        <p14:creationId xmlns:p14="http://schemas.microsoft.com/office/powerpoint/2010/main" val="1847916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24</a:t>
            </a:fld>
            <a:endParaRPr lang="en-US"/>
          </a:p>
        </p:txBody>
      </p:sp>
    </p:spTree>
    <p:extLst>
      <p:ext uri="{BB962C8B-B14F-4D97-AF65-F5344CB8AC3E}">
        <p14:creationId xmlns:p14="http://schemas.microsoft.com/office/powerpoint/2010/main" val="2293014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25</a:t>
            </a:fld>
            <a:endParaRPr lang="en-US"/>
          </a:p>
        </p:txBody>
      </p:sp>
    </p:spTree>
    <p:extLst>
      <p:ext uri="{BB962C8B-B14F-4D97-AF65-F5344CB8AC3E}">
        <p14:creationId xmlns:p14="http://schemas.microsoft.com/office/powerpoint/2010/main" val="913233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2A384921-C8DE-44B3-8D88-24646B7FE140}" type="slidenum">
              <a:rPr lang="en-US" smtClean="0"/>
              <a:t>27</a:t>
            </a:fld>
            <a:endParaRPr lang="en-US"/>
          </a:p>
        </p:txBody>
      </p:sp>
    </p:spTree>
    <p:extLst>
      <p:ext uri="{BB962C8B-B14F-4D97-AF65-F5344CB8AC3E}">
        <p14:creationId xmlns:p14="http://schemas.microsoft.com/office/powerpoint/2010/main" val="3005599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80DC736-DE73-40EC-9CC1-7C497BD5BB0A}" type="datetimeFigureOut">
              <a:rPr lang="en-US" smtClean="0"/>
              <a:pPr/>
              <a:t>4/14/2018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0DC736-DE73-40EC-9CC1-7C497BD5BB0A}" type="datetimeFigureOut">
              <a:rPr lang="en-US" smtClean="0"/>
              <a:pPr/>
              <a:t>4/14/2018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0DC736-DE73-40EC-9CC1-7C497BD5BB0A}" type="datetimeFigureOut">
              <a:rPr lang="en-US" smtClean="0"/>
              <a:pPr/>
              <a:t>4/14/2018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80DC736-DE73-40EC-9CC1-7C497BD5BB0A}" type="datetimeFigureOut">
              <a:rPr lang="en-US" smtClean="0"/>
              <a:pPr/>
              <a:t>4/14/2018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80DC736-DE73-40EC-9CC1-7C497BD5BB0A}" type="datetimeFigureOut">
              <a:rPr lang="en-US" smtClean="0"/>
              <a:pPr/>
              <a:t>4/14/2018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80DC736-DE73-40EC-9CC1-7C497BD5BB0A}" type="datetimeFigureOut">
              <a:rPr lang="en-US" smtClean="0"/>
              <a:pPr/>
              <a:t>4/14/2018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0DC736-DE73-40EC-9CC1-7C497BD5BB0A}" type="datetimeFigureOut">
              <a:rPr lang="en-US" smtClean="0"/>
              <a:pPr/>
              <a:t>4/14/2018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DC736-DE73-40EC-9CC1-7C497BD5BB0A}" type="datetimeFigureOut">
              <a:rPr lang="en-US" smtClean="0"/>
              <a:pPr/>
              <a:t>4/14/2018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0DC736-DE73-40EC-9CC1-7C497BD5BB0A}" type="datetimeFigureOut">
              <a:rPr lang="en-US" smtClean="0"/>
              <a:pPr/>
              <a:t>4/14/2018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0DC736-DE73-40EC-9CC1-7C497BD5BB0A}" type="datetimeFigureOut">
              <a:rPr lang="en-US" smtClean="0"/>
              <a:pPr/>
              <a:t>4/14/2018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0DC736-DE73-40EC-9CC1-7C497BD5BB0A}" type="datetimeFigureOut">
              <a:rPr lang="en-US" smtClean="0"/>
              <a:pPr/>
              <a:t>4/14/2018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46D803-8B20-4BC1-BE8F-9789900BEB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0DC736-DE73-40EC-9CC1-7C497BD5BB0A}" type="datetimeFigureOut">
              <a:rPr lang="en-US" smtClean="0"/>
              <a:pPr/>
              <a:t>4/14/2018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46D803-8B20-4BC1-BE8F-9789900BEBA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The role of the HTM professional in equipment planning of new clinical areas</a:t>
            </a:r>
          </a:p>
        </p:txBody>
      </p:sp>
      <p:sp>
        <p:nvSpPr>
          <p:cNvPr id="3" name="Subtitle 2"/>
          <p:cNvSpPr>
            <a:spLocks noGrp="1"/>
          </p:cNvSpPr>
          <p:nvPr>
            <p:ph type="subTitle" idx="1"/>
          </p:nvPr>
        </p:nvSpPr>
        <p:spPr/>
        <p:txBody>
          <a:bodyPr>
            <a:normAutofit fontScale="92500" lnSpcReduction="20000"/>
          </a:bodyPr>
          <a:lstStyle/>
          <a:p>
            <a:r>
              <a:rPr lang="en-US" b="1" dirty="0">
                <a:solidFill>
                  <a:schemeClr val="tx1"/>
                </a:solidFill>
              </a:rPr>
              <a:t>Presented by </a:t>
            </a:r>
          </a:p>
          <a:p>
            <a:r>
              <a:rPr lang="en-US" b="1" dirty="0">
                <a:solidFill>
                  <a:schemeClr val="tx1"/>
                </a:solidFill>
              </a:rPr>
              <a:t>Inhel Rekik, MS</a:t>
            </a:r>
          </a:p>
          <a:p>
            <a:r>
              <a:rPr lang="en-US" b="1" dirty="0">
                <a:solidFill>
                  <a:schemeClr val="tx1"/>
                </a:solidFill>
              </a:rPr>
              <a:t>Director of Health Technology Security, </a:t>
            </a:r>
            <a:r>
              <a:rPr lang="en-US" b="1" dirty="0" err="1">
                <a:solidFill>
                  <a:schemeClr val="tx1"/>
                </a:solidFill>
              </a:rPr>
              <a:t>MedStar</a:t>
            </a:r>
            <a:r>
              <a:rPr lang="en-US" b="1" dirty="0">
                <a:solidFill>
                  <a:schemeClr val="tx1"/>
                </a:solidFill>
              </a:rPr>
              <a:t> Health</a:t>
            </a:r>
          </a:p>
        </p:txBody>
      </p:sp>
      <p:pic>
        <p:nvPicPr>
          <p:cNvPr id="5" name="Picture 4">
            <a:extLst>
              <a:ext uri="{FF2B5EF4-FFF2-40B4-BE49-F238E27FC236}">
                <a16:creationId xmlns:a16="http://schemas.microsoft.com/office/drawing/2014/main" id="{E0991C41-10A3-4B44-AD02-CBFBBADA88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609600"/>
            <a:ext cx="2047875" cy="5238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 of the presentation</a:t>
            </a:r>
          </a:p>
        </p:txBody>
      </p:sp>
      <p:sp>
        <p:nvSpPr>
          <p:cNvPr id="3" name="Content Placeholder 2"/>
          <p:cNvSpPr>
            <a:spLocks noGrp="1"/>
          </p:cNvSpPr>
          <p:nvPr>
            <p:ph idx="1"/>
          </p:nvPr>
        </p:nvSpPr>
        <p:spPr/>
        <p:txBody>
          <a:bodyPr>
            <a:normAutofit/>
          </a:bodyPr>
          <a:lstStyle/>
          <a:p>
            <a:r>
              <a:rPr lang="en-US" dirty="0"/>
              <a:t>Important aspects of equipment planning</a:t>
            </a:r>
          </a:p>
          <a:p>
            <a:r>
              <a:rPr lang="en-US" dirty="0"/>
              <a:t>How to work with equipment planning consulting firms </a:t>
            </a:r>
          </a:p>
          <a:p>
            <a:r>
              <a:rPr lang="en-US" dirty="0"/>
              <a:t>How to work with IT</a:t>
            </a:r>
          </a:p>
          <a:p>
            <a:r>
              <a:rPr lang="en-US" dirty="0"/>
              <a:t>How to work with facilities </a:t>
            </a:r>
          </a:p>
          <a:p>
            <a:r>
              <a:rPr lang="en-US" dirty="0"/>
              <a:t>Case study: Hybrid OR</a:t>
            </a:r>
          </a:p>
          <a:p>
            <a:r>
              <a:rPr lang="en-US" dirty="0"/>
              <a:t>Lessons learned</a:t>
            </a:r>
          </a:p>
          <a:p>
            <a:pPr>
              <a:buNone/>
            </a:pPr>
            <a:endParaRPr lang="en-US" dirty="0"/>
          </a:p>
          <a:p>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FF5AA-E64C-44DD-B86E-0F459724DF91}"/>
              </a:ext>
            </a:extLst>
          </p:cNvPr>
          <p:cNvSpPr>
            <a:spLocks noGrp="1"/>
          </p:cNvSpPr>
          <p:nvPr>
            <p:ph type="title"/>
          </p:nvPr>
        </p:nvSpPr>
        <p:spPr/>
        <p:txBody>
          <a:bodyPr>
            <a:normAutofit fontScale="90000"/>
          </a:bodyPr>
          <a:lstStyle/>
          <a:p>
            <a:r>
              <a:rPr lang="en-US" dirty="0">
                <a:solidFill>
                  <a:schemeClr val="accent1">
                    <a:lumMod val="50000"/>
                  </a:schemeClr>
                </a:solidFill>
              </a:rPr>
              <a:t>To be the trusted leader in caring for people and advancing health</a:t>
            </a:r>
            <a:endParaRPr lang="en-US" dirty="0"/>
          </a:p>
        </p:txBody>
      </p:sp>
      <p:sp>
        <p:nvSpPr>
          <p:cNvPr id="3" name="Content Placeholder 2">
            <a:extLst>
              <a:ext uri="{FF2B5EF4-FFF2-40B4-BE49-F238E27FC236}">
                <a16:creationId xmlns:a16="http://schemas.microsoft.com/office/drawing/2014/main" id="{19709548-AF57-45C9-9DA2-FB7732786CAD}"/>
              </a:ext>
            </a:extLst>
          </p:cNvPr>
          <p:cNvSpPr>
            <a:spLocks noGrp="1"/>
          </p:cNvSpPr>
          <p:nvPr>
            <p:ph idx="1"/>
          </p:nvPr>
        </p:nvSpPr>
        <p:spPr>
          <a:xfrm>
            <a:off x="457200" y="1600200"/>
            <a:ext cx="4648200" cy="4525963"/>
          </a:xfrm>
        </p:spPr>
        <p:txBody>
          <a:bodyPr>
            <a:normAutofit fontScale="62500" lnSpcReduction="20000"/>
          </a:bodyPr>
          <a:lstStyle/>
          <a:p>
            <a:r>
              <a:rPr lang="en-US" b="1" dirty="0">
                <a:solidFill>
                  <a:prstClr val="black"/>
                </a:solidFill>
                <a:cs typeface="Times New Roman" panose="02020603050405020304" pitchFamily="18" charset="0"/>
              </a:rPr>
              <a:t>1999 MedStar Health is established as the new name for the largest not-for-profit health care system in the mid-Atlantic region </a:t>
            </a:r>
          </a:p>
          <a:p>
            <a:r>
              <a:rPr lang="en-US" b="1" dirty="0">
                <a:solidFill>
                  <a:prstClr val="black"/>
                </a:solidFill>
                <a:cs typeface="Times New Roman" panose="02020603050405020304" pitchFamily="18" charset="0"/>
              </a:rPr>
              <a:t>30,000 associates and 6,000 affiliated physicians</a:t>
            </a:r>
          </a:p>
          <a:p>
            <a:r>
              <a:rPr lang="en-US" b="1" dirty="0">
                <a:solidFill>
                  <a:prstClr val="black"/>
                </a:solidFill>
                <a:cs typeface="Times New Roman" panose="02020603050405020304" pitchFamily="18" charset="0"/>
              </a:rPr>
              <a:t>10 hospitals</a:t>
            </a:r>
          </a:p>
          <a:p>
            <a:r>
              <a:rPr lang="en-US" b="1" dirty="0">
                <a:solidFill>
                  <a:prstClr val="black"/>
                </a:solidFill>
                <a:cs typeface="Times New Roman" panose="02020603050405020304" pitchFamily="18" charset="0"/>
              </a:rPr>
              <a:t>MedStar Health care for more than half-million patients each year across Maryland and the Washington, D.C., region in our hospitals, urgent care and ambulatory care facilities, and physician offices</a:t>
            </a:r>
          </a:p>
          <a:p>
            <a:r>
              <a:rPr lang="en-US" b="1" dirty="0">
                <a:solidFill>
                  <a:prstClr val="black"/>
                </a:solidFill>
                <a:cs typeface="Times New Roman" panose="02020603050405020304" pitchFamily="18" charset="0"/>
              </a:rPr>
              <a:t>MedStar Family Choice – health plan</a:t>
            </a:r>
          </a:p>
          <a:p>
            <a:endParaRPr lang="en-US" dirty="0"/>
          </a:p>
        </p:txBody>
      </p:sp>
      <p:pic>
        <p:nvPicPr>
          <p:cNvPr id="4" name="Picture 2" descr="C:\Users\jtr109\Dropbox\images for presentation\msh_logo1.png">
            <a:extLst>
              <a:ext uri="{FF2B5EF4-FFF2-40B4-BE49-F238E27FC236}">
                <a16:creationId xmlns:a16="http://schemas.microsoft.com/office/drawing/2014/main" id="{F14F9710-265F-4288-B853-B705404F23A4}"/>
              </a:ext>
            </a:extLst>
          </p:cNvPr>
          <p:cNvPicPr>
            <a:picLocks noChangeAspect="1" noChangeArrowheads="1"/>
          </p:cNvPicPr>
          <p:nvPr/>
        </p:nvPicPr>
        <p:blipFill>
          <a:blip r:embed="rId2" cstate="print"/>
          <a:srcRect/>
          <a:stretch>
            <a:fillRect/>
          </a:stretch>
        </p:blipFill>
        <p:spPr bwMode="auto">
          <a:xfrm>
            <a:off x="609600" y="5798927"/>
            <a:ext cx="1992845" cy="509798"/>
          </a:xfrm>
          <a:prstGeom prst="rect">
            <a:avLst/>
          </a:prstGeom>
          <a:noFill/>
        </p:spPr>
      </p:pic>
      <p:pic>
        <p:nvPicPr>
          <p:cNvPr id="5" name="Picture 3" descr="C:\Users\jtr109\Dropbox\images for presentation\medstarmap.png">
            <a:extLst>
              <a:ext uri="{FF2B5EF4-FFF2-40B4-BE49-F238E27FC236}">
                <a16:creationId xmlns:a16="http://schemas.microsoft.com/office/drawing/2014/main" id="{CDBDDE64-F3B7-4B85-8102-B9328EB0879F}"/>
              </a:ext>
            </a:extLst>
          </p:cNvPr>
          <p:cNvPicPr>
            <a:picLocks noChangeAspect="1" noChangeArrowheads="1"/>
          </p:cNvPicPr>
          <p:nvPr/>
        </p:nvPicPr>
        <p:blipFill>
          <a:blip r:embed="rId3" cstate="print"/>
          <a:srcRect/>
          <a:stretch>
            <a:fillRect/>
          </a:stretch>
        </p:blipFill>
        <p:spPr bwMode="auto">
          <a:xfrm>
            <a:off x="4876800" y="2057400"/>
            <a:ext cx="4178597" cy="3124200"/>
          </a:xfrm>
          <a:prstGeom prst="rect">
            <a:avLst/>
          </a:prstGeom>
          <a:noFill/>
        </p:spPr>
      </p:pic>
    </p:spTree>
    <p:extLst>
      <p:ext uri="{BB962C8B-B14F-4D97-AF65-F5344CB8AC3E}">
        <p14:creationId xmlns:p14="http://schemas.microsoft.com/office/powerpoint/2010/main" val="58040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a:latin typeface="Arial" panose="020B0604020202020204" pitchFamily="34" charset="0"/>
                <a:cs typeface="Arial" panose="020B0604020202020204" pitchFamily="34" charset="0"/>
              </a:rPr>
              <a:t>Important aspects of equipment planning</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295400"/>
            <a:ext cx="8229600" cy="4830763"/>
          </a:xfrm>
        </p:spPr>
        <p:txBody>
          <a:bodyPr>
            <a:normAutofit lnSpcReduction="10000"/>
          </a:bodyPr>
          <a:lstStyle/>
          <a:p>
            <a:pPr marL="0" indent="0">
              <a:buNone/>
            </a:pPr>
            <a:r>
              <a:rPr lang="en-US" sz="2600" dirty="0"/>
              <a:t>What are the most important aspects of equipment planning?</a:t>
            </a:r>
          </a:p>
          <a:p>
            <a:pPr marL="0" indent="0">
              <a:buNone/>
            </a:pPr>
            <a:endParaRPr lang="en-US" sz="2600" dirty="0"/>
          </a:p>
          <a:p>
            <a:r>
              <a:rPr lang="en-US" sz="2600" dirty="0"/>
              <a:t>Identify the procedures that will be accomplished in the clinical areas</a:t>
            </a:r>
          </a:p>
          <a:p>
            <a:r>
              <a:rPr lang="en-US" sz="2600" dirty="0"/>
              <a:t>Identify a planning team (surgeons, anesthesiologists, nurses, engineers (CE/Biomed), architects, facilities and IT)</a:t>
            </a:r>
          </a:p>
          <a:p>
            <a:r>
              <a:rPr lang="en-US" sz="2600" dirty="0"/>
              <a:t>Establish responsibilities</a:t>
            </a:r>
          </a:p>
          <a:p>
            <a:r>
              <a:rPr lang="en-US" sz="2600" dirty="0"/>
              <a:t>Perform as many site visits as possible</a:t>
            </a:r>
          </a:p>
          <a:p>
            <a:r>
              <a:rPr lang="en-US" sz="2600" dirty="0"/>
              <a:t>Plan for (the ability of) future expansion</a:t>
            </a:r>
          </a:p>
          <a:p>
            <a:pPr marL="0" indent="0">
              <a:buNone/>
            </a:pP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p>
          <a:p>
            <a:endParaRPr lang="en-US" sz="1800" dirty="0"/>
          </a:p>
          <a:p>
            <a:endParaRPr lang="en-US" sz="1800" dirty="0"/>
          </a:p>
          <a:p>
            <a:endParaRPr lang="en-US" sz="1800" dirty="0"/>
          </a:p>
          <a:p>
            <a:pPr lvl="1"/>
            <a:endParaRPr lang="en-US" sz="1400" dirty="0"/>
          </a:p>
          <a:p>
            <a:endParaRPr lang="en-US" sz="1800" dirty="0"/>
          </a:p>
          <a:p>
            <a:endParaRPr lang="en-US" sz="1800" dirty="0"/>
          </a:p>
          <a:p>
            <a:pPr marL="457200" lvl="1" indent="0">
              <a:buNone/>
            </a:pPr>
            <a:endParaRPr lang="en-US" sz="1400" dirty="0"/>
          </a:p>
          <a:p>
            <a:pPr marL="457200" lvl="1" indent="0">
              <a:buNone/>
            </a:pPr>
            <a:endParaRPr lang="en-US" sz="1400" dirty="0"/>
          </a:p>
          <a:p>
            <a:pPr marL="457200" lvl="1" indent="0">
              <a:buNone/>
            </a:pPr>
            <a:endParaRPr lang="en-US" sz="1400" dirty="0"/>
          </a:p>
          <a:p>
            <a:pPr lvl="1"/>
            <a:endParaRPr lang="en-US" sz="1400" dirty="0"/>
          </a:p>
        </p:txBody>
      </p:sp>
    </p:spTree>
    <p:extLst>
      <p:ext uri="{BB962C8B-B14F-4D97-AF65-F5344CB8AC3E}">
        <p14:creationId xmlns:p14="http://schemas.microsoft.com/office/powerpoint/2010/main" val="328359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0DE8-5156-4D61-94C8-303143C57B7C}"/>
              </a:ext>
            </a:extLst>
          </p:cNvPr>
          <p:cNvSpPr>
            <a:spLocks noGrp="1"/>
          </p:cNvSpPr>
          <p:nvPr>
            <p:ph type="title"/>
          </p:nvPr>
        </p:nvSpPr>
        <p:spPr/>
        <p:txBody>
          <a:bodyPr>
            <a:normAutofit fontScale="90000"/>
          </a:bodyPr>
          <a:lstStyle/>
          <a:p>
            <a:r>
              <a:rPr lang="en-US" b="1" dirty="0"/>
              <a:t>How to work with equipment planning companies</a:t>
            </a:r>
          </a:p>
        </p:txBody>
      </p:sp>
      <p:sp>
        <p:nvSpPr>
          <p:cNvPr id="3" name="Content Placeholder 2">
            <a:extLst>
              <a:ext uri="{FF2B5EF4-FFF2-40B4-BE49-F238E27FC236}">
                <a16:creationId xmlns:a16="http://schemas.microsoft.com/office/drawing/2014/main" id="{BD0DACB1-4CBA-42E6-A9FF-A5EC4D4B29C1}"/>
              </a:ext>
            </a:extLst>
          </p:cNvPr>
          <p:cNvSpPr>
            <a:spLocks noGrp="1"/>
          </p:cNvSpPr>
          <p:nvPr>
            <p:ph idx="1"/>
          </p:nvPr>
        </p:nvSpPr>
        <p:spPr/>
        <p:txBody>
          <a:bodyPr/>
          <a:lstStyle/>
          <a:p>
            <a:r>
              <a:rPr lang="en-US" dirty="0"/>
              <a:t>Identify responsibilities </a:t>
            </a:r>
          </a:p>
          <a:p>
            <a:r>
              <a:rPr lang="en-US" dirty="0"/>
              <a:t>Set expectations</a:t>
            </a:r>
          </a:p>
          <a:p>
            <a:r>
              <a:rPr lang="en-US" dirty="0"/>
              <a:t>Be present in all meetings and discussions</a:t>
            </a:r>
          </a:p>
          <a:p>
            <a:r>
              <a:rPr lang="en-US" dirty="0"/>
              <a:t>Verify equipment list</a:t>
            </a:r>
          </a:p>
          <a:p>
            <a:r>
              <a:rPr lang="en-US" dirty="0"/>
              <a:t>Identify existing equipment in your inventory</a:t>
            </a:r>
          </a:p>
          <a:p>
            <a:r>
              <a:rPr lang="en-US" dirty="0"/>
              <a:t>Recommend technology</a:t>
            </a:r>
          </a:p>
          <a:p>
            <a:r>
              <a:rPr lang="en-US" dirty="0"/>
              <a:t>Make sure they plan for future expansion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27563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A0036-A426-46AB-BB0A-4356172664F2}"/>
              </a:ext>
            </a:extLst>
          </p:cNvPr>
          <p:cNvSpPr>
            <a:spLocks noGrp="1"/>
          </p:cNvSpPr>
          <p:nvPr>
            <p:ph type="title"/>
          </p:nvPr>
        </p:nvSpPr>
        <p:spPr/>
        <p:txBody>
          <a:bodyPr/>
          <a:lstStyle/>
          <a:p>
            <a:r>
              <a:rPr lang="en-US" b="1" dirty="0"/>
              <a:t>How to work with IT</a:t>
            </a:r>
          </a:p>
        </p:txBody>
      </p:sp>
      <p:sp>
        <p:nvSpPr>
          <p:cNvPr id="3" name="Content Placeholder 2">
            <a:extLst>
              <a:ext uri="{FF2B5EF4-FFF2-40B4-BE49-F238E27FC236}">
                <a16:creationId xmlns:a16="http://schemas.microsoft.com/office/drawing/2014/main" id="{87DAEF02-C434-4219-AF07-0EA7C67539D7}"/>
              </a:ext>
            </a:extLst>
          </p:cNvPr>
          <p:cNvSpPr>
            <a:spLocks noGrp="1"/>
          </p:cNvSpPr>
          <p:nvPr>
            <p:ph idx="1"/>
          </p:nvPr>
        </p:nvSpPr>
        <p:spPr/>
        <p:txBody>
          <a:bodyPr/>
          <a:lstStyle/>
          <a:p>
            <a:r>
              <a:rPr lang="en-US" dirty="0"/>
              <a:t>Have them engaged from the beginning of the project</a:t>
            </a:r>
          </a:p>
          <a:p>
            <a:r>
              <a:rPr lang="en-US" dirty="0"/>
              <a:t>Work with them to identify IT needs for the project</a:t>
            </a:r>
          </a:p>
          <a:p>
            <a:r>
              <a:rPr lang="en-US" dirty="0"/>
              <a:t>Plan for BMDI </a:t>
            </a:r>
          </a:p>
        </p:txBody>
      </p:sp>
    </p:spTree>
    <p:extLst>
      <p:ext uri="{BB962C8B-B14F-4D97-AF65-F5344CB8AC3E}">
        <p14:creationId xmlns:p14="http://schemas.microsoft.com/office/powerpoint/2010/main" val="1275918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B9B01-643A-4BB9-9195-2FA7BBFE081B}"/>
              </a:ext>
            </a:extLst>
          </p:cNvPr>
          <p:cNvSpPr>
            <a:spLocks noGrp="1"/>
          </p:cNvSpPr>
          <p:nvPr>
            <p:ph type="title"/>
          </p:nvPr>
        </p:nvSpPr>
        <p:spPr/>
        <p:txBody>
          <a:bodyPr/>
          <a:lstStyle/>
          <a:p>
            <a:r>
              <a:rPr lang="en-US" b="1" dirty="0"/>
              <a:t>How to work with facilities</a:t>
            </a:r>
          </a:p>
        </p:txBody>
      </p:sp>
      <p:sp>
        <p:nvSpPr>
          <p:cNvPr id="3" name="Content Placeholder 2">
            <a:extLst>
              <a:ext uri="{FF2B5EF4-FFF2-40B4-BE49-F238E27FC236}">
                <a16:creationId xmlns:a16="http://schemas.microsoft.com/office/drawing/2014/main" id="{C40566F2-CCFB-4D64-854B-8F513AAF5E48}"/>
              </a:ext>
            </a:extLst>
          </p:cNvPr>
          <p:cNvSpPr>
            <a:spLocks noGrp="1"/>
          </p:cNvSpPr>
          <p:nvPr>
            <p:ph idx="1"/>
          </p:nvPr>
        </p:nvSpPr>
        <p:spPr/>
        <p:txBody>
          <a:bodyPr/>
          <a:lstStyle/>
          <a:p>
            <a:r>
              <a:rPr lang="en-US" dirty="0"/>
              <a:t>Understand the involvement of facilities in the project</a:t>
            </a:r>
          </a:p>
          <a:p>
            <a:r>
              <a:rPr lang="en-US" dirty="0"/>
              <a:t>Provide them with power and data requirements</a:t>
            </a:r>
          </a:p>
          <a:p>
            <a:r>
              <a:rPr lang="en-US" dirty="0"/>
              <a:t>Cabling diagram</a:t>
            </a:r>
          </a:p>
          <a:p>
            <a:endParaRPr lang="en-US" dirty="0"/>
          </a:p>
          <a:p>
            <a:endParaRPr lang="en-US" dirty="0"/>
          </a:p>
          <a:p>
            <a:endParaRPr lang="en-US" dirty="0"/>
          </a:p>
        </p:txBody>
      </p:sp>
    </p:spTree>
    <p:extLst>
      <p:ext uri="{BB962C8B-B14F-4D97-AF65-F5344CB8AC3E}">
        <p14:creationId xmlns:p14="http://schemas.microsoft.com/office/powerpoint/2010/main" val="60107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10F28-C4D2-4681-AC12-521FFD6CB570}"/>
              </a:ext>
            </a:extLst>
          </p:cNvPr>
          <p:cNvSpPr>
            <a:spLocks noGrp="1"/>
          </p:cNvSpPr>
          <p:nvPr>
            <p:ph type="title"/>
          </p:nvPr>
        </p:nvSpPr>
        <p:spPr/>
        <p:txBody>
          <a:bodyPr/>
          <a:lstStyle/>
          <a:p>
            <a:r>
              <a:rPr lang="en-US" b="1" dirty="0"/>
              <a:t>Case study </a:t>
            </a:r>
          </a:p>
        </p:txBody>
      </p:sp>
      <p:sp>
        <p:nvSpPr>
          <p:cNvPr id="3" name="Content Placeholder 2">
            <a:extLst>
              <a:ext uri="{FF2B5EF4-FFF2-40B4-BE49-F238E27FC236}">
                <a16:creationId xmlns:a16="http://schemas.microsoft.com/office/drawing/2014/main" id="{068336B0-51FC-4808-815B-05A3F3A6313A}"/>
              </a:ext>
            </a:extLst>
          </p:cNvPr>
          <p:cNvSpPr>
            <a:spLocks noGrp="1"/>
          </p:cNvSpPr>
          <p:nvPr>
            <p:ph idx="1"/>
          </p:nvPr>
        </p:nvSpPr>
        <p:spPr/>
        <p:txBody>
          <a:bodyPr>
            <a:normAutofit/>
          </a:bodyPr>
          <a:lstStyle/>
          <a:p>
            <a:pPr marL="0" indent="0" algn="ctr">
              <a:buNone/>
            </a:pPr>
            <a:r>
              <a:rPr lang="en-US" sz="4800" dirty="0"/>
              <a:t>Hybrid OR</a:t>
            </a:r>
          </a:p>
        </p:txBody>
      </p:sp>
    </p:spTree>
    <p:extLst>
      <p:ext uri="{BB962C8B-B14F-4D97-AF65-F5344CB8AC3E}">
        <p14:creationId xmlns:p14="http://schemas.microsoft.com/office/powerpoint/2010/main" val="8826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Autofit/>
          </a:bodyPr>
          <a:lstStyle/>
          <a:p>
            <a:r>
              <a:rPr lang="en-US" sz="3200" b="1" dirty="0"/>
              <a:t>Hybrid OR</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buClr>
                <a:schemeClr val="accent3"/>
              </a:buClr>
              <a:buFont typeface="Wingdings" pitchFamily="2" charset="2"/>
              <a:buChar char="Ø"/>
              <a:defRPr/>
            </a:pPr>
            <a:r>
              <a:rPr lang="en-US" sz="2400" dirty="0">
                <a:latin typeface="Arial" panose="020B0604020202020204" pitchFamily="34" charset="0"/>
                <a:cs typeface="Arial" panose="020B0604020202020204" pitchFamily="34" charset="0"/>
              </a:rPr>
              <a:t>Why build a hybrid OR suite?</a:t>
            </a:r>
          </a:p>
          <a:p>
            <a:pPr>
              <a:buClr>
                <a:schemeClr val="accent3"/>
              </a:buClr>
              <a:defRPr/>
            </a:pPr>
            <a:r>
              <a:rPr lang="en-US" sz="2400" dirty="0">
                <a:latin typeface="Arial" panose="020B0604020202020204" pitchFamily="34" charset="0"/>
                <a:cs typeface="Arial" panose="020B0604020202020204" pitchFamily="34" charset="0"/>
              </a:rPr>
              <a:t>Perform open heart surgery, complex vascular surgery and minimally invasive cardiac surgery in one location</a:t>
            </a:r>
          </a:p>
          <a:p>
            <a:pPr>
              <a:buClr>
                <a:schemeClr val="accent3"/>
              </a:buClr>
              <a:defRPr/>
            </a:pPr>
            <a:r>
              <a:rPr lang="en-US" sz="2400" dirty="0">
                <a:latin typeface="Arial" panose="020B0604020202020204" pitchFamily="34" charset="0"/>
                <a:cs typeface="Arial" panose="020B0604020202020204" pitchFamily="34" charset="0"/>
              </a:rPr>
              <a:t>Endovascular procedures are becoming more complex and require the back up of an OR</a:t>
            </a:r>
          </a:p>
          <a:p>
            <a:pPr>
              <a:buClr>
                <a:schemeClr val="accent3"/>
              </a:buClr>
              <a:defRPr/>
            </a:pPr>
            <a:r>
              <a:rPr lang="en-US" sz="2400" dirty="0">
                <a:latin typeface="Arial" panose="020B0604020202020204" pitchFamily="34" charset="0"/>
                <a:cs typeface="Arial" panose="020B0604020202020204" pitchFamily="34" charset="0"/>
              </a:rPr>
              <a:t>Accommodate emergency cardiac procedures</a:t>
            </a:r>
          </a:p>
          <a:p>
            <a:pPr>
              <a:buClr>
                <a:schemeClr val="accent3"/>
              </a:buClr>
              <a:defRPr/>
            </a:pPr>
            <a:endParaRPr lang="en-US" sz="2000" dirty="0">
              <a:latin typeface="Arial" panose="020B0604020202020204" pitchFamily="34" charset="0"/>
              <a:cs typeface="Arial" panose="020B0604020202020204" pitchFamily="34" charset="0"/>
            </a:endParaRPr>
          </a:p>
          <a:p>
            <a:pPr>
              <a:buClr>
                <a:schemeClr val="accent3"/>
              </a:buClr>
              <a:defRPr/>
            </a:pPr>
            <a:endParaRPr lang="en-US" sz="2000" dirty="0">
              <a:latin typeface="Arial" panose="020B0604020202020204" pitchFamily="34" charset="0"/>
              <a:cs typeface="Arial" panose="020B0604020202020204" pitchFamily="34" charset="0"/>
            </a:endParaRPr>
          </a:p>
          <a:p>
            <a:pPr>
              <a:buClr>
                <a:schemeClr val="accent3"/>
              </a:buClr>
              <a:defRPr/>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318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t>Equipment planning for a Hybrid OR</a:t>
            </a:r>
            <a:endParaRPr lang="en-US" dirty="0"/>
          </a:p>
        </p:txBody>
      </p:sp>
      <p:sp>
        <p:nvSpPr>
          <p:cNvPr id="3" name="Content Placeholder 2"/>
          <p:cNvSpPr>
            <a:spLocks noGrp="1"/>
          </p:cNvSpPr>
          <p:nvPr>
            <p:ph idx="1"/>
          </p:nvPr>
        </p:nvSpPr>
        <p:spPr/>
        <p:txBody>
          <a:bodyPr>
            <a:normAutofit fontScale="85000" lnSpcReduction="20000"/>
          </a:bodyPr>
          <a:lstStyle/>
          <a:p>
            <a:r>
              <a:rPr lang="en-US" dirty="0"/>
              <a:t>Identify the procedures that will be performed in the OR</a:t>
            </a:r>
          </a:p>
          <a:p>
            <a:r>
              <a:rPr lang="en-US" dirty="0"/>
              <a:t>Create a mock up room to determine what works and what doesn’t work </a:t>
            </a:r>
          </a:p>
          <a:p>
            <a:r>
              <a:rPr lang="en-US" dirty="0"/>
              <a:t>Imagine workflow and determine where the equipment will be positioned in the room (invasive to non invasive)</a:t>
            </a:r>
          </a:p>
          <a:p>
            <a:r>
              <a:rPr lang="en-US" dirty="0"/>
              <a:t>Determine where the equipment will be parked in the room (storage room)</a:t>
            </a:r>
          </a:p>
          <a:p>
            <a:r>
              <a:rPr lang="en-US" dirty="0"/>
              <a:t>Obtain a drawing that shows the positioning of all equipment in the room </a:t>
            </a:r>
          </a:p>
          <a:p>
            <a:r>
              <a:rPr lang="en-US" dirty="0"/>
              <a:t>Determine which equipment can be shared </a:t>
            </a:r>
          </a:p>
          <a:p>
            <a:pPr marL="0" indent="0">
              <a:buNone/>
            </a:pPr>
            <a:endParaRPr lang="en-US" dirty="0"/>
          </a:p>
        </p:txBody>
      </p:sp>
    </p:spTree>
    <p:extLst>
      <p:ext uri="{BB962C8B-B14F-4D97-AF65-F5344CB8AC3E}">
        <p14:creationId xmlns:p14="http://schemas.microsoft.com/office/powerpoint/2010/main" val="373446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a:t>Control Room</a:t>
            </a:r>
          </a:p>
        </p:txBody>
      </p:sp>
      <p:sp>
        <p:nvSpPr>
          <p:cNvPr id="3" name="Content Placeholder 2"/>
          <p:cNvSpPr>
            <a:spLocks noGrp="1"/>
          </p:cNvSpPr>
          <p:nvPr>
            <p:ph idx="1"/>
          </p:nvPr>
        </p:nvSpPr>
        <p:spPr>
          <a:xfrm>
            <a:off x="457200" y="914400"/>
            <a:ext cx="8229600" cy="5211763"/>
          </a:xfrm>
        </p:spPr>
        <p:txBody>
          <a:bodyPr>
            <a:normAutofit/>
          </a:bodyPr>
          <a:lstStyle/>
          <a:p>
            <a:r>
              <a:rPr lang="en-US" sz="3000" dirty="0"/>
              <a:t>Space and layout are important :Which one is a better design and why?</a:t>
            </a:r>
          </a:p>
          <a:p>
            <a:pPr marL="457200" lvl="1" indent="0">
              <a:buNone/>
            </a:pPr>
            <a:endParaRPr lang="en-US" sz="3000" dirty="0"/>
          </a:p>
        </p:txBody>
      </p:sp>
      <p:pic>
        <p:nvPicPr>
          <p:cNvPr id="5" name="Picture 2" descr="H:\Hybrid OR\conference\pictures\Hybrid OR 23\image.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362201"/>
            <a:ext cx="4444998" cy="33337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5800" y="2362201"/>
            <a:ext cx="4445000" cy="3333750"/>
          </a:xfrm>
          <a:prstGeom prst="rect">
            <a:avLst/>
          </a:prstGeom>
        </p:spPr>
      </p:pic>
    </p:spTree>
    <p:extLst>
      <p:ext uri="{BB962C8B-B14F-4D97-AF65-F5344CB8AC3E}">
        <p14:creationId xmlns:p14="http://schemas.microsoft.com/office/powerpoint/2010/main" val="536742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Equipment Selection</a:t>
            </a:r>
          </a:p>
        </p:txBody>
      </p:sp>
      <p:sp>
        <p:nvSpPr>
          <p:cNvPr id="3" name="Content Placeholder 2"/>
          <p:cNvSpPr>
            <a:spLocks noGrp="1"/>
          </p:cNvSpPr>
          <p:nvPr>
            <p:ph idx="1"/>
          </p:nvPr>
        </p:nvSpPr>
        <p:spPr>
          <a:xfrm>
            <a:off x="470781" y="914401"/>
            <a:ext cx="5396619" cy="990600"/>
          </a:xfrm>
        </p:spPr>
        <p:txBody>
          <a:bodyPr>
            <a:normAutofit/>
          </a:bodyPr>
          <a:lstStyle/>
          <a:p>
            <a:r>
              <a:rPr lang="en-US" sz="1800" dirty="0"/>
              <a:t>Establish criteria for selection of equipment and evaluation forms with the staff</a:t>
            </a:r>
          </a:p>
          <a:p>
            <a:r>
              <a:rPr lang="en-US" sz="1800" dirty="0"/>
              <a:t>Options needed</a:t>
            </a:r>
          </a:p>
          <a:p>
            <a:pPr marL="457200" lvl="1" indent="0">
              <a:buNone/>
            </a:pPr>
            <a:endParaRPr lang="en-US" sz="1400" dirty="0"/>
          </a:p>
        </p:txBody>
      </p:sp>
      <p:sp>
        <p:nvSpPr>
          <p:cNvPr id="4" name="Rectangle 3"/>
          <p:cNvSpPr/>
          <p:nvPr/>
        </p:nvSpPr>
        <p:spPr>
          <a:xfrm>
            <a:off x="381000" y="1828800"/>
            <a:ext cx="5867400" cy="2369880"/>
          </a:xfrm>
          <a:prstGeom prst="rect">
            <a:avLst/>
          </a:prstGeom>
        </p:spPr>
        <p:txBody>
          <a:bodyPr wrap="square">
            <a:spAutoFit/>
          </a:bodyPr>
          <a:lstStyle/>
          <a:p>
            <a:pPr marL="342900" lvl="0" indent="-342900">
              <a:spcBef>
                <a:spcPct val="20000"/>
              </a:spcBef>
              <a:buFont typeface="Arial" pitchFamily="34" charset="0"/>
              <a:buChar char="•"/>
            </a:pPr>
            <a:r>
              <a:rPr lang="en-US" dirty="0">
                <a:solidFill>
                  <a:prstClr val="black"/>
                </a:solidFill>
                <a:latin typeface="Arial" pitchFamily="34" charset="0"/>
                <a:cs typeface="Arial" pitchFamily="34" charset="0"/>
              </a:rPr>
              <a:t>Angiography unit:  (need to be selected early in the process)</a:t>
            </a:r>
          </a:p>
          <a:p>
            <a:pPr marL="742950" lvl="1" indent="-285750">
              <a:spcBef>
                <a:spcPct val="20000"/>
              </a:spcBef>
              <a:buFont typeface="Arial" pitchFamily="34" charset="0"/>
              <a:buChar char="–"/>
            </a:pPr>
            <a:r>
              <a:rPr lang="en-US" sz="1400" dirty="0">
                <a:solidFill>
                  <a:prstClr val="black"/>
                </a:solidFill>
                <a:latin typeface="Arial" pitchFamily="34" charset="0"/>
                <a:cs typeface="Arial" pitchFamily="34" charset="0"/>
              </a:rPr>
              <a:t>Ceiling mounted system or floor mounted</a:t>
            </a:r>
          </a:p>
          <a:p>
            <a:pPr marL="742950" lvl="1" indent="-285750">
              <a:spcBef>
                <a:spcPct val="20000"/>
              </a:spcBef>
              <a:buFont typeface="Arial" pitchFamily="34" charset="0"/>
              <a:buChar char="–"/>
            </a:pPr>
            <a:r>
              <a:rPr lang="en-US" sz="1400" dirty="0">
                <a:solidFill>
                  <a:prstClr val="black"/>
                </a:solidFill>
                <a:latin typeface="Arial" pitchFamily="34" charset="0"/>
                <a:cs typeface="Arial" pitchFamily="34" charset="0"/>
              </a:rPr>
              <a:t>Monoplane versus Biplane </a:t>
            </a:r>
          </a:p>
          <a:p>
            <a:pPr marL="742950" lvl="1" indent="-285750">
              <a:spcBef>
                <a:spcPct val="20000"/>
              </a:spcBef>
              <a:buFont typeface="Arial" pitchFamily="34" charset="0"/>
              <a:buChar char="–"/>
            </a:pPr>
            <a:r>
              <a:rPr lang="en-US" sz="1400" dirty="0">
                <a:solidFill>
                  <a:prstClr val="black"/>
                </a:solidFill>
                <a:latin typeface="Arial" pitchFamily="34" charset="0"/>
                <a:cs typeface="Arial" pitchFamily="34" charset="0"/>
              </a:rPr>
              <a:t>Low dose while providing a clear image (tissue dose reporting and </a:t>
            </a:r>
            <a:r>
              <a:rPr lang="en-US" sz="1400" dirty="0" err="1">
                <a:solidFill>
                  <a:prstClr val="black"/>
                </a:solidFill>
                <a:latin typeface="Arial" pitchFamily="34" charset="0"/>
                <a:cs typeface="Arial" pitchFamily="34" charset="0"/>
              </a:rPr>
              <a:t>fluoro</a:t>
            </a:r>
            <a:r>
              <a:rPr lang="en-US" sz="1400" dirty="0">
                <a:solidFill>
                  <a:prstClr val="black"/>
                </a:solidFill>
                <a:latin typeface="Arial" pitchFamily="34" charset="0"/>
                <a:cs typeface="Arial" pitchFamily="34" charset="0"/>
              </a:rPr>
              <a:t> times)</a:t>
            </a:r>
          </a:p>
          <a:p>
            <a:pPr marL="742950" lvl="1" indent="-285750">
              <a:spcBef>
                <a:spcPct val="20000"/>
              </a:spcBef>
              <a:buFont typeface="Arial" pitchFamily="34" charset="0"/>
              <a:buChar char="–"/>
            </a:pPr>
            <a:r>
              <a:rPr lang="en-US" sz="1400" dirty="0">
                <a:solidFill>
                  <a:prstClr val="black"/>
                </a:solidFill>
                <a:latin typeface="Arial" pitchFamily="34" charset="0"/>
                <a:cs typeface="Arial" pitchFamily="34" charset="0"/>
              </a:rPr>
              <a:t>Size of the detector</a:t>
            </a:r>
          </a:p>
          <a:p>
            <a:pPr marL="742950" lvl="1" indent="-285750">
              <a:spcBef>
                <a:spcPct val="20000"/>
              </a:spcBef>
              <a:buFont typeface="Arial" pitchFamily="34" charset="0"/>
              <a:buChar char="–"/>
            </a:pPr>
            <a:r>
              <a:rPr lang="en-US" sz="1400" dirty="0">
                <a:solidFill>
                  <a:prstClr val="black"/>
                </a:solidFill>
                <a:latin typeface="Arial" pitchFamily="34" charset="0"/>
                <a:cs typeface="Arial" pitchFamily="34" charset="0"/>
              </a:rPr>
              <a:t>For Adult hybrid OR, a robotic system is usually selected because it’s fully robotic and can be parked away.</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4267200"/>
            <a:ext cx="3454400" cy="25908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1092200"/>
            <a:ext cx="2914650" cy="5181600"/>
          </a:xfrm>
          <a:prstGeom prst="rect">
            <a:avLst/>
          </a:prstGeom>
        </p:spPr>
      </p:pic>
    </p:spTree>
    <p:extLst>
      <p:ext uri="{BB962C8B-B14F-4D97-AF65-F5344CB8AC3E}">
        <p14:creationId xmlns:p14="http://schemas.microsoft.com/office/powerpoint/2010/main" val="37662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Equipment Selection</a:t>
            </a:r>
          </a:p>
        </p:txBody>
      </p:sp>
      <p:sp>
        <p:nvSpPr>
          <p:cNvPr id="3" name="Content Placeholder 2"/>
          <p:cNvSpPr>
            <a:spLocks noGrp="1"/>
          </p:cNvSpPr>
          <p:nvPr>
            <p:ph idx="1"/>
          </p:nvPr>
        </p:nvSpPr>
        <p:spPr>
          <a:xfrm>
            <a:off x="457200" y="1219200"/>
            <a:ext cx="8229600" cy="4906963"/>
          </a:xfrm>
        </p:spPr>
        <p:txBody>
          <a:bodyPr>
            <a:normAutofit/>
          </a:bodyPr>
          <a:lstStyle/>
          <a:p>
            <a:r>
              <a:rPr lang="en-US" sz="2000" dirty="0"/>
              <a:t>Operating table</a:t>
            </a:r>
          </a:p>
          <a:p>
            <a:pPr lvl="1"/>
            <a:r>
              <a:rPr lang="en-US" sz="2000" dirty="0"/>
              <a:t>Interoperability with radiology system</a:t>
            </a:r>
          </a:p>
          <a:p>
            <a:pPr lvl="1"/>
            <a:r>
              <a:rPr lang="en-US" sz="2000" dirty="0"/>
              <a:t>Angiography table or a robotic surgery table </a:t>
            </a:r>
          </a:p>
          <a:p>
            <a:pPr lvl="1"/>
            <a:r>
              <a:rPr lang="en-US" sz="2000" dirty="0" err="1"/>
              <a:t>Peds</a:t>
            </a:r>
            <a:r>
              <a:rPr lang="en-US" sz="2000" dirty="0"/>
              <a:t> hybrid utilize a regular OR table </a:t>
            </a:r>
          </a:p>
          <a:p>
            <a:pPr lvl="1"/>
            <a:endParaRPr lang="en-US" sz="1400" dirty="0"/>
          </a:p>
          <a:p>
            <a:pPr lvl="1"/>
            <a:endParaRPr lang="en-US" sz="1400" dirty="0"/>
          </a:p>
          <a:p>
            <a:endParaRPr 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8802" y="2679826"/>
            <a:ext cx="5385732" cy="4043494"/>
          </a:xfrm>
          <a:prstGeom prst="rect">
            <a:avLst/>
          </a:prstGeom>
        </p:spPr>
      </p:pic>
    </p:spTree>
    <p:extLst>
      <p:ext uri="{BB962C8B-B14F-4D97-AF65-F5344CB8AC3E}">
        <p14:creationId xmlns:p14="http://schemas.microsoft.com/office/powerpoint/2010/main" val="715261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Equipment Selection</a:t>
            </a:r>
          </a:p>
        </p:txBody>
      </p:sp>
      <p:sp>
        <p:nvSpPr>
          <p:cNvPr id="3" name="Content Placeholder 2"/>
          <p:cNvSpPr>
            <a:spLocks noGrp="1"/>
          </p:cNvSpPr>
          <p:nvPr>
            <p:ph idx="1"/>
          </p:nvPr>
        </p:nvSpPr>
        <p:spPr>
          <a:xfrm>
            <a:off x="533400" y="1371600"/>
            <a:ext cx="7696200" cy="2057400"/>
          </a:xfrm>
        </p:spPr>
        <p:txBody>
          <a:bodyPr>
            <a:noAutofit/>
          </a:bodyPr>
          <a:lstStyle/>
          <a:p>
            <a:r>
              <a:rPr lang="en-US" b="1" dirty="0"/>
              <a:t>Hemodynamic system (What’s the most important selection criteria?)</a:t>
            </a:r>
          </a:p>
          <a:p>
            <a:pPr marL="400050" lvl="2" indent="0">
              <a:buNone/>
            </a:pPr>
            <a:r>
              <a:rPr lang="en-US" sz="2600" dirty="0"/>
              <a:t>Standardize</a:t>
            </a:r>
          </a:p>
          <a:p>
            <a:endParaRPr lang="en-US" b="1" dirty="0"/>
          </a:p>
        </p:txBody>
      </p:sp>
    </p:spTree>
    <p:extLst>
      <p:ext uri="{BB962C8B-B14F-4D97-AF65-F5344CB8AC3E}">
        <p14:creationId xmlns:p14="http://schemas.microsoft.com/office/powerpoint/2010/main" val="233425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19100"/>
            <a:ext cx="8229600" cy="487362"/>
          </a:xfrm>
        </p:spPr>
        <p:txBody>
          <a:bodyPr>
            <a:normAutofit fontScale="90000"/>
          </a:bodyPr>
          <a:lstStyle/>
          <a:p>
            <a:r>
              <a:rPr lang="en-US" dirty="0"/>
              <a:t>Equipment Selection</a:t>
            </a:r>
          </a:p>
        </p:txBody>
      </p:sp>
      <p:sp>
        <p:nvSpPr>
          <p:cNvPr id="3" name="Content Placeholder 2"/>
          <p:cNvSpPr>
            <a:spLocks noGrp="1"/>
          </p:cNvSpPr>
          <p:nvPr>
            <p:ph idx="1"/>
          </p:nvPr>
        </p:nvSpPr>
        <p:spPr>
          <a:xfrm>
            <a:off x="381000" y="1318419"/>
            <a:ext cx="8229600" cy="2262982"/>
          </a:xfrm>
        </p:spPr>
        <p:txBody>
          <a:bodyPr>
            <a:normAutofit fontScale="85000" lnSpcReduction="20000"/>
          </a:bodyPr>
          <a:lstStyle/>
          <a:p>
            <a:r>
              <a:rPr lang="en-US" sz="2800" b="1" dirty="0"/>
              <a:t>Monitors</a:t>
            </a:r>
          </a:p>
          <a:p>
            <a:pPr lvl="1"/>
            <a:r>
              <a:rPr lang="en-US" sz="2600" dirty="0"/>
              <a:t>Large screen monitor (up to 24 inputs)</a:t>
            </a:r>
          </a:p>
          <a:p>
            <a:pPr lvl="1"/>
            <a:r>
              <a:rPr lang="en-US" sz="2600" dirty="0"/>
              <a:t>No monitors on the wall but we  ran conduit  to the wall where viewing monitors or cameras could be mounted for future needs </a:t>
            </a:r>
          </a:p>
          <a:p>
            <a:pPr lvl="1"/>
            <a:r>
              <a:rPr lang="en-US" sz="2600" dirty="0"/>
              <a:t>A 46 inch monitor in the control room for the residents and other staff to view the procedure from the control room</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000" y="3486150"/>
            <a:ext cx="3987800" cy="299085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3486150"/>
            <a:ext cx="3987800" cy="2990850"/>
          </a:xfrm>
          <a:prstGeom prst="rect">
            <a:avLst/>
          </a:prstGeom>
        </p:spPr>
      </p:pic>
    </p:spTree>
    <p:extLst>
      <p:ext uri="{BB962C8B-B14F-4D97-AF65-F5344CB8AC3E}">
        <p14:creationId xmlns:p14="http://schemas.microsoft.com/office/powerpoint/2010/main" val="3383628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258762"/>
          </a:xfrm>
        </p:spPr>
        <p:txBody>
          <a:bodyPr>
            <a:normAutofit fontScale="90000"/>
          </a:bodyPr>
          <a:lstStyle/>
          <a:p>
            <a:r>
              <a:rPr lang="en-US" dirty="0"/>
              <a:t>Equipment Selection</a:t>
            </a:r>
          </a:p>
        </p:txBody>
      </p:sp>
      <p:sp>
        <p:nvSpPr>
          <p:cNvPr id="3" name="Content Placeholder 2"/>
          <p:cNvSpPr>
            <a:spLocks noGrp="1"/>
          </p:cNvSpPr>
          <p:nvPr>
            <p:ph idx="1"/>
          </p:nvPr>
        </p:nvSpPr>
        <p:spPr>
          <a:xfrm>
            <a:off x="457200" y="838200"/>
            <a:ext cx="8229600" cy="5287963"/>
          </a:xfrm>
        </p:spPr>
        <p:txBody>
          <a:bodyPr>
            <a:normAutofit lnSpcReduction="10000"/>
          </a:bodyPr>
          <a:lstStyle/>
          <a:p>
            <a:r>
              <a:rPr lang="en-US" sz="2400" b="1" dirty="0"/>
              <a:t>Booms: </a:t>
            </a:r>
          </a:p>
          <a:p>
            <a:pPr lvl="1"/>
            <a:r>
              <a:rPr lang="en-US" sz="2400" dirty="0"/>
              <a:t>Perfusion boom and nursing booms similar</a:t>
            </a:r>
          </a:p>
          <a:p>
            <a:pPr lvl="1"/>
            <a:r>
              <a:rPr lang="en-US" sz="2400" dirty="0"/>
              <a:t>Verify the range of the boom, movement and reach </a:t>
            </a:r>
          </a:p>
          <a:p>
            <a:pPr lvl="1"/>
            <a:r>
              <a:rPr lang="en-US" sz="2400" dirty="0"/>
              <a:t>3 D simulation and Mock up room</a:t>
            </a:r>
          </a:p>
          <a:p>
            <a:pPr lvl="1"/>
            <a:r>
              <a:rPr lang="en-US" sz="2400" dirty="0"/>
              <a:t>Location  gas outlets (suction on top of flowmeters won’t work)</a:t>
            </a:r>
          </a:p>
          <a:p>
            <a:pPr lvl="1"/>
            <a:r>
              <a:rPr lang="en-US" sz="2400" dirty="0"/>
              <a:t>Cabling</a:t>
            </a:r>
          </a:p>
          <a:p>
            <a:r>
              <a:rPr lang="en-US" sz="2400" b="1" dirty="0"/>
              <a:t>Surgical Robot</a:t>
            </a:r>
            <a:r>
              <a:rPr lang="en-US" sz="2400" dirty="0"/>
              <a:t>: </a:t>
            </a:r>
          </a:p>
          <a:p>
            <a:pPr lvl="1"/>
            <a:r>
              <a:rPr lang="en-US" sz="2400" dirty="0"/>
              <a:t>An integration kit for the room was purchased allowing the Surgical Robot cart to be connected to the equipment boom. </a:t>
            </a:r>
          </a:p>
          <a:p>
            <a:pPr lvl="1"/>
            <a:r>
              <a:rPr lang="en-US" sz="2400" dirty="0"/>
              <a:t>You will need to determine where surgeons consoles will be located and to which boom the Surgical Robot will connect to for proper room integration/placement</a:t>
            </a:r>
          </a:p>
          <a:p>
            <a:pPr marL="457200" lvl="1" indent="0">
              <a:buNone/>
            </a:pPr>
            <a:endParaRPr lang="en-US" sz="1400" dirty="0"/>
          </a:p>
          <a:p>
            <a:pPr marL="457200" lvl="1" indent="0">
              <a:buNone/>
            </a:pPr>
            <a:endParaRPr lang="en-US" sz="1400" dirty="0"/>
          </a:p>
        </p:txBody>
      </p:sp>
    </p:spTree>
    <p:extLst>
      <p:ext uri="{BB962C8B-B14F-4D97-AF65-F5344CB8AC3E}">
        <p14:creationId xmlns:p14="http://schemas.microsoft.com/office/powerpoint/2010/main" val="296567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45" y="36513"/>
            <a:ext cx="8229600" cy="487362"/>
          </a:xfrm>
        </p:spPr>
        <p:txBody>
          <a:bodyPr>
            <a:normAutofit fontScale="90000"/>
          </a:bodyPr>
          <a:lstStyle/>
          <a:p>
            <a:r>
              <a:rPr lang="en-US" dirty="0"/>
              <a:t>Booms </a:t>
            </a:r>
          </a:p>
        </p:txBody>
      </p:sp>
      <p:pic>
        <p:nvPicPr>
          <p:cNvPr id="819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033" y="504825"/>
            <a:ext cx="8505825" cy="639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5922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a:t>Equipment Selection</a:t>
            </a:r>
          </a:p>
        </p:txBody>
      </p:sp>
      <p:sp>
        <p:nvSpPr>
          <p:cNvPr id="3" name="Content Placeholder 2"/>
          <p:cNvSpPr>
            <a:spLocks noGrp="1"/>
          </p:cNvSpPr>
          <p:nvPr>
            <p:ph idx="1"/>
          </p:nvPr>
        </p:nvSpPr>
        <p:spPr>
          <a:xfrm>
            <a:off x="38100" y="838200"/>
            <a:ext cx="8229600" cy="4983163"/>
          </a:xfrm>
        </p:spPr>
        <p:txBody>
          <a:bodyPr/>
          <a:lstStyle/>
          <a:p>
            <a:r>
              <a:rPr lang="en-US" sz="1800" b="1" dirty="0"/>
              <a:t>Surgical lights</a:t>
            </a:r>
          </a:p>
          <a:p>
            <a:pPr lvl="1"/>
            <a:r>
              <a:rPr lang="en-US" sz="1400" dirty="0"/>
              <a:t>As few ceiling mounted OR lights as possible to prevent collisions with the booms and other equipment; need to be positioned to cover the entire table</a:t>
            </a:r>
          </a:p>
          <a:p>
            <a:pPr lvl="1"/>
            <a:r>
              <a:rPr lang="en-US" sz="1400" dirty="0"/>
              <a:t>2 OR lights to host an in light camera and 4 ceiling mounted lights</a:t>
            </a:r>
          </a:p>
          <a:p>
            <a:pPr lvl="1"/>
            <a:r>
              <a:rPr lang="en-US" sz="1400" b="1" dirty="0"/>
              <a:t>Headlight: </a:t>
            </a:r>
            <a:r>
              <a:rPr lang="en-US" sz="1400" dirty="0"/>
              <a:t>Battery operated headlights to gain space in the operating field</a:t>
            </a:r>
          </a:p>
          <a:p>
            <a:pPr marL="457200" lvl="1" indent="0">
              <a:buNone/>
            </a:pPr>
            <a:endParaRPr lang="en-US" sz="1400" dirty="0"/>
          </a:p>
          <a:p>
            <a:pPr lvl="1"/>
            <a:endParaRPr lang="en-US" sz="1800" dirty="0"/>
          </a:p>
          <a:p>
            <a:pPr marL="0" indent="0">
              <a:buNone/>
            </a:pPr>
            <a:endParaRPr lang="en-US" sz="18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286000"/>
            <a:ext cx="5588000" cy="4191000"/>
          </a:xfrm>
          <a:prstGeom prst="rect">
            <a:avLst/>
          </a:prstGeom>
        </p:spPr>
      </p:pic>
    </p:spTree>
    <p:extLst>
      <p:ext uri="{BB962C8B-B14F-4D97-AF65-F5344CB8AC3E}">
        <p14:creationId xmlns:p14="http://schemas.microsoft.com/office/powerpoint/2010/main" val="3845168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a:t>Equipment Selection</a:t>
            </a:r>
          </a:p>
        </p:txBody>
      </p:sp>
      <p:sp>
        <p:nvSpPr>
          <p:cNvPr id="3" name="Content Placeholder 2"/>
          <p:cNvSpPr>
            <a:spLocks noGrp="1"/>
          </p:cNvSpPr>
          <p:nvPr>
            <p:ph idx="1"/>
          </p:nvPr>
        </p:nvSpPr>
        <p:spPr>
          <a:xfrm>
            <a:off x="685800" y="914400"/>
            <a:ext cx="7772400" cy="5135563"/>
          </a:xfrm>
        </p:spPr>
        <p:txBody>
          <a:bodyPr>
            <a:normAutofit fontScale="92500" lnSpcReduction="20000"/>
          </a:bodyPr>
          <a:lstStyle/>
          <a:p>
            <a:r>
              <a:rPr lang="en-US" sz="2400" b="1" dirty="0"/>
              <a:t>Integration system </a:t>
            </a:r>
          </a:p>
          <a:p>
            <a:pPr lvl="1"/>
            <a:r>
              <a:rPr lang="en-US" sz="2400" dirty="0"/>
              <a:t>Size of your router in the room (number of inputs and outputs)</a:t>
            </a:r>
          </a:p>
          <a:p>
            <a:pPr lvl="1"/>
            <a:r>
              <a:rPr lang="en-US" sz="2400" dirty="0"/>
              <a:t>Get a list of all the medical devices that you will be displaying in the room. Sending images to the surgical Robot</a:t>
            </a:r>
          </a:p>
          <a:p>
            <a:pPr lvl="1"/>
            <a:r>
              <a:rPr lang="en-US" sz="2400" b="1" dirty="0"/>
              <a:t>PTZ camera </a:t>
            </a:r>
            <a:r>
              <a:rPr lang="en-US" sz="2400" dirty="0"/>
              <a:t>has two video feeds: one to the integration system and one to a dedicated monitor for </a:t>
            </a:r>
            <a:r>
              <a:rPr lang="en-US" sz="2400" dirty="0" err="1"/>
              <a:t>Cathlab</a:t>
            </a:r>
            <a:r>
              <a:rPr lang="en-US" sz="2400" dirty="0"/>
              <a:t> (not enough outputs in the router)</a:t>
            </a:r>
          </a:p>
          <a:p>
            <a:pPr lvl="1"/>
            <a:r>
              <a:rPr lang="en-US" sz="2400" dirty="0"/>
              <a:t>Location of the video plates based on the location of the equipment</a:t>
            </a:r>
          </a:p>
          <a:p>
            <a:pPr lvl="1"/>
            <a:r>
              <a:rPr lang="en-US" sz="2400" dirty="0"/>
              <a:t>Determine the options needed: use a questionnaire</a:t>
            </a:r>
          </a:p>
          <a:p>
            <a:pPr lvl="2"/>
            <a:r>
              <a:rPr lang="en-US" dirty="0"/>
              <a:t>Control medical equipment ESU,  OR lights , Endoscopic tower</a:t>
            </a:r>
          </a:p>
          <a:p>
            <a:pPr lvl="2"/>
            <a:r>
              <a:rPr lang="en-US" dirty="0"/>
              <a:t>Recording and archiving </a:t>
            </a:r>
          </a:p>
          <a:p>
            <a:pPr lvl="2"/>
            <a:r>
              <a:rPr lang="en-US" dirty="0"/>
              <a:t>Videoconferencing </a:t>
            </a:r>
          </a:p>
          <a:p>
            <a:pPr marL="457200" lvl="1" indent="0">
              <a:buNone/>
            </a:pPr>
            <a:endParaRPr lang="en-US" sz="2400" dirty="0"/>
          </a:p>
        </p:txBody>
      </p:sp>
    </p:spTree>
    <p:extLst>
      <p:ext uri="{BB962C8B-B14F-4D97-AF65-F5344CB8AC3E}">
        <p14:creationId xmlns:p14="http://schemas.microsoft.com/office/powerpoint/2010/main" val="1107937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Equipment Selection</a:t>
            </a:r>
          </a:p>
        </p:txBody>
      </p:sp>
      <p:sp>
        <p:nvSpPr>
          <p:cNvPr id="3" name="Content Placeholder 2"/>
          <p:cNvSpPr>
            <a:spLocks noGrp="1"/>
          </p:cNvSpPr>
          <p:nvPr>
            <p:ph idx="1"/>
          </p:nvPr>
        </p:nvSpPr>
        <p:spPr>
          <a:xfrm>
            <a:off x="381000" y="1547019"/>
            <a:ext cx="8229600" cy="815182"/>
          </a:xfrm>
        </p:spPr>
        <p:txBody>
          <a:bodyPr>
            <a:normAutofit lnSpcReduction="10000"/>
          </a:bodyPr>
          <a:lstStyle/>
          <a:p>
            <a:r>
              <a:rPr lang="en-US" sz="2400" dirty="0">
                <a:latin typeface="Arial" panose="020B0604020202020204" pitchFamily="34" charset="0"/>
                <a:cs typeface="Arial" panose="020B0604020202020204" pitchFamily="34" charset="0"/>
              </a:rPr>
              <a:t>Important to make sure all the systems purchased  integrate with each other</a:t>
            </a:r>
          </a:p>
          <a:p>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3756818"/>
            <a:ext cx="6400800" cy="2734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81000" y="2286000"/>
            <a:ext cx="8153400"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Hemodynamic system in </a:t>
            </a:r>
            <a:r>
              <a:rPr lang="en-US" sz="2400" dirty="0" err="1">
                <a:latin typeface="Arial" panose="020B0604020202020204" pitchFamily="34" charset="0"/>
                <a:cs typeface="Arial" panose="020B0604020202020204" pitchFamily="34" charset="0"/>
              </a:rPr>
              <a:t>peds</a:t>
            </a:r>
            <a:r>
              <a:rPr lang="en-US" sz="2400" dirty="0">
                <a:latin typeface="Arial" panose="020B0604020202020204" pitchFamily="34" charset="0"/>
                <a:cs typeface="Arial" panose="020B0604020202020204" pitchFamily="34" charset="0"/>
              </a:rPr>
              <a:t> hybrid didn’t integrate with our anesthesia (MDDS) </a:t>
            </a:r>
          </a:p>
        </p:txBody>
      </p:sp>
    </p:spTree>
    <p:extLst>
      <p:ext uri="{BB962C8B-B14F-4D97-AF65-F5344CB8AC3E}">
        <p14:creationId xmlns:p14="http://schemas.microsoft.com/office/powerpoint/2010/main" val="219774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Equipment Selection</a:t>
            </a:r>
          </a:p>
        </p:txBody>
      </p:sp>
      <p:sp>
        <p:nvSpPr>
          <p:cNvPr id="3" name="Content Placeholder 2"/>
          <p:cNvSpPr>
            <a:spLocks noGrp="1"/>
          </p:cNvSpPr>
          <p:nvPr>
            <p:ph idx="1"/>
          </p:nvPr>
        </p:nvSpPr>
        <p:spPr/>
        <p:txBody>
          <a:bodyPr>
            <a:normAutofit/>
          </a:bodyPr>
          <a:lstStyle/>
          <a:p>
            <a:r>
              <a:rPr lang="en-US" dirty="0"/>
              <a:t>If you purchase a new device or interface an existing device with information system, testing need to be done in advance.</a:t>
            </a:r>
          </a:p>
          <a:p>
            <a:endParaRPr lang="en-US" dirty="0"/>
          </a:p>
        </p:txBody>
      </p:sp>
    </p:spTree>
    <p:extLst>
      <p:ext uri="{BB962C8B-B14F-4D97-AF65-F5344CB8AC3E}">
        <p14:creationId xmlns:p14="http://schemas.microsoft.com/office/powerpoint/2010/main" val="230483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Equipment Selection</a:t>
            </a:r>
          </a:p>
        </p:txBody>
      </p:sp>
      <p:sp>
        <p:nvSpPr>
          <p:cNvPr id="3" name="Content Placeholder 2"/>
          <p:cNvSpPr>
            <a:spLocks noGrp="1"/>
          </p:cNvSpPr>
          <p:nvPr>
            <p:ph idx="1"/>
          </p:nvPr>
        </p:nvSpPr>
        <p:spPr>
          <a:xfrm>
            <a:off x="457200" y="1143000"/>
            <a:ext cx="8229600" cy="5562600"/>
          </a:xfrm>
        </p:spPr>
        <p:txBody>
          <a:bodyPr>
            <a:normAutofit/>
          </a:bodyPr>
          <a:lstStyle/>
          <a:p>
            <a:r>
              <a:rPr lang="en-US" sz="2900" dirty="0"/>
              <a:t>Lasers</a:t>
            </a:r>
          </a:p>
          <a:p>
            <a:r>
              <a:rPr lang="en-US" sz="2900" dirty="0"/>
              <a:t>Shields: </a:t>
            </a:r>
          </a:p>
          <a:p>
            <a:pPr lvl="1">
              <a:buFont typeface="Arial" panose="020B0604020202020204" pitchFamily="34" charset="0"/>
              <a:buChar char="•"/>
            </a:pPr>
            <a:r>
              <a:rPr lang="en-US" sz="2500" dirty="0"/>
              <a:t>In addition to the shields placed on the boom on each side of the table, ensure that sufficient shielding is available for entire staff (procedures and more stringent regulations regarding protecting staff  due to radiation safety) </a:t>
            </a:r>
          </a:p>
          <a:p>
            <a:pPr lvl="1">
              <a:buFont typeface="Arial" panose="020B0604020202020204" pitchFamily="34" charset="0"/>
              <a:buChar char="•"/>
            </a:pPr>
            <a:r>
              <a:rPr lang="en-US" sz="2900" dirty="0"/>
              <a:t>Intercom</a:t>
            </a:r>
          </a:p>
          <a:p>
            <a:r>
              <a:rPr lang="en-US" sz="2900" dirty="0"/>
              <a:t>Contrast injector</a:t>
            </a:r>
          </a:p>
          <a:p>
            <a:pPr marL="0" indent="0">
              <a:buNone/>
            </a:pPr>
            <a:endParaRPr lang="en-US" dirty="0"/>
          </a:p>
          <a:p>
            <a:endParaRPr lang="en-US" dirty="0"/>
          </a:p>
        </p:txBody>
      </p:sp>
    </p:spTree>
    <p:extLst>
      <p:ext uri="{BB962C8B-B14F-4D97-AF65-F5344CB8AC3E}">
        <p14:creationId xmlns:p14="http://schemas.microsoft.com/office/powerpoint/2010/main" val="70165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a:t>Equipment Selection</a:t>
            </a:r>
          </a:p>
        </p:txBody>
      </p:sp>
      <p:sp>
        <p:nvSpPr>
          <p:cNvPr id="3" name="Content Placeholder 2"/>
          <p:cNvSpPr>
            <a:spLocks noGrp="1"/>
          </p:cNvSpPr>
          <p:nvPr>
            <p:ph idx="1"/>
          </p:nvPr>
        </p:nvSpPr>
        <p:spPr>
          <a:xfrm>
            <a:off x="457200" y="1143000"/>
            <a:ext cx="8229600" cy="4983163"/>
          </a:xfrm>
        </p:spPr>
        <p:txBody>
          <a:bodyPr>
            <a:normAutofit/>
          </a:bodyPr>
          <a:lstStyle/>
          <a:p>
            <a:pPr marL="0" indent="0">
              <a:buNone/>
            </a:pPr>
            <a:r>
              <a:rPr lang="en-US" sz="2800" dirty="0"/>
              <a:t>Ultrasound</a:t>
            </a:r>
          </a:p>
          <a:p>
            <a:pPr lvl="1">
              <a:buFont typeface="Arial" pitchFamily="34" charset="0"/>
              <a:buChar char="•"/>
            </a:pPr>
            <a:r>
              <a:rPr lang="en-US" sz="2400" dirty="0"/>
              <a:t>Dedicated 3D echocardiography </a:t>
            </a:r>
          </a:p>
          <a:p>
            <a:pPr lvl="1">
              <a:buFont typeface="Arial" pitchFamily="34" charset="0"/>
              <a:buChar char="•"/>
            </a:pPr>
            <a:r>
              <a:rPr lang="en-US" sz="2400" dirty="0"/>
              <a:t> ICE (shared between OR and </a:t>
            </a:r>
            <a:r>
              <a:rPr lang="en-US" sz="2400" dirty="0" err="1"/>
              <a:t>Cathlab</a:t>
            </a:r>
            <a:r>
              <a:rPr lang="en-US" sz="2400" dirty="0"/>
              <a:t>)</a:t>
            </a:r>
          </a:p>
          <a:p>
            <a:pPr lvl="1">
              <a:buFont typeface="Arial" pitchFamily="34" charset="0"/>
              <a:buChar char="•"/>
            </a:pPr>
            <a:r>
              <a:rPr lang="en-US" sz="2400" dirty="0"/>
              <a:t>IVUS shared between Hybrid ORs</a:t>
            </a:r>
          </a:p>
          <a:p>
            <a:pPr marL="0" lvl="1" indent="0">
              <a:buNone/>
            </a:pPr>
            <a:r>
              <a:rPr lang="en-US" dirty="0"/>
              <a:t>Supplies: </a:t>
            </a:r>
          </a:p>
          <a:p>
            <a:pPr marL="685800" lvl="2"/>
            <a:endParaRPr lang="en-US" sz="2500" dirty="0">
              <a:latin typeface="Arial" panose="020B0604020202020204" pitchFamily="34" charset="0"/>
              <a:cs typeface="Arial" panose="020B0604020202020204" pitchFamily="34" charset="0"/>
            </a:endParaRPr>
          </a:p>
          <a:p>
            <a:pPr marL="0" lvl="1" indent="0">
              <a:buNone/>
            </a:pPr>
            <a:r>
              <a:rPr lang="en-US" dirty="0"/>
              <a:t>Location to hang the lead Apron worn by the staff</a:t>
            </a:r>
          </a:p>
          <a:p>
            <a:endParaRPr lang="en-US" dirty="0"/>
          </a:p>
        </p:txBody>
      </p:sp>
    </p:spTree>
    <p:extLst>
      <p:ext uri="{BB962C8B-B14F-4D97-AF65-F5344CB8AC3E}">
        <p14:creationId xmlns:p14="http://schemas.microsoft.com/office/powerpoint/2010/main" val="4514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Design Elements That Facilitate Shifting From Non Invasive to Invasive</a:t>
            </a:r>
          </a:p>
        </p:txBody>
      </p:sp>
      <p:sp>
        <p:nvSpPr>
          <p:cNvPr id="3" name="Content Placeholder 2"/>
          <p:cNvSpPr>
            <a:spLocks noGrp="1"/>
          </p:cNvSpPr>
          <p:nvPr>
            <p:ph idx="1"/>
          </p:nvPr>
        </p:nvSpPr>
        <p:spPr>
          <a:xfrm>
            <a:off x="304800" y="1905000"/>
            <a:ext cx="8229600" cy="4373563"/>
          </a:xfrm>
        </p:spPr>
        <p:txBody>
          <a:bodyPr>
            <a:normAutofit/>
          </a:bodyPr>
          <a:lstStyle/>
          <a:p>
            <a:r>
              <a:rPr lang="en-US" sz="2400" dirty="0"/>
              <a:t>No shelves: to avoid collisions with other equipment in the room and make the room more flexible</a:t>
            </a:r>
          </a:p>
          <a:p>
            <a:r>
              <a:rPr lang="en-US" sz="2400" dirty="0"/>
              <a:t>Equipment on wheels</a:t>
            </a:r>
          </a:p>
          <a:p>
            <a:pPr lvl="0"/>
            <a:r>
              <a:rPr lang="en-US" sz="2400" dirty="0"/>
              <a:t>Storage on wheels, no built in cabinets</a:t>
            </a:r>
          </a:p>
          <a:p>
            <a:pPr lvl="0"/>
            <a:r>
              <a:rPr lang="en-US" sz="2400" dirty="0"/>
              <a:t>Dedicated room for storage of equipment not used all the time</a:t>
            </a:r>
          </a:p>
          <a:p>
            <a:pPr lvl="0"/>
            <a:r>
              <a:rPr lang="en-US" sz="2400" dirty="0"/>
              <a:t>Determine where the equipment will be parked in the room when not  in use: Surgical Robot tower, Endoscopic Tower, Contrast Injector, etc….</a:t>
            </a:r>
          </a:p>
          <a:p>
            <a:pPr lvl="0"/>
            <a:r>
              <a:rPr lang="en-US" sz="2400" dirty="0"/>
              <a:t>Space for perfusion to enter the room</a:t>
            </a:r>
          </a:p>
          <a:p>
            <a:pPr marL="0" lvl="0" indent="0">
              <a:buNone/>
            </a:pPr>
            <a:endParaRPr lang="en-US" sz="1800" dirty="0"/>
          </a:p>
          <a:p>
            <a:pPr marL="0" indent="0">
              <a:buNone/>
            </a:pPr>
            <a:endParaRPr lang="en-US" sz="1800" dirty="0"/>
          </a:p>
          <a:p>
            <a:endParaRPr lang="en-US" sz="1800" dirty="0"/>
          </a:p>
        </p:txBody>
      </p:sp>
    </p:spTree>
    <p:extLst>
      <p:ext uri="{BB962C8B-B14F-4D97-AF65-F5344CB8AC3E}">
        <p14:creationId xmlns:p14="http://schemas.microsoft.com/office/powerpoint/2010/main" val="14095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Lessons Learned</a:t>
            </a:r>
          </a:p>
        </p:txBody>
      </p:sp>
      <p:sp>
        <p:nvSpPr>
          <p:cNvPr id="3" name="Content Placeholder 2"/>
          <p:cNvSpPr>
            <a:spLocks noGrp="1"/>
          </p:cNvSpPr>
          <p:nvPr>
            <p:ph idx="1"/>
          </p:nvPr>
        </p:nvSpPr>
        <p:spPr>
          <a:xfrm>
            <a:off x="457200" y="990600"/>
            <a:ext cx="8229600" cy="5135563"/>
          </a:xfrm>
        </p:spPr>
        <p:txBody>
          <a:bodyPr>
            <a:normAutofit/>
          </a:bodyPr>
          <a:lstStyle/>
          <a:p>
            <a:r>
              <a:rPr lang="en-US" sz="2400" dirty="0"/>
              <a:t>Determine the staff that will use the room</a:t>
            </a:r>
          </a:p>
          <a:p>
            <a:pPr lvl="1">
              <a:buFont typeface="Arial" panose="020B0604020202020204" pitchFamily="34" charset="0"/>
              <a:buChar char="•"/>
            </a:pPr>
            <a:r>
              <a:rPr lang="en-US" sz="2000" dirty="0" err="1"/>
              <a:t>Cathlab</a:t>
            </a:r>
            <a:r>
              <a:rPr lang="en-US" sz="2000" dirty="0"/>
              <a:t> tech to operate the hemodynamic system </a:t>
            </a:r>
          </a:p>
          <a:p>
            <a:pPr lvl="1">
              <a:buFont typeface="Arial" panose="020B0604020202020204" pitchFamily="34" charset="0"/>
              <a:buChar char="•"/>
            </a:pPr>
            <a:r>
              <a:rPr lang="en-US" sz="2000" dirty="0"/>
              <a:t>Trained X ray tech to operate angiography system during the entire case</a:t>
            </a:r>
            <a:endParaRPr lang="en-US" sz="2400" dirty="0"/>
          </a:p>
          <a:p>
            <a:r>
              <a:rPr lang="en-US" sz="2400" dirty="0"/>
              <a:t>Create a strong procedural program </a:t>
            </a:r>
          </a:p>
          <a:p>
            <a:pPr lvl="1">
              <a:buFont typeface="Arial" panose="020B0604020202020204" pitchFamily="34" charset="0"/>
              <a:buChar char="•"/>
            </a:pPr>
            <a:r>
              <a:rPr lang="en-US" sz="2000" dirty="0"/>
              <a:t>Dedicated staff and super users</a:t>
            </a:r>
          </a:p>
          <a:p>
            <a:pPr lvl="1">
              <a:buFont typeface="Arial" panose="020B0604020202020204" pitchFamily="34" charset="0"/>
              <a:buChar char="•"/>
            </a:pPr>
            <a:r>
              <a:rPr lang="en-US" sz="2000" dirty="0"/>
              <a:t>The multidisciplinary team needs to learn to work together and learn each others work flow</a:t>
            </a:r>
            <a:endParaRPr lang="en-US" sz="2400" dirty="0"/>
          </a:p>
          <a:p>
            <a:r>
              <a:rPr lang="en-US" sz="2400" dirty="0"/>
              <a:t>Collaboration between </a:t>
            </a:r>
            <a:r>
              <a:rPr lang="en-US" sz="2400" dirty="0" err="1"/>
              <a:t>Cathlab</a:t>
            </a:r>
            <a:r>
              <a:rPr lang="en-US" sz="2400" dirty="0"/>
              <a:t> and OR is key</a:t>
            </a:r>
            <a:endParaRPr lang="en-US" sz="2000" dirty="0"/>
          </a:p>
          <a:p>
            <a:pPr lvl="1"/>
            <a:endParaRPr lang="en-US" sz="2000" dirty="0"/>
          </a:p>
          <a:p>
            <a:endParaRPr lang="en-US" sz="2400" dirty="0"/>
          </a:p>
        </p:txBody>
      </p:sp>
    </p:spTree>
    <p:extLst>
      <p:ext uri="{BB962C8B-B14F-4D97-AF65-F5344CB8AC3E}">
        <p14:creationId xmlns:p14="http://schemas.microsoft.com/office/powerpoint/2010/main" val="1361172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a:t>Lessons Learned</a:t>
            </a:r>
          </a:p>
        </p:txBody>
      </p:sp>
      <p:sp>
        <p:nvSpPr>
          <p:cNvPr id="3" name="Content Placeholder 2"/>
          <p:cNvSpPr>
            <a:spLocks noGrp="1"/>
          </p:cNvSpPr>
          <p:nvPr>
            <p:ph idx="1"/>
          </p:nvPr>
        </p:nvSpPr>
        <p:spPr>
          <a:xfrm>
            <a:off x="457200" y="1143000"/>
            <a:ext cx="8229600" cy="4983163"/>
          </a:xfrm>
        </p:spPr>
        <p:txBody>
          <a:bodyPr/>
          <a:lstStyle/>
          <a:p>
            <a:r>
              <a:rPr lang="en-US" sz="2400" dirty="0"/>
              <a:t>Ensure rooms will be utilized to their full potential : (ROI)</a:t>
            </a:r>
          </a:p>
          <a:p>
            <a:pPr lvl="1">
              <a:buFont typeface="Arial" panose="020B0604020202020204" pitchFamily="34" charset="0"/>
              <a:buChar char="•"/>
            </a:pPr>
            <a:r>
              <a:rPr lang="en-US" sz="2000" dirty="0"/>
              <a:t>Identify case load needs prior to project start</a:t>
            </a:r>
          </a:p>
          <a:p>
            <a:pPr lvl="1">
              <a:buFont typeface="Arial" panose="020B0604020202020204" pitchFamily="34" charset="0"/>
              <a:buChar char="•"/>
            </a:pPr>
            <a:r>
              <a:rPr lang="en-US" sz="2000" dirty="0"/>
              <a:t>Ensure all requested options are needed and will be utilized</a:t>
            </a:r>
          </a:p>
          <a:p>
            <a:pPr lvl="1">
              <a:buFont typeface="Arial" panose="020B0604020202020204" pitchFamily="34" charset="0"/>
              <a:buChar char="•"/>
            </a:pPr>
            <a:r>
              <a:rPr lang="en-US" sz="2000" dirty="0"/>
              <a:t>If only a C arm is needed then it is not cost effective to install an advanced radiography system</a:t>
            </a:r>
            <a:endParaRPr lang="en-US" sz="2400" dirty="0"/>
          </a:p>
          <a:p>
            <a:r>
              <a:rPr lang="en-US" sz="2400" dirty="0"/>
              <a:t>Make the positioning of the room work for different disciplines (trauma vascular, Emergency cases)</a:t>
            </a:r>
          </a:p>
          <a:p>
            <a:pPr marL="0" indent="0">
              <a:buNone/>
            </a:pPr>
            <a:endParaRPr lang="en-US" sz="2400" b="1" dirty="0"/>
          </a:p>
          <a:p>
            <a:pPr marL="457200" lvl="1" indent="0">
              <a:buNone/>
            </a:pPr>
            <a:endParaRPr lang="en-US" sz="2000" dirty="0"/>
          </a:p>
          <a:p>
            <a:endParaRPr lang="en-US" dirty="0"/>
          </a:p>
          <a:p>
            <a:pPr marL="0" indent="0">
              <a:buNone/>
            </a:pPr>
            <a:endParaRPr lang="en-US" dirty="0"/>
          </a:p>
        </p:txBody>
      </p:sp>
    </p:spTree>
    <p:extLst>
      <p:ext uri="{BB962C8B-B14F-4D97-AF65-F5344CB8AC3E}">
        <p14:creationId xmlns:p14="http://schemas.microsoft.com/office/powerpoint/2010/main" val="216291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dirty="0"/>
              <a:t>Other lessons Learned</a:t>
            </a:r>
          </a:p>
        </p:txBody>
      </p:sp>
      <p:sp>
        <p:nvSpPr>
          <p:cNvPr id="3" name="Content Placeholder 2"/>
          <p:cNvSpPr>
            <a:spLocks noGrp="1"/>
          </p:cNvSpPr>
          <p:nvPr>
            <p:ph idx="1"/>
          </p:nvPr>
        </p:nvSpPr>
        <p:spPr>
          <a:xfrm>
            <a:off x="457200" y="1295400"/>
            <a:ext cx="8229600" cy="4830763"/>
          </a:xfrm>
        </p:spPr>
        <p:txBody>
          <a:bodyPr>
            <a:normAutofit/>
          </a:bodyPr>
          <a:lstStyle/>
          <a:p>
            <a:r>
              <a:rPr lang="en-US" sz="2400" dirty="0"/>
              <a:t>It’s important that all parties with interest be involved and participate in all meetings and walkthroughs</a:t>
            </a:r>
          </a:p>
          <a:p>
            <a:r>
              <a:rPr lang="en-US" sz="2400" dirty="0"/>
              <a:t>Identify where the equipment will be positioned in the room to plan for appropriate data and power</a:t>
            </a:r>
          </a:p>
          <a:p>
            <a:r>
              <a:rPr lang="en-US" sz="2400" dirty="0"/>
              <a:t>Plan enough room for the equipment room:</a:t>
            </a:r>
          </a:p>
          <a:p>
            <a:r>
              <a:rPr lang="en-US" sz="2400" dirty="0"/>
              <a:t>Determine ahead of time the IT needs of the project and have IT  involved from the beginning of the project </a:t>
            </a:r>
          </a:p>
          <a:p>
            <a:r>
              <a:rPr lang="en-US" sz="2400" dirty="0"/>
              <a:t>If you hire a consultant to do the planning, be very involved in all aspects of the project</a:t>
            </a:r>
          </a:p>
          <a:p>
            <a:r>
              <a:rPr lang="en-US" sz="2400" dirty="0"/>
              <a:t>Plan for future expansion and compatibility</a:t>
            </a:r>
          </a:p>
          <a:p>
            <a:pPr marL="457200" lvl="1" indent="0">
              <a:buNone/>
            </a:pPr>
            <a:endParaRPr lang="en-US" sz="2000" dirty="0"/>
          </a:p>
          <a:p>
            <a:endParaRPr lang="en-US" sz="2400" dirty="0"/>
          </a:p>
          <a:p>
            <a:pPr marL="0" indent="0">
              <a:buNone/>
            </a:pPr>
            <a:endParaRPr lang="en-US" sz="1800" dirty="0"/>
          </a:p>
        </p:txBody>
      </p:sp>
    </p:spTree>
    <p:extLst>
      <p:ext uri="{BB962C8B-B14F-4D97-AF65-F5344CB8AC3E}">
        <p14:creationId xmlns:p14="http://schemas.microsoft.com/office/powerpoint/2010/main" val="419987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t>Questions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19200" y="1752600"/>
            <a:ext cx="5715000" cy="4295775"/>
          </a:xfrm>
        </p:spPr>
      </p:pic>
    </p:spTree>
    <p:extLst>
      <p:ext uri="{BB962C8B-B14F-4D97-AF65-F5344CB8AC3E}">
        <p14:creationId xmlns:p14="http://schemas.microsoft.com/office/powerpoint/2010/main" val="3446036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1103</TotalTime>
  <Words>1264</Words>
  <Application>Microsoft Office PowerPoint</Application>
  <PresentationFormat>On-screen Show (4:3)</PresentationFormat>
  <Paragraphs>194</Paragraphs>
  <Slides>28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Times New Roman</vt:lpstr>
      <vt:lpstr>Wingdings</vt:lpstr>
      <vt:lpstr>Office Theme</vt:lpstr>
      <vt:lpstr>The role of the HTM professional in equipment planning of new clinical areas</vt:lpstr>
      <vt:lpstr>Plan of the presentation</vt:lpstr>
      <vt:lpstr>To be the trusted leader in caring for people and advancing health</vt:lpstr>
      <vt:lpstr>Important aspects of equipment planning</vt:lpstr>
      <vt:lpstr>How to work with equipment planning companies</vt:lpstr>
      <vt:lpstr>How to work with IT</vt:lpstr>
      <vt:lpstr>How to work with facilities</vt:lpstr>
      <vt:lpstr>Case study </vt:lpstr>
      <vt:lpstr>Hybrid OR</vt:lpstr>
      <vt:lpstr>Equipment planning for a Hybrid OR</vt:lpstr>
      <vt:lpstr>Control Room</vt:lpstr>
      <vt:lpstr>Equipment Selection</vt:lpstr>
      <vt:lpstr>Equipment Selection</vt:lpstr>
      <vt:lpstr>Equipment Selection</vt:lpstr>
      <vt:lpstr>Equipment Selection</vt:lpstr>
      <vt:lpstr>Equipment Selection</vt:lpstr>
      <vt:lpstr>Booms </vt:lpstr>
      <vt:lpstr>Equipment Selection</vt:lpstr>
      <vt:lpstr>Equipment Selection</vt:lpstr>
      <vt:lpstr>Equipment Selection</vt:lpstr>
      <vt:lpstr>Equipment Selection</vt:lpstr>
      <vt:lpstr>Equipment Selection</vt:lpstr>
      <vt:lpstr>Equipment Selection</vt:lpstr>
      <vt:lpstr>Design Elements That Facilitate Shifting From Non Invasive to Invasive</vt:lpstr>
      <vt:lpstr>Lessons Learned</vt:lpstr>
      <vt:lpstr>Lessons Learned</vt:lpstr>
      <vt:lpstr>Other lessons Learned</vt:lpstr>
      <vt:lpstr>Questions</vt:lpstr>
    </vt:vector>
  </TitlesOfParts>
  <Company>MedStar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Equipment planning of new clinical areas</dc:title>
  <dc:creator>IXR118</dc:creator>
  <cp:lastModifiedBy>Rekik, Inhel</cp:lastModifiedBy>
  <cp:revision>161</cp:revision>
  <dcterms:created xsi:type="dcterms:W3CDTF">2018-03-17T16:32:20Z</dcterms:created>
  <dcterms:modified xsi:type="dcterms:W3CDTF">2018-04-14T21:11:09Z</dcterms:modified>
</cp:coreProperties>
</file>