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A4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79" autoAdjust="0"/>
  </p:normalViewPr>
  <p:slideViewPr>
    <p:cSldViewPr snapToGrid="0" snapToObjects="1">
      <p:cViewPr>
        <p:scale>
          <a:sx n="157" d="100"/>
          <a:sy n="157" d="100"/>
        </p:scale>
        <p:origin x="-29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03105-34C3-B44C-A89D-5430EE2AA4D1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37EC5-65CD-6E49-8D26-922B5998B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01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1F128-0329-BB42-A2E0-7B8C7DD005E3}" type="datetimeFigureOut">
              <a:rPr lang="en-US" smtClean="0"/>
              <a:t>3/14/2018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EDA10-3F97-4241-BF56-706AD288E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767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EDA10-3F97-4241-BF56-706AD288E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82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EDA10-3F97-4241-BF56-706AD288E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76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EDA10-3F97-4241-BF56-706AD288E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33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9464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/>
          <a:srcRect l="160"/>
          <a:stretch/>
        </p:blipFill>
        <p:spPr>
          <a:xfrm>
            <a:off x="0" y="1670050"/>
            <a:ext cx="8786988" cy="180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02000" y="1645581"/>
            <a:ext cx="5156200" cy="645848"/>
          </a:xfrm>
        </p:spPr>
        <p:txBody>
          <a:bodyPr>
            <a:noAutofit/>
          </a:bodyPr>
          <a:lstStyle>
            <a:lvl1pPr algn="l">
              <a:defRPr sz="3400" b="1" i="0">
                <a:latin typeface="Calibri"/>
                <a:cs typeface="Calibri"/>
              </a:defRPr>
            </a:lvl1pPr>
          </a:lstStyle>
          <a:p>
            <a:r>
              <a:rPr lang="en-US" dirty="0" smtClean="0"/>
              <a:t>Title </a:t>
            </a:r>
            <a:r>
              <a:rPr lang="en-US" dirty="0" err="1" smtClean="0"/>
              <a:t>Here.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02000" y="2806788"/>
            <a:ext cx="5156200" cy="634294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</a:t>
            </a:r>
            <a:r>
              <a:rPr lang="en-US" dirty="0" err="1" smtClean="0"/>
              <a:t>Here.</a:t>
            </a:r>
            <a:endParaRPr lang="en-US" dirty="0"/>
          </a:p>
        </p:txBody>
      </p:sp>
      <p:pic>
        <p:nvPicPr>
          <p:cNvPr id="8" name="Picture 7" descr="Innovatus Imaging_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0" y="633657"/>
            <a:ext cx="2500084" cy="58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4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 P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028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50629"/>
            <a:ext cx="8229600" cy="613271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Title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buClr>
                <a:srgbClr val="26A49D"/>
              </a:buClr>
              <a:buSzPct val="70000"/>
              <a:defRPr sz="3000"/>
            </a:lvl1pPr>
            <a:lvl2pPr>
              <a:lnSpc>
                <a:spcPct val="100000"/>
              </a:lnSpc>
              <a:buClr>
                <a:srgbClr val="26A49D"/>
              </a:buClr>
              <a:buSzPct val="70000"/>
              <a:defRPr sz="2600"/>
            </a:lvl2pPr>
            <a:lvl3pPr>
              <a:lnSpc>
                <a:spcPct val="100000"/>
              </a:lnSpc>
              <a:buClr>
                <a:srgbClr val="26A49D"/>
              </a:buClr>
              <a:buSzPct val="70000"/>
              <a:defRPr sz="2400"/>
            </a:lvl3pPr>
            <a:lvl4pPr>
              <a:lnSpc>
                <a:spcPct val="100000"/>
              </a:lnSpc>
              <a:buClr>
                <a:srgbClr val="26A49D"/>
              </a:buClr>
              <a:buSzPct val="70000"/>
              <a:defRPr sz="2000"/>
            </a:lvl4pPr>
            <a:lvl5pPr>
              <a:lnSpc>
                <a:spcPct val="100000"/>
              </a:lnSpc>
              <a:buClr>
                <a:srgbClr val="26A49D"/>
              </a:buClr>
              <a:buSzPct val="70000"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4301" y="4782377"/>
            <a:ext cx="2133600" cy="273844"/>
          </a:xfrm>
        </p:spPr>
        <p:txBody>
          <a:bodyPr/>
          <a:lstStyle>
            <a:lvl1pPr algn="l">
              <a:defRPr sz="1000"/>
            </a:lvl1pPr>
          </a:lstStyle>
          <a:p>
            <a:fld id="{7105E98A-5FA8-0C4A-9F68-4F80E498916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720" y="123988"/>
            <a:ext cx="8877300" cy="393700"/>
          </a:xfrm>
          <a:prstGeom prst="rect">
            <a:avLst/>
          </a:prstGeom>
        </p:spPr>
      </p:pic>
      <p:sp>
        <p:nvSpPr>
          <p:cNvPr id="9" name="Oval 8"/>
          <p:cNvSpPr/>
          <p:nvPr userDrawn="1"/>
        </p:nvSpPr>
        <p:spPr>
          <a:xfrm>
            <a:off x="432007" y="4780702"/>
            <a:ext cx="273844" cy="273844"/>
          </a:xfrm>
          <a:prstGeom prst="ellipse">
            <a:avLst/>
          </a:prstGeom>
          <a:noFill/>
          <a:ln w="12700" cmpd="sng">
            <a:solidFill>
              <a:srgbClr val="26A49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Innovatus Imaging_Logo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101" y="4685907"/>
            <a:ext cx="1252728" cy="29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0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1/10/18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5E98A-5FA8-0C4A-9F68-4F80E4989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5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mailto:matt.tomory@innovatusimaging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2000" y="1645581"/>
            <a:ext cx="5278120" cy="645848"/>
          </a:xfrm>
        </p:spPr>
        <p:txBody>
          <a:bodyPr/>
          <a:lstStyle/>
          <a:p>
            <a:r>
              <a:rPr lang="en-US" sz="3200" dirty="0" smtClean="0"/>
              <a:t>Ultrasound Applications Essentials and Image Artifacts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Matt Tomory</a:t>
            </a:r>
          </a:p>
          <a:p>
            <a:r>
              <a:rPr lang="en-US" i="1" dirty="0" smtClean="0"/>
              <a:t>Head of Strategic Advancement</a:t>
            </a:r>
            <a:endParaRPr lang="en-US" i="1" dirty="0"/>
          </a:p>
        </p:txBody>
      </p:sp>
      <p:pic>
        <p:nvPicPr>
          <p:cNvPr id="4" name="Picture 2" descr="C:\Users\GHISF\AppData\Local\Avecto\Clipboard\18Expo_logo_horiz_Gener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22" y="577013"/>
            <a:ext cx="2525198" cy="65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3569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Importance of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871545" cy="3394472"/>
          </a:xfrm>
        </p:spPr>
        <p:txBody>
          <a:bodyPr>
            <a:normAutofit/>
          </a:bodyPr>
          <a:lstStyle/>
          <a:p>
            <a:pPr marL="336042" indent="-336042" defTabSz="896111">
              <a:defRPr sz="1960"/>
            </a:pPr>
            <a:r>
              <a:rPr lang="en-US" sz="2000" dirty="0"/>
              <a:t>Instill customer confidence</a:t>
            </a:r>
          </a:p>
          <a:p>
            <a:pPr marL="336042" indent="-336042" defTabSz="896111">
              <a:defRPr sz="1960"/>
            </a:pPr>
            <a:r>
              <a:rPr lang="en-US" sz="2000" dirty="0"/>
              <a:t>Ability to differentiate between applications issue and malfunction</a:t>
            </a:r>
          </a:p>
          <a:p>
            <a:pPr marL="728091" lvl="1" indent="-280035" defTabSz="896111">
              <a:defRPr sz="1764"/>
            </a:pPr>
            <a:r>
              <a:rPr lang="en-US" sz="1800" dirty="0"/>
              <a:t>Time and credibility saver</a:t>
            </a:r>
          </a:p>
          <a:p>
            <a:pPr marL="336042" indent="-336042" defTabSz="896111">
              <a:defRPr sz="1960"/>
            </a:pPr>
            <a:r>
              <a:rPr lang="en-US" sz="2000" dirty="0"/>
              <a:t>Ability to test system clinically</a:t>
            </a:r>
          </a:p>
          <a:p>
            <a:pPr marL="336042" indent="-336042" defTabSz="896111">
              <a:defRPr sz="1960"/>
            </a:pPr>
            <a:r>
              <a:rPr lang="en-US" sz="2000" dirty="0"/>
              <a:t>Understand the language of the </a:t>
            </a:r>
            <a:r>
              <a:rPr lang="en-US" sz="2000" dirty="0" smtClean="0"/>
              <a:t>sonographer/technologist</a:t>
            </a:r>
            <a:endParaRPr lang="en-US" sz="2000" dirty="0"/>
          </a:p>
          <a:p>
            <a:pPr marL="336042" indent="-336042" defTabSz="896111">
              <a:defRPr sz="1960"/>
            </a:pPr>
            <a:r>
              <a:rPr lang="en-US" sz="2000" dirty="0"/>
              <a:t>Differentiator between a good service engineer and great service engineer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7560" y="4767263"/>
            <a:ext cx="247686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rcRect t="10600" b="4783"/>
          <a:stretch>
            <a:fillRect/>
          </a:stretch>
        </p:blipFill>
        <p:spPr>
          <a:xfrm>
            <a:off x="5262635" y="1634057"/>
            <a:ext cx="3479344" cy="2301054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95741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Display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669280" cy="3394472"/>
          </a:xfrm>
        </p:spPr>
        <p:txBody>
          <a:bodyPr/>
          <a:lstStyle/>
          <a:p>
            <a:pPr marL="0" indent="0" defTabSz="877823">
              <a:buSzTx/>
              <a:buNone/>
              <a:defRPr sz="1919"/>
            </a:pPr>
            <a:r>
              <a:rPr lang="en-US" sz="2000" dirty="0"/>
              <a:t>System display settings must be correct before making any image evaluations or adjustments</a:t>
            </a:r>
          </a:p>
          <a:p>
            <a:pPr marL="713231" lvl="1" indent="-274320" defTabSz="877823">
              <a:defRPr sz="1727"/>
            </a:pPr>
            <a:r>
              <a:rPr lang="en-US" sz="1800" dirty="0"/>
              <a:t>Adjust room lighting to typical scanning room intensity</a:t>
            </a:r>
          </a:p>
          <a:p>
            <a:pPr marL="713231" lvl="1" indent="-274320" defTabSz="877823">
              <a:defRPr sz="1727"/>
            </a:pPr>
            <a:r>
              <a:rPr lang="en-US" sz="1800" dirty="0"/>
              <a:t>Use system grayscale bar to adjust brightness – bottom should be barely visible</a:t>
            </a:r>
          </a:p>
          <a:p>
            <a:pPr marL="1097280" lvl="2" indent="-219455" defTabSz="877823">
              <a:spcBef>
                <a:spcPts val="300"/>
              </a:spcBef>
              <a:defRPr sz="1536"/>
            </a:pPr>
            <a:r>
              <a:rPr lang="en-US" sz="1600" dirty="0"/>
              <a:t>Bars are graduated or step</a:t>
            </a:r>
          </a:p>
          <a:p>
            <a:pPr marL="713231" lvl="1" indent="-274320" defTabSz="877823">
              <a:defRPr sz="1727"/>
            </a:pPr>
            <a:r>
              <a:rPr lang="en-US" sz="1800" dirty="0"/>
              <a:t>Contrast is adjusted for “white whites” but not blooming</a:t>
            </a:r>
          </a:p>
          <a:p>
            <a:pPr marL="713231" lvl="1" indent="-274320" defTabSz="877823">
              <a:defRPr sz="1727"/>
            </a:pPr>
            <a:r>
              <a:rPr lang="en-US" sz="1800" dirty="0"/>
              <a:t>Requirement for ACR accreditation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2086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Content Placeholder 6" descr="Content Placeholder 6"/>
          <p:cNvPicPr>
            <a:picLocks noChangeAspect="1"/>
          </p:cNvPicPr>
          <p:nvPr/>
        </p:nvPicPr>
        <p:blipFill>
          <a:blip r:embed="rId2">
            <a:extLst/>
          </a:blip>
          <a:srcRect t="7692"/>
          <a:stretch>
            <a:fillRect/>
          </a:stretch>
        </p:blipFill>
        <p:spPr>
          <a:xfrm>
            <a:off x="6367784" y="1177291"/>
            <a:ext cx="2083792" cy="1591730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rcRect t="7930"/>
          <a:stretch>
            <a:fillRect/>
          </a:stretch>
        </p:blipFill>
        <p:spPr>
          <a:xfrm>
            <a:off x="6362700" y="2862622"/>
            <a:ext cx="2087880" cy="1543153"/>
          </a:xfrm>
          <a:prstGeom prst="rect">
            <a:avLst/>
          </a:prstGeom>
          <a:ln w="12700">
            <a:miter lim="400000"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401382" y="4594623"/>
            <a:ext cx="568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Ensure customer approves of and understands any changes made!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58372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 Quiz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Will adjusting the system’s main display settings have any effect on the image presentation on a Picture Archiving and Communication System (PACS) display?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4529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Content Placeholder 6" descr="Content Placeholder 6"/>
          <p:cNvPicPr>
            <a:picLocks noChangeAspect="1"/>
          </p:cNvPicPr>
          <p:nvPr/>
        </p:nvPicPr>
        <p:blipFill>
          <a:blip r:embed="rId3">
            <a:extLst/>
          </a:blip>
          <a:srcRect t="7692"/>
          <a:stretch>
            <a:fillRect/>
          </a:stretch>
        </p:blipFill>
        <p:spPr>
          <a:xfrm>
            <a:off x="1434088" y="2383226"/>
            <a:ext cx="2745388" cy="2097097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t="7930"/>
          <a:stretch>
            <a:fillRect/>
          </a:stretch>
        </p:blipFill>
        <p:spPr>
          <a:xfrm>
            <a:off x="4544505" y="2388632"/>
            <a:ext cx="2830051" cy="2091691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782758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Transducer / Probe / </a:t>
            </a:r>
            <a:r>
              <a:rPr lang="en-US" dirty="0" err="1" smtClean="0"/>
              <a:t>Scanhead</a:t>
            </a:r>
            <a:r>
              <a:rPr lang="en-US" dirty="0" smtClean="0"/>
              <a:t>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649223">
              <a:spcBef>
                <a:spcPts val="300"/>
              </a:spcBef>
              <a:buSzTx/>
              <a:buNone/>
              <a:defRPr sz="1420"/>
            </a:pPr>
            <a:r>
              <a:rPr lang="en-US" sz="1800" dirty="0"/>
              <a:t>Transducers have different formats for different clinical applications</a:t>
            </a:r>
          </a:p>
          <a:p>
            <a:pPr marL="243459" indent="-243459" defTabSz="649223">
              <a:spcBef>
                <a:spcPts val="300"/>
              </a:spcBef>
              <a:defRPr sz="1420"/>
            </a:pPr>
            <a:r>
              <a:rPr lang="en-US" sz="1800" dirty="0"/>
              <a:t>Linear / Trapezoidal</a:t>
            </a:r>
          </a:p>
          <a:p>
            <a:pPr marL="527494" lvl="1" indent="-202882" defTabSz="649223">
              <a:spcBef>
                <a:spcPts val="300"/>
              </a:spcBef>
              <a:defRPr sz="1278"/>
            </a:pPr>
            <a:r>
              <a:rPr lang="en-US" sz="1600" dirty="0"/>
              <a:t>Rectangular or trapezoidal format</a:t>
            </a:r>
          </a:p>
          <a:p>
            <a:pPr marL="527494" lvl="1" indent="-202882" defTabSz="649223">
              <a:spcBef>
                <a:spcPts val="300"/>
              </a:spcBef>
              <a:defRPr sz="1278"/>
            </a:pPr>
            <a:r>
              <a:rPr lang="en-US" sz="1600" dirty="0"/>
              <a:t>Vascular, intraoperative, small parts</a:t>
            </a:r>
          </a:p>
          <a:p>
            <a:pPr marL="243459" indent="-243459" defTabSz="649223">
              <a:spcBef>
                <a:spcPts val="300"/>
              </a:spcBef>
              <a:defRPr sz="1420"/>
            </a:pPr>
            <a:r>
              <a:rPr lang="en-US" sz="1800" dirty="0"/>
              <a:t>Curved linear / Convex</a:t>
            </a:r>
          </a:p>
          <a:p>
            <a:pPr marL="527494" lvl="1" indent="-202882" defTabSz="649223">
              <a:spcBef>
                <a:spcPts val="300"/>
              </a:spcBef>
              <a:defRPr sz="1278"/>
            </a:pPr>
            <a:r>
              <a:rPr lang="en-US" sz="1600" dirty="0"/>
              <a:t>Wide near field, wide far field</a:t>
            </a:r>
          </a:p>
          <a:p>
            <a:pPr marL="527494" lvl="1" indent="-202882" defTabSz="649223">
              <a:spcBef>
                <a:spcPts val="300"/>
              </a:spcBef>
              <a:defRPr sz="1278"/>
            </a:pPr>
            <a:r>
              <a:rPr lang="en-US" sz="1600" dirty="0"/>
              <a:t>Abdominal, obstetrical, endocavity</a:t>
            </a:r>
          </a:p>
          <a:p>
            <a:pPr marL="243459" indent="-243459" defTabSz="649223">
              <a:spcBef>
                <a:spcPts val="300"/>
              </a:spcBef>
              <a:defRPr sz="1420"/>
            </a:pPr>
            <a:r>
              <a:rPr lang="en-US" sz="1800" dirty="0"/>
              <a:t>Sector / Vector</a:t>
            </a:r>
          </a:p>
          <a:p>
            <a:pPr marL="527494" lvl="1" indent="-202882" defTabSz="649223">
              <a:spcBef>
                <a:spcPts val="300"/>
              </a:spcBef>
              <a:defRPr sz="1278"/>
            </a:pPr>
            <a:r>
              <a:rPr lang="en-US" sz="1600" dirty="0"/>
              <a:t>Narrow near field, wide far field</a:t>
            </a:r>
          </a:p>
          <a:p>
            <a:pPr marL="527494" lvl="1" indent="-202882" defTabSz="649223">
              <a:spcBef>
                <a:spcPts val="300"/>
              </a:spcBef>
              <a:defRPr sz="1278"/>
            </a:pPr>
            <a:r>
              <a:rPr lang="en-US" sz="1600" dirty="0"/>
              <a:t>Cardiac abdominal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2086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3011" b="10167"/>
          <a:stretch>
            <a:fillRect/>
          </a:stretch>
        </p:blipFill>
        <p:spPr>
          <a:xfrm>
            <a:off x="4741545" y="1885950"/>
            <a:ext cx="4029075" cy="246888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96915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Transducer Construction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486400" cy="3394472"/>
          </a:xfrm>
        </p:spPr>
        <p:txBody>
          <a:bodyPr>
            <a:normAutofit fontScale="92500" lnSpcReduction="20000"/>
          </a:bodyPr>
          <a:lstStyle/>
          <a:p>
            <a:pPr marL="226314" indent="-226314" defTabSz="603504">
              <a:spcBef>
                <a:spcPts val="200"/>
              </a:spcBef>
              <a:defRPr sz="858"/>
            </a:pPr>
            <a:r>
              <a:rPr lang="en-US" sz="1500" dirty="0"/>
              <a:t>Lens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Mechanical focus of ultrasound beams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Single or multilayer materials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Must be ISO 10993 compliant</a:t>
            </a:r>
            <a:endParaRPr lang="en-US" sz="900" dirty="0"/>
          </a:p>
          <a:p>
            <a:pPr marL="226314" indent="-226314" defTabSz="603504">
              <a:spcBef>
                <a:spcPts val="200"/>
              </a:spcBef>
              <a:defRPr sz="858"/>
            </a:pPr>
            <a:r>
              <a:rPr lang="en-US" sz="1500" dirty="0"/>
              <a:t>Matching layer(s)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Maximizes transmission of energy from crystal array to tissue by reducing reflection (acoustic impedance matching)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Increases spectrum of frequencies (bandwidth) emitted by transducer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Generally ¼ wavelength of center frequency of array in thickness</a:t>
            </a:r>
            <a:endParaRPr lang="en-US" sz="900" dirty="0"/>
          </a:p>
          <a:p>
            <a:pPr marL="226314" indent="-226314" defTabSz="603504">
              <a:spcBef>
                <a:spcPts val="200"/>
              </a:spcBef>
              <a:defRPr sz="858"/>
            </a:pPr>
            <a:r>
              <a:rPr lang="en-US" sz="1500" dirty="0"/>
              <a:t>Array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Piezoelectric material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Converts electrical energy to mechanical energy (pressure wave) and vice versa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From 1 to thousands of individual elements / crystals</a:t>
            </a:r>
            <a:endParaRPr lang="en-US" sz="900" dirty="0"/>
          </a:p>
          <a:p>
            <a:pPr marL="226314" indent="-226314" defTabSz="603504">
              <a:spcBef>
                <a:spcPts val="200"/>
              </a:spcBef>
              <a:defRPr sz="858"/>
            </a:pPr>
            <a:r>
              <a:rPr lang="en-US" sz="1500" dirty="0"/>
              <a:t>Shielding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Typically around array and backing material</a:t>
            </a:r>
            <a:endParaRPr lang="en-US" sz="900" dirty="0"/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Reduces electromagnetic interference</a:t>
            </a:r>
            <a:endParaRPr lang="en-US" sz="900" dirty="0"/>
          </a:p>
          <a:p>
            <a:pPr marL="226314" indent="-226314" defTabSz="603504">
              <a:spcBef>
                <a:spcPts val="200"/>
              </a:spcBef>
              <a:defRPr sz="858"/>
            </a:pPr>
            <a:r>
              <a:rPr lang="en-US" sz="1500" dirty="0"/>
              <a:t>Backing Material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300" dirty="0"/>
              <a:t>Dampens crystal vibrations to reduce pulse duration which increases axial resolution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4529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 rotWithShape="1">
          <a:blip r:embed="rId2">
            <a:extLst/>
          </a:blip>
          <a:srcRect l="14739"/>
          <a:stretch/>
        </p:blipFill>
        <p:spPr>
          <a:xfrm>
            <a:off x="6898306" y="1200151"/>
            <a:ext cx="1788494" cy="16792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10998" y="3034449"/>
            <a:ext cx="1763111" cy="1399859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958030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Transducer Construction </a:t>
            </a:r>
            <a:r>
              <a:rPr lang="en-US" sz="2400" dirty="0" smtClean="0"/>
              <a:t>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6060265" cy="3394472"/>
          </a:xfrm>
        </p:spPr>
        <p:txBody>
          <a:bodyPr>
            <a:normAutofit fontScale="85000" lnSpcReduction="10000"/>
          </a:bodyPr>
          <a:lstStyle/>
          <a:p>
            <a:pPr marL="226314" indent="-226314" defTabSz="603504">
              <a:spcBef>
                <a:spcPts val="200"/>
              </a:spcBef>
              <a:defRPr sz="924"/>
            </a:pPr>
            <a:r>
              <a:rPr lang="en-US" sz="1700" dirty="0"/>
              <a:t>Flex circuit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Flexible circuit board which connects the interconnect board to the individual elements</a:t>
            </a:r>
          </a:p>
          <a:p>
            <a:pPr marL="226314" indent="-226314" defTabSz="603504">
              <a:spcBef>
                <a:spcPts val="200"/>
              </a:spcBef>
              <a:defRPr sz="924"/>
            </a:pPr>
            <a:r>
              <a:rPr lang="en-US" sz="1700" dirty="0"/>
              <a:t>Interconnect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Bridge between individual coaxial cables and flex circuit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May have multiplexing circuitry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May have beam forming circuitry</a:t>
            </a:r>
          </a:p>
          <a:p>
            <a:pPr marL="226314" indent="-226314" defTabSz="603504">
              <a:spcBef>
                <a:spcPts val="200"/>
              </a:spcBef>
              <a:defRPr sz="924"/>
            </a:pPr>
            <a:r>
              <a:rPr lang="en-US" sz="1700" dirty="0"/>
              <a:t>Miniature coax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Used to transmit pulses and receive echoes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Specific impedance and capacitance</a:t>
            </a:r>
          </a:p>
          <a:p>
            <a:pPr marL="226314" indent="-226314" defTabSz="603504">
              <a:spcBef>
                <a:spcPts val="200"/>
              </a:spcBef>
              <a:defRPr sz="924"/>
            </a:pPr>
            <a:r>
              <a:rPr lang="en-US" sz="1700" dirty="0"/>
              <a:t>Strain relief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Reduces stress on main and coaxial cables</a:t>
            </a:r>
          </a:p>
          <a:p>
            <a:pPr marL="226314" indent="-226314" defTabSz="603504">
              <a:spcBef>
                <a:spcPts val="200"/>
              </a:spcBef>
              <a:defRPr sz="924"/>
            </a:pPr>
            <a:r>
              <a:rPr lang="en-US" sz="1700" dirty="0"/>
              <a:t>Cable jacket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Protects main transducer cable</a:t>
            </a:r>
          </a:p>
          <a:p>
            <a:pPr marL="226314" indent="-226314" defTabSz="603504">
              <a:spcBef>
                <a:spcPts val="200"/>
              </a:spcBef>
              <a:defRPr sz="924"/>
            </a:pPr>
            <a:r>
              <a:rPr lang="en-US" sz="1700" dirty="0"/>
              <a:t>Main Cable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Contains 64-128 coaxial cables</a:t>
            </a:r>
          </a:p>
          <a:p>
            <a:pPr marL="754380" lvl="2" indent="-150876" defTabSz="603504">
              <a:spcBef>
                <a:spcPts val="100"/>
              </a:spcBef>
              <a:defRPr sz="660"/>
            </a:pPr>
            <a:r>
              <a:rPr lang="en-US" sz="1200" dirty="0"/>
              <a:t>Specific impendence and capacitance</a:t>
            </a:r>
          </a:p>
          <a:p>
            <a:pPr marL="490347" lvl="1" indent="-188595" defTabSz="603504">
              <a:spcBef>
                <a:spcPts val="100"/>
              </a:spcBef>
              <a:defRPr sz="792"/>
            </a:pPr>
            <a:r>
              <a:rPr lang="en-US" sz="1400" dirty="0"/>
              <a:t>Shielding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2086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17465" y="1123950"/>
            <a:ext cx="2447417" cy="1940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633" y="2337303"/>
            <a:ext cx="1980247" cy="2257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721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610" y="1200150"/>
            <a:ext cx="4564380" cy="3470909"/>
          </a:xfrm>
        </p:spPr>
        <p:txBody>
          <a:bodyPr>
            <a:normAutofit lnSpcReduction="10000"/>
          </a:bodyPr>
          <a:lstStyle/>
          <a:p>
            <a:pPr marL="246888" indent="-246888" defTabSz="658368">
              <a:spcBef>
                <a:spcPts val="200"/>
              </a:spcBef>
              <a:defRPr sz="1008"/>
            </a:pPr>
            <a:r>
              <a:rPr lang="en-US" sz="1400" dirty="0" smtClean="0"/>
              <a:t>Spatial Resolution</a:t>
            </a:r>
          </a:p>
          <a:p>
            <a:pPr marL="646938" lvl="1" indent="-246888" defTabSz="658368">
              <a:spcBef>
                <a:spcPts val="200"/>
              </a:spcBef>
              <a:defRPr sz="1008"/>
            </a:pPr>
            <a:r>
              <a:rPr lang="en-US" sz="1200" dirty="0" smtClean="0"/>
              <a:t>Lateral (X)</a:t>
            </a:r>
          </a:p>
          <a:p>
            <a:pPr marL="1046988" lvl="2" indent="-246888" defTabSz="658368">
              <a:spcBef>
                <a:spcPts val="200"/>
              </a:spcBef>
              <a:defRPr sz="1008"/>
            </a:pPr>
            <a:r>
              <a:rPr lang="en-US" sz="1000" dirty="0" smtClean="0"/>
              <a:t>Ability to distinguish between two objects perpendicular to ultrasound beam</a:t>
            </a:r>
          </a:p>
          <a:p>
            <a:pPr marL="1046988" lvl="2" indent="-246888" defTabSz="658368">
              <a:spcBef>
                <a:spcPts val="200"/>
              </a:spcBef>
              <a:defRPr sz="1008"/>
            </a:pPr>
            <a:r>
              <a:rPr lang="en-US" sz="1000" dirty="0" smtClean="0"/>
              <a:t>Varies with depth</a:t>
            </a:r>
          </a:p>
          <a:p>
            <a:pPr marL="646938" lvl="1" indent="-246888" defTabSz="658368">
              <a:spcBef>
                <a:spcPts val="200"/>
              </a:spcBef>
              <a:defRPr sz="1008"/>
            </a:pPr>
            <a:r>
              <a:rPr lang="en-US" sz="1200" dirty="0" smtClean="0"/>
              <a:t>Axial (Y)</a:t>
            </a:r>
          </a:p>
          <a:p>
            <a:pPr marL="1046988" lvl="2" indent="-246888" defTabSz="658368">
              <a:spcBef>
                <a:spcPts val="200"/>
              </a:spcBef>
              <a:defRPr sz="1008"/>
            </a:pPr>
            <a:r>
              <a:rPr lang="en-US" sz="1000" dirty="0" smtClean="0"/>
              <a:t>Ability to distinguish between two objects parallel to ultrasound beam</a:t>
            </a:r>
          </a:p>
          <a:p>
            <a:pPr marL="1046988" lvl="2" indent="-246888" defTabSz="658368">
              <a:spcBef>
                <a:spcPts val="200"/>
              </a:spcBef>
              <a:defRPr sz="1008"/>
            </a:pPr>
            <a:r>
              <a:rPr lang="en-US" sz="1000" dirty="0" smtClean="0"/>
              <a:t>Does not vary with depth</a:t>
            </a:r>
          </a:p>
          <a:p>
            <a:pPr marL="646938" lvl="1" indent="-246888" defTabSz="658368">
              <a:spcBef>
                <a:spcPts val="200"/>
              </a:spcBef>
              <a:defRPr sz="1008"/>
            </a:pPr>
            <a:r>
              <a:rPr lang="en-US" sz="1200" dirty="0" smtClean="0"/>
              <a:t>Elevational (Z)</a:t>
            </a:r>
          </a:p>
          <a:p>
            <a:pPr marL="1046988" lvl="2" indent="-246888" defTabSz="658368">
              <a:spcBef>
                <a:spcPts val="200"/>
              </a:spcBef>
              <a:defRPr sz="1008"/>
            </a:pPr>
            <a:r>
              <a:rPr lang="en-US" sz="1000" dirty="0" smtClean="0"/>
              <a:t>Ability to distinguish between two objects perpendicular to scan plane (slice thickness)</a:t>
            </a:r>
          </a:p>
          <a:p>
            <a:pPr marL="1046988" lvl="2" indent="-246888" defTabSz="658368">
              <a:spcBef>
                <a:spcPts val="200"/>
              </a:spcBef>
              <a:defRPr sz="1008"/>
            </a:pPr>
            <a:r>
              <a:rPr lang="en-US" sz="1000" dirty="0" smtClean="0"/>
              <a:t>Varies with depth</a:t>
            </a:r>
          </a:p>
          <a:p>
            <a:pPr marL="246888" indent="-246888" defTabSz="658368">
              <a:spcBef>
                <a:spcPts val="200"/>
              </a:spcBef>
              <a:defRPr sz="1008"/>
            </a:pPr>
            <a:r>
              <a:rPr lang="en-US" sz="1400" dirty="0" smtClean="0"/>
              <a:t>Contrast Resolution</a:t>
            </a:r>
          </a:p>
          <a:p>
            <a:pPr marL="646938" lvl="1" indent="-246888" defTabSz="658368">
              <a:spcBef>
                <a:spcPts val="200"/>
              </a:spcBef>
              <a:defRPr sz="1008"/>
            </a:pPr>
            <a:r>
              <a:rPr lang="en-US" sz="1200" dirty="0" smtClean="0"/>
              <a:t>Ability to distinguish between two regions of similar echogenicity/amplitude</a:t>
            </a:r>
            <a:endParaRPr lang="en-US" sz="1000" dirty="0" smtClean="0"/>
          </a:p>
          <a:p>
            <a:pPr marL="246888" indent="-246888" defTabSz="658368">
              <a:spcBef>
                <a:spcPts val="200"/>
              </a:spcBef>
              <a:defRPr sz="1008"/>
            </a:pPr>
            <a:r>
              <a:rPr lang="en-US" sz="1400" dirty="0" smtClean="0"/>
              <a:t>Temporal</a:t>
            </a:r>
          </a:p>
          <a:p>
            <a:pPr marL="646938" lvl="1" indent="-246888" defTabSz="658368">
              <a:spcBef>
                <a:spcPts val="200"/>
              </a:spcBef>
              <a:defRPr sz="1008"/>
            </a:pPr>
            <a:r>
              <a:rPr lang="en-US" sz="1200" dirty="0" smtClean="0"/>
              <a:t>Ability to distinguish change over time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4529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 rotWithShape="1">
          <a:blip r:embed="rId2">
            <a:extLst/>
          </a:blip>
          <a:srcRect l="26031" t="39337" r="22414" b="12245"/>
          <a:stretch/>
        </p:blipFill>
        <p:spPr>
          <a:xfrm>
            <a:off x="6761133" y="1053323"/>
            <a:ext cx="2248305" cy="1794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t="5048" b="9141"/>
          <a:stretch>
            <a:fillRect/>
          </a:stretch>
        </p:blipFill>
        <p:spPr>
          <a:xfrm>
            <a:off x="5016787" y="1897130"/>
            <a:ext cx="2008852" cy="1459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00586" y="2885717"/>
            <a:ext cx="2008852" cy="158447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85419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Transducer Designations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824248" cy="3394472"/>
          </a:xfrm>
        </p:spPr>
        <p:txBody>
          <a:bodyPr/>
          <a:lstStyle/>
          <a:p>
            <a:pPr marL="0" indent="0" defTabSz="667512">
              <a:spcBef>
                <a:spcPts val="300"/>
              </a:spcBef>
              <a:buSzTx/>
              <a:buNone/>
              <a:defRPr sz="1460"/>
            </a:pPr>
            <a:r>
              <a:rPr lang="en-US" sz="1600" dirty="0"/>
              <a:t>Designations </a:t>
            </a:r>
            <a:r>
              <a:rPr lang="en-US" sz="1600" i="1" dirty="0"/>
              <a:t>generally</a:t>
            </a:r>
            <a:r>
              <a:rPr lang="en-US" sz="1600" dirty="0"/>
              <a:t> indicate format type and center frequency or spectrum of frequencies</a:t>
            </a:r>
          </a:p>
          <a:p>
            <a:pPr marL="250317" indent="-250317" defTabSz="667512">
              <a:spcBef>
                <a:spcPts val="300"/>
              </a:spcBef>
              <a:defRPr sz="1460"/>
            </a:pPr>
            <a:r>
              <a:rPr lang="en-US" sz="1600" dirty="0"/>
              <a:t>GE E8C</a:t>
            </a:r>
          </a:p>
          <a:p>
            <a:pPr marL="542353" lvl="1" indent="-208597" defTabSz="667512">
              <a:spcBef>
                <a:spcPts val="300"/>
              </a:spcBef>
              <a:defRPr sz="1314"/>
            </a:pPr>
            <a:r>
              <a:rPr lang="en-US" sz="1400" dirty="0"/>
              <a:t>Endocavity / Convex 3.5MHz – 11.5 MHz</a:t>
            </a:r>
          </a:p>
          <a:p>
            <a:pPr marL="250317" indent="-250317" defTabSz="667512">
              <a:spcBef>
                <a:spcPts val="300"/>
              </a:spcBef>
              <a:defRPr sz="1460"/>
            </a:pPr>
            <a:r>
              <a:rPr lang="en-US" sz="1600" dirty="0"/>
              <a:t>Philips C5-2</a:t>
            </a:r>
          </a:p>
          <a:p>
            <a:pPr marL="542353" lvl="1" indent="-208597" defTabSz="667512">
              <a:spcBef>
                <a:spcPts val="300"/>
              </a:spcBef>
              <a:defRPr sz="1314"/>
            </a:pPr>
            <a:r>
              <a:rPr lang="en-US" sz="1400" dirty="0"/>
              <a:t>Convex, 5 MHz – 2 MHz</a:t>
            </a:r>
          </a:p>
          <a:p>
            <a:pPr marL="250317" indent="-250317" defTabSz="667512">
              <a:spcBef>
                <a:spcPts val="300"/>
              </a:spcBef>
              <a:defRPr sz="1460"/>
            </a:pPr>
            <a:r>
              <a:rPr lang="en-US" sz="1600" dirty="0"/>
              <a:t>Siemens 4C1</a:t>
            </a:r>
          </a:p>
          <a:p>
            <a:pPr marL="542353" lvl="1" indent="-208597" defTabSz="667512">
              <a:spcBef>
                <a:spcPts val="300"/>
              </a:spcBef>
              <a:defRPr sz="1314"/>
            </a:pPr>
            <a:r>
              <a:rPr lang="en-US" sz="1400" dirty="0"/>
              <a:t>Convex, 4.5 MHz – 1 MHz</a:t>
            </a:r>
          </a:p>
          <a:p>
            <a:pPr marL="250317" indent="-250317" defTabSz="667512">
              <a:spcBef>
                <a:spcPts val="300"/>
              </a:spcBef>
              <a:defRPr sz="1460"/>
            </a:pPr>
            <a:r>
              <a:rPr lang="en-US" sz="1600" dirty="0"/>
              <a:t>GE ML 6-15-D</a:t>
            </a:r>
          </a:p>
          <a:p>
            <a:pPr marL="542353" lvl="1" indent="-208597" defTabSz="667512">
              <a:spcBef>
                <a:spcPts val="300"/>
              </a:spcBef>
              <a:defRPr sz="1314"/>
            </a:pPr>
            <a:r>
              <a:rPr lang="en-US" sz="1400" dirty="0"/>
              <a:t>Matrix array, linear, 4 MHz – 15 MHz, D type connector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42086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t="11311"/>
          <a:stretch>
            <a:fillRect/>
          </a:stretch>
        </p:blipFill>
        <p:spPr>
          <a:xfrm>
            <a:off x="5376040" y="1657350"/>
            <a:ext cx="3549801" cy="2526734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415027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B-Mode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2123"/>
            <a:ext cx="4910959" cy="3394472"/>
          </a:xfrm>
        </p:spPr>
        <p:txBody>
          <a:bodyPr/>
          <a:lstStyle/>
          <a:p>
            <a:pPr marL="267461" indent="-267461" defTabSz="713231">
              <a:spcBef>
                <a:spcPts val="300"/>
              </a:spcBef>
              <a:defRPr sz="1560"/>
            </a:pPr>
            <a:r>
              <a:rPr lang="en-US" sz="1600" dirty="0"/>
              <a:t>B – mode </a:t>
            </a:r>
            <a:r>
              <a:rPr lang="en-US" sz="1600" b="1" dirty="0"/>
              <a:t>(Brightness Mode) </a:t>
            </a:r>
            <a:r>
              <a:rPr lang="en-US" sz="1600" dirty="0"/>
              <a:t>is a basic 2 dimensional image of a cross section of tissue</a:t>
            </a:r>
          </a:p>
          <a:p>
            <a:pPr marL="267461" indent="-267461" defTabSz="713231">
              <a:spcBef>
                <a:spcPts val="300"/>
              </a:spcBef>
              <a:defRPr sz="1560"/>
            </a:pPr>
            <a:r>
              <a:rPr lang="en-US" sz="1600" dirty="0"/>
              <a:t>Sound waves are emitted along axis of propagation</a:t>
            </a:r>
          </a:p>
          <a:p>
            <a:pPr marL="267461" indent="-267461" defTabSz="713231">
              <a:spcBef>
                <a:spcPts val="300"/>
              </a:spcBef>
              <a:defRPr sz="1560"/>
            </a:pPr>
            <a:r>
              <a:rPr lang="en-US" sz="1600" dirty="0"/>
              <a:t>Echoes received and converted to voltages</a:t>
            </a:r>
          </a:p>
          <a:p>
            <a:pPr marL="267461" indent="-267461" defTabSz="713231">
              <a:spcBef>
                <a:spcPts val="300"/>
              </a:spcBef>
              <a:defRPr sz="1560"/>
            </a:pPr>
            <a:r>
              <a:rPr lang="en-US" sz="1600" dirty="0"/>
              <a:t>Voltages are amplified and assigned various shades of grey</a:t>
            </a:r>
          </a:p>
          <a:p>
            <a:pPr marL="579500" lvl="1" indent="-222884" defTabSz="713231">
              <a:spcBef>
                <a:spcPts val="300"/>
              </a:spcBef>
              <a:defRPr sz="1403"/>
            </a:pPr>
            <a:r>
              <a:rPr lang="en-US" dirty="0"/>
              <a:t>Stronger intensities = brighter pixels assigned</a:t>
            </a:r>
          </a:p>
          <a:p>
            <a:pPr marL="891539" lvl="2" indent="-178307" defTabSz="713231">
              <a:spcBef>
                <a:spcPts val="200"/>
              </a:spcBef>
              <a:defRPr sz="1248"/>
            </a:pPr>
            <a:r>
              <a:rPr lang="en-US" sz="1200" dirty="0"/>
              <a:t>Bone, dense tissue, vessel walls</a:t>
            </a:r>
          </a:p>
          <a:p>
            <a:pPr marL="579500" lvl="1" indent="-222884" defTabSz="713231">
              <a:spcBef>
                <a:spcPts val="300"/>
              </a:spcBef>
              <a:defRPr sz="1403"/>
            </a:pPr>
            <a:r>
              <a:rPr lang="en-US" dirty="0"/>
              <a:t>Weaker intensities = darker pixels</a:t>
            </a:r>
          </a:p>
          <a:p>
            <a:pPr marL="891539" lvl="2" indent="-178307" defTabSz="713231">
              <a:spcBef>
                <a:spcPts val="200"/>
              </a:spcBef>
              <a:defRPr sz="1248"/>
            </a:pPr>
            <a:r>
              <a:rPr lang="en-US" sz="1200" dirty="0"/>
              <a:t>Soft tissue, interior of vessels, heart chambers, fluid filled 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301" y="4774820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r="12476"/>
          <a:stretch>
            <a:fillRect/>
          </a:stretch>
        </p:blipFill>
        <p:spPr>
          <a:xfrm>
            <a:off x="5667702" y="1352551"/>
            <a:ext cx="3192371" cy="2809672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299321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/ 4D / Volume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168140" cy="339447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Three dimensional imaging with the added dimension of time (live) is 4D imaging or volume imaging</a:t>
            </a:r>
          </a:p>
          <a:p>
            <a:r>
              <a:rPr lang="en-US" sz="2000" dirty="0" smtClean="0"/>
              <a:t>Multiple scan planes are reconstructed live to create image</a:t>
            </a:r>
          </a:p>
          <a:p>
            <a:r>
              <a:rPr lang="en-US" sz="2000" dirty="0" smtClean="0"/>
              <a:t>Probes may be mechanical or solid state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30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58970" t="48388" r="4" b="25403"/>
          <a:stretch>
            <a:fillRect/>
          </a:stretch>
        </p:blipFill>
        <p:spPr>
          <a:xfrm>
            <a:off x="7012770" y="1200151"/>
            <a:ext cx="1871097" cy="1520266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t="7407" b="18518"/>
          <a:stretch>
            <a:fillRect/>
          </a:stretch>
        </p:blipFill>
        <p:spPr>
          <a:xfrm>
            <a:off x="5023942" y="2114549"/>
            <a:ext cx="1861381" cy="1646148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7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rcRect l="18850" t="51744" r="53280" b="30813"/>
          <a:stretch>
            <a:fillRect/>
          </a:stretch>
        </p:blipFill>
        <p:spPr>
          <a:xfrm>
            <a:off x="7015351" y="2776702"/>
            <a:ext cx="1865634" cy="1646148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116551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M-Mode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754880" cy="3394472"/>
          </a:xfrm>
        </p:spPr>
        <p:txBody>
          <a:bodyPr>
            <a:normAutofit/>
          </a:bodyPr>
          <a:lstStyle/>
          <a:p>
            <a:r>
              <a:rPr lang="en-US" sz="2000" dirty="0"/>
              <a:t>M-mode </a:t>
            </a:r>
            <a:r>
              <a:rPr lang="en-US" sz="2000" b="1" dirty="0"/>
              <a:t>(Motion Mode) </a:t>
            </a:r>
            <a:r>
              <a:rPr lang="en-US" sz="2000" dirty="0"/>
              <a:t>is used to detect temporal motion of cardiac structure</a:t>
            </a:r>
          </a:p>
          <a:p>
            <a:r>
              <a:rPr lang="en-US" sz="2000" dirty="0"/>
              <a:t>Moving boundaries of anatomy create reflections which are used to determine and display their specific velocities</a:t>
            </a:r>
          </a:p>
          <a:p>
            <a:pPr lvl="1">
              <a:defRPr sz="1800"/>
            </a:pPr>
            <a:r>
              <a:rPr lang="en-US" dirty="0"/>
              <a:t>Valves, wall motion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30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33516" y="1200151"/>
            <a:ext cx="3606014" cy="3219450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058793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Doppler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754674" cy="3394472"/>
          </a:xfrm>
        </p:spPr>
        <p:txBody>
          <a:bodyPr>
            <a:normAutofit lnSpcReduction="10000"/>
          </a:bodyPr>
          <a:lstStyle/>
          <a:p>
            <a:pPr marL="0" indent="0" defTabSz="685800">
              <a:spcBef>
                <a:spcPts val="200"/>
              </a:spcBef>
              <a:buSzTx/>
              <a:buNone/>
              <a:defRPr sz="1050"/>
            </a:pPr>
            <a:r>
              <a:rPr lang="en-US" sz="1600" dirty="0"/>
              <a:t>Doppler uses a signal bounced off red blood cells of anatomy to measure flow or movement</a:t>
            </a:r>
          </a:p>
          <a:p>
            <a:pPr marL="257175" indent="-257175" defTabSz="685800">
              <a:spcBef>
                <a:spcPts val="200"/>
              </a:spcBef>
              <a:defRPr sz="1050"/>
            </a:pPr>
            <a:r>
              <a:rPr lang="en-US" sz="1600" dirty="0"/>
              <a:t>Pulsed Wave Doppler</a:t>
            </a:r>
            <a:r>
              <a:rPr lang="en-US" dirty="0"/>
              <a:t>	</a:t>
            </a:r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Directional, location and velocity information displayed over time</a:t>
            </a:r>
            <a:endParaRPr lang="en-US" dirty="0"/>
          </a:p>
          <a:p>
            <a:pPr marL="257175" indent="-257175" defTabSz="685800">
              <a:spcBef>
                <a:spcPts val="200"/>
              </a:spcBef>
              <a:defRPr sz="1050"/>
            </a:pPr>
            <a:r>
              <a:rPr lang="en-US" sz="1600" dirty="0"/>
              <a:t>Continuous Wave Doppler</a:t>
            </a:r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Directional and velocity information displayed over time</a:t>
            </a:r>
            <a:endParaRPr lang="en-US" dirty="0"/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Good for high velocities </a:t>
            </a:r>
            <a:endParaRPr lang="en-US" dirty="0"/>
          </a:p>
          <a:p>
            <a:pPr marL="257175" indent="-257175" defTabSz="685800">
              <a:spcBef>
                <a:spcPts val="200"/>
              </a:spcBef>
              <a:defRPr sz="1050"/>
            </a:pPr>
            <a:r>
              <a:rPr lang="en-US" sz="1600" dirty="0"/>
              <a:t>Color Doppler</a:t>
            </a:r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Directional and velocity information converted to colors</a:t>
            </a:r>
            <a:endParaRPr lang="en-US" dirty="0"/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BART: Blue away (from transducer), Red towards (transducer) g</a:t>
            </a:r>
            <a:r>
              <a:rPr lang="en-US" sz="1200" i="1" dirty="0"/>
              <a:t>enerally</a:t>
            </a:r>
          </a:p>
          <a:p>
            <a:pPr marL="257175" indent="-257175" defTabSz="685800">
              <a:spcBef>
                <a:spcPts val="200"/>
              </a:spcBef>
              <a:defRPr sz="1050"/>
            </a:pPr>
            <a:r>
              <a:rPr lang="en-US" sz="1600" dirty="0"/>
              <a:t>Power / Energy Doppler</a:t>
            </a:r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Independent of velocity, direction and angle</a:t>
            </a:r>
            <a:endParaRPr lang="en-US" dirty="0"/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Extremely sensitive</a:t>
            </a:r>
            <a:endParaRPr lang="en-US" dirty="0"/>
          </a:p>
          <a:p>
            <a:pPr marL="257175" indent="-257175" defTabSz="685800">
              <a:spcBef>
                <a:spcPts val="200"/>
              </a:spcBef>
              <a:defRPr sz="1050"/>
            </a:pPr>
            <a:r>
              <a:rPr lang="en-US" sz="1600" dirty="0"/>
              <a:t>Doppler Tissue Imaging / Velocity</a:t>
            </a:r>
          </a:p>
          <a:p>
            <a:pPr marL="557212" lvl="1" indent="-214312" defTabSz="685800">
              <a:spcBef>
                <a:spcPts val="200"/>
              </a:spcBef>
              <a:defRPr sz="900"/>
            </a:pPr>
            <a:r>
              <a:rPr lang="en-US" sz="1200" dirty="0"/>
              <a:t>Displays velocities of tissue movement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30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t="9091" b="9091"/>
          <a:stretch>
            <a:fillRect/>
          </a:stretch>
        </p:blipFill>
        <p:spPr>
          <a:xfrm>
            <a:off x="6698747" y="1113800"/>
            <a:ext cx="1770848" cy="108749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02585" y="2317555"/>
            <a:ext cx="1763173" cy="1084134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7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rcRect l="1" r="13748" b="46642"/>
          <a:stretch>
            <a:fillRect/>
          </a:stretch>
        </p:blipFill>
        <p:spPr>
          <a:xfrm>
            <a:off x="6702585" y="3522749"/>
            <a:ext cx="1763173" cy="1027072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8162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Doppler Aliasing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Flow is occurring faster than system sample rate</a:t>
            </a:r>
          </a:p>
          <a:p>
            <a:r>
              <a:rPr lang="en-US" sz="2000" dirty="0"/>
              <a:t>System displays as reverse flow</a:t>
            </a:r>
          </a:p>
          <a:p>
            <a:r>
              <a:rPr lang="en-US" sz="2000" dirty="0"/>
              <a:t>Scale / PRF or baseline adjustment</a:t>
            </a:r>
          </a:p>
          <a:p>
            <a:r>
              <a:rPr lang="en-US" sz="2000" dirty="0"/>
              <a:t>Note signal wraparound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430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7692"/>
          <a:stretch>
            <a:fillRect/>
          </a:stretch>
        </p:blipFill>
        <p:spPr>
          <a:xfrm>
            <a:off x="4847248" y="1745673"/>
            <a:ext cx="3839552" cy="2653908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377647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Doppler Aliasing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354152" cy="3394472"/>
          </a:xfrm>
        </p:spPr>
        <p:txBody>
          <a:bodyPr/>
          <a:lstStyle/>
          <a:p>
            <a:pPr marL="298322" indent="-298322" defTabSz="795527">
              <a:defRPr sz="1740"/>
            </a:pPr>
            <a:r>
              <a:rPr lang="en-US" dirty="0"/>
              <a:t>Top image of Common Carotid Artery has proper scale / Pulse Repetition Frequency (PRF) setting</a:t>
            </a:r>
          </a:p>
          <a:p>
            <a:pPr marL="298322" indent="-298322" defTabSz="795527">
              <a:defRPr sz="1740"/>
            </a:pPr>
            <a:r>
              <a:rPr lang="en-US" dirty="0"/>
              <a:t>Bottom image of Common Carotid Artery scale too low for velocities sampled</a:t>
            </a:r>
          </a:p>
          <a:p>
            <a:pPr marL="298322" indent="-298322" defTabSz="795527">
              <a:defRPr sz="1740"/>
            </a:pPr>
            <a:r>
              <a:rPr lang="en-US" dirty="0"/>
              <a:t>System trying to image faster than sample rate</a:t>
            </a:r>
          </a:p>
          <a:p>
            <a:pPr marL="298322" indent="-298322" defTabSz="795527">
              <a:defRPr sz="1740"/>
            </a:pPr>
            <a:r>
              <a:rPr lang="en-US" dirty="0"/>
              <a:t>Note color wraparound</a:t>
            </a:r>
          </a:p>
          <a:p>
            <a:pPr marL="646366" lvl="1" indent="-248602" defTabSz="795527">
              <a:spcBef>
                <a:spcPts val="300"/>
              </a:spcBef>
              <a:defRPr sz="1566"/>
            </a:pPr>
            <a:r>
              <a:rPr lang="en-US" dirty="0"/>
              <a:t>May appear as reverse flow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8333"/>
          <a:stretch>
            <a:fillRect/>
          </a:stretch>
        </p:blipFill>
        <p:spPr>
          <a:xfrm>
            <a:off x="6280285" y="1123950"/>
            <a:ext cx="2303967" cy="1583984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8333"/>
          <a:stretch>
            <a:fillRect/>
          </a:stretch>
        </p:blipFill>
        <p:spPr>
          <a:xfrm>
            <a:off x="6280285" y="2771196"/>
            <a:ext cx="2304495" cy="1583983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901222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/ Presets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8897" indent="-318897" defTabSz="850391">
              <a:defRPr sz="1860"/>
            </a:pPr>
            <a:r>
              <a:rPr lang="en-US" sz="2000" dirty="0"/>
              <a:t>Ultrasound systems have many presets</a:t>
            </a:r>
          </a:p>
          <a:p>
            <a:pPr marL="318897" indent="-318897" defTabSz="850391">
              <a:defRPr sz="1860"/>
            </a:pPr>
            <a:r>
              <a:rPr lang="en-US" sz="2000" dirty="0"/>
              <a:t>Each one is designed for a specific body part, body type and transducer</a:t>
            </a:r>
          </a:p>
          <a:p>
            <a:pPr marL="690943" lvl="1" indent="-265747" defTabSz="850391">
              <a:defRPr sz="1674"/>
            </a:pPr>
            <a:r>
              <a:rPr lang="en-US" sz="2000" dirty="0"/>
              <a:t>Small Parts, Adult Echo, Pediatric Echo, Abdomen, Abdomen ++ etc.</a:t>
            </a:r>
          </a:p>
          <a:p>
            <a:pPr marL="318897" indent="-318897" defTabSz="850391">
              <a:defRPr sz="1860"/>
            </a:pPr>
            <a:r>
              <a:rPr lang="en-US" sz="2000" dirty="0"/>
              <a:t>Presets are created for individual preferences</a:t>
            </a:r>
          </a:p>
          <a:p>
            <a:pPr marL="318897" indent="-318897" defTabSz="850391">
              <a:defRPr sz="1860"/>
            </a:pPr>
            <a:r>
              <a:rPr lang="en-US" sz="2000" dirty="0"/>
              <a:t>Factory settings are rarely, if ever, used</a:t>
            </a:r>
          </a:p>
          <a:p>
            <a:pPr marL="318897" indent="-318897" defTabSz="850391">
              <a:defRPr sz="1860"/>
            </a:pPr>
            <a:r>
              <a:rPr lang="en-US" sz="2000" dirty="0"/>
              <a:t>Each individual presets has 20-30 unique system parameter settings</a:t>
            </a:r>
          </a:p>
          <a:p>
            <a:pPr marL="318897" indent="-318897" defTabSz="850391">
              <a:defRPr sz="1860"/>
            </a:pPr>
            <a:r>
              <a:rPr lang="en-US" sz="2000" dirty="0"/>
              <a:t>Applications Specialists spend hours creating presets for sonographers</a:t>
            </a:r>
          </a:p>
          <a:p>
            <a:pPr marL="318897" indent="-318897" defTabSz="850391">
              <a:defRPr sz="1860" b="1" i="1"/>
            </a:pPr>
            <a:r>
              <a:rPr lang="en-US" sz="2000" dirty="0"/>
              <a:t>Backup often, backup your backup!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662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/ Acoustic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444836" cy="3394472"/>
          </a:xfrm>
        </p:spPr>
        <p:txBody>
          <a:bodyPr>
            <a:normAutofit lnSpcReduction="10000"/>
          </a:bodyPr>
          <a:lstStyle/>
          <a:p>
            <a:pPr marL="0" indent="0" defTabSz="676655">
              <a:spcBef>
                <a:spcPts val="300"/>
              </a:spcBef>
              <a:buSzTx/>
              <a:buNone/>
              <a:defRPr sz="1332"/>
            </a:pPr>
            <a:r>
              <a:rPr lang="en-US" sz="1800" dirty="0"/>
              <a:t>Displayed as Transmit Power or Acoustic Output</a:t>
            </a:r>
          </a:p>
          <a:p>
            <a:pPr marL="253745" indent="-253745" defTabSz="676655">
              <a:spcBef>
                <a:spcPts val="300"/>
              </a:spcBef>
              <a:defRPr sz="1332"/>
            </a:pPr>
            <a:r>
              <a:rPr lang="en-US" sz="1800" dirty="0"/>
              <a:t>Amount of acoustic / mechanical energy </a:t>
            </a:r>
            <a:r>
              <a:rPr lang="en-US" sz="1800" b="1" i="1" dirty="0"/>
              <a:t>transmitted</a:t>
            </a:r>
            <a:r>
              <a:rPr lang="en-US" sz="1800" dirty="0"/>
              <a:t> into the body </a:t>
            </a:r>
          </a:p>
          <a:p>
            <a:pPr marL="549783" lvl="1" indent="-211454" defTabSz="676655">
              <a:spcBef>
                <a:spcPts val="200"/>
              </a:spcBef>
              <a:defRPr sz="1184"/>
            </a:pPr>
            <a:r>
              <a:rPr lang="en-US" sz="1600" dirty="0"/>
              <a:t>System monitors and displays as MI (Mechanical Index)</a:t>
            </a:r>
            <a:endParaRPr lang="en-US" sz="1800" dirty="0"/>
          </a:p>
          <a:p>
            <a:pPr marL="549783" lvl="1" indent="-211454" defTabSz="676655">
              <a:spcBef>
                <a:spcPts val="200"/>
              </a:spcBef>
              <a:defRPr sz="1184"/>
            </a:pPr>
            <a:r>
              <a:rPr lang="en-US" sz="1600" dirty="0"/>
              <a:t>System is calibrated to OEM specifications transducer for accuracy      </a:t>
            </a:r>
          </a:p>
          <a:p>
            <a:pPr marL="253745" indent="-253745" defTabSz="676655">
              <a:spcBef>
                <a:spcPts val="300"/>
              </a:spcBef>
              <a:defRPr sz="1332"/>
            </a:pPr>
            <a:r>
              <a:rPr lang="en-US" sz="1800" dirty="0"/>
              <a:t>ALARA. </a:t>
            </a:r>
            <a:r>
              <a:rPr lang="en-US" sz="1800" b="1" i="1" dirty="0"/>
              <a:t>A</a:t>
            </a:r>
            <a:r>
              <a:rPr lang="en-US" sz="1800" dirty="0"/>
              <a:t>s </a:t>
            </a:r>
            <a:r>
              <a:rPr lang="en-US" sz="1800" b="1" i="1" dirty="0"/>
              <a:t>L</a:t>
            </a:r>
            <a:r>
              <a:rPr lang="en-US" sz="1800" dirty="0"/>
              <a:t>ow </a:t>
            </a:r>
            <a:r>
              <a:rPr lang="en-US" sz="1800" b="1" i="1" dirty="0"/>
              <a:t>A</a:t>
            </a:r>
            <a:r>
              <a:rPr lang="en-US" sz="1800" dirty="0"/>
              <a:t>s </a:t>
            </a:r>
            <a:r>
              <a:rPr lang="en-US" sz="1800" b="1" i="1" dirty="0"/>
              <a:t>R</a:t>
            </a:r>
            <a:r>
              <a:rPr lang="en-US" sz="1800" dirty="0"/>
              <a:t>easonably </a:t>
            </a:r>
            <a:r>
              <a:rPr lang="en-US" sz="1800" b="1" i="1" dirty="0"/>
              <a:t>Achievable</a:t>
            </a:r>
            <a:r>
              <a:rPr lang="en-US" sz="1800" dirty="0"/>
              <a:t>  </a:t>
            </a:r>
          </a:p>
          <a:p>
            <a:pPr marL="253745" indent="-253745" defTabSz="676655">
              <a:spcBef>
                <a:spcPts val="300"/>
              </a:spcBef>
              <a:defRPr sz="1332"/>
            </a:pPr>
            <a:r>
              <a:rPr lang="en-US" sz="1800" dirty="0"/>
              <a:t>Measured in dB or percentage of maximum output</a:t>
            </a:r>
          </a:p>
          <a:p>
            <a:pPr marL="549783" lvl="1" indent="-211454" defTabSz="676655">
              <a:spcBef>
                <a:spcPts val="200"/>
              </a:spcBef>
              <a:defRPr sz="1184"/>
            </a:pPr>
            <a:r>
              <a:rPr lang="en-US" sz="1600" dirty="0"/>
              <a:t>Every 3dB change = 50% power change</a:t>
            </a:r>
            <a:endParaRPr lang="en-US" sz="1800" dirty="0"/>
          </a:p>
          <a:p>
            <a:pPr marL="845819" lvl="2" indent="-169163" defTabSz="676655">
              <a:spcBef>
                <a:spcPts val="200"/>
              </a:spcBef>
              <a:defRPr sz="1036"/>
            </a:pPr>
            <a:r>
              <a:rPr lang="en-US" sz="1400" dirty="0"/>
              <a:t>0 dB = 100%, -3 dB = 50%, -6 dB = 25%, etc. </a:t>
            </a:r>
          </a:p>
          <a:p>
            <a:pPr marL="253745" indent="-253745" defTabSz="676655">
              <a:spcBef>
                <a:spcPts val="300"/>
              </a:spcBef>
              <a:defRPr sz="1332"/>
            </a:pPr>
            <a:r>
              <a:rPr lang="en-US" sz="1800" dirty="0"/>
              <a:t>Receiver amplifiers will compensate for changes in transmitted power to a certain degree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1501"/>
          <a:stretch>
            <a:fillRect/>
          </a:stretch>
        </p:blipFill>
        <p:spPr>
          <a:xfrm>
            <a:off x="5977607" y="1687830"/>
            <a:ext cx="3007066" cy="2100551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568238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539740" cy="3394472"/>
          </a:xfrm>
        </p:spPr>
        <p:txBody>
          <a:bodyPr/>
          <a:lstStyle/>
          <a:p>
            <a:r>
              <a:rPr lang="en-US" sz="2000" dirty="0"/>
              <a:t>This is the level of amplification of the</a:t>
            </a:r>
            <a:r>
              <a:rPr lang="en-US" sz="2000" b="1" i="1" dirty="0"/>
              <a:t> received </a:t>
            </a:r>
            <a:r>
              <a:rPr lang="en-US" sz="2000" dirty="0"/>
              <a:t>echoes from the body</a:t>
            </a:r>
          </a:p>
          <a:p>
            <a:r>
              <a:rPr lang="en-US" sz="2000" dirty="0"/>
              <a:t>These images of a thyroid are identical in every way except:</a:t>
            </a:r>
          </a:p>
          <a:p>
            <a:pPr lvl="1">
              <a:defRPr sz="1800"/>
            </a:pPr>
            <a:r>
              <a:rPr lang="en-US" dirty="0"/>
              <a:t>Top image has 17 dB gain</a:t>
            </a:r>
          </a:p>
          <a:p>
            <a:pPr lvl="1">
              <a:defRPr sz="1800"/>
            </a:pPr>
            <a:r>
              <a:rPr lang="en-US" dirty="0"/>
              <a:t>Bottom image has -4 dB gain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2500"/>
          <a:stretch>
            <a:fillRect/>
          </a:stretch>
        </p:blipFill>
        <p:spPr>
          <a:xfrm>
            <a:off x="6301402" y="2876551"/>
            <a:ext cx="2378051" cy="1560596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0530"/>
          <a:stretch>
            <a:fillRect/>
          </a:stretch>
        </p:blipFill>
        <p:spPr>
          <a:xfrm>
            <a:off x="6301129" y="1178555"/>
            <a:ext cx="2378596" cy="1595732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765791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DGC / TGC / LGC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922520" cy="3394472"/>
          </a:xfrm>
        </p:spPr>
        <p:txBody>
          <a:bodyPr/>
          <a:lstStyle/>
          <a:p>
            <a:pPr marL="298322" indent="-298322" defTabSz="795527">
              <a:defRPr sz="1740"/>
            </a:pPr>
            <a:r>
              <a:rPr lang="en-US" sz="1800" dirty="0"/>
              <a:t>Depth Gain Control / Time Gain Control</a:t>
            </a:r>
          </a:p>
          <a:p>
            <a:pPr marL="646366" lvl="1" indent="-248602" defTabSz="795527">
              <a:spcBef>
                <a:spcPts val="300"/>
              </a:spcBef>
              <a:defRPr sz="1566"/>
            </a:pPr>
            <a:r>
              <a:rPr lang="en-US" sz="1600" dirty="0"/>
              <a:t>Vertical</a:t>
            </a:r>
          </a:p>
          <a:p>
            <a:pPr marL="298322" indent="-298322" defTabSz="795527">
              <a:defRPr sz="1740"/>
            </a:pPr>
            <a:r>
              <a:rPr lang="en-US" sz="1800" dirty="0"/>
              <a:t>Later Gain Control</a:t>
            </a:r>
          </a:p>
          <a:p>
            <a:pPr marL="646366" lvl="1" indent="-248602" defTabSz="795527">
              <a:spcBef>
                <a:spcPts val="300"/>
              </a:spcBef>
              <a:defRPr sz="1566"/>
            </a:pPr>
            <a:r>
              <a:rPr lang="en-US" sz="1600" dirty="0"/>
              <a:t>Horizontal</a:t>
            </a:r>
          </a:p>
          <a:p>
            <a:pPr marL="298322" indent="-298322" defTabSz="795527">
              <a:defRPr sz="1740"/>
            </a:pPr>
            <a:r>
              <a:rPr lang="en-US" sz="1800" dirty="0"/>
              <a:t>Adjusts image brightness to compensate for hyper-reflective (bright) and hypo-reflective (shadowed) areas</a:t>
            </a:r>
          </a:p>
          <a:p>
            <a:pPr marL="298322" indent="-298322" defTabSz="795527">
              <a:defRPr sz="1740"/>
            </a:pPr>
            <a:r>
              <a:rPr lang="en-US" sz="1800" dirty="0"/>
              <a:t>Can minimize near field “main bang”</a:t>
            </a:r>
          </a:p>
          <a:p>
            <a:pPr marL="298322" indent="-298322" defTabSz="795527">
              <a:defRPr sz="1740"/>
            </a:pPr>
            <a:r>
              <a:rPr lang="en-US" sz="1800" dirty="0"/>
              <a:t>Optimizes image uniformity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823" r="3177"/>
          <a:stretch>
            <a:fillRect/>
          </a:stretch>
        </p:blipFill>
        <p:spPr>
          <a:xfrm>
            <a:off x="6324600" y="1200151"/>
            <a:ext cx="1979308" cy="3255433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943658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Transducer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1" y="1200151"/>
            <a:ext cx="5113019" cy="3394472"/>
          </a:xfrm>
        </p:spPr>
        <p:txBody>
          <a:bodyPr>
            <a:normAutofit fontScale="92500" lnSpcReduction="10000"/>
          </a:bodyPr>
          <a:lstStyle/>
          <a:p>
            <a:pPr marL="277749" indent="-277749" defTabSz="740663">
              <a:spcBef>
                <a:spcPts val="300"/>
              </a:spcBef>
              <a:defRPr sz="1458"/>
            </a:pPr>
            <a:r>
              <a:rPr lang="en-US" sz="1800" dirty="0"/>
              <a:t>Transmitted frequencies vary depending on probe and application</a:t>
            </a:r>
          </a:p>
          <a:p>
            <a:pPr marL="277749" indent="-277749" defTabSz="740663">
              <a:spcBef>
                <a:spcPts val="300"/>
              </a:spcBef>
              <a:defRPr sz="1458"/>
            </a:pPr>
            <a:r>
              <a:rPr lang="en-US" sz="1800" dirty="0"/>
              <a:t>Low frequencies = higher penetration / lower resolution</a:t>
            </a:r>
          </a:p>
          <a:p>
            <a:pPr marL="277749" indent="-277749" defTabSz="740663">
              <a:spcBef>
                <a:spcPts val="300"/>
              </a:spcBef>
              <a:defRPr sz="1458"/>
            </a:pPr>
            <a:r>
              <a:rPr lang="en-US" sz="1800" dirty="0"/>
              <a:t>High frequencies = lower penetration / higher resolution</a:t>
            </a:r>
          </a:p>
          <a:p>
            <a:pPr marL="601789" lvl="1" indent="-231457" defTabSz="740663">
              <a:spcBef>
                <a:spcPts val="300"/>
              </a:spcBef>
              <a:defRPr sz="1296"/>
            </a:pPr>
            <a:r>
              <a:rPr lang="en-US" sz="1700" dirty="0"/>
              <a:t>Thyroid: 12 MHz – 18 MHz</a:t>
            </a:r>
          </a:p>
          <a:p>
            <a:pPr marL="601789" lvl="1" indent="-231457" defTabSz="740663">
              <a:spcBef>
                <a:spcPts val="300"/>
              </a:spcBef>
              <a:defRPr sz="1296"/>
            </a:pPr>
            <a:r>
              <a:rPr lang="en-US" sz="1700" dirty="0"/>
              <a:t>Deep abdomen: 1 MHz – 2 MHz</a:t>
            </a:r>
          </a:p>
          <a:p>
            <a:pPr marL="277749" indent="-277749" defTabSz="740663">
              <a:spcBef>
                <a:spcPts val="300"/>
              </a:spcBef>
              <a:defRPr sz="1458"/>
            </a:pPr>
            <a:r>
              <a:rPr lang="en-US" sz="1800" dirty="0"/>
              <a:t>Modern probes have a wide spectrum of frequencies</a:t>
            </a:r>
          </a:p>
          <a:p>
            <a:pPr marL="277749" indent="-277749" defTabSz="740663">
              <a:spcBef>
                <a:spcPts val="300"/>
              </a:spcBef>
              <a:defRPr sz="1458"/>
            </a:pPr>
            <a:r>
              <a:rPr lang="en-US" sz="1800" dirty="0"/>
              <a:t>Selectable by frequency or Res / Norm / Pen </a:t>
            </a:r>
            <a:r>
              <a:rPr lang="en-US" sz="1800" b="1" dirty="0"/>
              <a:t>(Philips / GE) </a:t>
            </a:r>
            <a:r>
              <a:rPr lang="en-US" sz="1800" dirty="0"/>
              <a:t>controls on system user interface or touch panel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2184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293" b="10293"/>
          <a:stretch>
            <a:fillRect/>
          </a:stretch>
        </p:blipFill>
        <p:spPr>
          <a:xfrm>
            <a:off x="5754106" y="1733550"/>
            <a:ext cx="3193860" cy="2168416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273861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Transducer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128260" cy="3394472"/>
          </a:xfrm>
        </p:spPr>
        <p:txBody>
          <a:bodyPr/>
          <a:lstStyle/>
          <a:p>
            <a:pPr marL="264032" indent="-264032" defTabSz="704087">
              <a:spcBef>
                <a:spcPts val="300"/>
              </a:spcBef>
              <a:defRPr sz="1540"/>
            </a:pPr>
            <a:r>
              <a:rPr lang="en-US" sz="1800" dirty="0"/>
              <a:t>Identical patient, identical probe, identical present </a:t>
            </a:r>
            <a:r>
              <a:rPr lang="en-US" sz="1800" b="1" i="1" dirty="0"/>
              <a:t>except</a:t>
            </a:r>
            <a:r>
              <a:rPr lang="en-US" sz="1800" dirty="0"/>
              <a:t> transmitted frequency</a:t>
            </a:r>
          </a:p>
          <a:p>
            <a:pPr marL="264032" indent="-264032" defTabSz="704087">
              <a:spcBef>
                <a:spcPts val="300"/>
              </a:spcBef>
              <a:defRPr sz="1540"/>
            </a:pPr>
            <a:r>
              <a:rPr lang="en-US" sz="1800" dirty="0"/>
              <a:t>Top image of liver / kidney scanned with 2 MHz</a:t>
            </a:r>
          </a:p>
          <a:p>
            <a:pPr marL="264032" indent="-264032" defTabSz="704087">
              <a:spcBef>
                <a:spcPts val="300"/>
              </a:spcBef>
              <a:defRPr sz="1540"/>
            </a:pPr>
            <a:r>
              <a:rPr lang="en-US" sz="1800" dirty="0"/>
              <a:t>Bottom image of liver / kidney scanned with 4 MHz</a:t>
            </a:r>
          </a:p>
          <a:p>
            <a:pPr marL="572071" lvl="1" indent="-220027" defTabSz="704087">
              <a:spcBef>
                <a:spcPts val="300"/>
              </a:spcBef>
              <a:defRPr sz="1386"/>
            </a:pPr>
            <a:r>
              <a:rPr lang="en-US" sz="1600" dirty="0"/>
              <a:t>Note increased spatial resolution in bottom image</a:t>
            </a:r>
          </a:p>
          <a:p>
            <a:pPr marL="264032" indent="-264032" defTabSz="704087">
              <a:spcBef>
                <a:spcPts val="300"/>
              </a:spcBef>
              <a:defRPr sz="1540"/>
            </a:pPr>
            <a:r>
              <a:rPr lang="en-US" sz="1800" dirty="0"/>
              <a:t>Rule of thumb: Use highest frequency possible for region of interest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7475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9584"/>
          <a:stretch>
            <a:fillRect/>
          </a:stretch>
        </p:blipFill>
        <p:spPr>
          <a:xfrm>
            <a:off x="6477001" y="1173876"/>
            <a:ext cx="2209800" cy="1657350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9007"/>
          <a:stretch>
            <a:fillRect/>
          </a:stretch>
        </p:blipFill>
        <p:spPr>
          <a:xfrm>
            <a:off x="6477001" y="2929101"/>
            <a:ext cx="2209800" cy="1588294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518104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052060" cy="3394472"/>
          </a:xfrm>
        </p:spPr>
        <p:txBody>
          <a:bodyPr/>
          <a:lstStyle/>
          <a:p>
            <a:pPr marL="291465" indent="-291465" defTabSz="777240">
              <a:spcBef>
                <a:spcPts val="300"/>
              </a:spcBef>
              <a:defRPr sz="1530"/>
            </a:pPr>
            <a:r>
              <a:rPr lang="en-US" sz="1800" dirty="0"/>
              <a:t>Harmonics allow a system to transmit pulses at lower frequencies and receive pulses at higher frequencies</a:t>
            </a:r>
          </a:p>
          <a:p>
            <a:pPr marL="631507" lvl="1" indent="-242887" defTabSz="777240">
              <a:spcBef>
                <a:spcPts val="300"/>
              </a:spcBef>
              <a:defRPr sz="1360"/>
            </a:pPr>
            <a:r>
              <a:rPr lang="en-US" sz="1600" dirty="0"/>
              <a:t>Fundamental frequency (f) transmitted but filtered out on receive cycle</a:t>
            </a:r>
            <a:endParaRPr lang="en-US" sz="1800" dirty="0"/>
          </a:p>
          <a:p>
            <a:pPr marL="631507" lvl="1" indent="-242887" defTabSz="777240">
              <a:spcBef>
                <a:spcPts val="300"/>
              </a:spcBef>
              <a:defRPr sz="1360"/>
            </a:pPr>
            <a:r>
              <a:rPr lang="en-US" sz="1600" dirty="0"/>
              <a:t>Harmonic frequency (2f) received and processed</a:t>
            </a:r>
            <a:endParaRPr lang="en-US" sz="1800" dirty="0"/>
          </a:p>
          <a:p>
            <a:pPr marL="291465" indent="-291465" defTabSz="777240">
              <a:spcBef>
                <a:spcPts val="300"/>
              </a:spcBef>
              <a:defRPr sz="1530"/>
            </a:pPr>
            <a:r>
              <a:rPr lang="en-US" sz="1800" dirty="0"/>
              <a:t>Reduces noise, improves images on difficult-to-image patients</a:t>
            </a:r>
          </a:p>
          <a:p>
            <a:pPr marL="291465" indent="-291465" defTabSz="777240">
              <a:spcBef>
                <a:spcPts val="300"/>
              </a:spcBef>
              <a:defRPr sz="1530"/>
            </a:pPr>
            <a:r>
              <a:rPr lang="en-US" sz="1800" dirty="0"/>
              <a:t>Identical patient, identical probe, identical present except harmonics is used in lower image</a:t>
            </a:r>
          </a:p>
          <a:p>
            <a:pPr marL="631507" lvl="1" indent="-242887" defTabSz="777240">
              <a:spcBef>
                <a:spcPts val="300"/>
              </a:spcBef>
              <a:defRPr sz="1360"/>
            </a:pPr>
            <a:r>
              <a:rPr lang="en-US" sz="1600" dirty="0"/>
              <a:t>Note noise reduction in gall bladder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525"/>
          <a:stretch>
            <a:fillRect/>
          </a:stretch>
        </p:blipFill>
        <p:spPr>
          <a:xfrm>
            <a:off x="6171259" y="1142567"/>
            <a:ext cx="2416174" cy="1621405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0530"/>
          <a:stretch>
            <a:fillRect/>
          </a:stretch>
        </p:blipFill>
        <p:spPr>
          <a:xfrm>
            <a:off x="6170982" y="2857042"/>
            <a:ext cx="2416728" cy="1621314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097081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250180" cy="3394472"/>
          </a:xfrm>
        </p:spPr>
        <p:txBody>
          <a:bodyPr>
            <a:normAutofit/>
          </a:bodyPr>
          <a:lstStyle/>
          <a:p>
            <a:r>
              <a:rPr lang="en-US" sz="2000" dirty="0"/>
              <a:t>Range of echoes processed from strongest to weakest</a:t>
            </a:r>
          </a:p>
          <a:p>
            <a:r>
              <a:rPr lang="en-US" sz="2000" dirty="0"/>
              <a:t>Lower setting = less range of grays</a:t>
            </a:r>
          </a:p>
          <a:p>
            <a:r>
              <a:rPr lang="en-US" sz="2000" dirty="0"/>
              <a:t>Higher setting = more range of grays</a:t>
            </a:r>
          </a:p>
          <a:p>
            <a:pPr lvl="1">
              <a:defRPr sz="1800"/>
            </a:pPr>
            <a:r>
              <a:rPr lang="en-US" dirty="0"/>
              <a:t>Thyroid image top = 67dB</a:t>
            </a:r>
          </a:p>
          <a:p>
            <a:pPr lvl="1">
              <a:defRPr sz="1800"/>
            </a:pPr>
            <a:r>
              <a:rPr lang="en-US" dirty="0"/>
              <a:t>Thyroid image bottom = 94 dB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5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t="11513" b="4284"/>
          <a:stretch>
            <a:fillRect/>
          </a:stretch>
        </p:blipFill>
        <p:spPr>
          <a:xfrm>
            <a:off x="5894997" y="1194714"/>
            <a:ext cx="2557568" cy="1615165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t="8352"/>
          <a:stretch>
            <a:fillRect/>
          </a:stretch>
        </p:blipFill>
        <p:spPr>
          <a:xfrm>
            <a:off x="5899866" y="2871114"/>
            <a:ext cx="2547831" cy="1659316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202908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Range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983480" cy="3394472"/>
          </a:xfrm>
        </p:spPr>
        <p:txBody>
          <a:bodyPr/>
          <a:lstStyle/>
          <a:p>
            <a:r>
              <a:rPr lang="en-US" sz="2000" dirty="0"/>
              <a:t>Common carotid artery images</a:t>
            </a:r>
          </a:p>
          <a:p>
            <a:pPr lvl="1">
              <a:defRPr sz="1800"/>
            </a:pPr>
            <a:r>
              <a:rPr lang="en-US" dirty="0"/>
              <a:t>Top image = 50 dB</a:t>
            </a:r>
          </a:p>
          <a:p>
            <a:pPr lvl="1">
              <a:defRPr sz="1800"/>
            </a:pPr>
            <a:r>
              <a:rPr lang="en-US" dirty="0"/>
              <a:t>Bottom image = 90 dB</a:t>
            </a:r>
          </a:p>
          <a:p>
            <a:r>
              <a:rPr lang="en-US" sz="2000" dirty="0"/>
              <a:t>Which dynamic range is best suited for this type of exam?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525"/>
          <a:stretch>
            <a:fillRect/>
          </a:stretch>
        </p:blipFill>
        <p:spPr>
          <a:xfrm>
            <a:off x="6180065" y="1169671"/>
            <a:ext cx="2445564" cy="1641127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0530"/>
          <a:stretch>
            <a:fillRect/>
          </a:stretch>
        </p:blipFill>
        <p:spPr>
          <a:xfrm>
            <a:off x="6179785" y="2884249"/>
            <a:ext cx="2446124" cy="1641034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987832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Focal / Transmit Zones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455920" cy="3394472"/>
          </a:xfrm>
        </p:spPr>
        <p:txBody>
          <a:bodyPr/>
          <a:lstStyle/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The region(s) the system is </a:t>
            </a:r>
            <a:r>
              <a:rPr lang="en-US" sz="1600" b="1" i="1" dirty="0"/>
              <a:t>electronically</a:t>
            </a:r>
            <a:r>
              <a:rPr lang="en-US" sz="1600" dirty="0"/>
              <a:t> focusing is determined by focal zone(s) position</a:t>
            </a:r>
          </a:p>
          <a:p>
            <a:pPr marL="616648" lvl="1" indent="-237172" defTabSz="758951">
              <a:spcBef>
                <a:spcPts val="200"/>
              </a:spcBef>
              <a:defRPr sz="1162"/>
            </a:pPr>
            <a:r>
              <a:rPr lang="en-US" sz="1400" dirty="0"/>
              <a:t>(Probe lens and array design determines </a:t>
            </a:r>
            <a:r>
              <a:rPr lang="en-US" sz="1400" b="1" i="1" dirty="0"/>
              <a:t>mechanical</a:t>
            </a:r>
            <a:r>
              <a:rPr lang="en-US" sz="1400" dirty="0"/>
              <a:t> focus)</a:t>
            </a:r>
            <a:endParaRPr lang="en-US" sz="1800" dirty="0"/>
          </a:p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User selectable</a:t>
            </a:r>
          </a:p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System can have from 1 to 8 or more</a:t>
            </a:r>
          </a:p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Frame rate or Temporal Resolution will decrease as number of focal zones increase</a:t>
            </a:r>
          </a:p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Image or Spatial Resolution will increase as number of focal zones increase</a:t>
            </a:r>
          </a:p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Systems performs individual pulse – echo sequences</a:t>
            </a:r>
          </a:p>
          <a:p>
            <a:pPr marL="284606" indent="-284606" defTabSz="758951">
              <a:spcBef>
                <a:spcPts val="300"/>
              </a:spcBef>
              <a:defRPr sz="1328"/>
            </a:pPr>
            <a:r>
              <a:rPr lang="en-US" sz="1600" dirty="0"/>
              <a:t>Note “stitching” artifact in lower image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525"/>
          <a:stretch>
            <a:fillRect/>
          </a:stretch>
        </p:blipFill>
        <p:spPr>
          <a:xfrm>
            <a:off x="6195282" y="1200151"/>
            <a:ext cx="2361448" cy="1584679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0530"/>
          <a:stretch>
            <a:fillRect/>
          </a:stretch>
        </p:blipFill>
        <p:spPr>
          <a:xfrm>
            <a:off x="6195012" y="2883534"/>
            <a:ext cx="2361988" cy="1584591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7423749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Frame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610100" cy="3394472"/>
          </a:xfrm>
        </p:spPr>
        <p:txBody>
          <a:bodyPr>
            <a:normAutofit fontScale="92500" lnSpcReduction="20000"/>
          </a:bodyPr>
          <a:lstStyle/>
          <a:p>
            <a:pPr marL="260604" indent="-260604" defTabSz="694944">
              <a:spcBef>
                <a:spcPts val="200"/>
              </a:spcBef>
              <a:defRPr sz="1216"/>
            </a:pPr>
            <a:r>
              <a:rPr lang="en-US" sz="1700" dirty="0"/>
              <a:t>Ultrasound systems scan at different frame rates depending on:</a:t>
            </a:r>
          </a:p>
          <a:p>
            <a:pPr marL="564641" lvl="1" indent="-217170" defTabSz="694944">
              <a:spcBef>
                <a:spcPts val="200"/>
              </a:spcBef>
              <a:defRPr sz="1064"/>
            </a:pPr>
            <a:r>
              <a:rPr lang="en-US" sz="1500" dirty="0" smtClean="0"/>
              <a:t>Image width</a:t>
            </a:r>
          </a:p>
          <a:p>
            <a:pPr marL="564641" lvl="1" indent="-217170" defTabSz="694944">
              <a:spcBef>
                <a:spcPts val="200"/>
              </a:spcBef>
              <a:defRPr sz="1064"/>
            </a:pPr>
            <a:r>
              <a:rPr lang="en-US" sz="1500" dirty="0" smtClean="0"/>
              <a:t>Frequency</a:t>
            </a:r>
          </a:p>
          <a:p>
            <a:pPr marL="564641" lvl="1" indent="-217170" defTabSz="694944">
              <a:spcBef>
                <a:spcPts val="200"/>
              </a:spcBef>
              <a:defRPr sz="1064"/>
            </a:pPr>
            <a:r>
              <a:rPr lang="en-US" sz="1500" dirty="0" smtClean="0"/>
              <a:t>Depth</a:t>
            </a:r>
          </a:p>
          <a:p>
            <a:pPr marL="564641" lvl="1" indent="-217170" defTabSz="694944">
              <a:spcBef>
                <a:spcPts val="200"/>
              </a:spcBef>
              <a:defRPr sz="1064"/>
            </a:pPr>
            <a:r>
              <a:rPr lang="en-US" sz="1500" dirty="0" smtClean="0"/>
              <a:t>Scan line density</a:t>
            </a:r>
          </a:p>
          <a:p>
            <a:pPr marL="260604" indent="-260604" defTabSz="694944">
              <a:spcBef>
                <a:spcPts val="200"/>
              </a:spcBef>
              <a:defRPr sz="1216"/>
            </a:pPr>
            <a:r>
              <a:rPr lang="en-US" sz="1700" dirty="0" smtClean="0"/>
              <a:t>Low </a:t>
            </a:r>
            <a:r>
              <a:rPr lang="en-US" sz="1700" dirty="0"/>
              <a:t>frame rates typically demonstrate better spatial resolution (ability to distinguish between 2 points in space)</a:t>
            </a:r>
          </a:p>
          <a:p>
            <a:pPr marL="564641" lvl="1" indent="-217170" defTabSz="694944">
              <a:spcBef>
                <a:spcPts val="200"/>
              </a:spcBef>
              <a:defRPr sz="1064"/>
            </a:pPr>
            <a:r>
              <a:rPr lang="en-US" sz="1500" dirty="0"/>
              <a:t>Soft tissue, musculoskeletal, small parts</a:t>
            </a:r>
          </a:p>
          <a:p>
            <a:pPr marL="260604" indent="-260604" defTabSz="694944">
              <a:spcBef>
                <a:spcPts val="200"/>
              </a:spcBef>
              <a:defRPr sz="1216"/>
            </a:pPr>
            <a:r>
              <a:rPr lang="en-US" sz="1700" dirty="0"/>
              <a:t>High frame rates demonstrate better temporal resolution (ability to detect an object’s motion over time)</a:t>
            </a:r>
          </a:p>
          <a:p>
            <a:pPr marL="564641" lvl="1" indent="-217170" defTabSz="694944">
              <a:spcBef>
                <a:spcPts val="200"/>
              </a:spcBef>
              <a:defRPr sz="1064"/>
            </a:pPr>
            <a:r>
              <a:rPr lang="en-US" sz="1500" dirty="0"/>
              <a:t>Vascular, cardiac</a:t>
            </a:r>
          </a:p>
          <a:p>
            <a:pPr marL="260604" indent="-260604" defTabSz="694944">
              <a:spcBef>
                <a:spcPts val="200"/>
              </a:spcBef>
              <a:defRPr sz="1216"/>
            </a:pPr>
            <a:r>
              <a:rPr lang="en-US" sz="1700" dirty="0"/>
              <a:t>Note low frame rate of 10 Hz (frames per second) in image due to multiple transmit zones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9083"/>
          <a:stretch>
            <a:fillRect/>
          </a:stretch>
        </p:blipFill>
        <p:spPr>
          <a:xfrm>
            <a:off x="5541695" y="1581149"/>
            <a:ext cx="3252836" cy="2216922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0614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Time /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120640" cy="3394472"/>
          </a:xfrm>
        </p:spPr>
        <p:txBody>
          <a:bodyPr/>
          <a:lstStyle/>
          <a:p>
            <a:pPr marL="336042" indent="-336042" defTabSz="896111">
              <a:defRPr sz="1960"/>
            </a:pPr>
            <a:r>
              <a:rPr lang="en-US" sz="2000" dirty="0"/>
              <a:t>User can define system resource allocation preferences to enhance Spatial or Temporal resolution</a:t>
            </a:r>
          </a:p>
          <a:p>
            <a:pPr marL="336042" indent="-336042" defTabSz="896111">
              <a:defRPr sz="1960"/>
            </a:pPr>
            <a:r>
              <a:rPr lang="en-US" sz="2000" dirty="0"/>
              <a:t>Spatial = axial and lateral resolution centric</a:t>
            </a:r>
          </a:p>
          <a:p>
            <a:pPr marL="336042" indent="-336042" defTabSz="896111">
              <a:defRPr sz="1960"/>
            </a:pPr>
            <a:r>
              <a:rPr lang="en-US" sz="2000" dirty="0"/>
              <a:t>Temporal = frame rate centric</a:t>
            </a:r>
          </a:p>
          <a:p>
            <a:pPr marL="336042" indent="-336042" defTabSz="896111">
              <a:defRPr sz="1960"/>
            </a:pPr>
            <a:r>
              <a:rPr lang="en-US" sz="2000" dirty="0"/>
              <a:t>Top image of thyroid is T(</a:t>
            </a:r>
            <a:r>
              <a:rPr lang="en-US" sz="2000" dirty="0" err="1"/>
              <a:t>emporal</a:t>
            </a:r>
            <a:r>
              <a:rPr lang="en-US" sz="2000" dirty="0"/>
              <a:t>) 1</a:t>
            </a:r>
          </a:p>
          <a:p>
            <a:pPr marL="336042" indent="-336042" defTabSz="896111">
              <a:defRPr sz="1960"/>
            </a:pPr>
            <a:r>
              <a:rPr lang="en-US" sz="2000" dirty="0"/>
              <a:t>Bottom image of thyroid is S(</a:t>
            </a:r>
            <a:r>
              <a:rPr lang="en-US" sz="2000" dirty="0" err="1"/>
              <a:t>patial</a:t>
            </a:r>
            <a:r>
              <a:rPr lang="en-US" sz="2000" dirty="0"/>
              <a:t>) 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525"/>
          <a:stretch>
            <a:fillRect/>
          </a:stretch>
        </p:blipFill>
        <p:spPr>
          <a:xfrm>
            <a:off x="6039655" y="1123949"/>
            <a:ext cx="2441195" cy="1638196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0530"/>
          <a:stretch>
            <a:fillRect/>
          </a:stretch>
        </p:blipFill>
        <p:spPr>
          <a:xfrm>
            <a:off x="6039375" y="2868929"/>
            <a:ext cx="2441754" cy="1638103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742862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/ Pre-Processing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486400" cy="3394472"/>
          </a:xfrm>
        </p:spPr>
        <p:txBody>
          <a:bodyPr/>
          <a:lstStyle/>
          <a:p>
            <a:pPr marL="294894" indent="-294894" defTabSz="786384">
              <a:defRPr sz="1720"/>
            </a:pPr>
            <a:r>
              <a:rPr lang="en-US" sz="1800" dirty="0"/>
              <a:t>Sharpens edges or borders of structures</a:t>
            </a:r>
          </a:p>
          <a:p>
            <a:pPr marL="294894" indent="-294894" defTabSz="786384">
              <a:defRPr sz="1720"/>
            </a:pPr>
            <a:r>
              <a:rPr lang="en-US" sz="1800" dirty="0"/>
              <a:t>Increases image contrast around sharp edges</a:t>
            </a:r>
          </a:p>
          <a:p>
            <a:pPr marL="638937" lvl="1" indent="-245745" defTabSz="786384">
              <a:spcBef>
                <a:spcPts val="300"/>
              </a:spcBef>
              <a:defRPr sz="1548"/>
            </a:pPr>
            <a:r>
              <a:rPr lang="en-US" sz="1600" dirty="0"/>
              <a:t>Similar to “Sharpness” setting on televisions and monitors</a:t>
            </a:r>
          </a:p>
          <a:p>
            <a:pPr marL="294894" indent="-294894" defTabSz="786384">
              <a:defRPr sz="1720"/>
            </a:pPr>
            <a:r>
              <a:rPr lang="en-US" sz="1800" dirty="0"/>
              <a:t>Top image of thyroid is maximum edge (+3). </a:t>
            </a:r>
          </a:p>
          <a:p>
            <a:pPr marL="638937" lvl="1" indent="-245745" defTabSz="786384">
              <a:spcBef>
                <a:spcPts val="300"/>
              </a:spcBef>
              <a:defRPr sz="1548"/>
            </a:pPr>
            <a:r>
              <a:rPr lang="en-US" sz="1600" dirty="0"/>
              <a:t>Note crisp borders but also image noise</a:t>
            </a:r>
          </a:p>
          <a:p>
            <a:pPr marL="294894" indent="-294894" defTabSz="786384">
              <a:defRPr sz="1720"/>
            </a:pPr>
            <a:r>
              <a:rPr lang="en-US" sz="1800" dirty="0"/>
              <a:t>Bottom image of thyroid is minimum edge (-3). </a:t>
            </a:r>
          </a:p>
          <a:p>
            <a:pPr marL="638937" lvl="1" indent="-245745" defTabSz="786384">
              <a:spcBef>
                <a:spcPts val="300"/>
              </a:spcBef>
              <a:defRPr sz="1548"/>
            </a:pPr>
            <a:r>
              <a:rPr lang="en-US" dirty="0"/>
              <a:t>Note smooth tissue texture but blurry borders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E98A-5FA8-0C4A-9F68-4F80E498916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525"/>
          <a:stretch>
            <a:fillRect/>
          </a:stretch>
        </p:blipFill>
        <p:spPr>
          <a:xfrm>
            <a:off x="6139405" y="1156027"/>
            <a:ext cx="2446017" cy="1641430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0530"/>
          <a:stretch>
            <a:fillRect/>
          </a:stretch>
        </p:blipFill>
        <p:spPr>
          <a:xfrm>
            <a:off x="6138965" y="2869249"/>
            <a:ext cx="2446897" cy="1641553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048595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Persistence / Frame 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638800" cy="3394472"/>
          </a:xfrm>
        </p:spPr>
        <p:txBody>
          <a:bodyPr/>
          <a:lstStyle/>
          <a:p>
            <a:r>
              <a:rPr lang="en-US" sz="2000" dirty="0"/>
              <a:t>Ultrasound images are typically several frames averaged together</a:t>
            </a:r>
          </a:p>
          <a:p>
            <a:r>
              <a:rPr lang="en-US" sz="2000" dirty="0"/>
              <a:t>Top image of thyroid has minimum averaging. </a:t>
            </a:r>
          </a:p>
          <a:p>
            <a:pPr lvl="1">
              <a:defRPr sz="1800"/>
            </a:pPr>
            <a:r>
              <a:rPr lang="en-US" sz="1800" dirty="0"/>
              <a:t>Note image noise and contrast</a:t>
            </a:r>
          </a:p>
          <a:p>
            <a:r>
              <a:rPr lang="en-US" sz="2000" dirty="0"/>
              <a:t>Bottom image of thyroid has maximum averaging.</a:t>
            </a:r>
          </a:p>
          <a:p>
            <a:pPr lvl="1">
              <a:defRPr sz="1800"/>
            </a:pPr>
            <a:r>
              <a:rPr lang="en-US" sz="1800" dirty="0"/>
              <a:t>Note image smoothness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0525"/>
          <a:stretch>
            <a:fillRect/>
          </a:stretch>
        </p:blipFill>
        <p:spPr>
          <a:xfrm>
            <a:off x="6288394" y="1190483"/>
            <a:ext cx="2398204" cy="1609346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8000"/>
          <a:stretch>
            <a:fillRect/>
          </a:stretch>
        </p:blipFill>
        <p:spPr>
          <a:xfrm>
            <a:off x="6288119" y="2853689"/>
            <a:ext cx="2398754" cy="1654762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0986972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 Processing / Gray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191000" cy="3394472"/>
          </a:xfrm>
        </p:spPr>
        <p:txBody>
          <a:bodyPr/>
          <a:lstStyle/>
          <a:p>
            <a:pPr marL="318897" indent="-318897" defTabSz="850391">
              <a:defRPr sz="1860"/>
            </a:pPr>
            <a:r>
              <a:rPr lang="en-US" sz="1800" dirty="0"/>
              <a:t>This is a gray scale map assignment to different echo intensities</a:t>
            </a:r>
          </a:p>
          <a:p>
            <a:pPr marL="318897" indent="-318897" defTabSz="850391">
              <a:defRPr sz="1860"/>
            </a:pPr>
            <a:r>
              <a:rPr lang="en-US" sz="1800" dirty="0"/>
              <a:t>These images are identical in every way except the Post Processing / Gray Map setting</a:t>
            </a:r>
          </a:p>
          <a:p>
            <a:pPr marL="318897" indent="-318897" defTabSz="850391">
              <a:defRPr sz="1860"/>
            </a:pPr>
            <a:r>
              <a:rPr lang="en-US" sz="1800" dirty="0"/>
              <a:t>Colors are also used in post processing for images and Doppler waveforms</a:t>
            </a:r>
          </a:p>
          <a:p>
            <a:pPr marL="690943" lvl="1" indent="-265747" defTabSz="850391">
              <a:defRPr sz="1674"/>
            </a:pPr>
            <a:r>
              <a:rPr lang="en-US" sz="1600" dirty="0"/>
              <a:t>Human eye is more sensitive to subtle color changes than grayscale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8696"/>
          <a:stretch>
            <a:fillRect/>
          </a:stretch>
        </p:blipFill>
        <p:spPr>
          <a:xfrm>
            <a:off x="4800887" y="1096433"/>
            <a:ext cx="2514027" cy="1721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8696"/>
          <a:stretch>
            <a:fillRect/>
          </a:stretch>
        </p:blipFill>
        <p:spPr>
          <a:xfrm>
            <a:off x="4800600" y="2952749"/>
            <a:ext cx="2514601" cy="1721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15200" y="2343150"/>
            <a:ext cx="1823543" cy="14630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07853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Speckle Reduction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229100" cy="3394472"/>
          </a:xfrm>
        </p:spPr>
        <p:txBody>
          <a:bodyPr/>
          <a:lstStyle/>
          <a:p>
            <a:r>
              <a:rPr lang="en-US" sz="2000" dirty="0"/>
              <a:t>Speckle in ultrasound images reduces image quality and contrast</a:t>
            </a:r>
          </a:p>
          <a:p>
            <a:r>
              <a:rPr lang="en-US" sz="2000" dirty="0"/>
              <a:t>Called SRI, XRES, </a:t>
            </a:r>
            <a:r>
              <a:rPr lang="en-US" sz="2000" dirty="0" err="1"/>
              <a:t>uScan</a:t>
            </a:r>
            <a:r>
              <a:rPr lang="en-US" sz="2000" dirty="0"/>
              <a:t> etc.</a:t>
            </a:r>
          </a:p>
          <a:p>
            <a:r>
              <a:rPr lang="en-US" sz="2000" dirty="0"/>
              <a:t>Top image: SRI off</a:t>
            </a:r>
          </a:p>
          <a:p>
            <a:r>
              <a:rPr lang="en-US" sz="2000" dirty="0"/>
              <a:t>Bottom image: SRI 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67398" y="1109424"/>
            <a:ext cx="2293622" cy="1919526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86200" y="3097690"/>
            <a:ext cx="2293617" cy="1902297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749715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Compound 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4411980" cy="3394472"/>
          </a:xfrm>
        </p:spPr>
        <p:txBody>
          <a:bodyPr/>
          <a:lstStyle/>
          <a:p>
            <a:r>
              <a:rPr lang="en-US" sz="2000" dirty="0"/>
              <a:t>Transmits and receives / analyzes ultrasound lines from a variety of angles at target anatomy</a:t>
            </a:r>
          </a:p>
          <a:p>
            <a:r>
              <a:rPr lang="en-US" sz="2000" dirty="0"/>
              <a:t>Called </a:t>
            </a:r>
            <a:r>
              <a:rPr lang="en-US" sz="2000" dirty="0" err="1"/>
              <a:t>CrossBeam</a:t>
            </a:r>
            <a:r>
              <a:rPr lang="en-US" sz="2000" dirty="0"/>
              <a:t>, </a:t>
            </a:r>
            <a:r>
              <a:rPr lang="en-US" sz="2000" dirty="0" err="1"/>
              <a:t>SonoCT</a:t>
            </a:r>
            <a:endParaRPr lang="en-US" sz="2000" dirty="0"/>
          </a:p>
          <a:p>
            <a:r>
              <a:rPr lang="en-US" sz="2000" dirty="0"/>
              <a:t>Top image: compound imaging off</a:t>
            </a:r>
          </a:p>
          <a:p>
            <a:r>
              <a:rPr lang="en-US" sz="2000" dirty="0"/>
              <a:t>Bottom image: compound imaging 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61903" y="1230630"/>
            <a:ext cx="2071280" cy="1766841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61931" y="3059430"/>
            <a:ext cx="2071224" cy="1766841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7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rcRect b="6026"/>
          <a:stretch>
            <a:fillRect/>
          </a:stretch>
        </p:blipFill>
        <p:spPr>
          <a:xfrm>
            <a:off x="6996428" y="2232176"/>
            <a:ext cx="1987552" cy="166183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43136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Artifacts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271" y="1200151"/>
            <a:ext cx="4316289" cy="3394472"/>
          </a:xfrm>
        </p:spPr>
        <p:txBody>
          <a:bodyPr/>
          <a:lstStyle/>
          <a:p>
            <a:pPr marL="240029" indent="-240029" defTabSz="640079">
              <a:spcBef>
                <a:spcPts val="300"/>
              </a:spcBef>
              <a:defRPr sz="1260"/>
            </a:pPr>
            <a:r>
              <a:rPr lang="en-US" sz="1600" dirty="0"/>
              <a:t>Potential root causes for the artifact:</a:t>
            </a:r>
          </a:p>
          <a:p>
            <a:pPr marL="697229" lvl="1" indent="-240029" defTabSz="640079">
              <a:spcBef>
                <a:spcPts val="300"/>
              </a:spcBef>
              <a:defRPr sz="1260"/>
            </a:pPr>
            <a:r>
              <a:rPr lang="en-US" sz="1400" dirty="0"/>
              <a:t>Probe array</a:t>
            </a:r>
          </a:p>
          <a:p>
            <a:pPr marL="939165" lvl="2" indent="-200025" defTabSz="640079">
              <a:spcBef>
                <a:spcPts val="200"/>
              </a:spcBef>
              <a:defRPr sz="1120"/>
            </a:pPr>
            <a:r>
              <a:rPr lang="en-US" sz="1200" dirty="0"/>
              <a:t>A single missing or weak element </a:t>
            </a:r>
            <a:r>
              <a:rPr lang="en-US" sz="1200" b="1" i="1" dirty="0"/>
              <a:t>may</a:t>
            </a:r>
            <a:r>
              <a:rPr lang="en-US" sz="1200" dirty="0"/>
              <a:t> show small artifact</a:t>
            </a:r>
            <a:endParaRPr lang="en-US" sz="1400" dirty="0"/>
          </a:p>
          <a:p>
            <a:pPr marL="697229" lvl="1" indent="-240029" defTabSz="640079">
              <a:spcBef>
                <a:spcPts val="300"/>
              </a:spcBef>
              <a:defRPr sz="1260"/>
            </a:pPr>
            <a:r>
              <a:rPr lang="en-US" sz="1400" dirty="0"/>
              <a:t>Probe cable</a:t>
            </a:r>
          </a:p>
          <a:p>
            <a:pPr marL="939165" lvl="2" indent="-200025" defTabSz="640079">
              <a:spcBef>
                <a:spcPts val="200"/>
              </a:spcBef>
              <a:defRPr sz="1120"/>
            </a:pPr>
            <a:r>
              <a:rPr lang="en-US" sz="1200" dirty="0"/>
              <a:t>Typically 128 coaxial cables in main cable assembly</a:t>
            </a:r>
            <a:endParaRPr lang="en-US" sz="1400" dirty="0"/>
          </a:p>
          <a:p>
            <a:pPr marL="697229" lvl="1" indent="-240029" defTabSz="640079">
              <a:spcBef>
                <a:spcPts val="300"/>
              </a:spcBef>
              <a:defRPr sz="1260"/>
            </a:pPr>
            <a:r>
              <a:rPr lang="en-US" sz="1400" dirty="0"/>
              <a:t>Probe pins/connector</a:t>
            </a:r>
          </a:p>
          <a:p>
            <a:pPr marL="939165" lvl="2" indent="-200025" defTabSz="640079">
              <a:spcBef>
                <a:spcPts val="200"/>
              </a:spcBef>
              <a:defRPr sz="1120"/>
            </a:pPr>
            <a:r>
              <a:rPr lang="en-US" sz="1200" dirty="0"/>
              <a:t>Inspect regularly</a:t>
            </a:r>
            <a:endParaRPr lang="en-US" sz="1400" dirty="0"/>
          </a:p>
          <a:p>
            <a:pPr marL="939165" lvl="2" indent="-200025" defTabSz="640079">
              <a:spcBef>
                <a:spcPts val="200"/>
              </a:spcBef>
              <a:defRPr sz="1120"/>
            </a:pPr>
            <a:r>
              <a:rPr lang="en-US" sz="1200" dirty="0"/>
              <a:t>Clean pin-less connector interfaces</a:t>
            </a:r>
            <a:endParaRPr lang="en-US" sz="1400" dirty="0"/>
          </a:p>
          <a:p>
            <a:pPr marL="697229" lvl="1" indent="-240029" defTabSz="640079">
              <a:spcBef>
                <a:spcPts val="300"/>
              </a:spcBef>
              <a:defRPr sz="1260"/>
            </a:pPr>
            <a:r>
              <a:rPr lang="en-US" sz="1400" dirty="0"/>
              <a:t>Connector board</a:t>
            </a:r>
          </a:p>
          <a:p>
            <a:pPr marL="939165" lvl="2" indent="-200025" defTabSz="640079">
              <a:spcBef>
                <a:spcPts val="200"/>
              </a:spcBef>
              <a:defRPr sz="1120"/>
            </a:pPr>
            <a:r>
              <a:rPr lang="en-US" sz="1200" dirty="0"/>
              <a:t>Inspect regularly</a:t>
            </a:r>
            <a:endParaRPr lang="en-US" sz="1400" dirty="0"/>
          </a:p>
          <a:p>
            <a:pPr marL="697229" lvl="1" indent="-240029" defTabSz="640079">
              <a:spcBef>
                <a:spcPts val="300"/>
              </a:spcBef>
              <a:defRPr sz="1260"/>
            </a:pPr>
            <a:r>
              <a:rPr lang="en-US" sz="1400" dirty="0"/>
              <a:t>System Front End Board</a:t>
            </a:r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954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92980" y="1200151"/>
            <a:ext cx="4351020" cy="767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26A49D"/>
              </a:buClr>
              <a:buSzPct val="70000"/>
              <a:buFont typeface="Arial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26A49D"/>
              </a:buClr>
              <a:buSzPct val="70000"/>
              <a:buFont typeface="Arial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26A49D"/>
              </a:buClr>
              <a:buSzPct val="70000"/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26A49D"/>
              </a:buClr>
              <a:buSzPct val="70000"/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rgbClr val="26A49D"/>
              </a:buClr>
              <a:buSzPct val="70000"/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0029" indent="-240029" defTabSz="640079">
              <a:spcBef>
                <a:spcPts val="300"/>
              </a:spcBef>
              <a:defRPr sz="1260"/>
            </a:pPr>
            <a:r>
              <a:rPr lang="en-US" sz="1600" dirty="0"/>
              <a:t>Note image artifact in near field of image</a:t>
            </a:r>
          </a:p>
          <a:p>
            <a:pPr marL="520065" lvl="1" indent="-200025" defTabSz="640079">
              <a:spcBef>
                <a:spcPts val="200"/>
              </a:spcBef>
              <a:defRPr sz="1120"/>
            </a:pPr>
            <a:r>
              <a:rPr lang="en-US" sz="1400" dirty="0"/>
              <a:t>Artifacts are typically hypoechoic vs hyperechoic</a:t>
            </a:r>
            <a:endParaRPr lang="en-US" sz="1600" dirty="0"/>
          </a:p>
          <a:p>
            <a:endParaRPr lang="en-US" dirty="0"/>
          </a:p>
        </p:txBody>
      </p:sp>
      <p:pic>
        <p:nvPicPr>
          <p:cNvPr id="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9594"/>
          <a:stretch>
            <a:fillRect/>
          </a:stretch>
        </p:blipFill>
        <p:spPr>
          <a:xfrm>
            <a:off x="5199300" y="1971873"/>
            <a:ext cx="3538381" cy="2400461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5957621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Troubleshooting Image Noise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387340" cy="3394472"/>
          </a:xfrm>
        </p:spPr>
        <p:txBody>
          <a:bodyPr/>
          <a:lstStyle/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Image noise sources vary</a:t>
            </a:r>
          </a:p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Check probe cable – especially at scan head strain relief</a:t>
            </a:r>
          </a:p>
          <a:p>
            <a:pPr marL="586930" lvl="1" indent="-225742" defTabSz="722376">
              <a:spcBef>
                <a:spcPts val="200"/>
              </a:spcBef>
              <a:defRPr sz="1106"/>
            </a:pPr>
            <a:r>
              <a:rPr lang="en-US" sz="1400" dirty="0"/>
              <a:t>Enable PW Doppler or Continuous Wave Doppler</a:t>
            </a:r>
            <a:endParaRPr lang="en-US" sz="1100" dirty="0"/>
          </a:p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Can you isolate system by unplugging all connected potential noise sources</a:t>
            </a:r>
          </a:p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Can you try different power source</a:t>
            </a:r>
          </a:p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Can you move system to a different environment within the facility</a:t>
            </a:r>
          </a:p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Are system grounds intact </a:t>
            </a:r>
            <a:r>
              <a:rPr lang="en-US" sz="1600" b="1" i="1" dirty="0"/>
              <a:t>internally</a:t>
            </a:r>
            <a:r>
              <a:rPr lang="en-US" sz="1600" dirty="0"/>
              <a:t> and </a:t>
            </a:r>
            <a:r>
              <a:rPr lang="en-US" sz="1600" b="1" i="1" dirty="0"/>
              <a:t>externally</a:t>
            </a:r>
          </a:p>
          <a:p>
            <a:pPr marL="586930" lvl="1" indent="-225742" defTabSz="722376">
              <a:spcBef>
                <a:spcPts val="200"/>
              </a:spcBef>
              <a:defRPr sz="1106"/>
            </a:pPr>
            <a:r>
              <a:rPr lang="en-US" sz="1400" dirty="0"/>
              <a:t>GE L9 card cage</a:t>
            </a:r>
            <a:endParaRPr lang="en-US" sz="1100" dirty="0"/>
          </a:p>
          <a:p>
            <a:pPr marL="586930" lvl="1" indent="-225742" defTabSz="722376">
              <a:spcBef>
                <a:spcPts val="200"/>
              </a:spcBef>
              <a:defRPr sz="1106"/>
            </a:pPr>
            <a:r>
              <a:rPr lang="en-US" sz="1400" dirty="0"/>
              <a:t>Power cord</a:t>
            </a:r>
            <a:endParaRPr lang="en-US" sz="1100" dirty="0"/>
          </a:p>
          <a:p>
            <a:pPr marL="270890" indent="-270890" defTabSz="722376">
              <a:spcBef>
                <a:spcPts val="300"/>
              </a:spcBef>
              <a:defRPr sz="1264"/>
            </a:pPr>
            <a:r>
              <a:rPr lang="en-US" sz="1600" dirty="0"/>
              <a:t>Is facility ground compromised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t="12500"/>
          <a:stretch>
            <a:fillRect/>
          </a:stretch>
        </p:blipFill>
        <p:spPr>
          <a:xfrm>
            <a:off x="6235537" y="1200151"/>
            <a:ext cx="2375142" cy="1558687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6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rcRect t="12500"/>
          <a:stretch>
            <a:fillRect/>
          </a:stretch>
        </p:blipFill>
        <p:spPr>
          <a:xfrm>
            <a:off x="6235225" y="2853690"/>
            <a:ext cx="2375687" cy="1558689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858077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Questions?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>
                <a:hlinkClick r:id="rId2"/>
              </a:rPr>
              <a:t>matt.tomory@innovatusimaging.com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C: 480.518.7444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11921" y="4782377"/>
            <a:ext cx="2133600" cy="273844"/>
          </a:xfrm>
        </p:spPr>
        <p:txBody>
          <a:bodyPr/>
          <a:lstStyle/>
          <a:p>
            <a:fld id="{7105E98A-5FA8-0C4A-9F68-4F80E498916C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49908" y="1276351"/>
            <a:ext cx="2668312" cy="3183731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824661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2A9"/>
      </a:accent1>
      <a:accent2>
        <a:srgbClr val="9A9999"/>
      </a:accent2>
      <a:accent3>
        <a:srgbClr val="4D4185"/>
      </a:accent3>
      <a:accent4>
        <a:srgbClr val="000000"/>
      </a:accent4>
      <a:accent5>
        <a:srgbClr val="988B83"/>
      </a:accent5>
      <a:accent6>
        <a:srgbClr val="7773B5"/>
      </a:accent6>
      <a:hlink>
        <a:srgbClr val="4D4185"/>
      </a:hlink>
      <a:folHlink>
        <a:srgbClr val="7773B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1865</Words>
  <Application>Microsoft Office PowerPoint</Application>
  <PresentationFormat>On-screen Show (16:9)</PresentationFormat>
  <Paragraphs>321</Paragraphs>
  <Slides>35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Ultrasound Applications Essentials and Image Artifacts</vt:lpstr>
      <vt:lpstr>Importance of Knowledge</vt:lpstr>
      <vt:lpstr>System Display Settings</vt:lpstr>
      <vt:lpstr>Pop Quiz</vt:lpstr>
      <vt:lpstr>Transducer / Probe / Scanhead Types</vt:lpstr>
      <vt:lpstr>Transducer Construction</vt:lpstr>
      <vt:lpstr>Transducer Construction (cont.)</vt:lpstr>
      <vt:lpstr>Image Resolution</vt:lpstr>
      <vt:lpstr>Transducer Designations</vt:lpstr>
      <vt:lpstr>B-Mode Imaging</vt:lpstr>
      <vt:lpstr>3D / 4D / Volume Imaging</vt:lpstr>
      <vt:lpstr>M-Mode Imaging</vt:lpstr>
      <vt:lpstr>Doppler Mode</vt:lpstr>
      <vt:lpstr>Doppler Aliasing</vt:lpstr>
      <vt:lpstr>Color Doppler Aliasing</vt:lpstr>
      <vt:lpstr>Applications / Presets</vt:lpstr>
      <vt:lpstr>Power / Acoustic Output</vt:lpstr>
      <vt:lpstr>Gain</vt:lpstr>
      <vt:lpstr>DGC / TGC / LGC</vt:lpstr>
      <vt:lpstr>Transducer Frequency</vt:lpstr>
      <vt:lpstr>Transducer Frequency</vt:lpstr>
      <vt:lpstr>Harmonics</vt:lpstr>
      <vt:lpstr>Dynamic Range</vt:lpstr>
      <vt:lpstr>Dynamic Range</vt:lpstr>
      <vt:lpstr>Focal / Transmit Zones</vt:lpstr>
      <vt:lpstr>Frame Rate</vt:lpstr>
      <vt:lpstr>Space Time / Resolution</vt:lpstr>
      <vt:lpstr>Edge / Pre-Processing</vt:lpstr>
      <vt:lpstr>Persistence / Frame Averaging</vt:lpstr>
      <vt:lpstr>Post Processing / Gray Map</vt:lpstr>
      <vt:lpstr>Speckle Reduction Imaging</vt:lpstr>
      <vt:lpstr>Compound Imaging</vt:lpstr>
      <vt:lpstr>Troubleshooting Artifacts</vt:lpstr>
      <vt:lpstr>Troubleshooting Image Noise</vt:lpstr>
      <vt:lpstr>Thank You!</vt:lpstr>
    </vt:vector>
  </TitlesOfParts>
  <Company>Elias / Savion Advertising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Armstrong</dc:creator>
  <cp:lastModifiedBy>Matt Tomory</cp:lastModifiedBy>
  <cp:revision>32</cp:revision>
  <dcterms:created xsi:type="dcterms:W3CDTF">2018-01-10T20:11:05Z</dcterms:created>
  <dcterms:modified xsi:type="dcterms:W3CDTF">2018-03-14T15:52:24Z</dcterms:modified>
</cp:coreProperties>
</file>