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handoutMasterIdLst>
    <p:handoutMasterId r:id="rId40"/>
  </p:handoutMasterIdLst>
  <p:sldIdLst>
    <p:sldId id="303" r:id="rId2"/>
    <p:sldId id="266" r:id="rId3"/>
    <p:sldId id="267" r:id="rId4"/>
    <p:sldId id="268" r:id="rId5"/>
    <p:sldId id="269" r:id="rId6"/>
    <p:sldId id="270" r:id="rId7"/>
    <p:sldId id="271" r:id="rId8"/>
    <p:sldId id="272" r:id="rId9"/>
    <p:sldId id="273" r:id="rId10"/>
    <p:sldId id="274" r:id="rId11"/>
    <p:sldId id="275" r:id="rId12"/>
    <p:sldId id="276" r:id="rId13"/>
    <p:sldId id="295" r:id="rId14"/>
    <p:sldId id="292" r:id="rId15"/>
    <p:sldId id="293" r:id="rId16"/>
    <p:sldId id="294" r:id="rId17"/>
    <p:sldId id="289" r:id="rId18"/>
    <p:sldId id="290" r:id="rId19"/>
    <p:sldId id="277" r:id="rId20"/>
    <p:sldId id="278" r:id="rId21"/>
    <p:sldId id="279" r:id="rId22"/>
    <p:sldId id="280" r:id="rId23"/>
    <p:sldId id="281" r:id="rId24"/>
    <p:sldId id="282" r:id="rId25"/>
    <p:sldId id="283" r:id="rId26"/>
    <p:sldId id="284" r:id="rId27"/>
    <p:sldId id="285" r:id="rId28"/>
    <p:sldId id="286" r:id="rId29"/>
    <p:sldId id="301" r:id="rId30"/>
    <p:sldId id="297" r:id="rId31"/>
    <p:sldId id="296" r:id="rId32"/>
    <p:sldId id="302" r:id="rId33"/>
    <p:sldId id="287" r:id="rId34"/>
    <p:sldId id="304" r:id="rId35"/>
    <p:sldId id="305" r:id="rId36"/>
    <p:sldId id="306" r:id="rId37"/>
    <p:sldId id="288" r:id="rId38"/>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9" autoAdjust="0"/>
    <p:restoredTop sz="89631" autoAdjust="0"/>
  </p:normalViewPr>
  <p:slideViewPr>
    <p:cSldViewPr snapToGrid="0">
      <p:cViewPr varScale="1">
        <p:scale>
          <a:sx n="77" d="100"/>
          <a:sy n="77" d="100"/>
        </p:scale>
        <p:origin x="894" y="9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 Id="rId4"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2222A8-2BE8-D04D-9C8A-71C707C44A32}" type="doc">
      <dgm:prSet loTypeId="urn:microsoft.com/office/officeart/2005/8/layout/pList2#1" loCatId="" qsTypeId="urn:microsoft.com/office/officeart/2005/8/quickstyle/simple4" qsCatId="simple" csTypeId="urn:microsoft.com/office/officeart/2005/8/colors/accent1_2" csCatId="accent1" phldr="1"/>
      <dgm:spPr/>
    </dgm:pt>
    <dgm:pt modelId="{3D20F692-0F4A-3642-9E0E-CEF27BAFABB1}">
      <dgm:prSet phldrT="[Text]"/>
      <dgm:spPr/>
      <dgm:t>
        <a:bodyPr/>
        <a:lstStyle/>
        <a:p>
          <a:r>
            <a:rPr lang="en-US" dirty="0"/>
            <a:t>Carol Davis Smith</a:t>
          </a:r>
        </a:p>
      </dgm:t>
    </dgm:pt>
    <dgm:pt modelId="{0F85A9D0-284F-5645-ADF5-A35B3BD3532E}" type="parTrans" cxnId="{6C9DB251-1072-4F48-A1A9-D6145A2E0E27}">
      <dgm:prSet/>
      <dgm:spPr/>
      <dgm:t>
        <a:bodyPr/>
        <a:lstStyle/>
        <a:p>
          <a:endParaRPr lang="en-US"/>
        </a:p>
      </dgm:t>
    </dgm:pt>
    <dgm:pt modelId="{4F5444E4-AC63-0243-8585-BEC91016DD76}" type="sibTrans" cxnId="{6C9DB251-1072-4F48-A1A9-D6145A2E0E27}">
      <dgm:prSet/>
      <dgm:spPr/>
      <dgm:t>
        <a:bodyPr/>
        <a:lstStyle/>
        <a:p>
          <a:endParaRPr lang="en-US"/>
        </a:p>
      </dgm:t>
    </dgm:pt>
    <dgm:pt modelId="{AA334A03-E1D2-5949-91E6-E9A8A0127489}">
      <dgm:prSet phldrT="[Text]"/>
      <dgm:spPr/>
      <dgm:t>
        <a:bodyPr/>
        <a:lstStyle/>
        <a:p>
          <a:r>
            <a:rPr lang="en-US" dirty="0"/>
            <a:t>Erin Sparnon</a:t>
          </a:r>
        </a:p>
      </dgm:t>
    </dgm:pt>
    <dgm:pt modelId="{FDCC74C1-C849-924F-B2FA-9CD20678464F}" type="parTrans" cxnId="{876F6291-73A2-284A-A3D4-61F4EBD793A1}">
      <dgm:prSet/>
      <dgm:spPr/>
      <dgm:t>
        <a:bodyPr/>
        <a:lstStyle/>
        <a:p>
          <a:endParaRPr lang="en-US"/>
        </a:p>
      </dgm:t>
    </dgm:pt>
    <dgm:pt modelId="{BE98C460-E1D4-D84D-A004-D1A88146456B}" type="sibTrans" cxnId="{876F6291-73A2-284A-A3D4-61F4EBD793A1}">
      <dgm:prSet/>
      <dgm:spPr/>
      <dgm:t>
        <a:bodyPr/>
        <a:lstStyle/>
        <a:p>
          <a:endParaRPr lang="en-US"/>
        </a:p>
      </dgm:t>
    </dgm:pt>
    <dgm:pt modelId="{8F25230A-C94C-314D-BAA7-DFC2C8E2B584}">
      <dgm:prSet phldrT="[Text]"/>
      <dgm:spPr/>
      <dgm:t>
        <a:bodyPr/>
        <a:lstStyle/>
        <a:p>
          <a:r>
            <a:rPr lang="en-US" dirty="0"/>
            <a:t>Nancy Pressly</a:t>
          </a:r>
        </a:p>
      </dgm:t>
    </dgm:pt>
    <dgm:pt modelId="{C9B5BA94-08B0-D841-BDC1-A16431D7ECF3}" type="parTrans" cxnId="{8A7EF318-E9AA-364E-804B-C51E1C41DA8E}">
      <dgm:prSet/>
      <dgm:spPr/>
      <dgm:t>
        <a:bodyPr/>
        <a:lstStyle/>
        <a:p>
          <a:endParaRPr lang="en-US"/>
        </a:p>
      </dgm:t>
    </dgm:pt>
    <dgm:pt modelId="{18018DBA-50FA-2C4A-95D4-0A0548E51AE1}" type="sibTrans" cxnId="{8A7EF318-E9AA-364E-804B-C51E1C41DA8E}">
      <dgm:prSet/>
      <dgm:spPr/>
      <dgm:t>
        <a:bodyPr/>
        <a:lstStyle/>
        <a:p>
          <a:endParaRPr lang="en-US"/>
        </a:p>
      </dgm:t>
    </dgm:pt>
    <dgm:pt modelId="{3F0437B1-620E-A749-832F-636B8535CA1C}">
      <dgm:prSet phldrT="[Text]"/>
      <dgm:spPr/>
      <dgm:t>
        <a:bodyPr/>
        <a:lstStyle/>
        <a:p>
          <a:r>
            <a:rPr lang="en-US" dirty="0"/>
            <a:t>Sam Jacques</a:t>
          </a:r>
        </a:p>
      </dgm:t>
    </dgm:pt>
    <dgm:pt modelId="{8A5792A7-C855-A045-8817-D1D5ADF9798A}" type="parTrans" cxnId="{ED932FE8-F7DB-5041-AE20-D486C7670432}">
      <dgm:prSet/>
      <dgm:spPr/>
      <dgm:t>
        <a:bodyPr/>
        <a:lstStyle/>
        <a:p>
          <a:endParaRPr lang="en-US"/>
        </a:p>
      </dgm:t>
    </dgm:pt>
    <dgm:pt modelId="{45BA7640-E280-FD40-8ECE-F9B06F533E1D}" type="sibTrans" cxnId="{ED932FE8-F7DB-5041-AE20-D486C7670432}">
      <dgm:prSet/>
      <dgm:spPr/>
      <dgm:t>
        <a:bodyPr/>
        <a:lstStyle/>
        <a:p>
          <a:endParaRPr lang="en-US"/>
        </a:p>
      </dgm:t>
    </dgm:pt>
    <dgm:pt modelId="{3E067173-EC68-C349-91DC-F900C19E8990}" type="pres">
      <dgm:prSet presAssocID="{A62222A8-2BE8-D04D-9C8A-71C707C44A32}" presName="Name0" presStyleCnt="0">
        <dgm:presLayoutVars>
          <dgm:dir/>
          <dgm:resizeHandles val="exact"/>
        </dgm:presLayoutVars>
      </dgm:prSet>
      <dgm:spPr/>
    </dgm:pt>
    <dgm:pt modelId="{40585A0C-FCFB-2441-A86B-F3E27D7D1FF9}" type="pres">
      <dgm:prSet presAssocID="{A62222A8-2BE8-D04D-9C8A-71C707C44A32}" presName="bkgdShp" presStyleLbl="alignAccFollowNode1" presStyleIdx="0" presStyleCnt="1" custLinFactNeighborX="-3320" custLinFactNeighborY="-4918"/>
      <dgm:spPr/>
    </dgm:pt>
    <dgm:pt modelId="{6964116B-A61E-AB4E-9A3D-E4664E804BCD}" type="pres">
      <dgm:prSet presAssocID="{A62222A8-2BE8-D04D-9C8A-71C707C44A32}" presName="linComp" presStyleCnt="0"/>
      <dgm:spPr/>
    </dgm:pt>
    <dgm:pt modelId="{36A364AD-3EBE-314A-82CB-05B05C24D7C6}" type="pres">
      <dgm:prSet presAssocID="{3D20F692-0F4A-3642-9E0E-CEF27BAFABB1}" presName="compNode" presStyleCnt="0"/>
      <dgm:spPr/>
    </dgm:pt>
    <dgm:pt modelId="{8163C615-1ECF-5649-8C8E-ABD2410836CE}" type="pres">
      <dgm:prSet presAssocID="{3D20F692-0F4A-3642-9E0E-CEF27BAFABB1}" presName="node" presStyleLbl="node1" presStyleIdx="0" presStyleCnt="4">
        <dgm:presLayoutVars>
          <dgm:bulletEnabled val="1"/>
        </dgm:presLayoutVars>
      </dgm:prSet>
      <dgm:spPr/>
      <dgm:t>
        <a:bodyPr/>
        <a:lstStyle/>
        <a:p>
          <a:endParaRPr lang="en-US"/>
        </a:p>
      </dgm:t>
    </dgm:pt>
    <dgm:pt modelId="{7FC1BB85-A352-3D4D-9864-21AE02FF67B5}" type="pres">
      <dgm:prSet presAssocID="{3D20F692-0F4A-3642-9E0E-CEF27BAFABB1}" presName="invisiNode" presStyleLbl="node1" presStyleIdx="0" presStyleCnt="4"/>
      <dgm:spPr/>
    </dgm:pt>
    <dgm:pt modelId="{71DFF11A-D9C5-2845-BCC4-A582104B695F}" type="pres">
      <dgm:prSet presAssocID="{3D20F692-0F4A-3642-9E0E-CEF27BAFABB1}"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5024AE49-609F-144A-98B2-2A791445B58E}" type="pres">
      <dgm:prSet presAssocID="{4F5444E4-AC63-0243-8585-BEC91016DD76}" presName="sibTrans" presStyleLbl="sibTrans2D1" presStyleIdx="0" presStyleCnt="0"/>
      <dgm:spPr/>
      <dgm:t>
        <a:bodyPr/>
        <a:lstStyle/>
        <a:p>
          <a:endParaRPr lang="en-US"/>
        </a:p>
      </dgm:t>
    </dgm:pt>
    <dgm:pt modelId="{11D93EF1-57FA-8342-934D-6C4F724E9F2D}" type="pres">
      <dgm:prSet presAssocID="{3F0437B1-620E-A749-832F-636B8535CA1C}" presName="compNode" presStyleCnt="0"/>
      <dgm:spPr/>
    </dgm:pt>
    <dgm:pt modelId="{5536E060-67CC-7B4E-A060-EDAC54F0DF58}" type="pres">
      <dgm:prSet presAssocID="{3F0437B1-620E-A749-832F-636B8535CA1C}" presName="node" presStyleLbl="node1" presStyleIdx="1" presStyleCnt="4">
        <dgm:presLayoutVars>
          <dgm:bulletEnabled val="1"/>
        </dgm:presLayoutVars>
      </dgm:prSet>
      <dgm:spPr/>
      <dgm:t>
        <a:bodyPr/>
        <a:lstStyle/>
        <a:p>
          <a:endParaRPr lang="en-US"/>
        </a:p>
      </dgm:t>
    </dgm:pt>
    <dgm:pt modelId="{8FBF1DDF-3288-3246-BE95-8B94C32B0C5A}" type="pres">
      <dgm:prSet presAssocID="{3F0437B1-620E-A749-832F-636B8535CA1C}" presName="invisiNode" presStyleLbl="node1" presStyleIdx="1" presStyleCnt="4"/>
      <dgm:spPr/>
    </dgm:pt>
    <dgm:pt modelId="{538F712E-2101-FB4A-8208-1507D1E4ADBC}" type="pres">
      <dgm:prSet presAssocID="{3F0437B1-620E-A749-832F-636B8535CA1C}" presName="imagNode"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620F34E4-FD2A-654C-93F4-95613171D780}" type="pres">
      <dgm:prSet presAssocID="{45BA7640-E280-FD40-8ECE-F9B06F533E1D}" presName="sibTrans" presStyleLbl="sibTrans2D1" presStyleIdx="0" presStyleCnt="0"/>
      <dgm:spPr/>
      <dgm:t>
        <a:bodyPr/>
        <a:lstStyle/>
        <a:p>
          <a:endParaRPr lang="en-US"/>
        </a:p>
      </dgm:t>
    </dgm:pt>
    <dgm:pt modelId="{CC1A8A20-50BC-5E43-9D42-E28F11B52146}" type="pres">
      <dgm:prSet presAssocID="{AA334A03-E1D2-5949-91E6-E9A8A0127489}" presName="compNode" presStyleCnt="0"/>
      <dgm:spPr/>
    </dgm:pt>
    <dgm:pt modelId="{901B7416-0FE8-A145-B10F-9A8078F3CFFD}" type="pres">
      <dgm:prSet presAssocID="{AA334A03-E1D2-5949-91E6-E9A8A0127489}" presName="node" presStyleLbl="node1" presStyleIdx="2" presStyleCnt="4">
        <dgm:presLayoutVars>
          <dgm:bulletEnabled val="1"/>
        </dgm:presLayoutVars>
      </dgm:prSet>
      <dgm:spPr/>
      <dgm:t>
        <a:bodyPr/>
        <a:lstStyle/>
        <a:p>
          <a:endParaRPr lang="en-US"/>
        </a:p>
      </dgm:t>
    </dgm:pt>
    <dgm:pt modelId="{420A4F2C-4586-2740-88DA-4AE19C8CA1C1}" type="pres">
      <dgm:prSet presAssocID="{AA334A03-E1D2-5949-91E6-E9A8A0127489}" presName="invisiNode" presStyleLbl="node1" presStyleIdx="2" presStyleCnt="4"/>
      <dgm:spPr/>
    </dgm:pt>
    <dgm:pt modelId="{329A02BF-8080-0841-8F9D-E82893842B0E}" type="pres">
      <dgm:prSet presAssocID="{AA334A03-E1D2-5949-91E6-E9A8A0127489}" presName="imagNode"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E3FF3240-D30A-FB4A-B7F1-D3D60CAE34B2}" type="pres">
      <dgm:prSet presAssocID="{BE98C460-E1D4-D84D-A004-D1A88146456B}" presName="sibTrans" presStyleLbl="sibTrans2D1" presStyleIdx="0" presStyleCnt="0"/>
      <dgm:spPr/>
      <dgm:t>
        <a:bodyPr/>
        <a:lstStyle/>
        <a:p>
          <a:endParaRPr lang="en-US"/>
        </a:p>
      </dgm:t>
    </dgm:pt>
    <dgm:pt modelId="{67E316E8-5C6D-714F-86DA-537DF4644F1A}" type="pres">
      <dgm:prSet presAssocID="{8F25230A-C94C-314D-BAA7-DFC2C8E2B584}" presName="compNode" presStyleCnt="0"/>
      <dgm:spPr/>
    </dgm:pt>
    <dgm:pt modelId="{30F734FB-8EB3-1943-A78B-3851C70F0448}" type="pres">
      <dgm:prSet presAssocID="{8F25230A-C94C-314D-BAA7-DFC2C8E2B584}" presName="node" presStyleLbl="node1" presStyleIdx="3" presStyleCnt="4">
        <dgm:presLayoutVars>
          <dgm:bulletEnabled val="1"/>
        </dgm:presLayoutVars>
      </dgm:prSet>
      <dgm:spPr/>
      <dgm:t>
        <a:bodyPr/>
        <a:lstStyle/>
        <a:p>
          <a:endParaRPr lang="en-US"/>
        </a:p>
      </dgm:t>
    </dgm:pt>
    <dgm:pt modelId="{710B4C53-0A9C-904C-81ED-406C3336ED81}" type="pres">
      <dgm:prSet presAssocID="{8F25230A-C94C-314D-BAA7-DFC2C8E2B584}" presName="invisiNode" presStyleLbl="node1" presStyleIdx="3" presStyleCnt="4"/>
      <dgm:spPr/>
    </dgm:pt>
    <dgm:pt modelId="{AB0C4B8C-DAB7-9946-88D7-4DB4A9502B44}" type="pres">
      <dgm:prSet presAssocID="{8F25230A-C94C-314D-BAA7-DFC2C8E2B584}"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Lst>
  <dgm:cxnLst>
    <dgm:cxn modelId="{876F6291-73A2-284A-A3D4-61F4EBD793A1}" srcId="{A62222A8-2BE8-D04D-9C8A-71C707C44A32}" destId="{AA334A03-E1D2-5949-91E6-E9A8A0127489}" srcOrd="2" destOrd="0" parTransId="{FDCC74C1-C849-924F-B2FA-9CD20678464F}" sibTransId="{BE98C460-E1D4-D84D-A004-D1A88146456B}"/>
    <dgm:cxn modelId="{6C9DB251-1072-4F48-A1A9-D6145A2E0E27}" srcId="{A62222A8-2BE8-D04D-9C8A-71C707C44A32}" destId="{3D20F692-0F4A-3642-9E0E-CEF27BAFABB1}" srcOrd="0" destOrd="0" parTransId="{0F85A9D0-284F-5645-ADF5-A35B3BD3532E}" sibTransId="{4F5444E4-AC63-0243-8585-BEC91016DD76}"/>
    <dgm:cxn modelId="{BAD97889-A934-A341-91FE-8A4E378A46CA}" type="presOf" srcId="{8F25230A-C94C-314D-BAA7-DFC2C8E2B584}" destId="{30F734FB-8EB3-1943-A78B-3851C70F0448}" srcOrd="0" destOrd="0" presId="urn:microsoft.com/office/officeart/2005/8/layout/pList2#1"/>
    <dgm:cxn modelId="{BEDE1F13-704E-D845-9222-9168FB1C1C0F}" type="presOf" srcId="{3D20F692-0F4A-3642-9E0E-CEF27BAFABB1}" destId="{8163C615-1ECF-5649-8C8E-ABD2410836CE}" srcOrd="0" destOrd="0" presId="urn:microsoft.com/office/officeart/2005/8/layout/pList2#1"/>
    <dgm:cxn modelId="{8A7EF318-E9AA-364E-804B-C51E1C41DA8E}" srcId="{A62222A8-2BE8-D04D-9C8A-71C707C44A32}" destId="{8F25230A-C94C-314D-BAA7-DFC2C8E2B584}" srcOrd="3" destOrd="0" parTransId="{C9B5BA94-08B0-D841-BDC1-A16431D7ECF3}" sibTransId="{18018DBA-50FA-2C4A-95D4-0A0548E51AE1}"/>
    <dgm:cxn modelId="{190D7059-20CC-B44D-98F9-95A1C4E5D704}" type="presOf" srcId="{3F0437B1-620E-A749-832F-636B8535CA1C}" destId="{5536E060-67CC-7B4E-A060-EDAC54F0DF58}" srcOrd="0" destOrd="0" presId="urn:microsoft.com/office/officeart/2005/8/layout/pList2#1"/>
    <dgm:cxn modelId="{A2AF5BC3-D67B-B148-ADF5-F191CE3F44E2}" type="presOf" srcId="{BE98C460-E1D4-D84D-A004-D1A88146456B}" destId="{E3FF3240-D30A-FB4A-B7F1-D3D60CAE34B2}" srcOrd="0" destOrd="0" presId="urn:microsoft.com/office/officeart/2005/8/layout/pList2#1"/>
    <dgm:cxn modelId="{EC2218BD-B4B2-8246-9543-520E2ABFD818}" type="presOf" srcId="{45BA7640-E280-FD40-8ECE-F9B06F533E1D}" destId="{620F34E4-FD2A-654C-93F4-95613171D780}" srcOrd="0" destOrd="0" presId="urn:microsoft.com/office/officeart/2005/8/layout/pList2#1"/>
    <dgm:cxn modelId="{7C732A53-5F2E-0441-8596-0B81C6F85176}" type="presOf" srcId="{4F5444E4-AC63-0243-8585-BEC91016DD76}" destId="{5024AE49-609F-144A-98B2-2A791445B58E}" srcOrd="0" destOrd="0" presId="urn:microsoft.com/office/officeart/2005/8/layout/pList2#1"/>
    <dgm:cxn modelId="{ED932FE8-F7DB-5041-AE20-D486C7670432}" srcId="{A62222A8-2BE8-D04D-9C8A-71C707C44A32}" destId="{3F0437B1-620E-A749-832F-636B8535CA1C}" srcOrd="1" destOrd="0" parTransId="{8A5792A7-C855-A045-8817-D1D5ADF9798A}" sibTransId="{45BA7640-E280-FD40-8ECE-F9B06F533E1D}"/>
    <dgm:cxn modelId="{DB9391F1-EAA3-8F42-8C18-AC09810DFAC7}" type="presOf" srcId="{A62222A8-2BE8-D04D-9C8A-71C707C44A32}" destId="{3E067173-EC68-C349-91DC-F900C19E8990}" srcOrd="0" destOrd="0" presId="urn:microsoft.com/office/officeart/2005/8/layout/pList2#1"/>
    <dgm:cxn modelId="{A5751DDC-A0A0-474F-B835-47DFCF0B0E84}" type="presOf" srcId="{AA334A03-E1D2-5949-91E6-E9A8A0127489}" destId="{901B7416-0FE8-A145-B10F-9A8078F3CFFD}" srcOrd="0" destOrd="0" presId="urn:microsoft.com/office/officeart/2005/8/layout/pList2#1"/>
    <dgm:cxn modelId="{BCDDB1CE-5962-D74F-B6A6-3C8439002F37}" type="presParOf" srcId="{3E067173-EC68-C349-91DC-F900C19E8990}" destId="{40585A0C-FCFB-2441-A86B-F3E27D7D1FF9}" srcOrd="0" destOrd="0" presId="urn:microsoft.com/office/officeart/2005/8/layout/pList2#1"/>
    <dgm:cxn modelId="{F7E5AE88-B44B-DA4E-98BF-C34E3328D775}" type="presParOf" srcId="{3E067173-EC68-C349-91DC-F900C19E8990}" destId="{6964116B-A61E-AB4E-9A3D-E4664E804BCD}" srcOrd="1" destOrd="0" presId="urn:microsoft.com/office/officeart/2005/8/layout/pList2#1"/>
    <dgm:cxn modelId="{F31B66DC-28FF-7947-A894-8023EBDB2BA8}" type="presParOf" srcId="{6964116B-A61E-AB4E-9A3D-E4664E804BCD}" destId="{36A364AD-3EBE-314A-82CB-05B05C24D7C6}" srcOrd="0" destOrd="0" presId="urn:microsoft.com/office/officeart/2005/8/layout/pList2#1"/>
    <dgm:cxn modelId="{928D0E86-C234-FD44-8F78-B24968956C74}" type="presParOf" srcId="{36A364AD-3EBE-314A-82CB-05B05C24D7C6}" destId="{8163C615-1ECF-5649-8C8E-ABD2410836CE}" srcOrd="0" destOrd="0" presId="urn:microsoft.com/office/officeart/2005/8/layout/pList2#1"/>
    <dgm:cxn modelId="{3BF2841A-6E75-0A4F-A922-BCECF9FF0637}" type="presParOf" srcId="{36A364AD-3EBE-314A-82CB-05B05C24D7C6}" destId="{7FC1BB85-A352-3D4D-9864-21AE02FF67B5}" srcOrd="1" destOrd="0" presId="urn:microsoft.com/office/officeart/2005/8/layout/pList2#1"/>
    <dgm:cxn modelId="{1B26D1DF-0E3A-4646-90AE-1743F9BA1F93}" type="presParOf" srcId="{36A364AD-3EBE-314A-82CB-05B05C24D7C6}" destId="{71DFF11A-D9C5-2845-BCC4-A582104B695F}" srcOrd="2" destOrd="0" presId="urn:microsoft.com/office/officeart/2005/8/layout/pList2#1"/>
    <dgm:cxn modelId="{2B4A15A9-626C-C04F-88DF-64A55566C113}" type="presParOf" srcId="{6964116B-A61E-AB4E-9A3D-E4664E804BCD}" destId="{5024AE49-609F-144A-98B2-2A791445B58E}" srcOrd="1" destOrd="0" presId="urn:microsoft.com/office/officeart/2005/8/layout/pList2#1"/>
    <dgm:cxn modelId="{6B414197-8DCB-874B-9AFA-A1B3DCBD7D00}" type="presParOf" srcId="{6964116B-A61E-AB4E-9A3D-E4664E804BCD}" destId="{11D93EF1-57FA-8342-934D-6C4F724E9F2D}" srcOrd="2" destOrd="0" presId="urn:microsoft.com/office/officeart/2005/8/layout/pList2#1"/>
    <dgm:cxn modelId="{A741CEFC-E316-7B43-8BA5-8CD5D0367C73}" type="presParOf" srcId="{11D93EF1-57FA-8342-934D-6C4F724E9F2D}" destId="{5536E060-67CC-7B4E-A060-EDAC54F0DF58}" srcOrd="0" destOrd="0" presId="urn:microsoft.com/office/officeart/2005/8/layout/pList2#1"/>
    <dgm:cxn modelId="{DF7AF866-F26B-0E45-B44C-DDA6277FBDE2}" type="presParOf" srcId="{11D93EF1-57FA-8342-934D-6C4F724E9F2D}" destId="{8FBF1DDF-3288-3246-BE95-8B94C32B0C5A}" srcOrd="1" destOrd="0" presId="urn:microsoft.com/office/officeart/2005/8/layout/pList2#1"/>
    <dgm:cxn modelId="{D17EDC45-3DF5-804E-BBBA-53859D26869E}" type="presParOf" srcId="{11D93EF1-57FA-8342-934D-6C4F724E9F2D}" destId="{538F712E-2101-FB4A-8208-1507D1E4ADBC}" srcOrd="2" destOrd="0" presId="urn:microsoft.com/office/officeart/2005/8/layout/pList2#1"/>
    <dgm:cxn modelId="{BE0AA55D-AE9C-7548-8343-AA23C7068EE6}" type="presParOf" srcId="{6964116B-A61E-AB4E-9A3D-E4664E804BCD}" destId="{620F34E4-FD2A-654C-93F4-95613171D780}" srcOrd="3" destOrd="0" presId="urn:microsoft.com/office/officeart/2005/8/layout/pList2#1"/>
    <dgm:cxn modelId="{196310E8-2BAF-4649-A4AA-B240802C6708}" type="presParOf" srcId="{6964116B-A61E-AB4E-9A3D-E4664E804BCD}" destId="{CC1A8A20-50BC-5E43-9D42-E28F11B52146}" srcOrd="4" destOrd="0" presId="urn:microsoft.com/office/officeart/2005/8/layout/pList2#1"/>
    <dgm:cxn modelId="{53CC9D6C-3FF7-2E47-BA90-EEC9F4C0C758}" type="presParOf" srcId="{CC1A8A20-50BC-5E43-9D42-E28F11B52146}" destId="{901B7416-0FE8-A145-B10F-9A8078F3CFFD}" srcOrd="0" destOrd="0" presId="urn:microsoft.com/office/officeart/2005/8/layout/pList2#1"/>
    <dgm:cxn modelId="{0D370B46-E530-F34E-A4EB-F770EA3AAA22}" type="presParOf" srcId="{CC1A8A20-50BC-5E43-9D42-E28F11B52146}" destId="{420A4F2C-4586-2740-88DA-4AE19C8CA1C1}" srcOrd="1" destOrd="0" presId="urn:microsoft.com/office/officeart/2005/8/layout/pList2#1"/>
    <dgm:cxn modelId="{00B18BB4-EBDE-9346-AC28-DFFD87DCD2D8}" type="presParOf" srcId="{CC1A8A20-50BC-5E43-9D42-E28F11B52146}" destId="{329A02BF-8080-0841-8F9D-E82893842B0E}" srcOrd="2" destOrd="0" presId="urn:microsoft.com/office/officeart/2005/8/layout/pList2#1"/>
    <dgm:cxn modelId="{2944F0B8-AE0B-E249-9257-CFC31C22CCA6}" type="presParOf" srcId="{6964116B-A61E-AB4E-9A3D-E4664E804BCD}" destId="{E3FF3240-D30A-FB4A-B7F1-D3D60CAE34B2}" srcOrd="5" destOrd="0" presId="urn:microsoft.com/office/officeart/2005/8/layout/pList2#1"/>
    <dgm:cxn modelId="{54DE6082-F112-B541-9310-B7411BC02943}" type="presParOf" srcId="{6964116B-A61E-AB4E-9A3D-E4664E804BCD}" destId="{67E316E8-5C6D-714F-86DA-537DF4644F1A}" srcOrd="6" destOrd="0" presId="urn:microsoft.com/office/officeart/2005/8/layout/pList2#1"/>
    <dgm:cxn modelId="{160C6CF9-2E93-C74C-AA75-F4001D244FFC}" type="presParOf" srcId="{67E316E8-5C6D-714F-86DA-537DF4644F1A}" destId="{30F734FB-8EB3-1943-A78B-3851C70F0448}" srcOrd="0" destOrd="0" presId="urn:microsoft.com/office/officeart/2005/8/layout/pList2#1"/>
    <dgm:cxn modelId="{AEFA3050-61FD-8A4C-B8AD-FDCBF6B468C6}" type="presParOf" srcId="{67E316E8-5C6D-714F-86DA-537DF4644F1A}" destId="{710B4C53-0A9C-904C-81ED-406C3336ED81}" srcOrd="1" destOrd="0" presId="urn:microsoft.com/office/officeart/2005/8/layout/pList2#1"/>
    <dgm:cxn modelId="{DFAA07DA-959D-4D40-9168-8C29E169C6C7}" type="presParOf" srcId="{67E316E8-5C6D-714F-86DA-537DF4644F1A}" destId="{AB0C4B8C-DAB7-9946-88D7-4DB4A9502B44}"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585A0C-FCFB-2441-A86B-F3E27D7D1FF9}">
      <dsp:nvSpPr>
        <dsp:cNvPr id="0" name=""/>
        <dsp:cNvSpPr/>
      </dsp:nvSpPr>
      <dsp:spPr>
        <a:xfrm>
          <a:off x="0" y="0"/>
          <a:ext cx="8128000" cy="2104556"/>
        </a:xfrm>
        <a:prstGeom prst="roundRect">
          <a:avLst>
            <a:gd name="adj" fmla="val 10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71DFF11A-D9C5-2845-BCC4-A582104B695F}">
      <dsp:nvSpPr>
        <dsp:cNvPr id="0" name=""/>
        <dsp:cNvSpPr/>
      </dsp:nvSpPr>
      <dsp:spPr>
        <a:xfrm>
          <a:off x="246078" y="280607"/>
          <a:ext cx="1775777" cy="154334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8163C615-1ECF-5649-8C8E-ABD2410836CE}">
      <dsp:nvSpPr>
        <dsp:cNvPr id="0" name=""/>
        <dsp:cNvSpPr/>
      </dsp:nvSpPr>
      <dsp:spPr>
        <a:xfrm rot="10800000">
          <a:off x="246078" y="2104556"/>
          <a:ext cx="1775777" cy="2572236"/>
        </a:xfrm>
        <a:prstGeom prst="round2SameRect">
          <a:avLst>
            <a:gd name="adj1" fmla="val 1050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sz="2900" kern="1200" dirty="0"/>
            <a:t>Carol Davis Smith</a:t>
          </a:r>
        </a:p>
      </dsp:txBody>
      <dsp:txXfrm rot="10800000">
        <a:off x="300689" y="2104556"/>
        <a:ext cx="1666555" cy="2517625"/>
      </dsp:txXfrm>
    </dsp:sp>
    <dsp:sp modelId="{538F712E-2101-FB4A-8208-1507D1E4ADBC}">
      <dsp:nvSpPr>
        <dsp:cNvPr id="0" name=""/>
        <dsp:cNvSpPr/>
      </dsp:nvSpPr>
      <dsp:spPr>
        <a:xfrm>
          <a:off x="2199433" y="280607"/>
          <a:ext cx="1775777" cy="154334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5536E060-67CC-7B4E-A060-EDAC54F0DF58}">
      <dsp:nvSpPr>
        <dsp:cNvPr id="0" name=""/>
        <dsp:cNvSpPr/>
      </dsp:nvSpPr>
      <dsp:spPr>
        <a:xfrm rot="10800000">
          <a:off x="2199433" y="2104556"/>
          <a:ext cx="1775777" cy="2572236"/>
        </a:xfrm>
        <a:prstGeom prst="round2SameRect">
          <a:avLst>
            <a:gd name="adj1" fmla="val 1050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sz="2900" kern="1200" dirty="0"/>
            <a:t>Sam Jacques</a:t>
          </a:r>
        </a:p>
      </dsp:txBody>
      <dsp:txXfrm rot="10800000">
        <a:off x="2254044" y="2104556"/>
        <a:ext cx="1666555" cy="2517625"/>
      </dsp:txXfrm>
    </dsp:sp>
    <dsp:sp modelId="{329A02BF-8080-0841-8F9D-E82893842B0E}">
      <dsp:nvSpPr>
        <dsp:cNvPr id="0" name=""/>
        <dsp:cNvSpPr/>
      </dsp:nvSpPr>
      <dsp:spPr>
        <a:xfrm>
          <a:off x="4152788" y="280607"/>
          <a:ext cx="1775777" cy="154334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901B7416-0FE8-A145-B10F-9A8078F3CFFD}">
      <dsp:nvSpPr>
        <dsp:cNvPr id="0" name=""/>
        <dsp:cNvSpPr/>
      </dsp:nvSpPr>
      <dsp:spPr>
        <a:xfrm rot="10800000">
          <a:off x="4152788" y="2104556"/>
          <a:ext cx="1775777" cy="2572236"/>
        </a:xfrm>
        <a:prstGeom prst="round2SameRect">
          <a:avLst>
            <a:gd name="adj1" fmla="val 1050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sz="2900" kern="1200" dirty="0"/>
            <a:t>Erin Sparnon</a:t>
          </a:r>
        </a:p>
      </dsp:txBody>
      <dsp:txXfrm rot="10800000">
        <a:off x="4207399" y="2104556"/>
        <a:ext cx="1666555" cy="2517625"/>
      </dsp:txXfrm>
    </dsp:sp>
    <dsp:sp modelId="{AB0C4B8C-DAB7-9946-88D7-4DB4A9502B44}">
      <dsp:nvSpPr>
        <dsp:cNvPr id="0" name=""/>
        <dsp:cNvSpPr/>
      </dsp:nvSpPr>
      <dsp:spPr>
        <a:xfrm>
          <a:off x="6106144" y="280607"/>
          <a:ext cx="1775777" cy="1543341"/>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1">
          <a:scrgbClr r="0" g="0" b="0"/>
        </a:fillRef>
        <a:effectRef idx="2">
          <a:scrgbClr r="0" g="0" b="0"/>
        </a:effectRef>
        <a:fontRef idx="minor"/>
      </dsp:style>
    </dsp:sp>
    <dsp:sp modelId="{30F734FB-8EB3-1943-A78B-3851C70F0448}">
      <dsp:nvSpPr>
        <dsp:cNvPr id="0" name=""/>
        <dsp:cNvSpPr/>
      </dsp:nvSpPr>
      <dsp:spPr>
        <a:xfrm rot="10800000">
          <a:off x="6106144" y="2104556"/>
          <a:ext cx="1775777" cy="2572236"/>
        </a:xfrm>
        <a:prstGeom prst="round2SameRect">
          <a:avLst>
            <a:gd name="adj1" fmla="val 10500"/>
            <a:gd name="adj2" fmla="val 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sz="2900" kern="1200" dirty="0"/>
            <a:t>Nancy Pressly</a:t>
          </a:r>
        </a:p>
      </dsp:txBody>
      <dsp:txXfrm rot="10800000">
        <a:off x="6160755" y="2104556"/>
        <a:ext cx="1666555" cy="2517625"/>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29" tIns="45715" rIns="91429" bIns="45715"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29" tIns="45715" rIns="91429" bIns="45715" rtlCol="0"/>
          <a:lstStyle>
            <a:lvl1pPr algn="r">
              <a:defRPr sz="1200"/>
            </a:lvl1pPr>
          </a:lstStyle>
          <a:p>
            <a:fld id="{BEE677D4-C00D-4006-AEE3-8223AA8B7C6F}" type="datetimeFigureOut">
              <a:rPr lang="en-US" smtClean="0"/>
              <a:pPr/>
              <a:t>4/1/2018</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29" tIns="45715" rIns="91429"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29" tIns="45715" rIns="91429" bIns="45715" rtlCol="0" anchor="b"/>
          <a:lstStyle>
            <a:lvl1pPr algn="r">
              <a:defRPr sz="1200"/>
            </a:lvl1pPr>
          </a:lstStyle>
          <a:p>
            <a:fld id="{03E7F39B-89B4-4BDE-890B-5CEF4231043F}" type="slidenum">
              <a:rPr lang="en-US" smtClean="0"/>
              <a:pPr/>
              <a:t>‹#›</a:t>
            </a:fld>
            <a:endParaRPr lang="en-US"/>
          </a:p>
        </p:txBody>
      </p:sp>
    </p:spTree>
    <p:extLst>
      <p:ext uri="{BB962C8B-B14F-4D97-AF65-F5344CB8AC3E}">
        <p14:creationId xmlns:p14="http://schemas.microsoft.com/office/powerpoint/2010/main" val="13105958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29" tIns="45715" rIns="91429" bIns="45715"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29" tIns="45715" rIns="91429" bIns="45715" rtlCol="0"/>
          <a:lstStyle>
            <a:lvl1pPr algn="r">
              <a:defRPr sz="1200"/>
            </a:lvl1pPr>
          </a:lstStyle>
          <a:p>
            <a:fld id="{D9D79147-F86C-45E8-9B05-9B59217A2AC1}" type="datetimeFigureOut">
              <a:rPr lang="en-US" smtClean="0"/>
              <a:pPr/>
              <a:t>4/1/2018</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29" tIns="45715" rIns="91429" bIns="45715"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29" tIns="45715" rIns="91429" bIns="4571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3"/>
          </a:xfrm>
          <a:prstGeom prst="rect">
            <a:avLst/>
          </a:prstGeom>
        </p:spPr>
        <p:txBody>
          <a:bodyPr vert="horz" lIns="91429" tIns="45715" rIns="91429"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8"/>
            <a:ext cx="2971800" cy="466433"/>
          </a:xfrm>
          <a:prstGeom prst="rect">
            <a:avLst/>
          </a:prstGeom>
        </p:spPr>
        <p:txBody>
          <a:bodyPr vert="horz" lIns="91429" tIns="45715" rIns="91429" bIns="45715" rtlCol="0" anchor="b"/>
          <a:lstStyle>
            <a:lvl1pPr algn="r">
              <a:defRPr sz="1200"/>
            </a:lvl1pPr>
          </a:lstStyle>
          <a:p>
            <a:fld id="{F8E2FED0-8B65-4544-A213-2129281B78B4}" type="slidenum">
              <a:rPr lang="en-US" smtClean="0"/>
              <a:pPr/>
              <a:t>‹#›</a:t>
            </a:fld>
            <a:endParaRPr lang="en-US"/>
          </a:p>
        </p:txBody>
      </p:sp>
    </p:spTree>
    <p:extLst>
      <p:ext uri="{BB962C8B-B14F-4D97-AF65-F5344CB8AC3E}">
        <p14:creationId xmlns:p14="http://schemas.microsoft.com/office/powerpoint/2010/main" val="1793317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E2FED0-8B65-4544-A213-2129281B78B4}" type="slidenum">
              <a:rPr lang="en-US" smtClean="0"/>
              <a:pPr/>
              <a:t>5</a:t>
            </a:fld>
            <a:endParaRPr lang="en-US"/>
          </a:p>
        </p:txBody>
      </p:sp>
    </p:spTree>
    <p:extLst>
      <p:ext uri="{BB962C8B-B14F-4D97-AF65-F5344CB8AC3E}">
        <p14:creationId xmlns:p14="http://schemas.microsoft.com/office/powerpoint/2010/main" val="3953711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E2FED0-8B65-4544-A213-2129281B78B4}" type="slidenum">
              <a:rPr lang="en-US" smtClean="0"/>
              <a:pPr/>
              <a:t>6</a:t>
            </a:fld>
            <a:endParaRPr lang="en-US"/>
          </a:p>
        </p:txBody>
      </p:sp>
    </p:spTree>
    <p:extLst>
      <p:ext uri="{BB962C8B-B14F-4D97-AF65-F5344CB8AC3E}">
        <p14:creationId xmlns:p14="http://schemas.microsoft.com/office/powerpoint/2010/main" val="1575380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previous</a:t>
            </a:r>
            <a:r>
              <a:rPr lang="en-US" baseline="0" dirty="0"/>
              <a:t> slide deck:</a:t>
            </a:r>
          </a:p>
          <a:p>
            <a:r>
              <a:rPr lang="en-US" dirty="0"/>
              <a:t>The percentage of female graduate students in engineering in 2001 was 20%. In 2014, the data showed that 39% of graduates in biomedical engineering were women.</a:t>
            </a:r>
            <a:endParaRPr lang="en-US" baseline="30000" dirty="0"/>
          </a:p>
          <a:p>
            <a:r>
              <a:rPr lang="en-US" dirty="0"/>
              <a:t>Doctoral degrees awarded to women in engineering increased from 11.6% to 17.6% of total degrees awarded between 1995 and 2004.</a:t>
            </a:r>
            <a:endParaRPr lang="en-US" baseline="30000" dirty="0"/>
          </a:p>
          <a:p>
            <a:r>
              <a:rPr lang="en-US" dirty="0"/>
              <a:t>The workforce remains as the area of highest under representation for women; only 11% of the engineering                                         workforce in 2003 were women.</a:t>
            </a:r>
          </a:p>
          <a:p>
            <a:endParaRPr lang="en-US" dirty="0"/>
          </a:p>
        </p:txBody>
      </p:sp>
      <p:sp>
        <p:nvSpPr>
          <p:cNvPr id="4" name="Slide Number Placeholder 3"/>
          <p:cNvSpPr>
            <a:spLocks noGrp="1"/>
          </p:cNvSpPr>
          <p:nvPr>
            <p:ph type="sldNum" sz="quarter" idx="10"/>
          </p:nvPr>
        </p:nvSpPr>
        <p:spPr/>
        <p:txBody>
          <a:bodyPr/>
          <a:lstStyle/>
          <a:p>
            <a:fld id="{F8E2FED0-8B65-4544-A213-2129281B78B4}" type="slidenum">
              <a:rPr lang="en-US" smtClean="0"/>
              <a:pPr/>
              <a:t>7</a:t>
            </a:fld>
            <a:endParaRPr lang="en-US"/>
          </a:p>
        </p:txBody>
      </p:sp>
    </p:spTree>
    <p:extLst>
      <p:ext uri="{BB962C8B-B14F-4D97-AF65-F5344CB8AC3E}">
        <p14:creationId xmlns:p14="http://schemas.microsoft.com/office/powerpoint/2010/main" val="3099952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E2FED0-8B65-4544-A213-2129281B78B4}" type="slidenum">
              <a:rPr lang="en-US" smtClean="0"/>
              <a:pPr/>
              <a:t>8</a:t>
            </a:fld>
            <a:endParaRPr lang="en-US"/>
          </a:p>
        </p:txBody>
      </p:sp>
    </p:spTree>
    <p:extLst>
      <p:ext uri="{BB962C8B-B14F-4D97-AF65-F5344CB8AC3E}">
        <p14:creationId xmlns:p14="http://schemas.microsoft.com/office/powerpoint/2010/main" val="1923506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Under Frank’s leadership per 2010,</a:t>
            </a:r>
            <a:r>
              <a:rPr lang="en-US" baseline="0" dirty="0"/>
              <a:t> 17 women graduates</a:t>
            </a:r>
            <a:endParaRPr lang="en-US" dirty="0"/>
          </a:p>
        </p:txBody>
      </p:sp>
      <p:sp>
        <p:nvSpPr>
          <p:cNvPr id="4" name="Slide Number Placeholder 3"/>
          <p:cNvSpPr>
            <a:spLocks noGrp="1"/>
          </p:cNvSpPr>
          <p:nvPr>
            <p:ph type="sldNum" sz="quarter" idx="10"/>
          </p:nvPr>
        </p:nvSpPr>
        <p:spPr/>
        <p:txBody>
          <a:bodyPr/>
          <a:lstStyle/>
          <a:p>
            <a:pPr>
              <a:defRPr/>
            </a:pPr>
            <a:fld id="{22A9760D-BA7F-44F9-B15B-905CE4794775}" type="slidenum">
              <a:rPr lang="en-US" smtClean="0"/>
              <a:pPr>
                <a:defRPr/>
              </a:pPr>
              <a:t>9</a:t>
            </a:fld>
            <a:endParaRPr lang="en-US"/>
          </a:p>
        </p:txBody>
      </p:sp>
    </p:spTree>
    <p:extLst>
      <p:ext uri="{BB962C8B-B14F-4D97-AF65-F5344CB8AC3E}">
        <p14:creationId xmlns:p14="http://schemas.microsoft.com/office/powerpoint/2010/main" val="1430816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Science, Technology, Engineering and Math: Education for Global Leadership</a:t>
            </a:r>
          </a:p>
          <a:p>
            <a:endParaRPr lang="en-US" b="1" dirty="0"/>
          </a:p>
          <a:p>
            <a:r>
              <a:rPr lang="en-US" dirty="0"/>
              <a:t>http://www.esa.doc.gov/sites/default/files/stemfinalyjuly14_1.pdf</a:t>
            </a:r>
          </a:p>
          <a:p>
            <a:r>
              <a:rPr lang="en-US" dirty="0"/>
              <a:t>https://www.myfuture.com/careers/overview/biomedical-engineers_17-2031.00</a:t>
            </a:r>
          </a:p>
        </p:txBody>
      </p:sp>
      <p:sp>
        <p:nvSpPr>
          <p:cNvPr id="4" name="Slide Number Placeholder 3"/>
          <p:cNvSpPr>
            <a:spLocks noGrp="1"/>
          </p:cNvSpPr>
          <p:nvPr>
            <p:ph type="sldNum" sz="quarter" idx="10"/>
          </p:nvPr>
        </p:nvSpPr>
        <p:spPr/>
        <p:txBody>
          <a:bodyPr/>
          <a:lstStyle/>
          <a:p>
            <a:pPr>
              <a:defRPr/>
            </a:pPr>
            <a:fld id="{22A9760D-BA7F-44F9-B15B-905CE4794775}" type="slidenum">
              <a:rPr lang="en-US" smtClean="0"/>
              <a:pPr>
                <a:defRPr/>
              </a:pPr>
              <a:t>10</a:t>
            </a:fld>
            <a:endParaRPr lang="en-US"/>
          </a:p>
        </p:txBody>
      </p:sp>
    </p:spTree>
    <p:extLst>
      <p:ext uri="{BB962C8B-B14F-4D97-AF65-F5344CB8AC3E}">
        <p14:creationId xmlns:p14="http://schemas.microsoft.com/office/powerpoint/2010/main" val="3300123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5C50DF7D-121F-41A1-9BC1-D1ABEDC141BD}" type="slidenum">
              <a:rPr lang="en-US" smtClean="0"/>
              <a:pPr>
                <a:defRPr/>
              </a:pPr>
              <a:t>21</a:t>
            </a:fld>
            <a:endParaRPr lang="en-US"/>
          </a:p>
        </p:txBody>
      </p:sp>
    </p:spTree>
    <p:extLst>
      <p:ext uri="{BB962C8B-B14F-4D97-AF65-F5344CB8AC3E}">
        <p14:creationId xmlns:p14="http://schemas.microsoft.com/office/powerpoint/2010/main" val="562057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2A9760D-BA7F-44F9-B15B-905CE4794775}" type="slidenum">
              <a:rPr lang="en-US" smtClean="0"/>
              <a:pPr>
                <a:defRPr/>
              </a:pPr>
              <a:t>23</a:t>
            </a:fld>
            <a:endParaRPr lang="en-US"/>
          </a:p>
        </p:txBody>
      </p:sp>
    </p:spTree>
    <p:extLst>
      <p:ext uri="{BB962C8B-B14F-4D97-AF65-F5344CB8AC3E}">
        <p14:creationId xmlns:p14="http://schemas.microsoft.com/office/powerpoint/2010/main" val="343065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p:cNvSpPr>
            <a:spLocks noGrp="1" noChangeArrowheads="1"/>
          </p:cNvSpPr>
          <p:nvPr>
            <p:ph type="sldNum" sz="quarter"/>
          </p:nvPr>
        </p:nvSpPr>
        <p:spPr>
          <a:noFill/>
          <a:ln/>
        </p:spPr>
        <p:txBody>
          <a:bodyPr/>
          <a:lstStyle/>
          <a:p>
            <a:pPr>
              <a:tabLst>
                <a:tab pos="709126" algn="l"/>
                <a:tab pos="1418250" algn="l"/>
                <a:tab pos="2127375" algn="l"/>
                <a:tab pos="2836500" algn="l"/>
              </a:tabLst>
            </a:pPr>
            <a:fld id="{50B0B253-CFF3-4536-86A9-12D3BE0C3E6A}" type="slidenum">
              <a:rPr lang="en-US" smtClean="0">
                <a:ea typeface="MS PGothic" pitchFamily="34" charset="-128"/>
              </a:rPr>
              <a:pPr>
                <a:tabLst>
                  <a:tab pos="709126" algn="l"/>
                  <a:tab pos="1418250" algn="l"/>
                  <a:tab pos="2127375" algn="l"/>
                  <a:tab pos="2836500" algn="l"/>
                </a:tabLst>
              </a:pPr>
              <a:t>26</a:t>
            </a:fld>
            <a:endParaRPr lang="en-US" dirty="0">
              <a:ea typeface="MS PGothic" pitchFamily="34" charset="-128"/>
            </a:endParaRPr>
          </a:p>
        </p:txBody>
      </p:sp>
      <p:sp>
        <p:nvSpPr>
          <p:cNvPr id="60419" name="Rectangle 1"/>
          <p:cNvSpPr>
            <a:spLocks noGrp="1" noRot="1" noChangeAspect="1" noChangeArrowheads="1" noTextEdit="1"/>
          </p:cNvSpPr>
          <p:nvPr>
            <p:ph type="sldImg"/>
          </p:nvPr>
        </p:nvSpPr>
        <p:spPr>
          <a:xfrm>
            <a:off x="330200" y="696913"/>
            <a:ext cx="6197600" cy="3486150"/>
          </a:xfrm>
          <a:solidFill>
            <a:srgbClr val="FFFFFF"/>
          </a:solidFill>
          <a:ln/>
        </p:spPr>
      </p:sp>
      <p:sp>
        <p:nvSpPr>
          <p:cNvPr id="60420" name="Rectangle 2"/>
          <p:cNvSpPr>
            <a:spLocks noGrp="1" noChangeArrowheads="1"/>
          </p:cNvSpPr>
          <p:nvPr>
            <p:ph type="body" idx="1"/>
          </p:nvPr>
        </p:nvSpPr>
        <p:spPr>
          <a:xfrm>
            <a:off x="685180" y="4415158"/>
            <a:ext cx="5487640" cy="4183696"/>
          </a:xfrm>
          <a:noFill/>
          <a:ln/>
        </p:spPr>
        <p:txBody>
          <a:bodyPr wrap="none" lIns="89600" tIns="44801" rIns="89600" bIns="44801" anchor="ctr"/>
          <a:lstStyle/>
          <a:p>
            <a:endParaRPr lang="en-US">
              <a:latin typeface="Times New Roman" pitchFamily="18" charset="0"/>
            </a:endParaRPr>
          </a:p>
        </p:txBody>
      </p:sp>
    </p:spTree>
    <p:extLst>
      <p:ext uri="{BB962C8B-B14F-4D97-AF65-F5344CB8AC3E}">
        <p14:creationId xmlns:p14="http://schemas.microsoft.com/office/powerpoint/2010/main" val="85716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EAF110D-E3BA-4BF8-80E5-67BB74A18D2B}" type="datetime4">
              <a:rPr lang="en-US" smtClean="0"/>
              <a:pPr/>
              <a:t>April 1,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582822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622212-F21E-41CD-9675-EBEE943AB5E2}" type="datetime4">
              <a:rPr lang="en-US" smtClean="0"/>
              <a:pPr/>
              <a:t>April 1,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1201084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6A2966-B41C-498F-80A1-7B811BAFD04E}" type="datetime4">
              <a:rPr lang="en-US" smtClean="0"/>
              <a:pPr/>
              <a:t>April 1,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3116352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ABE9155-1FCC-4DBC-9187-5149E8F5BCBF}" type="datetime4">
              <a:rPr lang="en-US" smtClean="0"/>
              <a:pPr/>
              <a:t>April 1,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2232092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B9D671-EA11-4035-A4C0-7CD85482C211}" type="datetime4">
              <a:rPr lang="en-US" smtClean="0"/>
              <a:pPr/>
              <a:t>April 1, 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294270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BA72D0-D055-4EAA-9DD8-E5EF9E7D87C4}" type="datetime4">
              <a:rPr lang="en-US" smtClean="0"/>
              <a:pPr/>
              <a:t>April 1, 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1918985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ED64A-C131-4179-B668-0B05DE5E977A}" type="datetime4">
              <a:rPr lang="en-US" smtClean="0"/>
              <a:pPr/>
              <a:t>April 1, 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4174601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286D25-9E19-4EE8-AFB9-51D3585355F1}" type="datetime4">
              <a:rPr lang="en-US" smtClean="0"/>
              <a:pPr/>
              <a:t>April 1,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2469257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49F50D-274C-455F-93B8-6AEB8B853CDB}" type="datetime4">
              <a:rPr lang="en-US" smtClean="0"/>
              <a:pPr/>
              <a:t>April 1,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3317519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F584EA-CF1E-4739-A223-3B828DAE28BE}" type="datetime4">
              <a:rPr lang="en-US" smtClean="0"/>
              <a:pPr/>
              <a:t>April 1,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2005648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C2BC7E-4FD8-4ED8-8884-AF57880B0CB0}" type="datetime4">
              <a:rPr lang="en-US" smtClean="0"/>
              <a:pPr/>
              <a:t>April 1,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0679A5-059E-4FE5-874D-BB7AD59D4661}" type="slidenum">
              <a:rPr lang="en-US" smtClean="0"/>
              <a:pPr/>
              <a:t>‹#›</a:t>
            </a:fld>
            <a:endParaRPr lang="en-US"/>
          </a:p>
        </p:txBody>
      </p:sp>
    </p:spTree>
    <p:extLst>
      <p:ext uri="{BB962C8B-B14F-4D97-AF65-F5344CB8AC3E}">
        <p14:creationId xmlns:p14="http://schemas.microsoft.com/office/powerpoint/2010/main" val="72817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Bulle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6A7DFC8-CC87-1C45-AE2C-C06DE0F5DDBD}" type="slidenum">
              <a:rPr lang="en-US" smtClean="0"/>
              <a:pPr/>
              <a:t>‹#›</a:t>
            </a:fld>
            <a:endParaRPr lang="en-US" dirty="0"/>
          </a:p>
        </p:txBody>
      </p:sp>
      <p:sp>
        <p:nvSpPr>
          <p:cNvPr id="7" name="Title 6"/>
          <p:cNvSpPr>
            <a:spLocks noGrp="1"/>
          </p:cNvSpPr>
          <p:nvPr>
            <p:ph type="title" hasCustomPrompt="1"/>
          </p:nvPr>
        </p:nvSpPr>
        <p:spPr/>
        <p:txBody>
          <a:bodyPr/>
          <a:lstStyle/>
          <a:p>
            <a:r>
              <a:rPr lang="en-US" dirty="0"/>
              <a:t>Click to edit Master title style (Lucida Sans Regular, 20 pt.)</a:t>
            </a:r>
          </a:p>
        </p:txBody>
      </p:sp>
      <p:sp>
        <p:nvSpPr>
          <p:cNvPr id="9" name="Text Placeholder 8"/>
          <p:cNvSpPr>
            <a:spLocks noGrp="1"/>
          </p:cNvSpPr>
          <p:nvPr>
            <p:ph type="body" sz="quarter" idx="13"/>
          </p:nvPr>
        </p:nvSpPr>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8905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Empt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6"/>
          <p:cNvSpPr>
            <a:spLocks noGrp="1" noChangeArrowheads="1"/>
          </p:cNvSpPr>
          <p:nvPr>
            <p:ph type="sldNum" idx="10"/>
          </p:nvPr>
        </p:nvSpPr>
        <p:spPr>
          <a:ln/>
        </p:spPr>
        <p:txBody>
          <a:bodyPr/>
          <a:lstStyle>
            <a:lvl1pPr>
              <a:defRPr/>
            </a:lvl1pPr>
          </a:lstStyle>
          <a:p>
            <a:fld id="{EBBE61D9-ED35-7B46-B7C5-205E987B60D2}" type="slidenum">
              <a:rPr lang="en-US" altLang="en-US"/>
              <a:pPr/>
              <a:t>‹#›</a:t>
            </a:fld>
            <a:endParaRPr lang="en-US" altLang="en-US"/>
          </a:p>
        </p:txBody>
      </p:sp>
    </p:spTree>
    <p:extLst>
      <p:ext uri="{BB962C8B-B14F-4D97-AF65-F5344CB8AC3E}">
        <p14:creationId xmlns:p14="http://schemas.microsoft.com/office/powerpoint/2010/main" val="1029818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1C879F-CF7F-4967-94ED-C253FCA501E6}" type="datetime4">
              <a:rPr lang="en-US" smtClean="0"/>
              <a:pPr/>
              <a:t>April 1, 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679A5-059E-4FE5-874D-BB7AD59D4661}" type="slidenum">
              <a:rPr lang="en-US" smtClean="0"/>
              <a:pPr/>
              <a:t>‹#›</a:t>
            </a:fld>
            <a:endParaRPr lang="en-US"/>
          </a:p>
        </p:txBody>
      </p:sp>
    </p:spTree>
    <p:extLst>
      <p:ext uri="{BB962C8B-B14F-4D97-AF65-F5344CB8AC3E}">
        <p14:creationId xmlns:p14="http://schemas.microsoft.com/office/powerpoint/2010/main" val="3527699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google.com/url?sa=i&amp;rct=j&amp;q=&amp;esrc=s&amp;source=images&amp;cd=&amp;cad=rja&amp;uact=8&amp;ved=0ahUKEwiKrIv2k4XTAhVI_mMKHbWGDWgQjRwIBw&amp;url=https://twitter.com/hashtag/mdexpo&amp;bvm=bv.151325232,d.cGc&amp;psig=AFQjCNEIP2Z-4heRFTVnvWs2l4yuQo0F2Q&amp;ust=1491201262075113"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theshalomfoundation.org/new/wordpress/wp-content/uploads/2010/03/083.jp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Uzu33kYXTAhVH4mMKHWyyB9IQjRwIBw&amp;url=http://www.forbes.com/sites/niallmccarthy/2016/03/08/which-industries-have-the-most-women-in-senior-management-infographic/&amp;psig=AFQjCNHWtH76yY1lfYTo6tT6FzFjILQSww&amp;ust=149120077245122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forbes.com/sites/niallmccarthy/2016/03/08/which-industries-have-the-most-women-in-senior-management-infographic/#62aeb5945cc4" TargetMode="Externa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hyperlink" Target="http://www.accenet.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gif"/><Relationship Id="rId5" Type="http://schemas.openxmlformats.org/officeDocument/2006/relationships/hyperlink" Target="http://www.pewresearch.org/fact-tank/2017/04/13/6-facts-about-the-u-s-military-and-its-changing-demographics/" TargetMode="External"/><Relationship Id="rId4" Type="http://schemas.openxmlformats.org/officeDocument/2006/relationships/hyperlink" Target="https://www.americanprogress.org/issues/women/reports/2014/03/07/85457/fact-sheet-the-womens-leadership-ga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catalyst.org/knowledge/women-science-technology-engineering-and-mathematics-stem" TargetMode="External"/><Relationship Id="rId5" Type="http://schemas.openxmlformats.org/officeDocument/2006/relationships/hyperlink" Target="https://pulse.embs.org/may-2017/women-break-an-engineering-barrier/"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www.bme.uconn.edu/about-biomedical-engineering/women-in-b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0ahUKEwiu-LWEk4XTAhUKxWMKHehcB7MQjRwIBw&amp;url=https://www.ed.gov/stem&amp;psig=AFQjCNGgmzhYJQ_oT71rn9K40PPnFz4CEw&amp;ust=1491200947275332"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accenet.org/" TargetMode="External"/><Relationship Id="rId2" Type="http://schemas.openxmlformats.org/officeDocument/2006/relationships/hyperlink" Target="https://hbr.org/2016/08/why-do-so-many-women-who-study-engineering-leave-the-field)"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www.google.com/url?sa=i&amp;rct=j&amp;q=&amp;esrc=s&amp;source=images&amp;cd=&amp;cad=rja&amp;uact=8&amp;ved=0ahUKEwinz8-ykYzTAhUSwGMKHSUUD7YQjRwIBw&amp;url=http://emmysof.blogspot.com/2014/06/happy-national-women-in-engineering-day.html&amp;psig=AFQjCNGG4gA3DeEHyloqEBjRFiAJ6v_gCA&amp;ust=1491441125365969"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mckinsey.com/business-functions/organization/our-insights/why-diversity-matters" TargetMode="External"/><Relationship Id="rId2" Type="http://schemas.openxmlformats.org/officeDocument/2006/relationships/hyperlink" Target="https://www.fastcompany.com/3028227/here-are-all-the-quantifiable-reasons-you-should-hire-more-women"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20.tif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12.xml"/><Relationship Id="rId4" Type="http://schemas.openxmlformats.org/officeDocument/2006/relationships/image" Target="../media/image19.tiff"/></Relationships>
</file>

<file path=ppt/slides/_rels/slide17.xml.rels><?xml version="1.0" encoding="UTF-8" standalone="yes"?>
<Relationships xmlns="http://schemas.openxmlformats.org/package/2006/relationships"><Relationship Id="rId3" Type="http://schemas.openxmlformats.org/officeDocument/2006/relationships/hyperlink" Target="http://www.npr.org/sections/alltechconsidered/2014/08/12/339638726/many-women-leave-engineering-blame-the-work-culture" TargetMode="External"/><Relationship Id="rId2" Type="http://schemas.openxmlformats.org/officeDocument/2006/relationships/hyperlink" Target="https://nces.ed.gov/programs/digest/d15/tables/dt15_325.45.asp" TargetMode="External"/><Relationship Id="rId1" Type="http://schemas.openxmlformats.org/officeDocument/2006/relationships/slideLayout" Target="../slideLayouts/slideLayout2.xml"/><Relationship Id="rId4" Type="http://schemas.openxmlformats.org/officeDocument/2006/relationships/hyperlink" Target="https://hbr.org/2016/08/why-do-so-many-women-who-study-engineering-leave-the-field)"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imbe.org/" TargetMode="External"/><Relationship Id="rId2" Type="http://schemas.openxmlformats.org/officeDocument/2006/relationships/hyperlink" Target="http://societyofwomenengineers.swe.org/" TargetMode="Externa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www.google.com/url?sa=i&amp;rct=j&amp;q=&amp;esrc=s&amp;source=images&amp;cd=&amp;cad=rja&amp;uact=8&amp;ved=0ahUKEwihheDakYzTAhVK_WMKHU-MBfYQjRwIBw&amp;url=http://money.cnn.com/pf/best-jobs/2012/snapshots/&amp;bvm=bv.151426398,d.cGw&amp;psig=AFQjCNFnnLDvrzy1ADLy3q8mXpgE0KytFQ&amp;ust=1491441230228524" TargetMode="External"/><Relationship Id="rId4" Type="http://schemas.openxmlformats.org/officeDocument/2006/relationships/hyperlink" Target="http://womeninscience.nih.gov/"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ieee.org/about/awards/index.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ieee.org/membership_services/membership/women/star.html" TargetMode="External"/><Relationship Id="rId4" Type="http://schemas.openxmlformats.org/officeDocument/2006/relationships/hyperlink" Target="http://www.ieee.org/membership_services/membership/women/Affinity/index.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google.com/url?sa=i&amp;rct=j&amp;q=&amp;esrc=s&amp;source=images&amp;cd=&amp;cad=rja&amp;uact=8&amp;ved=0ahUKEwjE9p-GkozTAhUU6GMKHZ9eBa0QjRwIBw&amp;url=https://en.wikipedia.org/wiki/American_Institute_for_Medical_and_Biological_Engineering&amp;bvm=bv.151426398,d.cGw&amp;psig=AFQjCNGPFscxWxH8LvIxbc1djh6rePCxxQ&amp;ust=1491441322976243"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huntingtonhospital.com/Main/Home.aspx" TargetMode="External"/><Relationship Id="rId1" Type="http://schemas.openxmlformats.org/officeDocument/2006/relationships/slideLayout" Target="../slideLayouts/slideLayout6.xml"/><Relationship Id="rId5" Type="http://schemas.openxmlformats.org/officeDocument/2006/relationships/image" Target="../media/image32.jpe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rct=j&amp;q=&amp;esrc=s&amp;source=images&amp;cd=&amp;cad=rja&amp;uact=8&amp;ved=0ahUKEwiKrIv2k4XTAhVI_mMKHbWGDWgQjRwIBw&amp;url=https://twitter.com/hashtag/mdexpo&amp;bvm=bv.151325232,d.cGc&amp;psig=AFQjCNEIP2Z-4heRFTVnvWs2l4yuQo0F2Q&amp;ust=1491201262075113"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2014" y="1"/>
            <a:ext cx="2960687"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itle 1"/>
          <p:cNvSpPr txBox="1">
            <a:spLocks/>
          </p:cNvSpPr>
          <p:nvPr/>
        </p:nvSpPr>
        <p:spPr bwMode="auto">
          <a:xfrm>
            <a:off x="2362201" y="2338192"/>
            <a:ext cx="919932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spcBef>
                <a:spcPct val="0"/>
              </a:spcBef>
              <a:buClr>
                <a:srgbClr val="000000"/>
              </a:buClr>
              <a:buNone/>
            </a:pPr>
            <a:r>
              <a:rPr lang="en-US" altLang="en-US" sz="3600" b="1" dirty="0">
                <a:latin typeface="Calibri Light" panose="020F0302020204030204" pitchFamily="34" charset="0"/>
              </a:rPr>
              <a:t>Women in Healthcare Technology Management</a:t>
            </a:r>
          </a:p>
        </p:txBody>
      </p:sp>
      <p:sp>
        <p:nvSpPr>
          <p:cNvPr id="4101" name="Content Placeholder 2"/>
          <p:cNvSpPr txBox="1">
            <a:spLocks noChangeArrowheads="1"/>
          </p:cNvSpPr>
          <p:nvPr/>
        </p:nvSpPr>
        <p:spPr bwMode="auto">
          <a:xfrm>
            <a:off x="2359026" y="3930650"/>
            <a:ext cx="7699375"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US" altLang="en-US" sz="2000" dirty="0">
                <a:latin typeface="PF DIN Display Pro Thin"/>
              </a:rPr>
              <a:t>Presented by:</a:t>
            </a:r>
          </a:p>
          <a:p>
            <a:pPr>
              <a:buNone/>
            </a:pPr>
            <a:r>
              <a:rPr lang="en-US" altLang="en-US" sz="2000" b="1" dirty="0">
                <a:latin typeface="PF DIN Display Pro Thin"/>
              </a:rPr>
              <a:t>Izabella Gieras, MS, MBA, CCE</a:t>
            </a:r>
          </a:p>
          <a:p>
            <a:pPr>
              <a:buNone/>
            </a:pPr>
            <a:r>
              <a:rPr lang="en-US" sz="2000" b="1" dirty="0">
                <a:latin typeface="PF DIN Display Pro Thin"/>
              </a:rPr>
              <a:t>Priyanka </a:t>
            </a:r>
            <a:r>
              <a:rPr lang="en-US" sz="2000" b="1" dirty="0" err="1">
                <a:latin typeface="PF DIN Display Pro Thin"/>
              </a:rPr>
              <a:t>Upendra</a:t>
            </a:r>
            <a:r>
              <a:rPr lang="en-US" sz="2000" b="1" dirty="0">
                <a:latin typeface="PF DIN Display Pro Thin"/>
              </a:rPr>
              <a:t>, MS, CHTM</a:t>
            </a:r>
          </a:p>
          <a:p>
            <a:pPr>
              <a:buNone/>
            </a:pPr>
            <a:r>
              <a:rPr lang="en-US" sz="2000" b="1" dirty="0">
                <a:latin typeface="PF DIN Display Pro Thin"/>
              </a:rPr>
              <a:t>Jennifer DeFrancesco</a:t>
            </a:r>
          </a:p>
          <a:p>
            <a:pPr>
              <a:buNone/>
            </a:pPr>
            <a:endParaRPr lang="en-US" altLang="en-US" sz="2000" b="1" dirty="0">
              <a:latin typeface="PF DIN Display Pro Thin"/>
            </a:endParaRPr>
          </a:p>
          <a:p>
            <a:pPr>
              <a:buNone/>
            </a:pPr>
            <a:r>
              <a:rPr lang="en-US" altLang="en-US" sz="2000" dirty="0">
                <a:latin typeface="PF DIN Display Pro Thin"/>
              </a:rPr>
              <a:t>April 5, 2018</a:t>
            </a:r>
          </a:p>
        </p:txBody>
      </p:sp>
      <p:pic>
        <p:nvPicPr>
          <p:cNvPr id="4102"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99476" y="1543304"/>
            <a:ext cx="3429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a:stretch>
            <a:fillRect/>
          </a:stretch>
        </p:blipFill>
        <p:spPr>
          <a:xfrm>
            <a:off x="8939330" y="180062"/>
            <a:ext cx="2847740" cy="831400"/>
          </a:xfrm>
          <a:prstGeom prst="rect">
            <a:avLst/>
          </a:prstGeom>
        </p:spPr>
      </p:pic>
      <p:pic>
        <p:nvPicPr>
          <p:cNvPr id="8" name="Picture 2" descr="Image result for women in healthcare technology management">
            <a:hlinkClick r:id="rId6"/>
          </p:cNvPr>
          <p:cNvPicPr>
            <a:picLocks noChangeAspect="1" noChangeArrowheads="1"/>
          </p:cNvPicPr>
          <p:nvPr/>
        </p:nvPicPr>
        <p:blipFill>
          <a:blip r:embed="rId7" cstate="print"/>
          <a:srcRect/>
          <a:stretch>
            <a:fillRect/>
          </a:stretch>
        </p:blipFill>
        <p:spPr bwMode="auto">
          <a:xfrm>
            <a:off x="7625854" y="4141503"/>
            <a:ext cx="4314102" cy="236724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388163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ontent Placeholder 2"/>
          <p:cNvSpPr>
            <a:spLocks noGrp="1"/>
          </p:cNvSpPr>
          <p:nvPr>
            <p:ph idx="1"/>
          </p:nvPr>
        </p:nvSpPr>
        <p:spPr/>
        <p:txBody>
          <a:bodyPr/>
          <a:lstStyle/>
          <a:p>
            <a:endParaRPr lang="en-US"/>
          </a:p>
        </p:txBody>
      </p:sp>
      <p:sp>
        <p:nvSpPr>
          <p:cNvPr id="4099" name="TextBox 3"/>
          <p:cNvSpPr txBox="1">
            <a:spLocks noChangeArrowheads="1"/>
          </p:cNvSpPr>
          <p:nvPr/>
        </p:nvSpPr>
        <p:spPr bwMode="auto">
          <a:xfrm>
            <a:off x="10261601" y="152401"/>
            <a:ext cx="1199687" cy="307777"/>
          </a:xfrm>
          <a:prstGeom prst="rect">
            <a:avLst/>
          </a:prstGeom>
          <a:noFill/>
          <a:ln w="9525">
            <a:noFill/>
            <a:miter lim="800000"/>
            <a:headEnd/>
            <a:tailEnd/>
          </a:ln>
        </p:spPr>
        <p:txBody>
          <a:bodyPr wrap="none">
            <a:spAutoFit/>
          </a:bodyPr>
          <a:lstStyle/>
          <a:p>
            <a:r>
              <a:rPr lang="en-US" sz="1400"/>
              <a:t>www.ieee.org</a:t>
            </a:r>
          </a:p>
        </p:txBody>
      </p:sp>
      <p:pic>
        <p:nvPicPr>
          <p:cNvPr id="4100" name="Picture 2"/>
          <p:cNvPicPr>
            <a:picLocks noChangeAspect="1" noChangeArrowheads="1"/>
          </p:cNvPicPr>
          <p:nvPr/>
        </p:nvPicPr>
        <p:blipFill>
          <a:blip r:embed="rId2" cstate="print"/>
          <a:srcRect l="30624" t="24274" r="13126" b="5013"/>
          <a:stretch>
            <a:fillRect/>
          </a:stretch>
        </p:blipFill>
        <p:spPr bwMode="auto">
          <a:xfrm>
            <a:off x="9916" y="0"/>
            <a:ext cx="12182084" cy="6857999"/>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p:txBody>
          <a:bodyPr/>
          <a:lstStyle/>
          <a:p>
            <a:pPr eaLnBrk="1" hangingPunct="1"/>
            <a:r>
              <a:rPr lang="en-US" dirty="0"/>
              <a:t>Session Overview</a:t>
            </a:r>
          </a:p>
        </p:txBody>
      </p:sp>
      <p:sp>
        <p:nvSpPr>
          <p:cNvPr id="5123" name="Rectangle 5"/>
          <p:cNvSpPr>
            <a:spLocks noGrp="1" noChangeArrowheads="1"/>
          </p:cNvSpPr>
          <p:nvPr>
            <p:ph idx="1"/>
          </p:nvPr>
        </p:nvSpPr>
        <p:spPr>
          <a:xfrm>
            <a:off x="654245" y="1609883"/>
            <a:ext cx="7031736" cy="4398263"/>
          </a:xfrm>
        </p:spPr>
        <p:txBody>
          <a:bodyPr>
            <a:normAutofit/>
          </a:bodyPr>
          <a:lstStyle/>
          <a:p>
            <a:pPr>
              <a:buFontTx/>
              <a:buNone/>
            </a:pPr>
            <a:r>
              <a:rPr lang="en-US" sz="2400" dirty="0"/>
              <a:t>    </a:t>
            </a:r>
          </a:p>
          <a:p>
            <a:pPr>
              <a:buFontTx/>
              <a:buNone/>
            </a:pPr>
            <a:r>
              <a:rPr lang="en-US" sz="2400" dirty="0"/>
              <a:t>   The field of engineering has traditionally been dominated by men. Over the past 20 years, we started to see more women enter the field especially in clinical engineering. The presenters will provide a historical overview of women in engineering, share their own experiences in the field as well as highlight other successful women in the field and their contributions. </a:t>
            </a:r>
          </a:p>
          <a:p>
            <a:pPr>
              <a:buFontTx/>
              <a:buNone/>
            </a:pPr>
            <a:endParaRPr lang="en-US" sz="2400" dirty="0"/>
          </a:p>
          <a:p>
            <a:endParaRPr lang="en-US" sz="2400" dirty="0"/>
          </a:p>
          <a:p>
            <a:endParaRPr lang="en-US" dirty="0"/>
          </a:p>
          <a:p>
            <a:endParaRPr lang="en-US" sz="4000" dirty="0">
              <a:latin typeface="Arial" charset="0"/>
            </a:endParaRPr>
          </a:p>
        </p:txBody>
      </p:sp>
      <p:pic>
        <p:nvPicPr>
          <p:cNvPr id="4" name="Picture 2" descr="http://www.theshalomfoundation.org/new/wordpress/wp-content/uploads/2010/03/083-225x300.jpg">
            <a:hlinkClick r:id="rId2"/>
          </p:cNvPr>
          <p:cNvPicPr>
            <a:picLocks noChangeAspect="1" noChangeArrowheads="1"/>
          </p:cNvPicPr>
          <p:nvPr/>
        </p:nvPicPr>
        <p:blipFill>
          <a:blip r:embed="rId3" cstate="print"/>
          <a:srcRect/>
          <a:stretch>
            <a:fillRect/>
          </a:stretch>
        </p:blipFill>
        <p:spPr bwMode="auto">
          <a:xfrm>
            <a:off x="8272452" y="2221365"/>
            <a:ext cx="2956560" cy="295656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2519" y="2832361"/>
            <a:ext cx="6669740" cy="597535"/>
          </a:xfrm>
        </p:spPr>
        <p:txBody>
          <a:bodyPr>
            <a:noAutofit/>
          </a:bodyPr>
          <a:lstStyle/>
          <a:p>
            <a:pPr>
              <a:buNone/>
            </a:pPr>
            <a:r>
              <a:rPr lang="en-US" sz="4800" b="1" dirty="0"/>
              <a:t>Background Overview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Image result for women in healthcare technology management">
            <a:hlinkClick r:id="rId3"/>
          </p:cNvPr>
          <p:cNvPicPr>
            <a:picLocks noChangeAspect="1" noChangeArrowheads="1"/>
          </p:cNvPicPr>
          <p:nvPr/>
        </p:nvPicPr>
        <p:blipFill>
          <a:blip r:embed="rId4" cstate="print"/>
          <a:srcRect/>
          <a:stretch>
            <a:fillRect/>
          </a:stretch>
        </p:blipFill>
        <p:spPr bwMode="auto">
          <a:xfrm>
            <a:off x="0" y="0"/>
            <a:ext cx="12192000" cy="6362700"/>
          </a:xfrm>
          <a:prstGeom prst="rect">
            <a:avLst/>
          </a:prstGeom>
          <a:noFill/>
        </p:spPr>
      </p:pic>
      <p:sp>
        <p:nvSpPr>
          <p:cNvPr id="2" name="TextBox 1"/>
          <p:cNvSpPr txBox="1"/>
          <p:nvPr/>
        </p:nvSpPr>
        <p:spPr>
          <a:xfrm>
            <a:off x="133350" y="6438900"/>
            <a:ext cx="9534525" cy="738664"/>
          </a:xfrm>
          <a:prstGeom prst="rect">
            <a:avLst/>
          </a:prstGeom>
          <a:noFill/>
        </p:spPr>
        <p:txBody>
          <a:bodyPr wrap="square" rtlCol="0">
            <a:spAutoFit/>
          </a:bodyPr>
          <a:lstStyle/>
          <a:p>
            <a:r>
              <a:rPr lang="en-US" sz="1200" dirty="0">
                <a:hlinkClick r:id="rId5"/>
              </a:rPr>
              <a:t>https://www.forbes.com/sites/niallmccarthy/2016/03/08/which-industries-have-the-most-women-in-senior-management-infographic/#62aeb5945cc4</a:t>
            </a:r>
            <a:endParaRPr lang="en-US" sz="1200" dirty="0"/>
          </a:p>
          <a:p>
            <a:endParaRPr lang="en-US" sz="1200"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5220"/>
            <a:ext cx="10515600" cy="911225"/>
          </a:xfrm>
        </p:spPr>
        <p:txBody>
          <a:bodyPr/>
          <a:lstStyle/>
          <a:p>
            <a:r>
              <a:rPr lang="en-US" dirty="0"/>
              <a:t>Fact Sheet: The Women’s Leadership Gap</a:t>
            </a:r>
          </a:p>
        </p:txBody>
      </p:sp>
      <p:sp>
        <p:nvSpPr>
          <p:cNvPr id="3" name="Content Placeholder 2"/>
          <p:cNvSpPr>
            <a:spLocks noGrp="1"/>
          </p:cNvSpPr>
          <p:nvPr>
            <p:ph idx="1"/>
          </p:nvPr>
        </p:nvSpPr>
        <p:spPr>
          <a:xfrm>
            <a:off x="304801" y="1219200"/>
            <a:ext cx="7591424" cy="4991100"/>
          </a:xfrm>
        </p:spPr>
        <p:txBody>
          <a:bodyPr>
            <a:normAutofit fontScale="62500" lnSpcReduction="20000"/>
          </a:bodyPr>
          <a:lstStyle/>
          <a:p>
            <a:r>
              <a:rPr lang="en-US" sz="2900" dirty="0"/>
              <a:t>Women are 50.8% of the U.S population</a:t>
            </a:r>
          </a:p>
          <a:p>
            <a:r>
              <a:rPr lang="en-US" sz="2900" dirty="0"/>
              <a:t>60% of UG degrees and 60% of all master’s degrees</a:t>
            </a:r>
          </a:p>
          <a:p>
            <a:r>
              <a:rPr lang="en-US" sz="2900" dirty="0"/>
              <a:t>47% of all law degrees and 48% of all medical degrees</a:t>
            </a:r>
          </a:p>
          <a:p>
            <a:r>
              <a:rPr lang="en-US" sz="2900" dirty="0"/>
              <a:t>44% of all business degrees including 37% MBAs</a:t>
            </a:r>
          </a:p>
          <a:p>
            <a:r>
              <a:rPr lang="en-US" sz="2900" dirty="0"/>
              <a:t>47% of the U.S labor force and 59% of the college-educated entry-level workforce</a:t>
            </a:r>
          </a:p>
          <a:p>
            <a:pPr marL="0" indent="0">
              <a:buNone/>
            </a:pPr>
            <a:endParaRPr lang="en-US" sz="1200" dirty="0"/>
          </a:p>
          <a:p>
            <a:pPr marL="0" indent="0">
              <a:buNone/>
            </a:pPr>
            <a:r>
              <a:rPr lang="en-US" sz="3200" b="1" i="1" dirty="0"/>
              <a:t>AND YET..</a:t>
            </a:r>
          </a:p>
          <a:p>
            <a:pPr marL="0" indent="0">
              <a:buNone/>
            </a:pPr>
            <a:endParaRPr lang="en-US" sz="1200" dirty="0"/>
          </a:p>
          <a:p>
            <a:r>
              <a:rPr lang="en-US" sz="2900" dirty="0"/>
              <a:t>Only 14.6% are executive officers, 8.1% top earners, and 4.6% Fortune 500 CEOs</a:t>
            </a:r>
          </a:p>
          <a:p>
            <a:r>
              <a:rPr lang="en-US" sz="2900" dirty="0"/>
              <a:t>34.3% of all physicians and surgeons but only 15.9% medical school deans</a:t>
            </a:r>
          </a:p>
          <a:p>
            <a:r>
              <a:rPr lang="en-US" sz="2900" dirty="0"/>
              <a:t>Only 25% in legal are non-equity partners and 15% are equal partners</a:t>
            </a:r>
          </a:p>
          <a:p>
            <a:r>
              <a:rPr lang="en-US" sz="2900" dirty="0"/>
              <a:t>In IT, only 9% management and 14% senior management in Silicon Valley startups</a:t>
            </a:r>
          </a:p>
          <a:p>
            <a:r>
              <a:rPr lang="en-US" sz="2900" dirty="0"/>
              <a:t>15% of Armed Forces </a:t>
            </a:r>
          </a:p>
          <a:p>
            <a:pPr lvl="1"/>
            <a:r>
              <a:rPr lang="en-US" sz="3200" dirty="0"/>
              <a:t>19% in USAF, 9% in Marines, 18% in Navy, and 14% in the Army</a:t>
            </a:r>
          </a:p>
          <a:p>
            <a:endParaRPr lang="en-US" dirty="0"/>
          </a:p>
        </p:txBody>
      </p:sp>
      <p:sp>
        <p:nvSpPr>
          <p:cNvPr id="4" name="TextBox 3"/>
          <p:cNvSpPr txBox="1"/>
          <p:nvPr/>
        </p:nvSpPr>
        <p:spPr>
          <a:xfrm>
            <a:off x="304801" y="6292935"/>
            <a:ext cx="10134600" cy="815608"/>
          </a:xfrm>
          <a:prstGeom prst="rect">
            <a:avLst/>
          </a:prstGeom>
          <a:noFill/>
        </p:spPr>
        <p:txBody>
          <a:bodyPr wrap="square" rtlCol="0">
            <a:spAutoFit/>
          </a:bodyPr>
          <a:lstStyle/>
          <a:p>
            <a:r>
              <a:rPr lang="en-US" sz="1100" dirty="0"/>
              <a:t>Sally Goebel presentation, </a:t>
            </a:r>
            <a:r>
              <a:rPr lang="en-US" sz="1100" dirty="0">
                <a:hlinkClick r:id="rId3"/>
              </a:rPr>
              <a:t>www.accenet.org</a:t>
            </a:r>
            <a:endParaRPr lang="en-US" sz="1100" dirty="0"/>
          </a:p>
          <a:p>
            <a:r>
              <a:rPr lang="en-US" sz="1100" dirty="0">
                <a:hlinkClick r:id="rId4"/>
              </a:rPr>
              <a:t>https://www.americanprogress.org/issues/women/reports/2014/03/07/85457/fact-sheet-the-womens-leadership-gap/</a:t>
            </a:r>
            <a:endParaRPr lang="en-US" sz="1100" dirty="0"/>
          </a:p>
          <a:p>
            <a:r>
              <a:rPr lang="en-US" sz="1100" dirty="0">
                <a:hlinkClick r:id="rId5"/>
              </a:rPr>
              <a:t>http://www.pewresearch.org/fact-tank/2017/04/13/6-facts-about-the-u-s-military-and-its-changing-demographics/</a:t>
            </a:r>
            <a:endParaRPr lang="en-US" sz="1100" dirty="0"/>
          </a:p>
          <a:p>
            <a:endParaRPr lang="en-US" sz="1400" dirty="0"/>
          </a:p>
        </p:txBody>
      </p:sp>
      <p:pic>
        <p:nvPicPr>
          <p:cNvPr id="17412" name="Picture 4" descr="http://www.methodisthealthsystem.org/images/leadership/McNuttPamCover.gif"/>
          <p:cNvPicPr>
            <a:picLocks noChangeAspect="1" noChangeArrowheads="1"/>
          </p:cNvPicPr>
          <p:nvPr/>
        </p:nvPicPr>
        <p:blipFill>
          <a:blip r:embed="rId6" cstate="print"/>
          <a:srcRect/>
          <a:stretch>
            <a:fillRect/>
          </a:stretch>
        </p:blipFill>
        <p:spPr bwMode="auto">
          <a:xfrm>
            <a:off x="8275917" y="1752199"/>
            <a:ext cx="3077883" cy="347530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838200" y="165100"/>
            <a:ext cx="10515600" cy="968375"/>
          </a:xfrm>
        </p:spPr>
        <p:txBody>
          <a:bodyPr/>
          <a:lstStyle/>
          <a:p>
            <a:r>
              <a:rPr lang="en-US" dirty="0"/>
              <a:t>Interesting Statistics cont. </a:t>
            </a:r>
          </a:p>
        </p:txBody>
      </p:sp>
      <p:pic>
        <p:nvPicPr>
          <p:cNvPr id="3" name="Picture 2"/>
          <p:cNvPicPr>
            <a:picLocks noChangeAspect="1"/>
          </p:cNvPicPr>
          <p:nvPr/>
        </p:nvPicPr>
        <p:blipFill>
          <a:blip r:embed="rId3"/>
          <a:stretch>
            <a:fillRect/>
          </a:stretch>
        </p:blipFill>
        <p:spPr>
          <a:xfrm>
            <a:off x="309562" y="1533522"/>
            <a:ext cx="5643563" cy="3943353"/>
          </a:xfrm>
          <a:prstGeom prst="rect">
            <a:avLst/>
          </a:prstGeom>
        </p:spPr>
      </p:pic>
      <p:pic>
        <p:nvPicPr>
          <p:cNvPr id="4" name="Picture 3"/>
          <p:cNvPicPr>
            <a:picLocks noChangeAspect="1"/>
          </p:cNvPicPr>
          <p:nvPr/>
        </p:nvPicPr>
        <p:blipFill>
          <a:blip r:embed="rId4"/>
          <a:stretch>
            <a:fillRect/>
          </a:stretch>
        </p:blipFill>
        <p:spPr>
          <a:xfrm>
            <a:off x="6476999" y="1533522"/>
            <a:ext cx="5362575" cy="3943353"/>
          </a:xfrm>
          <a:prstGeom prst="rect">
            <a:avLst/>
          </a:prstGeom>
        </p:spPr>
      </p:pic>
      <p:sp>
        <p:nvSpPr>
          <p:cNvPr id="5" name="TextBox 4"/>
          <p:cNvSpPr txBox="1"/>
          <p:nvPr/>
        </p:nvSpPr>
        <p:spPr>
          <a:xfrm>
            <a:off x="209549" y="6419850"/>
            <a:ext cx="11515725" cy="738664"/>
          </a:xfrm>
          <a:prstGeom prst="rect">
            <a:avLst/>
          </a:prstGeom>
          <a:noFill/>
        </p:spPr>
        <p:txBody>
          <a:bodyPr wrap="square" rtlCol="0">
            <a:spAutoFit/>
          </a:bodyPr>
          <a:lstStyle/>
          <a:p>
            <a:r>
              <a:rPr lang="en-US" sz="1200" dirty="0">
                <a:hlinkClick r:id="rId5"/>
              </a:rPr>
              <a:t>https://pulse.embs.org/may-2017/women-break-an-engineering-barrier/</a:t>
            </a:r>
            <a:endParaRPr lang="en-US" sz="1200" dirty="0"/>
          </a:p>
          <a:p>
            <a:r>
              <a:rPr lang="en-US" sz="1200" dirty="0">
                <a:hlinkClick r:id="rId6"/>
              </a:rPr>
              <a:t>http://www.catalyst.org/knowledge/women-science-technology-engineering-and-mathematics-stem</a:t>
            </a:r>
            <a:endParaRPr lang="en-US" sz="1200"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838200" y="365126"/>
            <a:ext cx="10515600" cy="901700"/>
          </a:xfrm>
        </p:spPr>
        <p:txBody>
          <a:bodyPr/>
          <a:lstStyle/>
          <a:p>
            <a:r>
              <a:rPr lang="en-US" dirty="0"/>
              <a:t>Interesting Statistics cont.</a:t>
            </a:r>
          </a:p>
        </p:txBody>
      </p:sp>
      <p:sp>
        <p:nvSpPr>
          <p:cNvPr id="10243" name="Content Placeholder 2"/>
          <p:cNvSpPr>
            <a:spLocks noGrp="1"/>
          </p:cNvSpPr>
          <p:nvPr>
            <p:ph idx="1"/>
          </p:nvPr>
        </p:nvSpPr>
        <p:spPr>
          <a:xfrm>
            <a:off x="874531" y="1543050"/>
            <a:ext cx="9282482" cy="4410075"/>
          </a:xfrm>
        </p:spPr>
        <p:txBody>
          <a:bodyPr/>
          <a:lstStyle/>
          <a:p>
            <a:r>
              <a:rPr lang="en-US" sz="2400" b="1" dirty="0"/>
              <a:t>Biomedical Engineering </a:t>
            </a:r>
            <a:r>
              <a:rPr lang="en-US" sz="2400" dirty="0"/>
              <a:t>is extremely attractive to women as a degree program and career. Women earn a greater percentage of college degrees in Biomedical Engineering than any other engineering discipline, according to the American Society for Engineering education. </a:t>
            </a:r>
          </a:p>
          <a:p>
            <a:pPr>
              <a:buNone/>
            </a:pPr>
            <a:r>
              <a:rPr lang="en-US" sz="2400" dirty="0"/>
              <a:t>   As an example, at UCONN</a:t>
            </a:r>
          </a:p>
          <a:p>
            <a:pPr lvl="1"/>
            <a:r>
              <a:rPr lang="en-US" dirty="0"/>
              <a:t>BS Degrees in Biomedical Engineering: 39% were awarded to women in 2010-2011</a:t>
            </a:r>
          </a:p>
          <a:p>
            <a:pPr lvl="1"/>
            <a:r>
              <a:rPr lang="en-US" dirty="0"/>
              <a:t>MS Degrees in Biomedical Engineering: 39.2% of                                             biomedical degrees awarded went to women</a:t>
            </a:r>
          </a:p>
          <a:p>
            <a:pPr lvl="1"/>
            <a:r>
              <a:rPr lang="en-US" dirty="0"/>
              <a:t>Doctorial Degrees in Biomedical Engineering: 36.7% of                                     biomedical engineering degrees awarded went to women.</a:t>
            </a:r>
          </a:p>
          <a:p>
            <a:endParaRPr lang="en-US" dirty="0"/>
          </a:p>
        </p:txBody>
      </p:sp>
      <p:sp>
        <p:nvSpPr>
          <p:cNvPr id="10244" name="TextBox 3"/>
          <p:cNvSpPr txBox="1">
            <a:spLocks noChangeArrowheads="1"/>
          </p:cNvSpPr>
          <p:nvPr/>
        </p:nvSpPr>
        <p:spPr bwMode="auto">
          <a:xfrm>
            <a:off x="9855200" y="6248401"/>
            <a:ext cx="1380186" cy="307777"/>
          </a:xfrm>
          <a:prstGeom prst="rect">
            <a:avLst/>
          </a:prstGeom>
          <a:noFill/>
          <a:ln w="9525">
            <a:noFill/>
            <a:miter lim="800000"/>
            <a:headEnd/>
            <a:tailEnd/>
          </a:ln>
        </p:spPr>
        <p:txBody>
          <a:bodyPr wrap="none">
            <a:spAutoFit/>
          </a:bodyPr>
          <a:lstStyle/>
          <a:p>
            <a:r>
              <a:rPr lang="en-US" sz="1400" dirty="0"/>
              <a:t>www.uconn.edu</a:t>
            </a:r>
            <a:endParaRPr lang="en-US" dirty="0"/>
          </a:p>
        </p:txBody>
      </p:sp>
      <p:sp>
        <p:nvSpPr>
          <p:cNvPr id="2" name="TextBox 1"/>
          <p:cNvSpPr txBox="1"/>
          <p:nvPr/>
        </p:nvSpPr>
        <p:spPr>
          <a:xfrm>
            <a:off x="114300" y="6410325"/>
            <a:ext cx="7610475" cy="738664"/>
          </a:xfrm>
          <a:prstGeom prst="rect">
            <a:avLst/>
          </a:prstGeom>
          <a:noFill/>
        </p:spPr>
        <p:txBody>
          <a:bodyPr wrap="square" rtlCol="0">
            <a:spAutoFit/>
          </a:bodyPr>
          <a:lstStyle/>
          <a:p>
            <a:r>
              <a:rPr lang="en-US" sz="1200" dirty="0">
                <a:hlinkClick r:id="rId3"/>
              </a:rPr>
              <a:t>https://www.bme.uconn.edu/about-biomedical-engineering/women-in-bme</a:t>
            </a:r>
            <a:endParaRPr lang="en-US" sz="1200" dirty="0"/>
          </a:p>
          <a:p>
            <a:endParaRPr lang="en-US" sz="1200"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t>Educational Programs - UCONN</a:t>
            </a:r>
          </a:p>
        </p:txBody>
      </p:sp>
      <p:sp>
        <p:nvSpPr>
          <p:cNvPr id="11268" name="Content Placeholder 2"/>
          <p:cNvSpPr>
            <a:spLocks noGrp="1"/>
          </p:cNvSpPr>
          <p:nvPr>
            <p:ph idx="1"/>
          </p:nvPr>
        </p:nvSpPr>
        <p:spPr>
          <a:xfrm>
            <a:off x="8940801" y="990601"/>
            <a:ext cx="3246967" cy="4492625"/>
          </a:xfrm>
        </p:spPr>
        <p:txBody>
          <a:bodyPr/>
          <a:lstStyle/>
          <a:p>
            <a:pPr>
              <a:buFontTx/>
              <a:buNone/>
            </a:pPr>
            <a:r>
              <a:rPr lang="en-US"/>
              <a:t>  </a:t>
            </a:r>
          </a:p>
        </p:txBody>
      </p:sp>
      <p:pic>
        <p:nvPicPr>
          <p:cNvPr id="11267" name="Picture 2"/>
          <p:cNvPicPr>
            <a:picLocks noChangeAspect="1" noChangeArrowheads="1"/>
          </p:cNvPicPr>
          <p:nvPr/>
        </p:nvPicPr>
        <p:blipFill>
          <a:blip r:embed="rId3" cstate="print"/>
          <a:srcRect/>
          <a:stretch>
            <a:fillRect/>
          </a:stretch>
        </p:blipFill>
        <p:spPr bwMode="auto">
          <a:xfrm>
            <a:off x="815787" y="1993275"/>
            <a:ext cx="4823011" cy="2879042"/>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1269" name="Picture 6"/>
          <p:cNvPicPr>
            <a:picLocks noChangeAspect="1" noChangeArrowheads="1"/>
          </p:cNvPicPr>
          <p:nvPr/>
        </p:nvPicPr>
        <p:blipFill>
          <a:blip r:embed="rId4" cstate="print"/>
          <a:srcRect/>
          <a:stretch>
            <a:fillRect/>
          </a:stretch>
        </p:blipFill>
        <p:spPr bwMode="auto">
          <a:xfrm>
            <a:off x="5815107" y="3735201"/>
            <a:ext cx="5982446" cy="2467627"/>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1270" name="Picture 7"/>
          <p:cNvPicPr>
            <a:picLocks noChangeAspect="1" noChangeArrowheads="1"/>
          </p:cNvPicPr>
          <p:nvPr/>
        </p:nvPicPr>
        <p:blipFill>
          <a:blip r:embed="rId5" cstate="print"/>
          <a:srcRect/>
          <a:stretch>
            <a:fillRect/>
          </a:stretch>
        </p:blipFill>
        <p:spPr bwMode="auto">
          <a:xfrm>
            <a:off x="5809130" y="1464434"/>
            <a:ext cx="6001373" cy="2166271"/>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TextBox 6"/>
          <p:cNvSpPr txBox="1"/>
          <p:nvPr/>
        </p:nvSpPr>
        <p:spPr>
          <a:xfrm>
            <a:off x="528918" y="6284259"/>
            <a:ext cx="2183355" cy="307777"/>
          </a:xfrm>
          <a:prstGeom prst="rect">
            <a:avLst/>
          </a:prstGeom>
          <a:noFill/>
        </p:spPr>
        <p:txBody>
          <a:bodyPr wrap="none" rtlCol="0">
            <a:spAutoFit/>
          </a:bodyPr>
          <a:lstStyle/>
          <a:p>
            <a:r>
              <a:rPr lang="en-US" sz="1400" i="1" dirty="0"/>
              <a:t>Courtesy of </a:t>
            </a:r>
            <a:r>
              <a:rPr lang="en-US" sz="1400" i="1" dirty="0" err="1"/>
              <a:t>Uconn</a:t>
            </a:r>
            <a:r>
              <a:rPr lang="en-US" sz="1400" i="1" dirty="0"/>
              <a:t> Program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Image result for women in biomedical engineering">
            <a:hlinkClick r:id="rId3"/>
          </p:cNvPr>
          <p:cNvPicPr>
            <a:picLocks noChangeAspect="1" noChangeArrowheads="1"/>
          </p:cNvPicPr>
          <p:nvPr/>
        </p:nvPicPr>
        <p:blipFill>
          <a:blip r:embed="rId4" cstate="print"/>
          <a:srcRect/>
          <a:stretch>
            <a:fillRect/>
          </a:stretch>
        </p:blipFill>
        <p:spPr bwMode="auto">
          <a:xfrm>
            <a:off x="1625600" y="533400"/>
            <a:ext cx="8839200" cy="568234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406401" y="6428602"/>
            <a:ext cx="1967270" cy="276999"/>
          </a:xfrm>
          <a:prstGeom prst="rect">
            <a:avLst/>
          </a:prstGeom>
          <a:noFill/>
        </p:spPr>
        <p:txBody>
          <a:bodyPr wrap="none" rtlCol="0">
            <a:spAutoFit/>
          </a:bodyPr>
          <a:lstStyle/>
          <a:p>
            <a:r>
              <a:rPr lang="en-US" sz="1200" dirty="0"/>
              <a:t>US Department of Education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0777" y="2744328"/>
            <a:ext cx="6355976" cy="1881460"/>
          </a:xfrm>
        </p:spPr>
        <p:txBody>
          <a:bodyPr>
            <a:normAutofit/>
          </a:bodyPr>
          <a:lstStyle/>
          <a:p>
            <a:pPr>
              <a:buNone/>
            </a:pPr>
            <a:r>
              <a:rPr lang="en-US" sz="4400" b="1" dirty="0"/>
              <a:t> Women in Engineering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96122"/>
          </a:xfrm>
        </p:spPr>
        <p:txBody>
          <a:bodyPr/>
          <a:lstStyle/>
          <a:p>
            <a:r>
              <a:rPr lang="en-US" dirty="0"/>
              <a:t>What attracts women to enter the field?</a:t>
            </a:r>
          </a:p>
        </p:txBody>
      </p:sp>
      <p:sp>
        <p:nvSpPr>
          <p:cNvPr id="3" name="Content Placeholder 2"/>
          <p:cNvSpPr>
            <a:spLocks noGrp="1"/>
          </p:cNvSpPr>
          <p:nvPr>
            <p:ph idx="1"/>
          </p:nvPr>
        </p:nvSpPr>
        <p:spPr>
          <a:xfrm>
            <a:off x="491198" y="1479119"/>
            <a:ext cx="10386399" cy="4203576"/>
          </a:xfrm>
        </p:spPr>
        <p:txBody>
          <a:bodyPr>
            <a:normAutofit/>
          </a:bodyPr>
          <a:lstStyle/>
          <a:p>
            <a:pPr>
              <a:lnSpc>
                <a:spcPct val="80000"/>
              </a:lnSpc>
            </a:pPr>
            <a:r>
              <a:rPr lang="en-US" sz="2200" dirty="0"/>
              <a:t>Good at math and science</a:t>
            </a:r>
            <a:r>
              <a:rPr lang="en-US" sz="2200" baseline="30000" dirty="0"/>
              <a:t>1</a:t>
            </a:r>
          </a:p>
          <a:p>
            <a:pPr>
              <a:lnSpc>
                <a:spcPct val="80000"/>
              </a:lnSpc>
            </a:pPr>
            <a:r>
              <a:rPr lang="en-US" sz="2200" dirty="0"/>
              <a:t>Opportunity to be socially responsible and make a positive impact on society</a:t>
            </a:r>
            <a:r>
              <a:rPr lang="en-US" sz="2200" baseline="30000" dirty="0"/>
              <a:t>1</a:t>
            </a:r>
          </a:p>
          <a:p>
            <a:pPr>
              <a:lnSpc>
                <a:spcPct val="80000"/>
              </a:lnSpc>
            </a:pPr>
            <a:r>
              <a:rPr lang="en-US" sz="2200" dirty="0"/>
              <a:t>Ability to be creative</a:t>
            </a:r>
            <a:r>
              <a:rPr lang="en-US" sz="2200" baseline="30000" dirty="0"/>
              <a:t>2</a:t>
            </a:r>
          </a:p>
          <a:p>
            <a:pPr>
              <a:lnSpc>
                <a:spcPct val="80000"/>
              </a:lnSpc>
            </a:pPr>
            <a:r>
              <a:rPr lang="en-US" sz="2200" dirty="0"/>
              <a:t>Aging population = more medical equipment = job security</a:t>
            </a:r>
            <a:r>
              <a:rPr lang="en-US" sz="2200" baseline="30000" dirty="0"/>
              <a:t>2</a:t>
            </a:r>
          </a:p>
          <a:p>
            <a:pPr>
              <a:lnSpc>
                <a:spcPct val="80000"/>
              </a:lnSpc>
            </a:pPr>
            <a:r>
              <a:rPr lang="en-US" sz="2200" dirty="0"/>
              <a:t>Advanced system design with diagnostic remote and central tools</a:t>
            </a:r>
            <a:r>
              <a:rPr lang="en-US" sz="2200" baseline="30000" dirty="0"/>
              <a:t>2</a:t>
            </a:r>
          </a:p>
          <a:p>
            <a:pPr>
              <a:lnSpc>
                <a:spcPct val="80000"/>
              </a:lnSpc>
            </a:pPr>
            <a:r>
              <a:rPr lang="en-US" sz="2200" dirty="0"/>
              <a:t>Educational resources are more easily available (online)</a:t>
            </a:r>
            <a:r>
              <a:rPr lang="en-US" sz="2200" baseline="30000" dirty="0"/>
              <a:t>2</a:t>
            </a:r>
          </a:p>
          <a:p>
            <a:pPr>
              <a:lnSpc>
                <a:spcPct val="80000"/>
              </a:lnSpc>
            </a:pPr>
            <a:r>
              <a:rPr lang="en-US" sz="2200" dirty="0"/>
              <a:t>More modalities which means more opportunities (PACS, Medical Device Integration)</a:t>
            </a:r>
            <a:r>
              <a:rPr lang="en-US" sz="2200" baseline="30000" dirty="0"/>
              <a:t>2</a:t>
            </a:r>
          </a:p>
          <a:p>
            <a:pPr>
              <a:lnSpc>
                <a:spcPct val="80000"/>
              </a:lnSpc>
            </a:pPr>
            <a:r>
              <a:rPr lang="en-US" sz="2200" dirty="0"/>
              <a:t>Gratifying and fulfilling career</a:t>
            </a:r>
            <a:r>
              <a:rPr lang="en-US" sz="2200" baseline="30000" dirty="0"/>
              <a:t>2</a:t>
            </a:r>
          </a:p>
          <a:p>
            <a:pPr>
              <a:lnSpc>
                <a:spcPct val="80000"/>
              </a:lnSpc>
              <a:buNone/>
            </a:pPr>
            <a:endParaRPr lang="en-US" sz="1800" dirty="0"/>
          </a:p>
          <a:p>
            <a:pPr>
              <a:lnSpc>
                <a:spcPct val="80000"/>
              </a:lnSpc>
              <a:buFont typeface="Wingdings" pitchFamily="2" charset="2"/>
              <a:buNone/>
            </a:pPr>
            <a:r>
              <a:rPr lang="en-US" sz="1800" dirty="0"/>
              <a:t> </a:t>
            </a:r>
          </a:p>
          <a:p>
            <a:endParaRPr lang="en-US" dirty="0"/>
          </a:p>
        </p:txBody>
      </p:sp>
      <p:sp>
        <p:nvSpPr>
          <p:cNvPr id="4" name="TextBox 3"/>
          <p:cNvSpPr txBox="1"/>
          <p:nvPr/>
        </p:nvSpPr>
        <p:spPr>
          <a:xfrm>
            <a:off x="304800" y="6396335"/>
            <a:ext cx="7494680" cy="461665"/>
          </a:xfrm>
          <a:prstGeom prst="rect">
            <a:avLst/>
          </a:prstGeom>
          <a:noFill/>
        </p:spPr>
        <p:txBody>
          <a:bodyPr wrap="none" rtlCol="0">
            <a:spAutoFit/>
          </a:bodyPr>
          <a:lstStyle/>
          <a:p>
            <a:r>
              <a:rPr lang="en-US" sz="1200" baseline="30000" dirty="0"/>
              <a:t>1</a:t>
            </a:r>
            <a:r>
              <a:rPr lang="en-US" sz="1200" dirty="0"/>
              <a:t>Harvard Business Review (</a:t>
            </a:r>
            <a:r>
              <a:rPr lang="en-US" sz="1200" dirty="0">
                <a:hlinkClick r:id="rId2"/>
              </a:rPr>
              <a:t>https://hbr.org/2016/08/why-do-so-many-women-who-study-engineering-leave-the-field)</a:t>
            </a:r>
            <a:endParaRPr lang="en-US" sz="1200" dirty="0"/>
          </a:p>
          <a:p>
            <a:r>
              <a:rPr lang="en-US" sz="1200" baseline="30000" dirty="0"/>
              <a:t>2</a:t>
            </a:r>
            <a:r>
              <a:rPr lang="en-US" sz="1200" dirty="0"/>
              <a:t>Sally Goebel presentation, </a:t>
            </a:r>
            <a:r>
              <a:rPr lang="en-US" sz="1200" dirty="0">
                <a:hlinkClick r:id="rId3"/>
              </a:rPr>
              <a:t>www.accenet.org</a:t>
            </a:r>
            <a:endParaRPr lang="en-US" sz="1200" dirty="0"/>
          </a:p>
        </p:txBody>
      </p:sp>
      <p:sp>
        <p:nvSpPr>
          <p:cNvPr id="17410" name="AutoShape 2" descr="Image result for women in engineering"/>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412" name="AutoShape 4" descr="Image result for women in engineering"/>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4" name="Picture 6" descr="Image result for women in engineering">
            <a:hlinkClick r:id="rId4"/>
          </p:cNvPr>
          <p:cNvPicPr>
            <a:picLocks noChangeAspect="1" noChangeArrowheads="1"/>
          </p:cNvPicPr>
          <p:nvPr/>
        </p:nvPicPr>
        <p:blipFill>
          <a:blip r:embed="rId5" cstate="print"/>
          <a:srcRect/>
          <a:stretch>
            <a:fillRect/>
          </a:stretch>
        </p:blipFill>
        <p:spPr bwMode="auto">
          <a:xfrm>
            <a:off x="8614335" y="4279835"/>
            <a:ext cx="2811743" cy="187449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6A7DFC8-CC87-1C45-AE2C-C06DE0F5DDBD}" type="slidenum">
              <a:rPr lang="en-US" smtClean="0"/>
              <a:pPr/>
              <a:t>13</a:t>
            </a:fld>
            <a:endParaRPr lang="en-US" dirty="0"/>
          </a:p>
        </p:txBody>
      </p:sp>
      <p:sp>
        <p:nvSpPr>
          <p:cNvPr id="3" name="Title 2"/>
          <p:cNvSpPr>
            <a:spLocks noGrp="1"/>
          </p:cNvSpPr>
          <p:nvPr>
            <p:ph type="title"/>
          </p:nvPr>
        </p:nvSpPr>
        <p:spPr>
          <a:xfrm>
            <a:off x="838200" y="365126"/>
            <a:ext cx="10515600" cy="882650"/>
          </a:xfrm>
        </p:spPr>
        <p:txBody>
          <a:bodyPr/>
          <a:lstStyle/>
          <a:p>
            <a:r>
              <a:rPr lang="en-US" dirty="0"/>
              <a:t>Good things come in diverse packages</a:t>
            </a:r>
          </a:p>
        </p:txBody>
      </p:sp>
      <p:sp>
        <p:nvSpPr>
          <p:cNvPr id="4" name="Text Placeholder 3"/>
          <p:cNvSpPr>
            <a:spLocks noGrp="1"/>
          </p:cNvSpPr>
          <p:nvPr>
            <p:ph type="body" sz="quarter" idx="13"/>
          </p:nvPr>
        </p:nvSpPr>
        <p:spPr>
          <a:xfrm>
            <a:off x="269823" y="1320800"/>
            <a:ext cx="11452485" cy="5035550"/>
          </a:xfrm>
        </p:spPr>
        <p:txBody>
          <a:bodyPr>
            <a:normAutofit fontScale="77500" lnSpcReduction="20000"/>
          </a:bodyPr>
          <a:lstStyle/>
          <a:p>
            <a:r>
              <a:rPr lang="en-US" dirty="0"/>
              <a:t>Fortune 500 companies with at least three female directors have seen their return on invested capital increase by at least 66%, return on sales increase by 42%, and return on equity increase by at least 53%. </a:t>
            </a:r>
            <a:r>
              <a:rPr lang="en-US" baseline="30000" dirty="0"/>
              <a:t>1</a:t>
            </a:r>
          </a:p>
          <a:p>
            <a:r>
              <a:rPr lang="en-US" dirty="0"/>
              <a:t>In a study by Dezsö and Ross of 1,500 U.S. ﬁrms in the S&amp;P, female representation in top management improved ﬁnancial performance for organizations where innovation is a key piece of the business strategy. </a:t>
            </a:r>
            <a:r>
              <a:rPr lang="en-US" baseline="30000" dirty="0"/>
              <a:t>1</a:t>
            </a:r>
          </a:p>
          <a:p>
            <a:r>
              <a:rPr lang="en-US" dirty="0"/>
              <a:t>In 2012, a NCWIT analysis of women’s participation in IT patents found that U.S. patents produced by mixed-gender teams were cited 30% to 40% more than other similar patents.</a:t>
            </a:r>
            <a:r>
              <a:rPr lang="en-US" baseline="30000" dirty="0"/>
              <a:t> 1</a:t>
            </a:r>
          </a:p>
          <a:p>
            <a:r>
              <a:rPr lang="en-US" dirty="0"/>
              <a:t>Gallup has found that companies with more diverse teams (including more women) have a 22% lower turnover rate. Organizations with more inclusive cultures also have an easier time with recruiting. </a:t>
            </a:r>
            <a:r>
              <a:rPr lang="en-US" baseline="30000" dirty="0"/>
              <a:t>1</a:t>
            </a:r>
          </a:p>
          <a:p>
            <a:r>
              <a:rPr lang="en-US" dirty="0"/>
              <a:t>Companies in the top quartile for gender diversity are 15 percent more likely to have financial returns above their respective national industry medians. </a:t>
            </a:r>
            <a:r>
              <a:rPr lang="en-US" baseline="30000" dirty="0"/>
              <a:t>2</a:t>
            </a:r>
          </a:p>
          <a:p>
            <a:r>
              <a:rPr lang="en-US" dirty="0"/>
              <a:t>Companies in the bottom quartile both for gender and for ethnicity and race are statistically less likely to achieve above-average financial returns than the average companies in the data set (that is, bottom-quartile companies are lagging rather than merely not leading). </a:t>
            </a:r>
            <a:r>
              <a:rPr lang="en-US" baseline="30000" dirty="0"/>
              <a:t>2</a:t>
            </a:r>
          </a:p>
        </p:txBody>
      </p:sp>
      <p:sp>
        <p:nvSpPr>
          <p:cNvPr id="5" name="TextBox 4"/>
          <p:cNvSpPr txBox="1"/>
          <p:nvPr/>
        </p:nvSpPr>
        <p:spPr>
          <a:xfrm>
            <a:off x="269823" y="6356350"/>
            <a:ext cx="11452485" cy="646331"/>
          </a:xfrm>
          <a:prstGeom prst="rect">
            <a:avLst/>
          </a:prstGeom>
          <a:noFill/>
        </p:spPr>
        <p:txBody>
          <a:bodyPr wrap="square" rtlCol="0">
            <a:spAutoFit/>
          </a:bodyPr>
          <a:lstStyle/>
          <a:p>
            <a:r>
              <a:rPr lang="en-US" sz="1200" baseline="30000" dirty="0">
                <a:hlinkClick r:id="rId2"/>
              </a:rPr>
              <a:t>1</a:t>
            </a:r>
            <a:r>
              <a:rPr lang="en-US" sz="1200" dirty="0">
                <a:hlinkClick r:id="rId2"/>
              </a:rPr>
              <a:t> https://www.fastcompany.com/3028227/here-are-all-the-quantifiable-reasons-you-should-hire-more-women</a:t>
            </a:r>
            <a:endParaRPr lang="en-US" sz="1200" dirty="0"/>
          </a:p>
          <a:p>
            <a:r>
              <a:rPr lang="en-US" sz="1200" baseline="30000" dirty="0"/>
              <a:t>2</a:t>
            </a:r>
            <a:r>
              <a:rPr lang="en-US" sz="1200" dirty="0"/>
              <a:t> </a:t>
            </a:r>
            <a:r>
              <a:rPr lang="en-US" sz="1200" dirty="0">
                <a:hlinkClick r:id="rId3"/>
              </a:rPr>
              <a:t>http://www.mckinsey.com/business-functions/organization/our-insights/why-diversity-matters</a:t>
            </a:r>
            <a:endParaRPr lang="en-US" sz="1200" dirty="0"/>
          </a:p>
          <a:p>
            <a:endParaRPr lang="en-US" sz="1200" dirty="0"/>
          </a:p>
        </p:txBody>
      </p:sp>
    </p:spTree>
    <p:extLst>
      <p:ext uri="{BB962C8B-B14F-4D97-AF65-F5344CB8AC3E}">
        <p14:creationId xmlns:p14="http://schemas.microsoft.com/office/powerpoint/2010/main" val="1194019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6A7DFC8-CC87-1C45-AE2C-C06DE0F5DDBD}" type="slidenum">
              <a:rPr lang="en-US" smtClean="0"/>
              <a:pPr/>
              <a:t>14</a:t>
            </a:fld>
            <a:endParaRPr lang="en-US" dirty="0"/>
          </a:p>
        </p:txBody>
      </p:sp>
      <p:pic>
        <p:nvPicPr>
          <p:cNvPr id="5" name="Picture 4"/>
          <p:cNvPicPr>
            <a:picLocks noChangeAspect="1"/>
          </p:cNvPicPr>
          <p:nvPr/>
        </p:nvPicPr>
        <p:blipFill>
          <a:blip r:embed="rId2" cstate="print"/>
          <a:stretch>
            <a:fillRect/>
          </a:stretch>
        </p:blipFill>
        <p:spPr>
          <a:xfrm>
            <a:off x="1038225" y="1"/>
            <a:ext cx="9725025" cy="6356350"/>
          </a:xfrm>
          <a:prstGeom prst="rect">
            <a:avLst/>
          </a:prstGeom>
        </p:spPr>
      </p:pic>
      <p:pic>
        <p:nvPicPr>
          <p:cNvPr id="6" name="Picture 5"/>
          <p:cNvPicPr>
            <a:picLocks noChangeAspect="1"/>
          </p:cNvPicPr>
          <p:nvPr/>
        </p:nvPicPr>
        <p:blipFill>
          <a:blip r:embed="rId3" cstate="print"/>
          <a:stretch>
            <a:fillRect/>
          </a:stretch>
        </p:blipFill>
        <p:spPr>
          <a:xfrm>
            <a:off x="3188637" y="6418263"/>
            <a:ext cx="5168900" cy="241300"/>
          </a:xfrm>
          <a:prstGeom prst="rect">
            <a:avLst/>
          </a:prstGeom>
        </p:spPr>
      </p:pic>
    </p:spTree>
    <p:extLst>
      <p:ext uri="{BB962C8B-B14F-4D97-AF65-F5344CB8AC3E}">
        <p14:creationId xmlns:p14="http://schemas.microsoft.com/office/powerpoint/2010/main" val="589217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6A7DFC8-CC87-1C45-AE2C-C06DE0F5DDBD}" type="slidenum">
              <a:rPr lang="en-US" smtClean="0"/>
              <a:pPr/>
              <a:t>15</a:t>
            </a:fld>
            <a:endParaRPr lang="en-US" dirty="0"/>
          </a:p>
        </p:txBody>
      </p:sp>
      <p:pic>
        <p:nvPicPr>
          <p:cNvPr id="5" name="Picture 4"/>
          <p:cNvPicPr>
            <a:picLocks noChangeAspect="1"/>
          </p:cNvPicPr>
          <p:nvPr/>
        </p:nvPicPr>
        <p:blipFill>
          <a:blip r:embed="rId2" cstate="print"/>
          <a:stretch>
            <a:fillRect/>
          </a:stretch>
        </p:blipFill>
        <p:spPr>
          <a:xfrm>
            <a:off x="1095375" y="-10758"/>
            <a:ext cx="9944100" cy="6367108"/>
          </a:xfrm>
          <a:prstGeom prst="rect">
            <a:avLst/>
          </a:prstGeom>
        </p:spPr>
      </p:pic>
      <p:pic>
        <p:nvPicPr>
          <p:cNvPr id="6" name="Picture 5"/>
          <p:cNvPicPr>
            <a:picLocks noChangeAspect="1"/>
          </p:cNvPicPr>
          <p:nvPr/>
        </p:nvPicPr>
        <p:blipFill>
          <a:blip r:embed="rId3" cstate="print"/>
          <a:stretch>
            <a:fillRect/>
          </a:stretch>
        </p:blipFill>
        <p:spPr>
          <a:xfrm>
            <a:off x="3482975" y="6480175"/>
            <a:ext cx="5168900" cy="241300"/>
          </a:xfrm>
          <a:prstGeom prst="rect">
            <a:avLst/>
          </a:prstGeom>
        </p:spPr>
      </p:pic>
    </p:spTree>
    <p:extLst>
      <p:ext uri="{BB962C8B-B14F-4D97-AF65-F5344CB8AC3E}">
        <p14:creationId xmlns:p14="http://schemas.microsoft.com/office/powerpoint/2010/main" val="932552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6A7DFC8-CC87-1C45-AE2C-C06DE0F5DDBD}" type="slidenum">
              <a:rPr lang="en-US" smtClean="0"/>
              <a:pPr/>
              <a:t>16</a:t>
            </a:fld>
            <a:endParaRPr lang="en-US" dirty="0"/>
          </a:p>
        </p:txBody>
      </p:sp>
      <p:pic>
        <p:nvPicPr>
          <p:cNvPr id="5" name="Picture 4"/>
          <p:cNvPicPr>
            <a:picLocks noChangeAspect="1"/>
          </p:cNvPicPr>
          <p:nvPr/>
        </p:nvPicPr>
        <p:blipFill>
          <a:blip r:embed="rId2" cstate="print"/>
          <a:stretch>
            <a:fillRect/>
          </a:stretch>
        </p:blipFill>
        <p:spPr>
          <a:xfrm>
            <a:off x="1285875" y="0"/>
            <a:ext cx="9544050" cy="3657600"/>
          </a:xfrm>
          <a:prstGeom prst="rect">
            <a:avLst/>
          </a:prstGeom>
        </p:spPr>
      </p:pic>
      <p:pic>
        <p:nvPicPr>
          <p:cNvPr id="6" name="Picture 5"/>
          <p:cNvPicPr>
            <a:picLocks noChangeAspect="1"/>
          </p:cNvPicPr>
          <p:nvPr/>
        </p:nvPicPr>
        <p:blipFill>
          <a:blip r:embed="rId3" cstate="print"/>
          <a:stretch>
            <a:fillRect/>
          </a:stretch>
        </p:blipFill>
        <p:spPr>
          <a:xfrm>
            <a:off x="1285875" y="3689350"/>
            <a:ext cx="9544049" cy="2667000"/>
          </a:xfrm>
          <a:prstGeom prst="rect">
            <a:avLst/>
          </a:prstGeom>
        </p:spPr>
      </p:pic>
      <p:pic>
        <p:nvPicPr>
          <p:cNvPr id="7" name="Picture 6"/>
          <p:cNvPicPr>
            <a:picLocks noChangeAspect="1"/>
          </p:cNvPicPr>
          <p:nvPr/>
        </p:nvPicPr>
        <p:blipFill>
          <a:blip r:embed="rId4" cstate="print"/>
          <a:stretch>
            <a:fillRect/>
          </a:stretch>
        </p:blipFill>
        <p:spPr>
          <a:xfrm>
            <a:off x="3597431" y="6480175"/>
            <a:ext cx="5168900" cy="241300"/>
          </a:xfrm>
          <a:prstGeom prst="rect">
            <a:avLst/>
          </a:prstGeom>
        </p:spPr>
      </p:pic>
    </p:spTree>
    <p:extLst>
      <p:ext uri="{BB962C8B-B14F-4D97-AF65-F5344CB8AC3E}">
        <p14:creationId xmlns:p14="http://schemas.microsoft.com/office/powerpoint/2010/main" val="1070043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5101"/>
            <a:ext cx="10515600" cy="806450"/>
          </a:xfrm>
        </p:spPr>
        <p:txBody>
          <a:bodyPr/>
          <a:lstStyle/>
          <a:p>
            <a:r>
              <a:rPr lang="en-US" dirty="0"/>
              <a:t>What scares women away from engineering? </a:t>
            </a:r>
          </a:p>
        </p:txBody>
      </p:sp>
      <p:sp>
        <p:nvSpPr>
          <p:cNvPr id="3" name="Content Placeholder 2"/>
          <p:cNvSpPr>
            <a:spLocks noGrp="1"/>
          </p:cNvSpPr>
          <p:nvPr>
            <p:ph idx="1"/>
          </p:nvPr>
        </p:nvSpPr>
        <p:spPr>
          <a:xfrm>
            <a:off x="381000" y="1245909"/>
            <a:ext cx="11334750" cy="4565929"/>
          </a:xfrm>
        </p:spPr>
        <p:txBody>
          <a:bodyPr>
            <a:normAutofit/>
          </a:bodyPr>
          <a:lstStyle/>
          <a:p>
            <a:pPr marL="0" indent="0">
              <a:buNone/>
            </a:pPr>
            <a:r>
              <a:rPr lang="en-US" dirty="0"/>
              <a:t>Women make up </a:t>
            </a:r>
            <a:r>
              <a:rPr lang="en-US" u="sng" dirty="0">
                <a:solidFill>
                  <a:schemeClr val="accent1">
                    <a:lumMod val="75000"/>
                  </a:schemeClr>
                </a:solidFill>
              </a:rPr>
              <a:t>18-</a:t>
            </a:r>
            <a:r>
              <a:rPr lang="en-US" dirty="0">
                <a:solidFill>
                  <a:schemeClr val="accent1">
                    <a:lumMod val="75000"/>
                  </a:schemeClr>
                </a:solidFill>
                <a:hlinkClick r:id="rId2"/>
              </a:rPr>
              <a:t>20% of engineering graduates</a:t>
            </a:r>
            <a:r>
              <a:rPr lang="en-US" dirty="0"/>
              <a:t>, but it’s been estimated that nearly 40% of women who earn engineering degrees either </a:t>
            </a:r>
            <a:r>
              <a:rPr lang="en-US" dirty="0">
                <a:hlinkClick r:id="rId3"/>
              </a:rPr>
              <a:t>quit or never enter the profession</a:t>
            </a:r>
            <a:r>
              <a:rPr lang="en-US" dirty="0"/>
              <a:t>. </a:t>
            </a:r>
          </a:p>
          <a:p>
            <a:pPr lvl="1"/>
            <a:r>
              <a:rPr lang="en-US" sz="2800" dirty="0"/>
              <a:t>Blatant sexual harassment </a:t>
            </a:r>
          </a:p>
          <a:p>
            <a:pPr lvl="1"/>
            <a:r>
              <a:rPr lang="en-US" sz="2800" dirty="0"/>
              <a:t>Gender stereotypes emerge during team projects; women assigned (and accepted) more menial tasks than male counterparts</a:t>
            </a:r>
          </a:p>
          <a:p>
            <a:pPr lvl="1"/>
            <a:r>
              <a:rPr lang="en-US" sz="2800" dirty="0"/>
              <a:t>Different treatment from professors, supervisors</a:t>
            </a:r>
          </a:p>
          <a:p>
            <a:pPr lvl="2"/>
            <a:r>
              <a:rPr lang="en-US" sz="2400" dirty="0"/>
              <a:t>Female employee requested more challenging project, was asked how she would have time to take care of her family with the extra work demands</a:t>
            </a:r>
          </a:p>
          <a:p>
            <a:pPr lvl="1"/>
            <a:r>
              <a:rPr lang="en-US" sz="2800" dirty="0"/>
              <a:t>Little or no access to supportive network of peers</a:t>
            </a:r>
          </a:p>
          <a:p>
            <a:pPr marL="0" indent="0">
              <a:buNone/>
            </a:pPr>
            <a:endParaRPr lang="en-US" dirty="0"/>
          </a:p>
        </p:txBody>
      </p:sp>
      <p:sp>
        <p:nvSpPr>
          <p:cNvPr id="5" name="Slide Number Placeholder 4"/>
          <p:cNvSpPr>
            <a:spLocks noGrp="1"/>
          </p:cNvSpPr>
          <p:nvPr>
            <p:ph type="sldNum" sz="quarter" idx="12"/>
          </p:nvPr>
        </p:nvSpPr>
        <p:spPr/>
        <p:txBody>
          <a:bodyPr/>
          <a:lstStyle/>
          <a:p>
            <a:fld id="{4C0679A5-059E-4FE5-874D-BB7AD59D4661}" type="slidenum">
              <a:rPr lang="en-US" smtClean="0"/>
              <a:pPr/>
              <a:t>17</a:t>
            </a:fld>
            <a:endParaRPr lang="en-US"/>
          </a:p>
        </p:txBody>
      </p:sp>
      <p:sp>
        <p:nvSpPr>
          <p:cNvPr id="6" name="Rectangle 5"/>
          <p:cNvSpPr/>
          <p:nvPr/>
        </p:nvSpPr>
        <p:spPr>
          <a:xfrm>
            <a:off x="381000" y="6478864"/>
            <a:ext cx="11717311" cy="276999"/>
          </a:xfrm>
          <a:prstGeom prst="rect">
            <a:avLst/>
          </a:prstGeom>
        </p:spPr>
        <p:txBody>
          <a:bodyPr wrap="square">
            <a:spAutoFit/>
          </a:bodyPr>
          <a:lstStyle/>
          <a:p>
            <a:r>
              <a:rPr lang="en-US" sz="1200" baseline="30000" dirty="0"/>
              <a:t>1</a:t>
            </a:r>
            <a:r>
              <a:rPr lang="en-US" sz="1200" dirty="0"/>
              <a:t>Harvard Business Review (</a:t>
            </a:r>
            <a:r>
              <a:rPr lang="en-US" sz="1200" dirty="0">
                <a:hlinkClick r:id="rId4"/>
              </a:rPr>
              <a:t>https://hbr.org/2016/08/why-do-so-many-women-who-study-engineering-leave-the-field</a:t>
            </a:r>
            <a:r>
              <a:rPr lang="en-US" sz="1200" dirty="0"/>
              <a:t>)</a:t>
            </a:r>
          </a:p>
        </p:txBody>
      </p:sp>
    </p:spTree>
    <p:extLst>
      <p:ext uri="{BB962C8B-B14F-4D97-AF65-F5344CB8AC3E}">
        <p14:creationId xmlns:p14="http://schemas.microsoft.com/office/powerpoint/2010/main" val="309929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6450"/>
          </a:xfrm>
        </p:spPr>
        <p:txBody>
          <a:bodyPr/>
          <a:lstStyle/>
          <a:p>
            <a:r>
              <a:rPr lang="en-US" dirty="0"/>
              <a:t>Behaviors that need to change</a:t>
            </a:r>
          </a:p>
        </p:txBody>
      </p:sp>
      <p:sp>
        <p:nvSpPr>
          <p:cNvPr id="3" name="Content Placeholder 2"/>
          <p:cNvSpPr>
            <a:spLocks noGrp="1"/>
          </p:cNvSpPr>
          <p:nvPr>
            <p:ph idx="1"/>
          </p:nvPr>
        </p:nvSpPr>
        <p:spPr>
          <a:xfrm>
            <a:off x="323850" y="1314450"/>
            <a:ext cx="11525250" cy="4862513"/>
          </a:xfrm>
        </p:spPr>
        <p:txBody>
          <a:bodyPr>
            <a:normAutofit/>
          </a:bodyPr>
          <a:lstStyle/>
          <a:p>
            <a:r>
              <a:rPr lang="en-US" dirty="0"/>
              <a:t>Expect success and own personal accomplishments</a:t>
            </a:r>
          </a:p>
          <a:p>
            <a:pPr lvl="1"/>
            <a:r>
              <a:rPr lang="en-US" dirty="0"/>
              <a:t>Women traditionally underestimate success more often than male counterparts</a:t>
            </a:r>
          </a:p>
          <a:p>
            <a:pPr lvl="1"/>
            <a:r>
              <a:rPr lang="en-US" dirty="0"/>
              <a:t>When receiving praise, women tend to focus thanks to the team, the support network, etc</a:t>
            </a:r>
            <a:r>
              <a:rPr lang="mr-IN" dirty="0"/>
              <a:t>…</a:t>
            </a:r>
            <a:endParaRPr lang="en-US" dirty="0"/>
          </a:p>
          <a:p>
            <a:r>
              <a:rPr lang="en-US" dirty="0"/>
              <a:t>Balance the need to be liked versus the need to get the job done</a:t>
            </a:r>
          </a:p>
          <a:p>
            <a:pPr lvl="1"/>
            <a:r>
              <a:rPr lang="en-US" dirty="0"/>
              <a:t>Adjectives used to describe male and female leaders during a project</a:t>
            </a:r>
          </a:p>
          <a:p>
            <a:pPr lvl="2"/>
            <a:r>
              <a:rPr lang="en-US" dirty="0"/>
              <a:t>Bossy, selfish, aggressive</a:t>
            </a:r>
          </a:p>
          <a:p>
            <a:pPr lvl="2"/>
            <a:r>
              <a:rPr lang="en-US" dirty="0"/>
              <a:t>Confident, self-assured, focused</a:t>
            </a:r>
          </a:p>
          <a:p>
            <a:pPr lvl="1"/>
            <a:r>
              <a:rPr lang="en-US" dirty="0"/>
              <a:t>Fear of not being liked cited for holding female leaders back</a:t>
            </a:r>
          </a:p>
          <a:p>
            <a:r>
              <a:rPr lang="en-US" dirty="0"/>
              <a:t>Take a seat at the table</a:t>
            </a:r>
          </a:p>
        </p:txBody>
      </p:sp>
      <p:sp>
        <p:nvSpPr>
          <p:cNvPr id="5" name="Slide Number Placeholder 4"/>
          <p:cNvSpPr>
            <a:spLocks noGrp="1"/>
          </p:cNvSpPr>
          <p:nvPr>
            <p:ph type="sldNum" sz="quarter" idx="12"/>
          </p:nvPr>
        </p:nvSpPr>
        <p:spPr/>
        <p:txBody>
          <a:bodyPr/>
          <a:lstStyle/>
          <a:p>
            <a:fld id="{4C0679A5-059E-4FE5-874D-BB7AD59D4661}" type="slidenum">
              <a:rPr lang="en-US" smtClean="0"/>
              <a:pPr/>
              <a:t>18</a:t>
            </a:fld>
            <a:endParaRPr lang="en-US"/>
          </a:p>
        </p:txBody>
      </p:sp>
    </p:spTree>
    <p:extLst>
      <p:ext uri="{BB962C8B-B14F-4D97-AF65-F5344CB8AC3E}">
        <p14:creationId xmlns:p14="http://schemas.microsoft.com/office/powerpoint/2010/main" val="1884521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a:t>Professional Organizations                   (incomplete list)</a:t>
            </a:r>
          </a:p>
        </p:txBody>
      </p:sp>
      <p:sp>
        <p:nvSpPr>
          <p:cNvPr id="13315" name="Content Placeholder 2"/>
          <p:cNvSpPr>
            <a:spLocks noGrp="1"/>
          </p:cNvSpPr>
          <p:nvPr>
            <p:ph idx="1"/>
          </p:nvPr>
        </p:nvSpPr>
        <p:spPr/>
        <p:txBody>
          <a:bodyPr/>
          <a:lstStyle/>
          <a:p>
            <a:endParaRPr lang="en-US" sz="2400" b="1" dirty="0"/>
          </a:p>
          <a:p>
            <a:r>
              <a:rPr lang="en-US" sz="2400" b="1" dirty="0"/>
              <a:t>IEEE Women in Engineering (IEEE WIE) </a:t>
            </a:r>
            <a:r>
              <a:rPr lang="en-US" sz="1600" dirty="0"/>
              <a:t>(http://www.ieee.org/membership_services/membership/women/index.html)</a:t>
            </a:r>
            <a:endParaRPr lang="en-US" dirty="0"/>
          </a:p>
          <a:p>
            <a:r>
              <a:rPr lang="en-US" sz="2400" b="1" dirty="0"/>
              <a:t>Society of Women Engineers </a:t>
            </a:r>
            <a:r>
              <a:rPr lang="en-US" sz="1600" dirty="0"/>
              <a:t>(</a:t>
            </a:r>
            <a:r>
              <a:rPr lang="en-US" sz="1600" dirty="0">
                <a:hlinkClick r:id="rId2"/>
              </a:rPr>
              <a:t>http://societyofwomenengineers.swe.org/</a:t>
            </a:r>
            <a:r>
              <a:rPr lang="en-US" sz="1600" dirty="0"/>
              <a:t>)</a:t>
            </a:r>
          </a:p>
          <a:p>
            <a:r>
              <a:rPr lang="en-US" sz="2400" b="1" dirty="0"/>
              <a:t>American Institute of Medical and Biological Engineering </a:t>
            </a:r>
            <a:r>
              <a:rPr lang="en-US" sz="1600" dirty="0"/>
              <a:t/>
            </a:r>
            <a:br>
              <a:rPr lang="en-US" sz="1600" dirty="0"/>
            </a:br>
            <a:r>
              <a:rPr lang="en-US" sz="1600" dirty="0"/>
              <a:t>(</a:t>
            </a:r>
            <a:r>
              <a:rPr lang="en-US" sz="1600" dirty="0">
                <a:hlinkClick r:id="rId3"/>
              </a:rPr>
              <a:t>www.aimbe.org</a:t>
            </a:r>
            <a:r>
              <a:rPr lang="en-US" sz="1600" dirty="0"/>
              <a:t> )</a:t>
            </a:r>
          </a:p>
          <a:p>
            <a:r>
              <a:rPr lang="en-US" sz="2400" b="1" dirty="0"/>
              <a:t>National institute of Health, Women in Biomedical Engineering </a:t>
            </a:r>
            <a:r>
              <a:rPr lang="en-US" sz="1600" dirty="0"/>
              <a:t>(</a:t>
            </a:r>
            <a:r>
              <a:rPr lang="en-US" sz="1600" dirty="0">
                <a:hlinkClick r:id="rId4"/>
              </a:rPr>
              <a:t>http://womeninscience.nih.gov/</a:t>
            </a:r>
            <a:r>
              <a:rPr lang="en-US" sz="1600" dirty="0"/>
              <a:t>)</a:t>
            </a:r>
          </a:p>
          <a:p>
            <a:pPr lvl="1"/>
            <a:r>
              <a:rPr lang="en-US" sz="1800" dirty="0"/>
              <a:t>The Working Group has sponsored national workshops focusing on mentoring women in biomedical careers and best practices for sustaining career success</a:t>
            </a:r>
          </a:p>
          <a:p>
            <a:endParaRPr lang="en-US" sz="2400" b="1" dirty="0"/>
          </a:p>
          <a:p>
            <a:endParaRPr lang="en-US" sz="2200" dirty="0"/>
          </a:p>
        </p:txBody>
      </p:sp>
      <p:pic>
        <p:nvPicPr>
          <p:cNvPr id="16386" name="Picture 2" descr="Image result for women in biomedical engineering">
            <a:hlinkClick r:id="rId5"/>
          </p:cNvPr>
          <p:cNvPicPr>
            <a:picLocks noChangeAspect="1" noChangeArrowheads="1"/>
          </p:cNvPicPr>
          <p:nvPr/>
        </p:nvPicPr>
        <p:blipFill>
          <a:blip r:embed="rId6" cstate="print"/>
          <a:srcRect/>
          <a:stretch>
            <a:fillRect/>
          </a:stretch>
        </p:blipFill>
        <p:spPr bwMode="auto">
          <a:xfrm>
            <a:off x="8857129" y="448234"/>
            <a:ext cx="2788755" cy="2148983"/>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b="1" dirty="0"/>
              <a:t>Example: </a:t>
            </a:r>
            <a:r>
              <a:rPr lang="en-US" dirty="0"/>
              <a:t>IEEE – Women in Engineering </a:t>
            </a:r>
            <a:br>
              <a:rPr lang="en-US" dirty="0"/>
            </a:br>
            <a:r>
              <a:rPr lang="en-US" dirty="0"/>
              <a:t>(IEEE WIE)</a:t>
            </a:r>
          </a:p>
        </p:txBody>
      </p:sp>
      <p:sp>
        <p:nvSpPr>
          <p:cNvPr id="14339" name="Content Placeholder 2"/>
          <p:cNvSpPr>
            <a:spLocks noGrp="1"/>
          </p:cNvSpPr>
          <p:nvPr>
            <p:ph idx="1"/>
          </p:nvPr>
        </p:nvSpPr>
        <p:spPr>
          <a:xfrm>
            <a:off x="869577" y="1954304"/>
            <a:ext cx="6212541" cy="3505201"/>
          </a:xfrm>
        </p:spPr>
        <p:txBody>
          <a:bodyPr/>
          <a:lstStyle/>
          <a:p>
            <a:pPr>
              <a:buFontTx/>
              <a:buNone/>
            </a:pPr>
            <a:r>
              <a:rPr lang="en-US" dirty="0"/>
              <a:t>  </a:t>
            </a:r>
            <a:r>
              <a:rPr lang="en-US" b="1" dirty="0"/>
              <a:t>Mission</a:t>
            </a:r>
          </a:p>
          <a:p>
            <a:pPr>
              <a:buFontTx/>
              <a:buNone/>
            </a:pPr>
            <a:r>
              <a:rPr lang="en-US" dirty="0"/>
              <a:t>  The mission of IEEE WIE is to inspire, engage, encourage, and empower                   IEEE women worldwide</a:t>
            </a:r>
          </a:p>
        </p:txBody>
      </p:sp>
      <p:pic>
        <p:nvPicPr>
          <p:cNvPr id="14340" name="Picture 2" descr="IEEE WIE Magazine cover"/>
          <p:cNvPicPr>
            <a:picLocks noChangeAspect="1" noChangeArrowheads="1"/>
          </p:cNvPicPr>
          <p:nvPr/>
        </p:nvPicPr>
        <p:blipFill>
          <a:blip r:embed="rId2" cstate="print"/>
          <a:srcRect/>
          <a:stretch>
            <a:fillRect/>
          </a:stretch>
        </p:blipFill>
        <p:spPr bwMode="auto">
          <a:xfrm>
            <a:off x="8113059" y="2312895"/>
            <a:ext cx="3251200" cy="3292475"/>
          </a:xfrm>
          <a:prstGeom prst="rect">
            <a:avLst/>
          </a:prstGeom>
          <a:noFill/>
          <a:ln w="9525">
            <a:noFill/>
            <a:miter lim="800000"/>
            <a:headEnd/>
            <a:tailEnd/>
          </a:ln>
        </p:spPr>
      </p:pic>
      <p:sp>
        <p:nvSpPr>
          <p:cNvPr id="14341" name="TextBox 5"/>
          <p:cNvSpPr txBox="1">
            <a:spLocks noChangeArrowheads="1"/>
          </p:cNvSpPr>
          <p:nvPr/>
        </p:nvSpPr>
        <p:spPr bwMode="auto">
          <a:xfrm>
            <a:off x="304801" y="6324601"/>
            <a:ext cx="1199687" cy="307777"/>
          </a:xfrm>
          <a:prstGeom prst="rect">
            <a:avLst/>
          </a:prstGeom>
          <a:noFill/>
          <a:ln w="9525">
            <a:noFill/>
            <a:miter lim="800000"/>
            <a:headEnd/>
            <a:tailEnd/>
          </a:ln>
        </p:spPr>
        <p:txBody>
          <a:bodyPr wrap="none">
            <a:spAutoFit/>
          </a:bodyPr>
          <a:lstStyle/>
          <a:p>
            <a:r>
              <a:rPr lang="en-US" sz="1400"/>
              <a:t>www.ieee.org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99872" y="365125"/>
            <a:ext cx="10515600" cy="1544357"/>
          </a:xfrm>
        </p:spPr>
        <p:txBody>
          <a:bodyPr/>
          <a:lstStyle/>
          <a:p>
            <a:r>
              <a:rPr lang="en-US" dirty="0"/>
              <a:t>IEEE WIE</a:t>
            </a:r>
            <a:br>
              <a:rPr lang="en-US" dirty="0"/>
            </a:br>
            <a:endParaRPr lang="en-US" dirty="0"/>
          </a:p>
        </p:txBody>
      </p:sp>
      <p:sp>
        <p:nvSpPr>
          <p:cNvPr id="15363" name="Content Placeholder 2"/>
          <p:cNvSpPr>
            <a:spLocks noGrp="1"/>
          </p:cNvSpPr>
          <p:nvPr>
            <p:ph idx="1"/>
          </p:nvPr>
        </p:nvSpPr>
        <p:spPr>
          <a:xfrm>
            <a:off x="1237130" y="1631576"/>
            <a:ext cx="10146792" cy="4356848"/>
          </a:xfrm>
        </p:spPr>
        <p:txBody>
          <a:bodyPr>
            <a:normAutofit/>
          </a:bodyPr>
          <a:lstStyle/>
          <a:p>
            <a:pPr>
              <a:buFontTx/>
              <a:buNone/>
            </a:pPr>
            <a:r>
              <a:rPr lang="en-US" sz="1400" dirty="0"/>
              <a:t/>
            </a:r>
            <a:br>
              <a:rPr lang="en-US" sz="1400" dirty="0"/>
            </a:br>
            <a:r>
              <a:rPr lang="en-US" sz="1400" dirty="0"/>
              <a:t/>
            </a:r>
            <a:br>
              <a:rPr lang="en-US" sz="1400" dirty="0"/>
            </a:br>
            <a:endParaRPr lang="en-US" sz="1400" dirty="0"/>
          </a:p>
          <a:p>
            <a:pPr>
              <a:buFontTx/>
              <a:buNone/>
            </a:pPr>
            <a:r>
              <a:rPr lang="en-US" sz="1200" dirty="0"/>
              <a:t>     </a:t>
            </a:r>
            <a:r>
              <a:rPr lang="en-US" sz="2000" b="1" dirty="0"/>
              <a:t>IEEE WIE strives to:</a:t>
            </a:r>
            <a:endParaRPr lang="en-US" sz="1200" b="1" dirty="0"/>
          </a:p>
          <a:p>
            <a:pPr lvl="1">
              <a:lnSpc>
                <a:spcPts val="1600"/>
              </a:lnSpc>
            </a:pPr>
            <a:r>
              <a:rPr lang="en-US" sz="1800" dirty="0"/>
              <a:t>recognize women's outstanding achievements in electrical and electronics engineering through </a:t>
            </a:r>
            <a:r>
              <a:rPr lang="en-US" sz="1800" dirty="0">
                <a:hlinkClick r:id="rId3" action="ppaction://hlinkfile"/>
              </a:rPr>
              <a:t>IEEE Awards</a:t>
            </a:r>
            <a:r>
              <a:rPr lang="en-US" sz="1800" dirty="0"/>
              <a:t> nominations;</a:t>
            </a:r>
          </a:p>
          <a:p>
            <a:pPr lvl="1">
              <a:lnSpc>
                <a:spcPts val="1600"/>
              </a:lnSpc>
            </a:pPr>
            <a:r>
              <a:rPr lang="en-US" sz="1800" dirty="0"/>
              <a:t>organize receptions at major technical conferences to enhance networking and to promote membership in WIE;</a:t>
            </a:r>
          </a:p>
          <a:p>
            <a:pPr lvl="1">
              <a:lnSpc>
                <a:spcPts val="1600"/>
              </a:lnSpc>
            </a:pPr>
            <a:r>
              <a:rPr lang="en-US" sz="1800" dirty="0"/>
              <a:t>advocate women in leadership roles in IEEE governance and career advancement for women in the profession;</a:t>
            </a:r>
          </a:p>
          <a:p>
            <a:pPr lvl="1">
              <a:lnSpc>
                <a:spcPts val="1600"/>
              </a:lnSpc>
            </a:pPr>
            <a:r>
              <a:rPr lang="en-US" sz="1800" dirty="0"/>
              <a:t>provide assistance with the formation of new </a:t>
            </a:r>
            <a:r>
              <a:rPr lang="en-US" sz="1800" dirty="0">
                <a:hlinkClick r:id="rId4" action="ppaction://hlinkfile"/>
              </a:rPr>
              <a:t>WIE Affinity Groups</a:t>
            </a:r>
            <a:r>
              <a:rPr lang="en-US" sz="1800" dirty="0"/>
              <a:t> and support ongoing activities;</a:t>
            </a:r>
          </a:p>
          <a:p>
            <a:pPr lvl="1">
              <a:lnSpc>
                <a:spcPts val="1600"/>
              </a:lnSpc>
            </a:pPr>
            <a:r>
              <a:rPr lang="en-US" sz="1800" dirty="0"/>
              <a:t>promote IEEE member grade advancement for women to the membership grades of Senior Member and Fellow;</a:t>
            </a:r>
          </a:p>
          <a:p>
            <a:pPr lvl="1">
              <a:lnSpc>
                <a:spcPts val="1600"/>
              </a:lnSpc>
            </a:pPr>
            <a:r>
              <a:rPr lang="en-US" sz="1800" dirty="0"/>
              <a:t>facilitate the development of programs and activities that promote the entry into and retention of women in engineering programs;</a:t>
            </a:r>
          </a:p>
          <a:p>
            <a:pPr lvl="1">
              <a:lnSpc>
                <a:spcPts val="1600"/>
              </a:lnSpc>
            </a:pPr>
            <a:r>
              <a:rPr lang="en-US" sz="1800" dirty="0"/>
              <a:t>administer the </a:t>
            </a:r>
            <a:r>
              <a:rPr lang="en-US" sz="1800" dirty="0">
                <a:hlinkClick r:id="rId5" action="ppaction://hlinkfile"/>
              </a:rPr>
              <a:t>IEEE Student-Teacher and Research Engineer/Scientist (STAR) Program</a:t>
            </a:r>
            <a:r>
              <a:rPr lang="en-US" sz="1800" dirty="0"/>
              <a:t> to mentor young women in junior and high schools.</a:t>
            </a:r>
          </a:p>
          <a:p>
            <a:pPr lvl="1"/>
            <a:endParaRPr lang="en-US" sz="1200" dirty="0"/>
          </a:p>
        </p:txBody>
      </p:sp>
      <p:sp>
        <p:nvSpPr>
          <p:cNvPr id="15364" name="TextBox 4"/>
          <p:cNvSpPr txBox="1">
            <a:spLocks noChangeArrowheads="1"/>
          </p:cNvSpPr>
          <p:nvPr/>
        </p:nvSpPr>
        <p:spPr bwMode="auto">
          <a:xfrm>
            <a:off x="496464" y="1258825"/>
            <a:ext cx="11121793" cy="400110"/>
          </a:xfrm>
          <a:prstGeom prst="rect">
            <a:avLst/>
          </a:prstGeom>
          <a:noFill/>
          <a:ln w="9525">
            <a:noFill/>
            <a:miter lim="800000"/>
            <a:headEnd/>
            <a:tailEnd/>
          </a:ln>
        </p:spPr>
        <p:txBody>
          <a:bodyPr wrap="square">
            <a:spAutoFit/>
          </a:bodyPr>
          <a:lstStyle/>
          <a:p>
            <a:r>
              <a:rPr lang="en-US" sz="2000" dirty="0"/>
              <a:t> </a:t>
            </a:r>
            <a:r>
              <a:rPr lang="en-US" sz="2000" b="1" dirty="0"/>
              <a:t>Vision: </a:t>
            </a:r>
            <a:r>
              <a:rPr lang="en-US" dirty="0"/>
              <a:t>IEEE WIE envisions a vibrant community of IEEE women and men innovating  the world of tomorrow.</a:t>
            </a:r>
          </a:p>
        </p:txBody>
      </p:sp>
      <p:sp>
        <p:nvSpPr>
          <p:cNvPr id="15365" name="TextBox 5"/>
          <p:cNvSpPr txBox="1">
            <a:spLocks noChangeArrowheads="1"/>
          </p:cNvSpPr>
          <p:nvPr/>
        </p:nvSpPr>
        <p:spPr bwMode="auto">
          <a:xfrm>
            <a:off x="10261601" y="152401"/>
            <a:ext cx="1199687" cy="307777"/>
          </a:xfrm>
          <a:prstGeom prst="rect">
            <a:avLst/>
          </a:prstGeom>
          <a:noFill/>
          <a:ln w="9525">
            <a:noFill/>
            <a:miter lim="800000"/>
            <a:headEnd/>
            <a:tailEnd/>
          </a:ln>
        </p:spPr>
        <p:txBody>
          <a:bodyPr wrap="none">
            <a:spAutoFit/>
          </a:bodyPr>
          <a:lstStyle/>
          <a:p>
            <a:r>
              <a:rPr lang="en-US" sz="1400"/>
              <a:t>www.ieee.org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Example: </a:t>
            </a:r>
            <a:r>
              <a:rPr lang="en-US" dirty="0"/>
              <a:t>AIMBE</a:t>
            </a:r>
          </a:p>
        </p:txBody>
      </p:sp>
      <p:sp>
        <p:nvSpPr>
          <p:cNvPr id="3" name="Content Placeholder 2"/>
          <p:cNvSpPr>
            <a:spLocks noGrp="1"/>
          </p:cNvSpPr>
          <p:nvPr>
            <p:ph idx="1"/>
          </p:nvPr>
        </p:nvSpPr>
        <p:spPr>
          <a:xfrm>
            <a:off x="649941" y="1816661"/>
            <a:ext cx="10515600" cy="3786280"/>
          </a:xfrm>
        </p:spPr>
        <p:txBody>
          <a:bodyPr/>
          <a:lstStyle/>
          <a:p>
            <a:pPr>
              <a:buNone/>
            </a:pPr>
            <a:r>
              <a:rPr lang="en-US" sz="1800" dirty="0"/>
              <a:t>    </a:t>
            </a:r>
            <a:r>
              <a:rPr lang="en-US" sz="2400" dirty="0"/>
              <a:t>The American Institute for Medical and Biological Engineering (AIMBE) announced the formation of the </a:t>
            </a:r>
            <a:r>
              <a:rPr lang="en-US" sz="2400" b="1" dirty="0"/>
              <a:t>Women in Medical and Biological Engineering Committee (WIMBE)</a:t>
            </a:r>
            <a:r>
              <a:rPr lang="en-US" sz="2400" dirty="0"/>
              <a:t> in March, 2005. </a:t>
            </a:r>
          </a:p>
          <a:p>
            <a:pPr>
              <a:buNone/>
            </a:pPr>
            <a:r>
              <a:rPr lang="en-US" sz="2400" dirty="0"/>
              <a:t>   The committee will celebrate women’s contributions to both the field and to the health and well-being of our society. The committee members’ knowledge is extensive spanning corporate, academic, and government institutions.</a:t>
            </a:r>
          </a:p>
          <a:p>
            <a:endParaRPr lang="en-US" dirty="0"/>
          </a:p>
        </p:txBody>
      </p:sp>
      <p:sp>
        <p:nvSpPr>
          <p:cNvPr id="4" name="TextBox 3"/>
          <p:cNvSpPr txBox="1"/>
          <p:nvPr/>
        </p:nvSpPr>
        <p:spPr>
          <a:xfrm>
            <a:off x="406400" y="6324600"/>
            <a:ext cx="1510478" cy="338554"/>
          </a:xfrm>
          <a:prstGeom prst="rect">
            <a:avLst/>
          </a:prstGeom>
          <a:noFill/>
        </p:spPr>
        <p:txBody>
          <a:bodyPr wrap="none" rtlCol="0">
            <a:spAutoFit/>
          </a:bodyPr>
          <a:lstStyle/>
          <a:p>
            <a:r>
              <a:rPr lang="en-US" sz="1600" dirty="0"/>
              <a:t>www.aimbe.org</a:t>
            </a:r>
          </a:p>
        </p:txBody>
      </p:sp>
      <p:sp>
        <p:nvSpPr>
          <p:cNvPr id="12290" name="AutoShape 2" descr="Image result for AIMBE">
            <a:hlinkClick r:id="rId2"/>
          </p:cNvPr>
          <p:cNvSpPr>
            <a:spLocks noChangeAspect="1" noChangeArrowheads="1"/>
          </p:cNvSpPr>
          <p:nvPr/>
        </p:nvSpPr>
        <p:spPr bwMode="auto">
          <a:xfrm>
            <a:off x="58738" y="-944563"/>
            <a:ext cx="4581525" cy="19716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Image result for AIMBE">
            <a:hlinkClick r:id="rId2"/>
          </p:cNvPr>
          <p:cNvSpPr>
            <a:spLocks noChangeAspect="1" noChangeArrowheads="1"/>
          </p:cNvSpPr>
          <p:nvPr/>
        </p:nvSpPr>
        <p:spPr bwMode="auto">
          <a:xfrm>
            <a:off x="58738" y="-944563"/>
            <a:ext cx="4581525" cy="19716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294" name="Picture 6" descr="Image result for AIMBE">
            <a:hlinkClick r:id="rId2"/>
          </p:cNvPr>
          <p:cNvPicPr>
            <a:picLocks noChangeAspect="1" noChangeArrowheads="1"/>
          </p:cNvPicPr>
          <p:nvPr/>
        </p:nvPicPr>
        <p:blipFill>
          <a:blip r:embed="rId3" cstate="print"/>
          <a:srcRect/>
          <a:stretch>
            <a:fillRect/>
          </a:stretch>
        </p:blipFill>
        <p:spPr bwMode="auto">
          <a:xfrm>
            <a:off x="7040469" y="4317720"/>
            <a:ext cx="4581525" cy="197167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 y="191389"/>
            <a:ext cx="10515600" cy="1325563"/>
          </a:xfrm>
        </p:spPr>
        <p:txBody>
          <a:bodyPr/>
          <a:lstStyle/>
          <a:p>
            <a:r>
              <a:rPr lang="en-US" dirty="0"/>
              <a:t>Successful Women in the Field</a:t>
            </a:r>
          </a:p>
        </p:txBody>
      </p:sp>
      <p:graphicFrame>
        <p:nvGraphicFramePr>
          <p:cNvPr id="4" name="Diagram 3"/>
          <p:cNvGraphicFramePr/>
          <p:nvPr>
            <p:extLst>
              <p:ext uri="{D42A27DB-BD31-4B8C-83A1-F6EECF244321}">
                <p14:modId xmlns:p14="http://schemas.microsoft.com/office/powerpoint/2010/main" val="1044896309"/>
              </p:ext>
            </p:extLst>
          </p:nvPr>
        </p:nvGraphicFramePr>
        <p:xfrm>
          <a:off x="2076970" y="1516952"/>
          <a:ext cx="8128000" cy="4676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8173" y="2836307"/>
            <a:ext cx="5072768" cy="432943"/>
          </a:xfrm>
        </p:spPr>
        <p:txBody>
          <a:bodyPr>
            <a:noAutofit/>
          </a:bodyPr>
          <a:lstStyle/>
          <a:p>
            <a:pPr>
              <a:buNone/>
            </a:pPr>
            <a:r>
              <a:rPr lang="en-US" sz="4800" b="1" dirty="0"/>
              <a:t>Own Experiences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huntingtonhospital.com/Uploads/Public/Images/homelink_1.gif">
            <a:hlinkClick r:id="rId2"/>
          </p:cNvPr>
          <p:cNvPicPr>
            <a:picLocks noChangeAspect="1" noChangeArrowheads="1"/>
          </p:cNvPicPr>
          <p:nvPr/>
        </p:nvPicPr>
        <p:blipFill>
          <a:blip r:embed="rId3" cstate="print"/>
          <a:srcRect/>
          <a:stretch>
            <a:fillRect/>
          </a:stretch>
        </p:blipFill>
        <p:spPr bwMode="auto">
          <a:xfrm>
            <a:off x="160867" y="-304800"/>
            <a:ext cx="5651500" cy="647700"/>
          </a:xfrm>
          <a:prstGeom prst="rect">
            <a:avLst/>
          </a:prstGeom>
          <a:noFill/>
          <a:ln w="9525">
            <a:noFill/>
            <a:miter lim="800000"/>
            <a:headEnd/>
            <a:tailEnd/>
          </a:ln>
        </p:spPr>
      </p:pic>
      <p:pic>
        <p:nvPicPr>
          <p:cNvPr id="17411" name="Picture 4" descr="http://www.huntingtonhospital.com/Uploads/Public/Images/homelink_1.gif">
            <a:hlinkClick r:id="rId2"/>
          </p:cNvPr>
          <p:cNvPicPr>
            <a:picLocks noChangeAspect="1" noChangeArrowheads="1"/>
          </p:cNvPicPr>
          <p:nvPr/>
        </p:nvPicPr>
        <p:blipFill>
          <a:blip r:embed="rId3" cstate="print"/>
          <a:srcRect/>
          <a:stretch>
            <a:fillRect/>
          </a:stretch>
        </p:blipFill>
        <p:spPr bwMode="auto">
          <a:xfrm>
            <a:off x="160867" y="-304800"/>
            <a:ext cx="5651500" cy="647700"/>
          </a:xfrm>
          <a:prstGeom prst="rect">
            <a:avLst/>
          </a:prstGeom>
          <a:noFill/>
          <a:ln w="9525">
            <a:noFill/>
            <a:miter lim="800000"/>
            <a:headEnd/>
            <a:tailEnd/>
          </a:ln>
        </p:spPr>
      </p:pic>
      <p:pic>
        <p:nvPicPr>
          <p:cNvPr id="17415" name="Picture 9"/>
          <p:cNvPicPr>
            <a:picLocks noChangeAspect="1" noChangeArrowheads="1"/>
          </p:cNvPicPr>
          <p:nvPr/>
        </p:nvPicPr>
        <p:blipFill>
          <a:blip r:embed="rId4" cstate="print"/>
          <a:srcRect l="37500" t="39050" r="11874" b="9235"/>
          <a:stretch>
            <a:fillRect/>
          </a:stretch>
        </p:blipFill>
        <p:spPr bwMode="auto">
          <a:xfrm>
            <a:off x="242047" y="134470"/>
            <a:ext cx="11681012" cy="3075524"/>
          </a:xfrm>
          <a:prstGeom prst="rect">
            <a:avLst/>
          </a:prstGeom>
          <a:noFill/>
          <a:ln w="9525">
            <a:noFill/>
            <a:miter lim="800000"/>
            <a:headEnd/>
            <a:tailEnd/>
          </a:ln>
        </p:spPr>
      </p:pic>
      <p:sp>
        <p:nvSpPr>
          <p:cNvPr id="9" name="TextBox 8"/>
          <p:cNvSpPr txBox="1"/>
          <p:nvPr/>
        </p:nvSpPr>
        <p:spPr>
          <a:xfrm>
            <a:off x="735106" y="3765176"/>
            <a:ext cx="3677225" cy="1384995"/>
          </a:xfrm>
          <a:prstGeom prst="rect">
            <a:avLst/>
          </a:prstGeom>
          <a:noFill/>
        </p:spPr>
        <p:txBody>
          <a:bodyPr wrap="none" rtlCol="0">
            <a:spAutoFit/>
          </a:bodyPr>
          <a:lstStyle/>
          <a:p>
            <a:r>
              <a:rPr lang="en-US" sz="2800" b="1" dirty="0">
                <a:solidFill>
                  <a:schemeClr val="accent1">
                    <a:lumMod val="75000"/>
                  </a:schemeClr>
                </a:solidFill>
              </a:rPr>
              <a:t>Magnet Recognition</a:t>
            </a:r>
          </a:p>
          <a:p>
            <a:endParaRPr lang="en-US" sz="2800" b="1" dirty="0">
              <a:solidFill>
                <a:schemeClr val="accent1">
                  <a:lumMod val="75000"/>
                </a:schemeClr>
              </a:solidFill>
            </a:endParaRPr>
          </a:p>
          <a:p>
            <a:r>
              <a:rPr lang="en-US" sz="2800" b="1" dirty="0">
                <a:solidFill>
                  <a:schemeClr val="accent1">
                    <a:lumMod val="75000"/>
                  </a:schemeClr>
                </a:solidFill>
              </a:rPr>
              <a:t>Best Hospitals </a:t>
            </a:r>
            <a:r>
              <a:rPr lang="en-US" sz="2800" b="1" i="1" dirty="0">
                <a:solidFill>
                  <a:schemeClr val="accent1">
                    <a:lumMod val="75000"/>
                  </a:schemeClr>
                </a:solidFill>
              </a:rPr>
              <a:t>US News</a:t>
            </a:r>
          </a:p>
        </p:txBody>
      </p:sp>
      <p:pic>
        <p:nvPicPr>
          <p:cNvPr id="8" name="Picture 3"/>
          <p:cNvPicPr>
            <a:picLocks noChangeAspect="1"/>
          </p:cNvPicPr>
          <p:nvPr/>
        </p:nvPicPr>
        <p:blipFill>
          <a:blip r:embed="rId5">
            <a:extLst>
              <a:ext uri="{28A0092B-C50C-407E-A947-70E740481C1C}">
                <a14:useLocalDpi xmlns:a14="http://schemas.microsoft.com/office/drawing/2010/main" val="0"/>
              </a:ext>
            </a:extLst>
          </a:blip>
          <a:srcRect l="15730" r="7545" b="16956"/>
          <a:stretch>
            <a:fillRect/>
          </a:stretch>
        </p:blipFill>
        <p:spPr bwMode="auto">
          <a:xfrm>
            <a:off x="6582427" y="3037562"/>
            <a:ext cx="4859338"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0" y="0"/>
            <a:ext cx="12192000" cy="1143000"/>
          </a:xfrm>
          <a:prstGeom prst="rect">
            <a:avLst/>
          </a:prstGeom>
          <a:noFill/>
          <a:ln w="9525">
            <a:noFill/>
            <a:round/>
            <a:headEnd/>
            <a:tailEnd/>
          </a:ln>
        </p:spPr>
        <p:txBody>
          <a:bodyPr anchor="ctr"/>
          <a:lstStyle/>
          <a:p>
            <a:pPr algn="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a:solidFill>
                  <a:srgbClr val="FFFFFF"/>
                </a:solidFill>
              </a:rPr>
              <a:t>Huntington Hospital</a:t>
            </a:r>
          </a:p>
        </p:txBody>
      </p:sp>
      <p:sp>
        <p:nvSpPr>
          <p:cNvPr id="5123" name="Text Box 2"/>
          <p:cNvSpPr txBox="1">
            <a:spLocks noChangeArrowheads="1"/>
          </p:cNvSpPr>
          <p:nvPr/>
        </p:nvSpPr>
        <p:spPr bwMode="auto">
          <a:xfrm>
            <a:off x="508000" y="1143000"/>
            <a:ext cx="5486400" cy="2807208"/>
          </a:xfrm>
          <a:prstGeom prst="rect">
            <a:avLst/>
          </a:prstGeom>
          <a:noFill/>
          <a:ln w="9525">
            <a:noFill/>
            <a:round/>
            <a:headEnd/>
            <a:tailEnd/>
          </a:ln>
        </p:spPr>
        <p:txBody>
          <a:bodyPr/>
          <a:lstStyle/>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619 licensed beds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Bariatric &amp; Stroke Center</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Magnet Recognition</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3 </a:t>
            </a:r>
            <a:r>
              <a:rPr lang="en-US" dirty="0">
                <a:solidFill>
                  <a:srgbClr val="4D4D4D"/>
                </a:solidFill>
              </a:rPr>
              <a:t>d</a:t>
            </a:r>
            <a:r>
              <a:rPr lang="en-US" sz="1800" dirty="0">
                <a:solidFill>
                  <a:srgbClr val="4D4D4D"/>
                </a:solidFill>
              </a:rPr>
              <a:t>a </a:t>
            </a:r>
            <a:r>
              <a:rPr lang="en-US" dirty="0">
                <a:solidFill>
                  <a:srgbClr val="4D4D4D"/>
                </a:solidFill>
              </a:rPr>
              <a:t>V</a:t>
            </a:r>
            <a:r>
              <a:rPr lang="en-US" sz="1800" dirty="0">
                <a:solidFill>
                  <a:srgbClr val="4D4D4D"/>
                </a:solidFill>
              </a:rPr>
              <a:t>inci Robotic Systems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18 Operating Rooms (4 MIS suites)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Skills Labs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5 Cath Labs &amp; IR Suites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9500 medical devices</a:t>
            </a:r>
          </a:p>
          <a:p>
            <a:pPr marL="338138" indent="-338138">
              <a:spcBef>
                <a:spcPts val="450"/>
              </a:spcBef>
              <a:buClrTx/>
              <a:buFontTx/>
              <a:buNone/>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endParaRPr lang="en-US" sz="1800" dirty="0">
              <a:solidFill>
                <a:srgbClr val="4D4D4D"/>
              </a:solidFill>
            </a:endParaRPr>
          </a:p>
        </p:txBody>
      </p:sp>
      <p:pic>
        <p:nvPicPr>
          <p:cNvPr id="5124" name="Picture 3"/>
          <p:cNvPicPr>
            <a:picLocks noChangeAspect="1" noChangeArrowheads="1"/>
          </p:cNvPicPr>
          <p:nvPr/>
        </p:nvPicPr>
        <p:blipFill>
          <a:blip r:embed="rId3" cstate="print"/>
          <a:srcRect/>
          <a:stretch>
            <a:fillRect/>
          </a:stretch>
        </p:blipFill>
        <p:spPr bwMode="auto">
          <a:xfrm>
            <a:off x="860552" y="3925824"/>
            <a:ext cx="5486400" cy="2239556"/>
          </a:xfrm>
          <a:prstGeom prst="rect">
            <a:avLst/>
          </a:prstGeom>
          <a:noFill/>
          <a:ln w="9525">
            <a:noFill/>
            <a:round/>
            <a:headEnd/>
            <a:tailEnd/>
          </a:ln>
        </p:spPr>
      </p:pic>
      <p:pic>
        <p:nvPicPr>
          <p:cNvPr id="5125" name="Picture 4"/>
          <p:cNvPicPr>
            <a:picLocks noChangeAspect="1" noChangeArrowheads="1"/>
          </p:cNvPicPr>
          <p:nvPr/>
        </p:nvPicPr>
        <p:blipFill>
          <a:blip r:embed="rId4" cstate="print"/>
          <a:srcRect/>
          <a:stretch>
            <a:fillRect/>
          </a:stretch>
        </p:blipFill>
        <p:spPr bwMode="auto">
          <a:xfrm>
            <a:off x="8037576" y="3343656"/>
            <a:ext cx="2547112" cy="2865501"/>
          </a:xfrm>
          <a:prstGeom prst="rect">
            <a:avLst/>
          </a:prstGeom>
          <a:noFill/>
          <a:ln w="9525">
            <a:noFill/>
            <a:round/>
            <a:headEnd/>
            <a:tailEnd/>
          </a:ln>
        </p:spPr>
      </p:pic>
      <p:sp>
        <p:nvSpPr>
          <p:cNvPr id="5126" name="Text Box 5"/>
          <p:cNvSpPr txBox="1">
            <a:spLocks noChangeArrowheads="1"/>
          </p:cNvSpPr>
          <p:nvPr/>
        </p:nvSpPr>
        <p:spPr bwMode="auto">
          <a:xfrm>
            <a:off x="6096000" y="1143000"/>
            <a:ext cx="5689600" cy="2240280"/>
          </a:xfrm>
          <a:prstGeom prst="rect">
            <a:avLst/>
          </a:prstGeom>
          <a:noFill/>
          <a:ln w="9525">
            <a:noFill/>
            <a:round/>
            <a:headEnd/>
            <a:tailEnd/>
          </a:ln>
        </p:spPr>
        <p:txBody>
          <a:bodyPr/>
          <a:lstStyle/>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280 applications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450 servers with 200+ TB storage</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1000+ wireless access points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4500+ end user computing devices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300+ hospital owned smart phones</a:t>
            </a:r>
          </a:p>
          <a:p>
            <a:pPr marL="338138" indent="-338138">
              <a:spcBef>
                <a:spcPts val="450"/>
              </a:spcBef>
              <a:buClr>
                <a:srgbClr val="4D4D4D"/>
              </a:buClr>
              <a:buFont typeface="Arial" charset="0"/>
              <a:buChar char="•"/>
              <a:tabLst>
                <a:tab pos="338138" algn="l"/>
                <a:tab pos="795338" algn="l"/>
                <a:tab pos="1252538" algn="l"/>
                <a:tab pos="1709738" algn="l"/>
                <a:tab pos="2166938" algn="l"/>
                <a:tab pos="2624138" algn="l"/>
                <a:tab pos="3081338" algn="l"/>
                <a:tab pos="3538538" algn="l"/>
                <a:tab pos="3995738" algn="l"/>
                <a:tab pos="4452938" algn="l"/>
                <a:tab pos="4910138" algn="l"/>
                <a:tab pos="5367338" algn="l"/>
                <a:tab pos="5824538" algn="l"/>
                <a:tab pos="6281738" algn="l"/>
                <a:tab pos="6738938" algn="l"/>
                <a:tab pos="7196138" algn="l"/>
                <a:tab pos="7653338" algn="l"/>
                <a:tab pos="8110538" algn="l"/>
                <a:tab pos="8567738" algn="l"/>
                <a:tab pos="9024938" algn="l"/>
                <a:tab pos="9482138" algn="l"/>
              </a:tabLst>
            </a:pPr>
            <a:r>
              <a:rPr lang="en-US" sz="1800" dirty="0">
                <a:solidFill>
                  <a:srgbClr val="4D4D4D"/>
                </a:solidFill>
              </a:rPr>
              <a:t>60 Clinical &amp; Information Technology employees </a:t>
            </a:r>
          </a:p>
        </p:txBody>
      </p:sp>
      <p:sp>
        <p:nvSpPr>
          <p:cNvPr id="5127" name="Text Box 6"/>
          <p:cNvSpPr txBox="1">
            <a:spLocks noChangeArrowheads="1"/>
          </p:cNvSpPr>
          <p:nvPr/>
        </p:nvSpPr>
        <p:spPr bwMode="auto">
          <a:xfrm>
            <a:off x="31750" y="6550025"/>
            <a:ext cx="2524707" cy="309958"/>
          </a:xfrm>
          <a:prstGeom prst="rect">
            <a:avLst/>
          </a:prstGeom>
          <a:noFill/>
          <a:ln w="9525">
            <a:noFill/>
            <a:round/>
            <a:headEnd/>
            <a:tailEnd/>
          </a:ln>
        </p:spPr>
        <p:txBody>
          <a:bodyPr wrap="non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a:solidFill>
                  <a:srgbClr val="606060"/>
                </a:solidFill>
              </a:rPr>
              <a:t>Courtesy of Huntington Hospital</a:t>
            </a:r>
          </a:p>
        </p:txBody>
      </p:sp>
      <p:sp>
        <p:nvSpPr>
          <p:cNvPr id="8" name="Title 7"/>
          <p:cNvSpPr txBox="1">
            <a:spLocks/>
          </p:cNvSpPr>
          <p:nvPr/>
        </p:nvSpPr>
        <p:spPr>
          <a:xfrm>
            <a:off x="0" y="0"/>
            <a:ext cx="12192000" cy="914400"/>
          </a:xfrm>
          <a:prstGeom prst="rect">
            <a:avLst/>
          </a:prstGeom>
          <a:solidFill>
            <a:schemeClr val="bg1">
              <a:lumMod val="8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chemeClr val="tx1"/>
              </a:solidFill>
              <a:effectLst/>
              <a:uLnTx/>
              <a:uFillTx/>
              <a:latin typeface="Verdana" pitchFamily="34" charset="0"/>
              <a:ea typeface="Verdana" pitchFamily="34" charset="0"/>
              <a:cs typeface="Verdana"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a:ln>
                  <a:noFill/>
                </a:ln>
                <a:solidFill>
                  <a:schemeClr val="tx1"/>
                </a:solidFill>
                <a:effectLst/>
                <a:uLnTx/>
                <a:uFillTx/>
                <a:latin typeface="Verdana" pitchFamily="34" charset="0"/>
                <a:ea typeface="Verdana" pitchFamily="34" charset="0"/>
                <a:cs typeface="Verdana" pitchFamily="34" charset="0"/>
              </a:rPr>
              <a:t>Huntington Hospital</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7"/>
          <p:cNvSpPr>
            <a:spLocks noGrp="1"/>
          </p:cNvSpPr>
          <p:nvPr>
            <p:ph type="title"/>
          </p:nvPr>
        </p:nvSpPr>
        <p:spPr>
          <a:xfrm>
            <a:off x="838200" y="149972"/>
            <a:ext cx="10515600" cy="1325563"/>
          </a:xfrm>
        </p:spPr>
        <p:txBody>
          <a:bodyPr/>
          <a:lstStyle/>
          <a:p>
            <a:r>
              <a:rPr lang="en-US" dirty="0"/>
              <a:t>Background</a:t>
            </a:r>
          </a:p>
        </p:txBody>
      </p:sp>
      <p:sp>
        <p:nvSpPr>
          <p:cNvPr id="174083" name="Rectangle 3"/>
          <p:cNvSpPr>
            <a:spLocks noGrp="1" noChangeArrowheads="1"/>
          </p:cNvSpPr>
          <p:nvPr>
            <p:ph idx="1"/>
          </p:nvPr>
        </p:nvSpPr>
        <p:spPr>
          <a:xfrm>
            <a:off x="371476" y="1289236"/>
            <a:ext cx="8572500" cy="4554071"/>
          </a:xfrm>
        </p:spPr>
        <p:txBody>
          <a:bodyPr>
            <a:noAutofit/>
          </a:bodyPr>
          <a:lstStyle/>
          <a:p>
            <a:pPr>
              <a:lnSpc>
                <a:spcPct val="90000"/>
              </a:lnSpc>
              <a:defRPr/>
            </a:pPr>
            <a:r>
              <a:rPr lang="en-US" sz="1800" dirty="0">
                <a:latin typeface="+mj-lt"/>
              </a:rPr>
              <a:t>Currently the Director of Clinical Technology at                                                                                 Huntington Memorial Hospital in Pasadena, CA</a:t>
            </a:r>
          </a:p>
          <a:p>
            <a:pPr>
              <a:lnSpc>
                <a:spcPct val="90000"/>
              </a:lnSpc>
              <a:defRPr/>
            </a:pPr>
            <a:r>
              <a:rPr lang="en-US" sz="1800" dirty="0">
                <a:latin typeface="+mj-lt"/>
              </a:rPr>
              <a:t>Most recently worked at  ARAMARK Healthcare as                                                                             the Director of Clinical Engineering at The Mount Sinai Medical Center, New York, NY</a:t>
            </a:r>
          </a:p>
          <a:p>
            <a:pPr>
              <a:lnSpc>
                <a:spcPct val="90000"/>
              </a:lnSpc>
              <a:defRPr/>
            </a:pPr>
            <a:r>
              <a:rPr lang="en-US" sz="1800" dirty="0">
                <a:latin typeface="+mj-lt"/>
              </a:rPr>
              <a:t>Previously served as the Director of Technology Management at William Beaumont Hospital in Royal Oak, MI</a:t>
            </a:r>
          </a:p>
          <a:p>
            <a:pPr>
              <a:lnSpc>
                <a:spcPct val="90000"/>
              </a:lnSpc>
              <a:buNone/>
              <a:defRPr/>
            </a:pPr>
            <a:endParaRPr lang="en-US" sz="200" dirty="0">
              <a:latin typeface="+mj-lt"/>
            </a:endParaRPr>
          </a:p>
          <a:p>
            <a:pPr>
              <a:lnSpc>
                <a:spcPct val="0"/>
              </a:lnSpc>
              <a:defRPr/>
            </a:pPr>
            <a:r>
              <a:rPr lang="en-US" sz="1800" dirty="0">
                <a:latin typeface="+mj-lt"/>
              </a:rPr>
              <a:t>Past President of ACCE (American College of Clinical Engineering)</a:t>
            </a:r>
          </a:p>
          <a:p>
            <a:pPr marL="0" indent="0">
              <a:lnSpc>
                <a:spcPct val="0"/>
              </a:lnSpc>
              <a:buNone/>
              <a:defRPr/>
            </a:pPr>
            <a:endParaRPr lang="en-US" sz="1800" dirty="0">
              <a:latin typeface="+mj-lt"/>
            </a:endParaRPr>
          </a:p>
          <a:p>
            <a:pPr>
              <a:lnSpc>
                <a:spcPct val="0"/>
              </a:lnSpc>
              <a:defRPr/>
            </a:pPr>
            <a:endParaRPr lang="en-US" sz="1800" dirty="0">
              <a:latin typeface="+mj-lt"/>
            </a:endParaRPr>
          </a:p>
          <a:p>
            <a:pPr>
              <a:lnSpc>
                <a:spcPct val="0"/>
              </a:lnSpc>
              <a:defRPr/>
            </a:pPr>
            <a:r>
              <a:rPr lang="en-US" sz="1800" dirty="0">
                <a:latin typeface="+mj-lt"/>
              </a:rPr>
              <a:t>Fellow of ACCE</a:t>
            </a:r>
          </a:p>
          <a:p>
            <a:pPr marL="0" indent="0">
              <a:lnSpc>
                <a:spcPct val="0"/>
              </a:lnSpc>
              <a:buNone/>
              <a:defRPr/>
            </a:pPr>
            <a:endParaRPr lang="en-US" sz="1800" dirty="0">
              <a:latin typeface="+mj-lt"/>
            </a:endParaRPr>
          </a:p>
          <a:p>
            <a:pPr>
              <a:lnSpc>
                <a:spcPct val="90000"/>
              </a:lnSpc>
              <a:defRPr/>
            </a:pPr>
            <a:r>
              <a:rPr lang="en-US" sz="1800" dirty="0">
                <a:latin typeface="+mj-lt"/>
              </a:rPr>
              <a:t>Board Member, AAMI-ACCE-HIMSS Strategic CE &amp; IT Community</a:t>
            </a:r>
          </a:p>
          <a:p>
            <a:pPr>
              <a:lnSpc>
                <a:spcPct val="90000"/>
              </a:lnSpc>
              <a:defRPr/>
            </a:pPr>
            <a:r>
              <a:rPr lang="en-US" sz="1800" dirty="0">
                <a:latin typeface="+mj-lt"/>
              </a:rPr>
              <a:t>Certified Clinical Engineer (CCE)</a:t>
            </a:r>
          </a:p>
          <a:p>
            <a:pPr>
              <a:lnSpc>
                <a:spcPct val="90000"/>
              </a:lnSpc>
              <a:defRPr/>
            </a:pPr>
            <a:r>
              <a:rPr lang="en-US" sz="1800" dirty="0">
                <a:latin typeface="+mj-lt"/>
              </a:rPr>
              <a:t>Holds a B.S. in Electrical Engineering from the University of Cape Town in South Africa, M.S. in Biomedical Engineering from the University of Connecticut and an MBA from Walsh College in MI </a:t>
            </a:r>
          </a:p>
        </p:txBody>
      </p:sp>
      <p:sp>
        <p:nvSpPr>
          <p:cNvPr id="4" name="Slide Number Placeholder 4"/>
          <p:cNvSpPr>
            <a:spLocks noGrp="1"/>
          </p:cNvSpPr>
          <p:nvPr>
            <p:ph type="sldNum" sz="quarter" idx="12"/>
          </p:nvPr>
        </p:nvSpPr>
        <p:spPr>
          <a:xfrm>
            <a:off x="10566400" y="6356351"/>
            <a:ext cx="1016000" cy="365125"/>
          </a:xfrm>
          <a:prstGeom prst="rect">
            <a:avLst/>
          </a:prstGeom>
        </p:spPr>
        <p:txBody>
          <a:bodyPr>
            <a:normAutofit/>
          </a:bodyPr>
          <a:lstStyle/>
          <a:p>
            <a:pPr>
              <a:defRPr/>
            </a:pPr>
            <a:fld id="{658D3A9D-B6BD-45D4-96C8-F04629E6F2DA}" type="slidenum">
              <a:rPr lang="en-US"/>
              <a:pPr>
                <a:defRPr/>
              </a:pPr>
              <a:t>27</a:t>
            </a:fld>
            <a:endParaRPr lang="en-US" dirty="0"/>
          </a:p>
        </p:txBody>
      </p:sp>
      <p:pic>
        <p:nvPicPr>
          <p:cNvPr id="18437" name="Picture 6" descr="DSC06380.JPG"/>
          <p:cNvPicPr>
            <a:picLocks noChangeAspect="1"/>
          </p:cNvPicPr>
          <p:nvPr/>
        </p:nvPicPr>
        <p:blipFill>
          <a:blip r:embed="rId2" cstate="print"/>
          <a:srcRect l="40588" t="25555" r="31424" b="30217"/>
          <a:stretch>
            <a:fillRect/>
          </a:stretch>
        </p:blipFill>
        <p:spPr bwMode="auto">
          <a:xfrm>
            <a:off x="9260541" y="627530"/>
            <a:ext cx="2133600" cy="2321859"/>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342" y="194796"/>
            <a:ext cx="10515600" cy="1325563"/>
          </a:xfrm>
        </p:spPr>
        <p:txBody>
          <a:bodyPr/>
          <a:lstStyle/>
          <a:p>
            <a:r>
              <a:rPr lang="en-US" dirty="0"/>
              <a:t>Activities at Huntington Hospital</a:t>
            </a:r>
          </a:p>
        </p:txBody>
      </p:sp>
      <p:sp>
        <p:nvSpPr>
          <p:cNvPr id="3" name="Content Placeholder 2"/>
          <p:cNvSpPr>
            <a:spLocks noGrp="1"/>
          </p:cNvSpPr>
          <p:nvPr>
            <p:ph idx="1"/>
          </p:nvPr>
        </p:nvSpPr>
        <p:spPr>
          <a:xfrm>
            <a:off x="877108" y="1550894"/>
            <a:ext cx="5559551" cy="4751294"/>
          </a:xfrm>
        </p:spPr>
        <p:txBody>
          <a:bodyPr>
            <a:normAutofit fontScale="92500" lnSpcReduction="10000"/>
          </a:bodyPr>
          <a:lstStyle/>
          <a:p>
            <a:pPr>
              <a:spcBef>
                <a:spcPts val="1800"/>
              </a:spcBef>
            </a:pPr>
            <a:r>
              <a:rPr lang="en-US" sz="1900" dirty="0"/>
              <a:t>Medical equipment replacement</a:t>
            </a:r>
          </a:p>
          <a:p>
            <a:pPr>
              <a:spcBef>
                <a:spcPts val="1800"/>
              </a:spcBef>
            </a:pPr>
            <a:r>
              <a:rPr lang="en-US" sz="1900" dirty="0"/>
              <a:t>Capital equipment management</a:t>
            </a:r>
          </a:p>
          <a:p>
            <a:pPr lvl="1">
              <a:spcBef>
                <a:spcPts val="1800"/>
              </a:spcBef>
            </a:pPr>
            <a:r>
              <a:rPr lang="en-US" sz="1700" dirty="0"/>
              <a:t>Infusion Pumps</a:t>
            </a:r>
          </a:p>
          <a:p>
            <a:pPr lvl="1">
              <a:spcBef>
                <a:spcPts val="1800"/>
              </a:spcBef>
            </a:pPr>
            <a:r>
              <a:rPr lang="en-US" sz="1700" dirty="0"/>
              <a:t>Wireless telemetry upgrade</a:t>
            </a:r>
          </a:p>
          <a:p>
            <a:pPr lvl="1">
              <a:spcBef>
                <a:spcPts val="1800"/>
              </a:spcBef>
            </a:pPr>
            <a:r>
              <a:rPr lang="en-US" sz="1700" dirty="0"/>
              <a:t>Sequential Compression Devices</a:t>
            </a:r>
          </a:p>
          <a:p>
            <a:pPr lvl="1">
              <a:spcBef>
                <a:spcPts val="1800"/>
              </a:spcBef>
            </a:pPr>
            <a:r>
              <a:rPr lang="en-US" sz="1700" dirty="0"/>
              <a:t>CSP </a:t>
            </a:r>
            <a:r>
              <a:rPr lang="en-US" sz="1700" dirty="0" err="1"/>
              <a:t>Masterplan</a:t>
            </a:r>
            <a:endParaRPr lang="en-US" sz="1700" dirty="0"/>
          </a:p>
          <a:p>
            <a:pPr lvl="1">
              <a:spcBef>
                <a:spcPts val="1800"/>
              </a:spcBef>
            </a:pPr>
            <a:r>
              <a:rPr lang="en-US" sz="1700" dirty="0"/>
              <a:t>Facilities </a:t>
            </a:r>
            <a:r>
              <a:rPr lang="en-US" sz="1700" dirty="0" err="1"/>
              <a:t>Masterplan</a:t>
            </a:r>
            <a:endParaRPr lang="en-US" sz="1700" dirty="0"/>
          </a:p>
          <a:p>
            <a:pPr>
              <a:spcBef>
                <a:spcPts val="1800"/>
              </a:spcBef>
            </a:pPr>
            <a:r>
              <a:rPr lang="en-US" sz="1900" dirty="0"/>
              <a:t>Service contract management</a:t>
            </a:r>
          </a:p>
          <a:p>
            <a:pPr>
              <a:spcBef>
                <a:spcPts val="1800"/>
              </a:spcBef>
            </a:pPr>
            <a:r>
              <a:rPr lang="en-US" sz="1900" dirty="0"/>
              <a:t>Medical Device Integration</a:t>
            </a:r>
          </a:p>
          <a:p>
            <a:pPr>
              <a:spcBef>
                <a:spcPts val="1800"/>
              </a:spcBef>
            </a:pPr>
            <a:r>
              <a:rPr lang="en-US" sz="1900" dirty="0"/>
              <a:t>Stronger partnerships with IT and Info Sec</a:t>
            </a:r>
          </a:p>
          <a:p>
            <a:pPr>
              <a:spcBef>
                <a:spcPts val="1800"/>
              </a:spcBef>
            </a:pPr>
            <a:r>
              <a:rPr lang="en-US" sz="1900" dirty="0"/>
              <a:t>Alarm Management</a:t>
            </a:r>
          </a:p>
          <a:p>
            <a:pPr>
              <a:buNone/>
            </a:pPr>
            <a:endParaRPr lang="en-US" sz="3000" dirty="0"/>
          </a:p>
          <a:p>
            <a:endParaRPr lang="en-US" dirty="0"/>
          </a:p>
        </p:txBody>
      </p:sp>
      <p:pic>
        <p:nvPicPr>
          <p:cNvPr id="10" name="Picture 9" descr="DSC00013.JPG"/>
          <p:cNvPicPr>
            <a:picLocks noChangeAspect="1"/>
          </p:cNvPicPr>
          <p:nvPr/>
        </p:nvPicPr>
        <p:blipFill>
          <a:blip r:embed="rId2" cstate="print"/>
          <a:srcRect l="7895" r="15789" b="12281"/>
          <a:stretch>
            <a:fillRect/>
          </a:stretch>
        </p:blipFill>
        <p:spPr>
          <a:xfrm rot="16200000">
            <a:off x="7252652" y="1700105"/>
            <a:ext cx="3642360" cy="418662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4C0679A5-059E-4FE5-874D-BB7AD59D4661}" type="slidenum">
              <a:rPr lang="en-US" smtClean="0"/>
              <a:pPr/>
              <a:t>29</a:t>
            </a:fld>
            <a:endParaRPr lang="en-US"/>
          </a:p>
        </p:txBody>
      </p:sp>
      <p:pic>
        <p:nvPicPr>
          <p:cNvPr id="6" name="Picture 5"/>
          <p:cNvPicPr>
            <a:picLocks noChangeAspect="1"/>
          </p:cNvPicPr>
          <p:nvPr/>
        </p:nvPicPr>
        <p:blipFill>
          <a:blip r:embed="rId2"/>
          <a:stretch>
            <a:fillRect/>
          </a:stretch>
        </p:blipFill>
        <p:spPr>
          <a:xfrm>
            <a:off x="0" y="0"/>
            <a:ext cx="12191999" cy="6857999"/>
          </a:xfrm>
          <a:prstGeom prst="rect">
            <a:avLst/>
          </a:prstGeom>
        </p:spPr>
      </p:pic>
    </p:spTree>
    <p:extLst>
      <p:ext uri="{BB962C8B-B14F-4D97-AF65-F5344CB8AC3E}">
        <p14:creationId xmlns:p14="http://schemas.microsoft.com/office/powerpoint/2010/main" val="2870215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6A7DFC8-CC87-1C45-AE2C-C06DE0F5DDBD}" type="slidenum">
              <a:rPr lang="en-US" smtClean="0"/>
              <a:pPr/>
              <a:t>30</a:t>
            </a:fld>
            <a:endParaRPr lang="en-US" dirty="0"/>
          </a:p>
        </p:txBody>
      </p:sp>
      <p:sp>
        <p:nvSpPr>
          <p:cNvPr id="7" name="Title 1"/>
          <p:cNvSpPr>
            <a:spLocks noGrp="1"/>
          </p:cNvSpPr>
          <p:nvPr>
            <p:ph type="title"/>
          </p:nvPr>
        </p:nvSpPr>
        <p:spPr>
          <a:xfrm>
            <a:off x="1825752" y="137160"/>
            <a:ext cx="8229600" cy="846138"/>
          </a:xfrm>
        </p:spPr>
        <p:txBody>
          <a:bodyPr>
            <a:noAutofit/>
          </a:bodyPr>
          <a:lstStyle/>
          <a:p>
            <a:pPr algn="ctr">
              <a:defRPr/>
            </a:pPr>
            <a:r>
              <a:rPr lang="en-US" sz="3400" dirty="0">
                <a:solidFill>
                  <a:srgbClr val="1F497D"/>
                </a:solidFill>
              </a:rPr>
              <a:t>Clinical Engineering Organizational Structure</a:t>
            </a:r>
          </a:p>
        </p:txBody>
      </p:sp>
      <p:pic>
        <p:nvPicPr>
          <p:cNvPr id="8" name="Content Placeholder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39496" y="983298"/>
            <a:ext cx="4800600" cy="5234622"/>
          </a:xfrm>
          <a:prstGeom prst="rect">
            <a:avLst/>
          </a:prstGeom>
        </p:spPr>
      </p:pic>
      <p:sp>
        <p:nvSpPr>
          <p:cNvPr id="9" name="Content Placeholder 3"/>
          <p:cNvSpPr txBox="1">
            <a:spLocks/>
          </p:cNvSpPr>
          <p:nvPr/>
        </p:nvSpPr>
        <p:spPr>
          <a:xfrm>
            <a:off x="6153912" y="983298"/>
            <a:ext cx="5687568" cy="52346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defRPr/>
            </a:pPr>
            <a:r>
              <a:rPr lang="en-US" sz="1200" b="1" dirty="0">
                <a:cs typeface="Times New Roman" panose="02020603050405020304" pitchFamily="18" charset="0"/>
              </a:rPr>
              <a:t>Central Support Services and Management</a:t>
            </a:r>
          </a:p>
          <a:p>
            <a:pPr lvl="1">
              <a:buFont typeface="Wingdings" panose="05000000000000000000" pitchFamily="2" charset="2"/>
              <a:buChar char="§"/>
              <a:defRPr/>
            </a:pPr>
            <a:r>
              <a:rPr lang="en-US" sz="1100" dirty="0">
                <a:cs typeface="Times New Roman" panose="02020603050405020304" pitchFamily="18" charset="0"/>
              </a:rPr>
              <a:t>System Director &lt;--- CE Compliance Manager (Shared Clinical Services Compliance)</a:t>
            </a:r>
          </a:p>
          <a:p>
            <a:pPr lvl="1">
              <a:buFont typeface="Wingdings" panose="05000000000000000000" pitchFamily="2" charset="2"/>
              <a:buChar char="§"/>
              <a:defRPr/>
            </a:pPr>
            <a:r>
              <a:rPr lang="en-US" sz="1100" dirty="0">
                <a:cs typeface="Times New Roman" panose="02020603050405020304" pitchFamily="18" charset="0"/>
              </a:rPr>
              <a:t>Central Support CE Director</a:t>
            </a:r>
          </a:p>
          <a:p>
            <a:pPr lvl="1">
              <a:buFont typeface="Wingdings" panose="05000000000000000000" pitchFamily="2" charset="2"/>
              <a:buChar char="§"/>
              <a:defRPr/>
            </a:pPr>
            <a:r>
              <a:rPr lang="en-US" sz="1100" dirty="0">
                <a:cs typeface="Times New Roman" panose="02020603050405020304" pitchFamily="18" charset="0"/>
              </a:rPr>
              <a:t>Equipment Service Dispatch Center</a:t>
            </a:r>
          </a:p>
          <a:p>
            <a:pPr lvl="1">
              <a:buFont typeface="Wingdings" panose="05000000000000000000" pitchFamily="2" charset="2"/>
              <a:buChar char="§"/>
              <a:defRPr/>
            </a:pPr>
            <a:r>
              <a:rPr lang="en-US" sz="1100" dirty="0">
                <a:cs typeface="Times New Roman" panose="02020603050405020304" pitchFamily="18" charset="0"/>
              </a:rPr>
              <a:t>Inventory Coordinator</a:t>
            </a:r>
          </a:p>
          <a:p>
            <a:pPr lvl="1">
              <a:buFont typeface="Wingdings" panose="05000000000000000000" pitchFamily="2" charset="2"/>
              <a:buChar char="§"/>
              <a:defRPr/>
            </a:pPr>
            <a:r>
              <a:rPr lang="en-US" sz="1100" dirty="0">
                <a:cs typeface="Times New Roman" panose="02020603050405020304" pitchFamily="18" charset="0"/>
              </a:rPr>
              <a:t>Business Analysts</a:t>
            </a:r>
          </a:p>
          <a:p>
            <a:pPr lvl="1">
              <a:buFont typeface="Wingdings" panose="05000000000000000000" pitchFamily="2" charset="2"/>
              <a:buChar char="§"/>
              <a:defRPr/>
            </a:pPr>
            <a:r>
              <a:rPr lang="en-US" sz="1100" dirty="0">
                <a:cs typeface="Times New Roman" panose="02020603050405020304" pitchFamily="18" charset="0"/>
              </a:rPr>
              <a:t>Service Contract Specialist</a:t>
            </a:r>
          </a:p>
          <a:p>
            <a:pPr lvl="1">
              <a:buFont typeface="Wingdings" panose="05000000000000000000" pitchFamily="2" charset="2"/>
              <a:buChar char="§"/>
              <a:defRPr/>
            </a:pPr>
            <a:r>
              <a:rPr lang="en-US" sz="1100" dirty="0">
                <a:cs typeface="Times New Roman" panose="02020603050405020304" pitchFamily="18" charset="0"/>
              </a:rPr>
              <a:t>Homecare CE</a:t>
            </a:r>
          </a:p>
          <a:p>
            <a:pPr lvl="1">
              <a:buFont typeface="Wingdings" panose="05000000000000000000" pitchFamily="2" charset="2"/>
              <a:buChar char="§"/>
              <a:defRPr/>
            </a:pPr>
            <a:r>
              <a:rPr lang="en-US" sz="1100" dirty="0">
                <a:cs typeface="Times New Roman" panose="02020603050405020304" pitchFamily="18" charset="0"/>
              </a:rPr>
              <a:t>Surgical Services CE</a:t>
            </a:r>
          </a:p>
          <a:p>
            <a:pPr>
              <a:buFont typeface="Wingdings" panose="05000000000000000000" pitchFamily="2" charset="2"/>
              <a:buChar char="Ø"/>
              <a:defRPr/>
            </a:pPr>
            <a:r>
              <a:rPr lang="en-US" sz="1200" b="1" dirty="0">
                <a:cs typeface="Times New Roman" panose="02020603050405020304" pitchFamily="18" charset="0"/>
              </a:rPr>
              <a:t>CE Hospital Operations</a:t>
            </a:r>
          </a:p>
          <a:p>
            <a:pPr lvl="1">
              <a:buFont typeface="Wingdings" panose="05000000000000000000" pitchFamily="2" charset="2"/>
              <a:buChar char="§"/>
              <a:defRPr/>
            </a:pPr>
            <a:r>
              <a:rPr lang="en-US" sz="1100" dirty="0">
                <a:cs typeface="Times New Roman" panose="02020603050405020304" pitchFamily="18" charset="0"/>
              </a:rPr>
              <a:t>Three CE Directors</a:t>
            </a:r>
          </a:p>
          <a:p>
            <a:pPr lvl="1">
              <a:buFont typeface="Wingdings" panose="05000000000000000000" pitchFamily="2" charset="2"/>
              <a:buChar char="§"/>
              <a:defRPr/>
            </a:pPr>
            <a:r>
              <a:rPr lang="en-US" sz="1100" dirty="0">
                <a:cs typeface="Times New Roman" panose="02020603050405020304" pitchFamily="18" charset="0"/>
              </a:rPr>
              <a:t>Local CE Departments and Technicians</a:t>
            </a:r>
          </a:p>
          <a:p>
            <a:pPr lvl="1">
              <a:buFont typeface="Wingdings" panose="05000000000000000000" pitchFamily="2" charset="2"/>
              <a:buChar char="§"/>
              <a:defRPr/>
            </a:pPr>
            <a:r>
              <a:rPr lang="en-US" sz="1100" dirty="0">
                <a:cs typeface="Times New Roman" panose="02020603050405020304" pitchFamily="18" charset="0"/>
              </a:rPr>
              <a:t>Local Parts and Supply Stock</a:t>
            </a:r>
          </a:p>
          <a:p>
            <a:pPr>
              <a:buFont typeface="Wingdings" panose="05000000000000000000" pitchFamily="2" charset="2"/>
              <a:buChar char="Ø"/>
              <a:defRPr/>
            </a:pPr>
            <a:r>
              <a:rPr lang="en-US" sz="1200" b="1" dirty="0">
                <a:cs typeface="Times New Roman" panose="02020603050405020304" pitchFamily="18" charset="0"/>
              </a:rPr>
              <a:t>Imaging Equipment Services Program</a:t>
            </a:r>
          </a:p>
          <a:p>
            <a:pPr lvl="1">
              <a:buFont typeface="Wingdings" panose="05000000000000000000" pitchFamily="2" charset="2"/>
              <a:buChar char="§"/>
              <a:defRPr/>
            </a:pPr>
            <a:r>
              <a:rPr lang="en-US" sz="1100" dirty="0">
                <a:cs typeface="Times New Roman" panose="02020603050405020304" pitchFamily="18" charset="0"/>
              </a:rPr>
              <a:t>Program Manager</a:t>
            </a:r>
          </a:p>
          <a:p>
            <a:pPr lvl="1">
              <a:buFont typeface="Wingdings" panose="05000000000000000000" pitchFamily="2" charset="2"/>
              <a:buChar char="§"/>
              <a:defRPr/>
            </a:pPr>
            <a:r>
              <a:rPr lang="en-US" sz="1100" dirty="0">
                <a:cs typeface="Times New Roman" panose="02020603050405020304" pitchFamily="18" charset="0"/>
              </a:rPr>
              <a:t>Regional Service Engineers</a:t>
            </a:r>
          </a:p>
          <a:p>
            <a:pPr lvl="1">
              <a:buFont typeface="Wingdings" panose="05000000000000000000" pitchFamily="2" charset="2"/>
              <a:buChar char="§"/>
              <a:defRPr/>
            </a:pPr>
            <a:r>
              <a:rPr lang="en-US" sz="1100" dirty="0">
                <a:cs typeface="Times New Roman" panose="02020603050405020304" pitchFamily="18" charset="0"/>
              </a:rPr>
              <a:t>Centralized Budget and Parts Stock</a:t>
            </a:r>
          </a:p>
          <a:p>
            <a:pPr>
              <a:buFont typeface="Wingdings" panose="05000000000000000000" pitchFamily="2" charset="2"/>
              <a:buChar char="Ø"/>
              <a:defRPr/>
            </a:pPr>
            <a:r>
              <a:rPr lang="en-US" sz="1200" b="1" dirty="0">
                <a:cs typeface="Times New Roman" panose="02020603050405020304" pitchFamily="18" charset="0"/>
              </a:rPr>
              <a:t>Central Depot Repair Services</a:t>
            </a:r>
          </a:p>
          <a:p>
            <a:pPr lvl="1">
              <a:buFont typeface="Wingdings" panose="05000000000000000000" pitchFamily="2" charset="2"/>
              <a:buChar char="§"/>
              <a:defRPr/>
            </a:pPr>
            <a:r>
              <a:rPr lang="en-US" sz="1100" dirty="0">
                <a:cs typeface="Times New Roman" panose="02020603050405020304" pitchFamily="18" charset="0"/>
              </a:rPr>
              <a:t>Depot Clinical Engineers– Mobile Medical Equipment</a:t>
            </a:r>
          </a:p>
          <a:p>
            <a:pPr lvl="1">
              <a:buFont typeface="Wingdings" panose="05000000000000000000" pitchFamily="2" charset="2"/>
              <a:buChar char="§"/>
              <a:defRPr/>
            </a:pPr>
            <a:r>
              <a:rPr lang="en-US" sz="1100" dirty="0">
                <a:cs typeface="Times New Roman" panose="02020603050405020304" pitchFamily="18" charset="0"/>
              </a:rPr>
              <a:t>Field Service Operations </a:t>
            </a:r>
          </a:p>
          <a:p>
            <a:pPr lvl="1">
              <a:buFont typeface="Wingdings" panose="05000000000000000000" pitchFamily="2" charset="2"/>
              <a:buChar char="§"/>
              <a:defRPr/>
            </a:pPr>
            <a:r>
              <a:rPr lang="en-US" sz="1100" dirty="0">
                <a:cs typeface="Times New Roman" panose="02020603050405020304" pitchFamily="18" charset="0"/>
              </a:rPr>
              <a:t>Centralized Parts Stock</a:t>
            </a:r>
          </a:p>
          <a:p>
            <a:pPr>
              <a:defRPr/>
            </a:pPr>
            <a:endParaRPr lang="en-US" altLang="en-US" dirty="0"/>
          </a:p>
        </p:txBody>
      </p:sp>
    </p:spTree>
    <p:extLst>
      <p:ext uri="{BB962C8B-B14F-4D97-AF65-F5344CB8AC3E}">
        <p14:creationId xmlns:p14="http://schemas.microsoft.com/office/powerpoint/2010/main" val="1595978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85875"/>
            <a:ext cx="9134475" cy="5038725"/>
          </a:xfrm>
        </p:spPr>
        <p:txBody>
          <a:bodyPr>
            <a:normAutofit fontScale="77500" lnSpcReduction="20000"/>
          </a:bodyPr>
          <a:lstStyle/>
          <a:p>
            <a:r>
              <a:rPr lang="en-US" sz="2000" dirty="0"/>
              <a:t>Bachelor’s of Engineering in Medical Electronics – Bioinstrumentation; Signal and Image Processing from B.M.S College of Engineering, Visveswaraya Technological University, Bangalore, India </a:t>
            </a:r>
          </a:p>
          <a:p>
            <a:r>
              <a:rPr lang="en-US" sz="2000" dirty="0"/>
              <a:t>Masters of Engineering in Biomedical Devices from San Jose State University, California</a:t>
            </a:r>
          </a:p>
          <a:p>
            <a:r>
              <a:rPr lang="en-US" sz="2000" dirty="0"/>
              <a:t>Currently working on a Doctorate in Healthcare Administration</a:t>
            </a:r>
          </a:p>
          <a:p>
            <a:r>
              <a:rPr lang="en-US" sz="2000" dirty="0"/>
              <a:t>Certified Healthcare Technology Manager by AAMI Credentials Institute</a:t>
            </a:r>
          </a:p>
          <a:p>
            <a:r>
              <a:rPr lang="en-US" sz="2000" dirty="0"/>
              <a:t>Certified Change Management Specialist and Six Sigma Lean Professional from Management and Strategy Institute</a:t>
            </a:r>
          </a:p>
          <a:p>
            <a:r>
              <a:rPr lang="en-US" sz="2000" dirty="0"/>
              <a:t>Research and Technical Adviser for BME departments at San Jose State University and B.M.S College of Engineering</a:t>
            </a:r>
          </a:p>
          <a:p>
            <a:r>
              <a:rPr lang="en-US" sz="2000" dirty="0"/>
              <a:t>Joined Intermountain Healthcare in July 2016. Prior experience in Stanford Health Care, Stanford Children’s Health, Santa Clara Valley Medical Center, Stanford University Medical Center, and Stanford University</a:t>
            </a:r>
          </a:p>
          <a:p>
            <a:r>
              <a:rPr lang="en-US" sz="2000" dirty="0"/>
              <a:t>Worked in GE Healthcare and Philips Healthcare on hybrid imaging modalities R&amp;D prior to HTM industry</a:t>
            </a:r>
          </a:p>
          <a:p>
            <a:r>
              <a:rPr lang="en-US" sz="2000" dirty="0"/>
              <a:t>Have worked in the medical device industry for over 10 years and HTM industry for over 7 years</a:t>
            </a:r>
          </a:p>
          <a:p>
            <a:r>
              <a:rPr lang="en-US" sz="2000" dirty="0"/>
              <a:t>2017 Winner of the AAMI Young Professional Award and 2015 BI&amp;T Best Article Award</a:t>
            </a:r>
          </a:p>
          <a:p>
            <a:r>
              <a:rPr lang="en-US" sz="2000" dirty="0"/>
              <a:t>Board Member at ACCE and Active member of the Healthcare Technology Certification Commission</a:t>
            </a:r>
          </a:p>
          <a:p>
            <a:r>
              <a:rPr lang="en-US" sz="2000" dirty="0"/>
              <a:t>Active Member at AAMI’s Awards Committee, Nominating Committee, EQ Committee, BI&amp;T Editorial Board, and Technology Management Council </a:t>
            </a:r>
          </a:p>
          <a:p>
            <a:r>
              <a:rPr lang="en-US" sz="2000" dirty="0"/>
              <a:t>Active Member of HIMSS, NH-ISAC, MDSISC, and NH-ISAC cybersecurity education committee</a:t>
            </a:r>
          </a:p>
        </p:txBody>
      </p:sp>
      <p:sp>
        <p:nvSpPr>
          <p:cNvPr id="6" name="Title 7"/>
          <p:cNvSpPr>
            <a:spLocks noGrp="1"/>
          </p:cNvSpPr>
          <p:nvPr>
            <p:ph type="title"/>
          </p:nvPr>
        </p:nvSpPr>
        <p:spPr>
          <a:xfrm>
            <a:off x="838200" y="149973"/>
            <a:ext cx="10515600" cy="916828"/>
          </a:xfrm>
        </p:spPr>
        <p:txBody>
          <a:bodyPr/>
          <a:lstStyle/>
          <a:p>
            <a:r>
              <a:rPr lang="en-US" dirty="0"/>
              <a:t>Background</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20888" y="149972"/>
            <a:ext cx="2278655" cy="2286000"/>
          </a:xfrm>
          <a:prstGeom prst="rect">
            <a:avLst/>
          </a:prstGeom>
        </p:spPr>
      </p:pic>
    </p:spTree>
    <p:extLst>
      <p:ext uri="{BB962C8B-B14F-4D97-AF65-F5344CB8AC3E}">
        <p14:creationId xmlns:p14="http://schemas.microsoft.com/office/powerpoint/2010/main" val="1363656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342" y="194797"/>
            <a:ext cx="10515600" cy="891054"/>
          </a:xfrm>
        </p:spPr>
        <p:txBody>
          <a:bodyPr/>
          <a:lstStyle/>
          <a:p>
            <a:r>
              <a:rPr lang="en-US" dirty="0"/>
              <a:t>Activities at Intermountain Healthcare</a:t>
            </a:r>
          </a:p>
        </p:txBody>
      </p:sp>
      <p:sp>
        <p:nvSpPr>
          <p:cNvPr id="3" name="Content Placeholder 2"/>
          <p:cNvSpPr>
            <a:spLocks noGrp="1"/>
          </p:cNvSpPr>
          <p:nvPr>
            <p:ph idx="1"/>
          </p:nvPr>
        </p:nvSpPr>
        <p:spPr>
          <a:xfrm>
            <a:off x="267507" y="1085851"/>
            <a:ext cx="6847667" cy="5486399"/>
          </a:xfrm>
        </p:spPr>
        <p:txBody>
          <a:bodyPr>
            <a:normAutofit fontScale="92500" lnSpcReduction="20000"/>
          </a:bodyPr>
          <a:lstStyle/>
          <a:p>
            <a:pPr>
              <a:spcBef>
                <a:spcPts val="1800"/>
              </a:spcBef>
            </a:pPr>
            <a:r>
              <a:rPr lang="en-US" sz="1900" dirty="0"/>
              <a:t>Oversee HTM Compliance, Quality &amp; Risk Program</a:t>
            </a:r>
          </a:p>
          <a:p>
            <a:pPr lvl="1">
              <a:spcBef>
                <a:spcPts val="600"/>
              </a:spcBef>
            </a:pPr>
            <a:r>
              <a:rPr lang="en-US" sz="1800" dirty="0"/>
              <a:t>Internal Audits &amp; Mock Surveys</a:t>
            </a:r>
          </a:p>
          <a:p>
            <a:pPr lvl="1">
              <a:spcBef>
                <a:spcPts val="600"/>
              </a:spcBef>
            </a:pPr>
            <a:r>
              <a:rPr lang="en-US" sz="1800" dirty="0"/>
              <a:t>Continuous Improvement Initiatives</a:t>
            </a:r>
          </a:p>
          <a:p>
            <a:pPr>
              <a:spcBef>
                <a:spcPts val="1800"/>
              </a:spcBef>
            </a:pPr>
            <a:r>
              <a:rPr lang="en-US" sz="1900" dirty="0"/>
              <a:t>Technology Evaluations</a:t>
            </a:r>
          </a:p>
          <a:p>
            <a:pPr lvl="1">
              <a:spcBef>
                <a:spcPts val="600"/>
              </a:spcBef>
            </a:pPr>
            <a:r>
              <a:rPr lang="en-US" sz="1800" dirty="0"/>
              <a:t>General Biomedical Equipment </a:t>
            </a:r>
          </a:p>
          <a:p>
            <a:pPr lvl="1">
              <a:spcBef>
                <a:spcPts val="600"/>
              </a:spcBef>
            </a:pPr>
            <a:r>
              <a:rPr lang="en-US" sz="1800" dirty="0"/>
              <a:t>Nurse Call Systems</a:t>
            </a:r>
          </a:p>
          <a:p>
            <a:pPr lvl="1">
              <a:spcBef>
                <a:spcPts val="600"/>
              </a:spcBef>
            </a:pPr>
            <a:r>
              <a:rPr lang="en-US" sz="1800" dirty="0"/>
              <a:t>Imaging Systems </a:t>
            </a:r>
          </a:p>
          <a:p>
            <a:pPr lvl="1">
              <a:spcBef>
                <a:spcPts val="600"/>
              </a:spcBef>
            </a:pPr>
            <a:r>
              <a:rPr lang="en-US" sz="1800" dirty="0"/>
              <a:t>Cybersecurity Solutions</a:t>
            </a:r>
          </a:p>
          <a:p>
            <a:pPr lvl="1">
              <a:spcBef>
                <a:spcPts val="600"/>
              </a:spcBef>
            </a:pPr>
            <a:r>
              <a:rPr lang="en-US" sz="1800" dirty="0"/>
              <a:t>Clinical System Architectures</a:t>
            </a:r>
          </a:p>
          <a:p>
            <a:pPr>
              <a:spcBef>
                <a:spcPts val="1800"/>
              </a:spcBef>
            </a:pPr>
            <a:r>
              <a:rPr lang="en-US" sz="1900" dirty="0"/>
              <a:t>Vendor Remote Access Management</a:t>
            </a:r>
          </a:p>
          <a:p>
            <a:pPr>
              <a:spcBef>
                <a:spcPts val="1800"/>
              </a:spcBef>
            </a:pPr>
            <a:r>
              <a:rPr lang="en-US" sz="1900" dirty="0"/>
              <a:t>Medical Device Integration</a:t>
            </a:r>
          </a:p>
          <a:p>
            <a:pPr>
              <a:spcBef>
                <a:spcPts val="1800"/>
              </a:spcBef>
            </a:pPr>
            <a:r>
              <a:rPr lang="en-US" sz="1900" dirty="0"/>
              <a:t>Cybersecurity Life Cycle Management </a:t>
            </a:r>
          </a:p>
          <a:p>
            <a:pPr lvl="1">
              <a:spcBef>
                <a:spcPts val="600"/>
              </a:spcBef>
            </a:pPr>
            <a:r>
              <a:rPr lang="en-US" sz="1800" dirty="0"/>
              <a:t>Service Contracts’ Data Security T&amp;C</a:t>
            </a:r>
          </a:p>
          <a:p>
            <a:pPr>
              <a:spcBef>
                <a:spcPts val="1800"/>
              </a:spcBef>
            </a:pPr>
            <a:r>
              <a:rPr lang="en-US" sz="1900" dirty="0"/>
              <a:t>Vendor and Supplier Sanctions</a:t>
            </a:r>
          </a:p>
          <a:p>
            <a:pPr>
              <a:spcBef>
                <a:spcPts val="1800"/>
              </a:spcBef>
            </a:pPr>
            <a:r>
              <a:rPr lang="en-US" sz="1900" dirty="0"/>
              <a:t>Technical Conferences and Cyber Education &amp; Awareness</a:t>
            </a:r>
          </a:p>
          <a:p>
            <a:pPr>
              <a:spcBef>
                <a:spcPts val="1800"/>
              </a:spcBef>
            </a:pPr>
            <a:r>
              <a:rPr lang="en-US" sz="1900" dirty="0"/>
              <a:t>Scholarly Publications</a:t>
            </a:r>
          </a:p>
          <a:p>
            <a:pPr>
              <a:buNone/>
            </a:pPr>
            <a:endParaRPr lang="en-US" sz="3000" dirty="0"/>
          </a:p>
          <a:p>
            <a:endParaRPr lang="en-US" dirty="0"/>
          </a:p>
        </p:txBody>
      </p:sp>
      <p:pic>
        <p:nvPicPr>
          <p:cNvPr id="1026" name="Picture 2" descr="966982a5-c93d-46e4-9bcd-5c0b7226141f@namprd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9425" y="1576389"/>
            <a:ext cx="5018722" cy="3738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6829425" y="5448300"/>
            <a:ext cx="5018722" cy="369332"/>
          </a:xfrm>
          <a:prstGeom prst="rect">
            <a:avLst/>
          </a:prstGeom>
          <a:noFill/>
        </p:spPr>
        <p:txBody>
          <a:bodyPr wrap="square" rtlCol="0">
            <a:spAutoFit/>
          </a:bodyPr>
          <a:lstStyle/>
          <a:p>
            <a:r>
              <a:rPr lang="en-US" dirty="0"/>
              <a:t>	</a:t>
            </a:r>
            <a:r>
              <a:rPr lang="en-US" sz="1400" dirty="0">
                <a:solidFill>
                  <a:schemeClr val="accent1">
                    <a:lumMod val="75000"/>
                  </a:schemeClr>
                </a:solidFill>
              </a:rPr>
              <a:t>IG: Priyanka.Upendra @Arches National Park</a:t>
            </a:r>
          </a:p>
        </p:txBody>
      </p:sp>
      <p:pic>
        <p:nvPicPr>
          <p:cNvPr id="6" name="Picture 5"/>
          <p:cNvPicPr>
            <a:picLocks noChangeAspect="1"/>
          </p:cNvPicPr>
          <p:nvPr/>
        </p:nvPicPr>
        <p:blipFill>
          <a:blip r:embed="rId3"/>
          <a:stretch>
            <a:fillRect/>
          </a:stretch>
        </p:blipFill>
        <p:spPr>
          <a:xfrm>
            <a:off x="6829425" y="5448300"/>
            <a:ext cx="854027" cy="318016"/>
          </a:xfrm>
          <a:prstGeom prst="rect">
            <a:avLst/>
          </a:prstGeom>
        </p:spPr>
      </p:pic>
    </p:spTree>
    <p:extLst>
      <p:ext uri="{BB962C8B-B14F-4D97-AF65-F5344CB8AC3E}">
        <p14:creationId xmlns:p14="http://schemas.microsoft.com/office/powerpoint/2010/main" val="2881919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55172" y="67235"/>
            <a:ext cx="8223624" cy="2554545"/>
          </a:xfrm>
          <a:prstGeom prst="rect">
            <a:avLst/>
          </a:prstGeom>
        </p:spPr>
        <p:txBody>
          <a:bodyPr wrap="square">
            <a:spAutoFit/>
          </a:bodyPr>
          <a:lstStyle/>
          <a:p>
            <a:r>
              <a:rPr lang="en-US" sz="2400" b="1" dirty="0"/>
              <a:t>Women in Biomedical Engineering: A Positive Outlook for Technology</a:t>
            </a:r>
          </a:p>
          <a:p>
            <a:r>
              <a:rPr lang="en-US" sz="2000" dirty="0"/>
              <a:t>Published on February 16, 2015</a:t>
            </a:r>
          </a:p>
          <a:p>
            <a:endParaRPr lang="en-US" sz="2400" dirty="0"/>
          </a:p>
          <a:p>
            <a:r>
              <a:rPr lang="en-US" sz="2000" dirty="0"/>
              <a:t>Although women remain a minority in most HTM departments, the field offers them growing opportunities for fulfilling careers</a:t>
            </a:r>
            <a:endParaRPr lang="en-US" sz="2000" b="1" dirty="0"/>
          </a:p>
          <a:p>
            <a:r>
              <a:rPr lang="en-US" sz="2400" dirty="0"/>
              <a:t>By: Phyllis Hanlon</a:t>
            </a:r>
          </a:p>
        </p:txBody>
      </p:sp>
      <p:pic>
        <p:nvPicPr>
          <p:cNvPr id="2050" name="Picture 2" descr="Image result for 24 x7 mag"/>
          <p:cNvPicPr>
            <a:picLocks noChangeAspect="1" noChangeArrowheads="1"/>
          </p:cNvPicPr>
          <p:nvPr/>
        </p:nvPicPr>
        <p:blipFill>
          <a:blip r:embed="rId2" cstate="print"/>
          <a:srcRect/>
          <a:stretch>
            <a:fillRect/>
          </a:stretch>
        </p:blipFill>
        <p:spPr bwMode="auto">
          <a:xfrm>
            <a:off x="288552" y="310963"/>
            <a:ext cx="3149600" cy="2389655"/>
          </a:xfrm>
          <a:prstGeom prst="rect">
            <a:avLst/>
          </a:prstGeom>
          <a:noFill/>
        </p:spPr>
      </p:pic>
      <p:pic>
        <p:nvPicPr>
          <p:cNvPr id="5" name="Picture 4"/>
          <p:cNvPicPr>
            <a:picLocks noChangeAspect="1"/>
          </p:cNvPicPr>
          <p:nvPr/>
        </p:nvPicPr>
        <p:blipFill>
          <a:blip r:embed="rId3"/>
          <a:stretch>
            <a:fillRect/>
          </a:stretch>
        </p:blipFill>
        <p:spPr>
          <a:xfrm>
            <a:off x="180042" y="3800474"/>
            <a:ext cx="3366620" cy="1724025"/>
          </a:xfrm>
          <a:prstGeom prst="rect">
            <a:avLst/>
          </a:prstGeom>
        </p:spPr>
      </p:pic>
      <p:sp>
        <p:nvSpPr>
          <p:cNvPr id="7" name="Rectangle 6"/>
          <p:cNvSpPr/>
          <p:nvPr/>
        </p:nvSpPr>
        <p:spPr>
          <a:xfrm>
            <a:off x="3750422" y="3415991"/>
            <a:ext cx="8223624" cy="2492990"/>
          </a:xfrm>
          <a:prstGeom prst="rect">
            <a:avLst/>
          </a:prstGeom>
        </p:spPr>
        <p:txBody>
          <a:bodyPr wrap="square">
            <a:spAutoFit/>
          </a:bodyPr>
          <a:lstStyle/>
          <a:p>
            <a:r>
              <a:rPr lang="en-US" sz="2400" b="1" dirty="0"/>
              <a:t>Wonder Women – A New Type of Healthcare Technology Professional</a:t>
            </a:r>
          </a:p>
          <a:p>
            <a:r>
              <a:rPr lang="en-US" sz="2000" dirty="0"/>
              <a:t>Published in Jan/ Feb 2018 issue</a:t>
            </a:r>
          </a:p>
          <a:p>
            <a:endParaRPr lang="en-US" sz="2400" dirty="0"/>
          </a:p>
          <a:p>
            <a:r>
              <a:rPr lang="en-US" sz="2000" dirty="0"/>
              <a:t>Underrepresented in many engineering, IT, and technical professions, women find HTM a welcoming field with incredible opportunities</a:t>
            </a:r>
            <a:endParaRPr lang="en-US" sz="2400" b="1" dirty="0"/>
          </a:p>
          <a:p>
            <a:r>
              <a:rPr lang="en-US" sz="2400" dirty="0"/>
              <a:t>By: Martha Vockley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D0057-0D3D-43AB-98C1-58C573150719}"/>
              </a:ext>
            </a:extLst>
          </p:cNvPr>
          <p:cNvSpPr>
            <a:spLocks noGrp="1"/>
          </p:cNvSpPr>
          <p:nvPr>
            <p:ph type="title"/>
          </p:nvPr>
        </p:nvSpPr>
        <p:spPr>
          <a:xfrm>
            <a:off x="755072" y="54837"/>
            <a:ext cx="10515600" cy="1325563"/>
          </a:xfrm>
        </p:spPr>
        <p:txBody>
          <a:bodyPr/>
          <a:lstStyle/>
          <a:p>
            <a:r>
              <a:rPr lang="en-US" dirty="0"/>
              <a:t>Background</a:t>
            </a:r>
          </a:p>
        </p:txBody>
      </p:sp>
      <p:sp>
        <p:nvSpPr>
          <p:cNvPr id="3" name="Content Placeholder 2">
            <a:extLst>
              <a:ext uri="{FF2B5EF4-FFF2-40B4-BE49-F238E27FC236}">
                <a16:creationId xmlns:a16="http://schemas.microsoft.com/office/drawing/2014/main" id="{DC1C2D70-6884-4E0F-A53F-E00A4B2CABDB}"/>
              </a:ext>
            </a:extLst>
          </p:cNvPr>
          <p:cNvSpPr>
            <a:spLocks noGrp="1"/>
          </p:cNvSpPr>
          <p:nvPr>
            <p:ph idx="1"/>
          </p:nvPr>
        </p:nvSpPr>
        <p:spPr>
          <a:xfrm>
            <a:off x="83127" y="1163782"/>
            <a:ext cx="9254837" cy="5486400"/>
          </a:xfrm>
        </p:spPr>
        <p:txBody>
          <a:bodyPr>
            <a:normAutofit fontScale="55000" lnSpcReduction="20000"/>
          </a:bodyPr>
          <a:lstStyle/>
          <a:p>
            <a:r>
              <a:rPr lang="en-US" dirty="0"/>
              <a:t>Dr. Jennifer DeFrancesco currently serves as the Acting Associate Director for the Dayton VA Medical Center. Prior to her current appointment, she served as the Chief Biomedical Engineer for the Veterans Integrated Service Network (VISN) 10 serving Indiana, Michigan and Ohio. </a:t>
            </a:r>
          </a:p>
          <a:p>
            <a:r>
              <a:rPr lang="en-US" dirty="0"/>
              <a:t>Her VA career has included assignments as the Chief of Biomedical Engineering at the Indianapolis VAMC, VISN 11 Lead Biomedical Engineer, Chief of Biomedical Engineering at the Richmond VAMC and a prior detail to the Office of Healthcare Technology Management (10NA9). </a:t>
            </a:r>
          </a:p>
          <a:p>
            <a:r>
              <a:rPr lang="en-US" dirty="0"/>
              <a:t>BS &amp; MS in Biomedical Engineering from the University of Miami (FL), Doctorate in Health Administration</a:t>
            </a:r>
          </a:p>
          <a:p>
            <a:r>
              <a:rPr lang="en-US" dirty="0"/>
              <a:t>Certified Clinical Engineer (CCE), Certified Healthcare Technology Manager (CHTM)</a:t>
            </a:r>
          </a:p>
          <a:p>
            <a:r>
              <a:rPr lang="en-US" dirty="0"/>
              <a:t>US Representative to the WHO/PAHO 2016 Edmundo </a:t>
            </a:r>
            <a:r>
              <a:rPr lang="en-US" dirty="0" err="1"/>
              <a:t>Granda</a:t>
            </a:r>
            <a:r>
              <a:rPr lang="en-US" dirty="0"/>
              <a:t> </a:t>
            </a:r>
            <a:r>
              <a:rPr lang="en-US" dirty="0" err="1"/>
              <a:t>Ugalde</a:t>
            </a:r>
            <a:r>
              <a:rPr lang="en-US" dirty="0"/>
              <a:t> Leaders in International Health Program</a:t>
            </a:r>
          </a:p>
          <a:p>
            <a:r>
              <a:rPr lang="en-US" dirty="0"/>
              <a:t>Graduate of VHA’s Technical Career Field (TCF) Program for Biomedical Engineers, Healthcare Leadership Development Program (HCLDP) and Executive Career Development Program (ECDP)</a:t>
            </a:r>
          </a:p>
          <a:p>
            <a:r>
              <a:rPr lang="en-US" dirty="0"/>
              <a:t>Co-Chair of VHA’s Biomedical Engineering Recruitment and Retention (BERR) group 2012-2018</a:t>
            </a:r>
          </a:p>
          <a:p>
            <a:r>
              <a:rPr lang="en-US" dirty="0"/>
              <a:t>Awards and Honors</a:t>
            </a:r>
          </a:p>
          <a:p>
            <a:pPr lvl="1"/>
            <a:r>
              <a:rPr lang="en-US" dirty="0"/>
              <a:t>2016- VHA’s Certified Mentor of the Year, AAMI Young Professional Award, VHA’s Chief Biomedical Engineer of the Year, </a:t>
            </a:r>
            <a:r>
              <a:rPr lang="en-US" dirty="0" err="1"/>
              <a:t>TechNation’s</a:t>
            </a:r>
            <a:r>
              <a:rPr lang="en-US" dirty="0"/>
              <a:t> Professional of the Year</a:t>
            </a:r>
          </a:p>
          <a:p>
            <a:pPr lvl="1"/>
            <a:r>
              <a:rPr lang="en-US" dirty="0"/>
              <a:t>2017- Received AAMI’s Bright Idea Award, Named to the University of Miami’s Inaugural 30 under 30 class</a:t>
            </a:r>
          </a:p>
          <a:p>
            <a:pPr lvl="1"/>
            <a:r>
              <a:rPr lang="en-US" dirty="0"/>
              <a:t>2018- Named to Dayton Business Journal’s 40 under 40 class</a:t>
            </a:r>
          </a:p>
          <a:p>
            <a:r>
              <a:rPr lang="en-US" dirty="0"/>
              <a:t>Involvement</a:t>
            </a:r>
          </a:p>
          <a:p>
            <a:pPr lvl="1"/>
            <a:r>
              <a:rPr lang="en-US" dirty="0"/>
              <a:t>AAMI- Member of the Technology Management Council (TMC), Chair of the HTM Career Planning &amp; Guidance Task Force, Former Mentor in the Mentorship Program, Annual Conference Committee</a:t>
            </a:r>
          </a:p>
          <a:p>
            <a:pPr lvl="1"/>
            <a:r>
              <a:rPr lang="en-US" dirty="0"/>
              <a:t>ACCE- Former Co-Chair of the Education Committee</a:t>
            </a:r>
          </a:p>
          <a:p>
            <a:pPr lvl="1"/>
            <a:r>
              <a:rPr lang="en-US" dirty="0"/>
              <a:t>Member of the American College of Healthcare Executives and Indiana Biomedical Society</a:t>
            </a:r>
          </a:p>
          <a:p>
            <a:pPr marL="0" indent="0">
              <a:buNone/>
            </a:pPr>
            <a:r>
              <a:rPr lang="en-US" dirty="0"/>
              <a:t/>
            </a:r>
            <a:br>
              <a:rPr lang="en-US" dirty="0"/>
            </a:br>
            <a:endParaRPr lang="en-US" dirty="0"/>
          </a:p>
          <a:p>
            <a:endParaRPr lang="en-US" dirty="0"/>
          </a:p>
        </p:txBody>
      </p:sp>
      <p:sp>
        <p:nvSpPr>
          <p:cNvPr id="4" name="Date Placeholder 3">
            <a:extLst>
              <a:ext uri="{FF2B5EF4-FFF2-40B4-BE49-F238E27FC236}">
                <a16:creationId xmlns:a16="http://schemas.microsoft.com/office/drawing/2014/main" id="{317AA526-3CEE-49AB-9C96-A53D9EA9A258}"/>
              </a:ext>
            </a:extLst>
          </p:cNvPr>
          <p:cNvSpPr>
            <a:spLocks noGrp="1"/>
          </p:cNvSpPr>
          <p:nvPr>
            <p:ph type="dt" sz="half" idx="10"/>
          </p:nvPr>
        </p:nvSpPr>
        <p:spPr/>
        <p:txBody>
          <a:bodyPr/>
          <a:lstStyle/>
          <a:p>
            <a:fld id="{45622212-F21E-41CD-9675-EBEE943AB5E2}" type="datetime4">
              <a:rPr lang="en-US" smtClean="0"/>
              <a:pPr/>
              <a:t>April 1, 2018</a:t>
            </a:fld>
            <a:endParaRPr lang="en-US"/>
          </a:p>
        </p:txBody>
      </p:sp>
      <p:sp>
        <p:nvSpPr>
          <p:cNvPr id="5" name="Slide Number Placeholder 4">
            <a:extLst>
              <a:ext uri="{FF2B5EF4-FFF2-40B4-BE49-F238E27FC236}">
                <a16:creationId xmlns:a16="http://schemas.microsoft.com/office/drawing/2014/main" id="{43A93884-F704-4C41-BCBD-8BEA530211EE}"/>
              </a:ext>
            </a:extLst>
          </p:cNvPr>
          <p:cNvSpPr>
            <a:spLocks noGrp="1"/>
          </p:cNvSpPr>
          <p:nvPr>
            <p:ph type="sldNum" sz="quarter" idx="12"/>
          </p:nvPr>
        </p:nvSpPr>
        <p:spPr/>
        <p:txBody>
          <a:bodyPr/>
          <a:lstStyle/>
          <a:p>
            <a:fld id="{4C0679A5-059E-4FE5-874D-BB7AD59D4661}" type="slidenum">
              <a:rPr lang="en-US" smtClean="0"/>
              <a:pPr/>
              <a:t>34</a:t>
            </a:fld>
            <a:endParaRPr lang="en-US"/>
          </a:p>
        </p:txBody>
      </p:sp>
      <p:pic>
        <p:nvPicPr>
          <p:cNvPr id="6" name="Picture 5">
            <a:extLst>
              <a:ext uri="{FF2B5EF4-FFF2-40B4-BE49-F238E27FC236}">
                <a16:creationId xmlns:a16="http://schemas.microsoft.com/office/drawing/2014/main" id="{F31EFDFB-C004-47EA-B931-15CBD8BC3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7151" y="54837"/>
            <a:ext cx="2457758" cy="3406640"/>
          </a:xfrm>
          <a:prstGeom prst="rect">
            <a:avLst/>
          </a:prstGeom>
        </p:spPr>
      </p:pic>
    </p:spTree>
    <p:extLst>
      <p:ext uri="{BB962C8B-B14F-4D97-AF65-F5344CB8AC3E}">
        <p14:creationId xmlns:p14="http://schemas.microsoft.com/office/powerpoint/2010/main" val="2473810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3427F-C697-420C-9928-D6FBCA80B561}"/>
              </a:ext>
            </a:extLst>
          </p:cNvPr>
          <p:cNvSpPr>
            <a:spLocks noGrp="1"/>
          </p:cNvSpPr>
          <p:nvPr>
            <p:ph type="title"/>
          </p:nvPr>
        </p:nvSpPr>
        <p:spPr/>
        <p:txBody>
          <a:bodyPr/>
          <a:lstStyle/>
          <a:p>
            <a:r>
              <a:rPr lang="en-US" dirty="0"/>
              <a:t>Workforce Snapshot</a:t>
            </a:r>
          </a:p>
        </p:txBody>
      </p:sp>
      <p:sp>
        <p:nvSpPr>
          <p:cNvPr id="3" name="Content Placeholder 2">
            <a:extLst>
              <a:ext uri="{FF2B5EF4-FFF2-40B4-BE49-F238E27FC236}">
                <a16:creationId xmlns:a16="http://schemas.microsoft.com/office/drawing/2014/main" id="{D719A19F-597D-44F2-9CEA-CA9CDDCF85B5}"/>
              </a:ext>
            </a:extLst>
          </p:cNvPr>
          <p:cNvSpPr>
            <a:spLocks noGrp="1"/>
          </p:cNvSpPr>
          <p:nvPr>
            <p:ph idx="1"/>
          </p:nvPr>
        </p:nvSpPr>
        <p:spPr/>
        <p:txBody>
          <a:bodyPr>
            <a:normAutofit/>
          </a:bodyPr>
          <a:lstStyle/>
          <a:p>
            <a:r>
              <a:rPr lang="en-US" dirty="0"/>
              <a:t>Female to Male ratio of Biomedical Professionals</a:t>
            </a:r>
            <a:r>
              <a:rPr lang="en-US" baseline="30000" dirty="0"/>
              <a:t>*2016 Numbers</a:t>
            </a:r>
          </a:p>
          <a:p>
            <a:pPr lvl="1"/>
            <a:r>
              <a:rPr lang="en-US" dirty="0"/>
              <a:t>37% Female</a:t>
            </a:r>
          </a:p>
          <a:p>
            <a:pPr lvl="1"/>
            <a:r>
              <a:rPr lang="en-US" dirty="0"/>
              <a:t>63% Male</a:t>
            </a:r>
          </a:p>
          <a:p>
            <a:r>
              <a:rPr lang="en-US" dirty="0">
                <a:solidFill>
                  <a:schemeClr val="tx1">
                    <a:lumMod val="50000"/>
                  </a:schemeClr>
                </a:solidFill>
              </a:rPr>
              <a:t>Educational Backgrounds</a:t>
            </a:r>
          </a:p>
          <a:p>
            <a:pPr lvl="1"/>
            <a:r>
              <a:rPr lang="en-US" dirty="0">
                <a:solidFill>
                  <a:schemeClr val="tx1">
                    <a:lumMod val="50000"/>
                  </a:schemeClr>
                </a:solidFill>
              </a:rPr>
              <a:t>Diverse</a:t>
            </a:r>
          </a:p>
          <a:p>
            <a:pPr lvl="2"/>
            <a:r>
              <a:rPr lang="en-US" dirty="0">
                <a:solidFill>
                  <a:schemeClr val="tx1">
                    <a:lumMod val="50000"/>
                  </a:schemeClr>
                </a:solidFill>
              </a:rPr>
              <a:t>Graduate Degrees</a:t>
            </a:r>
          </a:p>
          <a:p>
            <a:pPr lvl="2"/>
            <a:r>
              <a:rPr lang="en-US" dirty="0">
                <a:solidFill>
                  <a:schemeClr val="tx1">
                    <a:lumMod val="50000"/>
                  </a:schemeClr>
                </a:solidFill>
              </a:rPr>
              <a:t>BS</a:t>
            </a:r>
          </a:p>
          <a:p>
            <a:pPr lvl="2"/>
            <a:r>
              <a:rPr lang="en-US" dirty="0">
                <a:solidFill>
                  <a:schemeClr val="tx1">
                    <a:lumMod val="50000"/>
                  </a:schemeClr>
                </a:solidFill>
              </a:rPr>
              <a:t>AS</a:t>
            </a:r>
          </a:p>
          <a:p>
            <a:pPr lvl="2"/>
            <a:r>
              <a:rPr lang="en-US" dirty="0">
                <a:solidFill>
                  <a:schemeClr val="tx1">
                    <a:lumMod val="50000"/>
                  </a:schemeClr>
                </a:solidFill>
              </a:rPr>
              <a:t>Military Training</a:t>
            </a:r>
          </a:p>
          <a:p>
            <a:pPr lvl="2"/>
            <a:r>
              <a:rPr lang="en-US" dirty="0">
                <a:solidFill>
                  <a:schemeClr val="tx1">
                    <a:lumMod val="50000"/>
                  </a:schemeClr>
                </a:solidFill>
              </a:rPr>
              <a:t>Cross-Functional</a:t>
            </a:r>
          </a:p>
          <a:p>
            <a:pPr lvl="3"/>
            <a:r>
              <a:rPr lang="en-US" dirty="0">
                <a:solidFill>
                  <a:schemeClr val="tx1">
                    <a:lumMod val="50000"/>
                  </a:schemeClr>
                </a:solidFill>
              </a:rPr>
              <a:t>Different Engineering tracks, technology, Engineering, information technology etc.</a:t>
            </a:r>
          </a:p>
          <a:p>
            <a:endParaRPr lang="en-US" dirty="0"/>
          </a:p>
        </p:txBody>
      </p:sp>
      <p:sp>
        <p:nvSpPr>
          <p:cNvPr id="4" name="Date Placeholder 3">
            <a:extLst>
              <a:ext uri="{FF2B5EF4-FFF2-40B4-BE49-F238E27FC236}">
                <a16:creationId xmlns:a16="http://schemas.microsoft.com/office/drawing/2014/main" id="{A1A85E99-5D96-47F8-812D-5E31DE9B82B6}"/>
              </a:ext>
            </a:extLst>
          </p:cNvPr>
          <p:cNvSpPr>
            <a:spLocks noGrp="1"/>
          </p:cNvSpPr>
          <p:nvPr>
            <p:ph type="dt" sz="half" idx="10"/>
          </p:nvPr>
        </p:nvSpPr>
        <p:spPr/>
        <p:txBody>
          <a:bodyPr/>
          <a:lstStyle/>
          <a:p>
            <a:fld id="{45622212-F21E-41CD-9675-EBEE943AB5E2}" type="datetime4">
              <a:rPr lang="en-US" smtClean="0"/>
              <a:pPr/>
              <a:t>April 1, 2018</a:t>
            </a:fld>
            <a:endParaRPr lang="en-US"/>
          </a:p>
        </p:txBody>
      </p:sp>
      <p:sp>
        <p:nvSpPr>
          <p:cNvPr id="5" name="Slide Number Placeholder 4">
            <a:extLst>
              <a:ext uri="{FF2B5EF4-FFF2-40B4-BE49-F238E27FC236}">
                <a16:creationId xmlns:a16="http://schemas.microsoft.com/office/drawing/2014/main" id="{380AE79C-6AB4-4236-AC43-0D5EB900661C}"/>
              </a:ext>
            </a:extLst>
          </p:cNvPr>
          <p:cNvSpPr>
            <a:spLocks noGrp="1"/>
          </p:cNvSpPr>
          <p:nvPr>
            <p:ph type="sldNum" sz="quarter" idx="12"/>
          </p:nvPr>
        </p:nvSpPr>
        <p:spPr/>
        <p:txBody>
          <a:bodyPr/>
          <a:lstStyle/>
          <a:p>
            <a:fld id="{4C0679A5-059E-4FE5-874D-BB7AD59D4661}" type="slidenum">
              <a:rPr lang="en-US" smtClean="0"/>
              <a:pPr/>
              <a:t>35</a:t>
            </a:fld>
            <a:endParaRPr lang="en-US"/>
          </a:p>
        </p:txBody>
      </p:sp>
    </p:spTree>
    <p:extLst>
      <p:ext uri="{BB962C8B-B14F-4D97-AF65-F5344CB8AC3E}">
        <p14:creationId xmlns:p14="http://schemas.microsoft.com/office/powerpoint/2010/main" val="33370581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AF6F1-436F-45A6-BE84-87CFD1AD0A08}"/>
              </a:ext>
            </a:extLst>
          </p:cNvPr>
          <p:cNvSpPr>
            <a:spLocks noGrp="1"/>
          </p:cNvSpPr>
          <p:nvPr>
            <p:ph type="title"/>
          </p:nvPr>
        </p:nvSpPr>
        <p:spPr/>
        <p:txBody>
          <a:bodyPr/>
          <a:lstStyle/>
          <a:p>
            <a:r>
              <a:rPr lang="en-US" dirty="0"/>
              <a:t>Keys to Success</a:t>
            </a:r>
          </a:p>
        </p:txBody>
      </p:sp>
      <p:sp>
        <p:nvSpPr>
          <p:cNvPr id="3" name="Content Placeholder 2">
            <a:extLst>
              <a:ext uri="{FF2B5EF4-FFF2-40B4-BE49-F238E27FC236}">
                <a16:creationId xmlns:a16="http://schemas.microsoft.com/office/drawing/2014/main" id="{E9647ACA-62B0-41F8-9C4F-10509803B221}"/>
              </a:ext>
            </a:extLst>
          </p:cNvPr>
          <p:cNvSpPr>
            <a:spLocks noGrp="1"/>
          </p:cNvSpPr>
          <p:nvPr>
            <p:ph idx="1"/>
          </p:nvPr>
        </p:nvSpPr>
        <p:spPr/>
        <p:txBody>
          <a:bodyPr/>
          <a:lstStyle/>
          <a:p>
            <a:r>
              <a:rPr lang="en-US" dirty="0"/>
              <a:t>Acquired Diversity</a:t>
            </a:r>
          </a:p>
          <a:p>
            <a:r>
              <a:rPr lang="en-US" dirty="0"/>
              <a:t>Mentorship</a:t>
            </a:r>
          </a:p>
          <a:p>
            <a:r>
              <a:rPr lang="en-US" dirty="0"/>
              <a:t>Sweat Equity</a:t>
            </a:r>
          </a:p>
          <a:p>
            <a:r>
              <a:rPr lang="en-US" dirty="0"/>
              <a:t>Role Models</a:t>
            </a:r>
          </a:p>
          <a:p>
            <a:r>
              <a:rPr lang="en-US" dirty="0"/>
              <a:t>Understanding Healthcare Trends</a:t>
            </a:r>
          </a:p>
          <a:p>
            <a:r>
              <a:rPr lang="en-US" dirty="0"/>
              <a:t>Proactively Adapting to Customer Needs</a:t>
            </a:r>
          </a:p>
          <a:p>
            <a:r>
              <a:rPr lang="en-US" dirty="0"/>
              <a:t>There’s No Going Back</a:t>
            </a:r>
          </a:p>
        </p:txBody>
      </p:sp>
      <p:sp>
        <p:nvSpPr>
          <p:cNvPr id="4" name="Date Placeholder 3">
            <a:extLst>
              <a:ext uri="{FF2B5EF4-FFF2-40B4-BE49-F238E27FC236}">
                <a16:creationId xmlns:a16="http://schemas.microsoft.com/office/drawing/2014/main" id="{FE51216C-0A0F-44EA-B553-2DF8C15E0B7B}"/>
              </a:ext>
            </a:extLst>
          </p:cNvPr>
          <p:cNvSpPr>
            <a:spLocks noGrp="1"/>
          </p:cNvSpPr>
          <p:nvPr>
            <p:ph type="dt" sz="half" idx="10"/>
          </p:nvPr>
        </p:nvSpPr>
        <p:spPr/>
        <p:txBody>
          <a:bodyPr/>
          <a:lstStyle/>
          <a:p>
            <a:fld id="{45622212-F21E-41CD-9675-EBEE943AB5E2}" type="datetime4">
              <a:rPr lang="en-US" smtClean="0"/>
              <a:pPr/>
              <a:t>April 1, 2018</a:t>
            </a:fld>
            <a:endParaRPr lang="en-US"/>
          </a:p>
        </p:txBody>
      </p:sp>
      <p:sp>
        <p:nvSpPr>
          <p:cNvPr id="5" name="Slide Number Placeholder 4">
            <a:extLst>
              <a:ext uri="{FF2B5EF4-FFF2-40B4-BE49-F238E27FC236}">
                <a16:creationId xmlns:a16="http://schemas.microsoft.com/office/drawing/2014/main" id="{A2F63650-5EB4-4A05-8052-AAA4149C90DA}"/>
              </a:ext>
            </a:extLst>
          </p:cNvPr>
          <p:cNvSpPr>
            <a:spLocks noGrp="1"/>
          </p:cNvSpPr>
          <p:nvPr>
            <p:ph type="sldNum" sz="quarter" idx="12"/>
          </p:nvPr>
        </p:nvSpPr>
        <p:spPr/>
        <p:txBody>
          <a:bodyPr/>
          <a:lstStyle/>
          <a:p>
            <a:fld id="{4C0679A5-059E-4FE5-874D-BB7AD59D4661}" type="slidenum">
              <a:rPr lang="en-US" smtClean="0"/>
              <a:pPr/>
              <a:t>36</a:t>
            </a:fld>
            <a:endParaRPr lang="en-US"/>
          </a:p>
        </p:txBody>
      </p:sp>
      <p:pic>
        <p:nvPicPr>
          <p:cNvPr id="6" name="Picture 2" descr="C:\Users\SiteKiosk\AppData\Local\Microsoft\Windows\Temporary Internet Files\Content.IE5\ISPKY5II\IMG_2172[1].JPG">
            <a:extLst>
              <a:ext uri="{FF2B5EF4-FFF2-40B4-BE49-F238E27FC236}">
                <a16:creationId xmlns:a16="http://schemas.microsoft.com/office/drawing/2014/main" id="{BEEBEE18-7569-4078-916A-AEAE1C5DB4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3141" y="1240053"/>
            <a:ext cx="2905574" cy="217918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B7223E9-9150-49A9-8B8E-ECBAE9124664}"/>
              </a:ext>
            </a:extLst>
          </p:cNvPr>
          <p:cNvPicPr>
            <a:picLocks noChangeAspect="1"/>
          </p:cNvPicPr>
          <p:nvPr/>
        </p:nvPicPr>
        <p:blipFill>
          <a:blip r:embed="rId3"/>
          <a:stretch>
            <a:fillRect/>
          </a:stretch>
        </p:blipFill>
        <p:spPr>
          <a:xfrm>
            <a:off x="9452263" y="1440079"/>
            <a:ext cx="2209800" cy="3486150"/>
          </a:xfrm>
          <a:prstGeom prst="rect">
            <a:avLst/>
          </a:prstGeom>
        </p:spPr>
      </p:pic>
      <p:sp>
        <p:nvSpPr>
          <p:cNvPr id="9" name="TextBox 8">
            <a:extLst>
              <a:ext uri="{FF2B5EF4-FFF2-40B4-BE49-F238E27FC236}">
                <a16:creationId xmlns:a16="http://schemas.microsoft.com/office/drawing/2014/main" id="{564893F5-9C9D-4434-AB5C-339F84D070E5}"/>
              </a:ext>
            </a:extLst>
          </p:cNvPr>
          <p:cNvSpPr txBox="1"/>
          <p:nvPr/>
        </p:nvSpPr>
        <p:spPr>
          <a:xfrm>
            <a:off x="5341929" y="3419234"/>
            <a:ext cx="3885776" cy="492443"/>
          </a:xfrm>
          <a:prstGeom prst="rect">
            <a:avLst/>
          </a:prstGeom>
          <a:noFill/>
        </p:spPr>
        <p:txBody>
          <a:bodyPr wrap="square" rtlCol="0">
            <a:spAutoFit/>
          </a:bodyPr>
          <a:lstStyle/>
          <a:p>
            <a:r>
              <a:rPr lang="en-US" sz="800" dirty="0"/>
              <a:t>Photo: Jennifer </a:t>
            </a:r>
            <a:r>
              <a:rPr lang="en-US" sz="800" dirty="0" err="1"/>
              <a:t>DeFrancesco,</a:t>
            </a:r>
            <a:r>
              <a:rPr lang="en-US" sz="800" dirty="0"/>
              <a:t> AED on the West Rim of the Grand Canyon, AZ</a:t>
            </a:r>
          </a:p>
          <a:p>
            <a:endParaRPr lang="en-US" dirty="0"/>
          </a:p>
        </p:txBody>
      </p:sp>
      <p:sp>
        <p:nvSpPr>
          <p:cNvPr id="10" name="TextBox 9">
            <a:extLst>
              <a:ext uri="{FF2B5EF4-FFF2-40B4-BE49-F238E27FC236}">
                <a16:creationId xmlns:a16="http://schemas.microsoft.com/office/drawing/2014/main" id="{4AE01E33-B152-4EFA-84DF-876183DDC4E5}"/>
              </a:ext>
            </a:extLst>
          </p:cNvPr>
          <p:cNvSpPr txBox="1"/>
          <p:nvPr/>
        </p:nvSpPr>
        <p:spPr>
          <a:xfrm>
            <a:off x="8885806" y="5059152"/>
            <a:ext cx="3885776" cy="492443"/>
          </a:xfrm>
          <a:prstGeom prst="rect">
            <a:avLst/>
          </a:prstGeom>
          <a:noFill/>
        </p:spPr>
        <p:txBody>
          <a:bodyPr wrap="square" rtlCol="0">
            <a:spAutoFit/>
          </a:bodyPr>
          <a:lstStyle/>
          <a:p>
            <a:r>
              <a:rPr lang="en-US" sz="800" dirty="0"/>
              <a:t>Photo: Jennifer </a:t>
            </a:r>
            <a:r>
              <a:rPr lang="en-US" sz="800" dirty="0" err="1"/>
              <a:t>DeFrancesco,</a:t>
            </a:r>
            <a:r>
              <a:rPr lang="en-US" sz="800" dirty="0"/>
              <a:t> Ladder down a cliff of Huayna Picchu in Peru</a:t>
            </a:r>
          </a:p>
          <a:p>
            <a:endParaRPr lang="en-US" dirty="0"/>
          </a:p>
        </p:txBody>
      </p:sp>
      <p:pic>
        <p:nvPicPr>
          <p:cNvPr id="11" name="Picture 2" descr="C:\Users\SiteKiosk\AppData\Local\Microsoft\Windows\Temporary Internet Files\Content.IE5\2J6FA9M8\IMG_2170[1].JPG">
            <a:extLst>
              <a:ext uri="{FF2B5EF4-FFF2-40B4-BE49-F238E27FC236}">
                <a16:creationId xmlns:a16="http://schemas.microsoft.com/office/drawing/2014/main" id="{89EF662E-64B8-45D1-A277-F032928FD8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5167" y="4861575"/>
            <a:ext cx="2813154" cy="188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33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987553" y="582168"/>
            <a:ext cx="4498848" cy="606552"/>
          </a:xfrm>
        </p:spPr>
        <p:txBody>
          <a:bodyPr>
            <a:normAutofit fontScale="92500" lnSpcReduction="10000"/>
          </a:bodyPr>
          <a:lstStyle/>
          <a:p>
            <a:pPr>
              <a:buFontTx/>
              <a:buNone/>
            </a:pPr>
            <a:r>
              <a:rPr lang="en-US" sz="4400" b="1" dirty="0"/>
              <a:t>Thank you!</a:t>
            </a:r>
          </a:p>
        </p:txBody>
      </p:sp>
      <p:pic>
        <p:nvPicPr>
          <p:cNvPr id="3" name="Picture 2" descr="Image result for women in healthcare technology management">
            <a:hlinkClick r:id="rId2"/>
          </p:cNvPr>
          <p:cNvPicPr>
            <a:picLocks noChangeAspect="1" noChangeArrowheads="1"/>
          </p:cNvPicPr>
          <p:nvPr/>
        </p:nvPicPr>
        <p:blipFill>
          <a:blip r:embed="rId3" cstate="print"/>
          <a:srcRect/>
          <a:stretch>
            <a:fillRect/>
          </a:stretch>
        </p:blipFill>
        <p:spPr bwMode="auto">
          <a:xfrm>
            <a:off x="3149599" y="1395629"/>
            <a:ext cx="5791200" cy="2705724"/>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4" name="Content Placeholder 2"/>
          <p:cNvSpPr txBox="1">
            <a:spLocks/>
          </p:cNvSpPr>
          <p:nvPr/>
        </p:nvSpPr>
        <p:spPr>
          <a:xfrm>
            <a:off x="4295529" y="4696968"/>
            <a:ext cx="4498848" cy="606552"/>
          </a:xfrm>
          <a:prstGeom prst="rect">
            <a:avLst/>
          </a:prstGeom>
        </p:spPr>
        <p:txBody>
          <a:bodyPr vert="horz" lIns="91440" tIns="45720" rIns="91440" bIns="45720" rtlCol="0">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mn-lt"/>
                <a:ea typeface="+mn-ea"/>
                <a:cs typeface="+mn-cs"/>
              </a:rPr>
              <a:t>Join the Club!</a:t>
            </a:r>
          </a:p>
        </p:txBody>
      </p:sp>
    </p:spTree>
  </p:cSld>
  <p:clrMapOvr>
    <a:masterClrMapping/>
  </p:clrMapOvr>
</p:sld>
</file>

<file path=ppt/theme/theme1.xml><?xml version="1.0" encoding="utf-8"?>
<a:theme xmlns:a="http://schemas.openxmlformats.org/drawingml/2006/main" name="HMH Powerpoint Executive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MH Powerpoint Executive Template" id="{3E35FAD2-8411-44D1-8BB0-DD683A4FADFF}" vid="{D4738F4D-7241-4B3A-A79D-4837334E1A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TotalTime>
  <Words>2028</Words>
  <Application>Microsoft Office PowerPoint</Application>
  <PresentationFormat>Widescreen</PresentationFormat>
  <Paragraphs>306</Paragraphs>
  <Slides>37</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MS PGothic</vt:lpstr>
      <vt:lpstr>Arial</vt:lpstr>
      <vt:lpstr>Calibri</vt:lpstr>
      <vt:lpstr>Calibri Light</vt:lpstr>
      <vt:lpstr>Mangal</vt:lpstr>
      <vt:lpstr>PF DIN Display Pro Thin</vt:lpstr>
      <vt:lpstr>Times New Roman</vt:lpstr>
      <vt:lpstr>Verdana</vt:lpstr>
      <vt:lpstr>Wingdings</vt:lpstr>
      <vt:lpstr>HMH Powerpoint Executive Template</vt:lpstr>
      <vt:lpstr>PowerPoint Presentation</vt:lpstr>
      <vt:lpstr>PowerPoint Presentation</vt:lpstr>
      <vt:lpstr>Session Overview</vt:lpstr>
      <vt:lpstr>PowerPoint Presentation</vt:lpstr>
      <vt:lpstr>PowerPoint Presentation</vt:lpstr>
      <vt:lpstr>Fact Sheet: The Women’s Leadership Gap</vt:lpstr>
      <vt:lpstr>Interesting Statistics cont. </vt:lpstr>
      <vt:lpstr>Interesting Statistics cont.</vt:lpstr>
      <vt:lpstr>Educational Programs - UCONN</vt:lpstr>
      <vt:lpstr>PowerPoint Presentation</vt:lpstr>
      <vt:lpstr>PowerPoint Presentation</vt:lpstr>
      <vt:lpstr>What attracts women to enter the field?</vt:lpstr>
      <vt:lpstr>Good things come in diverse packages</vt:lpstr>
      <vt:lpstr>PowerPoint Presentation</vt:lpstr>
      <vt:lpstr>PowerPoint Presentation</vt:lpstr>
      <vt:lpstr>PowerPoint Presentation</vt:lpstr>
      <vt:lpstr>What scares women away from engineering? </vt:lpstr>
      <vt:lpstr>Behaviors that need to change</vt:lpstr>
      <vt:lpstr>Professional Organizations                   (incomplete list)</vt:lpstr>
      <vt:lpstr>Example: IEEE – Women in Engineering  (IEEE WIE)</vt:lpstr>
      <vt:lpstr>IEEE WIE </vt:lpstr>
      <vt:lpstr>Example: AIMBE</vt:lpstr>
      <vt:lpstr>Successful Women in the Field</vt:lpstr>
      <vt:lpstr>PowerPoint Presentation</vt:lpstr>
      <vt:lpstr>PowerPoint Presentation</vt:lpstr>
      <vt:lpstr>PowerPoint Presentation</vt:lpstr>
      <vt:lpstr>Background</vt:lpstr>
      <vt:lpstr>Activities at Huntington Hospital</vt:lpstr>
      <vt:lpstr>PowerPoint Presentation</vt:lpstr>
      <vt:lpstr>Clinical Engineering Organizational Structure</vt:lpstr>
      <vt:lpstr>Background</vt:lpstr>
      <vt:lpstr>Activities at Intermountain Healthcare</vt:lpstr>
      <vt:lpstr>PowerPoint Presentation</vt:lpstr>
      <vt:lpstr>Background</vt:lpstr>
      <vt:lpstr>Workforce Snapshot</vt:lpstr>
      <vt:lpstr>Keys to Success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Clyde Lowrie</dc:creator>
  <cp:lastModifiedBy>Izabella Gieras</cp:lastModifiedBy>
  <cp:revision>104</cp:revision>
  <cp:lastPrinted>2018-04-02T01:25:31Z</cp:lastPrinted>
  <dcterms:created xsi:type="dcterms:W3CDTF">2016-10-31T21:22:47Z</dcterms:created>
  <dcterms:modified xsi:type="dcterms:W3CDTF">2018-04-02T01:26:13Z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Ref">
    <vt:lpwstr>https://api.informationprotection.azure.com/api/a79016de-bdd0-4e47-91f4-79416ab912ad</vt:lpwstr>
  </property>
  <property fmtid="{D5CDD505-2E9C-101B-9397-08002B2CF9AE}" pid="5" name="MSIP_Label_ba1a4512-8026-4a73-bfb7-8d52c1779a3a_Owner">
    <vt:lpwstr>Priya.Upendra@imail.org</vt:lpwstr>
  </property>
  <property fmtid="{D5CDD505-2E9C-101B-9397-08002B2CF9AE}" pid="6" name="MSIP_Label_ba1a4512-8026-4a73-bfb7-8d52c1779a3a_SetDate">
    <vt:lpwstr>2018-03-29T13:11:22.2477453-06:00</vt:lpwstr>
  </property>
  <property fmtid="{D5CDD505-2E9C-101B-9397-08002B2CF9AE}" pid="7" name="MSIP_Label_ba1a4512-8026-4a73-bfb7-8d52c1779a3a_Name">
    <vt:lpwstr>Sensitive Information</vt:lpwstr>
  </property>
  <property fmtid="{D5CDD505-2E9C-101B-9397-08002B2CF9AE}" pid="8" name="MSIP_Label_ba1a4512-8026-4a73-bfb7-8d52c1779a3a_Application">
    <vt:lpwstr>Microsoft Azure Information Protection</vt:lpwstr>
  </property>
  <property fmtid="{D5CDD505-2E9C-101B-9397-08002B2CF9AE}" pid="9" name="MSIP_Label_ba1a4512-8026-4a73-bfb7-8d52c1779a3a_Extended_MSFT_Method">
    <vt:lpwstr>Automatic</vt:lpwstr>
  </property>
  <property fmtid="{D5CDD505-2E9C-101B-9397-08002B2CF9AE}" pid="10" name="Sensitivity">
    <vt:lpwstr>Sensitive Information</vt:lpwstr>
  </property>
</Properties>
</file>