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302" r:id="rId6"/>
    <p:sldId id="303" r:id="rId7"/>
    <p:sldId id="304" r:id="rId8"/>
    <p:sldId id="305" r:id="rId9"/>
    <p:sldId id="306" r:id="rId10"/>
    <p:sldId id="307" r:id="rId11"/>
    <p:sldId id="308" r:id="rId12"/>
    <p:sldId id="310" r:id="rId13"/>
    <p:sldId id="311" r:id="rId14"/>
    <p:sldId id="312" r:id="rId15"/>
    <p:sldId id="313" r:id="rId16"/>
    <p:sldId id="314" r:id="rId17"/>
    <p:sldId id="261" r:id="rId18"/>
    <p:sldId id="262" r:id="rId19"/>
    <p:sldId id="263" r:id="rId20"/>
    <p:sldId id="264" r:id="rId21"/>
    <p:sldId id="265" r:id="rId22"/>
    <p:sldId id="266" r:id="rId23"/>
    <p:sldId id="267" r:id="rId24"/>
    <p:sldId id="268" r:id="rId25"/>
    <p:sldId id="256" r:id="rId26"/>
    <p:sldId id="30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295" r:id="rId53"/>
    <p:sldId id="296" r:id="rId54"/>
    <p:sldId id="297" r:id="rId55"/>
    <p:sldId id="298" r:id="rId56"/>
    <p:sldId id="299"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6"/>
    <p:restoredTop sz="94690"/>
  </p:normalViewPr>
  <p:slideViewPr>
    <p:cSldViewPr snapToGrid="0">
      <p:cViewPr varScale="1">
        <p:scale>
          <a:sx n="82" d="100"/>
          <a:sy n="82" d="100"/>
        </p:scale>
        <p:origin x="168" y="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presProps" Target="presProps.xml"/><Relationship Id="rId59" Type="http://schemas.openxmlformats.org/officeDocument/2006/relationships/viewProps" Target="view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heme" Target="theme/theme1.xml"/><Relationship Id="rId6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D1795C-FBD5-45AE-B990-5913C415C839}"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0BB65C2B-A769-4372-A8D9-D9FC602734E8}">
      <dgm:prSet/>
      <dgm:spPr/>
      <dgm:t>
        <a:bodyPr/>
        <a:lstStyle/>
        <a:p>
          <a:r>
            <a:rPr lang="en-US" b="0" i="0" dirty="0"/>
            <a:t>This isn’t always easy to do, but in the end the customer is going to </a:t>
          </a:r>
          <a:r>
            <a:rPr lang="en-US" b="0" i="1" dirty="0"/>
            <a:t>feel</a:t>
          </a:r>
          <a:r>
            <a:rPr lang="en-US" b="0" i="0" dirty="0"/>
            <a:t> better. </a:t>
          </a:r>
          <a:endParaRPr lang="en-US" dirty="0"/>
        </a:p>
      </dgm:t>
    </dgm:pt>
    <dgm:pt modelId="{88FF37D8-6FD4-45F8-A95F-75F57FCD2A9D}" type="parTrans" cxnId="{F28B42AF-5050-4B9F-8463-E2652365B16B}">
      <dgm:prSet/>
      <dgm:spPr/>
      <dgm:t>
        <a:bodyPr/>
        <a:lstStyle/>
        <a:p>
          <a:endParaRPr lang="en-US"/>
        </a:p>
      </dgm:t>
    </dgm:pt>
    <dgm:pt modelId="{9C3BB312-04FE-45CB-AAE2-A85DC111AE8A}" type="sibTrans" cxnId="{F28B42AF-5050-4B9F-8463-E2652365B16B}">
      <dgm:prSet/>
      <dgm:spPr/>
      <dgm:t>
        <a:bodyPr/>
        <a:lstStyle/>
        <a:p>
          <a:endParaRPr lang="en-US"/>
        </a:p>
      </dgm:t>
    </dgm:pt>
    <dgm:pt modelId="{BF47DFA5-AB19-465A-8DFC-256F5921D0BA}">
      <dgm:prSet/>
      <dgm:spPr/>
      <dgm:t>
        <a:bodyPr/>
        <a:lstStyle/>
        <a:p>
          <a:r>
            <a:rPr lang="en-US" b="0" i="0" dirty="0"/>
            <a:t>If they can just get it off their chest, it’s likely they’ll be much more open to your solutions. </a:t>
          </a:r>
          <a:endParaRPr lang="en-US" dirty="0"/>
        </a:p>
      </dgm:t>
    </dgm:pt>
    <dgm:pt modelId="{DC50031E-D81A-4DB3-BA8B-30966F474554}" type="parTrans" cxnId="{D80CB145-487C-406F-A384-7B9D822C100F}">
      <dgm:prSet/>
      <dgm:spPr/>
      <dgm:t>
        <a:bodyPr/>
        <a:lstStyle/>
        <a:p>
          <a:endParaRPr lang="en-US"/>
        </a:p>
      </dgm:t>
    </dgm:pt>
    <dgm:pt modelId="{C23381CD-0848-4B5E-BFC2-BBFF7FC2401D}" type="sibTrans" cxnId="{D80CB145-487C-406F-A384-7B9D822C100F}">
      <dgm:prSet/>
      <dgm:spPr/>
      <dgm:t>
        <a:bodyPr/>
        <a:lstStyle/>
        <a:p>
          <a:endParaRPr lang="en-US"/>
        </a:p>
      </dgm:t>
    </dgm:pt>
    <dgm:pt modelId="{81765241-4811-49DD-855F-53DF5563F436}">
      <dgm:prSet/>
      <dgm:spPr/>
      <dgm:t>
        <a:bodyPr/>
        <a:lstStyle/>
        <a:p>
          <a:r>
            <a:rPr lang="en-US" b="0" i="0"/>
            <a:t>We’ve all been there; sometimes a person just needs to vent.</a:t>
          </a:r>
          <a:endParaRPr lang="en-US"/>
        </a:p>
      </dgm:t>
    </dgm:pt>
    <dgm:pt modelId="{E5145956-E7B0-4CAE-9A3F-DD3227C75AA3}" type="parTrans" cxnId="{10112CE2-66DD-483D-99EA-27008DC92FEC}">
      <dgm:prSet/>
      <dgm:spPr/>
      <dgm:t>
        <a:bodyPr/>
        <a:lstStyle/>
        <a:p>
          <a:endParaRPr lang="en-US"/>
        </a:p>
      </dgm:t>
    </dgm:pt>
    <dgm:pt modelId="{6197C9CA-7A18-4C00-A19A-7A32C03FE2A8}" type="sibTrans" cxnId="{10112CE2-66DD-483D-99EA-27008DC92FEC}">
      <dgm:prSet/>
      <dgm:spPr/>
      <dgm:t>
        <a:bodyPr/>
        <a:lstStyle/>
        <a:p>
          <a:endParaRPr lang="en-US"/>
        </a:p>
      </dgm:t>
    </dgm:pt>
    <dgm:pt modelId="{9A876428-4FBF-43EB-9826-1A757561521A}">
      <dgm:prSet/>
      <dgm:spPr/>
      <dgm:t>
        <a:bodyPr/>
        <a:lstStyle/>
        <a:p>
          <a:r>
            <a:rPr lang="en-US" b="0" i="0"/>
            <a:t>Let them talk, and simply </a:t>
          </a:r>
          <a:r>
            <a:rPr lang="en-US" b="0" i="1"/>
            <a:t>listen</a:t>
          </a:r>
          <a:r>
            <a:rPr lang="en-US" b="0" i="0"/>
            <a:t>.</a:t>
          </a:r>
          <a:endParaRPr lang="en-US"/>
        </a:p>
      </dgm:t>
    </dgm:pt>
    <dgm:pt modelId="{7CAB47B3-48C7-4BF5-A405-9065C1804541}" type="parTrans" cxnId="{2CD861C3-DCA7-479C-95E6-442045F8CBCC}">
      <dgm:prSet/>
      <dgm:spPr/>
      <dgm:t>
        <a:bodyPr/>
        <a:lstStyle/>
        <a:p>
          <a:endParaRPr lang="en-US"/>
        </a:p>
      </dgm:t>
    </dgm:pt>
    <dgm:pt modelId="{62339DC6-2ED9-4212-AEBA-C8A3D830E4BE}" type="sibTrans" cxnId="{2CD861C3-DCA7-479C-95E6-442045F8CBCC}">
      <dgm:prSet/>
      <dgm:spPr/>
      <dgm:t>
        <a:bodyPr/>
        <a:lstStyle/>
        <a:p>
          <a:endParaRPr lang="en-US"/>
        </a:p>
      </dgm:t>
    </dgm:pt>
    <dgm:pt modelId="{ABC096ED-866B-4D3E-A658-8C882540C120}" type="pres">
      <dgm:prSet presAssocID="{CFD1795C-FBD5-45AE-B990-5913C415C839}" presName="Name0" presStyleCnt="0">
        <dgm:presLayoutVars>
          <dgm:dir/>
          <dgm:animLvl val="lvl"/>
          <dgm:resizeHandles val="exact"/>
        </dgm:presLayoutVars>
      </dgm:prSet>
      <dgm:spPr/>
      <dgm:t>
        <a:bodyPr/>
        <a:lstStyle/>
        <a:p>
          <a:endParaRPr lang="en-US"/>
        </a:p>
      </dgm:t>
    </dgm:pt>
    <dgm:pt modelId="{36021A30-0CFB-43B0-8BDB-96995E3D51D6}" type="pres">
      <dgm:prSet presAssocID="{0BB65C2B-A769-4372-A8D9-D9FC602734E8}" presName="linNode" presStyleCnt="0"/>
      <dgm:spPr/>
    </dgm:pt>
    <dgm:pt modelId="{52409511-75CD-4721-9C4D-2758925186E4}" type="pres">
      <dgm:prSet presAssocID="{0BB65C2B-A769-4372-A8D9-D9FC602734E8}" presName="parentText" presStyleLbl="node1" presStyleIdx="0" presStyleCnt="4" custScaleX="260010">
        <dgm:presLayoutVars>
          <dgm:chMax val="1"/>
          <dgm:bulletEnabled val="1"/>
        </dgm:presLayoutVars>
      </dgm:prSet>
      <dgm:spPr/>
      <dgm:t>
        <a:bodyPr/>
        <a:lstStyle/>
        <a:p>
          <a:endParaRPr lang="en-US"/>
        </a:p>
      </dgm:t>
    </dgm:pt>
    <dgm:pt modelId="{6A320520-3677-4591-8C1E-BDE0C809B0AE}" type="pres">
      <dgm:prSet presAssocID="{9C3BB312-04FE-45CB-AAE2-A85DC111AE8A}" presName="sp" presStyleCnt="0"/>
      <dgm:spPr/>
    </dgm:pt>
    <dgm:pt modelId="{9DD7F0B4-287B-47EA-8873-63E3964518F8}" type="pres">
      <dgm:prSet presAssocID="{BF47DFA5-AB19-465A-8DFC-256F5921D0BA}" presName="linNode" presStyleCnt="0"/>
      <dgm:spPr/>
    </dgm:pt>
    <dgm:pt modelId="{BEAFC46C-B19F-40D5-93EE-FD89943CD134}" type="pres">
      <dgm:prSet presAssocID="{BF47DFA5-AB19-465A-8DFC-256F5921D0BA}" presName="parentText" presStyleLbl="node1" presStyleIdx="1" presStyleCnt="4" custScaleX="277778">
        <dgm:presLayoutVars>
          <dgm:chMax val="1"/>
          <dgm:bulletEnabled val="1"/>
        </dgm:presLayoutVars>
      </dgm:prSet>
      <dgm:spPr/>
      <dgm:t>
        <a:bodyPr/>
        <a:lstStyle/>
        <a:p>
          <a:endParaRPr lang="en-US"/>
        </a:p>
      </dgm:t>
    </dgm:pt>
    <dgm:pt modelId="{64752164-0A1C-46F7-8A6A-638E52E07491}" type="pres">
      <dgm:prSet presAssocID="{C23381CD-0848-4B5E-BFC2-BBFF7FC2401D}" presName="sp" presStyleCnt="0"/>
      <dgm:spPr/>
    </dgm:pt>
    <dgm:pt modelId="{BA54E3CE-5A49-4C75-9451-4E5C69C95F40}" type="pres">
      <dgm:prSet presAssocID="{81765241-4811-49DD-855F-53DF5563F436}" presName="linNode" presStyleCnt="0"/>
      <dgm:spPr/>
    </dgm:pt>
    <dgm:pt modelId="{1F013BC1-1D03-424C-98BF-0C362BD2D9C8}" type="pres">
      <dgm:prSet presAssocID="{81765241-4811-49DD-855F-53DF5563F436}" presName="parentText" presStyleLbl="node1" presStyleIdx="2" presStyleCnt="4" custScaleX="277778">
        <dgm:presLayoutVars>
          <dgm:chMax val="1"/>
          <dgm:bulletEnabled val="1"/>
        </dgm:presLayoutVars>
      </dgm:prSet>
      <dgm:spPr/>
      <dgm:t>
        <a:bodyPr/>
        <a:lstStyle/>
        <a:p>
          <a:endParaRPr lang="en-US"/>
        </a:p>
      </dgm:t>
    </dgm:pt>
    <dgm:pt modelId="{57B22149-9B70-4FD8-BE55-17DEE6EBD427}" type="pres">
      <dgm:prSet presAssocID="{6197C9CA-7A18-4C00-A19A-7A32C03FE2A8}" presName="sp" presStyleCnt="0"/>
      <dgm:spPr/>
    </dgm:pt>
    <dgm:pt modelId="{E6D8B93A-B232-40ED-AA7C-934C650DE9AB}" type="pres">
      <dgm:prSet presAssocID="{9A876428-4FBF-43EB-9826-1A757561521A}" presName="linNode" presStyleCnt="0"/>
      <dgm:spPr/>
    </dgm:pt>
    <dgm:pt modelId="{F0C2E143-DFA1-4864-B269-537EFB5CC1E0}" type="pres">
      <dgm:prSet presAssocID="{9A876428-4FBF-43EB-9826-1A757561521A}" presName="parentText" presStyleLbl="node1" presStyleIdx="3" presStyleCnt="4" custScaleX="277778">
        <dgm:presLayoutVars>
          <dgm:chMax val="1"/>
          <dgm:bulletEnabled val="1"/>
        </dgm:presLayoutVars>
      </dgm:prSet>
      <dgm:spPr/>
      <dgm:t>
        <a:bodyPr/>
        <a:lstStyle/>
        <a:p>
          <a:endParaRPr lang="en-US"/>
        </a:p>
      </dgm:t>
    </dgm:pt>
  </dgm:ptLst>
  <dgm:cxnLst>
    <dgm:cxn modelId="{F24A0772-1ED9-4A3F-95AA-E49BC5A8AB0C}" type="presOf" srcId="{0BB65C2B-A769-4372-A8D9-D9FC602734E8}" destId="{52409511-75CD-4721-9C4D-2758925186E4}" srcOrd="0" destOrd="0" presId="urn:microsoft.com/office/officeart/2005/8/layout/vList5"/>
    <dgm:cxn modelId="{CEBB349B-1882-40A9-831D-24AB9B87E0E3}" type="presOf" srcId="{BF47DFA5-AB19-465A-8DFC-256F5921D0BA}" destId="{BEAFC46C-B19F-40D5-93EE-FD89943CD134}" srcOrd="0" destOrd="0" presId="urn:microsoft.com/office/officeart/2005/8/layout/vList5"/>
    <dgm:cxn modelId="{D80CB145-487C-406F-A384-7B9D822C100F}" srcId="{CFD1795C-FBD5-45AE-B990-5913C415C839}" destId="{BF47DFA5-AB19-465A-8DFC-256F5921D0BA}" srcOrd="1" destOrd="0" parTransId="{DC50031E-D81A-4DB3-BA8B-30966F474554}" sibTransId="{C23381CD-0848-4B5E-BFC2-BBFF7FC2401D}"/>
    <dgm:cxn modelId="{C5CE438E-F066-49BD-A04E-1B7C77B2094A}" type="presOf" srcId="{CFD1795C-FBD5-45AE-B990-5913C415C839}" destId="{ABC096ED-866B-4D3E-A658-8C882540C120}" srcOrd="0" destOrd="0" presId="urn:microsoft.com/office/officeart/2005/8/layout/vList5"/>
    <dgm:cxn modelId="{B1508DFA-2C39-44CB-8FAD-32E35C5FE0D0}" type="presOf" srcId="{9A876428-4FBF-43EB-9826-1A757561521A}" destId="{F0C2E143-DFA1-4864-B269-537EFB5CC1E0}" srcOrd="0" destOrd="0" presId="urn:microsoft.com/office/officeart/2005/8/layout/vList5"/>
    <dgm:cxn modelId="{21C0BA4B-0DD6-4FD9-8E7A-264621DF0926}" type="presOf" srcId="{81765241-4811-49DD-855F-53DF5563F436}" destId="{1F013BC1-1D03-424C-98BF-0C362BD2D9C8}" srcOrd="0" destOrd="0" presId="urn:microsoft.com/office/officeart/2005/8/layout/vList5"/>
    <dgm:cxn modelId="{10112CE2-66DD-483D-99EA-27008DC92FEC}" srcId="{CFD1795C-FBD5-45AE-B990-5913C415C839}" destId="{81765241-4811-49DD-855F-53DF5563F436}" srcOrd="2" destOrd="0" parTransId="{E5145956-E7B0-4CAE-9A3F-DD3227C75AA3}" sibTransId="{6197C9CA-7A18-4C00-A19A-7A32C03FE2A8}"/>
    <dgm:cxn modelId="{F28B42AF-5050-4B9F-8463-E2652365B16B}" srcId="{CFD1795C-FBD5-45AE-B990-5913C415C839}" destId="{0BB65C2B-A769-4372-A8D9-D9FC602734E8}" srcOrd="0" destOrd="0" parTransId="{88FF37D8-6FD4-45F8-A95F-75F57FCD2A9D}" sibTransId="{9C3BB312-04FE-45CB-AAE2-A85DC111AE8A}"/>
    <dgm:cxn modelId="{2CD861C3-DCA7-479C-95E6-442045F8CBCC}" srcId="{CFD1795C-FBD5-45AE-B990-5913C415C839}" destId="{9A876428-4FBF-43EB-9826-1A757561521A}" srcOrd="3" destOrd="0" parTransId="{7CAB47B3-48C7-4BF5-A405-9065C1804541}" sibTransId="{62339DC6-2ED9-4212-AEBA-C8A3D830E4BE}"/>
    <dgm:cxn modelId="{1BA908F0-9CA8-4FEC-BE73-D945282C9745}" type="presParOf" srcId="{ABC096ED-866B-4D3E-A658-8C882540C120}" destId="{36021A30-0CFB-43B0-8BDB-96995E3D51D6}" srcOrd="0" destOrd="0" presId="urn:microsoft.com/office/officeart/2005/8/layout/vList5"/>
    <dgm:cxn modelId="{61F4962E-F3B1-464C-BC6C-0C1B2EDB2470}" type="presParOf" srcId="{36021A30-0CFB-43B0-8BDB-96995E3D51D6}" destId="{52409511-75CD-4721-9C4D-2758925186E4}" srcOrd="0" destOrd="0" presId="urn:microsoft.com/office/officeart/2005/8/layout/vList5"/>
    <dgm:cxn modelId="{09BD8809-DABC-4987-BD96-F55499A1266D}" type="presParOf" srcId="{ABC096ED-866B-4D3E-A658-8C882540C120}" destId="{6A320520-3677-4591-8C1E-BDE0C809B0AE}" srcOrd="1" destOrd="0" presId="urn:microsoft.com/office/officeart/2005/8/layout/vList5"/>
    <dgm:cxn modelId="{6E5ACC28-48B2-4937-A0BB-269AEEF2015E}" type="presParOf" srcId="{ABC096ED-866B-4D3E-A658-8C882540C120}" destId="{9DD7F0B4-287B-47EA-8873-63E3964518F8}" srcOrd="2" destOrd="0" presId="urn:microsoft.com/office/officeart/2005/8/layout/vList5"/>
    <dgm:cxn modelId="{23C212D7-30EB-47DE-9459-1FE8E6A42FBF}" type="presParOf" srcId="{9DD7F0B4-287B-47EA-8873-63E3964518F8}" destId="{BEAFC46C-B19F-40D5-93EE-FD89943CD134}" srcOrd="0" destOrd="0" presId="urn:microsoft.com/office/officeart/2005/8/layout/vList5"/>
    <dgm:cxn modelId="{EED387B9-23F3-41F9-B522-BB74C338446D}" type="presParOf" srcId="{ABC096ED-866B-4D3E-A658-8C882540C120}" destId="{64752164-0A1C-46F7-8A6A-638E52E07491}" srcOrd="3" destOrd="0" presId="urn:microsoft.com/office/officeart/2005/8/layout/vList5"/>
    <dgm:cxn modelId="{D41DC0EA-DFB8-4C5C-AB10-01D484EE6510}" type="presParOf" srcId="{ABC096ED-866B-4D3E-A658-8C882540C120}" destId="{BA54E3CE-5A49-4C75-9451-4E5C69C95F40}" srcOrd="4" destOrd="0" presId="urn:microsoft.com/office/officeart/2005/8/layout/vList5"/>
    <dgm:cxn modelId="{80F9903A-B0BA-47C4-B106-5CB3963003E4}" type="presParOf" srcId="{BA54E3CE-5A49-4C75-9451-4E5C69C95F40}" destId="{1F013BC1-1D03-424C-98BF-0C362BD2D9C8}" srcOrd="0" destOrd="0" presId="urn:microsoft.com/office/officeart/2005/8/layout/vList5"/>
    <dgm:cxn modelId="{2850DDC6-9DCE-45FB-9A6E-B9D5C99596D1}" type="presParOf" srcId="{ABC096ED-866B-4D3E-A658-8C882540C120}" destId="{57B22149-9B70-4FD8-BE55-17DEE6EBD427}" srcOrd="5" destOrd="0" presId="urn:microsoft.com/office/officeart/2005/8/layout/vList5"/>
    <dgm:cxn modelId="{759722AE-16CA-47E2-91A3-98E73C7FA58D}" type="presParOf" srcId="{ABC096ED-866B-4D3E-A658-8C882540C120}" destId="{E6D8B93A-B232-40ED-AA7C-934C650DE9AB}" srcOrd="6" destOrd="0" presId="urn:microsoft.com/office/officeart/2005/8/layout/vList5"/>
    <dgm:cxn modelId="{9A203763-3C5B-4295-AC64-DE2EC59B708A}" type="presParOf" srcId="{E6D8B93A-B232-40ED-AA7C-934C650DE9AB}" destId="{F0C2E143-DFA1-4864-B269-537EFB5CC1E0}"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F6E547-A652-47EF-B20A-7CA316CCD49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95C3E2D7-3DD4-4F70-A952-D090953A15B6}">
      <dgm:prSet/>
      <dgm:spPr/>
      <dgm:t>
        <a:bodyPr/>
        <a:lstStyle/>
        <a:p>
          <a:r>
            <a:rPr lang="en-US" b="0" i="0" dirty="0"/>
            <a:t>Feel what your customer is feeling by putting yourself in their shoes. </a:t>
          </a:r>
          <a:endParaRPr lang="en-US" dirty="0"/>
        </a:p>
      </dgm:t>
    </dgm:pt>
    <dgm:pt modelId="{BD3489A9-EB52-4C70-A82A-D71086A7A576}" type="parTrans" cxnId="{C8A5F37E-B93D-461A-8662-F9AA1EE59010}">
      <dgm:prSet/>
      <dgm:spPr/>
      <dgm:t>
        <a:bodyPr/>
        <a:lstStyle/>
        <a:p>
          <a:endParaRPr lang="en-US"/>
        </a:p>
      </dgm:t>
    </dgm:pt>
    <dgm:pt modelId="{9ECB1066-9218-47E7-BA47-E75E7B762C54}" type="sibTrans" cxnId="{C8A5F37E-B93D-461A-8662-F9AA1EE59010}">
      <dgm:prSet/>
      <dgm:spPr/>
      <dgm:t>
        <a:bodyPr/>
        <a:lstStyle/>
        <a:p>
          <a:endParaRPr lang="en-US"/>
        </a:p>
      </dgm:t>
    </dgm:pt>
    <dgm:pt modelId="{7711664E-E458-4217-984A-AB17B5B14114}">
      <dgm:prSet/>
      <dgm:spPr/>
      <dgm:t>
        <a:bodyPr/>
        <a:lstStyle/>
        <a:p>
          <a:r>
            <a:rPr lang="en-US" b="0" i="0" dirty="0"/>
            <a:t>Name their emotions: “I understand that you are frustrated. I would be too.”</a:t>
          </a:r>
          <a:endParaRPr lang="en-US" dirty="0"/>
        </a:p>
      </dgm:t>
    </dgm:pt>
    <dgm:pt modelId="{61B87C18-9EF8-4273-A6F5-69EBA44860D3}" type="parTrans" cxnId="{06FD3F65-EE0E-43CC-A6FF-94E072F46313}">
      <dgm:prSet/>
      <dgm:spPr/>
      <dgm:t>
        <a:bodyPr/>
        <a:lstStyle/>
        <a:p>
          <a:endParaRPr lang="en-US"/>
        </a:p>
      </dgm:t>
    </dgm:pt>
    <dgm:pt modelId="{BE4C8827-F60E-474C-A0A1-8FAEC74F7CDA}" type="sibTrans" cxnId="{06FD3F65-EE0E-43CC-A6FF-94E072F46313}">
      <dgm:prSet/>
      <dgm:spPr/>
      <dgm:t>
        <a:bodyPr/>
        <a:lstStyle/>
        <a:p>
          <a:endParaRPr lang="en-US"/>
        </a:p>
      </dgm:t>
    </dgm:pt>
    <dgm:pt modelId="{666CFB30-0B0A-4E8E-A142-860D8AFF4AAA}">
      <dgm:prSet/>
      <dgm:spPr/>
      <dgm:t>
        <a:bodyPr/>
        <a:lstStyle/>
        <a:p>
          <a:r>
            <a:rPr lang="en-US" b="0" i="0" dirty="0"/>
            <a:t>By showing your customer you understand, you can begin to defuse the situation.</a:t>
          </a:r>
          <a:endParaRPr lang="en-US" dirty="0"/>
        </a:p>
      </dgm:t>
    </dgm:pt>
    <dgm:pt modelId="{3710B10A-6E37-4BEE-8B23-97047623C77B}" type="parTrans" cxnId="{45F9062A-D31B-4B99-8F6D-72D1BFA4F8B0}">
      <dgm:prSet/>
      <dgm:spPr/>
      <dgm:t>
        <a:bodyPr/>
        <a:lstStyle/>
        <a:p>
          <a:endParaRPr lang="en-US"/>
        </a:p>
      </dgm:t>
    </dgm:pt>
    <dgm:pt modelId="{F3EDABFB-4FDB-47D6-B293-9935A842ED03}" type="sibTrans" cxnId="{45F9062A-D31B-4B99-8F6D-72D1BFA4F8B0}">
      <dgm:prSet/>
      <dgm:spPr/>
      <dgm:t>
        <a:bodyPr/>
        <a:lstStyle/>
        <a:p>
          <a:endParaRPr lang="en-US"/>
        </a:p>
      </dgm:t>
    </dgm:pt>
    <dgm:pt modelId="{123C971D-FF9F-4CD2-B18D-415737EA1B83}" type="pres">
      <dgm:prSet presAssocID="{EDF6E547-A652-47EF-B20A-7CA316CCD495}" presName="diagram" presStyleCnt="0">
        <dgm:presLayoutVars>
          <dgm:dir/>
          <dgm:resizeHandles val="exact"/>
        </dgm:presLayoutVars>
      </dgm:prSet>
      <dgm:spPr/>
      <dgm:t>
        <a:bodyPr/>
        <a:lstStyle/>
        <a:p>
          <a:endParaRPr lang="en-US"/>
        </a:p>
      </dgm:t>
    </dgm:pt>
    <dgm:pt modelId="{AB796B3C-EAD8-4055-86AB-37A8A327B85A}" type="pres">
      <dgm:prSet presAssocID="{95C3E2D7-3DD4-4F70-A952-D090953A15B6}" presName="node" presStyleLbl="node1" presStyleIdx="0" presStyleCnt="3" custScaleX="197859">
        <dgm:presLayoutVars>
          <dgm:bulletEnabled val="1"/>
        </dgm:presLayoutVars>
      </dgm:prSet>
      <dgm:spPr/>
      <dgm:t>
        <a:bodyPr/>
        <a:lstStyle/>
        <a:p>
          <a:endParaRPr lang="en-US"/>
        </a:p>
      </dgm:t>
    </dgm:pt>
    <dgm:pt modelId="{E831010B-0860-4A0A-AFC0-7B3A4E478CDF}" type="pres">
      <dgm:prSet presAssocID="{9ECB1066-9218-47E7-BA47-E75E7B762C54}" presName="sibTrans" presStyleCnt="0"/>
      <dgm:spPr/>
    </dgm:pt>
    <dgm:pt modelId="{ECF00829-F817-40F0-A336-7F5BEC3821CA}" type="pres">
      <dgm:prSet presAssocID="{7711664E-E458-4217-984A-AB17B5B14114}" presName="node" presStyleLbl="node1" presStyleIdx="1" presStyleCnt="3" custScaleX="196336">
        <dgm:presLayoutVars>
          <dgm:bulletEnabled val="1"/>
        </dgm:presLayoutVars>
      </dgm:prSet>
      <dgm:spPr/>
      <dgm:t>
        <a:bodyPr/>
        <a:lstStyle/>
        <a:p>
          <a:endParaRPr lang="en-US"/>
        </a:p>
      </dgm:t>
    </dgm:pt>
    <dgm:pt modelId="{2CCFCD74-33BE-4511-AA91-111382A1657F}" type="pres">
      <dgm:prSet presAssocID="{BE4C8827-F60E-474C-A0A1-8FAEC74F7CDA}" presName="sibTrans" presStyleCnt="0"/>
      <dgm:spPr/>
    </dgm:pt>
    <dgm:pt modelId="{33337C11-BFD2-486B-92B1-C34478EEF965}" type="pres">
      <dgm:prSet presAssocID="{666CFB30-0B0A-4E8E-A142-860D8AFF4AAA}" presName="node" presStyleLbl="node1" presStyleIdx="2" presStyleCnt="3" custScaleX="195471">
        <dgm:presLayoutVars>
          <dgm:bulletEnabled val="1"/>
        </dgm:presLayoutVars>
      </dgm:prSet>
      <dgm:spPr/>
      <dgm:t>
        <a:bodyPr/>
        <a:lstStyle/>
        <a:p>
          <a:endParaRPr lang="en-US"/>
        </a:p>
      </dgm:t>
    </dgm:pt>
  </dgm:ptLst>
  <dgm:cxnLst>
    <dgm:cxn modelId="{E4B97C1D-6054-451B-BE03-4FC0573FD023}" type="presOf" srcId="{95C3E2D7-3DD4-4F70-A952-D090953A15B6}" destId="{AB796B3C-EAD8-4055-86AB-37A8A327B85A}" srcOrd="0" destOrd="0" presId="urn:microsoft.com/office/officeart/2005/8/layout/default"/>
    <dgm:cxn modelId="{E39D308D-CA8C-4094-9C98-E127BC7D358F}" type="presOf" srcId="{EDF6E547-A652-47EF-B20A-7CA316CCD495}" destId="{123C971D-FF9F-4CD2-B18D-415737EA1B83}" srcOrd="0" destOrd="0" presId="urn:microsoft.com/office/officeart/2005/8/layout/default"/>
    <dgm:cxn modelId="{C8A5F37E-B93D-461A-8662-F9AA1EE59010}" srcId="{EDF6E547-A652-47EF-B20A-7CA316CCD495}" destId="{95C3E2D7-3DD4-4F70-A952-D090953A15B6}" srcOrd="0" destOrd="0" parTransId="{BD3489A9-EB52-4C70-A82A-D71086A7A576}" sibTransId="{9ECB1066-9218-47E7-BA47-E75E7B762C54}"/>
    <dgm:cxn modelId="{45F9062A-D31B-4B99-8F6D-72D1BFA4F8B0}" srcId="{EDF6E547-A652-47EF-B20A-7CA316CCD495}" destId="{666CFB30-0B0A-4E8E-A142-860D8AFF4AAA}" srcOrd="2" destOrd="0" parTransId="{3710B10A-6E37-4BEE-8B23-97047623C77B}" sibTransId="{F3EDABFB-4FDB-47D6-B293-9935A842ED03}"/>
    <dgm:cxn modelId="{C4C40272-1DD0-4D4C-AB7E-1194CC4D83DF}" type="presOf" srcId="{7711664E-E458-4217-984A-AB17B5B14114}" destId="{ECF00829-F817-40F0-A336-7F5BEC3821CA}" srcOrd="0" destOrd="0" presId="urn:microsoft.com/office/officeart/2005/8/layout/default"/>
    <dgm:cxn modelId="{06FD3F65-EE0E-43CC-A6FF-94E072F46313}" srcId="{EDF6E547-A652-47EF-B20A-7CA316CCD495}" destId="{7711664E-E458-4217-984A-AB17B5B14114}" srcOrd="1" destOrd="0" parTransId="{61B87C18-9EF8-4273-A6F5-69EBA44860D3}" sibTransId="{BE4C8827-F60E-474C-A0A1-8FAEC74F7CDA}"/>
    <dgm:cxn modelId="{A04E8A20-BF7D-4E90-A03C-4B2BF4923E3C}" type="presOf" srcId="{666CFB30-0B0A-4E8E-A142-860D8AFF4AAA}" destId="{33337C11-BFD2-486B-92B1-C34478EEF965}" srcOrd="0" destOrd="0" presId="urn:microsoft.com/office/officeart/2005/8/layout/default"/>
    <dgm:cxn modelId="{AEDFDFFF-F09A-4283-9796-D7130CC1D79B}" type="presParOf" srcId="{123C971D-FF9F-4CD2-B18D-415737EA1B83}" destId="{AB796B3C-EAD8-4055-86AB-37A8A327B85A}" srcOrd="0" destOrd="0" presId="urn:microsoft.com/office/officeart/2005/8/layout/default"/>
    <dgm:cxn modelId="{E88767F1-560E-46E9-85A6-45B8E23832DD}" type="presParOf" srcId="{123C971D-FF9F-4CD2-B18D-415737EA1B83}" destId="{E831010B-0860-4A0A-AFC0-7B3A4E478CDF}" srcOrd="1" destOrd="0" presId="urn:microsoft.com/office/officeart/2005/8/layout/default"/>
    <dgm:cxn modelId="{0461A4BC-60DB-4E27-8924-FD947B06AD9D}" type="presParOf" srcId="{123C971D-FF9F-4CD2-B18D-415737EA1B83}" destId="{ECF00829-F817-40F0-A336-7F5BEC3821CA}" srcOrd="2" destOrd="0" presId="urn:microsoft.com/office/officeart/2005/8/layout/default"/>
    <dgm:cxn modelId="{809A23E6-C897-4F49-A5F1-9F0B8A7EECDC}" type="presParOf" srcId="{123C971D-FF9F-4CD2-B18D-415737EA1B83}" destId="{2CCFCD74-33BE-4511-AA91-111382A1657F}" srcOrd="3" destOrd="0" presId="urn:microsoft.com/office/officeart/2005/8/layout/default"/>
    <dgm:cxn modelId="{20F5037B-6F9D-43CB-BACA-709BC7A49E29}" type="presParOf" srcId="{123C971D-FF9F-4CD2-B18D-415737EA1B83}" destId="{33337C11-BFD2-486B-92B1-C34478EEF965}"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236049-A0F7-4697-B418-494401574C7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614A87A-01AD-4F15-A262-A96F9850CBA0}">
      <dgm:prSet/>
      <dgm:spPr/>
      <dgm:t>
        <a:bodyPr/>
        <a:lstStyle/>
        <a:p>
          <a:r>
            <a:rPr lang="en-US" b="0" i="0" dirty="0"/>
            <a:t>This one is important, especially if you did not personally make the error or create the situation that’s making the customer angry. </a:t>
          </a:r>
          <a:endParaRPr lang="en-US" dirty="0"/>
        </a:p>
      </dgm:t>
    </dgm:pt>
    <dgm:pt modelId="{D6125FE3-A8E8-4896-8A03-9EC14C040F29}" type="parTrans" cxnId="{8EFF2AC2-A46C-4C7C-A92B-104F5E883635}">
      <dgm:prSet/>
      <dgm:spPr/>
      <dgm:t>
        <a:bodyPr/>
        <a:lstStyle/>
        <a:p>
          <a:endParaRPr lang="en-US"/>
        </a:p>
      </dgm:t>
    </dgm:pt>
    <dgm:pt modelId="{49A952A3-7D96-4346-B7CA-7C8A02EB8853}" type="sibTrans" cxnId="{8EFF2AC2-A46C-4C7C-A92B-104F5E883635}">
      <dgm:prSet/>
      <dgm:spPr/>
      <dgm:t>
        <a:bodyPr/>
        <a:lstStyle/>
        <a:p>
          <a:endParaRPr lang="en-US"/>
        </a:p>
      </dgm:t>
    </dgm:pt>
    <dgm:pt modelId="{BBCDC5E8-910E-47CF-B1D4-762C9FF4B68B}">
      <dgm:prSet/>
      <dgm:spPr/>
      <dgm:t>
        <a:bodyPr/>
        <a:lstStyle/>
        <a:p>
          <a:r>
            <a:rPr lang="en-US" b="0" i="0" dirty="0"/>
            <a:t>Maybe you didn’t do it, but “</a:t>
          </a:r>
          <a:r>
            <a:rPr lang="en-US" dirty="0"/>
            <a:t>Biomed” </a:t>
          </a:r>
          <a:r>
            <a:rPr lang="en-US" b="0" i="0" dirty="0"/>
            <a:t>did – and you’re a team.</a:t>
          </a:r>
          <a:endParaRPr lang="en-US" dirty="0"/>
        </a:p>
      </dgm:t>
    </dgm:pt>
    <dgm:pt modelId="{053A4BCC-4974-4AD0-8A15-8A3C02EDDABD}" type="parTrans" cxnId="{E734E524-E69F-467A-BD11-F0BFE5C53E75}">
      <dgm:prSet/>
      <dgm:spPr/>
      <dgm:t>
        <a:bodyPr/>
        <a:lstStyle/>
        <a:p>
          <a:endParaRPr lang="en-US"/>
        </a:p>
      </dgm:t>
    </dgm:pt>
    <dgm:pt modelId="{888E2066-8221-4D53-B6A5-3172855AE7E4}" type="sibTrans" cxnId="{E734E524-E69F-467A-BD11-F0BFE5C53E75}">
      <dgm:prSet/>
      <dgm:spPr/>
      <dgm:t>
        <a:bodyPr/>
        <a:lstStyle/>
        <a:p>
          <a:endParaRPr lang="en-US"/>
        </a:p>
      </dgm:t>
    </dgm:pt>
    <dgm:pt modelId="{8D85AF53-3ABD-4602-B6D3-931BC62E3F03}">
      <dgm:prSet/>
      <dgm:spPr/>
      <dgm:t>
        <a:bodyPr/>
        <a:lstStyle/>
        <a:p>
          <a:r>
            <a:rPr lang="en-US" b="0" i="0" dirty="0"/>
            <a:t>A simple “I’m sorry” can go a long way. Stand united, take the HEAT for your team. </a:t>
          </a:r>
          <a:endParaRPr lang="en-US" dirty="0"/>
        </a:p>
      </dgm:t>
    </dgm:pt>
    <dgm:pt modelId="{B93CD9CC-5BA9-4097-BD45-45E88CE4FF3F}" type="parTrans" cxnId="{24FBE6D0-871D-4093-A2B1-149E36D1A607}">
      <dgm:prSet/>
      <dgm:spPr/>
      <dgm:t>
        <a:bodyPr/>
        <a:lstStyle/>
        <a:p>
          <a:endParaRPr lang="en-US"/>
        </a:p>
      </dgm:t>
    </dgm:pt>
    <dgm:pt modelId="{5B7F31E0-1A74-4957-9F49-5D8E16FC4A12}" type="sibTrans" cxnId="{24FBE6D0-871D-4093-A2B1-149E36D1A607}">
      <dgm:prSet/>
      <dgm:spPr/>
      <dgm:t>
        <a:bodyPr/>
        <a:lstStyle/>
        <a:p>
          <a:endParaRPr lang="en-US"/>
        </a:p>
      </dgm:t>
    </dgm:pt>
    <dgm:pt modelId="{2D4FDD51-C0E9-4BD5-A232-7661644C5FC7}">
      <dgm:prSet/>
      <dgm:spPr/>
      <dgm:t>
        <a:bodyPr/>
        <a:lstStyle/>
        <a:p>
          <a:r>
            <a:rPr lang="en-US" dirty="0"/>
            <a:t>W</a:t>
          </a:r>
          <a:r>
            <a:rPr lang="en-US" b="0" i="0" dirty="0"/>
            <a:t>e all make mistakes.</a:t>
          </a:r>
          <a:endParaRPr lang="en-US" dirty="0"/>
        </a:p>
      </dgm:t>
    </dgm:pt>
    <dgm:pt modelId="{193095EB-25A2-4EF2-A496-DF2BBFDB86DC}" type="parTrans" cxnId="{CB20A5EA-4D3E-4186-ADE3-36BC67F62433}">
      <dgm:prSet/>
      <dgm:spPr/>
      <dgm:t>
        <a:bodyPr/>
        <a:lstStyle/>
        <a:p>
          <a:endParaRPr lang="en-US"/>
        </a:p>
      </dgm:t>
    </dgm:pt>
    <dgm:pt modelId="{3AD91CFD-115E-42E8-9582-396F7BB78F7E}" type="sibTrans" cxnId="{CB20A5EA-4D3E-4186-ADE3-36BC67F62433}">
      <dgm:prSet/>
      <dgm:spPr/>
      <dgm:t>
        <a:bodyPr/>
        <a:lstStyle/>
        <a:p>
          <a:endParaRPr lang="en-US"/>
        </a:p>
      </dgm:t>
    </dgm:pt>
    <dgm:pt modelId="{E13F69F6-E495-4F2E-847E-FDDBEECCA99B}" type="pres">
      <dgm:prSet presAssocID="{49236049-A0F7-4697-B418-494401574C7F}" presName="linear" presStyleCnt="0">
        <dgm:presLayoutVars>
          <dgm:animLvl val="lvl"/>
          <dgm:resizeHandles val="exact"/>
        </dgm:presLayoutVars>
      </dgm:prSet>
      <dgm:spPr/>
      <dgm:t>
        <a:bodyPr/>
        <a:lstStyle/>
        <a:p>
          <a:endParaRPr lang="en-US"/>
        </a:p>
      </dgm:t>
    </dgm:pt>
    <dgm:pt modelId="{14C28EC6-2140-4FBB-9962-9727639A60CE}" type="pres">
      <dgm:prSet presAssocID="{B614A87A-01AD-4F15-A262-A96F9850CBA0}" presName="parentText" presStyleLbl="node1" presStyleIdx="0" presStyleCnt="4">
        <dgm:presLayoutVars>
          <dgm:chMax val="0"/>
          <dgm:bulletEnabled val="1"/>
        </dgm:presLayoutVars>
      </dgm:prSet>
      <dgm:spPr/>
      <dgm:t>
        <a:bodyPr/>
        <a:lstStyle/>
        <a:p>
          <a:endParaRPr lang="en-US"/>
        </a:p>
      </dgm:t>
    </dgm:pt>
    <dgm:pt modelId="{1F10CF4F-2A7A-487F-A58F-F5CD05A2C95D}" type="pres">
      <dgm:prSet presAssocID="{49A952A3-7D96-4346-B7CA-7C8A02EB8853}" presName="spacer" presStyleCnt="0"/>
      <dgm:spPr/>
    </dgm:pt>
    <dgm:pt modelId="{95B08631-C557-449C-88F1-63DEFEF73386}" type="pres">
      <dgm:prSet presAssocID="{BBCDC5E8-910E-47CF-B1D4-762C9FF4B68B}" presName="parentText" presStyleLbl="node1" presStyleIdx="1" presStyleCnt="4">
        <dgm:presLayoutVars>
          <dgm:chMax val="0"/>
          <dgm:bulletEnabled val="1"/>
        </dgm:presLayoutVars>
      </dgm:prSet>
      <dgm:spPr/>
      <dgm:t>
        <a:bodyPr/>
        <a:lstStyle/>
        <a:p>
          <a:endParaRPr lang="en-US"/>
        </a:p>
      </dgm:t>
    </dgm:pt>
    <dgm:pt modelId="{F4477CE4-1A9F-4DD8-BC2B-FB3ADE827B22}" type="pres">
      <dgm:prSet presAssocID="{888E2066-8221-4D53-B6A5-3172855AE7E4}" presName="spacer" presStyleCnt="0"/>
      <dgm:spPr/>
    </dgm:pt>
    <dgm:pt modelId="{0F14EA08-0AFE-4F4E-9459-4B76C00A37A8}" type="pres">
      <dgm:prSet presAssocID="{8D85AF53-3ABD-4602-B6D3-931BC62E3F03}" presName="parentText" presStyleLbl="node1" presStyleIdx="2" presStyleCnt="4">
        <dgm:presLayoutVars>
          <dgm:chMax val="0"/>
          <dgm:bulletEnabled val="1"/>
        </dgm:presLayoutVars>
      </dgm:prSet>
      <dgm:spPr/>
      <dgm:t>
        <a:bodyPr/>
        <a:lstStyle/>
        <a:p>
          <a:endParaRPr lang="en-US"/>
        </a:p>
      </dgm:t>
    </dgm:pt>
    <dgm:pt modelId="{4EDE5144-36B2-4787-8A54-6B836AEFB83E}" type="pres">
      <dgm:prSet presAssocID="{5B7F31E0-1A74-4957-9F49-5D8E16FC4A12}" presName="spacer" presStyleCnt="0"/>
      <dgm:spPr/>
    </dgm:pt>
    <dgm:pt modelId="{8C7E7581-FEC6-4F4B-93B2-9732550F0C2D}" type="pres">
      <dgm:prSet presAssocID="{2D4FDD51-C0E9-4BD5-A232-7661644C5FC7}" presName="parentText" presStyleLbl="node1" presStyleIdx="3" presStyleCnt="4">
        <dgm:presLayoutVars>
          <dgm:chMax val="0"/>
          <dgm:bulletEnabled val="1"/>
        </dgm:presLayoutVars>
      </dgm:prSet>
      <dgm:spPr/>
      <dgm:t>
        <a:bodyPr/>
        <a:lstStyle/>
        <a:p>
          <a:endParaRPr lang="en-US"/>
        </a:p>
      </dgm:t>
    </dgm:pt>
  </dgm:ptLst>
  <dgm:cxnLst>
    <dgm:cxn modelId="{16D201AF-6474-4FAA-A13A-D81FF53612D8}" type="presOf" srcId="{8D85AF53-3ABD-4602-B6D3-931BC62E3F03}" destId="{0F14EA08-0AFE-4F4E-9459-4B76C00A37A8}" srcOrd="0" destOrd="0" presId="urn:microsoft.com/office/officeart/2005/8/layout/vList2"/>
    <dgm:cxn modelId="{98EACF60-68E9-48CD-9AB1-8DF53330D4C5}" type="presOf" srcId="{B614A87A-01AD-4F15-A262-A96F9850CBA0}" destId="{14C28EC6-2140-4FBB-9962-9727639A60CE}" srcOrd="0" destOrd="0" presId="urn:microsoft.com/office/officeart/2005/8/layout/vList2"/>
    <dgm:cxn modelId="{F9B9DE08-1BB8-483E-81A8-B06080305B5F}" type="presOf" srcId="{2D4FDD51-C0E9-4BD5-A232-7661644C5FC7}" destId="{8C7E7581-FEC6-4F4B-93B2-9732550F0C2D}" srcOrd="0" destOrd="0" presId="urn:microsoft.com/office/officeart/2005/8/layout/vList2"/>
    <dgm:cxn modelId="{8EFF2AC2-A46C-4C7C-A92B-104F5E883635}" srcId="{49236049-A0F7-4697-B418-494401574C7F}" destId="{B614A87A-01AD-4F15-A262-A96F9850CBA0}" srcOrd="0" destOrd="0" parTransId="{D6125FE3-A8E8-4896-8A03-9EC14C040F29}" sibTransId="{49A952A3-7D96-4346-B7CA-7C8A02EB8853}"/>
    <dgm:cxn modelId="{CB20A5EA-4D3E-4186-ADE3-36BC67F62433}" srcId="{49236049-A0F7-4697-B418-494401574C7F}" destId="{2D4FDD51-C0E9-4BD5-A232-7661644C5FC7}" srcOrd="3" destOrd="0" parTransId="{193095EB-25A2-4EF2-A496-DF2BBFDB86DC}" sibTransId="{3AD91CFD-115E-42E8-9582-396F7BB78F7E}"/>
    <dgm:cxn modelId="{A04A70F5-D74F-4053-A5BC-5EC497904D50}" type="presOf" srcId="{49236049-A0F7-4697-B418-494401574C7F}" destId="{E13F69F6-E495-4F2E-847E-FDDBEECCA99B}" srcOrd="0" destOrd="0" presId="urn:microsoft.com/office/officeart/2005/8/layout/vList2"/>
    <dgm:cxn modelId="{6ABE155F-F7FE-4DB9-BA18-2BA8A34BD556}" type="presOf" srcId="{BBCDC5E8-910E-47CF-B1D4-762C9FF4B68B}" destId="{95B08631-C557-449C-88F1-63DEFEF73386}" srcOrd="0" destOrd="0" presId="urn:microsoft.com/office/officeart/2005/8/layout/vList2"/>
    <dgm:cxn modelId="{24FBE6D0-871D-4093-A2B1-149E36D1A607}" srcId="{49236049-A0F7-4697-B418-494401574C7F}" destId="{8D85AF53-3ABD-4602-B6D3-931BC62E3F03}" srcOrd="2" destOrd="0" parTransId="{B93CD9CC-5BA9-4097-BD45-45E88CE4FF3F}" sibTransId="{5B7F31E0-1A74-4957-9F49-5D8E16FC4A12}"/>
    <dgm:cxn modelId="{E734E524-E69F-467A-BD11-F0BFE5C53E75}" srcId="{49236049-A0F7-4697-B418-494401574C7F}" destId="{BBCDC5E8-910E-47CF-B1D4-762C9FF4B68B}" srcOrd="1" destOrd="0" parTransId="{053A4BCC-4974-4AD0-8A15-8A3C02EDDABD}" sibTransId="{888E2066-8221-4D53-B6A5-3172855AE7E4}"/>
    <dgm:cxn modelId="{A478B335-226C-4AFB-B011-CA3B0C5941D2}" type="presParOf" srcId="{E13F69F6-E495-4F2E-847E-FDDBEECCA99B}" destId="{14C28EC6-2140-4FBB-9962-9727639A60CE}" srcOrd="0" destOrd="0" presId="urn:microsoft.com/office/officeart/2005/8/layout/vList2"/>
    <dgm:cxn modelId="{BA105D80-5833-4197-A03A-DD2F5E5B34F0}" type="presParOf" srcId="{E13F69F6-E495-4F2E-847E-FDDBEECCA99B}" destId="{1F10CF4F-2A7A-487F-A58F-F5CD05A2C95D}" srcOrd="1" destOrd="0" presId="urn:microsoft.com/office/officeart/2005/8/layout/vList2"/>
    <dgm:cxn modelId="{E1676777-1E04-4062-813A-11C44FCD7967}" type="presParOf" srcId="{E13F69F6-E495-4F2E-847E-FDDBEECCA99B}" destId="{95B08631-C557-449C-88F1-63DEFEF73386}" srcOrd="2" destOrd="0" presId="urn:microsoft.com/office/officeart/2005/8/layout/vList2"/>
    <dgm:cxn modelId="{9C3160D1-DEDC-41CB-948E-8BEDB8D5F27A}" type="presParOf" srcId="{E13F69F6-E495-4F2E-847E-FDDBEECCA99B}" destId="{F4477CE4-1A9F-4DD8-BC2B-FB3ADE827B22}" srcOrd="3" destOrd="0" presId="urn:microsoft.com/office/officeart/2005/8/layout/vList2"/>
    <dgm:cxn modelId="{BD55EA75-7C42-4444-8363-158EF8D3BC45}" type="presParOf" srcId="{E13F69F6-E495-4F2E-847E-FDDBEECCA99B}" destId="{0F14EA08-0AFE-4F4E-9459-4B76C00A37A8}" srcOrd="4" destOrd="0" presId="urn:microsoft.com/office/officeart/2005/8/layout/vList2"/>
    <dgm:cxn modelId="{A80703FE-9772-40F5-9684-BFF2B0DE9AAC}" type="presParOf" srcId="{E13F69F6-E495-4F2E-847E-FDDBEECCA99B}" destId="{4EDE5144-36B2-4787-8A54-6B836AEFB83E}" srcOrd="5" destOrd="0" presId="urn:microsoft.com/office/officeart/2005/8/layout/vList2"/>
    <dgm:cxn modelId="{0165C5C5-928C-4579-A84E-22383BDCF141}" type="presParOf" srcId="{E13F69F6-E495-4F2E-847E-FDDBEECCA99B}" destId="{8C7E7581-FEC6-4F4B-93B2-9732550F0C2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2903E6-F685-4CE4-831D-C8B45D5F023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2E72A92-17E9-4A41-B51F-B63B4D247C46}">
      <dgm:prSet/>
      <dgm:spPr/>
      <dgm:t>
        <a:bodyPr/>
        <a:lstStyle/>
        <a:p>
          <a:r>
            <a:rPr lang="en-US" b="0" i="0"/>
            <a:t>Make sure you have an action plan ready to follow your apology.</a:t>
          </a:r>
          <a:endParaRPr lang="en-US"/>
        </a:p>
      </dgm:t>
    </dgm:pt>
    <dgm:pt modelId="{36EAF7CE-C6F2-469B-8AEC-838C286BE984}" type="parTrans" cxnId="{116691E0-663E-4E9F-872B-E2EC09DE124F}">
      <dgm:prSet/>
      <dgm:spPr/>
      <dgm:t>
        <a:bodyPr/>
        <a:lstStyle/>
        <a:p>
          <a:endParaRPr lang="en-US"/>
        </a:p>
      </dgm:t>
    </dgm:pt>
    <dgm:pt modelId="{02F5FA43-08A7-4EB7-83BA-20E446F1D4F4}" type="sibTrans" cxnId="{116691E0-663E-4E9F-872B-E2EC09DE124F}">
      <dgm:prSet/>
      <dgm:spPr/>
      <dgm:t>
        <a:bodyPr/>
        <a:lstStyle/>
        <a:p>
          <a:endParaRPr lang="en-US"/>
        </a:p>
      </dgm:t>
    </dgm:pt>
    <dgm:pt modelId="{0CFBFFC0-A6E1-42B1-AA27-8A9E61B34080}">
      <dgm:prSet/>
      <dgm:spPr/>
      <dgm:t>
        <a:bodyPr/>
        <a:lstStyle/>
        <a:p>
          <a:r>
            <a:rPr lang="en-US" b="0" i="0" dirty="0"/>
            <a:t>How are you going to fix the problem?</a:t>
          </a:r>
          <a:endParaRPr lang="en-US" dirty="0"/>
        </a:p>
      </dgm:t>
    </dgm:pt>
    <dgm:pt modelId="{8943DCB1-0ED9-40D9-817C-A6BBC790C637}" type="parTrans" cxnId="{20F1FB9D-3DC6-4DC0-8CED-F915DCBFEF20}">
      <dgm:prSet/>
      <dgm:spPr/>
      <dgm:t>
        <a:bodyPr/>
        <a:lstStyle/>
        <a:p>
          <a:endParaRPr lang="en-US"/>
        </a:p>
      </dgm:t>
    </dgm:pt>
    <dgm:pt modelId="{FEB22D03-6FBC-4231-93D6-78BE67DF9E0D}" type="sibTrans" cxnId="{20F1FB9D-3DC6-4DC0-8CED-F915DCBFEF20}">
      <dgm:prSet/>
      <dgm:spPr/>
      <dgm:t>
        <a:bodyPr/>
        <a:lstStyle/>
        <a:p>
          <a:endParaRPr lang="en-US"/>
        </a:p>
      </dgm:t>
    </dgm:pt>
    <dgm:pt modelId="{BD2811C3-E503-4E6F-BAA0-C0B8B4704CA3}">
      <dgm:prSet/>
      <dgm:spPr/>
      <dgm:t>
        <a:bodyPr/>
        <a:lstStyle/>
        <a:p>
          <a:r>
            <a:rPr lang="en-US" b="0" i="0"/>
            <a:t>What can the customer expect next?</a:t>
          </a:r>
          <a:endParaRPr lang="en-US"/>
        </a:p>
      </dgm:t>
    </dgm:pt>
    <dgm:pt modelId="{F502BF5D-0A4E-47AE-B723-9513E551833A}" type="parTrans" cxnId="{62CF5822-B585-4AD1-A766-BADBED0A1B8F}">
      <dgm:prSet/>
      <dgm:spPr/>
      <dgm:t>
        <a:bodyPr/>
        <a:lstStyle/>
        <a:p>
          <a:endParaRPr lang="en-US"/>
        </a:p>
      </dgm:t>
    </dgm:pt>
    <dgm:pt modelId="{A2939FF6-393F-4CDD-A814-40743C52E02B}" type="sibTrans" cxnId="{62CF5822-B585-4AD1-A766-BADBED0A1B8F}">
      <dgm:prSet/>
      <dgm:spPr/>
      <dgm:t>
        <a:bodyPr/>
        <a:lstStyle/>
        <a:p>
          <a:endParaRPr lang="en-US"/>
        </a:p>
      </dgm:t>
    </dgm:pt>
    <dgm:pt modelId="{DF7A5D53-E40A-423A-B932-9517DAB5BC8C}">
      <dgm:prSet/>
      <dgm:spPr/>
      <dgm:t>
        <a:bodyPr/>
        <a:lstStyle/>
        <a:p>
          <a:r>
            <a:rPr lang="en-US" b="0" i="0" dirty="0"/>
            <a:t>It will probably sound something like, “I’m so sorry that this has happened. Here’s what I can do….”</a:t>
          </a:r>
          <a:endParaRPr lang="en-US" dirty="0"/>
        </a:p>
      </dgm:t>
    </dgm:pt>
    <dgm:pt modelId="{D9E3E03C-20AB-4BD4-8928-A54D4DC173EB}" type="parTrans" cxnId="{62E34692-FF29-4DB0-BB0C-F6DE24DF7930}">
      <dgm:prSet/>
      <dgm:spPr/>
      <dgm:t>
        <a:bodyPr/>
        <a:lstStyle/>
        <a:p>
          <a:endParaRPr lang="en-US"/>
        </a:p>
      </dgm:t>
    </dgm:pt>
    <dgm:pt modelId="{D2878986-4982-48C1-AEF6-A656B265265D}" type="sibTrans" cxnId="{62E34692-FF29-4DB0-BB0C-F6DE24DF7930}">
      <dgm:prSet/>
      <dgm:spPr/>
      <dgm:t>
        <a:bodyPr/>
        <a:lstStyle/>
        <a:p>
          <a:endParaRPr lang="en-US"/>
        </a:p>
      </dgm:t>
    </dgm:pt>
    <dgm:pt modelId="{BE1B9BB9-409A-495E-B957-FF8631F52F71}" type="pres">
      <dgm:prSet presAssocID="{0B2903E6-F685-4CE4-831D-C8B45D5F0232}" presName="linear" presStyleCnt="0">
        <dgm:presLayoutVars>
          <dgm:animLvl val="lvl"/>
          <dgm:resizeHandles val="exact"/>
        </dgm:presLayoutVars>
      </dgm:prSet>
      <dgm:spPr/>
      <dgm:t>
        <a:bodyPr/>
        <a:lstStyle/>
        <a:p>
          <a:endParaRPr lang="en-US"/>
        </a:p>
      </dgm:t>
    </dgm:pt>
    <dgm:pt modelId="{C06CF25C-892D-40AA-A7CC-5C36371CC9A9}" type="pres">
      <dgm:prSet presAssocID="{62E72A92-17E9-4A41-B51F-B63B4D247C46}" presName="parentText" presStyleLbl="node1" presStyleIdx="0" presStyleCnt="4">
        <dgm:presLayoutVars>
          <dgm:chMax val="0"/>
          <dgm:bulletEnabled val="1"/>
        </dgm:presLayoutVars>
      </dgm:prSet>
      <dgm:spPr/>
      <dgm:t>
        <a:bodyPr/>
        <a:lstStyle/>
        <a:p>
          <a:endParaRPr lang="en-US"/>
        </a:p>
      </dgm:t>
    </dgm:pt>
    <dgm:pt modelId="{DB07F4EC-F436-4972-B578-F437058B59D1}" type="pres">
      <dgm:prSet presAssocID="{02F5FA43-08A7-4EB7-83BA-20E446F1D4F4}" presName="spacer" presStyleCnt="0"/>
      <dgm:spPr/>
    </dgm:pt>
    <dgm:pt modelId="{CEC41944-6C26-4BF9-A29D-3CDE0B41A916}" type="pres">
      <dgm:prSet presAssocID="{0CFBFFC0-A6E1-42B1-AA27-8A9E61B34080}" presName="parentText" presStyleLbl="node1" presStyleIdx="1" presStyleCnt="4">
        <dgm:presLayoutVars>
          <dgm:chMax val="0"/>
          <dgm:bulletEnabled val="1"/>
        </dgm:presLayoutVars>
      </dgm:prSet>
      <dgm:spPr/>
      <dgm:t>
        <a:bodyPr/>
        <a:lstStyle/>
        <a:p>
          <a:endParaRPr lang="en-US"/>
        </a:p>
      </dgm:t>
    </dgm:pt>
    <dgm:pt modelId="{3EE9C9C2-A1B7-4C97-B8A7-E32E57100842}" type="pres">
      <dgm:prSet presAssocID="{FEB22D03-6FBC-4231-93D6-78BE67DF9E0D}" presName="spacer" presStyleCnt="0"/>
      <dgm:spPr/>
    </dgm:pt>
    <dgm:pt modelId="{5086B6A5-738D-4656-80D8-90BFAB70E59A}" type="pres">
      <dgm:prSet presAssocID="{BD2811C3-E503-4E6F-BAA0-C0B8B4704CA3}" presName="parentText" presStyleLbl="node1" presStyleIdx="2" presStyleCnt="4">
        <dgm:presLayoutVars>
          <dgm:chMax val="0"/>
          <dgm:bulletEnabled val="1"/>
        </dgm:presLayoutVars>
      </dgm:prSet>
      <dgm:spPr/>
      <dgm:t>
        <a:bodyPr/>
        <a:lstStyle/>
        <a:p>
          <a:endParaRPr lang="en-US"/>
        </a:p>
      </dgm:t>
    </dgm:pt>
    <dgm:pt modelId="{E2696FC9-8D43-4559-934F-3F73B8DB4983}" type="pres">
      <dgm:prSet presAssocID="{A2939FF6-393F-4CDD-A814-40743C52E02B}" presName="spacer" presStyleCnt="0"/>
      <dgm:spPr/>
    </dgm:pt>
    <dgm:pt modelId="{AA203C4B-AAFA-4C3D-9E75-A367F104A045}" type="pres">
      <dgm:prSet presAssocID="{DF7A5D53-E40A-423A-B932-9517DAB5BC8C}" presName="parentText" presStyleLbl="node1" presStyleIdx="3" presStyleCnt="4">
        <dgm:presLayoutVars>
          <dgm:chMax val="0"/>
          <dgm:bulletEnabled val="1"/>
        </dgm:presLayoutVars>
      </dgm:prSet>
      <dgm:spPr/>
      <dgm:t>
        <a:bodyPr/>
        <a:lstStyle/>
        <a:p>
          <a:endParaRPr lang="en-US"/>
        </a:p>
      </dgm:t>
    </dgm:pt>
  </dgm:ptLst>
  <dgm:cxnLst>
    <dgm:cxn modelId="{62CF5822-B585-4AD1-A766-BADBED0A1B8F}" srcId="{0B2903E6-F685-4CE4-831D-C8B45D5F0232}" destId="{BD2811C3-E503-4E6F-BAA0-C0B8B4704CA3}" srcOrd="2" destOrd="0" parTransId="{F502BF5D-0A4E-47AE-B723-9513E551833A}" sibTransId="{A2939FF6-393F-4CDD-A814-40743C52E02B}"/>
    <dgm:cxn modelId="{62E34692-FF29-4DB0-BB0C-F6DE24DF7930}" srcId="{0B2903E6-F685-4CE4-831D-C8B45D5F0232}" destId="{DF7A5D53-E40A-423A-B932-9517DAB5BC8C}" srcOrd="3" destOrd="0" parTransId="{D9E3E03C-20AB-4BD4-8928-A54D4DC173EB}" sibTransId="{D2878986-4982-48C1-AEF6-A656B265265D}"/>
    <dgm:cxn modelId="{3AC48B08-6953-4B8A-9AB4-B555C576A800}" type="presOf" srcId="{0B2903E6-F685-4CE4-831D-C8B45D5F0232}" destId="{BE1B9BB9-409A-495E-B957-FF8631F52F71}" srcOrd="0" destOrd="0" presId="urn:microsoft.com/office/officeart/2005/8/layout/vList2"/>
    <dgm:cxn modelId="{EA806CEE-81DD-4F89-8D12-BD88F263DE83}" type="presOf" srcId="{DF7A5D53-E40A-423A-B932-9517DAB5BC8C}" destId="{AA203C4B-AAFA-4C3D-9E75-A367F104A045}" srcOrd="0" destOrd="0" presId="urn:microsoft.com/office/officeart/2005/8/layout/vList2"/>
    <dgm:cxn modelId="{116691E0-663E-4E9F-872B-E2EC09DE124F}" srcId="{0B2903E6-F685-4CE4-831D-C8B45D5F0232}" destId="{62E72A92-17E9-4A41-B51F-B63B4D247C46}" srcOrd="0" destOrd="0" parTransId="{36EAF7CE-C6F2-469B-8AEC-838C286BE984}" sibTransId="{02F5FA43-08A7-4EB7-83BA-20E446F1D4F4}"/>
    <dgm:cxn modelId="{B2E38F69-B0DF-4290-AE24-CFFC8C6D1570}" type="presOf" srcId="{62E72A92-17E9-4A41-B51F-B63B4D247C46}" destId="{C06CF25C-892D-40AA-A7CC-5C36371CC9A9}" srcOrd="0" destOrd="0" presId="urn:microsoft.com/office/officeart/2005/8/layout/vList2"/>
    <dgm:cxn modelId="{22D52103-2A85-4485-A5C2-C979B8DA0628}" type="presOf" srcId="{BD2811C3-E503-4E6F-BAA0-C0B8B4704CA3}" destId="{5086B6A5-738D-4656-80D8-90BFAB70E59A}" srcOrd="0" destOrd="0" presId="urn:microsoft.com/office/officeart/2005/8/layout/vList2"/>
    <dgm:cxn modelId="{EA152F10-11B8-44B9-B146-4BF66A92FC12}" type="presOf" srcId="{0CFBFFC0-A6E1-42B1-AA27-8A9E61B34080}" destId="{CEC41944-6C26-4BF9-A29D-3CDE0B41A916}" srcOrd="0" destOrd="0" presId="urn:microsoft.com/office/officeart/2005/8/layout/vList2"/>
    <dgm:cxn modelId="{20F1FB9D-3DC6-4DC0-8CED-F915DCBFEF20}" srcId="{0B2903E6-F685-4CE4-831D-C8B45D5F0232}" destId="{0CFBFFC0-A6E1-42B1-AA27-8A9E61B34080}" srcOrd="1" destOrd="0" parTransId="{8943DCB1-0ED9-40D9-817C-A6BBC790C637}" sibTransId="{FEB22D03-6FBC-4231-93D6-78BE67DF9E0D}"/>
    <dgm:cxn modelId="{F97AB87C-0CA5-474A-9125-3B2E2512C800}" type="presParOf" srcId="{BE1B9BB9-409A-495E-B957-FF8631F52F71}" destId="{C06CF25C-892D-40AA-A7CC-5C36371CC9A9}" srcOrd="0" destOrd="0" presId="urn:microsoft.com/office/officeart/2005/8/layout/vList2"/>
    <dgm:cxn modelId="{03E263B3-D27D-4CAD-B564-A45AEBDCF440}" type="presParOf" srcId="{BE1B9BB9-409A-495E-B957-FF8631F52F71}" destId="{DB07F4EC-F436-4972-B578-F437058B59D1}" srcOrd="1" destOrd="0" presId="urn:microsoft.com/office/officeart/2005/8/layout/vList2"/>
    <dgm:cxn modelId="{9C9D7F56-FAEF-41EF-BC82-5EB589B45B7A}" type="presParOf" srcId="{BE1B9BB9-409A-495E-B957-FF8631F52F71}" destId="{CEC41944-6C26-4BF9-A29D-3CDE0B41A916}" srcOrd="2" destOrd="0" presId="urn:microsoft.com/office/officeart/2005/8/layout/vList2"/>
    <dgm:cxn modelId="{5E2E7331-C5F2-4745-AEC8-E3846B8EAFEE}" type="presParOf" srcId="{BE1B9BB9-409A-495E-B957-FF8631F52F71}" destId="{3EE9C9C2-A1B7-4C97-B8A7-E32E57100842}" srcOrd="3" destOrd="0" presId="urn:microsoft.com/office/officeart/2005/8/layout/vList2"/>
    <dgm:cxn modelId="{B3C563C3-5E82-4414-BA75-EA96CAE74A4A}" type="presParOf" srcId="{BE1B9BB9-409A-495E-B957-FF8631F52F71}" destId="{5086B6A5-738D-4656-80D8-90BFAB70E59A}" srcOrd="4" destOrd="0" presId="urn:microsoft.com/office/officeart/2005/8/layout/vList2"/>
    <dgm:cxn modelId="{B67A4B9B-0E2B-4C68-A2BA-B01D5B643EF1}" type="presParOf" srcId="{BE1B9BB9-409A-495E-B957-FF8631F52F71}" destId="{E2696FC9-8D43-4559-934F-3F73B8DB4983}" srcOrd="5" destOrd="0" presId="urn:microsoft.com/office/officeart/2005/8/layout/vList2"/>
    <dgm:cxn modelId="{F4419261-33C4-4334-900B-EAAC6D1419DF}" type="presParOf" srcId="{BE1B9BB9-409A-495E-B957-FF8631F52F71}" destId="{AA203C4B-AAFA-4C3D-9E75-A367F104A04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26C7D9-F42E-489C-995B-3CE67877F13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CDCAB8B6-5C4E-4174-85F8-03A5CDED9359}">
      <dgm:prSet/>
      <dgm:spPr/>
      <dgm:t>
        <a:bodyPr/>
        <a:lstStyle/>
        <a:p>
          <a:r>
            <a:rPr lang="en-US"/>
            <a:t>As a general rule, PLZ avoid textspeak (abbreviations and acronyms): You may be ROFLOL (rolling on the floor laughing out loud), but your reader may be left wondering WUWT (what's up with that)!</a:t>
          </a:r>
        </a:p>
      </dgm:t>
    </dgm:pt>
    <dgm:pt modelId="{03D956A2-EF65-447B-A430-EF4E7E86233A}" type="parTrans" cxnId="{D0652059-7942-4A7D-A09C-594C54387439}">
      <dgm:prSet/>
      <dgm:spPr/>
      <dgm:t>
        <a:bodyPr/>
        <a:lstStyle/>
        <a:p>
          <a:endParaRPr lang="en-US"/>
        </a:p>
      </dgm:t>
    </dgm:pt>
    <dgm:pt modelId="{99743220-42BD-4235-A0C3-121A38550F19}" type="sibTrans" cxnId="{D0652059-7942-4A7D-A09C-594C54387439}">
      <dgm:prSet/>
      <dgm:spPr/>
      <dgm:t>
        <a:bodyPr/>
        <a:lstStyle/>
        <a:p>
          <a:endParaRPr lang="en-US"/>
        </a:p>
      </dgm:t>
    </dgm:pt>
    <dgm:pt modelId="{25A328C0-94A2-486A-80CE-1A1CE06C2935}">
      <dgm:prSet/>
      <dgm:spPr/>
      <dgm:t>
        <a:bodyPr/>
        <a:lstStyle/>
        <a:p>
          <a:r>
            <a:rPr lang="en-US"/>
            <a:t>No slang</a:t>
          </a:r>
        </a:p>
      </dgm:t>
    </dgm:pt>
    <dgm:pt modelId="{10E6FAC5-83C8-4812-8DEB-3894691EAAAD}" type="parTrans" cxnId="{78E8DC95-D39C-4D02-A78A-CC6880C56F29}">
      <dgm:prSet/>
      <dgm:spPr/>
      <dgm:t>
        <a:bodyPr/>
        <a:lstStyle/>
        <a:p>
          <a:endParaRPr lang="en-US"/>
        </a:p>
      </dgm:t>
    </dgm:pt>
    <dgm:pt modelId="{D68B7D0C-3246-46DB-A8D8-B803B8738BC6}" type="sibTrans" cxnId="{78E8DC95-D39C-4D02-A78A-CC6880C56F29}">
      <dgm:prSet/>
      <dgm:spPr/>
      <dgm:t>
        <a:bodyPr/>
        <a:lstStyle/>
        <a:p>
          <a:endParaRPr lang="en-US"/>
        </a:p>
      </dgm:t>
    </dgm:pt>
    <dgm:pt modelId="{7191B910-CA0E-4FC5-BE5E-E751A10AF9A4}">
      <dgm:prSet/>
      <dgm:spPr/>
      <dgm:t>
        <a:bodyPr/>
        <a:lstStyle/>
        <a:p>
          <a:r>
            <a:rPr lang="en-US"/>
            <a:t>It is a professional email sent in a business setting. </a:t>
          </a:r>
        </a:p>
      </dgm:t>
    </dgm:pt>
    <dgm:pt modelId="{1F735490-7E7B-4CA0-A9C6-8FCAB93E6A50}" type="parTrans" cxnId="{73DE40E8-4B96-4948-9DD8-6F29674AFA85}">
      <dgm:prSet/>
      <dgm:spPr/>
      <dgm:t>
        <a:bodyPr/>
        <a:lstStyle/>
        <a:p>
          <a:endParaRPr lang="en-US"/>
        </a:p>
      </dgm:t>
    </dgm:pt>
    <dgm:pt modelId="{1E20016A-2100-4841-B536-C4B465E8F81A}" type="sibTrans" cxnId="{73DE40E8-4B96-4948-9DD8-6F29674AFA85}">
      <dgm:prSet/>
      <dgm:spPr/>
      <dgm:t>
        <a:bodyPr/>
        <a:lstStyle/>
        <a:p>
          <a:endParaRPr lang="en-US"/>
        </a:p>
      </dgm:t>
    </dgm:pt>
    <dgm:pt modelId="{E1314A5F-C49A-4047-A01A-7246C09CF985}">
      <dgm:prSet/>
      <dgm:spPr/>
      <dgm:t>
        <a:bodyPr/>
        <a:lstStyle/>
        <a:p>
          <a:r>
            <a:rPr lang="en-US"/>
            <a:t>This is not a text</a:t>
          </a:r>
        </a:p>
      </dgm:t>
    </dgm:pt>
    <dgm:pt modelId="{781C4F46-0019-445D-8E39-AE4799FEC3BE}" type="parTrans" cxnId="{A550B031-B151-4AC7-9851-6191901D21A9}">
      <dgm:prSet/>
      <dgm:spPr/>
      <dgm:t>
        <a:bodyPr/>
        <a:lstStyle/>
        <a:p>
          <a:endParaRPr lang="en-US"/>
        </a:p>
      </dgm:t>
    </dgm:pt>
    <dgm:pt modelId="{C8D746BB-4480-4508-BBEB-FD46E61C19DD}" type="sibTrans" cxnId="{A550B031-B151-4AC7-9851-6191901D21A9}">
      <dgm:prSet/>
      <dgm:spPr/>
      <dgm:t>
        <a:bodyPr/>
        <a:lstStyle/>
        <a:p>
          <a:endParaRPr lang="en-US"/>
        </a:p>
      </dgm:t>
    </dgm:pt>
    <dgm:pt modelId="{BD32F30E-3534-42E1-82DA-D1FC0B9A97AB}" type="pres">
      <dgm:prSet presAssocID="{E026C7D9-F42E-489C-995B-3CE67877F138}" presName="linear" presStyleCnt="0">
        <dgm:presLayoutVars>
          <dgm:animLvl val="lvl"/>
          <dgm:resizeHandles val="exact"/>
        </dgm:presLayoutVars>
      </dgm:prSet>
      <dgm:spPr/>
      <dgm:t>
        <a:bodyPr/>
        <a:lstStyle/>
        <a:p>
          <a:endParaRPr lang="en-US"/>
        </a:p>
      </dgm:t>
    </dgm:pt>
    <dgm:pt modelId="{DFCECC2A-5A70-49F8-966E-17D7ED00B0C9}" type="pres">
      <dgm:prSet presAssocID="{CDCAB8B6-5C4E-4174-85F8-03A5CDED9359}" presName="parentText" presStyleLbl="node1" presStyleIdx="0" presStyleCnt="4">
        <dgm:presLayoutVars>
          <dgm:chMax val="0"/>
          <dgm:bulletEnabled val="1"/>
        </dgm:presLayoutVars>
      </dgm:prSet>
      <dgm:spPr/>
      <dgm:t>
        <a:bodyPr/>
        <a:lstStyle/>
        <a:p>
          <a:endParaRPr lang="en-US"/>
        </a:p>
      </dgm:t>
    </dgm:pt>
    <dgm:pt modelId="{C4871A59-DC14-4F28-A9C4-16BE480C073C}" type="pres">
      <dgm:prSet presAssocID="{99743220-42BD-4235-A0C3-121A38550F19}" presName="spacer" presStyleCnt="0"/>
      <dgm:spPr/>
    </dgm:pt>
    <dgm:pt modelId="{FD9305AF-8C49-4F19-896B-09F75F84BFFB}" type="pres">
      <dgm:prSet presAssocID="{25A328C0-94A2-486A-80CE-1A1CE06C2935}" presName="parentText" presStyleLbl="node1" presStyleIdx="1" presStyleCnt="4">
        <dgm:presLayoutVars>
          <dgm:chMax val="0"/>
          <dgm:bulletEnabled val="1"/>
        </dgm:presLayoutVars>
      </dgm:prSet>
      <dgm:spPr/>
      <dgm:t>
        <a:bodyPr/>
        <a:lstStyle/>
        <a:p>
          <a:endParaRPr lang="en-US"/>
        </a:p>
      </dgm:t>
    </dgm:pt>
    <dgm:pt modelId="{3287FC35-C5AE-4024-B6BB-3A925167110A}" type="pres">
      <dgm:prSet presAssocID="{D68B7D0C-3246-46DB-A8D8-B803B8738BC6}" presName="spacer" presStyleCnt="0"/>
      <dgm:spPr/>
    </dgm:pt>
    <dgm:pt modelId="{ECFD2044-309C-4A9F-8378-8EF3D47F8FD1}" type="pres">
      <dgm:prSet presAssocID="{7191B910-CA0E-4FC5-BE5E-E751A10AF9A4}" presName="parentText" presStyleLbl="node1" presStyleIdx="2" presStyleCnt="4">
        <dgm:presLayoutVars>
          <dgm:chMax val="0"/>
          <dgm:bulletEnabled val="1"/>
        </dgm:presLayoutVars>
      </dgm:prSet>
      <dgm:spPr/>
      <dgm:t>
        <a:bodyPr/>
        <a:lstStyle/>
        <a:p>
          <a:endParaRPr lang="en-US"/>
        </a:p>
      </dgm:t>
    </dgm:pt>
    <dgm:pt modelId="{9839E3F6-A36A-439A-AA8A-7FB452501171}" type="pres">
      <dgm:prSet presAssocID="{1E20016A-2100-4841-B536-C4B465E8F81A}" presName="spacer" presStyleCnt="0"/>
      <dgm:spPr/>
    </dgm:pt>
    <dgm:pt modelId="{6C2F26D0-DD27-4420-865A-EFCD2EBB2E7A}" type="pres">
      <dgm:prSet presAssocID="{E1314A5F-C49A-4047-A01A-7246C09CF985}" presName="parentText" presStyleLbl="node1" presStyleIdx="3" presStyleCnt="4">
        <dgm:presLayoutVars>
          <dgm:chMax val="0"/>
          <dgm:bulletEnabled val="1"/>
        </dgm:presLayoutVars>
      </dgm:prSet>
      <dgm:spPr/>
      <dgm:t>
        <a:bodyPr/>
        <a:lstStyle/>
        <a:p>
          <a:endParaRPr lang="en-US"/>
        </a:p>
      </dgm:t>
    </dgm:pt>
  </dgm:ptLst>
  <dgm:cxnLst>
    <dgm:cxn modelId="{D0652059-7942-4A7D-A09C-594C54387439}" srcId="{E026C7D9-F42E-489C-995B-3CE67877F138}" destId="{CDCAB8B6-5C4E-4174-85F8-03A5CDED9359}" srcOrd="0" destOrd="0" parTransId="{03D956A2-EF65-447B-A430-EF4E7E86233A}" sibTransId="{99743220-42BD-4235-A0C3-121A38550F19}"/>
    <dgm:cxn modelId="{A550B031-B151-4AC7-9851-6191901D21A9}" srcId="{E026C7D9-F42E-489C-995B-3CE67877F138}" destId="{E1314A5F-C49A-4047-A01A-7246C09CF985}" srcOrd="3" destOrd="0" parTransId="{781C4F46-0019-445D-8E39-AE4799FEC3BE}" sibTransId="{C8D746BB-4480-4508-BBEB-FD46E61C19DD}"/>
    <dgm:cxn modelId="{E663E4FA-E82D-4E69-A378-2EEE0A7E9700}" type="presOf" srcId="{7191B910-CA0E-4FC5-BE5E-E751A10AF9A4}" destId="{ECFD2044-309C-4A9F-8378-8EF3D47F8FD1}" srcOrd="0" destOrd="0" presId="urn:microsoft.com/office/officeart/2005/8/layout/vList2"/>
    <dgm:cxn modelId="{E6B16C92-921A-4A9D-B166-D37146E4CC7B}" type="presOf" srcId="{CDCAB8B6-5C4E-4174-85F8-03A5CDED9359}" destId="{DFCECC2A-5A70-49F8-966E-17D7ED00B0C9}" srcOrd="0" destOrd="0" presId="urn:microsoft.com/office/officeart/2005/8/layout/vList2"/>
    <dgm:cxn modelId="{73DE40E8-4B96-4948-9DD8-6F29674AFA85}" srcId="{E026C7D9-F42E-489C-995B-3CE67877F138}" destId="{7191B910-CA0E-4FC5-BE5E-E751A10AF9A4}" srcOrd="2" destOrd="0" parTransId="{1F735490-7E7B-4CA0-A9C6-8FCAB93E6A50}" sibTransId="{1E20016A-2100-4841-B536-C4B465E8F81A}"/>
    <dgm:cxn modelId="{EF9CC391-4655-4971-9A4C-26040B5AE161}" type="presOf" srcId="{E026C7D9-F42E-489C-995B-3CE67877F138}" destId="{BD32F30E-3534-42E1-82DA-D1FC0B9A97AB}" srcOrd="0" destOrd="0" presId="urn:microsoft.com/office/officeart/2005/8/layout/vList2"/>
    <dgm:cxn modelId="{57335153-6245-4E90-A26F-EA8FD70ED047}" type="presOf" srcId="{25A328C0-94A2-486A-80CE-1A1CE06C2935}" destId="{FD9305AF-8C49-4F19-896B-09F75F84BFFB}" srcOrd="0" destOrd="0" presId="urn:microsoft.com/office/officeart/2005/8/layout/vList2"/>
    <dgm:cxn modelId="{B3FCBA9B-3764-4F18-8120-8B835086A2A9}" type="presOf" srcId="{E1314A5F-C49A-4047-A01A-7246C09CF985}" destId="{6C2F26D0-DD27-4420-865A-EFCD2EBB2E7A}" srcOrd="0" destOrd="0" presId="urn:microsoft.com/office/officeart/2005/8/layout/vList2"/>
    <dgm:cxn modelId="{78E8DC95-D39C-4D02-A78A-CC6880C56F29}" srcId="{E026C7D9-F42E-489C-995B-3CE67877F138}" destId="{25A328C0-94A2-486A-80CE-1A1CE06C2935}" srcOrd="1" destOrd="0" parTransId="{10E6FAC5-83C8-4812-8DEB-3894691EAAAD}" sibTransId="{D68B7D0C-3246-46DB-A8D8-B803B8738BC6}"/>
    <dgm:cxn modelId="{7402E101-05B8-4617-84C1-DE5D311E14A5}" type="presParOf" srcId="{BD32F30E-3534-42E1-82DA-D1FC0B9A97AB}" destId="{DFCECC2A-5A70-49F8-966E-17D7ED00B0C9}" srcOrd="0" destOrd="0" presId="urn:microsoft.com/office/officeart/2005/8/layout/vList2"/>
    <dgm:cxn modelId="{4970B7A5-DC2C-4065-994D-FFFBFDC76588}" type="presParOf" srcId="{BD32F30E-3534-42E1-82DA-D1FC0B9A97AB}" destId="{C4871A59-DC14-4F28-A9C4-16BE480C073C}" srcOrd="1" destOrd="0" presId="urn:microsoft.com/office/officeart/2005/8/layout/vList2"/>
    <dgm:cxn modelId="{86CE2C5C-9FFE-4BD7-845F-9F179285E44D}" type="presParOf" srcId="{BD32F30E-3534-42E1-82DA-D1FC0B9A97AB}" destId="{FD9305AF-8C49-4F19-896B-09F75F84BFFB}" srcOrd="2" destOrd="0" presId="urn:microsoft.com/office/officeart/2005/8/layout/vList2"/>
    <dgm:cxn modelId="{01BFD23B-91F7-4DF7-B034-4F5D9F3D3168}" type="presParOf" srcId="{BD32F30E-3534-42E1-82DA-D1FC0B9A97AB}" destId="{3287FC35-C5AE-4024-B6BB-3A925167110A}" srcOrd="3" destOrd="0" presId="urn:microsoft.com/office/officeart/2005/8/layout/vList2"/>
    <dgm:cxn modelId="{9D26A6F1-7459-42C4-AC6A-004FAD40ACE9}" type="presParOf" srcId="{BD32F30E-3534-42E1-82DA-D1FC0B9A97AB}" destId="{ECFD2044-309C-4A9F-8378-8EF3D47F8FD1}" srcOrd="4" destOrd="0" presId="urn:microsoft.com/office/officeart/2005/8/layout/vList2"/>
    <dgm:cxn modelId="{12DC66CA-B0D3-4C48-BE4B-8DC209822326}" type="presParOf" srcId="{BD32F30E-3534-42E1-82DA-D1FC0B9A97AB}" destId="{9839E3F6-A36A-439A-AA8A-7FB452501171}" srcOrd="5" destOrd="0" presId="urn:microsoft.com/office/officeart/2005/8/layout/vList2"/>
    <dgm:cxn modelId="{E1D4BB00-FF4B-4516-B3E8-5BE3B987E1E3}" type="presParOf" srcId="{BD32F30E-3534-42E1-82DA-D1FC0B9A97AB}" destId="{6C2F26D0-DD27-4420-865A-EFCD2EBB2E7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09511-75CD-4721-9C4D-2758925186E4}">
      <dsp:nvSpPr>
        <dsp:cNvPr id="0" name=""/>
        <dsp:cNvSpPr/>
      </dsp:nvSpPr>
      <dsp:spPr>
        <a:xfrm>
          <a:off x="2807" y="3432"/>
          <a:ext cx="5386754" cy="165087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b="0" i="0" kern="1200" dirty="0"/>
            <a:t>This isn’t always easy to do, but in the end the customer is going to </a:t>
          </a:r>
          <a:r>
            <a:rPr lang="en-US" sz="3200" b="0" i="1" kern="1200" dirty="0"/>
            <a:t>feel</a:t>
          </a:r>
          <a:r>
            <a:rPr lang="en-US" sz="3200" b="0" i="0" kern="1200" dirty="0"/>
            <a:t> better. </a:t>
          </a:r>
          <a:endParaRPr lang="en-US" sz="3200" kern="1200" dirty="0"/>
        </a:p>
      </dsp:txBody>
      <dsp:txXfrm>
        <a:off x="83396" y="84021"/>
        <a:ext cx="5225576" cy="1489697"/>
      </dsp:txXfrm>
    </dsp:sp>
    <dsp:sp modelId="{BEAFC46C-B19F-40D5-93EE-FD89943CD134}">
      <dsp:nvSpPr>
        <dsp:cNvPr id="0" name=""/>
        <dsp:cNvSpPr/>
      </dsp:nvSpPr>
      <dsp:spPr>
        <a:xfrm>
          <a:off x="2807" y="1736852"/>
          <a:ext cx="5749242" cy="165087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b="0" i="0" kern="1200" dirty="0"/>
            <a:t>If they can just get it off their chest, it’s likely they’ll be much more open to your solutions. </a:t>
          </a:r>
          <a:endParaRPr lang="en-US" sz="3200" kern="1200" dirty="0"/>
        </a:p>
      </dsp:txBody>
      <dsp:txXfrm>
        <a:off x="83396" y="1817441"/>
        <a:ext cx="5588064" cy="1489697"/>
      </dsp:txXfrm>
    </dsp:sp>
    <dsp:sp modelId="{1F013BC1-1D03-424C-98BF-0C362BD2D9C8}">
      <dsp:nvSpPr>
        <dsp:cNvPr id="0" name=""/>
        <dsp:cNvSpPr/>
      </dsp:nvSpPr>
      <dsp:spPr>
        <a:xfrm>
          <a:off x="2807" y="3470271"/>
          <a:ext cx="5749242" cy="165087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b="0" i="0" kern="1200"/>
            <a:t>We’ve all been there; sometimes a person just needs to vent.</a:t>
          </a:r>
          <a:endParaRPr lang="en-US" sz="3200" kern="1200"/>
        </a:p>
      </dsp:txBody>
      <dsp:txXfrm>
        <a:off x="83396" y="3550860"/>
        <a:ext cx="5588064" cy="1489697"/>
      </dsp:txXfrm>
    </dsp:sp>
    <dsp:sp modelId="{F0C2E143-DFA1-4864-B269-537EFB5CC1E0}">
      <dsp:nvSpPr>
        <dsp:cNvPr id="0" name=""/>
        <dsp:cNvSpPr/>
      </dsp:nvSpPr>
      <dsp:spPr>
        <a:xfrm>
          <a:off x="2807" y="5203691"/>
          <a:ext cx="5749242" cy="165087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b="0" i="0" kern="1200"/>
            <a:t>Let them talk, and simply </a:t>
          </a:r>
          <a:r>
            <a:rPr lang="en-US" sz="3200" b="0" i="1" kern="1200"/>
            <a:t>listen</a:t>
          </a:r>
          <a:r>
            <a:rPr lang="en-US" sz="3200" b="0" i="0" kern="1200"/>
            <a:t>.</a:t>
          </a:r>
          <a:endParaRPr lang="en-US" sz="3200" kern="1200"/>
        </a:p>
      </dsp:txBody>
      <dsp:txXfrm>
        <a:off x="83396" y="5284280"/>
        <a:ext cx="5588064" cy="14896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796B3C-EAD8-4055-86AB-37A8A327B85A}">
      <dsp:nvSpPr>
        <dsp:cNvPr id="0" name=""/>
        <dsp:cNvSpPr/>
      </dsp:nvSpPr>
      <dsp:spPr>
        <a:xfrm>
          <a:off x="3362" y="98666"/>
          <a:ext cx="6436277" cy="195177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b="0" i="0" kern="1200" dirty="0"/>
            <a:t>Feel what your customer is feeling by putting yourself in their shoes. </a:t>
          </a:r>
          <a:endParaRPr lang="en-US" sz="3900" kern="1200" dirty="0"/>
        </a:p>
      </dsp:txBody>
      <dsp:txXfrm>
        <a:off x="3362" y="98666"/>
        <a:ext cx="6436277" cy="1951776"/>
      </dsp:txXfrm>
    </dsp:sp>
    <dsp:sp modelId="{ECF00829-F817-40F0-A336-7F5BEC3821CA}">
      <dsp:nvSpPr>
        <dsp:cNvPr id="0" name=""/>
        <dsp:cNvSpPr/>
      </dsp:nvSpPr>
      <dsp:spPr>
        <a:xfrm>
          <a:off x="28134" y="2375739"/>
          <a:ext cx="6386734" cy="1951776"/>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b="0" i="0" kern="1200" dirty="0"/>
            <a:t>Name their emotions: “I understand that you are frustrated. I would be too.”</a:t>
          </a:r>
          <a:endParaRPr lang="en-US" sz="3900" kern="1200" dirty="0"/>
        </a:p>
      </dsp:txBody>
      <dsp:txXfrm>
        <a:off x="28134" y="2375739"/>
        <a:ext cx="6386734" cy="1951776"/>
      </dsp:txXfrm>
    </dsp:sp>
    <dsp:sp modelId="{33337C11-BFD2-486B-92B1-C34478EEF965}">
      <dsp:nvSpPr>
        <dsp:cNvPr id="0" name=""/>
        <dsp:cNvSpPr/>
      </dsp:nvSpPr>
      <dsp:spPr>
        <a:xfrm>
          <a:off x="42203" y="4652812"/>
          <a:ext cx="6358596" cy="1951776"/>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b="0" i="0" kern="1200" dirty="0"/>
            <a:t>By showing your customer you understand, you can begin to defuse the situation.</a:t>
          </a:r>
          <a:endParaRPr lang="en-US" sz="3900" kern="1200" dirty="0"/>
        </a:p>
      </dsp:txBody>
      <dsp:txXfrm>
        <a:off x="42203" y="4652812"/>
        <a:ext cx="6358596" cy="19517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28EC6-2140-4FBB-9962-9727639A60CE}">
      <dsp:nvSpPr>
        <dsp:cNvPr id="0" name=""/>
        <dsp:cNvSpPr/>
      </dsp:nvSpPr>
      <dsp:spPr>
        <a:xfrm>
          <a:off x="0" y="165294"/>
          <a:ext cx="6646279" cy="15397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0" i="0" kern="1200" dirty="0"/>
            <a:t>This one is important, especially if you did not personally make the error or create the situation that’s making the customer angry. </a:t>
          </a:r>
          <a:endParaRPr lang="en-US" sz="2800" kern="1200" dirty="0"/>
        </a:p>
      </dsp:txBody>
      <dsp:txXfrm>
        <a:off x="75163" y="240457"/>
        <a:ext cx="6495953" cy="1389393"/>
      </dsp:txXfrm>
    </dsp:sp>
    <dsp:sp modelId="{95B08631-C557-449C-88F1-63DEFEF73386}">
      <dsp:nvSpPr>
        <dsp:cNvPr id="0" name=""/>
        <dsp:cNvSpPr/>
      </dsp:nvSpPr>
      <dsp:spPr>
        <a:xfrm>
          <a:off x="0" y="1785654"/>
          <a:ext cx="6646279" cy="1539719"/>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0" i="0" kern="1200" dirty="0"/>
            <a:t>Maybe you didn’t do it, but “</a:t>
          </a:r>
          <a:r>
            <a:rPr lang="en-US" sz="2800" kern="1200" dirty="0"/>
            <a:t>Biomed” </a:t>
          </a:r>
          <a:r>
            <a:rPr lang="en-US" sz="2800" b="0" i="0" kern="1200" dirty="0"/>
            <a:t>did – and you’re a team.</a:t>
          </a:r>
          <a:endParaRPr lang="en-US" sz="2800" kern="1200" dirty="0"/>
        </a:p>
      </dsp:txBody>
      <dsp:txXfrm>
        <a:off x="75163" y="1860817"/>
        <a:ext cx="6495953" cy="1389393"/>
      </dsp:txXfrm>
    </dsp:sp>
    <dsp:sp modelId="{0F14EA08-0AFE-4F4E-9459-4B76C00A37A8}">
      <dsp:nvSpPr>
        <dsp:cNvPr id="0" name=""/>
        <dsp:cNvSpPr/>
      </dsp:nvSpPr>
      <dsp:spPr>
        <a:xfrm>
          <a:off x="0" y="3406014"/>
          <a:ext cx="6646279" cy="1539719"/>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0" i="0" kern="1200" dirty="0"/>
            <a:t>A simple “I’m sorry” can go a long way. Stand united, take the HEAT for your team. </a:t>
          </a:r>
          <a:endParaRPr lang="en-US" sz="2800" kern="1200" dirty="0"/>
        </a:p>
      </dsp:txBody>
      <dsp:txXfrm>
        <a:off x="75163" y="3481177"/>
        <a:ext cx="6495953" cy="1389393"/>
      </dsp:txXfrm>
    </dsp:sp>
    <dsp:sp modelId="{8C7E7581-FEC6-4F4B-93B2-9732550F0C2D}">
      <dsp:nvSpPr>
        <dsp:cNvPr id="0" name=""/>
        <dsp:cNvSpPr/>
      </dsp:nvSpPr>
      <dsp:spPr>
        <a:xfrm>
          <a:off x="0" y="5026375"/>
          <a:ext cx="6646279" cy="153971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kern="1200" dirty="0"/>
            <a:t>W</a:t>
          </a:r>
          <a:r>
            <a:rPr lang="en-US" sz="2800" b="0" i="0" kern="1200" dirty="0"/>
            <a:t>e all make mistakes.</a:t>
          </a:r>
          <a:endParaRPr lang="en-US" sz="2800" kern="1200" dirty="0"/>
        </a:p>
      </dsp:txBody>
      <dsp:txXfrm>
        <a:off x="75163" y="5101538"/>
        <a:ext cx="6495953" cy="13893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6CF25C-892D-40AA-A7CC-5C36371CC9A9}">
      <dsp:nvSpPr>
        <dsp:cNvPr id="0" name=""/>
        <dsp:cNvSpPr/>
      </dsp:nvSpPr>
      <dsp:spPr>
        <a:xfrm>
          <a:off x="0" y="59163"/>
          <a:ext cx="6646279" cy="162227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b="0" i="0" kern="1200"/>
            <a:t>Make sure you have an action plan ready to follow your apology.</a:t>
          </a:r>
          <a:endParaRPr lang="en-US" sz="2900" kern="1200"/>
        </a:p>
      </dsp:txBody>
      <dsp:txXfrm>
        <a:off x="79193" y="138356"/>
        <a:ext cx="6487893" cy="1463892"/>
      </dsp:txXfrm>
    </dsp:sp>
    <dsp:sp modelId="{CEC41944-6C26-4BF9-A29D-3CDE0B41A916}">
      <dsp:nvSpPr>
        <dsp:cNvPr id="0" name=""/>
        <dsp:cNvSpPr/>
      </dsp:nvSpPr>
      <dsp:spPr>
        <a:xfrm>
          <a:off x="0" y="1764961"/>
          <a:ext cx="6646279" cy="1622278"/>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b="0" i="0" kern="1200" dirty="0"/>
            <a:t>How are you going to fix the problem?</a:t>
          </a:r>
          <a:endParaRPr lang="en-US" sz="2900" kern="1200" dirty="0"/>
        </a:p>
      </dsp:txBody>
      <dsp:txXfrm>
        <a:off x="79193" y="1844154"/>
        <a:ext cx="6487893" cy="1463892"/>
      </dsp:txXfrm>
    </dsp:sp>
    <dsp:sp modelId="{5086B6A5-738D-4656-80D8-90BFAB70E59A}">
      <dsp:nvSpPr>
        <dsp:cNvPr id="0" name=""/>
        <dsp:cNvSpPr/>
      </dsp:nvSpPr>
      <dsp:spPr>
        <a:xfrm>
          <a:off x="0" y="3470760"/>
          <a:ext cx="6646279" cy="1622278"/>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b="0" i="0" kern="1200"/>
            <a:t>What can the customer expect next?</a:t>
          </a:r>
          <a:endParaRPr lang="en-US" sz="2900" kern="1200"/>
        </a:p>
      </dsp:txBody>
      <dsp:txXfrm>
        <a:off x="79193" y="3549953"/>
        <a:ext cx="6487893" cy="1463892"/>
      </dsp:txXfrm>
    </dsp:sp>
    <dsp:sp modelId="{AA203C4B-AAFA-4C3D-9E75-A367F104A045}">
      <dsp:nvSpPr>
        <dsp:cNvPr id="0" name=""/>
        <dsp:cNvSpPr/>
      </dsp:nvSpPr>
      <dsp:spPr>
        <a:xfrm>
          <a:off x="0" y="5176558"/>
          <a:ext cx="6646279" cy="162227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en-US" sz="2900" b="0" i="0" kern="1200" dirty="0"/>
            <a:t>It will probably sound something like, “I’m so sorry that this has happened. Here’s what I can do….”</a:t>
          </a:r>
          <a:endParaRPr lang="en-US" sz="2900" kern="1200" dirty="0"/>
        </a:p>
      </dsp:txBody>
      <dsp:txXfrm>
        <a:off x="79193" y="5255751"/>
        <a:ext cx="6487893" cy="14638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CECC2A-5A70-49F8-966E-17D7ED00B0C9}">
      <dsp:nvSpPr>
        <dsp:cNvPr id="0" name=""/>
        <dsp:cNvSpPr/>
      </dsp:nvSpPr>
      <dsp:spPr>
        <a:xfrm>
          <a:off x="0" y="193679"/>
          <a:ext cx="6358597" cy="15701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a:t>As a general rule, PLZ avoid textspeak (abbreviations and acronyms): You may be ROFLOL (rolling on the floor laughing out loud), but your reader may be left wondering WUWT (what's up with that)!</a:t>
          </a:r>
        </a:p>
      </dsp:txBody>
      <dsp:txXfrm>
        <a:off x="76648" y="270327"/>
        <a:ext cx="6205301" cy="1416844"/>
      </dsp:txXfrm>
    </dsp:sp>
    <dsp:sp modelId="{FD9305AF-8C49-4F19-896B-09F75F84BFFB}">
      <dsp:nvSpPr>
        <dsp:cNvPr id="0" name=""/>
        <dsp:cNvSpPr/>
      </dsp:nvSpPr>
      <dsp:spPr>
        <a:xfrm>
          <a:off x="0" y="1827180"/>
          <a:ext cx="6358597" cy="157014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a:t>No slang</a:t>
          </a:r>
        </a:p>
      </dsp:txBody>
      <dsp:txXfrm>
        <a:off x="76648" y="1903828"/>
        <a:ext cx="6205301" cy="1416844"/>
      </dsp:txXfrm>
    </dsp:sp>
    <dsp:sp modelId="{ECFD2044-309C-4A9F-8378-8EF3D47F8FD1}">
      <dsp:nvSpPr>
        <dsp:cNvPr id="0" name=""/>
        <dsp:cNvSpPr/>
      </dsp:nvSpPr>
      <dsp:spPr>
        <a:xfrm>
          <a:off x="0" y="3460680"/>
          <a:ext cx="6358597" cy="157014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a:t>It is a professional email sent in a business setting. </a:t>
          </a:r>
        </a:p>
      </dsp:txBody>
      <dsp:txXfrm>
        <a:off x="76648" y="3537328"/>
        <a:ext cx="6205301" cy="1416844"/>
      </dsp:txXfrm>
    </dsp:sp>
    <dsp:sp modelId="{6C2F26D0-DD27-4420-865A-EFCD2EBB2E7A}">
      <dsp:nvSpPr>
        <dsp:cNvPr id="0" name=""/>
        <dsp:cNvSpPr/>
      </dsp:nvSpPr>
      <dsp:spPr>
        <a:xfrm>
          <a:off x="0" y="5094180"/>
          <a:ext cx="6358597" cy="15701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US" sz="2200" kern="1200"/>
            <a:t>This is not a text</a:t>
          </a:r>
        </a:p>
      </dsp:txBody>
      <dsp:txXfrm>
        <a:off x="76648" y="5170828"/>
        <a:ext cx="6205301" cy="141684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C93AB3-A1E9-4D1A-8289-783E262E7E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4BD871C6-6F98-4394-A612-7CDC92D1BC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9DE2FE49-7B17-4A06-9D93-39971265DE94}"/>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5" name="Footer Placeholder 4">
            <a:extLst>
              <a:ext uri="{FF2B5EF4-FFF2-40B4-BE49-F238E27FC236}">
                <a16:creationId xmlns:a16="http://schemas.microsoft.com/office/drawing/2014/main" xmlns="" id="{1F448DFA-6AA4-439A-BA73-F9E58E1C09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B46077C-A804-4F8B-ABDA-B44ABA1EE14A}"/>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1381382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D2DAC7-473C-4693-8D11-F84D2A7374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02810F5-8CD0-4EFF-A661-1C7C2B0209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CCA85A7-D0FC-4585-B10A-D499FF369F7D}"/>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5" name="Footer Placeholder 4">
            <a:extLst>
              <a:ext uri="{FF2B5EF4-FFF2-40B4-BE49-F238E27FC236}">
                <a16:creationId xmlns:a16="http://schemas.microsoft.com/office/drawing/2014/main" xmlns="" id="{AFBB7716-EF48-4572-842D-ABDFB13BD5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1882790-00D7-4B7B-A2E7-7A781EB6D864}"/>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262481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F91738-CB61-43C2-9B6C-06A48ECFFF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3985A765-B53D-4936-B75B-F4F9BE4A45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5233AC9-379B-4EA8-810C-37C79DB82560}"/>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5" name="Footer Placeholder 4">
            <a:extLst>
              <a:ext uri="{FF2B5EF4-FFF2-40B4-BE49-F238E27FC236}">
                <a16:creationId xmlns:a16="http://schemas.microsoft.com/office/drawing/2014/main" xmlns="" id="{2089A4C3-6570-4281-9D80-ABEC70F2C7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4AA3CCC-9B7C-4B48-A399-11DCB7ED33AC}"/>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2368984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15B4F4-DADC-4FA2-976D-60639C66B7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72FEAD8-B92B-45F9-AE69-6A31030D03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7BB438A0-1356-45FA-AF68-13D536966E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0733B991-8C95-4FC3-AF8C-C0F85551B780}"/>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6" name="Footer Placeholder 5">
            <a:extLst>
              <a:ext uri="{FF2B5EF4-FFF2-40B4-BE49-F238E27FC236}">
                <a16:creationId xmlns:a16="http://schemas.microsoft.com/office/drawing/2014/main" xmlns="" id="{3EDDB3FF-BE0F-4438-BE47-26C81CA47A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84EF4E3-415E-461F-A22D-BD74CD876FC2}"/>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3099125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7CBAFD-9F17-4D06-9CD9-E5B7F004E7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1F83F905-8772-4D78-8D4C-88505078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C2678E37-CF3F-4CB9-8A3F-C9C96863A0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0BFE4220-73D6-4B5E-9BB9-8E56B0D75C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A8179BB7-2C8B-4793-8866-C5556AE0F5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73C82027-17CA-4295-A420-822D1094E412}"/>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8" name="Footer Placeholder 7">
            <a:extLst>
              <a:ext uri="{FF2B5EF4-FFF2-40B4-BE49-F238E27FC236}">
                <a16:creationId xmlns:a16="http://schemas.microsoft.com/office/drawing/2014/main" xmlns="" id="{76C98FA4-0D43-4180-A21B-D18D6558DD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7FBBF53E-1663-4D81-B5F4-9216DBEFD71D}"/>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459979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EFCE4F-4D14-43C3-81BB-3932CB6050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9A443E14-2C3A-48C5-8A3F-D209E3D29DD6}"/>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4" name="Footer Placeholder 3">
            <a:extLst>
              <a:ext uri="{FF2B5EF4-FFF2-40B4-BE49-F238E27FC236}">
                <a16:creationId xmlns:a16="http://schemas.microsoft.com/office/drawing/2014/main" xmlns="" id="{E4D9CC3F-BD9F-490D-85EF-43A2066602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906A688C-0EEF-40D5-8EE2-E328598BBB08}"/>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311148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59C4238-FA42-4949-9CE7-167EEDCB95D1}"/>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3" name="Footer Placeholder 2">
            <a:extLst>
              <a:ext uri="{FF2B5EF4-FFF2-40B4-BE49-F238E27FC236}">
                <a16:creationId xmlns:a16="http://schemas.microsoft.com/office/drawing/2014/main" xmlns="" id="{C833B829-58B5-4F14-8875-7FB8D0FE9E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7D6801E8-1273-4414-A10C-A519E8858E18}"/>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1468325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E4681D-45E4-4ABB-B40C-5B44C5F252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56662ECE-FBD0-44A2-B0D3-572B7D3FB6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B7331325-EA02-4819-A068-0A8EB5DDA2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94144B8-CA28-47A4-AB51-12D6707C4A6D}"/>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6" name="Footer Placeholder 5">
            <a:extLst>
              <a:ext uri="{FF2B5EF4-FFF2-40B4-BE49-F238E27FC236}">
                <a16:creationId xmlns:a16="http://schemas.microsoft.com/office/drawing/2014/main" xmlns="" id="{38622E32-E25C-4C95-990A-A764016469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B3697C0-2EA1-45B2-8D61-5D52E5595143}"/>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1940065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03E7C9-999E-4429-B5C2-1C01F33F57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287D74D-7D82-4E8A-A4AD-7C9C22BF63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F06FBE5-A9E2-4FF0-960F-8DC79B9C35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FB80976-2D2D-40D8-8075-3B101E92C33D}"/>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6" name="Footer Placeholder 5">
            <a:extLst>
              <a:ext uri="{FF2B5EF4-FFF2-40B4-BE49-F238E27FC236}">
                <a16:creationId xmlns:a16="http://schemas.microsoft.com/office/drawing/2014/main" xmlns="" id="{247A9B41-3CC4-424E-B235-CAFC13378A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B10761F-1D81-4C48-9D72-BF7902994BC6}"/>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3584973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6833C6-3D56-4C40-9C7B-D33E10A2CD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A35F541-0616-4139-A467-ABAA569338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2195161-437E-4418-9C4D-2A9127BECEE5}"/>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5" name="Footer Placeholder 4">
            <a:extLst>
              <a:ext uri="{FF2B5EF4-FFF2-40B4-BE49-F238E27FC236}">
                <a16:creationId xmlns:a16="http://schemas.microsoft.com/office/drawing/2014/main" xmlns="" id="{A12E0E6F-FE9C-474A-BD8E-790D6317A4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C126DA2-BA81-4188-BFB1-45D7230300D3}"/>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1918233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0558FBB-55B6-41CA-BDC2-305811D688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01253F7-857D-4BC0-9726-B5102F63B4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E84B32C-42DA-4F62-B1A0-61D9046EBB57}"/>
              </a:ext>
            </a:extLst>
          </p:cNvPr>
          <p:cNvSpPr>
            <a:spLocks noGrp="1"/>
          </p:cNvSpPr>
          <p:nvPr>
            <p:ph type="dt" sz="half" idx="10"/>
          </p:nvPr>
        </p:nvSpPr>
        <p:spPr/>
        <p:txBody>
          <a:bodyPr/>
          <a:lstStyle/>
          <a:p>
            <a:fld id="{1C469D84-126D-4DB9-984F-5EEC160A7560}" type="datetimeFigureOut">
              <a:rPr lang="en-US" smtClean="0"/>
              <a:t>4/13/21</a:t>
            </a:fld>
            <a:endParaRPr lang="en-US"/>
          </a:p>
        </p:txBody>
      </p:sp>
      <p:sp>
        <p:nvSpPr>
          <p:cNvPr id="5" name="Footer Placeholder 4">
            <a:extLst>
              <a:ext uri="{FF2B5EF4-FFF2-40B4-BE49-F238E27FC236}">
                <a16:creationId xmlns:a16="http://schemas.microsoft.com/office/drawing/2014/main" xmlns="" id="{D7232BDC-F88D-45FD-A12A-44DE8D08F4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EE6A184-C1B9-4BC7-ADA9-73F7C4C25109}"/>
              </a:ext>
            </a:extLst>
          </p:cNvPr>
          <p:cNvSpPr>
            <a:spLocks noGrp="1"/>
          </p:cNvSpPr>
          <p:nvPr>
            <p:ph type="sldNum" sz="quarter" idx="12"/>
          </p:nvPr>
        </p:nvSpPr>
        <p:spPr/>
        <p:txBody>
          <a:bodyPr/>
          <a:lstStyle/>
          <a:p>
            <a:fld id="{FF075301-00F5-4B1F-A36D-A8B2D1D4A221}" type="slidenum">
              <a:rPr lang="en-US" smtClean="0"/>
              <a:t>‹#›</a:t>
            </a:fld>
            <a:endParaRPr lang="en-US"/>
          </a:p>
        </p:txBody>
      </p:sp>
    </p:spTree>
    <p:extLst>
      <p:ext uri="{BB962C8B-B14F-4D97-AF65-F5344CB8AC3E}">
        <p14:creationId xmlns:p14="http://schemas.microsoft.com/office/powerpoint/2010/main" val="42479927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51E3AE7-3760-401B-8E42-CE1FD03583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2ED6B32B-724F-484D-B2E3-4D05900237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0832B61-229C-4718-84A3-6CBE9E0E86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469D84-126D-4DB9-984F-5EEC160A7560}" type="datetimeFigureOut">
              <a:rPr lang="en-US" smtClean="0"/>
              <a:t>4/13/21</a:t>
            </a:fld>
            <a:endParaRPr lang="en-US"/>
          </a:p>
        </p:txBody>
      </p:sp>
      <p:sp>
        <p:nvSpPr>
          <p:cNvPr id="5" name="Footer Placeholder 4">
            <a:extLst>
              <a:ext uri="{FF2B5EF4-FFF2-40B4-BE49-F238E27FC236}">
                <a16:creationId xmlns:a16="http://schemas.microsoft.com/office/drawing/2014/main" xmlns="" id="{F736496E-DC92-4304-AE52-34236FDE2E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3B70F60E-6832-417F-8E09-DF0661E18A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075301-00F5-4B1F-A36D-A8B2D1D4A221}" type="slidenum">
              <a:rPr lang="en-US" smtClean="0"/>
              <a:t>‹#›</a:t>
            </a:fld>
            <a:endParaRPr lang="en-US"/>
          </a:p>
        </p:txBody>
      </p:sp>
    </p:spTree>
    <p:extLst>
      <p:ext uri="{BB962C8B-B14F-4D97-AF65-F5344CB8AC3E}">
        <p14:creationId xmlns:p14="http://schemas.microsoft.com/office/powerpoint/2010/main" val="1334972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74426AB7-D619-4515-962A-BC83909EC0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08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DE47DF98-723F-4AAC-ABCF-CACBC438F7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xmlns="" id="{EA29FC7C-9308-4FDE-8DCA-405668055B0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rgbClr val="7089A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6C651B18-8C24-4A8D-B8EA-D8FBD756B841}"/>
              </a:ext>
            </a:extLst>
          </p:cNvPr>
          <p:cNvSpPr>
            <a:spLocks noGrp="1"/>
          </p:cNvSpPr>
          <p:nvPr>
            <p:ph type="title"/>
          </p:nvPr>
        </p:nvSpPr>
        <p:spPr>
          <a:xfrm>
            <a:off x="1109980" y="4277356"/>
            <a:ext cx="9966960" cy="1560320"/>
          </a:xfrm>
        </p:spPr>
        <p:txBody>
          <a:bodyPr vert="horz" lIns="91440" tIns="45720" rIns="91440" bIns="45720" rtlCol="0" anchor="b">
            <a:normAutofit fontScale="90000"/>
          </a:bodyPr>
          <a:lstStyle/>
          <a:p>
            <a:pPr algn="ctr"/>
            <a:r>
              <a:rPr lang="en-US" sz="5800" dirty="0"/>
              <a:t>Soft Skills </a:t>
            </a:r>
            <a:br>
              <a:rPr lang="en-US" sz="5800" dirty="0"/>
            </a:br>
            <a:r>
              <a:rPr lang="en-US" sz="5800" dirty="0"/>
              <a:t>David Scott, CBET</a:t>
            </a:r>
          </a:p>
        </p:txBody>
      </p:sp>
      <p:pic>
        <p:nvPicPr>
          <p:cNvPr id="7" name="Content Placeholder 6" descr="Logo&#10;&#10;Description automatically generated">
            <a:extLst>
              <a:ext uri="{FF2B5EF4-FFF2-40B4-BE49-F238E27FC236}">
                <a16:creationId xmlns:a16="http://schemas.microsoft.com/office/drawing/2014/main" xmlns="" id="{FD9F1E07-F02C-4E70-A09B-AB94172396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4482" y="937156"/>
            <a:ext cx="11017955" cy="3103979"/>
          </a:xfrm>
        </p:spPr>
      </p:pic>
    </p:spTree>
    <p:extLst>
      <p:ext uri="{BB962C8B-B14F-4D97-AF65-F5344CB8AC3E}">
        <p14:creationId xmlns:p14="http://schemas.microsoft.com/office/powerpoint/2010/main" val="2497772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E9F7171-B9A4-4B79-989D-ED366B6280E7}"/>
              </a:ext>
            </a:extLst>
          </p:cNvPr>
          <p:cNvSpPr>
            <a:spLocks noGrp="1"/>
          </p:cNvSpPr>
          <p:nvPr>
            <p:ph type="title"/>
          </p:nvPr>
        </p:nvSpPr>
        <p:spPr>
          <a:xfrm>
            <a:off x="686834" y="1153572"/>
            <a:ext cx="3200400" cy="4461163"/>
          </a:xfrm>
        </p:spPr>
        <p:txBody>
          <a:bodyPr>
            <a:normAutofit/>
          </a:bodyPr>
          <a:lstStyle/>
          <a:p>
            <a:r>
              <a:rPr lang="en-US">
                <a:solidFill>
                  <a:srgbClr val="FFFFFF"/>
                </a:solidFill>
              </a:rPr>
              <a:t>A little about me</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6F64DDAB-5A0C-4F87-930F-16CF5C853F11}"/>
              </a:ext>
            </a:extLst>
          </p:cNvPr>
          <p:cNvSpPr>
            <a:spLocks noGrp="1"/>
          </p:cNvSpPr>
          <p:nvPr>
            <p:ph idx="1"/>
          </p:nvPr>
        </p:nvSpPr>
        <p:spPr>
          <a:xfrm>
            <a:off x="4461376" y="1153572"/>
            <a:ext cx="6906491" cy="5585619"/>
          </a:xfrm>
        </p:spPr>
        <p:txBody>
          <a:bodyPr anchor="ctr">
            <a:normAutofit lnSpcReduction="10000"/>
          </a:bodyPr>
          <a:lstStyle/>
          <a:p>
            <a:r>
              <a:rPr lang="en-US" altLang="en-US" sz="2200" dirty="0"/>
              <a:t>Started as a student in Biomed in 1989</a:t>
            </a:r>
          </a:p>
          <a:p>
            <a:r>
              <a:rPr lang="en-US" altLang="en-US" sz="2200" dirty="0"/>
              <a:t>Started Colorado Association of Biomedical Equipment Technicians (CABMET) CBET Study Group in 2004</a:t>
            </a:r>
          </a:p>
          <a:p>
            <a:r>
              <a:rPr lang="en-US" altLang="en-US" sz="2200" dirty="0"/>
              <a:t>2009 AAMI/GE Biomed of the Year</a:t>
            </a:r>
          </a:p>
          <a:p>
            <a:r>
              <a:rPr lang="en-US" altLang="en-US" sz="2200" dirty="0"/>
              <a:t>Member of </a:t>
            </a:r>
            <a:r>
              <a:rPr lang="en-US" altLang="en-US" sz="2200" dirty="0" smtClean="0"/>
              <a:t>2012 MD </a:t>
            </a:r>
            <a:r>
              <a:rPr lang="en-US" altLang="en-US" sz="2200" dirty="0"/>
              <a:t>Publishing Department of the Year</a:t>
            </a:r>
          </a:p>
          <a:p>
            <a:r>
              <a:rPr lang="en-US" altLang="en-US" sz="2200" dirty="0"/>
              <a:t>Featured as </a:t>
            </a:r>
            <a:r>
              <a:rPr lang="en-US" altLang="en-US" sz="2200" dirty="0" smtClean="0"/>
              <a:t>“Tech </a:t>
            </a:r>
            <a:r>
              <a:rPr lang="en-US" altLang="en-US" sz="2200" dirty="0"/>
              <a:t>of the </a:t>
            </a:r>
            <a:r>
              <a:rPr lang="en-US" altLang="en-US" sz="2200" dirty="0" smtClean="0"/>
              <a:t>Month” </a:t>
            </a:r>
            <a:r>
              <a:rPr lang="en-US" altLang="en-US" sz="2200" dirty="0"/>
              <a:t>in </a:t>
            </a:r>
            <a:r>
              <a:rPr lang="en-US" altLang="en-US" sz="2200" i="1" dirty="0"/>
              <a:t>Medical Dealer </a:t>
            </a:r>
            <a:r>
              <a:rPr lang="en-US" altLang="en-US" sz="2200" dirty="0"/>
              <a:t>Magazine</a:t>
            </a:r>
          </a:p>
          <a:p>
            <a:r>
              <a:rPr lang="en-US" altLang="en-US" sz="2200" dirty="0"/>
              <a:t>Served as CABMET President, Vice President, Board Member</a:t>
            </a:r>
          </a:p>
          <a:p>
            <a:r>
              <a:rPr lang="en-US" altLang="en-US" sz="2200" dirty="0"/>
              <a:t>Provided CBET Review at MD Expo</a:t>
            </a:r>
          </a:p>
          <a:p>
            <a:r>
              <a:rPr lang="en-US" altLang="en-US" sz="2200" dirty="0"/>
              <a:t>AAMI CBET Review Presenter</a:t>
            </a:r>
          </a:p>
          <a:p>
            <a:r>
              <a:rPr lang="en-US" altLang="en-US" sz="2200" dirty="0"/>
              <a:t>A.S. Degree in Sports Medicine Technology</a:t>
            </a:r>
          </a:p>
          <a:p>
            <a:r>
              <a:rPr lang="en-US" altLang="en-US" sz="2200" dirty="0"/>
              <a:t>Military trained BMET (US Army) </a:t>
            </a:r>
          </a:p>
          <a:p>
            <a:r>
              <a:rPr lang="en-US" altLang="en-US" sz="2200" dirty="0"/>
              <a:t>Employed as a Senior Biomedical Technician at </a:t>
            </a:r>
            <a:r>
              <a:rPr lang="en-US" altLang="en-US" sz="2200" dirty="0" err="1" smtClean="0"/>
              <a:t>UCHealth</a:t>
            </a:r>
            <a:endParaRPr lang="en-US" altLang="en-US" sz="2200" dirty="0"/>
          </a:p>
          <a:p>
            <a:pPr marL="0" indent="0">
              <a:buNone/>
            </a:pPr>
            <a:endParaRPr lang="en-US" altLang="en-US" sz="2200" dirty="0"/>
          </a:p>
          <a:p>
            <a:endParaRPr lang="en-US" altLang="en-US" sz="2200" dirty="0"/>
          </a:p>
          <a:p>
            <a:pPr>
              <a:buNone/>
            </a:pPr>
            <a:endParaRPr lang="en-US" altLang="en-US" sz="2200" dirty="0"/>
          </a:p>
          <a:p>
            <a:pPr marL="0" indent="0">
              <a:buNone/>
            </a:pPr>
            <a:endParaRPr lang="en-US" sz="2200" dirty="0"/>
          </a:p>
        </p:txBody>
      </p:sp>
    </p:spTree>
    <p:extLst>
      <p:ext uri="{BB962C8B-B14F-4D97-AF65-F5344CB8AC3E}">
        <p14:creationId xmlns:p14="http://schemas.microsoft.com/office/powerpoint/2010/main" val="4256036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67F2C1A-1781-451C-84F1-67C5155E7042}"/>
              </a:ext>
            </a:extLst>
          </p:cNvPr>
          <p:cNvSpPr>
            <a:spLocks noGrp="1"/>
          </p:cNvSpPr>
          <p:nvPr>
            <p:ph type="title"/>
          </p:nvPr>
        </p:nvSpPr>
        <p:spPr>
          <a:xfrm>
            <a:off x="686834" y="1153572"/>
            <a:ext cx="3200400" cy="4461163"/>
          </a:xfrm>
        </p:spPr>
        <p:txBody>
          <a:bodyPr>
            <a:normAutofit/>
          </a:bodyPr>
          <a:lstStyle/>
          <a:p>
            <a:r>
              <a:rPr lang="en-US">
                <a:solidFill>
                  <a:srgbClr val="FFFFFF"/>
                </a:solidFill>
              </a:rPr>
              <a:t>Topics Covered</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42F41A81-E50E-4DDC-ACCD-020B29F1570A}"/>
              </a:ext>
            </a:extLst>
          </p:cNvPr>
          <p:cNvSpPr>
            <a:spLocks noGrp="1"/>
          </p:cNvSpPr>
          <p:nvPr>
            <p:ph idx="1"/>
          </p:nvPr>
        </p:nvSpPr>
        <p:spPr>
          <a:xfrm>
            <a:off x="4447308" y="591344"/>
            <a:ext cx="6906491" cy="5585619"/>
          </a:xfrm>
        </p:spPr>
        <p:txBody>
          <a:bodyPr anchor="ctr">
            <a:normAutofi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Customer Service</a:t>
            </a:r>
          </a:p>
          <a:p>
            <a:r>
              <a:rPr lang="en-US" dirty="0">
                <a:latin typeface="Calibri" panose="020F0502020204030204" pitchFamily="34" charset="0"/>
                <a:ea typeface="Calibri" panose="020F0502020204030204" pitchFamily="34" charset="0"/>
                <a:cs typeface="Times New Roman" panose="02020603050405020304" pitchFamily="18" charset="0"/>
              </a:rPr>
              <a:t>HEAT</a:t>
            </a:r>
          </a:p>
          <a:p>
            <a:r>
              <a:rPr lang="en-US" dirty="0">
                <a:effectLst/>
                <a:latin typeface="Calibri" panose="020F0502020204030204" pitchFamily="34" charset="0"/>
                <a:ea typeface="Calibri" panose="020F0502020204030204" pitchFamily="34" charset="0"/>
                <a:cs typeface="Times New Roman" panose="02020603050405020304" pitchFamily="18" charset="0"/>
              </a:rPr>
              <a:t>AIDET</a:t>
            </a:r>
          </a:p>
          <a:p>
            <a:r>
              <a:rPr lang="en-US" dirty="0">
                <a:effectLst/>
                <a:latin typeface="Calibri" panose="020F0502020204030204" pitchFamily="34" charset="0"/>
                <a:ea typeface="Calibri" panose="020F0502020204030204" pitchFamily="34" charset="0"/>
                <a:cs typeface="Times New Roman" panose="02020603050405020304" pitchFamily="18" charset="0"/>
              </a:rPr>
              <a:t>Work Order Management</a:t>
            </a:r>
          </a:p>
          <a:p>
            <a:r>
              <a:rPr lang="en-US" dirty="0">
                <a:effectLst/>
                <a:latin typeface="Calibri" panose="020F0502020204030204" pitchFamily="34" charset="0"/>
                <a:ea typeface="Calibri" panose="020F0502020204030204" pitchFamily="34" charset="0"/>
                <a:cs typeface="Times New Roman" panose="02020603050405020304" pitchFamily="18" charset="0"/>
              </a:rPr>
              <a:t>Professional Emails</a:t>
            </a:r>
          </a:p>
          <a:p>
            <a:r>
              <a:rPr lang="en-US" dirty="0">
                <a:effectLst/>
                <a:latin typeface="Calibri" panose="020F0502020204030204" pitchFamily="34" charset="0"/>
                <a:ea typeface="Calibri" panose="020F0502020204030204" pitchFamily="34" charset="0"/>
                <a:cs typeface="Times New Roman" panose="02020603050405020304" pitchFamily="18" charset="0"/>
              </a:rPr>
              <a:t>Professionalism</a:t>
            </a:r>
            <a:endParaRPr lang="en-US" dirty="0"/>
          </a:p>
        </p:txBody>
      </p:sp>
    </p:spTree>
    <p:extLst>
      <p:ext uri="{BB962C8B-B14F-4D97-AF65-F5344CB8AC3E}">
        <p14:creationId xmlns:p14="http://schemas.microsoft.com/office/powerpoint/2010/main" val="1814013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91E6B63-7CCE-4576-8DB2-17B469E3591D}"/>
              </a:ext>
            </a:extLst>
          </p:cNvPr>
          <p:cNvSpPr>
            <a:spLocks noGrp="1"/>
          </p:cNvSpPr>
          <p:nvPr>
            <p:ph type="title"/>
          </p:nvPr>
        </p:nvSpPr>
        <p:spPr>
          <a:xfrm>
            <a:off x="686834" y="1153572"/>
            <a:ext cx="3200400" cy="4461163"/>
          </a:xfrm>
        </p:spPr>
        <p:txBody>
          <a:bodyPr>
            <a:normAutofit/>
          </a:bodyPr>
          <a:lstStyle/>
          <a:p>
            <a:r>
              <a:rPr lang="en-US">
                <a:solidFill>
                  <a:srgbClr val="FFFFFF"/>
                </a:solidFill>
              </a:rPr>
              <a:t>Customer Service</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501D0123-6B98-4FAE-85D5-AE6813D96784}"/>
              </a:ext>
            </a:extLst>
          </p:cNvPr>
          <p:cNvSpPr>
            <a:spLocks noGrp="1"/>
          </p:cNvSpPr>
          <p:nvPr>
            <p:ph idx="1"/>
          </p:nvPr>
        </p:nvSpPr>
        <p:spPr>
          <a:xfrm>
            <a:off x="4447308" y="591344"/>
            <a:ext cx="6906491" cy="5585619"/>
          </a:xfrm>
        </p:spPr>
        <p:txBody>
          <a:bodyPr anchor="ctr">
            <a:normAutofit/>
          </a:bodyPr>
          <a:lstStyle/>
          <a:p>
            <a:r>
              <a:rPr lang="en-US" spc="-5">
                <a:effectLst/>
                <a:ea typeface="Times New Roman" panose="02020603050405020304" pitchFamily="18" charset="0"/>
                <a:cs typeface="Times New Roman" panose="02020603050405020304" pitchFamily="18" charset="0"/>
              </a:rPr>
              <a:t>Customer service skills are often described as things like “being a people person” </a:t>
            </a:r>
          </a:p>
          <a:p>
            <a:r>
              <a:rPr lang="en-US" spc="-5">
                <a:ea typeface="Times New Roman" panose="02020603050405020304" pitchFamily="18" charset="0"/>
                <a:cs typeface="Times New Roman" panose="02020603050405020304" pitchFamily="18" charset="0"/>
              </a:rPr>
              <a:t>B</a:t>
            </a:r>
            <a:r>
              <a:rPr lang="en-US" spc="-5">
                <a:effectLst/>
                <a:ea typeface="Times New Roman" panose="02020603050405020304" pitchFamily="18" charset="0"/>
                <a:cs typeface="Times New Roman" panose="02020603050405020304" pitchFamily="18" charset="0"/>
              </a:rPr>
              <a:t>eing a people person isn’t a skill — it’s a trait — it’s not something you can develop. </a:t>
            </a:r>
          </a:p>
          <a:p>
            <a:r>
              <a:rPr lang="en-US" spc="-5">
                <a:ea typeface="Times New Roman" panose="02020603050405020304" pitchFamily="18" charset="0"/>
                <a:cs typeface="Times New Roman" panose="02020603050405020304" pitchFamily="18" charset="0"/>
              </a:rPr>
              <a:t>Here’s a list of </a:t>
            </a:r>
            <a:r>
              <a:rPr lang="en-US" spc="-5">
                <a:effectLst/>
                <a:ea typeface="Times New Roman" panose="02020603050405020304" pitchFamily="18" charset="0"/>
                <a:cs typeface="Times New Roman" panose="02020603050405020304" pitchFamily="18" charset="0"/>
              </a:rPr>
              <a:t>skills — not traits — that are both developable and observable.</a:t>
            </a:r>
            <a:endParaRPr lang="en-US">
              <a:effectLst/>
              <a:ea typeface="Calibri" panose="020F0502020204030204" pitchFamily="34" charset="0"/>
              <a:cs typeface="Times New Roman" panose="02020603050405020304" pitchFamily="18" charset="0"/>
            </a:endParaRPr>
          </a:p>
          <a:p>
            <a:endParaRPr lang="en-US">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93914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1855B69-ADA8-42A0-B752-5C72189927D6}"/>
              </a:ext>
            </a:extLst>
          </p:cNvPr>
          <p:cNvSpPr>
            <a:spLocks noGrp="1"/>
          </p:cNvSpPr>
          <p:nvPr>
            <p:ph type="title"/>
          </p:nvPr>
        </p:nvSpPr>
        <p:spPr>
          <a:xfrm>
            <a:off x="686834" y="1153572"/>
            <a:ext cx="3200400" cy="4461163"/>
          </a:xfrm>
        </p:spPr>
        <p:txBody>
          <a:bodyPr>
            <a:normAutofit/>
          </a:bodyPr>
          <a:lstStyle/>
          <a:p>
            <a:r>
              <a:rPr lang="en-US" spc="15">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Patience</a:t>
            </a:r>
            <a:r>
              <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r>
            <a:br>
              <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n-US">
              <a:solidFill>
                <a:srgbClr val="FFFFFF"/>
              </a:solidFill>
            </a:endParaRP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B2CE0325-0D45-421D-B094-C62950AD80DE}"/>
              </a:ext>
            </a:extLst>
          </p:cNvPr>
          <p:cNvSpPr>
            <a:spLocks noGrp="1"/>
          </p:cNvSpPr>
          <p:nvPr>
            <p:ph idx="1"/>
          </p:nvPr>
        </p:nvSpPr>
        <p:spPr>
          <a:xfrm>
            <a:off x="4447308" y="591344"/>
            <a:ext cx="6906491" cy="5585619"/>
          </a:xfrm>
        </p:spPr>
        <p:txBody>
          <a:bodyPr anchor="ctr">
            <a:normAutofit/>
          </a:bodyPr>
          <a:lstStyle/>
          <a:p>
            <a:pPr marL="0" marR="0">
              <a:spcBef>
                <a:spcPts val="0"/>
              </a:spcBef>
              <a:spcAft>
                <a:spcPts val="1725"/>
              </a:spcAft>
            </a:pPr>
            <a:r>
              <a:rPr lang="en-US" sz="2600" spc="-5">
                <a:ea typeface="Times New Roman" panose="02020603050405020304" pitchFamily="18" charset="0"/>
                <a:cs typeface="Times New Roman" panose="02020603050405020304" pitchFamily="18" charset="0"/>
              </a:rPr>
              <a:t>C</a:t>
            </a:r>
            <a:r>
              <a:rPr lang="en-US" sz="2600" spc="-5">
                <a:effectLst/>
                <a:ea typeface="Times New Roman" panose="02020603050405020304" pitchFamily="18" charset="0"/>
                <a:cs typeface="Times New Roman" panose="02020603050405020304" pitchFamily="18" charset="0"/>
              </a:rPr>
              <a:t>ustomers who reach out to Biomed are often confused and frustrated.</a:t>
            </a:r>
          </a:p>
          <a:p>
            <a:pPr marL="0" marR="0">
              <a:spcBef>
                <a:spcPts val="0"/>
              </a:spcBef>
              <a:spcAft>
                <a:spcPts val="1725"/>
              </a:spcAft>
            </a:pPr>
            <a:r>
              <a:rPr lang="en-US" sz="2600" spc="-5">
                <a:effectLst/>
                <a:ea typeface="Times New Roman" panose="02020603050405020304" pitchFamily="18" charset="0"/>
                <a:cs typeface="Times New Roman" panose="02020603050405020304" pitchFamily="18" charset="0"/>
              </a:rPr>
              <a:t>Being listened to and handled with patience goes a long way in helping customers feel like you’re going to alleviate their current frustrations.</a:t>
            </a:r>
            <a:endParaRPr lang="en-US" sz="2600">
              <a:effectLst/>
              <a:ea typeface="Calibri" panose="020F0502020204030204" pitchFamily="34" charset="0"/>
              <a:cs typeface="Times New Roman" panose="02020603050405020304" pitchFamily="18" charset="0"/>
            </a:endParaRPr>
          </a:p>
          <a:p>
            <a:pPr marL="0" marR="0">
              <a:spcBef>
                <a:spcPts val="0"/>
              </a:spcBef>
              <a:spcAft>
                <a:spcPts val="1725"/>
              </a:spcAft>
            </a:pPr>
            <a:r>
              <a:rPr lang="en-US" sz="2600" spc="-5">
                <a:ea typeface="Times New Roman" panose="02020603050405020304" pitchFamily="18" charset="0"/>
                <a:cs typeface="Times New Roman" panose="02020603050405020304" pitchFamily="18" charset="0"/>
              </a:rPr>
              <a:t>P</a:t>
            </a:r>
            <a:r>
              <a:rPr lang="en-US" sz="2600" spc="-5">
                <a:effectLst/>
                <a:ea typeface="Times New Roman" panose="02020603050405020304" pitchFamily="18" charset="0"/>
                <a:cs typeface="Times New Roman" panose="02020603050405020304" pitchFamily="18" charset="0"/>
              </a:rPr>
              <a:t>atience among customer service teams is also important because great service beats fast service every single time. </a:t>
            </a:r>
          </a:p>
          <a:p>
            <a:pPr marL="0" marR="0">
              <a:spcBef>
                <a:spcPts val="0"/>
              </a:spcBef>
              <a:spcAft>
                <a:spcPts val="1725"/>
              </a:spcAft>
            </a:pPr>
            <a:r>
              <a:rPr lang="en-US" sz="2600" spc="-5">
                <a:effectLst/>
                <a:ea typeface="Times New Roman" panose="02020603050405020304" pitchFamily="18" charset="0"/>
                <a:cs typeface="Times New Roman" panose="02020603050405020304" pitchFamily="18" charset="0"/>
              </a:rPr>
              <a:t>If you deal with customers on a daily basis, be sure to stay patient when they come to you stumped and frustrated, but also be sure to take the time to truly figure out what they truly need.</a:t>
            </a:r>
            <a:endParaRPr lang="en-US" sz="2600">
              <a:effectLst/>
              <a:ea typeface="Calibri" panose="020F0502020204030204" pitchFamily="34" charset="0"/>
              <a:cs typeface="Times New Roman" panose="02020603050405020304" pitchFamily="18" charset="0"/>
            </a:endParaRPr>
          </a:p>
          <a:p>
            <a:endParaRPr lang="en-US" sz="2600"/>
          </a:p>
        </p:txBody>
      </p:sp>
    </p:spTree>
    <p:extLst>
      <p:ext uri="{BB962C8B-B14F-4D97-AF65-F5344CB8AC3E}">
        <p14:creationId xmlns:p14="http://schemas.microsoft.com/office/powerpoint/2010/main" val="2979184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EA3BC44-C566-4D88-BE83-E47457CE4E1F}"/>
              </a:ext>
            </a:extLst>
          </p:cNvPr>
          <p:cNvSpPr>
            <a:spLocks noGrp="1"/>
          </p:cNvSpPr>
          <p:nvPr>
            <p:ph type="title"/>
          </p:nvPr>
        </p:nvSpPr>
        <p:spPr>
          <a:xfrm>
            <a:off x="686834" y="1153572"/>
            <a:ext cx="3200400" cy="4461163"/>
          </a:xfrm>
        </p:spPr>
        <p:txBody>
          <a:bodyPr>
            <a:normAutofit/>
          </a:bodyPr>
          <a:lstStyle/>
          <a:p>
            <a:r>
              <a:rPr lang="en-US" sz="3700" spc="15">
                <a:solidFill>
                  <a:srgbClr val="FFFFFF"/>
                </a:solidFill>
                <a:latin typeface="Helvetica" panose="020B0604020202020204" pitchFamily="34" charset="0"/>
                <a:ea typeface="Times New Roman" panose="02020603050405020304" pitchFamily="18" charset="0"/>
                <a:cs typeface="Times New Roman" panose="02020603050405020304" pitchFamily="18" charset="0"/>
              </a:rPr>
              <a:t>C</a:t>
            </a:r>
            <a:r>
              <a:rPr lang="en-US" sz="3700" spc="15">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ommunicate Clearly</a:t>
            </a:r>
            <a:r>
              <a:rPr lang="en-US" sz="37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r>
            <a:br>
              <a:rPr lang="en-US" sz="37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n-US" sz="3700">
              <a:solidFill>
                <a:srgbClr val="FFFFFF"/>
              </a:solidFill>
            </a:endParaRP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348B9569-FA6F-4AF0-911C-626860437055}"/>
              </a:ext>
            </a:extLst>
          </p:cNvPr>
          <p:cNvSpPr>
            <a:spLocks noGrp="1"/>
          </p:cNvSpPr>
          <p:nvPr>
            <p:ph idx="1"/>
          </p:nvPr>
        </p:nvSpPr>
        <p:spPr>
          <a:xfrm>
            <a:off x="4447308" y="591344"/>
            <a:ext cx="6906491" cy="5585619"/>
          </a:xfrm>
        </p:spPr>
        <p:txBody>
          <a:bodyPr anchor="ctr">
            <a:normAutofit/>
          </a:bodyPr>
          <a:lstStyle/>
          <a:p>
            <a:pPr marL="0" marR="0">
              <a:spcBef>
                <a:spcPts val="0"/>
              </a:spcBef>
              <a:spcAft>
                <a:spcPts val="1725"/>
              </a:spcAft>
            </a:pPr>
            <a:r>
              <a:rPr lang="en-US" sz="2400" spc="-5" dirty="0">
                <a:ea typeface="Times New Roman" panose="02020603050405020304" pitchFamily="18" charset="0"/>
                <a:cs typeface="Times New Roman" panose="02020603050405020304" pitchFamily="18" charset="0"/>
              </a:rPr>
              <a:t>B</a:t>
            </a:r>
            <a:r>
              <a:rPr lang="en-US" sz="2400" spc="-5" dirty="0">
                <a:effectLst/>
                <a:ea typeface="Times New Roman" panose="02020603050405020304" pitchFamily="18" charset="0"/>
                <a:cs typeface="Times New Roman" panose="02020603050405020304" pitchFamily="18" charset="0"/>
              </a:rPr>
              <a:t>e mindful of how some of your communication habits translate to customers, it’s best to err on the side of caution whenever you find yourself questioning a situation.</a:t>
            </a:r>
            <a:endParaRPr lang="en-US" sz="2400">
              <a:effectLst/>
              <a:ea typeface="Calibri" panose="020F0502020204030204" pitchFamily="34" charset="0"/>
              <a:cs typeface="Times New Roman" panose="02020603050405020304" pitchFamily="18" charset="0"/>
            </a:endParaRPr>
          </a:p>
          <a:p>
            <a:pPr marL="0" marR="0">
              <a:spcBef>
                <a:spcPts val="0"/>
              </a:spcBef>
              <a:spcAft>
                <a:spcPts val="1725"/>
              </a:spcAft>
            </a:pPr>
            <a:r>
              <a:rPr lang="en-US" sz="2400" spc="-5" dirty="0">
                <a:ea typeface="Times New Roman" panose="02020603050405020304" pitchFamily="18" charset="0"/>
                <a:cs typeface="Times New Roman" panose="02020603050405020304" pitchFamily="18" charset="0"/>
              </a:rPr>
              <a:t>Y</a:t>
            </a:r>
            <a:r>
              <a:rPr lang="en-US" sz="2400" spc="-5" dirty="0">
                <a:effectLst/>
                <a:ea typeface="Times New Roman" panose="02020603050405020304" pitchFamily="18" charset="0"/>
                <a:cs typeface="Times New Roman" panose="02020603050405020304" pitchFamily="18" charset="0"/>
              </a:rPr>
              <a:t>ou need to be cautious about how communication habits translate to customers.</a:t>
            </a:r>
            <a:endParaRPr lang="en-US" sz="2400" spc="-5">
              <a:effectLst/>
              <a:ea typeface="Times New Roman" panose="02020603050405020304" pitchFamily="18" charset="0"/>
              <a:cs typeface="Times New Roman" panose="02020603050405020304" pitchFamily="18" charset="0"/>
            </a:endParaRPr>
          </a:p>
          <a:p>
            <a:pPr marL="0" marR="0">
              <a:spcBef>
                <a:spcPts val="0"/>
              </a:spcBef>
              <a:spcAft>
                <a:spcPts val="1725"/>
              </a:spcAft>
            </a:pPr>
            <a:r>
              <a:rPr lang="en-US" sz="2400" spc="-5" dirty="0">
                <a:effectLst/>
                <a:ea typeface="Times New Roman" panose="02020603050405020304" pitchFamily="18" charset="0"/>
                <a:cs typeface="Times New Roman" panose="02020603050405020304" pitchFamily="18" charset="0"/>
              </a:rPr>
              <a:t>When it comes to important points that you need to relay clearly to customers, keep it simple and leave nothing to doubt.</a:t>
            </a:r>
            <a:endParaRPr lang="en-US" sz="2400" spc="-5">
              <a:effectLst/>
              <a:ea typeface="Times New Roman" panose="02020603050405020304" pitchFamily="18" charset="0"/>
              <a:cs typeface="Times New Roman" panose="02020603050405020304" pitchFamily="18" charset="0"/>
            </a:endParaRPr>
          </a:p>
          <a:p>
            <a:pPr marL="0" marR="0">
              <a:spcBef>
                <a:spcPts val="0"/>
              </a:spcBef>
              <a:spcAft>
                <a:spcPts val="1725"/>
              </a:spcAft>
            </a:pPr>
            <a:r>
              <a:rPr lang="en-US" sz="2400" spc="-5" dirty="0">
                <a:effectLst/>
                <a:ea typeface="Times New Roman" panose="02020603050405020304" pitchFamily="18" charset="0"/>
                <a:cs typeface="Times New Roman" panose="02020603050405020304" pitchFamily="18" charset="0"/>
              </a:rPr>
              <a:t>For example, once I went to get work done on my car, I was told by an employee that if I wanted an oil change, it would be “included” in my final bill.</a:t>
            </a:r>
            <a:endParaRPr lang="en-US" sz="2400">
              <a:effectLst/>
              <a:ea typeface="Calibri" panose="020F0502020204030204" pitchFamily="34" charset="0"/>
              <a:cs typeface="Times New Roman" panose="02020603050405020304" pitchFamily="18" charset="0"/>
            </a:endParaRPr>
          </a:p>
          <a:p>
            <a:pPr marL="0" marR="0">
              <a:spcBef>
                <a:spcPts val="0"/>
              </a:spcBef>
              <a:spcAft>
                <a:spcPts val="1725"/>
              </a:spcAft>
            </a:pPr>
            <a:r>
              <a:rPr lang="en-US" sz="2400" spc="-5" dirty="0">
                <a:effectLst/>
                <a:ea typeface="Times New Roman" panose="02020603050405020304" pitchFamily="18" charset="0"/>
                <a:cs typeface="Times New Roman" panose="02020603050405020304" pitchFamily="18" charset="0"/>
              </a:rPr>
              <a:t>I thought that meant I’d be getting it for </a:t>
            </a:r>
            <a:r>
              <a:rPr lang="en-US" sz="2400" i="1" spc="-5" dirty="0">
                <a:effectLst/>
                <a:ea typeface="Times New Roman" panose="02020603050405020304" pitchFamily="18" charset="0"/>
                <a:cs typeface="Times New Roman" panose="02020603050405020304" pitchFamily="18" charset="0"/>
              </a:rPr>
              <a:t>free</a:t>
            </a:r>
            <a:r>
              <a:rPr lang="en-US" sz="2400" spc="-5" dirty="0">
                <a:effectLst/>
                <a:ea typeface="Times New Roman" panose="02020603050405020304" pitchFamily="18" charset="0"/>
                <a:cs typeface="Times New Roman" panose="02020603050405020304" pitchFamily="18" charset="0"/>
              </a:rPr>
              <a:t>, yet as it turns out, that wasn’t the case</a:t>
            </a:r>
            <a:r>
              <a:rPr lang="en-US" sz="2400" spc="-5">
                <a:effectLst/>
                <a:ea typeface="Times New Roman" panose="02020603050405020304" pitchFamily="18" charset="0"/>
                <a:cs typeface="Times New Roman" panose="02020603050405020304" pitchFamily="18" charset="0"/>
              </a:rPr>
              <a:t>.</a:t>
            </a:r>
            <a:endParaRPr lang="en-US" sz="2400"/>
          </a:p>
        </p:txBody>
      </p:sp>
    </p:spTree>
    <p:extLst>
      <p:ext uri="{BB962C8B-B14F-4D97-AF65-F5344CB8AC3E}">
        <p14:creationId xmlns:p14="http://schemas.microsoft.com/office/powerpoint/2010/main" val="126787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3F567EF-68D5-495D-9847-4DCD4F3CF0F0}"/>
              </a:ext>
            </a:extLst>
          </p:cNvPr>
          <p:cNvSpPr>
            <a:spLocks noGrp="1"/>
          </p:cNvSpPr>
          <p:nvPr>
            <p:ph type="title"/>
          </p:nvPr>
        </p:nvSpPr>
        <p:spPr>
          <a:xfrm>
            <a:off x="686834" y="1153572"/>
            <a:ext cx="3200400" cy="4461163"/>
          </a:xfrm>
        </p:spPr>
        <p:txBody>
          <a:bodyPr>
            <a:normAutofit/>
          </a:bodyPr>
          <a:lstStyle/>
          <a:p>
            <a:r>
              <a:rPr lang="en-US" spc="15">
                <a:solidFill>
                  <a:srgbClr val="FFFFFF"/>
                </a:solidFill>
                <a:latin typeface="Helvetica" panose="020B0604020202020204" pitchFamily="34" charset="0"/>
                <a:ea typeface="Times New Roman" panose="02020603050405020304" pitchFamily="18" charset="0"/>
                <a:cs typeface="Times New Roman" panose="02020603050405020304" pitchFamily="18" charset="0"/>
              </a:rPr>
              <a:t>U</a:t>
            </a:r>
            <a:r>
              <a:rPr lang="en-US" spc="15">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sing positive language</a:t>
            </a:r>
            <a:r>
              <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r>
            <a:br>
              <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n-US">
              <a:solidFill>
                <a:srgbClr val="FFFFFF"/>
              </a:solidFill>
            </a:endParaRP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8899C292-3CAA-4904-9523-651AD134C5E4}"/>
              </a:ext>
            </a:extLst>
          </p:cNvPr>
          <p:cNvSpPr>
            <a:spLocks noGrp="1"/>
          </p:cNvSpPr>
          <p:nvPr>
            <p:ph idx="1"/>
          </p:nvPr>
        </p:nvSpPr>
        <p:spPr>
          <a:xfrm>
            <a:off x="4447308" y="591344"/>
            <a:ext cx="6906491" cy="5585619"/>
          </a:xfrm>
        </p:spPr>
        <p:txBody>
          <a:bodyPr anchor="ctr">
            <a:normAutofit/>
          </a:bodyPr>
          <a:lstStyle/>
          <a:p>
            <a:pPr>
              <a:spcBef>
                <a:spcPts val="0"/>
              </a:spcBef>
              <a:spcAft>
                <a:spcPts val="1725"/>
              </a:spcAft>
            </a:pPr>
            <a:r>
              <a:rPr lang="en-US" sz="2400" spc="-5">
                <a:ea typeface="Times New Roman" panose="02020603050405020304" pitchFamily="18" charset="0"/>
                <a:cs typeface="Times New Roman" panose="02020603050405020304" pitchFamily="18" charset="0"/>
              </a:rPr>
              <a:t>C</a:t>
            </a:r>
            <a:r>
              <a:rPr lang="en-US" sz="2400" spc="-5">
                <a:effectLst/>
                <a:ea typeface="Times New Roman" panose="02020603050405020304" pitchFamily="18" charset="0"/>
                <a:cs typeface="Times New Roman" panose="02020603050405020304" pitchFamily="18" charset="0"/>
              </a:rPr>
              <a:t>ustomer service means having the ability to make minor changes in your conversational patterns. This can truly go a long way in creating happy customers.</a:t>
            </a:r>
            <a:endParaRPr lang="en-US" sz="2400">
              <a:effectLst/>
              <a:ea typeface="Calibri" panose="020F0502020204030204" pitchFamily="34" charset="0"/>
              <a:cs typeface="Times New Roman" panose="02020603050405020304" pitchFamily="18" charset="0"/>
            </a:endParaRPr>
          </a:p>
          <a:p>
            <a:pPr>
              <a:spcBef>
                <a:spcPts val="0"/>
              </a:spcBef>
              <a:spcAft>
                <a:spcPts val="1725"/>
              </a:spcAft>
            </a:pPr>
            <a:r>
              <a:rPr lang="en-US" sz="2400" spc="-5">
                <a:effectLst/>
                <a:ea typeface="Times New Roman" panose="02020603050405020304" pitchFamily="18" charset="0"/>
                <a:cs typeface="Times New Roman" panose="02020603050405020304" pitchFamily="18" charset="0"/>
              </a:rPr>
              <a:t>For example, let’s say a customer contacts you with a service call- that’s not an emergency.</a:t>
            </a:r>
            <a:endParaRPr lang="en-US" sz="2400">
              <a:effectLst/>
              <a:ea typeface="Calibri" panose="020F0502020204030204" pitchFamily="34" charset="0"/>
              <a:cs typeface="Times New Roman" panose="02020603050405020304" pitchFamily="18" charset="0"/>
            </a:endParaRPr>
          </a:p>
          <a:p>
            <a:pPr>
              <a:spcBef>
                <a:spcPts val="0"/>
              </a:spcBef>
              <a:spcAft>
                <a:spcPts val="1725"/>
              </a:spcAft>
            </a:pPr>
            <a:r>
              <a:rPr lang="en-US" sz="2400" spc="-5">
                <a:effectLst/>
                <a:ea typeface="Times New Roman" panose="02020603050405020304" pitchFamily="18" charset="0"/>
                <a:cs typeface="Times New Roman" panose="02020603050405020304" pitchFamily="18" charset="0"/>
              </a:rPr>
              <a:t>Responding with positive language can affect how the customer hears your response:</a:t>
            </a:r>
            <a:endParaRPr lang="en-US" sz="2400">
              <a:effectLst/>
              <a:ea typeface="Calibri" panose="020F0502020204030204" pitchFamily="34" charset="0"/>
              <a:cs typeface="Times New Roman" panose="02020603050405020304" pitchFamily="18" charset="0"/>
            </a:endParaRPr>
          </a:p>
          <a:p>
            <a:pPr>
              <a:spcBef>
                <a:spcPts val="0"/>
              </a:spcBef>
              <a:spcAft>
                <a:spcPts val="900"/>
              </a:spcAft>
              <a:buSzPts val="1000"/>
              <a:tabLst>
                <a:tab pos="457200" algn="l"/>
              </a:tabLst>
            </a:pPr>
            <a:r>
              <a:rPr lang="en-US" sz="2400" spc="-5">
                <a:effectLst/>
                <a:ea typeface="Times New Roman" panose="02020603050405020304" pitchFamily="18" charset="0"/>
                <a:cs typeface="Times New Roman" panose="02020603050405020304" pitchFamily="18" charset="0"/>
              </a:rPr>
              <a:t>Without positive language: ”I’m really busy right now and I’m not sure when I can get to your call”</a:t>
            </a:r>
          </a:p>
          <a:p>
            <a:pPr>
              <a:spcBef>
                <a:spcPts val="0"/>
              </a:spcBef>
              <a:spcAft>
                <a:spcPts val="900"/>
              </a:spcAft>
              <a:buSzPts val="1000"/>
              <a:tabLst>
                <a:tab pos="457200" algn="l"/>
              </a:tabLst>
            </a:pPr>
            <a:r>
              <a:rPr lang="en-US" sz="2400" spc="-5">
                <a:effectLst/>
                <a:ea typeface="Times New Roman" panose="02020603050405020304" pitchFamily="18" charset="0"/>
                <a:cs typeface="Times New Roman" panose="02020603050405020304" pitchFamily="18" charset="0"/>
              </a:rPr>
              <a:t>With positive language: “ Your call is important to me. I’m working on a couple things right now and I will be there as soon as I can</a:t>
            </a:r>
            <a:r>
              <a:rPr lang="en-US" sz="2400" spc="-5">
                <a:effectLst/>
                <a:latin typeface="Helvetica" panose="020B0604020202020204" pitchFamily="34" charset="0"/>
                <a:ea typeface="Times New Roman" panose="02020603050405020304" pitchFamily="18" charset="0"/>
                <a:cs typeface="Times New Roman" panose="02020603050405020304" pitchFamily="18" charset="0"/>
              </a:rPr>
              <a: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a:p>
        </p:txBody>
      </p:sp>
    </p:spTree>
    <p:extLst>
      <p:ext uri="{BB962C8B-B14F-4D97-AF65-F5344CB8AC3E}">
        <p14:creationId xmlns:p14="http://schemas.microsoft.com/office/powerpoint/2010/main" val="4140175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0655457-F191-491C-B2EF-37CEAC6451BC}"/>
              </a:ext>
            </a:extLst>
          </p:cNvPr>
          <p:cNvSpPr>
            <a:spLocks noGrp="1"/>
          </p:cNvSpPr>
          <p:nvPr>
            <p:ph type="title"/>
          </p:nvPr>
        </p:nvSpPr>
        <p:spPr>
          <a:xfrm>
            <a:off x="686834" y="1153572"/>
            <a:ext cx="3200400" cy="4461163"/>
          </a:xfrm>
        </p:spPr>
        <p:txBody>
          <a:bodyPr>
            <a:normAutofit/>
          </a:bodyPr>
          <a:lstStyle/>
          <a:p>
            <a:r>
              <a:rPr lang="en-US" spc="15">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Acting skills</a:t>
            </a:r>
            <a:r>
              <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r>
            <a:br>
              <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n-US">
              <a:solidFill>
                <a:srgbClr val="FFFFFF"/>
              </a:solidFill>
            </a:endParaRP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3A31D94B-38FD-416C-9963-AF1F4EEF8856}"/>
              </a:ext>
            </a:extLst>
          </p:cNvPr>
          <p:cNvSpPr>
            <a:spLocks noGrp="1"/>
          </p:cNvSpPr>
          <p:nvPr>
            <p:ph idx="1"/>
          </p:nvPr>
        </p:nvSpPr>
        <p:spPr>
          <a:xfrm>
            <a:off x="4447308" y="591344"/>
            <a:ext cx="6906491" cy="5585619"/>
          </a:xfrm>
        </p:spPr>
        <p:txBody>
          <a:bodyPr anchor="ctr">
            <a:normAutofit/>
          </a:bodyPr>
          <a:lstStyle/>
          <a:p>
            <a:pPr marL="0" marR="0">
              <a:spcBef>
                <a:spcPts val="0"/>
              </a:spcBef>
              <a:spcAft>
                <a:spcPts val="1725"/>
              </a:spcAft>
            </a:pPr>
            <a:r>
              <a:rPr lang="en-US" sz="2400" spc="-5">
                <a:effectLst/>
                <a:ea typeface="Times New Roman" panose="02020603050405020304" pitchFamily="18" charset="0"/>
                <a:cs typeface="Times New Roman" panose="02020603050405020304" pitchFamily="18" charset="0"/>
              </a:rPr>
              <a:t>Sometimes you’re going to come across people who you’ll never be able to make happy.</a:t>
            </a:r>
            <a:endParaRPr lang="en-US" sz="2400">
              <a:effectLst/>
              <a:ea typeface="Calibri" panose="020F0502020204030204" pitchFamily="34" charset="0"/>
              <a:cs typeface="Times New Roman" panose="02020603050405020304" pitchFamily="18" charset="0"/>
            </a:endParaRPr>
          </a:p>
          <a:p>
            <a:pPr marL="0" marR="0">
              <a:spcBef>
                <a:spcPts val="0"/>
              </a:spcBef>
              <a:spcAft>
                <a:spcPts val="1725"/>
              </a:spcAft>
            </a:pPr>
            <a:r>
              <a:rPr lang="en-US" sz="2400" spc="-5">
                <a:effectLst/>
                <a:ea typeface="Times New Roman" panose="02020603050405020304" pitchFamily="18" charset="0"/>
                <a:cs typeface="Times New Roman" panose="02020603050405020304" pitchFamily="18" charset="0"/>
              </a:rPr>
              <a:t>Situations outside of your control (they had a terrible day, or they are just a natural-born complainer) will sometimes creep into your usual support routine.</a:t>
            </a:r>
          </a:p>
          <a:p>
            <a:pPr marL="0" marR="0">
              <a:spcBef>
                <a:spcPts val="0"/>
              </a:spcBef>
              <a:spcAft>
                <a:spcPts val="1725"/>
              </a:spcAft>
            </a:pPr>
            <a:r>
              <a:rPr lang="en-US" sz="2400" spc="-5">
                <a:ea typeface="Times New Roman" panose="02020603050405020304" pitchFamily="18" charset="0"/>
                <a:cs typeface="Times New Roman" panose="02020603050405020304" pitchFamily="18" charset="0"/>
              </a:rPr>
              <a:t>Y</a:t>
            </a:r>
            <a:r>
              <a:rPr lang="en-US" sz="2400" spc="-5">
                <a:effectLst/>
                <a:ea typeface="Times New Roman" panose="02020603050405020304" pitchFamily="18" charset="0"/>
                <a:cs typeface="Times New Roman" panose="02020603050405020304" pitchFamily="18" charset="0"/>
              </a:rPr>
              <a:t>ou’ll be greeted with those “barnacle” customers that seem to want nothing else but to pull you down.</a:t>
            </a:r>
            <a:endParaRPr lang="en-US" sz="2400">
              <a:effectLst/>
              <a:ea typeface="Calibri" panose="020F0502020204030204" pitchFamily="34" charset="0"/>
              <a:cs typeface="Times New Roman" panose="02020603050405020304" pitchFamily="18" charset="0"/>
            </a:endParaRPr>
          </a:p>
          <a:p>
            <a:pPr marL="0" marR="0">
              <a:spcBef>
                <a:spcPts val="0"/>
              </a:spcBef>
              <a:spcAft>
                <a:spcPts val="1725"/>
              </a:spcAft>
            </a:pPr>
            <a:r>
              <a:rPr lang="en-US" sz="2400" spc="-5">
                <a:effectLst/>
                <a:ea typeface="Times New Roman" panose="02020603050405020304" pitchFamily="18" charset="0"/>
                <a:cs typeface="Times New Roman" panose="02020603050405020304" pitchFamily="18" charset="0"/>
              </a:rPr>
              <a:t>A great customer service professional needs basic acting skills to maintain their usual cheery persona in spite of dealing with people who are just plain grumpy.</a:t>
            </a:r>
            <a:endParaRPr lang="en-US" sz="2400">
              <a:effectLst/>
              <a:ea typeface="Calibri" panose="020F0502020204030204" pitchFamily="34" charset="0"/>
              <a:cs typeface="Times New Roman" panose="02020603050405020304" pitchFamily="18" charset="0"/>
            </a:endParaRPr>
          </a:p>
          <a:p>
            <a:endParaRPr lang="en-US" sz="2400"/>
          </a:p>
        </p:txBody>
      </p:sp>
    </p:spTree>
    <p:extLst>
      <p:ext uri="{BB962C8B-B14F-4D97-AF65-F5344CB8AC3E}">
        <p14:creationId xmlns:p14="http://schemas.microsoft.com/office/powerpoint/2010/main" val="3209290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1052A5F-1966-4197-921B-CD2DB33ECDE8}"/>
              </a:ext>
            </a:extLst>
          </p:cNvPr>
          <p:cNvSpPr>
            <a:spLocks noGrp="1"/>
          </p:cNvSpPr>
          <p:nvPr>
            <p:ph type="title"/>
          </p:nvPr>
        </p:nvSpPr>
        <p:spPr>
          <a:xfrm>
            <a:off x="686834" y="1153572"/>
            <a:ext cx="3200400" cy="4461163"/>
          </a:xfrm>
        </p:spPr>
        <p:txBody>
          <a:bodyPr>
            <a:normAutofit/>
          </a:bodyPr>
          <a:lstStyle/>
          <a:p>
            <a:r>
              <a:rPr lang="en-US" sz="3700" spc="15">
                <a:solidFill>
                  <a:srgbClr val="FFFFFF"/>
                </a:solidFill>
                <a:effectLst/>
                <a:latin typeface="Helvetica" panose="020B0604020202020204" pitchFamily="34" charset="0"/>
                <a:ea typeface="Times New Roman" panose="02020603050405020304" pitchFamily="18" charset="0"/>
                <a:cs typeface="Times New Roman" panose="02020603050405020304" pitchFamily="18" charset="0"/>
              </a:rPr>
              <a:t>Unflappability</a:t>
            </a:r>
            <a:r>
              <a:rPr lang="en-US" sz="37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r>
            <a:br>
              <a:rPr lang="en-US" sz="37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n-US" sz="3700">
              <a:solidFill>
                <a:srgbClr val="FFFFFF"/>
              </a:solidFill>
            </a:endParaRP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29433BB7-CAC2-4EA4-8EEC-477F73FCD5B1}"/>
              </a:ext>
            </a:extLst>
          </p:cNvPr>
          <p:cNvSpPr>
            <a:spLocks noGrp="1"/>
          </p:cNvSpPr>
          <p:nvPr>
            <p:ph idx="1"/>
          </p:nvPr>
        </p:nvSpPr>
        <p:spPr>
          <a:xfrm>
            <a:off x="4447308" y="591344"/>
            <a:ext cx="6906491" cy="5585619"/>
          </a:xfrm>
        </p:spPr>
        <p:txBody>
          <a:bodyPr anchor="ctr">
            <a:normAutofit/>
          </a:bodyPr>
          <a:lstStyle/>
          <a:p>
            <a:pPr marL="0" marR="0">
              <a:spcBef>
                <a:spcPts val="0"/>
              </a:spcBef>
              <a:spcAft>
                <a:spcPts val="1725"/>
              </a:spcAft>
            </a:pPr>
            <a:r>
              <a:rPr lang="en-US" sz="2000" spc="-5">
                <a:effectLst/>
                <a:ea typeface="Times New Roman" panose="02020603050405020304" pitchFamily="18" charset="0"/>
                <a:cs typeface="Helvetica" panose="020B0604020202020204" pitchFamily="34" charset="0"/>
              </a:rPr>
              <a:t>This person is </a:t>
            </a:r>
            <a:r>
              <a:rPr lang="en-US" sz="2000" spc="-5">
                <a:ea typeface="Times New Roman" panose="02020603050405020304" pitchFamily="18" charset="0"/>
                <a:cs typeface="Helvetica" panose="020B0604020202020204" pitchFamily="34" charset="0"/>
              </a:rPr>
              <a:t>sometimes described as:</a:t>
            </a:r>
            <a:r>
              <a:rPr lang="en-US" sz="2000" spc="-5">
                <a:effectLst/>
                <a:ea typeface="Times New Roman" panose="02020603050405020304" pitchFamily="18" charset="0"/>
                <a:cs typeface="Helvetica" panose="020B0604020202020204" pitchFamily="34" charset="0"/>
              </a:rPr>
              <a:t> “keeps their cool,” “staying cool under pressure,” and so on, but it all represents the same thing: </a:t>
            </a:r>
          </a:p>
          <a:p>
            <a:pPr marL="0" marR="0">
              <a:spcBef>
                <a:spcPts val="0"/>
              </a:spcBef>
              <a:spcAft>
                <a:spcPts val="1725"/>
              </a:spcAft>
            </a:pPr>
            <a:r>
              <a:rPr lang="en-US" sz="2000" spc="-5">
                <a:effectLst/>
                <a:ea typeface="Times New Roman" panose="02020603050405020304" pitchFamily="18" charset="0"/>
                <a:cs typeface="Helvetica" panose="020B0604020202020204" pitchFamily="34" charset="0"/>
              </a:rPr>
              <a:t>The ability to stay calm and even influence others when things get “crazy”!</a:t>
            </a:r>
            <a:endParaRPr lang="en-US" sz="2000">
              <a:effectLst/>
              <a:ea typeface="Calibri" panose="020F0502020204030204" pitchFamily="34" charset="0"/>
              <a:cs typeface="Helvetica" panose="020B0604020202020204" pitchFamily="34" charset="0"/>
            </a:endParaRPr>
          </a:p>
          <a:p>
            <a:pPr marL="0" marR="0">
              <a:spcBef>
                <a:spcPts val="0"/>
              </a:spcBef>
              <a:spcAft>
                <a:spcPts val="1725"/>
              </a:spcAft>
            </a:pPr>
            <a:r>
              <a:rPr lang="en-US" sz="2000">
                <a:effectLst/>
                <a:ea typeface="Calibri" panose="020F0502020204030204" pitchFamily="34" charset="0"/>
                <a:cs typeface="Helvetica" panose="020B0604020202020204" pitchFamily="34" charset="0"/>
              </a:rPr>
              <a:t>Sometimes we are put in stressful situations and other people (doctors, nurses, other techs) are aggravated because their equipment is not working as it should.</a:t>
            </a:r>
          </a:p>
          <a:p>
            <a:pPr marL="0" marR="0">
              <a:spcBef>
                <a:spcPts val="0"/>
              </a:spcBef>
              <a:spcAft>
                <a:spcPts val="1725"/>
              </a:spcAft>
            </a:pPr>
            <a:r>
              <a:rPr lang="en-US" sz="2000">
                <a:ea typeface="Calibri" panose="020F0502020204030204" pitchFamily="34" charset="0"/>
                <a:cs typeface="Helvetica" panose="020B0604020202020204" pitchFamily="34" charset="0"/>
              </a:rPr>
              <a:t>BMETs need to be the calming factor. That way the customers know we have it under control.</a:t>
            </a:r>
            <a:endParaRPr lang="en-US" sz="2000">
              <a:effectLst/>
              <a:ea typeface="Calibri" panose="020F0502020204030204" pitchFamily="34" charset="0"/>
              <a:cs typeface="Helvetica" panose="020B0604020202020204" pitchFamily="34" charset="0"/>
            </a:endParaRPr>
          </a:p>
          <a:p>
            <a:pPr marL="0" marR="0">
              <a:spcBef>
                <a:spcPts val="0"/>
              </a:spcBef>
              <a:spcAft>
                <a:spcPts val="1725"/>
              </a:spcAft>
            </a:pPr>
            <a:r>
              <a:rPr lang="en-US" sz="2000" spc="-5">
                <a:effectLst/>
                <a:ea typeface="Times New Roman" panose="02020603050405020304" pitchFamily="18" charset="0"/>
                <a:cs typeface="Helvetica" panose="020B0604020202020204" pitchFamily="34" charset="0"/>
              </a:rPr>
              <a:t>The best BMETs know that they can’t let a situation force them to lose their cool. </a:t>
            </a:r>
          </a:p>
          <a:p>
            <a:pPr marL="0" marR="0">
              <a:spcBef>
                <a:spcPts val="0"/>
              </a:spcBef>
              <a:spcAft>
                <a:spcPts val="1725"/>
              </a:spcAft>
            </a:pPr>
            <a:r>
              <a:rPr lang="en-US" sz="2000" spc="-5">
                <a:effectLst/>
                <a:ea typeface="Times New Roman" panose="02020603050405020304" pitchFamily="18" charset="0"/>
                <a:cs typeface="Helvetica" panose="020B0604020202020204" pitchFamily="34" charset="0"/>
              </a:rPr>
              <a:t>In fact, it is our job to try to be the “rock” for customers who think the world is falling apart as a result of their current problems.</a:t>
            </a:r>
            <a:endParaRPr lang="en-US" sz="2000">
              <a:effectLst/>
              <a:ea typeface="Calibri" panose="020F0502020204030204" pitchFamily="34" charset="0"/>
              <a:cs typeface="Helvetica" panose="020B0604020202020204" pitchFamily="34" charset="0"/>
            </a:endParaRPr>
          </a:p>
          <a:p>
            <a:endParaRPr lang="en-US" sz="2000"/>
          </a:p>
        </p:txBody>
      </p:sp>
    </p:spTree>
    <p:extLst>
      <p:ext uri="{BB962C8B-B14F-4D97-AF65-F5344CB8AC3E}">
        <p14:creationId xmlns:p14="http://schemas.microsoft.com/office/powerpoint/2010/main" val="3619542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5311E20-6049-4CBB-995B-D34503C8D785}"/>
              </a:ext>
            </a:extLst>
          </p:cNvPr>
          <p:cNvSpPr>
            <a:spLocks noGrp="1"/>
          </p:cNvSpPr>
          <p:nvPr>
            <p:ph type="title"/>
          </p:nvPr>
        </p:nvSpPr>
        <p:spPr>
          <a:xfrm>
            <a:off x="686834" y="1153572"/>
            <a:ext cx="3200400" cy="4461163"/>
          </a:xfrm>
        </p:spPr>
        <p:txBody>
          <a:bodyPr>
            <a:normAutofit/>
          </a:bodyPr>
          <a:lstStyle/>
          <a:p>
            <a:r>
              <a:rPr lang="en-US" spc="15">
                <a:solidFill>
                  <a:srgbClr val="FFFFFF"/>
                </a:solidFill>
                <a:effectLst/>
                <a:latin typeface="Helvetica" panose="020B0604020202020204" pitchFamily="34" charset="0"/>
                <a:ea typeface="Times New Roman" panose="02020603050405020304" pitchFamily="18" charset="0"/>
                <a:cs typeface="Helvetica" panose="020B0604020202020204" pitchFamily="34" charset="0"/>
              </a:rPr>
              <a:t>Ability to handle surprises</a:t>
            </a:r>
            <a:r>
              <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r>
            <a:br>
              <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n-US">
              <a:solidFill>
                <a:srgbClr val="FFFFFF"/>
              </a:solidFill>
            </a:endParaRP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618A3C1F-D542-40DE-BC40-FD561816C8FF}"/>
              </a:ext>
            </a:extLst>
          </p:cNvPr>
          <p:cNvSpPr>
            <a:spLocks noGrp="1"/>
          </p:cNvSpPr>
          <p:nvPr>
            <p:ph idx="1"/>
          </p:nvPr>
        </p:nvSpPr>
        <p:spPr>
          <a:xfrm>
            <a:off x="4447308" y="591344"/>
            <a:ext cx="6906491" cy="5585619"/>
          </a:xfrm>
        </p:spPr>
        <p:txBody>
          <a:bodyPr anchor="ctr">
            <a:normAutofit/>
          </a:bodyPr>
          <a:lstStyle/>
          <a:p>
            <a:pPr marL="0" marR="0">
              <a:spcBef>
                <a:spcPts val="0"/>
              </a:spcBef>
              <a:spcAft>
                <a:spcPts val="1725"/>
              </a:spcAft>
            </a:pPr>
            <a:r>
              <a:rPr lang="en-US" sz="2200" spc="-5">
                <a:ea typeface="Times New Roman" panose="02020603050405020304" pitchFamily="18" charset="0"/>
                <a:cs typeface="Times New Roman" panose="02020603050405020304" pitchFamily="18" charset="0"/>
              </a:rPr>
              <a:t>Y</a:t>
            </a:r>
            <a:r>
              <a:rPr lang="en-US" sz="2200" spc="-5">
                <a:effectLst/>
                <a:ea typeface="Times New Roman" panose="02020603050405020304" pitchFamily="18" charset="0"/>
                <a:cs typeface="Times New Roman" panose="02020603050405020304" pitchFamily="18" charset="0"/>
              </a:rPr>
              <a:t>ou want to create a system for when you come across a customer who has a product or service problem you’ve never seen before. You need to know:</a:t>
            </a:r>
            <a:endParaRPr lang="en-US" sz="2200">
              <a:effectLst/>
              <a:ea typeface="Calibri" panose="020F0502020204030204" pitchFamily="34" charset="0"/>
              <a:cs typeface="Times New Roman" panose="02020603050405020304" pitchFamily="18" charset="0"/>
            </a:endParaRPr>
          </a:p>
          <a:p>
            <a:pPr marL="342900" marR="0" lvl="0" indent="-342900">
              <a:spcBef>
                <a:spcPts val="0"/>
              </a:spcBef>
              <a:spcAft>
                <a:spcPts val="900"/>
              </a:spcAft>
              <a:buSzPts val="1000"/>
              <a:buFont typeface="Symbol" panose="05050102010706020507" pitchFamily="18" charset="2"/>
              <a:buChar char=""/>
              <a:tabLst>
                <a:tab pos="457200" algn="l"/>
              </a:tabLst>
            </a:pPr>
            <a:r>
              <a:rPr lang="en-US" sz="2200" spc="-5">
                <a:effectLst/>
                <a:ea typeface="Times New Roman" panose="02020603050405020304" pitchFamily="18" charset="0"/>
                <a:cs typeface="Times New Roman" panose="02020603050405020304" pitchFamily="18" charset="0"/>
              </a:rPr>
              <a:t>Who? Decide who should be your go-to person when you don’t know what to do. Define a logical escalation path so you won’t be left wondering who you should reach out to. Maybe when to call tech support or a co-worker?</a:t>
            </a:r>
            <a:endParaRPr lang="en-US" sz="2200">
              <a:effectLst/>
              <a:ea typeface="Calibri" panose="020F0502020204030204" pitchFamily="34" charset="0"/>
              <a:cs typeface="Times New Roman" panose="02020603050405020304" pitchFamily="18" charset="0"/>
            </a:endParaRPr>
          </a:p>
          <a:p>
            <a:pPr marL="342900" marR="0" lvl="0" indent="-342900">
              <a:spcBef>
                <a:spcPts val="0"/>
              </a:spcBef>
              <a:spcAft>
                <a:spcPts val="900"/>
              </a:spcAft>
              <a:buSzPts val="1000"/>
              <a:buFont typeface="Symbol" panose="05050102010706020507" pitchFamily="18" charset="2"/>
              <a:buChar char=""/>
              <a:tabLst>
                <a:tab pos="457200" algn="l"/>
              </a:tabLst>
            </a:pPr>
            <a:r>
              <a:rPr lang="en-US" sz="2200" spc="-5">
                <a:effectLst/>
                <a:ea typeface="Times New Roman" panose="02020603050405020304" pitchFamily="18" charset="0"/>
                <a:cs typeface="Times New Roman" panose="02020603050405020304" pitchFamily="18" charset="0"/>
              </a:rPr>
              <a:t>What? When the problem is out of your league, what are you going do? Get help from a co-worker, call in manufacturer/factory support? Tech support?</a:t>
            </a:r>
            <a:endParaRPr lang="en-US" sz="2200">
              <a:effectLst/>
              <a:ea typeface="Calibri" panose="020F0502020204030204" pitchFamily="34" charset="0"/>
              <a:cs typeface="Times New Roman" panose="02020603050405020304" pitchFamily="18" charset="0"/>
            </a:endParaRPr>
          </a:p>
          <a:p>
            <a:pPr marL="342900" marR="0" lvl="0" indent="-342900">
              <a:spcBef>
                <a:spcPts val="0"/>
              </a:spcBef>
              <a:spcAft>
                <a:spcPts val="800"/>
              </a:spcAft>
              <a:buSzPts val="1000"/>
              <a:buFont typeface="Symbol" panose="05050102010706020507" pitchFamily="18" charset="2"/>
              <a:buChar char=""/>
              <a:tabLst>
                <a:tab pos="457200" algn="l"/>
              </a:tabLst>
            </a:pPr>
            <a:r>
              <a:rPr lang="en-US" sz="2200" spc="-5">
                <a:effectLst/>
                <a:ea typeface="Times New Roman" panose="02020603050405020304" pitchFamily="18" charset="0"/>
                <a:cs typeface="Times New Roman" panose="02020603050405020304" pitchFamily="18" charset="0"/>
              </a:rPr>
              <a:t>How? When it comes time to get someone else involved, how are you going to contact them? At what point do you draw the line and realize you need help? </a:t>
            </a:r>
            <a:endParaRPr lang="en-US" sz="2200">
              <a:effectLst/>
              <a:ea typeface="Calibri" panose="020F0502020204030204" pitchFamily="34" charset="0"/>
              <a:cs typeface="Times New Roman" panose="02020603050405020304" pitchFamily="18" charset="0"/>
            </a:endParaRPr>
          </a:p>
          <a:p>
            <a:endParaRPr lang="en-US" sz="2200"/>
          </a:p>
        </p:txBody>
      </p:sp>
    </p:spTree>
    <p:extLst>
      <p:ext uri="{BB962C8B-B14F-4D97-AF65-F5344CB8AC3E}">
        <p14:creationId xmlns:p14="http://schemas.microsoft.com/office/powerpoint/2010/main" val="3259673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FB1D763-582C-43F4-882A-ABCD0C8E0409}"/>
              </a:ext>
            </a:extLst>
          </p:cNvPr>
          <p:cNvSpPr>
            <a:spLocks noGrp="1"/>
          </p:cNvSpPr>
          <p:nvPr>
            <p:ph type="title"/>
          </p:nvPr>
        </p:nvSpPr>
        <p:spPr>
          <a:xfrm>
            <a:off x="686834" y="1153572"/>
            <a:ext cx="3200400" cy="4461163"/>
          </a:xfrm>
        </p:spPr>
        <p:txBody>
          <a:bodyPr>
            <a:normAutofit/>
          </a:bodyPr>
          <a:lstStyle/>
          <a:p>
            <a:r>
              <a:rPr lang="en-US" spc="15">
                <a:solidFill>
                  <a:srgbClr val="FFFFFF"/>
                </a:solidFill>
                <a:effectLst/>
                <a:ea typeface="Times New Roman" panose="02020603050405020304" pitchFamily="18" charset="0"/>
                <a:cs typeface="Times New Roman" panose="02020603050405020304" pitchFamily="18" charset="0"/>
              </a:rPr>
              <a:t>Tenacity</a:t>
            </a:r>
            <a:r>
              <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r>
            <a:br>
              <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endParaRPr lang="en-US">
              <a:solidFill>
                <a:srgbClr val="FFFFFF"/>
              </a:solidFill>
            </a:endParaRP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6720B09A-2E73-4435-82B0-BF172F066353}"/>
              </a:ext>
            </a:extLst>
          </p:cNvPr>
          <p:cNvSpPr>
            <a:spLocks noGrp="1"/>
          </p:cNvSpPr>
          <p:nvPr>
            <p:ph idx="1"/>
          </p:nvPr>
        </p:nvSpPr>
        <p:spPr>
          <a:xfrm>
            <a:off x="4447308" y="591344"/>
            <a:ext cx="6906491" cy="5585619"/>
          </a:xfrm>
        </p:spPr>
        <p:txBody>
          <a:bodyPr anchor="ctr">
            <a:normAutofit/>
          </a:bodyPr>
          <a:lstStyle/>
          <a:p>
            <a:pPr marL="0" marR="0">
              <a:spcBef>
                <a:spcPts val="0"/>
              </a:spcBef>
              <a:spcAft>
                <a:spcPts val="1725"/>
              </a:spcAft>
            </a:pPr>
            <a:r>
              <a:rPr lang="en-US" spc="-5">
                <a:ea typeface="Times New Roman" panose="02020603050405020304" pitchFamily="18" charset="0"/>
                <a:cs typeface="Times New Roman" panose="02020603050405020304" pitchFamily="18" charset="0"/>
              </a:rPr>
              <a:t>A</a:t>
            </a:r>
            <a:r>
              <a:rPr lang="en-US" spc="-5">
                <a:effectLst/>
                <a:ea typeface="Times New Roman" panose="02020603050405020304" pitchFamily="18" charset="0"/>
                <a:cs typeface="Times New Roman" panose="02020603050405020304" pitchFamily="18" charset="0"/>
              </a:rPr>
              <a:t> willingness to do what needs to be done (and not take shortcuts) is a key skill when providing the kind of service that people talk about.</a:t>
            </a:r>
            <a:endParaRPr lang="en-US">
              <a:effectLst/>
              <a:ea typeface="Calibri" panose="020F0502020204030204" pitchFamily="34" charset="0"/>
              <a:cs typeface="Times New Roman" panose="02020603050405020304" pitchFamily="18" charset="0"/>
            </a:endParaRPr>
          </a:p>
          <a:p>
            <a:pPr marL="0" marR="0">
              <a:spcBef>
                <a:spcPts val="0"/>
              </a:spcBef>
              <a:spcAft>
                <a:spcPts val="1725"/>
              </a:spcAft>
            </a:pPr>
            <a:r>
              <a:rPr lang="en-US" spc="-5">
                <a:effectLst/>
                <a:ea typeface="Times New Roman" panose="02020603050405020304" pitchFamily="18" charset="0"/>
                <a:cs typeface="Times New Roman" panose="02020603050405020304" pitchFamily="18" charset="0"/>
              </a:rPr>
              <a:t>Remembering your customers are people too — and knowing that putting in the extra effort will come back to you ten-fold — should be your driving motivation to never cheat your customers with bad service.</a:t>
            </a:r>
            <a:endParaRPr lang="en-US">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799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xmlns="" id="{C05CBC3C-2E5A-4839-8B9B-2E5A6ADF0F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xmlns="" id="{827FF362-FC97-4BF5-949B-D4ADFA26E4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xmlns="" id="{154854FB-B755-4282-B09A-75A74593C550}"/>
              </a:ext>
            </a:extLst>
          </p:cNvPr>
          <p:cNvSpPr>
            <a:spLocks noGrp="1"/>
          </p:cNvSpPr>
          <p:nvPr>
            <p:ph type="title"/>
          </p:nvPr>
        </p:nvSpPr>
        <p:spPr>
          <a:xfrm>
            <a:off x="841246" y="673770"/>
            <a:ext cx="3644489" cy="2414488"/>
          </a:xfrm>
        </p:spPr>
        <p:txBody>
          <a:bodyPr anchor="t">
            <a:normAutofit/>
          </a:bodyPr>
          <a:lstStyle/>
          <a:p>
            <a:r>
              <a:rPr lang="en-US" sz="5400">
                <a:solidFill>
                  <a:srgbClr val="FFFFFF"/>
                </a:solidFill>
              </a:rPr>
              <a:t>H.E.A.T.</a:t>
            </a:r>
          </a:p>
        </p:txBody>
      </p:sp>
      <p:sp>
        <p:nvSpPr>
          <p:cNvPr id="43" name="Content Placeholder 2">
            <a:extLst>
              <a:ext uri="{FF2B5EF4-FFF2-40B4-BE49-F238E27FC236}">
                <a16:creationId xmlns:a16="http://schemas.microsoft.com/office/drawing/2014/main" xmlns="" id="{8AF9BD47-5BD1-4C88-AD85-AB61308B9E31}"/>
              </a:ext>
            </a:extLst>
          </p:cNvPr>
          <p:cNvSpPr>
            <a:spLocks noGrp="1"/>
          </p:cNvSpPr>
          <p:nvPr>
            <p:ph idx="1"/>
          </p:nvPr>
        </p:nvSpPr>
        <p:spPr>
          <a:xfrm>
            <a:off x="6095998" y="882315"/>
            <a:ext cx="6092953" cy="5856110"/>
          </a:xfrm>
        </p:spPr>
        <p:txBody>
          <a:bodyPr>
            <a:normAutofit/>
          </a:bodyPr>
          <a:lstStyle/>
          <a:p>
            <a:r>
              <a:rPr lang="en-US" sz="5400" b="1" i="0" dirty="0">
                <a:effectLst/>
                <a:latin typeface="Lato"/>
              </a:rPr>
              <a:t>H</a:t>
            </a:r>
            <a:r>
              <a:rPr lang="en-US" sz="5400" b="0" i="0" dirty="0">
                <a:effectLst/>
                <a:latin typeface="Lato"/>
              </a:rPr>
              <a:t>ear them out</a:t>
            </a:r>
          </a:p>
          <a:p>
            <a:r>
              <a:rPr lang="en-US" sz="5400" b="1" i="0" dirty="0">
                <a:effectLst/>
                <a:latin typeface="Lato"/>
              </a:rPr>
              <a:t>E</a:t>
            </a:r>
            <a:r>
              <a:rPr lang="en-US" sz="5400" b="0" i="0" dirty="0">
                <a:effectLst/>
                <a:latin typeface="Lato"/>
              </a:rPr>
              <a:t>mpathize </a:t>
            </a:r>
          </a:p>
          <a:p>
            <a:r>
              <a:rPr lang="en-US" sz="5400" b="1" i="0" dirty="0">
                <a:effectLst/>
                <a:latin typeface="Lato"/>
              </a:rPr>
              <a:t>A</a:t>
            </a:r>
            <a:r>
              <a:rPr lang="en-US" sz="5400" b="0" i="0" dirty="0">
                <a:effectLst/>
                <a:latin typeface="Lato"/>
              </a:rPr>
              <a:t>pologize</a:t>
            </a:r>
          </a:p>
          <a:p>
            <a:r>
              <a:rPr lang="en-US" sz="5400" b="1" i="0" dirty="0">
                <a:effectLst/>
                <a:latin typeface="Lato"/>
              </a:rPr>
              <a:t>T</a:t>
            </a:r>
            <a:r>
              <a:rPr lang="en-US" sz="5400" b="0" i="0" dirty="0">
                <a:effectLst/>
                <a:latin typeface="Lato"/>
              </a:rPr>
              <a:t>ake Action</a:t>
            </a:r>
            <a:endParaRPr lang="en-US" sz="5400" dirty="0"/>
          </a:p>
        </p:txBody>
      </p:sp>
    </p:spTree>
    <p:extLst>
      <p:ext uri="{BB962C8B-B14F-4D97-AF65-F5344CB8AC3E}">
        <p14:creationId xmlns:p14="http://schemas.microsoft.com/office/powerpoint/2010/main" val="1429093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xmlns="" id="{C05CBC3C-2E5A-4839-8B9B-2E5A6ADF0F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xmlns="" id="{DB5B423A-57CC-4C58-AA26-8E2E862B03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2D0F8DAF-14AF-461E-B7BE-2A2AC5E61BB0}"/>
              </a:ext>
            </a:extLst>
          </p:cNvPr>
          <p:cNvSpPr>
            <a:spLocks noGrp="1"/>
          </p:cNvSpPr>
          <p:nvPr>
            <p:ph type="title"/>
          </p:nvPr>
        </p:nvSpPr>
        <p:spPr>
          <a:xfrm>
            <a:off x="838200" y="673770"/>
            <a:ext cx="3220329" cy="2027227"/>
          </a:xfrm>
        </p:spPr>
        <p:txBody>
          <a:bodyPr anchor="t">
            <a:normAutofit/>
          </a:bodyPr>
          <a:lstStyle/>
          <a:p>
            <a:r>
              <a:rPr lang="en-US" sz="5400" b="1" u="sng">
                <a:solidFill>
                  <a:srgbClr val="FFFFFF"/>
                </a:solidFill>
              </a:rPr>
              <a:t>H</a:t>
            </a:r>
            <a:r>
              <a:rPr lang="en-US" sz="5400">
                <a:solidFill>
                  <a:srgbClr val="FFFFFF"/>
                </a:solidFill>
              </a:rPr>
              <a:t>ear them out</a:t>
            </a:r>
          </a:p>
        </p:txBody>
      </p:sp>
      <p:graphicFrame>
        <p:nvGraphicFramePr>
          <p:cNvPr id="5" name="Content Placeholder 2">
            <a:extLst>
              <a:ext uri="{FF2B5EF4-FFF2-40B4-BE49-F238E27FC236}">
                <a16:creationId xmlns:a16="http://schemas.microsoft.com/office/drawing/2014/main" xmlns="" id="{78936E12-FFDF-450A-9B3D-36D141BA0F2C}"/>
              </a:ext>
            </a:extLst>
          </p:cNvPr>
          <p:cNvGraphicFramePr>
            <a:graphicFrameLocks noGrp="1"/>
          </p:cNvGraphicFramePr>
          <p:nvPr>
            <p:ph idx="1"/>
            <p:extLst>
              <p:ext uri="{D42A27DB-BD31-4B8C-83A1-F6EECF244321}">
                <p14:modId xmlns:p14="http://schemas.microsoft.com/office/powerpoint/2010/main" val="436327557"/>
              </p:ext>
            </p:extLst>
          </p:nvPr>
        </p:nvGraphicFramePr>
        <p:xfrm>
          <a:off x="5598942" y="0"/>
          <a:ext cx="575485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4286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xmlns="" id="{C05CBC3C-2E5A-4839-8B9B-2E5A6ADF0F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xmlns="" id="{DB5B423A-57CC-4C58-AA26-8E2E862B03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A02756B3-4896-45D6-8A70-591ADC47B96A}"/>
              </a:ext>
            </a:extLst>
          </p:cNvPr>
          <p:cNvSpPr>
            <a:spLocks noGrp="1"/>
          </p:cNvSpPr>
          <p:nvPr>
            <p:ph type="title"/>
          </p:nvPr>
        </p:nvSpPr>
        <p:spPr>
          <a:xfrm>
            <a:off x="838200" y="673770"/>
            <a:ext cx="3220329" cy="2027227"/>
          </a:xfrm>
        </p:spPr>
        <p:txBody>
          <a:bodyPr anchor="t">
            <a:normAutofit/>
          </a:bodyPr>
          <a:lstStyle/>
          <a:p>
            <a:r>
              <a:rPr lang="en-US" sz="5000" b="1" i="0" u="sng" dirty="0">
                <a:solidFill>
                  <a:srgbClr val="FFFFFF"/>
                </a:solidFill>
                <a:effectLst/>
                <a:latin typeface="Lato"/>
              </a:rPr>
              <a:t>E</a:t>
            </a:r>
            <a:r>
              <a:rPr lang="en-US" sz="5000" b="0" i="0" dirty="0">
                <a:solidFill>
                  <a:srgbClr val="FFFFFF"/>
                </a:solidFill>
                <a:effectLst/>
                <a:latin typeface="Lato"/>
              </a:rPr>
              <a:t>mpathize</a:t>
            </a:r>
            <a:endParaRPr lang="en-US" sz="5000" dirty="0">
              <a:solidFill>
                <a:srgbClr val="FFFFFF"/>
              </a:solidFill>
            </a:endParaRPr>
          </a:p>
        </p:txBody>
      </p:sp>
      <p:graphicFrame>
        <p:nvGraphicFramePr>
          <p:cNvPr id="5" name="Content Placeholder 2">
            <a:extLst>
              <a:ext uri="{FF2B5EF4-FFF2-40B4-BE49-F238E27FC236}">
                <a16:creationId xmlns:a16="http://schemas.microsoft.com/office/drawing/2014/main" xmlns="" id="{B7D00494-BC3A-4670-85CB-FED6A54C69F5}"/>
              </a:ext>
            </a:extLst>
          </p:cNvPr>
          <p:cNvGraphicFramePr>
            <a:graphicFrameLocks noGrp="1"/>
          </p:cNvGraphicFramePr>
          <p:nvPr>
            <p:ph idx="1"/>
            <p:extLst>
              <p:ext uri="{D42A27DB-BD31-4B8C-83A1-F6EECF244321}">
                <p14:modId xmlns:p14="http://schemas.microsoft.com/office/powerpoint/2010/main" val="2086218162"/>
              </p:ext>
            </p:extLst>
          </p:nvPr>
        </p:nvGraphicFramePr>
        <p:xfrm>
          <a:off x="5641145" y="154745"/>
          <a:ext cx="6443003" cy="67032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3501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xmlns="" id="{C05CBC3C-2E5A-4839-8B9B-2E5A6ADF0F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xmlns="" id="{DB5B423A-57CC-4C58-AA26-8E2E862B03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DE1BC305-55A7-4E3A-AFE8-DE073D95E4A0}"/>
              </a:ext>
            </a:extLst>
          </p:cNvPr>
          <p:cNvSpPr>
            <a:spLocks noGrp="1"/>
          </p:cNvSpPr>
          <p:nvPr>
            <p:ph type="title"/>
          </p:nvPr>
        </p:nvSpPr>
        <p:spPr>
          <a:xfrm>
            <a:off x="838200" y="673770"/>
            <a:ext cx="3220329" cy="2027227"/>
          </a:xfrm>
        </p:spPr>
        <p:txBody>
          <a:bodyPr anchor="t">
            <a:normAutofit/>
          </a:bodyPr>
          <a:lstStyle/>
          <a:p>
            <a:r>
              <a:rPr lang="en-US" sz="5000" b="1" i="0" u="sng" dirty="0">
                <a:solidFill>
                  <a:srgbClr val="FFFFFF"/>
                </a:solidFill>
                <a:effectLst/>
                <a:latin typeface="Lato"/>
              </a:rPr>
              <a:t>A</a:t>
            </a:r>
            <a:r>
              <a:rPr lang="en-US" sz="5000" b="0" i="0" dirty="0">
                <a:solidFill>
                  <a:srgbClr val="FFFFFF"/>
                </a:solidFill>
                <a:effectLst/>
                <a:latin typeface="Lato"/>
              </a:rPr>
              <a:t>pologize</a:t>
            </a:r>
            <a:br>
              <a:rPr lang="en-US" sz="5000" b="0" i="0" dirty="0">
                <a:solidFill>
                  <a:srgbClr val="FFFFFF"/>
                </a:solidFill>
                <a:effectLst/>
                <a:latin typeface="Lato"/>
              </a:rPr>
            </a:br>
            <a:endParaRPr lang="en-US" sz="5000" dirty="0">
              <a:solidFill>
                <a:srgbClr val="FFFFFF"/>
              </a:solidFill>
            </a:endParaRPr>
          </a:p>
        </p:txBody>
      </p:sp>
      <p:graphicFrame>
        <p:nvGraphicFramePr>
          <p:cNvPr id="5" name="Content Placeholder 2">
            <a:extLst>
              <a:ext uri="{FF2B5EF4-FFF2-40B4-BE49-F238E27FC236}">
                <a16:creationId xmlns:a16="http://schemas.microsoft.com/office/drawing/2014/main" xmlns="" id="{2E468EBB-8C00-4358-977A-527F927D1AEE}"/>
              </a:ext>
            </a:extLst>
          </p:cNvPr>
          <p:cNvGraphicFramePr>
            <a:graphicFrameLocks noGrp="1"/>
          </p:cNvGraphicFramePr>
          <p:nvPr>
            <p:ph idx="1"/>
            <p:extLst>
              <p:ext uri="{D42A27DB-BD31-4B8C-83A1-F6EECF244321}">
                <p14:modId xmlns:p14="http://schemas.microsoft.com/office/powerpoint/2010/main" val="3565511628"/>
              </p:ext>
            </p:extLst>
          </p:nvPr>
        </p:nvGraphicFramePr>
        <p:xfrm>
          <a:off x="5542672" y="126610"/>
          <a:ext cx="6646280" cy="6731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3841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xmlns="" id="{C05CBC3C-2E5A-4839-8B9B-2E5A6ADF0F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xmlns="" id="{DB5B423A-57CC-4C58-AA26-8E2E862B03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F2AF416B-C793-414F-B77F-A17FF192BFE6}"/>
              </a:ext>
            </a:extLst>
          </p:cNvPr>
          <p:cNvSpPr>
            <a:spLocks noGrp="1"/>
          </p:cNvSpPr>
          <p:nvPr>
            <p:ph type="title"/>
          </p:nvPr>
        </p:nvSpPr>
        <p:spPr>
          <a:xfrm>
            <a:off x="838200" y="673770"/>
            <a:ext cx="3220329" cy="2027227"/>
          </a:xfrm>
        </p:spPr>
        <p:txBody>
          <a:bodyPr anchor="t">
            <a:normAutofit/>
          </a:bodyPr>
          <a:lstStyle/>
          <a:p>
            <a:r>
              <a:rPr lang="en-US" sz="4600" b="1" i="0" u="sng" dirty="0">
                <a:solidFill>
                  <a:srgbClr val="FFFFFF"/>
                </a:solidFill>
                <a:effectLst/>
                <a:latin typeface="Lato"/>
              </a:rPr>
              <a:t>T</a:t>
            </a:r>
            <a:r>
              <a:rPr lang="en-US" sz="4600" b="0" i="0" dirty="0">
                <a:solidFill>
                  <a:srgbClr val="FFFFFF"/>
                </a:solidFill>
                <a:effectLst/>
                <a:latin typeface="Lato"/>
              </a:rPr>
              <a:t>ake Action</a:t>
            </a:r>
            <a:r>
              <a:rPr lang="en-US" sz="4600" dirty="0">
                <a:solidFill>
                  <a:srgbClr val="FFFFFF"/>
                </a:solidFill>
              </a:rPr>
              <a:t/>
            </a:r>
            <a:br>
              <a:rPr lang="en-US" sz="4600" dirty="0">
                <a:solidFill>
                  <a:srgbClr val="FFFFFF"/>
                </a:solidFill>
              </a:rPr>
            </a:br>
            <a:endParaRPr lang="en-US" sz="4600" dirty="0">
              <a:solidFill>
                <a:srgbClr val="FFFFFF"/>
              </a:solidFill>
            </a:endParaRPr>
          </a:p>
        </p:txBody>
      </p:sp>
      <p:graphicFrame>
        <p:nvGraphicFramePr>
          <p:cNvPr id="5" name="Content Placeholder 2">
            <a:extLst>
              <a:ext uri="{FF2B5EF4-FFF2-40B4-BE49-F238E27FC236}">
                <a16:creationId xmlns:a16="http://schemas.microsoft.com/office/drawing/2014/main" xmlns="" id="{D0BB9C16-0504-4F76-9F4F-4E6F07E56C24}"/>
              </a:ext>
            </a:extLst>
          </p:cNvPr>
          <p:cNvGraphicFramePr>
            <a:graphicFrameLocks noGrp="1"/>
          </p:cNvGraphicFramePr>
          <p:nvPr>
            <p:ph idx="1"/>
            <p:extLst>
              <p:ext uri="{D42A27DB-BD31-4B8C-83A1-F6EECF244321}">
                <p14:modId xmlns:p14="http://schemas.microsoft.com/office/powerpoint/2010/main" val="1582055321"/>
              </p:ext>
            </p:extLst>
          </p:nvPr>
        </p:nvGraphicFramePr>
        <p:xfrm>
          <a:off x="5542672" y="0"/>
          <a:ext cx="664628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1902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xmlns="" id="{2C2C5ED0-B839-41A2-A4A7-CD15223E78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8116" y="-590843"/>
            <a:ext cx="7891975" cy="7891975"/>
          </a:xfrm>
        </p:spPr>
      </p:pic>
    </p:spTree>
    <p:extLst>
      <p:ext uri="{BB962C8B-B14F-4D97-AF65-F5344CB8AC3E}">
        <p14:creationId xmlns:p14="http://schemas.microsoft.com/office/powerpoint/2010/main" val="3775317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CAB554C-8765-4F1E-890F-E023754C7C4E}"/>
              </a:ext>
            </a:extLst>
          </p:cNvPr>
          <p:cNvSpPr>
            <a:spLocks noGrp="1"/>
          </p:cNvSpPr>
          <p:nvPr>
            <p:ph type="title"/>
          </p:nvPr>
        </p:nvSpPr>
        <p:spPr>
          <a:xfrm>
            <a:off x="686834" y="1153572"/>
            <a:ext cx="3200400" cy="4461163"/>
          </a:xfrm>
        </p:spPr>
        <p:txBody>
          <a:bodyPr>
            <a:normAutofit/>
          </a:bodyPr>
          <a:lstStyle/>
          <a:p>
            <a:r>
              <a:rPr lang="en-US">
                <a:solidFill>
                  <a:srgbClr val="FFFFFF"/>
                </a:solidFill>
              </a:rPr>
              <a:t>Acknowledge	</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73AB1BF4-CA78-41ED-8A1A-B309AF8FEDD0}"/>
              </a:ext>
            </a:extLst>
          </p:cNvPr>
          <p:cNvSpPr>
            <a:spLocks noGrp="1"/>
          </p:cNvSpPr>
          <p:nvPr>
            <p:ph idx="1"/>
          </p:nvPr>
        </p:nvSpPr>
        <p:spPr>
          <a:xfrm>
            <a:off x="4447308" y="591344"/>
            <a:ext cx="6906491" cy="5585619"/>
          </a:xfrm>
        </p:spPr>
        <p:txBody>
          <a:bodyPr anchor="ctr">
            <a:normAutofit/>
          </a:bodyPr>
          <a:lstStyle/>
          <a:p>
            <a:r>
              <a:rPr lang="en-US" dirty="0"/>
              <a:t>Greet people with a smile and use their names if you know them. Attitude is everything. Create a lasting impression.</a:t>
            </a:r>
          </a:p>
          <a:p>
            <a:endParaRPr lang="en-US" dirty="0"/>
          </a:p>
        </p:txBody>
      </p:sp>
    </p:spTree>
    <p:extLst>
      <p:ext uri="{BB962C8B-B14F-4D97-AF65-F5344CB8AC3E}">
        <p14:creationId xmlns:p14="http://schemas.microsoft.com/office/powerpoint/2010/main" val="1591897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B5601B46-429C-468D-9855-9866BD9BA448}"/>
              </a:ext>
            </a:extLst>
          </p:cNvPr>
          <p:cNvSpPr>
            <a:spLocks noGrp="1"/>
          </p:cNvSpPr>
          <p:nvPr>
            <p:ph type="title"/>
          </p:nvPr>
        </p:nvSpPr>
        <p:spPr>
          <a:xfrm>
            <a:off x="686834" y="1153572"/>
            <a:ext cx="3200400" cy="4461163"/>
          </a:xfrm>
        </p:spPr>
        <p:txBody>
          <a:bodyPr>
            <a:normAutofit/>
          </a:bodyPr>
          <a:lstStyle/>
          <a:p>
            <a:r>
              <a:rPr lang="en-US">
                <a:solidFill>
                  <a:srgbClr val="FFFFFF"/>
                </a:solidFill>
              </a:rPr>
              <a:t>Introduce</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5EA1E3D4-3C29-49B6-898B-03DFB70823E0}"/>
              </a:ext>
            </a:extLst>
          </p:cNvPr>
          <p:cNvSpPr>
            <a:spLocks noGrp="1"/>
          </p:cNvSpPr>
          <p:nvPr>
            <p:ph idx="1"/>
          </p:nvPr>
        </p:nvSpPr>
        <p:spPr>
          <a:xfrm>
            <a:off x="4447308" y="591344"/>
            <a:ext cx="6906491" cy="5585619"/>
          </a:xfrm>
        </p:spPr>
        <p:txBody>
          <a:bodyPr anchor="ctr">
            <a:normAutofit/>
          </a:bodyPr>
          <a:lstStyle/>
          <a:p>
            <a:r>
              <a:rPr lang="en-US" dirty="0"/>
              <a:t>Introduce yourself to others politely. Tell them who you are and how you are going to help them.</a:t>
            </a:r>
          </a:p>
          <a:p>
            <a:endParaRPr lang="en-US" dirty="0"/>
          </a:p>
        </p:txBody>
      </p:sp>
    </p:spTree>
    <p:extLst>
      <p:ext uri="{BB962C8B-B14F-4D97-AF65-F5344CB8AC3E}">
        <p14:creationId xmlns:p14="http://schemas.microsoft.com/office/powerpoint/2010/main" val="2875561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32078AE-5735-4F66-A417-9C8AB944AFD1}"/>
              </a:ext>
            </a:extLst>
          </p:cNvPr>
          <p:cNvSpPr>
            <a:spLocks noGrp="1"/>
          </p:cNvSpPr>
          <p:nvPr>
            <p:ph type="title"/>
          </p:nvPr>
        </p:nvSpPr>
        <p:spPr>
          <a:xfrm>
            <a:off x="686834" y="1153572"/>
            <a:ext cx="3200400" cy="4461163"/>
          </a:xfrm>
        </p:spPr>
        <p:txBody>
          <a:bodyPr>
            <a:normAutofit/>
          </a:bodyPr>
          <a:lstStyle/>
          <a:p>
            <a:r>
              <a:rPr lang="en-US">
                <a:solidFill>
                  <a:srgbClr val="FFFFFF"/>
                </a:solidFill>
              </a:rPr>
              <a:t>Duration</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73019A92-1730-427C-81E8-DC87EF916499}"/>
              </a:ext>
            </a:extLst>
          </p:cNvPr>
          <p:cNvSpPr>
            <a:spLocks noGrp="1"/>
          </p:cNvSpPr>
          <p:nvPr>
            <p:ph idx="1"/>
          </p:nvPr>
        </p:nvSpPr>
        <p:spPr>
          <a:xfrm>
            <a:off x="4447308" y="591344"/>
            <a:ext cx="6906491" cy="5585619"/>
          </a:xfrm>
        </p:spPr>
        <p:txBody>
          <a:bodyPr anchor="ctr">
            <a:normAutofit/>
          </a:bodyPr>
          <a:lstStyle/>
          <a:p>
            <a:r>
              <a:rPr lang="en-US" dirty="0"/>
              <a:t>Give the best estimate of how long you think what you are doing will take to complete</a:t>
            </a:r>
          </a:p>
        </p:txBody>
      </p:sp>
    </p:spTree>
    <p:extLst>
      <p:ext uri="{BB962C8B-B14F-4D97-AF65-F5344CB8AC3E}">
        <p14:creationId xmlns:p14="http://schemas.microsoft.com/office/powerpoint/2010/main" val="809503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9B0DCC37-2BCD-4B9E-B95A-4EFCE845ED67}"/>
              </a:ext>
            </a:extLst>
          </p:cNvPr>
          <p:cNvSpPr>
            <a:spLocks noGrp="1"/>
          </p:cNvSpPr>
          <p:nvPr>
            <p:ph type="title"/>
          </p:nvPr>
        </p:nvSpPr>
        <p:spPr>
          <a:xfrm>
            <a:off x="686834" y="1153572"/>
            <a:ext cx="3200400" cy="4461163"/>
          </a:xfrm>
        </p:spPr>
        <p:txBody>
          <a:bodyPr>
            <a:normAutofit/>
          </a:bodyPr>
          <a:lstStyle/>
          <a:p>
            <a:r>
              <a:rPr lang="en-US">
                <a:solidFill>
                  <a:srgbClr val="FFFFFF"/>
                </a:solidFill>
              </a:rPr>
              <a:t>Explanation </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AF76B11A-615A-44CD-8434-54C54BADAFE1}"/>
              </a:ext>
            </a:extLst>
          </p:cNvPr>
          <p:cNvSpPr>
            <a:spLocks noGrp="1"/>
          </p:cNvSpPr>
          <p:nvPr>
            <p:ph idx="1"/>
          </p:nvPr>
        </p:nvSpPr>
        <p:spPr>
          <a:xfrm>
            <a:off x="4447308" y="591344"/>
            <a:ext cx="6906491" cy="5585619"/>
          </a:xfrm>
        </p:spPr>
        <p:txBody>
          <a:bodyPr anchor="ctr">
            <a:normAutofit/>
          </a:bodyPr>
          <a:lstStyle/>
          <a:p>
            <a:r>
              <a:rPr lang="en-US" dirty="0"/>
              <a:t>Advise others what you are doing, how procedures work.</a:t>
            </a:r>
          </a:p>
        </p:txBody>
      </p:sp>
    </p:spTree>
    <p:extLst>
      <p:ext uri="{BB962C8B-B14F-4D97-AF65-F5344CB8AC3E}">
        <p14:creationId xmlns:p14="http://schemas.microsoft.com/office/powerpoint/2010/main" val="573521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2944C1F6-1A94-4287-A31D-957282770FBB}"/>
              </a:ext>
            </a:extLst>
          </p:cNvPr>
          <p:cNvSpPr>
            <a:spLocks noGrp="1"/>
          </p:cNvSpPr>
          <p:nvPr>
            <p:ph type="title"/>
          </p:nvPr>
        </p:nvSpPr>
        <p:spPr>
          <a:xfrm>
            <a:off x="686834" y="1153572"/>
            <a:ext cx="3200400" cy="4461163"/>
          </a:xfrm>
        </p:spPr>
        <p:txBody>
          <a:bodyPr>
            <a:normAutofit/>
          </a:bodyPr>
          <a:lstStyle/>
          <a:p>
            <a:r>
              <a:rPr lang="en-US">
                <a:solidFill>
                  <a:srgbClr val="FFFFFF"/>
                </a:solidFill>
              </a:rPr>
              <a:t>Thank You</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64EE2E5D-AB0A-4109-8DB2-7C0AE36603EB}"/>
              </a:ext>
            </a:extLst>
          </p:cNvPr>
          <p:cNvSpPr>
            <a:spLocks noGrp="1"/>
          </p:cNvSpPr>
          <p:nvPr>
            <p:ph idx="1"/>
          </p:nvPr>
        </p:nvSpPr>
        <p:spPr>
          <a:xfrm>
            <a:off x="4447308" y="591344"/>
            <a:ext cx="6906491" cy="5585619"/>
          </a:xfrm>
        </p:spPr>
        <p:txBody>
          <a:bodyPr anchor="ctr">
            <a:normAutofit/>
          </a:bodyPr>
          <a:lstStyle/>
          <a:p>
            <a:r>
              <a:rPr lang="en-US" dirty="0"/>
              <a:t>Thank somebody.  Thank people for their help or assistance. </a:t>
            </a:r>
          </a:p>
        </p:txBody>
      </p:sp>
    </p:spTree>
    <p:extLst>
      <p:ext uri="{BB962C8B-B14F-4D97-AF65-F5344CB8AC3E}">
        <p14:creationId xmlns:p14="http://schemas.microsoft.com/office/powerpoint/2010/main" val="4177691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BBE0DE37-F0FF-49E5-904E-9F7565C269BF}"/>
              </a:ext>
            </a:extLst>
          </p:cNvPr>
          <p:cNvSpPr>
            <a:spLocks noGrp="1"/>
          </p:cNvSpPr>
          <p:nvPr>
            <p:ph type="title"/>
          </p:nvPr>
        </p:nvSpPr>
        <p:spPr>
          <a:xfrm>
            <a:off x="686834" y="1153572"/>
            <a:ext cx="3200400" cy="4461163"/>
          </a:xfrm>
        </p:spPr>
        <p:txBody>
          <a:bodyPr>
            <a:normAutofit/>
          </a:bodyPr>
          <a:lstStyle/>
          <a:p>
            <a:r>
              <a:rPr lang="en-US">
                <a:solidFill>
                  <a:srgbClr val="FFFFFF"/>
                </a:solidFill>
              </a:rPr>
              <a:t>AIDET</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FBFF66CE-4EC1-4EAD-97DE-8C256EF9B0A3}"/>
              </a:ext>
            </a:extLst>
          </p:cNvPr>
          <p:cNvSpPr>
            <a:spLocks noGrp="1"/>
          </p:cNvSpPr>
          <p:nvPr>
            <p:ph idx="1"/>
          </p:nvPr>
        </p:nvSpPr>
        <p:spPr>
          <a:xfrm>
            <a:off x="4447308" y="591344"/>
            <a:ext cx="6906491" cy="5585619"/>
          </a:xfrm>
        </p:spPr>
        <p:txBody>
          <a:bodyPr anchor="ctr">
            <a:normAutofit/>
          </a:bodyPr>
          <a:lstStyle/>
          <a:p>
            <a:r>
              <a:rPr lang="en-US" dirty="0"/>
              <a:t>Example w/ Staff:</a:t>
            </a:r>
          </a:p>
          <a:p>
            <a:r>
              <a:rPr lang="en-US" dirty="0"/>
              <a:t>Hi, I’m Dave with the Clinical Engineering Department. I will be working in your department today to complete maintenance on medical equipment. I will be here most of the morning. Thanks at the end of your work. </a:t>
            </a:r>
          </a:p>
        </p:txBody>
      </p:sp>
    </p:spTree>
    <p:extLst>
      <p:ext uri="{BB962C8B-B14F-4D97-AF65-F5344CB8AC3E}">
        <p14:creationId xmlns:p14="http://schemas.microsoft.com/office/powerpoint/2010/main" val="3346140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EE197A38-4858-40A1-8EC5-9D49F1EB29C3}"/>
              </a:ext>
            </a:extLst>
          </p:cNvPr>
          <p:cNvSpPr>
            <a:spLocks noGrp="1"/>
          </p:cNvSpPr>
          <p:nvPr>
            <p:ph type="title"/>
          </p:nvPr>
        </p:nvSpPr>
        <p:spPr>
          <a:xfrm>
            <a:off x="686834" y="1153572"/>
            <a:ext cx="3200400" cy="4461163"/>
          </a:xfrm>
        </p:spPr>
        <p:txBody>
          <a:bodyPr>
            <a:normAutofit/>
          </a:bodyPr>
          <a:lstStyle/>
          <a:p>
            <a:r>
              <a:rPr lang="en-US">
                <a:solidFill>
                  <a:srgbClr val="FFFFFF"/>
                </a:solidFill>
              </a:rPr>
              <a:t>AIDET</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AB49D3E0-55B0-415F-A092-E3DB23134F2C}"/>
              </a:ext>
            </a:extLst>
          </p:cNvPr>
          <p:cNvSpPr>
            <a:spLocks noGrp="1"/>
          </p:cNvSpPr>
          <p:nvPr>
            <p:ph idx="1"/>
          </p:nvPr>
        </p:nvSpPr>
        <p:spPr>
          <a:xfrm>
            <a:off x="4447308" y="591344"/>
            <a:ext cx="6906491" cy="5585619"/>
          </a:xfrm>
        </p:spPr>
        <p:txBody>
          <a:bodyPr anchor="ctr">
            <a:normAutofit/>
          </a:bodyPr>
          <a:lstStyle/>
          <a:p>
            <a:r>
              <a:rPr lang="en-US" dirty="0"/>
              <a:t>Example with Patient or Patient Family:</a:t>
            </a:r>
          </a:p>
          <a:p>
            <a:r>
              <a:rPr lang="en-US" dirty="0"/>
              <a:t>Hi, I’m Dave from the Clinical Engineering Department. I’m here to look at the monitor in your room. This should only take a few minutes.  (After work is done) Thank you for your time. </a:t>
            </a:r>
          </a:p>
        </p:txBody>
      </p:sp>
    </p:spTree>
    <p:extLst>
      <p:ext uri="{BB962C8B-B14F-4D97-AF65-F5344CB8AC3E}">
        <p14:creationId xmlns:p14="http://schemas.microsoft.com/office/powerpoint/2010/main" val="2539817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D278ADA9-6383-4BDD-80D2-8899A402687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484B7147-B0F6-40ED-B5A2-FF72BC8198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xmlns="" id="{B36D2DE0-0628-4A9A-A59D-7BA8B5EB30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xmlns="" id="{48E405C9-94BE-41DA-928C-DEC9A8550E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xmlns="" id="{976C2036-9696-4CD1-9168-5DE621F3993E}"/>
              </a:ext>
            </a:extLst>
          </p:cNvPr>
          <p:cNvSpPr>
            <a:spLocks noGrp="1"/>
          </p:cNvSpPr>
          <p:nvPr>
            <p:ph type="ctrTitle"/>
          </p:nvPr>
        </p:nvSpPr>
        <p:spPr>
          <a:xfrm>
            <a:off x="3315031" y="1380754"/>
            <a:ext cx="5561938" cy="2513516"/>
          </a:xfrm>
        </p:spPr>
        <p:txBody>
          <a:bodyPr>
            <a:normAutofit/>
          </a:bodyPr>
          <a:lstStyle/>
          <a:p>
            <a:r>
              <a:rPr lang="en-US" sz="5600"/>
              <a:t>Work Order Measurement  Metrics</a:t>
            </a:r>
          </a:p>
        </p:txBody>
      </p:sp>
      <p:sp>
        <p:nvSpPr>
          <p:cNvPr id="3" name="Subtitle 2">
            <a:extLst>
              <a:ext uri="{FF2B5EF4-FFF2-40B4-BE49-F238E27FC236}">
                <a16:creationId xmlns:a16="http://schemas.microsoft.com/office/drawing/2014/main" xmlns="" id="{4B5AC62E-0332-4666-95CA-A70F78AAA6F8}"/>
              </a:ext>
            </a:extLst>
          </p:cNvPr>
          <p:cNvSpPr>
            <a:spLocks noGrp="1"/>
          </p:cNvSpPr>
          <p:nvPr>
            <p:ph type="subTitle" idx="1"/>
          </p:nvPr>
        </p:nvSpPr>
        <p:spPr>
          <a:xfrm>
            <a:off x="3315031" y="4076802"/>
            <a:ext cx="5561938" cy="1534587"/>
          </a:xfrm>
        </p:spPr>
        <p:txBody>
          <a:bodyPr>
            <a:normAutofit/>
          </a:bodyPr>
          <a:lstStyle/>
          <a:p>
            <a:r>
              <a:rPr lang="en-US" dirty="0"/>
              <a:t>What will management be looking at from you?</a:t>
            </a:r>
          </a:p>
        </p:txBody>
      </p:sp>
      <p:sp>
        <p:nvSpPr>
          <p:cNvPr id="16" name="Arc 15">
            <a:extLst>
              <a:ext uri="{FF2B5EF4-FFF2-40B4-BE49-F238E27FC236}">
                <a16:creationId xmlns:a16="http://schemas.microsoft.com/office/drawing/2014/main" xmlns="" id="{D2091A72-D5BB-42AC-8FD3-F7747D90861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xmlns="" id="{6ED12BFC-A737-46AF-8411-481112D54B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4357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D73B173-7645-4D7D-B5F1-E2EEAC836721}"/>
              </a:ext>
            </a:extLst>
          </p:cNvPr>
          <p:cNvSpPr>
            <a:spLocks noGrp="1"/>
          </p:cNvSpPr>
          <p:nvPr>
            <p:ph type="title"/>
          </p:nvPr>
        </p:nvSpPr>
        <p:spPr>
          <a:xfrm>
            <a:off x="686834" y="1153572"/>
            <a:ext cx="3200400" cy="4461163"/>
          </a:xfrm>
        </p:spPr>
        <p:txBody>
          <a:bodyPr>
            <a:normAutofit/>
          </a:bodyPr>
          <a:lstStyle/>
          <a:p>
            <a:r>
              <a:rPr lang="en-US">
                <a:solidFill>
                  <a:srgbClr val="FFFFFF"/>
                </a:solidFill>
              </a:rPr>
              <a:t>Fantasy Football  Reference</a:t>
            </a:r>
          </a:p>
        </p:txBody>
      </p:sp>
      <p:sp>
        <p:nvSpPr>
          <p:cNvPr id="16"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793075DA-A0AA-4574-A220-AADDC4A21B4C}"/>
              </a:ext>
            </a:extLst>
          </p:cNvPr>
          <p:cNvSpPr>
            <a:spLocks noGrp="1"/>
          </p:cNvSpPr>
          <p:nvPr>
            <p:ph idx="1"/>
          </p:nvPr>
        </p:nvSpPr>
        <p:spPr>
          <a:xfrm>
            <a:off x="4447308" y="591344"/>
            <a:ext cx="6906491" cy="5585619"/>
          </a:xfrm>
        </p:spPr>
        <p:txBody>
          <a:bodyPr anchor="ctr">
            <a:normAutofit/>
          </a:bodyPr>
          <a:lstStyle/>
          <a:p>
            <a:r>
              <a:rPr lang="en-US" dirty="0"/>
              <a:t>What is looked at in Fantasy Football?</a:t>
            </a:r>
          </a:p>
          <a:p>
            <a:r>
              <a:rPr lang="en-US" dirty="0"/>
              <a:t>Statistics</a:t>
            </a:r>
          </a:p>
          <a:p>
            <a:r>
              <a:rPr lang="en-US" dirty="0"/>
              <a:t>Average points per game</a:t>
            </a:r>
          </a:p>
          <a:p>
            <a:r>
              <a:rPr lang="en-US" dirty="0"/>
              <a:t>Projected points- guess by experts what they think</a:t>
            </a:r>
          </a:p>
          <a:p>
            <a:r>
              <a:rPr lang="en-US" dirty="0"/>
              <a:t>Who can get your team the most points?</a:t>
            </a:r>
          </a:p>
          <a:p>
            <a:r>
              <a:rPr lang="en-US" dirty="0"/>
              <a:t>Getting the best players</a:t>
            </a:r>
          </a:p>
          <a:p>
            <a:r>
              <a:rPr lang="en-US" dirty="0"/>
              <a:t>That’s how the starting line up is made</a:t>
            </a:r>
          </a:p>
          <a:p>
            <a:r>
              <a:rPr lang="en-US" dirty="0"/>
              <a:t>These factors make up the strength of your team</a:t>
            </a:r>
          </a:p>
        </p:txBody>
      </p:sp>
    </p:spTree>
    <p:extLst>
      <p:ext uri="{BB962C8B-B14F-4D97-AF65-F5344CB8AC3E}">
        <p14:creationId xmlns:p14="http://schemas.microsoft.com/office/powerpoint/2010/main" val="3483959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4BDB10E-E9DF-4D63-A089-7022FAFF5799}"/>
              </a:ext>
            </a:extLst>
          </p:cNvPr>
          <p:cNvSpPr>
            <a:spLocks noGrp="1"/>
          </p:cNvSpPr>
          <p:nvPr>
            <p:ph type="title"/>
          </p:nvPr>
        </p:nvSpPr>
        <p:spPr>
          <a:xfrm>
            <a:off x="686834" y="1153572"/>
            <a:ext cx="3200400" cy="4461163"/>
          </a:xfrm>
        </p:spPr>
        <p:txBody>
          <a:bodyPr>
            <a:normAutofit/>
          </a:bodyPr>
          <a:lstStyle/>
          <a:p>
            <a:r>
              <a:rPr lang="en-US" sz="4100">
                <a:solidFill>
                  <a:srgbClr val="FFFFFF"/>
                </a:solidFill>
              </a:rPr>
              <a:t>HTM Measurement Metrics</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154F24D2-B71D-4F4D-8537-4D1CCBBC5BC2}"/>
              </a:ext>
            </a:extLst>
          </p:cNvPr>
          <p:cNvSpPr>
            <a:spLocks noGrp="1"/>
          </p:cNvSpPr>
          <p:nvPr>
            <p:ph idx="1"/>
          </p:nvPr>
        </p:nvSpPr>
        <p:spPr>
          <a:xfrm>
            <a:off x="4447308" y="591344"/>
            <a:ext cx="6906491" cy="5585619"/>
          </a:xfrm>
        </p:spPr>
        <p:txBody>
          <a:bodyPr anchor="ctr">
            <a:normAutofit/>
          </a:bodyPr>
          <a:lstStyle/>
          <a:p>
            <a:r>
              <a:rPr lang="en-US" dirty="0"/>
              <a:t>PM Completion Percentage</a:t>
            </a:r>
          </a:p>
          <a:p>
            <a:r>
              <a:rPr lang="en-US" dirty="0"/>
              <a:t>Time Management </a:t>
            </a:r>
          </a:p>
          <a:p>
            <a:r>
              <a:rPr lang="en-US" dirty="0"/>
              <a:t>Average Repair Time</a:t>
            </a:r>
          </a:p>
          <a:p>
            <a:r>
              <a:rPr lang="en-US" dirty="0"/>
              <a:t>Total Time to Repair</a:t>
            </a:r>
          </a:p>
          <a:p>
            <a:r>
              <a:rPr lang="en-US" dirty="0"/>
              <a:t>Cost of repairs- labor and parts</a:t>
            </a:r>
          </a:p>
          <a:p>
            <a:r>
              <a:rPr lang="en-US" dirty="0"/>
              <a:t>Work Order Analysis </a:t>
            </a:r>
          </a:p>
          <a:p>
            <a:endParaRPr lang="en-US" dirty="0"/>
          </a:p>
          <a:p>
            <a:endParaRPr lang="en-US" dirty="0"/>
          </a:p>
        </p:txBody>
      </p:sp>
    </p:spTree>
    <p:extLst>
      <p:ext uri="{BB962C8B-B14F-4D97-AF65-F5344CB8AC3E}">
        <p14:creationId xmlns:p14="http://schemas.microsoft.com/office/powerpoint/2010/main" val="1564816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E4541354-493D-407E-BF32-279160092B15}"/>
              </a:ext>
            </a:extLst>
          </p:cNvPr>
          <p:cNvSpPr>
            <a:spLocks noGrp="1"/>
          </p:cNvSpPr>
          <p:nvPr>
            <p:ph type="title"/>
          </p:nvPr>
        </p:nvSpPr>
        <p:spPr>
          <a:xfrm>
            <a:off x="686834" y="1153572"/>
            <a:ext cx="3200400" cy="4461163"/>
          </a:xfrm>
        </p:spPr>
        <p:txBody>
          <a:bodyPr>
            <a:normAutofit/>
          </a:bodyPr>
          <a:lstStyle/>
          <a:p>
            <a:r>
              <a:rPr lang="en-US">
                <a:solidFill>
                  <a:srgbClr val="FFFFFF"/>
                </a:solidFill>
              </a:rPr>
              <a:t>PM Completion Percentage</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34786D78-534F-4C42-94C2-21443C7B3A0F}"/>
              </a:ext>
            </a:extLst>
          </p:cNvPr>
          <p:cNvSpPr>
            <a:spLocks noGrp="1"/>
          </p:cNvSpPr>
          <p:nvPr>
            <p:ph idx="1"/>
          </p:nvPr>
        </p:nvSpPr>
        <p:spPr>
          <a:xfrm>
            <a:off x="4447308" y="591344"/>
            <a:ext cx="6906491" cy="5585619"/>
          </a:xfrm>
        </p:spPr>
        <p:txBody>
          <a:bodyPr anchor="ctr">
            <a:normAutofit/>
          </a:bodyPr>
          <a:lstStyle/>
          <a:p>
            <a:r>
              <a:rPr lang="en-US" dirty="0"/>
              <a:t>How many of your PMs you get done in the period they are assigned</a:t>
            </a:r>
          </a:p>
          <a:p>
            <a:pPr marL="457200" lvl="1" indent="0">
              <a:buNone/>
            </a:pPr>
            <a:r>
              <a:rPr lang="en-US" u="sng" dirty="0"/>
              <a:t>Factors-</a:t>
            </a:r>
          </a:p>
          <a:p>
            <a:pPr lvl="1"/>
            <a:r>
              <a:rPr lang="en-US" dirty="0"/>
              <a:t>Cannot locate</a:t>
            </a:r>
          </a:p>
          <a:p>
            <a:pPr lvl="1"/>
            <a:r>
              <a:rPr lang="en-US" dirty="0"/>
              <a:t>In use</a:t>
            </a:r>
          </a:p>
          <a:p>
            <a:pPr lvl="1"/>
            <a:r>
              <a:rPr lang="en-US" dirty="0"/>
              <a:t>Salvaged</a:t>
            </a:r>
          </a:p>
          <a:p>
            <a:pPr lvl="1"/>
            <a:r>
              <a:rPr lang="en-US" dirty="0"/>
              <a:t>Storage</a:t>
            </a:r>
          </a:p>
        </p:txBody>
      </p:sp>
    </p:spTree>
    <p:extLst>
      <p:ext uri="{BB962C8B-B14F-4D97-AF65-F5344CB8AC3E}">
        <p14:creationId xmlns:p14="http://schemas.microsoft.com/office/powerpoint/2010/main" val="2590951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EABD0486-0D69-4703-9A16-967E44B510F0}"/>
              </a:ext>
            </a:extLst>
          </p:cNvPr>
          <p:cNvSpPr>
            <a:spLocks noGrp="1"/>
          </p:cNvSpPr>
          <p:nvPr>
            <p:ph type="title"/>
          </p:nvPr>
        </p:nvSpPr>
        <p:spPr>
          <a:xfrm>
            <a:off x="686834" y="1153572"/>
            <a:ext cx="3200400" cy="4461163"/>
          </a:xfrm>
        </p:spPr>
        <p:txBody>
          <a:bodyPr>
            <a:normAutofit/>
          </a:bodyPr>
          <a:lstStyle/>
          <a:p>
            <a:r>
              <a:rPr lang="en-US">
                <a:solidFill>
                  <a:srgbClr val="FFFFFF"/>
                </a:solidFill>
              </a:rPr>
              <a:t>Time Management</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8380007B-3DD4-4CA5-A2EF-B9BCE63A1736}"/>
              </a:ext>
            </a:extLst>
          </p:cNvPr>
          <p:cNvSpPr>
            <a:spLocks noGrp="1"/>
          </p:cNvSpPr>
          <p:nvPr>
            <p:ph idx="1"/>
          </p:nvPr>
        </p:nvSpPr>
        <p:spPr>
          <a:xfrm>
            <a:off x="4447308" y="591344"/>
            <a:ext cx="6906491" cy="5585619"/>
          </a:xfrm>
        </p:spPr>
        <p:txBody>
          <a:bodyPr anchor="ctr">
            <a:normAutofit/>
          </a:bodyPr>
          <a:lstStyle/>
          <a:p>
            <a:r>
              <a:rPr lang="en-US" dirty="0"/>
              <a:t>This tells management what you are doing throughout your day</a:t>
            </a:r>
          </a:p>
          <a:p>
            <a:pPr lvl="1"/>
            <a:r>
              <a:rPr lang="en-US" dirty="0"/>
              <a:t>Time to complete PMs</a:t>
            </a:r>
          </a:p>
          <a:p>
            <a:pPr lvl="1"/>
            <a:r>
              <a:rPr lang="en-US" dirty="0"/>
              <a:t>Time to complete repairs</a:t>
            </a:r>
          </a:p>
          <a:p>
            <a:pPr lvl="1"/>
            <a:r>
              <a:rPr lang="en-US" dirty="0"/>
              <a:t>Time for meetings</a:t>
            </a:r>
          </a:p>
          <a:p>
            <a:pPr lvl="1"/>
            <a:r>
              <a:rPr lang="en-US" dirty="0"/>
              <a:t>Time for professional development</a:t>
            </a:r>
          </a:p>
          <a:p>
            <a:pPr lvl="1"/>
            <a:r>
              <a:rPr lang="en-US" dirty="0"/>
              <a:t>Time for whatever else you do during the day</a:t>
            </a:r>
          </a:p>
          <a:p>
            <a:pPr lvl="1"/>
            <a:r>
              <a:rPr lang="en-US" dirty="0"/>
              <a:t>Usually, management will be looking at how many hours out of a day you have “booked” or accounted for. </a:t>
            </a:r>
          </a:p>
          <a:p>
            <a:pPr lvl="1"/>
            <a:r>
              <a:rPr lang="en-US" dirty="0"/>
              <a:t>You might have a department goal?</a:t>
            </a:r>
          </a:p>
          <a:p>
            <a:pPr lvl="1"/>
            <a:r>
              <a:rPr lang="en-US" dirty="0"/>
              <a:t>Usually, management will want you to account for most of your 8-hour day on workorders</a:t>
            </a:r>
          </a:p>
          <a:p>
            <a:endParaRPr lang="en-US" dirty="0"/>
          </a:p>
        </p:txBody>
      </p:sp>
    </p:spTree>
    <p:extLst>
      <p:ext uri="{BB962C8B-B14F-4D97-AF65-F5344CB8AC3E}">
        <p14:creationId xmlns:p14="http://schemas.microsoft.com/office/powerpoint/2010/main" val="3993497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A1B018A-F064-4A0C-91CD-563D58185013}"/>
              </a:ext>
            </a:extLst>
          </p:cNvPr>
          <p:cNvSpPr>
            <a:spLocks noGrp="1"/>
          </p:cNvSpPr>
          <p:nvPr>
            <p:ph type="title"/>
          </p:nvPr>
        </p:nvSpPr>
        <p:spPr>
          <a:xfrm>
            <a:off x="686834" y="1153572"/>
            <a:ext cx="3200400" cy="4461163"/>
          </a:xfrm>
        </p:spPr>
        <p:txBody>
          <a:bodyPr>
            <a:normAutofit/>
          </a:bodyPr>
          <a:lstStyle/>
          <a:p>
            <a:r>
              <a:rPr lang="en-US">
                <a:solidFill>
                  <a:srgbClr val="FFFFFF"/>
                </a:solidFill>
              </a:rPr>
              <a:t>Time Management</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CAD4FB4C-25D5-46BD-8055-47BEF905A218}"/>
              </a:ext>
            </a:extLst>
          </p:cNvPr>
          <p:cNvSpPr>
            <a:spLocks noGrp="1"/>
          </p:cNvSpPr>
          <p:nvPr>
            <p:ph idx="1"/>
          </p:nvPr>
        </p:nvSpPr>
        <p:spPr>
          <a:xfrm>
            <a:off x="4447308" y="591344"/>
            <a:ext cx="6906491" cy="5585619"/>
          </a:xfrm>
        </p:spPr>
        <p:txBody>
          <a:bodyPr anchor="ctr">
            <a:normAutofit/>
          </a:bodyPr>
          <a:lstStyle/>
          <a:p>
            <a:r>
              <a:rPr lang="en-US" sz="2200" dirty="0"/>
              <a:t>PMs</a:t>
            </a:r>
          </a:p>
          <a:p>
            <a:r>
              <a:rPr lang="en-US" sz="2200" dirty="0"/>
              <a:t>Divide up time for PMs completed</a:t>
            </a:r>
          </a:p>
          <a:p>
            <a:r>
              <a:rPr lang="en-US" sz="2200" dirty="0"/>
              <a:t>Some PMs take longer to do than others</a:t>
            </a:r>
          </a:p>
          <a:p>
            <a:r>
              <a:rPr lang="en-US" sz="2200" dirty="0"/>
              <a:t>Does your workplace have standard times for PMs? If so use them</a:t>
            </a:r>
          </a:p>
          <a:p>
            <a:r>
              <a:rPr lang="en-US" sz="2200" dirty="0"/>
              <a:t>Time for ordering PM parts</a:t>
            </a:r>
          </a:p>
          <a:p>
            <a:r>
              <a:rPr lang="en-US" sz="2200" dirty="0"/>
              <a:t>Time for looking for PMs that are due even though they weren’t completed.</a:t>
            </a:r>
          </a:p>
          <a:p>
            <a:r>
              <a:rPr lang="en-US" sz="2200" dirty="0"/>
              <a:t>If PM is done by vendor count the time to set up the call with vendor, PO, Schedule with the user and FSE.</a:t>
            </a:r>
          </a:p>
          <a:p>
            <a:r>
              <a:rPr lang="en-US" sz="2200" dirty="0"/>
              <a:t>Time to meet the vendor and show them to the equipment.</a:t>
            </a:r>
          </a:p>
          <a:p>
            <a:r>
              <a:rPr lang="en-US" sz="2200" dirty="0"/>
              <a:t>Time to get the PM report from vendor and post it and complete PM</a:t>
            </a:r>
          </a:p>
          <a:p>
            <a:endParaRPr lang="en-US" sz="2200" dirty="0"/>
          </a:p>
        </p:txBody>
      </p:sp>
    </p:spTree>
    <p:extLst>
      <p:ext uri="{BB962C8B-B14F-4D97-AF65-F5344CB8AC3E}">
        <p14:creationId xmlns:p14="http://schemas.microsoft.com/office/powerpoint/2010/main" val="1985976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2A51F851-418E-40C2-B9DB-96A74D3DE661}"/>
              </a:ext>
            </a:extLst>
          </p:cNvPr>
          <p:cNvSpPr>
            <a:spLocks noGrp="1"/>
          </p:cNvSpPr>
          <p:nvPr>
            <p:ph type="title"/>
          </p:nvPr>
        </p:nvSpPr>
        <p:spPr>
          <a:xfrm>
            <a:off x="686834" y="1153572"/>
            <a:ext cx="3200400" cy="4461163"/>
          </a:xfrm>
        </p:spPr>
        <p:txBody>
          <a:bodyPr>
            <a:normAutofit/>
          </a:bodyPr>
          <a:lstStyle/>
          <a:p>
            <a:r>
              <a:rPr lang="en-US">
                <a:solidFill>
                  <a:srgbClr val="FFFFFF"/>
                </a:solidFill>
              </a:rPr>
              <a:t>Time Management</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8AE7C193-6DB6-4BE6-87A7-6CDC1324689C}"/>
              </a:ext>
            </a:extLst>
          </p:cNvPr>
          <p:cNvSpPr>
            <a:spLocks noGrp="1"/>
          </p:cNvSpPr>
          <p:nvPr>
            <p:ph idx="1"/>
          </p:nvPr>
        </p:nvSpPr>
        <p:spPr>
          <a:xfrm>
            <a:off x="4447308" y="591344"/>
            <a:ext cx="6906491" cy="5585619"/>
          </a:xfrm>
        </p:spPr>
        <p:txBody>
          <a:bodyPr anchor="ctr">
            <a:normAutofit/>
          </a:bodyPr>
          <a:lstStyle/>
          <a:p>
            <a:r>
              <a:rPr lang="en-US" dirty="0"/>
              <a:t>This is an area where a lot of techs get in trouble!!!  </a:t>
            </a:r>
          </a:p>
          <a:p>
            <a:r>
              <a:rPr lang="en-US" dirty="0"/>
              <a:t>If everyone is doing this correctly it can make management’s job easier</a:t>
            </a:r>
          </a:p>
          <a:p>
            <a:r>
              <a:rPr lang="en-US" dirty="0"/>
              <a:t>This can help factor into adding staffing</a:t>
            </a:r>
          </a:p>
          <a:p>
            <a:r>
              <a:rPr lang="en-US" dirty="0"/>
              <a:t>Look at solutions to time consuming tasks and look for solutions</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4090133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EA555B44-EE88-456C-8180-9C54D9F7059B}"/>
              </a:ext>
            </a:extLst>
          </p:cNvPr>
          <p:cNvSpPr>
            <a:spLocks noGrp="1"/>
          </p:cNvSpPr>
          <p:nvPr>
            <p:ph type="title"/>
          </p:nvPr>
        </p:nvSpPr>
        <p:spPr>
          <a:xfrm>
            <a:off x="686834" y="1153572"/>
            <a:ext cx="3200400" cy="4461163"/>
          </a:xfrm>
        </p:spPr>
        <p:txBody>
          <a:bodyPr>
            <a:normAutofit/>
          </a:bodyPr>
          <a:lstStyle/>
          <a:p>
            <a:r>
              <a:rPr lang="en-US">
                <a:solidFill>
                  <a:srgbClr val="FFFFFF"/>
                </a:solidFill>
              </a:rPr>
              <a:t>Average Repair Time or Average Work Order Time </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B01E5647-9143-4061-BE0A-ACA94B681B81}"/>
              </a:ext>
            </a:extLst>
          </p:cNvPr>
          <p:cNvSpPr>
            <a:spLocks noGrp="1"/>
          </p:cNvSpPr>
          <p:nvPr>
            <p:ph idx="1"/>
          </p:nvPr>
        </p:nvSpPr>
        <p:spPr>
          <a:xfrm>
            <a:off x="4447308" y="591344"/>
            <a:ext cx="6906491" cy="5585619"/>
          </a:xfrm>
        </p:spPr>
        <p:txBody>
          <a:bodyPr anchor="ctr">
            <a:normAutofit/>
          </a:bodyPr>
          <a:lstStyle/>
          <a:p>
            <a:r>
              <a:rPr lang="en-US" dirty="0"/>
              <a:t>Gives management an idea of how much time is being spent on repairs on average.</a:t>
            </a:r>
          </a:p>
          <a:p>
            <a:r>
              <a:rPr lang="en-US" dirty="0"/>
              <a:t>Depending on the area techs work average repair times can vary</a:t>
            </a:r>
          </a:p>
          <a:p>
            <a:r>
              <a:rPr lang="en-US" dirty="0"/>
              <a:t>Sometimes used to compare repair times among techs</a:t>
            </a:r>
          </a:p>
          <a:p>
            <a:r>
              <a:rPr lang="en-US" dirty="0"/>
              <a:t>Used to determine techs needed to complete the workloads and department staffing</a:t>
            </a:r>
          </a:p>
          <a:p>
            <a:endParaRPr lang="en-US" dirty="0"/>
          </a:p>
          <a:p>
            <a:endParaRPr lang="en-US" dirty="0"/>
          </a:p>
        </p:txBody>
      </p:sp>
    </p:spTree>
    <p:extLst>
      <p:ext uri="{BB962C8B-B14F-4D97-AF65-F5344CB8AC3E}">
        <p14:creationId xmlns:p14="http://schemas.microsoft.com/office/powerpoint/2010/main" val="2265577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08777D8-56CF-4C7B-B033-2C6686F6C76F}"/>
              </a:ext>
            </a:extLst>
          </p:cNvPr>
          <p:cNvSpPr>
            <a:spLocks noGrp="1"/>
          </p:cNvSpPr>
          <p:nvPr>
            <p:ph type="title"/>
          </p:nvPr>
        </p:nvSpPr>
        <p:spPr>
          <a:xfrm>
            <a:off x="686834" y="1153572"/>
            <a:ext cx="3200400" cy="4461163"/>
          </a:xfrm>
        </p:spPr>
        <p:txBody>
          <a:bodyPr>
            <a:normAutofit/>
          </a:bodyPr>
          <a:lstStyle/>
          <a:p>
            <a:r>
              <a:rPr lang="en-US">
                <a:solidFill>
                  <a:srgbClr val="FFFFFF"/>
                </a:solidFill>
              </a:rPr>
              <a:t>Total Time to Repair </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098BD17C-D82F-4AE2-9AC8-AA5D33137F42}"/>
              </a:ext>
            </a:extLst>
          </p:cNvPr>
          <p:cNvSpPr>
            <a:spLocks noGrp="1"/>
          </p:cNvSpPr>
          <p:nvPr>
            <p:ph idx="1"/>
          </p:nvPr>
        </p:nvSpPr>
        <p:spPr>
          <a:xfrm>
            <a:off x="4447308" y="591344"/>
            <a:ext cx="6906491" cy="5585619"/>
          </a:xfrm>
        </p:spPr>
        <p:txBody>
          <a:bodyPr anchor="ctr">
            <a:normAutofit/>
          </a:bodyPr>
          <a:lstStyle/>
          <a:p>
            <a:r>
              <a:rPr lang="en-US" dirty="0"/>
              <a:t>This is usually measured in days time to complete</a:t>
            </a:r>
          </a:p>
          <a:p>
            <a:r>
              <a:rPr lang="en-US" dirty="0"/>
              <a:t>Gives management an idea of how long it takes to turn over repairs</a:t>
            </a:r>
          </a:p>
          <a:p>
            <a:r>
              <a:rPr lang="en-US" dirty="0"/>
              <a:t>Can factor into department staffing levels</a:t>
            </a:r>
          </a:p>
          <a:p>
            <a:r>
              <a:rPr lang="en-US" dirty="0"/>
              <a:t>Can also point out areas that need more investigation</a:t>
            </a:r>
          </a:p>
          <a:p>
            <a:pPr lvl="1"/>
            <a:r>
              <a:rPr lang="en-US" dirty="0"/>
              <a:t>Such as parts availability or backorders for parts</a:t>
            </a:r>
          </a:p>
          <a:p>
            <a:pPr lvl="1"/>
            <a:r>
              <a:rPr lang="en-US" dirty="0"/>
              <a:t>Time it’s taking a vendor to complete work sent to them</a:t>
            </a:r>
          </a:p>
          <a:p>
            <a:r>
              <a:rPr lang="en-US" dirty="0"/>
              <a:t>Measurement of department efficiency</a:t>
            </a:r>
          </a:p>
        </p:txBody>
      </p:sp>
    </p:spTree>
    <p:extLst>
      <p:ext uri="{BB962C8B-B14F-4D97-AF65-F5344CB8AC3E}">
        <p14:creationId xmlns:p14="http://schemas.microsoft.com/office/powerpoint/2010/main" val="1572202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F61D6D3-0292-4ED3-9547-79C236438554}"/>
              </a:ext>
            </a:extLst>
          </p:cNvPr>
          <p:cNvSpPr>
            <a:spLocks noGrp="1"/>
          </p:cNvSpPr>
          <p:nvPr>
            <p:ph type="title"/>
          </p:nvPr>
        </p:nvSpPr>
        <p:spPr>
          <a:xfrm>
            <a:off x="686834" y="1153572"/>
            <a:ext cx="3200400" cy="4461163"/>
          </a:xfrm>
        </p:spPr>
        <p:txBody>
          <a:bodyPr>
            <a:normAutofit/>
          </a:bodyPr>
          <a:lstStyle/>
          <a:p>
            <a:r>
              <a:rPr lang="en-US">
                <a:solidFill>
                  <a:srgbClr val="FFFFFF"/>
                </a:solidFill>
              </a:rPr>
              <a:t>Cost of Repairs</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0982B5EA-A21C-449B-94CF-B8F171CBE87F}"/>
              </a:ext>
            </a:extLst>
          </p:cNvPr>
          <p:cNvSpPr>
            <a:spLocks noGrp="1"/>
          </p:cNvSpPr>
          <p:nvPr>
            <p:ph idx="1"/>
          </p:nvPr>
        </p:nvSpPr>
        <p:spPr>
          <a:xfrm>
            <a:off x="4447308" y="591344"/>
            <a:ext cx="6906491" cy="5585619"/>
          </a:xfrm>
        </p:spPr>
        <p:txBody>
          <a:bodyPr anchor="ctr">
            <a:normAutofit/>
          </a:bodyPr>
          <a:lstStyle/>
          <a:p>
            <a:r>
              <a:rPr lang="en-US" dirty="0"/>
              <a:t>Cost of Service Ratio (COSR)</a:t>
            </a:r>
          </a:p>
          <a:p>
            <a:pPr lvl="1"/>
            <a:r>
              <a:rPr lang="en-US" dirty="0"/>
              <a:t>Purchase cost of equipment inventory</a:t>
            </a:r>
          </a:p>
          <a:p>
            <a:pPr lvl="1"/>
            <a:r>
              <a:rPr lang="en-US" u="sng" dirty="0"/>
              <a:t>Factors:</a:t>
            </a:r>
          </a:p>
          <a:p>
            <a:pPr lvl="1"/>
            <a:r>
              <a:rPr lang="en-US" dirty="0"/>
              <a:t>Shop hourly labor rate</a:t>
            </a:r>
          </a:p>
          <a:p>
            <a:pPr lvl="1"/>
            <a:r>
              <a:rPr lang="en-US" dirty="0"/>
              <a:t>Cost of parts</a:t>
            </a:r>
          </a:p>
          <a:p>
            <a:pPr lvl="1"/>
            <a:r>
              <a:rPr lang="en-US" dirty="0"/>
              <a:t>Cost of vendor repairs</a:t>
            </a:r>
          </a:p>
          <a:p>
            <a:pPr lvl="1"/>
            <a:r>
              <a:rPr lang="en-US" dirty="0"/>
              <a:t>Cost of service expenses- such as mileage reimbursement or transportation cost</a:t>
            </a:r>
          </a:p>
          <a:p>
            <a:pPr lvl="1"/>
            <a:r>
              <a:rPr lang="en-US" dirty="0"/>
              <a:t>Cost of service contracts</a:t>
            </a:r>
          </a:p>
          <a:p>
            <a:pPr lvl="1"/>
            <a:r>
              <a:rPr lang="en-US" dirty="0"/>
              <a:t>Operational Costs- example: office supplies, printer paper, etc.</a:t>
            </a:r>
          </a:p>
          <a:p>
            <a:r>
              <a:rPr lang="en-US" dirty="0"/>
              <a:t>All of these factor into a ratio (COSR)</a:t>
            </a:r>
          </a:p>
          <a:p>
            <a:pPr lvl="1"/>
            <a:r>
              <a:rPr lang="en-US" dirty="0"/>
              <a:t>Measured in a percentage</a:t>
            </a:r>
          </a:p>
          <a:p>
            <a:pPr marL="457200" lvl="1" indent="0">
              <a:buNone/>
            </a:pPr>
            <a:r>
              <a:rPr lang="en-US" dirty="0"/>
              <a:t> </a:t>
            </a:r>
          </a:p>
        </p:txBody>
      </p:sp>
    </p:spTree>
    <p:extLst>
      <p:ext uri="{BB962C8B-B14F-4D97-AF65-F5344CB8AC3E}">
        <p14:creationId xmlns:p14="http://schemas.microsoft.com/office/powerpoint/2010/main" val="3965234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971CD350-D3FD-4542-9B13-23EA7A9D9D58}"/>
              </a:ext>
            </a:extLst>
          </p:cNvPr>
          <p:cNvSpPr>
            <a:spLocks noGrp="1"/>
          </p:cNvSpPr>
          <p:nvPr>
            <p:ph type="title"/>
          </p:nvPr>
        </p:nvSpPr>
        <p:spPr>
          <a:xfrm>
            <a:off x="686834" y="1153572"/>
            <a:ext cx="3200400" cy="4461163"/>
          </a:xfrm>
        </p:spPr>
        <p:txBody>
          <a:bodyPr>
            <a:normAutofit/>
          </a:bodyPr>
          <a:lstStyle/>
          <a:p>
            <a:r>
              <a:rPr lang="en-US">
                <a:solidFill>
                  <a:srgbClr val="FFFFFF"/>
                </a:solidFill>
              </a:rPr>
              <a:t>Cost of Repairs </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C21DAF85-E8E9-4254-B96A-4F1815956827}"/>
              </a:ext>
            </a:extLst>
          </p:cNvPr>
          <p:cNvSpPr>
            <a:spLocks noGrp="1"/>
          </p:cNvSpPr>
          <p:nvPr>
            <p:ph idx="1"/>
          </p:nvPr>
        </p:nvSpPr>
        <p:spPr>
          <a:xfrm>
            <a:off x="4447308" y="591344"/>
            <a:ext cx="6906491" cy="5585619"/>
          </a:xfrm>
        </p:spPr>
        <p:txBody>
          <a:bodyPr anchor="ctr">
            <a:normAutofit/>
          </a:bodyPr>
          <a:lstStyle/>
          <a:p>
            <a:r>
              <a:rPr lang="en-US" dirty="0"/>
              <a:t>Cost of repairs can help identify equipment with high repair costs</a:t>
            </a:r>
          </a:p>
          <a:p>
            <a:r>
              <a:rPr lang="en-US" dirty="0"/>
              <a:t>Can look at history of the equipment and how much has been spent to repair it over its lifetime.</a:t>
            </a:r>
          </a:p>
          <a:p>
            <a:r>
              <a:rPr lang="en-US" dirty="0"/>
              <a:t>Once the equipment reaches a threshold it can be added to a list of equipment needing to be replaced with new equipment.</a:t>
            </a:r>
          </a:p>
          <a:p>
            <a:r>
              <a:rPr lang="en-US" dirty="0"/>
              <a:t>Can help identify “lemons” </a:t>
            </a:r>
          </a:p>
          <a:p>
            <a:r>
              <a:rPr lang="en-US" dirty="0"/>
              <a:t>Helps equipment planning</a:t>
            </a:r>
          </a:p>
          <a:p>
            <a:endParaRPr lang="en-US" dirty="0"/>
          </a:p>
        </p:txBody>
      </p:sp>
    </p:spTree>
    <p:extLst>
      <p:ext uri="{BB962C8B-B14F-4D97-AF65-F5344CB8AC3E}">
        <p14:creationId xmlns:p14="http://schemas.microsoft.com/office/powerpoint/2010/main" val="3107243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9FBABB-6AAF-47EF-A638-339B0AECD44C}"/>
              </a:ext>
            </a:extLst>
          </p:cNvPr>
          <p:cNvSpPr>
            <a:spLocks noGrp="1"/>
          </p:cNvSpPr>
          <p:nvPr>
            <p:ph type="title"/>
          </p:nvPr>
        </p:nvSpPr>
        <p:spPr/>
        <p:txBody>
          <a:bodyPr/>
          <a:lstStyle/>
          <a:p>
            <a:pPr algn="ctr"/>
            <a:r>
              <a:rPr lang="en-US"/>
              <a:t>Cost of Repairs </a:t>
            </a:r>
            <a:endParaRPr lang="en-US" dirty="0"/>
          </a:p>
        </p:txBody>
      </p:sp>
      <p:sp>
        <p:nvSpPr>
          <p:cNvPr id="3" name="Content Placeholder 2">
            <a:extLst>
              <a:ext uri="{FF2B5EF4-FFF2-40B4-BE49-F238E27FC236}">
                <a16:creationId xmlns:a16="http://schemas.microsoft.com/office/drawing/2014/main" xmlns="" id="{47FD37A9-7C7E-4826-859E-8133004D5390}"/>
              </a:ext>
            </a:extLst>
          </p:cNvPr>
          <p:cNvSpPr>
            <a:spLocks noGrp="1"/>
          </p:cNvSpPr>
          <p:nvPr>
            <p:ph idx="1"/>
          </p:nvPr>
        </p:nvSpPr>
        <p:spPr/>
        <p:txBody>
          <a:bodyPr/>
          <a:lstStyle/>
          <a:p>
            <a:r>
              <a:rPr lang="en-US"/>
              <a:t>COSR – Cost of Service Ratio is a measurement of department efficiency</a:t>
            </a:r>
          </a:p>
          <a:p>
            <a:r>
              <a:rPr lang="en-US"/>
              <a:t>COSR can help in looking at areas to cut costs and service contracts</a:t>
            </a:r>
          </a:p>
          <a:p>
            <a:r>
              <a:rPr lang="en-US"/>
              <a:t>Your medical equipment requires PM labor, PM parts, repairs, some user errors, service calls, maybe a service contract.</a:t>
            </a:r>
          </a:p>
          <a:p>
            <a:pPr marL="457200" lvl="1" indent="0">
              <a:buNone/>
            </a:pPr>
            <a:endParaRPr lang="en-US"/>
          </a:p>
          <a:p>
            <a:endParaRPr lang="en-US" dirty="0"/>
          </a:p>
        </p:txBody>
      </p:sp>
      <p:pic>
        <p:nvPicPr>
          <p:cNvPr id="4" name="Picture 3" descr="A picture containing thing&#10;&#10;Description generated with high confidence">
            <a:extLst>
              <a:ext uri="{FF2B5EF4-FFF2-40B4-BE49-F238E27FC236}">
                <a16:creationId xmlns:a16="http://schemas.microsoft.com/office/drawing/2014/main" xmlns="" id="{06F18CF3-040C-4539-AC2B-9D74BDB89051}"/>
              </a:ext>
            </a:extLst>
          </p:cNvPr>
          <p:cNvPicPr>
            <a:picLocks noChangeAspect="1"/>
          </p:cNvPicPr>
          <p:nvPr/>
        </p:nvPicPr>
        <p:blipFill>
          <a:blip r:embed="rId2"/>
          <a:stretch>
            <a:fillRect/>
          </a:stretch>
        </p:blipFill>
        <p:spPr>
          <a:xfrm>
            <a:off x="2659760" y="4399792"/>
            <a:ext cx="6872479" cy="1777171"/>
          </a:xfrm>
          <a:prstGeom prst="rect">
            <a:avLst/>
          </a:prstGeom>
        </p:spPr>
      </p:pic>
    </p:spTree>
    <p:extLst>
      <p:ext uri="{BB962C8B-B14F-4D97-AF65-F5344CB8AC3E}">
        <p14:creationId xmlns:p14="http://schemas.microsoft.com/office/powerpoint/2010/main" val="45313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87244CD-7A65-473C-B3BF-FE5ABB54DAA9}"/>
              </a:ext>
            </a:extLst>
          </p:cNvPr>
          <p:cNvSpPr>
            <a:spLocks noGrp="1"/>
          </p:cNvSpPr>
          <p:nvPr>
            <p:ph type="title"/>
          </p:nvPr>
        </p:nvSpPr>
        <p:spPr>
          <a:xfrm>
            <a:off x="686834" y="1153572"/>
            <a:ext cx="3200400" cy="4461163"/>
          </a:xfrm>
        </p:spPr>
        <p:txBody>
          <a:bodyPr>
            <a:normAutofit/>
          </a:bodyPr>
          <a:lstStyle/>
          <a:p>
            <a:r>
              <a:rPr lang="en-US">
                <a:solidFill>
                  <a:srgbClr val="FFFFFF"/>
                </a:solidFill>
              </a:rPr>
              <a:t>Analysis</a:t>
            </a:r>
          </a:p>
        </p:txBody>
      </p:sp>
      <p:sp>
        <p:nvSpPr>
          <p:cNvPr id="18"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BE3D9BE3-C89B-4360-82E9-DBD4F06D53A2}"/>
              </a:ext>
            </a:extLst>
          </p:cNvPr>
          <p:cNvSpPr>
            <a:spLocks noGrp="1"/>
          </p:cNvSpPr>
          <p:nvPr>
            <p:ph idx="1"/>
          </p:nvPr>
        </p:nvSpPr>
        <p:spPr>
          <a:xfrm>
            <a:off x="4447308" y="591344"/>
            <a:ext cx="6906491" cy="5585619"/>
          </a:xfrm>
        </p:spPr>
        <p:txBody>
          <a:bodyPr anchor="ctr">
            <a:normAutofit/>
          </a:bodyPr>
          <a:lstStyle/>
          <a:p>
            <a:r>
              <a:rPr lang="en-US" dirty="0"/>
              <a:t>PM work orders are analyzed to determine whether an AEM can be done</a:t>
            </a:r>
          </a:p>
          <a:p>
            <a:r>
              <a:rPr lang="en-US" dirty="0"/>
              <a:t>AEM is </a:t>
            </a:r>
            <a:r>
              <a:rPr lang="en-US" u="sng" dirty="0"/>
              <a:t>A</a:t>
            </a:r>
            <a:r>
              <a:rPr lang="en-US" dirty="0"/>
              <a:t>lternate </a:t>
            </a:r>
            <a:r>
              <a:rPr lang="en-US" u="sng" dirty="0"/>
              <a:t>E</a:t>
            </a:r>
            <a:r>
              <a:rPr lang="en-US" dirty="0"/>
              <a:t>quipment </a:t>
            </a:r>
            <a:r>
              <a:rPr lang="en-US" u="sng" dirty="0"/>
              <a:t>M</a:t>
            </a:r>
            <a:r>
              <a:rPr lang="en-US" dirty="0"/>
              <a:t>aintenance </a:t>
            </a:r>
          </a:p>
          <a:p>
            <a:r>
              <a:rPr lang="en-US" dirty="0"/>
              <a:t>This maintenance differs from the manufacture  recommended interval or PM steps. </a:t>
            </a:r>
          </a:p>
          <a:p>
            <a:r>
              <a:rPr lang="en-US" dirty="0"/>
              <a:t>If PMs are routinely completed on a certain piece of equipment with no adjustments necessary, then maybe an AEM can be considered.</a:t>
            </a:r>
          </a:p>
          <a:p>
            <a:r>
              <a:rPr lang="en-US" dirty="0"/>
              <a:t>Equipment with no previous service history are not eligible for AEMs </a:t>
            </a:r>
          </a:p>
        </p:txBody>
      </p:sp>
    </p:spTree>
    <p:extLst>
      <p:ext uri="{BB962C8B-B14F-4D97-AF65-F5344CB8AC3E}">
        <p14:creationId xmlns:p14="http://schemas.microsoft.com/office/powerpoint/2010/main" val="3103293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06B5578-717D-4840-B150-FED63D349C2A}"/>
              </a:ext>
            </a:extLst>
          </p:cNvPr>
          <p:cNvSpPr>
            <a:spLocks noGrp="1"/>
          </p:cNvSpPr>
          <p:nvPr>
            <p:ph type="title"/>
          </p:nvPr>
        </p:nvSpPr>
        <p:spPr>
          <a:xfrm>
            <a:off x="686834" y="1153572"/>
            <a:ext cx="3200400" cy="4461163"/>
          </a:xfrm>
        </p:spPr>
        <p:txBody>
          <a:bodyPr>
            <a:normAutofit/>
          </a:bodyPr>
          <a:lstStyle/>
          <a:p>
            <a:r>
              <a:rPr lang="en-US">
                <a:solidFill>
                  <a:srgbClr val="FFFFFF"/>
                </a:solidFill>
              </a:rPr>
              <a:t>Analysis </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42ABA6A9-F4F5-40FC-AAE9-57F1FCCDA563}"/>
              </a:ext>
            </a:extLst>
          </p:cNvPr>
          <p:cNvSpPr>
            <a:spLocks noGrp="1"/>
          </p:cNvSpPr>
          <p:nvPr>
            <p:ph idx="1"/>
          </p:nvPr>
        </p:nvSpPr>
        <p:spPr>
          <a:xfrm>
            <a:off x="4447308" y="591344"/>
            <a:ext cx="6906491" cy="5585619"/>
          </a:xfrm>
        </p:spPr>
        <p:txBody>
          <a:bodyPr anchor="ctr">
            <a:normAutofit/>
          </a:bodyPr>
          <a:lstStyle/>
          <a:p>
            <a:r>
              <a:rPr lang="en-US" dirty="0"/>
              <a:t>It is important to code PM work orders correctly. </a:t>
            </a:r>
          </a:p>
          <a:p>
            <a:r>
              <a:rPr lang="en-US" dirty="0"/>
              <a:t>If a PM passes with no adjustments the work order should be closed noting no adjustments needed.</a:t>
            </a:r>
          </a:p>
          <a:p>
            <a:r>
              <a:rPr lang="en-US" dirty="0"/>
              <a:t>If minor adjustments are needed, then close it that way. </a:t>
            </a:r>
          </a:p>
          <a:p>
            <a:r>
              <a:rPr lang="en-US" dirty="0"/>
              <a:t>If repairs are needed at PM close with completed- repairs needed and open a corrective maintenance work order. </a:t>
            </a:r>
          </a:p>
          <a:p>
            <a:r>
              <a:rPr lang="en-US" dirty="0"/>
              <a:t>All these closing codes play into the AEM determination. </a:t>
            </a:r>
          </a:p>
          <a:p>
            <a:endParaRPr lang="en-US" dirty="0"/>
          </a:p>
        </p:txBody>
      </p:sp>
    </p:spTree>
    <p:extLst>
      <p:ext uri="{BB962C8B-B14F-4D97-AF65-F5344CB8AC3E}">
        <p14:creationId xmlns:p14="http://schemas.microsoft.com/office/powerpoint/2010/main" val="600198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B34F5AD2-EDBD-4BBD-A55C-EAFFD0C7097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1191" y="0"/>
            <a:ext cx="6100799"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C3896A03-3945-419A-B66B-4EE266EDD1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99048"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8042818-0853-4346-8E25-D50FA917B1F0}"/>
              </a:ext>
            </a:extLst>
          </p:cNvPr>
          <p:cNvSpPr>
            <a:spLocks noGrp="1"/>
          </p:cNvSpPr>
          <p:nvPr>
            <p:ph type="title"/>
          </p:nvPr>
        </p:nvSpPr>
        <p:spPr>
          <a:xfrm>
            <a:off x="1162498" y="655783"/>
            <a:ext cx="4284418" cy="1448388"/>
          </a:xfrm>
        </p:spPr>
        <p:txBody>
          <a:bodyPr vert="horz" lIns="91440" tIns="45720" rIns="91440" bIns="45720" rtlCol="0" anchor="t">
            <a:normAutofit/>
          </a:bodyPr>
          <a:lstStyle/>
          <a:p>
            <a:r>
              <a:rPr lang="en-US">
                <a:solidFill>
                  <a:schemeClr val="bg1"/>
                </a:solidFill>
              </a:rPr>
              <a:t>Staffing Analysis</a:t>
            </a:r>
          </a:p>
        </p:txBody>
      </p:sp>
      <p:sp>
        <p:nvSpPr>
          <p:cNvPr id="14" name="Rectangle 13">
            <a:extLst>
              <a:ext uri="{FF2B5EF4-FFF2-40B4-BE49-F238E27FC236}">
                <a16:creationId xmlns:a16="http://schemas.microsoft.com/office/drawing/2014/main" xmlns="" id="{6832F003-FCA6-4CFB-A2EA-308F3AA257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6212" y="434985"/>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xmlns="" id="{2CCF7ECD-256C-4552-A4FA-BD78626C102D}"/>
              </a:ext>
            </a:extLst>
          </p:cNvPr>
          <p:cNvPicPr>
            <a:picLocks noGrp="1" noChangeAspect="1"/>
          </p:cNvPicPr>
          <p:nvPr>
            <p:ph idx="1"/>
          </p:nvPr>
        </p:nvPicPr>
        <p:blipFill rotWithShape="1">
          <a:blip r:embed="rId2"/>
          <a:srcRect t="4917" r="-2" b="-2"/>
          <a:stretch/>
        </p:blipFill>
        <p:spPr>
          <a:xfrm>
            <a:off x="682283" y="2104171"/>
            <a:ext cx="11227838" cy="4483844"/>
          </a:xfrm>
          <a:prstGeom prst="rect">
            <a:avLst/>
          </a:prstGeom>
        </p:spPr>
      </p:pic>
    </p:spTree>
    <p:extLst>
      <p:ext uri="{BB962C8B-B14F-4D97-AF65-F5344CB8AC3E}">
        <p14:creationId xmlns:p14="http://schemas.microsoft.com/office/powerpoint/2010/main" val="23266990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57795F3-7ED2-4589-94EA-36E9448D467A}"/>
              </a:ext>
            </a:extLst>
          </p:cNvPr>
          <p:cNvSpPr>
            <a:spLocks noGrp="1"/>
          </p:cNvSpPr>
          <p:nvPr>
            <p:ph type="title"/>
          </p:nvPr>
        </p:nvSpPr>
        <p:spPr>
          <a:xfrm>
            <a:off x="686834" y="1153572"/>
            <a:ext cx="3200400" cy="4461163"/>
          </a:xfrm>
        </p:spPr>
        <p:txBody>
          <a:bodyPr>
            <a:normAutofit/>
          </a:bodyPr>
          <a:lstStyle/>
          <a:p>
            <a:r>
              <a:rPr lang="en-US">
                <a:solidFill>
                  <a:srgbClr val="FFFFFF"/>
                </a:solidFill>
              </a:rPr>
              <a:t>Professional Emails</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6335374A-FBE3-4626-AE49-FAFDCC65816A}"/>
              </a:ext>
            </a:extLst>
          </p:cNvPr>
          <p:cNvSpPr>
            <a:spLocks noGrp="1"/>
          </p:cNvSpPr>
          <p:nvPr>
            <p:ph idx="1"/>
          </p:nvPr>
        </p:nvSpPr>
        <p:spPr>
          <a:xfrm>
            <a:off x="4447308" y="591344"/>
            <a:ext cx="6906491" cy="5585619"/>
          </a:xfrm>
        </p:spPr>
        <p:txBody>
          <a:bodyPr anchor="ctr">
            <a:normAutofit/>
          </a:bodyPr>
          <a:lstStyle/>
          <a:p>
            <a:r>
              <a:rPr lang="en-US" dirty="0"/>
              <a:t>Subject Line</a:t>
            </a:r>
          </a:p>
          <a:p>
            <a:r>
              <a:rPr lang="en-US" dirty="0"/>
              <a:t>Always fill in the subject line with a topic that means something to your reader.</a:t>
            </a:r>
          </a:p>
          <a:p>
            <a:r>
              <a:rPr lang="en-US" dirty="0"/>
              <a:t>Make it pertinent to what the email is about</a:t>
            </a:r>
          </a:p>
          <a:p>
            <a:r>
              <a:rPr lang="en-US" dirty="0"/>
              <a:t>Such as “Treadmill Repair in PT Gym”</a:t>
            </a:r>
          </a:p>
          <a:p>
            <a:r>
              <a:rPr lang="en-US" dirty="0"/>
              <a:t>Or just “Treadmill Repair”</a:t>
            </a:r>
          </a:p>
          <a:p>
            <a:endParaRPr lang="en-US" dirty="0"/>
          </a:p>
          <a:p>
            <a:pPr marL="0" indent="0">
              <a:buNone/>
            </a:pPr>
            <a:endParaRPr lang="en-US" dirty="0"/>
          </a:p>
        </p:txBody>
      </p:sp>
    </p:spTree>
    <p:extLst>
      <p:ext uri="{BB962C8B-B14F-4D97-AF65-F5344CB8AC3E}">
        <p14:creationId xmlns:p14="http://schemas.microsoft.com/office/powerpoint/2010/main" val="1891705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A49E7AD-55F1-4627-BF82-8160B106A42B}"/>
              </a:ext>
            </a:extLst>
          </p:cNvPr>
          <p:cNvSpPr>
            <a:spLocks noGrp="1"/>
          </p:cNvSpPr>
          <p:nvPr>
            <p:ph type="title"/>
          </p:nvPr>
        </p:nvSpPr>
        <p:spPr>
          <a:xfrm>
            <a:off x="686834" y="1153572"/>
            <a:ext cx="3200400" cy="4461163"/>
          </a:xfrm>
        </p:spPr>
        <p:txBody>
          <a:bodyPr>
            <a:normAutofit/>
          </a:bodyPr>
          <a:lstStyle/>
          <a:p>
            <a:r>
              <a:rPr lang="en-US">
                <a:solidFill>
                  <a:srgbClr val="FFFFFF"/>
                </a:solidFill>
              </a:rPr>
              <a:t>Professional Email</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521B715E-EBAF-48B5-B3A8-D601D9B02FAD}"/>
              </a:ext>
            </a:extLst>
          </p:cNvPr>
          <p:cNvSpPr>
            <a:spLocks noGrp="1"/>
          </p:cNvSpPr>
          <p:nvPr>
            <p:ph idx="1"/>
          </p:nvPr>
        </p:nvSpPr>
        <p:spPr>
          <a:xfrm>
            <a:off x="4447308" y="591344"/>
            <a:ext cx="6906491" cy="5585619"/>
          </a:xfrm>
        </p:spPr>
        <p:txBody>
          <a:bodyPr anchor="ctr">
            <a:normAutofit/>
          </a:bodyPr>
          <a:lstStyle/>
          <a:p>
            <a:r>
              <a:rPr lang="en-US" sz="2600"/>
              <a:t>Put your main point in the opening sentence. Most readers won't stick around for a surprise ending.</a:t>
            </a:r>
          </a:p>
          <a:p>
            <a:r>
              <a:rPr lang="en-US" sz="2600"/>
              <a:t>Make your email as short as possible. Be considerate of others time.</a:t>
            </a:r>
          </a:p>
          <a:p>
            <a:r>
              <a:rPr lang="en-US" sz="2600"/>
              <a:t>Be brief </a:t>
            </a:r>
            <a:r>
              <a:rPr lang="en-US" sz="2600" i="1"/>
              <a:t>and</a:t>
            </a:r>
            <a:r>
              <a:rPr lang="en-US" sz="2600"/>
              <a:t> polite. If your message runs longer than two or three sentences, consider (a) reducing the message or (b) providing an attachment. </a:t>
            </a:r>
          </a:p>
          <a:p>
            <a:r>
              <a:rPr lang="en-US" sz="2600"/>
              <a:t>Take all emotion out of the email. </a:t>
            </a:r>
          </a:p>
          <a:p>
            <a:r>
              <a:rPr lang="en-US" sz="2600"/>
              <a:t>Just state facts.</a:t>
            </a:r>
          </a:p>
          <a:p>
            <a:r>
              <a:rPr lang="en-US" sz="2600"/>
              <a:t>Don't use ALL CAPITALS (no shouting!), or all lowercase letters either.</a:t>
            </a:r>
          </a:p>
        </p:txBody>
      </p:sp>
    </p:spTree>
    <p:extLst>
      <p:ext uri="{BB962C8B-B14F-4D97-AF65-F5344CB8AC3E}">
        <p14:creationId xmlns:p14="http://schemas.microsoft.com/office/powerpoint/2010/main" val="26612010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xmlns="" id="{C05CBC3C-2E5A-4839-8B9B-2E5A6ADF0F5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xmlns="" id="{DB5B423A-57CC-4C58-AA26-8E2E862B03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4D43A0D3-E798-458C-ADFC-EDC8276406ED}"/>
              </a:ext>
            </a:extLst>
          </p:cNvPr>
          <p:cNvSpPr>
            <a:spLocks noGrp="1"/>
          </p:cNvSpPr>
          <p:nvPr>
            <p:ph type="title"/>
          </p:nvPr>
        </p:nvSpPr>
        <p:spPr>
          <a:xfrm>
            <a:off x="838200" y="673770"/>
            <a:ext cx="3220329" cy="2027227"/>
          </a:xfrm>
        </p:spPr>
        <p:txBody>
          <a:bodyPr anchor="t">
            <a:normAutofit/>
          </a:bodyPr>
          <a:lstStyle/>
          <a:p>
            <a:r>
              <a:rPr lang="en-US" sz="4600">
                <a:solidFill>
                  <a:srgbClr val="FFFFFF"/>
                </a:solidFill>
              </a:rPr>
              <a:t>Professional Email </a:t>
            </a:r>
          </a:p>
        </p:txBody>
      </p:sp>
      <p:graphicFrame>
        <p:nvGraphicFramePr>
          <p:cNvPr id="14" name="Content Placeholder 2">
            <a:extLst>
              <a:ext uri="{FF2B5EF4-FFF2-40B4-BE49-F238E27FC236}">
                <a16:creationId xmlns:a16="http://schemas.microsoft.com/office/drawing/2014/main" xmlns="" id="{92DDA2A3-A2A4-4ED9-A76A-04DA49C3DDD0}"/>
              </a:ext>
            </a:extLst>
          </p:cNvPr>
          <p:cNvGraphicFramePr>
            <a:graphicFrameLocks noGrp="1"/>
          </p:cNvGraphicFramePr>
          <p:nvPr>
            <p:ph idx="1"/>
            <p:extLst>
              <p:ext uri="{D42A27DB-BD31-4B8C-83A1-F6EECF244321}">
                <p14:modId xmlns:p14="http://schemas.microsoft.com/office/powerpoint/2010/main" val="993727827"/>
              </p:ext>
            </p:extLst>
          </p:nvPr>
        </p:nvGraphicFramePr>
        <p:xfrm>
          <a:off x="5542671" y="0"/>
          <a:ext cx="6358597"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2495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89575E1-3389-451A-A5F7-27854C25C5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A53CCC5C-D88E-40FB-B30B-23DCDBD01D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86BE2A4-DDE5-40EE-BA44-5BB51C06BFD0}"/>
              </a:ext>
            </a:extLst>
          </p:cNvPr>
          <p:cNvSpPr>
            <a:spLocks noGrp="1"/>
          </p:cNvSpPr>
          <p:nvPr>
            <p:ph type="title"/>
          </p:nvPr>
        </p:nvSpPr>
        <p:spPr>
          <a:xfrm>
            <a:off x="686834" y="591344"/>
            <a:ext cx="3200400" cy="5585619"/>
          </a:xfrm>
        </p:spPr>
        <p:txBody>
          <a:bodyPr>
            <a:normAutofit/>
          </a:bodyPr>
          <a:lstStyle/>
          <a:p>
            <a:r>
              <a:rPr lang="en-US">
                <a:solidFill>
                  <a:srgbClr val="FFFFFF"/>
                </a:solidFill>
              </a:rPr>
              <a:t>Professional Email</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4626BB83-9E59-492C-9FAC-D188BC1A2E1C}"/>
              </a:ext>
            </a:extLst>
          </p:cNvPr>
          <p:cNvSpPr>
            <a:spLocks noGrp="1"/>
          </p:cNvSpPr>
          <p:nvPr>
            <p:ph idx="1"/>
          </p:nvPr>
        </p:nvSpPr>
        <p:spPr>
          <a:xfrm>
            <a:off x="4447308" y="591344"/>
            <a:ext cx="6906491" cy="5585619"/>
          </a:xfrm>
        </p:spPr>
        <p:txBody>
          <a:bodyPr anchor="ctr">
            <a:normAutofit/>
          </a:bodyPr>
          <a:lstStyle/>
          <a:p>
            <a:r>
              <a:rPr lang="en-US" sz="2400"/>
              <a:t>Appropriate Closing</a:t>
            </a:r>
          </a:p>
          <a:p>
            <a:r>
              <a:rPr lang="en-US" sz="2400"/>
              <a:t>The end before putting your name.</a:t>
            </a:r>
          </a:p>
          <a:p>
            <a:r>
              <a:rPr lang="en-US" sz="2400"/>
              <a:t>Don’t get too creative. </a:t>
            </a:r>
          </a:p>
          <a:p>
            <a:r>
              <a:rPr lang="en-US" sz="2400"/>
              <a:t>Some endings are considered distracting sign-offs such as “cheers” and “VR” (very respectfully), so choose one that won’t feel out of place. Some of the most reliable options are:</a:t>
            </a:r>
          </a:p>
          <a:p>
            <a:r>
              <a:rPr lang="en-US" sz="2400"/>
              <a:t>Sincerely,</a:t>
            </a:r>
          </a:p>
          <a:p>
            <a:r>
              <a:rPr lang="en-US" sz="2400"/>
              <a:t>Yours truly,</a:t>
            </a:r>
          </a:p>
          <a:p>
            <a:r>
              <a:rPr lang="en-US" sz="2400"/>
              <a:t>Thanks again,</a:t>
            </a:r>
          </a:p>
          <a:p>
            <a:r>
              <a:rPr lang="en-US" sz="2400"/>
              <a:t>Appreciatively,</a:t>
            </a:r>
          </a:p>
          <a:p>
            <a:r>
              <a:rPr lang="en-US" sz="2400"/>
              <a:t>Best regards,</a:t>
            </a:r>
          </a:p>
          <a:p>
            <a:r>
              <a:rPr lang="en-US" sz="2400"/>
              <a:t>Respectfully,</a:t>
            </a:r>
          </a:p>
          <a:p>
            <a:endParaRPr lang="en-US" sz="2400"/>
          </a:p>
        </p:txBody>
      </p:sp>
    </p:spTree>
    <p:extLst>
      <p:ext uri="{BB962C8B-B14F-4D97-AF65-F5344CB8AC3E}">
        <p14:creationId xmlns:p14="http://schemas.microsoft.com/office/powerpoint/2010/main" val="16174450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C2554CA6-288E-4202-BC52-2E5A8F0C0A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B10BB131-AC8E-4A8E-A5D1-36260F720C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B9130E35-41B4-45C2-830B-DB9D5E2D99E4}"/>
              </a:ext>
            </a:extLst>
          </p:cNvPr>
          <p:cNvSpPr>
            <a:spLocks noGrp="1"/>
          </p:cNvSpPr>
          <p:nvPr>
            <p:ph type="title"/>
          </p:nvPr>
        </p:nvSpPr>
        <p:spPr>
          <a:xfrm>
            <a:off x="1171074" y="1396686"/>
            <a:ext cx="3240506" cy="4064628"/>
          </a:xfrm>
        </p:spPr>
        <p:txBody>
          <a:bodyPr>
            <a:normAutofit/>
          </a:bodyPr>
          <a:lstStyle/>
          <a:p>
            <a:r>
              <a:rPr lang="en-US">
                <a:solidFill>
                  <a:srgbClr val="FFFFFF"/>
                </a:solidFill>
              </a:rPr>
              <a:t>Professional Email </a:t>
            </a:r>
          </a:p>
        </p:txBody>
      </p:sp>
      <p:sp>
        <p:nvSpPr>
          <p:cNvPr id="12" name="Arc 11">
            <a:extLst>
              <a:ext uri="{FF2B5EF4-FFF2-40B4-BE49-F238E27FC236}">
                <a16:creationId xmlns:a16="http://schemas.microsoft.com/office/drawing/2014/main" xmlns="" id="{5B7778FC-632E-4DCA-A7CB-0D7731CCF9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xmlns="" id="{FA23A907-97FB-4A8F-880A-DD77401C42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3A1B9B02-4B5D-4A7F-8AF7-73071C028199}"/>
              </a:ext>
            </a:extLst>
          </p:cNvPr>
          <p:cNvSpPr>
            <a:spLocks noGrp="1"/>
          </p:cNvSpPr>
          <p:nvPr>
            <p:ph idx="1"/>
          </p:nvPr>
        </p:nvSpPr>
        <p:spPr>
          <a:xfrm>
            <a:off x="5370153" y="1526033"/>
            <a:ext cx="5536397" cy="3935281"/>
          </a:xfrm>
        </p:spPr>
        <p:txBody>
          <a:bodyPr>
            <a:normAutofit/>
          </a:bodyPr>
          <a:lstStyle/>
          <a:p>
            <a:r>
              <a:rPr lang="en-US" sz="2400"/>
              <a:t>Add a signature block with appropriate contact information.</a:t>
            </a:r>
          </a:p>
          <a:p>
            <a:r>
              <a:rPr lang="en-US" sz="2400"/>
              <a:t>It should include: your name, business address, and phone number.</a:t>
            </a:r>
          </a:p>
          <a:p>
            <a:r>
              <a:rPr lang="en-US" sz="2400"/>
              <a:t>A legal disclaimer (if required by your company).</a:t>
            </a:r>
          </a:p>
          <a:p>
            <a:r>
              <a:rPr lang="en-US" sz="2400"/>
              <a:t> Do not clutter the signature block with a clever quotation and artwork.</a:t>
            </a:r>
          </a:p>
          <a:p>
            <a:r>
              <a:rPr lang="en-US" sz="2400"/>
              <a:t>Your workplace might have a format for accepted signature blocks</a:t>
            </a:r>
          </a:p>
          <a:p>
            <a:endParaRPr lang="en-US" sz="2400"/>
          </a:p>
        </p:txBody>
      </p:sp>
    </p:spTree>
    <p:extLst>
      <p:ext uri="{BB962C8B-B14F-4D97-AF65-F5344CB8AC3E}">
        <p14:creationId xmlns:p14="http://schemas.microsoft.com/office/powerpoint/2010/main" val="11700573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BA424E5-C312-4897-A43F-BB004A80A0AF}"/>
              </a:ext>
            </a:extLst>
          </p:cNvPr>
          <p:cNvSpPr>
            <a:spLocks noGrp="1"/>
          </p:cNvSpPr>
          <p:nvPr>
            <p:ph type="title"/>
          </p:nvPr>
        </p:nvSpPr>
        <p:spPr>
          <a:xfrm>
            <a:off x="686834" y="1153572"/>
            <a:ext cx="3200400" cy="4461163"/>
          </a:xfrm>
        </p:spPr>
        <p:txBody>
          <a:bodyPr>
            <a:normAutofit/>
          </a:bodyPr>
          <a:lstStyle/>
          <a:p>
            <a:r>
              <a:rPr lang="en-US">
                <a:solidFill>
                  <a:srgbClr val="FFFFFF"/>
                </a:solidFill>
              </a:rPr>
              <a:t>Professional Email</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D99EF2BA-0E76-466D-B4FF-AD0239947EB1}"/>
              </a:ext>
            </a:extLst>
          </p:cNvPr>
          <p:cNvSpPr>
            <a:spLocks noGrp="1"/>
          </p:cNvSpPr>
          <p:nvPr>
            <p:ph idx="1"/>
          </p:nvPr>
        </p:nvSpPr>
        <p:spPr>
          <a:xfrm>
            <a:off x="4447308" y="591344"/>
            <a:ext cx="6906491" cy="5585619"/>
          </a:xfrm>
        </p:spPr>
        <p:txBody>
          <a:bodyPr anchor="ctr">
            <a:normAutofit/>
          </a:bodyPr>
          <a:lstStyle/>
          <a:p>
            <a:r>
              <a:rPr lang="en-US" dirty="0"/>
              <a:t>Edit and proofread before hitting "send." </a:t>
            </a:r>
          </a:p>
          <a:p>
            <a:r>
              <a:rPr lang="en-US" dirty="0"/>
              <a:t>You are not too busy to sweat the small stuff. Take the time to complete this step.</a:t>
            </a:r>
          </a:p>
          <a:p>
            <a:r>
              <a:rPr lang="en-US" dirty="0"/>
              <a:t>If this is not done your reader may think you’re careless or do not pay attention to details. </a:t>
            </a:r>
          </a:p>
        </p:txBody>
      </p:sp>
    </p:spTree>
    <p:extLst>
      <p:ext uri="{BB962C8B-B14F-4D97-AF65-F5344CB8AC3E}">
        <p14:creationId xmlns:p14="http://schemas.microsoft.com/office/powerpoint/2010/main" val="12595742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7">
            <a:extLst>
              <a:ext uri="{FF2B5EF4-FFF2-40B4-BE49-F238E27FC236}">
                <a16:creationId xmlns:a16="http://schemas.microsoft.com/office/drawing/2014/main" xmlns="" id="{C2554CA6-288E-4202-BC52-2E5A8F0C0A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B10BB131-AC8E-4A8E-A5D1-36260F720C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4ACDECE-9A9D-487E-9CA6-23971544AFE7}"/>
              </a:ext>
            </a:extLst>
          </p:cNvPr>
          <p:cNvSpPr>
            <a:spLocks noGrp="1"/>
          </p:cNvSpPr>
          <p:nvPr>
            <p:ph type="title"/>
          </p:nvPr>
        </p:nvSpPr>
        <p:spPr>
          <a:xfrm>
            <a:off x="1171074" y="1396686"/>
            <a:ext cx="3240506" cy="4064628"/>
          </a:xfrm>
        </p:spPr>
        <p:txBody>
          <a:bodyPr>
            <a:normAutofit/>
          </a:bodyPr>
          <a:lstStyle/>
          <a:p>
            <a:r>
              <a:rPr lang="en-US">
                <a:solidFill>
                  <a:srgbClr val="FFFFFF"/>
                </a:solidFill>
              </a:rPr>
              <a:t>Professional Email</a:t>
            </a:r>
          </a:p>
        </p:txBody>
      </p:sp>
      <p:sp>
        <p:nvSpPr>
          <p:cNvPr id="12" name="Arc 11">
            <a:extLst>
              <a:ext uri="{FF2B5EF4-FFF2-40B4-BE49-F238E27FC236}">
                <a16:creationId xmlns:a16="http://schemas.microsoft.com/office/drawing/2014/main" xmlns="" id="{5B7778FC-632E-4DCA-A7CB-0D7731CCF9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xmlns="" id="{FA23A907-97FB-4A8F-880A-DD77401C42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Content Placeholder 2">
            <a:extLst>
              <a:ext uri="{FF2B5EF4-FFF2-40B4-BE49-F238E27FC236}">
                <a16:creationId xmlns:a16="http://schemas.microsoft.com/office/drawing/2014/main" xmlns="" id="{D58C28DE-A7E4-4237-8FA5-F7BF36734827}"/>
              </a:ext>
            </a:extLst>
          </p:cNvPr>
          <p:cNvSpPr>
            <a:spLocks noGrp="1"/>
          </p:cNvSpPr>
          <p:nvPr>
            <p:ph idx="1"/>
          </p:nvPr>
        </p:nvSpPr>
        <p:spPr>
          <a:xfrm>
            <a:off x="5370153" y="1526033"/>
            <a:ext cx="5536397" cy="3935281"/>
          </a:xfrm>
        </p:spPr>
        <p:txBody>
          <a:bodyPr>
            <a:normAutofit/>
          </a:bodyPr>
          <a:lstStyle/>
          <a:p>
            <a:r>
              <a:rPr lang="en-US" dirty="0"/>
              <a:t>Reply promptly to serious messages.</a:t>
            </a:r>
          </a:p>
          <a:p>
            <a:r>
              <a:rPr lang="en-US" dirty="0"/>
              <a:t>If you need more than 24 hours to collect information or make a decision, send a brief response explaining the delay.</a:t>
            </a:r>
          </a:p>
        </p:txBody>
      </p:sp>
    </p:spTree>
    <p:extLst>
      <p:ext uri="{BB962C8B-B14F-4D97-AF65-F5344CB8AC3E}">
        <p14:creationId xmlns:p14="http://schemas.microsoft.com/office/powerpoint/2010/main" val="1937902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xmlns="" id="{1709F1D5-B0F1-4714-A239-E5B61C1619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9">
            <a:extLst>
              <a:ext uri="{FF2B5EF4-FFF2-40B4-BE49-F238E27FC236}">
                <a16:creationId xmlns:a16="http://schemas.microsoft.com/office/drawing/2014/main" xmlns="" id="{228FB460-D3FF-4440-A020-05982A09E5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53529D9-5D0E-4239-8526-41DCA4CBAA69}"/>
              </a:ext>
            </a:extLst>
          </p:cNvPr>
          <p:cNvSpPr>
            <a:spLocks noGrp="1"/>
          </p:cNvSpPr>
          <p:nvPr>
            <p:ph type="title"/>
          </p:nvPr>
        </p:nvSpPr>
        <p:spPr>
          <a:xfrm>
            <a:off x="956826" y="1112969"/>
            <a:ext cx="3937298" cy="4166010"/>
          </a:xfrm>
        </p:spPr>
        <p:txBody>
          <a:bodyPr>
            <a:normAutofit/>
          </a:bodyPr>
          <a:lstStyle/>
          <a:p>
            <a:r>
              <a:rPr lang="en-US">
                <a:solidFill>
                  <a:srgbClr val="FFFFFF"/>
                </a:solidFill>
              </a:rPr>
              <a:t>Professional Email </a:t>
            </a:r>
          </a:p>
        </p:txBody>
      </p:sp>
      <p:sp>
        <p:nvSpPr>
          <p:cNvPr id="21" name="Freeform: Shape 11">
            <a:extLst>
              <a:ext uri="{FF2B5EF4-FFF2-40B4-BE49-F238E27FC236}">
                <a16:creationId xmlns:a16="http://schemas.microsoft.com/office/drawing/2014/main" xmlns="" id="{14847E93-7DC1-4D4B-8829-B19AA7137C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13">
            <a:extLst>
              <a:ext uri="{FF2B5EF4-FFF2-40B4-BE49-F238E27FC236}">
                <a16:creationId xmlns:a16="http://schemas.microsoft.com/office/drawing/2014/main" xmlns="" id="{5566D6E1-03A1-4D73-A4E0-35D74D568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xmlns="" id="{9F835A99-04AC-494A-A572-AFE8413CC9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xmlns="" id="{BE3B701F-BD61-4554-B81F-79F7D53102B4}"/>
              </a:ext>
            </a:extLst>
          </p:cNvPr>
          <p:cNvSpPr>
            <a:spLocks noGrp="1"/>
          </p:cNvSpPr>
          <p:nvPr>
            <p:ph idx="1"/>
          </p:nvPr>
        </p:nvSpPr>
        <p:spPr>
          <a:xfrm>
            <a:off x="6096000" y="820880"/>
            <a:ext cx="5257799" cy="4889350"/>
          </a:xfrm>
        </p:spPr>
        <p:txBody>
          <a:bodyPr anchor="t">
            <a:normAutofit/>
          </a:bodyPr>
          <a:lstStyle/>
          <a:p>
            <a:r>
              <a:rPr lang="en-US" dirty="0"/>
              <a:t>Out of office reply</a:t>
            </a:r>
          </a:p>
          <a:p>
            <a:r>
              <a:rPr lang="en-US" dirty="0"/>
              <a:t>When you know you’re going to be off work set up an auto reply.</a:t>
            </a:r>
          </a:p>
          <a:p>
            <a:r>
              <a:rPr lang="en-US" dirty="0"/>
              <a:t>Include on the auto reply what phone number to call instead of yours- maybe a shop or department number. </a:t>
            </a:r>
          </a:p>
          <a:p>
            <a:r>
              <a:rPr lang="en-US" dirty="0"/>
              <a:t>Or if it can wait until you get back</a:t>
            </a:r>
          </a:p>
          <a:p>
            <a:r>
              <a:rPr lang="en-US" dirty="0"/>
              <a:t> This way the customer will not be expecting a quick response. </a:t>
            </a:r>
          </a:p>
        </p:txBody>
      </p:sp>
      <p:sp>
        <p:nvSpPr>
          <p:cNvPr id="18" name="Freeform: Shape 17">
            <a:extLst>
              <a:ext uri="{FF2B5EF4-FFF2-40B4-BE49-F238E27FC236}">
                <a16:creationId xmlns:a16="http://schemas.microsoft.com/office/drawing/2014/main" xmlns="" id="{7B786209-1B0B-4CA9-9BDD-F7327066A8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xmlns="" id="{2D2964BB-484D-45AE-AD66-D407D06296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xmlns="" id="{6691AC69-A76E-4DAB-B565-468B6B87AC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5962558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xmlns="" id="{A1D7EC86-7CB9-431D-8AC3-8AAF0440B16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xmlns="" id="{D4B9777F-B610-419B-9193-80306388F3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Arc 25">
            <a:extLst>
              <a:ext uri="{FF2B5EF4-FFF2-40B4-BE49-F238E27FC236}">
                <a16:creationId xmlns:a16="http://schemas.microsoft.com/office/drawing/2014/main" xmlns="" id="{311F016A-A753-449B-9EA6-322199B711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1108520" y="775849"/>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63866660-4925-49C7-B5D8-120C34F0A061}"/>
              </a:ext>
            </a:extLst>
          </p:cNvPr>
          <p:cNvSpPr>
            <a:spLocks noGrp="1"/>
          </p:cNvSpPr>
          <p:nvPr>
            <p:ph type="ctrTitle"/>
          </p:nvPr>
        </p:nvSpPr>
        <p:spPr>
          <a:xfrm>
            <a:off x="860742" y="1124988"/>
            <a:ext cx="4425962" cy="2387600"/>
          </a:xfrm>
        </p:spPr>
        <p:txBody>
          <a:bodyPr>
            <a:normAutofit/>
          </a:bodyPr>
          <a:lstStyle/>
          <a:p>
            <a:pPr algn="l"/>
            <a:r>
              <a:rPr lang="en-US" sz="5100"/>
              <a:t>Professionalism </a:t>
            </a:r>
            <a:br>
              <a:rPr lang="en-US" sz="5100"/>
            </a:br>
            <a:endParaRPr lang="en-US" sz="5100"/>
          </a:p>
        </p:txBody>
      </p:sp>
      <p:pic>
        <p:nvPicPr>
          <p:cNvPr id="18" name="Picture 17" descr="Close - up of a stethoscope&#10;&#10;Description automatically generated">
            <a:extLst>
              <a:ext uri="{FF2B5EF4-FFF2-40B4-BE49-F238E27FC236}">
                <a16:creationId xmlns:a16="http://schemas.microsoft.com/office/drawing/2014/main" xmlns="" id="{FD560020-1899-4D37-9973-08187CE841D6}"/>
              </a:ext>
            </a:extLst>
          </p:cNvPr>
          <p:cNvPicPr>
            <a:picLocks noChangeAspect="1"/>
          </p:cNvPicPr>
          <p:nvPr/>
        </p:nvPicPr>
        <p:blipFill rotWithShape="1">
          <a:blip r:embed="rId2"/>
          <a:srcRect r="37611" b="-1"/>
          <a:stretch/>
        </p:blipFill>
        <p:spPr>
          <a:xfrm>
            <a:off x="5733768" y="-1"/>
            <a:ext cx="6458232"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28" name="Rectangle 27">
            <a:extLst>
              <a:ext uri="{FF2B5EF4-FFF2-40B4-BE49-F238E27FC236}">
                <a16:creationId xmlns:a16="http://schemas.microsoft.com/office/drawing/2014/main" xmlns="" id="{95106A28-883A-4993-BF9E-C403B81A8D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4269" y="4274457"/>
            <a:ext cx="825256"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xmlns="" id="{F5AE4E4F-9F4C-43ED-8299-9BD63B74E8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742" y="5649686"/>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4785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709F1D5-B0F1-4714-A239-E5B61C1619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xmlns="" id="{228FB460-D3FF-4440-A020-05982A09E5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4C4BEC9F-1837-4494-94E8-40CBB9C7A369}"/>
              </a:ext>
            </a:extLst>
          </p:cNvPr>
          <p:cNvSpPr>
            <a:spLocks noGrp="1"/>
          </p:cNvSpPr>
          <p:nvPr>
            <p:ph type="title"/>
          </p:nvPr>
        </p:nvSpPr>
        <p:spPr>
          <a:xfrm>
            <a:off x="956826" y="1112969"/>
            <a:ext cx="3937298" cy="4166010"/>
          </a:xfrm>
        </p:spPr>
        <p:txBody>
          <a:bodyPr>
            <a:normAutofit/>
          </a:bodyPr>
          <a:lstStyle/>
          <a:p>
            <a:r>
              <a:rPr lang="en-US">
                <a:solidFill>
                  <a:srgbClr val="FFFFFF"/>
                </a:solidFill>
              </a:rPr>
              <a:t>Dress for Success</a:t>
            </a:r>
          </a:p>
        </p:txBody>
      </p:sp>
      <p:sp>
        <p:nvSpPr>
          <p:cNvPr id="12" name="Freeform: Shape 11">
            <a:extLst>
              <a:ext uri="{FF2B5EF4-FFF2-40B4-BE49-F238E27FC236}">
                <a16:creationId xmlns:a16="http://schemas.microsoft.com/office/drawing/2014/main" xmlns="" id="{14847E93-7DC1-4D4B-8829-B19AA7137C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xmlns="" id="{5566D6E1-03A1-4D73-A4E0-35D74D568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xmlns="" id="{9F835A99-04AC-494A-A572-AFE8413CC9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xmlns="" id="{32687F6A-4C45-427E-AC6B-A597EC8B37B2}"/>
              </a:ext>
            </a:extLst>
          </p:cNvPr>
          <p:cNvSpPr>
            <a:spLocks noGrp="1"/>
          </p:cNvSpPr>
          <p:nvPr>
            <p:ph idx="1"/>
          </p:nvPr>
        </p:nvSpPr>
        <p:spPr>
          <a:xfrm>
            <a:off x="6096000" y="820880"/>
            <a:ext cx="5257799" cy="4889350"/>
          </a:xfrm>
        </p:spPr>
        <p:txBody>
          <a:bodyPr anchor="t">
            <a:normAutofit/>
          </a:bodyPr>
          <a:lstStyle/>
          <a:p>
            <a:r>
              <a:rPr lang="en-US" dirty="0"/>
              <a:t>You are a professional </a:t>
            </a:r>
          </a:p>
          <a:p>
            <a:r>
              <a:rPr lang="en-US" dirty="0"/>
              <a:t>You will be talking with other professionals</a:t>
            </a:r>
          </a:p>
          <a:p>
            <a:r>
              <a:rPr lang="en-US" dirty="0"/>
              <a:t>You could be talking with doctors, nurses, directors, VPs.</a:t>
            </a:r>
          </a:p>
          <a:p>
            <a:r>
              <a:rPr lang="en-US" dirty="0"/>
              <a:t>Dress appropriately</a:t>
            </a:r>
          </a:p>
          <a:p>
            <a:r>
              <a:rPr lang="en-US" dirty="0"/>
              <a:t>You only get one chance to make a first impression</a:t>
            </a:r>
          </a:p>
        </p:txBody>
      </p:sp>
      <p:sp>
        <p:nvSpPr>
          <p:cNvPr id="18" name="Freeform: Shape 17">
            <a:extLst>
              <a:ext uri="{FF2B5EF4-FFF2-40B4-BE49-F238E27FC236}">
                <a16:creationId xmlns:a16="http://schemas.microsoft.com/office/drawing/2014/main" xmlns="" id="{7B786209-1B0B-4CA9-9BDD-F7327066A8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xmlns="" id="{2D2964BB-484D-45AE-AD66-D407D06296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xmlns="" id="{6691AC69-A76E-4DAB-B565-468B6B87AC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2672410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21EB7A8A-5200-4761-9C18-986AAD332E9E}"/>
              </a:ext>
            </a:extLst>
          </p:cNvPr>
          <p:cNvSpPr>
            <a:spLocks noGrp="1"/>
          </p:cNvSpPr>
          <p:nvPr>
            <p:ph type="title"/>
          </p:nvPr>
        </p:nvSpPr>
        <p:spPr>
          <a:xfrm>
            <a:off x="686834" y="1153572"/>
            <a:ext cx="3200400" cy="4461163"/>
          </a:xfrm>
        </p:spPr>
        <p:txBody>
          <a:bodyPr>
            <a:normAutofit/>
          </a:bodyPr>
          <a:lstStyle/>
          <a:p>
            <a:r>
              <a:rPr lang="en-US">
                <a:solidFill>
                  <a:srgbClr val="FFFFFF"/>
                </a:solidFill>
              </a:rPr>
              <a:t>What does this mean?</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2CAC5229-7AAA-498B-82CE-BAA13396C6EB}"/>
              </a:ext>
            </a:extLst>
          </p:cNvPr>
          <p:cNvSpPr>
            <a:spLocks noGrp="1"/>
          </p:cNvSpPr>
          <p:nvPr>
            <p:ph idx="1"/>
          </p:nvPr>
        </p:nvSpPr>
        <p:spPr>
          <a:xfrm>
            <a:off x="4447308" y="591344"/>
            <a:ext cx="6906491" cy="5585619"/>
          </a:xfrm>
        </p:spPr>
        <p:txBody>
          <a:bodyPr anchor="ctr">
            <a:normAutofit/>
          </a:bodyPr>
          <a:lstStyle/>
          <a:p>
            <a:r>
              <a:rPr lang="en-US" dirty="0"/>
              <a:t>No jeans</a:t>
            </a:r>
          </a:p>
          <a:p>
            <a:r>
              <a:rPr lang="en-US" dirty="0"/>
              <a:t>No sneakers- unless maybe you wear scrubs as a uniform</a:t>
            </a:r>
          </a:p>
          <a:p>
            <a:r>
              <a:rPr lang="en-US" dirty="0"/>
              <a:t>No hats </a:t>
            </a:r>
          </a:p>
          <a:p>
            <a:r>
              <a:rPr lang="en-US" dirty="0"/>
              <a:t>Pants - Dockers style- comfortable</a:t>
            </a:r>
          </a:p>
          <a:p>
            <a:r>
              <a:rPr lang="en-US" dirty="0"/>
              <a:t>Shirt- polo is a minimum, button shirt is better</a:t>
            </a:r>
          </a:p>
          <a:p>
            <a:r>
              <a:rPr lang="en-US" dirty="0"/>
              <a:t>Shoes- casual business shoes- something comfortable </a:t>
            </a:r>
          </a:p>
        </p:txBody>
      </p:sp>
    </p:spTree>
    <p:extLst>
      <p:ext uri="{BB962C8B-B14F-4D97-AF65-F5344CB8AC3E}">
        <p14:creationId xmlns:p14="http://schemas.microsoft.com/office/powerpoint/2010/main" val="20543267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7">
            <a:extLst>
              <a:ext uri="{FF2B5EF4-FFF2-40B4-BE49-F238E27FC236}">
                <a16:creationId xmlns:a16="http://schemas.microsoft.com/office/drawing/2014/main" xmlns="" id="{E92FEB64-6EEA-4759-B4A4-BD2C1E660B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9">
            <a:extLst>
              <a:ext uri="{FF2B5EF4-FFF2-40B4-BE49-F238E27FC236}">
                <a16:creationId xmlns:a16="http://schemas.microsoft.com/office/drawing/2014/main" xmlns="" id="{B10BB131-AC8E-4A8E-A5D1-36260F720C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9D6BF2-DF75-4A83-A853-914515B6277D}"/>
              </a:ext>
            </a:extLst>
          </p:cNvPr>
          <p:cNvSpPr>
            <a:spLocks noGrp="1"/>
          </p:cNvSpPr>
          <p:nvPr>
            <p:ph type="title"/>
          </p:nvPr>
        </p:nvSpPr>
        <p:spPr>
          <a:xfrm>
            <a:off x="1389278" y="1233241"/>
            <a:ext cx="3240506" cy="4064628"/>
          </a:xfrm>
        </p:spPr>
        <p:txBody>
          <a:bodyPr>
            <a:normAutofit/>
          </a:bodyPr>
          <a:lstStyle/>
          <a:p>
            <a:r>
              <a:rPr lang="en-US">
                <a:solidFill>
                  <a:srgbClr val="FFFFFF"/>
                </a:solidFill>
              </a:rPr>
              <a:t>Other items</a:t>
            </a:r>
          </a:p>
        </p:txBody>
      </p:sp>
      <p:sp>
        <p:nvSpPr>
          <p:cNvPr id="28" name="Freeform: Shape 11">
            <a:extLst>
              <a:ext uri="{FF2B5EF4-FFF2-40B4-BE49-F238E27FC236}">
                <a16:creationId xmlns:a16="http://schemas.microsoft.com/office/drawing/2014/main" xmlns="" id="{14847E93-7DC1-4D4B-8829-B19AA7137C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xmlns="" id="{5566D6E1-03A1-4D73-A4E0-35D74D568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xmlns="" id="{9F835A99-04AC-494A-A572-AFE8413CC9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xmlns="" id="{1A1B265C-CB2D-4D63-A8DA-5B6F8C9B576E}"/>
              </a:ext>
            </a:extLst>
          </p:cNvPr>
          <p:cNvSpPr>
            <a:spLocks noGrp="1"/>
          </p:cNvSpPr>
          <p:nvPr>
            <p:ph idx="1"/>
          </p:nvPr>
        </p:nvSpPr>
        <p:spPr>
          <a:xfrm>
            <a:off x="6096000" y="820880"/>
            <a:ext cx="5257799" cy="4889350"/>
          </a:xfrm>
        </p:spPr>
        <p:txBody>
          <a:bodyPr anchor="t">
            <a:normAutofit/>
          </a:bodyPr>
          <a:lstStyle/>
          <a:p>
            <a:r>
              <a:rPr lang="en-US" sz="2200" dirty="0"/>
              <a:t>Clean shaven or very well-kept beard/facial hair- less than 1 inch preferable</a:t>
            </a:r>
          </a:p>
          <a:p>
            <a:r>
              <a:rPr lang="en-US" sz="2200" dirty="0"/>
              <a:t>Cologne/Perfume- don’t wear it</a:t>
            </a:r>
          </a:p>
          <a:p>
            <a:pPr>
              <a:buFontTx/>
              <a:buChar char="-"/>
            </a:pPr>
            <a:r>
              <a:rPr lang="en-US" sz="2200" dirty="0"/>
              <a:t>Most hospitals don’t allow this because patients and staff could have allergies or be sensitive to the strong scents of cologne/perfume</a:t>
            </a:r>
          </a:p>
          <a:p>
            <a:pPr marL="0" indent="0">
              <a:buNone/>
            </a:pPr>
            <a:r>
              <a:rPr lang="en-US" sz="2200" dirty="0"/>
              <a:t>Deodorant- wear it!  It should not be heavily scented.</a:t>
            </a:r>
          </a:p>
          <a:p>
            <a:r>
              <a:rPr lang="en-US" sz="2200" dirty="0"/>
              <a:t>No excessive jewelry including piercings</a:t>
            </a:r>
          </a:p>
          <a:p>
            <a:r>
              <a:rPr lang="en-US" sz="2200" dirty="0"/>
              <a:t>If you have tattoos on your arms you may have to wear long sleeves</a:t>
            </a:r>
          </a:p>
          <a:p>
            <a:endParaRPr lang="en-US" sz="2200" dirty="0"/>
          </a:p>
          <a:p>
            <a:pPr>
              <a:buFontTx/>
              <a:buChar char="-"/>
            </a:pPr>
            <a:endParaRPr lang="en-US" sz="2200" dirty="0"/>
          </a:p>
          <a:p>
            <a:pPr>
              <a:buFontTx/>
              <a:buChar char="-"/>
            </a:pPr>
            <a:endParaRPr lang="en-US" sz="2200" dirty="0"/>
          </a:p>
        </p:txBody>
      </p:sp>
      <p:sp>
        <p:nvSpPr>
          <p:cNvPr id="18" name="Freeform: Shape 17">
            <a:extLst>
              <a:ext uri="{FF2B5EF4-FFF2-40B4-BE49-F238E27FC236}">
                <a16:creationId xmlns:a16="http://schemas.microsoft.com/office/drawing/2014/main" xmlns="" id="{7B786209-1B0B-4CA9-9BDD-F7327066A8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xmlns="" id="{2D2964BB-484D-45AE-AD66-D407D06296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xmlns="" id="{6691AC69-A76E-4DAB-B565-468B6B87AC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947983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709F1D5-B0F1-4714-A239-E5B61C16191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xmlns="" id="{228FB460-D3FF-4440-A020-05982A09E5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BCA022E0-B3BC-44FF-BEAC-D942E61C4F2D}"/>
              </a:ext>
            </a:extLst>
          </p:cNvPr>
          <p:cNvSpPr>
            <a:spLocks noGrp="1"/>
          </p:cNvSpPr>
          <p:nvPr>
            <p:ph type="title"/>
          </p:nvPr>
        </p:nvSpPr>
        <p:spPr>
          <a:xfrm>
            <a:off x="956826" y="1112969"/>
            <a:ext cx="3937298" cy="4166010"/>
          </a:xfrm>
        </p:spPr>
        <p:txBody>
          <a:bodyPr>
            <a:normAutofit/>
          </a:bodyPr>
          <a:lstStyle/>
          <a:p>
            <a:r>
              <a:rPr lang="en-US">
                <a:solidFill>
                  <a:srgbClr val="FFFFFF"/>
                </a:solidFill>
              </a:rPr>
              <a:t>Other Items</a:t>
            </a:r>
          </a:p>
        </p:txBody>
      </p:sp>
      <p:sp>
        <p:nvSpPr>
          <p:cNvPr id="12" name="Freeform: Shape 11">
            <a:extLst>
              <a:ext uri="{FF2B5EF4-FFF2-40B4-BE49-F238E27FC236}">
                <a16:creationId xmlns:a16="http://schemas.microsoft.com/office/drawing/2014/main" xmlns="" id="{14847E93-7DC1-4D4B-8829-B19AA7137C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xmlns="" id="{5566D6E1-03A1-4D73-A4E0-35D74D568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xmlns="" id="{9F835A99-04AC-494A-A572-AFE8413CC9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xmlns="" id="{D51B25FB-F9CF-4EFB-9B00-7043EBA4915E}"/>
              </a:ext>
            </a:extLst>
          </p:cNvPr>
          <p:cNvSpPr>
            <a:spLocks noGrp="1"/>
          </p:cNvSpPr>
          <p:nvPr>
            <p:ph idx="1"/>
          </p:nvPr>
        </p:nvSpPr>
        <p:spPr>
          <a:xfrm>
            <a:off x="6096000" y="820880"/>
            <a:ext cx="5257799" cy="4889350"/>
          </a:xfrm>
        </p:spPr>
        <p:txBody>
          <a:bodyPr anchor="t">
            <a:normAutofit/>
          </a:bodyPr>
          <a:lstStyle/>
          <a:p>
            <a:r>
              <a:rPr lang="en-US" dirty="0"/>
              <a:t>Good hygiene - clean nails, teeth, hair, shoes, body, and clothes.</a:t>
            </a:r>
          </a:p>
          <a:p>
            <a:r>
              <a:rPr lang="en-US" dirty="0"/>
              <a:t>Hair- should be clean and groomed.  Hair color or style should not be extreme.</a:t>
            </a:r>
          </a:p>
          <a:p>
            <a:r>
              <a:rPr lang="en-US" dirty="0"/>
              <a:t>Smoking- cigarettes or vaping- no hospitals allow this </a:t>
            </a:r>
          </a:p>
          <a:p>
            <a:pPr lvl="1"/>
            <a:r>
              <a:rPr lang="en-US" dirty="0"/>
              <a:t>If you smoke, work on stopping</a:t>
            </a:r>
          </a:p>
          <a:p>
            <a:pPr lvl="1"/>
            <a:r>
              <a:rPr lang="en-US" dirty="0"/>
              <a:t>No chewing (tobacco) </a:t>
            </a:r>
          </a:p>
          <a:p>
            <a:endParaRPr lang="en-US" dirty="0"/>
          </a:p>
          <a:p>
            <a:endParaRPr lang="en-US" dirty="0"/>
          </a:p>
          <a:p>
            <a:endParaRPr lang="en-US" dirty="0"/>
          </a:p>
          <a:p>
            <a:endParaRPr lang="en-US" dirty="0"/>
          </a:p>
        </p:txBody>
      </p:sp>
      <p:sp>
        <p:nvSpPr>
          <p:cNvPr id="18" name="Freeform: Shape 17">
            <a:extLst>
              <a:ext uri="{FF2B5EF4-FFF2-40B4-BE49-F238E27FC236}">
                <a16:creationId xmlns:a16="http://schemas.microsoft.com/office/drawing/2014/main" xmlns="" id="{7B786209-1B0B-4CA9-9BDD-F7327066A8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xmlns="" id="{2D2964BB-484D-45AE-AD66-D407D06296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xmlns="" id="{6691AC69-A76E-4DAB-B565-468B6B87AC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909210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C2554CA6-288E-4202-BC52-2E5A8F0C0A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B10BB131-AC8E-4A8E-A5D1-36260F720C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E5F24247-B30A-4643-9502-10670DEC0279}"/>
              </a:ext>
            </a:extLst>
          </p:cNvPr>
          <p:cNvSpPr>
            <a:spLocks noGrp="1"/>
          </p:cNvSpPr>
          <p:nvPr>
            <p:ph type="title"/>
          </p:nvPr>
        </p:nvSpPr>
        <p:spPr>
          <a:xfrm>
            <a:off x="1171074" y="1396686"/>
            <a:ext cx="3240506" cy="4064628"/>
          </a:xfrm>
        </p:spPr>
        <p:txBody>
          <a:bodyPr>
            <a:normAutofit/>
          </a:bodyPr>
          <a:lstStyle/>
          <a:p>
            <a:r>
              <a:rPr lang="en-US">
                <a:solidFill>
                  <a:srgbClr val="FFFFFF"/>
                </a:solidFill>
              </a:rPr>
              <a:t>Other Items</a:t>
            </a:r>
          </a:p>
        </p:txBody>
      </p:sp>
      <p:sp>
        <p:nvSpPr>
          <p:cNvPr id="12" name="Arc 11">
            <a:extLst>
              <a:ext uri="{FF2B5EF4-FFF2-40B4-BE49-F238E27FC236}">
                <a16:creationId xmlns:a16="http://schemas.microsoft.com/office/drawing/2014/main" xmlns="" id="{5B7778FC-632E-4DCA-A7CB-0D7731CCF9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xmlns="" id="{FA23A907-97FB-4A8F-880A-DD77401C42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00466112-D4E5-4EE0-965E-E615EFC74A8E}"/>
              </a:ext>
            </a:extLst>
          </p:cNvPr>
          <p:cNvSpPr>
            <a:spLocks noGrp="1"/>
          </p:cNvSpPr>
          <p:nvPr>
            <p:ph idx="1"/>
          </p:nvPr>
        </p:nvSpPr>
        <p:spPr>
          <a:xfrm>
            <a:off x="5370153" y="1526033"/>
            <a:ext cx="5536397" cy="3935281"/>
          </a:xfrm>
        </p:spPr>
        <p:txBody>
          <a:bodyPr>
            <a:normAutofit/>
          </a:bodyPr>
          <a:lstStyle/>
          <a:p>
            <a:r>
              <a:rPr lang="en-US" dirty="0"/>
              <a:t>Marijuana- you can’t do this even in states where it is legal </a:t>
            </a:r>
          </a:p>
          <a:p>
            <a:pPr lvl="1"/>
            <a:r>
              <a:rPr lang="en-US" dirty="0"/>
              <a:t>This could be a workman’s comp issue. If you are injured on the job you may be asked to take a UA</a:t>
            </a:r>
          </a:p>
          <a:p>
            <a:r>
              <a:rPr lang="en-US" dirty="0"/>
              <a:t>CBD- It is recommended not to do it. This can show up on a UA as THC since there is a small amount in CBD. </a:t>
            </a:r>
          </a:p>
        </p:txBody>
      </p:sp>
    </p:spTree>
    <p:extLst>
      <p:ext uri="{BB962C8B-B14F-4D97-AF65-F5344CB8AC3E}">
        <p14:creationId xmlns:p14="http://schemas.microsoft.com/office/powerpoint/2010/main" val="25100541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C2554CA6-288E-4202-BC52-2E5A8F0C0A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B10BB131-AC8E-4A8E-A5D1-36260F720C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8FCA510-AFD1-404D-B602-F583361526FA}"/>
              </a:ext>
            </a:extLst>
          </p:cNvPr>
          <p:cNvSpPr>
            <a:spLocks noGrp="1"/>
          </p:cNvSpPr>
          <p:nvPr>
            <p:ph type="title"/>
          </p:nvPr>
        </p:nvSpPr>
        <p:spPr>
          <a:xfrm>
            <a:off x="1171074" y="1396686"/>
            <a:ext cx="3240506" cy="4064628"/>
          </a:xfrm>
        </p:spPr>
        <p:txBody>
          <a:bodyPr>
            <a:normAutofit/>
          </a:bodyPr>
          <a:lstStyle/>
          <a:p>
            <a:r>
              <a:rPr lang="en-US">
                <a:solidFill>
                  <a:srgbClr val="FFFFFF"/>
                </a:solidFill>
              </a:rPr>
              <a:t>Other Items</a:t>
            </a:r>
          </a:p>
        </p:txBody>
      </p:sp>
      <p:sp>
        <p:nvSpPr>
          <p:cNvPr id="12" name="Arc 11">
            <a:extLst>
              <a:ext uri="{FF2B5EF4-FFF2-40B4-BE49-F238E27FC236}">
                <a16:creationId xmlns:a16="http://schemas.microsoft.com/office/drawing/2014/main" xmlns="" id="{5B7778FC-632E-4DCA-A7CB-0D7731CCF9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xmlns="" id="{FA23A907-97FB-4A8F-880A-DD77401C42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42CBE815-46FD-4496-835E-4C5AD2D40FBE}"/>
              </a:ext>
            </a:extLst>
          </p:cNvPr>
          <p:cNvSpPr>
            <a:spLocks noGrp="1"/>
          </p:cNvSpPr>
          <p:nvPr>
            <p:ph idx="1"/>
          </p:nvPr>
        </p:nvSpPr>
        <p:spPr>
          <a:xfrm>
            <a:off x="5370153" y="1526033"/>
            <a:ext cx="5536397" cy="3935281"/>
          </a:xfrm>
        </p:spPr>
        <p:txBody>
          <a:bodyPr>
            <a:normAutofit/>
          </a:bodyPr>
          <a:lstStyle/>
          <a:p>
            <a:r>
              <a:rPr lang="en-US" dirty="0"/>
              <a:t>Driving record</a:t>
            </a:r>
          </a:p>
          <a:p>
            <a:pPr lvl="1"/>
            <a:r>
              <a:rPr lang="en-US" dirty="0"/>
              <a:t>No DUIs</a:t>
            </a:r>
          </a:p>
          <a:p>
            <a:pPr lvl="1"/>
            <a:r>
              <a:rPr lang="en-US" dirty="0"/>
              <a:t>No DWIs</a:t>
            </a:r>
          </a:p>
          <a:p>
            <a:pPr lvl="1"/>
            <a:r>
              <a:rPr lang="en-US" dirty="0"/>
              <a:t>If you drive a company vehicle you could be asked to submit your driving records. </a:t>
            </a:r>
          </a:p>
          <a:p>
            <a:pPr lvl="1"/>
            <a:endParaRPr lang="en-US" dirty="0"/>
          </a:p>
        </p:txBody>
      </p:sp>
    </p:spTree>
    <p:extLst>
      <p:ext uri="{BB962C8B-B14F-4D97-AF65-F5344CB8AC3E}">
        <p14:creationId xmlns:p14="http://schemas.microsoft.com/office/powerpoint/2010/main" val="29845229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xmlns="" id="{C2554CA6-288E-4202-BC52-2E5A8F0C0A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9">
            <a:extLst>
              <a:ext uri="{FF2B5EF4-FFF2-40B4-BE49-F238E27FC236}">
                <a16:creationId xmlns:a16="http://schemas.microsoft.com/office/drawing/2014/main" xmlns="" id="{B10BB131-AC8E-4A8E-A5D1-36260F720C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E3A5E985-0F27-47A4-9F56-FA70E7FCD55E}"/>
              </a:ext>
            </a:extLst>
          </p:cNvPr>
          <p:cNvSpPr>
            <a:spLocks noGrp="1"/>
          </p:cNvSpPr>
          <p:nvPr>
            <p:ph type="title"/>
          </p:nvPr>
        </p:nvSpPr>
        <p:spPr>
          <a:xfrm>
            <a:off x="1171074" y="1396686"/>
            <a:ext cx="3240506" cy="4064628"/>
          </a:xfrm>
        </p:spPr>
        <p:txBody>
          <a:bodyPr>
            <a:normAutofit/>
          </a:bodyPr>
          <a:lstStyle/>
          <a:p>
            <a:r>
              <a:rPr lang="en-US">
                <a:solidFill>
                  <a:srgbClr val="FFFFFF"/>
                </a:solidFill>
              </a:rPr>
              <a:t>Other Items </a:t>
            </a:r>
          </a:p>
        </p:txBody>
      </p:sp>
      <p:sp>
        <p:nvSpPr>
          <p:cNvPr id="17" name="Arc 11">
            <a:extLst>
              <a:ext uri="{FF2B5EF4-FFF2-40B4-BE49-F238E27FC236}">
                <a16:creationId xmlns:a16="http://schemas.microsoft.com/office/drawing/2014/main" xmlns="" id="{5B7778FC-632E-4DCA-A7CB-0D7731CCF9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xmlns="" id="{FA23A907-97FB-4A8F-880A-DD77401C42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922CE2E0-E650-4FCF-9CEB-9CD725603972}"/>
              </a:ext>
            </a:extLst>
          </p:cNvPr>
          <p:cNvSpPr>
            <a:spLocks noGrp="1"/>
          </p:cNvSpPr>
          <p:nvPr>
            <p:ph idx="1"/>
          </p:nvPr>
        </p:nvSpPr>
        <p:spPr>
          <a:xfrm>
            <a:off x="5370153" y="1526033"/>
            <a:ext cx="5536397" cy="3935281"/>
          </a:xfrm>
        </p:spPr>
        <p:txBody>
          <a:bodyPr>
            <a:normAutofit/>
          </a:bodyPr>
          <a:lstStyle/>
          <a:p>
            <a:r>
              <a:rPr lang="en-US" dirty="0"/>
              <a:t>Background Check</a:t>
            </a:r>
          </a:p>
          <a:p>
            <a:r>
              <a:rPr lang="en-US" dirty="0"/>
              <a:t>Possibly Credit Check as part of </a:t>
            </a:r>
            <a:r>
              <a:rPr lang="en-US"/>
              <a:t>background check</a:t>
            </a:r>
            <a:endParaRPr lang="en-US" dirty="0"/>
          </a:p>
        </p:txBody>
      </p:sp>
    </p:spTree>
    <p:extLst>
      <p:ext uri="{BB962C8B-B14F-4D97-AF65-F5344CB8AC3E}">
        <p14:creationId xmlns:p14="http://schemas.microsoft.com/office/powerpoint/2010/main" val="10644266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E34A3DC-9AA5-4A83-835B-5766DDB6D616}"/>
              </a:ext>
            </a:extLst>
          </p:cNvPr>
          <p:cNvSpPr>
            <a:spLocks noGrp="1"/>
          </p:cNvSpPr>
          <p:nvPr>
            <p:ph type="title"/>
          </p:nvPr>
        </p:nvSpPr>
        <p:spPr>
          <a:xfrm>
            <a:off x="686834" y="1153572"/>
            <a:ext cx="3200400" cy="4461163"/>
          </a:xfrm>
        </p:spPr>
        <p:txBody>
          <a:bodyPr>
            <a:normAutofit/>
          </a:bodyPr>
          <a:lstStyle/>
          <a:p>
            <a:r>
              <a:rPr lang="en-US" sz="4800" dirty="0">
                <a:solidFill>
                  <a:srgbClr val="FFFFFF"/>
                </a:solidFill>
              </a:rPr>
              <a:t>Questions</a:t>
            </a:r>
            <a:br>
              <a:rPr lang="en-US" sz="4800" dirty="0">
                <a:solidFill>
                  <a:srgbClr val="FFFFFF"/>
                </a:solidFill>
              </a:rPr>
            </a:br>
            <a:r>
              <a:rPr lang="en-US" sz="4800" dirty="0">
                <a:solidFill>
                  <a:srgbClr val="FFFFFF"/>
                </a:solidFill>
              </a:rPr>
              <a:t>Discussion</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B17E35A6-8C37-41B6-8ACA-5272BC35BB8C}"/>
              </a:ext>
            </a:extLst>
          </p:cNvPr>
          <p:cNvSpPr>
            <a:spLocks noGrp="1"/>
          </p:cNvSpPr>
          <p:nvPr>
            <p:ph idx="1"/>
          </p:nvPr>
        </p:nvSpPr>
        <p:spPr>
          <a:xfrm>
            <a:off x="4447308" y="591344"/>
            <a:ext cx="6906491" cy="5585619"/>
          </a:xfrm>
        </p:spPr>
        <p:txBody>
          <a:bodyPr anchor="ctr">
            <a:normAutofit/>
          </a:bodyPr>
          <a:lstStyle/>
          <a:p>
            <a:r>
              <a:rPr lang="en-US" dirty="0"/>
              <a:t>Thank you for joining me for this presentation</a:t>
            </a:r>
          </a:p>
        </p:txBody>
      </p:sp>
    </p:spTree>
    <p:extLst>
      <p:ext uri="{BB962C8B-B14F-4D97-AF65-F5344CB8AC3E}">
        <p14:creationId xmlns:p14="http://schemas.microsoft.com/office/powerpoint/2010/main" val="1162775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TotalTime>
  <Words>2710</Words>
  <Application>Microsoft Macintosh PowerPoint</Application>
  <PresentationFormat>Widescreen</PresentationFormat>
  <Paragraphs>295</Paragraphs>
  <Slides>56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Calibri</vt:lpstr>
      <vt:lpstr>Calibri Light</vt:lpstr>
      <vt:lpstr>Helvetica</vt:lpstr>
      <vt:lpstr>Lato</vt:lpstr>
      <vt:lpstr>Symbol</vt:lpstr>
      <vt:lpstr>Times New Roman</vt:lpstr>
      <vt:lpstr>Office Theme</vt:lpstr>
      <vt:lpstr>Soft Skills  David Scott, CBET</vt:lpstr>
      <vt:lpstr>A little about me</vt:lpstr>
      <vt:lpstr>Topics Covered</vt:lpstr>
      <vt:lpstr>Customer Service</vt:lpstr>
      <vt:lpstr>Patience </vt:lpstr>
      <vt:lpstr>Communicate Clearly </vt:lpstr>
      <vt:lpstr>Using positive language </vt:lpstr>
      <vt:lpstr>Acting skills </vt:lpstr>
      <vt:lpstr>Unflappability </vt:lpstr>
      <vt:lpstr>Ability to handle surprises </vt:lpstr>
      <vt:lpstr>Tenacity </vt:lpstr>
      <vt:lpstr>H.E.A.T.</vt:lpstr>
      <vt:lpstr>Hear them out</vt:lpstr>
      <vt:lpstr>Empathize</vt:lpstr>
      <vt:lpstr>Apologize </vt:lpstr>
      <vt:lpstr>Take Action </vt:lpstr>
      <vt:lpstr>PowerPoint Presentation</vt:lpstr>
      <vt:lpstr>Acknowledge </vt:lpstr>
      <vt:lpstr>Introduce</vt:lpstr>
      <vt:lpstr>Duration</vt:lpstr>
      <vt:lpstr>Explanation </vt:lpstr>
      <vt:lpstr>Thank You</vt:lpstr>
      <vt:lpstr>AIDET</vt:lpstr>
      <vt:lpstr>AIDET</vt:lpstr>
      <vt:lpstr>Work Order Measurement  Metrics</vt:lpstr>
      <vt:lpstr>Fantasy Football  Reference</vt:lpstr>
      <vt:lpstr>HTM Measurement Metrics</vt:lpstr>
      <vt:lpstr>PM Completion Percentage</vt:lpstr>
      <vt:lpstr>Time Management</vt:lpstr>
      <vt:lpstr>Time Management</vt:lpstr>
      <vt:lpstr>Time Management</vt:lpstr>
      <vt:lpstr>Average Repair Time or Average Work Order Time </vt:lpstr>
      <vt:lpstr>Total Time to Repair </vt:lpstr>
      <vt:lpstr>Cost of Repairs</vt:lpstr>
      <vt:lpstr>Cost of Repairs </vt:lpstr>
      <vt:lpstr>Cost of Repairs </vt:lpstr>
      <vt:lpstr>Analysis</vt:lpstr>
      <vt:lpstr>Analysis </vt:lpstr>
      <vt:lpstr>Staffing Analysis</vt:lpstr>
      <vt:lpstr>Professional Emails</vt:lpstr>
      <vt:lpstr>Professional Email</vt:lpstr>
      <vt:lpstr>Professional Email </vt:lpstr>
      <vt:lpstr>Professional Email</vt:lpstr>
      <vt:lpstr>Professional Email </vt:lpstr>
      <vt:lpstr>Professional Email</vt:lpstr>
      <vt:lpstr>Professional Email</vt:lpstr>
      <vt:lpstr>Professional Email </vt:lpstr>
      <vt:lpstr>Professionalism  </vt:lpstr>
      <vt:lpstr>Dress for Success</vt:lpstr>
      <vt:lpstr>What does this mean?</vt:lpstr>
      <vt:lpstr>Other items</vt:lpstr>
      <vt:lpstr>Other Items</vt:lpstr>
      <vt:lpstr>Other Items</vt:lpstr>
      <vt:lpstr>Other Items</vt:lpstr>
      <vt:lpstr>Other Items </vt:lpstr>
      <vt:lpstr>Questions Discussion</vt:lpstr>
    </vt:vector>
  </TitlesOfParts>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 Skills  By David Scott, CBET</dc:title>
  <dc:creator>David Scott</dc:creator>
  <cp:lastModifiedBy>Erin Register</cp:lastModifiedBy>
  <cp:revision>25</cp:revision>
  <dcterms:created xsi:type="dcterms:W3CDTF">2020-11-01T16:36:02Z</dcterms:created>
  <dcterms:modified xsi:type="dcterms:W3CDTF">2021-04-13T18:19:33Z</dcterms:modified>
</cp:coreProperties>
</file>