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8" r:id="rId2"/>
  </p:sldMasterIdLst>
  <p:notesMasterIdLst>
    <p:notesMasterId r:id="rId23"/>
  </p:notesMasterIdLst>
  <p:sldIdLst>
    <p:sldId id="280" r:id="rId3"/>
    <p:sldId id="300" r:id="rId4"/>
    <p:sldId id="281" r:id="rId5"/>
    <p:sldId id="286" r:id="rId6"/>
    <p:sldId id="269" r:id="rId7"/>
    <p:sldId id="270" r:id="rId8"/>
    <p:sldId id="271" r:id="rId9"/>
    <p:sldId id="273" r:id="rId10"/>
    <p:sldId id="291" r:id="rId11"/>
    <p:sldId id="301" r:id="rId12"/>
    <p:sldId id="303" r:id="rId13"/>
    <p:sldId id="302" r:id="rId14"/>
    <p:sldId id="304" r:id="rId15"/>
    <p:sldId id="305" r:id="rId16"/>
    <p:sldId id="274" r:id="rId17"/>
    <p:sldId id="306" r:id="rId18"/>
    <p:sldId id="275" r:id="rId19"/>
    <p:sldId id="307" r:id="rId20"/>
    <p:sldId id="296" r:id="rId21"/>
    <p:sldId id="298" r:id="rId22"/>
  </p:sldIdLst>
  <p:sldSz cx="12192000"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hn" initials="j" lastIdx="26" clrIdx="0">
    <p:extLst>
      <p:ext uri="{19B8F6BF-5375-455C-9EA6-DF929625EA0E}">
        <p15:presenceInfo xmlns:p15="http://schemas.microsoft.com/office/powerpoint/2012/main" userId="23d348831b67967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9E1C"/>
    <a:srgbClr val="83B330"/>
    <a:srgbClr val="D4383B"/>
    <a:srgbClr val="94C8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5" autoAdjust="0"/>
    <p:restoredTop sz="95256" autoAdjust="0"/>
  </p:normalViewPr>
  <p:slideViewPr>
    <p:cSldViewPr snapToGrid="0">
      <p:cViewPr varScale="1">
        <p:scale>
          <a:sx n="82" d="100"/>
          <a:sy n="82" d="100"/>
        </p:scale>
        <p:origin x="672" y="6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87" d="100"/>
          <a:sy n="87" d="100"/>
        </p:scale>
        <p:origin x="2064"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A40CD266-5E40-4794-B34E-50D65F04D9EE}" type="datetimeFigureOut">
              <a:rPr lang="en-US" smtClean="0"/>
              <a:t>4/13/2021</a:t>
            </a:fld>
            <a:endParaRPr lang="en-US"/>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A8B6273D-2E59-430B-BB85-5313C2B60C42}" type="slidenum">
              <a:rPr lang="en-US" smtClean="0"/>
              <a:t>‹#›</a:t>
            </a:fld>
            <a:endParaRPr lang="en-US"/>
          </a:p>
        </p:txBody>
      </p:sp>
    </p:spTree>
    <p:extLst>
      <p:ext uri="{BB962C8B-B14F-4D97-AF65-F5344CB8AC3E}">
        <p14:creationId xmlns:p14="http://schemas.microsoft.com/office/powerpoint/2010/main" val="4088025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Need to understand how we respond to stimulus &amp; how to motivate others.</a:t>
            </a:r>
          </a:p>
          <a:p>
            <a:pPr marL="171450" indent="-171450">
              <a:buFont typeface="Arial" panose="020B0604020202020204" pitchFamily="34" charset="0"/>
              <a:buChar char="•"/>
            </a:pPr>
            <a:r>
              <a:rPr lang="en-US" dirty="0"/>
              <a:t>Beginning of a new leadership model &amp; framework to effect change that draws from neuroscience.</a:t>
            </a:r>
          </a:p>
          <a:p>
            <a:pPr marL="171450" indent="-171450">
              <a:buFont typeface="Arial" panose="020B0604020202020204" pitchFamily="34" charset="0"/>
              <a:buChar char="•"/>
            </a:pPr>
            <a:r>
              <a:rPr lang="en-US" dirty="0"/>
              <a:t>What makes others tic?</a:t>
            </a:r>
          </a:p>
          <a:p>
            <a:endParaRPr lang="en-US" dirty="0"/>
          </a:p>
          <a:p>
            <a:r>
              <a:rPr lang="en-US" dirty="0"/>
              <a:t>We can see the brain at work. </a:t>
            </a:r>
            <a:r>
              <a:rPr lang="en-US" dirty="0" err="1"/>
              <a:t>Bettter</a:t>
            </a:r>
            <a:r>
              <a:rPr lang="en-US" dirty="0"/>
              <a:t> understand thinking and behaviors.</a:t>
            </a:r>
          </a:p>
          <a:p>
            <a:endParaRPr lang="en-US" dirty="0"/>
          </a:p>
          <a:p>
            <a:r>
              <a:rPr lang="en-US" dirty="0"/>
              <a:t>Need to understand how we respond to stimulus &amp; how to motivate others.</a:t>
            </a:r>
          </a:p>
          <a:p>
            <a:endParaRPr lang="en-US" dirty="0"/>
          </a:p>
          <a:p>
            <a:endParaRPr lang="en-US" dirty="0"/>
          </a:p>
        </p:txBody>
      </p:sp>
      <p:sp>
        <p:nvSpPr>
          <p:cNvPr id="4" name="Slide Number Placeholder 3"/>
          <p:cNvSpPr>
            <a:spLocks noGrp="1"/>
          </p:cNvSpPr>
          <p:nvPr>
            <p:ph type="sldNum" sz="quarter" idx="5"/>
          </p:nvPr>
        </p:nvSpPr>
        <p:spPr/>
        <p:txBody>
          <a:bodyPr/>
          <a:lstStyle/>
          <a:p>
            <a:fld id="{A8B6273D-2E59-430B-BB85-5313C2B60C42}" type="slidenum">
              <a:rPr lang="en-US" smtClean="0"/>
              <a:t>1</a:t>
            </a:fld>
            <a:endParaRPr lang="en-US"/>
          </a:p>
        </p:txBody>
      </p:sp>
    </p:spTree>
    <p:extLst>
      <p:ext uri="{BB962C8B-B14F-4D97-AF65-F5344CB8AC3E}">
        <p14:creationId xmlns:p14="http://schemas.microsoft.com/office/powerpoint/2010/main" val="854689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we advance to the next slide…Why has our brain evolved as it has?</a:t>
            </a:r>
          </a:p>
          <a:p>
            <a:endParaRPr lang="en-US" dirty="0"/>
          </a:p>
        </p:txBody>
      </p:sp>
      <p:sp>
        <p:nvSpPr>
          <p:cNvPr id="4" name="Slide Number Placeholder 3"/>
          <p:cNvSpPr>
            <a:spLocks noGrp="1"/>
          </p:cNvSpPr>
          <p:nvPr>
            <p:ph type="sldNum" sz="quarter" idx="5"/>
          </p:nvPr>
        </p:nvSpPr>
        <p:spPr/>
        <p:txBody>
          <a:bodyPr/>
          <a:lstStyle/>
          <a:p>
            <a:fld id="{A8B6273D-2E59-430B-BB85-5313C2B60C42}" type="slidenum">
              <a:rPr lang="en-US" smtClean="0"/>
              <a:t>2</a:t>
            </a:fld>
            <a:endParaRPr lang="en-US"/>
          </a:p>
        </p:txBody>
      </p:sp>
    </p:spTree>
    <p:extLst>
      <p:ext uri="{BB962C8B-B14F-4D97-AF65-F5344CB8AC3E}">
        <p14:creationId xmlns:p14="http://schemas.microsoft.com/office/powerpoint/2010/main" val="1513339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brain involved to regulate the functions of our increasingly complex body. Energy efficiency was key to survival.</a:t>
            </a:r>
          </a:p>
          <a:p>
            <a:pPr marL="171450" indent="-171450">
              <a:buFont typeface="Arial" panose="020B0604020202020204" pitchFamily="34" charset="0"/>
              <a:buChar char="•"/>
            </a:pPr>
            <a:r>
              <a:rPr lang="en-US" dirty="0"/>
              <a:t>Uses 20% of our metabolic fuels. 12 watts. It would need to use more if it hasn’t evolved a lot of unconscious tricks. </a:t>
            </a:r>
          </a:p>
          <a:p>
            <a:pPr marL="171450" indent="-171450">
              <a:buFont typeface="Arial" panose="020B0604020202020204" pitchFamily="34" charset="0"/>
              <a:buChar char="•"/>
            </a:pPr>
            <a:r>
              <a:rPr lang="en-US" dirty="0"/>
              <a:t>So, your brain selects knowledge from the past to predict your immediate future. Which becomes the present. It's planning your actions. This is a skill we can all learn.</a:t>
            </a:r>
          </a:p>
          <a:p>
            <a:pPr marL="171450" indent="-171450">
              <a:buFont typeface="Arial" panose="020B0604020202020204" pitchFamily="34" charset="0"/>
              <a:buChar char="•"/>
            </a:pPr>
            <a:r>
              <a:rPr lang="en-US" dirty="0"/>
              <a:t>It predicts so that limited energy resources can be used appropriately.</a:t>
            </a:r>
          </a:p>
          <a:p>
            <a:pPr marL="171450" indent="-171450">
              <a:buFont typeface="Arial" panose="020B0604020202020204" pitchFamily="34" charset="0"/>
              <a:buChar char="•"/>
            </a:pPr>
            <a:r>
              <a:rPr lang="en-US" dirty="0"/>
              <a:t>We often think about the easiest things, rather than the right things! Why? To conserve energy. Problems &amp; Solutions.</a:t>
            </a:r>
          </a:p>
        </p:txBody>
      </p:sp>
      <p:sp>
        <p:nvSpPr>
          <p:cNvPr id="4" name="Slide Number Placeholder 3"/>
          <p:cNvSpPr>
            <a:spLocks noGrp="1"/>
          </p:cNvSpPr>
          <p:nvPr>
            <p:ph type="sldNum" sz="quarter" idx="5"/>
          </p:nvPr>
        </p:nvSpPr>
        <p:spPr/>
        <p:txBody>
          <a:bodyPr/>
          <a:lstStyle/>
          <a:p>
            <a:fld id="{A8B6273D-2E59-430B-BB85-5313C2B60C42}" type="slidenum">
              <a:rPr lang="en-US" smtClean="0"/>
              <a:t>3</a:t>
            </a:fld>
            <a:endParaRPr lang="en-US"/>
          </a:p>
        </p:txBody>
      </p:sp>
    </p:spTree>
    <p:extLst>
      <p:ext uri="{BB962C8B-B14F-4D97-AF65-F5344CB8AC3E}">
        <p14:creationId xmlns:p14="http://schemas.microsoft.com/office/powerpoint/2010/main" val="366790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Is grand central station of emotion. Intense emotional reactions &amp; also passionate motivation. Most Amygdala neurons are used to look for bad news &amp; anything negative.</a:t>
            </a:r>
          </a:p>
          <a:p>
            <a:pPr marL="171450" indent="-171450">
              <a:buFont typeface="Arial" panose="020B0604020202020204" pitchFamily="34" charset="0"/>
              <a:buChar char="•"/>
            </a:pPr>
            <a:r>
              <a:rPr lang="en-US" dirty="0"/>
              <a:t>Largely unconscious responses as it Limbic System detects pleasant &amp; unpleasant. Scans for threats, intentions, Ops, H20, Food sex, rage.</a:t>
            </a:r>
          </a:p>
          <a:p>
            <a:pPr marL="171450" indent="-171450">
              <a:buFont typeface="Arial" panose="020B0604020202020204" pitchFamily="34" charset="0"/>
              <a:buChar char="•"/>
            </a:pPr>
            <a:r>
              <a:rPr lang="en-US" dirty="0"/>
              <a:t>It energizes &amp; orients us IF the PFC is strong!</a:t>
            </a:r>
          </a:p>
          <a:p>
            <a:pPr marL="171450" indent="-171450">
              <a:buFont typeface="Arial" panose="020B0604020202020204" pitchFamily="34" charset="0"/>
              <a:buChar char="•"/>
            </a:pPr>
            <a:r>
              <a:rPr lang="en-US" dirty="0"/>
              <a:t>Pituitary gland acts like a fire alarm!</a:t>
            </a:r>
          </a:p>
          <a:p>
            <a:pPr marL="171450" indent="-171450">
              <a:buFont typeface="Arial" panose="020B0604020202020204" pitchFamily="34" charset="0"/>
              <a:buChar char="•"/>
            </a:pPr>
            <a:r>
              <a:rPr lang="en-US" dirty="0"/>
              <a:t>Low neuroplasticity</a:t>
            </a:r>
          </a:p>
        </p:txBody>
      </p:sp>
      <p:sp>
        <p:nvSpPr>
          <p:cNvPr id="4" name="Slide Number Placeholder 3"/>
          <p:cNvSpPr>
            <a:spLocks noGrp="1"/>
          </p:cNvSpPr>
          <p:nvPr>
            <p:ph type="sldNum" sz="quarter" idx="5"/>
          </p:nvPr>
        </p:nvSpPr>
        <p:spPr/>
        <p:txBody>
          <a:bodyPr/>
          <a:lstStyle/>
          <a:p>
            <a:fld id="{A8B6273D-2E59-430B-BB85-5313C2B60C42}" type="slidenum">
              <a:rPr lang="en-US" smtClean="0"/>
              <a:t>4</a:t>
            </a:fld>
            <a:endParaRPr lang="en-US"/>
          </a:p>
        </p:txBody>
      </p:sp>
    </p:spTree>
    <p:extLst>
      <p:ext uri="{BB962C8B-B14F-4D97-AF65-F5344CB8AC3E}">
        <p14:creationId xmlns:p14="http://schemas.microsoft.com/office/powerpoint/2010/main" val="2671046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solidFill>
                  <a:schemeClr val="tx1"/>
                </a:solidFill>
              </a:rPr>
              <a:t>Calm down…take a deep breath</a:t>
            </a:r>
          </a:p>
          <a:p>
            <a:pPr marL="171450" indent="-171450">
              <a:buFont typeface="Arial" panose="020B0604020202020204" pitchFamily="34" charset="0"/>
              <a:buChar char="•"/>
            </a:pPr>
            <a:r>
              <a:rPr lang="en-US" b="1" dirty="0"/>
              <a:t>Consistency is key!</a:t>
            </a:r>
          </a:p>
          <a:p>
            <a:pPr marL="171450" indent="-171450">
              <a:buFont typeface="Arial" panose="020B0604020202020204" pitchFamily="34" charset="0"/>
              <a:buChar char="•"/>
            </a:pPr>
            <a:r>
              <a:rPr lang="en-US" b="1" dirty="0"/>
              <a:t>Next slide: What’s it look like when the Sympathetic Nervous system is controlling us?</a:t>
            </a:r>
          </a:p>
        </p:txBody>
      </p:sp>
      <p:sp>
        <p:nvSpPr>
          <p:cNvPr id="4" name="Slide Number Placeholder 3"/>
          <p:cNvSpPr>
            <a:spLocks noGrp="1"/>
          </p:cNvSpPr>
          <p:nvPr>
            <p:ph type="sldNum" sz="quarter" idx="5"/>
          </p:nvPr>
        </p:nvSpPr>
        <p:spPr/>
        <p:txBody>
          <a:bodyPr/>
          <a:lstStyle/>
          <a:p>
            <a:fld id="{A8B6273D-2E59-430B-BB85-5313C2B60C42}" type="slidenum">
              <a:rPr lang="en-US" smtClean="0"/>
              <a:t>5</a:t>
            </a:fld>
            <a:endParaRPr lang="en-US"/>
          </a:p>
        </p:txBody>
      </p:sp>
    </p:spTree>
    <p:extLst>
      <p:ext uri="{BB962C8B-B14F-4D97-AF65-F5344CB8AC3E}">
        <p14:creationId xmlns:p14="http://schemas.microsoft.com/office/powerpoint/2010/main" val="4029165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PFC performs mental gymnastics. Executive functions.  Performs the 5 functions that make up our conscience thought: Understanding ,Deciding, Recalling &amp; Inhibiting</a:t>
            </a:r>
          </a:p>
          <a:p>
            <a:pPr marL="171450" indent="-171450">
              <a:buFont typeface="Arial" panose="020B0604020202020204" pitchFamily="34" charset="0"/>
              <a:buChar char="•"/>
            </a:pPr>
            <a:r>
              <a:rPr lang="en-US" dirty="0"/>
              <a:t>Personality, intelligence, concentration, planning, judgement, self awareness.</a:t>
            </a:r>
          </a:p>
          <a:p>
            <a:pPr marL="171450" indent="-171450">
              <a:buFont typeface="Arial" panose="020B0604020202020204" pitchFamily="34" charset="0"/>
              <a:buChar char="•"/>
            </a:pPr>
            <a:r>
              <a:rPr lang="en-US" dirty="0"/>
              <a:t>Very limited stage. Energy consuming! </a:t>
            </a:r>
          </a:p>
        </p:txBody>
      </p:sp>
      <p:sp>
        <p:nvSpPr>
          <p:cNvPr id="4" name="Slide Number Placeholder 3"/>
          <p:cNvSpPr>
            <a:spLocks noGrp="1"/>
          </p:cNvSpPr>
          <p:nvPr>
            <p:ph type="sldNum" sz="quarter" idx="5"/>
          </p:nvPr>
        </p:nvSpPr>
        <p:spPr/>
        <p:txBody>
          <a:bodyPr/>
          <a:lstStyle/>
          <a:p>
            <a:fld id="{A8B6273D-2E59-430B-BB85-5313C2B60C42}" type="slidenum">
              <a:rPr lang="en-US" smtClean="0"/>
              <a:t>6</a:t>
            </a:fld>
            <a:endParaRPr lang="en-US"/>
          </a:p>
        </p:txBody>
      </p:sp>
    </p:spTree>
    <p:extLst>
      <p:ext uri="{BB962C8B-B14F-4D97-AF65-F5344CB8AC3E}">
        <p14:creationId xmlns:p14="http://schemas.microsoft.com/office/powerpoint/2010/main" val="4088759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Limbic System is much faster than our self regulation. </a:t>
            </a:r>
          </a:p>
          <a:p>
            <a:pPr marL="171450" indent="-171450">
              <a:buFont typeface="Arial" panose="020B0604020202020204" pitchFamily="34" charset="0"/>
              <a:buChar char="•"/>
            </a:pPr>
            <a:r>
              <a:rPr lang="en-US" dirty="0"/>
              <a:t>2</a:t>
            </a:r>
            <a:r>
              <a:rPr lang="en-US" baseline="30000" dirty="0"/>
              <a:t>nd</a:t>
            </a:r>
            <a:r>
              <a:rPr lang="en-US" dirty="0"/>
              <a:t> Darts</a:t>
            </a:r>
          </a:p>
        </p:txBody>
      </p:sp>
      <p:sp>
        <p:nvSpPr>
          <p:cNvPr id="4" name="Slide Number Placeholder 3"/>
          <p:cNvSpPr>
            <a:spLocks noGrp="1"/>
          </p:cNvSpPr>
          <p:nvPr>
            <p:ph type="sldNum" sz="quarter" idx="5"/>
          </p:nvPr>
        </p:nvSpPr>
        <p:spPr/>
        <p:txBody>
          <a:bodyPr/>
          <a:lstStyle/>
          <a:p>
            <a:fld id="{A8B6273D-2E59-430B-BB85-5313C2B60C42}" type="slidenum">
              <a:rPr lang="en-US" smtClean="0"/>
              <a:t>7</a:t>
            </a:fld>
            <a:endParaRPr lang="en-US"/>
          </a:p>
        </p:txBody>
      </p:sp>
    </p:spTree>
    <p:extLst>
      <p:ext uri="{BB962C8B-B14F-4D97-AF65-F5344CB8AC3E}">
        <p14:creationId xmlns:p14="http://schemas.microsoft.com/office/powerpoint/2010/main" val="19480448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B6273D-2E59-430B-BB85-5313C2B60C42}" type="slidenum">
              <a:rPr lang="en-US" smtClean="0"/>
              <a:t>8</a:t>
            </a:fld>
            <a:endParaRPr lang="en-US"/>
          </a:p>
        </p:txBody>
      </p:sp>
    </p:spTree>
    <p:extLst>
      <p:ext uri="{BB962C8B-B14F-4D97-AF65-F5344CB8AC3E}">
        <p14:creationId xmlns:p14="http://schemas.microsoft.com/office/powerpoint/2010/main" val="2173772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Each are major drivers of our behavior. We don’t function well when any are threatened.</a:t>
            </a:r>
          </a:p>
          <a:p>
            <a:pPr marL="171450" indent="-171450">
              <a:buFont typeface="Arial" panose="020B0604020202020204" pitchFamily="34" charset="0"/>
              <a:buChar char="•"/>
            </a:pPr>
            <a:r>
              <a:rPr lang="en-US" dirty="0"/>
              <a:t>Some people are more sensitive to one than another. </a:t>
            </a:r>
          </a:p>
          <a:p>
            <a:pPr marL="171450" indent="-171450">
              <a:buFont typeface="Arial" panose="020B0604020202020204" pitchFamily="34" charset="0"/>
              <a:buChar char="•"/>
            </a:pPr>
            <a:r>
              <a:rPr lang="en-US" dirty="0"/>
              <a:t>The state of mind we are in determines our level of motivation</a:t>
            </a:r>
          </a:p>
          <a:p>
            <a:pPr marL="171450" indent="-171450">
              <a:buFont typeface="Arial" panose="020B0604020202020204" pitchFamily="34" charset="0"/>
              <a:buChar char="•"/>
            </a:pPr>
            <a:r>
              <a:rPr lang="en-US" dirty="0"/>
              <a:t>Towards = more engaged, open minded, deeper insights, do better &amp; more accurate work. Dopamine, </a:t>
            </a:r>
            <a:r>
              <a:rPr lang="en-US" dirty="0" err="1"/>
              <a:t>Seratonine</a:t>
            </a:r>
            <a:endParaRPr lang="en-US" dirty="0"/>
          </a:p>
          <a:p>
            <a:pPr marL="171450" indent="-171450">
              <a:buFont typeface="Arial" panose="020B0604020202020204" pitchFamily="34" charset="0"/>
              <a:buChar char="•"/>
            </a:pPr>
            <a:r>
              <a:rPr lang="en-US" dirty="0"/>
              <a:t>Conversely, Away = just the opposite. Cortisol &amp; adrenaline. </a:t>
            </a:r>
          </a:p>
          <a:p>
            <a:pPr marL="171450" indent="-171450">
              <a:buFont typeface="Arial" panose="020B0604020202020204" pitchFamily="34" charset="0"/>
              <a:buChar char="•"/>
            </a:pPr>
            <a:r>
              <a:rPr lang="en-US" dirty="0"/>
              <a:t>We have a powerful negative bias.</a:t>
            </a:r>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A8B6273D-2E59-430B-BB85-5313C2B60C42}" type="slidenum">
              <a:rPr lang="en-US" smtClean="0"/>
              <a:t>9</a:t>
            </a:fld>
            <a:endParaRPr lang="en-US"/>
          </a:p>
        </p:txBody>
      </p:sp>
    </p:spTree>
    <p:extLst>
      <p:ext uri="{BB962C8B-B14F-4D97-AF65-F5344CB8AC3E}">
        <p14:creationId xmlns:p14="http://schemas.microsoft.com/office/powerpoint/2010/main" val="36616104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As service providers, when someone questions the quality of our service. It’s a threat.  </a:t>
            </a:r>
          </a:p>
          <a:p>
            <a:pPr marL="171450" indent="-171450">
              <a:buFont typeface="Arial" panose="020B0604020202020204" pitchFamily="34" charset="0"/>
              <a:buChar char="•"/>
            </a:pPr>
            <a:r>
              <a:rPr lang="en-US" dirty="0"/>
              <a:t>Status has always been a driver of social behavior. Roaming the Serengeti, that’s how our genes got passed on. </a:t>
            </a:r>
          </a:p>
          <a:p>
            <a:pPr marL="171450" indent="-171450">
              <a:buFont typeface="Arial" panose="020B0604020202020204" pitchFamily="34" charset="0"/>
              <a:buChar char="•"/>
            </a:pPr>
            <a:r>
              <a:rPr lang="en-US" dirty="0"/>
              <a:t>Obtaining &amp; improving our status are primal needs. Hard wired to protect our status. </a:t>
            </a:r>
          </a:p>
          <a:p>
            <a:pPr marL="171450" indent="-171450">
              <a:buFont typeface="Arial" panose="020B0604020202020204" pitchFamily="34" charset="0"/>
              <a:buChar char="•"/>
            </a:pPr>
            <a:r>
              <a:rPr lang="en-US" dirty="0"/>
              <a:t>Ego and many other negative social behaviors are efforts to enhance our status. </a:t>
            </a:r>
          </a:p>
          <a:p>
            <a:pPr marL="171450" indent="-171450">
              <a:buFont typeface="Arial" panose="020B0604020202020204" pitchFamily="34" charset="0"/>
              <a:buChar char="•"/>
            </a:pPr>
            <a:r>
              <a:rPr lang="en-US" dirty="0"/>
              <a:t>As service professionals, we deal w/ problems and complaints. We need to understand the brain interprets these as threats.  </a:t>
            </a:r>
          </a:p>
          <a:p>
            <a:pPr marL="171450" indent="-171450">
              <a:buFont typeface="Arial" panose="020B0604020202020204" pitchFamily="34" charset="0"/>
              <a:buChar char="•"/>
            </a:pPr>
            <a:r>
              <a:rPr lang="en-US" dirty="0"/>
              <a:t>Has anyone ever been left out of a decision making process? How did that feel?</a:t>
            </a:r>
          </a:p>
          <a:p>
            <a:pPr marL="171450" indent="-171450">
              <a:buFont typeface="Arial" panose="020B0604020202020204" pitchFamily="34" charset="0"/>
              <a:buChar char="•"/>
            </a:pPr>
            <a:r>
              <a:rPr lang="en-US" dirty="0"/>
              <a:t>What do you do to increase someone's status at your work?</a:t>
            </a:r>
          </a:p>
        </p:txBody>
      </p:sp>
      <p:sp>
        <p:nvSpPr>
          <p:cNvPr id="4" name="Slide Number Placeholder 3"/>
          <p:cNvSpPr>
            <a:spLocks noGrp="1"/>
          </p:cNvSpPr>
          <p:nvPr>
            <p:ph type="sldNum" sz="quarter" idx="5"/>
          </p:nvPr>
        </p:nvSpPr>
        <p:spPr/>
        <p:txBody>
          <a:bodyPr/>
          <a:lstStyle/>
          <a:p>
            <a:fld id="{A8B6273D-2E59-430B-BB85-5313C2B60C42}" type="slidenum">
              <a:rPr lang="en-US" smtClean="0"/>
              <a:t>10</a:t>
            </a:fld>
            <a:endParaRPr lang="en-US"/>
          </a:p>
        </p:txBody>
      </p:sp>
    </p:spTree>
    <p:extLst>
      <p:ext uri="{BB962C8B-B14F-4D97-AF65-F5344CB8AC3E}">
        <p14:creationId xmlns:p14="http://schemas.microsoft.com/office/powerpoint/2010/main" val="22349551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If we’re uncertain, we fill in the gaps w/ info we believe are relevant. We make stuff up.</a:t>
            </a:r>
          </a:p>
          <a:p>
            <a:pPr marL="171450" indent="-171450">
              <a:buFont typeface="Arial" panose="020B0604020202020204" pitchFamily="34" charset="0"/>
              <a:buChar char="•"/>
            </a:pPr>
            <a:r>
              <a:rPr lang="en-US" dirty="0"/>
              <a:t>Brains are predicting &amp; pattern recognizing machines. If we can’t predict, we experience anxiety. Basil </a:t>
            </a:r>
            <a:r>
              <a:rPr lang="en-US" dirty="0" err="1"/>
              <a:t>Gaglia</a:t>
            </a:r>
            <a:r>
              <a:rPr lang="en-US" dirty="0"/>
              <a:t> stores patterns. </a:t>
            </a:r>
          </a:p>
          <a:p>
            <a:pPr marL="171450" indent="-171450">
              <a:buFont typeface="Arial" panose="020B0604020202020204" pitchFamily="34" charset="0"/>
              <a:buChar char="•"/>
            </a:pPr>
            <a:r>
              <a:rPr lang="en-US" dirty="0"/>
              <a:t>Establishing expectations creates certainty. </a:t>
            </a:r>
          </a:p>
          <a:p>
            <a:pPr marL="171450" indent="-171450">
              <a:buFont typeface="Arial" panose="020B0604020202020204" pitchFamily="34" charset="0"/>
              <a:buChar char="•"/>
            </a:pPr>
            <a:r>
              <a:rPr lang="en-US" dirty="0"/>
              <a:t>Music is comforting.</a:t>
            </a:r>
          </a:p>
          <a:p>
            <a:pPr marL="171450" indent="-171450">
              <a:buFont typeface="Arial" panose="020B0604020202020204" pitchFamily="34" charset="0"/>
              <a:buChar char="•"/>
            </a:pPr>
            <a:r>
              <a:rPr lang="en-US" dirty="0"/>
              <a:t>Meeting expectations increases dopamine levels.</a:t>
            </a:r>
          </a:p>
          <a:p>
            <a:pPr marL="171450" indent="-171450">
              <a:buFont typeface="Arial" panose="020B0604020202020204" pitchFamily="34" charset="0"/>
              <a:buChar char="•"/>
            </a:pPr>
            <a:r>
              <a:rPr lang="en-US" dirty="0"/>
              <a:t>Any Mergers? What are some good examples? </a:t>
            </a:r>
          </a:p>
        </p:txBody>
      </p:sp>
      <p:sp>
        <p:nvSpPr>
          <p:cNvPr id="4" name="Slide Number Placeholder 3"/>
          <p:cNvSpPr>
            <a:spLocks noGrp="1"/>
          </p:cNvSpPr>
          <p:nvPr>
            <p:ph type="sldNum" sz="quarter" idx="5"/>
          </p:nvPr>
        </p:nvSpPr>
        <p:spPr/>
        <p:txBody>
          <a:bodyPr/>
          <a:lstStyle/>
          <a:p>
            <a:fld id="{A8B6273D-2E59-430B-BB85-5313C2B60C42}" type="slidenum">
              <a:rPr lang="en-US" smtClean="0"/>
              <a:t>11</a:t>
            </a:fld>
            <a:endParaRPr lang="en-US"/>
          </a:p>
        </p:txBody>
      </p:sp>
    </p:spTree>
    <p:extLst>
      <p:ext uri="{BB962C8B-B14F-4D97-AF65-F5344CB8AC3E}">
        <p14:creationId xmlns:p14="http://schemas.microsoft.com/office/powerpoint/2010/main" val="11522684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Who enjoys being micro-managed? Leaders who provide too much direction. </a:t>
            </a:r>
          </a:p>
          <a:p>
            <a:pPr marL="171450" indent="-171450">
              <a:buFont typeface="Arial" panose="020B0604020202020204" pitchFamily="34" charset="0"/>
              <a:buChar char="•"/>
            </a:pPr>
            <a:r>
              <a:rPr lang="en-US" dirty="0"/>
              <a:t>Studies show that entrepreneurs have lower stress levels than hourly workers. Why?</a:t>
            </a:r>
          </a:p>
          <a:p>
            <a:pPr marL="171450" indent="-171450">
              <a:buFont typeface="Arial" panose="020B0604020202020204" pitchFamily="34" charset="0"/>
              <a:buChar char="•"/>
            </a:pPr>
            <a:r>
              <a:rPr lang="en-US" dirty="0"/>
              <a:t>We feel stress when we don’t feel as though we have choices.</a:t>
            </a:r>
          </a:p>
          <a:p>
            <a:pPr marL="171450" indent="-171450">
              <a:buFont typeface="Arial" panose="020B0604020202020204" pitchFamily="34" charset="0"/>
              <a:buChar char="•"/>
            </a:pPr>
            <a:r>
              <a:rPr lang="en-US" dirty="0"/>
              <a:t>Is anyone here experiencing either lack of autonomy or the joy of having it? </a:t>
            </a:r>
          </a:p>
        </p:txBody>
      </p:sp>
      <p:sp>
        <p:nvSpPr>
          <p:cNvPr id="4" name="Slide Number Placeholder 3"/>
          <p:cNvSpPr>
            <a:spLocks noGrp="1"/>
          </p:cNvSpPr>
          <p:nvPr>
            <p:ph type="sldNum" sz="quarter" idx="5"/>
          </p:nvPr>
        </p:nvSpPr>
        <p:spPr/>
        <p:txBody>
          <a:bodyPr/>
          <a:lstStyle/>
          <a:p>
            <a:fld id="{A8B6273D-2E59-430B-BB85-5313C2B60C42}" type="slidenum">
              <a:rPr lang="en-US" smtClean="0"/>
              <a:t>12</a:t>
            </a:fld>
            <a:endParaRPr lang="en-US"/>
          </a:p>
        </p:txBody>
      </p:sp>
    </p:spTree>
    <p:extLst>
      <p:ext uri="{BB962C8B-B14F-4D97-AF65-F5344CB8AC3E}">
        <p14:creationId xmlns:p14="http://schemas.microsoft.com/office/powerpoint/2010/main" val="7084211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We like people who we relate too. We view strangers as potential threats.</a:t>
            </a:r>
          </a:p>
          <a:p>
            <a:pPr marL="171450" indent="-171450">
              <a:buFont typeface="Arial" panose="020B0604020202020204" pitchFamily="34" charset="0"/>
              <a:buChar char="•"/>
            </a:pPr>
            <a:r>
              <a:rPr lang="en-US" dirty="0"/>
              <a:t>We instinctively form Tribes.</a:t>
            </a:r>
          </a:p>
          <a:p>
            <a:pPr marL="171450" indent="-171450">
              <a:buFont typeface="Arial" panose="020B0604020202020204" pitchFamily="34" charset="0"/>
              <a:buChar char="•"/>
            </a:pPr>
            <a:r>
              <a:rPr lang="en-US" dirty="0"/>
              <a:t>The neural pathways we use when we perceive some to be “like us”, are similar to those we use when we think about ourselves. Foes are processed using much different pathways.</a:t>
            </a:r>
          </a:p>
          <a:p>
            <a:pPr marL="171450" indent="-171450">
              <a:buFont typeface="Arial" panose="020B0604020202020204" pitchFamily="34" charset="0"/>
              <a:buChar char="•"/>
            </a:pPr>
            <a:r>
              <a:rPr lang="en-US" dirty="0"/>
              <a:t>We have little empathy for competitors.  </a:t>
            </a:r>
          </a:p>
          <a:p>
            <a:pPr marL="171450" indent="-171450">
              <a:buFont typeface="Arial" panose="020B0604020202020204" pitchFamily="34" charset="0"/>
              <a:buChar char="•"/>
            </a:pPr>
            <a:r>
              <a:rPr lang="en-US" dirty="0"/>
              <a:t>What should we do when a new co-worker joins us?</a:t>
            </a:r>
          </a:p>
        </p:txBody>
      </p:sp>
      <p:sp>
        <p:nvSpPr>
          <p:cNvPr id="4" name="Slide Number Placeholder 3"/>
          <p:cNvSpPr>
            <a:spLocks noGrp="1"/>
          </p:cNvSpPr>
          <p:nvPr>
            <p:ph type="sldNum" sz="quarter" idx="5"/>
          </p:nvPr>
        </p:nvSpPr>
        <p:spPr/>
        <p:txBody>
          <a:bodyPr/>
          <a:lstStyle/>
          <a:p>
            <a:fld id="{A8B6273D-2E59-430B-BB85-5313C2B60C42}" type="slidenum">
              <a:rPr lang="en-US" smtClean="0"/>
              <a:t>13</a:t>
            </a:fld>
            <a:endParaRPr lang="en-US"/>
          </a:p>
        </p:txBody>
      </p:sp>
    </p:spTree>
    <p:extLst>
      <p:ext uri="{BB962C8B-B14F-4D97-AF65-F5344CB8AC3E}">
        <p14:creationId xmlns:p14="http://schemas.microsoft.com/office/powerpoint/2010/main" val="19326332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Unfair exchanges cause a strong threat response.</a:t>
            </a:r>
          </a:p>
          <a:p>
            <a:pPr marL="171450" indent="-171450">
              <a:buFont typeface="Arial" panose="020B0604020202020204" pitchFamily="34" charset="0"/>
              <a:buChar char="•"/>
            </a:pPr>
            <a:r>
              <a:rPr lang="en-US" dirty="0"/>
              <a:t>Pay discrepancies. Accusations. Politics. Double standards. Workloads. Favoritism</a:t>
            </a:r>
          </a:p>
          <a:p>
            <a:pPr marL="171450" indent="-171450">
              <a:buFont typeface="Arial" panose="020B0604020202020204" pitchFamily="34" charset="0"/>
              <a:buChar char="•"/>
            </a:pPr>
            <a:r>
              <a:rPr lang="en-US" dirty="0"/>
              <a:t>Double standards.</a:t>
            </a:r>
          </a:p>
          <a:p>
            <a:pPr marL="171450" indent="-171450">
              <a:buFont typeface="Arial" panose="020B0604020202020204" pitchFamily="34" charset="0"/>
              <a:buChar char="•"/>
            </a:pPr>
            <a:r>
              <a:rPr lang="en-US" dirty="0"/>
              <a:t>If someone is perceived to be doing something considered unfair, we care less for their welfare.</a:t>
            </a:r>
          </a:p>
          <a:p>
            <a:pPr marL="171450" indent="-171450">
              <a:buFont typeface="Arial" panose="020B0604020202020204" pitchFamily="34" charset="0"/>
              <a:buChar char="•"/>
            </a:pPr>
            <a:r>
              <a:rPr lang="en-US" dirty="0"/>
              <a:t>How to ensure fairness…communication to establish clear expectations &amp; ground rules. How do you ensure fairness?</a:t>
            </a:r>
          </a:p>
        </p:txBody>
      </p:sp>
      <p:sp>
        <p:nvSpPr>
          <p:cNvPr id="4" name="Slide Number Placeholder 3"/>
          <p:cNvSpPr>
            <a:spLocks noGrp="1"/>
          </p:cNvSpPr>
          <p:nvPr>
            <p:ph type="sldNum" sz="quarter" idx="5"/>
          </p:nvPr>
        </p:nvSpPr>
        <p:spPr/>
        <p:txBody>
          <a:bodyPr/>
          <a:lstStyle/>
          <a:p>
            <a:fld id="{A8B6273D-2E59-430B-BB85-5313C2B60C42}" type="slidenum">
              <a:rPr lang="en-US" smtClean="0"/>
              <a:t>14</a:t>
            </a:fld>
            <a:endParaRPr lang="en-US"/>
          </a:p>
        </p:txBody>
      </p:sp>
    </p:spTree>
    <p:extLst>
      <p:ext uri="{BB962C8B-B14F-4D97-AF65-F5344CB8AC3E}">
        <p14:creationId xmlns:p14="http://schemas.microsoft.com/office/powerpoint/2010/main" val="40422817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Suppose we inadvertently threaten the Status of a colleague or customer</a:t>
            </a:r>
          </a:p>
          <a:p>
            <a:pPr marL="171450" indent="-171450">
              <a:buFont typeface="Arial" panose="020B0604020202020204" pitchFamily="34" charset="0"/>
              <a:buChar char="•"/>
            </a:pPr>
            <a:r>
              <a:rPr lang="en-US" dirty="0"/>
              <a:t>What can we do to </a:t>
            </a:r>
          </a:p>
        </p:txBody>
      </p:sp>
      <p:sp>
        <p:nvSpPr>
          <p:cNvPr id="4" name="Slide Number Placeholder 3"/>
          <p:cNvSpPr>
            <a:spLocks noGrp="1"/>
          </p:cNvSpPr>
          <p:nvPr>
            <p:ph type="sldNum" sz="quarter" idx="5"/>
          </p:nvPr>
        </p:nvSpPr>
        <p:spPr/>
        <p:txBody>
          <a:bodyPr/>
          <a:lstStyle/>
          <a:p>
            <a:fld id="{A8B6273D-2E59-430B-BB85-5313C2B60C42}" type="slidenum">
              <a:rPr lang="en-US" smtClean="0"/>
              <a:t>15</a:t>
            </a:fld>
            <a:endParaRPr lang="en-US"/>
          </a:p>
        </p:txBody>
      </p:sp>
    </p:spTree>
    <p:extLst>
      <p:ext uri="{BB962C8B-B14F-4D97-AF65-F5344CB8AC3E}">
        <p14:creationId xmlns:p14="http://schemas.microsoft.com/office/powerpoint/2010/main" val="29409275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Each are major drivers of our behavior. We don’t function well when any are threatened.</a:t>
            </a:r>
          </a:p>
          <a:p>
            <a:pPr marL="171450" indent="-171450">
              <a:buFont typeface="Arial" panose="020B0604020202020204" pitchFamily="34" charset="0"/>
              <a:buChar char="•"/>
            </a:pPr>
            <a:r>
              <a:rPr lang="en-US" dirty="0"/>
              <a:t>Some people are more sensitive to one than another. </a:t>
            </a:r>
          </a:p>
          <a:p>
            <a:pPr marL="171450" indent="-171450">
              <a:buFont typeface="Arial" panose="020B0604020202020204" pitchFamily="34" charset="0"/>
              <a:buChar char="•"/>
            </a:pPr>
            <a:r>
              <a:rPr lang="en-US" dirty="0"/>
              <a:t>The state of mind we are in determines our level of motivation</a:t>
            </a:r>
          </a:p>
          <a:p>
            <a:pPr marL="171450" indent="-171450">
              <a:buFont typeface="Arial" panose="020B0604020202020204" pitchFamily="34" charset="0"/>
              <a:buChar char="•"/>
            </a:pPr>
            <a:r>
              <a:rPr lang="en-US" dirty="0"/>
              <a:t>Towards = more engaged, open minded, deeper insights, do better &amp; more accurate work. Dopamine, </a:t>
            </a:r>
            <a:r>
              <a:rPr lang="en-US" dirty="0" err="1"/>
              <a:t>Seratonine</a:t>
            </a:r>
            <a:endParaRPr lang="en-US" dirty="0"/>
          </a:p>
          <a:p>
            <a:pPr marL="171450" indent="-171450">
              <a:buFont typeface="Arial" panose="020B0604020202020204" pitchFamily="34" charset="0"/>
              <a:buChar char="•"/>
            </a:pPr>
            <a:r>
              <a:rPr lang="en-US" dirty="0"/>
              <a:t>Conversely, Away = just the opposite. Cortisol &amp; adrenaline. </a:t>
            </a:r>
          </a:p>
          <a:p>
            <a:pPr marL="171450" indent="-171450">
              <a:buFont typeface="Arial" panose="020B0604020202020204" pitchFamily="34" charset="0"/>
              <a:buChar char="•"/>
            </a:pPr>
            <a:r>
              <a:rPr lang="en-US" dirty="0"/>
              <a:t>We have a powerful negative bias.</a:t>
            </a:r>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A8B6273D-2E59-430B-BB85-5313C2B60C42}" type="slidenum">
              <a:rPr lang="en-US" smtClean="0"/>
              <a:t>16</a:t>
            </a:fld>
            <a:endParaRPr lang="en-US"/>
          </a:p>
        </p:txBody>
      </p:sp>
    </p:spTree>
    <p:extLst>
      <p:ext uri="{BB962C8B-B14F-4D97-AF65-F5344CB8AC3E}">
        <p14:creationId xmlns:p14="http://schemas.microsoft.com/office/powerpoint/2010/main" val="37275484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AKA Cognitive change strategies (e.g. lemonade out of lemons)</a:t>
            </a:r>
          </a:p>
          <a:p>
            <a:pPr marL="171450" indent="-171450">
              <a:buFont typeface="Arial" panose="020B0604020202020204" pitchFamily="34" charset="0"/>
              <a:buChar char="•"/>
            </a:pPr>
            <a:r>
              <a:rPr lang="en-US" dirty="0"/>
              <a:t>Don’t suppress emotions!</a:t>
            </a:r>
          </a:p>
          <a:p>
            <a:pPr marL="171450" indent="-171450">
              <a:buFont typeface="Arial" panose="020B0604020202020204" pitchFamily="34" charset="0"/>
              <a:buChar char="•"/>
            </a:pPr>
            <a:r>
              <a:rPr lang="en-US" dirty="0"/>
              <a:t>Looking at things from another’s perspective. Control our interpretation of the meaning of a situation. </a:t>
            </a:r>
          </a:p>
          <a:p>
            <a:pPr marL="171450" indent="-171450">
              <a:buFont typeface="Arial" panose="020B0604020202020204" pitchFamily="34" charset="0"/>
              <a:buChar char="•"/>
            </a:pPr>
            <a:r>
              <a:rPr lang="en-US" dirty="0"/>
              <a:t>It’s a habit that becomes stronger with practice. Remember: Limbic System responds faster that PFC!</a:t>
            </a:r>
          </a:p>
          <a:p>
            <a:pPr marL="171450" indent="-171450">
              <a:buFont typeface="Arial" panose="020B0604020202020204" pitchFamily="34" charset="0"/>
              <a:buChar char="•"/>
            </a:pPr>
            <a:r>
              <a:rPr lang="en-US" dirty="0"/>
              <a:t>Covey’s Subway Story.</a:t>
            </a:r>
          </a:p>
          <a:p>
            <a:pPr marL="171450" indent="-171450">
              <a:buFont typeface="Arial" panose="020B0604020202020204" pitchFamily="34" charset="0"/>
              <a:buChar char="•"/>
            </a:pPr>
            <a:r>
              <a:rPr lang="en-US" dirty="0"/>
              <a:t>Know your triggers…and label them. “That’s just my trigger”. </a:t>
            </a:r>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A8B6273D-2E59-430B-BB85-5313C2B60C42}" type="slidenum">
              <a:rPr lang="en-US" smtClean="0"/>
              <a:t>17</a:t>
            </a:fld>
            <a:endParaRPr lang="en-US"/>
          </a:p>
        </p:txBody>
      </p:sp>
    </p:spTree>
    <p:extLst>
      <p:ext uri="{BB962C8B-B14F-4D97-AF65-F5344CB8AC3E}">
        <p14:creationId xmlns:p14="http://schemas.microsoft.com/office/powerpoint/2010/main" val="3984194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We like people who we relate too. We view strangers as potential threats.</a:t>
            </a:r>
          </a:p>
          <a:p>
            <a:pPr marL="171450" indent="-171450">
              <a:buFont typeface="Arial" panose="020B0604020202020204" pitchFamily="34" charset="0"/>
              <a:buChar char="•"/>
            </a:pPr>
            <a:r>
              <a:rPr lang="en-US" dirty="0"/>
              <a:t>We instinctively form Tribes.</a:t>
            </a:r>
          </a:p>
          <a:p>
            <a:pPr marL="171450" indent="-171450">
              <a:buFont typeface="Arial" panose="020B0604020202020204" pitchFamily="34" charset="0"/>
              <a:buChar char="•"/>
            </a:pPr>
            <a:r>
              <a:rPr lang="en-US" dirty="0"/>
              <a:t>The neural pathways we use when we perceive some to be “like us”, are similar to those we use when we think about ourselves. Foes are processed using much different pathways.</a:t>
            </a:r>
          </a:p>
          <a:p>
            <a:pPr marL="171450" indent="-171450">
              <a:buFont typeface="Arial" panose="020B0604020202020204" pitchFamily="34" charset="0"/>
              <a:buChar char="•"/>
            </a:pPr>
            <a:r>
              <a:rPr lang="en-US" dirty="0"/>
              <a:t>We have little empathy for competitors.  </a:t>
            </a:r>
          </a:p>
          <a:p>
            <a:pPr marL="171450" indent="-171450">
              <a:buFont typeface="Arial" panose="020B0604020202020204" pitchFamily="34" charset="0"/>
              <a:buChar char="•"/>
            </a:pPr>
            <a:r>
              <a:rPr lang="en-US" dirty="0"/>
              <a:t>What should we do when a new co-worker joins us?</a:t>
            </a:r>
          </a:p>
        </p:txBody>
      </p:sp>
      <p:sp>
        <p:nvSpPr>
          <p:cNvPr id="4" name="Slide Number Placeholder 3"/>
          <p:cNvSpPr>
            <a:spLocks noGrp="1"/>
          </p:cNvSpPr>
          <p:nvPr>
            <p:ph type="sldNum" sz="quarter" idx="5"/>
          </p:nvPr>
        </p:nvSpPr>
        <p:spPr/>
        <p:txBody>
          <a:bodyPr/>
          <a:lstStyle/>
          <a:p>
            <a:fld id="{A8B6273D-2E59-430B-BB85-5313C2B60C42}" type="slidenum">
              <a:rPr lang="en-US" smtClean="0"/>
              <a:t>18</a:t>
            </a:fld>
            <a:endParaRPr lang="en-US"/>
          </a:p>
        </p:txBody>
      </p:sp>
    </p:spTree>
    <p:extLst>
      <p:ext uri="{BB962C8B-B14F-4D97-AF65-F5344CB8AC3E}">
        <p14:creationId xmlns:p14="http://schemas.microsoft.com/office/powerpoint/2010/main" val="3097918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571991"/>
            <a:ext cx="7100596" cy="581746"/>
          </a:xfrm>
        </p:spPr>
        <p:txBody>
          <a:bodyPr anchor="b">
            <a:normAutofit/>
          </a:bodyPr>
          <a:lstStyle>
            <a:lvl1pPr algn="l">
              <a:defRPr sz="2800"/>
            </a:lvl1pPr>
          </a:lstStyle>
          <a:p>
            <a:r>
              <a:rPr lang="en-US" dirty="0"/>
              <a:t>Click to add a title</a:t>
            </a:r>
          </a:p>
        </p:txBody>
      </p:sp>
      <p:sp>
        <p:nvSpPr>
          <p:cNvPr id="3" name="Subtitle 2"/>
          <p:cNvSpPr>
            <a:spLocks noGrp="1"/>
          </p:cNvSpPr>
          <p:nvPr>
            <p:ph type="subTitle" idx="1" hasCustomPrompt="1"/>
          </p:nvPr>
        </p:nvSpPr>
        <p:spPr>
          <a:xfrm>
            <a:off x="457200" y="4258744"/>
            <a:ext cx="7100596" cy="354560"/>
          </a:xfrm>
        </p:spPr>
        <p:txBody>
          <a:bodyPr>
            <a:normAutofit/>
          </a:bodyPr>
          <a:lstStyle>
            <a:lvl1pPr marL="0" indent="0" algn="l">
              <a:buNone/>
              <a:defRPr sz="1800">
                <a:solidFill>
                  <a:schemeClr val="accent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 title</a:t>
            </a:r>
          </a:p>
        </p:txBody>
      </p:sp>
      <p:sp>
        <p:nvSpPr>
          <p:cNvPr id="6" name="Footer Placeholder 4">
            <a:extLst>
              <a:ext uri="{FF2B5EF4-FFF2-40B4-BE49-F238E27FC236}">
                <a16:creationId xmlns:a16="http://schemas.microsoft.com/office/drawing/2014/main" id="{95FBD681-49B3-496B-B6EA-9416E254FBB9}"/>
              </a:ext>
            </a:extLst>
          </p:cNvPr>
          <p:cNvSpPr>
            <a:spLocks noGrp="1"/>
          </p:cNvSpPr>
          <p:nvPr>
            <p:ph type="ftr" sz="quarter" idx="3"/>
          </p:nvPr>
        </p:nvSpPr>
        <p:spPr>
          <a:xfrm>
            <a:off x="457200" y="6366285"/>
            <a:ext cx="2369127" cy="354560"/>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en-US" dirty="0"/>
              <a:t>Copyrights © 2021. Calyx. All rights reserved.</a:t>
            </a:r>
          </a:p>
        </p:txBody>
      </p:sp>
    </p:spTree>
    <p:extLst>
      <p:ext uri="{BB962C8B-B14F-4D97-AF65-F5344CB8AC3E}">
        <p14:creationId xmlns:p14="http://schemas.microsoft.com/office/powerpoint/2010/main" val="865651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52500"/>
            <a:ext cx="11277598" cy="5295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4">
            <a:extLst>
              <a:ext uri="{FF2B5EF4-FFF2-40B4-BE49-F238E27FC236}">
                <a16:creationId xmlns:a16="http://schemas.microsoft.com/office/drawing/2014/main" id="{ACDA098C-7568-48FE-99F1-4E89564B40AC}"/>
              </a:ext>
            </a:extLst>
          </p:cNvPr>
          <p:cNvSpPr>
            <a:spLocks noGrp="1"/>
          </p:cNvSpPr>
          <p:nvPr>
            <p:ph type="ftr" sz="quarter" idx="3"/>
          </p:nvPr>
        </p:nvSpPr>
        <p:spPr>
          <a:xfrm>
            <a:off x="457200" y="6366285"/>
            <a:ext cx="2369127" cy="354560"/>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en-US" dirty="0"/>
              <a:t>Copyrights © 2021. Calyx. All rights reserved.</a:t>
            </a:r>
          </a:p>
        </p:txBody>
      </p:sp>
      <p:sp>
        <p:nvSpPr>
          <p:cNvPr id="9" name="Slide Number Placeholder 5">
            <a:extLst>
              <a:ext uri="{FF2B5EF4-FFF2-40B4-BE49-F238E27FC236}">
                <a16:creationId xmlns:a16="http://schemas.microsoft.com/office/drawing/2014/main" id="{20A7FF1B-45D0-4AA2-BF9E-53A9EDB2BD56}"/>
              </a:ext>
            </a:extLst>
          </p:cNvPr>
          <p:cNvSpPr>
            <a:spLocks noGrp="1"/>
          </p:cNvSpPr>
          <p:nvPr>
            <p:ph type="sldNum" sz="quarter" idx="4"/>
          </p:nvPr>
        </p:nvSpPr>
        <p:spPr>
          <a:xfrm>
            <a:off x="11006051" y="6356353"/>
            <a:ext cx="728749" cy="354560"/>
          </a:xfrm>
          <a:prstGeom prst="rect">
            <a:avLst/>
          </a:prstGeom>
        </p:spPr>
        <p:txBody>
          <a:bodyPr vert="horz" lIns="91440" tIns="45720" rIns="91440" bIns="45720" rtlCol="0" anchor="ctr"/>
          <a:lstStyle>
            <a:lvl1pPr algn="r">
              <a:defRPr sz="900">
                <a:solidFill>
                  <a:schemeClr val="accent4"/>
                </a:solidFill>
              </a:defRPr>
            </a:lvl1pPr>
          </a:lstStyle>
          <a:p>
            <a:fld id="{519984A3-B787-41D2-82FB-8291F3F449E5}" type="slidenum">
              <a:rPr lang="en-US" smtClean="0"/>
              <a:pPr/>
              <a:t>‹#›</a:t>
            </a:fld>
            <a:endParaRPr lang="en-US"/>
          </a:p>
        </p:txBody>
      </p:sp>
      <p:sp>
        <p:nvSpPr>
          <p:cNvPr id="10" name="Title 1">
            <a:extLst>
              <a:ext uri="{FF2B5EF4-FFF2-40B4-BE49-F238E27FC236}">
                <a16:creationId xmlns:a16="http://schemas.microsoft.com/office/drawing/2014/main" id="{8CF440D3-5A00-4708-B965-6A0D40E05B34}"/>
              </a:ext>
            </a:extLst>
          </p:cNvPr>
          <p:cNvSpPr>
            <a:spLocks noGrp="1"/>
          </p:cNvSpPr>
          <p:nvPr>
            <p:ph type="title"/>
          </p:nvPr>
        </p:nvSpPr>
        <p:spPr>
          <a:xfrm>
            <a:off x="457200" y="342901"/>
            <a:ext cx="11277600" cy="495300"/>
          </a:xfrm>
        </p:spPr>
        <p:txBody>
          <a:bodyPr/>
          <a:lstStyle/>
          <a:p>
            <a:r>
              <a:rPr lang="en-US"/>
              <a:t>Click to edit Master title style</a:t>
            </a:r>
            <a:endParaRPr lang="en-US" dirty="0"/>
          </a:p>
        </p:txBody>
      </p:sp>
    </p:spTree>
    <p:extLst>
      <p:ext uri="{BB962C8B-B14F-4D97-AF65-F5344CB8AC3E}">
        <p14:creationId xmlns:p14="http://schemas.microsoft.com/office/powerpoint/2010/main" val="2058449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lumn ">
    <p:spTree>
      <p:nvGrpSpPr>
        <p:cNvPr id="1" name=""/>
        <p:cNvGrpSpPr/>
        <p:nvPr/>
      </p:nvGrpSpPr>
      <p:grpSpPr>
        <a:xfrm>
          <a:off x="0" y="0"/>
          <a:ext cx="0" cy="0"/>
          <a:chOff x="0" y="0"/>
          <a:chExt cx="0" cy="0"/>
        </a:xfrm>
      </p:grpSpPr>
      <p:sp>
        <p:nvSpPr>
          <p:cNvPr id="2" name="Title 1"/>
          <p:cNvSpPr>
            <a:spLocks noGrp="1"/>
          </p:cNvSpPr>
          <p:nvPr>
            <p:ph type="title"/>
          </p:nvPr>
        </p:nvSpPr>
        <p:spPr>
          <a:xfrm>
            <a:off x="457200" y="342901"/>
            <a:ext cx="11277600" cy="4953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457201" y="987781"/>
            <a:ext cx="5540376" cy="639831"/>
          </a:xfrm>
          <a:solidFill>
            <a:schemeClr val="accent3"/>
          </a:solidFill>
        </p:spPr>
        <p:txBody>
          <a:bodyPr anchor="ctr">
            <a:normAutofit/>
          </a:bodyPr>
          <a:lstStyle>
            <a:lvl1pPr marL="0" indent="0" algn="ctr">
              <a:buNone/>
              <a:defRPr sz="18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1777192"/>
            <a:ext cx="5540376" cy="4471208"/>
          </a:xfrm>
          <a:solidFill>
            <a:schemeClr val="bg1">
              <a:lumMod val="95000"/>
            </a:schemeClr>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2">
            <a:extLst>
              <a:ext uri="{FF2B5EF4-FFF2-40B4-BE49-F238E27FC236}">
                <a16:creationId xmlns:a16="http://schemas.microsoft.com/office/drawing/2014/main" id="{B3B71497-1023-4AAC-B896-0473FB3729FF}"/>
              </a:ext>
            </a:extLst>
          </p:cNvPr>
          <p:cNvSpPr>
            <a:spLocks noGrp="1"/>
          </p:cNvSpPr>
          <p:nvPr>
            <p:ph type="body" idx="12"/>
          </p:nvPr>
        </p:nvSpPr>
        <p:spPr>
          <a:xfrm>
            <a:off x="6194423" y="987781"/>
            <a:ext cx="5540376" cy="639831"/>
          </a:xfrm>
          <a:solidFill>
            <a:schemeClr val="accent3"/>
          </a:solidFill>
        </p:spPr>
        <p:txBody>
          <a:bodyPr anchor="ctr">
            <a:normAutofit/>
          </a:bodyPr>
          <a:lstStyle>
            <a:lvl1pPr marL="0" indent="0" algn="ctr">
              <a:buNone/>
              <a:defRPr sz="18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3">
            <a:extLst>
              <a:ext uri="{FF2B5EF4-FFF2-40B4-BE49-F238E27FC236}">
                <a16:creationId xmlns:a16="http://schemas.microsoft.com/office/drawing/2014/main" id="{42F247E7-DBC9-4D32-B9B8-5D141401D556}"/>
              </a:ext>
            </a:extLst>
          </p:cNvPr>
          <p:cNvSpPr>
            <a:spLocks noGrp="1"/>
          </p:cNvSpPr>
          <p:nvPr>
            <p:ph sz="half" idx="13"/>
          </p:nvPr>
        </p:nvSpPr>
        <p:spPr>
          <a:xfrm>
            <a:off x="6194423" y="1777192"/>
            <a:ext cx="5540376" cy="4471208"/>
          </a:xfrm>
          <a:solidFill>
            <a:schemeClr val="bg1">
              <a:lumMod val="95000"/>
            </a:schemeClr>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4">
            <a:extLst>
              <a:ext uri="{FF2B5EF4-FFF2-40B4-BE49-F238E27FC236}">
                <a16:creationId xmlns:a16="http://schemas.microsoft.com/office/drawing/2014/main" id="{269EA847-2CD4-4EED-A402-822424960A11}"/>
              </a:ext>
            </a:extLst>
          </p:cNvPr>
          <p:cNvSpPr>
            <a:spLocks noGrp="1"/>
          </p:cNvSpPr>
          <p:nvPr>
            <p:ph type="ftr" sz="quarter" idx="3"/>
          </p:nvPr>
        </p:nvSpPr>
        <p:spPr>
          <a:xfrm>
            <a:off x="457200" y="6366285"/>
            <a:ext cx="2369127" cy="354560"/>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en-US" dirty="0"/>
              <a:t>Copyrights © 2021. Calyx. All rights reserved.</a:t>
            </a:r>
          </a:p>
        </p:txBody>
      </p:sp>
      <p:sp>
        <p:nvSpPr>
          <p:cNvPr id="14" name="Slide Number Placeholder 5">
            <a:extLst>
              <a:ext uri="{FF2B5EF4-FFF2-40B4-BE49-F238E27FC236}">
                <a16:creationId xmlns:a16="http://schemas.microsoft.com/office/drawing/2014/main" id="{D132947E-FC04-42EE-89CF-38F8698BBBFA}"/>
              </a:ext>
            </a:extLst>
          </p:cNvPr>
          <p:cNvSpPr>
            <a:spLocks noGrp="1"/>
          </p:cNvSpPr>
          <p:nvPr>
            <p:ph type="sldNum" sz="quarter" idx="4"/>
          </p:nvPr>
        </p:nvSpPr>
        <p:spPr>
          <a:xfrm>
            <a:off x="11006051" y="6356353"/>
            <a:ext cx="728749" cy="354560"/>
          </a:xfrm>
          <a:prstGeom prst="rect">
            <a:avLst/>
          </a:prstGeom>
        </p:spPr>
        <p:txBody>
          <a:bodyPr vert="horz" lIns="91440" tIns="45720" rIns="91440" bIns="45720" rtlCol="0" anchor="ctr"/>
          <a:lstStyle>
            <a:lvl1pPr algn="r">
              <a:defRPr sz="900">
                <a:solidFill>
                  <a:schemeClr val="accent4"/>
                </a:solidFill>
              </a:defRPr>
            </a:lvl1pPr>
          </a:lstStyle>
          <a:p>
            <a:fld id="{519984A3-B787-41D2-82FB-8291F3F449E5}" type="slidenum">
              <a:rPr lang="en-US" smtClean="0"/>
              <a:pPr/>
              <a:t>‹#›</a:t>
            </a:fld>
            <a:endParaRPr lang="en-US"/>
          </a:p>
        </p:txBody>
      </p:sp>
    </p:spTree>
    <p:extLst>
      <p:ext uri="{BB962C8B-B14F-4D97-AF65-F5344CB8AC3E}">
        <p14:creationId xmlns:p14="http://schemas.microsoft.com/office/powerpoint/2010/main" val="245848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0661D4CE-C366-48F8-8660-7C725A0BF80E}"/>
              </a:ext>
            </a:extLst>
          </p:cNvPr>
          <p:cNvSpPr>
            <a:spLocks noGrp="1"/>
          </p:cNvSpPr>
          <p:nvPr>
            <p:ph type="ftr" sz="quarter" idx="3"/>
          </p:nvPr>
        </p:nvSpPr>
        <p:spPr>
          <a:xfrm>
            <a:off x="457200" y="6366285"/>
            <a:ext cx="2369127" cy="354560"/>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en-US" dirty="0"/>
              <a:t>Copyrights © 2021. Calyx. All rights reserved.</a:t>
            </a:r>
          </a:p>
        </p:txBody>
      </p:sp>
      <p:sp>
        <p:nvSpPr>
          <p:cNvPr id="8" name="Slide Number Placeholder 5">
            <a:extLst>
              <a:ext uri="{FF2B5EF4-FFF2-40B4-BE49-F238E27FC236}">
                <a16:creationId xmlns:a16="http://schemas.microsoft.com/office/drawing/2014/main" id="{53815CB9-2595-49DE-85C1-39B3142C23C2}"/>
              </a:ext>
            </a:extLst>
          </p:cNvPr>
          <p:cNvSpPr>
            <a:spLocks noGrp="1"/>
          </p:cNvSpPr>
          <p:nvPr>
            <p:ph type="sldNum" sz="quarter" idx="4"/>
          </p:nvPr>
        </p:nvSpPr>
        <p:spPr>
          <a:xfrm>
            <a:off x="11006051" y="6356353"/>
            <a:ext cx="728749" cy="354560"/>
          </a:xfrm>
          <a:prstGeom prst="rect">
            <a:avLst/>
          </a:prstGeom>
        </p:spPr>
        <p:txBody>
          <a:bodyPr vert="horz" lIns="91440" tIns="45720" rIns="91440" bIns="45720" rtlCol="0" anchor="ctr"/>
          <a:lstStyle>
            <a:lvl1pPr algn="r">
              <a:defRPr sz="900">
                <a:solidFill>
                  <a:schemeClr val="accent4"/>
                </a:solidFill>
              </a:defRPr>
            </a:lvl1pPr>
          </a:lstStyle>
          <a:p>
            <a:fld id="{519984A3-B787-41D2-82FB-8291F3F449E5}" type="slidenum">
              <a:rPr lang="en-US" smtClean="0"/>
              <a:pPr/>
              <a:t>‹#›</a:t>
            </a:fld>
            <a:endParaRPr lang="en-US"/>
          </a:p>
        </p:txBody>
      </p:sp>
    </p:spTree>
    <p:extLst>
      <p:ext uri="{BB962C8B-B14F-4D97-AF65-F5344CB8AC3E}">
        <p14:creationId xmlns:p14="http://schemas.microsoft.com/office/powerpoint/2010/main" val="1291027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Footer Placeholder 4">
            <a:extLst>
              <a:ext uri="{FF2B5EF4-FFF2-40B4-BE49-F238E27FC236}">
                <a16:creationId xmlns:a16="http://schemas.microsoft.com/office/drawing/2014/main" id="{D92CEA68-61F7-427F-883D-53680501F86B}"/>
              </a:ext>
            </a:extLst>
          </p:cNvPr>
          <p:cNvSpPr>
            <a:spLocks noGrp="1"/>
          </p:cNvSpPr>
          <p:nvPr>
            <p:ph type="ftr" sz="quarter" idx="3"/>
          </p:nvPr>
        </p:nvSpPr>
        <p:spPr>
          <a:xfrm>
            <a:off x="457200" y="6366285"/>
            <a:ext cx="2369127" cy="354560"/>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en-US" dirty="0"/>
              <a:t>Copyrights © 2021. Calyx. All rights reserved.</a:t>
            </a:r>
          </a:p>
        </p:txBody>
      </p:sp>
      <p:sp>
        <p:nvSpPr>
          <p:cNvPr id="7" name="Slide Number Placeholder 5">
            <a:extLst>
              <a:ext uri="{FF2B5EF4-FFF2-40B4-BE49-F238E27FC236}">
                <a16:creationId xmlns:a16="http://schemas.microsoft.com/office/drawing/2014/main" id="{1FBF3B85-7EDD-42E2-8511-BA4234465BE4}"/>
              </a:ext>
            </a:extLst>
          </p:cNvPr>
          <p:cNvSpPr>
            <a:spLocks noGrp="1"/>
          </p:cNvSpPr>
          <p:nvPr>
            <p:ph type="sldNum" sz="quarter" idx="4"/>
          </p:nvPr>
        </p:nvSpPr>
        <p:spPr>
          <a:xfrm>
            <a:off x="11006051" y="6356353"/>
            <a:ext cx="728749" cy="354560"/>
          </a:xfrm>
          <a:prstGeom prst="rect">
            <a:avLst/>
          </a:prstGeom>
        </p:spPr>
        <p:txBody>
          <a:bodyPr vert="horz" lIns="91440" tIns="45720" rIns="91440" bIns="45720" rtlCol="0" anchor="ctr"/>
          <a:lstStyle>
            <a:lvl1pPr algn="r">
              <a:defRPr sz="900">
                <a:solidFill>
                  <a:schemeClr val="accent4"/>
                </a:solidFill>
              </a:defRPr>
            </a:lvl1pPr>
          </a:lstStyle>
          <a:p>
            <a:fld id="{519984A3-B787-41D2-82FB-8291F3F449E5}" type="slidenum">
              <a:rPr lang="en-US" smtClean="0"/>
              <a:pPr/>
              <a:t>‹#›</a:t>
            </a:fld>
            <a:endParaRPr lang="en-US"/>
          </a:p>
        </p:txBody>
      </p:sp>
    </p:spTree>
    <p:extLst>
      <p:ext uri="{BB962C8B-B14F-4D97-AF65-F5344CB8AC3E}">
        <p14:creationId xmlns:p14="http://schemas.microsoft.com/office/powerpoint/2010/main" val="3097462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Breaker">
    <p:bg>
      <p:bgPr>
        <a:solidFill>
          <a:schemeClr val="accent3"/>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2D4B825-8F19-47B0-AE9E-15B423687885}"/>
              </a:ext>
            </a:extLst>
          </p:cNvPr>
          <p:cNvSpPr>
            <a:spLocks noGrp="1"/>
          </p:cNvSpPr>
          <p:nvPr>
            <p:ph type="ctrTitle"/>
          </p:nvPr>
        </p:nvSpPr>
        <p:spPr>
          <a:xfrm>
            <a:off x="457200" y="3571991"/>
            <a:ext cx="8742784" cy="581746"/>
          </a:xfrm>
          <a:prstGeom prst="rect">
            <a:avLst/>
          </a:prstGeom>
        </p:spPr>
        <p:txBody>
          <a:bodyPr anchor="b">
            <a:normAutofit/>
          </a:bodyPr>
          <a:lstStyle>
            <a:lvl1pPr algn="l">
              <a:defRPr sz="2800">
                <a:solidFill>
                  <a:schemeClr val="bg1"/>
                </a:solidFill>
              </a:defRPr>
            </a:lvl1pPr>
          </a:lstStyle>
          <a:p>
            <a:r>
              <a:rPr lang="en-US"/>
              <a:t>Click to edit Master title style</a:t>
            </a:r>
            <a:endParaRPr lang="en-US" dirty="0"/>
          </a:p>
        </p:txBody>
      </p:sp>
      <p:sp>
        <p:nvSpPr>
          <p:cNvPr id="11" name="Subtitle 2">
            <a:extLst>
              <a:ext uri="{FF2B5EF4-FFF2-40B4-BE49-F238E27FC236}">
                <a16:creationId xmlns:a16="http://schemas.microsoft.com/office/drawing/2014/main" id="{5490E0B0-0F3A-40F3-AC53-C6DA1EB2B485}"/>
              </a:ext>
            </a:extLst>
          </p:cNvPr>
          <p:cNvSpPr>
            <a:spLocks noGrp="1"/>
          </p:cNvSpPr>
          <p:nvPr>
            <p:ph type="subTitle" idx="1"/>
          </p:nvPr>
        </p:nvSpPr>
        <p:spPr>
          <a:xfrm>
            <a:off x="457200" y="4258744"/>
            <a:ext cx="8742784" cy="354560"/>
          </a:xfrm>
          <a:prstGeom prst="rect">
            <a:avLst/>
          </a:prstGeom>
        </p:spPr>
        <p:txBody>
          <a:bodyPr>
            <a:normAutofit/>
          </a:bodyPr>
          <a:lstStyle>
            <a:lvl1pPr marL="0" indent="0" algn="l">
              <a:buNone/>
              <a:defRPr sz="1800">
                <a:solidFill>
                  <a:schemeClr val="accent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4126213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0418BD4-0403-4E4E-A2F3-D18C82FC472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86500" y="0"/>
            <a:ext cx="5905500" cy="6858000"/>
          </a:xfrm>
          <a:prstGeom prst="rect">
            <a:avLst/>
          </a:prstGeom>
        </p:spPr>
      </p:pic>
      <p:sp>
        <p:nvSpPr>
          <p:cNvPr id="2" name="Title 1">
            <a:extLst>
              <a:ext uri="{FF2B5EF4-FFF2-40B4-BE49-F238E27FC236}">
                <a16:creationId xmlns:a16="http://schemas.microsoft.com/office/drawing/2014/main" id="{5DE17628-B277-4476-88D3-CB8758C226ED}"/>
              </a:ext>
            </a:extLst>
          </p:cNvPr>
          <p:cNvSpPr>
            <a:spLocks noGrp="1"/>
          </p:cNvSpPr>
          <p:nvPr>
            <p:ph type="title" hasCustomPrompt="1"/>
          </p:nvPr>
        </p:nvSpPr>
        <p:spPr>
          <a:xfrm>
            <a:off x="457199" y="3548743"/>
            <a:ext cx="7119257" cy="482081"/>
          </a:xfrm>
          <a:prstGeom prst="rect">
            <a:avLst/>
          </a:prstGeom>
        </p:spPr>
        <p:txBody>
          <a:bodyPr/>
          <a:lstStyle>
            <a:lvl1pPr>
              <a:defRPr/>
            </a:lvl1pPr>
          </a:lstStyle>
          <a:p>
            <a:r>
              <a:rPr lang="en-US" dirty="0"/>
              <a:t>Click to add a title</a:t>
            </a:r>
          </a:p>
        </p:txBody>
      </p:sp>
      <p:sp>
        <p:nvSpPr>
          <p:cNvPr id="5" name="Text Placeholder 4">
            <a:extLst>
              <a:ext uri="{FF2B5EF4-FFF2-40B4-BE49-F238E27FC236}">
                <a16:creationId xmlns:a16="http://schemas.microsoft.com/office/drawing/2014/main" id="{FCEF611B-31B9-4DB4-9F97-A2EA91D44360}"/>
              </a:ext>
            </a:extLst>
          </p:cNvPr>
          <p:cNvSpPr>
            <a:spLocks noGrp="1"/>
          </p:cNvSpPr>
          <p:nvPr>
            <p:ph type="body" sz="quarter" idx="10" hasCustomPrompt="1"/>
          </p:nvPr>
        </p:nvSpPr>
        <p:spPr>
          <a:xfrm>
            <a:off x="457199" y="4136572"/>
            <a:ext cx="7118649" cy="364153"/>
          </a:xfrm>
          <a:prstGeom prst="rect">
            <a:avLst/>
          </a:prstGeom>
        </p:spPr>
        <p:txBody>
          <a:bodyPr/>
          <a:lstStyle>
            <a:lvl1pPr marL="0" indent="0">
              <a:buNone/>
              <a:defRPr sz="1800">
                <a:solidFill>
                  <a:schemeClr val="accent4"/>
                </a:solidFill>
              </a:defRPr>
            </a:lvl1pPr>
            <a:lvl2pPr marL="457200" indent="0">
              <a:buNone/>
              <a:defRPr sz="1800"/>
            </a:lvl2pPr>
            <a:lvl3pPr marL="914400" indent="0">
              <a:buNone/>
              <a:defRPr sz="1600"/>
            </a:lvl3pPr>
            <a:lvl4pPr marL="1371600" indent="0">
              <a:buNone/>
              <a:defRPr sz="1400"/>
            </a:lvl4pPr>
            <a:lvl5pPr marL="1828800" indent="0">
              <a:buNone/>
              <a:defRPr sz="1050"/>
            </a:lvl5pPr>
          </a:lstStyle>
          <a:p>
            <a:pPr lvl="0"/>
            <a:r>
              <a:rPr lang="en-US" dirty="0"/>
              <a:t>Click to add a sub title</a:t>
            </a:r>
          </a:p>
        </p:txBody>
      </p:sp>
      <p:pic>
        <p:nvPicPr>
          <p:cNvPr id="8" name="Picture 7">
            <a:extLst>
              <a:ext uri="{FF2B5EF4-FFF2-40B4-BE49-F238E27FC236}">
                <a16:creationId xmlns:a16="http://schemas.microsoft.com/office/drawing/2014/main" id="{B2F6D189-2EB4-4D6C-8B2C-E35105719D4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7200" y="342899"/>
            <a:ext cx="2006082" cy="640597"/>
          </a:xfrm>
          <a:prstGeom prst="rect">
            <a:avLst/>
          </a:prstGeom>
        </p:spPr>
      </p:pic>
    </p:spTree>
    <p:extLst>
      <p:ext uri="{BB962C8B-B14F-4D97-AF65-F5344CB8AC3E}">
        <p14:creationId xmlns:p14="http://schemas.microsoft.com/office/powerpoint/2010/main" val="2244028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hank you ">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BFA1E86-F4DD-4905-A47E-5548DB96C5D7}"/>
              </a:ext>
            </a:extLst>
          </p:cNvPr>
          <p:cNvSpPr/>
          <p:nvPr userDrawn="1"/>
        </p:nvSpPr>
        <p:spPr>
          <a:xfrm>
            <a:off x="0" y="5187142"/>
            <a:ext cx="12192000" cy="16708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2B39BDA-DE78-456A-86D4-E1D6A866AB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83728" y="342900"/>
            <a:ext cx="1551072" cy="495300"/>
          </a:xfrm>
          <a:prstGeom prst="rect">
            <a:avLst/>
          </a:prstGeom>
        </p:spPr>
      </p:pic>
      <p:sp>
        <p:nvSpPr>
          <p:cNvPr id="4" name="TextBox 3">
            <a:extLst>
              <a:ext uri="{FF2B5EF4-FFF2-40B4-BE49-F238E27FC236}">
                <a16:creationId xmlns:a16="http://schemas.microsoft.com/office/drawing/2014/main" id="{6D2800CD-5393-4A21-B76F-F8944F91A3ED}"/>
              </a:ext>
            </a:extLst>
          </p:cNvPr>
          <p:cNvSpPr txBox="1"/>
          <p:nvPr userDrawn="1"/>
        </p:nvSpPr>
        <p:spPr>
          <a:xfrm>
            <a:off x="5341370" y="2967335"/>
            <a:ext cx="1509259" cy="461665"/>
          </a:xfrm>
          <a:prstGeom prst="rect">
            <a:avLst/>
          </a:prstGeom>
          <a:noFill/>
        </p:spPr>
        <p:txBody>
          <a:bodyPr wrap="none" rtlCol="0">
            <a:spAutoFit/>
          </a:bodyPr>
          <a:lstStyle/>
          <a:p>
            <a:r>
              <a:rPr lang="en-US" sz="2400" dirty="0">
                <a:solidFill>
                  <a:schemeClr val="accent4"/>
                </a:solidFill>
              </a:rPr>
              <a:t>Thank You</a:t>
            </a:r>
          </a:p>
        </p:txBody>
      </p:sp>
    </p:spTree>
    <p:extLst>
      <p:ext uri="{BB962C8B-B14F-4D97-AF65-F5344CB8AC3E}">
        <p14:creationId xmlns:p14="http://schemas.microsoft.com/office/powerpoint/2010/main" val="374561460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42900"/>
            <a:ext cx="11277598" cy="4910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952500"/>
            <a:ext cx="11277598" cy="52959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7200" y="6366285"/>
            <a:ext cx="2369127" cy="354560"/>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en-US" dirty="0"/>
              <a:t>Copyrights © 2021. Calyx. All rights reserved.</a:t>
            </a:r>
          </a:p>
        </p:txBody>
      </p:sp>
      <p:sp>
        <p:nvSpPr>
          <p:cNvPr id="6" name="Slide Number Placeholder 5"/>
          <p:cNvSpPr>
            <a:spLocks noGrp="1"/>
          </p:cNvSpPr>
          <p:nvPr>
            <p:ph type="sldNum" sz="quarter" idx="4"/>
          </p:nvPr>
        </p:nvSpPr>
        <p:spPr>
          <a:xfrm>
            <a:off x="11006051" y="6356353"/>
            <a:ext cx="728749" cy="354560"/>
          </a:xfrm>
          <a:prstGeom prst="rect">
            <a:avLst/>
          </a:prstGeom>
        </p:spPr>
        <p:txBody>
          <a:bodyPr vert="horz" lIns="91440" tIns="45720" rIns="91440" bIns="45720" rtlCol="0" anchor="ctr"/>
          <a:lstStyle>
            <a:lvl1pPr algn="r">
              <a:defRPr sz="900">
                <a:solidFill>
                  <a:schemeClr val="accent4"/>
                </a:solidFill>
              </a:defRPr>
            </a:lvl1pPr>
          </a:lstStyle>
          <a:p>
            <a:fld id="{519984A3-B787-41D2-82FB-8291F3F449E5}" type="slidenum">
              <a:rPr lang="en-US" smtClean="0"/>
              <a:pPr/>
              <a:t>‹#›</a:t>
            </a:fld>
            <a:endParaRPr lang="en-US"/>
          </a:p>
        </p:txBody>
      </p:sp>
      <p:pic>
        <p:nvPicPr>
          <p:cNvPr id="7" name="Picture 6">
            <a:extLst>
              <a:ext uri="{FF2B5EF4-FFF2-40B4-BE49-F238E27FC236}">
                <a16:creationId xmlns:a16="http://schemas.microsoft.com/office/drawing/2014/main" id="{E34A15AE-82DF-4C24-882A-45DBFABD2F4D}"/>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540834" y="6362700"/>
            <a:ext cx="1110330" cy="354559"/>
          </a:xfrm>
          <a:prstGeom prst="rect">
            <a:avLst/>
          </a:prstGeom>
        </p:spPr>
      </p:pic>
    </p:spTree>
    <p:extLst>
      <p:ext uri="{BB962C8B-B14F-4D97-AF65-F5344CB8AC3E}">
        <p14:creationId xmlns:p14="http://schemas.microsoft.com/office/powerpoint/2010/main" val="2269950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5" r:id="rId3"/>
    <p:sldLayoutId id="2147483666" r:id="rId4"/>
    <p:sldLayoutId id="2147483667" r:id="rId5"/>
  </p:sldLayoutIdLst>
  <p:txStyles>
    <p:titleStyle>
      <a:lvl1pPr algn="l" defTabSz="914400" rtl="0" eaLnBrk="1" latinLnBrk="0" hangingPunct="1">
        <a:lnSpc>
          <a:spcPct val="90000"/>
        </a:lnSpc>
        <a:spcBef>
          <a:spcPct val="0"/>
        </a:spcBef>
        <a:buNone/>
        <a:defRPr sz="2800" kern="1200">
          <a:solidFill>
            <a:schemeClr val="accent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 userDrawn="1">
          <p15:clr>
            <a:srgbClr val="F26B43"/>
          </p15:clr>
        </p15:guide>
        <p15:guide id="2" pos="7392" userDrawn="1">
          <p15:clr>
            <a:srgbClr val="F26B43"/>
          </p15:clr>
        </p15:guide>
        <p15:guide id="3" orient="horz" pos="216" userDrawn="1">
          <p15:clr>
            <a:srgbClr val="F26B43"/>
          </p15:clr>
        </p15:guide>
        <p15:guide id="4" orient="horz" pos="528" userDrawn="1">
          <p15:clr>
            <a:srgbClr val="F26B43"/>
          </p15:clr>
        </p15:guide>
        <p15:guide id="5" orient="horz" pos="600" userDrawn="1">
          <p15:clr>
            <a:srgbClr val="F26B43"/>
          </p15:clr>
        </p15:guide>
        <p15:guide id="6" orient="horz" pos="3936" userDrawn="1">
          <p15:clr>
            <a:srgbClr val="F26B43"/>
          </p15:clr>
        </p15:guide>
        <p15:guide id="7" orient="horz" pos="400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43694411"/>
      </p:ext>
    </p:extLst>
  </p:cSld>
  <p:clrMap bg1="lt1" tx1="dk1" bg2="lt2" tx2="dk2" accent1="accent1" accent2="accent2" accent3="accent3" accent4="accent4" accent5="accent5" accent6="accent6" hlink="hlink" folHlink="folHlink"/>
  <p:sldLayoutIdLst>
    <p:sldLayoutId id="2147483671" r:id="rId1"/>
    <p:sldLayoutId id="2147483674" r:id="rId2"/>
    <p:sldLayoutId id="2147483675" r:id="rId3"/>
  </p:sldLayoutIdLst>
  <p:txStyles>
    <p:titleStyle>
      <a:lvl1pPr algn="l" defTabSz="914400" rtl="0" eaLnBrk="1" latinLnBrk="0" hangingPunct="1">
        <a:lnSpc>
          <a:spcPct val="90000"/>
        </a:lnSpc>
        <a:spcBef>
          <a:spcPct val="0"/>
        </a:spcBef>
        <a:buNone/>
        <a:defRPr sz="2800" kern="1200">
          <a:solidFill>
            <a:schemeClr val="accent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 userDrawn="1">
          <p15:clr>
            <a:srgbClr val="F26B43"/>
          </p15:clr>
        </p15:guide>
        <p15:guide id="2" pos="7392" userDrawn="1">
          <p15:clr>
            <a:srgbClr val="F26B43"/>
          </p15:clr>
        </p15:guide>
        <p15:guide id="3" orient="horz" pos="216" userDrawn="1">
          <p15:clr>
            <a:srgbClr val="F26B43"/>
          </p15:clr>
        </p15:guide>
        <p15:guide id="4" orient="horz" pos="528" userDrawn="1">
          <p15:clr>
            <a:srgbClr val="F26B43"/>
          </p15:clr>
        </p15:guide>
        <p15:guide id="5" orient="horz" pos="600" userDrawn="1">
          <p15:clr>
            <a:srgbClr val="F26B43"/>
          </p15:clr>
        </p15:guide>
        <p15:guide id="6" orient="horz" pos="3936" userDrawn="1">
          <p15:clr>
            <a:srgbClr val="F26B43"/>
          </p15:clr>
        </p15:guide>
        <p15:guide id="7" orient="horz" pos="400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E83DE6-F427-1C42-9D89-0506D739863A}"/>
              </a:ext>
            </a:extLst>
          </p:cNvPr>
          <p:cNvSpPr/>
          <p:nvPr/>
        </p:nvSpPr>
        <p:spPr>
          <a:xfrm>
            <a:off x="3048000" y="3105835"/>
            <a:ext cx="6096000" cy="646331"/>
          </a:xfrm>
          <a:prstGeom prst="rect">
            <a:avLst/>
          </a:prstGeom>
        </p:spPr>
        <p:txBody>
          <a:bodyPr>
            <a:spAutoFit/>
          </a:bodyPr>
          <a:lstStyle/>
          <a:p>
            <a:br>
              <a:rPr lang="en-US" dirty="0"/>
            </a:br>
            <a:endParaRPr lang="en-US" dirty="0"/>
          </a:p>
        </p:txBody>
      </p:sp>
      <p:sp>
        <p:nvSpPr>
          <p:cNvPr id="3" name="Rectangle 2">
            <a:extLst>
              <a:ext uri="{FF2B5EF4-FFF2-40B4-BE49-F238E27FC236}">
                <a16:creationId xmlns:a16="http://schemas.microsoft.com/office/drawing/2014/main" id="{0DE8FB72-98B6-FD4C-9CC6-96DBFA2D5CCD}"/>
              </a:ext>
            </a:extLst>
          </p:cNvPr>
          <p:cNvSpPr/>
          <p:nvPr/>
        </p:nvSpPr>
        <p:spPr>
          <a:xfrm>
            <a:off x="3048000" y="3105835"/>
            <a:ext cx="6096000" cy="646331"/>
          </a:xfrm>
          <a:prstGeom prst="rect">
            <a:avLst/>
          </a:prstGeom>
        </p:spPr>
        <p:txBody>
          <a:bodyPr>
            <a:spAutoFit/>
          </a:bodyPr>
          <a:lstStyle/>
          <a:p>
            <a:br>
              <a:rPr lang="en-US" dirty="0"/>
            </a:br>
            <a:endParaRPr lang="en-US" dirty="0"/>
          </a:p>
        </p:txBody>
      </p:sp>
      <p:pic>
        <p:nvPicPr>
          <p:cNvPr id="12" name="Picture 11">
            <a:extLst>
              <a:ext uri="{FF2B5EF4-FFF2-40B4-BE49-F238E27FC236}">
                <a16:creationId xmlns:a16="http://schemas.microsoft.com/office/drawing/2014/main" id="{5FD15D86-C952-3D49-B078-92A90E8BBCB5}"/>
              </a:ext>
            </a:extLst>
          </p:cNvPr>
          <p:cNvPicPr>
            <a:picLocks noChangeAspect="1"/>
          </p:cNvPicPr>
          <p:nvPr/>
        </p:nvPicPr>
        <p:blipFill rotWithShape="1">
          <a:blip r:embed="rId3">
            <a:extLst>
              <a:ext uri="{28A0092B-C50C-407E-A947-70E740481C1C}">
                <a14:useLocalDpi xmlns:a14="http://schemas.microsoft.com/office/drawing/2010/main" val="0"/>
              </a:ext>
            </a:extLst>
          </a:blip>
          <a:srcRect l="20046"/>
          <a:stretch/>
        </p:blipFill>
        <p:spPr>
          <a:xfrm>
            <a:off x="37324" y="-8600"/>
            <a:ext cx="9749235" cy="6866600"/>
          </a:xfrm>
          <a:prstGeom prst="rect">
            <a:avLst/>
          </a:prstGeom>
          <a:effectLst>
            <a:softEdge rad="0"/>
          </a:effectLst>
        </p:spPr>
      </p:pic>
      <p:sp>
        <p:nvSpPr>
          <p:cNvPr id="8" name="Parallelogram 7">
            <a:extLst>
              <a:ext uri="{FF2B5EF4-FFF2-40B4-BE49-F238E27FC236}">
                <a16:creationId xmlns:a16="http://schemas.microsoft.com/office/drawing/2014/main" id="{40DBA0F0-BDA6-C749-92E5-EEAFE023924C}"/>
              </a:ext>
            </a:extLst>
          </p:cNvPr>
          <p:cNvSpPr/>
          <p:nvPr/>
        </p:nvSpPr>
        <p:spPr>
          <a:xfrm flipH="1">
            <a:off x="6963199" y="0"/>
            <a:ext cx="6978268" cy="6866600"/>
          </a:xfrm>
          <a:prstGeom prst="parallelogram">
            <a:avLst/>
          </a:prstGeom>
          <a:solidFill>
            <a:srgbClr val="F69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ubtitle 4">
            <a:extLst>
              <a:ext uri="{FF2B5EF4-FFF2-40B4-BE49-F238E27FC236}">
                <a16:creationId xmlns:a16="http://schemas.microsoft.com/office/drawing/2014/main" id="{094CFC94-19F1-4569-BA64-8E76BA283D29}"/>
              </a:ext>
            </a:extLst>
          </p:cNvPr>
          <p:cNvSpPr>
            <a:spLocks noGrp="1"/>
          </p:cNvSpPr>
          <p:nvPr>
            <p:ph type="subTitle" idx="1"/>
          </p:nvPr>
        </p:nvSpPr>
        <p:spPr>
          <a:xfrm>
            <a:off x="8975393" y="3560114"/>
            <a:ext cx="2900363" cy="1348956"/>
          </a:xfrm>
        </p:spPr>
        <p:txBody>
          <a:bodyPr>
            <a:normAutofit fontScale="85000" lnSpcReduction="20000"/>
          </a:bodyPr>
          <a:lstStyle/>
          <a:p>
            <a:r>
              <a:rPr lang="en-US" b="1" dirty="0">
                <a:solidFill>
                  <a:schemeClr val="tx1"/>
                </a:solidFill>
              </a:rPr>
              <a:t>A New Leadership Model &amp; Framework</a:t>
            </a:r>
          </a:p>
          <a:p>
            <a:r>
              <a:rPr lang="en-US" b="1" dirty="0">
                <a:solidFill>
                  <a:schemeClr val="tx1"/>
                </a:solidFill>
              </a:rPr>
              <a:t>Understand Brain Science &amp; Affect Change</a:t>
            </a:r>
          </a:p>
          <a:p>
            <a:r>
              <a:rPr lang="en-US" b="1" dirty="0">
                <a:solidFill>
                  <a:schemeClr val="tx1"/>
                </a:solidFill>
              </a:rPr>
              <a:t>Change Your Brain, Change Your Life</a:t>
            </a:r>
          </a:p>
        </p:txBody>
      </p:sp>
      <p:sp>
        <p:nvSpPr>
          <p:cNvPr id="4" name="Title 3">
            <a:extLst>
              <a:ext uri="{FF2B5EF4-FFF2-40B4-BE49-F238E27FC236}">
                <a16:creationId xmlns:a16="http://schemas.microsoft.com/office/drawing/2014/main" id="{DB7018BA-9198-4735-BB64-E0566B4F6B73}"/>
              </a:ext>
            </a:extLst>
          </p:cNvPr>
          <p:cNvSpPr>
            <a:spLocks noGrp="1"/>
          </p:cNvSpPr>
          <p:nvPr>
            <p:ph type="ctrTitle"/>
          </p:nvPr>
        </p:nvSpPr>
        <p:spPr>
          <a:xfrm>
            <a:off x="7688032" y="685800"/>
            <a:ext cx="4503968" cy="2743200"/>
          </a:xfrm>
        </p:spPr>
        <p:txBody>
          <a:bodyPr>
            <a:noAutofit/>
          </a:bodyPr>
          <a:lstStyle/>
          <a:p>
            <a:r>
              <a:rPr lang="en-US" sz="4800" b="1" dirty="0"/>
              <a:t>Understanding</a:t>
            </a:r>
            <a:r>
              <a:rPr lang="en-US" sz="6000" b="1" dirty="0"/>
              <a:t> </a:t>
            </a:r>
            <a:br>
              <a:rPr lang="en-US" sz="6000" b="1" dirty="0"/>
            </a:br>
            <a:r>
              <a:rPr lang="en-US" sz="6000" b="1" dirty="0"/>
              <a:t>  The Brain </a:t>
            </a:r>
            <a:br>
              <a:rPr lang="en-US" sz="6000" b="1" dirty="0"/>
            </a:br>
            <a:r>
              <a:rPr lang="en-US" sz="6000" b="1" dirty="0"/>
              <a:t>     at Work</a:t>
            </a:r>
          </a:p>
        </p:txBody>
      </p:sp>
      <p:sp>
        <p:nvSpPr>
          <p:cNvPr id="6" name="Footer Placeholder 4">
            <a:extLst>
              <a:ext uri="{FF2B5EF4-FFF2-40B4-BE49-F238E27FC236}">
                <a16:creationId xmlns:a16="http://schemas.microsoft.com/office/drawing/2014/main" id="{443ADE12-23A8-42B3-BA5A-E747EB437364}"/>
              </a:ext>
            </a:extLst>
          </p:cNvPr>
          <p:cNvSpPr>
            <a:spLocks noGrp="1"/>
          </p:cNvSpPr>
          <p:nvPr>
            <p:ph type="ftr" sz="quarter" idx="3"/>
          </p:nvPr>
        </p:nvSpPr>
        <p:spPr>
          <a:xfrm>
            <a:off x="278502" y="6512040"/>
            <a:ext cx="2369127" cy="354560"/>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en-US" dirty="0">
                <a:solidFill>
                  <a:schemeClr val="bg1"/>
                </a:solidFill>
              </a:rPr>
              <a:t>Copyrights © 2021. Calyx. All rights reserved.</a:t>
            </a:r>
          </a:p>
        </p:txBody>
      </p:sp>
      <p:pic>
        <p:nvPicPr>
          <p:cNvPr id="9" name="Picture 8">
            <a:extLst>
              <a:ext uri="{FF2B5EF4-FFF2-40B4-BE49-F238E27FC236}">
                <a16:creationId xmlns:a16="http://schemas.microsoft.com/office/drawing/2014/main" id="{29A25247-42A4-4A93-B944-9E87F232EC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658" y="5880100"/>
            <a:ext cx="2217459" cy="708096"/>
          </a:xfrm>
          <a:prstGeom prst="rect">
            <a:avLst/>
          </a:prstGeom>
        </p:spPr>
      </p:pic>
    </p:spTree>
    <p:extLst>
      <p:ext uri="{BB962C8B-B14F-4D97-AF65-F5344CB8AC3E}">
        <p14:creationId xmlns:p14="http://schemas.microsoft.com/office/powerpoint/2010/main" val="3257417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E1CBF3D-77D0-EE4F-949A-A4BC1228E77D}"/>
              </a:ext>
            </a:extLst>
          </p:cNvPr>
          <p:cNvPicPr>
            <a:picLocks noChangeAspect="1"/>
          </p:cNvPicPr>
          <p:nvPr/>
        </p:nvPicPr>
        <p:blipFill rotWithShape="1">
          <a:blip r:embed="rId3">
            <a:alphaModFix amt="22000"/>
            <a:extLst>
              <a:ext uri="{28A0092B-C50C-407E-A947-70E740481C1C}">
                <a14:useLocalDpi xmlns:a14="http://schemas.microsoft.com/office/drawing/2010/main" val="0"/>
              </a:ext>
            </a:extLst>
          </a:blip>
          <a:srcRect l="20046" t="5204" r="34372" b="41223"/>
          <a:stretch/>
        </p:blipFill>
        <p:spPr>
          <a:xfrm>
            <a:off x="1804416" y="186431"/>
            <a:ext cx="10387584" cy="6866600"/>
          </a:xfrm>
          <a:prstGeom prst="rect">
            <a:avLst/>
          </a:prstGeom>
          <a:effectLst>
            <a:softEdge rad="0"/>
          </a:effectLst>
        </p:spPr>
      </p:pic>
      <p:sp>
        <p:nvSpPr>
          <p:cNvPr id="8" name="Parallelogram 7">
            <a:extLst>
              <a:ext uri="{FF2B5EF4-FFF2-40B4-BE49-F238E27FC236}">
                <a16:creationId xmlns:a16="http://schemas.microsoft.com/office/drawing/2014/main" id="{40DBA0F0-BDA6-C749-92E5-EEAFE023924C}"/>
              </a:ext>
            </a:extLst>
          </p:cNvPr>
          <p:cNvSpPr/>
          <p:nvPr/>
        </p:nvSpPr>
        <p:spPr>
          <a:xfrm flipH="1">
            <a:off x="-2265" y="8600"/>
            <a:ext cx="12979752" cy="6858000"/>
          </a:xfrm>
          <a:prstGeom prst="parallelogram">
            <a:avLst/>
          </a:prstGeom>
          <a:solidFill>
            <a:srgbClr val="F69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r>
              <a:rPr lang="en-US" sz="2800" dirty="0"/>
            </a:br>
            <a:r>
              <a:rPr lang="en-US" sz="2800" b="1" i="1" dirty="0">
                <a:solidFill>
                  <a:schemeClr val="tx1"/>
                </a:solidFill>
              </a:rPr>
              <a:t>Prefrontal Cortex</a:t>
            </a:r>
            <a:br>
              <a:rPr lang="en-US" sz="2800" dirty="0"/>
            </a:br>
            <a:endParaRPr lang="en-US" sz="2800" dirty="0"/>
          </a:p>
          <a:p>
            <a:pPr algn="ctr"/>
            <a:r>
              <a:rPr lang="en-US" sz="2800" b="1" i="1" dirty="0">
                <a:solidFill>
                  <a:schemeClr val="tx1"/>
                </a:solidFill>
              </a:rPr>
              <a:t>Organizing Principle of Brain</a:t>
            </a:r>
            <a:br>
              <a:rPr lang="en-US" sz="2800" dirty="0"/>
            </a:br>
            <a:endParaRPr lang="en-US" sz="2800" dirty="0"/>
          </a:p>
          <a:p>
            <a:pPr algn="ctr"/>
            <a:r>
              <a:rPr lang="en-US" sz="2800" b="1" i="1" dirty="0">
                <a:solidFill>
                  <a:schemeClr val="tx1"/>
                </a:solidFill>
              </a:rPr>
              <a:t>SCARF Model of Motivation</a:t>
            </a:r>
            <a:br>
              <a:rPr lang="en-US" sz="2800" dirty="0"/>
            </a:br>
            <a:endParaRPr lang="en-US" sz="2800" dirty="0"/>
          </a:p>
          <a:p>
            <a:pPr algn="ctr"/>
            <a:r>
              <a:rPr lang="en-US" sz="2800" b="1" i="1" dirty="0">
                <a:solidFill>
                  <a:schemeClr val="tx1"/>
                </a:solidFill>
              </a:rPr>
              <a:t>Strengthening Our Ability to Respond</a:t>
            </a:r>
            <a:br>
              <a:rPr lang="en-US" sz="2800" dirty="0"/>
            </a:br>
            <a:endParaRPr lang="en-US" sz="2800" dirty="0"/>
          </a:p>
          <a:p>
            <a:pPr algn="ctr"/>
            <a:r>
              <a:rPr lang="en-US" sz="2800" b="1" i="1" dirty="0">
                <a:solidFill>
                  <a:schemeClr val="tx1"/>
                </a:solidFill>
              </a:rPr>
              <a:t>Discussion</a:t>
            </a:r>
          </a:p>
        </p:txBody>
      </p:sp>
      <p:sp>
        <p:nvSpPr>
          <p:cNvPr id="2" name="Rectangle 1">
            <a:extLst>
              <a:ext uri="{FF2B5EF4-FFF2-40B4-BE49-F238E27FC236}">
                <a16:creationId xmlns:a16="http://schemas.microsoft.com/office/drawing/2014/main" id="{F0E83DE6-F427-1C42-9D89-0506D739863A}"/>
              </a:ext>
            </a:extLst>
          </p:cNvPr>
          <p:cNvSpPr/>
          <p:nvPr/>
        </p:nvSpPr>
        <p:spPr>
          <a:xfrm>
            <a:off x="3048000" y="3105835"/>
            <a:ext cx="6096000" cy="646331"/>
          </a:xfrm>
          <a:prstGeom prst="rect">
            <a:avLst/>
          </a:prstGeom>
        </p:spPr>
        <p:txBody>
          <a:bodyPr>
            <a:spAutoFit/>
          </a:bodyPr>
          <a:lstStyle/>
          <a:p>
            <a:br>
              <a:rPr lang="en-US" dirty="0"/>
            </a:br>
            <a:endParaRPr lang="en-US" dirty="0"/>
          </a:p>
        </p:txBody>
      </p:sp>
      <p:sp>
        <p:nvSpPr>
          <p:cNvPr id="3" name="Rectangle 2">
            <a:extLst>
              <a:ext uri="{FF2B5EF4-FFF2-40B4-BE49-F238E27FC236}">
                <a16:creationId xmlns:a16="http://schemas.microsoft.com/office/drawing/2014/main" id="{0DE8FB72-98B6-FD4C-9CC6-96DBFA2D5CCD}"/>
              </a:ext>
            </a:extLst>
          </p:cNvPr>
          <p:cNvSpPr/>
          <p:nvPr/>
        </p:nvSpPr>
        <p:spPr>
          <a:xfrm>
            <a:off x="3048000" y="3105835"/>
            <a:ext cx="6096000" cy="646331"/>
          </a:xfrm>
          <a:prstGeom prst="rect">
            <a:avLst/>
          </a:prstGeom>
        </p:spPr>
        <p:txBody>
          <a:bodyPr>
            <a:spAutoFit/>
          </a:bodyPr>
          <a:lstStyle/>
          <a:p>
            <a:br>
              <a:rPr lang="en-US" dirty="0"/>
            </a:br>
            <a:endParaRPr lang="en-US" dirty="0"/>
          </a:p>
        </p:txBody>
      </p:sp>
      <p:sp>
        <p:nvSpPr>
          <p:cNvPr id="6" name="Footer Placeholder 4">
            <a:extLst>
              <a:ext uri="{FF2B5EF4-FFF2-40B4-BE49-F238E27FC236}">
                <a16:creationId xmlns:a16="http://schemas.microsoft.com/office/drawing/2014/main" id="{443ADE12-23A8-42B3-BA5A-E747EB437364}"/>
              </a:ext>
            </a:extLst>
          </p:cNvPr>
          <p:cNvSpPr>
            <a:spLocks noGrp="1"/>
          </p:cNvSpPr>
          <p:nvPr>
            <p:ph type="ftr" sz="quarter" idx="3"/>
          </p:nvPr>
        </p:nvSpPr>
        <p:spPr>
          <a:xfrm>
            <a:off x="278502" y="6512040"/>
            <a:ext cx="2369127" cy="354560"/>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en-US" dirty="0">
                <a:solidFill>
                  <a:schemeClr val="bg1"/>
                </a:solidFill>
              </a:rPr>
              <a:t>Copyrights © 2021. Calyx. All rights reserved.</a:t>
            </a:r>
          </a:p>
        </p:txBody>
      </p:sp>
      <p:sp>
        <p:nvSpPr>
          <p:cNvPr id="7" name="Title 6">
            <a:extLst>
              <a:ext uri="{FF2B5EF4-FFF2-40B4-BE49-F238E27FC236}">
                <a16:creationId xmlns:a16="http://schemas.microsoft.com/office/drawing/2014/main" id="{2970510F-7B7F-41A0-A3BA-8D6EC4A7C0AF}"/>
              </a:ext>
            </a:extLst>
          </p:cNvPr>
          <p:cNvSpPr>
            <a:spLocks noGrp="1"/>
          </p:cNvSpPr>
          <p:nvPr>
            <p:ph type="ctrTitle"/>
          </p:nvPr>
        </p:nvSpPr>
        <p:spPr>
          <a:xfrm>
            <a:off x="1156996" y="1380931"/>
            <a:ext cx="6400800" cy="5131108"/>
          </a:xfrm>
        </p:spPr>
        <p:txBody>
          <a:bodyPr>
            <a:normAutofit/>
          </a:bodyPr>
          <a:lstStyle/>
          <a:p>
            <a:br>
              <a:rPr lang="en-US" dirty="0"/>
            </a:br>
            <a:br>
              <a:rPr lang="en-US" dirty="0"/>
            </a:br>
            <a:br>
              <a:rPr lang="en-US" dirty="0"/>
            </a:br>
            <a:br>
              <a:rPr lang="en-US" dirty="0"/>
            </a:br>
            <a:br>
              <a:rPr lang="en-US" dirty="0"/>
            </a:br>
            <a:br>
              <a:rPr lang="en-US" dirty="0"/>
            </a:br>
            <a:br>
              <a:rPr lang="en-US" dirty="0"/>
            </a:br>
            <a:br>
              <a:rPr lang="en-US" dirty="0"/>
            </a:br>
            <a:br>
              <a:rPr lang="en-US" dirty="0"/>
            </a:br>
            <a:endParaRPr lang="en-US" dirty="0"/>
          </a:p>
        </p:txBody>
      </p:sp>
    </p:spTree>
    <p:extLst>
      <p:ext uri="{BB962C8B-B14F-4D97-AF65-F5344CB8AC3E}">
        <p14:creationId xmlns:p14="http://schemas.microsoft.com/office/powerpoint/2010/main" val="246226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E1CBF3D-77D0-EE4F-949A-A4BC1228E77D}"/>
              </a:ext>
            </a:extLst>
          </p:cNvPr>
          <p:cNvPicPr>
            <a:picLocks noChangeAspect="1"/>
          </p:cNvPicPr>
          <p:nvPr/>
        </p:nvPicPr>
        <p:blipFill rotWithShape="1">
          <a:blip r:embed="rId3">
            <a:alphaModFix amt="22000"/>
            <a:extLst>
              <a:ext uri="{28A0092B-C50C-407E-A947-70E740481C1C}">
                <a14:useLocalDpi xmlns:a14="http://schemas.microsoft.com/office/drawing/2010/main" val="0"/>
              </a:ext>
            </a:extLst>
          </a:blip>
          <a:srcRect l="20046" t="5204" r="34372" b="41223"/>
          <a:stretch/>
        </p:blipFill>
        <p:spPr>
          <a:xfrm>
            <a:off x="18663" y="1"/>
            <a:ext cx="12191999" cy="6866599"/>
          </a:xfrm>
          <a:prstGeom prst="rect">
            <a:avLst/>
          </a:prstGeom>
          <a:effectLst>
            <a:softEdge rad="0"/>
          </a:effectLst>
        </p:spPr>
      </p:pic>
      <p:sp>
        <p:nvSpPr>
          <p:cNvPr id="2" name="Rectangle 1">
            <a:extLst>
              <a:ext uri="{FF2B5EF4-FFF2-40B4-BE49-F238E27FC236}">
                <a16:creationId xmlns:a16="http://schemas.microsoft.com/office/drawing/2014/main" id="{F0E83DE6-F427-1C42-9D89-0506D739863A}"/>
              </a:ext>
            </a:extLst>
          </p:cNvPr>
          <p:cNvSpPr/>
          <p:nvPr/>
        </p:nvSpPr>
        <p:spPr>
          <a:xfrm>
            <a:off x="3048000" y="3105835"/>
            <a:ext cx="6096000" cy="646331"/>
          </a:xfrm>
          <a:prstGeom prst="rect">
            <a:avLst/>
          </a:prstGeom>
        </p:spPr>
        <p:txBody>
          <a:bodyPr>
            <a:spAutoFit/>
          </a:bodyPr>
          <a:lstStyle/>
          <a:p>
            <a:br>
              <a:rPr lang="en-US" dirty="0"/>
            </a:br>
            <a:endParaRPr lang="en-US" dirty="0"/>
          </a:p>
        </p:txBody>
      </p:sp>
      <p:sp>
        <p:nvSpPr>
          <p:cNvPr id="3" name="Rectangle 2">
            <a:extLst>
              <a:ext uri="{FF2B5EF4-FFF2-40B4-BE49-F238E27FC236}">
                <a16:creationId xmlns:a16="http://schemas.microsoft.com/office/drawing/2014/main" id="{0DE8FB72-98B6-FD4C-9CC6-96DBFA2D5CCD}"/>
              </a:ext>
            </a:extLst>
          </p:cNvPr>
          <p:cNvSpPr/>
          <p:nvPr/>
        </p:nvSpPr>
        <p:spPr>
          <a:xfrm>
            <a:off x="3048000" y="3105835"/>
            <a:ext cx="6096000" cy="646331"/>
          </a:xfrm>
          <a:prstGeom prst="rect">
            <a:avLst/>
          </a:prstGeom>
        </p:spPr>
        <p:txBody>
          <a:bodyPr>
            <a:spAutoFit/>
          </a:bodyPr>
          <a:lstStyle/>
          <a:p>
            <a:br>
              <a:rPr lang="en-US" dirty="0"/>
            </a:br>
            <a:endParaRPr lang="en-US" dirty="0"/>
          </a:p>
        </p:txBody>
      </p:sp>
      <p:sp>
        <p:nvSpPr>
          <p:cNvPr id="4" name="Title 3">
            <a:extLst>
              <a:ext uri="{FF2B5EF4-FFF2-40B4-BE49-F238E27FC236}">
                <a16:creationId xmlns:a16="http://schemas.microsoft.com/office/drawing/2014/main" id="{DB7018BA-9198-4735-BB64-E0566B4F6B73}"/>
              </a:ext>
            </a:extLst>
          </p:cNvPr>
          <p:cNvSpPr>
            <a:spLocks noGrp="1"/>
          </p:cNvSpPr>
          <p:nvPr>
            <p:ph type="ctrTitle"/>
          </p:nvPr>
        </p:nvSpPr>
        <p:spPr>
          <a:xfrm>
            <a:off x="868582" y="1413577"/>
            <a:ext cx="5727680" cy="2743200"/>
          </a:xfrm>
        </p:spPr>
        <p:txBody>
          <a:bodyPr>
            <a:normAutofit fontScale="90000"/>
          </a:bodyPr>
          <a:lstStyle/>
          <a:p>
            <a:br>
              <a:rPr lang="en-US" sz="6000" b="1" i="1" dirty="0"/>
            </a:br>
            <a:br>
              <a:rPr lang="en-US" sz="6000" b="1" i="1" dirty="0"/>
            </a:br>
            <a:br>
              <a:rPr lang="en-US" sz="6000" b="1" i="1" dirty="0"/>
            </a:br>
            <a:br>
              <a:rPr lang="en-US" sz="6000" b="1" i="1" dirty="0"/>
            </a:br>
            <a:br>
              <a:rPr lang="en-US" sz="6000" b="1" i="1" dirty="0"/>
            </a:br>
            <a:br>
              <a:rPr lang="en-US" sz="3200" dirty="0"/>
            </a:br>
            <a:r>
              <a:rPr lang="en-US" sz="6000" b="1" i="1" dirty="0"/>
              <a:t>The Brain’s Fundamental Functions</a:t>
            </a:r>
            <a:br>
              <a:rPr lang="en-US" sz="3200" dirty="0"/>
            </a:br>
            <a:br>
              <a:rPr lang="en-US" sz="6000" b="1" dirty="0"/>
            </a:br>
            <a:endParaRPr lang="en-US" sz="6000" b="1" dirty="0"/>
          </a:p>
        </p:txBody>
      </p:sp>
      <p:sp>
        <p:nvSpPr>
          <p:cNvPr id="6" name="Footer Placeholder 4">
            <a:extLst>
              <a:ext uri="{FF2B5EF4-FFF2-40B4-BE49-F238E27FC236}">
                <a16:creationId xmlns:a16="http://schemas.microsoft.com/office/drawing/2014/main" id="{443ADE12-23A8-42B3-BA5A-E747EB437364}"/>
              </a:ext>
            </a:extLst>
          </p:cNvPr>
          <p:cNvSpPr>
            <a:spLocks noGrp="1"/>
          </p:cNvSpPr>
          <p:nvPr>
            <p:ph type="ftr" sz="quarter" idx="3"/>
          </p:nvPr>
        </p:nvSpPr>
        <p:spPr>
          <a:xfrm>
            <a:off x="278502" y="6512040"/>
            <a:ext cx="2369127" cy="354560"/>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en-US" dirty="0">
                <a:solidFill>
                  <a:schemeClr val="bg1"/>
                </a:solidFill>
              </a:rPr>
              <a:t>Copyrights © 2021. Calyx. All rights reserved.</a:t>
            </a:r>
          </a:p>
        </p:txBody>
      </p:sp>
      <p:sp>
        <p:nvSpPr>
          <p:cNvPr id="9" name="Title 3">
            <a:extLst>
              <a:ext uri="{FF2B5EF4-FFF2-40B4-BE49-F238E27FC236}">
                <a16:creationId xmlns:a16="http://schemas.microsoft.com/office/drawing/2014/main" id="{272932F0-C8E2-4719-8778-FBCCEE8AAA26}"/>
              </a:ext>
            </a:extLst>
          </p:cNvPr>
          <p:cNvSpPr txBox="1">
            <a:spLocks/>
          </p:cNvSpPr>
          <p:nvPr/>
        </p:nvSpPr>
        <p:spPr>
          <a:xfrm>
            <a:off x="3977143" y="2926836"/>
            <a:ext cx="5727680" cy="2743200"/>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2800" kern="1200">
                <a:solidFill>
                  <a:schemeClr val="accent2"/>
                </a:solidFill>
                <a:latin typeface="+mj-lt"/>
                <a:ea typeface="+mj-ea"/>
                <a:cs typeface="+mj-cs"/>
              </a:defRPr>
            </a:lvl1pPr>
          </a:lstStyle>
          <a:p>
            <a:pPr marL="857250" indent="-857250">
              <a:buFont typeface="Arial" panose="020B0604020202020204" pitchFamily="34" charset="0"/>
              <a:buChar char="•"/>
            </a:pPr>
            <a:r>
              <a:rPr lang="en-US" sz="4400" b="1" dirty="0"/>
              <a:t>Regulating </a:t>
            </a:r>
          </a:p>
          <a:p>
            <a:pPr marL="857250" indent="-857250">
              <a:buFont typeface="Arial" panose="020B0604020202020204" pitchFamily="34" charset="0"/>
              <a:buChar char="•"/>
            </a:pPr>
            <a:r>
              <a:rPr lang="en-US" sz="4400" b="1" dirty="0"/>
              <a:t>Learning</a:t>
            </a:r>
          </a:p>
          <a:p>
            <a:pPr marL="857250" indent="-857250">
              <a:buFont typeface="Arial" panose="020B0604020202020204" pitchFamily="34" charset="0"/>
              <a:buChar char="•"/>
            </a:pPr>
            <a:r>
              <a:rPr lang="en-US" sz="4400" b="1" dirty="0"/>
              <a:t>Selecting</a:t>
            </a:r>
            <a:br>
              <a:rPr lang="en-US" sz="6000" b="1" dirty="0"/>
            </a:br>
            <a:endParaRPr lang="en-US" sz="6000" b="1" dirty="0"/>
          </a:p>
        </p:txBody>
      </p:sp>
    </p:spTree>
    <p:extLst>
      <p:ext uri="{BB962C8B-B14F-4D97-AF65-F5344CB8AC3E}">
        <p14:creationId xmlns:p14="http://schemas.microsoft.com/office/powerpoint/2010/main" val="3808739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arallelogram 13">
            <a:extLst>
              <a:ext uri="{FF2B5EF4-FFF2-40B4-BE49-F238E27FC236}">
                <a16:creationId xmlns:a16="http://schemas.microsoft.com/office/drawing/2014/main" id="{F1768428-9442-AE47-9795-6B7BE3225A55}"/>
              </a:ext>
            </a:extLst>
          </p:cNvPr>
          <p:cNvSpPr/>
          <p:nvPr/>
        </p:nvSpPr>
        <p:spPr>
          <a:xfrm flipH="1">
            <a:off x="0" y="26982"/>
            <a:ext cx="5723759" cy="677200"/>
          </a:xfrm>
          <a:prstGeom prst="parallelogram">
            <a:avLst/>
          </a:prstGeom>
          <a:solidFill>
            <a:srgbClr val="F69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C66C4514-BE8D-4FCC-84E8-3C0C82CD6855}"/>
              </a:ext>
            </a:extLst>
          </p:cNvPr>
          <p:cNvSpPr>
            <a:spLocks noGrp="1"/>
          </p:cNvSpPr>
          <p:nvPr>
            <p:ph type="title"/>
          </p:nvPr>
        </p:nvSpPr>
        <p:spPr>
          <a:xfrm>
            <a:off x="254338" y="112148"/>
            <a:ext cx="11277600" cy="495300"/>
          </a:xfrm>
        </p:spPr>
        <p:txBody>
          <a:bodyPr/>
          <a:lstStyle/>
          <a:p>
            <a:r>
              <a:rPr lang="en-US" dirty="0"/>
              <a:t>Why We Are The Way We Are</a:t>
            </a:r>
          </a:p>
        </p:txBody>
      </p:sp>
      <p:sp>
        <p:nvSpPr>
          <p:cNvPr id="4" name="Footer Placeholder 4">
            <a:extLst>
              <a:ext uri="{FF2B5EF4-FFF2-40B4-BE49-F238E27FC236}">
                <a16:creationId xmlns:a16="http://schemas.microsoft.com/office/drawing/2014/main" id="{00CD9D04-319A-4F0E-8F39-D1C68A19EBC5}"/>
              </a:ext>
            </a:extLst>
          </p:cNvPr>
          <p:cNvSpPr>
            <a:spLocks noGrp="1"/>
          </p:cNvSpPr>
          <p:nvPr>
            <p:ph type="ftr" sz="quarter" idx="3"/>
          </p:nvPr>
        </p:nvSpPr>
        <p:spPr>
          <a:xfrm>
            <a:off x="457200" y="6366285"/>
            <a:ext cx="2369127" cy="354560"/>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en-US" dirty="0"/>
              <a:t>Copyrights © 2021. Calyx. All rights reserved.</a:t>
            </a:r>
          </a:p>
        </p:txBody>
      </p:sp>
      <p:sp>
        <p:nvSpPr>
          <p:cNvPr id="5" name="Slide Number Placeholder 5">
            <a:extLst>
              <a:ext uri="{FF2B5EF4-FFF2-40B4-BE49-F238E27FC236}">
                <a16:creationId xmlns:a16="http://schemas.microsoft.com/office/drawing/2014/main" id="{8B52F11A-B975-488C-B4CC-5725F10CDC55}"/>
              </a:ext>
            </a:extLst>
          </p:cNvPr>
          <p:cNvSpPr>
            <a:spLocks noGrp="1"/>
          </p:cNvSpPr>
          <p:nvPr>
            <p:ph type="sldNum" sz="quarter" idx="4"/>
          </p:nvPr>
        </p:nvSpPr>
        <p:spPr>
          <a:xfrm>
            <a:off x="11006051" y="6356353"/>
            <a:ext cx="728749" cy="354560"/>
          </a:xfrm>
          <a:prstGeom prst="rect">
            <a:avLst/>
          </a:prstGeom>
        </p:spPr>
        <p:txBody>
          <a:bodyPr vert="horz" lIns="91440" tIns="45720" rIns="91440" bIns="45720" rtlCol="0" anchor="ctr"/>
          <a:lstStyle>
            <a:lvl1pPr algn="r">
              <a:defRPr sz="900">
                <a:solidFill>
                  <a:schemeClr val="accent4"/>
                </a:solidFill>
              </a:defRPr>
            </a:lvl1pPr>
          </a:lstStyle>
          <a:p>
            <a:fld id="{519984A3-B787-41D2-82FB-8291F3F449E5}" type="slidenum">
              <a:rPr lang="en-US" smtClean="0"/>
              <a:pPr/>
              <a:t>4</a:t>
            </a:fld>
            <a:endParaRPr lang="en-US"/>
          </a:p>
        </p:txBody>
      </p:sp>
      <p:sp>
        <p:nvSpPr>
          <p:cNvPr id="8" name="TextBox 7">
            <a:extLst>
              <a:ext uri="{FF2B5EF4-FFF2-40B4-BE49-F238E27FC236}">
                <a16:creationId xmlns:a16="http://schemas.microsoft.com/office/drawing/2014/main" id="{F2DE0B74-6539-D549-B392-96A69CBAD1D4}"/>
              </a:ext>
            </a:extLst>
          </p:cNvPr>
          <p:cNvSpPr txBox="1"/>
          <p:nvPr/>
        </p:nvSpPr>
        <p:spPr>
          <a:xfrm>
            <a:off x="3455581" y="3561907"/>
            <a:ext cx="184731" cy="369332"/>
          </a:xfrm>
          <a:prstGeom prst="rect">
            <a:avLst/>
          </a:prstGeom>
          <a:noFill/>
        </p:spPr>
        <p:txBody>
          <a:bodyPr wrap="none" rtlCol="0">
            <a:spAutoFit/>
          </a:bodyPr>
          <a:lstStyle/>
          <a:p>
            <a:endParaRPr lang="en-US" dirty="0"/>
          </a:p>
        </p:txBody>
      </p:sp>
      <p:pic>
        <p:nvPicPr>
          <p:cNvPr id="7170" name="Picture 2" descr="273 Hippocampus Brain Illustrations &amp; Clip Art - iStock">
            <a:extLst>
              <a:ext uri="{FF2B5EF4-FFF2-40B4-BE49-F238E27FC236}">
                <a16:creationId xmlns:a16="http://schemas.microsoft.com/office/drawing/2014/main" id="{2F8AA0C3-0BB4-824A-9FFE-86D3FA3351D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778"/>
          <a:stretch/>
        </p:blipFill>
        <p:spPr bwMode="auto">
          <a:xfrm>
            <a:off x="3144999" y="1137031"/>
            <a:ext cx="5902001" cy="4557657"/>
          </a:xfrm>
          <a:prstGeom prst="rect">
            <a:avLst/>
          </a:prstGeom>
          <a:noFill/>
          <a:extLst>
            <a:ext uri="{909E8E84-426E-40DD-AFC4-6F175D3DCCD1}">
              <a14:hiddenFill xmlns:a14="http://schemas.microsoft.com/office/drawing/2010/main">
                <a:solidFill>
                  <a:srgbClr val="FFFFFF"/>
                </a:solidFill>
              </a14:hiddenFill>
            </a:ext>
          </a:extLst>
        </p:spPr>
      </p:pic>
      <p:sp>
        <p:nvSpPr>
          <p:cNvPr id="17" name="Title 2">
            <a:extLst>
              <a:ext uri="{FF2B5EF4-FFF2-40B4-BE49-F238E27FC236}">
                <a16:creationId xmlns:a16="http://schemas.microsoft.com/office/drawing/2014/main" id="{2B191E6E-C5B0-7C41-910C-ED973CFF4810}"/>
              </a:ext>
            </a:extLst>
          </p:cNvPr>
          <p:cNvSpPr txBox="1">
            <a:spLocks/>
          </p:cNvSpPr>
          <p:nvPr/>
        </p:nvSpPr>
        <p:spPr>
          <a:xfrm>
            <a:off x="7912660" y="5447038"/>
            <a:ext cx="4177740" cy="4953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chemeClr val="accent2"/>
                </a:solidFill>
                <a:latin typeface="+mj-lt"/>
                <a:ea typeface="+mj-ea"/>
                <a:cs typeface="+mj-cs"/>
              </a:defRPr>
            </a:lvl1pPr>
          </a:lstStyle>
          <a:p>
            <a:r>
              <a:rPr lang="en-US" sz="3200" dirty="0">
                <a:solidFill>
                  <a:srgbClr val="F69E1C"/>
                </a:solidFill>
              </a:rPr>
              <a:t>    The Limbic System</a:t>
            </a:r>
          </a:p>
        </p:txBody>
      </p:sp>
    </p:spTree>
    <p:extLst>
      <p:ext uri="{BB962C8B-B14F-4D97-AF65-F5344CB8AC3E}">
        <p14:creationId xmlns:p14="http://schemas.microsoft.com/office/powerpoint/2010/main" val="3426997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4">
            <a:extLst>
              <a:ext uri="{FF2B5EF4-FFF2-40B4-BE49-F238E27FC236}">
                <a16:creationId xmlns:a16="http://schemas.microsoft.com/office/drawing/2014/main" id="{69910CE5-8E42-41F5-8945-436840E43909}"/>
              </a:ext>
            </a:extLst>
          </p:cNvPr>
          <p:cNvPicPr>
            <a:picLocks noChangeAspect="1"/>
          </p:cNvPicPr>
          <p:nvPr/>
        </p:nvPicPr>
        <p:blipFill rotWithShape="1">
          <a:blip r:embed="rId3">
            <a:extLst>
              <a:ext uri="{28A0092B-C50C-407E-A947-70E740481C1C}">
                <a14:useLocalDpi xmlns:a14="http://schemas.microsoft.com/office/drawing/2010/main" val="0"/>
              </a:ext>
            </a:extLst>
          </a:blip>
          <a:srcRect t="5996"/>
          <a:stretch/>
        </p:blipFill>
        <p:spPr>
          <a:xfrm>
            <a:off x="5875019" y="65366"/>
            <a:ext cx="6062643" cy="6789146"/>
          </a:xfrm>
          <a:prstGeom prst="rect">
            <a:avLst/>
          </a:prstGeom>
        </p:spPr>
      </p:pic>
      <p:sp>
        <p:nvSpPr>
          <p:cNvPr id="6" name="Footer Placeholder 4">
            <a:extLst>
              <a:ext uri="{FF2B5EF4-FFF2-40B4-BE49-F238E27FC236}">
                <a16:creationId xmlns:a16="http://schemas.microsoft.com/office/drawing/2014/main" id="{0F0F196C-5C80-44D0-A3EE-19E72721A729}"/>
              </a:ext>
            </a:extLst>
          </p:cNvPr>
          <p:cNvSpPr>
            <a:spLocks noGrp="1"/>
          </p:cNvSpPr>
          <p:nvPr>
            <p:ph type="ftr" sz="quarter" idx="3"/>
          </p:nvPr>
        </p:nvSpPr>
        <p:spPr>
          <a:xfrm>
            <a:off x="457200" y="6366285"/>
            <a:ext cx="2369127" cy="354560"/>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en-US" dirty="0"/>
              <a:t>Copyrights © 2021. Calyx. All rights reserved.</a:t>
            </a:r>
          </a:p>
        </p:txBody>
      </p:sp>
      <p:sp>
        <p:nvSpPr>
          <p:cNvPr id="7" name="Slide Number Placeholder 5">
            <a:extLst>
              <a:ext uri="{FF2B5EF4-FFF2-40B4-BE49-F238E27FC236}">
                <a16:creationId xmlns:a16="http://schemas.microsoft.com/office/drawing/2014/main" id="{2BE87B8B-B832-4AA0-8C05-74856533720C}"/>
              </a:ext>
            </a:extLst>
          </p:cNvPr>
          <p:cNvSpPr>
            <a:spLocks noGrp="1"/>
          </p:cNvSpPr>
          <p:nvPr>
            <p:ph type="sldNum" sz="quarter" idx="4"/>
          </p:nvPr>
        </p:nvSpPr>
        <p:spPr>
          <a:xfrm>
            <a:off x="11006051" y="6356353"/>
            <a:ext cx="728749" cy="354560"/>
          </a:xfrm>
          <a:prstGeom prst="rect">
            <a:avLst/>
          </a:prstGeom>
        </p:spPr>
        <p:txBody>
          <a:bodyPr vert="horz" lIns="91440" tIns="45720" rIns="91440" bIns="45720" rtlCol="0" anchor="ctr"/>
          <a:lstStyle>
            <a:lvl1pPr algn="r">
              <a:defRPr sz="900">
                <a:solidFill>
                  <a:schemeClr val="accent4"/>
                </a:solidFill>
              </a:defRPr>
            </a:lvl1pPr>
          </a:lstStyle>
          <a:p>
            <a:fld id="{519984A3-B787-41D2-82FB-8291F3F449E5}" type="slidenum">
              <a:rPr lang="en-US" smtClean="0"/>
              <a:pPr/>
              <a:t>5</a:t>
            </a:fld>
            <a:endParaRPr lang="en-US"/>
          </a:p>
        </p:txBody>
      </p:sp>
      <p:sp>
        <p:nvSpPr>
          <p:cNvPr id="8" name="Parallelogram 7">
            <a:extLst>
              <a:ext uri="{FF2B5EF4-FFF2-40B4-BE49-F238E27FC236}">
                <a16:creationId xmlns:a16="http://schemas.microsoft.com/office/drawing/2014/main" id="{432EDF94-D763-2E49-9E27-9B5B8C97FBF3}"/>
              </a:ext>
            </a:extLst>
          </p:cNvPr>
          <p:cNvSpPr/>
          <p:nvPr/>
        </p:nvSpPr>
        <p:spPr>
          <a:xfrm flipH="1">
            <a:off x="-186559" y="0"/>
            <a:ext cx="5723759" cy="677200"/>
          </a:xfrm>
          <a:prstGeom prst="parallelogram">
            <a:avLst/>
          </a:prstGeom>
          <a:solidFill>
            <a:srgbClr val="F69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2">
            <a:extLst>
              <a:ext uri="{FF2B5EF4-FFF2-40B4-BE49-F238E27FC236}">
                <a16:creationId xmlns:a16="http://schemas.microsoft.com/office/drawing/2014/main" id="{EF8E52F8-95E3-8A48-8D3D-CF409A3D9B49}"/>
              </a:ext>
            </a:extLst>
          </p:cNvPr>
          <p:cNvSpPr txBox="1">
            <a:spLocks/>
          </p:cNvSpPr>
          <p:nvPr/>
        </p:nvSpPr>
        <p:spPr>
          <a:xfrm>
            <a:off x="239590" y="112148"/>
            <a:ext cx="11277600" cy="495300"/>
          </a:xfrm>
          <a:prstGeom prst="rect">
            <a:avLst/>
          </a:prstGeom>
        </p:spPr>
        <p:txBody>
          <a:bodyPr/>
          <a:lstStyle>
            <a:lvl1pPr algn="l" defTabSz="914400" rtl="0" eaLnBrk="1" latinLnBrk="0" hangingPunct="1">
              <a:lnSpc>
                <a:spcPct val="90000"/>
              </a:lnSpc>
              <a:spcBef>
                <a:spcPct val="0"/>
              </a:spcBef>
              <a:buNone/>
              <a:defRPr sz="2800" kern="1200">
                <a:solidFill>
                  <a:schemeClr val="accent2"/>
                </a:solidFill>
                <a:latin typeface="+mj-lt"/>
                <a:ea typeface="+mj-ea"/>
                <a:cs typeface="+mj-cs"/>
              </a:defRPr>
            </a:lvl1pPr>
          </a:lstStyle>
          <a:p>
            <a:r>
              <a:rPr lang="en-US" dirty="0"/>
              <a:t>Parasympathetic vs Sympathetic</a:t>
            </a:r>
          </a:p>
        </p:txBody>
      </p:sp>
      <p:pic>
        <p:nvPicPr>
          <p:cNvPr id="12" name="Picture 11">
            <a:extLst>
              <a:ext uri="{FF2B5EF4-FFF2-40B4-BE49-F238E27FC236}">
                <a16:creationId xmlns:a16="http://schemas.microsoft.com/office/drawing/2014/main" id="{969E46D4-1E45-354A-BF99-936C9059DC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37200" y="6366285"/>
            <a:ext cx="1245168" cy="397617"/>
          </a:xfrm>
          <a:prstGeom prst="rect">
            <a:avLst/>
          </a:prstGeom>
        </p:spPr>
      </p:pic>
      <p:sp>
        <p:nvSpPr>
          <p:cNvPr id="4" name="Content Placeholder 3">
            <a:extLst>
              <a:ext uri="{FF2B5EF4-FFF2-40B4-BE49-F238E27FC236}">
                <a16:creationId xmlns:a16="http://schemas.microsoft.com/office/drawing/2014/main" id="{152EFCD9-8409-4227-B442-CE66574DA96A}"/>
              </a:ext>
            </a:extLst>
          </p:cNvPr>
          <p:cNvSpPr>
            <a:spLocks noGrp="1"/>
          </p:cNvSpPr>
          <p:nvPr>
            <p:ph idx="1"/>
          </p:nvPr>
        </p:nvSpPr>
        <p:spPr/>
        <p:txBody>
          <a:bodyPr>
            <a:normAutofit/>
          </a:bodyPr>
          <a:lstStyle/>
          <a:p>
            <a:r>
              <a:rPr lang="en-US" sz="2800" b="1" dirty="0">
                <a:solidFill>
                  <a:schemeClr val="tx1"/>
                </a:solidFill>
              </a:rPr>
              <a:t>Controlled by Pre-Frontal Cortex</a:t>
            </a:r>
          </a:p>
        </p:txBody>
      </p:sp>
    </p:spTree>
    <p:extLst>
      <p:ext uri="{BB962C8B-B14F-4D97-AF65-F5344CB8AC3E}">
        <p14:creationId xmlns:p14="http://schemas.microsoft.com/office/powerpoint/2010/main" val="2342438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Content Placeholder 19">
            <a:extLst>
              <a:ext uri="{FF2B5EF4-FFF2-40B4-BE49-F238E27FC236}">
                <a16:creationId xmlns:a16="http://schemas.microsoft.com/office/drawing/2014/main" id="{31ED33DE-1533-4742-A6F7-5B5A8BEB1C9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30655" y="1324969"/>
            <a:ext cx="5895975" cy="4208061"/>
          </a:xfrm>
          <a:solidFill>
            <a:schemeClr val="bg2"/>
          </a:solidFill>
        </p:spPr>
      </p:pic>
      <p:sp>
        <p:nvSpPr>
          <p:cNvPr id="6" name="Footer Placeholder 4">
            <a:extLst>
              <a:ext uri="{FF2B5EF4-FFF2-40B4-BE49-F238E27FC236}">
                <a16:creationId xmlns:a16="http://schemas.microsoft.com/office/drawing/2014/main" id="{0F0F196C-5C80-44D0-A3EE-19E72721A729}"/>
              </a:ext>
            </a:extLst>
          </p:cNvPr>
          <p:cNvSpPr>
            <a:spLocks noGrp="1"/>
          </p:cNvSpPr>
          <p:nvPr>
            <p:ph type="ftr" sz="quarter" idx="3"/>
          </p:nvPr>
        </p:nvSpPr>
        <p:spPr>
          <a:xfrm>
            <a:off x="457200" y="6366285"/>
            <a:ext cx="2369127" cy="354560"/>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en-US" dirty="0"/>
              <a:t>Copyrights © 2021. Calyx. All rights reserved.</a:t>
            </a:r>
          </a:p>
        </p:txBody>
      </p:sp>
      <p:sp>
        <p:nvSpPr>
          <p:cNvPr id="7" name="Slide Number Placeholder 5">
            <a:extLst>
              <a:ext uri="{FF2B5EF4-FFF2-40B4-BE49-F238E27FC236}">
                <a16:creationId xmlns:a16="http://schemas.microsoft.com/office/drawing/2014/main" id="{2BE87B8B-B832-4AA0-8C05-74856533720C}"/>
              </a:ext>
            </a:extLst>
          </p:cNvPr>
          <p:cNvSpPr>
            <a:spLocks noGrp="1"/>
          </p:cNvSpPr>
          <p:nvPr>
            <p:ph type="sldNum" sz="quarter" idx="4"/>
          </p:nvPr>
        </p:nvSpPr>
        <p:spPr>
          <a:xfrm>
            <a:off x="11006051" y="6356353"/>
            <a:ext cx="728749" cy="354560"/>
          </a:xfrm>
          <a:prstGeom prst="rect">
            <a:avLst/>
          </a:prstGeom>
        </p:spPr>
        <p:txBody>
          <a:bodyPr vert="horz" lIns="91440" tIns="45720" rIns="91440" bIns="45720" rtlCol="0" anchor="ctr"/>
          <a:lstStyle>
            <a:lvl1pPr algn="r">
              <a:defRPr sz="900">
                <a:solidFill>
                  <a:schemeClr val="accent4"/>
                </a:solidFill>
              </a:defRPr>
            </a:lvl1pPr>
          </a:lstStyle>
          <a:p>
            <a:fld id="{519984A3-B787-41D2-82FB-8291F3F449E5}" type="slidenum">
              <a:rPr lang="en-US" smtClean="0"/>
              <a:pPr/>
              <a:t>6</a:t>
            </a:fld>
            <a:endParaRPr lang="en-US" dirty="0"/>
          </a:p>
        </p:txBody>
      </p:sp>
      <p:sp>
        <p:nvSpPr>
          <p:cNvPr id="9" name="Parallelogram 8">
            <a:extLst>
              <a:ext uri="{FF2B5EF4-FFF2-40B4-BE49-F238E27FC236}">
                <a16:creationId xmlns:a16="http://schemas.microsoft.com/office/drawing/2014/main" id="{C5699643-42EE-4448-AB28-710E80F24793}"/>
              </a:ext>
            </a:extLst>
          </p:cNvPr>
          <p:cNvSpPr/>
          <p:nvPr/>
        </p:nvSpPr>
        <p:spPr>
          <a:xfrm flipH="1">
            <a:off x="54820" y="38538"/>
            <a:ext cx="5723759" cy="677200"/>
          </a:xfrm>
          <a:prstGeom prst="parallelogram">
            <a:avLst/>
          </a:prstGeom>
          <a:solidFill>
            <a:srgbClr val="F69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2">
            <a:extLst>
              <a:ext uri="{FF2B5EF4-FFF2-40B4-BE49-F238E27FC236}">
                <a16:creationId xmlns:a16="http://schemas.microsoft.com/office/drawing/2014/main" id="{6B9AAB47-D277-EA49-8C32-FC8ACB520AA9}"/>
              </a:ext>
            </a:extLst>
          </p:cNvPr>
          <p:cNvSpPr txBox="1">
            <a:spLocks/>
          </p:cNvSpPr>
          <p:nvPr/>
        </p:nvSpPr>
        <p:spPr>
          <a:xfrm>
            <a:off x="239590" y="112148"/>
            <a:ext cx="11277600" cy="495300"/>
          </a:xfrm>
          <a:prstGeom prst="rect">
            <a:avLst/>
          </a:prstGeom>
        </p:spPr>
        <p:txBody>
          <a:bodyPr/>
          <a:lstStyle>
            <a:lvl1pPr algn="l" defTabSz="914400" rtl="0" eaLnBrk="1" latinLnBrk="0" hangingPunct="1">
              <a:lnSpc>
                <a:spcPct val="90000"/>
              </a:lnSpc>
              <a:spcBef>
                <a:spcPct val="0"/>
              </a:spcBef>
              <a:buNone/>
              <a:defRPr sz="2800" kern="1200">
                <a:solidFill>
                  <a:schemeClr val="accent2"/>
                </a:solidFill>
                <a:latin typeface="+mj-lt"/>
                <a:ea typeface="+mj-ea"/>
                <a:cs typeface="+mj-cs"/>
              </a:defRPr>
            </a:lvl1pPr>
          </a:lstStyle>
          <a:p>
            <a:r>
              <a:rPr lang="en-US" dirty="0"/>
              <a:t>Touch is Comforting</a:t>
            </a:r>
          </a:p>
        </p:txBody>
      </p:sp>
      <p:pic>
        <p:nvPicPr>
          <p:cNvPr id="1028" name="Picture 4" descr="Why Does the Brain Need So Much Power?">
            <a:extLst>
              <a:ext uri="{FF2B5EF4-FFF2-40B4-BE49-F238E27FC236}">
                <a16:creationId xmlns:a16="http://schemas.microsoft.com/office/drawing/2014/main" id="{112F060E-A7ED-4298-A61C-D5E7E04EBF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3224" y="1212979"/>
            <a:ext cx="4721575" cy="4737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8893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4">
            <a:extLst>
              <a:ext uri="{FF2B5EF4-FFF2-40B4-BE49-F238E27FC236}">
                <a16:creationId xmlns:a16="http://schemas.microsoft.com/office/drawing/2014/main" id="{0EBC86C7-C6DE-488B-949F-AEC253968E18}"/>
              </a:ext>
            </a:extLst>
          </p:cNvPr>
          <p:cNvPicPr>
            <a:picLocks noChangeAspect="1"/>
          </p:cNvPicPr>
          <p:nvPr/>
        </p:nvPicPr>
        <p:blipFill rotWithShape="1">
          <a:blip r:embed="rId3">
            <a:extLst>
              <a:ext uri="{28A0092B-C50C-407E-A947-70E740481C1C}">
                <a14:useLocalDpi xmlns:a14="http://schemas.microsoft.com/office/drawing/2010/main" val="0"/>
              </a:ext>
            </a:extLst>
          </a:blip>
          <a:srcRect t="9959"/>
          <a:stretch/>
        </p:blipFill>
        <p:spPr>
          <a:xfrm>
            <a:off x="224727" y="1150374"/>
            <a:ext cx="8732254" cy="4846201"/>
          </a:xfrm>
          <a:prstGeom prst="rect">
            <a:avLst/>
          </a:prstGeom>
        </p:spPr>
      </p:pic>
      <p:sp>
        <p:nvSpPr>
          <p:cNvPr id="5" name="Slide Number Placeholder 5">
            <a:extLst>
              <a:ext uri="{FF2B5EF4-FFF2-40B4-BE49-F238E27FC236}">
                <a16:creationId xmlns:a16="http://schemas.microsoft.com/office/drawing/2014/main" id="{948F12D2-D086-40DB-9BE5-F7F82813A9CB}"/>
              </a:ext>
            </a:extLst>
          </p:cNvPr>
          <p:cNvSpPr>
            <a:spLocks noGrp="1"/>
          </p:cNvSpPr>
          <p:nvPr>
            <p:ph type="sldNum" sz="quarter" idx="4"/>
          </p:nvPr>
        </p:nvSpPr>
        <p:spPr>
          <a:xfrm>
            <a:off x="11006051" y="6356353"/>
            <a:ext cx="728749" cy="354560"/>
          </a:xfrm>
          <a:prstGeom prst="rect">
            <a:avLst/>
          </a:prstGeom>
        </p:spPr>
        <p:txBody>
          <a:bodyPr vert="horz" lIns="91440" tIns="45720" rIns="91440" bIns="45720" rtlCol="0" anchor="ctr"/>
          <a:lstStyle>
            <a:lvl1pPr algn="r">
              <a:defRPr sz="900">
                <a:solidFill>
                  <a:schemeClr val="accent4"/>
                </a:solidFill>
              </a:defRPr>
            </a:lvl1pPr>
          </a:lstStyle>
          <a:p>
            <a:fld id="{519984A3-B787-41D2-82FB-8291F3F449E5}" type="slidenum">
              <a:rPr lang="en-US" smtClean="0"/>
              <a:pPr/>
              <a:t>7</a:t>
            </a:fld>
            <a:endParaRPr lang="en-US" dirty="0"/>
          </a:p>
        </p:txBody>
      </p:sp>
      <p:sp>
        <p:nvSpPr>
          <p:cNvPr id="6" name="Footer Placeholder 4">
            <a:extLst>
              <a:ext uri="{FF2B5EF4-FFF2-40B4-BE49-F238E27FC236}">
                <a16:creationId xmlns:a16="http://schemas.microsoft.com/office/drawing/2014/main" id="{0422AB15-68A1-492D-BF1F-D1F43554FF14}"/>
              </a:ext>
            </a:extLst>
          </p:cNvPr>
          <p:cNvSpPr>
            <a:spLocks noGrp="1"/>
          </p:cNvSpPr>
          <p:nvPr>
            <p:ph type="ftr" sz="quarter" idx="3"/>
          </p:nvPr>
        </p:nvSpPr>
        <p:spPr>
          <a:xfrm>
            <a:off x="457200" y="6366285"/>
            <a:ext cx="2369127" cy="354560"/>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en-US" dirty="0"/>
              <a:t>Copyrights © 2021. Calyx. All rights reserved.</a:t>
            </a:r>
          </a:p>
        </p:txBody>
      </p:sp>
      <p:sp>
        <p:nvSpPr>
          <p:cNvPr id="7" name="Parallelogram 6">
            <a:extLst>
              <a:ext uri="{FF2B5EF4-FFF2-40B4-BE49-F238E27FC236}">
                <a16:creationId xmlns:a16="http://schemas.microsoft.com/office/drawing/2014/main" id="{1F52E106-E158-4E4F-B0E7-0530F5D8626D}"/>
              </a:ext>
            </a:extLst>
          </p:cNvPr>
          <p:cNvSpPr/>
          <p:nvPr/>
        </p:nvSpPr>
        <p:spPr>
          <a:xfrm flipH="1">
            <a:off x="1728974" y="236272"/>
            <a:ext cx="5723759" cy="677200"/>
          </a:xfrm>
          <a:prstGeom prst="parallelogram">
            <a:avLst/>
          </a:prstGeom>
          <a:solidFill>
            <a:srgbClr val="F69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2">
            <a:extLst>
              <a:ext uri="{FF2B5EF4-FFF2-40B4-BE49-F238E27FC236}">
                <a16:creationId xmlns:a16="http://schemas.microsoft.com/office/drawing/2014/main" id="{3E04548E-0F96-2340-A50D-1EC3D6841A16}"/>
              </a:ext>
            </a:extLst>
          </p:cNvPr>
          <p:cNvSpPr txBox="1">
            <a:spLocks/>
          </p:cNvSpPr>
          <p:nvPr/>
        </p:nvSpPr>
        <p:spPr>
          <a:xfrm>
            <a:off x="1919101" y="317427"/>
            <a:ext cx="11277600" cy="495300"/>
          </a:xfrm>
          <a:prstGeom prst="rect">
            <a:avLst/>
          </a:prstGeom>
        </p:spPr>
        <p:txBody>
          <a:bodyPr/>
          <a:lstStyle>
            <a:lvl1pPr algn="l" defTabSz="914400" rtl="0" eaLnBrk="1" latinLnBrk="0" hangingPunct="1">
              <a:lnSpc>
                <a:spcPct val="90000"/>
              </a:lnSpc>
              <a:spcBef>
                <a:spcPct val="0"/>
              </a:spcBef>
              <a:buNone/>
              <a:defRPr sz="2800" kern="1200">
                <a:solidFill>
                  <a:schemeClr val="accent2"/>
                </a:solidFill>
                <a:latin typeface="+mj-lt"/>
                <a:ea typeface="+mj-ea"/>
                <a:cs typeface="+mj-cs"/>
              </a:defRPr>
            </a:lvl1pPr>
          </a:lstStyle>
          <a:p>
            <a:r>
              <a:rPr lang="en-US" dirty="0"/>
              <a:t>Organizing Principle of the Brain</a:t>
            </a:r>
          </a:p>
        </p:txBody>
      </p:sp>
      <p:sp>
        <p:nvSpPr>
          <p:cNvPr id="13" name="TextBox 12">
            <a:extLst>
              <a:ext uri="{FF2B5EF4-FFF2-40B4-BE49-F238E27FC236}">
                <a16:creationId xmlns:a16="http://schemas.microsoft.com/office/drawing/2014/main" id="{56423890-ABBA-234E-9754-0C8A6E6DFB4A}"/>
              </a:ext>
            </a:extLst>
          </p:cNvPr>
          <p:cNvSpPr txBox="1"/>
          <p:nvPr/>
        </p:nvSpPr>
        <p:spPr>
          <a:xfrm>
            <a:off x="9183755" y="2644170"/>
            <a:ext cx="2210285" cy="1077218"/>
          </a:xfrm>
          <a:prstGeom prst="rect">
            <a:avLst/>
          </a:prstGeom>
          <a:noFill/>
        </p:spPr>
        <p:txBody>
          <a:bodyPr wrap="none" rtlCol="0">
            <a:spAutoFit/>
          </a:bodyPr>
          <a:lstStyle/>
          <a:p>
            <a:r>
              <a:rPr lang="en-US" sz="3200" dirty="0">
                <a:solidFill>
                  <a:srgbClr val="F69E1C"/>
                </a:solidFill>
                <a:latin typeface="+mj-lt"/>
              </a:rPr>
              <a:t>INTEGRATE</a:t>
            </a:r>
          </a:p>
          <a:p>
            <a:r>
              <a:rPr lang="en-US" sz="3200" dirty="0">
                <a:solidFill>
                  <a:srgbClr val="F69E1C"/>
                </a:solidFill>
                <a:latin typeface="+mj-lt"/>
              </a:rPr>
              <a:t>Model</a:t>
            </a:r>
          </a:p>
        </p:txBody>
      </p:sp>
      <p:cxnSp>
        <p:nvCxnSpPr>
          <p:cNvPr id="14" name="Straight Connector 13">
            <a:extLst>
              <a:ext uri="{FF2B5EF4-FFF2-40B4-BE49-F238E27FC236}">
                <a16:creationId xmlns:a16="http://schemas.microsoft.com/office/drawing/2014/main" id="{A8726912-87A0-3240-BD42-8177E660012D}"/>
              </a:ext>
            </a:extLst>
          </p:cNvPr>
          <p:cNvCxnSpPr>
            <a:cxnSpLocks/>
          </p:cNvCxnSpPr>
          <p:nvPr/>
        </p:nvCxnSpPr>
        <p:spPr>
          <a:xfrm>
            <a:off x="8786191" y="861425"/>
            <a:ext cx="0" cy="525969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3279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a:extLst>
              <a:ext uri="{FF2B5EF4-FFF2-40B4-BE49-F238E27FC236}">
                <a16:creationId xmlns:a16="http://schemas.microsoft.com/office/drawing/2014/main" id="{0F0F196C-5C80-44D0-A3EE-19E72721A729}"/>
              </a:ext>
            </a:extLst>
          </p:cNvPr>
          <p:cNvSpPr>
            <a:spLocks noGrp="1"/>
          </p:cNvSpPr>
          <p:nvPr>
            <p:ph type="ftr" sz="quarter" idx="3"/>
          </p:nvPr>
        </p:nvSpPr>
        <p:spPr>
          <a:xfrm>
            <a:off x="457200" y="6366285"/>
            <a:ext cx="2369127" cy="354560"/>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en-US" dirty="0"/>
              <a:t>Copyrights © 2021. Calyx. All rights reserved.</a:t>
            </a:r>
          </a:p>
        </p:txBody>
      </p:sp>
      <p:sp>
        <p:nvSpPr>
          <p:cNvPr id="7" name="Slide Number Placeholder 5">
            <a:extLst>
              <a:ext uri="{FF2B5EF4-FFF2-40B4-BE49-F238E27FC236}">
                <a16:creationId xmlns:a16="http://schemas.microsoft.com/office/drawing/2014/main" id="{2BE87B8B-B832-4AA0-8C05-74856533720C}"/>
              </a:ext>
            </a:extLst>
          </p:cNvPr>
          <p:cNvSpPr>
            <a:spLocks noGrp="1"/>
          </p:cNvSpPr>
          <p:nvPr>
            <p:ph type="sldNum" sz="quarter" idx="4"/>
          </p:nvPr>
        </p:nvSpPr>
        <p:spPr>
          <a:xfrm>
            <a:off x="11006051" y="6356353"/>
            <a:ext cx="728749" cy="354560"/>
          </a:xfrm>
          <a:prstGeom prst="rect">
            <a:avLst/>
          </a:prstGeom>
        </p:spPr>
        <p:txBody>
          <a:bodyPr vert="horz" lIns="91440" tIns="45720" rIns="91440" bIns="45720" rtlCol="0" anchor="ctr"/>
          <a:lstStyle>
            <a:lvl1pPr algn="r">
              <a:defRPr sz="900">
                <a:solidFill>
                  <a:schemeClr val="accent4"/>
                </a:solidFill>
              </a:defRPr>
            </a:lvl1pPr>
          </a:lstStyle>
          <a:p>
            <a:fld id="{519984A3-B787-41D2-82FB-8291F3F449E5}" type="slidenum">
              <a:rPr lang="en-US" smtClean="0"/>
              <a:pPr/>
              <a:t>8</a:t>
            </a:fld>
            <a:endParaRPr lang="en-US" dirty="0"/>
          </a:p>
        </p:txBody>
      </p:sp>
      <p:pic>
        <p:nvPicPr>
          <p:cNvPr id="17" name="Content Placeholder 4">
            <a:extLst>
              <a:ext uri="{FF2B5EF4-FFF2-40B4-BE49-F238E27FC236}">
                <a16:creationId xmlns:a16="http://schemas.microsoft.com/office/drawing/2014/main" id="{065A001E-707A-4633-9093-9F018AD927F8}"/>
              </a:ext>
            </a:extLst>
          </p:cNvPr>
          <p:cNvPicPr>
            <a:picLocks noChangeAspect="1"/>
          </p:cNvPicPr>
          <p:nvPr/>
        </p:nvPicPr>
        <p:blipFill rotWithShape="1">
          <a:blip r:embed="rId3">
            <a:extLst>
              <a:ext uri="{28A0092B-C50C-407E-A947-70E740481C1C}">
                <a14:useLocalDpi xmlns:a14="http://schemas.microsoft.com/office/drawing/2010/main" val="0"/>
              </a:ext>
            </a:extLst>
          </a:blip>
          <a:srcRect t="8847"/>
          <a:stretch/>
        </p:blipFill>
        <p:spPr>
          <a:xfrm>
            <a:off x="1048220" y="607448"/>
            <a:ext cx="10095561" cy="5670615"/>
          </a:xfrm>
          <a:prstGeom prst="rect">
            <a:avLst/>
          </a:prstGeom>
        </p:spPr>
      </p:pic>
      <p:sp>
        <p:nvSpPr>
          <p:cNvPr id="10" name="Parallelogram 9">
            <a:extLst>
              <a:ext uri="{FF2B5EF4-FFF2-40B4-BE49-F238E27FC236}">
                <a16:creationId xmlns:a16="http://schemas.microsoft.com/office/drawing/2014/main" id="{7B260FC2-334A-BC40-A813-38B00A373F37}"/>
              </a:ext>
            </a:extLst>
          </p:cNvPr>
          <p:cNvSpPr/>
          <p:nvPr/>
        </p:nvSpPr>
        <p:spPr>
          <a:xfrm flipH="1">
            <a:off x="-186559" y="0"/>
            <a:ext cx="5723759" cy="677200"/>
          </a:xfrm>
          <a:prstGeom prst="parallelogram">
            <a:avLst/>
          </a:prstGeom>
          <a:solidFill>
            <a:srgbClr val="F69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2">
            <a:extLst>
              <a:ext uri="{FF2B5EF4-FFF2-40B4-BE49-F238E27FC236}">
                <a16:creationId xmlns:a16="http://schemas.microsoft.com/office/drawing/2014/main" id="{BDDAF77B-266A-0D4E-8527-0F29611E1C82}"/>
              </a:ext>
            </a:extLst>
          </p:cNvPr>
          <p:cNvSpPr txBox="1">
            <a:spLocks/>
          </p:cNvSpPr>
          <p:nvPr/>
        </p:nvSpPr>
        <p:spPr>
          <a:xfrm>
            <a:off x="239590" y="112148"/>
            <a:ext cx="11277600" cy="495300"/>
          </a:xfrm>
          <a:prstGeom prst="rect">
            <a:avLst/>
          </a:prstGeom>
        </p:spPr>
        <p:txBody>
          <a:bodyPr/>
          <a:lstStyle>
            <a:lvl1pPr algn="l" defTabSz="914400" rtl="0" eaLnBrk="1" latinLnBrk="0" hangingPunct="1">
              <a:lnSpc>
                <a:spcPct val="90000"/>
              </a:lnSpc>
              <a:spcBef>
                <a:spcPct val="0"/>
              </a:spcBef>
              <a:buNone/>
              <a:defRPr sz="2800" kern="1200">
                <a:solidFill>
                  <a:schemeClr val="accent2"/>
                </a:solidFill>
                <a:latin typeface="+mj-lt"/>
                <a:ea typeface="+mj-ea"/>
                <a:cs typeface="+mj-cs"/>
              </a:defRPr>
            </a:lvl1pPr>
          </a:lstStyle>
          <a:p>
            <a:r>
              <a:rPr lang="en-US" dirty="0"/>
              <a:t>Threat vs. Reward</a:t>
            </a:r>
          </a:p>
        </p:txBody>
      </p:sp>
    </p:spTree>
    <p:extLst>
      <p:ext uri="{BB962C8B-B14F-4D97-AF65-F5344CB8AC3E}">
        <p14:creationId xmlns:p14="http://schemas.microsoft.com/office/powerpoint/2010/main" val="1723048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4A494DDC-41B2-2C40-BA03-AE815E04CEF5}"/>
              </a:ext>
            </a:extLst>
          </p:cNvPr>
          <p:cNvSpPr>
            <a:spLocks noGrp="1"/>
          </p:cNvSpPr>
          <p:nvPr>
            <p:ph type="ftr" sz="quarter" idx="3"/>
          </p:nvPr>
        </p:nvSpPr>
        <p:spPr>
          <a:xfrm>
            <a:off x="457200" y="6366285"/>
            <a:ext cx="2369127" cy="354560"/>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en-US" dirty="0"/>
              <a:t>Copyrights © 2021. Calyx. All rights reserved.</a:t>
            </a:r>
          </a:p>
        </p:txBody>
      </p:sp>
      <p:sp>
        <p:nvSpPr>
          <p:cNvPr id="4" name="Parallelogram 3">
            <a:extLst>
              <a:ext uri="{FF2B5EF4-FFF2-40B4-BE49-F238E27FC236}">
                <a16:creationId xmlns:a16="http://schemas.microsoft.com/office/drawing/2014/main" id="{6A6EFA2C-F146-114D-8EFC-818292C314C4}"/>
              </a:ext>
            </a:extLst>
          </p:cNvPr>
          <p:cNvSpPr/>
          <p:nvPr/>
        </p:nvSpPr>
        <p:spPr>
          <a:xfrm flipH="1">
            <a:off x="-186559" y="0"/>
            <a:ext cx="5723759" cy="677200"/>
          </a:xfrm>
          <a:prstGeom prst="parallelogram">
            <a:avLst/>
          </a:prstGeom>
          <a:solidFill>
            <a:srgbClr val="F69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2">
            <a:extLst>
              <a:ext uri="{FF2B5EF4-FFF2-40B4-BE49-F238E27FC236}">
                <a16:creationId xmlns:a16="http://schemas.microsoft.com/office/drawing/2014/main" id="{B0FB6BBD-2FC7-D34A-A0C5-791C81C14F48}"/>
              </a:ext>
            </a:extLst>
          </p:cNvPr>
          <p:cNvSpPr txBox="1">
            <a:spLocks/>
          </p:cNvSpPr>
          <p:nvPr/>
        </p:nvSpPr>
        <p:spPr>
          <a:xfrm>
            <a:off x="239590" y="112148"/>
            <a:ext cx="11277600" cy="495300"/>
          </a:xfrm>
          <a:prstGeom prst="rect">
            <a:avLst/>
          </a:prstGeom>
        </p:spPr>
        <p:txBody>
          <a:bodyPr/>
          <a:lstStyle>
            <a:lvl1pPr algn="l" defTabSz="914400" rtl="0" eaLnBrk="1" latinLnBrk="0" hangingPunct="1">
              <a:lnSpc>
                <a:spcPct val="90000"/>
              </a:lnSpc>
              <a:spcBef>
                <a:spcPct val="0"/>
              </a:spcBef>
              <a:buNone/>
              <a:defRPr sz="2800" kern="1200">
                <a:solidFill>
                  <a:schemeClr val="accent2"/>
                </a:solidFill>
                <a:latin typeface="+mj-lt"/>
                <a:ea typeface="+mj-ea"/>
                <a:cs typeface="+mj-cs"/>
              </a:defRPr>
            </a:lvl1pPr>
          </a:lstStyle>
          <a:p>
            <a:r>
              <a:rPr lang="en-US" dirty="0"/>
              <a:t>The SCARF Model</a:t>
            </a:r>
          </a:p>
        </p:txBody>
      </p:sp>
      <p:sp>
        <p:nvSpPr>
          <p:cNvPr id="6" name="TextBox 5">
            <a:extLst>
              <a:ext uri="{FF2B5EF4-FFF2-40B4-BE49-F238E27FC236}">
                <a16:creationId xmlns:a16="http://schemas.microsoft.com/office/drawing/2014/main" id="{B82672AB-AF54-D147-9C24-D945AF229D91}"/>
              </a:ext>
            </a:extLst>
          </p:cNvPr>
          <p:cNvSpPr txBox="1"/>
          <p:nvPr/>
        </p:nvSpPr>
        <p:spPr>
          <a:xfrm>
            <a:off x="4223078" y="1071252"/>
            <a:ext cx="3664786" cy="584775"/>
          </a:xfrm>
          <a:prstGeom prst="rect">
            <a:avLst/>
          </a:prstGeom>
          <a:noFill/>
        </p:spPr>
        <p:txBody>
          <a:bodyPr wrap="none" rtlCol="0">
            <a:spAutoFit/>
          </a:bodyPr>
          <a:lstStyle/>
          <a:p>
            <a:r>
              <a:rPr lang="en-US" sz="3200" dirty="0">
                <a:solidFill>
                  <a:srgbClr val="F69E1C"/>
                </a:solidFill>
                <a:latin typeface="+mj-lt"/>
              </a:rPr>
              <a:t>Know Your Triggers</a:t>
            </a:r>
          </a:p>
        </p:txBody>
      </p:sp>
      <p:sp>
        <p:nvSpPr>
          <p:cNvPr id="10" name="Striped Right Arrow 9">
            <a:extLst>
              <a:ext uri="{FF2B5EF4-FFF2-40B4-BE49-F238E27FC236}">
                <a16:creationId xmlns:a16="http://schemas.microsoft.com/office/drawing/2014/main" id="{5F8A83FB-2792-684A-8F07-C72B533FE694}"/>
              </a:ext>
            </a:extLst>
          </p:cNvPr>
          <p:cNvSpPr/>
          <p:nvPr/>
        </p:nvSpPr>
        <p:spPr>
          <a:xfrm>
            <a:off x="8497910" y="3098978"/>
            <a:ext cx="3224011" cy="2044518"/>
          </a:xfrm>
          <a:prstGeom prst="stripedRightArrow">
            <a:avLst>
              <a:gd name="adj1" fmla="val 67638"/>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triped Right Arrow 13">
            <a:extLst>
              <a:ext uri="{FF2B5EF4-FFF2-40B4-BE49-F238E27FC236}">
                <a16:creationId xmlns:a16="http://schemas.microsoft.com/office/drawing/2014/main" id="{F14EB170-9A8F-C744-9650-C0910D09786A}"/>
              </a:ext>
            </a:extLst>
          </p:cNvPr>
          <p:cNvSpPr/>
          <p:nvPr/>
        </p:nvSpPr>
        <p:spPr>
          <a:xfrm flipH="1">
            <a:off x="470080" y="3098978"/>
            <a:ext cx="3224011" cy="2044518"/>
          </a:xfrm>
          <a:prstGeom prst="stripedRightArrow">
            <a:avLst>
              <a:gd name="adj1" fmla="val 67638"/>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B4CDC27A-3CFB-DE4B-9AB8-E70F6CE60CF7}"/>
              </a:ext>
            </a:extLst>
          </p:cNvPr>
          <p:cNvGrpSpPr/>
          <p:nvPr/>
        </p:nvGrpSpPr>
        <p:grpSpPr>
          <a:xfrm>
            <a:off x="3851361" y="1751526"/>
            <a:ext cx="4408221" cy="4511728"/>
            <a:chOff x="3851361" y="1854558"/>
            <a:chExt cx="4408221" cy="4511728"/>
          </a:xfrm>
        </p:grpSpPr>
        <p:pic>
          <p:nvPicPr>
            <p:cNvPr id="13" name="Picture 12">
              <a:extLst>
                <a:ext uri="{FF2B5EF4-FFF2-40B4-BE49-F238E27FC236}">
                  <a16:creationId xmlns:a16="http://schemas.microsoft.com/office/drawing/2014/main" id="{DCE1B2C0-807A-1844-9DAB-E2A35A55EC8E}"/>
                </a:ext>
              </a:extLst>
            </p:cNvPr>
            <p:cNvPicPr>
              <a:picLocks noChangeAspect="1"/>
            </p:cNvPicPr>
            <p:nvPr/>
          </p:nvPicPr>
          <p:blipFill rotWithShape="1">
            <a:blip r:embed="rId3">
              <a:extLst>
                <a:ext uri="{28A0092B-C50C-407E-A947-70E740481C1C}">
                  <a14:useLocalDpi xmlns:a14="http://schemas.microsoft.com/office/drawing/2010/main" val="0"/>
                </a:ext>
              </a:extLst>
            </a:blip>
            <a:srcRect l="20094" t="7698" r="24532" b="12897"/>
            <a:stretch/>
          </p:blipFill>
          <p:spPr>
            <a:xfrm>
              <a:off x="3851361" y="1854558"/>
              <a:ext cx="4408221" cy="4511728"/>
            </a:xfrm>
            <a:prstGeom prst="ellipse">
              <a:avLst/>
            </a:prstGeom>
          </p:spPr>
        </p:pic>
        <p:sp>
          <p:nvSpPr>
            <p:cNvPr id="15" name="TextBox 14">
              <a:extLst>
                <a:ext uri="{FF2B5EF4-FFF2-40B4-BE49-F238E27FC236}">
                  <a16:creationId xmlns:a16="http://schemas.microsoft.com/office/drawing/2014/main" id="{1B642F73-4960-D645-9FCD-898A2E86B4F3}"/>
                </a:ext>
              </a:extLst>
            </p:cNvPr>
            <p:cNvSpPr txBox="1"/>
            <p:nvPr/>
          </p:nvSpPr>
          <p:spPr>
            <a:xfrm>
              <a:off x="5082160" y="2562896"/>
              <a:ext cx="2954255" cy="2862322"/>
            </a:xfrm>
            <a:prstGeom prst="rect">
              <a:avLst/>
            </a:prstGeom>
            <a:noFill/>
          </p:spPr>
          <p:txBody>
            <a:bodyPr wrap="square" rtlCol="0">
              <a:spAutoFit/>
            </a:bodyPr>
            <a:lstStyle/>
            <a:p>
              <a:r>
                <a:rPr lang="en-US" sz="3600" b="1" dirty="0">
                  <a:solidFill>
                    <a:schemeClr val="accent1"/>
                  </a:solidFill>
                  <a:latin typeface="+mj-lt"/>
                </a:rPr>
                <a:t>S</a:t>
              </a:r>
              <a:r>
                <a:rPr lang="en-US" sz="3600" dirty="0">
                  <a:solidFill>
                    <a:schemeClr val="accent1"/>
                  </a:solidFill>
                  <a:latin typeface="+mj-lt"/>
                </a:rPr>
                <a:t>tatus</a:t>
              </a:r>
            </a:p>
            <a:p>
              <a:r>
                <a:rPr lang="en-US" sz="3600" b="1" dirty="0">
                  <a:solidFill>
                    <a:schemeClr val="accent1"/>
                  </a:solidFill>
                  <a:latin typeface="+mj-lt"/>
                </a:rPr>
                <a:t>C</a:t>
              </a:r>
              <a:r>
                <a:rPr lang="en-US" sz="3600" dirty="0">
                  <a:solidFill>
                    <a:schemeClr val="accent1"/>
                  </a:solidFill>
                  <a:latin typeface="+mj-lt"/>
                </a:rPr>
                <a:t>ertainty</a:t>
              </a:r>
            </a:p>
            <a:p>
              <a:r>
                <a:rPr lang="en-US" sz="3600" b="1" dirty="0">
                  <a:solidFill>
                    <a:schemeClr val="accent1"/>
                  </a:solidFill>
                  <a:latin typeface="+mj-lt"/>
                </a:rPr>
                <a:t>A</a:t>
              </a:r>
              <a:r>
                <a:rPr lang="en-US" sz="3600" dirty="0">
                  <a:solidFill>
                    <a:schemeClr val="accent1"/>
                  </a:solidFill>
                  <a:latin typeface="+mj-lt"/>
                </a:rPr>
                <a:t>utonomy</a:t>
              </a:r>
            </a:p>
            <a:p>
              <a:r>
                <a:rPr lang="en-US" sz="3600" b="1" dirty="0">
                  <a:solidFill>
                    <a:schemeClr val="accent1"/>
                  </a:solidFill>
                  <a:latin typeface="+mj-lt"/>
                </a:rPr>
                <a:t>R</a:t>
              </a:r>
              <a:r>
                <a:rPr lang="en-US" sz="3600" dirty="0">
                  <a:solidFill>
                    <a:schemeClr val="accent1"/>
                  </a:solidFill>
                  <a:latin typeface="+mj-lt"/>
                </a:rPr>
                <a:t>elatedness</a:t>
              </a:r>
            </a:p>
            <a:p>
              <a:r>
                <a:rPr lang="en-US" sz="3600" b="1" dirty="0">
                  <a:solidFill>
                    <a:schemeClr val="accent1"/>
                  </a:solidFill>
                  <a:latin typeface="+mj-lt"/>
                </a:rPr>
                <a:t>F</a:t>
              </a:r>
              <a:r>
                <a:rPr lang="en-US" sz="3600" dirty="0">
                  <a:solidFill>
                    <a:schemeClr val="accent1"/>
                  </a:solidFill>
                  <a:latin typeface="+mj-lt"/>
                </a:rPr>
                <a:t>airness</a:t>
              </a:r>
            </a:p>
          </p:txBody>
        </p:sp>
      </p:grpSp>
      <p:sp>
        <p:nvSpPr>
          <p:cNvPr id="16" name="TextBox 15">
            <a:extLst>
              <a:ext uri="{FF2B5EF4-FFF2-40B4-BE49-F238E27FC236}">
                <a16:creationId xmlns:a16="http://schemas.microsoft.com/office/drawing/2014/main" id="{334078CA-7591-CB4D-8D67-868DFF1C0B8D}"/>
              </a:ext>
            </a:extLst>
          </p:cNvPr>
          <p:cNvSpPr txBox="1"/>
          <p:nvPr/>
        </p:nvSpPr>
        <p:spPr>
          <a:xfrm>
            <a:off x="1335394" y="3717388"/>
            <a:ext cx="2054473" cy="707886"/>
          </a:xfrm>
          <a:prstGeom prst="rect">
            <a:avLst/>
          </a:prstGeom>
          <a:noFill/>
        </p:spPr>
        <p:txBody>
          <a:bodyPr wrap="none" rtlCol="0">
            <a:spAutoFit/>
          </a:bodyPr>
          <a:lstStyle/>
          <a:p>
            <a:r>
              <a:rPr lang="en-US" sz="2000" dirty="0">
                <a:solidFill>
                  <a:srgbClr val="F69E1C"/>
                </a:solidFill>
                <a:latin typeface="+mj-lt"/>
              </a:rPr>
              <a:t>AWAY</a:t>
            </a:r>
          </a:p>
          <a:p>
            <a:r>
              <a:rPr lang="en-US" sz="2000" dirty="0">
                <a:solidFill>
                  <a:schemeClr val="bg1"/>
                </a:solidFill>
                <a:latin typeface="+mj-lt"/>
              </a:rPr>
              <a:t>Threat Response</a:t>
            </a:r>
          </a:p>
        </p:txBody>
      </p:sp>
      <p:sp>
        <p:nvSpPr>
          <p:cNvPr id="18" name="TextBox 17">
            <a:extLst>
              <a:ext uri="{FF2B5EF4-FFF2-40B4-BE49-F238E27FC236}">
                <a16:creationId xmlns:a16="http://schemas.microsoft.com/office/drawing/2014/main" id="{D5E908AA-72ED-6543-8DCB-9A8C2A8BF36A}"/>
              </a:ext>
            </a:extLst>
          </p:cNvPr>
          <p:cNvSpPr txBox="1"/>
          <p:nvPr/>
        </p:nvSpPr>
        <p:spPr>
          <a:xfrm>
            <a:off x="8850856" y="3717388"/>
            <a:ext cx="2279791" cy="707886"/>
          </a:xfrm>
          <a:prstGeom prst="rect">
            <a:avLst/>
          </a:prstGeom>
          <a:noFill/>
        </p:spPr>
        <p:txBody>
          <a:bodyPr wrap="none" rtlCol="0">
            <a:spAutoFit/>
          </a:bodyPr>
          <a:lstStyle/>
          <a:p>
            <a:r>
              <a:rPr lang="en-US" sz="2000" dirty="0">
                <a:solidFill>
                  <a:srgbClr val="F69E1C"/>
                </a:solidFill>
                <a:latin typeface="+mj-lt"/>
              </a:rPr>
              <a:t>TOWARDS</a:t>
            </a:r>
          </a:p>
          <a:p>
            <a:r>
              <a:rPr lang="en-US" sz="2000" dirty="0">
                <a:solidFill>
                  <a:schemeClr val="bg1"/>
                </a:solidFill>
                <a:latin typeface="+mj-lt"/>
              </a:rPr>
              <a:t>Rewards Response</a:t>
            </a:r>
          </a:p>
        </p:txBody>
      </p:sp>
    </p:spTree>
    <p:extLst>
      <p:ext uri="{BB962C8B-B14F-4D97-AF65-F5344CB8AC3E}">
        <p14:creationId xmlns:p14="http://schemas.microsoft.com/office/powerpoint/2010/main" val="3756385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A39888CB-BC7A-4EFC-BE27-D2FC90459E4E}"/>
              </a:ext>
            </a:extLst>
          </p:cNvPr>
          <p:cNvSpPr>
            <a:spLocks noGrp="1"/>
          </p:cNvSpPr>
          <p:nvPr>
            <p:ph type="sldNum" sz="quarter" idx="4"/>
          </p:nvPr>
        </p:nvSpPr>
        <p:spPr>
          <a:xfrm>
            <a:off x="11006051" y="6356353"/>
            <a:ext cx="728749" cy="354560"/>
          </a:xfrm>
          <a:prstGeom prst="rect">
            <a:avLst/>
          </a:prstGeom>
        </p:spPr>
        <p:txBody>
          <a:bodyPr vert="horz" lIns="91440" tIns="45720" rIns="91440" bIns="45720" rtlCol="0" anchor="ctr"/>
          <a:lstStyle>
            <a:lvl1pPr algn="r">
              <a:defRPr sz="900">
                <a:solidFill>
                  <a:schemeClr val="accent4"/>
                </a:solidFill>
              </a:defRPr>
            </a:lvl1pPr>
          </a:lstStyle>
          <a:p>
            <a:fld id="{519984A3-B787-41D2-82FB-8291F3F449E5}" type="slidenum">
              <a:rPr lang="en-US" smtClean="0"/>
              <a:pPr/>
              <a:t>10</a:t>
            </a:fld>
            <a:endParaRPr lang="en-US" dirty="0"/>
          </a:p>
        </p:txBody>
      </p:sp>
      <p:sp>
        <p:nvSpPr>
          <p:cNvPr id="4" name="Footer Placeholder 4">
            <a:extLst>
              <a:ext uri="{FF2B5EF4-FFF2-40B4-BE49-F238E27FC236}">
                <a16:creationId xmlns:a16="http://schemas.microsoft.com/office/drawing/2014/main" id="{3B660437-1282-44FD-AEF8-A75F80DA743E}"/>
              </a:ext>
            </a:extLst>
          </p:cNvPr>
          <p:cNvSpPr>
            <a:spLocks noGrp="1"/>
          </p:cNvSpPr>
          <p:nvPr>
            <p:ph type="ftr" sz="quarter" idx="3"/>
          </p:nvPr>
        </p:nvSpPr>
        <p:spPr>
          <a:xfrm>
            <a:off x="457200" y="6366285"/>
            <a:ext cx="2369127" cy="354560"/>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en-US" dirty="0"/>
              <a:t>Copyrights © 2021. Calyx. All rights reserved.</a:t>
            </a:r>
          </a:p>
        </p:txBody>
      </p:sp>
      <p:sp>
        <p:nvSpPr>
          <p:cNvPr id="5" name="Parallelogram 4">
            <a:extLst>
              <a:ext uri="{FF2B5EF4-FFF2-40B4-BE49-F238E27FC236}">
                <a16:creationId xmlns:a16="http://schemas.microsoft.com/office/drawing/2014/main" id="{E34FB055-B22F-5B4B-9BBC-16758637C1E9}"/>
              </a:ext>
            </a:extLst>
          </p:cNvPr>
          <p:cNvSpPr/>
          <p:nvPr/>
        </p:nvSpPr>
        <p:spPr>
          <a:xfrm flipH="1">
            <a:off x="74697" y="11505"/>
            <a:ext cx="5723759" cy="906549"/>
          </a:xfrm>
          <a:prstGeom prst="parallelogram">
            <a:avLst/>
          </a:prstGeom>
          <a:solidFill>
            <a:srgbClr val="F69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2">
            <a:extLst>
              <a:ext uri="{FF2B5EF4-FFF2-40B4-BE49-F238E27FC236}">
                <a16:creationId xmlns:a16="http://schemas.microsoft.com/office/drawing/2014/main" id="{98079980-6F6E-F24E-AFB9-978D7AB2DBA5}"/>
              </a:ext>
            </a:extLst>
          </p:cNvPr>
          <p:cNvSpPr txBox="1">
            <a:spLocks/>
          </p:cNvSpPr>
          <p:nvPr/>
        </p:nvSpPr>
        <p:spPr>
          <a:xfrm>
            <a:off x="239590" y="112148"/>
            <a:ext cx="11277600" cy="495300"/>
          </a:xfrm>
          <a:prstGeom prst="rect">
            <a:avLst/>
          </a:prstGeom>
        </p:spPr>
        <p:txBody>
          <a:bodyPr/>
          <a:lstStyle>
            <a:lvl1pPr algn="l" defTabSz="914400" rtl="0" eaLnBrk="1" latinLnBrk="0" hangingPunct="1">
              <a:lnSpc>
                <a:spcPct val="90000"/>
              </a:lnSpc>
              <a:spcBef>
                <a:spcPct val="0"/>
              </a:spcBef>
              <a:buNone/>
              <a:defRPr sz="2800" kern="1200">
                <a:solidFill>
                  <a:schemeClr val="accent2"/>
                </a:solidFill>
                <a:latin typeface="+mj-lt"/>
                <a:ea typeface="+mj-ea"/>
                <a:cs typeface="+mj-cs"/>
              </a:defRPr>
            </a:lvl1pPr>
          </a:lstStyle>
          <a:p>
            <a:r>
              <a:rPr lang="en-US" sz="5400" dirty="0"/>
              <a:t>Status</a:t>
            </a:r>
          </a:p>
        </p:txBody>
      </p:sp>
      <p:pic>
        <p:nvPicPr>
          <p:cNvPr id="1030" name="Picture 6" descr="A Closer Look at Richard Branson's Yacht Necker Belle">
            <a:extLst>
              <a:ext uri="{FF2B5EF4-FFF2-40B4-BE49-F238E27FC236}">
                <a16:creationId xmlns:a16="http://schemas.microsoft.com/office/drawing/2014/main" id="{B38EBAA5-0C5B-49F6-8B6C-536CA7B61A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8060" y="1270158"/>
            <a:ext cx="7675880" cy="4317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5070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A39888CB-BC7A-4EFC-BE27-D2FC90459E4E}"/>
              </a:ext>
            </a:extLst>
          </p:cNvPr>
          <p:cNvSpPr>
            <a:spLocks noGrp="1"/>
          </p:cNvSpPr>
          <p:nvPr>
            <p:ph type="sldNum" sz="quarter" idx="4"/>
          </p:nvPr>
        </p:nvSpPr>
        <p:spPr>
          <a:xfrm>
            <a:off x="11006051" y="6356353"/>
            <a:ext cx="728749" cy="354560"/>
          </a:xfrm>
          <a:prstGeom prst="rect">
            <a:avLst/>
          </a:prstGeom>
        </p:spPr>
        <p:txBody>
          <a:bodyPr vert="horz" lIns="91440" tIns="45720" rIns="91440" bIns="45720" rtlCol="0" anchor="ctr"/>
          <a:lstStyle>
            <a:lvl1pPr algn="r">
              <a:defRPr sz="900">
                <a:solidFill>
                  <a:schemeClr val="accent4"/>
                </a:solidFill>
              </a:defRPr>
            </a:lvl1pPr>
          </a:lstStyle>
          <a:p>
            <a:fld id="{519984A3-B787-41D2-82FB-8291F3F449E5}" type="slidenum">
              <a:rPr lang="en-US" smtClean="0"/>
              <a:pPr/>
              <a:t>11</a:t>
            </a:fld>
            <a:endParaRPr lang="en-US" dirty="0"/>
          </a:p>
        </p:txBody>
      </p:sp>
      <p:sp>
        <p:nvSpPr>
          <p:cNvPr id="4" name="Footer Placeholder 4">
            <a:extLst>
              <a:ext uri="{FF2B5EF4-FFF2-40B4-BE49-F238E27FC236}">
                <a16:creationId xmlns:a16="http://schemas.microsoft.com/office/drawing/2014/main" id="{3B660437-1282-44FD-AEF8-A75F80DA743E}"/>
              </a:ext>
            </a:extLst>
          </p:cNvPr>
          <p:cNvSpPr>
            <a:spLocks noGrp="1"/>
          </p:cNvSpPr>
          <p:nvPr>
            <p:ph type="ftr" sz="quarter" idx="3"/>
          </p:nvPr>
        </p:nvSpPr>
        <p:spPr>
          <a:xfrm>
            <a:off x="457200" y="6366285"/>
            <a:ext cx="2369127" cy="354560"/>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en-US" dirty="0"/>
              <a:t>Copyrights © 2021. Calyx. All rights reserved.</a:t>
            </a:r>
          </a:p>
        </p:txBody>
      </p:sp>
      <p:pic>
        <p:nvPicPr>
          <p:cNvPr id="2050" name="Picture 2" descr="Examples of Certainty Phrases (Page 1) - Line.17QQ.com">
            <a:extLst>
              <a:ext uri="{FF2B5EF4-FFF2-40B4-BE49-F238E27FC236}">
                <a16:creationId xmlns:a16="http://schemas.microsoft.com/office/drawing/2014/main" id="{51574C9B-1ECC-4049-AE5E-15284721BD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1600" y="222366"/>
            <a:ext cx="6969760" cy="6019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67066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A39888CB-BC7A-4EFC-BE27-D2FC90459E4E}"/>
              </a:ext>
            </a:extLst>
          </p:cNvPr>
          <p:cNvSpPr>
            <a:spLocks noGrp="1"/>
          </p:cNvSpPr>
          <p:nvPr>
            <p:ph type="sldNum" sz="quarter" idx="4"/>
          </p:nvPr>
        </p:nvSpPr>
        <p:spPr>
          <a:xfrm>
            <a:off x="11006051" y="6356353"/>
            <a:ext cx="728749" cy="354560"/>
          </a:xfrm>
          <a:prstGeom prst="rect">
            <a:avLst/>
          </a:prstGeom>
        </p:spPr>
        <p:txBody>
          <a:bodyPr vert="horz" lIns="91440" tIns="45720" rIns="91440" bIns="45720" rtlCol="0" anchor="ctr"/>
          <a:lstStyle>
            <a:lvl1pPr algn="r">
              <a:defRPr sz="900">
                <a:solidFill>
                  <a:schemeClr val="accent4"/>
                </a:solidFill>
              </a:defRPr>
            </a:lvl1pPr>
          </a:lstStyle>
          <a:p>
            <a:fld id="{519984A3-B787-41D2-82FB-8291F3F449E5}" type="slidenum">
              <a:rPr lang="en-US" smtClean="0"/>
              <a:pPr/>
              <a:t>12</a:t>
            </a:fld>
            <a:endParaRPr lang="en-US" dirty="0"/>
          </a:p>
        </p:txBody>
      </p:sp>
      <p:sp>
        <p:nvSpPr>
          <p:cNvPr id="4" name="Footer Placeholder 4">
            <a:extLst>
              <a:ext uri="{FF2B5EF4-FFF2-40B4-BE49-F238E27FC236}">
                <a16:creationId xmlns:a16="http://schemas.microsoft.com/office/drawing/2014/main" id="{3B660437-1282-44FD-AEF8-A75F80DA743E}"/>
              </a:ext>
            </a:extLst>
          </p:cNvPr>
          <p:cNvSpPr>
            <a:spLocks noGrp="1"/>
          </p:cNvSpPr>
          <p:nvPr>
            <p:ph type="ftr" sz="quarter" idx="3"/>
          </p:nvPr>
        </p:nvSpPr>
        <p:spPr>
          <a:xfrm>
            <a:off x="457200" y="6366285"/>
            <a:ext cx="2369127" cy="354560"/>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en-US" dirty="0"/>
              <a:t>Copyrights © 2021. Calyx. All rights reserved.</a:t>
            </a:r>
          </a:p>
        </p:txBody>
      </p:sp>
      <p:sp>
        <p:nvSpPr>
          <p:cNvPr id="5" name="Parallelogram 4">
            <a:extLst>
              <a:ext uri="{FF2B5EF4-FFF2-40B4-BE49-F238E27FC236}">
                <a16:creationId xmlns:a16="http://schemas.microsoft.com/office/drawing/2014/main" id="{E34FB055-B22F-5B4B-9BBC-16758637C1E9}"/>
              </a:ext>
            </a:extLst>
          </p:cNvPr>
          <p:cNvSpPr/>
          <p:nvPr/>
        </p:nvSpPr>
        <p:spPr>
          <a:xfrm flipH="1">
            <a:off x="74697" y="113105"/>
            <a:ext cx="5723759" cy="906549"/>
          </a:xfrm>
          <a:prstGeom prst="parallelogram">
            <a:avLst/>
          </a:prstGeom>
          <a:solidFill>
            <a:srgbClr val="F69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2">
            <a:extLst>
              <a:ext uri="{FF2B5EF4-FFF2-40B4-BE49-F238E27FC236}">
                <a16:creationId xmlns:a16="http://schemas.microsoft.com/office/drawing/2014/main" id="{98079980-6F6E-F24E-AFB9-978D7AB2DBA5}"/>
              </a:ext>
            </a:extLst>
          </p:cNvPr>
          <p:cNvSpPr txBox="1">
            <a:spLocks/>
          </p:cNvSpPr>
          <p:nvPr/>
        </p:nvSpPr>
        <p:spPr>
          <a:xfrm>
            <a:off x="239590" y="112148"/>
            <a:ext cx="11277600" cy="495300"/>
          </a:xfrm>
          <a:prstGeom prst="rect">
            <a:avLst/>
          </a:prstGeom>
        </p:spPr>
        <p:txBody>
          <a:bodyPr/>
          <a:lstStyle>
            <a:lvl1pPr algn="l" defTabSz="914400" rtl="0" eaLnBrk="1" latinLnBrk="0" hangingPunct="1">
              <a:lnSpc>
                <a:spcPct val="90000"/>
              </a:lnSpc>
              <a:spcBef>
                <a:spcPct val="0"/>
              </a:spcBef>
              <a:buNone/>
              <a:defRPr sz="2800" kern="1200">
                <a:solidFill>
                  <a:schemeClr val="accent2"/>
                </a:solidFill>
                <a:latin typeface="+mj-lt"/>
                <a:ea typeface="+mj-ea"/>
                <a:cs typeface="+mj-cs"/>
              </a:defRPr>
            </a:lvl1pPr>
          </a:lstStyle>
          <a:p>
            <a:r>
              <a:rPr lang="en-US" sz="5400" dirty="0"/>
              <a:t>Autonomy</a:t>
            </a:r>
          </a:p>
        </p:txBody>
      </p:sp>
      <p:pic>
        <p:nvPicPr>
          <p:cNvPr id="1026" name="Picture 2" descr="When Is the Best Time to See the Eagles in Red Wing, MN? - St. James Hotel">
            <a:extLst>
              <a:ext uri="{FF2B5EF4-FFF2-40B4-BE49-F238E27FC236}">
                <a16:creationId xmlns:a16="http://schemas.microsoft.com/office/drawing/2014/main" id="{357C614D-0DA9-4C50-AC34-D47F4BC06A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6327" y="1172198"/>
            <a:ext cx="6197600" cy="46661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7109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A39888CB-BC7A-4EFC-BE27-D2FC90459E4E}"/>
              </a:ext>
            </a:extLst>
          </p:cNvPr>
          <p:cNvSpPr>
            <a:spLocks noGrp="1"/>
          </p:cNvSpPr>
          <p:nvPr>
            <p:ph type="sldNum" sz="quarter" idx="4"/>
          </p:nvPr>
        </p:nvSpPr>
        <p:spPr>
          <a:xfrm>
            <a:off x="11006051" y="6356353"/>
            <a:ext cx="728749" cy="354560"/>
          </a:xfrm>
          <a:prstGeom prst="rect">
            <a:avLst/>
          </a:prstGeom>
        </p:spPr>
        <p:txBody>
          <a:bodyPr vert="horz" lIns="91440" tIns="45720" rIns="91440" bIns="45720" rtlCol="0" anchor="ctr"/>
          <a:lstStyle>
            <a:lvl1pPr algn="r">
              <a:defRPr sz="900">
                <a:solidFill>
                  <a:schemeClr val="accent4"/>
                </a:solidFill>
              </a:defRPr>
            </a:lvl1pPr>
          </a:lstStyle>
          <a:p>
            <a:fld id="{519984A3-B787-41D2-82FB-8291F3F449E5}" type="slidenum">
              <a:rPr lang="en-US" smtClean="0"/>
              <a:pPr/>
              <a:t>13</a:t>
            </a:fld>
            <a:endParaRPr lang="en-US" dirty="0"/>
          </a:p>
        </p:txBody>
      </p:sp>
      <p:sp>
        <p:nvSpPr>
          <p:cNvPr id="4" name="Footer Placeholder 4">
            <a:extLst>
              <a:ext uri="{FF2B5EF4-FFF2-40B4-BE49-F238E27FC236}">
                <a16:creationId xmlns:a16="http://schemas.microsoft.com/office/drawing/2014/main" id="{3B660437-1282-44FD-AEF8-A75F80DA743E}"/>
              </a:ext>
            </a:extLst>
          </p:cNvPr>
          <p:cNvSpPr>
            <a:spLocks noGrp="1"/>
          </p:cNvSpPr>
          <p:nvPr>
            <p:ph type="ftr" sz="quarter" idx="3"/>
          </p:nvPr>
        </p:nvSpPr>
        <p:spPr>
          <a:xfrm>
            <a:off x="457200" y="6366285"/>
            <a:ext cx="2369127" cy="354560"/>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en-US" dirty="0"/>
              <a:t>Copyrights © 2021. Calyx. All rights reserved.</a:t>
            </a:r>
          </a:p>
        </p:txBody>
      </p:sp>
      <p:sp>
        <p:nvSpPr>
          <p:cNvPr id="5" name="Parallelogram 4">
            <a:extLst>
              <a:ext uri="{FF2B5EF4-FFF2-40B4-BE49-F238E27FC236}">
                <a16:creationId xmlns:a16="http://schemas.microsoft.com/office/drawing/2014/main" id="{E34FB055-B22F-5B4B-9BBC-16758637C1E9}"/>
              </a:ext>
            </a:extLst>
          </p:cNvPr>
          <p:cNvSpPr/>
          <p:nvPr/>
        </p:nvSpPr>
        <p:spPr>
          <a:xfrm flipH="1">
            <a:off x="74697" y="113105"/>
            <a:ext cx="5723759" cy="906549"/>
          </a:xfrm>
          <a:prstGeom prst="parallelogram">
            <a:avLst/>
          </a:prstGeom>
          <a:solidFill>
            <a:srgbClr val="F69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2">
            <a:extLst>
              <a:ext uri="{FF2B5EF4-FFF2-40B4-BE49-F238E27FC236}">
                <a16:creationId xmlns:a16="http://schemas.microsoft.com/office/drawing/2014/main" id="{98079980-6F6E-F24E-AFB9-978D7AB2DBA5}"/>
              </a:ext>
            </a:extLst>
          </p:cNvPr>
          <p:cNvSpPr txBox="1">
            <a:spLocks/>
          </p:cNvSpPr>
          <p:nvPr/>
        </p:nvSpPr>
        <p:spPr>
          <a:xfrm>
            <a:off x="239590" y="112148"/>
            <a:ext cx="11277600" cy="495300"/>
          </a:xfrm>
          <a:prstGeom prst="rect">
            <a:avLst/>
          </a:prstGeom>
        </p:spPr>
        <p:txBody>
          <a:bodyPr/>
          <a:lstStyle>
            <a:lvl1pPr algn="l" defTabSz="914400" rtl="0" eaLnBrk="1" latinLnBrk="0" hangingPunct="1">
              <a:lnSpc>
                <a:spcPct val="90000"/>
              </a:lnSpc>
              <a:spcBef>
                <a:spcPct val="0"/>
              </a:spcBef>
              <a:buNone/>
              <a:defRPr sz="2800" kern="1200">
                <a:solidFill>
                  <a:schemeClr val="accent2"/>
                </a:solidFill>
                <a:latin typeface="+mj-lt"/>
                <a:ea typeface="+mj-ea"/>
                <a:cs typeface="+mj-cs"/>
              </a:defRPr>
            </a:lvl1pPr>
          </a:lstStyle>
          <a:p>
            <a:r>
              <a:rPr lang="en-US" sz="5400" dirty="0"/>
              <a:t>Relatedness</a:t>
            </a:r>
          </a:p>
        </p:txBody>
      </p:sp>
      <p:pic>
        <p:nvPicPr>
          <p:cNvPr id="3074" name="Picture 2" descr="The Unsatisfiable Yankees Fan is needed more now than ever">
            <a:extLst>
              <a:ext uri="{FF2B5EF4-FFF2-40B4-BE49-F238E27FC236}">
                <a16:creationId xmlns:a16="http://schemas.microsoft.com/office/drawing/2014/main" id="{9A3C5BE1-1F0A-40BB-9998-1E699C74BC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680" y="1079625"/>
            <a:ext cx="7305040" cy="4874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34530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A39888CB-BC7A-4EFC-BE27-D2FC90459E4E}"/>
              </a:ext>
            </a:extLst>
          </p:cNvPr>
          <p:cNvSpPr>
            <a:spLocks noGrp="1"/>
          </p:cNvSpPr>
          <p:nvPr>
            <p:ph type="sldNum" sz="quarter" idx="4"/>
          </p:nvPr>
        </p:nvSpPr>
        <p:spPr>
          <a:xfrm>
            <a:off x="11006051" y="6356353"/>
            <a:ext cx="728749" cy="354560"/>
          </a:xfrm>
          <a:prstGeom prst="rect">
            <a:avLst/>
          </a:prstGeom>
        </p:spPr>
        <p:txBody>
          <a:bodyPr vert="horz" lIns="91440" tIns="45720" rIns="91440" bIns="45720" rtlCol="0" anchor="ctr"/>
          <a:lstStyle>
            <a:lvl1pPr algn="r">
              <a:defRPr sz="900">
                <a:solidFill>
                  <a:schemeClr val="accent4"/>
                </a:solidFill>
              </a:defRPr>
            </a:lvl1pPr>
          </a:lstStyle>
          <a:p>
            <a:fld id="{519984A3-B787-41D2-82FB-8291F3F449E5}" type="slidenum">
              <a:rPr lang="en-US" smtClean="0"/>
              <a:pPr/>
              <a:t>14</a:t>
            </a:fld>
            <a:endParaRPr lang="en-US" dirty="0"/>
          </a:p>
        </p:txBody>
      </p:sp>
      <p:sp>
        <p:nvSpPr>
          <p:cNvPr id="4" name="Footer Placeholder 4">
            <a:extLst>
              <a:ext uri="{FF2B5EF4-FFF2-40B4-BE49-F238E27FC236}">
                <a16:creationId xmlns:a16="http://schemas.microsoft.com/office/drawing/2014/main" id="{3B660437-1282-44FD-AEF8-A75F80DA743E}"/>
              </a:ext>
            </a:extLst>
          </p:cNvPr>
          <p:cNvSpPr>
            <a:spLocks noGrp="1"/>
          </p:cNvSpPr>
          <p:nvPr>
            <p:ph type="ftr" sz="quarter" idx="3"/>
          </p:nvPr>
        </p:nvSpPr>
        <p:spPr>
          <a:xfrm>
            <a:off x="457200" y="6366285"/>
            <a:ext cx="2369127" cy="354560"/>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en-US" dirty="0"/>
              <a:t>Copyrights © 2021. Calyx. All rights reserved.</a:t>
            </a:r>
          </a:p>
        </p:txBody>
      </p:sp>
      <p:pic>
        <p:nvPicPr>
          <p:cNvPr id="4098" name="Picture 2" descr="TOP 25 FAIRNESS QUOTES (of 517) | A-Z Quotes">
            <a:extLst>
              <a:ext uri="{FF2B5EF4-FFF2-40B4-BE49-F238E27FC236}">
                <a16:creationId xmlns:a16="http://schemas.microsoft.com/office/drawing/2014/main" id="{64332F05-BAF8-40A5-BC16-C20A34682A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3306" y="774441"/>
            <a:ext cx="10025388" cy="4721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1430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579C259A-321C-4991-9A43-41EC68504684}"/>
              </a:ext>
            </a:extLst>
          </p:cNvPr>
          <p:cNvSpPr>
            <a:spLocks noGrp="1"/>
          </p:cNvSpPr>
          <p:nvPr>
            <p:ph type="ftr" sz="quarter" idx="3"/>
          </p:nvPr>
        </p:nvSpPr>
        <p:spPr>
          <a:prstGeom prst="rect">
            <a:avLst/>
          </a:prstGeom>
        </p:spPr>
        <p:txBody>
          <a:bodyPr vert="horz" lIns="91440" tIns="45720" rIns="91440" bIns="45720" rtlCol="0" anchor="ctr"/>
          <a:lstStyle>
            <a:lvl1pPr algn="l">
              <a:defRPr sz="900">
                <a:solidFill>
                  <a:schemeClr val="bg1">
                    <a:lumMod val="50000"/>
                  </a:schemeClr>
                </a:solidFill>
              </a:defRPr>
            </a:lvl1pPr>
          </a:lstStyle>
          <a:p>
            <a:r>
              <a:rPr lang="en-US" dirty="0"/>
              <a:t>Copyrights © 2021. Calyx. All rights reserved.</a:t>
            </a:r>
          </a:p>
        </p:txBody>
      </p:sp>
      <p:sp>
        <p:nvSpPr>
          <p:cNvPr id="3" name="Slide Number Placeholder 5">
            <a:extLst>
              <a:ext uri="{FF2B5EF4-FFF2-40B4-BE49-F238E27FC236}">
                <a16:creationId xmlns:a16="http://schemas.microsoft.com/office/drawing/2014/main" id="{00E2BD7E-D85F-430D-B020-E61C837D5662}"/>
              </a:ext>
            </a:extLst>
          </p:cNvPr>
          <p:cNvSpPr>
            <a:spLocks noGrp="1"/>
          </p:cNvSpPr>
          <p:nvPr>
            <p:ph type="sldNum" sz="quarter" idx="4"/>
          </p:nvPr>
        </p:nvSpPr>
        <p:spPr>
          <a:prstGeom prst="rect">
            <a:avLst/>
          </a:prstGeom>
        </p:spPr>
        <p:txBody>
          <a:bodyPr vert="horz" lIns="91440" tIns="45720" rIns="91440" bIns="45720" rtlCol="0" anchor="ctr"/>
          <a:lstStyle>
            <a:lvl1pPr algn="r">
              <a:defRPr sz="900">
                <a:solidFill>
                  <a:schemeClr val="accent4"/>
                </a:solidFill>
              </a:defRPr>
            </a:lvl1pPr>
          </a:lstStyle>
          <a:p>
            <a:fld id="{519984A3-B787-41D2-82FB-8291F3F449E5}" type="slidenum">
              <a:rPr lang="en-US" smtClean="0"/>
              <a:pPr/>
              <a:t>15</a:t>
            </a:fld>
            <a:endParaRPr lang="en-US" dirty="0"/>
          </a:p>
        </p:txBody>
      </p:sp>
      <p:sp>
        <p:nvSpPr>
          <p:cNvPr id="11" name="Parallelogram 10">
            <a:extLst>
              <a:ext uri="{FF2B5EF4-FFF2-40B4-BE49-F238E27FC236}">
                <a16:creationId xmlns:a16="http://schemas.microsoft.com/office/drawing/2014/main" id="{2BA6D10D-A64B-E649-A023-A9267150C9F8}"/>
              </a:ext>
            </a:extLst>
          </p:cNvPr>
          <p:cNvSpPr/>
          <p:nvPr/>
        </p:nvSpPr>
        <p:spPr>
          <a:xfrm flipH="1">
            <a:off x="80141" y="21198"/>
            <a:ext cx="5723759" cy="677200"/>
          </a:xfrm>
          <a:prstGeom prst="parallelogram">
            <a:avLst/>
          </a:prstGeom>
          <a:solidFill>
            <a:srgbClr val="F69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2">
            <a:extLst>
              <a:ext uri="{FF2B5EF4-FFF2-40B4-BE49-F238E27FC236}">
                <a16:creationId xmlns:a16="http://schemas.microsoft.com/office/drawing/2014/main" id="{C4CB0400-1509-034A-BE77-31F06E12FD37}"/>
              </a:ext>
            </a:extLst>
          </p:cNvPr>
          <p:cNvSpPr txBox="1">
            <a:spLocks/>
          </p:cNvSpPr>
          <p:nvPr/>
        </p:nvSpPr>
        <p:spPr>
          <a:xfrm>
            <a:off x="239590" y="112148"/>
            <a:ext cx="11277600" cy="495300"/>
          </a:xfrm>
          <a:prstGeom prst="rect">
            <a:avLst/>
          </a:prstGeom>
        </p:spPr>
        <p:txBody>
          <a:bodyPr/>
          <a:lstStyle>
            <a:lvl1pPr algn="l" defTabSz="914400" rtl="0" eaLnBrk="1" latinLnBrk="0" hangingPunct="1">
              <a:lnSpc>
                <a:spcPct val="90000"/>
              </a:lnSpc>
              <a:spcBef>
                <a:spcPct val="0"/>
              </a:spcBef>
              <a:buNone/>
              <a:defRPr sz="2800" kern="1200">
                <a:solidFill>
                  <a:schemeClr val="accent2"/>
                </a:solidFill>
                <a:latin typeface="+mj-lt"/>
                <a:ea typeface="+mj-ea"/>
                <a:cs typeface="+mj-cs"/>
              </a:defRPr>
            </a:lvl1pPr>
          </a:lstStyle>
          <a:p>
            <a:r>
              <a:rPr lang="en-US" dirty="0"/>
              <a:t>Status Threats are Memorable</a:t>
            </a:r>
          </a:p>
        </p:txBody>
      </p:sp>
      <p:pic>
        <p:nvPicPr>
          <p:cNvPr id="14" name="Picture 13">
            <a:extLst>
              <a:ext uri="{FF2B5EF4-FFF2-40B4-BE49-F238E27FC236}">
                <a16:creationId xmlns:a16="http://schemas.microsoft.com/office/drawing/2014/main" id="{5D04B058-C0BA-584E-81AD-93E0B036C7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72002"/>
            <a:ext cx="6388100" cy="4559300"/>
          </a:xfrm>
          <a:prstGeom prst="rect">
            <a:avLst/>
          </a:prstGeom>
        </p:spPr>
      </p:pic>
      <p:pic>
        <p:nvPicPr>
          <p:cNvPr id="18" name="Picture 17">
            <a:extLst>
              <a:ext uri="{FF2B5EF4-FFF2-40B4-BE49-F238E27FC236}">
                <a16:creationId xmlns:a16="http://schemas.microsoft.com/office/drawing/2014/main" id="{AB684791-FE5A-DD40-A83D-89B42A5327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03900" y="1272002"/>
            <a:ext cx="6388100" cy="4559300"/>
          </a:xfrm>
          <a:prstGeom prst="rect">
            <a:avLst/>
          </a:prstGeom>
        </p:spPr>
      </p:pic>
      <p:cxnSp>
        <p:nvCxnSpPr>
          <p:cNvPr id="23" name="Straight Connector 22">
            <a:extLst>
              <a:ext uri="{FF2B5EF4-FFF2-40B4-BE49-F238E27FC236}">
                <a16:creationId xmlns:a16="http://schemas.microsoft.com/office/drawing/2014/main" id="{243249AB-A00A-1F44-871E-B5F5399AF3B6}"/>
              </a:ext>
            </a:extLst>
          </p:cNvPr>
          <p:cNvCxnSpPr>
            <a:cxnSpLocks/>
          </p:cNvCxnSpPr>
          <p:nvPr/>
        </p:nvCxnSpPr>
        <p:spPr>
          <a:xfrm>
            <a:off x="6096000" y="677200"/>
            <a:ext cx="0" cy="5259694"/>
          </a:xfrm>
          <a:prstGeom prst="line">
            <a:avLst/>
          </a:prstGeom>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3422AACC-539E-8B4D-8005-D4859D12983D}"/>
              </a:ext>
            </a:extLst>
          </p:cNvPr>
          <p:cNvSpPr txBox="1"/>
          <p:nvPr/>
        </p:nvSpPr>
        <p:spPr>
          <a:xfrm>
            <a:off x="1942858" y="1599141"/>
            <a:ext cx="2107885" cy="584775"/>
          </a:xfrm>
          <a:prstGeom prst="rect">
            <a:avLst/>
          </a:prstGeom>
          <a:noFill/>
        </p:spPr>
        <p:txBody>
          <a:bodyPr wrap="none" rtlCol="0">
            <a:spAutoFit/>
          </a:bodyPr>
          <a:lstStyle/>
          <a:p>
            <a:r>
              <a:rPr lang="en-US" sz="3200" dirty="0">
                <a:solidFill>
                  <a:srgbClr val="F69E1C"/>
                </a:solidFill>
                <a:latin typeface="+mj-lt"/>
              </a:rPr>
              <a:t>Social Pain</a:t>
            </a:r>
          </a:p>
        </p:txBody>
      </p:sp>
      <p:sp>
        <p:nvSpPr>
          <p:cNvPr id="25" name="TextBox 24">
            <a:extLst>
              <a:ext uri="{FF2B5EF4-FFF2-40B4-BE49-F238E27FC236}">
                <a16:creationId xmlns:a16="http://schemas.microsoft.com/office/drawing/2014/main" id="{C4D05A81-59B2-BC4A-AFA7-D49CFAEF1960}"/>
              </a:ext>
            </a:extLst>
          </p:cNvPr>
          <p:cNvSpPr txBox="1"/>
          <p:nvPr/>
        </p:nvSpPr>
        <p:spPr>
          <a:xfrm>
            <a:off x="7901705" y="1599141"/>
            <a:ext cx="2484591" cy="584775"/>
          </a:xfrm>
          <a:prstGeom prst="rect">
            <a:avLst/>
          </a:prstGeom>
          <a:noFill/>
        </p:spPr>
        <p:txBody>
          <a:bodyPr wrap="none" rtlCol="0">
            <a:spAutoFit/>
          </a:bodyPr>
          <a:lstStyle/>
          <a:p>
            <a:r>
              <a:rPr lang="en-US" sz="3200" dirty="0">
                <a:solidFill>
                  <a:srgbClr val="F69E1C"/>
                </a:solidFill>
                <a:latin typeface="+mj-lt"/>
              </a:rPr>
              <a:t>Physical Pain</a:t>
            </a:r>
          </a:p>
        </p:txBody>
      </p:sp>
    </p:spTree>
    <p:extLst>
      <p:ext uri="{BB962C8B-B14F-4D97-AF65-F5344CB8AC3E}">
        <p14:creationId xmlns:p14="http://schemas.microsoft.com/office/powerpoint/2010/main" val="2005322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4A494DDC-41B2-2C40-BA03-AE815E04CEF5}"/>
              </a:ext>
            </a:extLst>
          </p:cNvPr>
          <p:cNvSpPr>
            <a:spLocks noGrp="1"/>
          </p:cNvSpPr>
          <p:nvPr>
            <p:ph type="ftr" sz="quarter" idx="3"/>
          </p:nvPr>
        </p:nvSpPr>
        <p:spPr>
          <a:xfrm>
            <a:off x="457200" y="6366285"/>
            <a:ext cx="2369127" cy="354560"/>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en-US" dirty="0"/>
              <a:t>Copyrights © 2021. Calyx. All rights reserved.</a:t>
            </a:r>
          </a:p>
        </p:txBody>
      </p:sp>
      <p:sp>
        <p:nvSpPr>
          <p:cNvPr id="4" name="Parallelogram 3">
            <a:extLst>
              <a:ext uri="{FF2B5EF4-FFF2-40B4-BE49-F238E27FC236}">
                <a16:creationId xmlns:a16="http://schemas.microsoft.com/office/drawing/2014/main" id="{6A6EFA2C-F146-114D-8EFC-818292C314C4}"/>
              </a:ext>
            </a:extLst>
          </p:cNvPr>
          <p:cNvSpPr/>
          <p:nvPr/>
        </p:nvSpPr>
        <p:spPr>
          <a:xfrm flipH="1">
            <a:off x="-186559" y="0"/>
            <a:ext cx="5723759" cy="677200"/>
          </a:xfrm>
          <a:prstGeom prst="parallelogram">
            <a:avLst/>
          </a:prstGeom>
          <a:solidFill>
            <a:srgbClr val="F69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2">
            <a:extLst>
              <a:ext uri="{FF2B5EF4-FFF2-40B4-BE49-F238E27FC236}">
                <a16:creationId xmlns:a16="http://schemas.microsoft.com/office/drawing/2014/main" id="{B0FB6BBD-2FC7-D34A-A0C5-791C81C14F48}"/>
              </a:ext>
            </a:extLst>
          </p:cNvPr>
          <p:cNvSpPr txBox="1">
            <a:spLocks/>
          </p:cNvSpPr>
          <p:nvPr/>
        </p:nvSpPr>
        <p:spPr>
          <a:xfrm>
            <a:off x="239590" y="112148"/>
            <a:ext cx="11277600" cy="495300"/>
          </a:xfrm>
          <a:prstGeom prst="rect">
            <a:avLst/>
          </a:prstGeom>
        </p:spPr>
        <p:txBody>
          <a:bodyPr/>
          <a:lstStyle>
            <a:lvl1pPr algn="l" defTabSz="914400" rtl="0" eaLnBrk="1" latinLnBrk="0" hangingPunct="1">
              <a:lnSpc>
                <a:spcPct val="90000"/>
              </a:lnSpc>
              <a:spcBef>
                <a:spcPct val="0"/>
              </a:spcBef>
              <a:buNone/>
              <a:defRPr sz="2800" kern="1200">
                <a:solidFill>
                  <a:schemeClr val="accent2"/>
                </a:solidFill>
                <a:latin typeface="+mj-lt"/>
                <a:ea typeface="+mj-ea"/>
                <a:cs typeface="+mj-cs"/>
              </a:defRPr>
            </a:lvl1pPr>
          </a:lstStyle>
          <a:p>
            <a:r>
              <a:rPr lang="en-US" dirty="0"/>
              <a:t>The SCARF Model</a:t>
            </a:r>
          </a:p>
        </p:txBody>
      </p:sp>
      <p:sp>
        <p:nvSpPr>
          <p:cNvPr id="6" name="TextBox 5">
            <a:extLst>
              <a:ext uri="{FF2B5EF4-FFF2-40B4-BE49-F238E27FC236}">
                <a16:creationId xmlns:a16="http://schemas.microsoft.com/office/drawing/2014/main" id="{B82672AB-AF54-D147-9C24-D945AF229D91}"/>
              </a:ext>
            </a:extLst>
          </p:cNvPr>
          <p:cNvSpPr txBox="1"/>
          <p:nvPr/>
        </p:nvSpPr>
        <p:spPr>
          <a:xfrm>
            <a:off x="4223078" y="1071252"/>
            <a:ext cx="3664786" cy="584775"/>
          </a:xfrm>
          <a:prstGeom prst="rect">
            <a:avLst/>
          </a:prstGeom>
          <a:noFill/>
        </p:spPr>
        <p:txBody>
          <a:bodyPr wrap="none" rtlCol="0">
            <a:spAutoFit/>
          </a:bodyPr>
          <a:lstStyle/>
          <a:p>
            <a:r>
              <a:rPr lang="en-US" sz="3200" dirty="0">
                <a:solidFill>
                  <a:srgbClr val="F69E1C"/>
                </a:solidFill>
                <a:latin typeface="+mj-lt"/>
              </a:rPr>
              <a:t>Know Your Triggers</a:t>
            </a:r>
          </a:p>
        </p:txBody>
      </p:sp>
      <p:sp>
        <p:nvSpPr>
          <p:cNvPr id="10" name="Striped Right Arrow 9">
            <a:extLst>
              <a:ext uri="{FF2B5EF4-FFF2-40B4-BE49-F238E27FC236}">
                <a16:creationId xmlns:a16="http://schemas.microsoft.com/office/drawing/2014/main" id="{5F8A83FB-2792-684A-8F07-C72B533FE694}"/>
              </a:ext>
            </a:extLst>
          </p:cNvPr>
          <p:cNvSpPr/>
          <p:nvPr/>
        </p:nvSpPr>
        <p:spPr>
          <a:xfrm>
            <a:off x="8497910" y="3098978"/>
            <a:ext cx="3224011" cy="2044518"/>
          </a:xfrm>
          <a:prstGeom prst="stripedRightArrow">
            <a:avLst>
              <a:gd name="adj1" fmla="val 67638"/>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triped Right Arrow 13">
            <a:extLst>
              <a:ext uri="{FF2B5EF4-FFF2-40B4-BE49-F238E27FC236}">
                <a16:creationId xmlns:a16="http://schemas.microsoft.com/office/drawing/2014/main" id="{F14EB170-9A8F-C744-9650-C0910D09786A}"/>
              </a:ext>
            </a:extLst>
          </p:cNvPr>
          <p:cNvSpPr/>
          <p:nvPr/>
        </p:nvSpPr>
        <p:spPr>
          <a:xfrm flipH="1">
            <a:off x="470080" y="3098978"/>
            <a:ext cx="3224011" cy="2044518"/>
          </a:xfrm>
          <a:prstGeom prst="stripedRightArrow">
            <a:avLst>
              <a:gd name="adj1" fmla="val 67638"/>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B4CDC27A-3CFB-DE4B-9AB8-E70F6CE60CF7}"/>
              </a:ext>
            </a:extLst>
          </p:cNvPr>
          <p:cNvGrpSpPr/>
          <p:nvPr/>
        </p:nvGrpSpPr>
        <p:grpSpPr>
          <a:xfrm>
            <a:off x="3851361" y="1751526"/>
            <a:ext cx="4408221" cy="4511728"/>
            <a:chOff x="3851361" y="1854558"/>
            <a:chExt cx="4408221" cy="4511728"/>
          </a:xfrm>
        </p:grpSpPr>
        <p:pic>
          <p:nvPicPr>
            <p:cNvPr id="13" name="Picture 12">
              <a:extLst>
                <a:ext uri="{FF2B5EF4-FFF2-40B4-BE49-F238E27FC236}">
                  <a16:creationId xmlns:a16="http://schemas.microsoft.com/office/drawing/2014/main" id="{DCE1B2C0-807A-1844-9DAB-E2A35A55EC8E}"/>
                </a:ext>
              </a:extLst>
            </p:cNvPr>
            <p:cNvPicPr>
              <a:picLocks noChangeAspect="1"/>
            </p:cNvPicPr>
            <p:nvPr/>
          </p:nvPicPr>
          <p:blipFill rotWithShape="1">
            <a:blip r:embed="rId3">
              <a:extLst>
                <a:ext uri="{28A0092B-C50C-407E-A947-70E740481C1C}">
                  <a14:useLocalDpi xmlns:a14="http://schemas.microsoft.com/office/drawing/2010/main" val="0"/>
                </a:ext>
              </a:extLst>
            </a:blip>
            <a:srcRect l="20094" t="7698" r="24532" b="12897"/>
            <a:stretch/>
          </p:blipFill>
          <p:spPr>
            <a:xfrm>
              <a:off x="3851361" y="1854558"/>
              <a:ext cx="4408221" cy="4511728"/>
            </a:xfrm>
            <a:prstGeom prst="ellipse">
              <a:avLst/>
            </a:prstGeom>
          </p:spPr>
        </p:pic>
        <p:sp>
          <p:nvSpPr>
            <p:cNvPr id="15" name="TextBox 14">
              <a:extLst>
                <a:ext uri="{FF2B5EF4-FFF2-40B4-BE49-F238E27FC236}">
                  <a16:creationId xmlns:a16="http://schemas.microsoft.com/office/drawing/2014/main" id="{1B642F73-4960-D645-9FCD-898A2E86B4F3}"/>
                </a:ext>
              </a:extLst>
            </p:cNvPr>
            <p:cNvSpPr txBox="1"/>
            <p:nvPr/>
          </p:nvSpPr>
          <p:spPr>
            <a:xfrm>
              <a:off x="5082160" y="2562896"/>
              <a:ext cx="2954255" cy="2862322"/>
            </a:xfrm>
            <a:prstGeom prst="rect">
              <a:avLst/>
            </a:prstGeom>
            <a:noFill/>
          </p:spPr>
          <p:txBody>
            <a:bodyPr wrap="square" rtlCol="0">
              <a:spAutoFit/>
            </a:bodyPr>
            <a:lstStyle/>
            <a:p>
              <a:r>
                <a:rPr lang="en-US" sz="3600" b="1" dirty="0">
                  <a:solidFill>
                    <a:schemeClr val="accent1"/>
                  </a:solidFill>
                  <a:latin typeface="+mj-lt"/>
                </a:rPr>
                <a:t>S</a:t>
              </a:r>
              <a:r>
                <a:rPr lang="en-US" sz="3600" dirty="0">
                  <a:solidFill>
                    <a:schemeClr val="accent1"/>
                  </a:solidFill>
                  <a:latin typeface="+mj-lt"/>
                </a:rPr>
                <a:t>tatus</a:t>
              </a:r>
            </a:p>
            <a:p>
              <a:r>
                <a:rPr lang="en-US" sz="3600" b="1" dirty="0">
                  <a:solidFill>
                    <a:schemeClr val="accent1"/>
                  </a:solidFill>
                  <a:latin typeface="+mj-lt"/>
                </a:rPr>
                <a:t>C</a:t>
              </a:r>
              <a:r>
                <a:rPr lang="en-US" sz="3600" dirty="0">
                  <a:solidFill>
                    <a:schemeClr val="accent1"/>
                  </a:solidFill>
                  <a:latin typeface="+mj-lt"/>
                </a:rPr>
                <a:t>ertainty</a:t>
              </a:r>
            </a:p>
            <a:p>
              <a:r>
                <a:rPr lang="en-US" sz="3600" b="1" dirty="0">
                  <a:solidFill>
                    <a:schemeClr val="accent1"/>
                  </a:solidFill>
                  <a:latin typeface="+mj-lt"/>
                </a:rPr>
                <a:t>A</a:t>
              </a:r>
              <a:r>
                <a:rPr lang="en-US" sz="3600" dirty="0">
                  <a:solidFill>
                    <a:schemeClr val="accent1"/>
                  </a:solidFill>
                  <a:latin typeface="+mj-lt"/>
                </a:rPr>
                <a:t>utonomy</a:t>
              </a:r>
            </a:p>
            <a:p>
              <a:r>
                <a:rPr lang="en-US" sz="3600" b="1" dirty="0">
                  <a:solidFill>
                    <a:schemeClr val="accent1"/>
                  </a:solidFill>
                  <a:latin typeface="+mj-lt"/>
                </a:rPr>
                <a:t>R</a:t>
              </a:r>
              <a:r>
                <a:rPr lang="en-US" sz="3600" dirty="0">
                  <a:solidFill>
                    <a:schemeClr val="accent1"/>
                  </a:solidFill>
                  <a:latin typeface="+mj-lt"/>
                </a:rPr>
                <a:t>elatedness</a:t>
              </a:r>
            </a:p>
            <a:p>
              <a:r>
                <a:rPr lang="en-US" sz="3600" b="1" dirty="0">
                  <a:solidFill>
                    <a:schemeClr val="accent1"/>
                  </a:solidFill>
                  <a:latin typeface="+mj-lt"/>
                </a:rPr>
                <a:t>F</a:t>
              </a:r>
              <a:r>
                <a:rPr lang="en-US" sz="3600" dirty="0">
                  <a:solidFill>
                    <a:schemeClr val="accent1"/>
                  </a:solidFill>
                  <a:latin typeface="+mj-lt"/>
                </a:rPr>
                <a:t>airness</a:t>
              </a:r>
            </a:p>
          </p:txBody>
        </p:sp>
      </p:grpSp>
      <p:sp>
        <p:nvSpPr>
          <p:cNvPr id="16" name="TextBox 15">
            <a:extLst>
              <a:ext uri="{FF2B5EF4-FFF2-40B4-BE49-F238E27FC236}">
                <a16:creationId xmlns:a16="http://schemas.microsoft.com/office/drawing/2014/main" id="{334078CA-7591-CB4D-8D67-868DFF1C0B8D}"/>
              </a:ext>
            </a:extLst>
          </p:cNvPr>
          <p:cNvSpPr txBox="1"/>
          <p:nvPr/>
        </p:nvSpPr>
        <p:spPr>
          <a:xfrm>
            <a:off x="1335394" y="3717388"/>
            <a:ext cx="2054473" cy="707886"/>
          </a:xfrm>
          <a:prstGeom prst="rect">
            <a:avLst/>
          </a:prstGeom>
          <a:noFill/>
        </p:spPr>
        <p:txBody>
          <a:bodyPr wrap="none" rtlCol="0">
            <a:spAutoFit/>
          </a:bodyPr>
          <a:lstStyle/>
          <a:p>
            <a:r>
              <a:rPr lang="en-US" sz="2000" dirty="0">
                <a:solidFill>
                  <a:srgbClr val="F69E1C"/>
                </a:solidFill>
                <a:latin typeface="+mj-lt"/>
              </a:rPr>
              <a:t>AWAY</a:t>
            </a:r>
          </a:p>
          <a:p>
            <a:r>
              <a:rPr lang="en-US" sz="2000" dirty="0">
                <a:solidFill>
                  <a:schemeClr val="bg1"/>
                </a:solidFill>
                <a:latin typeface="+mj-lt"/>
              </a:rPr>
              <a:t>Threat Response</a:t>
            </a:r>
          </a:p>
        </p:txBody>
      </p:sp>
      <p:sp>
        <p:nvSpPr>
          <p:cNvPr id="18" name="TextBox 17">
            <a:extLst>
              <a:ext uri="{FF2B5EF4-FFF2-40B4-BE49-F238E27FC236}">
                <a16:creationId xmlns:a16="http://schemas.microsoft.com/office/drawing/2014/main" id="{D5E908AA-72ED-6543-8DCB-9A8C2A8BF36A}"/>
              </a:ext>
            </a:extLst>
          </p:cNvPr>
          <p:cNvSpPr txBox="1"/>
          <p:nvPr/>
        </p:nvSpPr>
        <p:spPr>
          <a:xfrm>
            <a:off x="8850856" y="3717388"/>
            <a:ext cx="2279791" cy="707886"/>
          </a:xfrm>
          <a:prstGeom prst="rect">
            <a:avLst/>
          </a:prstGeom>
          <a:noFill/>
        </p:spPr>
        <p:txBody>
          <a:bodyPr wrap="none" rtlCol="0">
            <a:spAutoFit/>
          </a:bodyPr>
          <a:lstStyle/>
          <a:p>
            <a:r>
              <a:rPr lang="en-US" sz="2000" dirty="0">
                <a:solidFill>
                  <a:srgbClr val="F69E1C"/>
                </a:solidFill>
                <a:latin typeface="+mj-lt"/>
              </a:rPr>
              <a:t>TOWARDS</a:t>
            </a:r>
          </a:p>
          <a:p>
            <a:r>
              <a:rPr lang="en-US" sz="2000" dirty="0">
                <a:solidFill>
                  <a:schemeClr val="bg1"/>
                </a:solidFill>
                <a:latin typeface="+mj-lt"/>
              </a:rPr>
              <a:t>Rewards Response</a:t>
            </a:r>
          </a:p>
        </p:txBody>
      </p:sp>
    </p:spTree>
    <p:extLst>
      <p:ext uri="{BB962C8B-B14F-4D97-AF65-F5344CB8AC3E}">
        <p14:creationId xmlns:p14="http://schemas.microsoft.com/office/powerpoint/2010/main" val="4184836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a:extLst>
              <a:ext uri="{FF2B5EF4-FFF2-40B4-BE49-F238E27FC236}">
                <a16:creationId xmlns:a16="http://schemas.microsoft.com/office/drawing/2014/main" id="{0F0F196C-5C80-44D0-A3EE-19E72721A729}"/>
              </a:ext>
            </a:extLst>
          </p:cNvPr>
          <p:cNvSpPr>
            <a:spLocks noGrp="1"/>
          </p:cNvSpPr>
          <p:nvPr>
            <p:ph type="ftr" sz="quarter" idx="3"/>
          </p:nvPr>
        </p:nvSpPr>
        <p:spPr>
          <a:xfrm>
            <a:off x="457200" y="6366285"/>
            <a:ext cx="2369127" cy="354560"/>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en-US" dirty="0"/>
              <a:t>Copyrights © 2021. Calyx. All rights reserved.</a:t>
            </a:r>
          </a:p>
        </p:txBody>
      </p:sp>
      <p:sp>
        <p:nvSpPr>
          <p:cNvPr id="7" name="Slide Number Placeholder 5">
            <a:extLst>
              <a:ext uri="{FF2B5EF4-FFF2-40B4-BE49-F238E27FC236}">
                <a16:creationId xmlns:a16="http://schemas.microsoft.com/office/drawing/2014/main" id="{2BE87B8B-B832-4AA0-8C05-74856533720C}"/>
              </a:ext>
            </a:extLst>
          </p:cNvPr>
          <p:cNvSpPr>
            <a:spLocks noGrp="1"/>
          </p:cNvSpPr>
          <p:nvPr>
            <p:ph type="sldNum" sz="quarter" idx="4"/>
          </p:nvPr>
        </p:nvSpPr>
        <p:spPr>
          <a:xfrm>
            <a:off x="11006051" y="6356353"/>
            <a:ext cx="728749" cy="354560"/>
          </a:xfrm>
          <a:prstGeom prst="rect">
            <a:avLst/>
          </a:prstGeom>
        </p:spPr>
        <p:txBody>
          <a:bodyPr vert="horz" lIns="91440" tIns="45720" rIns="91440" bIns="45720" rtlCol="0" anchor="ctr"/>
          <a:lstStyle>
            <a:lvl1pPr algn="r">
              <a:defRPr sz="900">
                <a:solidFill>
                  <a:schemeClr val="accent4"/>
                </a:solidFill>
              </a:defRPr>
            </a:lvl1pPr>
          </a:lstStyle>
          <a:p>
            <a:fld id="{519984A3-B787-41D2-82FB-8291F3F449E5}" type="slidenum">
              <a:rPr lang="en-US" smtClean="0"/>
              <a:pPr/>
              <a:t>17</a:t>
            </a:fld>
            <a:endParaRPr lang="en-US" dirty="0"/>
          </a:p>
        </p:txBody>
      </p:sp>
      <p:sp>
        <p:nvSpPr>
          <p:cNvPr id="9" name="Parallelogram 8">
            <a:extLst>
              <a:ext uri="{FF2B5EF4-FFF2-40B4-BE49-F238E27FC236}">
                <a16:creationId xmlns:a16="http://schemas.microsoft.com/office/drawing/2014/main" id="{4F0A4D6A-DBF2-F94C-84D4-8C1BB5CCF2A4}"/>
              </a:ext>
            </a:extLst>
          </p:cNvPr>
          <p:cNvSpPr/>
          <p:nvPr/>
        </p:nvSpPr>
        <p:spPr>
          <a:xfrm flipH="1">
            <a:off x="-2" y="66453"/>
            <a:ext cx="12101805" cy="677200"/>
          </a:xfrm>
          <a:prstGeom prst="parallelogram">
            <a:avLst/>
          </a:prstGeom>
          <a:solidFill>
            <a:srgbClr val="F69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2">
            <a:extLst>
              <a:ext uri="{FF2B5EF4-FFF2-40B4-BE49-F238E27FC236}">
                <a16:creationId xmlns:a16="http://schemas.microsoft.com/office/drawing/2014/main" id="{4130020C-FD0B-9E4E-A6B1-5225D7FAF671}"/>
              </a:ext>
            </a:extLst>
          </p:cNvPr>
          <p:cNvSpPr txBox="1">
            <a:spLocks/>
          </p:cNvSpPr>
          <p:nvPr/>
        </p:nvSpPr>
        <p:spPr>
          <a:xfrm>
            <a:off x="239590" y="112148"/>
            <a:ext cx="11277600" cy="495300"/>
          </a:xfrm>
          <a:prstGeom prst="rect">
            <a:avLst/>
          </a:prstGeom>
        </p:spPr>
        <p:txBody>
          <a:bodyPr/>
          <a:lstStyle>
            <a:lvl1pPr algn="l" defTabSz="914400" rtl="0" eaLnBrk="1" latinLnBrk="0" hangingPunct="1">
              <a:lnSpc>
                <a:spcPct val="90000"/>
              </a:lnSpc>
              <a:spcBef>
                <a:spcPct val="0"/>
              </a:spcBef>
              <a:buNone/>
              <a:defRPr sz="2800" kern="1200">
                <a:solidFill>
                  <a:schemeClr val="accent2"/>
                </a:solidFill>
                <a:latin typeface="+mj-lt"/>
                <a:ea typeface="+mj-ea"/>
                <a:cs typeface="+mj-cs"/>
              </a:defRPr>
            </a:lvl1pPr>
          </a:lstStyle>
          <a:p>
            <a:r>
              <a:rPr lang="en-US" sz="2800" b="1" i="1" dirty="0">
                <a:solidFill>
                  <a:schemeClr val="tx1"/>
                </a:solidFill>
              </a:rPr>
              <a:t>Label &amp; Reappraise: Strengthening Our Ability to Respond</a:t>
            </a:r>
            <a:endParaRPr lang="en-US" dirty="0"/>
          </a:p>
        </p:txBody>
      </p:sp>
      <p:pic>
        <p:nvPicPr>
          <p:cNvPr id="5" name="Picture 4">
            <a:extLst>
              <a:ext uri="{FF2B5EF4-FFF2-40B4-BE49-F238E27FC236}">
                <a16:creationId xmlns:a16="http://schemas.microsoft.com/office/drawing/2014/main" id="{8B10F45A-C419-904F-9895-1EE5C4568CDF}"/>
              </a:ext>
            </a:extLst>
          </p:cNvPr>
          <p:cNvPicPr>
            <a:picLocks noChangeAspect="1"/>
          </p:cNvPicPr>
          <p:nvPr/>
        </p:nvPicPr>
        <p:blipFill rotWithShape="1">
          <a:blip r:embed="rId3">
            <a:extLst>
              <a:ext uri="{28A0092B-C50C-407E-A947-70E740481C1C}">
                <a14:useLocalDpi xmlns:a14="http://schemas.microsoft.com/office/drawing/2010/main" val="0"/>
              </a:ext>
            </a:extLst>
          </a:blip>
          <a:srcRect t="35094" r="79703" b="41454"/>
          <a:stretch/>
        </p:blipFill>
        <p:spPr>
          <a:xfrm>
            <a:off x="431799" y="2609599"/>
            <a:ext cx="2369127" cy="1953706"/>
          </a:xfrm>
          <a:prstGeom prst="rect">
            <a:avLst/>
          </a:prstGeom>
        </p:spPr>
      </p:pic>
      <p:pic>
        <p:nvPicPr>
          <p:cNvPr id="12" name="Picture 11">
            <a:extLst>
              <a:ext uri="{FF2B5EF4-FFF2-40B4-BE49-F238E27FC236}">
                <a16:creationId xmlns:a16="http://schemas.microsoft.com/office/drawing/2014/main" id="{73E83AEC-E6E7-0A4B-8B20-FF7B3009B96A}"/>
              </a:ext>
            </a:extLst>
          </p:cNvPr>
          <p:cNvPicPr>
            <a:picLocks noChangeAspect="1"/>
          </p:cNvPicPr>
          <p:nvPr/>
        </p:nvPicPr>
        <p:blipFill rotWithShape="1">
          <a:blip r:embed="rId3">
            <a:extLst>
              <a:ext uri="{28A0092B-C50C-407E-A947-70E740481C1C}">
                <a14:useLocalDpi xmlns:a14="http://schemas.microsoft.com/office/drawing/2010/main" val="0"/>
              </a:ext>
            </a:extLst>
          </a:blip>
          <a:srcRect l="81745" t="35225" b="37750"/>
          <a:stretch/>
        </p:blipFill>
        <p:spPr>
          <a:xfrm>
            <a:off x="9543230" y="2784786"/>
            <a:ext cx="1966612" cy="2077957"/>
          </a:xfrm>
          <a:prstGeom prst="rect">
            <a:avLst/>
          </a:prstGeom>
        </p:spPr>
      </p:pic>
      <p:pic>
        <p:nvPicPr>
          <p:cNvPr id="13" name="Picture 12">
            <a:extLst>
              <a:ext uri="{FF2B5EF4-FFF2-40B4-BE49-F238E27FC236}">
                <a16:creationId xmlns:a16="http://schemas.microsoft.com/office/drawing/2014/main" id="{8AB28D4A-7D5B-8149-B15F-26584F4F5BD5}"/>
              </a:ext>
            </a:extLst>
          </p:cNvPr>
          <p:cNvPicPr>
            <a:picLocks noChangeAspect="1"/>
          </p:cNvPicPr>
          <p:nvPr/>
        </p:nvPicPr>
        <p:blipFill rotWithShape="1">
          <a:blip r:embed="rId3">
            <a:extLst>
              <a:ext uri="{28A0092B-C50C-407E-A947-70E740481C1C}">
                <a14:useLocalDpi xmlns:a14="http://schemas.microsoft.com/office/drawing/2010/main" val="0"/>
              </a:ext>
            </a:extLst>
          </a:blip>
          <a:srcRect l="28241" t="2424" r="21494" b="3517"/>
          <a:stretch/>
        </p:blipFill>
        <p:spPr>
          <a:xfrm>
            <a:off x="4229622" y="1437457"/>
            <a:ext cx="3732756" cy="4985117"/>
          </a:xfrm>
          <a:prstGeom prst="rect">
            <a:avLst/>
          </a:prstGeom>
        </p:spPr>
      </p:pic>
      <p:pic>
        <p:nvPicPr>
          <p:cNvPr id="15" name="Picture 14">
            <a:extLst>
              <a:ext uri="{FF2B5EF4-FFF2-40B4-BE49-F238E27FC236}">
                <a16:creationId xmlns:a16="http://schemas.microsoft.com/office/drawing/2014/main" id="{653FE4C6-0B14-134E-A165-21251AC12B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37200" y="6366285"/>
            <a:ext cx="1245168" cy="397617"/>
          </a:xfrm>
          <a:prstGeom prst="rect">
            <a:avLst/>
          </a:prstGeom>
        </p:spPr>
      </p:pic>
      <p:sp>
        <p:nvSpPr>
          <p:cNvPr id="16" name="Pentagon 15">
            <a:extLst>
              <a:ext uri="{FF2B5EF4-FFF2-40B4-BE49-F238E27FC236}">
                <a16:creationId xmlns:a16="http://schemas.microsoft.com/office/drawing/2014/main" id="{9A1642FB-6B7A-A24C-A82D-C53A78139659}"/>
              </a:ext>
            </a:extLst>
          </p:cNvPr>
          <p:cNvSpPr/>
          <p:nvPr/>
        </p:nvSpPr>
        <p:spPr>
          <a:xfrm>
            <a:off x="-1" y="911711"/>
            <a:ext cx="12325611" cy="495299"/>
          </a:xfrm>
          <a:prstGeom prst="homePlate">
            <a:avLst>
              <a:gd name="adj" fmla="val 24710"/>
            </a:avLst>
          </a:prstGeom>
          <a:gradFill flip="none" rotWithShape="1">
            <a:gsLst>
              <a:gs pos="4000">
                <a:schemeClr val="bg1">
                  <a:lumMod val="95000"/>
                </a:schemeClr>
              </a:gs>
              <a:gs pos="46000">
                <a:schemeClr val="accent6">
                  <a:lumMod val="40000"/>
                  <a:lumOff val="60000"/>
                </a:schemeClr>
              </a:gs>
              <a:gs pos="76000">
                <a:schemeClr val="accent6">
                  <a:lumMod val="95000"/>
                  <a:lumOff val="5000"/>
                </a:schemeClr>
              </a:gs>
              <a:gs pos="100000">
                <a:schemeClr val="accent6">
                  <a:lumMod val="60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A4278294-AD02-B54E-A517-09E6F60454CC}"/>
              </a:ext>
            </a:extLst>
          </p:cNvPr>
          <p:cNvSpPr txBox="1"/>
          <p:nvPr/>
        </p:nvSpPr>
        <p:spPr>
          <a:xfrm>
            <a:off x="712545" y="965117"/>
            <a:ext cx="1414117" cy="400110"/>
          </a:xfrm>
          <a:prstGeom prst="rect">
            <a:avLst/>
          </a:prstGeom>
          <a:noFill/>
        </p:spPr>
        <p:txBody>
          <a:bodyPr wrap="square" rtlCol="0">
            <a:spAutoFit/>
          </a:bodyPr>
          <a:lstStyle/>
          <a:p>
            <a:r>
              <a:rPr lang="en-US" sz="2000" b="1" dirty="0"/>
              <a:t>REALITY</a:t>
            </a:r>
          </a:p>
        </p:txBody>
      </p:sp>
      <p:sp>
        <p:nvSpPr>
          <p:cNvPr id="17" name="TextBox 16">
            <a:extLst>
              <a:ext uri="{FF2B5EF4-FFF2-40B4-BE49-F238E27FC236}">
                <a16:creationId xmlns:a16="http://schemas.microsoft.com/office/drawing/2014/main" id="{ECCA766C-1043-4B4A-9D1C-29F3D8ADA14E}"/>
              </a:ext>
            </a:extLst>
          </p:cNvPr>
          <p:cNvSpPr txBox="1"/>
          <p:nvPr/>
        </p:nvSpPr>
        <p:spPr>
          <a:xfrm>
            <a:off x="5452725" y="965117"/>
            <a:ext cx="1414117" cy="400110"/>
          </a:xfrm>
          <a:prstGeom prst="rect">
            <a:avLst/>
          </a:prstGeom>
          <a:noFill/>
        </p:spPr>
        <p:txBody>
          <a:bodyPr wrap="square" rtlCol="0">
            <a:spAutoFit/>
          </a:bodyPr>
          <a:lstStyle/>
          <a:p>
            <a:r>
              <a:rPr lang="en-US" sz="2000" b="1" dirty="0"/>
              <a:t>OPINION</a:t>
            </a:r>
          </a:p>
        </p:txBody>
      </p:sp>
      <p:sp>
        <p:nvSpPr>
          <p:cNvPr id="18" name="TextBox 17">
            <a:extLst>
              <a:ext uri="{FF2B5EF4-FFF2-40B4-BE49-F238E27FC236}">
                <a16:creationId xmlns:a16="http://schemas.microsoft.com/office/drawing/2014/main" id="{15DD4039-E025-C849-921C-5D2F498F0F4F}"/>
              </a:ext>
            </a:extLst>
          </p:cNvPr>
          <p:cNvSpPr txBox="1"/>
          <p:nvPr/>
        </p:nvSpPr>
        <p:spPr>
          <a:xfrm>
            <a:off x="9890094" y="965117"/>
            <a:ext cx="1414117" cy="400110"/>
          </a:xfrm>
          <a:prstGeom prst="rect">
            <a:avLst/>
          </a:prstGeom>
          <a:noFill/>
        </p:spPr>
        <p:txBody>
          <a:bodyPr wrap="square" rtlCol="0">
            <a:spAutoFit/>
          </a:bodyPr>
          <a:lstStyle/>
          <a:p>
            <a:r>
              <a:rPr lang="en-US" sz="2000" b="1" dirty="0"/>
              <a:t>EMOTION</a:t>
            </a:r>
          </a:p>
        </p:txBody>
      </p:sp>
      <p:sp>
        <p:nvSpPr>
          <p:cNvPr id="21" name="TextBox 20">
            <a:extLst>
              <a:ext uri="{FF2B5EF4-FFF2-40B4-BE49-F238E27FC236}">
                <a16:creationId xmlns:a16="http://schemas.microsoft.com/office/drawing/2014/main" id="{2265F986-FE49-2341-A200-88E6E6A6E17D}"/>
              </a:ext>
            </a:extLst>
          </p:cNvPr>
          <p:cNvSpPr txBox="1"/>
          <p:nvPr/>
        </p:nvSpPr>
        <p:spPr>
          <a:xfrm>
            <a:off x="840535" y="4563305"/>
            <a:ext cx="1414117" cy="400110"/>
          </a:xfrm>
          <a:prstGeom prst="rect">
            <a:avLst/>
          </a:prstGeom>
          <a:noFill/>
        </p:spPr>
        <p:txBody>
          <a:bodyPr wrap="square" rtlCol="0">
            <a:spAutoFit/>
          </a:bodyPr>
          <a:lstStyle/>
          <a:p>
            <a:r>
              <a:rPr lang="en-US" sz="2000" b="1" dirty="0"/>
              <a:t>Fall is here</a:t>
            </a:r>
          </a:p>
        </p:txBody>
      </p:sp>
      <p:sp>
        <p:nvSpPr>
          <p:cNvPr id="22" name="TextBox 21">
            <a:extLst>
              <a:ext uri="{FF2B5EF4-FFF2-40B4-BE49-F238E27FC236}">
                <a16:creationId xmlns:a16="http://schemas.microsoft.com/office/drawing/2014/main" id="{9CE892F6-F3A2-5146-8A41-A3C4A674AC70}"/>
              </a:ext>
            </a:extLst>
          </p:cNvPr>
          <p:cNvSpPr txBox="1"/>
          <p:nvPr/>
        </p:nvSpPr>
        <p:spPr>
          <a:xfrm>
            <a:off x="9795273" y="4561416"/>
            <a:ext cx="1462526" cy="400110"/>
          </a:xfrm>
          <a:prstGeom prst="rect">
            <a:avLst/>
          </a:prstGeom>
          <a:noFill/>
        </p:spPr>
        <p:txBody>
          <a:bodyPr wrap="square" rtlCol="0">
            <a:spAutoFit/>
          </a:bodyPr>
          <a:lstStyle/>
          <a:p>
            <a:r>
              <a:rPr lang="en-US" sz="2000" b="1" dirty="0"/>
              <a:t>I feel happy</a:t>
            </a:r>
          </a:p>
        </p:txBody>
      </p:sp>
      <p:sp>
        <p:nvSpPr>
          <p:cNvPr id="23" name="Rectangle 22">
            <a:extLst>
              <a:ext uri="{FF2B5EF4-FFF2-40B4-BE49-F238E27FC236}">
                <a16:creationId xmlns:a16="http://schemas.microsoft.com/office/drawing/2014/main" id="{7D733E2F-CC17-1743-BC15-0210DF4E729C}"/>
              </a:ext>
            </a:extLst>
          </p:cNvPr>
          <p:cNvSpPr/>
          <p:nvPr/>
        </p:nvSpPr>
        <p:spPr>
          <a:xfrm>
            <a:off x="2826326" y="1890584"/>
            <a:ext cx="181885" cy="44657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Striped Right Arrow 23">
            <a:extLst>
              <a:ext uri="{FF2B5EF4-FFF2-40B4-BE49-F238E27FC236}">
                <a16:creationId xmlns:a16="http://schemas.microsoft.com/office/drawing/2014/main" id="{B0EBF836-1E89-064A-ADA1-F67312EA1994}"/>
              </a:ext>
            </a:extLst>
          </p:cNvPr>
          <p:cNvSpPr/>
          <p:nvPr/>
        </p:nvSpPr>
        <p:spPr>
          <a:xfrm>
            <a:off x="3039944" y="3095881"/>
            <a:ext cx="840260" cy="1791730"/>
          </a:xfrm>
          <a:prstGeom prst="striped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3E6B9B7A-147C-1B4E-A4B7-31DE8A9B7203}"/>
              </a:ext>
            </a:extLst>
          </p:cNvPr>
          <p:cNvSpPr/>
          <p:nvPr/>
        </p:nvSpPr>
        <p:spPr>
          <a:xfrm>
            <a:off x="8311795" y="1890584"/>
            <a:ext cx="181885" cy="44657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Striped Right Arrow 26">
            <a:extLst>
              <a:ext uri="{FF2B5EF4-FFF2-40B4-BE49-F238E27FC236}">
                <a16:creationId xmlns:a16="http://schemas.microsoft.com/office/drawing/2014/main" id="{28C9C745-9C18-F54C-A88D-E86BA3919BE6}"/>
              </a:ext>
            </a:extLst>
          </p:cNvPr>
          <p:cNvSpPr/>
          <p:nvPr/>
        </p:nvSpPr>
        <p:spPr>
          <a:xfrm>
            <a:off x="8525413" y="3095881"/>
            <a:ext cx="840260" cy="1791730"/>
          </a:xfrm>
          <a:prstGeom prst="striped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200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A39888CB-BC7A-4EFC-BE27-D2FC90459E4E}"/>
              </a:ext>
            </a:extLst>
          </p:cNvPr>
          <p:cNvSpPr>
            <a:spLocks noGrp="1"/>
          </p:cNvSpPr>
          <p:nvPr>
            <p:ph type="sldNum" sz="quarter" idx="4"/>
          </p:nvPr>
        </p:nvSpPr>
        <p:spPr>
          <a:xfrm>
            <a:off x="11006051" y="6356353"/>
            <a:ext cx="728749" cy="354560"/>
          </a:xfrm>
          <a:prstGeom prst="rect">
            <a:avLst/>
          </a:prstGeom>
        </p:spPr>
        <p:txBody>
          <a:bodyPr vert="horz" lIns="91440" tIns="45720" rIns="91440" bIns="45720" rtlCol="0" anchor="ctr"/>
          <a:lstStyle>
            <a:lvl1pPr algn="r">
              <a:defRPr sz="900">
                <a:solidFill>
                  <a:schemeClr val="accent4"/>
                </a:solidFill>
              </a:defRPr>
            </a:lvl1pPr>
          </a:lstStyle>
          <a:p>
            <a:fld id="{519984A3-B787-41D2-82FB-8291F3F449E5}" type="slidenum">
              <a:rPr lang="en-US" smtClean="0"/>
              <a:pPr/>
              <a:t>18</a:t>
            </a:fld>
            <a:endParaRPr lang="en-US" dirty="0"/>
          </a:p>
        </p:txBody>
      </p:sp>
      <p:sp>
        <p:nvSpPr>
          <p:cNvPr id="4" name="Footer Placeholder 4">
            <a:extLst>
              <a:ext uri="{FF2B5EF4-FFF2-40B4-BE49-F238E27FC236}">
                <a16:creationId xmlns:a16="http://schemas.microsoft.com/office/drawing/2014/main" id="{3B660437-1282-44FD-AEF8-A75F80DA743E}"/>
              </a:ext>
            </a:extLst>
          </p:cNvPr>
          <p:cNvSpPr>
            <a:spLocks noGrp="1"/>
          </p:cNvSpPr>
          <p:nvPr>
            <p:ph type="ftr" sz="quarter" idx="3"/>
          </p:nvPr>
        </p:nvSpPr>
        <p:spPr>
          <a:xfrm>
            <a:off x="457200" y="6366285"/>
            <a:ext cx="2369127" cy="354560"/>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en-US" dirty="0"/>
              <a:t>Copyrights © 2021. Calyx. All rights reserved.</a:t>
            </a:r>
          </a:p>
        </p:txBody>
      </p:sp>
      <p:sp>
        <p:nvSpPr>
          <p:cNvPr id="5" name="Parallelogram 4">
            <a:extLst>
              <a:ext uri="{FF2B5EF4-FFF2-40B4-BE49-F238E27FC236}">
                <a16:creationId xmlns:a16="http://schemas.microsoft.com/office/drawing/2014/main" id="{E34FB055-B22F-5B4B-9BBC-16758637C1E9}"/>
              </a:ext>
            </a:extLst>
          </p:cNvPr>
          <p:cNvSpPr/>
          <p:nvPr/>
        </p:nvSpPr>
        <p:spPr>
          <a:xfrm flipH="1">
            <a:off x="0" y="112148"/>
            <a:ext cx="7809722" cy="906549"/>
          </a:xfrm>
          <a:prstGeom prst="parallelogram">
            <a:avLst/>
          </a:prstGeom>
          <a:solidFill>
            <a:srgbClr val="F69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2">
            <a:extLst>
              <a:ext uri="{FF2B5EF4-FFF2-40B4-BE49-F238E27FC236}">
                <a16:creationId xmlns:a16="http://schemas.microsoft.com/office/drawing/2014/main" id="{98079980-6F6E-F24E-AFB9-978D7AB2DBA5}"/>
              </a:ext>
            </a:extLst>
          </p:cNvPr>
          <p:cNvSpPr txBox="1">
            <a:spLocks/>
          </p:cNvSpPr>
          <p:nvPr/>
        </p:nvSpPr>
        <p:spPr>
          <a:xfrm>
            <a:off x="239590" y="112148"/>
            <a:ext cx="11277600" cy="495300"/>
          </a:xfrm>
          <a:prstGeom prst="rect">
            <a:avLst/>
          </a:prstGeom>
        </p:spPr>
        <p:txBody>
          <a:bodyPr/>
          <a:lstStyle>
            <a:lvl1pPr algn="l" defTabSz="914400" rtl="0" eaLnBrk="1" latinLnBrk="0" hangingPunct="1">
              <a:lnSpc>
                <a:spcPct val="90000"/>
              </a:lnSpc>
              <a:spcBef>
                <a:spcPct val="0"/>
              </a:spcBef>
              <a:buNone/>
              <a:defRPr sz="2800" kern="1200">
                <a:solidFill>
                  <a:schemeClr val="accent2"/>
                </a:solidFill>
                <a:latin typeface="+mj-lt"/>
                <a:ea typeface="+mj-ea"/>
                <a:cs typeface="+mj-cs"/>
              </a:defRPr>
            </a:lvl1pPr>
          </a:lstStyle>
          <a:p>
            <a:r>
              <a:rPr lang="en-US" sz="5400" dirty="0"/>
              <a:t> Labeling &amp; Reappraisal</a:t>
            </a:r>
          </a:p>
        </p:txBody>
      </p:sp>
      <p:pic>
        <p:nvPicPr>
          <p:cNvPr id="3074" name="Picture 2" descr="The Unsatisfiable Yankees Fan is needed more now than ever">
            <a:extLst>
              <a:ext uri="{FF2B5EF4-FFF2-40B4-BE49-F238E27FC236}">
                <a16:creationId xmlns:a16="http://schemas.microsoft.com/office/drawing/2014/main" id="{9A3C5BE1-1F0A-40BB-9998-1E699C74BC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0309" y="1284898"/>
            <a:ext cx="7305040" cy="4874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09009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E2A85F-46FC-2E42-8293-5B3CC0234B61}"/>
              </a:ext>
            </a:extLst>
          </p:cNvPr>
          <p:cNvSpPr txBox="1">
            <a:spLocks/>
          </p:cNvSpPr>
          <p:nvPr/>
        </p:nvSpPr>
        <p:spPr>
          <a:xfrm>
            <a:off x="239590" y="112148"/>
            <a:ext cx="11277600" cy="495300"/>
          </a:xfrm>
          <a:prstGeom prst="rect">
            <a:avLst/>
          </a:prstGeom>
        </p:spPr>
        <p:txBody>
          <a:bodyPr/>
          <a:lstStyle>
            <a:lvl1pPr algn="l" defTabSz="914400" rtl="0" eaLnBrk="1" latinLnBrk="0" hangingPunct="1">
              <a:lnSpc>
                <a:spcPct val="90000"/>
              </a:lnSpc>
              <a:spcBef>
                <a:spcPct val="0"/>
              </a:spcBef>
              <a:buNone/>
              <a:defRPr sz="2800" kern="1200">
                <a:solidFill>
                  <a:schemeClr val="accent2"/>
                </a:solidFill>
                <a:latin typeface="+mj-lt"/>
                <a:ea typeface="+mj-ea"/>
                <a:cs typeface="+mj-cs"/>
              </a:defRPr>
            </a:lvl1pPr>
          </a:lstStyle>
          <a:p>
            <a:endParaRPr lang="en-US" dirty="0"/>
          </a:p>
        </p:txBody>
      </p:sp>
      <p:pic>
        <p:nvPicPr>
          <p:cNvPr id="5" name="Picture 4">
            <a:extLst>
              <a:ext uri="{FF2B5EF4-FFF2-40B4-BE49-F238E27FC236}">
                <a16:creationId xmlns:a16="http://schemas.microsoft.com/office/drawing/2014/main" id="{984585E4-AFA1-E549-BBF3-E999CDEA27FE}"/>
              </a:ext>
            </a:extLst>
          </p:cNvPr>
          <p:cNvPicPr>
            <a:picLocks noChangeAspect="1"/>
          </p:cNvPicPr>
          <p:nvPr/>
        </p:nvPicPr>
        <p:blipFill rotWithShape="1">
          <a:blip r:embed="rId2">
            <a:extLst>
              <a:ext uri="{28A0092B-C50C-407E-A947-70E740481C1C}">
                <a14:useLocalDpi xmlns:a14="http://schemas.microsoft.com/office/drawing/2010/main" val="0"/>
              </a:ext>
            </a:extLst>
          </a:blip>
          <a:srcRect l="10658" r="7743"/>
          <a:stretch/>
        </p:blipFill>
        <p:spPr>
          <a:xfrm>
            <a:off x="239590" y="789348"/>
            <a:ext cx="6223000" cy="5443061"/>
          </a:xfrm>
          <a:prstGeom prst="rect">
            <a:avLst/>
          </a:prstGeom>
        </p:spPr>
      </p:pic>
      <p:sp>
        <p:nvSpPr>
          <p:cNvPr id="7" name="TextBox 6">
            <a:extLst>
              <a:ext uri="{FF2B5EF4-FFF2-40B4-BE49-F238E27FC236}">
                <a16:creationId xmlns:a16="http://schemas.microsoft.com/office/drawing/2014/main" id="{C09EE3D9-D335-054C-807A-B7370F45ACCC}"/>
              </a:ext>
            </a:extLst>
          </p:cNvPr>
          <p:cNvSpPr txBox="1"/>
          <p:nvPr/>
        </p:nvSpPr>
        <p:spPr>
          <a:xfrm>
            <a:off x="1658784" y="1790617"/>
            <a:ext cx="1414117" cy="646331"/>
          </a:xfrm>
          <a:prstGeom prst="rect">
            <a:avLst/>
          </a:prstGeom>
          <a:noFill/>
        </p:spPr>
        <p:txBody>
          <a:bodyPr wrap="square" rtlCol="0">
            <a:spAutoFit/>
          </a:bodyPr>
          <a:lstStyle/>
          <a:p>
            <a:r>
              <a:rPr lang="en-US" sz="3600" b="1" dirty="0"/>
              <a:t>YOU</a:t>
            </a:r>
          </a:p>
        </p:txBody>
      </p:sp>
      <p:sp>
        <p:nvSpPr>
          <p:cNvPr id="8" name="TextBox 7">
            <a:extLst>
              <a:ext uri="{FF2B5EF4-FFF2-40B4-BE49-F238E27FC236}">
                <a16:creationId xmlns:a16="http://schemas.microsoft.com/office/drawing/2014/main" id="{6034BAA6-9102-EC46-8B4E-72FF0D5AC8F1}"/>
              </a:ext>
            </a:extLst>
          </p:cNvPr>
          <p:cNvSpPr txBox="1"/>
          <p:nvPr/>
        </p:nvSpPr>
        <p:spPr>
          <a:xfrm>
            <a:off x="3982884" y="1790617"/>
            <a:ext cx="1414117" cy="646331"/>
          </a:xfrm>
          <a:prstGeom prst="rect">
            <a:avLst/>
          </a:prstGeom>
          <a:noFill/>
        </p:spPr>
        <p:txBody>
          <a:bodyPr wrap="square" rtlCol="0">
            <a:spAutoFit/>
          </a:bodyPr>
          <a:lstStyle/>
          <a:p>
            <a:r>
              <a:rPr lang="en-US" sz="3600" b="1" dirty="0"/>
              <a:t>ME</a:t>
            </a:r>
          </a:p>
        </p:txBody>
      </p:sp>
      <p:sp>
        <p:nvSpPr>
          <p:cNvPr id="9" name="TextBox 8">
            <a:extLst>
              <a:ext uri="{FF2B5EF4-FFF2-40B4-BE49-F238E27FC236}">
                <a16:creationId xmlns:a16="http://schemas.microsoft.com/office/drawing/2014/main" id="{B0237EE4-E679-EB4D-9918-D5E7216B3A6B}"/>
              </a:ext>
            </a:extLst>
          </p:cNvPr>
          <p:cNvSpPr txBox="1"/>
          <p:nvPr/>
        </p:nvSpPr>
        <p:spPr>
          <a:xfrm>
            <a:off x="2903384" y="4011513"/>
            <a:ext cx="1414117" cy="646331"/>
          </a:xfrm>
          <a:prstGeom prst="rect">
            <a:avLst/>
          </a:prstGeom>
          <a:noFill/>
        </p:spPr>
        <p:txBody>
          <a:bodyPr wrap="square" rtlCol="0">
            <a:spAutoFit/>
          </a:bodyPr>
          <a:lstStyle/>
          <a:p>
            <a:r>
              <a:rPr lang="en-US" sz="3600" b="1" dirty="0"/>
              <a:t>WE</a:t>
            </a:r>
          </a:p>
        </p:txBody>
      </p:sp>
      <p:sp>
        <p:nvSpPr>
          <p:cNvPr id="10" name="TextBox 9">
            <a:extLst>
              <a:ext uri="{FF2B5EF4-FFF2-40B4-BE49-F238E27FC236}">
                <a16:creationId xmlns:a16="http://schemas.microsoft.com/office/drawing/2014/main" id="{39DEDFF4-0BA6-D942-A0FF-CD2AB7A5D634}"/>
              </a:ext>
            </a:extLst>
          </p:cNvPr>
          <p:cNvSpPr txBox="1"/>
          <p:nvPr/>
        </p:nvSpPr>
        <p:spPr>
          <a:xfrm>
            <a:off x="2903384" y="3076662"/>
            <a:ext cx="1414117" cy="461665"/>
          </a:xfrm>
          <a:prstGeom prst="rect">
            <a:avLst/>
          </a:prstGeom>
          <a:noFill/>
        </p:spPr>
        <p:txBody>
          <a:bodyPr wrap="square" rtlCol="0">
            <a:spAutoFit/>
          </a:bodyPr>
          <a:lstStyle/>
          <a:p>
            <a:r>
              <a:rPr lang="en-US" sz="2400" b="1" dirty="0">
                <a:latin typeface="+mj-lt"/>
              </a:rPr>
              <a:t>story</a:t>
            </a:r>
          </a:p>
        </p:txBody>
      </p:sp>
      <p:sp>
        <p:nvSpPr>
          <p:cNvPr id="6" name="TextBox 5">
            <a:extLst>
              <a:ext uri="{FF2B5EF4-FFF2-40B4-BE49-F238E27FC236}">
                <a16:creationId xmlns:a16="http://schemas.microsoft.com/office/drawing/2014/main" id="{0F46344A-77BF-8D4B-800F-3DDA52B3C31E}"/>
              </a:ext>
            </a:extLst>
          </p:cNvPr>
          <p:cNvSpPr txBox="1"/>
          <p:nvPr/>
        </p:nvSpPr>
        <p:spPr>
          <a:xfrm>
            <a:off x="7233373" y="2384165"/>
            <a:ext cx="4588923" cy="2308324"/>
          </a:xfrm>
          <a:prstGeom prst="rect">
            <a:avLst/>
          </a:prstGeom>
          <a:solidFill>
            <a:srgbClr val="F69E1C"/>
          </a:solidFill>
        </p:spPr>
        <p:txBody>
          <a:bodyPr wrap="square" rtlCol="0">
            <a:spAutoFit/>
          </a:bodyPr>
          <a:lstStyle/>
          <a:p>
            <a:pPr algn="ctr"/>
            <a:r>
              <a:rPr lang="en-US" sz="4800" dirty="0">
                <a:latin typeface="Rockwell" panose="02060603020205020403" pitchFamily="18" charset="77"/>
              </a:rPr>
              <a:t>INTRIGUING</a:t>
            </a:r>
            <a:r>
              <a:rPr lang="en-US" sz="4800" dirty="0"/>
              <a:t> </a:t>
            </a:r>
          </a:p>
          <a:p>
            <a:pPr algn="ctr"/>
            <a:r>
              <a:rPr lang="en-US" sz="4800" dirty="0"/>
              <a:t>STORIES</a:t>
            </a:r>
          </a:p>
          <a:p>
            <a:pPr algn="ctr"/>
            <a:r>
              <a:rPr lang="en-US" sz="4800" dirty="0">
                <a:latin typeface="Brush Script Std" panose="03060802040607070404" pitchFamily="66" charset="77"/>
              </a:rPr>
              <a:t>served fresh daily</a:t>
            </a:r>
          </a:p>
        </p:txBody>
      </p:sp>
      <p:cxnSp>
        <p:nvCxnSpPr>
          <p:cNvPr id="19" name="Straight Arrow Connector 18">
            <a:extLst>
              <a:ext uri="{FF2B5EF4-FFF2-40B4-BE49-F238E27FC236}">
                <a16:creationId xmlns:a16="http://schemas.microsoft.com/office/drawing/2014/main" id="{C7470857-81EC-C248-89AA-1877A014AA49}"/>
              </a:ext>
            </a:extLst>
          </p:cNvPr>
          <p:cNvCxnSpPr>
            <a:cxnSpLocks/>
          </p:cNvCxnSpPr>
          <p:nvPr/>
        </p:nvCxnSpPr>
        <p:spPr>
          <a:xfrm>
            <a:off x="7480300" y="3563727"/>
            <a:ext cx="838200" cy="0"/>
          </a:xfrm>
          <a:prstGeom prst="straightConnector1">
            <a:avLst/>
          </a:prstGeom>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4C0C77C-30A1-5940-9FF5-40D79CE3FEEF}"/>
              </a:ext>
            </a:extLst>
          </p:cNvPr>
          <p:cNvCxnSpPr>
            <a:cxnSpLocks/>
          </p:cNvCxnSpPr>
          <p:nvPr/>
        </p:nvCxnSpPr>
        <p:spPr>
          <a:xfrm flipH="1">
            <a:off x="10678990" y="3563727"/>
            <a:ext cx="838200" cy="0"/>
          </a:xfrm>
          <a:prstGeom prst="straightConnector1">
            <a:avLst/>
          </a:prstGeom>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6620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E83DE6-F427-1C42-9D89-0506D739863A}"/>
              </a:ext>
            </a:extLst>
          </p:cNvPr>
          <p:cNvSpPr/>
          <p:nvPr/>
        </p:nvSpPr>
        <p:spPr>
          <a:xfrm>
            <a:off x="3048000" y="3105835"/>
            <a:ext cx="6096000" cy="646331"/>
          </a:xfrm>
          <a:prstGeom prst="rect">
            <a:avLst/>
          </a:prstGeom>
        </p:spPr>
        <p:txBody>
          <a:bodyPr>
            <a:spAutoFit/>
          </a:bodyPr>
          <a:lstStyle/>
          <a:p>
            <a:br>
              <a:rPr lang="en-US" dirty="0"/>
            </a:br>
            <a:endParaRPr lang="en-US" dirty="0"/>
          </a:p>
        </p:txBody>
      </p:sp>
      <p:sp>
        <p:nvSpPr>
          <p:cNvPr id="3" name="Rectangle 2">
            <a:extLst>
              <a:ext uri="{FF2B5EF4-FFF2-40B4-BE49-F238E27FC236}">
                <a16:creationId xmlns:a16="http://schemas.microsoft.com/office/drawing/2014/main" id="{0DE8FB72-98B6-FD4C-9CC6-96DBFA2D5CCD}"/>
              </a:ext>
            </a:extLst>
          </p:cNvPr>
          <p:cNvSpPr/>
          <p:nvPr/>
        </p:nvSpPr>
        <p:spPr>
          <a:xfrm>
            <a:off x="3048000" y="3105835"/>
            <a:ext cx="6096000" cy="646331"/>
          </a:xfrm>
          <a:prstGeom prst="rect">
            <a:avLst/>
          </a:prstGeom>
        </p:spPr>
        <p:txBody>
          <a:bodyPr>
            <a:spAutoFit/>
          </a:bodyPr>
          <a:lstStyle/>
          <a:p>
            <a:br>
              <a:rPr lang="en-US" dirty="0"/>
            </a:br>
            <a:endParaRPr lang="en-US" dirty="0"/>
          </a:p>
        </p:txBody>
      </p:sp>
      <p:pic>
        <p:nvPicPr>
          <p:cNvPr id="12" name="Picture 11">
            <a:extLst>
              <a:ext uri="{FF2B5EF4-FFF2-40B4-BE49-F238E27FC236}">
                <a16:creationId xmlns:a16="http://schemas.microsoft.com/office/drawing/2014/main" id="{5FD15D86-C952-3D49-B078-92A90E8BBCB5}"/>
              </a:ext>
            </a:extLst>
          </p:cNvPr>
          <p:cNvPicPr>
            <a:picLocks noChangeAspect="1"/>
          </p:cNvPicPr>
          <p:nvPr/>
        </p:nvPicPr>
        <p:blipFill rotWithShape="1">
          <a:blip r:embed="rId2">
            <a:extLst>
              <a:ext uri="{28A0092B-C50C-407E-A947-70E740481C1C}">
                <a14:useLocalDpi xmlns:a14="http://schemas.microsoft.com/office/drawing/2010/main" val="0"/>
              </a:ext>
            </a:extLst>
          </a:blip>
          <a:srcRect l="20046"/>
          <a:stretch/>
        </p:blipFill>
        <p:spPr>
          <a:xfrm flipH="1">
            <a:off x="2451307" y="-12700"/>
            <a:ext cx="9749235" cy="6879300"/>
          </a:xfrm>
          <a:prstGeom prst="rect">
            <a:avLst/>
          </a:prstGeom>
          <a:effectLst>
            <a:softEdge rad="0"/>
          </a:effectLst>
        </p:spPr>
      </p:pic>
      <p:sp>
        <p:nvSpPr>
          <p:cNvPr id="8" name="Parallelogram 7">
            <a:extLst>
              <a:ext uri="{FF2B5EF4-FFF2-40B4-BE49-F238E27FC236}">
                <a16:creationId xmlns:a16="http://schemas.microsoft.com/office/drawing/2014/main" id="{40DBA0F0-BDA6-C749-92E5-EEAFE023924C}"/>
              </a:ext>
            </a:extLst>
          </p:cNvPr>
          <p:cNvSpPr/>
          <p:nvPr/>
        </p:nvSpPr>
        <p:spPr>
          <a:xfrm flipH="1">
            <a:off x="-1712526" y="0"/>
            <a:ext cx="6978268" cy="6866600"/>
          </a:xfrm>
          <a:prstGeom prst="parallelogram">
            <a:avLst/>
          </a:prstGeom>
          <a:solidFill>
            <a:srgbClr val="F69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ubtitle 4">
            <a:extLst>
              <a:ext uri="{FF2B5EF4-FFF2-40B4-BE49-F238E27FC236}">
                <a16:creationId xmlns:a16="http://schemas.microsoft.com/office/drawing/2014/main" id="{094CFC94-19F1-4569-BA64-8E76BA283D29}"/>
              </a:ext>
            </a:extLst>
          </p:cNvPr>
          <p:cNvSpPr>
            <a:spLocks noGrp="1"/>
          </p:cNvSpPr>
          <p:nvPr>
            <p:ph type="subTitle" idx="1"/>
          </p:nvPr>
        </p:nvSpPr>
        <p:spPr>
          <a:xfrm>
            <a:off x="730985" y="3770532"/>
            <a:ext cx="3833288" cy="1348956"/>
          </a:xfrm>
        </p:spPr>
        <p:txBody>
          <a:bodyPr>
            <a:normAutofit/>
          </a:bodyPr>
          <a:lstStyle/>
          <a:p>
            <a:r>
              <a:rPr lang="en-US" sz="2800" b="1" dirty="0">
                <a:solidFill>
                  <a:schemeClr val="bg1"/>
                </a:solidFill>
                <a:latin typeface="+mj-lt"/>
              </a:rPr>
              <a:t>              John Walls</a:t>
            </a:r>
          </a:p>
          <a:p>
            <a:r>
              <a:rPr lang="en-US" sz="2800" b="1" dirty="0">
                <a:solidFill>
                  <a:schemeClr val="bg1"/>
                </a:solidFill>
                <a:latin typeface="+mj-lt"/>
              </a:rPr>
              <a:t>  </a:t>
            </a:r>
            <a:r>
              <a:rPr lang="en-US" sz="2800" b="1" dirty="0" err="1">
                <a:solidFill>
                  <a:schemeClr val="bg1"/>
                </a:solidFill>
                <a:latin typeface="+mj-lt"/>
              </a:rPr>
              <a:t>john@calyxmet.com</a:t>
            </a:r>
            <a:endParaRPr lang="en-US" sz="2800" b="1" dirty="0">
              <a:solidFill>
                <a:schemeClr val="bg1"/>
              </a:solidFill>
              <a:latin typeface="+mj-lt"/>
            </a:endParaRPr>
          </a:p>
          <a:p>
            <a:endParaRPr lang="en-US" dirty="0">
              <a:solidFill>
                <a:schemeClr val="bg1"/>
              </a:solidFill>
            </a:endParaRPr>
          </a:p>
        </p:txBody>
      </p:sp>
      <p:sp>
        <p:nvSpPr>
          <p:cNvPr id="4" name="Title 3">
            <a:extLst>
              <a:ext uri="{FF2B5EF4-FFF2-40B4-BE49-F238E27FC236}">
                <a16:creationId xmlns:a16="http://schemas.microsoft.com/office/drawing/2014/main" id="{DB7018BA-9198-4735-BB64-E0566B4F6B73}"/>
              </a:ext>
            </a:extLst>
          </p:cNvPr>
          <p:cNvSpPr>
            <a:spLocks noGrp="1"/>
          </p:cNvSpPr>
          <p:nvPr>
            <p:ph type="ctrTitle"/>
          </p:nvPr>
        </p:nvSpPr>
        <p:spPr>
          <a:xfrm>
            <a:off x="982432" y="-12877"/>
            <a:ext cx="4503968" cy="2743200"/>
          </a:xfrm>
        </p:spPr>
        <p:txBody>
          <a:bodyPr>
            <a:noAutofit/>
          </a:bodyPr>
          <a:lstStyle/>
          <a:p>
            <a:r>
              <a:rPr lang="en-US" sz="6000" b="1" dirty="0"/>
              <a:t>Aloha</a:t>
            </a:r>
          </a:p>
        </p:txBody>
      </p:sp>
      <p:sp>
        <p:nvSpPr>
          <p:cNvPr id="6" name="Footer Placeholder 4">
            <a:extLst>
              <a:ext uri="{FF2B5EF4-FFF2-40B4-BE49-F238E27FC236}">
                <a16:creationId xmlns:a16="http://schemas.microsoft.com/office/drawing/2014/main" id="{443ADE12-23A8-42B3-BA5A-E747EB437364}"/>
              </a:ext>
            </a:extLst>
          </p:cNvPr>
          <p:cNvSpPr>
            <a:spLocks noGrp="1"/>
          </p:cNvSpPr>
          <p:nvPr>
            <p:ph type="ftr" sz="quarter" idx="3"/>
          </p:nvPr>
        </p:nvSpPr>
        <p:spPr>
          <a:xfrm>
            <a:off x="278502" y="6512040"/>
            <a:ext cx="2369127" cy="354560"/>
          </a:xfrm>
          <a:prstGeom prst="rect">
            <a:avLst/>
          </a:prstGeom>
        </p:spPr>
        <p:txBody>
          <a:bodyPr vert="horz" lIns="91440" tIns="45720" rIns="91440" bIns="45720" rtlCol="0" anchor="ctr"/>
          <a:lstStyle>
            <a:lvl1pPr algn="l">
              <a:defRPr sz="900">
                <a:solidFill>
                  <a:schemeClr val="bg1">
                    <a:lumMod val="50000"/>
                  </a:schemeClr>
                </a:solidFill>
              </a:defRPr>
            </a:lvl1pPr>
          </a:lstStyle>
          <a:p>
            <a:r>
              <a:rPr lang="en-US" dirty="0">
                <a:solidFill>
                  <a:schemeClr val="bg1"/>
                </a:solidFill>
              </a:rPr>
              <a:t>Copyrights © 2021. Calyx. All rights reserved.</a:t>
            </a:r>
          </a:p>
        </p:txBody>
      </p:sp>
      <p:pic>
        <p:nvPicPr>
          <p:cNvPr id="9" name="Picture 8">
            <a:extLst>
              <a:ext uri="{FF2B5EF4-FFF2-40B4-BE49-F238E27FC236}">
                <a16:creationId xmlns:a16="http://schemas.microsoft.com/office/drawing/2014/main" id="{29A25247-42A4-4A93-B944-9E87F232EC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10823" y="5812478"/>
            <a:ext cx="2745901" cy="876842"/>
          </a:xfrm>
          <a:prstGeom prst="rect">
            <a:avLst/>
          </a:prstGeom>
        </p:spPr>
      </p:pic>
    </p:spTree>
    <p:extLst>
      <p:ext uri="{BB962C8B-B14F-4D97-AF65-F5344CB8AC3E}">
        <p14:creationId xmlns:p14="http://schemas.microsoft.com/office/powerpoint/2010/main" val="313123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alyx 1">
  <a:themeElements>
    <a:clrScheme name="Calyx Colors">
      <a:dk1>
        <a:sysClr val="windowText" lastClr="000000"/>
      </a:dk1>
      <a:lt1>
        <a:sysClr val="window" lastClr="FFFFFF"/>
      </a:lt1>
      <a:dk2>
        <a:srgbClr val="003D63"/>
      </a:dk2>
      <a:lt2>
        <a:srgbClr val="E7E6E6"/>
      </a:lt2>
      <a:accent1>
        <a:srgbClr val="636363"/>
      </a:accent1>
      <a:accent2>
        <a:srgbClr val="222222"/>
      </a:accent2>
      <a:accent3>
        <a:srgbClr val="014D71"/>
      </a:accent3>
      <a:accent4>
        <a:srgbClr val="FB9D00"/>
      </a:accent4>
      <a:accent5>
        <a:srgbClr val="767676"/>
      </a:accent5>
      <a:accent6>
        <a:srgbClr val="B3B3B3"/>
      </a:accent6>
      <a:hlink>
        <a:srgbClr val="6EC5FB"/>
      </a:hlink>
      <a:folHlink>
        <a:srgbClr val="FB9D00"/>
      </a:folHlink>
    </a:clrScheme>
    <a:fontScheme name="Custom 4">
      <a:majorFont>
        <a:latin typeface="Segoe UI"/>
        <a:ea typeface=""/>
        <a:cs typeface=""/>
      </a:majorFont>
      <a:minorFont>
        <a:latin typeface="Segoe U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alyx_powerpoint_template" id="{4FF5EB98-2487-48CB-8D2E-48D3B8DCCAD1}" vid="{E47EE704-5700-4E5E-A05C-C95131CEEA89}"/>
    </a:ext>
  </a:extLst>
</a:theme>
</file>

<file path=ppt/theme/theme2.xml><?xml version="1.0" encoding="utf-8"?>
<a:theme xmlns:a="http://schemas.openxmlformats.org/drawingml/2006/main" name="Calyx 2">
  <a:themeElements>
    <a:clrScheme name="Calyx Colors">
      <a:dk1>
        <a:sysClr val="windowText" lastClr="000000"/>
      </a:dk1>
      <a:lt1>
        <a:sysClr val="window" lastClr="FFFFFF"/>
      </a:lt1>
      <a:dk2>
        <a:srgbClr val="003D63"/>
      </a:dk2>
      <a:lt2>
        <a:srgbClr val="E7E6E6"/>
      </a:lt2>
      <a:accent1>
        <a:srgbClr val="636363"/>
      </a:accent1>
      <a:accent2>
        <a:srgbClr val="222222"/>
      </a:accent2>
      <a:accent3>
        <a:srgbClr val="014D71"/>
      </a:accent3>
      <a:accent4>
        <a:srgbClr val="FB9D00"/>
      </a:accent4>
      <a:accent5>
        <a:srgbClr val="767676"/>
      </a:accent5>
      <a:accent6>
        <a:srgbClr val="B3B3B3"/>
      </a:accent6>
      <a:hlink>
        <a:srgbClr val="6EC5FB"/>
      </a:hlink>
      <a:folHlink>
        <a:srgbClr val="FB9D00"/>
      </a:folHlink>
    </a:clrScheme>
    <a:fontScheme name="Custom 4">
      <a:majorFont>
        <a:latin typeface="Segoe UI"/>
        <a:ea typeface=""/>
        <a:cs typeface=""/>
      </a:majorFont>
      <a:minorFont>
        <a:latin typeface="Segoe U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alyx_powerpoint_template" id="{4FF5EB98-2487-48CB-8D2E-48D3B8DCCAD1}" vid="{08668453-6B99-4B3D-9349-D595E16A42A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calyx_powerpoint_template</Template>
  <TotalTime>1493</TotalTime>
  <Words>1477</Words>
  <Application>Microsoft Office PowerPoint</Application>
  <PresentationFormat>Widescreen</PresentationFormat>
  <Paragraphs>204</Paragraphs>
  <Slides>20</Slides>
  <Notes>18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20</vt:i4>
      </vt:variant>
    </vt:vector>
  </HeadingPairs>
  <TitlesOfParts>
    <vt:vector size="28" baseType="lpstr">
      <vt:lpstr>Arial</vt:lpstr>
      <vt:lpstr>Brush Script Std</vt:lpstr>
      <vt:lpstr>Calibri</vt:lpstr>
      <vt:lpstr>Rockwell</vt:lpstr>
      <vt:lpstr>Segoe UI</vt:lpstr>
      <vt:lpstr>Segoe UI Light</vt:lpstr>
      <vt:lpstr>Calyx 1</vt:lpstr>
      <vt:lpstr>Calyx 2</vt:lpstr>
      <vt:lpstr>Understanding    The Brain       at Work</vt:lpstr>
      <vt:lpstr>         </vt:lpstr>
      <vt:lpstr>      The Brain’s Fundamental Functions  </vt:lpstr>
      <vt:lpstr>Why We Are The Way We Are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Aloha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Seeing The Brain at Work</dc:title>
  <dc:creator>Catherine Newman</dc:creator>
  <cp:lastModifiedBy>john</cp:lastModifiedBy>
  <cp:revision>156</cp:revision>
  <cp:lastPrinted>2021-03-17T22:00:46Z</cp:lastPrinted>
  <dcterms:created xsi:type="dcterms:W3CDTF">2021-03-12T15:16:56Z</dcterms:created>
  <dcterms:modified xsi:type="dcterms:W3CDTF">2021-04-13T17:35:49Z</dcterms:modified>
</cp:coreProperties>
</file>