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14"/>
  </p:notesMasterIdLst>
  <p:sldIdLst>
    <p:sldId id="288" r:id="rId2"/>
    <p:sldId id="261" r:id="rId3"/>
    <p:sldId id="341" r:id="rId4"/>
    <p:sldId id="338" r:id="rId5"/>
    <p:sldId id="289" r:id="rId6"/>
    <p:sldId id="290" r:id="rId7"/>
    <p:sldId id="314" r:id="rId8"/>
    <p:sldId id="291" r:id="rId9"/>
    <p:sldId id="292" r:id="rId10"/>
    <p:sldId id="339" r:id="rId11"/>
    <p:sldId id="312" r:id="rId12"/>
    <p:sldId id="31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86522" autoAdjust="0"/>
  </p:normalViewPr>
  <p:slideViewPr>
    <p:cSldViewPr>
      <p:cViewPr varScale="1">
        <p:scale>
          <a:sx n="55" d="100"/>
          <a:sy n="55" d="100"/>
        </p:scale>
        <p:origin x="1616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3BB43-122B-491A-AACA-09C7CE1B70BE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3A979-90BD-4398-AE1B-CF6EFD507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70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68EA-514C-4D10-99F5-3C18C5691F2B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CLINICAL ENGINEERING | DIAGNOSTIC IMAGING SERVICES | MEDICAL PHYSICS | CLINICAL TECHNOLOGY ASSESSMENT &amp; PLANNING | FF&amp;E PLANNING | ENTECH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90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54931-6922-4B8F-8C01-73D7912D06D6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18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5C810-4E8E-4820-A28F-33C821879572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66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5AF1-8C57-4385-8193-34FB90FDA4CA}" type="datetime1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130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C8F0-20EE-435B-B207-C9BEE8A483F3}" type="datetime1">
              <a:rPr lang="en-US" smtClean="0"/>
              <a:t>4/7/2021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2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9D83A-5606-4824-943C-BCF98E151FE1}" type="datetime1">
              <a:rPr lang="en-US" smtClean="0"/>
              <a:t>4/7/2021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8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8A05-8F82-4894-B09B-EFF43B55CA69}" type="datetime1">
              <a:rPr lang="en-US" smtClean="0"/>
              <a:t>4/7/2021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694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03C10C34-C6E5-43E4-9017-046F3502F64C}" type="datetime1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61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A423-AE7B-4687-A6B6-769D1DA436BB}" type="datetime1">
              <a:rPr lang="en-US" smtClean="0"/>
              <a:t>4/7/2021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67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B28DE-9387-479A-AB21-2F3B6BC01A42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71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C0D22-D166-4E14-A9A5-2AD1D49A5B4C}" type="datetime1">
              <a:rPr lang="en-US" smtClean="0"/>
              <a:t>4/7/2021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E:\websites\free-power-point-templates\2012\logos.png">
            <a:extLst>
              <a:ext uri="{FF2B5EF4-FFF2-40B4-BE49-F238E27FC236}">
                <a16:creationId xmlns:a16="http://schemas.microsoft.com/office/drawing/2014/main" id="{9D3234A9-CA6E-43AA-9965-DDD93AB976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3101618"/>
            <a:ext cx="1463784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49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50AF8C4-5EF2-4713-8BE2-A982C55844C8}" type="datetime1">
              <a:rPr lang="en-US" smtClean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CLINICAL ENGINEERING | DIAGNOSTIC IMAGING SERVICES | MEDICAL PHYSICS | CLINICAL TECHNOLOGY ASSESSMENT &amp; PLANNING | FF&amp;E PLANNING | ENTECH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87EB478-CAEE-4138-B73F-54E75691761F}"/>
              </a:ext>
            </a:extLst>
          </p:cNvPr>
          <p:cNvSpPr txBox="1"/>
          <p:nvPr userDrawn="1"/>
        </p:nvSpPr>
        <p:spPr>
          <a:xfrm>
            <a:off x="-9150" y="6951663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78605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jobs-bannerhealth.icims.com/jobs/search?ss=1&amp;searchCategory=90102" TargetMode="External"/><Relationship Id="rId2" Type="http://schemas.openxmlformats.org/officeDocument/2006/relationships/hyperlink" Target="mailto:Jon.Elmore@bannerhealth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DA699-3E73-48D6-B9BD-C964E28FF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8972" y="1336573"/>
            <a:ext cx="7738332" cy="94942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Navigating a full CMS Survey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E48AE0-7B6E-4091-878A-7877622E8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8972" y="4725583"/>
            <a:ext cx="7738332" cy="159168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+mn-lt"/>
              </a:rPr>
              <a:t>John Garrett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+mn-lt"/>
              </a:rPr>
              <a:t>Program Director Capital planning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+mn-lt"/>
              </a:rPr>
              <a:t>Tech management </a:t>
            </a:r>
            <a:r>
              <a:rPr lang="en-US" dirty="0" err="1">
                <a:latin typeface="+mn-lt"/>
              </a:rPr>
              <a:t>Entech</a:t>
            </a:r>
            <a:endParaRPr lang="en-US" dirty="0">
              <a:latin typeface="+mn-lt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+mn-lt"/>
              </a:rPr>
              <a:t>Banner Health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CB3E6E-CB13-4B8E-B40C-B462FC8C6451}"/>
              </a:ext>
            </a:extLst>
          </p:cNvPr>
          <p:cNvSpPr/>
          <p:nvPr/>
        </p:nvSpPr>
        <p:spPr>
          <a:xfrm>
            <a:off x="6694418" y="10702"/>
            <a:ext cx="2439750" cy="1182636"/>
          </a:xfrm>
          <a:prstGeom prst="rect">
            <a:avLst/>
          </a:prstGeom>
          <a:solidFill>
            <a:srgbClr val="002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8409988-4E90-48F3-BBCF-570E544261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215" y="369776"/>
            <a:ext cx="2394155" cy="381751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862320B-3797-4C56-B956-FAD8B8961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459786"/>
            <a:ext cx="7848599" cy="365125"/>
          </a:xfrm>
        </p:spPr>
        <p:txBody>
          <a:bodyPr/>
          <a:lstStyle/>
          <a:p>
            <a:r>
              <a:rPr lang="en-US" dirty="0"/>
              <a:t>CLINICAL ENGINEERING | DIAGNOSTIC IMAGING SERVICES | MEDICAL PHYSICS | CLINICAL TECHNOLOGY ASSESSMENT &amp; PLANNING | FF&amp;E PLANNING | ENTECH</a:t>
            </a:r>
          </a:p>
        </p:txBody>
      </p:sp>
    </p:spTree>
    <p:extLst>
      <p:ext uri="{BB962C8B-B14F-4D97-AF65-F5344CB8AC3E}">
        <p14:creationId xmlns:p14="http://schemas.microsoft.com/office/powerpoint/2010/main" val="670633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82034-89D6-4723-B99B-7F324F4AE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828D-3F02-4202-A750-DD35B6CBF9D4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E24E3E-D6A2-4E97-AA68-749CE9717F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6700" y="155174"/>
            <a:ext cx="8610600" cy="987825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</a:rPr>
              <a:t>Mission: “Making health care easier, so life can be better.”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7E1DAC4-0193-430D-92E5-218F49493168}"/>
              </a:ext>
            </a:extLst>
          </p:cNvPr>
          <p:cNvSpPr txBox="1"/>
          <p:nvPr/>
        </p:nvSpPr>
        <p:spPr>
          <a:xfrm>
            <a:off x="6965347" y="4136562"/>
            <a:ext cx="1565537" cy="52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i="1" dirty="0">
                <a:solidFill>
                  <a:schemeClr val="bg1"/>
                </a:solidFill>
                <a:latin typeface="Prometo Medium" panose="020B0704030203060203" pitchFamily="34" charset="0"/>
              </a:rPr>
              <a:t>&gt; 1600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4975014-9C6F-41A1-83CA-310297EEBFF2}"/>
              </a:ext>
            </a:extLst>
          </p:cNvPr>
          <p:cNvSpPr txBox="1"/>
          <p:nvPr/>
        </p:nvSpPr>
        <p:spPr>
          <a:xfrm>
            <a:off x="6899571" y="4512834"/>
            <a:ext cx="1565537" cy="486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00" i="1" dirty="0">
                <a:solidFill>
                  <a:schemeClr val="bg1"/>
                </a:solidFill>
                <a:latin typeface="Prometo Medium" panose="020B0704030203060203" pitchFamily="34" charset="0"/>
              </a:rPr>
              <a:t>Operating locations and buildings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D4C98F-0251-451F-855E-7DE488578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7" y="1411334"/>
            <a:ext cx="5638800" cy="410692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7938529-1585-4C84-BA22-E698069B6116}"/>
              </a:ext>
            </a:extLst>
          </p:cNvPr>
          <p:cNvSpPr txBox="1">
            <a:spLocks/>
          </p:cNvSpPr>
          <p:nvPr/>
        </p:nvSpPr>
        <p:spPr>
          <a:xfrm>
            <a:off x="5751402" y="1681409"/>
            <a:ext cx="3347884" cy="34951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latin typeface="+mn-lt"/>
              </a:rPr>
              <a:t>Banner Health is a non-profit health system in the United States, based in Phoenix, Arizona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It operates 32 hospitals and several specialized facilities across 6 states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The health system is the largest employer in Arizona and one of the largest in the United States with over 50,000 employees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C7F78195-C178-44EA-962E-0C632A9B8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459786"/>
            <a:ext cx="7848599" cy="365125"/>
          </a:xfrm>
        </p:spPr>
        <p:txBody>
          <a:bodyPr/>
          <a:lstStyle/>
          <a:p>
            <a:r>
              <a:rPr lang="en-US" dirty="0"/>
              <a:t>CLINICAL ENGINEERING | DIAGNOSTIC IMAGING SERVICES | MEDICAL PHYSICS | CLINICAL TECHNOLOGY ASSESSMENT &amp; PLANNING | FF&amp;E PLANNING | ENTECH</a:t>
            </a:r>
          </a:p>
        </p:txBody>
      </p:sp>
    </p:spTree>
    <p:extLst>
      <p:ext uri="{BB962C8B-B14F-4D97-AF65-F5344CB8AC3E}">
        <p14:creationId xmlns:p14="http://schemas.microsoft.com/office/powerpoint/2010/main" val="151621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82034-89D6-4723-B99B-7F324F4AE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828D-3F02-4202-A750-DD35B6CBF9D4}" type="slidenum">
              <a:rPr lang="en-US">
                <a:latin typeface="Calibri" panose="020F0502020204030204"/>
              </a:rPr>
              <a:pPr/>
              <a:t>3</a:t>
            </a:fld>
            <a:endParaRPr lang="en-US" dirty="0">
              <a:latin typeface="Calibri" panose="020F0502020204030204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93BAFC-8D29-4A2D-BCE6-4CF039D5289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93070" y="1931195"/>
            <a:ext cx="6307931" cy="3623072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07" name="Title 406">
            <a:extLst>
              <a:ext uri="{FF2B5EF4-FFF2-40B4-BE49-F238E27FC236}">
                <a16:creationId xmlns:a16="http://schemas.microsoft.com/office/drawing/2014/main" id="{83ADE54C-4BF0-427A-8D6D-0CA3F335F84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3001" y="1293020"/>
            <a:ext cx="2812256" cy="459581"/>
          </a:xfrm>
        </p:spPr>
        <p:txBody>
          <a:bodyPr>
            <a:normAutofit/>
          </a:bodyPr>
          <a:lstStyle/>
          <a:p>
            <a:r>
              <a:rPr lang="en-US" sz="2700" b="1" dirty="0">
                <a:solidFill>
                  <a:srgbClr val="2683C6"/>
                </a:solidFill>
              </a:rPr>
              <a:t>At a Glance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4975014-9C6F-41A1-83CA-310297EEBFF2}"/>
              </a:ext>
            </a:extLst>
          </p:cNvPr>
          <p:cNvSpPr txBox="1"/>
          <p:nvPr/>
        </p:nvSpPr>
        <p:spPr>
          <a:xfrm>
            <a:off x="6317679" y="4241876"/>
            <a:ext cx="1174153" cy="387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75" i="1" dirty="0">
                <a:solidFill>
                  <a:prstClr val="white"/>
                </a:solidFill>
                <a:latin typeface="Prometo Medium" panose="020B0704030203060203" pitchFamily="34" charset="0"/>
              </a:rPr>
              <a:t>Operating locations and buildings</a:t>
            </a:r>
          </a:p>
        </p:txBody>
      </p:sp>
      <p:sp>
        <p:nvSpPr>
          <p:cNvPr id="45" name="Footer Placeholder 3">
            <a:extLst>
              <a:ext uri="{FF2B5EF4-FFF2-40B4-BE49-F238E27FC236}">
                <a16:creationId xmlns:a16="http://schemas.microsoft.com/office/drawing/2014/main" id="{19E8026C-5A88-4BA0-93C4-775A6DF9952E}"/>
              </a:ext>
            </a:extLst>
          </p:cNvPr>
          <p:cNvSpPr txBox="1">
            <a:spLocks/>
          </p:cNvSpPr>
          <p:nvPr/>
        </p:nvSpPr>
        <p:spPr>
          <a:xfrm>
            <a:off x="1257300" y="5702085"/>
            <a:ext cx="5711571" cy="27384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75" dirty="0">
                <a:latin typeface="Calibri" panose="020F0502020204030204"/>
              </a:rPr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306" name="object 16">
            <a:extLst>
              <a:ext uri="{FF2B5EF4-FFF2-40B4-BE49-F238E27FC236}">
                <a16:creationId xmlns:a16="http://schemas.microsoft.com/office/drawing/2014/main" id="{CFADE2BD-A393-4EE5-9012-304EF7BF6EA8}"/>
              </a:ext>
            </a:extLst>
          </p:cNvPr>
          <p:cNvSpPr txBox="1"/>
          <p:nvPr/>
        </p:nvSpPr>
        <p:spPr>
          <a:xfrm>
            <a:off x="3000139" y="1497699"/>
            <a:ext cx="1329389" cy="364476"/>
          </a:xfrm>
          <a:prstGeom prst="rect">
            <a:avLst/>
          </a:prstGeom>
        </p:spPr>
        <p:txBody>
          <a:bodyPr vert="horz" wrap="square" lIns="0" tIns="6494" rIns="0" bIns="0" rtlCol="0">
            <a:spAutoFit/>
          </a:bodyPr>
          <a:lstStyle/>
          <a:p>
            <a:pPr marL="6494">
              <a:spcBef>
                <a:spcPts val="51"/>
              </a:spcBef>
            </a:pPr>
            <a:endParaRPr sz="1355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R="2598" algn="r"/>
            <a:r>
              <a:rPr sz="971" b="1" spc="-8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971" b="1" spc="-84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971" b="1" spc="59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endParaRPr sz="97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4E6DA24A-E13D-4E60-B95E-5D1BE5AE5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332" y="882067"/>
            <a:ext cx="3223540" cy="4672989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7F557DB7-059D-4AD4-96ED-A5CC346C407E}"/>
              </a:ext>
            </a:extLst>
          </p:cNvPr>
          <p:cNvSpPr txBox="1"/>
          <p:nvPr/>
        </p:nvSpPr>
        <p:spPr>
          <a:xfrm>
            <a:off x="1569094" y="1679993"/>
            <a:ext cx="21853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Making healthcare easier,</a:t>
            </a:r>
          </a:p>
          <a:p>
            <a:r>
              <a:rPr lang="en-US" sz="1500" dirty="0">
                <a:solidFill>
                  <a:prstClr val="black"/>
                </a:solidFill>
                <a:latin typeface="Calibri" panose="020F0502020204030204"/>
              </a:rPr>
              <a:t>so life can be better</a:t>
            </a:r>
          </a:p>
        </p:txBody>
      </p:sp>
      <p:pic>
        <p:nvPicPr>
          <p:cNvPr id="406" name="Picture 405">
            <a:extLst>
              <a:ext uri="{FF2B5EF4-FFF2-40B4-BE49-F238E27FC236}">
                <a16:creationId xmlns:a16="http://schemas.microsoft.com/office/drawing/2014/main" id="{1DE23BAE-E2CA-4569-A5BB-7C7C9798F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653" y="820595"/>
            <a:ext cx="3666176" cy="52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34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E5E51-8973-47CE-BBF5-AF3CDC381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John Garrett	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1CB2C1-98D9-47FF-A0D5-DBF863E8A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D05883A-600D-4AA1-B59A-5E01AF5C0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459786"/>
            <a:ext cx="7848599" cy="365125"/>
          </a:xfrm>
        </p:spPr>
        <p:txBody>
          <a:bodyPr/>
          <a:lstStyle/>
          <a:p>
            <a:r>
              <a:rPr lang="en-US" dirty="0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5337FA6-6390-4D16-A7D4-D1F0B825C0CD}"/>
              </a:ext>
            </a:extLst>
          </p:cNvPr>
          <p:cNvSpPr txBox="1">
            <a:spLocks/>
          </p:cNvSpPr>
          <p:nvPr/>
        </p:nvSpPr>
        <p:spPr>
          <a:xfrm>
            <a:off x="804671" y="2318476"/>
            <a:ext cx="7874107" cy="2863124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Served in the US Navy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Worked in the Clinical Engineering/HTM space for 25+ years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Navigated a full CMS inspection as CE Manager in 2019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Published in Imaging Community Exchange (ICE) magazine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BA in Health and Human Services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MS in Psychology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10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DA699-3E73-48D6-B9BD-C964E28FF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CMS Survey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61F339-EB17-4316-8665-2A6AEBF61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450"/>
              </a:spcAft>
            </a:pPr>
            <a:fld id="{19DA828D-3F02-4202-A750-DD35B6CBF9D4}" type="slidenum">
              <a:rPr lang="en-US" smtClean="0"/>
              <a:pPr>
                <a:spcAft>
                  <a:spcPts val="450"/>
                </a:spcAft>
              </a:pPr>
              <a:t>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A877C6-3110-4567-8003-28E41453C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459786"/>
            <a:ext cx="7848599" cy="365125"/>
          </a:xfrm>
        </p:spPr>
        <p:txBody>
          <a:bodyPr/>
          <a:lstStyle/>
          <a:p>
            <a:r>
              <a:rPr lang="en-US" dirty="0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5810AC7-8A7A-42BD-95DB-47B299580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25" y="1846263"/>
            <a:ext cx="7543800" cy="4022725"/>
          </a:xfrm>
        </p:spPr>
        <p:txBody>
          <a:bodyPr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Deemed Status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Allows for reimbursement from Center for Medicare and Medicaid Services (CMS)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Ensures quality care for all patients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CMS, Joint Commission, HFAP, DNV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Surveys/Inspects to ensure that entity meets or exceeds CMS requirements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Approves or removes Deemed Status as an accredited agency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CMS Surveys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Can be done performed at any time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Typically limited to a complaint or specific area of the medical facility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Can be due to the removal of deemed status in order to regain deemed status</a:t>
            </a:r>
          </a:p>
          <a:p>
            <a:pPr lvl="1" algn="l"/>
            <a:r>
              <a:rPr lang="en-US" sz="1600" dirty="0">
                <a:solidFill>
                  <a:srgbClr val="FF0000"/>
                </a:solidFill>
              </a:rPr>
              <a:t>We will cover the CMS survey to regain deemed status.</a:t>
            </a:r>
          </a:p>
        </p:txBody>
      </p:sp>
    </p:spTree>
    <p:extLst>
      <p:ext uri="{BB962C8B-B14F-4D97-AF65-F5344CB8AC3E}">
        <p14:creationId xmlns:p14="http://schemas.microsoft.com/office/powerpoint/2010/main" val="3949284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DA699-3E73-48D6-B9BD-C964E28FF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What to Expect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61F339-EB17-4316-8665-2A6AEBF61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450"/>
              </a:spcAft>
            </a:pPr>
            <a:fld id="{19DA828D-3F02-4202-A750-DD35B6CBF9D4}" type="slidenum">
              <a:rPr lang="en-US" smtClean="0"/>
              <a:pPr>
                <a:spcAft>
                  <a:spcPts val="450"/>
                </a:spcAft>
              </a:pPr>
              <a:t>6</a:t>
            </a:fld>
            <a:endParaRPr lang="en-US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6C50AD54-1642-4016-B12C-6CB3A4374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459786"/>
            <a:ext cx="7848599" cy="365125"/>
          </a:xfrm>
        </p:spPr>
        <p:txBody>
          <a:bodyPr/>
          <a:lstStyle/>
          <a:p>
            <a:r>
              <a:rPr lang="en-US" dirty="0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6E3A75B-93CF-4DA5-BC81-43968C3A7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25" y="1846263"/>
            <a:ext cx="7543800" cy="4022725"/>
          </a:xfrm>
        </p:spPr>
        <p:txBody>
          <a:bodyPr anchor="t">
            <a:normAutofit fontScale="92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From the surveyors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Thorough review of documentation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400" dirty="0"/>
              <a:t>This will include personnel files, policies and procedures, inventories, billing, and maintenance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Walk through inspections of facilities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Observation of multiple procedures in the hospital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b="1" i="1" u="sng" dirty="0"/>
              <a:t>They are here to help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From the hospital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200" dirty="0"/>
              <a:t>Avoiding an Immediate Jeopardy (IJ)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200" dirty="0"/>
              <a:t>8am – 5pm survey – 5pm to 8am correcting findings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200" dirty="0"/>
              <a:t>Need for overtime and extra effort	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From your team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Everyone rounding and reporting issues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400" dirty="0"/>
              <a:t>Both in areas of responsibility and other areas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400" dirty="0"/>
              <a:t>Head on a swivel, looking at all possible problems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Document review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91024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24E3E-D6A2-4E97-AA68-749CE9717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609600"/>
            <a:ext cx="8610600" cy="902111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</a:rPr>
              <a:t>Hospital Procedure</a:t>
            </a:r>
            <a:br>
              <a:rPr lang="en-US" sz="3600" dirty="0">
                <a:solidFill>
                  <a:schemeClr val="accent1"/>
                </a:solidFill>
              </a:rPr>
            </a:b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82034-89D6-4723-B99B-7F324F4AE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828D-3F02-4202-A750-DD35B6CBF9D4}" type="slidenum">
              <a:rPr lang="en-US" smtClean="0"/>
              <a:t>7</a:t>
            </a:fld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7E1DAC4-0193-430D-92E5-218F49493168}"/>
              </a:ext>
            </a:extLst>
          </p:cNvPr>
          <p:cNvSpPr txBox="1"/>
          <p:nvPr/>
        </p:nvSpPr>
        <p:spPr>
          <a:xfrm>
            <a:off x="6965347" y="4136562"/>
            <a:ext cx="1565537" cy="52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i="1" dirty="0">
                <a:solidFill>
                  <a:schemeClr val="bg1"/>
                </a:solidFill>
                <a:latin typeface="Prometo Medium" panose="020B0704030203060203" pitchFamily="34" charset="0"/>
              </a:rPr>
              <a:t>&gt; 1600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4975014-9C6F-41A1-83CA-310297EEBFF2}"/>
              </a:ext>
            </a:extLst>
          </p:cNvPr>
          <p:cNvSpPr txBox="1"/>
          <p:nvPr/>
        </p:nvSpPr>
        <p:spPr>
          <a:xfrm>
            <a:off x="6899571" y="4512834"/>
            <a:ext cx="1565537" cy="486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00" i="1" dirty="0">
                <a:solidFill>
                  <a:schemeClr val="bg1"/>
                </a:solidFill>
                <a:latin typeface="Prometo Medium" panose="020B0704030203060203" pitchFamily="34" charset="0"/>
              </a:rPr>
              <a:t>Operating locations and buildings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42EDC9FB-7C04-4056-8297-CC82A0E9D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459786"/>
            <a:ext cx="7848599" cy="365125"/>
          </a:xfrm>
        </p:spPr>
        <p:txBody>
          <a:bodyPr/>
          <a:lstStyle/>
          <a:p>
            <a:r>
              <a:rPr lang="en-US" dirty="0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0CCD07-DFDB-4FB8-B3E4-FD058B168B7D}"/>
              </a:ext>
            </a:extLst>
          </p:cNvPr>
          <p:cNvSpPr txBox="1">
            <a:spLocks/>
          </p:cNvSpPr>
          <p:nvPr/>
        </p:nvSpPr>
        <p:spPr>
          <a:xfrm>
            <a:off x="780387" y="1762330"/>
            <a:ext cx="6967728" cy="4748463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Best practices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Have escort with radio for each surveyor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Radio in request for documents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Navigate inspectors to desired locations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Relay intended destinations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Have a central command for all documents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When documents are requested, they are brought in for review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Documents are presented to the surveyor in the area they work from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Have an Executive assigned as an expediter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Has the authority to make decisions hospital wide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Includes overtime, contractor work approval, purchases, etc.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Adjusts staffing as needed for clearing findings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Is responsible for helping to clear any findings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Works with department heads to get them what they need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Defers only when a decision would violate hospital policy or procedure such as capital purchasing</a:t>
            </a:r>
          </a:p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33814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DA699-3E73-48D6-B9BD-C964E28FF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>
            <a:normAutofit/>
          </a:bodyPr>
          <a:lstStyle/>
          <a:p>
            <a:r>
              <a:rPr lang="en-US"/>
              <a:t>HTM/CE/Biomed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3F2336F-CAE1-4C37-9EDA-226B2C95A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4841240" cy="4023360"/>
          </a:xfrm>
        </p:spPr>
        <p:txBody>
          <a:bodyPr>
            <a:normAutofit lnSpcReduction="10000"/>
          </a:bodyPr>
          <a:lstStyle/>
          <a:p>
            <a:r>
              <a:rPr lang="en-US" sz="1400"/>
              <a:t>During Survey: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/>
              <a:t>Take Ownership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/>
              <a:t>Make sure to verify PM completion and documentation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/>
              <a:t>Check documentation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/>
              <a:t>Round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/>
              <a:t>Round more frequently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/>
              <a:t>People may be less available due to extra duties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/>
              <a:t>There may be more needs than normal on the floors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/>
              <a:t>Create a supportive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/>
              <a:t>Be the Eyes and Ears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/>
              <a:t>Look at everything from ceiling tiles to floor conditions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/>
              <a:t>Ensure that any issues are reported to the command center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/>
              <a:t>Support ALL Departments</a:t>
            </a:r>
          </a:p>
        </p:txBody>
      </p:sp>
      <p:pic>
        <p:nvPicPr>
          <p:cNvPr id="9" name="Picture 8" descr="Work tools and supplies">
            <a:extLst>
              <a:ext uri="{FF2B5EF4-FFF2-40B4-BE49-F238E27FC236}">
                <a16:creationId xmlns:a16="http://schemas.microsoft.com/office/drawing/2014/main" id="{2B05F327-5035-4C96-8E87-B739728256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5" r="30837"/>
          <a:stretch/>
        </p:blipFill>
        <p:spPr>
          <a:xfrm>
            <a:off x="6015427" y="1916318"/>
            <a:ext cx="2351332" cy="3471012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D29BC33-D184-4E60-9977-7C0904626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4638" y="6459785"/>
            <a:ext cx="361710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800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61F339-EB17-4316-8665-2A6AEBF61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3" y="6459785"/>
            <a:ext cx="984019" cy="365125"/>
          </a:xfrm>
        </p:spPr>
        <p:txBody>
          <a:bodyPr>
            <a:normAutofit/>
          </a:bodyPr>
          <a:lstStyle/>
          <a:p>
            <a:pPr>
              <a:spcAft>
                <a:spcPts val="450"/>
              </a:spcAft>
            </a:pPr>
            <a:fld id="{19DA828D-3F02-4202-A750-DD35B6CBF9D4}" type="slidenum">
              <a:rPr lang="en-US" smtClean="0"/>
              <a:pPr>
                <a:spcAft>
                  <a:spcPts val="450"/>
                </a:spcAft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236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DA699-3E73-48D6-B9BD-C964E28FF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>
            <a:normAutofit/>
          </a:bodyPr>
          <a:lstStyle/>
          <a:p>
            <a:r>
              <a:rPr lang="en-US"/>
              <a:t>Survey Preparation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F8830BC-6F81-4705-AD93-75DE3DA6F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4841240" cy="4023360"/>
          </a:xfrm>
        </p:spPr>
        <p:txBody>
          <a:bodyPr>
            <a:normAutofit/>
          </a:bodyPr>
          <a:lstStyle/>
          <a:p>
            <a:r>
              <a:rPr lang="en-US" sz="1300"/>
              <a:t>The best survey preparation is having a solid HTM/CE program.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300"/>
              <a:t>Documentation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/>
              <a:t>Accurate inventory &amp; service history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/>
              <a:t>COMPLETE documentation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300"/>
              <a:t>Calibrated tools listed on service reports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300"/>
              <a:t>Accurate detailed descriptions of service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/>
              <a:t>Random Audits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300"/>
              <a:t>PM Completion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300"/>
              <a:t>Qualified Personnel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/>
              <a:t>Documentation of background checks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/>
              <a:t>Up to date shot records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/>
              <a:t>Training records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300"/>
              <a:t>Documentation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/>
              <a:t>It is important enough it needs mentioned again.</a:t>
            </a:r>
          </a:p>
          <a:p>
            <a:endParaRPr lang="en-US" sz="1300"/>
          </a:p>
        </p:txBody>
      </p:sp>
      <p:pic>
        <p:nvPicPr>
          <p:cNvPr id="10" name="Picture 9" descr="A person reaching for a paper on a table full of paper and sticky notes">
            <a:extLst>
              <a:ext uri="{FF2B5EF4-FFF2-40B4-BE49-F238E27FC236}">
                <a16:creationId xmlns:a16="http://schemas.microsoft.com/office/drawing/2014/main" id="{28EE7B7C-CAE9-49B6-85F9-BED5425686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2" r="27941"/>
          <a:stretch/>
        </p:blipFill>
        <p:spPr>
          <a:xfrm>
            <a:off x="6015427" y="1916318"/>
            <a:ext cx="2351332" cy="3471012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76C007-C54A-49A2-A5DE-E02BF1373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4638" y="6459785"/>
            <a:ext cx="361710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800" dirty="0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61F339-EB17-4316-8665-2A6AEBF61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3" y="6459785"/>
            <a:ext cx="984019" cy="365125"/>
          </a:xfrm>
        </p:spPr>
        <p:txBody>
          <a:bodyPr>
            <a:normAutofit/>
          </a:bodyPr>
          <a:lstStyle/>
          <a:p>
            <a:pPr>
              <a:spcAft>
                <a:spcPts val="450"/>
              </a:spcAft>
            </a:pPr>
            <a:fld id="{19DA828D-3F02-4202-A750-DD35B6CBF9D4}" type="slidenum">
              <a:rPr lang="en-US" smtClean="0"/>
              <a:pPr>
                <a:spcAft>
                  <a:spcPts val="450"/>
                </a:spcAft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453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DA699-3E73-48D6-B9BD-C964E28FF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>
            <a:normAutofit/>
          </a:bodyPr>
          <a:lstStyle/>
          <a:p>
            <a:r>
              <a:rPr lang="en-US" dirty="0"/>
              <a:t>Things to Consider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B76C007-C54A-49A2-A5DE-E02BF1373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4638" y="6459785"/>
            <a:ext cx="361710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800" dirty="0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61F339-EB17-4316-8665-2A6AEBF61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3" y="6459785"/>
            <a:ext cx="984019" cy="365125"/>
          </a:xfrm>
        </p:spPr>
        <p:txBody>
          <a:bodyPr>
            <a:normAutofit/>
          </a:bodyPr>
          <a:lstStyle/>
          <a:p>
            <a:pPr>
              <a:spcAft>
                <a:spcPts val="450"/>
              </a:spcAft>
            </a:pPr>
            <a:fld id="{19DA828D-3F02-4202-A750-DD35B6CBF9D4}" type="slidenum">
              <a:rPr lang="en-US" smtClean="0"/>
              <a:pPr>
                <a:spcAft>
                  <a:spcPts val="450"/>
                </a:spcAft>
              </a:pPr>
              <a:t>10</a:t>
            </a:fld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09B26D5-208D-4E04-83A3-F69B7ABE4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25" y="1846263"/>
            <a:ext cx="7543800" cy="402272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300" dirty="0"/>
              <a:t>Alternate shift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 dirty="0"/>
              <a:t>It may help to have a second or third shift to help with corrections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 dirty="0"/>
              <a:t>A second or third shift may be able to complete work interrupted by the survey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300" dirty="0"/>
              <a:t>Limits of CMMS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 dirty="0"/>
              <a:t>Is gathering large amounts of data difficult?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 dirty="0"/>
              <a:t>Make sure someone is available to navigate and provide information from CMMS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300" dirty="0"/>
              <a:t>Communication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 dirty="0"/>
              <a:t>Be available to leadership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 dirty="0"/>
              <a:t>Be available to surveyors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300" dirty="0"/>
              <a:t>Flexibility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 dirty="0"/>
              <a:t>Be prepared to change and adjust as needed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300" dirty="0"/>
              <a:t>Be fluid, flexible is too rigid</a:t>
            </a:r>
          </a:p>
        </p:txBody>
      </p:sp>
      <p:pic>
        <p:nvPicPr>
          <p:cNvPr id="12" name="Picture 11" descr="Child sitting on the road">
            <a:extLst>
              <a:ext uri="{FF2B5EF4-FFF2-40B4-BE49-F238E27FC236}">
                <a16:creationId xmlns:a16="http://schemas.microsoft.com/office/drawing/2014/main" id="{3B85F553-1E09-4F42-8B43-2882B2292E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116" y="4087886"/>
            <a:ext cx="2351332" cy="147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96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DA699-3E73-48D6-B9BD-C964E28FF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3"/>
            <a:ext cx="7543800" cy="1450757"/>
          </a:xfrm>
        </p:spPr>
        <p:txBody>
          <a:bodyPr>
            <a:normAutofit/>
          </a:bodyPr>
          <a:lstStyle/>
          <a:p>
            <a:r>
              <a:rPr lang="en-US"/>
              <a:t>Things that Help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D438E80-F464-4AD8-8E96-C9E5FA94F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4841240" cy="402336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500"/>
              <a:t>Take care of the team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500"/>
              <a:t>Make sure that everyone has the support they need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500"/>
              <a:t>Check in on your team members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500"/>
              <a:t>Make sure they get enough rest and that they eat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500"/>
              <a:t>Take care of each other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500"/>
              <a:t>Be kind to those from other departments </a:t>
            </a:r>
            <a:r>
              <a:rPr lang="en-US" sz="1500" b="1"/>
              <a:t>they are stressed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500"/>
              <a:t>Take opportunities to support them whenever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500"/>
              <a:t>Take care of yourself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500"/>
              <a:t>Make sure you get enough rest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500"/>
              <a:t>Make sure you eat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500"/>
              <a:t>Remember there is life outside of the hospital.  This is temporary.</a:t>
            </a:r>
          </a:p>
        </p:txBody>
      </p:sp>
      <p:pic>
        <p:nvPicPr>
          <p:cNvPr id="9" name="Picture 8" descr="Two hikers helping one another up a rock">
            <a:extLst>
              <a:ext uri="{FF2B5EF4-FFF2-40B4-BE49-F238E27FC236}">
                <a16:creationId xmlns:a16="http://schemas.microsoft.com/office/drawing/2014/main" id="{52C92BFB-22D3-4742-A1D8-73028A5225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4" r="42398"/>
          <a:stretch/>
        </p:blipFill>
        <p:spPr>
          <a:xfrm>
            <a:off x="6015427" y="1916318"/>
            <a:ext cx="2351332" cy="3471012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D8C3180-DC23-42E6-9316-BC60A415F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4638" y="6459785"/>
            <a:ext cx="361710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800"/>
              <a:t>CLINICAL ENGINEERING | DIAGNOSTIC IMAGING SERVICES | MEDICAL PHYSICS | CLINICAL TECHNOLOGY ASSESSMENT &amp; PLANNING | FF&amp;E PLANNING | ENTECH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61F339-EB17-4316-8665-2A6AEBF61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3" y="6459785"/>
            <a:ext cx="984019" cy="365125"/>
          </a:xfrm>
        </p:spPr>
        <p:txBody>
          <a:bodyPr>
            <a:normAutofit/>
          </a:bodyPr>
          <a:lstStyle/>
          <a:p>
            <a:pPr>
              <a:spcAft>
                <a:spcPts val="450"/>
              </a:spcAft>
            </a:pPr>
            <a:fld id="{19DA828D-3F02-4202-A750-DD35B6CBF9D4}" type="slidenum">
              <a:rPr lang="en-US" smtClean="0"/>
              <a:pPr>
                <a:spcAft>
                  <a:spcPts val="450"/>
                </a:spcAft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713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6E48AE0-7B6E-4091-878A-7877622E8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70" y="457200"/>
            <a:ext cx="7723563" cy="54102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endParaRPr lang="en-US" sz="3200" dirty="0"/>
          </a:p>
          <a:p>
            <a:pPr marL="292608" lvl="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	</a:t>
            </a:r>
          </a:p>
          <a:p>
            <a:pPr marL="292608" lvl="1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/>
          </a:p>
          <a:p>
            <a:pPr marL="292608" lvl="1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/>
          </a:p>
          <a:p>
            <a:pPr marL="292608" lvl="1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/>
          </a:p>
          <a:p>
            <a:pPr marL="292608" lvl="1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000" dirty="0">
              <a:hlinkClick r:id="rId2"/>
            </a:endParaRPr>
          </a:p>
          <a:p>
            <a:pPr marL="292608" lvl="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/>
              <a:t>John.Garrett@BannerHealth.com</a:t>
            </a:r>
          </a:p>
          <a:p>
            <a:pPr marL="292608" lvl="1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/>
          </a:p>
          <a:p>
            <a:pPr marL="292608" lvl="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hlinkClick r:id="rId3"/>
              </a:rPr>
              <a:t>We are Hiring</a:t>
            </a:r>
            <a:r>
              <a:rPr lang="en-US" sz="3000" dirty="0"/>
              <a:t> </a:t>
            </a:r>
          </a:p>
          <a:p>
            <a:pPr marL="292608" lvl="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Google “Banner Health Careers”</a:t>
            </a:r>
          </a:p>
          <a:p>
            <a:pPr marL="292608" lvl="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Select ‘Biomed’ Category </a:t>
            </a:r>
          </a:p>
          <a:p>
            <a:pPr marL="292608" lvl="1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Open FTEs</a:t>
            </a:r>
          </a:p>
          <a:p>
            <a:pPr marL="292608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400" dirty="0"/>
          </a:p>
          <a:p>
            <a:pPr marL="292608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61F339-EB17-4316-8665-2A6AEBF61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450"/>
              </a:spcAft>
            </a:pPr>
            <a:fld id="{19DA828D-3F02-4202-A750-DD35B6CBF9D4}" type="slidenum">
              <a:rPr lang="en-US" smtClean="0"/>
              <a:pPr>
                <a:spcAft>
                  <a:spcPts val="450"/>
                </a:spcAft>
              </a:pPr>
              <a:t>12</a:t>
            </a:fld>
            <a:endParaRPr lang="en-US" dirty="0"/>
          </a:p>
        </p:txBody>
      </p:sp>
      <p:pic>
        <p:nvPicPr>
          <p:cNvPr id="9218" name="Picture 2" descr="Image result for questions and comments">
            <a:extLst>
              <a:ext uri="{FF2B5EF4-FFF2-40B4-BE49-F238E27FC236}">
                <a16:creationId xmlns:a16="http://schemas.microsoft.com/office/drawing/2014/main" id="{A637DB4A-5A97-491A-8A0E-8A5083471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832" y="609600"/>
            <a:ext cx="4527237" cy="204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CDE88A3-62AC-4C13-82D4-B15717DF8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459786"/>
            <a:ext cx="7848599" cy="365125"/>
          </a:xfrm>
        </p:spPr>
        <p:txBody>
          <a:bodyPr/>
          <a:lstStyle/>
          <a:p>
            <a:r>
              <a:rPr lang="en-US" dirty="0"/>
              <a:t>CLINICAL ENGINEERING | DIAGNOSTIC IMAGING SERVICES | MEDICAL PHYSICS | CLINICAL TECHNOLOGY ASSESSMENT &amp; PLANNING | FF&amp;E PLANNING | ENTECH</a:t>
            </a:r>
          </a:p>
        </p:txBody>
      </p:sp>
    </p:spTree>
    <p:extLst>
      <p:ext uri="{BB962C8B-B14F-4D97-AF65-F5344CB8AC3E}">
        <p14:creationId xmlns:p14="http://schemas.microsoft.com/office/powerpoint/2010/main" val="328504207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1075</Words>
  <Application>Microsoft Office PowerPoint</Application>
  <PresentationFormat>On-screen Show (4:3)</PresentationFormat>
  <Paragraphs>164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Prometo Medium</vt:lpstr>
      <vt:lpstr>Times New Roman</vt:lpstr>
      <vt:lpstr>Retrospect</vt:lpstr>
      <vt:lpstr>Navigating a full CMS Survey</vt:lpstr>
      <vt:lpstr>Mission: “Making health care easier, so life can be better.”</vt:lpstr>
      <vt:lpstr>At a Glance</vt:lpstr>
      <vt:lpstr>John Garrett </vt:lpstr>
      <vt:lpstr>CMS Survey</vt:lpstr>
      <vt:lpstr>What to Expect</vt:lpstr>
      <vt:lpstr>Hospital Procedure </vt:lpstr>
      <vt:lpstr>HTM/CE/Biomed</vt:lpstr>
      <vt:lpstr>Survey Preparation</vt:lpstr>
      <vt:lpstr>Things to Consider</vt:lpstr>
      <vt:lpstr>Things that Help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Navigating a full CMS Survey</dc:title>
  <dc:creator>Garrett, John W</dc:creator>
  <cp:lastModifiedBy>Garrett, John W</cp:lastModifiedBy>
  <cp:revision>6</cp:revision>
  <dcterms:created xsi:type="dcterms:W3CDTF">2021-03-22T20:08:44Z</dcterms:created>
  <dcterms:modified xsi:type="dcterms:W3CDTF">2021-04-07T16:06:14Z</dcterms:modified>
</cp:coreProperties>
</file>