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4" r:id="rId5"/>
  </p:sldMasterIdLst>
  <p:notesMasterIdLst>
    <p:notesMasterId r:id="rId17"/>
  </p:notesMasterIdLst>
  <p:sldIdLst>
    <p:sldId id="9176" r:id="rId6"/>
    <p:sldId id="4160" r:id="rId7"/>
    <p:sldId id="259" r:id="rId8"/>
    <p:sldId id="9180" r:id="rId9"/>
    <p:sldId id="9183" r:id="rId10"/>
    <p:sldId id="9178" r:id="rId11"/>
    <p:sldId id="4130" r:id="rId12"/>
    <p:sldId id="9181" r:id="rId13"/>
    <p:sldId id="4122" r:id="rId14"/>
    <p:sldId id="264" r:id="rId15"/>
    <p:sldId id="25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quel Mayer" initials="RM" lastIdx="1" clrIdx="0">
    <p:extLst>
      <p:ext uri="{19B8F6BF-5375-455C-9EA6-DF929625EA0E}">
        <p15:presenceInfo xmlns:p15="http://schemas.microsoft.com/office/powerpoint/2012/main" userId="S::raquel@queldesign.com::380f997a-3f30-43cc-bd62-0c6f361681fe" providerId="AD"/>
      </p:ext>
    </p:extLst>
  </p:cmAuthor>
  <p:cmAuthor id="2" name="Karl M. Sand" initials="KMS" lastIdx="6" clrIdx="1">
    <p:extLst>
      <p:ext uri="{19B8F6BF-5375-455C-9EA6-DF929625EA0E}">
        <p15:presenceInfo xmlns:p15="http://schemas.microsoft.com/office/powerpoint/2012/main" userId="S::Karl.Sand@nuvolo.com::85b72c01-db18-42d3-8f41-95535a7d450a" providerId="AD"/>
      </p:ext>
    </p:extLst>
  </p:cmAuthor>
  <p:cmAuthor id="3" name="Eva Jungstein" initials="EJ" lastIdx="3" clrIdx="2">
    <p:extLst>
      <p:ext uri="{19B8F6BF-5375-455C-9EA6-DF929625EA0E}">
        <p15:presenceInfo xmlns:p15="http://schemas.microsoft.com/office/powerpoint/2012/main" userId="S::eva.jungstein@itechag.com::9e30f12b-7dcd-4ee3-b81d-0ddfbd37cd30" providerId="AD"/>
      </p:ext>
    </p:extLst>
  </p:cmAuthor>
  <p:cmAuthor id="4" name="Ben Person" initials="BP" lastIdx="5" clrIdx="3">
    <p:extLst>
      <p:ext uri="{19B8F6BF-5375-455C-9EA6-DF929625EA0E}">
        <p15:presenceInfo xmlns:p15="http://schemas.microsoft.com/office/powerpoint/2012/main" userId="S::ben.person@nuvolo.com::fa37ce6f-e11f-43c3-882d-f38eae01a77a" providerId="AD"/>
      </p:ext>
    </p:extLst>
  </p:cmAuthor>
  <p:cmAuthor id="5" name="Alan Neill" initials="AN" lastIdx="9" clrIdx="4">
    <p:extLst>
      <p:ext uri="{19B8F6BF-5375-455C-9EA6-DF929625EA0E}">
        <p15:presenceInfo xmlns:p15="http://schemas.microsoft.com/office/powerpoint/2012/main" userId="S::AlanN@buildingi.com::3f770b37-2736-404b-a18f-1ee0a6e2da11" providerId="AD"/>
      </p:ext>
    </p:extLst>
  </p:cmAuthor>
  <p:cmAuthor id="6" name="Berent Pippert" initials="BP" lastIdx="1" clrIdx="5">
    <p:extLst>
      <p:ext uri="{19B8F6BF-5375-455C-9EA6-DF929625EA0E}">
        <p15:presenceInfo xmlns:p15="http://schemas.microsoft.com/office/powerpoint/2012/main" userId="S::BerentP@buildingi.com::76893381-b9a5-4a40-b662-c707048769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277"/>
    <a:srgbClr val="02B4DE"/>
    <a:srgbClr val="58B0D4"/>
    <a:srgbClr val="4A8DC3"/>
    <a:srgbClr val="2A8FC8"/>
    <a:srgbClr val="2D4F89"/>
    <a:srgbClr val="18345D"/>
    <a:srgbClr val="122237"/>
    <a:srgbClr val="0C2238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A93999-9BEE-4CBA-8797-D2CD1350A2E4}" v="4" dt="2020-10-28T15:55:12.3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8"/>
    <p:restoredTop sz="96400" autoAdjust="0"/>
  </p:normalViewPr>
  <p:slideViewPr>
    <p:cSldViewPr snapToGrid="0">
      <p:cViewPr varScale="1">
        <p:scale>
          <a:sx n="121" d="100"/>
          <a:sy n="121" d="100"/>
        </p:scale>
        <p:origin x="176" y="232"/>
      </p:cViewPr>
      <p:guideLst>
        <p:guide orient="horz" pos="2160"/>
        <p:guide pos="73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3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4BA36-5C94-3B48-A1C7-50C6BE1837AC}" type="datetimeFigureOut">
              <a:rPr lang="en-US" smtClean="0"/>
              <a:t>4/14/21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72795-83EE-A144-917E-954F82609D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15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5DD09-3943-224C-8DE2-FCE48EC5DB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34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person introduces themselves. Name, </a:t>
            </a:r>
            <a:r>
              <a:rPr lang="en-US" dirty="0" err="1"/>
              <a:t>tiltle</a:t>
            </a:r>
            <a:r>
              <a:rPr lang="en-US" dirty="0"/>
              <a:t>, background, and current role and job responsibilities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EB0B8-1504-5C47-9242-9B31EB42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312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Heidi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B72795-83EE-A144-917E-954F82609D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928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EB0B8-1504-5C47-9242-9B31EB42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545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EB0B8-1504-5C47-9242-9B31EB42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077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B72795-83EE-A144-917E-954F82609D5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99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EB0B8-1504-5C47-9242-9B31EB42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8545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EB0B8-1504-5C47-9242-9B31EB42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4726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and Justin – demo – 20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EB0B8-1504-5C47-9242-9B31EB42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433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Heidi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B72795-83EE-A144-917E-954F82609D5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952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B72795-83EE-A144-917E-954F82609D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612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7604A-9B6B-1646-8080-F1585056A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2E0C28-287E-9148-BE6C-0798D82FC3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087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CC71A-1E72-9E48-988D-1F4C4AE6A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FC002A-9926-5146-B4F2-64908CB1D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971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F7BD6-EF44-4449-91CF-4658E3414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E41DD2-0FF9-284B-B70C-3836DADEA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BB759-2FB3-D44A-86A2-5F19A3E36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A62006-4DD0-604E-BF25-9F0B252E3BA0}" type="datetimeFigureOut">
              <a:rPr lang="en-US" smtClean="0"/>
              <a:t>4/14/21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20664-30F4-DF49-A426-7F9B5A02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610BB-C6BF-E249-8B13-A3FEE9DCE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510432-A70B-8544-AC5C-7B8C4363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967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9B7A6-0FD8-B141-B41A-A983EF0AB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71E3-50BB-EE48-98B2-94C425F7A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0158B-9C1D-B34A-AC93-57487C22A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D61B50-C424-3445-BFF1-EB8E009F18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A62006-4DD0-604E-BF25-9F0B252E3BA0}" type="datetimeFigureOut">
              <a:rPr lang="en-US" smtClean="0"/>
              <a:t>4/14/21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12FC6-B34C-F542-A93A-58F5F435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E79B1-9F89-9147-8AA1-A7658F37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510432-A70B-8544-AC5C-7B8C4363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E5476-606A-A341-9B66-B06BBB1B5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CDE36-4D99-DC49-83FC-0E6C7885F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87193-852A-C04C-BE1C-539ACE6E18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4AC3B0-467C-4446-B5A5-FF5C7144C6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32555D-10B9-E24B-A4AD-BBFB4BC0E6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0599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B8475-06A7-614D-83EE-51CA7EE4F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003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5F23EB-CD97-B346-83AC-D1235BB364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A62006-4DD0-604E-BF25-9F0B252E3BA0}" type="datetimeFigureOut">
              <a:rPr lang="en-US" smtClean="0"/>
              <a:t>4/14/21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B334F3-82CB-8042-BC73-A31997F98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AB3DD-6E4C-1E4C-8F17-834CBE042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510432-A70B-8544-AC5C-7B8C4363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15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BE10B-5805-9E40-8A08-E2F037932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C1B94B-7188-ED45-9976-E06B2CEBE8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1FA96-F10A-BB4A-8FD4-9126DDB94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0D0AF-51E3-A642-BAEB-3278A5EB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DA62006-4DD0-604E-BF25-9F0B252E3BA0}" type="datetimeFigureOut">
              <a:rPr lang="en-US" smtClean="0"/>
              <a:t>4/14/21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B6655-EC7D-7C41-B7E0-A9F30E056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045530-2703-3948-A0DC-B9873C3BF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510432-A70B-8544-AC5C-7B8C43635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67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5245" y="372559"/>
            <a:ext cx="10515600" cy="589350"/>
          </a:xfrm>
          <a:prstGeom prst="rect">
            <a:avLst/>
          </a:prstGeom>
        </p:spPr>
        <p:txBody>
          <a:bodyPr/>
          <a:lstStyle>
            <a:lvl1pPr>
              <a:defRPr sz="2700" b="1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25246" y="961909"/>
            <a:ext cx="5514975" cy="55818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bg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3090349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5245" y="372559"/>
            <a:ext cx="10515600" cy="589350"/>
          </a:xfrm>
          <a:prstGeom prst="rect">
            <a:avLst/>
          </a:prstGeom>
        </p:spPr>
        <p:txBody>
          <a:bodyPr/>
          <a:lstStyle>
            <a:lvl1pPr>
              <a:defRPr sz="2700" b="1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25246" y="961909"/>
            <a:ext cx="5514975" cy="558180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500" b="0" kern="1200" dirty="0" smtClean="0">
                <a:solidFill>
                  <a:schemeClr val="bg1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414097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14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0" y="6324601"/>
            <a:ext cx="44704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NDA Only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/>
          <a:p>
            <a:fld id="{B743FED9-B1F8-4186-9EDA-6A5493B707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075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855A5767-9146-4AA1-BE15-C895469D24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8116" y="6193710"/>
            <a:ext cx="901427" cy="43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09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22576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542804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29226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02670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238240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0180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74550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925344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558046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478447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191625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DF8FD4-A0AC-4CA0-BF64-D08C47316209}"/>
              </a:ext>
            </a:extLst>
          </p:cNvPr>
          <p:cNvSpPr/>
          <p:nvPr userDrawn="1"/>
        </p:nvSpPr>
        <p:spPr>
          <a:xfrm>
            <a:off x="0" y="0"/>
            <a:ext cx="572703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F78F7A-E9D5-4880-8050-3A0B53F4DAB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5689" y="481262"/>
            <a:ext cx="2479675" cy="4211638"/>
          </a:xfrm>
          <a:custGeom>
            <a:avLst/>
            <a:gdLst>
              <a:gd name="connsiteX0" fmla="*/ 0 w 2479675"/>
              <a:gd name="connsiteY0" fmla="*/ 0 h 4211638"/>
              <a:gd name="connsiteX1" fmla="*/ 2479675 w 2479675"/>
              <a:gd name="connsiteY1" fmla="*/ 0 h 4211638"/>
              <a:gd name="connsiteX2" fmla="*/ 2479675 w 2479675"/>
              <a:gd name="connsiteY2" fmla="*/ 4211638 h 4211638"/>
              <a:gd name="connsiteX3" fmla="*/ 0 w 2479675"/>
              <a:gd name="connsiteY3" fmla="*/ 4211638 h 421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9675" h="4211638">
                <a:moveTo>
                  <a:pt x="0" y="0"/>
                </a:moveTo>
                <a:lnTo>
                  <a:pt x="2479675" y="0"/>
                </a:lnTo>
                <a:lnTo>
                  <a:pt x="2479675" y="4211638"/>
                </a:lnTo>
                <a:lnTo>
                  <a:pt x="0" y="42116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accent1"/>
                </a:solidFill>
              </a:defRPr>
            </a:lvl1pPr>
          </a:lstStyle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E8DF290-3AAB-4285-9782-D68A3908F50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006035" y="2522806"/>
            <a:ext cx="2479675" cy="4211638"/>
          </a:xfrm>
          <a:custGeom>
            <a:avLst/>
            <a:gdLst>
              <a:gd name="connsiteX0" fmla="*/ 0 w 2479675"/>
              <a:gd name="connsiteY0" fmla="*/ 0 h 4211638"/>
              <a:gd name="connsiteX1" fmla="*/ 2479675 w 2479675"/>
              <a:gd name="connsiteY1" fmla="*/ 0 h 4211638"/>
              <a:gd name="connsiteX2" fmla="*/ 2479675 w 2479675"/>
              <a:gd name="connsiteY2" fmla="*/ 4211638 h 4211638"/>
              <a:gd name="connsiteX3" fmla="*/ 0 w 2479675"/>
              <a:gd name="connsiteY3" fmla="*/ 4211638 h 4211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9675" h="4211638">
                <a:moveTo>
                  <a:pt x="0" y="0"/>
                </a:moveTo>
                <a:lnTo>
                  <a:pt x="2479675" y="0"/>
                </a:lnTo>
                <a:lnTo>
                  <a:pt x="2479675" y="4211638"/>
                </a:lnTo>
                <a:lnTo>
                  <a:pt x="0" y="42116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1100">
                <a:solidFill>
                  <a:schemeClr val="accent1"/>
                </a:solidFill>
              </a:defRPr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608868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557" y="270756"/>
            <a:ext cx="11266075" cy="668692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569" y="1529259"/>
            <a:ext cx="11282324" cy="4525963"/>
          </a:xfrm>
        </p:spPr>
        <p:txBody>
          <a:bodyPr vert="horz" lIns="91440" tIns="45720" rIns="91440" bIns="45720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435744" y="987395"/>
            <a:ext cx="11275611" cy="446087"/>
          </a:xfrm>
        </p:spPr>
        <p:txBody>
          <a:bodyPr>
            <a:noAutofit/>
          </a:bodyPr>
          <a:lstStyle>
            <a:lvl1pPr marL="0" indent="0">
              <a:buNone/>
              <a:defRPr sz="1350" b="0">
                <a:solidFill>
                  <a:schemeClr val="tx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98545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5E441-1BE9-924E-9764-1539BC199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365125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07BE2-02E1-FE42-8753-42B5DD61A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608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794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60" r:id="rId9"/>
    <p:sldLayoutId id="2147483661" r:id="rId10"/>
    <p:sldLayoutId id="2147483662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46799-EEBB-6C41-B615-3F6CCE636C5C}" type="datetimeFigureOut">
              <a:rPr lang="es-ES_tradnl" smtClean="0"/>
              <a:t>14/4/21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06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res.dallasnews.com/interactives/digital-parkland/" TargetMode="External"/><Relationship Id="rId3" Type="http://schemas.openxmlformats.org/officeDocument/2006/relationships/image" Target="../media/image9.jp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mailto:sales@nuvolo.com" TargetMode="External"/><Relationship Id="rId4" Type="http://schemas.openxmlformats.org/officeDocument/2006/relationships/hyperlink" Target="mailto:Heidi.horn@nuvol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1"/>
          <p:cNvSpPr txBox="1">
            <a:spLocks/>
          </p:cNvSpPr>
          <p:nvPr/>
        </p:nvSpPr>
        <p:spPr>
          <a:xfrm>
            <a:off x="507623" y="3564910"/>
            <a:ext cx="10046433" cy="303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200" b="1" dirty="0"/>
              <a:t>What Is A Connected Hospital? Parkland Health &amp; Hospital System Explains How They Now Can Coordinate Activities Involving Multiple Departments</a:t>
            </a:r>
          </a:p>
        </p:txBody>
      </p:sp>
      <p:pic>
        <p:nvPicPr>
          <p:cNvPr id="5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83594A-039F-4EDD-99D3-3207CE6FFF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124" y="969140"/>
            <a:ext cx="2337419" cy="20090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081862-466A-B445-9184-B8E30A2AE7A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808" y="811713"/>
            <a:ext cx="55626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55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8">
            <a:extLst>
              <a:ext uri="{FF2B5EF4-FFF2-40B4-BE49-F238E27FC236}">
                <a16:creationId xmlns:a16="http://schemas.microsoft.com/office/drawing/2014/main" id="{40E5D4C8-6E2B-4556-A535-EAC811BF64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850" y="0"/>
            <a:ext cx="5407837" cy="374621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12A369C-927E-4248-800D-FFDEB3D28258}"/>
              </a:ext>
            </a:extLst>
          </p:cNvPr>
          <p:cNvSpPr txBox="1"/>
          <p:nvPr/>
        </p:nvSpPr>
        <p:spPr>
          <a:xfrm>
            <a:off x="3239428" y="473629"/>
            <a:ext cx="59298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rgbClr val="000000"/>
                </a:solidFill>
                <a:latin typeface="LeMonde Livre" panose="00000500000000000000" pitchFamily="50" charset="0"/>
              </a:rPr>
              <a:t>Speaker Introductions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2D178-E3A8-4BE4-873C-5DF72E033062}"/>
              </a:ext>
            </a:extLst>
          </p:cNvPr>
          <p:cNvSpPr txBox="1"/>
          <p:nvPr/>
        </p:nvSpPr>
        <p:spPr>
          <a:xfrm>
            <a:off x="4858236" y="3746211"/>
            <a:ext cx="3320560" cy="1087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2000" b="1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Dustin Smith, CHTM</a:t>
            </a:r>
          </a:p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1600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Advisory Solution Consultant</a:t>
            </a:r>
          </a:p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02B4DE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Nuvolo</a:t>
            </a:r>
          </a:p>
        </p:txBody>
      </p:sp>
      <p:pic>
        <p:nvPicPr>
          <p:cNvPr id="16" name="Imagen 22">
            <a:extLst>
              <a:ext uri="{FF2B5EF4-FFF2-40B4-BE49-F238E27FC236}">
                <a16:creationId xmlns:a16="http://schemas.microsoft.com/office/drawing/2014/main" id="{89D4E696-46C8-774E-AB0E-2F52E66FD4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923F83-1CB6-47AA-BB3F-F1CDB32BB26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7" b="367"/>
          <a:stretch/>
        </p:blipFill>
        <p:spPr>
          <a:xfrm>
            <a:off x="4986227" y="1685922"/>
            <a:ext cx="1600824" cy="19878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5845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FEFEFC0-31D5-4FB7-BA17-F9F5C52D3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556596"/>
              </p:ext>
            </p:extLst>
          </p:nvPr>
        </p:nvGraphicFramePr>
        <p:xfrm>
          <a:off x="5791094" y="617616"/>
          <a:ext cx="5207343" cy="46498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07343">
                  <a:extLst>
                    <a:ext uri="{9D8B030D-6E8A-4147-A177-3AD203B41FA5}">
                      <a16:colId xmlns:a16="http://schemas.microsoft.com/office/drawing/2014/main" val="2051604836"/>
                    </a:ext>
                  </a:extLst>
                </a:gridCol>
              </a:tblGrid>
              <a:tr h="664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>
                          <a:solidFill>
                            <a:schemeClr val="bg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Introduction to Parkland Health &amp; Hospital System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22160759"/>
                  </a:ext>
                </a:extLst>
              </a:tr>
              <a:tr h="664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>
                          <a:solidFill>
                            <a:schemeClr val="bg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Challenges from Legacy CMMS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042389"/>
                  </a:ext>
                </a:extLst>
              </a:tr>
              <a:tr h="664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>
                          <a:solidFill>
                            <a:schemeClr val="bg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Criteria for Choosing a New CMMS Solution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8221180"/>
                  </a:ext>
                </a:extLst>
              </a:tr>
              <a:tr h="664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>
                          <a:solidFill>
                            <a:schemeClr val="bg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Benefits from HTM Modernization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09205443"/>
                  </a:ext>
                </a:extLst>
              </a:tr>
              <a:tr h="664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>
                          <a:solidFill>
                            <a:schemeClr val="bg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Solution Demonstration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4315712"/>
                  </a:ext>
                </a:extLst>
              </a:tr>
              <a:tr h="664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>
                          <a:solidFill>
                            <a:schemeClr val="bg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Enabling the Connected Workplace in Healthcare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14238915"/>
                  </a:ext>
                </a:extLst>
              </a:tr>
              <a:tr h="664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>
                          <a:solidFill>
                            <a:schemeClr val="bg1"/>
                          </a:solidFill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Questions and Answers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66517091"/>
                  </a:ext>
                </a:extLst>
              </a:tr>
            </a:tbl>
          </a:graphicData>
        </a:graphic>
      </p:graphicFrame>
      <p:sp>
        <p:nvSpPr>
          <p:cNvPr id="7" name="Rectángulo 10">
            <a:extLst>
              <a:ext uri="{FF2B5EF4-FFF2-40B4-BE49-F238E27FC236}">
                <a16:creationId xmlns:a16="http://schemas.microsoft.com/office/drawing/2014/main" id="{43E8AE3B-819E-814F-B321-27FA7774103A}"/>
              </a:ext>
            </a:extLst>
          </p:cNvPr>
          <p:cNvSpPr/>
          <p:nvPr/>
        </p:nvSpPr>
        <p:spPr>
          <a:xfrm>
            <a:off x="1746048" y="2407770"/>
            <a:ext cx="24617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Monde Livre" charset="0"/>
                <a:ea typeface="LeMonde Livre" charset="0"/>
                <a:cs typeface="LeMonde Livre" charset="0"/>
              </a:rPr>
              <a:t>Agenda</a:t>
            </a:r>
          </a:p>
        </p:txBody>
      </p:sp>
      <p:pic>
        <p:nvPicPr>
          <p:cNvPr id="9" name="Imagen 30">
            <a:extLst>
              <a:ext uri="{FF2B5EF4-FFF2-40B4-BE49-F238E27FC236}">
                <a16:creationId xmlns:a16="http://schemas.microsoft.com/office/drawing/2014/main" id="{E7E96256-8C61-FD4C-8B53-E4FE647493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697" y="1391249"/>
            <a:ext cx="492906" cy="461275"/>
          </a:xfrm>
          <a:prstGeom prst="rect">
            <a:avLst/>
          </a:prstGeom>
          <a:ln>
            <a:noFill/>
          </a:ln>
        </p:spPr>
      </p:pic>
      <p:pic>
        <p:nvPicPr>
          <p:cNvPr id="10" name="Imagen 31">
            <a:extLst>
              <a:ext uri="{FF2B5EF4-FFF2-40B4-BE49-F238E27FC236}">
                <a16:creationId xmlns:a16="http://schemas.microsoft.com/office/drawing/2014/main" id="{27583B95-1407-E040-ACCE-9474A87F5F1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3384" y="2037866"/>
            <a:ext cx="492906" cy="461275"/>
          </a:xfrm>
          <a:prstGeom prst="rect">
            <a:avLst/>
          </a:prstGeom>
          <a:ln>
            <a:noFill/>
          </a:ln>
        </p:spPr>
      </p:pic>
      <p:pic>
        <p:nvPicPr>
          <p:cNvPr id="12" name="Imagen 31">
            <a:extLst>
              <a:ext uri="{FF2B5EF4-FFF2-40B4-BE49-F238E27FC236}">
                <a16:creationId xmlns:a16="http://schemas.microsoft.com/office/drawing/2014/main" id="{553038B3-49D1-354E-BF62-39A0D25CF4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602" y="2660469"/>
            <a:ext cx="492906" cy="461275"/>
          </a:xfrm>
          <a:prstGeom prst="rect">
            <a:avLst/>
          </a:prstGeom>
          <a:ln>
            <a:noFill/>
          </a:ln>
        </p:spPr>
      </p:pic>
      <p:pic>
        <p:nvPicPr>
          <p:cNvPr id="17" name="Imagen 30">
            <a:extLst>
              <a:ext uri="{FF2B5EF4-FFF2-40B4-BE49-F238E27FC236}">
                <a16:creationId xmlns:a16="http://schemas.microsoft.com/office/drawing/2014/main" id="{5D24A40E-81A1-2B47-BC1E-403C800EFEE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602" y="3331100"/>
            <a:ext cx="492906" cy="461275"/>
          </a:xfrm>
          <a:prstGeom prst="rect">
            <a:avLst/>
          </a:prstGeom>
          <a:ln>
            <a:noFill/>
          </a:ln>
        </p:spPr>
      </p:pic>
      <p:pic>
        <p:nvPicPr>
          <p:cNvPr id="18" name="Imagen 31">
            <a:extLst>
              <a:ext uri="{FF2B5EF4-FFF2-40B4-BE49-F238E27FC236}">
                <a16:creationId xmlns:a16="http://schemas.microsoft.com/office/drawing/2014/main" id="{DC6FCBA1-E4A1-ED4E-A954-E496B9E90D2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602" y="3998711"/>
            <a:ext cx="492906" cy="461275"/>
          </a:xfrm>
          <a:prstGeom prst="rect">
            <a:avLst/>
          </a:prstGeom>
          <a:ln>
            <a:noFill/>
          </a:ln>
        </p:spPr>
      </p:pic>
      <p:pic>
        <p:nvPicPr>
          <p:cNvPr id="22" name="Imagen 22">
            <a:extLst>
              <a:ext uri="{FF2B5EF4-FFF2-40B4-BE49-F238E27FC236}">
                <a16:creationId xmlns:a16="http://schemas.microsoft.com/office/drawing/2014/main" id="{6D2DF2C5-EF8C-C448-A5CE-D67B9A7F7CF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262" y="5639714"/>
            <a:ext cx="1254034" cy="683191"/>
          </a:xfrm>
          <a:prstGeom prst="rect">
            <a:avLst/>
          </a:prstGeom>
        </p:spPr>
      </p:pic>
      <p:pic>
        <p:nvPicPr>
          <p:cNvPr id="3" name="Imagen 30">
            <a:extLst>
              <a:ext uri="{FF2B5EF4-FFF2-40B4-BE49-F238E27FC236}">
                <a16:creationId xmlns:a16="http://schemas.microsoft.com/office/drawing/2014/main" id="{50DEF685-6B2D-4C14-948C-4B65AAB9DC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6697" y="702448"/>
            <a:ext cx="492906" cy="461275"/>
          </a:xfrm>
          <a:prstGeom prst="rect">
            <a:avLst/>
          </a:prstGeom>
          <a:ln>
            <a:noFill/>
          </a:ln>
        </p:spPr>
      </p:pic>
      <p:pic>
        <p:nvPicPr>
          <p:cNvPr id="6" name="Imagen 31">
            <a:extLst>
              <a:ext uri="{FF2B5EF4-FFF2-40B4-BE49-F238E27FC236}">
                <a16:creationId xmlns:a16="http://schemas.microsoft.com/office/drawing/2014/main" id="{D6560BD1-3FB4-49C1-A0A3-C01A4B4D51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9602" y="4698335"/>
            <a:ext cx="492906" cy="4612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4523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tall building in a city&#10;&#10;Description automatically generated">
            <a:extLst>
              <a:ext uri="{FF2B5EF4-FFF2-40B4-BE49-F238E27FC236}">
                <a16:creationId xmlns:a16="http://schemas.microsoft.com/office/drawing/2014/main" id="{15362B68-EA82-4076-9916-A2A661D07B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12A369C-927E-4248-800D-FFDEB3D28258}"/>
              </a:ext>
            </a:extLst>
          </p:cNvPr>
          <p:cNvSpPr txBox="1"/>
          <p:nvPr/>
        </p:nvSpPr>
        <p:spPr>
          <a:xfrm>
            <a:off x="266641" y="197562"/>
            <a:ext cx="77655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rgbClr val="000000"/>
                </a:solidFill>
                <a:latin typeface="LeMonde Livre" panose="00000500000000000000" pitchFamily="50" charset="0"/>
              </a:rPr>
              <a:t>Parkland Health &amp; Hospital System</a:t>
            </a:r>
          </a:p>
          <a:p>
            <a:r>
              <a:rPr lang="en-US" dirty="0"/>
              <a:t>Dedicated to the health and well-being of individuals and communities</a:t>
            </a:r>
            <a:endParaRPr lang="en-US" dirty="0">
              <a:solidFill>
                <a:srgbClr val="000000"/>
              </a:solidFill>
              <a:latin typeface="LeMonde Livre" panose="00000500000000000000" pitchFamily="50" charset="0"/>
            </a:endParaRPr>
          </a:p>
        </p:txBody>
      </p:sp>
      <p:pic>
        <p:nvPicPr>
          <p:cNvPr id="4" name="Imagen 28">
            <a:extLst>
              <a:ext uri="{FF2B5EF4-FFF2-40B4-BE49-F238E27FC236}">
                <a16:creationId xmlns:a16="http://schemas.microsoft.com/office/drawing/2014/main" id="{0247C63E-062E-4047-AD2C-E6F000FDFF9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850" y="0"/>
            <a:ext cx="5407837" cy="3746211"/>
          </a:xfrm>
          <a:prstGeom prst="rect">
            <a:avLst/>
          </a:prstGeom>
        </p:spPr>
      </p:pic>
      <p:pic>
        <p:nvPicPr>
          <p:cNvPr id="19" name="Imagen 22">
            <a:extLst>
              <a:ext uri="{FF2B5EF4-FFF2-40B4-BE49-F238E27FC236}">
                <a16:creationId xmlns:a16="http://schemas.microsoft.com/office/drawing/2014/main" id="{9539C938-923C-0042-B42E-96CB68655D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7F2309E-8E8A-4523-8BD5-4A283BE0F1F1}"/>
              </a:ext>
            </a:extLst>
          </p:cNvPr>
          <p:cNvSpPr txBox="1"/>
          <p:nvPr/>
        </p:nvSpPr>
        <p:spPr>
          <a:xfrm>
            <a:off x="1661745" y="1924576"/>
            <a:ext cx="716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Hospital System serving Dallas area since 1894</a:t>
            </a:r>
            <a:endParaRPr lang="en-US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17B0E0-CF5B-44E0-8576-32DD443B2A21}"/>
              </a:ext>
            </a:extLst>
          </p:cNvPr>
          <p:cNvSpPr txBox="1"/>
          <p:nvPr/>
        </p:nvSpPr>
        <p:spPr>
          <a:xfrm>
            <a:off x="1661744" y="2718833"/>
            <a:ext cx="103697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One of the Largest Public Hospital Systems in the US; 900 bed hospital</a:t>
            </a:r>
            <a:endParaRPr lang="en-US" sz="2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32853D-3A44-4B50-900D-229E3EF918AA}"/>
              </a:ext>
            </a:extLst>
          </p:cNvPr>
          <p:cNvSpPr txBox="1"/>
          <p:nvPr/>
        </p:nvSpPr>
        <p:spPr>
          <a:xfrm>
            <a:off x="1661742" y="3513090"/>
            <a:ext cx="9970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Includes 20 community-based clinics and 12 school-based clinics</a:t>
            </a:r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6956B0-FEC7-4113-8D18-B69237B56D2A}"/>
              </a:ext>
            </a:extLst>
          </p:cNvPr>
          <p:cNvSpPr txBox="1"/>
          <p:nvPr/>
        </p:nvSpPr>
        <p:spPr>
          <a:xfrm>
            <a:off x="1661742" y="4243719"/>
            <a:ext cx="95679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33,000+ clinical devices</a:t>
            </a:r>
            <a:r>
              <a:rPr lang="en-US" sz="2400" dirty="0"/>
              <a:t> </a:t>
            </a:r>
            <a:r>
              <a:rPr lang="en-US" sz="2400" b="1" dirty="0"/>
              <a:t>requiring support and maintenance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DFE21F-65A2-4694-8200-DED816949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4915" y="167230"/>
            <a:ext cx="3476625" cy="1076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8347461-BF0E-431B-A7F3-ADAAD8DAA38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62" y="1705257"/>
            <a:ext cx="962038" cy="900302"/>
          </a:xfrm>
          <a:prstGeom prst="rect">
            <a:avLst/>
          </a:prstGeom>
        </p:spPr>
      </p:pic>
      <p:pic>
        <p:nvPicPr>
          <p:cNvPr id="11" name="Imagen 9">
            <a:extLst>
              <a:ext uri="{FF2B5EF4-FFF2-40B4-BE49-F238E27FC236}">
                <a16:creationId xmlns:a16="http://schemas.microsoft.com/office/drawing/2014/main" id="{8B5E1DDA-A695-4A16-B935-2E538B20E7A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908" y="2468794"/>
            <a:ext cx="962038" cy="900302"/>
          </a:xfrm>
          <a:prstGeom prst="rect">
            <a:avLst/>
          </a:prstGeom>
        </p:spPr>
      </p:pic>
      <p:pic>
        <p:nvPicPr>
          <p:cNvPr id="12" name="Imagen 9">
            <a:extLst>
              <a:ext uri="{FF2B5EF4-FFF2-40B4-BE49-F238E27FC236}">
                <a16:creationId xmlns:a16="http://schemas.microsoft.com/office/drawing/2014/main" id="{FBB1EB58-A157-45AE-9CCD-5B6D8CF20EB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59" y="3261503"/>
            <a:ext cx="962038" cy="900302"/>
          </a:xfrm>
          <a:prstGeom prst="rect">
            <a:avLst/>
          </a:prstGeom>
        </p:spPr>
      </p:pic>
      <p:pic>
        <p:nvPicPr>
          <p:cNvPr id="13" name="Imagen 9">
            <a:extLst>
              <a:ext uri="{FF2B5EF4-FFF2-40B4-BE49-F238E27FC236}">
                <a16:creationId xmlns:a16="http://schemas.microsoft.com/office/drawing/2014/main" id="{A445653A-26BB-4036-9972-266F748F188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908" y="4025040"/>
            <a:ext cx="962038" cy="900302"/>
          </a:xfrm>
          <a:prstGeom prst="rect">
            <a:avLst/>
          </a:prstGeom>
        </p:spPr>
      </p:pic>
      <p:pic>
        <p:nvPicPr>
          <p:cNvPr id="3" name="Imagen 9">
            <a:extLst>
              <a:ext uri="{FF2B5EF4-FFF2-40B4-BE49-F238E27FC236}">
                <a16:creationId xmlns:a16="http://schemas.microsoft.com/office/drawing/2014/main" id="{60734CC7-0FCB-470E-8ED1-8F68AFF5F91D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957" y="4817749"/>
            <a:ext cx="962038" cy="9003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95C279-1500-44C2-B57C-19CE9B827C03}"/>
              </a:ext>
            </a:extLst>
          </p:cNvPr>
          <p:cNvSpPr txBox="1"/>
          <p:nvPr/>
        </p:nvSpPr>
        <p:spPr>
          <a:xfrm>
            <a:off x="1678672" y="5024849"/>
            <a:ext cx="9567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2">
                    <a:lumMod val="75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Recognized as one of the most technologically advanced hospitals in the nation</a:t>
            </a:r>
            <a:endParaRPr lang="en-US" sz="24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74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12A369C-927E-4248-800D-FFDEB3D28258}"/>
              </a:ext>
            </a:extLst>
          </p:cNvPr>
          <p:cNvSpPr txBox="1"/>
          <p:nvPr/>
        </p:nvSpPr>
        <p:spPr>
          <a:xfrm>
            <a:off x="660883" y="214886"/>
            <a:ext cx="80566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rgbClr val="000000"/>
                </a:solidFill>
                <a:latin typeface="LeMonde Livre" panose="00000500000000000000" pitchFamily="50" charset="0"/>
              </a:rPr>
              <a:t>Challenges from Legacy CMMS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CEB74B-D599-43E4-AB9E-09E077C3811D}"/>
              </a:ext>
            </a:extLst>
          </p:cNvPr>
          <p:cNvSpPr txBox="1"/>
          <p:nvPr/>
        </p:nvSpPr>
        <p:spPr>
          <a:xfrm>
            <a:off x="2957536" y="3912992"/>
            <a:ext cx="27679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Slow interface to view data online and filter information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Complicated report creation 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No way to combine data from different support groups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AEDD12-6FC4-4B29-87E0-F0E3C4FAB83F}"/>
              </a:ext>
            </a:extLst>
          </p:cNvPr>
          <p:cNvSpPr txBox="1"/>
          <p:nvPr/>
        </p:nvSpPr>
        <p:spPr>
          <a:xfrm>
            <a:off x="7793178" y="3915085"/>
            <a:ext cx="36122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Took multiple clicks to achieve even simple tasks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Slow response time moving between screens and list views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Mobile application was lacking necessary features</a:t>
            </a:r>
          </a:p>
        </p:txBody>
      </p:sp>
      <p:pic>
        <p:nvPicPr>
          <p:cNvPr id="4" name="Imagen 28">
            <a:extLst>
              <a:ext uri="{FF2B5EF4-FFF2-40B4-BE49-F238E27FC236}">
                <a16:creationId xmlns:a16="http://schemas.microsoft.com/office/drawing/2014/main" id="{0247C63E-062E-4047-AD2C-E6F000FDFF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850" y="0"/>
            <a:ext cx="5407837" cy="37462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4B937A4-8113-7841-814A-848A421F3AF3}"/>
              </a:ext>
            </a:extLst>
          </p:cNvPr>
          <p:cNvGrpSpPr/>
          <p:nvPr/>
        </p:nvGrpSpPr>
        <p:grpSpPr>
          <a:xfrm>
            <a:off x="523396" y="3787196"/>
            <a:ext cx="2521759" cy="1573585"/>
            <a:chOff x="1144674" y="3364194"/>
            <a:chExt cx="2521759" cy="157358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5922F1-285C-412E-A74D-41D7AF6B02A1}"/>
                </a:ext>
              </a:extLst>
            </p:cNvPr>
            <p:cNvSpPr txBox="1"/>
            <p:nvPr/>
          </p:nvSpPr>
          <p:spPr>
            <a:xfrm>
              <a:off x="1144674" y="4567934"/>
              <a:ext cx="2521759" cy="369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60"/>
                </a:lnSpc>
              </a:pPr>
              <a:r>
                <a:rPr lang="en-US" sz="1600" b="1" dirty="0">
                  <a:solidFill>
                    <a:srgbClr val="013277"/>
                  </a:solidFill>
                  <a:latin typeface="Roboto" panose="02000000000000000000" pitchFamily="2" charset="0"/>
                  <a:ea typeface="Roboto" panose="02000000000000000000" pitchFamily="2" charset="0"/>
                  <a:cs typeface="Futura Medium" panose="020B0602020204020303" pitchFamily="34" charset="-79"/>
                </a:rPr>
                <a:t>Reporting Issues</a:t>
              </a:r>
            </a:p>
          </p:txBody>
        </p:sp>
        <p:pic>
          <p:nvPicPr>
            <p:cNvPr id="5" name="Imagen 51">
              <a:extLst>
                <a:ext uri="{FF2B5EF4-FFF2-40B4-BE49-F238E27FC236}">
                  <a16:creationId xmlns:a16="http://schemas.microsoft.com/office/drawing/2014/main" id="{46EEBB05-ECF9-4D49-8715-6B5113C90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1212" y="3364194"/>
              <a:ext cx="1267968" cy="1267968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084A00-D2E8-774A-81F0-5A3797A69B56}"/>
              </a:ext>
            </a:extLst>
          </p:cNvPr>
          <p:cNvGrpSpPr/>
          <p:nvPr/>
        </p:nvGrpSpPr>
        <p:grpSpPr>
          <a:xfrm>
            <a:off x="5456041" y="3787196"/>
            <a:ext cx="2712394" cy="1575122"/>
            <a:chOff x="4314529" y="3763720"/>
            <a:chExt cx="2712394" cy="157512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4D5BBB0-6B72-4128-822E-5F91C36CF767}"/>
                </a:ext>
              </a:extLst>
            </p:cNvPr>
            <p:cNvSpPr txBox="1"/>
            <p:nvPr/>
          </p:nvSpPr>
          <p:spPr>
            <a:xfrm>
              <a:off x="4314529" y="4968997"/>
              <a:ext cx="2712394" cy="3698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360"/>
                </a:lnSpc>
              </a:pPr>
              <a:r>
                <a:rPr lang="en-US" sz="1600" b="1" dirty="0">
                  <a:solidFill>
                    <a:srgbClr val="013277"/>
                  </a:solidFill>
                  <a:latin typeface="Roboto" panose="02000000000000000000" pitchFamily="2" charset="0"/>
                  <a:ea typeface="Roboto" panose="02000000000000000000" pitchFamily="2" charset="0"/>
                  <a:cs typeface="Futura Medium" panose="020B0602020204020303" pitchFamily="34" charset="-79"/>
                </a:rPr>
                <a:t>Usability Issues</a:t>
              </a:r>
            </a:p>
          </p:txBody>
        </p:sp>
        <p:pic>
          <p:nvPicPr>
            <p:cNvPr id="8" name="Imagen 83">
              <a:extLst>
                <a:ext uri="{FF2B5EF4-FFF2-40B4-BE49-F238E27FC236}">
                  <a16:creationId xmlns:a16="http://schemas.microsoft.com/office/drawing/2014/main" id="{DD101373-B451-4EE6-B7CE-885424C6AE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36742" y="3763720"/>
              <a:ext cx="1267968" cy="1267968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EE45B44-2204-874B-A7A2-EF64A579B79F}"/>
              </a:ext>
            </a:extLst>
          </p:cNvPr>
          <p:cNvGrpSpPr/>
          <p:nvPr/>
        </p:nvGrpSpPr>
        <p:grpSpPr>
          <a:xfrm>
            <a:off x="476890" y="1224616"/>
            <a:ext cx="11907595" cy="1511076"/>
            <a:chOff x="389913" y="1280115"/>
            <a:chExt cx="11907595" cy="147693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C86C8F6-DE99-42F1-B1A8-A29621EB8630}"/>
                </a:ext>
              </a:extLst>
            </p:cNvPr>
            <p:cNvSpPr txBox="1"/>
            <p:nvPr/>
          </p:nvSpPr>
          <p:spPr>
            <a:xfrm>
              <a:off x="389913" y="1280115"/>
              <a:ext cx="1190759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000000"/>
                  </a:solidFill>
                  <a:latin typeface="LeMonde Livre"/>
                  <a:ea typeface="+mj-ea"/>
                  <a:cs typeface="+mj-cs"/>
                </a:rPr>
                <a:t>        </a:t>
              </a:r>
              <a:r>
                <a:rPr lang="en-US" sz="2400" b="1" dirty="0">
                  <a:solidFill>
                    <a:srgbClr val="000000"/>
                  </a:solidFill>
                  <a:latin typeface="LeMonde Livre"/>
                  <a:ea typeface="+mj-ea"/>
                  <a:cs typeface="+mj-cs"/>
                </a:rPr>
                <a:t>Top 3 Issues</a:t>
              </a:r>
              <a:endParaRPr lang="en-US" sz="2000" b="1" dirty="0">
                <a:solidFill>
                  <a:srgbClr val="000000"/>
                </a:solidFill>
                <a:latin typeface="LeMonde Livre"/>
                <a:ea typeface="+mj-ea"/>
                <a:cs typeface="+mj-cs"/>
              </a:endParaRPr>
            </a:p>
            <a:p>
              <a:endParaRPr lang="en-US" sz="2000" b="1" dirty="0">
                <a:solidFill>
                  <a:srgbClr val="000000"/>
                </a:solidFill>
                <a:latin typeface="LeMonde Livre"/>
                <a:ea typeface="+mj-ea"/>
                <a:cs typeface="+mj-cs"/>
              </a:endParaRPr>
            </a:p>
            <a:p>
              <a:r>
                <a:rPr lang="en-US" sz="2000" b="1" dirty="0">
                  <a:solidFill>
                    <a:srgbClr val="000000"/>
                  </a:solidFill>
                  <a:latin typeface="LeMonde Livre"/>
                  <a:ea typeface="+mj-ea"/>
                  <a:cs typeface="+mj-cs"/>
                </a:rPr>
                <a:t>	</a:t>
              </a:r>
              <a:r>
                <a:rPr lang="en-US" sz="2000" b="1" dirty="0">
                  <a:solidFill>
                    <a:srgbClr val="000000"/>
                  </a:solidFill>
                  <a:latin typeface="Segoe UI" panose="020B0502040204020203" pitchFamily="34" charset="0"/>
                  <a:ea typeface="+mj-ea"/>
                  <a:cs typeface="Segoe UI" panose="020B0502040204020203" pitchFamily="34" charset="0"/>
                </a:rPr>
                <a:t>The “Call-Tree” Problem – </a:t>
              </a:r>
              <a:r>
                <a:rPr lang="en-US" sz="2000" dirty="0">
                  <a:solidFill>
                    <a:srgbClr val="000000"/>
                  </a:solidFill>
                  <a:latin typeface="Segoe UI" panose="020B0502040204020203" pitchFamily="34" charset="0"/>
                  <a:ea typeface="+mj-ea"/>
                  <a:cs typeface="Segoe UI" panose="020B0502040204020203" pitchFamily="34" charset="0"/>
                </a:rPr>
                <a:t>different support numbers and service request systems</a:t>
              </a:r>
            </a:p>
            <a:p>
              <a:endParaRPr lang="en-US" sz="2000" dirty="0">
                <a:solidFill>
                  <a:srgbClr val="000000"/>
                </a:solidFill>
                <a:latin typeface="LeMonde Livre"/>
                <a:ea typeface="+mj-ea"/>
                <a:cs typeface="+mj-cs"/>
              </a:endParaRPr>
            </a:p>
          </p:txBody>
        </p:sp>
        <p:pic>
          <p:nvPicPr>
            <p:cNvPr id="20" name="Imagen 30">
              <a:extLst>
                <a:ext uri="{FF2B5EF4-FFF2-40B4-BE49-F238E27FC236}">
                  <a16:creationId xmlns:a16="http://schemas.microsoft.com/office/drawing/2014/main" id="{09C9FF16-3BE7-AB4E-86AF-AFB2DDA81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9314" y="2295778"/>
              <a:ext cx="492906" cy="46127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Imagen 30">
              <a:extLst>
                <a:ext uri="{FF2B5EF4-FFF2-40B4-BE49-F238E27FC236}">
                  <a16:creationId xmlns:a16="http://schemas.microsoft.com/office/drawing/2014/main" id="{53B7430A-FB0F-0149-A874-47E443CF4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810" y="1897201"/>
              <a:ext cx="492906" cy="461275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6" name="Imagen 30">
            <a:extLst>
              <a:ext uri="{FF2B5EF4-FFF2-40B4-BE49-F238E27FC236}">
                <a16:creationId xmlns:a16="http://schemas.microsoft.com/office/drawing/2014/main" id="{2CAA5F07-DE8C-4503-AE51-B06ECFA7A26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787" y="2710762"/>
            <a:ext cx="492906" cy="461275"/>
          </a:xfrm>
          <a:prstGeom prst="rect">
            <a:avLst/>
          </a:prstGeom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5E03329-C09C-46F5-85CF-0499C4E17797}"/>
              </a:ext>
            </a:extLst>
          </p:cNvPr>
          <p:cNvSpPr txBox="1"/>
          <p:nvPr/>
        </p:nvSpPr>
        <p:spPr>
          <a:xfrm>
            <a:off x="1419157" y="2330255"/>
            <a:ext cx="88062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Difficult integration for passing work orders between support groups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FED0C0-4250-4D22-99D3-6454DEFDBD5D}"/>
              </a:ext>
            </a:extLst>
          </p:cNvPr>
          <p:cNvSpPr txBox="1"/>
          <p:nvPr/>
        </p:nvSpPr>
        <p:spPr>
          <a:xfrm>
            <a:off x="1419157" y="2739532"/>
            <a:ext cx="99862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Lacking mobile application for field service technicians to access work orders, checklists, and maintenance guides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Imagen 22">
            <a:extLst>
              <a:ext uri="{FF2B5EF4-FFF2-40B4-BE49-F238E27FC236}">
                <a16:creationId xmlns:a16="http://schemas.microsoft.com/office/drawing/2014/main" id="{BA9E605D-00A3-400D-9889-8D48B990C39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32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681768" y="-111526"/>
            <a:ext cx="8954601" cy="1111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eMonde Livre" panose="00000500000000000000" pitchFamily="50" charset="0"/>
                <a:ea typeface="Le Monde Livre Std" charset="0"/>
                <a:cs typeface="Le Monde Livre Std" charset="0"/>
              </a:rPr>
              <a:t>Advice on Choosing a new CMMS Solution</a:t>
            </a:r>
            <a:endParaRPr kumimoji="0" lang="en-US" sz="45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eMonde Livre" charset="0"/>
              <a:ea typeface="LeMonde Livre" charset="0"/>
              <a:cs typeface="LeMonde Livre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368841" y="2423594"/>
            <a:ext cx="50757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dirty="0">
                <a:solidFill>
                  <a:prstClr val="black"/>
                </a:solidFill>
                <a:latin typeface="LeMonde Livre" charset="0"/>
                <a:ea typeface="LeMonde Livre" charset="0"/>
                <a:cs typeface="LeMonde Livre" charset="0"/>
              </a:rPr>
              <a:t>Scalable and Easily Customizable Platform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69" y="2193131"/>
            <a:ext cx="962038" cy="900302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1368839" y="3358807"/>
            <a:ext cx="842579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dirty="0">
                <a:solidFill>
                  <a:prstClr val="black"/>
                </a:solidFill>
                <a:latin typeface="LeMonde Livre" charset="0"/>
                <a:ea typeface="LeMonde Livre" charset="0"/>
                <a:cs typeface="LeMonde Livre" charset="0"/>
              </a:rPr>
              <a:t>Includes Vendor Support Contract Management and ROI Tracking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69" y="3120594"/>
            <a:ext cx="962038" cy="900302"/>
          </a:xfrm>
          <a:prstGeom prst="rect">
            <a:avLst/>
          </a:prstGeom>
        </p:spPr>
      </p:pic>
      <p:sp>
        <p:nvSpPr>
          <p:cNvPr id="17" name="Rectángulo 7">
            <a:extLst>
              <a:ext uri="{FF2B5EF4-FFF2-40B4-BE49-F238E27FC236}">
                <a16:creationId xmlns:a16="http://schemas.microsoft.com/office/drawing/2014/main" id="{DF8CDEF1-7819-6243-AD62-9C1FACD2A06E}"/>
              </a:ext>
            </a:extLst>
          </p:cNvPr>
          <p:cNvSpPr/>
          <p:nvPr/>
        </p:nvSpPr>
        <p:spPr>
          <a:xfrm>
            <a:off x="1368841" y="4249757"/>
            <a:ext cx="56912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dirty="0">
                <a:solidFill>
                  <a:prstClr val="black"/>
                </a:solidFill>
                <a:latin typeface="LeMonde Livre" charset="0"/>
                <a:ea typeface="LeMonde Livre" charset="0"/>
                <a:cs typeface="LeMonde Livre" charset="0"/>
              </a:rPr>
              <a:t>Powerful Reporting and Graphical Dashboards</a:t>
            </a:r>
          </a:p>
        </p:txBody>
      </p:sp>
      <p:pic>
        <p:nvPicPr>
          <p:cNvPr id="19" name="Imagen 9">
            <a:extLst>
              <a:ext uri="{FF2B5EF4-FFF2-40B4-BE49-F238E27FC236}">
                <a16:creationId xmlns:a16="http://schemas.microsoft.com/office/drawing/2014/main" id="{E3583296-C610-CD43-9168-47018D5205D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69" y="4011544"/>
            <a:ext cx="962038" cy="900302"/>
          </a:xfrm>
          <a:prstGeom prst="rect">
            <a:avLst/>
          </a:prstGeom>
        </p:spPr>
      </p:pic>
      <p:sp>
        <p:nvSpPr>
          <p:cNvPr id="20" name="Rectángulo 10">
            <a:extLst>
              <a:ext uri="{FF2B5EF4-FFF2-40B4-BE49-F238E27FC236}">
                <a16:creationId xmlns:a16="http://schemas.microsoft.com/office/drawing/2014/main" id="{528258A4-3357-2C4D-89B2-2BF1DB5B232E}"/>
              </a:ext>
            </a:extLst>
          </p:cNvPr>
          <p:cNvSpPr/>
          <p:nvPr/>
        </p:nvSpPr>
        <p:spPr>
          <a:xfrm>
            <a:off x="1368840" y="5177220"/>
            <a:ext cx="62715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dirty="0">
                <a:solidFill>
                  <a:prstClr val="black"/>
                </a:solidFill>
                <a:latin typeface="LeMonde Livre" charset="0"/>
                <a:ea typeface="LeMonde Livre" charset="0"/>
                <a:cs typeface="LeMonde Livre" charset="0"/>
              </a:rPr>
              <a:t>Provides Performance Analytics for Support Staff</a:t>
            </a:r>
          </a:p>
        </p:txBody>
      </p:sp>
      <p:pic>
        <p:nvPicPr>
          <p:cNvPr id="22" name="Imagen 12">
            <a:extLst>
              <a:ext uri="{FF2B5EF4-FFF2-40B4-BE49-F238E27FC236}">
                <a16:creationId xmlns:a16="http://schemas.microsoft.com/office/drawing/2014/main" id="{26DB62CB-2BE4-AB40-BB9B-203B7391478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69" y="4939007"/>
            <a:ext cx="962038" cy="90030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366EE30-22B0-284C-8A93-0F0DE7ED041E}"/>
              </a:ext>
            </a:extLst>
          </p:cNvPr>
          <p:cNvSpPr txBox="1"/>
          <p:nvPr/>
        </p:nvSpPr>
        <p:spPr>
          <a:xfrm>
            <a:off x="681768" y="858637"/>
            <a:ext cx="8143979" cy="404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360"/>
              </a:lnSpc>
            </a:pPr>
            <a:r>
              <a:rPr lang="en-US" sz="2400" b="1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Picking the best HTM platform for the future</a:t>
            </a:r>
          </a:p>
        </p:txBody>
      </p:sp>
      <p:pic>
        <p:nvPicPr>
          <p:cNvPr id="2" name="Imagen 22">
            <a:extLst>
              <a:ext uri="{FF2B5EF4-FFF2-40B4-BE49-F238E27FC236}">
                <a16:creationId xmlns:a16="http://schemas.microsoft.com/office/drawing/2014/main" id="{596DD30D-690B-4E3A-BFF7-CCE89DEA1B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pic>
        <p:nvPicPr>
          <p:cNvPr id="5" name="Imagen 28">
            <a:extLst>
              <a:ext uri="{FF2B5EF4-FFF2-40B4-BE49-F238E27FC236}">
                <a16:creationId xmlns:a16="http://schemas.microsoft.com/office/drawing/2014/main" id="{186CC8C5-83D1-40D9-BBA3-1CD692AC62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850" y="0"/>
            <a:ext cx="5407837" cy="3746211"/>
          </a:xfrm>
          <a:prstGeom prst="rect">
            <a:avLst/>
          </a:prstGeom>
        </p:spPr>
      </p:pic>
      <p:sp>
        <p:nvSpPr>
          <p:cNvPr id="7" name="Rectángulo 10">
            <a:extLst>
              <a:ext uri="{FF2B5EF4-FFF2-40B4-BE49-F238E27FC236}">
                <a16:creationId xmlns:a16="http://schemas.microsoft.com/office/drawing/2014/main" id="{0961E037-D972-4911-885B-9A483CAEB24C}"/>
              </a:ext>
            </a:extLst>
          </p:cNvPr>
          <p:cNvSpPr/>
          <p:nvPr/>
        </p:nvSpPr>
        <p:spPr>
          <a:xfrm>
            <a:off x="1368839" y="5999363"/>
            <a:ext cx="627152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dirty="0">
                <a:solidFill>
                  <a:prstClr val="black"/>
                </a:solidFill>
                <a:latin typeface="LeMonde Livre" charset="0"/>
                <a:ea typeface="LeMonde Livre" charset="0"/>
                <a:cs typeface="LeMonde Livre" charset="0"/>
              </a:rPr>
              <a:t>Includes Forecasting for Clinical Device Replacements</a:t>
            </a:r>
          </a:p>
        </p:txBody>
      </p:sp>
      <p:pic>
        <p:nvPicPr>
          <p:cNvPr id="9" name="Imagen 12">
            <a:extLst>
              <a:ext uri="{FF2B5EF4-FFF2-40B4-BE49-F238E27FC236}">
                <a16:creationId xmlns:a16="http://schemas.microsoft.com/office/drawing/2014/main" id="{BDAC6E7D-9031-4361-A083-57F605CABB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69" y="5764655"/>
            <a:ext cx="962038" cy="900302"/>
          </a:xfrm>
          <a:prstGeom prst="rect">
            <a:avLst/>
          </a:prstGeom>
        </p:spPr>
      </p:pic>
      <p:pic>
        <p:nvPicPr>
          <p:cNvPr id="3" name="Imagen 9">
            <a:extLst>
              <a:ext uri="{FF2B5EF4-FFF2-40B4-BE49-F238E27FC236}">
                <a16:creationId xmlns:a16="http://schemas.microsoft.com/office/drawing/2014/main" id="{45CD6FE5-2567-41DF-9189-35199643228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308" y="1357317"/>
            <a:ext cx="962038" cy="900302"/>
          </a:xfrm>
          <a:prstGeom prst="rect">
            <a:avLst/>
          </a:prstGeom>
        </p:spPr>
      </p:pic>
      <p:sp>
        <p:nvSpPr>
          <p:cNvPr id="12" name="Rectángulo 7">
            <a:extLst>
              <a:ext uri="{FF2B5EF4-FFF2-40B4-BE49-F238E27FC236}">
                <a16:creationId xmlns:a16="http://schemas.microsoft.com/office/drawing/2014/main" id="{BA22D3E5-D7B5-481F-A622-88C4077B5ACD}"/>
              </a:ext>
            </a:extLst>
          </p:cNvPr>
          <p:cNvSpPr/>
          <p:nvPr/>
        </p:nvSpPr>
        <p:spPr>
          <a:xfrm>
            <a:off x="1368839" y="1510883"/>
            <a:ext cx="98677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200" dirty="0">
                <a:solidFill>
                  <a:prstClr val="black"/>
                </a:solidFill>
                <a:latin typeface="LeMonde Livre" charset="0"/>
                <a:ea typeface="LeMonde Livre" charset="0"/>
                <a:cs typeface="LeMonde Livre" charset="0"/>
              </a:rPr>
              <a:t>Single platform for sharing work order management (IT, HTM, Asset Management, Facilities, Nutrition Services, etc.)</a:t>
            </a:r>
          </a:p>
        </p:txBody>
      </p:sp>
    </p:spTree>
    <p:extLst>
      <p:ext uri="{BB962C8B-B14F-4D97-AF65-F5344CB8AC3E}">
        <p14:creationId xmlns:p14="http://schemas.microsoft.com/office/powerpoint/2010/main" val="517642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12A369C-927E-4248-800D-FFDEB3D28258}"/>
              </a:ext>
            </a:extLst>
          </p:cNvPr>
          <p:cNvSpPr txBox="1"/>
          <p:nvPr/>
        </p:nvSpPr>
        <p:spPr>
          <a:xfrm>
            <a:off x="352721" y="181841"/>
            <a:ext cx="114865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rgbClr val="000000"/>
                </a:solidFill>
                <a:latin typeface="LeMonde Livre" panose="00000500000000000000" pitchFamily="50" charset="0"/>
              </a:rPr>
              <a:t>Benefits from HTM Modernization – Single Platform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5922F1-285C-412E-A74D-41D7AF6B02A1}"/>
              </a:ext>
            </a:extLst>
          </p:cNvPr>
          <p:cNvSpPr txBox="1"/>
          <p:nvPr/>
        </p:nvSpPr>
        <p:spPr>
          <a:xfrm>
            <a:off x="1076675" y="2812482"/>
            <a:ext cx="2521759" cy="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sz="16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New Asset Onboarding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D5BBB0-6B72-4128-822E-5F91C36CF767}"/>
              </a:ext>
            </a:extLst>
          </p:cNvPr>
          <p:cNvSpPr txBox="1"/>
          <p:nvPr/>
        </p:nvSpPr>
        <p:spPr>
          <a:xfrm>
            <a:off x="4440600" y="2812482"/>
            <a:ext cx="3262149" cy="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sz="16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Support Contract 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AE1E4-405E-452E-B59F-046C71D5B545}"/>
              </a:ext>
            </a:extLst>
          </p:cNvPr>
          <p:cNvSpPr txBox="1"/>
          <p:nvPr/>
        </p:nvSpPr>
        <p:spPr>
          <a:xfrm>
            <a:off x="8333555" y="2812482"/>
            <a:ext cx="3184368" cy="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sz="16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Asset Life-Cycle Management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CEB74B-D599-43E4-AB9E-09E077C3811D}"/>
              </a:ext>
            </a:extLst>
          </p:cNvPr>
          <p:cNvSpPr txBox="1"/>
          <p:nvPr/>
        </p:nvSpPr>
        <p:spPr>
          <a:xfrm>
            <a:off x="1076675" y="3343743"/>
            <a:ext cx="275677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Streamlined onboarding process</a:t>
            </a:r>
          </a:p>
          <a:p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Workflow processing to quickly setup new devices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Maintains accurate inventory of clinical assets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Also supports asset retirement and removal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AEDD12-6FC4-4B29-87E0-F0E3C4FAB83F}"/>
              </a:ext>
            </a:extLst>
          </p:cNvPr>
          <p:cNvSpPr txBox="1"/>
          <p:nvPr/>
        </p:nvSpPr>
        <p:spPr>
          <a:xfrm>
            <a:off x="4786753" y="3343743"/>
            <a:ext cx="283067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Monitor contract ROI based on accurate maintenance work order history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Detailed information available for contract renegotiations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Service techs have online access to contract coverage within Work Orders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C527C9-9FBB-49E3-B2B0-C2E9DC7028CE}"/>
              </a:ext>
            </a:extLst>
          </p:cNvPr>
          <p:cNvSpPr txBox="1"/>
          <p:nvPr/>
        </p:nvSpPr>
        <p:spPr>
          <a:xfrm>
            <a:off x="8459589" y="3143351"/>
            <a:ext cx="331302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Track performance history for all devices by </a:t>
            </a:r>
            <a:r>
              <a:rPr lang="en-US" sz="1400" dirty="0" err="1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Mfg</a:t>
            </a: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, Model, etc.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Enables accurate replacement forecasting for clinical devices based on dates / performance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Accurate inventory and maintenance history for TJC compliance audits</a:t>
            </a:r>
          </a:p>
        </p:txBody>
      </p:sp>
      <p:pic>
        <p:nvPicPr>
          <p:cNvPr id="5" name="Imagen 51">
            <a:extLst>
              <a:ext uri="{FF2B5EF4-FFF2-40B4-BE49-F238E27FC236}">
                <a16:creationId xmlns:a16="http://schemas.microsoft.com/office/drawing/2014/main" id="{46EEBB05-ECF9-4D49-8715-6B5113C901E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3921" y="1562997"/>
            <a:ext cx="1267968" cy="1267968"/>
          </a:xfrm>
          <a:prstGeom prst="rect">
            <a:avLst/>
          </a:prstGeom>
        </p:spPr>
      </p:pic>
      <p:pic>
        <p:nvPicPr>
          <p:cNvPr id="8" name="Imagen 83">
            <a:extLst>
              <a:ext uri="{FF2B5EF4-FFF2-40B4-BE49-F238E27FC236}">
                <a16:creationId xmlns:a16="http://schemas.microsoft.com/office/drawing/2014/main" id="{DD101373-B451-4EE6-B7CE-885424C6AEF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5968" y="1608742"/>
            <a:ext cx="1267968" cy="1267968"/>
          </a:xfrm>
          <a:prstGeom prst="rect">
            <a:avLst/>
          </a:prstGeom>
        </p:spPr>
      </p:pic>
      <p:pic>
        <p:nvPicPr>
          <p:cNvPr id="6" name="Imagen 22">
            <a:extLst>
              <a:ext uri="{FF2B5EF4-FFF2-40B4-BE49-F238E27FC236}">
                <a16:creationId xmlns:a16="http://schemas.microsoft.com/office/drawing/2014/main" id="{248C1709-C01A-41FA-99B6-D98F364E78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pic>
        <p:nvPicPr>
          <p:cNvPr id="18" name="Imagen 47">
            <a:extLst>
              <a:ext uri="{FF2B5EF4-FFF2-40B4-BE49-F238E27FC236}">
                <a16:creationId xmlns:a16="http://schemas.microsoft.com/office/drawing/2014/main" id="{9C4210D9-2BDB-4290-B05F-1393E46A492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8475" y="1611068"/>
            <a:ext cx="1267968" cy="1267968"/>
          </a:xfrm>
          <a:prstGeom prst="rect">
            <a:avLst/>
          </a:prstGeom>
        </p:spPr>
      </p:pic>
      <p:pic>
        <p:nvPicPr>
          <p:cNvPr id="26" name="Imagen 28">
            <a:extLst>
              <a:ext uri="{FF2B5EF4-FFF2-40B4-BE49-F238E27FC236}">
                <a16:creationId xmlns:a16="http://schemas.microsoft.com/office/drawing/2014/main" id="{8394DCBA-EF12-4539-9252-2F3785C0E44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8976" y="158823"/>
            <a:ext cx="5407837" cy="374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70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>
            <a:extLst>
              <a:ext uri="{FF2B5EF4-FFF2-40B4-BE49-F238E27FC236}">
                <a16:creationId xmlns:a16="http://schemas.microsoft.com/office/drawing/2014/main" id="{712A369C-927E-4248-800D-FFDEB3D28258}"/>
              </a:ext>
            </a:extLst>
          </p:cNvPr>
          <p:cNvSpPr txBox="1"/>
          <p:nvPr/>
        </p:nvSpPr>
        <p:spPr>
          <a:xfrm>
            <a:off x="705441" y="132811"/>
            <a:ext cx="102761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rgbClr val="000000"/>
                </a:solidFill>
                <a:latin typeface="LeMonde Livre" panose="00000500000000000000" pitchFamily="50" charset="0"/>
              </a:rPr>
              <a:t>Benefits from HTM Modernization, continued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5922F1-285C-412E-A74D-41D7AF6B02A1}"/>
              </a:ext>
            </a:extLst>
          </p:cNvPr>
          <p:cNvSpPr txBox="1"/>
          <p:nvPr/>
        </p:nvSpPr>
        <p:spPr>
          <a:xfrm>
            <a:off x="923193" y="2812482"/>
            <a:ext cx="2723024" cy="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sz="16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Work Order Management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4D5BBB0-6B72-4128-822E-5F91C36CF767}"/>
              </a:ext>
            </a:extLst>
          </p:cNvPr>
          <p:cNvSpPr txBox="1"/>
          <p:nvPr/>
        </p:nvSpPr>
        <p:spPr>
          <a:xfrm>
            <a:off x="4440600" y="2812482"/>
            <a:ext cx="3262149" cy="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sz="16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Monitor Team Performance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AE1E4-405E-452E-B59F-046C71D5B545}"/>
              </a:ext>
            </a:extLst>
          </p:cNvPr>
          <p:cNvSpPr txBox="1"/>
          <p:nvPr/>
        </p:nvSpPr>
        <p:spPr>
          <a:xfrm>
            <a:off x="8333555" y="2812482"/>
            <a:ext cx="3184368" cy="3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360"/>
              </a:lnSpc>
            </a:pPr>
            <a:r>
              <a:rPr lang="en-US" sz="16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Plans for OT Cyber Security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CEB74B-D599-43E4-AB9E-09E077C3811D}"/>
              </a:ext>
            </a:extLst>
          </p:cNvPr>
          <p:cNvSpPr txBox="1"/>
          <p:nvPr/>
        </p:nvSpPr>
        <p:spPr>
          <a:xfrm>
            <a:off x="1076675" y="3343743"/>
            <a:ext cx="26557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Workflow processing to assign work orders to the correct HTM support group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Tracking and reporting for maintenance performance to meet SLA’s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Central support team can assign new service requests to any of 13 different support ‘SHOPS’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AEDD12-6FC4-4B29-87E0-F0E3C4FAB83F}"/>
              </a:ext>
            </a:extLst>
          </p:cNvPr>
          <p:cNvSpPr txBox="1"/>
          <p:nvPr/>
        </p:nvSpPr>
        <p:spPr>
          <a:xfrm>
            <a:off x="4786753" y="3343743"/>
            <a:ext cx="28306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Activity metrics showcase staffing justifications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Managers can level-out workload across HTM team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Spotlight awards for top performers on the team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C527C9-9FBB-49E3-B2B0-C2E9DC7028CE}"/>
              </a:ext>
            </a:extLst>
          </p:cNvPr>
          <p:cNvSpPr txBox="1"/>
          <p:nvPr/>
        </p:nvSpPr>
        <p:spPr>
          <a:xfrm>
            <a:off x="8459589" y="3143351"/>
            <a:ext cx="33130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Integrate with network monitoring system - </a:t>
            </a:r>
            <a:r>
              <a:rPr lang="en-US" sz="1400" dirty="0" err="1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Medigate</a:t>
            </a: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Enable fast remediation for connected devices</a:t>
            </a:r>
          </a:p>
          <a:p>
            <a:pPr marL="285750" indent="-285750">
              <a:buFont typeface="Wingdings" pitchFamily="2" charset="2"/>
              <a:buChar char="ü"/>
            </a:pPr>
            <a:endParaRPr lang="en-US" sz="1400" dirty="0">
              <a:solidFill>
                <a:srgbClr val="02B4DE"/>
              </a:solidFill>
              <a:latin typeface="Roboto Light" panose="02000000000000000000" pitchFamily="2" charset="0"/>
              <a:ea typeface="Roboto Light" panose="02000000000000000000" pitchFamily="2" charset="0"/>
              <a:cs typeface="Futura Medium" panose="020B0602020204020303" pitchFamily="34" charset="-79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sz="1400" dirty="0">
                <a:solidFill>
                  <a:srgbClr val="02B4DE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Coordinate upgrades and patches for devices based on published lists for clinical cyber security risks</a:t>
            </a:r>
          </a:p>
        </p:txBody>
      </p:sp>
      <p:pic>
        <p:nvPicPr>
          <p:cNvPr id="6" name="Imagen 22">
            <a:extLst>
              <a:ext uri="{FF2B5EF4-FFF2-40B4-BE49-F238E27FC236}">
                <a16:creationId xmlns:a16="http://schemas.microsoft.com/office/drawing/2014/main" id="{248C1709-C01A-41FA-99B6-D98F364E78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pic>
        <p:nvPicPr>
          <p:cNvPr id="2" name="Imagen 75">
            <a:extLst>
              <a:ext uri="{FF2B5EF4-FFF2-40B4-BE49-F238E27FC236}">
                <a16:creationId xmlns:a16="http://schemas.microsoft.com/office/drawing/2014/main" id="{22AE5AF9-136E-4FF6-9E0F-ADFB7D64329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0571" y="1583909"/>
            <a:ext cx="1267968" cy="1267968"/>
          </a:xfrm>
          <a:prstGeom prst="rect">
            <a:avLst/>
          </a:prstGeom>
        </p:spPr>
      </p:pic>
      <p:pic>
        <p:nvPicPr>
          <p:cNvPr id="3" name="Imagen 60">
            <a:extLst>
              <a:ext uri="{FF2B5EF4-FFF2-40B4-BE49-F238E27FC236}">
                <a16:creationId xmlns:a16="http://schemas.microsoft.com/office/drawing/2014/main" id="{5202D448-370E-4450-8BF2-6779D16AC0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598" y="1559583"/>
            <a:ext cx="1267968" cy="1267968"/>
          </a:xfrm>
          <a:prstGeom prst="rect">
            <a:avLst/>
          </a:prstGeom>
        </p:spPr>
      </p:pic>
      <p:pic>
        <p:nvPicPr>
          <p:cNvPr id="4" name="Imagen 77">
            <a:extLst>
              <a:ext uri="{FF2B5EF4-FFF2-40B4-BE49-F238E27FC236}">
                <a16:creationId xmlns:a16="http://schemas.microsoft.com/office/drawing/2014/main" id="{F7D4A0E0-719D-4DF3-96DB-3246423C198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3" y="1559583"/>
            <a:ext cx="1316620" cy="1316620"/>
          </a:xfrm>
          <a:prstGeom prst="rect">
            <a:avLst/>
          </a:prstGeom>
        </p:spPr>
      </p:pic>
      <p:pic>
        <p:nvPicPr>
          <p:cNvPr id="20" name="Imagen 28">
            <a:extLst>
              <a:ext uri="{FF2B5EF4-FFF2-40B4-BE49-F238E27FC236}">
                <a16:creationId xmlns:a16="http://schemas.microsoft.com/office/drawing/2014/main" id="{0C95A11C-489A-4F76-AEE1-565F66DB3EE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850" y="0"/>
            <a:ext cx="5407837" cy="374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21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CACBE6-2FC3-864A-B3B3-EA9BA223DB85}"/>
              </a:ext>
            </a:extLst>
          </p:cNvPr>
          <p:cNvSpPr/>
          <p:nvPr/>
        </p:nvSpPr>
        <p:spPr>
          <a:xfrm flipH="1">
            <a:off x="649566" y="600074"/>
            <a:ext cx="64808" cy="485775"/>
          </a:xfrm>
          <a:prstGeom prst="rect">
            <a:avLst/>
          </a:prstGeom>
          <a:solidFill>
            <a:srgbClr val="013277"/>
          </a:solidFill>
          <a:ln>
            <a:solidFill>
              <a:srgbClr val="0132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2A369C-927E-4248-800D-FFDEB3D28258}"/>
              </a:ext>
            </a:extLst>
          </p:cNvPr>
          <p:cNvSpPr txBox="1"/>
          <p:nvPr/>
        </p:nvSpPr>
        <p:spPr>
          <a:xfrm>
            <a:off x="814735" y="600074"/>
            <a:ext cx="92690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Solution </a:t>
            </a:r>
            <a:r>
              <a:rPr lang="en-US" sz="3000" dirty="0">
                <a:solidFill>
                  <a:srgbClr val="01327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Demonstration </a:t>
            </a:r>
          </a:p>
        </p:txBody>
      </p:sp>
      <p:pic>
        <p:nvPicPr>
          <p:cNvPr id="3" name="Imagen 28">
            <a:extLst>
              <a:ext uri="{FF2B5EF4-FFF2-40B4-BE49-F238E27FC236}">
                <a16:creationId xmlns:a16="http://schemas.microsoft.com/office/drawing/2014/main" id="{AA06286B-F367-4BAF-BAF8-8B875D0DA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850" y="0"/>
            <a:ext cx="5407837" cy="3746211"/>
          </a:xfrm>
          <a:prstGeom prst="rect">
            <a:avLst/>
          </a:prstGeom>
        </p:spPr>
      </p:pic>
      <p:pic>
        <p:nvPicPr>
          <p:cNvPr id="7" name="Imagen 2">
            <a:extLst>
              <a:ext uri="{FF2B5EF4-FFF2-40B4-BE49-F238E27FC236}">
                <a16:creationId xmlns:a16="http://schemas.microsoft.com/office/drawing/2014/main" id="{309EFABA-71CD-4FFD-A4CE-457FC069D5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09854">
            <a:off x="3037057" y="-13739"/>
            <a:ext cx="6030010" cy="7803542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7020562B-DF6A-4E67-A4CE-68242EB9F37B}"/>
              </a:ext>
            </a:extLst>
          </p:cNvPr>
          <p:cNvSpPr/>
          <p:nvPr/>
        </p:nvSpPr>
        <p:spPr>
          <a:xfrm>
            <a:off x="3809117" y="1085849"/>
            <a:ext cx="5035539" cy="5003892"/>
          </a:xfrm>
          <a:custGeom>
            <a:avLst/>
            <a:gdLst>
              <a:gd name="connsiteX0" fmla="*/ 0 w 2383922"/>
              <a:gd name="connsiteY0" fmla="*/ 1191961 h 2383922"/>
              <a:gd name="connsiteX1" fmla="*/ 1191961 w 2383922"/>
              <a:gd name="connsiteY1" fmla="*/ 0 h 2383922"/>
              <a:gd name="connsiteX2" fmla="*/ 2383922 w 2383922"/>
              <a:gd name="connsiteY2" fmla="*/ 1191961 h 2383922"/>
              <a:gd name="connsiteX3" fmla="*/ 1191961 w 2383922"/>
              <a:gd name="connsiteY3" fmla="*/ 2383922 h 2383922"/>
              <a:gd name="connsiteX4" fmla="*/ 0 w 2383922"/>
              <a:gd name="connsiteY4" fmla="*/ 1191961 h 2383922"/>
              <a:gd name="connsiteX0" fmla="*/ 0 w 2032230"/>
              <a:gd name="connsiteY0" fmla="*/ 1191983 h 2383965"/>
              <a:gd name="connsiteX1" fmla="*/ 1191961 w 2032230"/>
              <a:gd name="connsiteY1" fmla="*/ 22 h 2383965"/>
              <a:gd name="connsiteX2" fmla="*/ 2032230 w 2032230"/>
              <a:gd name="connsiteY2" fmla="*/ 1168537 h 2383965"/>
              <a:gd name="connsiteX3" fmla="*/ 1191961 w 2032230"/>
              <a:gd name="connsiteY3" fmla="*/ 2383944 h 2383965"/>
              <a:gd name="connsiteX4" fmla="*/ 0 w 2032230"/>
              <a:gd name="connsiteY4" fmla="*/ 1191983 h 2383965"/>
              <a:gd name="connsiteX0" fmla="*/ 0 w 2307651"/>
              <a:gd name="connsiteY0" fmla="*/ 841912 h 2395455"/>
              <a:gd name="connsiteX1" fmla="*/ 1467382 w 2307651"/>
              <a:gd name="connsiteY1" fmla="*/ 7999 h 2395455"/>
              <a:gd name="connsiteX2" fmla="*/ 2307651 w 2307651"/>
              <a:gd name="connsiteY2" fmla="*/ 1176514 h 2395455"/>
              <a:gd name="connsiteX3" fmla="*/ 1467382 w 2307651"/>
              <a:gd name="connsiteY3" fmla="*/ 2391921 h 2395455"/>
              <a:gd name="connsiteX4" fmla="*/ 0 w 2307651"/>
              <a:gd name="connsiteY4" fmla="*/ 841912 h 2395455"/>
              <a:gd name="connsiteX0" fmla="*/ 137121 w 2444772"/>
              <a:gd name="connsiteY0" fmla="*/ 841651 h 2395194"/>
              <a:gd name="connsiteX1" fmla="*/ 1604503 w 2444772"/>
              <a:gd name="connsiteY1" fmla="*/ 7738 h 2395194"/>
              <a:gd name="connsiteX2" fmla="*/ 2444772 w 2444772"/>
              <a:gd name="connsiteY2" fmla="*/ 1176253 h 2395194"/>
              <a:gd name="connsiteX3" fmla="*/ 1604503 w 2444772"/>
              <a:gd name="connsiteY3" fmla="*/ 2391660 h 2395194"/>
              <a:gd name="connsiteX4" fmla="*/ 137121 w 2444772"/>
              <a:gd name="connsiteY4" fmla="*/ 841651 h 2395194"/>
              <a:gd name="connsiteX0" fmla="*/ 3189 w 2310840"/>
              <a:gd name="connsiteY0" fmla="*/ 1359617 h 2913160"/>
              <a:gd name="connsiteX1" fmla="*/ 1900228 w 2310840"/>
              <a:gd name="connsiteY1" fmla="*/ 2403 h 2913160"/>
              <a:gd name="connsiteX2" fmla="*/ 2310840 w 2310840"/>
              <a:gd name="connsiteY2" fmla="*/ 1694219 h 2913160"/>
              <a:gd name="connsiteX3" fmla="*/ 1470571 w 2310840"/>
              <a:gd name="connsiteY3" fmla="*/ 2909626 h 2913160"/>
              <a:gd name="connsiteX4" fmla="*/ 3189 w 2310840"/>
              <a:gd name="connsiteY4" fmla="*/ 1359617 h 2913160"/>
              <a:gd name="connsiteX0" fmla="*/ 2032 w 3143345"/>
              <a:gd name="connsiteY0" fmla="*/ 2062491 h 2915626"/>
              <a:gd name="connsiteX1" fmla="*/ 2722787 w 3143345"/>
              <a:gd name="connsiteY1" fmla="*/ 2473 h 2915626"/>
              <a:gd name="connsiteX2" fmla="*/ 3133399 w 3143345"/>
              <a:gd name="connsiteY2" fmla="*/ 1694289 h 2915626"/>
              <a:gd name="connsiteX3" fmla="*/ 2293130 w 3143345"/>
              <a:gd name="connsiteY3" fmla="*/ 2909696 h 2915626"/>
              <a:gd name="connsiteX4" fmla="*/ 2032 w 3143345"/>
              <a:gd name="connsiteY4" fmla="*/ 2062491 h 2915626"/>
              <a:gd name="connsiteX0" fmla="*/ 10214 w 3501284"/>
              <a:gd name="connsiteY0" fmla="*/ 3323217 h 4180420"/>
              <a:gd name="connsiteX1" fmla="*/ 3305303 w 3501284"/>
              <a:gd name="connsiteY1" fmla="*/ 1176 h 4180420"/>
              <a:gd name="connsiteX2" fmla="*/ 3141581 w 3501284"/>
              <a:gd name="connsiteY2" fmla="*/ 2955015 h 4180420"/>
              <a:gd name="connsiteX3" fmla="*/ 2301312 w 3501284"/>
              <a:gd name="connsiteY3" fmla="*/ 4170422 h 4180420"/>
              <a:gd name="connsiteX4" fmla="*/ 10214 w 3501284"/>
              <a:gd name="connsiteY4" fmla="*/ 3323217 h 4180420"/>
              <a:gd name="connsiteX0" fmla="*/ 12453 w 5410927"/>
              <a:gd name="connsiteY0" fmla="*/ 3333981 h 4227548"/>
              <a:gd name="connsiteX1" fmla="*/ 3307542 w 5410927"/>
              <a:gd name="connsiteY1" fmla="*/ 11940 h 4227548"/>
              <a:gd name="connsiteX2" fmla="*/ 5410927 w 5410927"/>
              <a:gd name="connsiteY2" fmla="*/ 2285646 h 4227548"/>
              <a:gd name="connsiteX3" fmla="*/ 2303551 w 5410927"/>
              <a:gd name="connsiteY3" fmla="*/ 4181186 h 4227548"/>
              <a:gd name="connsiteX4" fmla="*/ 12453 w 5410927"/>
              <a:gd name="connsiteY4" fmla="*/ 3333981 h 4227548"/>
              <a:gd name="connsiteX0" fmla="*/ 38075 w 5436549"/>
              <a:gd name="connsiteY0" fmla="*/ 3333981 h 5428355"/>
              <a:gd name="connsiteX1" fmla="*/ 3333164 w 5436549"/>
              <a:gd name="connsiteY1" fmla="*/ 11940 h 5428355"/>
              <a:gd name="connsiteX2" fmla="*/ 5436549 w 5436549"/>
              <a:gd name="connsiteY2" fmla="*/ 2285646 h 5428355"/>
              <a:gd name="connsiteX3" fmla="*/ 1785067 w 5436549"/>
              <a:gd name="connsiteY3" fmla="*/ 5412981 h 5428355"/>
              <a:gd name="connsiteX4" fmla="*/ 38075 w 5436549"/>
              <a:gd name="connsiteY4" fmla="*/ 3333981 h 5428355"/>
              <a:gd name="connsiteX0" fmla="*/ 61654 w 5460128"/>
              <a:gd name="connsiteY0" fmla="*/ 3333981 h 5420064"/>
              <a:gd name="connsiteX1" fmla="*/ 3356743 w 5460128"/>
              <a:gd name="connsiteY1" fmla="*/ 11940 h 5420064"/>
              <a:gd name="connsiteX2" fmla="*/ 5460128 w 5460128"/>
              <a:gd name="connsiteY2" fmla="*/ 2285646 h 5420064"/>
              <a:gd name="connsiteX3" fmla="*/ 1808646 w 5460128"/>
              <a:gd name="connsiteY3" fmla="*/ 5412981 h 5420064"/>
              <a:gd name="connsiteX4" fmla="*/ 61654 w 5460128"/>
              <a:gd name="connsiteY4" fmla="*/ 3333981 h 5420064"/>
              <a:gd name="connsiteX0" fmla="*/ 44765 w 5443239"/>
              <a:gd name="connsiteY0" fmla="*/ 3333981 h 5420955"/>
              <a:gd name="connsiteX1" fmla="*/ 3339854 w 5443239"/>
              <a:gd name="connsiteY1" fmla="*/ 11940 h 5420955"/>
              <a:gd name="connsiteX2" fmla="*/ 5443239 w 5443239"/>
              <a:gd name="connsiteY2" fmla="*/ 2285646 h 5420955"/>
              <a:gd name="connsiteX3" fmla="*/ 1791757 w 5443239"/>
              <a:gd name="connsiteY3" fmla="*/ 5412981 h 5420955"/>
              <a:gd name="connsiteX4" fmla="*/ 44765 w 5443239"/>
              <a:gd name="connsiteY4" fmla="*/ 3333981 h 5420955"/>
              <a:gd name="connsiteX0" fmla="*/ 38076 w 5436550"/>
              <a:gd name="connsiteY0" fmla="*/ 3333981 h 5415173"/>
              <a:gd name="connsiteX1" fmla="*/ 3333165 w 5436550"/>
              <a:gd name="connsiteY1" fmla="*/ 11940 h 5415173"/>
              <a:gd name="connsiteX2" fmla="*/ 5436550 w 5436550"/>
              <a:gd name="connsiteY2" fmla="*/ 2285646 h 5415173"/>
              <a:gd name="connsiteX3" fmla="*/ 1785068 w 5436550"/>
              <a:gd name="connsiteY3" fmla="*/ 5412981 h 5415173"/>
              <a:gd name="connsiteX4" fmla="*/ 38076 w 5436550"/>
              <a:gd name="connsiteY4" fmla="*/ 3333981 h 5415173"/>
              <a:gd name="connsiteX0" fmla="*/ 44764 w 5443238"/>
              <a:gd name="connsiteY0" fmla="*/ 3333981 h 5420955"/>
              <a:gd name="connsiteX1" fmla="*/ 3339853 w 5443238"/>
              <a:gd name="connsiteY1" fmla="*/ 11940 h 5420955"/>
              <a:gd name="connsiteX2" fmla="*/ 5443238 w 5443238"/>
              <a:gd name="connsiteY2" fmla="*/ 2285646 h 5420955"/>
              <a:gd name="connsiteX3" fmla="*/ 1791756 w 5443238"/>
              <a:gd name="connsiteY3" fmla="*/ 5412981 h 5420955"/>
              <a:gd name="connsiteX4" fmla="*/ 44764 w 5443238"/>
              <a:gd name="connsiteY4" fmla="*/ 3333981 h 5420955"/>
              <a:gd name="connsiteX0" fmla="*/ 44764 w 5443238"/>
              <a:gd name="connsiteY0" fmla="*/ 3322159 h 5409133"/>
              <a:gd name="connsiteX1" fmla="*/ 3339853 w 5443238"/>
              <a:gd name="connsiteY1" fmla="*/ 118 h 5409133"/>
              <a:gd name="connsiteX2" fmla="*/ 5443238 w 5443238"/>
              <a:gd name="connsiteY2" fmla="*/ 2273824 h 5409133"/>
              <a:gd name="connsiteX3" fmla="*/ 1791756 w 5443238"/>
              <a:gd name="connsiteY3" fmla="*/ 5401159 h 5409133"/>
              <a:gd name="connsiteX4" fmla="*/ 44764 w 5443238"/>
              <a:gd name="connsiteY4" fmla="*/ 3322159 h 5409133"/>
              <a:gd name="connsiteX0" fmla="*/ 44764 w 5443238"/>
              <a:gd name="connsiteY0" fmla="*/ 3322074 h 5409048"/>
              <a:gd name="connsiteX1" fmla="*/ 3339853 w 5443238"/>
              <a:gd name="connsiteY1" fmla="*/ 33 h 5409048"/>
              <a:gd name="connsiteX2" fmla="*/ 5443238 w 5443238"/>
              <a:gd name="connsiteY2" fmla="*/ 2273739 h 5409048"/>
              <a:gd name="connsiteX3" fmla="*/ 1791756 w 5443238"/>
              <a:gd name="connsiteY3" fmla="*/ 5401074 h 5409048"/>
              <a:gd name="connsiteX4" fmla="*/ 44764 w 5443238"/>
              <a:gd name="connsiteY4" fmla="*/ 3322074 h 5409048"/>
              <a:gd name="connsiteX0" fmla="*/ 44764 w 5443257"/>
              <a:gd name="connsiteY0" fmla="*/ 3322074 h 5409048"/>
              <a:gd name="connsiteX1" fmla="*/ 3339853 w 5443257"/>
              <a:gd name="connsiteY1" fmla="*/ 33 h 5409048"/>
              <a:gd name="connsiteX2" fmla="*/ 5443238 w 5443257"/>
              <a:gd name="connsiteY2" fmla="*/ 2273739 h 5409048"/>
              <a:gd name="connsiteX3" fmla="*/ 1791756 w 5443257"/>
              <a:gd name="connsiteY3" fmla="*/ 5401074 h 5409048"/>
              <a:gd name="connsiteX4" fmla="*/ 44764 w 5443257"/>
              <a:gd name="connsiteY4" fmla="*/ 3322074 h 5409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3257" h="5409048">
                <a:moveTo>
                  <a:pt x="44764" y="3322074"/>
                </a:moveTo>
                <a:cubicBezTo>
                  <a:pt x="302780" y="2421901"/>
                  <a:pt x="2024471" y="16059"/>
                  <a:pt x="3339853" y="33"/>
                </a:cubicBezTo>
                <a:cubicBezTo>
                  <a:pt x="5078429" y="-8436"/>
                  <a:pt x="5443238" y="1615437"/>
                  <a:pt x="5443238" y="2273739"/>
                </a:cubicBezTo>
                <a:cubicBezTo>
                  <a:pt x="5450795" y="3627288"/>
                  <a:pt x="3250722" y="5286807"/>
                  <a:pt x="1791756" y="5401074"/>
                </a:cubicBezTo>
                <a:cubicBezTo>
                  <a:pt x="680413" y="5522898"/>
                  <a:pt x="-213252" y="4222247"/>
                  <a:pt x="44764" y="3322074"/>
                </a:cubicBezTo>
                <a:close/>
              </a:path>
            </a:pathLst>
          </a:custGeom>
          <a:blipFill dpi="0" rotWithShape="1">
            <a:blip r:embed="rId5"/>
            <a:srcRect/>
            <a:tile tx="-889000" ty="0" sx="60000" sy="6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6BE24E-12DD-42C3-B974-402910BCA766}"/>
              </a:ext>
            </a:extLst>
          </p:cNvPr>
          <p:cNvSpPr txBox="1"/>
          <p:nvPr/>
        </p:nvSpPr>
        <p:spPr>
          <a:xfrm>
            <a:off x="559714" y="1639847"/>
            <a:ext cx="4020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Service Requests</a:t>
            </a:r>
          </a:p>
          <a:p>
            <a:pPr marL="342900" indent="-34290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Mobile</a:t>
            </a:r>
          </a:p>
          <a:p>
            <a:pPr marL="342900" indent="-34290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Dashboarding</a:t>
            </a:r>
          </a:p>
          <a:p>
            <a:pPr marL="342900" indent="-342900">
              <a:lnSpc>
                <a:spcPts val="236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Contracts</a:t>
            </a:r>
          </a:p>
        </p:txBody>
      </p:sp>
    </p:spTree>
    <p:extLst>
      <p:ext uri="{BB962C8B-B14F-4D97-AF65-F5344CB8AC3E}">
        <p14:creationId xmlns:p14="http://schemas.microsoft.com/office/powerpoint/2010/main" val="115499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22190" y="159923"/>
            <a:ext cx="12169810" cy="1451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200" dirty="0">
                <a:solidFill>
                  <a:srgbClr val="000000"/>
                </a:solidFill>
                <a:latin typeface="LeMonde Livre" panose="00000500000000000000" pitchFamily="50" charset="0"/>
                <a:ea typeface="+mn-ea"/>
                <a:cs typeface="+mn-cs"/>
              </a:rPr>
              <a:t>Enabling the Connected Workplace in Healthcare</a:t>
            </a:r>
            <a:endParaRPr lang="id-ID" sz="4200" dirty="0">
              <a:solidFill>
                <a:srgbClr val="000000"/>
              </a:solidFill>
              <a:latin typeface="LeMonde Livre" panose="00000500000000000000" pitchFamily="50" charset="0"/>
              <a:ea typeface="+mn-ea"/>
              <a:cs typeface="+mn-cs"/>
            </a:endParaRPr>
          </a:p>
        </p:txBody>
      </p:sp>
      <p:sp>
        <p:nvSpPr>
          <p:cNvPr id="6" name="Subtítulo 2"/>
          <p:cNvSpPr txBox="1">
            <a:spLocks/>
          </p:cNvSpPr>
          <p:nvPr/>
        </p:nvSpPr>
        <p:spPr>
          <a:xfrm>
            <a:off x="958943" y="1833894"/>
            <a:ext cx="3503621" cy="613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1800" b="1" dirty="0">
                <a:solidFill>
                  <a:srgbClr val="000000"/>
                </a:solidFill>
                <a:latin typeface="LeMonde Livre"/>
                <a:ea typeface="+mj-ea"/>
                <a:cs typeface="+mj-cs"/>
              </a:rPr>
              <a:t>Connects different support teams, locations, assets and business services on the same platform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1674366" y="3098707"/>
            <a:ext cx="26363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err="1">
                <a:latin typeface="LeMonde Livre" charset="0"/>
                <a:ea typeface="LeMonde Livre" charset="0"/>
                <a:cs typeface="LeMonde Livre" charset="0"/>
              </a:rPr>
              <a:t>Collaborate</a:t>
            </a:r>
            <a:endParaRPr lang="es-ES_tradnl" sz="2200">
              <a:latin typeface="LeMonde Livre" charset="0"/>
              <a:ea typeface="LeMonde Livre" charset="0"/>
              <a:cs typeface="LeMonde Livre" charset="0"/>
            </a:endParaRPr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1674366" y="3477342"/>
            <a:ext cx="3022277" cy="342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Across</a:t>
            </a:r>
            <a:r>
              <a:rPr lang="es-ES_tradnl" sz="140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the</a:t>
            </a:r>
            <a:r>
              <a:rPr lang="es-ES_tradnl" sz="140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organization</a:t>
            </a:r>
            <a:endParaRPr lang="es-ES_tradnl" sz="1400">
              <a:latin typeface="BentonSans" charset="0"/>
              <a:ea typeface="BentonSans" charset="0"/>
              <a:cs typeface="BentonSans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674366" y="3983269"/>
            <a:ext cx="26363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err="1">
                <a:latin typeface="LeMonde Livre" charset="0"/>
                <a:ea typeface="LeMonde Livre" charset="0"/>
                <a:cs typeface="LeMonde Livre" charset="0"/>
              </a:rPr>
              <a:t>Coordinate</a:t>
            </a:r>
            <a:endParaRPr lang="es-ES_tradnl" sz="2200">
              <a:latin typeface="LeMonde Livre" charset="0"/>
              <a:ea typeface="LeMonde Livre" charset="0"/>
              <a:cs typeface="LeMonde Livre" charset="0"/>
            </a:endParaRPr>
          </a:p>
        </p:txBody>
      </p:sp>
      <p:sp>
        <p:nvSpPr>
          <p:cNvPr id="10" name="Subtítulo 2"/>
          <p:cNvSpPr txBox="1">
            <a:spLocks/>
          </p:cNvSpPr>
          <p:nvPr/>
        </p:nvSpPr>
        <p:spPr>
          <a:xfrm>
            <a:off x="1674366" y="4361904"/>
            <a:ext cx="4101727" cy="342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Activities</a:t>
            </a:r>
            <a:r>
              <a:rPr lang="es-ES_tradnl" sz="1400">
                <a:latin typeface="BentonSans" charset="0"/>
                <a:ea typeface="BentonSans" charset="0"/>
                <a:cs typeface="BentonSans" charset="0"/>
              </a:rPr>
              <a:t> to </a:t>
            </a: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streamline</a:t>
            </a:r>
            <a:r>
              <a:rPr lang="es-ES_tradnl" sz="140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operations</a:t>
            </a:r>
            <a:endParaRPr lang="es-ES_tradnl" sz="1400">
              <a:latin typeface="BentonSans" charset="0"/>
              <a:ea typeface="BentonSans" charset="0"/>
              <a:cs typeface="BentonSans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674366" y="4770658"/>
            <a:ext cx="26363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err="1">
                <a:latin typeface="LeMonde Livre" charset="0"/>
                <a:ea typeface="LeMonde Livre" charset="0"/>
                <a:cs typeface="LeMonde Livre" charset="0"/>
              </a:rPr>
              <a:t>Track</a:t>
            </a:r>
            <a:r>
              <a:rPr lang="es-ES_tradnl" sz="2200">
                <a:latin typeface="LeMonde Livre" charset="0"/>
                <a:ea typeface="LeMonde Livre" charset="0"/>
                <a:cs typeface="LeMonde Livre" charset="0"/>
              </a:rPr>
              <a:t> and </a:t>
            </a:r>
            <a:r>
              <a:rPr lang="es-ES_tradnl" sz="2200" err="1">
                <a:latin typeface="LeMonde Livre" charset="0"/>
                <a:ea typeface="LeMonde Livre" charset="0"/>
                <a:cs typeface="LeMonde Livre" charset="0"/>
              </a:rPr>
              <a:t>Report</a:t>
            </a:r>
            <a:endParaRPr lang="es-ES_tradnl" sz="2200">
              <a:latin typeface="LeMonde Livre" charset="0"/>
              <a:ea typeface="LeMonde Livre" charset="0"/>
              <a:cs typeface="LeMonde Livre" charset="0"/>
            </a:endParaRPr>
          </a:p>
        </p:txBody>
      </p:sp>
      <p:sp>
        <p:nvSpPr>
          <p:cNvPr id="12" name="Subtítulo 2"/>
          <p:cNvSpPr txBox="1">
            <a:spLocks/>
          </p:cNvSpPr>
          <p:nvPr/>
        </p:nvSpPr>
        <p:spPr>
          <a:xfrm>
            <a:off x="1674366" y="5149293"/>
            <a:ext cx="4101727" cy="342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400" dirty="0" err="1">
                <a:latin typeface="BentonSans" charset="0"/>
                <a:ea typeface="BentonSans" charset="0"/>
                <a:cs typeface="BentonSans" charset="0"/>
              </a:rPr>
              <a:t>On</a:t>
            </a:r>
            <a:r>
              <a:rPr lang="es-ES_tradnl" sz="1400" dirty="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dirty="0" err="1">
                <a:latin typeface="BentonSans" charset="0"/>
                <a:ea typeface="BentonSans" charset="0"/>
                <a:cs typeface="BentonSans" charset="0"/>
              </a:rPr>
              <a:t>all</a:t>
            </a:r>
            <a:r>
              <a:rPr lang="es-ES_tradnl" sz="1400" dirty="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dirty="0" err="1">
                <a:latin typeface="BentonSans" charset="0"/>
                <a:ea typeface="BentonSans" charset="0"/>
                <a:cs typeface="BentonSans" charset="0"/>
              </a:rPr>
              <a:t>projects</a:t>
            </a:r>
            <a:endParaRPr lang="es-ES_tradnl" sz="1400" dirty="0">
              <a:latin typeface="BentonSans" charset="0"/>
              <a:ea typeface="BentonSans" charset="0"/>
              <a:cs typeface="BentonSans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1674366" y="5614614"/>
            <a:ext cx="26363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200" err="1">
                <a:latin typeface="LeMonde Livre" charset="0"/>
                <a:ea typeface="LeMonde Livre" charset="0"/>
                <a:cs typeface="LeMonde Livre" charset="0"/>
              </a:rPr>
              <a:t>Improve</a:t>
            </a:r>
            <a:endParaRPr lang="es-ES_tradnl" sz="2200">
              <a:latin typeface="LeMonde Livre" charset="0"/>
              <a:ea typeface="LeMonde Livre" charset="0"/>
              <a:cs typeface="LeMonde Livre" charset="0"/>
            </a:endParaRPr>
          </a:p>
        </p:txBody>
      </p:sp>
      <p:sp>
        <p:nvSpPr>
          <p:cNvPr id="14" name="Subtítulo 2"/>
          <p:cNvSpPr txBox="1">
            <a:spLocks/>
          </p:cNvSpPr>
          <p:nvPr/>
        </p:nvSpPr>
        <p:spPr>
          <a:xfrm>
            <a:off x="1674365" y="5993249"/>
            <a:ext cx="4101727" cy="342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The</a:t>
            </a:r>
            <a:r>
              <a:rPr lang="es-ES_tradnl" sz="140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overall</a:t>
            </a:r>
            <a:r>
              <a:rPr lang="es-ES_tradnl" sz="140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employee</a:t>
            </a:r>
            <a:r>
              <a:rPr lang="es-ES_tradnl" sz="1400">
                <a:latin typeface="BentonSans" charset="0"/>
                <a:ea typeface="BentonSans" charset="0"/>
                <a:cs typeface="BentonSans" charset="0"/>
              </a:rPr>
              <a:t> </a:t>
            </a:r>
            <a:r>
              <a:rPr lang="es-ES_tradnl" sz="1400" err="1">
                <a:latin typeface="BentonSans" charset="0"/>
                <a:ea typeface="BentonSans" charset="0"/>
                <a:cs typeface="BentonSans" charset="0"/>
              </a:rPr>
              <a:t>experience</a:t>
            </a:r>
            <a:endParaRPr lang="es-ES_tradnl" sz="1400">
              <a:latin typeface="BentonSans" charset="0"/>
              <a:ea typeface="BentonSans" charset="0"/>
              <a:cs typeface="BentonSans" charset="0"/>
            </a:endParaRP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4" y="2860494"/>
            <a:ext cx="962038" cy="90030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4" y="3748269"/>
            <a:ext cx="962038" cy="90030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4" y="4543397"/>
            <a:ext cx="962038" cy="90030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94" y="5381031"/>
            <a:ext cx="962038" cy="900302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235131" y="48855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/>
          </a:p>
        </p:txBody>
      </p:sp>
      <p:sp>
        <p:nvSpPr>
          <p:cNvPr id="20" name="AutoShape 2" descr="https://files.slack.com/files-pri/T0BPE9HAS-F016WE0Q2UE/g6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5AEF25F-2D42-4A8E-992E-FB840F5168D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973" y="-39211"/>
            <a:ext cx="5407837" cy="374621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284A55-4018-4F9F-A461-334EE82AE8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8215" y="1228326"/>
            <a:ext cx="4645555" cy="522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14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3">
            <a:extLst>
              <a:ext uri="{FF2B5EF4-FFF2-40B4-BE49-F238E27FC236}">
                <a16:creationId xmlns:a16="http://schemas.microsoft.com/office/drawing/2014/main" id="{AD174D70-7840-7545-A04B-41EF1C82320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6FFCF8E8-83EF-494B-ACEE-0DF21D9AB719}"/>
              </a:ext>
            </a:extLst>
          </p:cNvPr>
          <p:cNvSpPr txBox="1">
            <a:spLocks/>
          </p:cNvSpPr>
          <p:nvPr/>
        </p:nvSpPr>
        <p:spPr>
          <a:xfrm>
            <a:off x="440763" y="618928"/>
            <a:ext cx="3856690" cy="61587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Clr>
                <a:srgbClr val="0088CE"/>
              </a:buClr>
              <a:buFont typeface="Arial" panose="020B0604020202020204" pitchFamily="34" charset="0"/>
              <a:buNone/>
              <a:defRPr lang="en-US" sz="2000" b="0" kern="12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88CE"/>
              </a:buClr>
              <a:buFont typeface="Myriad Pro" panose="020B0503030403020204" pitchFamily="34" charset="0"/>
              <a:buChar char="-"/>
              <a:defRPr sz="22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88CE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88CE"/>
              </a:buClr>
              <a:buFont typeface="Myriad Pro" panose="020B0503030403020204" pitchFamily="34" charset="0"/>
              <a:buChar char="-"/>
              <a:defRPr sz="18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rgbClr val="0088CE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4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Questions &amp; </a:t>
            </a:r>
            <a:r>
              <a:rPr lang="en-US" sz="45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Answers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1A7281-8539-4382-9B1E-1BF6E1B7D40B}"/>
              </a:ext>
            </a:extLst>
          </p:cNvPr>
          <p:cNvSpPr txBox="1"/>
          <p:nvPr/>
        </p:nvSpPr>
        <p:spPr>
          <a:xfrm>
            <a:off x="440763" y="2657124"/>
            <a:ext cx="68162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Dustin Smith –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dustin.smith@nuvolo.com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5"/>
              </a:rPr>
              <a:t>sales@nuvolo.com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(844) 468-8656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17355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n 22">
            <a:extLst>
              <a:ext uri="{FF2B5EF4-FFF2-40B4-BE49-F238E27FC236}">
                <a16:creationId xmlns:a16="http://schemas.microsoft.com/office/drawing/2014/main" id="{020A84AA-8098-5741-8211-BB44BB52D65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74262" y="5639714"/>
            <a:ext cx="1254034" cy="68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lip Training">
      <a:dk1>
        <a:srgbClr val="000000"/>
      </a:dk1>
      <a:lt1>
        <a:srgbClr val="FFFFFF"/>
      </a:lt1>
      <a:dk2>
        <a:srgbClr val="183C69"/>
      </a:dk2>
      <a:lt2>
        <a:srgbClr val="00A3E1"/>
      </a:lt2>
      <a:accent1>
        <a:srgbClr val="2C3C4B"/>
      </a:accent1>
      <a:accent2>
        <a:srgbClr val="59CEF5"/>
      </a:accent2>
      <a:accent3>
        <a:srgbClr val="00A3E1"/>
      </a:accent3>
      <a:accent4>
        <a:srgbClr val="183C69"/>
      </a:accent4>
      <a:accent5>
        <a:srgbClr val="2C3C4B"/>
      </a:accent5>
      <a:accent6>
        <a:srgbClr val="2C3C4B"/>
      </a:accent6>
      <a:hlink>
        <a:srgbClr val="59CEF5"/>
      </a:hlink>
      <a:folHlink>
        <a:srgbClr val="0088E1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622E249AF50D4BA1B9D600D1C2F4B7" ma:contentTypeVersion="12" ma:contentTypeDescription="Create a new document." ma:contentTypeScope="" ma:versionID="2180ce1abfb218ae9627b241e81b0a3d">
  <xsd:schema xmlns:xsd="http://www.w3.org/2001/XMLSchema" xmlns:xs="http://www.w3.org/2001/XMLSchema" xmlns:p="http://schemas.microsoft.com/office/2006/metadata/properties" xmlns:ns2="79763f4f-ad4e-4edc-a4d0-9c81b0e15759" xmlns:ns3="534de4fc-b61b-49c2-af4e-ead8b35cba2e" targetNamespace="http://schemas.microsoft.com/office/2006/metadata/properties" ma:root="true" ma:fieldsID="e4405bb24570aa981de5cf0fc9efc845" ns2:_="" ns3:_="">
    <xsd:import namespace="79763f4f-ad4e-4edc-a4d0-9c81b0e15759"/>
    <xsd:import namespace="534de4fc-b61b-49c2-af4e-ead8b35cba2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763f4f-ad4e-4edc-a4d0-9c81b0e1575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4de4fc-b61b-49c2-af4e-ead8b35cba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Proposal / Project Nam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F8E199B-37BD-4B5B-8409-B11381239C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28D8E3-F015-42CC-864F-E9FCDF32B2D0}">
  <ds:schemaRefs>
    <ds:schemaRef ds:uri="534de4fc-b61b-49c2-af4e-ead8b35cba2e"/>
    <ds:schemaRef ds:uri="79763f4f-ad4e-4edc-a4d0-9c81b0e1575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4489F9E-1A9B-4280-BA81-C26123B9E7D3}">
  <ds:schemaRefs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534de4fc-b61b-49c2-af4e-ead8b35cba2e"/>
    <ds:schemaRef ds:uri="79763f4f-ad4e-4edc-a4d0-9c81b0e1575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1922</TotalTime>
  <Words>607</Words>
  <Application>Microsoft Macintosh PowerPoint</Application>
  <PresentationFormat>Widescreen</PresentationFormat>
  <Paragraphs>128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5" baseType="lpstr">
      <vt:lpstr>Arial</vt:lpstr>
      <vt:lpstr>BentonSans</vt:lpstr>
      <vt:lpstr>Calibri</vt:lpstr>
      <vt:lpstr>Calibri Light</vt:lpstr>
      <vt:lpstr>Century Gothic</vt:lpstr>
      <vt:lpstr>LeMonde Livre</vt:lpstr>
      <vt:lpstr>Roboto</vt:lpstr>
      <vt:lpstr>Roboto Light</vt:lpstr>
      <vt:lpstr>Segoe UI</vt:lpstr>
      <vt:lpstr>Trebuchet MS</vt:lpstr>
      <vt:lpstr>Verdana</vt:lpstr>
      <vt:lpstr>Wingdings</vt:lpstr>
      <vt:lpstr>Office Theme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Skaff</dc:creator>
  <cp:lastModifiedBy>Dustin Smith</cp:lastModifiedBy>
  <cp:revision>85</cp:revision>
  <dcterms:created xsi:type="dcterms:W3CDTF">2020-07-09T20:03:52Z</dcterms:created>
  <dcterms:modified xsi:type="dcterms:W3CDTF">2021-04-14T14:12:08Z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0x0101003B622E249AF50D4BA1B9D600D1C2F4B7</vt:lpwstr>
  </property>
</Properties>
</file>