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81" r:id="rId3"/>
    <p:sldId id="257" r:id="rId4"/>
    <p:sldId id="258" r:id="rId5"/>
    <p:sldId id="259" r:id="rId6"/>
    <p:sldId id="260" r:id="rId7"/>
    <p:sldId id="280" r:id="rId8"/>
    <p:sldId id="282" r:id="rId9"/>
    <p:sldId id="283" r:id="rId10"/>
    <p:sldId id="284"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73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dirty="0"/>
              <a:t>4/11/2021</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4/11/2021</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4/11/2021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4/11/2021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4/11/2021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4/11/2021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4/11/2021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4/11/2021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4/11/2021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4/11/2021</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4/11/2021</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dirty="0"/>
              <a:pPr/>
              <a:t>4/11/2021</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4/11/2021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4/11/2021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dirty="0"/>
              <a:pPr/>
              <a:t>4/11/2021</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4/11/2021</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35373" y="1774209"/>
            <a:ext cx="9448800" cy="2536680"/>
          </a:xfrm>
        </p:spPr>
        <p:txBody>
          <a:bodyPr>
            <a:noAutofit/>
          </a:bodyPr>
          <a:lstStyle/>
          <a:p>
            <a:pPr algn="ctr"/>
            <a:r>
              <a:rPr lang="en-US" sz="3600" dirty="0"/>
              <a:t>Recruiting for the next generation…</a:t>
            </a:r>
            <a:br>
              <a:rPr lang="en-US" sz="3600" dirty="0"/>
            </a:br>
            <a:br>
              <a:rPr lang="en-US" sz="3600" dirty="0"/>
            </a:br>
            <a:r>
              <a:rPr lang="en-US" sz="3600" dirty="0"/>
              <a:t>Building the well before you are thirsty…</a:t>
            </a:r>
          </a:p>
        </p:txBody>
      </p:sp>
      <p:sp>
        <p:nvSpPr>
          <p:cNvPr id="3" name="TextBox 2">
            <a:extLst>
              <a:ext uri="{FF2B5EF4-FFF2-40B4-BE49-F238E27FC236}">
                <a16:creationId xmlns:a16="http://schemas.microsoft.com/office/drawing/2014/main" id="{5A9303B3-C151-4303-999E-5F84CC7684E5}"/>
              </a:ext>
            </a:extLst>
          </p:cNvPr>
          <p:cNvSpPr txBox="1"/>
          <p:nvPr/>
        </p:nvSpPr>
        <p:spPr>
          <a:xfrm>
            <a:off x="5596708" y="5972591"/>
            <a:ext cx="6261463" cy="646331"/>
          </a:xfrm>
          <a:prstGeom prst="rect">
            <a:avLst/>
          </a:prstGeom>
          <a:noFill/>
        </p:spPr>
        <p:txBody>
          <a:bodyPr wrap="square" rtlCol="0">
            <a:spAutoFit/>
          </a:bodyPr>
          <a:lstStyle/>
          <a:p>
            <a:r>
              <a:rPr lang="en-US" dirty="0"/>
              <a:t>Christopher G. Nowak, CBET, CHP, CSCS</a:t>
            </a:r>
          </a:p>
          <a:p>
            <a:r>
              <a:rPr lang="en-US" dirty="0"/>
              <a:t>Senior Director, Healthcare Technology Management</a:t>
            </a:r>
          </a:p>
        </p:txBody>
      </p:sp>
      <p:pic>
        <p:nvPicPr>
          <p:cNvPr id="4" name="Picture 3">
            <a:extLst>
              <a:ext uri="{FF2B5EF4-FFF2-40B4-BE49-F238E27FC236}">
                <a16:creationId xmlns:a16="http://schemas.microsoft.com/office/drawing/2014/main" id="{38233DD9-AC17-407A-9C77-ED49DE2D8804}"/>
              </a:ext>
            </a:extLst>
          </p:cNvPr>
          <p:cNvPicPr>
            <a:picLocks noChangeAspect="1"/>
          </p:cNvPicPr>
          <p:nvPr/>
        </p:nvPicPr>
        <p:blipFill>
          <a:blip r:embed="rId2"/>
          <a:stretch>
            <a:fillRect/>
          </a:stretch>
        </p:blipFill>
        <p:spPr>
          <a:xfrm>
            <a:off x="0" y="5733515"/>
            <a:ext cx="4484914" cy="1124485"/>
          </a:xfrm>
          <a:prstGeom prst="rect">
            <a:avLst/>
          </a:prstGeom>
        </p:spPr>
      </p:pic>
    </p:spTree>
    <p:extLst>
      <p:ext uri="{BB962C8B-B14F-4D97-AF65-F5344CB8AC3E}">
        <p14:creationId xmlns:p14="http://schemas.microsoft.com/office/powerpoint/2010/main" val="22904809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DCD4B-5323-420D-B899-970EACA04BD9}"/>
              </a:ext>
            </a:extLst>
          </p:cNvPr>
          <p:cNvSpPr>
            <a:spLocks noGrp="1"/>
          </p:cNvSpPr>
          <p:nvPr>
            <p:ph type="title"/>
          </p:nvPr>
        </p:nvSpPr>
        <p:spPr/>
        <p:txBody>
          <a:bodyPr/>
          <a:lstStyle/>
          <a:p>
            <a:r>
              <a:rPr lang="en-US" dirty="0"/>
              <a:t>Speaker BIO and Disclosures</a:t>
            </a:r>
          </a:p>
        </p:txBody>
      </p:sp>
      <p:sp>
        <p:nvSpPr>
          <p:cNvPr id="3" name="Content Placeholder 2">
            <a:extLst>
              <a:ext uri="{FF2B5EF4-FFF2-40B4-BE49-F238E27FC236}">
                <a16:creationId xmlns:a16="http://schemas.microsoft.com/office/drawing/2014/main" id="{EA9D3A1A-5F97-49E0-8D70-DADED360C49D}"/>
              </a:ext>
            </a:extLst>
          </p:cNvPr>
          <p:cNvSpPr>
            <a:spLocks noGrp="1"/>
          </p:cNvSpPr>
          <p:nvPr>
            <p:ph idx="1"/>
          </p:nvPr>
        </p:nvSpPr>
        <p:spPr/>
        <p:txBody>
          <a:bodyPr>
            <a:normAutofit fontScale="92500"/>
          </a:bodyPr>
          <a:lstStyle/>
          <a:p>
            <a:pPr marL="0" indent="0">
              <a:buNone/>
            </a:pPr>
            <a:r>
              <a:rPr lang="en-US" dirty="0"/>
              <a:t>BIO:</a:t>
            </a:r>
          </a:p>
          <a:p>
            <a:r>
              <a:rPr lang="en-US" dirty="0"/>
              <a:t>36-year career in Healthcare</a:t>
            </a:r>
          </a:p>
          <a:p>
            <a:r>
              <a:rPr lang="en-US" dirty="0"/>
              <a:t>Experience: in-house, third-party and OEM (product manager/clinical specialist)</a:t>
            </a:r>
          </a:p>
          <a:p>
            <a:r>
              <a:rPr lang="en-US" dirty="0"/>
              <a:t>Board Chair for the ACI and the former USCC.  (CBET, CRES, CLES, CHTM, CABT)</a:t>
            </a:r>
          </a:p>
          <a:p>
            <a:r>
              <a:rPr lang="en-US" dirty="0"/>
              <a:t>Current Role is HTM leadership for a nation-wide acute care hospital owner-operator </a:t>
            </a:r>
            <a:r>
              <a:rPr lang="en-US"/>
              <a:t>with 28-hospitals, 6,320 </a:t>
            </a:r>
            <a:r>
              <a:rPr lang="en-US" dirty="0"/>
              <a:t>beds, and approximately 120K medical devices in the inventory.</a:t>
            </a:r>
          </a:p>
          <a:p>
            <a:pPr marL="0" indent="0">
              <a:buNone/>
            </a:pPr>
            <a:r>
              <a:rPr lang="en-US" dirty="0"/>
              <a:t>DISCLOSURES:</a:t>
            </a:r>
          </a:p>
          <a:p>
            <a:r>
              <a:rPr lang="en-US" dirty="0"/>
              <a:t>As a hiring manager I have used products and services from recruiting advertisers and sponsors of MD Publishing, including HTMjobs.com, HCT, and HTTM.</a:t>
            </a:r>
          </a:p>
          <a:p>
            <a:pPr marL="0" indent="0">
              <a:buNone/>
            </a:pPr>
            <a:endParaRPr lang="en-US" dirty="0"/>
          </a:p>
          <a:p>
            <a:endParaRPr lang="en-US" dirty="0"/>
          </a:p>
        </p:txBody>
      </p:sp>
    </p:spTree>
    <p:extLst>
      <p:ext uri="{BB962C8B-B14F-4D97-AF65-F5344CB8AC3E}">
        <p14:creationId xmlns:p14="http://schemas.microsoft.com/office/powerpoint/2010/main" val="12578212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9781" y="764373"/>
            <a:ext cx="11316419" cy="1293028"/>
          </a:xfrm>
        </p:spPr>
        <p:txBody>
          <a:bodyPr/>
          <a:lstStyle/>
          <a:p>
            <a:r>
              <a:rPr lang="en-US" dirty="0"/>
              <a:t>The current employment picture for </a:t>
            </a:r>
            <a:r>
              <a:rPr lang="en-US" dirty="0" err="1"/>
              <a:t>htm</a:t>
            </a:r>
            <a:endParaRPr lang="en-US" dirty="0"/>
          </a:p>
        </p:txBody>
      </p:sp>
      <p:sp>
        <p:nvSpPr>
          <p:cNvPr id="3" name="Content Placeholder 2"/>
          <p:cNvSpPr>
            <a:spLocks noGrp="1"/>
          </p:cNvSpPr>
          <p:nvPr>
            <p:ph idx="1"/>
          </p:nvPr>
        </p:nvSpPr>
        <p:spPr/>
        <p:txBody>
          <a:bodyPr>
            <a:normAutofit/>
          </a:bodyPr>
          <a:lstStyle/>
          <a:p>
            <a:r>
              <a:rPr lang="en-US" dirty="0"/>
              <a:t>The aging population of HTM professionals.</a:t>
            </a:r>
          </a:p>
          <a:p>
            <a:r>
              <a:rPr lang="en-US" dirty="0"/>
              <a:t>It is estimated that 20% to 25% of HTM professionals will retire within the next 5 to 7 years.</a:t>
            </a:r>
          </a:p>
          <a:p>
            <a:r>
              <a:rPr lang="en-US" dirty="0"/>
              <a:t>The “well” is being emptied</a:t>
            </a:r>
          </a:p>
          <a:p>
            <a:pPr lvl="1"/>
            <a:r>
              <a:rPr lang="en-US" dirty="0"/>
              <a:t>Retirements</a:t>
            </a:r>
          </a:p>
          <a:p>
            <a:pPr lvl="1"/>
            <a:r>
              <a:rPr lang="en-US" dirty="0"/>
              <a:t>Academic credentialing requirements</a:t>
            </a:r>
          </a:p>
          <a:p>
            <a:pPr lvl="1"/>
            <a:r>
              <a:rPr lang="en-US" dirty="0"/>
              <a:t>Fewer academic programs available for potential students requires out-of-state room and board costs</a:t>
            </a:r>
          </a:p>
          <a:p>
            <a:pPr lvl="1"/>
            <a:r>
              <a:rPr lang="en-US" dirty="0"/>
              <a:t>Competing career fields attracting current employees and potential students </a:t>
            </a:r>
          </a:p>
        </p:txBody>
      </p:sp>
    </p:spTree>
    <p:extLst>
      <p:ext uri="{BB962C8B-B14F-4D97-AF65-F5344CB8AC3E}">
        <p14:creationId xmlns:p14="http://schemas.microsoft.com/office/powerpoint/2010/main" val="38378267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challenges</a:t>
            </a:r>
          </a:p>
        </p:txBody>
      </p:sp>
      <p:sp>
        <p:nvSpPr>
          <p:cNvPr id="3" name="Content Placeholder 2"/>
          <p:cNvSpPr>
            <a:spLocks noGrp="1"/>
          </p:cNvSpPr>
          <p:nvPr>
            <p:ph idx="1"/>
          </p:nvPr>
        </p:nvSpPr>
        <p:spPr/>
        <p:txBody>
          <a:bodyPr>
            <a:normAutofit lnSpcReduction="10000"/>
          </a:bodyPr>
          <a:lstStyle/>
          <a:p>
            <a:r>
              <a:rPr lang="en-US" dirty="0"/>
              <a:t>Technology advancing very quickly, outpacing education</a:t>
            </a:r>
          </a:p>
          <a:p>
            <a:r>
              <a:rPr lang="en-US" dirty="0"/>
              <a:t>Quality of candidates</a:t>
            </a:r>
          </a:p>
          <a:p>
            <a:pPr lvl="1"/>
            <a:r>
              <a:rPr lang="en-US" dirty="0"/>
              <a:t>Rather than recruiting “new” candidates, employers recruit from competitors</a:t>
            </a:r>
          </a:p>
          <a:p>
            <a:pPr lvl="1"/>
            <a:r>
              <a:rPr lang="en-US" dirty="0"/>
              <a:t>Causes just a shifting of the candidate pool, rather than an expansion of the candidate pool.</a:t>
            </a:r>
          </a:p>
          <a:p>
            <a:pPr lvl="0"/>
            <a:r>
              <a:rPr lang="en-US" dirty="0">
                <a:solidFill>
                  <a:prstClr val="white"/>
                </a:solidFill>
              </a:rPr>
              <a:t>Manufacturers placing “hooks” into the devices that prevent or make it harder to troubleshoot devices.</a:t>
            </a:r>
          </a:p>
          <a:p>
            <a:pPr lvl="1"/>
            <a:r>
              <a:rPr lang="en-US" dirty="0">
                <a:solidFill>
                  <a:prstClr val="white"/>
                </a:solidFill>
              </a:rPr>
              <a:t>Specialized tooling or software requirements</a:t>
            </a:r>
          </a:p>
          <a:p>
            <a:pPr lvl="1"/>
            <a:r>
              <a:rPr lang="en-US" dirty="0">
                <a:solidFill>
                  <a:prstClr val="white"/>
                </a:solidFill>
              </a:rPr>
              <a:t>Specialized education for device specific requirements versus the use of the broad education of an HTM professional (i.e. “certified” to work on specific devices)</a:t>
            </a:r>
          </a:p>
          <a:p>
            <a:pPr lvl="1"/>
            <a:r>
              <a:rPr lang="en-US" dirty="0">
                <a:solidFill>
                  <a:prstClr val="white"/>
                </a:solidFill>
              </a:rPr>
              <a:t>Software updates/enhancements</a:t>
            </a:r>
          </a:p>
          <a:p>
            <a:pPr marL="457200" lvl="1" indent="0">
              <a:buNone/>
            </a:pPr>
            <a:endParaRPr lang="en-US" dirty="0">
              <a:solidFill>
                <a:prstClr val="white"/>
              </a:solidFill>
            </a:endParaRPr>
          </a:p>
          <a:p>
            <a:pPr marL="914400" lvl="2" indent="0">
              <a:buNone/>
            </a:pPr>
            <a:endParaRPr lang="en-US" dirty="0"/>
          </a:p>
        </p:txBody>
      </p:sp>
    </p:spTree>
    <p:extLst>
      <p:ext uri="{BB962C8B-B14F-4D97-AF65-F5344CB8AC3E}">
        <p14:creationId xmlns:p14="http://schemas.microsoft.com/office/powerpoint/2010/main" val="523755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Career field visibility</a:t>
            </a:r>
          </a:p>
        </p:txBody>
      </p:sp>
      <p:sp>
        <p:nvSpPr>
          <p:cNvPr id="3" name="Content Placeholder 2"/>
          <p:cNvSpPr>
            <a:spLocks noGrp="1"/>
          </p:cNvSpPr>
          <p:nvPr>
            <p:ph idx="1"/>
          </p:nvPr>
        </p:nvSpPr>
        <p:spPr>
          <a:xfrm>
            <a:off x="249070" y="2057401"/>
            <a:ext cx="11706368" cy="4526279"/>
          </a:xfrm>
        </p:spPr>
        <p:txBody>
          <a:bodyPr>
            <a:normAutofit/>
          </a:bodyPr>
          <a:lstStyle/>
          <a:p>
            <a:r>
              <a:rPr lang="en-US" dirty="0"/>
              <a:t>OUR responsibility</a:t>
            </a:r>
          </a:p>
          <a:p>
            <a:pPr lvl="1"/>
            <a:r>
              <a:rPr lang="en-US" dirty="0"/>
              <a:t>HTM Professionals in the community – ensuring that we are our own career field “cheerleaders”</a:t>
            </a:r>
          </a:p>
          <a:p>
            <a:pPr lvl="2"/>
            <a:r>
              <a:rPr lang="en-US" dirty="0"/>
              <a:t>Local school involvement – i.e. School Board participation, School Board meeting attendance, High School presentations for STEM classes</a:t>
            </a:r>
          </a:p>
          <a:p>
            <a:r>
              <a:rPr lang="en-US" dirty="0"/>
              <a:t>MD Publishing</a:t>
            </a:r>
          </a:p>
          <a:p>
            <a:pPr lvl="1"/>
            <a:r>
              <a:rPr lang="en-US" dirty="0"/>
              <a:t>A private corporation pouring thousands and thousands of dollars into the career field to further the fields continuing education needs and visibility across the United States. </a:t>
            </a:r>
          </a:p>
          <a:p>
            <a:r>
              <a:rPr lang="en-US" dirty="0"/>
              <a:t>AAMI</a:t>
            </a:r>
          </a:p>
          <a:p>
            <a:pPr lvl="1"/>
            <a:r>
              <a:rPr lang="en-US" dirty="0"/>
              <a:t>A non-profit corporation that is a member driven organization comprised of committees of manufacturers, healthcare professionals, regulators, scientists, academics, and other interested parties that research and develop new or revise existing recommended practices and standards that address the use, care, and processing of performance requirements to be met by medical devices and technology.</a:t>
            </a:r>
          </a:p>
          <a:p>
            <a:pPr lvl="1"/>
            <a:endParaRPr lang="en-US" dirty="0"/>
          </a:p>
        </p:txBody>
      </p:sp>
    </p:spTree>
    <p:extLst>
      <p:ext uri="{BB962C8B-B14F-4D97-AF65-F5344CB8AC3E}">
        <p14:creationId xmlns:p14="http://schemas.microsoft.com/office/powerpoint/2010/main" val="24801380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Recruiting</a:t>
            </a:r>
          </a:p>
        </p:txBody>
      </p:sp>
      <p:sp>
        <p:nvSpPr>
          <p:cNvPr id="3" name="Content Placeholder 2"/>
          <p:cNvSpPr>
            <a:spLocks noGrp="1"/>
          </p:cNvSpPr>
          <p:nvPr>
            <p:ph idx="1"/>
          </p:nvPr>
        </p:nvSpPr>
        <p:spPr>
          <a:xfrm>
            <a:off x="685799" y="2194560"/>
            <a:ext cx="11051275" cy="4024125"/>
          </a:xfrm>
        </p:spPr>
        <p:txBody>
          <a:bodyPr>
            <a:normAutofit fontScale="92500" lnSpcReduction="10000"/>
          </a:bodyPr>
          <a:lstStyle/>
          <a:p>
            <a:r>
              <a:rPr lang="en-US" dirty="0"/>
              <a:t>The best thing a hiring manager could do for recruiting is to “be involved” in the career field.  What does that mean:</a:t>
            </a:r>
          </a:p>
          <a:p>
            <a:pPr lvl="1"/>
            <a:r>
              <a:rPr lang="en-US" dirty="0"/>
              <a:t>Membership in local HTM professional societies.</a:t>
            </a:r>
          </a:p>
          <a:p>
            <a:pPr lvl="1"/>
            <a:r>
              <a:rPr lang="en-US" dirty="0"/>
              <a:t>Membership in AAMI</a:t>
            </a:r>
          </a:p>
          <a:p>
            <a:pPr lvl="1"/>
            <a:r>
              <a:rPr lang="en-US" dirty="0"/>
              <a:t>Participation in local and national society meetings – MD Expo and The AAMI Exchange</a:t>
            </a:r>
          </a:p>
          <a:p>
            <a:pPr lvl="1"/>
            <a:r>
              <a:rPr lang="en-US" dirty="0"/>
              <a:t>Visiting local community programs/schools and representing the career field</a:t>
            </a:r>
          </a:p>
          <a:p>
            <a:r>
              <a:rPr lang="en-US" dirty="0"/>
              <a:t>Be the “work best friend” of your HR leaders and recruiters.</a:t>
            </a:r>
          </a:p>
          <a:p>
            <a:r>
              <a:rPr lang="en-US" dirty="0"/>
              <a:t>Vendor Relationships.  I value the relationships with vendors (sales and technical).  They often have an “ear-to-the-ground” as they go in and out of hospitals and can provide valuable intelligence as to the availability of good candidates.</a:t>
            </a:r>
          </a:p>
          <a:p>
            <a:r>
              <a:rPr lang="en-US" dirty="0"/>
              <a:t>Consider using professional recruiters.  These folks can easily be found in the professional MD Publishing periodicals OR meetings.</a:t>
            </a:r>
          </a:p>
        </p:txBody>
      </p:sp>
    </p:spTree>
    <p:extLst>
      <p:ext uri="{BB962C8B-B14F-4D97-AF65-F5344CB8AC3E}">
        <p14:creationId xmlns:p14="http://schemas.microsoft.com/office/powerpoint/2010/main" val="42247906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Recruiting</a:t>
            </a:r>
          </a:p>
        </p:txBody>
      </p:sp>
      <p:sp>
        <p:nvSpPr>
          <p:cNvPr id="3" name="Content Placeholder 2"/>
          <p:cNvSpPr>
            <a:spLocks noGrp="1"/>
          </p:cNvSpPr>
          <p:nvPr>
            <p:ph idx="1"/>
          </p:nvPr>
        </p:nvSpPr>
        <p:spPr>
          <a:xfrm>
            <a:off x="685799" y="2194560"/>
            <a:ext cx="11051275" cy="4024125"/>
          </a:xfrm>
        </p:spPr>
        <p:txBody>
          <a:bodyPr>
            <a:normAutofit lnSpcReduction="10000"/>
          </a:bodyPr>
          <a:lstStyle/>
          <a:p>
            <a:r>
              <a:rPr lang="en-US" dirty="0"/>
              <a:t>YOUR PEERS!  Your relationships with others in your career field can be an excellent help in your recruiting efforts.</a:t>
            </a:r>
          </a:p>
          <a:p>
            <a:pPr lvl="1"/>
            <a:r>
              <a:rPr lang="en-US" dirty="0"/>
              <a:t>Providing information on schools that might have potential candidates</a:t>
            </a:r>
          </a:p>
          <a:p>
            <a:pPr lvl="1"/>
            <a:r>
              <a:rPr lang="en-US" dirty="0"/>
              <a:t>Information about potential candidates and their historical performance with other employers or intern programs.</a:t>
            </a:r>
          </a:p>
          <a:p>
            <a:r>
              <a:rPr lang="en-US" dirty="0"/>
              <a:t>Work with your HR team to develop an intern program.  (paid internships?)</a:t>
            </a:r>
          </a:p>
          <a:p>
            <a:pPr lvl="1"/>
            <a:r>
              <a:rPr lang="en-US" dirty="0"/>
              <a:t>You get to “try out” a potential new co-worker.</a:t>
            </a:r>
          </a:p>
          <a:p>
            <a:pPr lvl="1"/>
            <a:r>
              <a:rPr lang="en-US" dirty="0"/>
              <a:t>You get to develop the next generation of HTM professionals – provide that person with an exceptional experience where they get to see and work on a plethora of technologies, NOT just fixing infusion pumps!</a:t>
            </a:r>
          </a:p>
          <a:p>
            <a:r>
              <a:rPr lang="en-US" dirty="0"/>
              <a:t>Rent-a-tech…  Innovative programs from certain vendors allow you to hire a temp employee and then after a prescribed amount of time, hire that person.</a:t>
            </a:r>
          </a:p>
        </p:txBody>
      </p:sp>
    </p:spTree>
    <p:extLst>
      <p:ext uri="{BB962C8B-B14F-4D97-AF65-F5344CB8AC3E}">
        <p14:creationId xmlns:p14="http://schemas.microsoft.com/office/powerpoint/2010/main" val="590494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HTM Program attraction</a:t>
            </a:r>
          </a:p>
        </p:txBody>
      </p:sp>
      <p:sp>
        <p:nvSpPr>
          <p:cNvPr id="3" name="Content Placeholder 2"/>
          <p:cNvSpPr>
            <a:spLocks noGrp="1"/>
          </p:cNvSpPr>
          <p:nvPr>
            <p:ph idx="1"/>
          </p:nvPr>
        </p:nvSpPr>
        <p:spPr>
          <a:xfrm>
            <a:off x="685799" y="1744394"/>
            <a:ext cx="11051275" cy="4474291"/>
          </a:xfrm>
        </p:spPr>
        <p:txBody>
          <a:bodyPr>
            <a:normAutofit/>
          </a:bodyPr>
          <a:lstStyle/>
          <a:p>
            <a:r>
              <a:rPr lang="en-US" dirty="0"/>
              <a:t>Are you marketing your program?</a:t>
            </a:r>
          </a:p>
          <a:p>
            <a:pPr lvl="1"/>
            <a:r>
              <a:rPr lang="en-US" dirty="0"/>
              <a:t>How will a potential candidates view your program?</a:t>
            </a:r>
          </a:p>
          <a:p>
            <a:pPr lvl="2"/>
            <a:r>
              <a:rPr lang="en-US" dirty="0"/>
              <a:t>Antiquated?  Still doing only traditional biomedical equipment as your primary focus of your program?  PM’s the focus?</a:t>
            </a:r>
          </a:p>
          <a:p>
            <a:pPr lvl="3"/>
            <a:r>
              <a:rPr lang="en-US" dirty="0"/>
              <a:t>AEM Program?</a:t>
            </a:r>
          </a:p>
          <a:p>
            <a:pPr lvl="3"/>
            <a:r>
              <a:rPr lang="en-US" dirty="0"/>
              <a:t>Value proposition for your employer?  …for your patients?</a:t>
            </a:r>
          </a:p>
          <a:p>
            <a:pPr lvl="1"/>
            <a:r>
              <a:rPr lang="en-US" dirty="0"/>
              <a:t>The value proposition for your employer might actually address multiple issues with your HTM program by enticing potential candidates, saving big money and increasing safety and satisfaction for your patients.</a:t>
            </a:r>
          </a:p>
          <a:p>
            <a:pPr lvl="2"/>
            <a:r>
              <a:rPr lang="en-US" dirty="0"/>
              <a:t>How?  Taking on non-traditional biomedical roles and responsibilities.</a:t>
            </a:r>
          </a:p>
          <a:p>
            <a:pPr lvl="2"/>
            <a:r>
              <a:rPr lang="en-US" dirty="0"/>
              <a:t>IT role associated with medical devices – physiological monitoring network, medical imaging PACS, medical device security (cybersecurity), copper/fiber pulls and terminations, surgical video integration, nurse call integration/service and many more opportunities.</a:t>
            </a:r>
          </a:p>
        </p:txBody>
      </p:sp>
    </p:spTree>
    <p:extLst>
      <p:ext uri="{BB962C8B-B14F-4D97-AF65-F5344CB8AC3E}">
        <p14:creationId xmlns:p14="http://schemas.microsoft.com/office/powerpoint/2010/main" val="29038079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Drilling the well</a:t>
            </a:r>
          </a:p>
        </p:txBody>
      </p:sp>
      <p:sp>
        <p:nvSpPr>
          <p:cNvPr id="3" name="Content Placeholder 2"/>
          <p:cNvSpPr>
            <a:spLocks noGrp="1"/>
          </p:cNvSpPr>
          <p:nvPr>
            <p:ph idx="1"/>
          </p:nvPr>
        </p:nvSpPr>
        <p:spPr>
          <a:xfrm>
            <a:off x="570362" y="2057401"/>
            <a:ext cx="11051275" cy="4474291"/>
          </a:xfrm>
        </p:spPr>
        <p:txBody>
          <a:bodyPr>
            <a:normAutofit lnSpcReduction="10000"/>
          </a:bodyPr>
          <a:lstStyle/>
          <a:p>
            <a:r>
              <a:rPr lang="en-US" dirty="0"/>
              <a:t>Drill Deeper or Drill a New Well?</a:t>
            </a:r>
          </a:p>
          <a:p>
            <a:pPr lvl="1"/>
            <a:r>
              <a:rPr lang="en-US" dirty="0"/>
              <a:t>Drilling Deeper</a:t>
            </a:r>
          </a:p>
          <a:p>
            <a:pPr lvl="2"/>
            <a:r>
              <a:rPr lang="en-US" dirty="0"/>
              <a:t>Drilling deeper can be more difficult</a:t>
            </a:r>
          </a:p>
          <a:p>
            <a:pPr lvl="3"/>
            <a:r>
              <a:rPr lang="en-US" dirty="0"/>
              <a:t>Rock – time to blast?</a:t>
            </a:r>
          </a:p>
          <a:p>
            <a:pPr lvl="3"/>
            <a:r>
              <a:rPr lang="en-US" dirty="0"/>
              <a:t>Do deeper wells mean better water?  Heavier lift?</a:t>
            </a:r>
          </a:p>
          <a:p>
            <a:pPr lvl="1"/>
            <a:r>
              <a:rPr lang="en-US" dirty="0"/>
              <a:t>Drilling a New Well.</a:t>
            </a:r>
          </a:p>
          <a:p>
            <a:pPr lvl="2"/>
            <a:r>
              <a:rPr lang="en-US" dirty="0"/>
              <a:t>A good rule of thumb – “as shallow as possible, as deep as necessary”</a:t>
            </a:r>
          </a:p>
          <a:p>
            <a:pPr lvl="3"/>
            <a:r>
              <a:rPr lang="en-US" dirty="0"/>
              <a:t>Maximize your recruiting time.</a:t>
            </a:r>
          </a:p>
          <a:p>
            <a:pPr lvl="3"/>
            <a:r>
              <a:rPr lang="en-US" dirty="0"/>
              <a:t>Develop and use your relationships in “drilling-the-new-well”</a:t>
            </a:r>
          </a:p>
          <a:p>
            <a:pPr lvl="3"/>
            <a:r>
              <a:rPr lang="en-US" dirty="0"/>
              <a:t>Hone your marketing skills of your program</a:t>
            </a:r>
          </a:p>
          <a:p>
            <a:pPr lvl="3"/>
            <a:r>
              <a:rPr lang="en-US" dirty="0"/>
              <a:t>Your leadership (your boss and HR leaders) – “sell” them on your program.  Show them the potential return on investment for hiring the right people and/or developing the “bench” – the well full of water.</a:t>
            </a:r>
          </a:p>
          <a:p>
            <a:pPr lvl="3"/>
            <a:r>
              <a:rPr lang="en-US" dirty="0"/>
              <a:t>Changes to your program… relevant for today’s employee’s and the regulatory environment – take advantage to grow the skills of the staff, save money, and make patients safer and more satisfied.</a:t>
            </a:r>
          </a:p>
        </p:txBody>
      </p:sp>
    </p:spTree>
    <p:extLst>
      <p:ext uri="{BB962C8B-B14F-4D97-AF65-F5344CB8AC3E}">
        <p14:creationId xmlns:p14="http://schemas.microsoft.com/office/powerpoint/2010/main" val="42498840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0698" y="1601961"/>
            <a:ext cx="8610600" cy="1293028"/>
          </a:xfrm>
        </p:spPr>
        <p:txBody>
          <a:bodyPr/>
          <a:lstStyle/>
          <a:p>
            <a:pPr algn="ctr"/>
            <a:r>
              <a:rPr lang="en-US" dirty="0"/>
              <a:t>Questions and Answers</a:t>
            </a:r>
          </a:p>
        </p:txBody>
      </p:sp>
      <p:sp>
        <p:nvSpPr>
          <p:cNvPr id="3" name="Content Placeholder 2"/>
          <p:cNvSpPr>
            <a:spLocks noGrp="1"/>
          </p:cNvSpPr>
          <p:nvPr>
            <p:ph idx="1"/>
          </p:nvPr>
        </p:nvSpPr>
        <p:spPr>
          <a:xfrm>
            <a:off x="570362" y="3350430"/>
            <a:ext cx="11051275" cy="910882"/>
          </a:xfrm>
        </p:spPr>
        <p:txBody>
          <a:bodyPr>
            <a:normAutofit lnSpcReduction="10000"/>
          </a:bodyPr>
          <a:lstStyle/>
          <a:p>
            <a:pPr marL="0" indent="0" algn="ctr">
              <a:buNone/>
            </a:pPr>
            <a:r>
              <a:rPr lang="en-US" sz="6000" dirty="0"/>
              <a:t>OPEN DISCUSSION</a:t>
            </a:r>
          </a:p>
          <a:p>
            <a:pPr marL="0" indent="0">
              <a:buNone/>
            </a:pPr>
            <a:endParaRPr lang="en-US" dirty="0"/>
          </a:p>
        </p:txBody>
      </p:sp>
      <p:pic>
        <p:nvPicPr>
          <p:cNvPr id="4" name="Picture 3">
            <a:extLst>
              <a:ext uri="{FF2B5EF4-FFF2-40B4-BE49-F238E27FC236}">
                <a16:creationId xmlns:a16="http://schemas.microsoft.com/office/drawing/2014/main" id="{3C6ACE32-81B7-40D9-84B9-AE4B14DA0AB8}"/>
              </a:ext>
            </a:extLst>
          </p:cNvPr>
          <p:cNvPicPr>
            <a:picLocks noChangeAspect="1"/>
          </p:cNvPicPr>
          <p:nvPr/>
        </p:nvPicPr>
        <p:blipFill>
          <a:blip r:embed="rId2"/>
          <a:stretch>
            <a:fillRect/>
          </a:stretch>
        </p:blipFill>
        <p:spPr>
          <a:xfrm>
            <a:off x="1176336" y="4261312"/>
            <a:ext cx="9839325" cy="2466975"/>
          </a:xfrm>
          <a:prstGeom prst="rect">
            <a:avLst/>
          </a:prstGeom>
        </p:spPr>
      </p:pic>
    </p:spTree>
    <p:extLst>
      <p:ext uri="{BB962C8B-B14F-4D97-AF65-F5344CB8AC3E}">
        <p14:creationId xmlns:p14="http://schemas.microsoft.com/office/powerpoint/2010/main" val="2979365035"/>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TM04033937[[fn=Vapor Trail]]</Template>
  <TotalTime>4074</TotalTime>
  <Words>1012</Words>
  <Application>Microsoft Office PowerPoint</Application>
  <PresentationFormat>Widescreen</PresentationFormat>
  <Paragraphs>77</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Century Gothic</vt:lpstr>
      <vt:lpstr>Vapor Trail</vt:lpstr>
      <vt:lpstr>Recruiting for the next generation…  Building the well before you are thirsty…</vt:lpstr>
      <vt:lpstr>Speaker BIO and Disclosures</vt:lpstr>
      <vt:lpstr>The current employment picture for htm</vt:lpstr>
      <vt:lpstr>challenges</vt:lpstr>
      <vt:lpstr>Career field visibility</vt:lpstr>
      <vt:lpstr>Recruiting</vt:lpstr>
      <vt:lpstr>Recruiting</vt:lpstr>
      <vt:lpstr>HTM Program attraction</vt:lpstr>
      <vt:lpstr>Drilling the well</vt:lpstr>
      <vt:lpstr>Questions and Answers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Collaborative Communities: Medical device servicing involving healthcare delivery organizations (HDO’s) and the regulatory involvement</dc:title>
  <dc:creator>Nowak, Christopher</dc:creator>
  <cp:lastModifiedBy>Nowak, Christopher</cp:lastModifiedBy>
  <cp:revision>82</cp:revision>
  <dcterms:created xsi:type="dcterms:W3CDTF">2019-10-15T23:32:21Z</dcterms:created>
  <dcterms:modified xsi:type="dcterms:W3CDTF">2021-04-12T00:58:10Z</dcterms:modified>
</cp:coreProperties>
</file>