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56" r:id="rId4"/>
  </p:sldMasterIdLst>
  <p:notesMasterIdLst>
    <p:notesMasterId r:id="rId30"/>
  </p:notesMasterIdLst>
  <p:handoutMasterIdLst>
    <p:handoutMasterId r:id="rId31"/>
  </p:handoutMasterIdLst>
  <p:sldIdLst>
    <p:sldId id="351" r:id="rId5"/>
    <p:sldId id="297" r:id="rId6"/>
    <p:sldId id="319" r:id="rId7"/>
    <p:sldId id="353" r:id="rId8"/>
    <p:sldId id="367" r:id="rId9"/>
    <p:sldId id="368" r:id="rId10"/>
    <p:sldId id="257" r:id="rId11"/>
    <p:sldId id="366" r:id="rId12"/>
    <p:sldId id="354" r:id="rId13"/>
    <p:sldId id="324" r:id="rId14"/>
    <p:sldId id="357" r:id="rId15"/>
    <p:sldId id="356" r:id="rId16"/>
    <p:sldId id="355" r:id="rId17"/>
    <p:sldId id="358" r:id="rId18"/>
    <p:sldId id="369" r:id="rId19"/>
    <p:sldId id="370" r:id="rId20"/>
    <p:sldId id="320" r:id="rId21"/>
    <p:sldId id="360" r:id="rId22"/>
    <p:sldId id="361" r:id="rId23"/>
    <p:sldId id="359" r:id="rId24"/>
    <p:sldId id="362" r:id="rId25"/>
    <p:sldId id="363" r:id="rId26"/>
    <p:sldId id="364" r:id="rId27"/>
    <p:sldId id="365" r:id="rId28"/>
    <p:sldId id="333" r:id="rId29"/>
  </p:sldIdLst>
  <p:sldSz cx="12192000" cy="6858000"/>
  <p:notesSz cx="6858000" cy="9144000"/>
  <p:embeddedFontLst>
    <p:embeddedFont>
      <p:font typeface="Calibri" panose="020F0502020204030204" pitchFamily="34" charset="0"/>
      <p:regular r:id="rId32"/>
      <p:bold r:id="rId33"/>
      <p:italic r:id="rId34"/>
      <p:boldItalic r:id="rId35"/>
    </p:embeddedFont>
    <p:embeddedFont>
      <p:font typeface="Proxima Nova" panose="02000506030000020004" pitchFamily="50" charset="0"/>
      <p:regular r:id="rId36"/>
      <p:bold r:id="rId37"/>
      <p:italic r:id="rId38"/>
      <p:boldItalic r:id="rId39"/>
    </p:embeddedFont>
    <p:embeddedFont>
      <p:font typeface="Proxima Nova A Light" panose="02000506030000020004" pitchFamily="50" charset="0"/>
      <p:regular r:id="rId40"/>
      <p:bold r:id="rId41"/>
      <p:italic r:id="rId42"/>
      <p:boldItalic r:id="rId43"/>
    </p:embeddedFont>
    <p:embeddedFont>
      <p:font typeface="Proxima Nova Lt" panose="020B0604020202020204" charset="0"/>
      <p:regular r:id="rId44"/>
      <p:bold r:id="rId45"/>
      <p:italic r:id="rId46"/>
      <p:boldItalic r:id="rId47"/>
    </p:embeddedFont>
    <p:embeddedFont>
      <p:font typeface="Proxima Nova Semibold" panose="02000506030000020004" pitchFamily="50" charset="0"/>
      <p:regular r:id="rId48"/>
      <p:bold r:id="rId49"/>
      <p:italic r:id="rId50"/>
      <p:boldItalic r:id="rId51"/>
    </p:embeddedFont>
  </p:embeddedFontLst>
  <p:custDataLst>
    <p:tags r:id="rId5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21"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ion, Gerald L" initials="ZGL" lastIdx="1" clrIdx="0">
    <p:extLst>
      <p:ext uri="{19B8F6BF-5375-455C-9EA6-DF929625EA0E}">
        <p15:presenceInfo xmlns:p15="http://schemas.microsoft.com/office/powerpoint/2012/main" userId="S::jerry.zion@fluke.com::1112c446-a847-4932-9059-fee0c44ea0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825"/>
    <a:srgbClr val="4D7CBA"/>
    <a:srgbClr val="00A9EC"/>
    <a:srgbClr val="D1FFFF"/>
    <a:srgbClr val="0064B1"/>
    <a:srgbClr val="FEFEFE"/>
    <a:srgbClr val="F5F5F5"/>
    <a:srgbClr val="FBFBFB"/>
    <a:srgbClr val="FDFDFD"/>
    <a:srgbClr val="4C52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8" autoAdjust="0"/>
    <p:restoredTop sz="66377" autoAdjust="0"/>
  </p:normalViewPr>
  <p:slideViewPr>
    <p:cSldViewPr snapToGrid="0" showGuides="1">
      <p:cViewPr varScale="1">
        <p:scale>
          <a:sx n="44" d="100"/>
          <a:sy n="44" d="100"/>
        </p:scale>
        <p:origin x="1509" y="39"/>
      </p:cViewPr>
      <p:guideLst>
        <p:guide orient="horz" pos="3521"/>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howGuides="1">
      <p:cViewPr varScale="1">
        <p:scale>
          <a:sx n="63" d="100"/>
          <a:sy n="63" d="100"/>
        </p:scale>
        <p:origin x="3134" y="5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font" Target="fonts/font19.fntdata"/><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commentAuthors" Target="commen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20.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6.xml"/><Relationship Id="rId41" Type="http://schemas.openxmlformats.org/officeDocument/2006/relationships/font" Target="fonts/font10.fntdata"/><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49" Type="http://schemas.openxmlformats.org/officeDocument/2006/relationships/font" Target="fonts/font18.fntdata"/><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handoutMaster" Target="handoutMasters/handoutMaster1.xml"/><Relationship Id="rId44" Type="http://schemas.openxmlformats.org/officeDocument/2006/relationships/font" Target="fonts/font13.fntdata"/><Relationship Id="rId52"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4418A7-2F26-4EE2-AFE9-753C713A670F}" type="doc">
      <dgm:prSet loTypeId="urn:microsoft.com/office/officeart/2009/layout/CircleArrowProcess" loCatId="process" qsTypeId="urn:microsoft.com/office/officeart/2005/8/quickstyle/simple1" qsCatId="simple" csTypeId="urn:microsoft.com/office/officeart/2005/8/colors/colorful1" csCatId="colorful" phldr="1"/>
      <dgm:spPr/>
      <dgm:t>
        <a:bodyPr/>
        <a:lstStyle/>
        <a:p>
          <a:endParaRPr lang="en-US"/>
        </a:p>
      </dgm:t>
    </dgm:pt>
    <dgm:pt modelId="{C79002DE-2559-4D0D-A9E1-6F6F062E0818}">
      <dgm:prSet phldrT="[Text]"/>
      <dgm:spPr/>
      <dgm:t>
        <a:bodyPr/>
        <a:lstStyle/>
        <a:p>
          <a:r>
            <a:rPr lang="en-US" b="1" i="0" dirty="0">
              <a:solidFill>
                <a:srgbClr val="FFC000"/>
              </a:solidFill>
            </a:rPr>
            <a:t>1</a:t>
          </a:r>
        </a:p>
      </dgm:t>
    </dgm:pt>
    <dgm:pt modelId="{6DAD4CEB-5399-4CCC-B29B-C6161A9FEB63}" type="parTrans" cxnId="{292C692C-37C8-4565-A418-167AD427FC1A}">
      <dgm:prSet/>
      <dgm:spPr/>
      <dgm:t>
        <a:bodyPr/>
        <a:lstStyle/>
        <a:p>
          <a:endParaRPr lang="en-US"/>
        </a:p>
      </dgm:t>
    </dgm:pt>
    <dgm:pt modelId="{6377D252-B1C8-4E5F-82B5-839C46BE17D8}" type="sibTrans" cxnId="{292C692C-37C8-4565-A418-167AD427FC1A}">
      <dgm:prSet/>
      <dgm:spPr/>
      <dgm:t>
        <a:bodyPr/>
        <a:lstStyle/>
        <a:p>
          <a:endParaRPr lang="en-US"/>
        </a:p>
      </dgm:t>
    </dgm:pt>
    <dgm:pt modelId="{F66DB88E-8656-408A-A33E-2BC1B5C5D26B}">
      <dgm:prSet phldrT="[Text]"/>
      <dgm:spPr/>
      <dgm:t>
        <a:bodyPr/>
        <a:lstStyle/>
        <a:p>
          <a:r>
            <a:rPr lang="en-US" b="1" dirty="0">
              <a:solidFill>
                <a:srgbClr val="FFC000"/>
              </a:solidFill>
            </a:rPr>
            <a:t>2</a:t>
          </a:r>
        </a:p>
      </dgm:t>
    </dgm:pt>
    <dgm:pt modelId="{BDFC2062-7F54-4EB7-9ED2-41208C727C4B}" type="parTrans" cxnId="{C98A639E-7A1D-4246-8074-35A950BB46AA}">
      <dgm:prSet/>
      <dgm:spPr/>
      <dgm:t>
        <a:bodyPr/>
        <a:lstStyle/>
        <a:p>
          <a:endParaRPr lang="en-US"/>
        </a:p>
      </dgm:t>
    </dgm:pt>
    <dgm:pt modelId="{E412D75A-3FC8-4E2E-A9A1-861C0E7E263F}" type="sibTrans" cxnId="{C98A639E-7A1D-4246-8074-35A950BB46AA}">
      <dgm:prSet/>
      <dgm:spPr/>
      <dgm:t>
        <a:bodyPr/>
        <a:lstStyle/>
        <a:p>
          <a:endParaRPr lang="en-US"/>
        </a:p>
      </dgm:t>
    </dgm:pt>
    <dgm:pt modelId="{328F50AB-25EA-4D4E-9C83-FBEC5A3B9A20}">
      <dgm:prSet phldrT="[Text]"/>
      <dgm:spPr/>
      <dgm:t>
        <a:bodyPr/>
        <a:lstStyle/>
        <a:p>
          <a:r>
            <a:rPr lang="en-US" b="1" dirty="0">
              <a:solidFill>
                <a:srgbClr val="FFC000"/>
              </a:solidFill>
            </a:rPr>
            <a:t>3</a:t>
          </a:r>
        </a:p>
      </dgm:t>
    </dgm:pt>
    <dgm:pt modelId="{97FAB4D4-80E5-4484-804E-74400799F329}" type="parTrans" cxnId="{3544FE00-6545-4F48-8E4F-1D8251C25F61}">
      <dgm:prSet/>
      <dgm:spPr/>
      <dgm:t>
        <a:bodyPr/>
        <a:lstStyle/>
        <a:p>
          <a:endParaRPr lang="en-US"/>
        </a:p>
      </dgm:t>
    </dgm:pt>
    <dgm:pt modelId="{9D59F26F-6BD0-479D-B0A5-1F7D4263B444}" type="sibTrans" cxnId="{3544FE00-6545-4F48-8E4F-1D8251C25F61}">
      <dgm:prSet/>
      <dgm:spPr/>
      <dgm:t>
        <a:bodyPr/>
        <a:lstStyle/>
        <a:p>
          <a:endParaRPr lang="en-US"/>
        </a:p>
      </dgm:t>
    </dgm:pt>
    <dgm:pt modelId="{69D04354-A738-41E8-9A82-8FC166138B13}" type="pres">
      <dgm:prSet presAssocID="{464418A7-2F26-4EE2-AFE9-753C713A670F}" presName="Name0" presStyleCnt="0">
        <dgm:presLayoutVars>
          <dgm:chMax val="7"/>
          <dgm:chPref val="7"/>
          <dgm:dir/>
          <dgm:animLvl val="lvl"/>
        </dgm:presLayoutVars>
      </dgm:prSet>
      <dgm:spPr/>
    </dgm:pt>
    <dgm:pt modelId="{130AD00B-6D83-4C3E-A317-98AF8E691390}" type="pres">
      <dgm:prSet presAssocID="{C79002DE-2559-4D0D-A9E1-6F6F062E0818}" presName="Accent1" presStyleCnt="0"/>
      <dgm:spPr/>
    </dgm:pt>
    <dgm:pt modelId="{F60C4376-349D-45B1-9B45-B0A5F184249C}" type="pres">
      <dgm:prSet presAssocID="{C79002DE-2559-4D0D-A9E1-6F6F062E0818}" presName="Accent" presStyleLbl="node1" presStyleIdx="0" presStyleCnt="3"/>
      <dgm:spPr/>
    </dgm:pt>
    <dgm:pt modelId="{C081FB7F-9BB4-44C6-AE19-EAACD20789C0}" type="pres">
      <dgm:prSet presAssocID="{C79002DE-2559-4D0D-A9E1-6F6F062E0818}" presName="Parent1" presStyleLbl="revTx" presStyleIdx="0" presStyleCnt="3">
        <dgm:presLayoutVars>
          <dgm:chMax val="1"/>
          <dgm:chPref val="1"/>
          <dgm:bulletEnabled val="1"/>
        </dgm:presLayoutVars>
      </dgm:prSet>
      <dgm:spPr/>
    </dgm:pt>
    <dgm:pt modelId="{41BB4B73-4C9A-440A-8B0C-3364FF39297F}" type="pres">
      <dgm:prSet presAssocID="{F66DB88E-8656-408A-A33E-2BC1B5C5D26B}" presName="Accent2" presStyleCnt="0"/>
      <dgm:spPr/>
    </dgm:pt>
    <dgm:pt modelId="{A0B7F9E9-2D87-4F67-AACB-DEBAE1330F9E}" type="pres">
      <dgm:prSet presAssocID="{F66DB88E-8656-408A-A33E-2BC1B5C5D26B}" presName="Accent" presStyleLbl="node1" presStyleIdx="1" presStyleCnt="3"/>
      <dgm:spPr/>
    </dgm:pt>
    <dgm:pt modelId="{67BB20CE-33F1-4ED8-832A-48ED79E052E2}" type="pres">
      <dgm:prSet presAssocID="{F66DB88E-8656-408A-A33E-2BC1B5C5D26B}" presName="Parent2" presStyleLbl="revTx" presStyleIdx="1" presStyleCnt="3">
        <dgm:presLayoutVars>
          <dgm:chMax val="1"/>
          <dgm:chPref val="1"/>
          <dgm:bulletEnabled val="1"/>
        </dgm:presLayoutVars>
      </dgm:prSet>
      <dgm:spPr/>
    </dgm:pt>
    <dgm:pt modelId="{2D267F7C-111A-4171-BAE1-E8E493F2AE03}" type="pres">
      <dgm:prSet presAssocID="{328F50AB-25EA-4D4E-9C83-FBEC5A3B9A20}" presName="Accent3" presStyleCnt="0"/>
      <dgm:spPr/>
    </dgm:pt>
    <dgm:pt modelId="{5BE00EBE-409F-4CA9-B80A-E1F3ECF3971A}" type="pres">
      <dgm:prSet presAssocID="{328F50AB-25EA-4D4E-9C83-FBEC5A3B9A20}" presName="Accent" presStyleLbl="node1" presStyleIdx="2" presStyleCnt="3"/>
      <dgm:spPr/>
    </dgm:pt>
    <dgm:pt modelId="{F96F733D-ADCB-4C9C-B032-DA4E6F2A95A5}" type="pres">
      <dgm:prSet presAssocID="{328F50AB-25EA-4D4E-9C83-FBEC5A3B9A20}" presName="Parent3" presStyleLbl="revTx" presStyleIdx="2" presStyleCnt="3">
        <dgm:presLayoutVars>
          <dgm:chMax val="1"/>
          <dgm:chPref val="1"/>
          <dgm:bulletEnabled val="1"/>
        </dgm:presLayoutVars>
      </dgm:prSet>
      <dgm:spPr/>
    </dgm:pt>
  </dgm:ptLst>
  <dgm:cxnLst>
    <dgm:cxn modelId="{3544FE00-6545-4F48-8E4F-1D8251C25F61}" srcId="{464418A7-2F26-4EE2-AFE9-753C713A670F}" destId="{328F50AB-25EA-4D4E-9C83-FBEC5A3B9A20}" srcOrd="2" destOrd="0" parTransId="{97FAB4D4-80E5-4484-804E-74400799F329}" sibTransId="{9D59F26F-6BD0-479D-B0A5-1F7D4263B444}"/>
    <dgm:cxn modelId="{292C692C-37C8-4565-A418-167AD427FC1A}" srcId="{464418A7-2F26-4EE2-AFE9-753C713A670F}" destId="{C79002DE-2559-4D0D-A9E1-6F6F062E0818}" srcOrd="0" destOrd="0" parTransId="{6DAD4CEB-5399-4CCC-B29B-C6161A9FEB63}" sibTransId="{6377D252-B1C8-4E5F-82B5-839C46BE17D8}"/>
    <dgm:cxn modelId="{3540A52F-F5ED-42FD-8B08-1354F38C8A34}" type="presOf" srcId="{464418A7-2F26-4EE2-AFE9-753C713A670F}" destId="{69D04354-A738-41E8-9A82-8FC166138B13}" srcOrd="0" destOrd="0" presId="urn:microsoft.com/office/officeart/2009/layout/CircleArrowProcess"/>
    <dgm:cxn modelId="{D919E55D-AF13-4456-8A94-56921A9A9BC5}" type="presOf" srcId="{F66DB88E-8656-408A-A33E-2BC1B5C5D26B}" destId="{67BB20CE-33F1-4ED8-832A-48ED79E052E2}" srcOrd="0" destOrd="0" presId="urn:microsoft.com/office/officeart/2009/layout/CircleArrowProcess"/>
    <dgm:cxn modelId="{C98A639E-7A1D-4246-8074-35A950BB46AA}" srcId="{464418A7-2F26-4EE2-AFE9-753C713A670F}" destId="{F66DB88E-8656-408A-A33E-2BC1B5C5D26B}" srcOrd="1" destOrd="0" parTransId="{BDFC2062-7F54-4EB7-9ED2-41208C727C4B}" sibTransId="{E412D75A-3FC8-4E2E-A9A1-861C0E7E263F}"/>
    <dgm:cxn modelId="{3D22DFDF-609A-414C-9AAD-BACDA802B4D9}" type="presOf" srcId="{328F50AB-25EA-4D4E-9C83-FBEC5A3B9A20}" destId="{F96F733D-ADCB-4C9C-B032-DA4E6F2A95A5}" srcOrd="0" destOrd="0" presId="urn:microsoft.com/office/officeart/2009/layout/CircleArrowProcess"/>
    <dgm:cxn modelId="{91AB9BFF-3614-4E1C-A8B1-2DCA04CF4D6B}" type="presOf" srcId="{C79002DE-2559-4D0D-A9E1-6F6F062E0818}" destId="{C081FB7F-9BB4-44C6-AE19-EAACD20789C0}" srcOrd="0" destOrd="0" presId="urn:microsoft.com/office/officeart/2009/layout/CircleArrowProcess"/>
    <dgm:cxn modelId="{AEC8340F-7012-41C9-AB5F-C452D578D4FE}" type="presParOf" srcId="{69D04354-A738-41E8-9A82-8FC166138B13}" destId="{130AD00B-6D83-4C3E-A317-98AF8E691390}" srcOrd="0" destOrd="0" presId="urn:microsoft.com/office/officeart/2009/layout/CircleArrowProcess"/>
    <dgm:cxn modelId="{79EFF1E2-2EF2-46C9-96BB-8974032DD2D9}" type="presParOf" srcId="{130AD00B-6D83-4C3E-A317-98AF8E691390}" destId="{F60C4376-349D-45B1-9B45-B0A5F184249C}" srcOrd="0" destOrd="0" presId="urn:microsoft.com/office/officeart/2009/layout/CircleArrowProcess"/>
    <dgm:cxn modelId="{D03E1885-A2B8-48CE-ACF9-2D8FA4F3D778}" type="presParOf" srcId="{69D04354-A738-41E8-9A82-8FC166138B13}" destId="{C081FB7F-9BB4-44C6-AE19-EAACD20789C0}" srcOrd="1" destOrd="0" presId="urn:microsoft.com/office/officeart/2009/layout/CircleArrowProcess"/>
    <dgm:cxn modelId="{FA5A1D3F-39CB-4E28-9FC5-3D4CEBF4F3CA}" type="presParOf" srcId="{69D04354-A738-41E8-9A82-8FC166138B13}" destId="{41BB4B73-4C9A-440A-8B0C-3364FF39297F}" srcOrd="2" destOrd="0" presId="urn:microsoft.com/office/officeart/2009/layout/CircleArrowProcess"/>
    <dgm:cxn modelId="{668BC4B9-9F7C-47FC-9C84-174E9935A5BB}" type="presParOf" srcId="{41BB4B73-4C9A-440A-8B0C-3364FF39297F}" destId="{A0B7F9E9-2D87-4F67-AACB-DEBAE1330F9E}" srcOrd="0" destOrd="0" presId="urn:microsoft.com/office/officeart/2009/layout/CircleArrowProcess"/>
    <dgm:cxn modelId="{44222E3B-95E6-4D67-AF9E-189ED4D59A2D}" type="presParOf" srcId="{69D04354-A738-41E8-9A82-8FC166138B13}" destId="{67BB20CE-33F1-4ED8-832A-48ED79E052E2}" srcOrd="3" destOrd="0" presId="urn:microsoft.com/office/officeart/2009/layout/CircleArrowProcess"/>
    <dgm:cxn modelId="{46A564EC-4C44-4360-AD17-F1FE8C3AF227}" type="presParOf" srcId="{69D04354-A738-41E8-9A82-8FC166138B13}" destId="{2D267F7C-111A-4171-BAE1-E8E493F2AE03}" srcOrd="4" destOrd="0" presId="urn:microsoft.com/office/officeart/2009/layout/CircleArrowProcess"/>
    <dgm:cxn modelId="{F266562D-3CC1-4134-B1B3-59F19DF71240}" type="presParOf" srcId="{2D267F7C-111A-4171-BAE1-E8E493F2AE03}" destId="{5BE00EBE-409F-4CA9-B80A-E1F3ECF3971A}" srcOrd="0" destOrd="0" presId="urn:microsoft.com/office/officeart/2009/layout/CircleArrowProcess"/>
    <dgm:cxn modelId="{619A343C-0F5F-45A8-BD9A-C89FF9D8FAEB}" type="presParOf" srcId="{69D04354-A738-41E8-9A82-8FC166138B13}" destId="{F96F733D-ADCB-4C9C-B032-DA4E6F2A95A5}"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C4376-349D-45B1-9B45-B0A5F184249C}">
      <dsp:nvSpPr>
        <dsp:cNvPr id="0" name=""/>
        <dsp:cNvSpPr/>
      </dsp:nvSpPr>
      <dsp:spPr>
        <a:xfrm>
          <a:off x="1237934" y="262821"/>
          <a:ext cx="2142347" cy="2142673"/>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81FB7F-9BB4-44C6-AE19-EAACD20789C0}">
      <dsp:nvSpPr>
        <dsp:cNvPr id="0" name=""/>
        <dsp:cNvSpPr/>
      </dsp:nvSpPr>
      <dsp:spPr>
        <a:xfrm>
          <a:off x="1711464" y="1036391"/>
          <a:ext cx="1190461" cy="595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i="0" kern="1200" dirty="0">
              <a:solidFill>
                <a:srgbClr val="FFC000"/>
              </a:solidFill>
            </a:rPr>
            <a:t>1</a:t>
          </a:r>
        </a:p>
      </dsp:txBody>
      <dsp:txXfrm>
        <a:off x="1711464" y="1036391"/>
        <a:ext cx="1190461" cy="595088"/>
      </dsp:txXfrm>
    </dsp:sp>
    <dsp:sp modelId="{A0B7F9E9-2D87-4F67-AACB-DEBAE1330F9E}">
      <dsp:nvSpPr>
        <dsp:cNvPr id="0" name=""/>
        <dsp:cNvSpPr/>
      </dsp:nvSpPr>
      <dsp:spPr>
        <a:xfrm>
          <a:off x="642905" y="1493946"/>
          <a:ext cx="2142347" cy="2142673"/>
        </a:xfrm>
        <a:prstGeom prst="leftCircularArrow">
          <a:avLst>
            <a:gd name="adj1" fmla="val 10980"/>
            <a:gd name="adj2" fmla="val 1142322"/>
            <a:gd name="adj3" fmla="val 6300000"/>
            <a:gd name="adj4" fmla="val 18900000"/>
            <a:gd name="adj5" fmla="val 125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BB20CE-33F1-4ED8-832A-48ED79E052E2}">
      <dsp:nvSpPr>
        <dsp:cNvPr id="0" name=""/>
        <dsp:cNvSpPr/>
      </dsp:nvSpPr>
      <dsp:spPr>
        <a:xfrm>
          <a:off x="1118848" y="2274637"/>
          <a:ext cx="1190461" cy="595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rgbClr val="FFC000"/>
              </a:solidFill>
            </a:rPr>
            <a:t>2</a:t>
          </a:r>
        </a:p>
      </dsp:txBody>
      <dsp:txXfrm>
        <a:off x="1118848" y="2274637"/>
        <a:ext cx="1190461" cy="595088"/>
      </dsp:txXfrm>
    </dsp:sp>
    <dsp:sp modelId="{5BE00EBE-409F-4CA9-B80A-E1F3ECF3971A}">
      <dsp:nvSpPr>
        <dsp:cNvPr id="0" name=""/>
        <dsp:cNvSpPr/>
      </dsp:nvSpPr>
      <dsp:spPr>
        <a:xfrm>
          <a:off x="1390413" y="2872396"/>
          <a:ext cx="1840608" cy="1841346"/>
        </a:xfrm>
        <a:prstGeom prst="blockArc">
          <a:avLst>
            <a:gd name="adj1" fmla="val 13500000"/>
            <a:gd name="adj2" fmla="val 10800000"/>
            <a:gd name="adj3" fmla="val 1274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6F733D-ADCB-4C9C-B032-DA4E6F2A95A5}">
      <dsp:nvSpPr>
        <dsp:cNvPr id="0" name=""/>
        <dsp:cNvSpPr/>
      </dsp:nvSpPr>
      <dsp:spPr>
        <a:xfrm>
          <a:off x="1714280" y="3514664"/>
          <a:ext cx="1190461" cy="595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rgbClr val="FFC000"/>
              </a:solidFill>
            </a:rPr>
            <a:t>3</a:t>
          </a:r>
        </a:p>
      </dsp:txBody>
      <dsp:txXfrm>
        <a:off x="1714280" y="3514664"/>
        <a:ext cx="1190461" cy="595088"/>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A60D58-9AF5-46D0-985F-137E04B30FB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BA88D06-DC0E-4828-9E36-9A196CA6360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CC72D9-DBD7-4E04-9177-DB3E003D31BA}" type="datetimeFigureOut">
              <a:rPr lang="en-US" smtClean="0"/>
              <a:t>10/29/2021</a:t>
            </a:fld>
            <a:endParaRPr lang="en-US"/>
          </a:p>
        </p:txBody>
      </p:sp>
      <p:sp>
        <p:nvSpPr>
          <p:cNvPr id="4" name="Footer Placeholder 3">
            <a:extLst>
              <a:ext uri="{FF2B5EF4-FFF2-40B4-BE49-F238E27FC236}">
                <a16:creationId xmlns:a16="http://schemas.microsoft.com/office/drawing/2014/main" id="{57258E0D-AC94-4266-B7B9-7FCA825B440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63A957E-E372-49B5-8495-13214409506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3D785DC-094D-4174-8BFF-46EFC59DF2B2}" type="slidenum">
              <a:rPr lang="en-US" smtClean="0"/>
              <a:t>‹#›</a:t>
            </a:fld>
            <a:endParaRPr lang="en-US"/>
          </a:p>
        </p:txBody>
      </p:sp>
    </p:spTree>
    <p:extLst>
      <p:ext uri="{BB962C8B-B14F-4D97-AF65-F5344CB8AC3E}">
        <p14:creationId xmlns:p14="http://schemas.microsoft.com/office/powerpoint/2010/main" val="417557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roxima Nova" panose="02000506030000020004" pitchFamily="50"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roxima Nova" panose="02000506030000020004" pitchFamily="50" charset="0"/>
              </a:defRPr>
            </a:lvl1pPr>
          </a:lstStyle>
          <a:p>
            <a:fld id="{5A2E2EBB-05DF-41DE-93E7-DE971510FDEB}" type="datetimeFigureOut">
              <a:rPr lang="en-GB" smtClean="0"/>
              <a:pPr/>
              <a:t>29/10/2021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roxima Nova" panose="02000506030000020004" pitchFamily="50"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roxima Nova" panose="02000506030000020004" pitchFamily="50" charset="0"/>
              </a:defRPr>
            </a:lvl1pPr>
          </a:lstStyle>
          <a:p>
            <a:fld id="{E16195D1-5022-40C0-90A2-12F64CFBED6D}" type="slidenum">
              <a:rPr lang="en-GB" smtClean="0"/>
              <a:pPr/>
              <a:t>‹#›</a:t>
            </a:fld>
            <a:endParaRPr lang="en-GB" dirty="0"/>
          </a:p>
        </p:txBody>
      </p:sp>
    </p:spTree>
    <p:extLst>
      <p:ext uri="{BB962C8B-B14F-4D97-AF65-F5344CB8AC3E}">
        <p14:creationId xmlns:p14="http://schemas.microsoft.com/office/powerpoint/2010/main" val="2024867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roxima Nova" panose="02000506030000020004" pitchFamily="50" charset="0"/>
        <a:ea typeface="+mn-ea"/>
        <a:cs typeface="+mn-cs"/>
      </a:defRPr>
    </a:lvl1pPr>
    <a:lvl2pPr marL="457200" algn="l" defTabSz="914400" rtl="0" eaLnBrk="1" latinLnBrk="0" hangingPunct="1">
      <a:defRPr sz="1200" kern="1200">
        <a:solidFill>
          <a:schemeClr val="tx1"/>
        </a:solidFill>
        <a:latin typeface="Proxima Nova" panose="02000506030000020004" pitchFamily="50" charset="0"/>
        <a:ea typeface="+mn-ea"/>
        <a:cs typeface="+mn-cs"/>
      </a:defRPr>
    </a:lvl2pPr>
    <a:lvl3pPr marL="914400" algn="l" defTabSz="914400" rtl="0" eaLnBrk="1" latinLnBrk="0" hangingPunct="1">
      <a:defRPr sz="1200" kern="1200">
        <a:solidFill>
          <a:schemeClr val="tx1"/>
        </a:solidFill>
        <a:latin typeface="Proxima Nova" panose="02000506030000020004" pitchFamily="50" charset="0"/>
        <a:ea typeface="+mn-ea"/>
        <a:cs typeface="+mn-cs"/>
      </a:defRPr>
    </a:lvl3pPr>
    <a:lvl4pPr marL="1371600" algn="l" defTabSz="914400" rtl="0" eaLnBrk="1" latinLnBrk="0" hangingPunct="1">
      <a:defRPr sz="1200" kern="1200">
        <a:solidFill>
          <a:schemeClr val="tx1"/>
        </a:solidFill>
        <a:latin typeface="Proxima Nova" panose="02000506030000020004" pitchFamily="50" charset="0"/>
        <a:ea typeface="+mn-ea"/>
        <a:cs typeface="+mn-cs"/>
      </a:defRPr>
    </a:lvl4pPr>
    <a:lvl5pPr marL="1828800" algn="l" defTabSz="914400" rtl="0" eaLnBrk="1" latinLnBrk="0" hangingPunct="1">
      <a:defRPr sz="1200" kern="1200">
        <a:solidFill>
          <a:schemeClr val="tx1"/>
        </a:solidFill>
        <a:latin typeface="Proxima Nova" panose="02000506030000020004" pitchFamily="50"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Jerry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with that, we are back to ventilator testing!</a:t>
            </a:r>
          </a:p>
        </p:txBody>
      </p:sp>
      <p:sp>
        <p:nvSpPr>
          <p:cNvPr id="4" name="Slide Number Placeholder 3"/>
          <p:cNvSpPr>
            <a:spLocks noGrp="1"/>
          </p:cNvSpPr>
          <p:nvPr>
            <p:ph type="sldNum" sz="quarter" idx="5"/>
          </p:nvPr>
        </p:nvSpPr>
        <p:spPr/>
        <p:txBody>
          <a:bodyPr/>
          <a:lstStyle/>
          <a:p>
            <a:fld id="{E16195D1-5022-40C0-90A2-12F64CFBED6D}" type="slidenum">
              <a:rPr lang="en-GB" smtClean="0"/>
              <a:pPr/>
              <a:t>1</a:t>
            </a:fld>
            <a:endParaRPr lang="en-GB" dirty="0"/>
          </a:p>
        </p:txBody>
      </p:sp>
    </p:spTree>
    <p:extLst>
      <p:ext uri="{BB962C8B-B14F-4D97-AF65-F5344CB8AC3E}">
        <p14:creationId xmlns:p14="http://schemas.microsoft.com/office/powerpoint/2010/main" val="2584344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Arial" panose="020B0604020202020204" pitchFamily="34" charset="0"/>
                <a:cs typeface="Arial" panose="020B0604020202020204" pitchFamily="34" charset="0"/>
              </a:rPr>
              <a:t>Jerry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Arial" panose="020B0604020202020204" pitchFamily="34" charset="0"/>
                <a:cs typeface="Arial" panose="020B0604020202020204" pitchFamily="34" charset="0"/>
              </a:rPr>
              <a:t>Today we’ll cover a lot of ground. We’ll start with the overall clinical application of mechanical ventilators; we will talk about the role that they play in the hospital environment.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Arial" panose="020B0604020202020204" pitchFamily="34" charset="0"/>
                <a:cs typeface="Arial" panose="020B0604020202020204" pitchFamily="34" charset="0"/>
              </a:rPr>
              <a:t>We will then transition into how ventilators work and why we should be testing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Arial" panose="020B0604020202020204" pitchFamily="34" charset="0"/>
                <a:cs typeface="Arial" panose="020B0604020202020204" pitchFamily="34" charset="0"/>
              </a:rPr>
              <a:t>Finally, we’ll provide you with the best practices when it comes to ventilator testing………</a:t>
            </a:r>
          </a:p>
          <a:p>
            <a:endParaRPr lang="en-US" dirty="0">
              <a:latin typeface="Proxima Nova Lt" panose="020B0604020202020204" charset="0"/>
            </a:endParaRPr>
          </a:p>
        </p:txBody>
      </p:sp>
      <p:sp>
        <p:nvSpPr>
          <p:cNvPr id="4" name="Slide Number Placeholder 3"/>
          <p:cNvSpPr>
            <a:spLocks noGrp="1"/>
          </p:cNvSpPr>
          <p:nvPr>
            <p:ph type="sldNum" sz="quarter" idx="5"/>
          </p:nvPr>
        </p:nvSpPr>
        <p:spPr/>
        <p:txBody>
          <a:bodyPr/>
          <a:lstStyle/>
          <a:p>
            <a:fld id="{E16195D1-5022-40C0-90A2-12F64CFBED6D}" type="slidenum">
              <a:rPr lang="en-GB" smtClean="0"/>
              <a:t>2</a:t>
            </a:fld>
            <a:endParaRPr lang="en-GB"/>
          </a:p>
        </p:txBody>
      </p:sp>
    </p:spTree>
    <p:extLst>
      <p:ext uri="{BB962C8B-B14F-4D97-AF65-F5344CB8AC3E}">
        <p14:creationId xmlns:p14="http://schemas.microsoft.com/office/powerpoint/2010/main" val="3961997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Proxima Nova" panose="02000506030000020004" pitchFamily="50" charset="0"/>
                <a:ea typeface="+mn-ea"/>
                <a:cs typeface="+mn-cs"/>
              </a:rPr>
              <a:t>Jerry</a:t>
            </a:r>
          </a:p>
          <a:p>
            <a:endParaRPr lang="en-US" sz="1200" b="0" i="0" kern="1200" dirty="0">
              <a:solidFill>
                <a:schemeClr val="tx1"/>
              </a:solidFill>
              <a:effectLst/>
              <a:latin typeface="Proxima Nova" panose="02000506030000020004" pitchFamily="50" charset="0"/>
              <a:ea typeface="+mn-ea"/>
              <a:cs typeface="+mn-cs"/>
            </a:endParaRPr>
          </a:p>
          <a:p>
            <a:r>
              <a:rPr lang="en-US" sz="1200" b="0" i="0" kern="1200" dirty="0">
                <a:solidFill>
                  <a:schemeClr val="tx1"/>
                </a:solidFill>
                <a:effectLst/>
                <a:latin typeface="Proxima Nova" panose="02000506030000020004" pitchFamily="50" charset="0"/>
                <a:ea typeface="+mn-ea"/>
                <a:cs typeface="+mn-cs"/>
              </a:rPr>
              <a:t>As usual, we will start with the basics. </a:t>
            </a:r>
          </a:p>
          <a:p>
            <a:endParaRPr lang="en-US" sz="1200" b="0" i="0" kern="1200" dirty="0">
              <a:solidFill>
                <a:schemeClr val="tx1"/>
              </a:solidFill>
              <a:effectLst/>
              <a:latin typeface="Proxima Nova" panose="02000506030000020004"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Proxima Nova" panose="02000506030000020004" pitchFamily="50" charset="0"/>
                <a:ea typeface="+mn-ea"/>
                <a:cs typeface="+mn-cs"/>
              </a:rPr>
              <a:t>Mechanical ventilation is a life support treatment. A mechanical ventilator is a machine that helps people breathe when they are not able to breathe enough on their own. The mechanical ventilator is also called a </a:t>
            </a:r>
            <a:r>
              <a:rPr lang="en-US" sz="1200" b="1" kern="1200" dirty="0">
                <a:solidFill>
                  <a:schemeClr val="tx1"/>
                </a:solidFill>
                <a:effectLst/>
                <a:latin typeface="Proxima Nova" panose="02000506030000020004" pitchFamily="50" charset="0"/>
                <a:ea typeface="+mn-ea"/>
                <a:cs typeface="+mn-cs"/>
              </a:rPr>
              <a:t>ventilator</a:t>
            </a:r>
            <a:r>
              <a:rPr lang="en-US" sz="1200" kern="1200" dirty="0">
                <a:solidFill>
                  <a:schemeClr val="tx1"/>
                </a:solidFill>
                <a:effectLst/>
                <a:latin typeface="Proxima Nova" panose="02000506030000020004" pitchFamily="50" charset="0"/>
                <a:ea typeface="+mn-ea"/>
                <a:cs typeface="+mn-cs"/>
              </a:rPr>
              <a:t>, respirator, or breathing machine. Most patients who need support from a ventilator because of a severe illness are cared for in a hospital’s intensive care unit (ICU). People who need a ventilator for a longer time may be in a regular unit of a hospital, a rehabilitation facility, or cared for at home.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Proxima Nova" panose="02000506030000020004" pitchFamily="50" charset="0"/>
              <a:ea typeface="+mn-ea"/>
              <a:cs typeface="+mn-cs"/>
            </a:endParaRPr>
          </a:p>
          <a:p>
            <a:r>
              <a:rPr lang="en-US" sz="1200" b="1" kern="1200" dirty="0">
                <a:solidFill>
                  <a:schemeClr val="tx1"/>
                </a:solidFill>
                <a:effectLst/>
                <a:latin typeface="Proxima Nova" panose="02000506030000020004" pitchFamily="50" charset="0"/>
                <a:ea typeface="+mn-ea"/>
                <a:cs typeface="+mn-cs"/>
              </a:rPr>
              <a:t>Why are ventilators used? </a:t>
            </a:r>
            <a:endParaRPr lang="en-US" dirty="0"/>
          </a:p>
          <a:p>
            <a:r>
              <a:rPr lang="en-US" sz="1200" kern="1200" dirty="0">
                <a:solidFill>
                  <a:schemeClr val="tx1"/>
                </a:solidFill>
                <a:effectLst/>
                <a:latin typeface="Proxima Nova" panose="02000506030000020004" pitchFamily="50" charset="0"/>
                <a:ea typeface="+mn-ea"/>
                <a:cs typeface="+mn-cs"/>
              </a:rPr>
              <a:t>■  To get oxygen into the lungs and body </a:t>
            </a:r>
            <a:endParaRPr lang="en-US" dirty="0">
              <a:effectLst/>
            </a:endParaRPr>
          </a:p>
          <a:p>
            <a:r>
              <a:rPr lang="en-US" sz="1200" kern="1200" dirty="0">
                <a:solidFill>
                  <a:schemeClr val="tx1"/>
                </a:solidFill>
                <a:effectLst/>
                <a:latin typeface="Proxima Nova" panose="02000506030000020004" pitchFamily="50" charset="0"/>
                <a:ea typeface="+mn-ea"/>
                <a:cs typeface="+mn-cs"/>
              </a:rPr>
              <a:t>■ To help the body get rid of carbon dioxide through the lungs </a:t>
            </a:r>
            <a:endParaRPr lang="en-US" dirty="0">
              <a:effectLst/>
            </a:endParaRPr>
          </a:p>
          <a:p>
            <a:r>
              <a:rPr lang="en-US" sz="1200" kern="1200" dirty="0">
                <a:solidFill>
                  <a:schemeClr val="tx1"/>
                </a:solidFill>
                <a:effectLst/>
                <a:latin typeface="Proxima Nova" panose="02000506030000020004" pitchFamily="50" charset="0"/>
                <a:ea typeface="+mn-ea"/>
                <a:cs typeface="+mn-cs"/>
              </a:rPr>
              <a:t>■  To ease the work of breathing—Some people can breathe on </a:t>
            </a:r>
            <a:endParaRPr lang="en-US" dirty="0">
              <a:effectLst/>
            </a:endParaRPr>
          </a:p>
          <a:p>
            <a:r>
              <a:rPr lang="en-US" sz="1200" kern="1200" dirty="0">
                <a:solidFill>
                  <a:schemeClr val="tx1"/>
                </a:solidFill>
                <a:effectLst/>
                <a:latin typeface="Proxima Nova" panose="02000506030000020004" pitchFamily="50" charset="0"/>
                <a:ea typeface="+mn-ea"/>
                <a:cs typeface="+mn-cs"/>
              </a:rPr>
              <a:t>their own, but it is very hard. They feel short of breath and uncomfortable. </a:t>
            </a:r>
            <a:endParaRPr lang="en-US" dirty="0">
              <a:effectLst/>
            </a:endParaRPr>
          </a:p>
          <a:p>
            <a:r>
              <a:rPr lang="en-US" sz="1200" kern="1200" dirty="0">
                <a:solidFill>
                  <a:schemeClr val="tx1"/>
                </a:solidFill>
                <a:effectLst/>
                <a:latin typeface="Proxima Nova" panose="02000506030000020004" pitchFamily="50" charset="0"/>
                <a:ea typeface="+mn-ea"/>
                <a:cs typeface="+mn-cs"/>
              </a:rPr>
              <a:t>■  To breathe for a person who is not breathing because of injury to the nervous system, like the brain or spinal cord, or who has very weak muscles. </a:t>
            </a: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r>
              <a:rPr lang="en-US" dirty="0"/>
              <a:t>https://</a:t>
            </a:r>
            <a:r>
              <a:rPr lang="en-US" dirty="0" err="1"/>
              <a:t>www.thoracic.org</a:t>
            </a:r>
            <a:r>
              <a:rPr lang="en-US" dirty="0"/>
              <a:t>/patients/patient-resources/resources/mechanical-</a:t>
            </a:r>
            <a:r>
              <a:rPr lang="en-US" dirty="0" err="1"/>
              <a:t>ventilation.pdf</a:t>
            </a:r>
            <a:endParaRPr lang="en-US" dirty="0"/>
          </a:p>
          <a:p>
            <a:endParaRPr lang="en-US" sz="1200" b="0" i="0" kern="1200" dirty="0">
              <a:solidFill>
                <a:schemeClr val="tx1"/>
              </a:solidFill>
              <a:effectLst/>
              <a:latin typeface="Proxima Nova" panose="02000506030000020004" pitchFamily="50" charset="0"/>
              <a:ea typeface="+mn-ea"/>
              <a:cs typeface="+mn-cs"/>
            </a:endParaRPr>
          </a:p>
          <a:p>
            <a:endParaRPr lang="en-US" sz="1200" b="0" i="0" kern="1200" dirty="0">
              <a:solidFill>
                <a:schemeClr val="tx1"/>
              </a:solidFill>
              <a:effectLst/>
              <a:latin typeface="Proxima Nova" panose="02000506030000020004" pitchFamily="50" charset="0"/>
              <a:ea typeface="+mn-ea"/>
              <a:cs typeface="+mn-cs"/>
            </a:endParaRPr>
          </a:p>
        </p:txBody>
      </p:sp>
      <p:sp>
        <p:nvSpPr>
          <p:cNvPr id="4" name="Slide Number Placeholder 3"/>
          <p:cNvSpPr>
            <a:spLocks noGrp="1"/>
          </p:cNvSpPr>
          <p:nvPr>
            <p:ph type="sldNum" sz="quarter" idx="5"/>
          </p:nvPr>
        </p:nvSpPr>
        <p:spPr/>
        <p:txBody>
          <a:bodyPr/>
          <a:lstStyle/>
          <a:p>
            <a:fld id="{E16195D1-5022-40C0-90A2-12F64CFBED6D}" type="slidenum">
              <a:rPr lang="en-GB" smtClean="0"/>
              <a:pPr/>
              <a:t>3</a:t>
            </a:fld>
            <a:endParaRPr lang="en-GB" dirty="0"/>
          </a:p>
        </p:txBody>
      </p:sp>
    </p:spTree>
    <p:extLst>
      <p:ext uri="{BB962C8B-B14F-4D97-AF65-F5344CB8AC3E}">
        <p14:creationId xmlns:p14="http://schemas.microsoft.com/office/powerpoint/2010/main" val="1662692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Proxima Nova" panose="02000506030000020004" pitchFamily="50" charset="0"/>
                <a:ea typeface="+mn-ea"/>
                <a:cs typeface="+mn-cs"/>
              </a:rPr>
              <a:t>Jerry</a:t>
            </a:r>
          </a:p>
          <a:p>
            <a:endParaRPr lang="en-US" sz="1200" kern="1200" dirty="0">
              <a:solidFill>
                <a:schemeClr val="tx1"/>
              </a:solidFill>
              <a:effectLst/>
              <a:latin typeface="Proxima Nova" panose="02000506030000020004" pitchFamily="50" charset="0"/>
              <a:ea typeface="+mn-ea"/>
              <a:cs typeface="+mn-cs"/>
            </a:endParaRPr>
          </a:p>
          <a:p>
            <a:r>
              <a:rPr lang="en-US" sz="1200" kern="1200" dirty="0">
                <a:solidFill>
                  <a:schemeClr val="tx1"/>
                </a:solidFill>
                <a:effectLst/>
                <a:latin typeface="Proxima Nova" panose="02000506030000020004" pitchFamily="50" charset="0"/>
                <a:ea typeface="+mn-ea"/>
                <a:cs typeface="+mn-cs"/>
              </a:rPr>
              <a:t>The ventilator is connected to the person through a tube (</a:t>
            </a:r>
            <a:r>
              <a:rPr lang="en-US" sz="1200" i="1" kern="1200" dirty="0">
                <a:solidFill>
                  <a:schemeClr val="tx1"/>
                </a:solidFill>
                <a:effectLst/>
                <a:latin typeface="Proxima Nova" panose="02000506030000020004" pitchFamily="50" charset="0"/>
                <a:ea typeface="+mn-ea"/>
                <a:cs typeface="+mn-cs"/>
              </a:rPr>
              <a:t>endotracheal or ET tube</a:t>
            </a:r>
            <a:r>
              <a:rPr lang="en-US" sz="1200" kern="1200" dirty="0">
                <a:solidFill>
                  <a:schemeClr val="tx1"/>
                </a:solidFill>
                <a:effectLst/>
                <a:latin typeface="Proxima Nova" panose="02000506030000020004" pitchFamily="50" charset="0"/>
                <a:ea typeface="+mn-ea"/>
                <a:cs typeface="+mn-cs"/>
              </a:rPr>
              <a:t>) that is placed into the mouth or nose and down into the windpipe. When the health care provider places the ET tube into the person’s windpipe, it is called an intubation. Some people go through surgery to have a hole place in their neck and a tube (tracheostomy or </a:t>
            </a:r>
            <a:r>
              <a:rPr lang="en-US" sz="1200" i="1" kern="1200" dirty="0">
                <a:solidFill>
                  <a:schemeClr val="tx1"/>
                </a:solidFill>
                <a:effectLst/>
                <a:latin typeface="Proxima Nova" panose="02000506030000020004" pitchFamily="50" charset="0"/>
                <a:ea typeface="+mn-ea"/>
                <a:cs typeface="+mn-cs"/>
              </a:rPr>
              <a:t>“trach” tube</a:t>
            </a:r>
            <a:r>
              <a:rPr lang="en-US" sz="1200" kern="1200" dirty="0">
                <a:solidFill>
                  <a:schemeClr val="tx1"/>
                </a:solidFill>
                <a:effectLst/>
                <a:latin typeface="Proxima Nova" panose="02000506030000020004" pitchFamily="50" charset="0"/>
                <a:ea typeface="+mn-ea"/>
                <a:cs typeface="+mn-cs"/>
              </a:rPr>
              <a:t>) is connected through that hole. The trach tube is able to stay in as long as needed. At times a person can talk with a trach tube in place by using a special adapter called a </a:t>
            </a:r>
            <a:r>
              <a:rPr lang="en-US" sz="1200" i="1" kern="1200" dirty="0">
                <a:solidFill>
                  <a:schemeClr val="tx1"/>
                </a:solidFill>
                <a:effectLst/>
                <a:latin typeface="Proxima Nova" panose="02000506030000020004" pitchFamily="50" charset="0"/>
                <a:ea typeface="+mn-ea"/>
                <a:cs typeface="+mn-cs"/>
              </a:rPr>
              <a:t>speaking valve</a:t>
            </a:r>
            <a:r>
              <a:rPr lang="en-US" sz="1200" kern="1200" dirty="0">
                <a:solidFill>
                  <a:schemeClr val="tx1"/>
                </a:solidFill>
                <a:effectLst/>
                <a:latin typeface="Proxima Nova" panose="02000506030000020004" pitchFamily="50" charset="0"/>
                <a:ea typeface="+mn-ea"/>
                <a:cs typeface="+mn-cs"/>
              </a:rPr>
              <a:t>. (For more information on having a tracheostomy see ATS patient information series at </a:t>
            </a:r>
            <a:r>
              <a:rPr lang="en-US" sz="1200" kern="1200" dirty="0" err="1">
                <a:solidFill>
                  <a:schemeClr val="tx1"/>
                </a:solidFill>
                <a:effectLst/>
                <a:latin typeface="Proxima Nova" panose="02000506030000020004" pitchFamily="50" charset="0"/>
                <a:ea typeface="+mn-ea"/>
                <a:cs typeface="+mn-cs"/>
              </a:rPr>
              <a:t>www.thoracic.org</a:t>
            </a:r>
            <a:r>
              <a:rPr lang="en-US" sz="1200" kern="1200" dirty="0">
                <a:solidFill>
                  <a:schemeClr val="tx1"/>
                </a:solidFill>
                <a:effectLst/>
                <a:latin typeface="Proxima Nova" panose="02000506030000020004" pitchFamily="50" charset="0"/>
                <a:ea typeface="+mn-ea"/>
                <a:cs typeface="+mn-cs"/>
              </a:rPr>
              <a:t>/patients).</a:t>
            </a:r>
            <a:br>
              <a:rPr lang="en-US" sz="1200" kern="1200" dirty="0">
                <a:solidFill>
                  <a:schemeClr val="tx1"/>
                </a:solidFill>
                <a:effectLst/>
                <a:latin typeface="Proxima Nova" panose="02000506030000020004" pitchFamily="50" charset="0"/>
                <a:ea typeface="+mn-ea"/>
                <a:cs typeface="+mn-cs"/>
              </a:rPr>
            </a:br>
            <a:r>
              <a:rPr lang="en-US" sz="1200" kern="1200" dirty="0">
                <a:solidFill>
                  <a:schemeClr val="tx1"/>
                </a:solidFill>
                <a:effectLst/>
                <a:latin typeface="Proxima Nova" panose="02000506030000020004" pitchFamily="50" charset="0"/>
                <a:ea typeface="+mn-ea"/>
                <a:cs typeface="+mn-cs"/>
              </a:rPr>
              <a:t>The ventilator blows gas (air plus oxygen as needed) into a person’s lungs. It can help a person by doing all of the breathing or just assisting the person’s breathing. The ventilator can deliver higher levels of oxygen than delivered by a mask or other devices. The ventilator can also provide what is called positive end expiratory pressure (PEEP). This helps to hold the lungs open so that the air sacs do not collapse. The tube in the windpipe also makes it easier to remove mucus if someone has a weak cough. </a:t>
            </a: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r>
              <a:rPr lang="en-US" dirty="0"/>
              <a:t>https://</a:t>
            </a:r>
            <a:r>
              <a:rPr lang="en-US" dirty="0" err="1"/>
              <a:t>www.thoracic.org</a:t>
            </a:r>
            <a:r>
              <a:rPr lang="en-US" dirty="0"/>
              <a:t>/patients/patient-resources/resources/mechanical-</a:t>
            </a:r>
            <a:r>
              <a:rPr lang="en-US" dirty="0" err="1"/>
              <a:t>ventilation.pdf</a:t>
            </a:r>
            <a:endParaRPr lang="en-US" dirty="0"/>
          </a:p>
          <a:p>
            <a:endParaRPr lang="en-US" sz="1200" b="0" i="0" kern="1200" dirty="0">
              <a:solidFill>
                <a:schemeClr val="tx1"/>
              </a:solidFill>
              <a:effectLst/>
              <a:latin typeface="Proxima Nova" panose="02000506030000020004" pitchFamily="50" charset="0"/>
              <a:ea typeface="+mn-ea"/>
              <a:cs typeface="+mn-cs"/>
            </a:endParaRPr>
          </a:p>
          <a:p>
            <a:endParaRPr lang="en-US" sz="1200" b="0" i="0" kern="1200" dirty="0">
              <a:solidFill>
                <a:schemeClr val="tx1"/>
              </a:solidFill>
              <a:effectLst/>
              <a:latin typeface="Proxima Nova" panose="02000506030000020004" pitchFamily="50" charset="0"/>
              <a:ea typeface="+mn-ea"/>
              <a:cs typeface="+mn-cs"/>
            </a:endParaRPr>
          </a:p>
        </p:txBody>
      </p:sp>
      <p:sp>
        <p:nvSpPr>
          <p:cNvPr id="4" name="Slide Number Placeholder 3"/>
          <p:cNvSpPr>
            <a:spLocks noGrp="1"/>
          </p:cNvSpPr>
          <p:nvPr>
            <p:ph type="sldNum" sz="quarter" idx="5"/>
          </p:nvPr>
        </p:nvSpPr>
        <p:spPr/>
        <p:txBody>
          <a:bodyPr/>
          <a:lstStyle/>
          <a:p>
            <a:fld id="{E16195D1-5022-40C0-90A2-12F64CFBED6D}" type="slidenum">
              <a:rPr lang="en-GB" smtClean="0"/>
              <a:pPr/>
              <a:t>4</a:t>
            </a:fld>
            <a:endParaRPr lang="en-GB" dirty="0"/>
          </a:p>
        </p:txBody>
      </p:sp>
    </p:spTree>
    <p:extLst>
      <p:ext uri="{BB962C8B-B14F-4D97-AF65-F5344CB8AC3E}">
        <p14:creationId xmlns:p14="http://schemas.microsoft.com/office/powerpoint/2010/main" val="937275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Jerry</a:t>
            </a:r>
          </a:p>
        </p:txBody>
      </p:sp>
      <p:sp>
        <p:nvSpPr>
          <p:cNvPr id="4" name="Slide Number Placeholder 3"/>
          <p:cNvSpPr>
            <a:spLocks noGrp="1"/>
          </p:cNvSpPr>
          <p:nvPr>
            <p:ph type="sldNum" sz="quarter" idx="5"/>
          </p:nvPr>
        </p:nvSpPr>
        <p:spPr/>
        <p:txBody>
          <a:bodyPr/>
          <a:lstStyle/>
          <a:p>
            <a:fld id="{E16195D1-5022-40C0-90A2-12F64CFBED6D}" type="slidenum">
              <a:rPr lang="en-GB" smtClean="0"/>
              <a:pPr/>
              <a:t>5</a:t>
            </a:fld>
            <a:endParaRPr lang="en-GB" dirty="0"/>
          </a:p>
        </p:txBody>
      </p:sp>
    </p:spTree>
    <p:extLst>
      <p:ext uri="{BB962C8B-B14F-4D97-AF65-F5344CB8AC3E}">
        <p14:creationId xmlns:p14="http://schemas.microsoft.com/office/powerpoint/2010/main" val="3760901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Jerry</a:t>
            </a:r>
          </a:p>
        </p:txBody>
      </p:sp>
      <p:sp>
        <p:nvSpPr>
          <p:cNvPr id="4" name="Slide Number Placeholder 3"/>
          <p:cNvSpPr>
            <a:spLocks noGrp="1"/>
          </p:cNvSpPr>
          <p:nvPr>
            <p:ph type="sldNum" sz="quarter" idx="5"/>
          </p:nvPr>
        </p:nvSpPr>
        <p:spPr/>
        <p:txBody>
          <a:bodyPr/>
          <a:lstStyle/>
          <a:p>
            <a:fld id="{E16195D1-5022-40C0-90A2-12F64CFBED6D}" type="slidenum">
              <a:rPr lang="en-GB" smtClean="0"/>
              <a:pPr/>
              <a:t>6</a:t>
            </a:fld>
            <a:endParaRPr lang="en-GB" dirty="0"/>
          </a:p>
        </p:txBody>
      </p:sp>
    </p:spTree>
    <p:extLst>
      <p:ext uri="{BB962C8B-B14F-4D97-AF65-F5344CB8AC3E}">
        <p14:creationId xmlns:p14="http://schemas.microsoft.com/office/powerpoint/2010/main" val="303044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Mike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Ventilators are critical life support equipment so they must be treated with respect.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Improper maintenance can lead to patient harm and even death.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Many of these issues are caused by the ventilator itself and are easily preventable.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Some issues are tied to too little being delivered to the patient, such as Asphyxiation – too little oxygen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Others are tied to too much being delivered to the patient like barotrauma – too much pressure.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Ultimately the damage done to the patient take the form of a collapsed lung, damaged lung, pulmonary edema or embolism.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Patients can rely partially or wholly on a ventilator for their breathing, so it is critical that they are working properly.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Patient life is at stake.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dirty="0"/>
          </a:p>
        </p:txBody>
      </p:sp>
      <p:sp>
        <p:nvSpPr>
          <p:cNvPr id="4" name="Slide Number Placeholder 3"/>
          <p:cNvSpPr>
            <a:spLocks noGrp="1"/>
          </p:cNvSpPr>
          <p:nvPr>
            <p:ph type="sldNum" sz="quarter" idx="10"/>
          </p:nvPr>
        </p:nvSpPr>
        <p:spPr/>
        <p:txBody>
          <a:bodyPr/>
          <a:lstStyle/>
          <a:p>
            <a:fld id="{6B3136AB-75DC-4C42-B5A4-7A6C61997495}" type="slidenum">
              <a:rPr lang="en-US" smtClean="0"/>
              <a:t>7</a:t>
            </a:fld>
            <a:endParaRPr lang="en-US"/>
          </a:p>
        </p:txBody>
      </p:sp>
    </p:spTree>
    <p:extLst>
      <p:ext uri="{BB962C8B-B14F-4D97-AF65-F5344CB8AC3E}">
        <p14:creationId xmlns:p14="http://schemas.microsoft.com/office/powerpoint/2010/main" val="3505994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Mike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The lung is a sensitive organ and I’d like to dig a little bit into that organ here.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The goal here is for good gas exchange from the respiratory system to the cardiovascular system.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This is done through transferring oxygen through the lungs to the blood.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The part of the lung that is most critical to this is the alveoli.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These thin-walled cells act like tiny air bubbles aid in proper gas exchange.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We have many of these cells and gas exchange is done over the surface area of the alveoli.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Too much pressure in these cells can cause them to rupture – causing the body to lose some surface area and have less efficient gas exchange.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Emphysema can also cause alveoli to fuse together which is another form of losing surface area.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dirty="0">
                <a:latin typeface="Arial" panose="020B0604020202020204" pitchFamily="34" charset="0"/>
                <a:cs typeface="Arial" panose="020B0604020202020204" pitchFamily="34" charset="0"/>
              </a:rPr>
              <a:t>Ultimately, these are the parts of the lungs that rupture or scar, causing lasting damage to the patient. </a:t>
            </a:r>
            <a:endParaRPr lang="en-US" sz="1050" b="0" dirty="0"/>
          </a:p>
        </p:txBody>
      </p:sp>
      <p:sp>
        <p:nvSpPr>
          <p:cNvPr id="4" name="Slide Number Placeholder 3"/>
          <p:cNvSpPr>
            <a:spLocks noGrp="1"/>
          </p:cNvSpPr>
          <p:nvPr>
            <p:ph type="sldNum" sz="quarter" idx="10"/>
          </p:nvPr>
        </p:nvSpPr>
        <p:spPr/>
        <p:txBody>
          <a:bodyPr/>
          <a:lstStyle/>
          <a:p>
            <a:fld id="{6B3136AB-75DC-4C42-B5A4-7A6C61997495}" type="slidenum">
              <a:rPr lang="en-US" smtClean="0"/>
              <a:t>8</a:t>
            </a:fld>
            <a:endParaRPr lang="en-US"/>
          </a:p>
        </p:txBody>
      </p:sp>
    </p:spTree>
    <p:extLst>
      <p:ext uri="{BB962C8B-B14F-4D97-AF65-F5344CB8AC3E}">
        <p14:creationId xmlns:p14="http://schemas.microsoft.com/office/powerpoint/2010/main" val="3978178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Proxima Nova" panose="02000506030000020004" pitchFamily="50" charset="0"/>
                <a:ea typeface="+mn-ea"/>
                <a:cs typeface="+mn-cs"/>
              </a:rPr>
              <a:t>Mike</a:t>
            </a:r>
          </a:p>
          <a:p>
            <a:endParaRPr lang="en-US" sz="1200" kern="1200" dirty="0">
              <a:solidFill>
                <a:schemeClr val="tx1"/>
              </a:solidFill>
              <a:effectLst/>
              <a:latin typeface="Proxima Nova" panose="02000506030000020004" pitchFamily="50" charset="0"/>
              <a:ea typeface="+mn-ea"/>
              <a:cs typeface="+mn-cs"/>
            </a:endParaRPr>
          </a:p>
          <a:p>
            <a:r>
              <a:rPr lang="en-US" sz="1200" kern="1200" dirty="0">
                <a:solidFill>
                  <a:schemeClr val="tx1"/>
                </a:solidFill>
                <a:effectLst/>
                <a:latin typeface="Proxima Nova" panose="02000506030000020004" pitchFamily="50" charset="0"/>
                <a:ea typeface="+mn-ea"/>
                <a:cs typeface="+mn-cs"/>
              </a:rPr>
              <a:t>Let’s take a look at the ICU – intensive care unit or CCU – critical care unit.</a:t>
            </a:r>
          </a:p>
          <a:p>
            <a:endParaRPr lang="en-US" sz="1200" kern="1200" dirty="0">
              <a:solidFill>
                <a:schemeClr val="tx1"/>
              </a:solidFill>
              <a:effectLst/>
              <a:latin typeface="Proxima Nova" panose="02000506030000020004" pitchFamily="50" charset="0"/>
              <a:ea typeface="+mn-ea"/>
              <a:cs typeface="+mn-cs"/>
            </a:endParaRPr>
          </a:p>
          <a:p>
            <a:r>
              <a:rPr lang="en-US" sz="1200" kern="1200" dirty="0">
                <a:solidFill>
                  <a:schemeClr val="tx1"/>
                </a:solidFill>
                <a:effectLst/>
                <a:latin typeface="Proxima Nova" panose="02000506030000020004" pitchFamily="50" charset="0"/>
                <a:ea typeface="+mn-ea"/>
                <a:cs typeface="+mn-cs"/>
              </a:rPr>
              <a:t>Anyone on a ventilator in an ICU setting will be hooked up to a monitor that measures ECG, heart rate, respiratory rate, blood pressure, and oxygen saturation. Other tests that may be done include chest-x-rays and blood drawn to measure </a:t>
            </a:r>
            <a:r>
              <a:rPr lang="en-US" sz="1200" b="0" kern="1200" dirty="0">
                <a:solidFill>
                  <a:schemeClr val="tx1"/>
                </a:solidFill>
                <a:effectLst/>
                <a:latin typeface="Proxima Nova" panose="02000506030000020004" pitchFamily="50" charset="0"/>
                <a:ea typeface="+mn-ea"/>
                <a:cs typeface="+mn-cs"/>
              </a:rPr>
              <a:t>oxygen and carbon dioxide. Members of the health care team (including doctors, nurses, respiratory therapists) will use this information to assess the patient’s status and make adjustments to the ventilator if necessary. </a:t>
            </a:r>
          </a:p>
          <a:p>
            <a:endParaRPr lang="en-US" sz="1200" b="0" kern="1200" dirty="0">
              <a:solidFill>
                <a:schemeClr val="tx1"/>
              </a:solidFill>
              <a:effectLst/>
              <a:latin typeface="Proxima Nova" panose="02000506030000020004" pitchFamily="50" charset="0"/>
              <a:ea typeface="+mn-ea"/>
              <a:cs typeface="+mn-cs"/>
            </a:endParaRPr>
          </a:p>
          <a:p>
            <a:r>
              <a:rPr lang="en-US" sz="1200" b="0" kern="1200" dirty="0">
                <a:solidFill>
                  <a:schemeClr val="tx1"/>
                </a:solidFill>
                <a:effectLst/>
                <a:latin typeface="Proxima Nova" panose="02000506030000020004" pitchFamily="50" charset="0"/>
                <a:ea typeface="+mn-ea"/>
                <a:cs typeface="+mn-cs"/>
              </a:rPr>
              <a:t>Another treatment may be applied based off of the patient’s vital signs. An infusion pump may be used to deliver a specific dose of medicine to the patient to aid them in fighting their condition.</a:t>
            </a:r>
          </a:p>
          <a:p>
            <a:endParaRPr lang="en-US" sz="1200" b="0" i="0" kern="1200" dirty="0">
              <a:solidFill>
                <a:schemeClr val="tx1"/>
              </a:solidFill>
              <a:effectLst/>
              <a:latin typeface="Proxima Nova" panose="02000506030000020004" pitchFamily="50" charset="0"/>
              <a:ea typeface="+mn-ea"/>
              <a:cs typeface="+mn-cs"/>
            </a:endParaRPr>
          </a:p>
          <a:p>
            <a:r>
              <a:rPr lang="en-US" sz="1200" b="0" i="0" kern="1200" dirty="0">
                <a:solidFill>
                  <a:schemeClr val="tx1"/>
                </a:solidFill>
                <a:effectLst/>
                <a:latin typeface="Proxima Nova" panose="02000506030000020004" pitchFamily="50" charset="0"/>
                <a:ea typeface="+mn-ea"/>
                <a:cs typeface="+mn-cs"/>
              </a:rPr>
              <a:t>As you can see, there are quite a few medical devices that could be at play to ensure a patient in the ICU is getting the correct diagnosis and treatment. </a:t>
            </a:r>
          </a:p>
          <a:p>
            <a:endParaRPr lang="en-US" sz="1200" b="0" i="0" kern="1200" dirty="0">
              <a:solidFill>
                <a:schemeClr val="tx1"/>
              </a:solidFill>
              <a:effectLst/>
              <a:latin typeface="Proxima Nova" panose="02000506030000020004" pitchFamily="50" charset="0"/>
              <a:ea typeface="+mn-ea"/>
              <a:cs typeface="+mn-cs"/>
            </a:endParaRPr>
          </a:p>
        </p:txBody>
      </p:sp>
      <p:sp>
        <p:nvSpPr>
          <p:cNvPr id="4" name="Slide Number Placeholder 3"/>
          <p:cNvSpPr>
            <a:spLocks noGrp="1"/>
          </p:cNvSpPr>
          <p:nvPr>
            <p:ph type="sldNum" sz="quarter" idx="5"/>
          </p:nvPr>
        </p:nvSpPr>
        <p:spPr/>
        <p:txBody>
          <a:bodyPr/>
          <a:lstStyle/>
          <a:p>
            <a:fld id="{E16195D1-5022-40C0-90A2-12F64CFBED6D}" type="slidenum">
              <a:rPr lang="en-GB" smtClean="0"/>
              <a:pPr/>
              <a:t>9</a:t>
            </a:fld>
            <a:endParaRPr lang="en-GB" dirty="0"/>
          </a:p>
        </p:txBody>
      </p:sp>
    </p:spTree>
    <p:extLst>
      <p:ext uri="{BB962C8B-B14F-4D97-AF65-F5344CB8AC3E}">
        <p14:creationId xmlns:p14="http://schemas.microsoft.com/office/powerpoint/2010/main" val="948039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a:t>
            </a:r>
          </a:p>
          <a:p>
            <a:endParaRPr lang="en-US" dirty="0"/>
          </a:p>
          <a:p>
            <a:r>
              <a:rPr lang="en-US" dirty="0"/>
              <a:t>Now that we know the medical device, the environment in which it works and where things can go wrong – we can move onto testing. </a:t>
            </a:r>
          </a:p>
          <a:p>
            <a:r>
              <a:rPr lang="en-US" dirty="0"/>
              <a:t>We’re going to transition to</a:t>
            </a:r>
            <a:r>
              <a:rPr lang="en-US" baseline="0" dirty="0"/>
              <a:t> the top 10 tips for ventilator preventive maintenance, as identified by our industry experts.</a:t>
            </a:r>
            <a:endParaRPr lang="en-US" dirty="0"/>
          </a:p>
        </p:txBody>
      </p:sp>
      <p:sp>
        <p:nvSpPr>
          <p:cNvPr id="4" name="Slide Number Placeholder 3"/>
          <p:cNvSpPr>
            <a:spLocks noGrp="1"/>
          </p:cNvSpPr>
          <p:nvPr>
            <p:ph type="sldNum" sz="quarter" idx="10"/>
          </p:nvPr>
        </p:nvSpPr>
        <p:spPr/>
        <p:txBody>
          <a:bodyPr/>
          <a:lstStyle/>
          <a:p>
            <a:fld id="{6B3136AB-75DC-4C42-B5A4-7A6C61997495}" type="slidenum">
              <a:rPr lang="en-US" smtClean="0"/>
              <a:t>10</a:t>
            </a:fld>
            <a:endParaRPr lang="en-US"/>
          </a:p>
        </p:txBody>
      </p:sp>
    </p:spTree>
    <p:extLst>
      <p:ext uri="{BB962C8B-B14F-4D97-AF65-F5344CB8AC3E}">
        <p14:creationId xmlns:p14="http://schemas.microsoft.com/office/powerpoint/2010/main" val="4005813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a:t>
            </a:r>
          </a:p>
          <a:p>
            <a:endParaRPr lang="en-US" dirty="0"/>
          </a:p>
          <a:p>
            <a:r>
              <a:rPr lang="en-US" dirty="0"/>
              <a:t>The first thing that should be understood before performing ventilator testing is the science behind it. </a:t>
            </a:r>
          </a:p>
          <a:p>
            <a:r>
              <a:rPr lang="en-US" dirty="0"/>
              <a:t>It is important to know and understand the ideal gas law and how humans breathe in order to understand how the ventilator under test should perform and the effect that changes to it can have on the human body. </a:t>
            </a:r>
          </a:p>
          <a:p>
            <a:r>
              <a:rPr lang="en-US" dirty="0"/>
              <a:t>We should understand the relationships between pressures, flows and volumes to act as a sanity check to what we are doing. </a:t>
            </a:r>
          </a:p>
          <a:p>
            <a:r>
              <a:rPr lang="en-US" dirty="0"/>
              <a:t>Are the readings moving in a way that is logical? </a:t>
            </a:r>
          </a:p>
          <a:p>
            <a:r>
              <a:rPr lang="en-US" dirty="0"/>
              <a:t>Not knowing the theory behind what you are doing can be detrimental to our end goal here, patient safety.</a:t>
            </a:r>
          </a:p>
          <a:p>
            <a:endParaRPr lang="en-US" dirty="0"/>
          </a:p>
          <a:p>
            <a:r>
              <a:rPr lang="en-US" dirty="0"/>
              <a:t>Shown here is the ideal gas law, but Boyle’s law (P1V1=P2V2) is another great law to understand. </a:t>
            </a:r>
          </a:p>
          <a:p>
            <a:endParaRPr lang="en-US" dirty="0">
              <a:latin typeface="Proxima Nova Lt" panose="020B0604020202020204" charset="0"/>
            </a:endParaRPr>
          </a:p>
        </p:txBody>
      </p:sp>
      <p:sp>
        <p:nvSpPr>
          <p:cNvPr id="4" name="Slide Number Placeholder 3"/>
          <p:cNvSpPr>
            <a:spLocks noGrp="1"/>
          </p:cNvSpPr>
          <p:nvPr>
            <p:ph type="sldNum" sz="quarter" idx="5"/>
          </p:nvPr>
        </p:nvSpPr>
        <p:spPr/>
        <p:txBody>
          <a:bodyPr/>
          <a:lstStyle/>
          <a:p>
            <a:fld id="{E16195D1-5022-40C0-90A2-12F64CFBED6D}" type="slidenum">
              <a:rPr lang="en-GB" smtClean="0"/>
              <a:t>11</a:t>
            </a:fld>
            <a:endParaRPr lang="en-GB"/>
          </a:p>
        </p:txBody>
      </p:sp>
    </p:spTree>
    <p:extLst>
      <p:ext uri="{BB962C8B-B14F-4D97-AF65-F5344CB8AC3E}">
        <p14:creationId xmlns:p14="http://schemas.microsoft.com/office/powerpoint/2010/main" val="1239546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a:t>
            </a:r>
          </a:p>
          <a:p>
            <a:endParaRPr lang="en-US" dirty="0"/>
          </a:p>
          <a:p>
            <a:r>
              <a:rPr lang="en-US" dirty="0"/>
              <a:t>I know this can be a tough one, but it’s really important here. </a:t>
            </a:r>
          </a:p>
          <a:p>
            <a:endParaRPr lang="en-US" dirty="0"/>
          </a:p>
          <a:p>
            <a:r>
              <a:rPr lang="en-US" dirty="0"/>
              <a:t>Read and understand the service manual. </a:t>
            </a:r>
          </a:p>
          <a:p>
            <a:endParaRPr lang="en-US" dirty="0"/>
          </a:p>
          <a:p>
            <a:r>
              <a:rPr lang="en-US" dirty="0"/>
              <a:t>Know the minimum performance and safety requirements for every brand and model of ventilator you are testing. </a:t>
            </a:r>
          </a:p>
          <a:p>
            <a:r>
              <a:rPr lang="en-US" dirty="0"/>
              <a:t>This will identify key parameters that need to flow into your best practices. </a:t>
            </a:r>
          </a:p>
          <a:p>
            <a:r>
              <a:rPr lang="en-US" dirty="0"/>
              <a:t>What is the gas correction mode? </a:t>
            </a:r>
          </a:p>
          <a:p>
            <a:r>
              <a:rPr lang="en-US" dirty="0"/>
              <a:t>What tests do I need to carry out? </a:t>
            </a:r>
          </a:p>
          <a:p>
            <a:r>
              <a:rPr lang="en-US" dirty="0"/>
              <a:t>What do these things mean? </a:t>
            </a:r>
          </a:p>
          <a:p>
            <a:endParaRPr lang="en-US" dirty="0"/>
          </a:p>
          <a:p>
            <a:r>
              <a:rPr lang="en-US" dirty="0"/>
              <a:t>Following and understanding the manufacturer requirements is key to making sure your testing is compliant. </a:t>
            </a:r>
          </a:p>
          <a:p>
            <a:endParaRPr lang="en-US" dirty="0">
              <a:latin typeface="Proxima Nova Lt" panose="020B0604020202020204" charset="0"/>
            </a:endParaRPr>
          </a:p>
        </p:txBody>
      </p:sp>
      <p:sp>
        <p:nvSpPr>
          <p:cNvPr id="4" name="Slide Number Placeholder 3"/>
          <p:cNvSpPr>
            <a:spLocks noGrp="1"/>
          </p:cNvSpPr>
          <p:nvPr>
            <p:ph type="sldNum" sz="quarter" idx="5"/>
          </p:nvPr>
        </p:nvSpPr>
        <p:spPr/>
        <p:txBody>
          <a:bodyPr/>
          <a:lstStyle/>
          <a:p>
            <a:fld id="{E16195D1-5022-40C0-90A2-12F64CFBED6D}" type="slidenum">
              <a:rPr lang="en-GB" smtClean="0"/>
              <a:t>12</a:t>
            </a:fld>
            <a:endParaRPr lang="en-GB"/>
          </a:p>
        </p:txBody>
      </p:sp>
    </p:spTree>
    <p:extLst>
      <p:ext uri="{BB962C8B-B14F-4D97-AF65-F5344CB8AC3E}">
        <p14:creationId xmlns:p14="http://schemas.microsoft.com/office/powerpoint/2010/main" val="3708367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a:t>
            </a:r>
          </a:p>
          <a:p>
            <a:endParaRPr lang="en-US" dirty="0"/>
          </a:p>
          <a:p>
            <a:r>
              <a:rPr lang="en-US" dirty="0"/>
              <a:t>Something else that may come out of the service manual is the frequency of testing.</a:t>
            </a:r>
          </a:p>
          <a:p>
            <a:r>
              <a:rPr lang="en-US" dirty="0"/>
              <a:t>A consistent inspection frequency should be adopted and followed.</a:t>
            </a:r>
          </a:p>
          <a:p>
            <a:r>
              <a:rPr lang="en-US" dirty="0"/>
              <a:t>Circumstances</a:t>
            </a:r>
            <a:r>
              <a:rPr lang="en-US" baseline="0" dirty="0"/>
              <a:t> may present themselves where testing must be done, but no information from the manufacturer is available. </a:t>
            </a:r>
          </a:p>
          <a:p>
            <a:r>
              <a:rPr lang="en-US" baseline="0" dirty="0"/>
              <a:t>In such cases a “ventilator category-specific” test procedure may be adopted and documented as a deviation from policy for the medical facility owning and using the ventilators. </a:t>
            </a:r>
          </a:p>
          <a:p>
            <a:r>
              <a:rPr lang="en-US" b="1" baseline="0" dirty="0"/>
              <a:t>An example of this is provided in the Medical Equipment Quality Assurance Program Development and Procedures book by J. Tobey Clark, et. al. </a:t>
            </a:r>
          </a:p>
          <a:p>
            <a:r>
              <a:rPr lang="en-US" b="1" baseline="0" dirty="0"/>
              <a:t>This is published by the University of Vermont and available from Fluke Biomedical.  </a:t>
            </a:r>
          </a:p>
          <a:p>
            <a:r>
              <a:rPr lang="en-US" b="1" baseline="0" dirty="0"/>
              <a:t>This book includes a process by which the proper frequency of inspection can be determined. </a:t>
            </a:r>
          </a:p>
          <a:p>
            <a:r>
              <a:rPr lang="en-US" baseline="0" dirty="0"/>
              <a:t>This process compares the criticality of a device’s clinical function, physical risk to the patient in failure, ability to prevent such a failure, the hospital or industry’s history with the ventilator brand and model and the manufacturer’s requirements for testing. </a:t>
            </a:r>
          </a:p>
          <a:p>
            <a:r>
              <a:rPr lang="en-US" baseline="0" dirty="0"/>
              <a:t>In this case, a ventilator is a life support device that could cause death, failures are predicable and preventable, such incidents have occurred in the past and the manufacturer does require testing. </a:t>
            </a:r>
          </a:p>
          <a:p>
            <a:r>
              <a:rPr lang="en-US" baseline="0" dirty="0"/>
              <a:t>This yields a total score of 17 – requiring semi-annual testing.</a:t>
            </a:r>
          </a:p>
          <a:p>
            <a:r>
              <a:rPr lang="en-US" baseline="0" dirty="0"/>
              <a:t>This process can be followed for any medical device and perhaps taking a more quantitative approach might lead you to change your current test procedures.</a:t>
            </a:r>
          </a:p>
          <a:p>
            <a:r>
              <a:rPr lang="en-US" baseline="0" dirty="0"/>
              <a:t>The University of Vermont’s biomedical engineering department repeats their own assessment using this process every 2 years.</a:t>
            </a:r>
          </a:p>
          <a:p>
            <a:endParaRPr lang="en-US" baseline="0" dirty="0"/>
          </a:p>
          <a:p>
            <a:r>
              <a:rPr lang="en-US" baseline="0" dirty="0"/>
              <a:t>It is important to note that test frequency may not always be about the calendar date.</a:t>
            </a:r>
          </a:p>
          <a:p>
            <a:r>
              <a:rPr lang="en-US" baseline="0" dirty="0"/>
              <a:t>One may want to consider a test frequency based upon medical device usage. </a:t>
            </a:r>
          </a:p>
          <a:p>
            <a:r>
              <a:rPr lang="en-US" baseline="0" dirty="0"/>
              <a:t>Also, a facility can always go above and beyond the requirements to ensure patient safety. </a:t>
            </a:r>
            <a:endParaRPr lang="en-US" dirty="0">
              <a:latin typeface="Proxima Nova Lt" panose="020B0604020202020204" charset="0"/>
            </a:endParaRPr>
          </a:p>
        </p:txBody>
      </p:sp>
      <p:sp>
        <p:nvSpPr>
          <p:cNvPr id="4" name="Slide Number Placeholder 3"/>
          <p:cNvSpPr>
            <a:spLocks noGrp="1"/>
          </p:cNvSpPr>
          <p:nvPr>
            <p:ph type="sldNum" sz="quarter" idx="5"/>
          </p:nvPr>
        </p:nvSpPr>
        <p:spPr/>
        <p:txBody>
          <a:bodyPr/>
          <a:lstStyle/>
          <a:p>
            <a:fld id="{E16195D1-5022-40C0-90A2-12F64CFBED6D}" type="slidenum">
              <a:rPr lang="en-GB" smtClean="0"/>
              <a:t>13</a:t>
            </a:fld>
            <a:endParaRPr lang="en-GB"/>
          </a:p>
        </p:txBody>
      </p:sp>
    </p:spTree>
    <p:extLst>
      <p:ext uri="{BB962C8B-B14F-4D97-AF65-F5344CB8AC3E}">
        <p14:creationId xmlns:p14="http://schemas.microsoft.com/office/powerpoint/2010/main" val="1246143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Mike</a:t>
            </a:r>
          </a:p>
          <a:p>
            <a:pPr marL="0" indent="0">
              <a:spcBef>
                <a:spcPts val="0"/>
              </a:spcBef>
              <a:spcAft>
                <a:spcPts val="600"/>
              </a:spcAft>
              <a:buClr>
                <a:srgbClr val="FFC61E"/>
              </a:buClr>
              <a:buFont typeface="Wingdings" panose="05000000000000000000" pitchFamily="2" charset="2"/>
              <a:buNone/>
            </a:pPr>
            <a:endParaRPr lang="en-US" sz="1200" dirty="0">
              <a:latin typeface="Arial" panose="020B0604020202020204" pitchFamily="34" charset="0"/>
              <a:cs typeface="Arial" panose="020B0604020202020204" pitchFamily="34" charset="0"/>
            </a:endParaRPr>
          </a:p>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Once you have read and understood the service manual and determined test frequency – set your procedure and lock it. </a:t>
            </a:r>
          </a:p>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This procedure should not change over time and if it does, document why the change is happening. </a:t>
            </a:r>
          </a:p>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Ideally, this would be entered into an automated test program to control the procedure and ensure that the steps are exactly followed and not skipped.</a:t>
            </a:r>
          </a:p>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It is also important to look at your results quantitatively. </a:t>
            </a:r>
          </a:p>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If the same procedure is followed consistently, then you can track your results and see how they are trending. </a:t>
            </a:r>
          </a:p>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This is the first step towards predicting device failure and getting ahead of costly repairs and downtime.</a:t>
            </a:r>
          </a:p>
          <a:p>
            <a:endParaRPr lang="en-US" dirty="0">
              <a:latin typeface="Proxima Nova Lt" panose="020B0604020202020204" charset="0"/>
            </a:endParaRPr>
          </a:p>
        </p:txBody>
      </p:sp>
      <p:sp>
        <p:nvSpPr>
          <p:cNvPr id="4" name="Slide Number Placeholder 3"/>
          <p:cNvSpPr>
            <a:spLocks noGrp="1"/>
          </p:cNvSpPr>
          <p:nvPr>
            <p:ph type="sldNum" sz="quarter" idx="5"/>
          </p:nvPr>
        </p:nvSpPr>
        <p:spPr/>
        <p:txBody>
          <a:bodyPr/>
          <a:lstStyle/>
          <a:p>
            <a:fld id="{E16195D1-5022-40C0-90A2-12F64CFBED6D}" type="slidenum">
              <a:rPr lang="en-GB" smtClean="0"/>
              <a:t>14</a:t>
            </a:fld>
            <a:endParaRPr lang="en-GB"/>
          </a:p>
        </p:txBody>
      </p:sp>
    </p:spTree>
    <p:extLst>
      <p:ext uri="{BB962C8B-B14F-4D97-AF65-F5344CB8AC3E}">
        <p14:creationId xmlns:p14="http://schemas.microsoft.com/office/powerpoint/2010/main" val="2557862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a:t>
            </a:r>
          </a:p>
        </p:txBody>
      </p:sp>
      <p:sp>
        <p:nvSpPr>
          <p:cNvPr id="4" name="Slide Number Placeholder 3"/>
          <p:cNvSpPr>
            <a:spLocks noGrp="1"/>
          </p:cNvSpPr>
          <p:nvPr>
            <p:ph type="sldNum" sz="quarter" idx="5"/>
          </p:nvPr>
        </p:nvSpPr>
        <p:spPr/>
        <p:txBody>
          <a:bodyPr/>
          <a:lstStyle/>
          <a:p>
            <a:fld id="{E16195D1-5022-40C0-90A2-12F64CFBED6D}" type="slidenum">
              <a:rPr lang="en-GB" smtClean="0"/>
              <a:pPr/>
              <a:t>15</a:t>
            </a:fld>
            <a:endParaRPr lang="en-GB" dirty="0"/>
          </a:p>
        </p:txBody>
      </p:sp>
    </p:spTree>
    <p:extLst>
      <p:ext uri="{BB962C8B-B14F-4D97-AF65-F5344CB8AC3E}">
        <p14:creationId xmlns:p14="http://schemas.microsoft.com/office/powerpoint/2010/main" val="24178904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a:t>
            </a:r>
          </a:p>
        </p:txBody>
      </p:sp>
      <p:sp>
        <p:nvSpPr>
          <p:cNvPr id="4" name="Slide Number Placeholder 3"/>
          <p:cNvSpPr>
            <a:spLocks noGrp="1"/>
          </p:cNvSpPr>
          <p:nvPr>
            <p:ph type="sldNum" sz="quarter" idx="5"/>
          </p:nvPr>
        </p:nvSpPr>
        <p:spPr/>
        <p:txBody>
          <a:bodyPr/>
          <a:lstStyle/>
          <a:p>
            <a:fld id="{E16195D1-5022-40C0-90A2-12F64CFBED6D}" type="slidenum">
              <a:rPr lang="en-GB" smtClean="0"/>
              <a:pPr/>
              <a:t>16</a:t>
            </a:fld>
            <a:endParaRPr lang="en-GB" dirty="0"/>
          </a:p>
        </p:txBody>
      </p:sp>
    </p:spTree>
    <p:extLst>
      <p:ext uri="{BB962C8B-B14F-4D97-AF65-F5344CB8AC3E}">
        <p14:creationId xmlns:p14="http://schemas.microsoft.com/office/powerpoint/2010/main" val="2288650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Mike</a:t>
            </a:r>
          </a:p>
          <a:p>
            <a:endParaRPr lang="en-US" dirty="0"/>
          </a:p>
          <a:p>
            <a:r>
              <a:rPr lang="en-US" dirty="0"/>
              <a:t>In relation to standardizing your test, you should ensure that your procedure includes the testing of all ventilation modes.</a:t>
            </a:r>
          </a:p>
          <a:p>
            <a:endParaRPr lang="en-US" dirty="0"/>
          </a:p>
          <a:p>
            <a:r>
              <a:rPr lang="en-US" dirty="0"/>
              <a:t>There are several modes</a:t>
            </a:r>
            <a:r>
              <a:rPr lang="en-US" baseline="0" dirty="0"/>
              <a:t> of operation of lung ventilators for human use. </a:t>
            </a:r>
          </a:p>
          <a:p>
            <a:r>
              <a:rPr lang="en-US" baseline="0" dirty="0"/>
              <a:t>New modes continue to evolve which are variations and combinations of the three main modes of operation shown on this slide. </a:t>
            </a:r>
          </a:p>
          <a:p>
            <a:r>
              <a:rPr lang="en-US" baseline="0" dirty="0"/>
              <a:t>Some example ventilator operation modes names combining functions of the 3 above are:</a:t>
            </a:r>
          </a:p>
          <a:p>
            <a:pPr marL="171450" indent="-171450">
              <a:buFont typeface="Arial" panose="020B0604020202020204" pitchFamily="34" charset="0"/>
              <a:buChar char="•"/>
            </a:pPr>
            <a:r>
              <a:rPr lang="en-US" dirty="0"/>
              <a:t>Volume Support mode</a:t>
            </a:r>
          </a:p>
          <a:p>
            <a:pPr marL="171450" indent="-171450">
              <a:buFont typeface="Arial" panose="020B0604020202020204" pitchFamily="34" charset="0"/>
              <a:buChar char="•"/>
            </a:pPr>
            <a:r>
              <a:rPr lang="en-US" dirty="0"/>
              <a:t>Pressure Support mode</a:t>
            </a:r>
          </a:p>
          <a:p>
            <a:pPr marL="171450" indent="-171450">
              <a:buFont typeface="Arial" panose="020B0604020202020204" pitchFamily="34" charset="0"/>
              <a:buChar char="•"/>
            </a:pPr>
            <a:r>
              <a:rPr lang="en-US" dirty="0"/>
              <a:t>Pressure</a:t>
            </a:r>
            <a:r>
              <a:rPr lang="en-US" baseline="0" dirty="0"/>
              <a:t> Support, volume guarantee mode</a:t>
            </a:r>
          </a:p>
          <a:p>
            <a:pPr marL="171450" indent="-171450">
              <a:buFont typeface="Arial" panose="020B0604020202020204" pitchFamily="34" charset="0"/>
              <a:buChar char="•"/>
            </a:pPr>
            <a:r>
              <a:rPr lang="en-US" baseline="0" dirty="0"/>
              <a:t>Assist-Control mode</a:t>
            </a:r>
          </a:p>
          <a:p>
            <a:pPr marL="0" indent="0">
              <a:buFont typeface="Arial" panose="020B0604020202020204" pitchFamily="34" charset="0"/>
              <a:buNone/>
            </a:pPr>
            <a:r>
              <a:rPr lang="en-US" baseline="0" dirty="0"/>
              <a:t>----there many having similar function but proprietary names. </a:t>
            </a:r>
          </a:p>
          <a:p>
            <a:pPr marL="0" indent="0">
              <a:buFont typeface="Arial" panose="020B0604020202020204" pitchFamily="34" charset="0"/>
              <a:buNone/>
            </a:pPr>
            <a:r>
              <a:rPr lang="en-US" baseline="0" dirty="0"/>
              <a:t>Be sure to understand what they are and how they work before you begin to do testing for minimum performance and safety.</a:t>
            </a:r>
          </a:p>
          <a:p>
            <a:endParaRPr lang="en-US" sz="1200" b="0" i="0" kern="1200" dirty="0">
              <a:solidFill>
                <a:schemeClr val="tx1"/>
              </a:solidFill>
              <a:effectLst/>
              <a:latin typeface="Proxima Nova" panose="02000506030000020004" pitchFamily="50" charset="0"/>
              <a:ea typeface="+mn-ea"/>
              <a:cs typeface="+mn-cs"/>
            </a:endParaRPr>
          </a:p>
          <a:p>
            <a:r>
              <a:rPr lang="en-US" sz="1200" b="1" dirty="0">
                <a:highlight>
                  <a:srgbClr val="FDB825"/>
                </a:highlight>
              </a:rPr>
              <a:t>All modes must be tested</a:t>
            </a:r>
            <a:r>
              <a:rPr lang="en-US" sz="1200" b="1" dirty="0"/>
              <a:t>. </a:t>
            </a:r>
          </a:p>
          <a:p>
            <a:r>
              <a:rPr lang="en-US" sz="1200" b="1" dirty="0">
                <a:highlight>
                  <a:srgbClr val="00FF00"/>
                </a:highlight>
              </a:rPr>
              <a:t>Modes can be switched during surgery!! </a:t>
            </a:r>
          </a:p>
          <a:p>
            <a:r>
              <a:rPr lang="en-US" sz="1200" b="1" dirty="0">
                <a:highlight>
                  <a:srgbClr val="00FF00"/>
                </a:highlight>
              </a:rPr>
              <a:t>That’s why important to test them all since a vent can work well in one mode and not the other.</a:t>
            </a:r>
            <a:endParaRPr lang="en-US" sz="1200" b="1" i="0" kern="1200" dirty="0">
              <a:solidFill>
                <a:schemeClr val="tx1"/>
              </a:solidFill>
              <a:effectLst/>
              <a:latin typeface="Proxima Nova" panose="02000506030000020004" pitchFamily="50" charset="0"/>
              <a:ea typeface="+mn-ea"/>
              <a:cs typeface="+mn-cs"/>
            </a:endParaRPr>
          </a:p>
        </p:txBody>
      </p:sp>
      <p:sp>
        <p:nvSpPr>
          <p:cNvPr id="4" name="Slide Number Placeholder 3"/>
          <p:cNvSpPr>
            <a:spLocks noGrp="1"/>
          </p:cNvSpPr>
          <p:nvPr>
            <p:ph type="sldNum" sz="quarter" idx="5"/>
          </p:nvPr>
        </p:nvSpPr>
        <p:spPr/>
        <p:txBody>
          <a:bodyPr/>
          <a:lstStyle/>
          <a:p>
            <a:fld id="{E16195D1-5022-40C0-90A2-12F64CFBED6D}" type="slidenum">
              <a:rPr lang="en-GB" smtClean="0"/>
              <a:pPr/>
              <a:t>17</a:t>
            </a:fld>
            <a:endParaRPr lang="en-GB" dirty="0"/>
          </a:p>
        </p:txBody>
      </p:sp>
    </p:spTree>
    <p:extLst>
      <p:ext uri="{BB962C8B-B14F-4D97-AF65-F5344CB8AC3E}">
        <p14:creationId xmlns:p14="http://schemas.microsoft.com/office/powerpoint/2010/main" val="27127763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Jerry</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choose the right test equipment. Use the following criteria when choosing a gas flow analyzer:</a:t>
            </a:r>
          </a:p>
          <a:p>
            <a:pPr marL="742950" marR="0" lvl="1" indent="-285750" algn="l" defTabSz="457200" rtl="0" eaLnBrk="1" fontAlgn="auto" latinLnBrk="0" hangingPunct="1">
              <a:lnSpc>
                <a:spcPct val="100000"/>
              </a:lnSpc>
              <a:spcBef>
                <a:spcPct val="20000"/>
              </a:spcBef>
              <a:spcAft>
                <a:spcPts val="0"/>
              </a:spcAft>
              <a:buClr>
                <a:srgbClr val="FFC61E"/>
              </a:buClr>
              <a:buSzTx/>
              <a:buFont typeface="Arial"/>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Can it test all parameters required by the manufacturer?</a:t>
            </a:r>
          </a:p>
          <a:p>
            <a:pPr marL="742950" marR="0" lvl="1" indent="-285750" algn="l" defTabSz="457200" rtl="0" eaLnBrk="1" fontAlgn="auto" latinLnBrk="0" hangingPunct="1">
              <a:lnSpc>
                <a:spcPct val="100000"/>
              </a:lnSpc>
              <a:spcBef>
                <a:spcPct val="20000"/>
              </a:spcBef>
              <a:spcAft>
                <a:spcPts val="0"/>
              </a:spcAft>
              <a:buClr>
                <a:srgbClr val="FFC61E"/>
              </a:buClr>
              <a:buSzTx/>
              <a:buFont typeface="Arial"/>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Is it easy to use (and learn)?</a:t>
            </a:r>
          </a:p>
          <a:p>
            <a:pPr marL="742950" marR="0" lvl="1" indent="-285750" algn="l" defTabSz="457200" rtl="0" eaLnBrk="1" fontAlgn="auto" latinLnBrk="0" hangingPunct="1">
              <a:lnSpc>
                <a:spcPct val="100000"/>
              </a:lnSpc>
              <a:spcBef>
                <a:spcPct val="20000"/>
              </a:spcBef>
              <a:spcAft>
                <a:spcPts val="0"/>
              </a:spcAft>
              <a:buClr>
                <a:srgbClr val="FFC61E"/>
              </a:buClr>
              <a:buSzTx/>
              <a:buFont typeface="Arial"/>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Does it have the ability to store data for easy retrieval/reporting?</a:t>
            </a:r>
          </a:p>
          <a:p>
            <a:pPr marL="742950" marR="0" lvl="1" indent="-285750" algn="l" defTabSz="457200" rtl="0" eaLnBrk="1" fontAlgn="auto" latinLnBrk="0" hangingPunct="1">
              <a:lnSpc>
                <a:spcPct val="100000"/>
              </a:lnSpc>
              <a:spcBef>
                <a:spcPct val="20000"/>
              </a:spcBef>
              <a:spcAft>
                <a:spcPts val="0"/>
              </a:spcAft>
              <a:buClr>
                <a:srgbClr val="FFC61E"/>
              </a:buClr>
              <a:buSzTx/>
              <a:buFont typeface="Arial"/>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Can it be automated?</a:t>
            </a:r>
          </a:p>
          <a:p>
            <a:pPr marL="742950" marR="0" lvl="1" indent="-285750" algn="l" defTabSz="457200" rtl="0" eaLnBrk="1" fontAlgn="auto" latinLnBrk="0" hangingPunct="1">
              <a:lnSpc>
                <a:spcPct val="100000"/>
              </a:lnSpc>
              <a:spcBef>
                <a:spcPct val="20000"/>
              </a:spcBef>
              <a:spcAft>
                <a:spcPts val="0"/>
              </a:spcAft>
              <a:buClr>
                <a:srgbClr val="FFC61E"/>
              </a:buClr>
              <a:buSzTx/>
              <a:buFont typeface="Arial"/>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Can it be transported?</a:t>
            </a:r>
          </a:p>
          <a:p>
            <a:pPr marL="742950" marR="0" lvl="1" indent="-285750" algn="l" defTabSz="457200" rtl="0" eaLnBrk="1" fontAlgn="auto" latinLnBrk="0" hangingPunct="1">
              <a:lnSpc>
                <a:spcPct val="100000"/>
              </a:lnSpc>
              <a:spcBef>
                <a:spcPct val="20000"/>
              </a:spcBef>
              <a:spcAft>
                <a:spcPts val="0"/>
              </a:spcAft>
              <a:buClr>
                <a:srgbClr val="FFC61E"/>
              </a:buClr>
              <a:buSzTx/>
              <a:buFont typeface="Arial"/>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What is the return-on-investment?</a:t>
            </a:r>
          </a:p>
          <a:p>
            <a:pPr marL="0" marR="0" lvl="0" indent="0" algn="l" defTabSz="457200" rtl="0" eaLnBrk="1" fontAlgn="auto" latinLnBrk="0" hangingPunct="1">
              <a:lnSpc>
                <a:spcPct val="100000"/>
              </a:lnSpc>
              <a:spcBef>
                <a:spcPct val="20000"/>
              </a:spcBef>
              <a:spcAft>
                <a:spcPts val="0"/>
              </a:spcAft>
              <a:buClr>
                <a:srgbClr val="FFC61E"/>
              </a:buClr>
              <a:buSzTx/>
              <a:buFont typeface="Arial"/>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Also, think about what other medical gas flow testing needs your equipment could fulfill. </a:t>
            </a:r>
            <a:endParaRPr lang="en-US" dirty="0">
              <a:latin typeface="Proxima Nova Lt" panose="020B0604020202020204" charset="0"/>
            </a:endParaRPr>
          </a:p>
        </p:txBody>
      </p:sp>
      <p:sp>
        <p:nvSpPr>
          <p:cNvPr id="4" name="Slide Number Placeholder 3"/>
          <p:cNvSpPr>
            <a:spLocks noGrp="1"/>
          </p:cNvSpPr>
          <p:nvPr>
            <p:ph type="sldNum" sz="quarter" idx="5"/>
          </p:nvPr>
        </p:nvSpPr>
        <p:spPr/>
        <p:txBody>
          <a:bodyPr/>
          <a:lstStyle/>
          <a:p>
            <a:fld id="{E16195D1-5022-40C0-90A2-12F64CFBED6D}" type="slidenum">
              <a:rPr lang="en-GB" smtClean="0"/>
              <a:t>18</a:t>
            </a:fld>
            <a:endParaRPr lang="en-GB"/>
          </a:p>
        </p:txBody>
      </p:sp>
    </p:spTree>
    <p:extLst>
      <p:ext uri="{BB962C8B-B14F-4D97-AF65-F5344CB8AC3E}">
        <p14:creationId xmlns:p14="http://schemas.microsoft.com/office/powerpoint/2010/main" val="3404091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Jerry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The ventilator and air supply are covered by the ventilator tester/gas flow analyzer, but there is more to the story! There is also power supply which will require an electrical safety test, most likely a patient monitor, an infusion pump and of course the patient that will be absent during the test so you will need a test lung.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The majority of ventilators are powered electrically. </a:t>
            </a:r>
            <a:r>
              <a:rPr lang="en-US" sz="1200" dirty="0"/>
              <a:t>While there are some pneumatic powered ventilators, the majority are powered by mains or battery </a:t>
            </a:r>
            <a:r>
              <a:rPr lang="en-US" sz="1200" b="1" dirty="0"/>
              <a:t>and require electrical safety testing</a:t>
            </a:r>
            <a:r>
              <a:rPr lang="en-U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endParaRPr lang="en-US" dirty="0">
              <a:latin typeface="Proxima Nova Lt" panose="020B0604020202020204" charset="0"/>
            </a:endParaRPr>
          </a:p>
        </p:txBody>
      </p:sp>
      <p:sp>
        <p:nvSpPr>
          <p:cNvPr id="4" name="Slide Number Placeholder 3"/>
          <p:cNvSpPr>
            <a:spLocks noGrp="1"/>
          </p:cNvSpPr>
          <p:nvPr>
            <p:ph type="sldNum" sz="quarter" idx="5"/>
          </p:nvPr>
        </p:nvSpPr>
        <p:spPr/>
        <p:txBody>
          <a:bodyPr/>
          <a:lstStyle/>
          <a:p>
            <a:fld id="{E16195D1-5022-40C0-90A2-12F64CFBED6D}" type="slidenum">
              <a:rPr lang="en-GB" smtClean="0"/>
              <a:t>19</a:t>
            </a:fld>
            <a:endParaRPr lang="en-GB"/>
          </a:p>
        </p:txBody>
      </p:sp>
    </p:spTree>
    <p:extLst>
      <p:ext uri="{BB962C8B-B14F-4D97-AF65-F5344CB8AC3E}">
        <p14:creationId xmlns:p14="http://schemas.microsoft.com/office/powerpoint/2010/main" val="2200163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Jerry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You need to document and standardize on test equipment. As stated, you’ll need a gas flow analyzer, test lung, patient simulator and infusion pump analyzer to perform complete testing of ICU equipment.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We have a webinar on the importance and use of each of these pieces of equipment, so look at our webinar library to learn more.</a:t>
            </a:r>
          </a:p>
        </p:txBody>
      </p:sp>
      <p:sp>
        <p:nvSpPr>
          <p:cNvPr id="4" name="Slide Number Placeholder 3"/>
          <p:cNvSpPr>
            <a:spLocks noGrp="1"/>
          </p:cNvSpPr>
          <p:nvPr>
            <p:ph type="sldNum" sz="quarter" idx="5"/>
          </p:nvPr>
        </p:nvSpPr>
        <p:spPr/>
        <p:txBody>
          <a:bodyPr/>
          <a:lstStyle/>
          <a:p>
            <a:fld id="{E16195D1-5022-40C0-90A2-12F64CFBED6D}" type="slidenum">
              <a:rPr lang="en-GB" smtClean="0"/>
              <a:t>20</a:t>
            </a:fld>
            <a:endParaRPr lang="en-GB"/>
          </a:p>
        </p:txBody>
      </p:sp>
    </p:spTree>
    <p:extLst>
      <p:ext uri="{BB962C8B-B14F-4D97-AF65-F5344CB8AC3E}">
        <p14:creationId xmlns:p14="http://schemas.microsoft.com/office/powerpoint/2010/main" val="1449574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Jerry</a:t>
            </a:r>
          </a:p>
          <a:p>
            <a:pPr marL="0" indent="0">
              <a:spcBef>
                <a:spcPts val="0"/>
              </a:spcBef>
              <a:spcAft>
                <a:spcPts val="600"/>
              </a:spcAft>
              <a:buClr>
                <a:srgbClr val="FFC61E"/>
              </a:buClr>
              <a:buFont typeface="Wingdings" panose="05000000000000000000" pitchFamily="2" charset="2"/>
              <a:buNone/>
            </a:pPr>
            <a:endParaRPr lang="en-US" sz="1200" dirty="0">
              <a:latin typeface="Arial" panose="020B0604020202020204" pitchFamily="34" charset="0"/>
              <a:cs typeface="Arial" panose="020B0604020202020204" pitchFamily="34" charset="0"/>
            </a:endParaRPr>
          </a:p>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When testing ventilators, there are quite a few connections that need to be made and changed throughout the procedure. </a:t>
            </a:r>
          </a:p>
          <a:p>
            <a:pPr marL="0" indent="0">
              <a:spcBef>
                <a:spcPts val="0"/>
              </a:spcBef>
              <a:spcAft>
                <a:spcPts val="600"/>
              </a:spcAft>
              <a:buClr>
                <a:srgbClr val="FFC61E"/>
              </a:buClr>
              <a:buFont typeface="Wingdings" panose="05000000000000000000" pitchFamily="2" charset="2"/>
              <a:buNone/>
            </a:pPr>
            <a:endParaRPr lang="en-US" sz="1200" dirty="0">
              <a:latin typeface="Arial" panose="020B0604020202020204" pitchFamily="34" charset="0"/>
              <a:cs typeface="Arial" panose="020B0604020202020204" pitchFamily="34" charset="0"/>
            </a:endParaRPr>
          </a:p>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These can include which adapter to use (15/22 mm), </a:t>
            </a:r>
          </a:p>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where to place a filter (to extend the life of your analyzer), </a:t>
            </a:r>
          </a:p>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Where to connect the tubing (to which side of the analyzer),</a:t>
            </a:r>
          </a:p>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Where and when to use a test lung,</a:t>
            </a:r>
          </a:p>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When to connect to particular ports on the gas flow analyzer (High flow, Low flow, Ultra low flow, Pressure / DISS),</a:t>
            </a:r>
          </a:p>
          <a:p>
            <a:pPr marL="0" indent="0">
              <a:spcBef>
                <a:spcPts val="0"/>
              </a:spcBef>
              <a:spcAft>
                <a:spcPts val="600"/>
              </a:spcAft>
              <a:buClr>
                <a:srgbClr val="FFC61E"/>
              </a:buClr>
              <a:buFont typeface="Wingdings" panose="05000000000000000000" pitchFamily="2" charset="2"/>
              <a:buNone/>
            </a:pPr>
            <a:endParaRPr lang="en-US" sz="1200" dirty="0">
              <a:latin typeface="Arial" panose="020B0604020202020204" pitchFamily="34" charset="0"/>
              <a:cs typeface="Arial" panose="020B0604020202020204" pitchFamily="34" charset="0"/>
            </a:endParaRPr>
          </a:p>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It is important to know when, where and how to make these connections.</a:t>
            </a:r>
          </a:p>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Your procedure should tell you these aspects of the test, but it is much easier if there are photos to help guide you. </a:t>
            </a:r>
          </a:p>
          <a:p>
            <a:pPr marL="0" indent="0">
              <a:spcBef>
                <a:spcPts val="0"/>
              </a:spcBef>
              <a:spcAft>
                <a:spcPts val="600"/>
              </a:spcAft>
              <a:buClr>
                <a:srgbClr val="FFC61E"/>
              </a:buClr>
              <a:buFont typeface="Wingdings" panose="05000000000000000000" pitchFamily="2" charset="2"/>
              <a:buNone/>
            </a:pPr>
            <a:r>
              <a:rPr lang="en-US" sz="1200" dirty="0">
                <a:latin typeface="Arial" panose="020B0604020202020204" pitchFamily="34" charset="0"/>
                <a:cs typeface="Arial" panose="020B0604020202020204" pitchFamily="34" charset="0"/>
              </a:rPr>
              <a:t>Workflow automation software can help you ensure that the proper connections are made at the proper time to ensure the best results. </a:t>
            </a:r>
          </a:p>
        </p:txBody>
      </p:sp>
      <p:sp>
        <p:nvSpPr>
          <p:cNvPr id="4" name="Slide Number Placeholder 3"/>
          <p:cNvSpPr>
            <a:spLocks noGrp="1"/>
          </p:cNvSpPr>
          <p:nvPr>
            <p:ph type="sldNum" sz="quarter" idx="5"/>
          </p:nvPr>
        </p:nvSpPr>
        <p:spPr/>
        <p:txBody>
          <a:bodyPr/>
          <a:lstStyle/>
          <a:p>
            <a:fld id="{E16195D1-5022-40C0-90A2-12F64CFBED6D}" type="slidenum">
              <a:rPr lang="en-GB" smtClean="0"/>
              <a:t>21</a:t>
            </a:fld>
            <a:endParaRPr lang="en-GB"/>
          </a:p>
        </p:txBody>
      </p:sp>
    </p:spTree>
    <p:extLst>
      <p:ext uri="{BB962C8B-B14F-4D97-AF65-F5344CB8AC3E}">
        <p14:creationId xmlns:p14="http://schemas.microsoft.com/office/powerpoint/2010/main" val="1797957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Jerry</a:t>
            </a:r>
          </a:p>
          <a:p>
            <a:endParaRPr lang="en-US" dirty="0"/>
          </a:p>
          <a:p>
            <a:r>
              <a:rPr lang="en-US" dirty="0"/>
              <a:t>Some testers will do compensation calculations for you (VT), some won’t so you will have to do math yourself</a:t>
            </a:r>
          </a:p>
          <a:p>
            <a:r>
              <a:rPr lang="en-US" dirty="0"/>
              <a:t>17025 we will give you the data on how it was calibrated, not just a calibrated unit (for added traceability and confidence that you are within spec). </a:t>
            </a:r>
          </a:p>
          <a:p>
            <a:r>
              <a:rPr lang="en-US" dirty="0"/>
              <a:t>For best results and more confidence and traceability in your results look for 17025 </a:t>
            </a:r>
          </a:p>
          <a:p>
            <a:r>
              <a:rPr lang="en-US" dirty="0"/>
              <a:t>If you warm your sensor, you’ll get the best results (test tool). </a:t>
            </a:r>
          </a:p>
          <a:p>
            <a:r>
              <a:rPr lang="en-US" dirty="0"/>
              <a:t>VT doesn’t need a warm-up, VT+ needs it</a:t>
            </a:r>
          </a:p>
          <a:p>
            <a:endParaRPr lang="en-US" dirty="0">
              <a:latin typeface="Proxima Nova Lt" panose="020B0604020202020204" charset="0"/>
            </a:endParaRPr>
          </a:p>
        </p:txBody>
      </p:sp>
      <p:sp>
        <p:nvSpPr>
          <p:cNvPr id="4" name="Slide Number Placeholder 3"/>
          <p:cNvSpPr>
            <a:spLocks noGrp="1"/>
          </p:cNvSpPr>
          <p:nvPr>
            <p:ph type="sldNum" sz="quarter" idx="5"/>
          </p:nvPr>
        </p:nvSpPr>
        <p:spPr/>
        <p:txBody>
          <a:bodyPr/>
          <a:lstStyle/>
          <a:p>
            <a:fld id="{E16195D1-5022-40C0-90A2-12F64CFBED6D}" type="slidenum">
              <a:rPr lang="en-GB" smtClean="0"/>
              <a:t>22</a:t>
            </a:fld>
            <a:endParaRPr lang="en-GB"/>
          </a:p>
        </p:txBody>
      </p:sp>
    </p:spTree>
    <p:extLst>
      <p:ext uri="{BB962C8B-B14F-4D97-AF65-F5344CB8AC3E}">
        <p14:creationId xmlns:p14="http://schemas.microsoft.com/office/powerpoint/2010/main" val="1601453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aseline="0" dirty="0">
                <a:latin typeface="Arial" panose="020B0604020202020204" pitchFamily="34" charset="0"/>
                <a:cs typeface="Arial" panose="020B0604020202020204" pitchFamily="34" charset="0"/>
              </a:rPr>
              <a:t>Jerry</a:t>
            </a:r>
          </a:p>
          <a:p>
            <a:endParaRPr lang="en-US" sz="1600" baseline="0" dirty="0">
              <a:latin typeface="Arial" panose="020B0604020202020204" pitchFamily="34" charset="0"/>
              <a:cs typeface="Arial" panose="020B0604020202020204" pitchFamily="34" charset="0"/>
            </a:endParaRPr>
          </a:p>
          <a:p>
            <a:r>
              <a:rPr lang="en-US" sz="1600" baseline="0" dirty="0">
                <a:latin typeface="Arial" panose="020B0604020202020204" pitchFamily="34" charset="0"/>
                <a:cs typeface="Arial" panose="020B0604020202020204" pitchFamily="34" charset="0"/>
              </a:rPr>
              <a:t>Document your results electronically and use workflow automation if you want to avoid common errors and reduce risk in your shop. What can this avoid?</a:t>
            </a:r>
          </a:p>
          <a:p>
            <a:r>
              <a:rPr lang="en-US" sz="1100" dirty="0">
                <a:latin typeface="Arial" panose="020B0604020202020204" pitchFamily="34" charset="0"/>
                <a:cs typeface="Arial" panose="020B0604020202020204" pitchFamily="34" charset="0"/>
              </a:rPr>
              <a:t>Misplaced records, Legibility problems, Skipped tests, Accidental errors, Filing efforts, all adding to lots of lost time and productivity</a:t>
            </a:r>
          </a:p>
          <a:p>
            <a:pPr marL="0" indent="0">
              <a:spcBef>
                <a:spcPts val="600"/>
              </a:spcBef>
              <a:spcAft>
                <a:spcPts val="600"/>
              </a:spcAft>
              <a:buClr>
                <a:srgbClr val="FFC61E"/>
              </a:buClr>
              <a:buFont typeface="Wingdings" panose="05000000000000000000" pitchFamily="2" charset="2"/>
              <a:buNone/>
            </a:pPr>
            <a:r>
              <a:rPr lang="en-US" sz="1100" dirty="0">
                <a:latin typeface="Arial" panose="020B0604020202020204" pitchFamily="34" charset="0"/>
                <a:cs typeface="Arial" panose="020B0604020202020204" pitchFamily="34" charset="0"/>
              </a:rPr>
              <a:t>There are different ways of going about this – onboard automation and software automation. </a:t>
            </a:r>
            <a:r>
              <a:rPr lang="en-US" sz="1200" dirty="0">
                <a:latin typeface="Arial" panose="020B0604020202020204" pitchFamily="34" charset="0"/>
                <a:cs typeface="Arial" panose="020B0604020202020204" pitchFamily="34" charset="0"/>
              </a:rPr>
              <a:t>Use a gas flow analyzer with built-in data storage to record your results as you test. Better yet, choose a gas flow analyzer that interacts with an electronic testing work flow to configure the test instrument to be used and automatically collect the measurements. These measurements can be automatically compared with pre-determined test limits for quick pass/fail results</a:t>
            </a:r>
          </a:p>
          <a:p>
            <a:endParaRPr lang="en-US" dirty="0">
              <a:latin typeface="Proxima Nova Lt" panose="020B0604020202020204" charset="0"/>
            </a:endParaRPr>
          </a:p>
          <a:p>
            <a:r>
              <a:rPr lang="en-US" dirty="0">
                <a:latin typeface="Arial" panose="020B0604020202020204" pitchFamily="34" charset="0"/>
                <a:cs typeface="Arial" panose="020B0604020202020204" pitchFamily="34" charset="0"/>
              </a:rPr>
              <a:t>Please make sure that you’re are archiving your data. The best place to store this data is in a CMMS system. There are many available and they allow for traceability back to your test results, equipment, any number of things. This is invaluable in the event of an audit and an added way to add confidence to your compliance efforts. Nothing to lose, misplace or have to spend hours searching for. </a:t>
            </a:r>
          </a:p>
          <a:p>
            <a:r>
              <a:rPr lang="en-US" dirty="0">
                <a:latin typeface="Arial" panose="020B0604020202020204" pitchFamily="34" charset="0"/>
                <a:cs typeface="Arial" panose="020B0604020202020204" pitchFamily="34" charset="0"/>
              </a:rPr>
              <a:t>Also, having your data digitally stored is another way that you can track data to see how it is trending over time – increasing uptime and saving you time and money.</a:t>
            </a:r>
          </a:p>
          <a:p>
            <a:endParaRPr lang="en-US" dirty="0">
              <a:latin typeface="Proxima Nova Lt"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don’t use SW) Use a gas flow analyzer with built-in data storage or, better yet, interacts with an electronic work flow to configure the test instrument to be used and automatically collect the measurements made. Be sure that these measurements can be automatically compared with pre-determined testing limits for objective pass/fail results</a:t>
            </a:r>
          </a:p>
          <a:p>
            <a:endParaRPr lang="en-US" dirty="0">
              <a:latin typeface="Proxima Nova Lt" panose="020B0604020202020204" charset="0"/>
            </a:endParaRPr>
          </a:p>
        </p:txBody>
      </p:sp>
      <p:sp>
        <p:nvSpPr>
          <p:cNvPr id="4" name="Slide Number Placeholder 3"/>
          <p:cNvSpPr>
            <a:spLocks noGrp="1"/>
          </p:cNvSpPr>
          <p:nvPr>
            <p:ph type="sldNum" sz="quarter" idx="5"/>
          </p:nvPr>
        </p:nvSpPr>
        <p:spPr/>
        <p:txBody>
          <a:bodyPr/>
          <a:lstStyle/>
          <a:p>
            <a:fld id="{E16195D1-5022-40C0-90A2-12F64CFBED6D}" type="slidenum">
              <a:rPr lang="en-GB" smtClean="0"/>
              <a:t>23</a:t>
            </a:fld>
            <a:endParaRPr lang="en-GB"/>
          </a:p>
        </p:txBody>
      </p:sp>
    </p:spTree>
    <p:extLst>
      <p:ext uri="{BB962C8B-B14F-4D97-AF65-F5344CB8AC3E}">
        <p14:creationId xmlns:p14="http://schemas.microsoft.com/office/powerpoint/2010/main" val="29752514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dirty="0">
                <a:highlight>
                  <a:srgbClr val="00FF00"/>
                </a:highlight>
              </a:rPr>
              <a:t>Mike</a:t>
            </a:r>
          </a:p>
          <a:p>
            <a:pPr marL="0" indent="0">
              <a:buFont typeface="+mj-lt"/>
              <a:buNone/>
            </a:pPr>
            <a:endParaRPr lang="en-US" dirty="0">
              <a:highlight>
                <a:srgbClr val="00FF00"/>
              </a:highlight>
            </a:endParaRPr>
          </a:p>
          <a:p>
            <a:pPr marL="0" indent="0">
              <a:buFont typeface="+mj-lt"/>
              <a:buNone/>
            </a:pPr>
            <a:r>
              <a:rPr lang="en-US" dirty="0">
                <a:highlight>
                  <a:srgbClr val="00FF00"/>
                </a:highlight>
              </a:rPr>
              <a:t>COVID is still prevalent in 2021, so it is important to protect your patients through protecting your test equipment and yourself. </a:t>
            </a:r>
          </a:p>
          <a:p>
            <a:pPr marL="0" indent="0">
              <a:buFont typeface="+mj-lt"/>
              <a:buNone/>
            </a:pPr>
            <a:endParaRPr lang="en-US" dirty="0">
              <a:highlight>
                <a:srgbClr val="00FF00"/>
              </a:highlight>
            </a:endParaRPr>
          </a:p>
          <a:p>
            <a:pPr marL="0" indent="0">
              <a:buFont typeface="+mj-lt"/>
              <a:buNone/>
            </a:pPr>
            <a:r>
              <a:rPr lang="en-US" dirty="0">
                <a:highlight>
                  <a:srgbClr val="00FF00"/>
                </a:highlight>
              </a:rPr>
              <a:t>Here are a few hints that we can provide to help you do just that:</a:t>
            </a:r>
          </a:p>
          <a:p>
            <a:pPr marL="457200" indent="-457200">
              <a:buFont typeface="+mj-lt"/>
              <a:buAutoNum type="arabicPeriod"/>
            </a:pPr>
            <a:r>
              <a:rPr lang="en-US" dirty="0">
                <a:highlight>
                  <a:srgbClr val="00FF00"/>
                </a:highlight>
              </a:rPr>
              <a:t>Use anti-bacterial/anti-microbial filters – prevent PB&amp;J from entering your analyzer, extend life of sensor, use on both sides of the analyzer for </a:t>
            </a:r>
            <a:r>
              <a:rPr lang="en-US" dirty="0" err="1">
                <a:highlight>
                  <a:srgbClr val="00FF00"/>
                </a:highlight>
              </a:rPr>
              <a:t>uni</a:t>
            </a:r>
            <a:r>
              <a:rPr lang="en-US" dirty="0">
                <a:highlight>
                  <a:srgbClr val="00FF00"/>
                </a:highlight>
              </a:rPr>
              <a:t>-directional flow</a:t>
            </a:r>
          </a:p>
          <a:p>
            <a:pPr marL="457200" indent="-457200">
              <a:buFont typeface="+mj-lt"/>
              <a:buAutoNum type="arabicPeriod"/>
            </a:pPr>
            <a:r>
              <a:rPr lang="en-US" dirty="0">
                <a:highlight>
                  <a:srgbClr val="00FF00"/>
                </a:highlight>
              </a:rPr>
              <a:t>Protect yourself – use rubber gloves, VT screen able to be used with a rubber glove; This is just our recommendation due to COVID. </a:t>
            </a:r>
          </a:p>
          <a:p>
            <a:pPr marL="457200" indent="-457200">
              <a:buFont typeface="+mj-lt"/>
              <a:buAutoNum type="arabicPeriod"/>
            </a:pPr>
            <a:r>
              <a:rPr lang="en-US" dirty="0">
                <a:highlight>
                  <a:srgbClr val="00FF00"/>
                </a:highlight>
              </a:rPr>
              <a:t>Carry less equipment into the patient room – less to disinfect, less to de-contaminate – use multi-parameter test equipment</a:t>
            </a:r>
          </a:p>
          <a:p>
            <a:pPr marL="457200" indent="-457200">
              <a:buFont typeface="+mj-lt"/>
              <a:buAutoNum type="arabicPeriod"/>
            </a:pPr>
            <a:r>
              <a:rPr lang="en-US" dirty="0">
                <a:highlight>
                  <a:srgbClr val="00FF00"/>
                </a:highlight>
              </a:rPr>
              <a:t>Paperless documentation – paper is absorbent, a computer/PC/tablet is easier to clean and doesn’t absorb &amp; pass on viruses/bacteria</a:t>
            </a:r>
          </a:p>
          <a:p>
            <a:endParaRPr lang="en-US" dirty="0">
              <a:latin typeface="Proxima Nova Lt" panose="020B0604020202020204" charset="0"/>
            </a:endParaRPr>
          </a:p>
          <a:p>
            <a:r>
              <a:rPr lang="en-US" dirty="0">
                <a:latin typeface="Proxima Nova Lt" panose="020B0604020202020204" charset="0"/>
              </a:rPr>
              <a:t>Please visit the link on this page to watch videos and learn more about what you can do. </a:t>
            </a:r>
          </a:p>
        </p:txBody>
      </p:sp>
      <p:sp>
        <p:nvSpPr>
          <p:cNvPr id="4" name="Slide Number Placeholder 3"/>
          <p:cNvSpPr>
            <a:spLocks noGrp="1"/>
          </p:cNvSpPr>
          <p:nvPr>
            <p:ph type="sldNum" sz="quarter" idx="5"/>
          </p:nvPr>
        </p:nvSpPr>
        <p:spPr/>
        <p:txBody>
          <a:bodyPr/>
          <a:lstStyle/>
          <a:p>
            <a:fld id="{E16195D1-5022-40C0-90A2-12F64CFBED6D}" type="slidenum">
              <a:rPr lang="en-GB" smtClean="0"/>
              <a:t>24</a:t>
            </a:fld>
            <a:endParaRPr lang="en-GB"/>
          </a:p>
        </p:txBody>
      </p:sp>
    </p:spTree>
    <p:extLst>
      <p:ext uri="{BB962C8B-B14F-4D97-AF65-F5344CB8AC3E}">
        <p14:creationId xmlns:p14="http://schemas.microsoft.com/office/powerpoint/2010/main" val="38586428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roxima Nova Lt" panose="020B0604020202020204" charset="0"/>
              </a:rPr>
              <a:t>Lindsay</a:t>
            </a:r>
          </a:p>
        </p:txBody>
      </p:sp>
      <p:sp>
        <p:nvSpPr>
          <p:cNvPr id="4" name="Slide Number Placeholder 3"/>
          <p:cNvSpPr>
            <a:spLocks noGrp="1"/>
          </p:cNvSpPr>
          <p:nvPr>
            <p:ph type="sldNum" sz="quarter" idx="5"/>
          </p:nvPr>
        </p:nvSpPr>
        <p:spPr/>
        <p:txBody>
          <a:bodyPr/>
          <a:lstStyle/>
          <a:p>
            <a:fld id="{E16195D1-5022-40C0-90A2-12F64CFBED6D}" type="slidenum">
              <a:rPr lang="en-GB" smtClean="0"/>
              <a:t>25</a:t>
            </a:fld>
            <a:endParaRPr lang="en-GB"/>
          </a:p>
        </p:txBody>
      </p:sp>
    </p:spTree>
    <p:extLst>
      <p:ext uri="{BB962C8B-B14F-4D97-AF65-F5344CB8AC3E}">
        <p14:creationId xmlns:p14="http://schemas.microsoft.com/office/powerpoint/2010/main" val="1157002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24">
            <a:extLst>
              <a:ext uri="{FF2B5EF4-FFF2-40B4-BE49-F238E27FC236}">
                <a16:creationId xmlns:a16="http://schemas.microsoft.com/office/drawing/2014/main" id="{A8FB5090-EB54-497A-88BB-76175D6E5042}"/>
              </a:ext>
            </a:extLst>
          </p:cNvPr>
          <p:cNvSpPr>
            <a:spLocks noGrp="1"/>
          </p:cNvSpPr>
          <p:nvPr>
            <p:ph type="title" hasCustomPrompt="1"/>
          </p:nvPr>
        </p:nvSpPr>
        <p:spPr>
          <a:xfrm>
            <a:off x="962700" y="679581"/>
            <a:ext cx="10116888" cy="701731"/>
          </a:xfrm>
          <a:prstGeom prst="rect">
            <a:avLst/>
          </a:prstGeom>
          <a:noFill/>
        </p:spPr>
        <p:txBody>
          <a:bodyPr wrap="square" rtlCol="0" anchor="ctr">
            <a:spAutoFit/>
          </a:bodyPr>
          <a:lstStyle>
            <a:lvl1pPr>
              <a:defRPr lang="en-US" spc="300" dirty="0">
                <a:solidFill>
                  <a:srgbClr val="FDB825"/>
                </a:solidFill>
                <a:latin typeface="+mn-lt"/>
                <a:ea typeface="Proxima Nova Lt" panose="02000000000000000000" pitchFamily="2" charset="0"/>
                <a:cs typeface="+mn-cs"/>
              </a:defRPr>
            </a:lvl1pPr>
          </a:lstStyle>
          <a:p>
            <a:pPr marL="0" lvl="0" algn="ctr"/>
            <a:r>
              <a:rPr lang="en-US" dirty="0"/>
              <a:t>Heading</a:t>
            </a:r>
          </a:p>
        </p:txBody>
      </p:sp>
      <p:sp>
        <p:nvSpPr>
          <p:cNvPr id="5" name="Text Placeholder 4">
            <a:extLst>
              <a:ext uri="{FF2B5EF4-FFF2-40B4-BE49-F238E27FC236}">
                <a16:creationId xmlns:a16="http://schemas.microsoft.com/office/drawing/2014/main" id="{5D20427D-EB4C-4055-BBCB-766DDAE04ED0}"/>
              </a:ext>
            </a:extLst>
          </p:cNvPr>
          <p:cNvSpPr>
            <a:spLocks noGrp="1"/>
          </p:cNvSpPr>
          <p:nvPr>
            <p:ph type="body" sz="quarter" idx="10" hasCustomPrompt="1"/>
          </p:nvPr>
        </p:nvSpPr>
        <p:spPr>
          <a:xfrm>
            <a:off x="962025" y="1353612"/>
            <a:ext cx="10117138" cy="535009"/>
          </a:xfrm>
          <a:prstGeom prst="rect">
            <a:avLst/>
          </a:prstGeom>
        </p:spPr>
        <p:txBody>
          <a:bodyPr/>
          <a:lstStyle>
            <a:lvl1pPr marL="0" indent="0" algn="ctr">
              <a:buNone/>
              <a:defRPr sz="2000">
                <a:solidFill>
                  <a:srgbClr val="4C525A"/>
                </a:solidFill>
                <a:latin typeface="Proxima Nova Semibold" panose="02000506030000020004" pitchFamily="50" charset="0"/>
              </a:defRPr>
            </a:lvl1pPr>
          </a:lstStyle>
          <a:p>
            <a:pPr lvl="0"/>
            <a:r>
              <a:rPr lang="en-US" dirty="0"/>
              <a:t>Subheading</a:t>
            </a:r>
          </a:p>
        </p:txBody>
      </p:sp>
      <p:sp>
        <p:nvSpPr>
          <p:cNvPr id="10" name="Content Placeholder 9">
            <a:extLst>
              <a:ext uri="{FF2B5EF4-FFF2-40B4-BE49-F238E27FC236}">
                <a16:creationId xmlns:a16="http://schemas.microsoft.com/office/drawing/2014/main" id="{293D962A-83C8-4032-9382-F56D2706D447}"/>
              </a:ext>
            </a:extLst>
          </p:cNvPr>
          <p:cNvSpPr>
            <a:spLocks noGrp="1"/>
          </p:cNvSpPr>
          <p:nvPr>
            <p:ph sz="quarter" idx="11"/>
          </p:nvPr>
        </p:nvSpPr>
        <p:spPr>
          <a:xfrm>
            <a:off x="962025" y="1889125"/>
            <a:ext cx="10117138" cy="4260850"/>
          </a:xfrm>
          <a:prstGeom prst="rect">
            <a:avLst/>
          </a:prstGeom>
        </p:spPr>
        <p:txBody>
          <a:bodyPr/>
          <a:lstStyle>
            <a:lvl1pPr>
              <a:buClr>
                <a:srgbClr val="FDB825"/>
              </a:buClr>
              <a:defRPr sz="1800">
                <a:solidFill>
                  <a:srgbClr val="6F7271"/>
                </a:solidFill>
              </a:defRPr>
            </a:lvl1pPr>
            <a:lvl2pPr>
              <a:buClr>
                <a:srgbClr val="FDB825"/>
              </a:buClr>
              <a:defRPr sz="1600">
                <a:solidFill>
                  <a:srgbClr val="6F7271"/>
                </a:solidFill>
              </a:defRPr>
            </a:lvl2pPr>
            <a:lvl3pPr>
              <a:buClr>
                <a:srgbClr val="FDB825"/>
              </a:buClr>
              <a:defRPr sz="1200">
                <a:solidFill>
                  <a:srgbClr val="6F7271"/>
                </a:solidFill>
              </a:defRPr>
            </a:lvl3pPr>
            <a:lvl4pPr>
              <a:buClr>
                <a:srgbClr val="FDB825"/>
              </a:buClr>
              <a:defRPr sz="1200">
                <a:solidFill>
                  <a:srgbClr val="6F7271"/>
                </a:solidFill>
              </a:defRPr>
            </a:lvl4pPr>
            <a:lvl5pPr>
              <a:buClr>
                <a:srgbClr val="FDB825"/>
              </a:buClr>
              <a:defRPr sz="1200">
                <a:solidFill>
                  <a:srgbClr val="6F727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43403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D20427D-EB4C-4055-BBCB-766DDAE04ED0}"/>
              </a:ext>
            </a:extLst>
          </p:cNvPr>
          <p:cNvSpPr>
            <a:spLocks noGrp="1"/>
          </p:cNvSpPr>
          <p:nvPr>
            <p:ph type="body" sz="quarter" idx="10" hasCustomPrompt="1"/>
          </p:nvPr>
        </p:nvSpPr>
        <p:spPr>
          <a:xfrm>
            <a:off x="962025" y="1495514"/>
            <a:ext cx="4797840" cy="393107"/>
          </a:xfrm>
          <a:prstGeom prst="rect">
            <a:avLst/>
          </a:prstGeom>
        </p:spPr>
        <p:txBody>
          <a:bodyPr lIns="0"/>
          <a:lstStyle>
            <a:lvl1pPr marL="0" indent="0" algn="l">
              <a:buNone/>
              <a:defRPr sz="2000">
                <a:latin typeface="Proxima Nova Semibold" panose="02000506030000020004" pitchFamily="50" charset="0"/>
              </a:defRPr>
            </a:lvl1pPr>
          </a:lstStyle>
          <a:p>
            <a:pPr lvl="0"/>
            <a:r>
              <a:rPr lang="en-US" dirty="0"/>
              <a:t>Subheading</a:t>
            </a:r>
          </a:p>
        </p:txBody>
      </p:sp>
      <p:sp>
        <p:nvSpPr>
          <p:cNvPr id="6" name="Text Placeholder 4">
            <a:extLst>
              <a:ext uri="{FF2B5EF4-FFF2-40B4-BE49-F238E27FC236}">
                <a16:creationId xmlns:a16="http://schemas.microsoft.com/office/drawing/2014/main" id="{F5915A51-B985-492C-B0B7-F0BF64203026}"/>
              </a:ext>
            </a:extLst>
          </p:cNvPr>
          <p:cNvSpPr>
            <a:spLocks noGrp="1"/>
          </p:cNvSpPr>
          <p:nvPr>
            <p:ph type="body" sz="quarter" idx="12" hasCustomPrompt="1"/>
          </p:nvPr>
        </p:nvSpPr>
        <p:spPr>
          <a:xfrm>
            <a:off x="6281748" y="1495010"/>
            <a:ext cx="4797840" cy="393107"/>
          </a:xfrm>
          <a:prstGeom prst="rect">
            <a:avLst/>
          </a:prstGeom>
        </p:spPr>
        <p:txBody>
          <a:bodyPr lIns="0"/>
          <a:lstStyle>
            <a:lvl1pPr marL="0" indent="0" algn="l">
              <a:buNone/>
              <a:defRPr sz="2000">
                <a:solidFill>
                  <a:srgbClr val="4C525A"/>
                </a:solidFill>
                <a:latin typeface="Proxima Nova Semibold" panose="02000506030000020004" pitchFamily="50" charset="0"/>
              </a:defRPr>
            </a:lvl1pPr>
          </a:lstStyle>
          <a:p>
            <a:pPr lvl="0"/>
            <a:r>
              <a:rPr lang="en-US" dirty="0"/>
              <a:t>Subheading</a:t>
            </a:r>
          </a:p>
        </p:txBody>
      </p:sp>
      <p:sp>
        <p:nvSpPr>
          <p:cNvPr id="4" name="Content Placeholder 3">
            <a:extLst>
              <a:ext uri="{FF2B5EF4-FFF2-40B4-BE49-F238E27FC236}">
                <a16:creationId xmlns:a16="http://schemas.microsoft.com/office/drawing/2014/main" id="{AFB47911-BA7D-48BD-A4B7-4B2B4A4B6903}"/>
              </a:ext>
            </a:extLst>
          </p:cNvPr>
          <p:cNvSpPr>
            <a:spLocks noGrp="1"/>
          </p:cNvSpPr>
          <p:nvPr>
            <p:ph sz="quarter" idx="13"/>
          </p:nvPr>
        </p:nvSpPr>
        <p:spPr>
          <a:xfrm>
            <a:off x="961611" y="1887538"/>
            <a:ext cx="4797839" cy="4262437"/>
          </a:xfrm>
          <a:prstGeom prst="rect">
            <a:avLst/>
          </a:prstGeom>
        </p:spPr>
        <p:txBody>
          <a:bodyPr/>
          <a:lstStyle>
            <a:lvl1pPr>
              <a:buClr>
                <a:srgbClr val="FDB825"/>
              </a:buClr>
              <a:defRPr sz="1800">
                <a:solidFill>
                  <a:srgbClr val="6F7271"/>
                </a:solidFill>
              </a:defRPr>
            </a:lvl1pPr>
            <a:lvl2pPr>
              <a:buClr>
                <a:srgbClr val="FDB825"/>
              </a:buClr>
              <a:defRPr sz="1600">
                <a:solidFill>
                  <a:srgbClr val="6F7271"/>
                </a:solidFill>
              </a:defRPr>
            </a:lvl2pPr>
            <a:lvl3pPr>
              <a:buClr>
                <a:srgbClr val="FDB825"/>
              </a:buClr>
              <a:defRPr sz="1200">
                <a:solidFill>
                  <a:srgbClr val="6F7271"/>
                </a:solidFill>
              </a:defRPr>
            </a:lvl3pPr>
            <a:lvl4pPr>
              <a:buClr>
                <a:srgbClr val="FDB825"/>
              </a:buClr>
              <a:defRPr sz="1200">
                <a:solidFill>
                  <a:srgbClr val="6F7271"/>
                </a:solidFill>
              </a:defRPr>
            </a:lvl4pPr>
            <a:lvl5pPr>
              <a:buClr>
                <a:srgbClr val="FDB825"/>
              </a:buClr>
              <a:defRPr sz="1200">
                <a:solidFill>
                  <a:srgbClr val="6F727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8C9DDD60-7561-49C1-9690-A1CCE2646BE5}"/>
              </a:ext>
            </a:extLst>
          </p:cNvPr>
          <p:cNvSpPr>
            <a:spLocks noGrp="1"/>
          </p:cNvSpPr>
          <p:nvPr>
            <p:ph sz="quarter" idx="14"/>
          </p:nvPr>
        </p:nvSpPr>
        <p:spPr>
          <a:xfrm>
            <a:off x="6281749" y="1887538"/>
            <a:ext cx="4797839" cy="4262437"/>
          </a:xfrm>
          <a:prstGeom prst="rect">
            <a:avLst/>
          </a:prstGeom>
        </p:spPr>
        <p:txBody>
          <a:bodyPr/>
          <a:lstStyle>
            <a:lvl1pPr>
              <a:buClr>
                <a:srgbClr val="FDB825"/>
              </a:buClr>
              <a:defRPr sz="1800">
                <a:solidFill>
                  <a:srgbClr val="6F7271"/>
                </a:solidFill>
              </a:defRPr>
            </a:lvl1pPr>
            <a:lvl2pPr>
              <a:buClr>
                <a:srgbClr val="FDB825"/>
              </a:buClr>
              <a:defRPr sz="1600">
                <a:solidFill>
                  <a:srgbClr val="6F7271"/>
                </a:solidFill>
              </a:defRPr>
            </a:lvl2pPr>
            <a:lvl3pPr>
              <a:buClr>
                <a:srgbClr val="FDB825"/>
              </a:buClr>
              <a:defRPr sz="1200">
                <a:solidFill>
                  <a:srgbClr val="6F7271"/>
                </a:solidFill>
              </a:defRPr>
            </a:lvl3pPr>
            <a:lvl4pPr>
              <a:buClr>
                <a:srgbClr val="FDB825"/>
              </a:buClr>
              <a:defRPr sz="1200">
                <a:solidFill>
                  <a:srgbClr val="6F7271"/>
                </a:solidFill>
              </a:defRPr>
            </a:lvl4pPr>
            <a:lvl5pPr>
              <a:buClr>
                <a:srgbClr val="FDB825"/>
              </a:buClr>
              <a:defRPr sz="1200">
                <a:solidFill>
                  <a:srgbClr val="6F727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24">
            <a:extLst>
              <a:ext uri="{FF2B5EF4-FFF2-40B4-BE49-F238E27FC236}">
                <a16:creationId xmlns:a16="http://schemas.microsoft.com/office/drawing/2014/main" id="{91493CBB-25B4-416B-A35D-589BA6D88E74}"/>
              </a:ext>
            </a:extLst>
          </p:cNvPr>
          <p:cNvSpPr>
            <a:spLocks noGrp="1"/>
          </p:cNvSpPr>
          <p:nvPr>
            <p:ph type="title" hasCustomPrompt="1"/>
          </p:nvPr>
        </p:nvSpPr>
        <p:spPr>
          <a:xfrm>
            <a:off x="962700" y="679581"/>
            <a:ext cx="10116888" cy="701731"/>
          </a:xfrm>
          <a:prstGeom prst="rect">
            <a:avLst/>
          </a:prstGeom>
          <a:noFill/>
        </p:spPr>
        <p:txBody>
          <a:bodyPr wrap="square" rtlCol="0" anchor="ctr">
            <a:spAutoFit/>
          </a:bodyPr>
          <a:lstStyle>
            <a:lvl1pPr>
              <a:defRPr lang="en-US" spc="300" dirty="0">
                <a:solidFill>
                  <a:srgbClr val="FDB825"/>
                </a:solidFill>
                <a:latin typeface="+mn-lt"/>
                <a:ea typeface="Proxima Nova Lt" panose="02000000000000000000" pitchFamily="2" charset="0"/>
                <a:cs typeface="+mn-cs"/>
              </a:defRPr>
            </a:lvl1pPr>
          </a:lstStyle>
          <a:p>
            <a:pPr marL="0" lvl="0" algn="ctr"/>
            <a:r>
              <a:rPr lang="en-US" dirty="0"/>
              <a:t>Heading</a:t>
            </a:r>
          </a:p>
        </p:txBody>
      </p:sp>
    </p:spTree>
    <p:extLst>
      <p:ext uri="{BB962C8B-B14F-4D97-AF65-F5344CB8AC3E}">
        <p14:creationId xmlns:p14="http://schemas.microsoft.com/office/powerpoint/2010/main" val="2437912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0"/>
          <p:cNvSpPr>
            <a:spLocks noGrp="1"/>
          </p:cNvSpPr>
          <p:nvPr>
            <p:ph type="sldNum" sz="quarter" idx="4"/>
          </p:nvPr>
        </p:nvSpPr>
        <p:spPr>
          <a:xfrm>
            <a:off x="5576712" y="6356351"/>
            <a:ext cx="6005689" cy="365125"/>
          </a:xfrm>
          <a:prstGeom prst="rect">
            <a:avLst/>
          </a:prstGeom>
        </p:spPr>
        <p:txBody>
          <a:bodyPr vert="horz" lIns="91440" tIns="45720" rIns="91440" bIns="45720" rtlCol="0" anchor="ctr"/>
          <a:lstStyle>
            <a:lvl1pPr algn="r">
              <a:defRPr sz="1200">
                <a:solidFill>
                  <a:schemeClr val="tx1">
                    <a:lumMod val="50000"/>
                    <a:lumOff val="50000"/>
                  </a:schemeClr>
                </a:solidFill>
                <a:latin typeface="Arial"/>
                <a:cs typeface="Arial"/>
              </a:defRPr>
            </a:lvl1pPr>
          </a:lstStyle>
          <a:p>
            <a:fld id="{8749DA76-572E-4FAE-9307-EEA8EDDC85C2}" type="slidenum">
              <a:rPr lang="en-US" smtClean="0"/>
              <a:pPr/>
              <a:t>‹#›</a:t>
            </a:fld>
            <a:endParaRPr lang="en-US" dirty="0"/>
          </a:p>
        </p:txBody>
      </p:sp>
    </p:spTree>
    <p:extLst>
      <p:ext uri="{BB962C8B-B14F-4D97-AF65-F5344CB8AC3E}">
        <p14:creationId xmlns:p14="http://schemas.microsoft.com/office/powerpoint/2010/main" val="752371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10"/>
          <p:cNvSpPr>
            <a:spLocks noGrp="1"/>
          </p:cNvSpPr>
          <p:nvPr>
            <p:ph type="sldNum" sz="quarter" idx="4"/>
          </p:nvPr>
        </p:nvSpPr>
        <p:spPr>
          <a:xfrm>
            <a:off x="5576712" y="6356351"/>
            <a:ext cx="6005689" cy="365125"/>
          </a:xfrm>
          <a:prstGeom prst="rect">
            <a:avLst/>
          </a:prstGeom>
        </p:spPr>
        <p:txBody>
          <a:bodyPr vert="horz" lIns="91440" tIns="45720" rIns="91440" bIns="45720" rtlCol="0" anchor="ctr"/>
          <a:lstStyle>
            <a:lvl1pPr algn="r">
              <a:defRPr sz="1200">
                <a:solidFill>
                  <a:schemeClr val="tx1">
                    <a:lumMod val="50000"/>
                    <a:lumOff val="50000"/>
                  </a:schemeClr>
                </a:solidFill>
                <a:latin typeface="Arial"/>
                <a:cs typeface="Arial"/>
              </a:defRPr>
            </a:lvl1pPr>
          </a:lstStyle>
          <a:p>
            <a:fld id="{8749DA76-572E-4FAE-9307-EEA8EDDC85C2}" type="slidenum">
              <a:rPr lang="en-US" smtClean="0"/>
              <a:pPr/>
              <a:t>‹#›</a:t>
            </a:fld>
            <a:endParaRPr lang="en-US" dirty="0"/>
          </a:p>
        </p:txBody>
      </p:sp>
    </p:spTree>
    <p:extLst>
      <p:ext uri="{BB962C8B-B14F-4D97-AF65-F5344CB8AC3E}">
        <p14:creationId xmlns:p14="http://schemas.microsoft.com/office/powerpoint/2010/main" val="2465019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hyperlink" Target="https://www.facebook.com/flukebiomedical/" TargetMode="Externa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hyperlink" Target="https://www.linkedin.com/company/unfors-raysafe" TargetMode="Externa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hyperlink" Target="https://www.linkedin.com/showcase/fluke-biomedical/" TargetMode="External"/><Relationship Id="rId11" Type="http://schemas.openxmlformats.org/officeDocument/2006/relationships/hyperlink" Target="https://www.youtube.com/user/FlukeBiomedical" TargetMode="External"/><Relationship Id="rId5" Type="http://schemas.openxmlformats.org/officeDocument/2006/relationships/theme" Target="../theme/theme1.xml"/><Relationship Id="rId10" Type="http://schemas.openxmlformats.org/officeDocument/2006/relationships/hyperlink" Target="https://twitter.com/FlukeBiomedical" TargetMode="External"/><Relationship Id="rId4" Type="http://schemas.openxmlformats.org/officeDocument/2006/relationships/slideLayout" Target="../slideLayouts/slideLayout4.xml"/><Relationship Id="rId9" Type="http://schemas.openxmlformats.org/officeDocument/2006/relationships/hyperlink" Target="https://www.facebook.com/FlukeRaySafe/" TargetMode="Externa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93D5939-1F60-422A-B86D-C9C653D3E8E3}"/>
              </a:ext>
            </a:extLst>
          </p:cNvPr>
          <p:cNvSpPr txBox="1"/>
          <p:nvPr userDrawn="1"/>
        </p:nvSpPr>
        <p:spPr>
          <a:xfrm>
            <a:off x="11430488" y="6413019"/>
            <a:ext cx="652880" cy="253916"/>
          </a:xfrm>
          <a:prstGeom prst="rect">
            <a:avLst/>
          </a:prstGeom>
          <a:noFill/>
        </p:spPr>
        <p:txBody>
          <a:bodyPr wrap="square" rtlCol="0" anchor="ctr">
            <a:spAutoFit/>
          </a:bodyPr>
          <a:lstStyle/>
          <a:p>
            <a:pPr algn="ctr"/>
            <a:fld id="{260E2A6B-A809-4840-BF14-8648BC0BDF87}" type="slidenum">
              <a:rPr lang="id-ID" sz="1050" i="0" kern="500" baseline="0" smtClean="0">
                <a:solidFill>
                  <a:srgbClr val="B2B3B6"/>
                </a:solidFill>
                <a:latin typeface="Proxima Nova Lt" panose="020B0604020202020204" charset="0"/>
                <a:ea typeface="Proxima Nova Lt" panose="020B0604020202020204" pitchFamily="34" charset="0"/>
                <a:cs typeface="Proxima Nova Lt" panose="020B0502040204020203" pitchFamily="34" charset="0"/>
              </a:rPr>
              <a:pPr algn="ctr"/>
              <a:t>‹#›</a:t>
            </a:fld>
            <a:endParaRPr lang="id-ID" sz="1050" i="0" kern="500" baseline="0" dirty="0">
              <a:solidFill>
                <a:srgbClr val="B2B3B6"/>
              </a:solidFill>
              <a:latin typeface="Proxima Nova Lt" panose="020B0604020202020204" charset="0"/>
              <a:ea typeface="Proxima Nova Lt" panose="020B0604020202020204" pitchFamily="34" charset="0"/>
              <a:cs typeface="Proxima Nova Lt" panose="020B0502040204020203" pitchFamily="34" charset="0"/>
            </a:endParaRPr>
          </a:p>
        </p:txBody>
      </p:sp>
      <p:cxnSp>
        <p:nvCxnSpPr>
          <p:cNvPr id="8" name="Straight Connector 7">
            <a:extLst>
              <a:ext uri="{FF2B5EF4-FFF2-40B4-BE49-F238E27FC236}">
                <a16:creationId xmlns:a16="http://schemas.microsoft.com/office/drawing/2014/main" id="{009630D7-8748-4FA5-851D-9114043C8B5C}"/>
              </a:ext>
            </a:extLst>
          </p:cNvPr>
          <p:cNvCxnSpPr>
            <a:cxnSpLocks/>
          </p:cNvCxnSpPr>
          <p:nvPr userDrawn="1"/>
        </p:nvCxnSpPr>
        <p:spPr>
          <a:xfrm>
            <a:off x="11578747" y="6436151"/>
            <a:ext cx="0" cy="216281"/>
          </a:xfrm>
          <a:prstGeom prst="line">
            <a:avLst/>
          </a:prstGeom>
          <a:ln w="28575" cap="rnd">
            <a:solidFill>
              <a:srgbClr val="FDB825"/>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3DB1CAC-CDA7-452A-86BD-61F77529497F}"/>
              </a:ext>
            </a:extLst>
          </p:cNvPr>
          <p:cNvSpPr txBox="1"/>
          <p:nvPr userDrawn="1"/>
        </p:nvSpPr>
        <p:spPr>
          <a:xfrm>
            <a:off x="8271139" y="6444263"/>
            <a:ext cx="3283725" cy="200055"/>
          </a:xfrm>
          <a:prstGeom prst="rect">
            <a:avLst/>
          </a:prstGeom>
          <a:no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Corporation | Company Confidential</a:t>
            </a:r>
          </a:p>
        </p:txBody>
      </p:sp>
      <p:sp>
        <p:nvSpPr>
          <p:cNvPr id="22" name="Oval 21">
            <a:hlinkClick r:id="rId6"/>
            <a:extLst>
              <a:ext uri="{FF2B5EF4-FFF2-40B4-BE49-F238E27FC236}">
                <a16:creationId xmlns:a16="http://schemas.microsoft.com/office/drawing/2014/main" id="{955EFE6A-9F40-4FDF-AB88-E24F3DDC3E40}"/>
              </a:ext>
            </a:extLst>
          </p:cNvPr>
          <p:cNvSpPr/>
          <p:nvPr/>
        </p:nvSpPr>
        <p:spPr>
          <a:xfrm>
            <a:off x="415270" y="6464984"/>
            <a:ext cx="149211" cy="1377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Proxima Nova Lt" panose="020B0604020202020204" charset="0"/>
            </a:endParaRPr>
          </a:p>
        </p:txBody>
      </p:sp>
      <p:sp>
        <p:nvSpPr>
          <p:cNvPr id="23" name="Freeform 49">
            <a:hlinkClick r:id="rId7"/>
            <a:extLst>
              <a:ext uri="{FF2B5EF4-FFF2-40B4-BE49-F238E27FC236}">
                <a16:creationId xmlns:a16="http://schemas.microsoft.com/office/drawing/2014/main" id="{299B9A98-A0FD-4236-8B5D-C1D646C4E796}"/>
              </a:ext>
            </a:extLst>
          </p:cNvPr>
          <p:cNvSpPr>
            <a:spLocks noChangeArrowheads="1"/>
          </p:cNvSpPr>
          <p:nvPr/>
        </p:nvSpPr>
        <p:spPr bwMode="auto">
          <a:xfrm>
            <a:off x="398647" y="6444181"/>
            <a:ext cx="182457" cy="179119"/>
          </a:xfrm>
          <a:custGeom>
            <a:avLst/>
            <a:gdLst>
              <a:gd name="T0" fmla="*/ 129903 w 479"/>
              <a:gd name="T1" fmla="*/ 0 h 471"/>
              <a:gd name="T2" fmla="*/ 129903 w 479"/>
              <a:gd name="T3" fmla="*/ 0 h 471"/>
              <a:gd name="T4" fmla="*/ 0 w 479"/>
              <a:gd name="T5" fmla="*/ 125352 h 471"/>
              <a:gd name="T6" fmla="*/ 129903 w 479"/>
              <a:gd name="T7" fmla="*/ 255044 h 471"/>
              <a:gd name="T8" fmla="*/ 259806 w 479"/>
              <a:gd name="T9" fmla="*/ 125352 h 471"/>
              <a:gd name="T10" fmla="*/ 129903 w 479"/>
              <a:gd name="T11" fmla="*/ 0 h 471"/>
              <a:gd name="T12" fmla="*/ 96204 w 479"/>
              <a:gd name="T13" fmla="*/ 183415 h 471"/>
              <a:gd name="T14" fmla="*/ 96204 w 479"/>
              <a:gd name="T15" fmla="*/ 183415 h 471"/>
              <a:gd name="T16" fmla="*/ 72289 w 479"/>
              <a:gd name="T17" fmla="*/ 183415 h 471"/>
              <a:gd name="T18" fmla="*/ 72289 w 479"/>
              <a:gd name="T19" fmla="*/ 96591 h 471"/>
              <a:gd name="T20" fmla="*/ 96204 w 479"/>
              <a:gd name="T21" fmla="*/ 96591 h 471"/>
              <a:gd name="T22" fmla="*/ 96204 w 479"/>
              <a:gd name="T23" fmla="*/ 183415 h 471"/>
              <a:gd name="T24" fmla="*/ 86421 w 479"/>
              <a:gd name="T25" fmla="*/ 86824 h 471"/>
              <a:gd name="T26" fmla="*/ 86421 w 479"/>
              <a:gd name="T27" fmla="*/ 86824 h 471"/>
              <a:gd name="T28" fmla="*/ 72289 w 479"/>
              <a:gd name="T29" fmla="*/ 72715 h 471"/>
              <a:gd name="T30" fmla="*/ 86421 w 479"/>
              <a:gd name="T31" fmla="*/ 58063 h 471"/>
              <a:gd name="T32" fmla="*/ 101096 w 479"/>
              <a:gd name="T33" fmla="*/ 72715 h 471"/>
              <a:gd name="T34" fmla="*/ 86421 w 479"/>
              <a:gd name="T35" fmla="*/ 86824 h 471"/>
              <a:gd name="T36" fmla="*/ 192409 w 479"/>
              <a:gd name="T37" fmla="*/ 183415 h 471"/>
              <a:gd name="T38" fmla="*/ 192409 w 479"/>
              <a:gd name="T39" fmla="*/ 183415 h 471"/>
              <a:gd name="T40" fmla="*/ 168494 w 479"/>
              <a:gd name="T41" fmla="*/ 183415 h 471"/>
              <a:gd name="T42" fmla="*/ 168494 w 479"/>
              <a:gd name="T43" fmla="*/ 135119 h 471"/>
              <a:gd name="T44" fmla="*/ 154362 w 479"/>
              <a:gd name="T45" fmla="*/ 115584 h 471"/>
              <a:gd name="T46" fmla="*/ 139143 w 479"/>
              <a:gd name="T47" fmla="*/ 125352 h 471"/>
              <a:gd name="T48" fmla="*/ 139143 w 479"/>
              <a:gd name="T49" fmla="*/ 130235 h 471"/>
              <a:gd name="T50" fmla="*/ 139143 w 479"/>
              <a:gd name="T51" fmla="*/ 183415 h 471"/>
              <a:gd name="T52" fmla="*/ 115228 w 479"/>
              <a:gd name="T53" fmla="*/ 183415 h 471"/>
              <a:gd name="T54" fmla="*/ 115228 w 479"/>
              <a:gd name="T55" fmla="*/ 125352 h 471"/>
              <a:gd name="T56" fmla="*/ 110336 w 479"/>
              <a:gd name="T57" fmla="*/ 96591 h 471"/>
              <a:gd name="T58" fmla="*/ 134251 w 479"/>
              <a:gd name="T59" fmla="*/ 96591 h 471"/>
              <a:gd name="T60" fmla="*/ 134251 w 479"/>
              <a:gd name="T61" fmla="*/ 106359 h 471"/>
              <a:gd name="T62" fmla="*/ 139143 w 479"/>
              <a:gd name="T63" fmla="*/ 106359 h 471"/>
              <a:gd name="T64" fmla="*/ 163058 w 479"/>
              <a:gd name="T65" fmla="*/ 96591 h 471"/>
              <a:gd name="T66" fmla="*/ 192409 w 479"/>
              <a:gd name="T67" fmla="*/ 130235 h 471"/>
              <a:gd name="T68" fmla="*/ 192409 w 479"/>
              <a:gd name="T69" fmla="*/ 183415 h 47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79" h="471">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177" y="338"/>
                </a:moveTo>
                <a:lnTo>
                  <a:pt x="177" y="338"/>
                </a:lnTo>
                <a:cubicBezTo>
                  <a:pt x="133" y="338"/>
                  <a:pt x="133" y="338"/>
                  <a:pt x="133" y="338"/>
                </a:cubicBezTo>
                <a:cubicBezTo>
                  <a:pt x="133" y="178"/>
                  <a:pt x="133" y="178"/>
                  <a:pt x="133" y="178"/>
                </a:cubicBezTo>
                <a:cubicBezTo>
                  <a:pt x="177" y="178"/>
                  <a:pt x="177" y="178"/>
                  <a:pt x="177" y="178"/>
                </a:cubicBezTo>
                <a:lnTo>
                  <a:pt x="177" y="338"/>
                </a:lnTo>
                <a:close/>
                <a:moveTo>
                  <a:pt x="159" y="160"/>
                </a:moveTo>
                <a:lnTo>
                  <a:pt x="159" y="160"/>
                </a:lnTo>
                <a:cubicBezTo>
                  <a:pt x="141" y="160"/>
                  <a:pt x="133" y="151"/>
                  <a:pt x="133" y="134"/>
                </a:cubicBezTo>
                <a:cubicBezTo>
                  <a:pt x="133" y="125"/>
                  <a:pt x="141" y="107"/>
                  <a:pt x="159" y="107"/>
                </a:cubicBezTo>
                <a:cubicBezTo>
                  <a:pt x="168" y="107"/>
                  <a:pt x="177" y="125"/>
                  <a:pt x="186" y="134"/>
                </a:cubicBezTo>
                <a:cubicBezTo>
                  <a:pt x="186" y="151"/>
                  <a:pt x="168" y="160"/>
                  <a:pt x="159" y="160"/>
                </a:cubicBezTo>
                <a:close/>
                <a:moveTo>
                  <a:pt x="354" y="338"/>
                </a:moveTo>
                <a:lnTo>
                  <a:pt x="354" y="338"/>
                </a:lnTo>
                <a:cubicBezTo>
                  <a:pt x="310" y="338"/>
                  <a:pt x="310" y="338"/>
                  <a:pt x="310" y="338"/>
                </a:cubicBezTo>
                <a:cubicBezTo>
                  <a:pt x="310" y="249"/>
                  <a:pt x="310" y="249"/>
                  <a:pt x="310" y="249"/>
                </a:cubicBezTo>
                <a:cubicBezTo>
                  <a:pt x="310" y="231"/>
                  <a:pt x="300" y="213"/>
                  <a:pt x="284" y="213"/>
                </a:cubicBezTo>
                <a:cubicBezTo>
                  <a:pt x="275" y="213"/>
                  <a:pt x="265" y="222"/>
                  <a:pt x="256" y="231"/>
                </a:cubicBezTo>
                <a:lnTo>
                  <a:pt x="256" y="240"/>
                </a:lnTo>
                <a:cubicBezTo>
                  <a:pt x="256" y="338"/>
                  <a:pt x="256" y="338"/>
                  <a:pt x="256" y="338"/>
                </a:cubicBezTo>
                <a:cubicBezTo>
                  <a:pt x="212" y="338"/>
                  <a:pt x="212" y="338"/>
                  <a:pt x="212" y="338"/>
                </a:cubicBezTo>
                <a:cubicBezTo>
                  <a:pt x="212" y="231"/>
                  <a:pt x="212" y="231"/>
                  <a:pt x="212" y="231"/>
                </a:cubicBezTo>
                <a:cubicBezTo>
                  <a:pt x="212" y="205"/>
                  <a:pt x="212" y="196"/>
                  <a:pt x="203" y="178"/>
                </a:cubicBezTo>
                <a:cubicBezTo>
                  <a:pt x="247" y="178"/>
                  <a:pt x="247" y="178"/>
                  <a:pt x="247" y="178"/>
                </a:cubicBezTo>
                <a:cubicBezTo>
                  <a:pt x="247" y="196"/>
                  <a:pt x="247" y="196"/>
                  <a:pt x="247" y="196"/>
                </a:cubicBezTo>
                <a:cubicBezTo>
                  <a:pt x="256" y="196"/>
                  <a:pt x="256" y="196"/>
                  <a:pt x="256" y="196"/>
                </a:cubicBezTo>
                <a:cubicBezTo>
                  <a:pt x="256" y="187"/>
                  <a:pt x="275" y="178"/>
                  <a:pt x="300" y="178"/>
                </a:cubicBezTo>
                <a:cubicBezTo>
                  <a:pt x="337" y="178"/>
                  <a:pt x="354" y="196"/>
                  <a:pt x="354" y="240"/>
                </a:cubicBezTo>
                <a:lnTo>
                  <a:pt x="354" y="338"/>
                </a:lnTo>
                <a:close/>
              </a:path>
            </a:pathLst>
          </a:custGeom>
          <a:solidFill>
            <a:srgbClr val="FDB825"/>
          </a:solidFill>
          <a:ln>
            <a:noFill/>
          </a:ln>
          <a:effectLst/>
        </p:spPr>
        <p:txBody>
          <a:bodyPr wrap="none" lIns="34290" tIns="17145" rIns="34290" bIns="17145" anchor="ctr"/>
          <a:lstStyle/>
          <a:p>
            <a:pPr lvl="0"/>
            <a:endParaRPr lang="en-US" dirty="0">
              <a:latin typeface="Proxima Nova Lt" panose="020B0604020202020204" charset="0"/>
            </a:endParaRPr>
          </a:p>
        </p:txBody>
      </p:sp>
      <p:sp>
        <p:nvSpPr>
          <p:cNvPr id="20" name="Oval 19">
            <a:hlinkClick r:id="rId8"/>
            <a:extLst>
              <a:ext uri="{FF2B5EF4-FFF2-40B4-BE49-F238E27FC236}">
                <a16:creationId xmlns:a16="http://schemas.microsoft.com/office/drawing/2014/main" id="{228F23BB-2558-45E0-B600-98B648418BC0}"/>
              </a:ext>
            </a:extLst>
          </p:cNvPr>
          <p:cNvSpPr/>
          <p:nvPr/>
        </p:nvSpPr>
        <p:spPr>
          <a:xfrm>
            <a:off x="1177487" y="6464984"/>
            <a:ext cx="149211" cy="1377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Proxima Nova Lt" panose="020B0604020202020204" charset="0"/>
            </a:endParaRPr>
          </a:p>
        </p:txBody>
      </p:sp>
      <p:sp>
        <p:nvSpPr>
          <p:cNvPr id="21" name="Freeform 79">
            <a:hlinkClick r:id="rId9"/>
            <a:extLst>
              <a:ext uri="{FF2B5EF4-FFF2-40B4-BE49-F238E27FC236}">
                <a16:creationId xmlns:a16="http://schemas.microsoft.com/office/drawing/2014/main" id="{3EF03A9D-9310-473F-9BE0-F864D03BFD22}"/>
              </a:ext>
            </a:extLst>
          </p:cNvPr>
          <p:cNvSpPr>
            <a:spLocks noChangeArrowheads="1"/>
          </p:cNvSpPr>
          <p:nvPr/>
        </p:nvSpPr>
        <p:spPr bwMode="auto">
          <a:xfrm>
            <a:off x="1156992" y="6443625"/>
            <a:ext cx="182457" cy="180232"/>
          </a:xfrm>
          <a:custGeom>
            <a:avLst/>
            <a:gdLst>
              <a:gd name="T0" fmla="*/ 130447 w 479"/>
              <a:gd name="T1" fmla="*/ 0 h 471"/>
              <a:gd name="T2" fmla="*/ 130447 w 479"/>
              <a:gd name="T3" fmla="*/ 0 h 471"/>
              <a:gd name="T4" fmla="*/ 0 w 479"/>
              <a:gd name="T5" fmla="*/ 126130 h 471"/>
              <a:gd name="T6" fmla="*/ 130447 w 479"/>
              <a:gd name="T7" fmla="*/ 256629 h 471"/>
              <a:gd name="T8" fmla="*/ 259806 w 479"/>
              <a:gd name="T9" fmla="*/ 126130 h 471"/>
              <a:gd name="T10" fmla="*/ 130447 w 479"/>
              <a:gd name="T11" fmla="*/ 0 h 471"/>
              <a:gd name="T12" fmla="*/ 159254 w 479"/>
              <a:gd name="T13" fmla="*/ 87363 h 471"/>
              <a:gd name="T14" fmla="*/ 159254 w 479"/>
              <a:gd name="T15" fmla="*/ 87363 h 471"/>
              <a:gd name="T16" fmla="*/ 139687 w 479"/>
              <a:gd name="T17" fmla="*/ 87363 h 471"/>
              <a:gd name="T18" fmla="*/ 135339 w 479"/>
              <a:gd name="T19" fmla="*/ 97191 h 471"/>
              <a:gd name="T20" fmla="*/ 135339 w 479"/>
              <a:gd name="T21" fmla="*/ 106474 h 471"/>
              <a:gd name="T22" fmla="*/ 159254 w 479"/>
              <a:gd name="T23" fmla="*/ 106474 h 471"/>
              <a:gd name="T24" fmla="*/ 159254 w 479"/>
              <a:gd name="T25" fmla="*/ 131045 h 471"/>
              <a:gd name="T26" fmla="*/ 135339 w 479"/>
              <a:gd name="T27" fmla="*/ 131045 h 471"/>
              <a:gd name="T28" fmla="*/ 135339 w 479"/>
              <a:gd name="T29" fmla="*/ 188923 h 471"/>
              <a:gd name="T30" fmla="*/ 115772 w 479"/>
              <a:gd name="T31" fmla="*/ 188923 h 471"/>
              <a:gd name="T32" fmla="*/ 115772 w 479"/>
              <a:gd name="T33" fmla="*/ 131045 h 471"/>
              <a:gd name="T34" fmla="*/ 91856 w 479"/>
              <a:gd name="T35" fmla="*/ 131045 h 471"/>
              <a:gd name="T36" fmla="*/ 91856 w 479"/>
              <a:gd name="T37" fmla="*/ 106474 h 471"/>
              <a:gd name="T38" fmla="*/ 115772 w 479"/>
              <a:gd name="T39" fmla="*/ 106474 h 471"/>
              <a:gd name="T40" fmla="*/ 115772 w 479"/>
              <a:gd name="T41" fmla="*/ 97191 h 471"/>
              <a:gd name="T42" fmla="*/ 139687 w 479"/>
              <a:gd name="T43" fmla="*/ 68252 h 471"/>
              <a:gd name="T44" fmla="*/ 159254 w 479"/>
              <a:gd name="T45" fmla="*/ 68252 h 471"/>
              <a:gd name="T46" fmla="*/ 159254 w 479"/>
              <a:gd name="T47" fmla="*/ 87363 h 4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solidFill>
            <a:srgbClr val="FDB825"/>
          </a:solidFill>
          <a:ln>
            <a:noFill/>
          </a:ln>
          <a:effectLst/>
        </p:spPr>
        <p:txBody>
          <a:bodyPr wrap="none" lIns="34290" tIns="17145" rIns="34290" bIns="17145" anchor="ctr"/>
          <a:lstStyle/>
          <a:p>
            <a:endParaRPr lang="en-US" dirty="0">
              <a:latin typeface="Proxima Nova Lt" panose="020B0604020202020204" charset="0"/>
            </a:endParaRPr>
          </a:p>
        </p:txBody>
      </p:sp>
      <p:sp>
        <p:nvSpPr>
          <p:cNvPr id="17" name="Freeform 75">
            <a:extLst>
              <a:ext uri="{FF2B5EF4-FFF2-40B4-BE49-F238E27FC236}">
                <a16:creationId xmlns:a16="http://schemas.microsoft.com/office/drawing/2014/main" id="{D8B68E0C-BF5A-47D2-9B03-1FCEB248F68A}"/>
              </a:ext>
            </a:extLst>
          </p:cNvPr>
          <p:cNvSpPr>
            <a:spLocks noChangeArrowheads="1"/>
          </p:cNvSpPr>
          <p:nvPr userDrawn="1"/>
        </p:nvSpPr>
        <p:spPr bwMode="auto">
          <a:xfrm>
            <a:off x="956860" y="6468040"/>
            <a:ext cx="70755" cy="131402"/>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p:spPr>
        <p:txBody>
          <a:bodyPr wrap="none" lIns="34290" tIns="17145" rIns="34290" bIns="17145" anchor="ctr"/>
          <a:lstStyle/>
          <a:p>
            <a:endParaRPr lang="en-US" sz="1400" dirty="0">
              <a:solidFill>
                <a:schemeClr val="bg1">
                  <a:lumMod val="85000"/>
                </a:schemeClr>
              </a:solidFill>
              <a:latin typeface="Proxima Nova Lt" panose="020B0604020202020204" charset="0"/>
            </a:endParaRPr>
          </a:p>
        </p:txBody>
      </p:sp>
      <p:sp>
        <p:nvSpPr>
          <p:cNvPr id="18" name="Oval 17">
            <a:extLst>
              <a:ext uri="{FF2B5EF4-FFF2-40B4-BE49-F238E27FC236}">
                <a16:creationId xmlns:a16="http://schemas.microsoft.com/office/drawing/2014/main" id="{78ED532F-0069-4AB5-9661-74C7A2F4D6FB}"/>
              </a:ext>
            </a:extLst>
          </p:cNvPr>
          <p:cNvSpPr/>
          <p:nvPr userDrawn="1"/>
        </p:nvSpPr>
        <p:spPr>
          <a:xfrm>
            <a:off x="919572" y="6464984"/>
            <a:ext cx="149211" cy="1377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Proxima Nova Lt" panose="020B0604020202020204" charset="0"/>
            </a:endParaRPr>
          </a:p>
        </p:txBody>
      </p:sp>
      <p:sp>
        <p:nvSpPr>
          <p:cNvPr id="19" name="Freeform 86">
            <a:hlinkClick r:id="rId10"/>
            <a:extLst>
              <a:ext uri="{FF2B5EF4-FFF2-40B4-BE49-F238E27FC236}">
                <a16:creationId xmlns:a16="http://schemas.microsoft.com/office/drawing/2014/main" id="{D2D4CF89-BF36-4DF7-8539-66646BFFD4DB}"/>
              </a:ext>
            </a:extLst>
          </p:cNvPr>
          <p:cNvSpPr>
            <a:spLocks noChangeArrowheads="1"/>
          </p:cNvSpPr>
          <p:nvPr userDrawn="1"/>
        </p:nvSpPr>
        <p:spPr bwMode="auto">
          <a:xfrm>
            <a:off x="903839" y="6443625"/>
            <a:ext cx="183569" cy="180232"/>
          </a:xfrm>
          <a:custGeom>
            <a:avLst/>
            <a:gdLst>
              <a:gd name="T0" fmla="*/ 130423 w 480"/>
              <a:gd name="T1" fmla="*/ 0 h 471"/>
              <a:gd name="T2" fmla="*/ 130423 w 480"/>
              <a:gd name="T3" fmla="*/ 0 h 471"/>
              <a:gd name="T4" fmla="*/ 0 w 480"/>
              <a:gd name="T5" fmla="*/ 126130 h 471"/>
              <a:gd name="T6" fmla="*/ 130423 w 480"/>
              <a:gd name="T7" fmla="*/ 256629 h 471"/>
              <a:gd name="T8" fmla="*/ 261391 w 480"/>
              <a:gd name="T9" fmla="*/ 126130 h 471"/>
              <a:gd name="T10" fmla="*/ 130423 w 480"/>
              <a:gd name="T11" fmla="*/ 0 h 471"/>
              <a:gd name="T12" fmla="*/ 183902 w 480"/>
              <a:gd name="T13" fmla="*/ 106474 h 471"/>
              <a:gd name="T14" fmla="*/ 183902 w 480"/>
              <a:gd name="T15" fmla="*/ 106474 h 471"/>
              <a:gd name="T16" fmla="*/ 183902 w 480"/>
              <a:gd name="T17" fmla="*/ 106474 h 471"/>
              <a:gd name="T18" fmla="*/ 111323 w 480"/>
              <a:gd name="T19" fmla="*/ 179094 h 471"/>
              <a:gd name="T20" fmla="*/ 72578 w 480"/>
              <a:gd name="T21" fmla="*/ 169266 h 471"/>
              <a:gd name="T22" fmla="*/ 77490 w 480"/>
              <a:gd name="T23" fmla="*/ 169266 h 471"/>
              <a:gd name="T24" fmla="*/ 111323 w 480"/>
              <a:gd name="T25" fmla="*/ 159984 h 471"/>
              <a:gd name="T26" fmla="*/ 87312 w 480"/>
              <a:gd name="T27" fmla="*/ 140327 h 471"/>
              <a:gd name="T28" fmla="*/ 92224 w 480"/>
              <a:gd name="T29" fmla="*/ 140327 h 471"/>
              <a:gd name="T30" fmla="*/ 97135 w 480"/>
              <a:gd name="T31" fmla="*/ 140327 h 471"/>
              <a:gd name="T32" fmla="*/ 77490 w 480"/>
              <a:gd name="T33" fmla="*/ 116302 h 471"/>
              <a:gd name="T34" fmla="*/ 77490 w 480"/>
              <a:gd name="T35" fmla="*/ 116302 h 471"/>
              <a:gd name="T36" fmla="*/ 87312 w 480"/>
              <a:gd name="T37" fmla="*/ 116302 h 471"/>
              <a:gd name="T38" fmla="*/ 77490 w 480"/>
              <a:gd name="T39" fmla="*/ 97191 h 471"/>
              <a:gd name="T40" fmla="*/ 82401 w 480"/>
              <a:gd name="T41" fmla="*/ 82449 h 471"/>
              <a:gd name="T42" fmla="*/ 130423 w 480"/>
              <a:gd name="T43" fmla="*/ 111388 h 471"/>
              <a:gd name="T44" fmla="*/ 130423 w 480"/>
              <a:gd name="T45" fmla="*/ 106474 h 471"/>
              <a:gd name="T46" fmla="*/ 159345 w 480"/>
              <a:gd name="T47" fmla="*/ 77535 h 471"/>
              <a:gd name="T48" fmla="*/ 174079 w 480"/>
              <a:gd name="T49" fmla="*/ 87363 h 471"/>
              <a:gd name="T50" fmla="*/ 193724 w 480"/>
              <a:gd name="T51" fmla="*/ 82449 h 471"/>
              <a:gd name="T52" fmla="*/ 183902 w 480"/>
              <a:gd name="T53" fmla="*/ 97191 h 471"/>
              <a:gd name="T54" fmla="*/ 198636 w 480"/>
              <a:gd name="T55" fmla="*/ 92277 h 471"/>
              <a:gd name="T56" fmla="*/ 183902 w 480"/>
              <a:gd name="T57" fmla="*/ 106474 h 4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rgbClr val="FDB825"/>
          </a:solidFill>
          <a:ln>
            <a:noFill/>
          </a:ln>
          <a:effectLst/>
        </p:spPr>
        <p:txBody>
          <a:bodyPr wrap="none" lIns="34290" tIns="17145" rIns="34290" bIns="17145" anchor="ctr"/>
          <a:lstStyle/>
          <a:p>
            <a:pPr lvl="0"/>
            <a:endParaRPr lang="en-US" dirty="0">
              <a:latin typeface="Proxima Nova Lt" panose="020B0604020202020204" charset="0"/>
            </a:endParaRPr>
          </a:p>
        </p:txBody>
      </p:sp>
      <p:sp>
        <p:nvSpPr>
          <p:cNvPr id="15" name="Freeform 86">
            <a:hlinkClick r:id="rId11"/>
            <a:extLst>
              <a:ext uri="{FF2B5EF4-FFF2-40B4-BE49-F238E27FC236}">
                <a16:creationId xmlns:a16="http://schemas.microsoft.com/office/drawing/2014/main" id="{E8F476C6-1C5F-4511-8895-36D92FBB6071}"/>
              </a:ext>
            </a:extLst>
          </p:cNvPr>
          <p:cNvSpPr>
            <a:spLocks noChangeArrowheads="1"/>
          </p:cNvSpPr>
          <p:nvPr userDrawn="1"/>
        </p:nvSpPr>
        <p:spPr bwMode="auto">
          <a:xfrm>
            <a:off x="650687" y="6443625"/>
            <a:ext cx="183569" cy="180232"/>
          </a:xfrm>
          <a:prstGeom prst="ellipse">
            <a:avLst/>
          </a:prstGeom>
          <a:solidFill>
            <a:srgbClr val="FDB825"/>
          </a:solidFill>
          <a:ln>
            <a:noFill/>
          </a:ln>
          <a:effectLst/>
        </p:spPr>
        <p:txBody>
          <a:bodyPr wrap="none" lIns="34290" tIns="17145" rIns="34290" bIns="17145" anchor="ctr"/>
          <a:lstStyle/>
          <a:p>
            <a:pPr lvl="0"/>
            <a:endParaRPr lang="en-US" dirty="0">
              <a:latin typeface="Proxima Nova Lt" panose="020B0604020202020204" charset="0"/>
            </a:endParaRPr>
          </a:p>
        </p:txBody>
      </p:sp>
      <p:sp>
        <p:nvSpPr>
          <p:cNvPr id="16" name="Freeform 53">
            <a:extLst>
              <a:ext uri="{FF2B5EF4-FFF2-40B4-BE49-F238E27FC236}">
                <a16:creationId xmlns:a16="http://schemas.microsoft.com/office/drawing/2014/main" id="{14802191-B0F5-4377-9F9C-39A8A26DCE7F}"/>
              </a:ext>
            </a:extLst>
          </p:cNvPr>
          <p:cNvSpPr>
            <a:spLocks noEditPoints="1"/>
          </p:cNvSpPr>
          <p:nvPr userDrawn="1"/>
        </p:nvSpPr>
        <p:spPr bwMode="auto">
          <a:xfrm>
            <a:off x="692970" y="6497496"/>
            <a:ext cx="99002" cy="72492"/>
          </a:xfrm>
          <a:custGeom>
            <a:avLst/>
            <a:gdLst>
              <a:gd name="T0" fmla="*/ 250 w 253"/>
              <a:gd name="T1" fmla="*/ 40 h 185"/>
              <a:gd name="T2" fmla="*/ 240 w 253"/>
              <a:gd name="T3" fmla="*/ 13 h 185"/>
              <a:gd name="T4" fmla="*/ 215 w 253"/>
              <a:gd name="T5" fmla="*/ 2 h 185"/>
              <a:gd name="T6" fmla="*/ 127 w 253"/>
              <a:gd name="T7" fmla="*/ 0 h 185"/>
              <a:gd name="T8" fmla="*/ 126 w 253"/>
              <a:gd name="T9" fmla="*/ 0 h 185"/>
              <a:gd name="T10" fmla="*/ 38 w 253"/>
              <a:gd name="T11" fmla="*/ 2 h 185"/>
              <a:gd name="T12" fmla="*/ 13 w 253"/>
              <a:gd name="T13" fmla="*/ 13 h 185"/>
              <a:gd name="T14" fmla="*/ 3 w 253"/>
              <a:gd name="T15" fmla="*/ 40 h 185"/>
              <a:gd name="T16" fmla="*/ 0 w 253"/>
              <a:gd name="T17" fmla="*/ 82 h 185"/>
              <a:gd name="T18" fmla="*/ 0 w 253"/>
              <a:gd name="T19" fmla="*/ 102 h 185"/>
              <a:gd name="T20" fmla="*/ 3 w 253"/>
              <a:gd name="T21" fmla="*/ 145 h 185"/>
              <a:gd name="T22" fmla="*/ 13 w 253"/>
              <a:gd name="T23" fmla="*/ 171 h 185"/>
              <a:gd name="T24" fmla="*/ 41 w 253"/>
              <a:gd name="T25" fmla="*/ 182 h 185"/>
              <a:gd name="T26" fmla="*/ 127 w 253"/>
              <a:gd name="T27" fmla="*/ 185 h 185"/>
              <a:gd name="T28" fmla="*/ 215 w 253"/>
              <a:gd name="T29" fmla="*/ 182 h 185"/>
              <a:gd name="T30" fmla="*/ 240 w 253"/>
              <a:gd name="T31" fmla="*/ 171 h 185"/>
              <a:gd name="T32" fmla="*/ 250 w 253"/>
              <a:gd name="T33" fmla="*/ 145 h 185"/>
              <a:gd name="T34" fmla="*/ 253 w 253"/>
              <a:gd name="T35" fmla="*/ 102 h 185"/>
              <a:gd name="T36" fmla="*/ 253 w 253"/>
              <a:gd name="T37" fmla="*/ 82 h 185"/>
              <a:gd name="T38" fmla="*/ 250 w 253"/>
              <a:gd name="T39" fmla="*/ 40 h 185"/>
              <a:gd name="T40" fmla="*/ 100 w 253"/>
              <a:gd name="T41" fmla="*/ 127 h 185"/>
              <a:gd name="T42" fmla="*/ 100 w 253"/>
              <a:gd name="T43" fmla="*/ 52 h 185"/>
              <a:gd name="T44" fmla="*/ 169 w 253"/>
              <a:gd name="T45" fmla="*/ 90 h 185"/>
              <a:gd name="T46" fmla="*/ 100 w 253"/>
              <a:gd name="T47" fmla="*/ 12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3" h="185">
                <a:moveTo>
                  <a:pt x="250" y="40"/>
                </a:moveTo>
                <a:cubicBezTo>
                  <a:pt x="250" y="40"/>
                  <a:pt x="248" y="21"/>
                  <a:pt x="240" y="13"/>
                </a:cubicBezTo>
                <a:cubicBezTo>
                  <a:pt x="231" y="3"/>
                  <a:pt x="220" y="3"/>
                  <a:pt x="215" y="2"/>
                </a:cubicBezTo>
                <a:cubicBezTo>
                  <a:pt x="180" y="0"/>
                  <a:pt x="127" y="0"/>
                  <a:pt x="127" y="0"/>
                </a:cubicBezTo>
                <a:cubicBezTo>
                  <a:pt x="126" y="0"/>
                  <a:pt x="126" y="0"/>
                  <a:pt x="126" y="0"/>
                </a:cubicBezTo>
                <a:cubicBezTo>
                  <a:pt x="126" y="0"/>
                  <a:pt x="73" y="0"/>
                  <a:pt x="38" y="2"/>
                </a:cubicBezTo>
                <a:cubicBezTo>
                  <a:pt x="33" y="3"/>
                  <a:pt x="22" y="3"/>
                  <a:pt x="13" y="13"/>
                </a:cubicBezTo>
                <a:cubicBezTo>
                  <a:pt x="5" y="21"/>
                  <a:pt x="3" y="40"/>
                  <a:pt x="3" y="40"/>
                </a:cubicBezTo>
                <a:cubicBezTo>
                  <a:pt x="3" y="40"/>
                  <a:pt x="0" y="61"/>
                  <a:pt x="0" y="82"/>
                </a:cubicBezTo>
                <a:cubicBezTo>
                  <a:pt x="0" y="102"/>
                  <a:pt x="0" y="102"/>
                  <a:pt x="0" y="102"/>
                </a:cubicBezTo>
                <a:cubicBezTo>
                  <a:pt x="0" y="124"/>
                  <a:pt x="3" y="145"/>
                  <a:pt x="3" y="145"/>
                </a:cubicBezTo>
                <a:cubicBezTo>
                  <a:pt x="3" y="145"/>
                  <a:pt x="5" y="163"/>
                  <a:pt x="13" y="171"/>
                </a:cubicBezTo>
                <a:cubicBezTo>
                  <a:pt x="22" y="182"/>
                  <a:pt x="35" y="181"/>
                  <a:pt x="41" y="182"/>
                </a:cubicBezTo>
                <a:cubicBezTo>
                  <a:pt x="61" y="185"/>
                  <a:pt x="127" y="185"/>
                  <a:pt x="127" y="185"/>
                </a:cubicBezTo>
                <a:cubicBezTo>
                  <a:pt x="127" y="185"/>
                  <a:pt x="180" y="185"/>
                  <a:pt x="215" y="182"/>
                </a:cubicBezTo>
                <a:cubicBezTo>
                  <a:pt x="220" y="182"/>
                  <a:pt x="231" y="182"/>
                  <a:pt x="240" y="171"/>
                </a:cubicBezTo>
                <a:cubicBezTo>
                  <a:pt x="248" y="163"/>
                  <a:pt x="250" y="145"/>
                  <a:pt x="250" y="145"/>
                </a:cubicBezTo>
                <a:cubicBezTo>
                  <a:pt x="250" y="145"/>
                  <a:pt x="253" y="124"/>
                  <a:pt x="253" y="102"/>
                </a:cubicBezTo>
                <a:cubicBezTo>
                  <a:pt x="253" y="82"/>
                  <a:pt x="253" y="82"/>
                  <a:pt x="253" y="82"/>
                </a:cubicBezTo>
                <a:cubicBezTo>
                  <a:pt x="253" y="61"/>
                  <a:pt x="250" y="40"/>
                  <a:pt x="250" y="40"/>
                </a:cubicBezTo>
                <a:moveTo>
                  <a:pt x="100" y="127"/>
                </a:moveTo>
                <a:cubicBezTo>
                  <a:pt x="100" y="52"/>
                  <a:pt x="100" y="52"/>
                  <a:pt x="100" y="52"/>
                </a:cubicBezTo>
                <a:cubicBezTo>
                  <a:pt x="169" y="90"/>
                  <a:pt x="169" y="90"/>
                  <a:pt x="169" y="90"/>
                </a:cubicBezTo>
                <a:lnTo>
                  <a:pt x="100" y="12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u="sng" dirty="0">
              <a:latin typeface="Proxima Nova Lt" panose="020B0604020202020204" charset="0"/>
            </a:endParaRPr>
          </a:p>
        </p:txBody>
      </p:sp>
      <p:grpSp>
        <p:nvGrpSpPr>
          <p:cNvPr id="30" name="Group 29">
            <a:extLst>
              <a:ext uri="{FF2B5EF4-FFF2-40B4-BE49-F238E27FC236}">
                <a16:creationId xmlns:a16="http://schemas.microsoft.com/office/drawing/2014/main" id="{C12F3461-A197-462C-A9D2-C616CC30C80E}"/>
              </a:ext>
            </a:extLst>
          </p:cNvPr>
          <p:cNvGrpSpPr/>
          <p:nvPr userDrawn="1"/>
        </p:nvGrpSpPr>
        <p:grpSpPr>
          <a:xfrm>
            <a:off x="8975360" y="333508"/>
            <a:ext cx="2851740" cy="306835"/>
            <a:chOff x="8975360" y="333508"/>
            <a:chExt cx="2851740" cy="306835"/>
          </a:xfrm>
        </p:grpSpPr>
        <p:pic>
          <p:nvPicPr>
            <p:cNvPr id="31" name="Picture 30">
              <a:extLst>
                <a:ext uri="{FF2B5EF4-FFF2-40B4-BE49-F238E27FC236}">
                  <a16:creationId xmlns:a16="http://schemas.microsoft.com/office/drawing/2014/main" id="{6BC686A8-92DD-4A2C-8A1E-CE6361B76531}"/>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8975360" y="334096"/>
              <a:ext cx="661493" cy="306247"/>
            </a:xfrm>
            <a:prstGeom prst="rect">
              <a:avLst/>
            </a:prstGeom>
          </p:spPr>
        </p:pic>
        <p:pic>
          <p:nvPicPr>
            <p:cNvPr id="32" name="Picture 31">
              <a:extLst>
                <a:ext uri="{FF2B5EF4-FFF2-40B4-BE49-F238E27FC236}">
                  <a16:creationId xmlns:a16="http://schemas.microsoft.com/office/drawing/2014/main" id="{34CE1A61-4577-45A5-BB54-4A5F1573AD20}"/>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929850" y="333508"/>
              <a:ext cx="897250" cy="200410"/>
            </a:xfrm>
            <a:prstGeom prst="rect">
              <a:avLst/>
            </a:prstGeom>
          </p:spPr>
        </p:pic>
      </p:grpSp>
      <p:pic>
        <p:nvPicPr>
          <p:cNvPr id="33" name="Picture 32">
            <a:extLst>
              <a:ext uri="{FF2B5EF4-FFF2-40B4-BE49-F238E27FC236}">
                <a16:creationId xmlns:a16="http://schemas.microsoft.com/office/drawing/2014/main" id="{9EA797DC-6E2B-4BF1-86AE-992ABC15464E}"/>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9807819" y="367548"/>
            <a:ext cx="1035936" cy="146050"/>
          </a:xfrm>
          <a:prstGeom prst="rect">
            <a:avLst/>
          </a:prstGeom>
        </p:spPr>
      </p:pic>
      <p:sp>
        <p:nvSpPr>
          <p:cNvPr id="34" name="Rectangle 33">
            <a:extLst>
              <a:ext uri="{FF2B5EF4-FFF2-40B4-BE49-F238E27FC236}">
                <a16:creationId xmlns:a16="http://schemas.microsoft.com/office/drawing/2014/main" id="{ADFF049F-2978-416E-9B8D-9AD2FBCFFEB8}"/>
              </a:ext>
            </a:extLst>
          </p:cNvPr>
          <p:cNvSpPr/>
          <p:nvPr userDrawn="1"/>
        </p:nvSpPr>
        <p:spPr>
          <a:xfrm>
            <a:off x="8625042" y="1"/>
            <a:ext cx="3566958" cy="64535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panose="02000506030000020004" pitchFamily="50" charset="0"/>
            </a:endParaRPr>
          </a:p>
        </p:txBody>
      </p:sp>
    </p:spTree>
    <p:extLst>
      <p:ext uri="{BB962C8B-B14F-4D97-AF65-F5344CB8AC3E}">
        <p14:creationId xmlns:p14="http://schemas.microsoft.com/office/powerpoint/2010/main" val="3538155263"/>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1"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5.xml"/><Relationship Id="rId5" Type="http://schemas.openxmlformats.org/officeDocument/2006/relationships/hyperlink" Target="https://www.fda.gov/medical-devices/general-hospital-devices-and-supplies/infusion-pumps" TargetMode="Externa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7.tif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9.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13.tiff"/><Relationship Id="rId3" Type="http://schemas.openxmlformats.org/officeDocument/2006/relationships/notesSlide" Target="../notesSlides/notesSlide9.xml"/><Relationship Id="rId7" Type="http://schemas.openxmlformats.org/officeDocument/2006/relationships/image" Target="../media/image12.svg"/><Relationship Id="rId2" Type="http://schemas.openxmlformats.org/officeDocument/2006/relationships/slideLayout" Target="../slideLayouts/slideLayout3.xml"/><Relationship Id="rId1" Type="http://schemas.openxmlformats.org/officeDocument/2006/relationships/tags" Target="../tags/tag10.xml"/><Relationship Id="rId6" Type="http://schemas.openxmlformats.org/officeDocument/2006/relationships/image" Target="../media/image11.png"/><Relationship Id="rId11" Type="http://schemas.openxmlformats.org/officeDocument/2006/relationships/image" Target="../media/image15.png"/><Relationship Id="rId5" Type="http://schemas.openxmlformats.org/officeDocument/2006/relationships/image" Target="../media/image10.svg"/><Relationship Id="rId10" Type="http://schemas.microsoft.com/office/2007/relationships/hdphoto" Target="../media/hdphoto1.wdp"/><Relationship Id="rId4" Type="http://schemas.openxmlformats.org/officeDocument/2006/relationships/image" Target="../media/image9.png"/><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12.xml"/><Relationship Id="rId6" Type="http://schemas.microsoft.com/office/2007/relationships/hdphoto" Target="../media/hdphoto2.wdp"/><Relationship Id="rId5" Type="http://schemas.openxmlformats.org/officeDocument/2006/relationships/image" Target="../media/image17.pn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19.png"/><Relationship Id="rId5" Type="http://schemas.microsoft.com/office/2007/relationships/hdphoto" Target="../media/hdphoto2.wdp"/><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microsoft.com/office/2007/relationships/hdphoto" Target="../media/hdphoto3.wdp"/><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image" Target="../media/image21.png"/><Relationship Id="rId5" Type="http://schemas.microsoft.com/office/2007/relationships/hdphoto" Target="../media/hdphoto2.wdp"/><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23.jpg"/><Relationship Id="rId2" Type="http://schemas.openxmlformats.org/officeDocument/2006/relationships/slideLayout" Target="../slideLayouts/slideLayout1.xml"/><Relationship Id="rId1" Type="http://schemas.openxmlformats.org/officeDocument/2006/relationships/tags" Target="../tags/tag19.xml"/><Relationship Id="rId6" Type="http://schemas.openxmlformats.org/officeDocument/2006/relationships/image" Target="../media/image22.jpg"/><Relationship Id="rId5" Type="http://schemas.microsoft.com/office/2007/relationships/hdphoto" Target="../media/hdphoto2.wdp"/><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19.xml"/><Relationship Id="rId7" Type="http://schemas.openxmlformats.org/officeDocument/2006/relationships/image" Target="../media/image24.svg"/><Relationship Id="rId2" Type="http://schemas.openxmlformats.org/officeDocument/2006/relationships/slideLayout" Target="../slideLayouts/slideLayout1.xml"/><Relationship Id="rId1" Type="http://schemas.openxmlformats.org/officeDocument/2006/relationships/tags" Target="../tags/tag20.xml"/><Relationship Id="rId6" Type="http://schemas.openxmlformats.org/officeDocument/2006/relationships/image" Target="../media/image9.png"/><Relationship Id="rId11" Type="http://schemas.openxmlformats.org/officeDocument/2006/relationships/image" Target="../media/image15.png"/><Relationship Id="rId5" Type="http://schemas.microsoft.com/office/2007/relationships/hdphoto" Target="../media/hdphoto2.wdp"/><Relationship Id="rId10" Type="http://schemas.openxmlformats.org/officeDocument/2006/relationships/image" Target="../media/image13.tiff"/><Relationship Id="rId4" Type="http://schemas.openxmlformats.org/officeDocument/2006/relationships/image" Target="../media/image17.png"/><Relationship Id="rId9" Type="http://schemas.openxmlformats.org/officeDocument/2006/relationships/image" Target="../media/image26.sv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28.png"/><Relationship Id="rId2" Type="http://schemas.openxmlformats.org/officeDocument/2006/relationships/slideLayout" Target="../slideLayouts/slideLayout1.xml"/><Relationship Id="rId1" Type="http://schemas.openxmlformats.org/officeDocument/2006/relationships/tags" Target="../tags/tag21.xml"/><Relationship Id="rId6" Type="http://schemas.openxmlformats.org/officeDocument/2006/relationships/image" Target="../media/image27.jpeg"/><Relationship Id="rId5" Type="http://schemas.microsoft.com/office/2007/relationships/hdphoto" Target="../media/hdphoto2.wdp"/><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2.xml"/><Relationship Id="rId6" Type="http://schemas.openxmlformats.org/officeDocument/2006/relationships/image" Target="../media/image29.jpg"/><Relationship Id="rId5" Type="http://schemas.microsoft.com/office/2007/relationships/hdphoto" Target="../media/hdphoto2.wdp"/><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3.xml"/><Relationship Id="rId6" Type="http://schemas.openxmlformats.org/officeDocument/2006/relationships/image" Target="../media/image30.jpg"/><Relationship Id="rId5" Type="http://schemas.microsoft.com/office/2007/relationships/hdphoto" Target="../media/hdphoto2.wdp"/><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4.xml"/><Relationship Id="rId6" Type="http://schemas.microsoft.com/office/2007/relationships/hdphoto" Target="../media/hdphoto2.wdp"/><Relationship Id="rId5" Type="http://schemas.openxmlformats.org/officeDocument/2006/relationships/image" Target="../media/image17.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5.xml"/><Relationship Id="rId6" Type="http://schemas.microsoft.com/office/2007/relationships/hdphoto" Target="../media/hdphoto2.wdp"/><Relationship Id="rId5" Type="http://schemas.openxmlformats.org/officeDocument/2006/relationships/image" Target="../media/image17.png"/><Relationship Id="rId4" Type="http://schemas.openxmlformats.org/officeDocument/2006/relationships/image" Target="../media/image32.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6.xml"/><Relationship Id="rId6" Type="http://schemas.openxmlformats.org/officeDocument/2006/relationships/hyperlink" Target="https://www.flukebiomedical.com/knowledge-center/training" TargetMode="External"/><Relationship Id="rId5" Type="http://schemas.openxmlformats.org/officeDocument/2006/relationships/image" Target="../media/image34.png"/><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4F07F46F-47EE-4D50-9643-4D75116B9887}"/>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0" y="1697848"/>
            <a:ext cx="12192000" cy="3740814"/>
          </a:xfrm>
          <a:prstGeom prst="rect">
            <a:avLst/>
          </a:prstGeom>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B0C85C6-2A3E-4D57-8E85-F229F390ABBA}"/>
              </a:ext>
            </a:extLst>
          </p:cNvPr>
          <p:cNvSpPr txBox="1"/>
          <p:nvPr/>
        </p:nvSpPr>
        <p:spPr>
          <a:xfrm>
            <a:off x="1117291" y="636744"/>
            <a:ext cx="10293593" cy="646331"/>
          </a:xfrm>
          <a:prstGeom prst="rect">
            <a:avLst/>
          </a:prstGeom>
          <a:noFill/>
        </p:spPr>
        <p:txBody>
          <a:bodyPr wrap="square" rtlCol="0" anchor="ctr">
            <a:spAutoFit/>
          </a:bodyPr>
          <a:lstStyle>
            <a:defPPr>
              <a:defRPr lang="en-US"/>
            </a:defPPr>
            <a:lvl1pPr>
              <a:lnSpc>
                <a:spcPct val="120000"/>
              </a:lnSpc>
              <a:defRPr sz="1200">
                <a:solidFill>
                  <a:schemeClr val="bg1">
                    <a:lumMod val="50000"/>
                  </a:schemeClr>
                </a:solidFill>
                <a:latin typeface="Segoe UI Light" panose="020B0502040204020203" pitchFamily="34" charset="0"/>
                <a:cs typeface="Segoe UI Light" panose="020B0502040204020203" pitchFamily="34" charset="0"/>
              </a:defRPr>
            </a:lvl1pPr>
            <a:lvl2pPr>
              <a:defRPr/>
            </a:lvl2pPr>
            <a:lvl3pPr>
              <a:defRPr/>
            </a:lvl3pPr>
            <a:lvl4pPr>
              <a:defRPr/>
            </a:lvl4pPr>
            <a:lvl5pPr>
              <a:defRPr/>
            </a:lvl5pPr>
            <a:lvl6pPr>
              <a:defRPr/>
            </a:lvl6pPr>
            <a:lvl7pPr>
              <a:defRPr/>
            </a:lvl7pPr>
            <a:lvl8pPr>
              <a:defRPr/>
            </a:lvl8pPr>
            <a:lvl9pPr>
              <a:defRPr/>
            </a:lvl9pPr>
          </a:lstStyle>
          <a:p>
            <a:pPr algn="ctr">
              <a:lnSpc>
                <a:spcPct val="90000"/>
              </a:lnSpc>
              <a:defRPr/>
            </a:pPr>
            <a:r>
              <a:rPr lang="en-US" sz="4000" b="1" dirty="0">
                <a:solidFill>
                  <a:srgbClr val="4C525A"/>
                </a:solidFill>
                <a:latin typeface="Proxima Nova A Light" panose="02000506030000020004" pitchFamily="50" charset="0"/>
              </a:rPr>
              <a:t>Taking The Pressure Off Ventilator Testing</a:t>
            </a:r>
          </a:p>
        </p:txBody>
      </p:sp>
      <p:sp>
        <p:nvSpPr>
          <p:cNvPr id="20" name="TextBox 19">
            <a:extLst>
              <a:ext uri="{FF2B5EF4-FFF2-40B4-BE49-F238E27FC236}">
                <a16:creationId xmlns:a16="http://schemas.microsoft.com/office/drawing/2014/main" id="{4242261B-E3F7-4AEF-90CB-02AFB67D6CE3}"/>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
        <p:nvSpPr>
          <p:cNvPr id="17" name="TextBox 16">
            <a:extLst>
              <a:ext uri="{FF2B5EF4-FFF2-40B4-BE49-F238E27FC236}">
                <a16:creationId xmlns:a16="http://schemas.microsoft.com/office/drawing/2014/main" id="{A30A0AB8-5B31-48DA-B480-AF8F3654FCED}"/>
              </a:ext>
            </a:extLst>
          </p:cNvPr>
          <p:cNvSpPr txBox="1"/>
          <p:nvPr/>
        </p:nvSpPr>
        <p:spPr>
          <a:xfrm>
            <a:off x="1117291" y="1283075"/>
            <a:ext cx="9957417" cy="341632"/>
          </a:xfrm>
          <a:prstGeom prst="rect">
            <a:avLst/>
          </a:prstGeom>
          <a:noFill/>
        </p:spPr>
        <p:txBody>
          <a:bodyPr wrap="square" rtlCol="0" anchor="ctr">
            <a:spAutoFit/>
          </a:bodyPr>
          <a:lstStyle>
            <a:defPPr>
              <a:defRPr lang="en-US"/>
            </a:defPPr>
            <a:lvl1pPr>
              <a:lnSpc>
                <a:spcPct val="120000"/>
              </a:lnSpc>
              <a:defRPr sz="1200">
                <a:solidFill>
                  <a:schemeClr val="bg1">
                    <a:lumMod val="50000"/>
                  </a:schemeClr>
                </a:solidFill>
                <a:latin typeface="Segoe UI Light" panose="020B0502040204020203" pitchFamily="34" charset="0"/>
                <a:cs typeface="Segoe UI Light" panose="020B0502040204020203" pitchFamily="34" charset="0"/>
              </a:defRPr>
            </a:lvl1pPr>
            <a:lvl2pPr>
              <a:defRPr/>
            </a:lvl2pPr>
            <a:lvl3pPr>
              <a:defRPr/>
            </a:lvl3pPr>
            <a:lvl4pPr>
              <a:defRPr/>
            </a:lvl4pPr>
            <a:lvl5pPr>
              <a:defRPr/>
            </a:lvl5pPr>
            <a:lvl6pPr>
              <a:defRPr/>
            </a:lvl6pPr>
            <a:lvl7pPr>
              <a:defRPr/>
            </a:lvl7pPr>
            <a:lvl8pPr>
              <a:defRPr/>
            </a:lvl8pPr>
            <a:lvl9pPr>
              <a:defRPr/>
            </a:lvl9pPr>
          </a:lstStyle>
          <a:p>
            <a:pPr algn="ctr">
              <a:lnSpc>
                <a:spcPct val="90000"/>
              </a:lnSpc>
              <a:defRPr/>
            </a:pPr>
            <a:r>
              <a:rPr lang="en-US" sz="1800" b="1" dirty="0">
                <a:solidFill>
                  <a:srgbClr val="4C525A"/>
                </a:solidFill>
                <a:latin typeface="Proxima Nova A Light" panose="02000506030000020004" pitchFamily="50" charset="0"/>
              </a:rPr>
              <a:t>Presented by Jerry Zion</a:t>
            </a:r>
          </a:p>
        </p:txBody>
      </p:sp>
      <p:pic>
        <p:nvPicPr>
          <p:cNvPr id="2" name="Picture 1">
            <a:extLst>
              <a:ext uri="{FF2B5EF4-FFF2-40B4-BE49-F238E27FC236}">
                <a16:creationId xmlns:a16="http://schemas.microsoft.com/office/drawing/2014/main" id="{B364F59B-472B-444F-B1DA-5E51FD4DAFA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40354" y="5594130"/>
            <a:ext cx="3783645" cy="1081041"/>
          </a:xfrm>
          <a:prstGeom prst="rect">
            <a:avLst/>
          </a:prstGeom>
        </p:spPr>
      </p:pic>
    </p:spTree>
    <p:custDataLst>
      <p:tags r:id="rId1"/>
    </p:custDataLst>
    <p:extLst>
      <p:ext uri="{BB962C8B-B14F-4D97-AF65-F5344CB8AC3E}">
        <p14:creationId xmlns:p14="http://schemas.microsoft.com/office/powerpoint/2010/main" val="1220860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a:extLst>
              <a:ext uri="{FF2B5EF4-FFF2-40B4-BE49-F238E27FC236}">
                <a16:creationId xmlns:a16="http://schemas.microsoft.com/office/drawing/2014/main" id="{2DD1ADCA-E824-408D-BBFF-A2A0776635E5}"/>
              </a:ext>
            </a:extLst>
          </p:cNvPr>
          <p:cNvSpPr txBox="1"/>
          <p:nvPr/>
        </p:nvSpPr>
        <p:spPr>
          <a:xfrm>
            <a:off x="982543" y="707804"/>
            <a:ext cx="10116888" cy="707886"/>
          </a:xfrm>
          <a:prstGeom prst="rect">
            <a:avLst/>
          </a:prstGeom>
          <a:noFill/>
        </p:spPr>
        <p:txBody>
          <a:bodyPr wrap="square" rtlCol="0">
            <a:spAutoFit/>
          </a:bodyPr>
          <a:lstStyle>
            <a:defPPr>
              <a:defRPr lang="en-US"/>
            </a:defPPr>
            <a:lvl1pPr>
              <a:defRPr sz="4000">
                <a:solidFill>
                  <a:srgbClr val="FFCA00"/>
                </a:solidFill>
                <a:latin typeface="Proxima Nova Lt" panose="02000506030000020004" pitchFamily="2"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dirty="0">
                <a:solidFill>
                  <a:schemeClr val="bg2"/>
                </a:solidFill>
                <a:latin typeface="+mj-lt"/>
                <a:cs typeface="Arial" panose="020B0604020202020204" pitchFamily="34" charset="0"/>
              </a:rPr>
              <a:t>What</a:t>
            </a:r>
            <a:r>
              <a:rPr kumimoji="0" lang="en-US" sz="4000" b="0" i="0" u="none" strike="noStrike" kern="0" cap="none" spc="0" normalizeH="0" baseline="0" noProof="0" dirty="0">
                <a:ln>
                  <a:noFill/>
                </a:ln>
                <a:solidFill>
                  <a:srgbClr val="FDB825"/>
                </a:solidFill>
                <a:effectLst/>
                <a:uLnTx/>
                <a:uFillTx/>
                <a:latin typeface="Proxima Nova Lt" panose="02000506030000020004" pitchFamily="2" charset="0"/>
              </a:rPr>
              <a:t> </a:t>
            </a:r>
            <a:r>
              <a:rPr kumimoji="0" lang="en-US" sz="4000" b="0" i="0" u="none" strike="noStrike" kern="0" cap="none" spc="0" normalizeH="0" baseline="0" noProof="0" dirty="0">
                <a:ln>
                  <a:noFill/>
                </a:ln>
                <a:solidFill>
                  <a:srgbClr val="4C525A"/>
                </a:solidFill>
                <a:effectLst/>
                <a:uLnTx/>
                <a:uFillTx/>
              </a:rPr>
              <a:t>We Will Cover Today</a:t>
            </a:r>
            <a:endParaRPr lang="en-US" kern="0" dirty="0">
              <a:solidFill>
                <a:srgbClr val="4C525A"/>
              </a:solidFill>
            </a:endParaRPr>
          </a:p>
        </p:txBody>
      </p:sp>
      <p:graphicFrame>
        <p:nvGraphicFramePr>
          <p:cNvPr id="2" name="Diagram 1">
            <a:extLst>
              <a:ext uri="{FF2B5EF4-FFF2-40B4-BE49-F238E27FC236}">
                <a16:creationId xmlns:a16="http://schemas.microsoft.com/office/drawing/2014/main" id="{EBB50493-9C1D-4038-95CA-7283207471A4}"/>
              </a:ext>
            </a:extLst>
          </p:cNvPr>
          <p:cNvGraphicFramePr/>
          <p:nvPr>
            <p:extLst>
              <p:ext uri="{D42A27DB-BD31-4B8C-83A1-F6EECF244321}">
                <p14:modId xmlns:p14="http://schemas.microsoft.com/office/powerpoint/2010/main" val="2992946384"/>
              </p:ext>
            </p:extLst>
          </p:nvPr>
        </p:nvGraphicFramePr>
        <p:xfrm>
          <a:off x="394987" y="1415690"/>
          <a:ext cx="4023188" cy="49765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Content Placeholder 2">
            <a:extLst>
              <a:ext uri="{FF2B5EF4-FFF2-40B4-BE49-F238E27FC236}">
                <a16:creationId xmlns:a16="http://schemas.microsoft.com/office/drawing/2014/main" id="{6FB5B265-E125-49AB-96FF-09D865794F31}"/>
              </a:ext>
            </a:extLst>
          </p:cNvPr>
          <p:cNvSpPr txBox="1">
            <a:spLocks/>
          </p:cNvSpPr>
          <p:nvPr/>
        </p:nvSpPr>
        <p:spPr>
          <a:xfrm>
            <a:off x="2905570" y="2015642"/>
            <a:ext cx="8091311" cy="39664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914400">
              <a:lnSpc>
                <a:spcPct val="229000"/>
              </a:lnSpc>
              <a:buNone/>
            </a:pPr>
            <a:r>
              <a:rPr lang="en-US" sz="3200" dirty="0">
                <a:solidFill>
                  <a:schemeClr val="accent1"/>
                </a:solidFill>
                <a:latin typeface="+mj-lt"/>
                <a:cs typeface="Arial" panose="020B0604020202020204" pitchFamily="34" charset="0"/>
              </a:rPr>
              <a:t>Purpose</a:t>
            </a:r>
            <a:r>
              <a:rPr lang="en-US" sz="3200" dirty="0">
                <a:latin typeface="+mj-lt"/>
                <a:cs typeface="Arial" panose="020B0604020202020204" pitchFamily="34" charset="0"/>
              </a:rPr>
              <a:t> of mechanical ventilation</a:t>
            </a:r>
            <a:r>
              <a:rPr lang="en-US" sz="3200" dirty="0">
                <a:solidFill>
                  <a:schemeClr val="accent1">
                    <a:lumMod val="75000"/>
                  </a:schemeClr>
                </a:solidFill>
                <a:latin typeface="+mj-lt"/>
                <a:cs typeface="Arial" panose="020B0604020202020204" pitchFamily="34" charset="0"/>
              </a:rPr>
              <a:t> </a:t>
            </a:r>
          </a:p>
          <a:p>
            <a:pPr marL="0" indent="282575">
              <a:lnSpc>
                <a:spcPct val="229000"/>
              </a:lnSpc>
              <a:buNone/>
            </a:pPr>
            <a:r>
              <a:rPr lang="en-US" sz="3200" dirty="0">
                <a:latin typeface="+mj-lt"/>
                <a:cs typeface="Arial" panose="020B0604020202020204" pitchFamily="34" charset="0"/>
              </a:rPr>
              <a:t>Ventilator test </a:t>
            </a:r>
            <a:r>
              <a:rPr lang="en-US" sz="3200" dirty="0">
                <a:solidFill>
                  <a:schemeClr val="accent1"/>
                </a:solidFill>
                <a:latin typeface="+mj-lt"/>
                <a:cs typeface="Arial" panose="020B0604020202020204" pitchFamily="34" charset="0"/>
              </a:rPr>
              <a:t>how </a:t>
            </a:r>
            <a:r>
              <a:rPr lang="en-US" sz="3200" dirty="0">
                <a:latin typeface="+mj-lt"/>
                <a:cs typeface="Arial" panose="020B0604020202020204" pitchFamily="34" charset="0"/>
              </a:rPr>
              <a:t>and</a:t>
            </a:r>
            <a:r>
              <a:rPr lang="en-US" sz="3200" dirty="0">
                <a:solidFill>
                  <a:schemeClr val="accent1"/>
                </a:solidFill>
                <a:latin typeface="+mj-lt"/>
                <a:cs typeface="Arial" panose="020B0604020202020204" pitchFamily="34" charset="0"/>
              </a:rPr>
              <a:t> why</a:t>
            </a:r>
          </a:p>
          <a:p>
            <a:pPr marL="0" indent="282575">
              <a:lnSpc>
                <a:spcPct val="229000"/>
              </a:lnSpc>
              <a:buNone/>
            </a:pPr>
            <a:r>
              <a:rPr lang="en-US" sz="3200" dirty="0">
                <a:cs typeface="Arial" panose="020B0604020202020204" pitchFamily="34" charset="0"/>
              </a:rPr>
              <a:t>	Ventilator test </a:t>
            </a:r>
            <a:r>
              <a:rPr lang="en-US" sz="3200" dirty="0">
                <a:solidFill>
                  <a:schemeClr val="accent1"/>
                </a:solidFill>
                <a:cs typeface="Arial" panose="020B0604020202020204" pitchFamily="34" charset="0"/>
              </a:rPr>
              <a:t>best practices</a:t>
            </a:r>
          </a:p>
          <a:p>
            <a:pPr marL="0" indent="0">
              <a:lnSpc>
                <a:spcPct val="229000"/>
              </a:lnSpc>
              <a:buNone/>
            </a:pPr>
            <a:endParaRPr lang="en-US" dirty="0">
              <a:latin typeface="+mj-lt"/>
              <a:cs typeface="Arial" panose="020B0604020202020204" pitchFamily="34" charset="0"/>
            </a:endParaRPr>
          </a:p>
        </p:txBody>
      </p:sp>
      <p:sp>
        <p:nvSpPr>
          <p:cNvPr id="14" name="TextBox 13">
            <a:extLst>
              <a:ext uri="{FF2B5EF4-FFF2-40B4-BE49-F238E27FC236}">
                <a16:creationId xmlns:a16="http://schemas.microsoft.com/office/drawing/2014/main" id="{F08EEF5C-7132-4DF0-9CFC-024694B3E52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Tree>
    <p:custDataLst>
      <p:tags r:id="rId1"/>
    </p:custDataLst>
    <p:extLst>
      <p:ext uri="{BB962C8B-B14F-4D97-AF65-F5344CB8AC3E}">
        <p14:creationId xmlns:p14="http://schemas.microsoft.com/office/powerpoint/2010/main" val="3020205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DA0E64A-A28A-4587-B835-61C3051CD5B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334871" y="1740057"/>
            <a:ext cx="8844748" cy="4247322"/>
          </a:xfrm>
          <a:prstGeom prst="rect">
            <a:avLst/>
          </a:prstGeom>
        </p:spPr>
      </p:pic>
      <p:sp>
        <p:nvSpPr>
          <p:cNvPr id="10" name="Rectangle 9">
            <a:extLst>
              <a:ext uri="{FF2B5EF4-FFF2-40B4-BE49-F238E27FC236}">
                <a16:creationId xmlns:a16="http://schemas.microsoft.com/office/drawing/2014/main" id="{8723EA0B-4739-4D20-A47C-B1F85C567716}"/>
              </a:ext>
            </a:extLst>
          </p:cNvPr>
          <p:cNvSpPr/>
          <p:nvPr/>
        </p:nvSpPr>
        <p:spPr>
          <a:xfrm rot="10800000">
            <a:off x="0" y="1723626"/>
            <a:ext cx="12189841" cy="4297770"/>
          </a:xfrm>
          <a:prstGeom prst="rect">
            <a:avLst/>
          </a:prstGeom>
          <a:gradFill flip="none" rotWithShape="1">
            <a:gsLst>
              <a:gs pos="52000">
                <a:schemeClr val="bg1"/>
              </a:gs>
              <a:gs pos="12000">
                <a:schemeClr val="bg1">
                  <a:alpha val="0"/>
                </a:schemeClr>
              </a:gs>
              <a:gs pos="100000">
                <a:schemeClr val="bg1"/>
              </a:gs>
            </a:gsLst>
            <a:lin ang="0" scaled="1"/>
            <a:tileRect/>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sp>
        <p:nvSpPr>
          <p:cNvPr id="2" name="Title 1"/>
          <p:cNvSpPr>
            <a:spLocks noGrp="1"/>
          </p:cNvSpPr>
          <p:nvPr>
            <p:ph type="title" idx="4294967295"/>
          </p:nvPr>
        </p:nvSpPr>
        <p:spPr>
          <a:xfrm>
            <a:off x="3037463" y="914452"/>
            <a:ext cx="6117074" cy="531919"/>
          </a:xfrm>
        </p:spPr>
        <p:txBody>
          <a:bodyPr lIns="0" tIns="0" rIns="0" bIns="0">
            <a:noAutofit/>
          </a:bodyPr>
          <a:lstStyle/>
          <a:p>
            <a:pPr algn="ctr"/>
            <a:r>
              <a:rPr lang="en-US" sz="4000" dirty="0">
                <a:solidFill>
                  <a:schemeClr val="bg2"/>
                </a:solidFill>
              </a:rPr>
              <a:t>Starting</a:t>
            </a:r>
            <a:r>
              <a:rPr lang="en-US" sz="4000" dirty="0"/>
              <a:t> With The Basics</a:t>
            </a:r>
          </a:p>
        </p:txBody>
      </p:sp>
      <p:sp>
        <p:nvSpPr>
          <p:cNvPr id="3" name="Content Placeholder 2"/>
          <p:cNvSpPr>
            <a:spLocks noGrp="1"/>
          </p:cNvSpPr>
          <p:nvPr>
            <p:ph idx="1"/>
          </p:nvPr>
        </p:nvSpPr>
        <p:spPr>
          <a:xfrm>
            <a:off x="1083321" y="4126367"/>
            <a:ext cx="4503099" cy="1861012"/>
          </a:xfrm>
        </p:spPr>
        <p:txBody>
          <a:bodyPr lIns="0" tIns="0" rIns="0" bIns="0"/>
          <a:lstStyle/>
          <a:p>
            <a:pPr marL="223838" indent="-223838" algn="just">
              <a:lnSpc>
                <a:spcPct val="120000"/>
              </a:lnSpc>
              <a:spcBef>
                <a:spcPts val="0"/>
              </a:spcBef>
              <a:spcAft>
                <a:spcPts val="1200"/>
              </a:spcAft>
              <a:buClr>
                <a:srgbClr val="FFC61E"/>
              </a:buClr>
              <a:buFont typeface="Wingdings" panose="05000000000000000000" pitchFamily="2" charset="2"/>
              <a:buChar char="§"/>
            </a:pPr>
            <a:r>
              <a:rPr lang="en-US" sz="1800" dirty="0"/>
              <a:t>Considered life-sustaining treatment that can prolong patient’s life</a:t>
            </a:r>
          </a:p>
          <a:p>
            <a:pPr marL="223838" indent="-223838" algn="just">
              <a:lnSpc>
                <a:spcPct val="120000"/>
              </a:lnSpc>
              <a:spcBef>
                <a:spcPts val="0"/>
              </a:spcBef>
              <a:spcAft>
                <a:spcPts val="1200"/>
              </a:spcAft>
              <a:buClr>
                <a:srgbClr val="FFC61E"/>
              </a:buClr>
              <a:buFont typeface="Wingdings" panose="05000000000000000000" pitchFamily="2" charset="2"/>
              <a:buChar char="§"/>
            </a:pPr>
            <a:r>
              <a:rPr lang="en-US" sz="1800" dirty="0"/>
              <a:t>Used in both ICU and regular units in hospitals, rehabilitation facilities or at home</a:t>
            </a:r>
          </a:p>
        </p:txBody>
      </p:sp>
      <p:sp>
        <p:nvSpPr>
          <p:cNvPr id="5" name="Rectangle 4">
            <a:extLst>
              <a:ext uri="{FF2B5EF4-FFF2-40B4-BE49-F238E27FC236}">
                <a16:creationId xmlns:a16="http://schemas.microsoft.com/office/drawing/2014/main" id="{8F64C0F9-4212-42F0-92B8-B5B1A534694A}"/>
              </a:ext>
            </a:extLst>
          </p:cNvPr>
          <p:cNvSpPr/>
          <p:nvPr/>
        </p:nvSpPr>
        <p:spPr>
          <a:xfrm>
            <a:off x="929513" y="1747565"/>
            <a:ext cx="5345781" cy="2098973"/>
          </a:xfrm>
          <a:prstGeom prst="rect">
            <a:avLst/>
          </a:prstGeom>
          <a:solidFill>
            <a:schemeClr val="bg2"/>
          </a:solidFill>
          <a:ln w="57150">
            <a:solidFill>
              <a:schemeClr val="accent1"/>
            </a:solidFill>
          </a:ln>
          <a:effectLst>
            <a:outerShdw blurRad="50800" dist="38100" dir="8100000" algn="tr" rotWithShape="0">
              <a:prstClr val="black">
                <a:alpha val="40000"/>
              </a:prstClr>
            </a:outerShdw>
          </a:effectLst>
        </p:spPr>
        <p:txBody>
          <a:bodyPr wrap="square" lIns="365760" tIns="182880" rIns="365760" bIns="274320">
            <a:spAutoFit/>
          </a:bodyPr>
          <a:lstStyle/>
          <a:p>
            <a:pPr algn="ctr">
              <a:lnSpc>
                <a:spcPct val="120000"/>
              </a:lnSpc>
              <a:spcBef>
                <a:spcPts val="0"/>
              </a:spcBef>
              <a:spcAft>
                <a:spcPts val="1200"/>
              </a:spcAft>
              <a:buClr>
                <a:srgbClr val="FFC61E"/>
              </a:buClr>
            </a:pPr>
            <a:r>
              <a:rPr lang="en-US" sz="2800" dirty="0">
                <a:solidFill>
                  <a:schemeClr val="bg1"/>
                </a:solidFill>
                <a:latin typeface="+mj-lt"/>
              </a:rPr>
              <a:t>Mechanical Ventilator </a:t>
            </a:r>
          </a:p>
          <a:p>
            <a:pPr algn="ctr">
              <a:lnSpc>
                <a:spcPct val="120000"/>
              </a:lnSpc>
              <a:spcBef>
                <a:spcPts val="0"/>
              </a:spcBef>
              <a:buClr>
                <a:srgbClr val="FFC61E"/>
              </a:buClr>
            </a:pPr>
            <a:r>
              <a:rPr lang="en-US" dirty="0">
                <a:latin typeface="+mj-lt"/>
              </a:rPr>
              <a:t>Medical device that helps people breathe when they are not able to breathe enough </a:t>
            </a:r>
          </a:p>
          <a:p>
            <a:pPr algn="ctr">
              <a:lnSpc>
                <a:spcPct val="120000"/>
              </a:lnSpc>
              <a:spcBef>
                <a:spcPts val="0"/>
              </a:spcBef>
              <a:buClr>
                <a:srgbClr val="FFC61E"/>
              </a:buClr>
            </a:pPr>
            <a:r>
              <a:rPr lang="en-US" dirty="0">
                <a:latin typeface="+mj-lt"/>
              </a:rPr>
              <a:t>on their own*</a:t>
            </a:r>
          </a:p>
        </p:txBody>
      </p:sp>
      <p:sp>
        <p:nvSpPr>
          <p:cNvPr id="8" name="TextBox 7">
            <a:extLst>
              <a:ext uri="{FF2B5EF4-FFF2-40B4-BE49-F238E27FC236}">
                <a16:creationId xmlns:a16="http://schemas.microsoft.com/office/drawing/2014/main" id="{9C707D5B-067E-4B57-9C31-296CB546325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
        <p:nvSpPr>
          <p:cNvPr id="4" name="Rectangle 3">
            <a:extLst>
              <a:ext uri="{FF2B5EF4-FFF2-40B4-BE49-F238E27FC236}">
                <a16:creationId xmlns:a16="http://schemas.microsoft.com/office/drawing/2014/main" id="{53ABF5F8-F912-48AA-AE3F-3B721881AC32}"/>
              </a:ext>
            </a:extLst>
          </p:cNvPr>
          <p:cNvSpPr/>
          <p:nvPr/>
        </p:nvSpPr>
        <p:spPr>
          <a:xfrm>
            <a:off x="8764298" y="6400825"/>
            <a:ext cx="1692371" cy="230832"/>
          </a:xfrm>
          <a:prstGeom prst="rect">
            <a:avLst/>
          </a:prstGeom>
        </p:spPr>
        <p:txBody>
          <a:bodyPr wrap="square">
            <a:spAutoFit/>
          </a:bodyPr>
          <a:lstStyle/>
          <a:p>
            <a:r>
              <a:rPr lang="en-US" sz="900" dirty="0"/>
              <a:t>*https://</a:t>
            </a:r>
            <a:r>
              <a:rPr lang="en-US" sz="900" dirty="0" err="1"/>
              <a:t>www.thoracic.org</a:t>
            </a:r>
            <a:endParaRPr lang="en-US" sz="900" dirty="0">
              <a:solidFill>
                <a:schemeClr val="bg1">
                  <a:lumMod val="65000"/>
                </a:schemeClr>
              </a:solidFill>
            </a:endParaRPr>
          </a:p>
        </p:txBody>
      </p:sp>
    </p:spTree>
    <p:custDataLst>
      <p:tags r:id="rId1"/>
    </p:custDataLst>
    <p:extLst>
      <p:ext uri="{BB962C8B-B14F-4D97-AF65-F5344CB8AC3E}">
        <p14:creationId xmlns:p14="http://schemas.microsoft.com/office/powerpoint/2010/main" val="3734152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DA0E64A-A28A-4587-B835-61C3051CD5B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334871" y="1740057"/>
            <a:ext cx="8844748" cy="4247322"/>
          </a:xfrm>
          <a:prstGeom prst="rect">
            <a:avLst/>
          </a:prstGeom>
        </p:spPr>
      </p:pic>
      <p:sp>
        <p:nvSpPr>
          <p:cNvPr id="10" name="Rectangle 9">
            <a:extLst>
              <a:ext uri="{FF2B5EF4-FFF2-40B4-BE49-F238E27FC236}">
                <a16:creationId xmlns:a16="http://schemas.microsoft.com/office/drawing/2014/main" id="{8723EA0B-4739-4D20-A47C-B1F85C567716}"/>
              </a:ext>
            </a:extLst>
          </p:cNvPr>
          <p:cNvSpPr/>
          <p:nvPr/>
        </p:nvSpPr>
        <p:spPr>
          <a:xfrm rot="10800000">
            <a:off x="0" y="1723626"/>
            <a:ext cx="12189841" cy="4297770"/>
          </a:xfrm>
          <a:prstGeom prst="rect">
            <a:avLst/>
          </a:prstGeom>
          <a:gradFill flip="none" rotWithShape="1">
            <a:gsLst>
              <a:gs pos="52000">
                <a:schemeClr val="bg1"/>
              </a:gs>
              <a:gs pos="12000">
                <a:schemeClr val="bg1">
                  <a:alpha val="0"/>
                </a:schemeClr>
              </a:gs>
              <a:gs pos="100000">
                <a:schemeClr val="bg1"/>
              </a:gs>
            </a:gsLst>
            <a:lin ang="0" scaled="1"/>
            <a:tileRect/>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sp>
        <p:nvSpPr>
          <p:cNvPr id="2" name="Title 1"/>
          <p:cNvSpPr>
            <a:spLocks noGrp="1"/>
          </p:cNvSpPr>
          <p:nvPr>
            <p:ph type="title" idx="4294967295"/>
          </p:nvPr>
        </p:nvSpPr>
        <p:spPr>
          <a:xfrm>
            <a:off x="2320286" y="913777"/>
            <a:ext cx="7254020" cy="531919"/>
          </a:xfrm>
        </p:spPr>
        <p:txBody>
          <a:bodyPr lIns="0" tIns="0" rIns="0" bIns="0">
            <a:noAutofit/>
          </a:bodyPr>
          <a:lstStyle/>
          <a:p>
            <a:pPr algn="ctr"/>
            <a:r>
              <a:rPr lang="en-US" sz="4000" dirty="0">
                <a:solidFill>
                  <a:schemeClr val="bg2"/>
                </a:solidFill>
              </a:rPr>
              <a:t>Starting</a:t>
            </a:r>
            <a:r>
              <a:rPr lang="en-US" sz="4000" dirty="0"/>
              <a:t> With The Basics (cont’d)</a:t>
            </a:r>
          </a:p>
        </p:txBody>
      </p:sp>
      <p:sp>
        <p:nvSpPr>
          <p:cNvPr id="3" name="Content Placeholder 2"/>
          <p:cNvSpPr>
            <a:spLocks noGrp="1"/>
          </p:cNvSpPr>
          <p:nvPr>
            <p:ph idx="1"/>
          </p:nvPr>
        </p:nvSpPr>
        <p:spPr>
          <a:xfrm>
            <a:off x="929513" y="4003461"/>
            <a:ext cx="5012679" cy="1861012"/>
          </a:xfrm>
        </p:spPr>
        <p:txBody>
          <a:bodyPr lIns="0" tIns="0" rIns="0" bIns="0"/>
          <a:lstStyle/>
          <a:p>
            <a:pPr marL="223838" indent="-223838" algn="just">
              <a:lnSpc>
                <a:spcPct val="120000"/>
              </a:lnSpc>
              <a:spcBef>
                <a:spcPts val="0"/>
              </a:spcBef>
              <a:spcAft>
                <a:spcPts val="1200"/>
              </a:spcAft>
              <a:buClr>
                <a:srgbClr val="FFC61E"/>
              </a:buClr>
              <a:buFont typeface="Wingdings" panose="05000000000000000000" pitchFamily="2" charset="2"/>
              <a:buChar char="§"/>
            </a:pPr>
            <a:r>
              <a:rPr lang="en-US" sz="1800" dirty="0"/>
              <a:t>Can be invasive (intubation) or non-invasive (mask)</a:t>
            </a:r>
          </a:p>
          <a:p>
            <a:pPr marL="223838" indent="-223838" algn="just">
              <a:lnSpc>
                <a:spcPct val="120000"/>
              </a:lnSpc>
              <a:spcBef>
                <a:spcPts val="0"/>
              </a:spcBef>
              <a:spcAft>
                <a:spcPts val="1200"/>
              </a:spcAft>
              <a:buClr>
                <a:srgbClr val="FFC61E"/>
              </a:buClr>
              <a:buFont typeface="Wingdings" panose="05000000000000000000" pitchFamily="2" charset="2"/>
              <a:buChar char="§"/>
            </a:pPr>
            <a:r>
              <a:rPr lang="en-US" sz="1800" dirty="0"/>
              <a:t>Can do all of the breathing or only assist the person’s breathing</a:t>
            </a:r>
          </a:p>
          <a:p>
            <a:pPr marL="223838" indent="-223838" algn="just">
              <a:lnSpc>
                <a:spcPct val="120000"/>
              </a:lnSpc>
              <a:spcBef>
                <a:spcPts val="0"/>
              </a:spcBef>
              <a:spcAft>
                <a:spcPts val="1200"/>
              </a:spcAft>
              <a:buClr>
                <a:srgbClr val="FFC61E"/>
              </a:buClr>
              <a:buFont typeface="Wingdings" panose="05000000000000000000" pitchFamily="2" charset="2"/>
              <a:buChar char="§"/>
            </a:pPr>
            <a:r>
              <a:rPr lang="en-US" sz="1800" dirty="0"/>
              <a:t>Frequently used to simply keep patient’s throat/lungs open</a:t>
            </a:r>
          </a:p>
        </p:txBody>
      </p:sp>
      <p:sp>
        <p:nvSpPr>
          <p:cNvPr id="5" name="Rectangle 4">
            <a:extLst>
              <a:ext uri="{FF2B5EF4-FFF2-40B4-BE49-F238E27FC236}">
                <a16:creationId xmlns:a16="http://schemas.microsoft.com/office/drawing/2014/main" id="{8F64C0F9-4212-42F0-92B8-B5B1A534694A}"/>
              </a:ext>
            </a:extLst>
          </p:cNvPr>
          <p:cNvSpPr/>
          <p:nvPr/>
        </p:nvSpPr>
        <p:spPr>
          <a:xfrm>
            <a:off x="929513" y="1747565"/>
            <a:ext cx="5345781" cy="2098973"/>
          </a:xfrm>
          <a:prstGeom prst="rect">
            <a:avLst/>
          </a:prstGeom>
          <a:solidFill>
            <a:schemeClr val="bg2"/>
          </a:solidFill>
          <a:ln w="57150">
            <a:solidFill>
              <a:schemeClr val="accent1"/>
            </a:solidFill>
          </a:ln>
          <a:effectLst>
            <a:outerShdw blurRad="50800" dist="38100" dir="8100000" algn="tr" rotWithShape="0">
              <a:prstClr val="black">
                <a:alpha val="40000"/>
              </a:prstClr>
            </a:outerShdw>
          </a:effectLst>
        </p:spPr>
        <p:txBody>
          <a:bodyPr wrap="square" lIns="365760" tIns="182880" rIns="365760" bIns="274320">
            <a:spAutoFit/>
          </a:bodyPr>
          <a:lstStyle/>
          <a:p>
            <a:pPr algn="ctr">
              <a:lnSpc>
                <a:spcPct val="120000"/>
              </a:lnSpc>
              <a:spcBef>
                <a:spcPts val="0"/>
              </a:spcBef>
              <a:spcAft>
                <a:spcPts val="1200"/>
              </a:spcAft>
              <a:buClr>
                <a:srgbClr val="FFC61E"/>
              </a:buClr>
            </a:pPr>
            <a:r>
              <a:rPr lang="en-US" sz="2800" dirty="0">
                <a:solidFill>
                  <a:schemeClr val="bg1"/>
                </a:solidFill>
                <a:latin typeface="+mj-lt"/>
              </a:rPr>
              <a:t>Mechanical Ventilator </a:t>
            </a:r>
          </a:p>
          <a:p>
            <a:pPr algn="ctr">
              <a:lnSpc>
                <a:spcPct val="120000"/>
              </a:lnSpc>
              <a:spcBef>
                <a:spcPts val="0"/>
              </a:spcBef>
              <a:buClr>
                <a:srgbClr val="FFC61E"/>
              </a:buClr>
            </a:pPr>
            <a:r>
              <a:rPr lang="en-US" dirty="0">
                <a:latin typeface="+mj-lt"/>
              </a:rPr>
              <a:t>Medical device that helps people breathe when they are not able to breathe enough </a:t>
            </a:r>
          </a:p>
          <a:p>
            <a:pPr algn="ctr">
              <a:lnSpc>
                <a:spcPct val="120000"/>
              </a:lnSpc>
              <a:spcBef>
                <a:spcPts val="0"/>
              </a:spcBef>
              <a:buClr>
                <a:srgbClr val="FFC61E"/>
              </a:buClr>
            </a:pPr>
            <a:r>
              <a:rPr lang="en-US" dirty="0">
                <a:latin typeface="+mj-lt"/>
              </a:rPr>
              <a:t>on their own*</a:t>
            </a:r>
          </a:p>
        </p:txBody>
      </p:sp>
      <p:sp>
        <p:nvSpPr>
          <p:cNvPr id="8" name="TextBox 7">
            <a:extLst>
              <a:ext uri="{FF2B5EF4-FFF2-40B4-BE49-F238E27FC236}">
                <a16:creationId xmlns:a16="http://schemas.microsoft.com/office/drawing/2014/main" id="{9C707D5B-067E-4B57-9C31-296CB546325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
        <p:nvSpPr>
          <p:cNvPr id="4" name="Rectangle 3">
            <a:extLst>
              <a:ext uri="{FF2B5EF4-FFF2-40B4-BE49-F238E27FC236}">
                <a16:creationId xmlns:a16="http://schemas.microsoft.com/office/drawing/2014/main" id="{53ABF5F8-F912-48AA-AE3F-3B721881AC32}"/>
              </a:ext>
            </a:extLst>
          </p:cNvPr>
          <p:cNvSpPr/>
          <p:nvPr/>
        </p:nvSpPr>
        <p:spPr>
          <a:xfrm>
            <a:off x="8764298" y="6400825"/>
            <a:ext cx="1692371" cy="230832"/>
          </a:xfrm>
          <a:prstGeom prst="rect">
            <a:avLst/>
          </a:prstGeom>
        </p:spPr>
        <p:txBody>
          <a:bodyPr wrap="square">
            <a:spAutoFit/>
          </a:bodyPr>
          <a:lstStyle/>
          <a:p>
            <a:r>
              <a:rPr lang="en-US" sz="900" dirty="0">
                <a:solidFill>
                  <a:schemeClr val="bg1">
                    <a:lumMod val="65000"/>
                  </a:schemeClr>
                </a:solidFill>
                <a:hlinkClick r:id="rId5">
                  <a:extLst>
                    <a:ext uri="{A12FA001-AC4F-418D-AE19-62706E023703}">
                      <ahyp:hlinkClr xmlns:ahyp="http://schemas.microsoft.com/office/drawing/2018/hyperlinkcolor" val="tx"/>
                    </a:ext>
                  </a:extLst>
                </a:hlinkClick>
              </a:rPr>
              <a:t>*</a:t>
            </a:r>
            <a:r>
              <a:rPr lang="en-US" sz="900" dirty="0"/>
              <a:t>https://</a:t>
            </a:r>
            <a:r>
              <a:rPr lang="en-US" sz="900" dirty="0" err="1"/>
              <a:t>www.thoracic.org</a:t>
            </a:r>
            <a:endParaRPr lang="en-US" sz="900" dirty="0">
              <a:solidFill>
                <a:schemeClr val="bg1">
                  <a:lumMod val="65000"/>
                </a:schemeClr>
              </a:solidFill>
            </a:endParaRPr>
          </a:p>
        </p:txBody>
      </p:sp>
    </p:spTree>
    <p:custDataLst>
      <p:tags r:id="rId1"/>
    </p:custDataLst>
    <p:extLst>
      <p:ext uri="{BB962C8B-B14F-4D97-AF65-F5344CB8AC3E}">
        <p14:creationId xmlns:p14="http://schemas.microsoft.com/office/powerpoint/2010/main" val="3355661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935C4-1D3E-40DB-B8F8-85867BA7302B}"/>
              </a:ext>
            </a:extLst>
          </p:cNvPr>
          <p:cNvSpPr>
            <a:spLocks noGrp="1"/>
          </p:cNvSpPr>
          <p:nvPr>
            <p:ph type="title"/>
          </p:nvPr>
        </p:nvSpPr>
        <p:spPr/>
        <p:txBody>
          <a:bodyPr/>
          <a:lstStyle/>
          <a:p>
            <a:r>
              <a:rPr lang="en-US" dirty="0"/>
              <a:t>Poll Question</a:t>
            </a:r>
          </a:p>
        </p:txBody>
      </p:sp>
      <p:sp>
        <p:nvSpPr>
          <p:cNvPr id="4" name="Content Placeholder 3">
            <a:extLst>
              <a:ext uri="{FF2B5EF4-FFF2-40B4-BE49-F238E27FC236}">
                <a16:creationId xmlns:a16="http://schemas.microsoft.com/office/drawing/2014/main" id="{80C837F9-1350-4586-AF3A-60D5AFE24A1D}"/>
              </a:ext>
            </a:extLst>
          </p:cNvPr>
          <p:cNvSpPr>
            <a:spLocks noGrp="1"/>
          </p:cNvSpPr>
          <p:nvPr>
            <p:ph sz="quarter" idx="11"/>
          </p:nvPr>
        </p:nvSpPr>
        <p:spPr/>
        <p:txBody>
          <a:bodyPr anchor="ctr"/>
          <a:lstStyle/>
          <a:p>
            <a:pPr marL="0" indent="0">
              <a:buNone/>
            </a:pPr>
            <a:r>
              <a:rPr lang="en-US" sz="2000" dirty="0"/>
              <a:t>What is the clinical goal of ventilation?</a:t>
            </a:r>
          </a:p>
          <a:p>
            <a:pPr marL="342900" indent="-342900">
              <a:buFont typeface="+mj-lt"/>
              <a:buAutoNum type="alphaLcPeriod"/>
            </a:pPr>
            <a:r>
              <a:rPr lang="en-US" sz="2000" dirty="0"/>
              <a:t>Get oxygen into the lungs</a:t>
            </a:r>
          </a:p>
          <a:p>
            <a:pPr marL="342900" indent="-342900">
              <a:buFont typeface="+mj-lt"/>
              <a:buAutoNum type="alphaLcPeriod"/>
            </a:pPr>
            <a:r>
              <a:rPr lang="en-US" sz="2000" dirty="0"/>
              <a:t>Get carbon dioxide out of the lungs</a:t>
            </a:r>
          </a:p>
          <a:p>
            <a:pPr marL="342900" indent="-342900">
              <a:buFont typeface="+mj-lt"/>
              <a:buAutoNum type="alphaLcPeriod"/>
            </a:pPr>
            <a:r>
              <a:rPr lang="en-US" sz="2000" dirty="0"/>
              <a:t>Provide treatment to produce proper gas exchange</a:t>
            </a:r>
            <a:endParaRPr lang="en-US" dirty="0"/>
          </a:p>
        </p:txBody>
      </p:sp>
    </p:spTree>
    <p:custDataLst>
      <p:tags r:id="rId1"/>
    </p:custDataLst>
    <p:extLst>
      <p:ext uri="{BB962C8B-B14F-4D97-AF65-F5344CB8AC3E}">
        <p14:creationId xmlns:p14="http://schemas.microsoft.com/office/powerpoint/2010/main" val="3667912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935C4-1D3E-40DB-B8F8-85867BA7302B}"/>
              </a:ext>
            </a:extLst>
          </p:cNvPr>
          <p:cNvSpPr>
            <a:spLocks noGrp="1"/>
          </p:cNvSpPr>
          <p:nvPr>
            <p:ph type="title"/>
          </p:nvPr>
        </p:nvSpPr>
        <p:spPr/>
        <p:txBody>
          <a:bodyPr/>
          <a:lstStyle/>
          <a:p>
            <a:r>
              <a:rPr lang="en-US" dirty="0"/>
              <a:t>Poll Question</a:t>
            </a:r>
          </a:p>
        </p:txBody>
      </p:sp>
      <p:sp>
        <p:nvSpPr>
          <p:cNvPr id="4" name="Content Placeholder 3">
            <a:extLst>
              <a:ext uri="{FF2B5EF4-FFF2-40B4-BE49-F238E27FC236}">
                <a16:creationId xmlns:a16="http://schemas.microsoft.com/office/drawing/2014/main" id="{80C837F9-1350-4586-AF3A-60D5AFE24A1D}"/>
              </a:ext>
            </a:extLst>
          </p:cNvPr>
          <p:cNvSpPr>
            <a:spLocks noGrp="1"/>
          </p:cNvSpPr>
          <p:nvPr>
            <p:ph sz="quarter" idx="11"/>
          </p:nvPr>
        </p:nvSpPr>
        <p:spPr>
          <a:xfrm>
            <a:off x="962025" y="1889125"/>
            <a:ext cx="10699888" cy="4260850"/>
          </a:xfrm>
        </p:spPr>
        <p:txBody>
          <a:bodyPr anchor="ctr"/>
          <a:lstStyle/>
          <a:p>
            <a:pPr marL="0" indent="0">
              <a:buNone/>
            </a:pPr>
            <a:r>
              <a:rPr lang="en-US" sz="2000" dirty="0"/>
              <a:t>What is the clinical goal of ventilation?</a:t>
            </a:r>
          </a:p>
          <a:p>
            <a:pPr marL="342900" indent="-342900">
              <a:buFont typeface="+mj-lt"/>
              <a:buAutoNum type="alphaLcPeriod"/>
            </a:pPr>
            <a:r>
              <a:rPr lang="en-US" sz="2000" dirty="0"/>
              <a:t>Get oxygen into the lungs</a:t>
            </a:r>
          </a:p>
          <a:p>
            <a:pPr marL="342900" indent="-342900">
              <a:buFont typeface="+mj-lt"/>
              <a:buAutoNum type="alphaLcPeriod"/>
            </a:pPr>
            <a:r>
              <a:rPr lang="en-US" sz="2000" dirty="0"/>
              <a:t>Get carbon dioxide out of the lungs</a:t>
            </a:r>
          </a:p>
          <a:p>
            <a:pPr marL="342900" indent="-342900">
              <a:buFont typeface="+mj-lt"/>
              <a:buAutoNum type="alphaLcPeriod"/>
            </a:pPr>
            <a:r>
              <a:rPr lang="en-US" sz="2000" b="1" dirty="0">
                <a:highlight>
                  <a:srgbClr val="FDB825"/>
                </a:highlight>
              </a:rPr>
              <a:t>Provide treatment to produce proper gas exchange (oxygen in, carbon dioxide out)</a:t>
            </a:r>
          </a:p>
          <a:p>
            <a:endParaRPr lang="en-US" dirty="0"/>
          </a:p>
        </p:txBody>
      </p:sp>
    </p:spTree>
    <p:custDataLst>
      <p:tags r:id="rId1"/>
    </p:custDataLst>
    <p:extLst>
      <p:ext uri="{BB962C8B-B14F-4D97-AF65-F5344CB8AC3E}">
        <p14:creationId xmlns:p14="http://schemas.microsoft.com/office/powerpoint/2010/main" val="684174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20536" y="998675"/>
            <a:ext cx="7563028" cy="696362"/>
          </a:xfrm>
        </p:spPr>
        <p:txBody>
          <a:bodyPr/>
          <a:lstStyle/>
          <a:p>
            <a:r>
              <a:rPr lang="en-US" sz="4000" dirty="0">
                <a:solidFill>
                  <a:schemeClr val="bg1"/>
                </a:solidFill>
              </a:rPr>
              <a:t>Risk </a:t>
            </a:r>
            <a:r>
              <a:rPr lang="en-US" sz="4000" dirty="0">
                <a:solidFill>
                  <a:schemeClr val="bg2"/>
                </a:solidFill>
              </a:rPr>
              <a:t>What</a:t>
            </a:r>
            <a:r>
              <a:rPr lang="en-US" sz="4000" dirty="0"/>
              <a:t> Can Go Wrong?</a:t>
            </a:r>
            <a:r>
              <a:rPr lang="en-US" sz="4000" dirty="0">
                <a:solidFill>
                  <a:schemeClr val="bg1"/>
                </a:solidFill>
              </a:rPr>
              <a:t> Operators</a:t>
            </a:r>
          </a:p>
        </p:txBody>
      </p:sp>
      <p:sp>
        <p:nvSpPr>
          <p:cNvPr id="3" name="Content Placeholder 2"/>
          <p:cNvSpPr>
            <a:spLocks noGrp="1"/>
          </p:cNvSpPr>
          <p:nvPr>
            <p:ph idx="1"/>
          </p:nvPr>
        </p:nvSpPr>
        <p:spPr>
          <a:xfrm>
            <a:off x="1452849" y="2017948"/>
            <a:ext cx="4065082" cy="2963378"/>
          </a:xfrm>
        </p:spPr>
        <p:txBody>
          <a:bodyPr numCol="1">
            <a:noAutofit/>
          </a:bodyPr>
          <a:lstStyle/>
          <a:p>
            <a:pPr marL="292100" indent="-292100">
              <a:lnSpc>
                <a:spcPct val="100000"/>
              </a:lnSpc>
              <a:spcBef>
                <a:spcPts val="0"/>
              </a:spcBef>
              <a:spcAft>
                <a:spcPts val="1200"/>
              </a:spcAft>
              <a:buClr>
                <a:srgbClr val="00A9EC"/>
              </a:buClr>
              <a:buSzPct val="110000"/>
              <a:buFont typeface="Wingdings" pitchFamily="2" charset="2"/>
              <a:buChar char="Ø"/>
            </a:pPr>
            <a:r>
              <a:rPr lang="en-US" sz="1800" dirty="0">
                <a:latin typeface="+mj-lt"/>
              </a:rPr>
              <a:t>Asphyxiation/hypoxemia</a:t>
            </a:r>
          </a:p>
          <a:p>
            <a:pPr marL="292100" indent="-292100">
              <a:lnSpc>
                <a:spcPct val="100000"/>
              </a:lnSpc>
              <a:spcBef>
                <a:spcPts val="0"/>
              </a:spcBef>
              <a:spcAft>
                <a:spcPts val="1200"/>
              </a:spcAft>
              <a:buClr>
                <a:srgbClr val="00A9EC"/>
              </a:buClr>
              <a:buSzPct val="110000"/>
              <a:buFont typeface="Wingdings" pitchFamily="2" charset="2"/>
              <a:buChar char="Ø"/>
            </a:pPr>
            <a:r>
              <a:rPr lang="en-US" sz="1800" dirty="0">
                <a:latin typeface="+mj-lt"/>
              </a:rPr>
              <a:t>Barotrauma</a:t>
            </a:r>
          </a:p>
          <a:p>
            <a:pPr marL="292100" indent="-292100">
              <a:lnSpc>
                <a:spcPct val="100000"/>
              </a:lnSpc>
              <a:spcBef>
                <a:spcPts val="0"/>
              </a:spcBef>
              <a:spcAft>
                <a:spcPts val="1200"/>
              </a:spcAft>
              <a:buClr>
                <a:srgbClr val="00A9EC"/>
              </a:buClr>
              <a:buSzPct val="110000"/>
              <a:buFont typeface="Wingdings" pitchFamily="2" charset="2"/>
              <a:buChar char="Ø"/>
            </a:pPr>
            <a:r>
              <a:rPr lang="en-US" sz="1800" dirty="0">
                <a:latin typeface="+mj-lt"/>
              </a:rPr>
              <a:t>ARDS</a:t>
            </a:r>
          </a:p>
          <a:p>
            <a:pPr marL="292100" indent="-292100">
              <a:lnSpc>
                <a:spcPct val="100000"/>
              </a:lnSpc>
              <a:spcBef>
                <a:spcPts val="0"/>
              </a:spcBef>
              <a:spcAft>
                <a:spcPts val="1200"/>
              </a:spcAft>
              <a:buClr>
                <a:srgbClr val="00A9EC"/>
              </a:buClr>
              <a:buSzPct val="110000"/>
              <a:buFont typeface="Wingdings" pitchFamily="2" charset="2"/>
              <a:buChar char="Ø"/>
            </a:pPr>
            <a:r>
              <a:rPr lang="en-US" sz="1800" dirty="0">
                <a:latin typeface="+mj-lt"/>
              </a:rPr>
              <a:t>Collapsed lung</a:t>
            </a:r>
          </a:p>
          <a:p>
            <a:pPr marL="292100" indent="-292100">
              <a:lnSpc>
                <a:spcPct val="100000"/>
              </a:lnSpc>
              <a:spcBef>
                <a:spcPts val="0"/>
              </a:spcBef>
              <a:spcAft>
                <a:spcPts val="1200"/>
              </a:spcAft>
              <a:buClr>
                <a:srgbClr val="00A9EC"/>
              </a:buClr>
              <a:buSzPct val="110000"/>
              <a:buFont typeface="Wingdings" pitchFamily="2" charset="2"/>
              <a:buChar char="Ø"/>
            </a:pPr>
            <a:r>
              <a:rPr lang="en-US" sz="1800" dirty="0">
                <a:latin typeface="+mj-lt"/>
              </a:rPr>
              <a:t>Scarring of the lung</a:t>
            </a:r>
          </a:p>
          <a:p>
            <a:pPr marL="292100" indent="-292100">
              <a:lnSpc>
                <a:spcPct val="100000"/>
              </a:lnSpc>
              <a:spcBef>
                <a:spcPts val="0"/>
              </a:spcBef>
              <a:spcAft>
                <a:spcPts val="1200"/>
              </a:spcAft>
              <a:buClr>
                <a:srgbClr val="00A9EC"/>
              </a:buClr>
              <a:buSzPct val="110000"/>
              <a:buFont typeface="Wingdings" pitchFamily="2" charset="2"/>
              <a:buChar char="Ø"/>
            </a:pPr>
            <a:r>
              <a:rPr lang="en-US" sz="1800" dirty="0">
                <a:latin typeface="+mj-lt"/>
              </a:rPr>
              <a:t>Pulmonary edema / embolism</a:t>
            </a:r>
          </a:p>
        </p:txBody>
      </p:sp>
      <p:sp>
        <p:nvSpPr>
          <p:cNvPr id="7" name="TextBox 6">
            <a:extLst>
              <a:ext uri="{FF2B5EF4-FFF2-40B4-BE49-F238E27FC236}">
                <a16:creationId xmlns:a16="http://schemas.microsoft.com/office/drawing/2014/main" id="{58770299-E51C-4426-8B93-48224B563F6A}"/>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grpSp>
        <p:nvGrpSpPr>
          <p:cNvPr id="18" name="Group 17">
            <a:extLst>
              <a:ext uri="{FF2B5EF4-FFF2-40B4-BE49-F238E27FC236}">
                <a16:creationId xmlns:a16="http://schemas.microsoft.com/office/drawing/2014/main" id="{0D464C84-44F5-4E49-91FF-CECDDB54ED01}"/>
              </a:ext>
            </a:extLst>
          </p:cNvPr>
          <p:cNvGrpSpPr/>
          <p:nvPr/>
        </p:nvGrpSpPr>
        <p:grpSpPr>
          <a:xfrm>
            <a:off x="5879173" y="2091815"/>
            <a:ext cx="5324147" cy="2379966"/>
            <a:chOff x="5879173" y="1947437"/>
            <a:chExt cx="5324147" cy="2379966"/>
          </a:xfrm>
        </p:grpSpPr>
        <p:pic>
          <p:nvPicPr>
            <p:cNvPr id="10" name="Picture 9">
              <a:extLst>
                <a:ext uri="{FF2B5EF4-FFF2-40B4-BE49-F238E27FC236}">
                  <a16:creationId xmlns:a16="http://schemas.microsoft.com/office/drawing/2014/main" id="{7CA0CBDE-3A34-3B4E-AE31-E12FA972A654}"/>
                </a:ext>
              </a:extLst>
            </p:cNvPr>
            <p:cNvPicPr>
              <a:picLocks noChangeAspect="1"/>
            </p:cNvPicPr>
            <p:nvPr/>
          </p:nvPicPr>
          <p:blipFill>
            <a:blip r:embed="rId4"/>
            <a:stretch>
              <a:fillRect/>
            </a:stretch>
          </p:blipFill>
          <p:spPr>
            <a:xfrm>
              <a:off x="5879173" y="1947437"/>
              <a:ext cx="5324147" cy="2379966"/>
            </a:xfrm>
            <a:prstGeom prst="rect">
              <a:avLst/>
            </a:prstGeom>
            <a:ln w="12700">
              <a:solidFill>
                <a:schemeClr val="bg1">
                  <a:lumMod val="85000"/>
                </a:schemeClr>
              </a:solidFill>
            </a:ln>
            <a:effectLst>
              <a:reflection blurRad="6350" stA="52000" endA="300" endPos="35000" dir="5400000" sy="-100000" algn="bl" rotWithShape="0"/>
            </a:effectLst>
          </p:spPr>
        </p:pic>
        <p:cxnSp>
          <p:nvCxnSpPr>
            <p:cNvPr id="16" name="Straight Connector 15">
              <a:extLst>
                <a:ext uri="{FF2B5EF4-FFF2-40B4-BE49-F238E27FC236}">
                  <a16:creationId xmlns:a16="http://schemas.microsoft.com/office/drawing/2014/main" id="{2F80AC9F-E656-C34E-9F17-58F9AAF8D11F}"/>
                </a:ext>
              </a:extLst>
            </p:cNvPr>
            <p:cNvCxnSpPr>
              <a:cxnSpLocks/>
            </p:cNvCxnSpPr>
            <p:nvPr/>
          </p:nvCxnSpPr>
          <p:spPr>
            <a:xfrm>
              <a:off x="5879173" y="2317532"/>
              <a:ext cx="5324147" cy="0"/>
            </a:xfrm>
            <a:prstGeom prst="line">
              <a:avLst/>
            </a:prstGeom>
            <a:ln w="57150">
              <a:solidFill>
                <a:srgbClr val="00A9EC"/>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855216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20536" y="998675"/>
            <a:ext cx="7563028" cy="696362"/>
          </a:xfrm>
        </p:spPr>
        <p:txBody>
          <a:bodyPr/>
          <a:lstStyle/>
          <a:p>
            <a:r>
              <a:rPr lang="en-US" sz="4000" dirty="0">
                <a:solidFill>
                  <a:schemeClr val="bg1"/>
                </a:solidFill>
              </a:rPr>
              <a:t>Risk </a:t>
            </a:r>
            <a:r>
              <a:rPr lang="en-US" sz="4000" dirty="0">
                <a:solidFill>
                  <a:schemeClr val="bg2"/>
                </a:solidFill>
              </a:rPr>
              <a:t>What</a:t>
            </a:r>
            <a:r>
              <a:rPr lang="en-US" sz="4000" dirty="0"/>
              <a:t> Can Go Wrong?</a:t>
            </a:r>
            <a:r>
              <a:rPr lang="en-US" sz="4000" dirty="0">
                <a:solidFill>
                  <a:schemeClr val="bg1"/>
                </a:solidFill>
              </a:rPr>
              <a:t> Operators</a:t>
            </a:r>
          </a:p>
        </p:txBody>
      </p:sp>
      <p:sp>
        <p:nvSpPr>
          <p:cNvPr id="3" name="Content Placeholder 2"/>
          <p:cNvSpPr>
            <a:spLocks noGrp="1"/>
          </p:cNvSpPr>
          <p:nvPr>
            <p:ph idx="1"/>
          </p:nvPr>
        </p:nvSpPr>
        <p:spPr>
          <a:xfrm>
            <a:off x="1452849" y="2017948"/>
            <a:ext cx="4065082" cy="2963378"/>
          </a:xfrm>
        </p:spPr>
        <p:txBody>
          <a:bodyPr numCol="1">
            <a:noAutofit/>
          </a:bodyPr>
          <a:lstStyle/>
          <a:p>
            <a:pPr marL="292100" indent="-292100">
              <a:lnSpc>
                <a:spcPct val="100000"/>
              </a:lnSpc>
              <a:spcBef>
                <a:spcPts val="0"/>
              </a:spcBef>
              <a:spcAft>
                <a:spcPts val="1200"/>
              </a:spcAft>
              <a:buClr>
                <a:srgbClr val="00A9EC"/>
              </a:buClr>
              <a:buSzPct val="110000"/>
              <a:buFont typeface="Wingdings" pitchFamily="2" charset="2"/>
              <a:buChar char="Ø"/>
            </a:pPr>
            <a:r>
              <a:rPr lang="en-US" sz="1800" dirty="0">
                <a:latin typeface="+mj-lt"/>
              </a:rPr>
              <a:t>Asphyxiation/hypoxemia</a:t>
            </a:r>
          </a:p>
          <a:p>
            <a:pPr marL="292100" indent="-292100">
              <a:lnSpc>
                <a:spcPct val="100000"/>
              </a:lnSpc>
              <a:spcBef>
                <a:spcPts val="0"/>
              </a:spcBef>
              <a:spcAft>
                <a:spcPts val="1200"/>
              </a:spcAft>
              <a:buClr>
                <a:srgbClr val="00A9EC"/>
              </a:buClr>
              <a:buSzPct val="110000"/>
              <a:buFont typeface="Wingdings" pitchFamily="2" charset="2"/>
              <a:buChar char="Ø"/>
            </a:pPr>
            <a:r>
              <a:rPr lang="en-US" sz="1800" dirty="0">
                <a:latin typeface="+mj-lt"/>
              </a:rPr>
              <a:t>Barotrauma</a:t>
            </a:r>
          </a:p>
          <a:p>
            <a:pPr marL="292100" indent="-292100">
              <a:lnSpc>
                <a:spcPct val="100000"/>
              </a:lnSpc>
              <a:spcBef>
                <a:spcPts val="0"/>
              </a:spcBef>
              <a:spcAft>
                <a:spcPts val="1200"/>
              </a:spcAft>
              <a:buClr>
                <a:srgbClr val="00A9EC"/>
              </a:buClr>
              <a:buSzPct val="110000"/>
              <a:buFont typeface="Wingdings" pitchFamily="2" charset="2"/>
              <a:buChar char="Ø"/>
            </a:pPr>
            <a:r>
              <a:rPr lang="en-US" sz="1800" dirty="0">
                <a:latin typeface="+mj-lt"/>
              </a:rPr>
              <a:t>ARDS</a:t>
            </a:r>
          </a:p>
          <a:p>
            <a:pPr marL="292100" indent="-292100">
              <a:lnSpc>
                <a:spcPct val="100000"/>
              </a:lnSpc>
              <a:spcBef>
                <a:spcPts val="0"/>
              </a:spcBef>
              <a:spcAft>
                <a:spcPts val="1200"/>
              </a:spcAft>
              <a:buClr>
                <a:srgbClr val="00A9EC"/>
              </a:buClr>
              <a:buSzPct val="110000"/>
              <a:buFont typeface="Wingdings" pitchFamily="2" charset="2"/>
              <a:buChar char="Ø"/>
            </a:pPr>
            <a:r>
              <a:rPr lang="en-US" sz="1800" dirty="0">
                <a:latin typeface="+mj-lt"/>
              </a:rPr>
              <a:t>Collapsed lung</a:t>
            </a:r>
          </a:p>
          <a:p>
            <a:pPr marL="292100" indent="-292100">
              <a:lnSpc>
                <a:spcPct val="100000"/>
              </a:lnSpc>
              <a:spcBef>
                <a:spcPts val="0"/>
              </a:spcBef>
              <a:spcAft>
                <a:spcPts val="1200"/>
              </a:spcAft>
              <a:buClr>
                <a:srgbClr val="00A9EC"/>
              </a:buClr>
              <a:buSzPct val="110000"/>
              <a:buFont typeface="Wingdings" pitchFamily="2" charset="2"/>
              <a:buChar char="Ø"/>
            </a:pPr>
            <a:r>
              <a:rPr lang="en-US" sz="1800" dirty="0">
                <a:latin typeface="+mj-lt"/>
              </a:rPr>
              <a:t>Scarring of the lung</a:t>
            </a:r>
          </a:p>
          <a:p>
            <a:pPr marL="292100" indent="-292100">
              <a:lnSpc>
                <a:spcPct val="100000"/>
              </a:lnSpc>
              <a:spcBef>
                <a:spcPts val="0"/>
              </a:spcBef>
              <a:spcAft>
                <a:spcPts val="1200"/>
              </a:spcAft>
              <a:buClr>
                <a:srgbClr val="00A9EC"/>
              </a:buClr>
              <a:buSzPct val="110000"/>
              <a:buFont typeface="Wingdings" pitchFamily="2" charset="2"/>
              <a:buChar char="Ø"/>
            </a:pPr>
            <a:r>
              <a:rPr lang="en-US" sz="1800" dirty="0">
                <a:latin typeface="+mj-lt"/>
              </a:rPr>
              <a:t>Pulmonary edema / embolism</a:t>
            </a:r>
          </a:p>
        </p:txBody>
      </p:sp>
      <p:sp>
        <p:nvSpPr>
          <p:cNvPr id="7" name="TextBox 6">
            <a:extLst>
              <a:ext uri="{FF2B5EF4-FFF2-40B4-BE49-F238E27FC236}">
                <a16:creationId xmlns:a16="http://schemas.microsoft.com/office/drawing/2014/main" id="{58770299-E51C-4426-8B93-48224B563F6A}"/>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
        <p:nvSpPr>
          <p:cNvPr id="4" name="Rectangle 3">
            <a:extLst>
              <a:ext uri="{FF2B5EF4-FFF2-40B4-BE49-F238E27FC236}">
                <a16:creationId xmlns:a16="http://schemas.microsoft.com/office/drawing/2014/main" id="{2FFD9654-4824-423A-8FBB-48402E5CAE99}"/>
              </a:ext>
            </a:extLst>
          </p:cNvPr>
          <p:cNvSpPr/>
          <p:nvPr/>
        </p:nvSpPr>
        <p:spPr>
          <a:xfrm>
            <a:off x="0" y="5254671"/>
            <a:ext cx="12192000" cy="937629"/>
          </a:xfrm>
          <a:prstGeom prst="rect">
            <a:avLst/>
          </a:prstGeom>
          <a:solidFill>
            <a:schemeClr val="bg2"/>
          </a:solidFill>
        </p:spPr>
        <p:txBody>
          <a:bodyPr wrap="square" lIns="2011680" rIns="2011680">
            <a:spAutoFit/>
          </a:bodyPr>
          <a:lstStyle/>
          <a:p>
            <a:pPr algn="ctr">
              <a:lnSpc>
                <a:spcPct val="120000"/>
              </a:lnSpc>
              <a:spcBef>
                <a:spcPts val="0"/>
              </a:spcBef>
              <a:spcAft>
                <a:spcPts val="1200"/>
              </a:spcAft>
              <a:buClr>
                <a:schemeClr val="bg2"/>
              </a:buClr>
              <a:buSzPct val="110000"/>
            </a:pPr>
            <a:r>
              <a:rPr lang="en-US" sz="2400" b="1" dirty="0">
                <a:solidFill>
                  <a:schemeClr val="bg1"/>
                </a:solidFill>
                <a:latin typeface="+mj-lt"/>
              </a:rPr>
              <a:t>Ventilator failure can have significant implications for patient safety including patient death. </a:t>
            </a:r>
            <a:endParaRPr lang="en-US" b="1" dirty="0">
              <a:solidFill>
                <a:schemeClr val="bg1"/>
              </a:solidFill>
              <a:latin typeface="+mj-lt"/>
            </a:endParaRPr>
          </a:p>
        </p:txBody>
      </p:sp>
      <p:pic>
        <p:nvPicPr>
          <p:cNvPr id="8" name="Picture 7">
            <a:extLst>
              <a:ext uri="{FF2B5EF4-FFF2-40B4-BE49-F238E27FC236}">
                <a16:creationId xmlns:a16="http://schemas.microsoft.com/office/drawing/2014/main" id="{240A0AAF-3C89-1144-A3E3-86FE2A256E32}"/>
              </a:ext>
            </a:extLst>
          </p:cNvPr>
          <p:cNvPicPr>
            <a:picLocks noChangeAspect="1"/>
          </p:cNvPicPr>
          <p:nvPr/>
        </p:nvPicPr>
        <p:blipFill rotWithShape="1">
          <a:blip r:embed="rId4"/>
          <a:srcRect r="1420" b="789"/>
          <a:stretch/>
        </p:blipFill>
        <p:spPr>
          <a:xfrm>
            <a:off x="6096000" y="2056448"/>
            <a:ext cx="5367843" cy="252172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456454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FEFE">
            <a:alpha val="0"/>
          </a:srgbClr>
        </a:solidFill>
        <a:effectLst/>
      </p:bgPr>
    </p:bg>
    <p:spTree>
      <p:nvGrpSpPr>
        <p:cNvPr id="1" name=""/>
        <p:cNvGrpSpPr/>
        <p:nvPr/>
      </p:nvGrpSpPr>
      <p:grpSpPr>
        <a:xfrm>
          <a:off x="0" y="0"/>
          <a:ext cx="0" cy="0"/>
          <a:chOff x="0" y="0"/>
          <a:chExt cx="0" cy="0"/>
        </a:xfrm>
      </p:grpSpPr>
      <p:sp>
        <p:nvSpPr>
          <p:cNvPr id="68" name="Rectangle 67">
            <a:extLst>
              <a:ext uri="{FF2B5EF4-FFF2-40B4-BE49-F238E27FC236}">
                <a16:creationId xmlns:a16="http://schemas.microsoft.com/office/drawing/2014/main" id="{900DD9B4-610A-664A-BDDB-B7464EDF399F}"/>
              </a:ext>
            </a:extLst>
          </p:cNvPr>
          <p:cNvSpPr/>
          <p:nvPr/>
        </p:nvSpPr>
        <p:spPr>
          <a:xfrm>
            <a:off x="0" y="1813155"/>
            <a:ext cx="12192000" cy="3733800"/>
          </a:xfrm>
          <a:prstGeom prst="rect">
            <a:avLst/>
          </a:prstGeom>
          <a:solidFill>
            <a:srgbClr val="FEFEFE"/>
          </a:solidFill>
          <a:ln>
            <a:noFill/>
          </a:ln>
          <a:effectLst>
            <a:outerShdw blurRad="3683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sp>
        <p:nvSpPr>
          <p:cNvPr id="61" name="Snip Same Side Corner Rectangle 60">
            <a:extLst>
              <a:ext uri="{FF2B5EF4-FFF2-40B4-BE49-F238E27FC236}">
                <a16:creationId xmlns:a16="http://schemas.microsoft.com/office/drawing/2014/main" id="{3934B3E4-2790-F143-B5BB-216D47DEC6D2}"/>
              </a:ext>
            </a:extLst>
          </p:cNvPr>
          <p:cNvSpPr/>
          <p:nvPr/>
        </p:nvSpPr>
        <p:spPr>
          <a:xfrm>
            <a:off x="5894937" y="3212126"/>
            <a:ext cx="1826663" cy="1667218"/>
          </a:xfrm>
          <a:prstGeom prst="snip2SameRect">
            <a:avLst/>
          </a:prstGeom>
          <a:no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pic>
        <p:nvPicPr>
          <p:cNvPr id="22" name="Graphic 21" descr="Lungs">
            <a:extLst>
              <a:ext uri="{FF2B5EF4-FFF2-40B4-BE49-F238E27FC236}">
                <a16:creationId xmlns:a16="http://schemas.microsoft.com/office/drawing/2014/main" id="{5A36DD43-BABA-804F-AFAE-DE5E3807FB9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37518" y="3377114"/>
            <a:ext cx="1502229" cy="1502229"/>
          </a:xfrm>
          <a:prstGeom prst="rect">
            <a:avLst/>
          </a:prstGeom>
          <a:effectLst>
            <a:outerShdw blurRad="50800" dist="38100" dir="5400000" algn="t" rotWithShape="0">
              <a:prstClr val="black">
                <a:alpha val="40000"/>
              </a:prstClr>
            </a:outerShdw>
          </a:effectLst>
        </p:spPr>
      </p:pic>
      <p:sp>
        <p:nvSpPr>
          <p:cNvPr id="2" name="Title 1"/>
          <p:cNvSpPr>
            <a:spLocks noGrp="1"/>
          </p:cNvSpPr>
          <p:nvPr>
            <p:ph type="title" idx="4294967295"/>
          </p:nvPr>
        </p:nvSpPr>
        <p:spPr>
          <a:xfrm>
            <a:off x="2320286" y="913777"/>
            <a:ext cx="7254020" cy="531919"/>
          </a:xfrm>
        </p:spPr>
        <p:txBody>
          <a:bodyPr lIns="0" tIns="0" rIns="0" bIns="0">
            <a:noAutofit/>
          </a:bodyPr>
          <a:lstStyle/>
          <a:p>
            <a:pPr algn="ctr"/>
            <a:r>
              <a:rPr lang="en-US" sz="4000" dirty="0"/>
              <a:t>Mechanical Ventilation </a:t>
            </a:r>
            <a:r>
              <a:rPr lang="en-US" sz="4000" dirty="0">
                <a:solidFill>
                  <a:schemeClr val="bg2"/>
                </a:solidFill>
              </a:rPr>
              <a:t>Setup</a:t>
            </a:r>
            <a:endParaRPr lang="en-US" sz="4000" dirty="0"/>
          </a:p>
        </p:txBody>
      </p:sp>
      <p:sp>
        <p:nvSpPr>
          <p:cNvPr id="8" name="TextBox 7">
            <a:extLst>
              <a:ext uri="{FF2B5EF4-FFF2-40B4-BE49-F238E27FC236}">
                <a16:creationId xmlns:a16="http://schemas.microsoft.com/office/drawing/2014/main" id="{9C707D5B-067E-4B57-9C31-296CB546325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pic>
        <p:nvPicPr>
          <p:cNvPr id="20" name="Content Placeholder 19" descr="Lungs">
            <a:extLst>
              <a:ext uri="{FF2B5EF4-FFF2-40B4-BE49-F238E27FC236}">
                <a16:creationId xmlns:a16="http://schemas.microsoft.com/office/drawing/2014/main" id="{CB81209C-A4C5-C348-92D3-EF88FBB7329A}"/>
              </a:ext>
            </a:extLst>
          </p:cNvPr>
          <p:cNvPicPr>
            <a:picLocks noGrp="1" noChangeAspect="1"/>
          </p:cNvPicPr>
          <p:nvPr>
            <p:ph idx="1"/>
          </p:nvPr>
        </p:nvPicPr>
        <p:blipFill>
          <a:blip r:embed="rId6">
            <a:extLst>
              <a:ext uri="{96DAC541-7B7A-43D3-8B79-37D633B846F1}">
                <asvg:svgBlip xmlns:asvg="http://schemas.microsoft.com/office/drawing/2016/SVG/main" r:embed="rId7"/>
              </a:ext>
            </a:extLst>
          </a:blip>
          <a:stretch>
            <a:fillRect/>
          </a:stretch>
        </p:blipFill>
        <p:spPr/>
      </p:pic>
      <p:grpSp>
        <p:nvGrpSpPr>
          <p:cNvPr id="71" name="Group 70">
            <a:extLst>
              <a:ext uri="{FF2B5EF4-FFF2-40B4-BE49-F238E27FC236}">
                <a16:creationId xmlns:a16="http://schemas.microsoft.com/office/drawing/2014/main" id="{45ED0D33-80EB-2A4F-9279-FFFFCF3A6009}"/>
              </a:ext>
            </a:extLst>
          </p:cNvPr>
          <p:cNvGrpSpPr/>
          <p:nvPr/>
        </p:nvGrpSpPr>
        <p:grpSpPr>
          <a:xfrm>
            <a:off x="1171229" y="2693892"/>
            <a:ext cx="1794516" cy="1289562"/>
            <a:chOff x="1171229" y="2693892"/>
            <a:chExt cx="1794516" cy="1289562"/>
          </a:xfrm>
        </p:grpSpPr>
        <p:cxnSp>
          <p:nvCxnSpPr>
            <p:cNvPr id="13" name="Straight Arrow Connector 12">
              <a:extLst>
                <a:ext uri="{FF2B5EF4-FFF2-40B4-BE49-F238E27FC236}">
                  <a16:creationId xmlns:a16="http://schemas.microsoft.com/office/drawing/2014/main" id="{D02DCA34-101A-E941-93C3-7B103B5EDD73}"/>
                </a:ext>
              </a:extLst>
            </p:cNvPr>
            <p:cNvCxnSpPr/>
            <p:nvPr/>
          </p:nvCxnSpPr>
          <p:spPr>
            <a:xfrm>
              <a:off x="1262450" y="3124200"/>
              <a:ext cx="1703295" cy="0"/>
            </a:xfrm>
            <a:prstGeom prst="straightConnector1">
              <a:avLst/>
            </a:prstGeom>
            <a:ln w="76200">
              <a:solidFill>
                <a:srgbClr val="00A9EC"/>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8E2D8C1-37B9-8142-B0D6-AA63356ECD2C}"/>
                </a:ext>
              </a:extLst>
            </p:cNvPr>
            <p:cNvSpPr txBox="1"/>
            <p:nvPr/>
          </p:nvSpPr>
          <p:spPr>
            <a:xfrm>
              <a:off x="1171229" y="2693892"/>
              <a:ext cx="1794516" cy="349622"/>
            </a:xfrm>
            <a:prstGeom prst="rect">
              <a:avLst/>
            </a:prstGeom>
            <a:noFill/>
          </p:spPr>
          <p:txBody>
            <a:bodyPr wrap="none" rtlCol="0">
              <a:noAutofit/>
            </a:bodyPr>
            <a:lstStyle/>
            <a:p>
              <a:pPr algn="l"/>
              <a:r>
                <a:rPr lang="en-US" sz="1600" kern="1200" dirty="0">
                  <a:solidFill>
                    <a:srgbClr val="373737"/>
                  </a:solidFill>
                  <a:latin typeface="+mn-lt"/>
                  <a:ea typeface="+mn-ea"/>
                  <a:cs typeface="+mn-cs"/>
                </a:rPr>
                <a:t>Air and O</a:t>
              </a:r>
              <a:r>
                <a:rPr lang="en-US" sz="1600" kern="1200" baseline="-25000" dirty="0">
                  <a:solidFill>
                    <a:srgbClr val="373737"/>
                  </a:solidFill>
                  <a:latin typeface="+mn-lt"/>
                  <a:ea typeface="+mn-ea"/>
                  <a:cs typeface="+mn-cs"/>
                </a:rPr>
                <a:t>2</a:t>
              </a:r>
              <a:r>
                <a:rPr lang="en-US" sz="1600" kern="1200" dirty="0">
                  <a:solidFill>
                    <a:srgbClr val="373737"/>
                  </a:solidFill>
                  <a:latin typeface="+mn-lt"/>
                  <a:ea typeface="+mn-ea"/>
                  <a:cs typeface="+mn-cs"/>
                </a:rPr>
                <a:t> supply</a:t>
              </a:r>
            </a:p>
          </p:txBody>
        </p:sp>
        <p:cxnSp>
          <p:nvCxnSpPr>
            <p:cNvPr id="25" name="Straight Arrow Connector 24">
              <a:extLst>
                <a:ext uri="{FF2B5EF4-FFF2-40B4-BE49-F238E27FC236}">
                  <a16:creationId xmlns:a16="http://schemas.microsoft.com/office/drawing/2014/main" id="{2355175B-3074-F442-8B68-392AF7D020DF}"/>
                </a:ext>
              </a:extLst>
            </p:cNvPr>
            <p:cNvCxnSpPr/>
            <p:nvPr/>
          </p:nvCxnSpPr>
          <p:spPr>
            <a:xfrm>
              <a:off x="1262450" y="3983454"/>
              <a:ext cx="1703295" cy="0"/>
            </a:xfrm>
            <a:prstGeom prst="straightConnector1">
              <a:avLst/>
            </a:prstGeom>
            <a:ln w="76200">
              <a:solidFill>
                <a:schemeClr val="tx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1BA211AF-2EBA-0F45-853A-5773B4864617}"/>
                </a:ext>
              </a:extLst>
            </p:cNvPr>
            <p:cNvSpPr txBox="1"/>
            <p:nvPr/>
          </p:nvSpPr>
          <p:spPr>
            <a:xfrm>
              <a:off x="1171229" y="3553146"/>
              <a:ext cx="1794516" cy="349622"/>
            </a:xfrm>
            <a:prstGeom prst="rect">
              <a:avLst/>
            </a:prstGeom>
            <a:noFill/>
          </p:spPr>
          <p:txBody>
            <a:bodyPr wrap="none" rtlCol="0">
              <a:noAutofit/>
            </a:bodyPr>
            <a:lstStyle/>
            <a:p>
              <a:pPr algn="l"/>
              <a:r>
                <a:rPr lang="en-US" sz="1600" kern="1200" dirty="0">
                  <a:solidFill>
                    <a:srgbClr val="373737"/>
                  </a:solidFill>
                  <a:latin typeface="+mn-lt"/>
                  <a:ea typeface="+mn-ea"/>
                  <a:cs typeface="+mn-cs"/>
                </a:rPr>
                <a:t>AC power supply</a:t>
              </a:r>
            </a:p>
          </p:txBody>
        </p:sp>
      </p:grpSp>
      <p:sp>
        <p:nvSpPr>
          <p:cNvPr id="29" name="Right Brace 28">
            <a:extLst>
              <a:ext uri="{FF2B5EF4-FFF2-40B4-BE49-F238E27FC236}">
                <a16:creationId xmlns:a16="http://schemas.microsoft.com/office/drawing/2014/main" id="{17055349-2BA1-0246-94E8-E3FD0A70E918}"/>
              </a:ext>
            </a:extLst>
          </p:cNvPr>
          <p:cNvSpPr/>
          <p:nvPr/>
        </p:nvSpPr>
        <p:spPr>
          <a:xfrm>
            <a:off x="4392706" y="2803622"/>
            <a:ext cx="1585781" cy="1051560"/>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Curved Connector 30">
            <a:extLst>
              <a:ext uri="{FF2B5EF4-FFF2-40B4-BE49-F238E27FC236}">
                <a16:creationId xmlns:a16="http://schemas.microsoft.com/office/drawing/2014/main" id="{FCC3A53A-2042-6F4A-8FF0-5E1CA480CC55}"/>
              </a:ext>
            </a:extLst>
          </p:cNvPr>
          <p:cNvCxnSpPr>
            <a:cxnSpLocks/>
          </p:cNvCxnSpPr>
          <p:nvPr/>
        </p:nvCxnSpPr>
        <p:spPr>
          <a:xfrm>
            <a:off x="5894937" y="3324529"/>
            <a:ext cx="928178" cy="228617"/>
          </a:xfrm>
          <a:prstGeom prst="curvedConnector3">
            <a:avLst>
              <a:gd name="adj1" fmla="val 91048"/>
            </a:avLst>
          </a:prstGeom>
          <a:ln w="76200"/>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B7F2CA85-884D-0F4D-BE93-D2D586BFD208}"/>
              </a:ext>
            </a:extLst>
          </p:cNvPr>
          <p:cNvCxnSpPr>
            <a:cxnSpLocks/>
          </p:cNvCxnSpPr>
          <p:nvPr/>
        </p:nvCxnSpPr>
        <p:spPr>
          <a:xfrm>
            <a:off x="4519613" y="3680055"/>
            <a:ext cx="467762" cy="0"/>
          </a:xfrm>
          <a:prstGeom prst="straightConnector1">
            <a:avLst/>
          </a:prstGeom>
          <a:ln w="28575">
            <a:solidFill>
              <a:srgbClr val="00A9EC"/>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96154129-C15A-2B4B-963A-D80CBAB92D8D}"/>
              </a:ext>
            </a:extLst>
          </p:cNvPr>
          <p:cNvCxnSpPr>
            <a:cxnSpLocks/>
          </p:cNvCxnSpPr>
          <p:nvPr/>
        </p:nvCxnSpPr>
        <p:spPr>
          <a:xfrm flipH="1">
            <a:off x="4476749" y="3014938"/>
            <a:ext cx="532363" cy="0"/>
          </a:xfrm>
          <a:prstGeom prst="straightConnector1">
            <a:avLst/>
          </a:prstGeom>
          <a:ln w="28575">
            <a:solidFill>
              <a:srgbClr val="00A9EC"/>
            </a:solidFill>
            <a:tailEnd type="triangle"/>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C97E1F96-9DB2-3547-8299-0884BD341544}"/>
              </a:ext>
            </a:extLst>
          </p:cNvPr>
          <p:cNvSpPr/>
          <p:nvPr/>
        </p:nvSpPr>
        <p:spPr>
          <a:xfrm>
            <a:off x="2974055" y="2556969"/>
            <a:ext cx="1426961" cy="1882587"/>
          </a:xfrm>
          <a:prstGeom prst="roundRect">
            <a:avLst/>
          </a:prstGeom>
          <a:solidFill>
            <a:srgbClr val="FBB738"/>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dirty="0">
              <a:latin typeface="Proxima Nova Lt" panose="020B0604020202020204" charset="0"/>
            </a:endParaRPr>
          </a:p>
          <a:p>
            <a:pPr algn="ctr"/>
            <a:endParaRPr lang="en-US" dirty="0">
              <a:latin typeface="Proxima Nova Lt" panose="020B0604020202020204" charset="0"/>
            </a:endParaRPr>
          </a:p>
          <a:p>
            <a:pPr algn="ctr"/>
            <a:endParaRPr lang="en-US" b="1" dirty="0">
              <a:latin typeface="Proxima Nova Lt" panose="020B0604020202020204" charset="0"/>
            </a:endParaRPr>
          </a:p>
          <a:p>
            <a:pPr algn="ctr"/>
            <a:r>
              <a:rPr lang="en-US" b="1" dirty="0">
                <a:latin typeface="Proxima Nova Lt" panose="020B0604020202020204" charset="0"/>
              </a:rPr>
              <a:t>Mechanical </a:t>
            </a:r>
          </a:p>
          <a:p>
            <a:pPr algn="ctr"/>
            <a:r>
              <a:rPr lang="en-US" b="1" dirty="0">
                <a:latin typeface="Proxima Nova Lt" panose="020B0604020202020204" charset="0"/>
              </a:rPr>
              <a:t>Ventilator</a:t>
            </a:r>
          </a:p>
          <a:p>
            <a:pPr algn="ctr"/>
            <a:endParaRPr lang="en-US" dirty="0">
              <a:latin typeface="Proxima Nova Lt" panose="020B0604020202020204" charset="0"/>
            </a:endParaRPr>
          </a:p>
        </p:txBody>
      </p:sp>
      <p:sp>
        <p:nvSpPr>
          <p:cNvPr id="56" name="Oval 55">
            <a:extLst>
              <a:ext uri="{FF2B5EF4-FFF2-40B4-BE49-F238E27FC236}">
                <a16:creationId xmlns:a16="http://schemas.microsoft.com/office/drawing/2014/main" id="{27163E41-F3BE-0A47-9DA9-9B272AFE9576}"/>
              </a:ext>
            </a:extLst>
          </p:cNvPr>
          <p:cNvSpPr/>
          <p:nvPr/>
        </p:nvSpPr>
        <p:spPr>
          <a:xfrm>
            <a:off x="4032562" y="2928983"/>
            <a:ext cx="182880" cy="176168"/>
          </a:xfrm>
          <a:prstGeom prst="ellipse">
            <a:avLst/>
          </a:prstGeom>
          <a:solidFill>
            <a:schemeClr val="tx1">
              <a:lumMod val="60000"/>
              <a:lumOff val="4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sp>
        <p:nvSpPr>
          <p:cNvPr id="51" name="Rounded Rectangle 50">
            <a:extLst>
              <a:ext uri="{FF2B5EF4-FFF2-40B4-BE49-F238E27FC236}">
                <a16:creationId xmlns:a16="http://schemas.microsoft.com/office/drawing/2014/main" id="{B972F70A-38F2-A84A-BB36-2C58D890F9D6}"/>
              </a:ext>
            </a:extLst>
          </p:cNvPr>
          <p:cNvSpPr/>
          <p:nvPr/>
        </p:nvSpPr>
        <p:spPr>
          <a:xfrm>
            <a:off x="3152815" y="2831486"/>
            <a:ext cx="785050" cy="380639"/>
          </a:xfrm>
          <a:prstGeom prst="round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grpSp>
        <p:nvGrpSpPr>
          <p:cNvPr id="72" name="Group 71">
            <a:extLst>
              <a:ext uri="{FF2B5EF4-FFF2-40B4-BE49-F238E27FC236}">
                <a16:creationId xmlns:a16="http://schemas.microsoft.com/office/drawing/2014/main" id="{35702394-32B6-9A4D-A84A-F56B99A99610}"/>
              </a:ext>
            </a:extLst>
          </p:cNvPr>
          <p:cNvGrpSpPr/>
          <p:nvPr/>
        </p:nvGrpSpPr>
        <p:grpSpPr>
          <a:xfrm>
            <a:off x="7790986" y="2037264"/>
            <a:ext cx="3393113" cy="1831358"/>
            <a:chOff x="7780632" y="2608198"/>
            <a:chExt cx="3393113" cy="1831358"/>
          </a:xfrm>
        </p:grpSpPr>
        <p:pic>
          <p:nvPicPr>
            <p:cNvPr id="48" name="Picture 47">
              <a:extLst>
                <a:ext uri="{FF2B5EF4-FFF2-40B4-BE49-F238E27FC236}">
                  <a16:creationId xmlns:a16="http://schemas.microsoft.com/office/drawing/2014/main" id="{9C565DC2-8DA4-7F4B-8336-0489280252E8}"/>
                </a:ext>
              </a:extLst>
            </p:cNvPr>
            <p:cNvPicPr>
              <a:picLocks noChangeAspect="1"/>
            </p:cNvPicPr>
            <p:nvPr/>
          </p:nvPicPr>
          <p:blipFill>
            <a:blip r:embed="rId8"/>
            <a:stretch>
              <a:fillRect/>
            </a:stretch>
          </p:blipFill>
          <p:spPr>
            <a:xfrm>
              <a:off x="8575141" y="2608198"/>
              <a:ext cx="1502229" cy="1227431"/>
            </a:xfrm>
            <a:prstGeom prst="rect">
              <a:avLst/>
            </a:prstGeom>
          </p:spPr>
        </p:pic>
        <p:cxnSp>
          <p:nvCxnSpPr>
            <p:cNvPr id="62" name="Curved Connector 61">
              <a:extLst>
                <a:ext uri="{FF2B5EF4-FFF2-40B4-BE49-F238E27FC236}">
                  <a16:creationId xmlns:a16="http://schemas.microsoft.com/office/drawing/2014/main" id="{C8771F4B-CEF8-984C-8C2E-FB1D70B3313E}"/>
                </a:ext>
              </a:extLst>
            </p:cNvPr>
            <p:cNvCxnSpPr>
              <a:cxnSpLocks/>
              <a:stCxn id="48" idx="2"/>
            </p:cNvCxnSpPr>
            <p:nvPr/>
          </p:nvCxnSpPr>
          <p:spPr>
            <a:xfrm rot="5400000">
              <a:off x="8251481" y="3364780"/>
              <a:ext cx="603927" cy="1545625"/>
            </a:xfrm>
            <a:prstGeom prst="curved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487EF540-313C-4948-BE6B-1C808CC42D1A}"/>
                </a:ext>
              </a:extLst>
            </p:cNvPr>
            <p:cNvSpPr txBox="1"/>
            <p:nvPr/>
          </p:nvSpPr>
          <p:spPr>
            <a:xfrm>
              <a:off x="10259345" y="2874717"/>
              <a:ext cx="914400" cy="914400"/>
            </a:xfrm>
            <a:prstGeom prst="rect">
              <a:avLst/>
            </a:prstGeom>
            <a:noFill/>
          </p:spPr>
          <p:txBody>
            <a:bodyPr wrap="none" rtlCol="0">
              <a:noAutofit/>
            </a:bodyPr>
            <a:lstStyle/>
            <a:p>
              <a:pPr algn="ctr"/>
              <a:r>
                <a:rPr lang="en-US" sz="2000" b="1" kern="1200" dirty="0">
                  <a:latin typeface="+mn-lt"/>
                  <a:ea typeface="+mn-ea"/>
                  <a:cs typeface="+mn-cs"/>
                </a:rPr>
                <a:t>Patient </a:t>
              </a:r>
            </a:p>
            <a:p>
              <a:pPr algn="ctr"/>
              <a:r>
                <a:rPr lang="en-US" sz="2000" b="1" kern="1200" dirty="0">
                  <a:latin typeface="+mn-lt"/>
                  <a:ea typeface="+mn-ea"/>
                  <a:cs typeface="+mn-cs"/>
                </a:rPr>
                <a:t>Monitor</a:t>
              </a:r>
            </a:p>
          </p:txBody>
        </p:sp>
      </p:grpSp>
      <p:pic>
        <p:nvPicPr>
          <p:cNvPr id="11" name="Picture 10">
            <a:extLst>
              <a:ext uri="{FF2B5EF4-FFF2-40B4-BE49-F238E27FC236}">
                <a16:creationId xmlns:a16="http://schemas.microsoft.com/office/drawing/2014/main" id="{8773C633-9621-BB43-958E-2C4A80AB0473}"/>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375" b="89063" l="2206" r="91912">
                        <a14:foregroundMark x1="2941" y1="56250" x2="2941" y2="56250"/>
                        <a14:foregroundMark x1="88235" y1="73438" x2="88235" y2="73438"/>
                        <a14:foregroundMark x1="88235" y1="73438" x2="88235" y2="73438"/>
                        <a14:foregroundMark x1="91912" y1="76563" x2="91912" y2="76563"/>
                      </a14:backgroundRemoval>
                    </a14:imgEffect>
                  </a14:imgLayer>
                </a14:imgProps>
              </a:ext>
            </a:extLst>
          </a:blip>
          <a:stretch>
            <a:fillRect/>
          </a:stretch>
        </p:blipFill>
        <p:spPr>
          <a:xfrm>
            <a:off x="3283131" y="2888784"/>
            <a:ext cx="536155" cy="252308"/>
          </a:xfrm>
          <a:prstGeom prst="rect">
            <a:avLst/>
          </a:prstGeom>
        </p:spPr>
      </p:pic>
      <p:grpSp>
        <p:nvGrpSpPr>
          <p:cNvPr id="21" name="Group 20">
            <a:extLst>
              <a:ext uri="{FF2B5EF4-FFF2-40B4-BE49-F238E27FC236}">
                <a16:creationId xmlns:a16="http://schemas.microsoft.com/office/drawing/2014/main" id="{FBEDC10C-7E7F-0B4D-9844-E30256F91224}"/>
              </a:ext>
            </a:extLst>
          </p:cNvPr>
          <p:cNvGrpSpPr/>
          <p:nvPr/>
        </p:nvGrpSpPr>
        <p:grpSpPr>
          <a:xfrm>
            <a:off x="7790987" y="3842039"/>
            <a:ext cx="3525974" cy="1227431"/>
            <a:chOff x="7790987" y="3842039"/>
            <a:chExt cx="3525974" cy="1227431"/>
          </a:xfrm>
        </p:grpSpPr>
        <p:pic>
          <p:nvPicPr>
            <p:cNvPr id="15" name="Picture 14" descr="A picture containing drawing, train&#10;&#10;Description automatically generated">
              <a:extLst>
                <a:ext uri="{FF2B5EF4-FFF2-40B4-BE49-F238E27FC236}">
                  <a16:creationId xmlns:a16="http://schemas.microsoft.com/office/drawing/2014/main" id="{F3C776D6-8036-E840-ACB4-A09990E0FD5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215521" y="3842039"/>
              <a:ext cx="1227431" cy="1227431"/>
            </a:xfrm>
            <a:prstGeom prst="rect">
              <a:avLst/>
            </a:prstGeom>
          </p:spPr>
        </p:pic>
        <p:sp>
          <p:nvSpPr>
            <p:cNvPr id="36" name="TextBox 35">
              <a:extLst>
                <a:ext uri="{FF2B5EF4-FFF2-40B4-BE49-F238E27FC236}">
                  <a16:creationId xmlns:a16="http://schemas.microsoft.com/office/drawing/2014/main" id="{055343F5-BDFE-3940-AA4C-3C3E7AF9199E}"/>
                </a:ext>
              </a:extLst>
            </p:cNvPr>
            <p:cNvSpPr txBox="1"/>
            <p:nvPr/>
          </p:nvSpPr>
          <p:spPr>
            <a:xfrm>
              <a:off x="10402561" y="4106696"/>
              <a:ext cx="914400" cy="914400"/>
            </a:xfrm>
            <a:prstGeom prst="rect">
              <a:avLst/>
            </a:prstGeom>
            <a:noFill/>
          </p:spPr>
          <p:txBody>
            <a:bodyPr wrap="none" rtlCol="0">
              <a:noAutofit/>
            </a:bodyPr>
            <a:lstStyle/>
            <a:p>
              <a:r>
                <a:rPr lang="en-US" sz="2000" b="1" kern="1200" dirty="0">
                  <a:solidFill>
                    <a:srgbClr val="4D7CBA"/>
                  </a:solidFill>
                  <a:latin typeface="+mn-lt"/>
                  <a:ea typeface="+mn-ea"/>
                  <a:cs typeface="+mn-cs"/>
                </a:rPr>
                <a:t>Infusion </a:t>
              </a:r>
            </a:p>
            <a:p>
              <a:r>
                <a:rPr lang="en-US" sz="2000" b="1" kern="1200" dirty="0">
                  <a:solidFill>
                    <a:srgbClr val="4D7CBA"/>
                  </a:solidFill>
                  <a:latin typeface="+mn-lt"/>
                  <a:ea typeface="+mn-ea"/>
                  <a:cs typeface="+mn-cs"/>
                </a:rPr>
                <a:t>Pump</a:t>
              </a:r>
            </a:p>
          </p:txBody>
        </p:sp>
        <p:cxnSp>
          <p:nvCxnSpPr>
            <p:cNvPr id="42" name="Curved Connector 41">
              <a:extLst>
                <a:ext uri="{FF2B5EF4-FFF2-40B4-BE49-F238E27FC236}">
                  <a16:creationId xmlns:a16="http://schemas.microsoft.com/office/drawing/2014/main" id="{AF3F7AA2-074E-D444-BB81-47BFA227AEDA}"/>
                </a:ext>
              </a:extLst>
            </p:cNvPr>
            <p:cNvCxnSpPr>
              <a:cxnSpLocks/>
            </p:cNvCxnSpPr>
            <p:nvPr/>
          </p:nvCxnSpPr>
          <p:spPr>
            <a:xfrm rot="10800000">
              <a:off x="7790987" y="4351469"/>
              <a:ext cx="1393000" cy="12700"/>
            </a:xfrm>
            <a:prstGeom prst="curvedConnector3">
              <a:avLst>
                <a:gd name="adj1" fmla="val 50000"/>
              </a:avLst>
            </a:prstGeom>
            <a:ln w="76200">
              <a:solidFill>
                <a:srgbClr val="4D7CBA"/>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876969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68B0D7BB-6F79-4B4D-88E0-3451D216691B}"/>
              </a:ext>
            </a:extLst>
          </p:cNvPr>
          <p:cNvSpPr/>
          <p:nvPr/>
        </p:nvSpPr>
        <p:spPr>
          <a:xfrm>
            <a:off x="3058510" y="2391455"/>
            <a:ext cx="1150883" cy="1135118"/>
          </a:xfrm>
          <a:prstGeom prst="ellipse">
            <a:avLst/>
          </a:prstGeom>
          <a:solidFill>
            <a:schemeClr val="bg2"/>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sp>
        <p:nvSpPr>
          <p:cNvPr id="6" name="Content Placeholder 2"/>
          <p:cNvSpPr>
            <a:spLocks noGrp="1"/>
          </p:cNvSpPr>
          <p:nvPr>
            <p:ph idx="1"/>
          </p:nvPr>
        </p:nvSpPr>
        <p:spPr>
          <a:xfrm>
            <a:off x="1828800" y="2533344"/>
            <a:ext cx="8070530" cy="2560320"/>
          </a:xfrm>
        </p:spPr>
        <p:txBody>
          <a:bodyPr>
            <a:normAutofit/>
          </a:bodyPr>
          <a:lstStyle/>
          <a:p>
            <a:pPr marL="0" indent="0" algn="ctr">
              <a:spcBef>
                <a:spcPts val="0"/>
              </a:spcBef>
              <a:buNone/>
            </a:pPr>
            <a:r>
              <a:rPr lang="en-US" sz="6000" b="1" dirty="0">
                <a:solidFill>
                  <a:schemeClr val="bg1"/>
                </a:solidFill>
                <a:ea typeface="Calibri"/>
                <a:cs typeface="Arial" panose="020B0604020202020204" pitchFamily="34" charset="0"/>
              </a:rPr>
              <a:t>10</a:t>
            </a:r>
            <a:r>
              <a:rPr lang="en-US" sz="5400" dirty="0">
                <a:ea typeface="Calibri"/>
                <a:cs typeface="Arial" panose="020B0604020202020204" pitchFamily="34" charset="0"/>
              </a:rPr>
              <a:t>  Best Practices</a:t>
            </a:r>
          </a:p>
          <a:p>
            <a:pPr marL="457200" lvl="1" indent="0" algn="ctr">
              <a:spcBef>
                <a:spcPts val="0"/>
              </a:spcBef>
              <a:buNone/>
            </a:pPr>
            <a:r>
              <a:rPr lang="en-US" sz="3200" dirty="0">
                <a:cs typeface="Arial" panose="020B0604020202020204" pitchFamily="34" charset="0"/>
              </a:rPr>
              <a:t>           for ventilator testing</a:t>
            </a:r>
            <a:endParaRPr lang="en-US" dirty="0"/>
          </a:p>
        </p:txBody>
      </p:sp>
      <p:sp>
        <p:nvSpPr>
          <p:cNvPr id="7" name="TextBox 6">
            <a:extLst>
              <a:ext uri="{FF2B5EF4-FFF2-40B4-BE49-F238E27FC236}">
                <a16:creationId xmlns:a16="http://schemas.microsoft.com/office/drawing/2014/main" id="{032DF04A-2758-45E2-BDF6-0F408A602BF5}"/>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Tree>
    <p:custDataLst>
      <p:tags r:id="rId1"/>
    </p:custDataLst>
    <p:extLst>
      <p:ext uri="{BB962C8B-B14F-4D97-AF65-F5344CB8AC3E}">
        <p14:creationId xmlns:p14="http://schemas.microsoft.com/office/powerpoint/2010/main" val="2066648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map&#10;&#10;Description automatically generated">
            <a:extLst>
              <a:ext uri="{FF2B5EF4-FFF2-40B4-BE49-F238E27FC236}">
                <a16:creationId xmlns:a16="http://schemas.microsoft.com/office/drawing/2014/main" id="{288ABEB8-3676-2A41-8BFA-1661D1BB3BE2}"/>
              </a:ext>
            </a:extLst>
          </p:cNvPr>
          <p:cNvPicPr>
            <a:picLocks noChangeAspect="1"/>
          </p:cNvPicPr>
          <p:nvPr/>
        </p:nvPicPr>
        <p:blipFill rotWithShape="1">
          <a:blip r:embed="rId4">
            <a:extLst>
              <a:ext uri="{28A0092B-C50C-407E-A947-70E740481C1C}">
                <a14:useLocalDpi xmlns:a14="http://schemas.microsoft.com/office/drawing/2010/main" val="0"/>
              </a:ext>
            </a:extLst>
          </a:blip>
          <a:srcRect t="20125"/>
          <a:stretch/>
        </p:blipFill>
        <p:spPr>
          <a:xfrm>
            <a:off x="1335966" y="2333394"/>
            <a:ext cx="6055808" cy="3439705"/>
          </a:xfrm>
          <a:prstGeom prst="rect">
            <a:avLst/>
          </a:prstGeom>
        </p:spPr>
      </p:pic>
      <p:sp>
        <p:nvSpPr>
          <p:cNvPr id="69" name="TextBox 68">
            <a:extLst>
              <a:ext uri="{FF2B5EF4-FFF2-40B4-BE49-F238E27FC236}">
                <a16:creationId xmlns:a16="http://schemas.microsoft.com/office/drawing/2014/main" id="{2DD1ADCA-E824-408D-BBFF-A2A0776635E5}"/>
              </a:ext>
            </a:extLst>
          </p:cNvPr>
          <p:cNvSpPr txBox="1"/>
          <p:nvPr/>
        </p:nvSpPr>
        <p:spPr>
          <a:xfrm>
            <a:off x="2453929" y="828310"/>
            <a:ext cx="9687271" cy="707886"/>
          </a:xfrm>
          <a:prstGeom prst="rect">
            <a:avLst/>
          </a:prstGeom>
          <a:noFill/>
        </p:spPr>
        <p:txBody>
          <a:bodyPr wrap="square" rtlCol="0">
            <a:spAutoFit/>
          </a:bodyPr>
          <a:lstStyle>
            <a:defPPr>
              <a:defRPr lang="en-US"/>
            </a:defPPr>
            <a:lvl1pPr>
              <a:defRPr sz="4000">
                <a:solidFill>
                  <a:srgbClr val="FFCA00"/>
                </a:solidFill>
                <a:latin typeface="Proxima Nova Lt" panose="02000506030000020004" pitchFamily="2" charset="0"/>
              </a:defRPr>
            </a:lvl1pPr>
          </a:lstStyle>
          <a:p>
            <a:pPr lvl="0">
              <a:defRPr/>
            </a:pPr>
            <a:r>
              <a:rPr lang="en-US" dirty="0">
                <a:solidFill>
                  <a:schemeClr val="tx1"/>
                </a:solidFill>
                <a:latin typeface="+mj-lt"/>
                <a:cs typeface="Arial" panose="020B0604020202020204" pitchFamily="34" charset="0"/>
              </a:rPr>
              <a:t>Understand the physiology of breathing</a:t>
            </a:r>
          </a:p>
        </p:txBody>
      </p:sp>
      <p:sp>
        <p:nvSpPr>
          <p:cNvPr id="14" name="TextBox 13">
            <a:extLst>
              <a:ext uri="{FF2B5EF4-FFF2-40B4-BE49-F238E27FC236}">
                <a16:creationId xmlns:a16="http://schemas.microsoft.com/office/drawing/2014/main" id="{F08EEF5C-7132-4DF0-9CFC-024694B3E52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pic>
        <p:nvPicPr>
          <p:cNvPr id="17" name="Picture 16">
            <a:extLst>
              <a:ext uri="{FF2B5EF4-FFF2-40B4-BE49-F238E27FC236}">
                <a16:creationId xmlns:a16="http://schemas.microsoft.com/office/drawing/2014/main" id="{E71312DF-1A38-43B9-8A22-F88DD5FD8E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22222" y1="48571" x2="22222" y2="48571"/>
                        <a14:foregroundMark x1="49074" y1="42857" x2="49074" y2="42857"/>
                        <a14:foregroundMark x1="62037" y1="51429" x2="62037" y2="51429"/>
                      </a14:backgroundRemoval>
                    </a14:imgEffect>
                  </a14:imgLayer>
                </a14:imgProps>
              </a:ext>
            </a:extLst>
          </a:blip>
          <a:stretch>
            <a:fillRect/>
          </a:stretch>
        </p:blipFill>
        <p:spPr>
          <a:xfrm>
            <a:off x="133991" y="6348472"/>
            <a:ext cx="1455976" cy="471844"/>
          </a:xfrm>
          <a:prstGeom prst="rect">
            <a:avLst/>
          </a:prstGeom>
        </p:spPr>
      </p:pic>
      <p:sp>
        <p:nvSpPr>
          <p:cNvPr id="4" name="Teardrop 3">
            <a:extLst>
              <a:ext uri="{FF2B5EF4-FFF2-40B4-BE49-F238E27FC236}">
                <a16:creationId xmlns:a16="http://schemas.microsoft.com/office/drawing/2014/main" id="{19B5BFB2-BAF3-4B84-B693-D61902E21BE7}"/>
              </a:ext>
            </a:extLst>
          </p:cNvPr>
          <p:cNvSpPr/>
          <p:nvPr/>
        </p:nvSpPr>
        <p:spPr>
          <a:xfrm rot="16200000">
            <a:off x="-1" y="-27710"/>
            <a:ext cx="2216727" cy="2216727"/>
          </a:xfrm>
          <a:prstGeom prst="teardrop">
            <a:avLst/>
          </a:prstGeom>
          <a:solidFill>
            <a:schemeClr val="bg2"/>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lIns="0" tIns="0" rIns="0" rtlCol="0" anchor="ctr"/>
          <a:lstStyle/>
          <a:p>
            <a:pPr algn="ctr"/>
            <a:r>
              <a:rPr lang="en-US" sz="6600" b="1" dirty="0">
                <a:latin typeface="Proxima Nova Lt" panose="020B0604020202020204" charset="0"/>
              </a:rPr>
              <a:t>1</a:t>
            </a:r>
          </a:p>
        </p:txBody>
      </p:sp>
      <p:sp>
        <p:nvSpPr>
          <p:cNvPr id="5" name="TextBox 4">
            <a:extLst>
              <a:ext uri="{FF2B5EF4-FFF2-40B4-BE49-F238E27FC236}">
                <a16:creationId xmlns:a16="http://schemas.microsoft.com/office/drawing/2014/main" id="{C949C5FE-29B0-164B-AE83-990F9D645D3A}"/>
              </a:ext>
            </a:extLst>
          </p:cNvPr>
          <p:cNvSpPr txBox="1"/>
          <p:nvPr/>
        </p:nvSpPr>
        <p:spPr>
          <a:xfrm>
            <a:off x="1589967" y="5628722"/>
            <a:ext cx="2997200" cy="914400"/>
          </a:xfrm>
          <a:prstGeom prst="rect">
            <a:avLst/>
          </a:prstGeom>
          <a:noFill/>
        </p:spPr>
        <p:txBody>
          <a:bodyPr wrap="none" rtlCol="0">
            <a:noAutofit/>
          </a:bodyPr>
          <a:lstStyle/>
          <a:p>
            <a:pPr algn="l"/>
            <a:r>
              <a:rPr lang="en-US" sz="700" kern="1200" dirty="0" err="1">
                <a:solidFill>
                  <a:schemeClr val="bg1">
                    <a:lumMod val="85000"/>
                  </a:schemeClr>
                </a:solidFill>
                <a:latin typeface="+mn-lt"/>
                <a:ea typeface="+mn-ea"/>
                <a:cs typeface="+mn-cs"/>
              </a:rPr>
              <a:t>www.tasmeemme.com</a:t>
            </a:r>
            <a:endParaRPr lang="en-US" sz="700" kern="1200" dirty="0">
              <a:solidFill>
                <a:schemeClr val="bg1">
                  <a:lumMod val="85000"/>
                </a:schemeClr>
              </a:solidFill>
              <a:latin typeface="+mn-lt"/>
              <a:ea typeface="+mn-ea"/>
              <a:cs typeface="+mn-cs"/>
            </a:endParaRPr>
          </a:p>
        </p:txBody>
      </p:sp>
      <p:pic>
        <p:nvPicPr>
          <p:cNvPr id="11" name="Picture 10">
            <a:extLst>
              <a:ext uri="{FF2B5EF4-FFF2-40B4-BE49-F238E27FC236}">
                <a16:creationId xmlns:a16="http://schemas.microsoft.com/office/drawing/2014/main" id="{1EAD01AF-DA91-B44C-8944-0487739BAB90}"/>
              </a:ext>
            </a:extLst>
          </p:cNvPr>
          <p:cNvPicPr>
            <a:picLocks noChangeAspect="1"/>
          </p:cNvPicPr>
          <p:nvPr/>
        </p:nvPicPr>
        <p:blipFill>
          <a:blip r:embed="rId7">
            <a:duotone>
              <a:schemeClr val="accent5">
                <a:shade val="45000"/>
                <a:satMod val="135000"/>
              </a:schemeClr>
              <a:prstClr val="white"/>
            </a:duotone>
          </a:blip>
          <a:stretch>
            <a:fillRect/>
          </a:stretch>
        </p:blipFill>
        <p:spPr>
          <a:xfrm>
            <a:off x="7572309" y="3344778"/>
            <a:ext cx="3283725" cy="927689"/>
          </a:xfrm>
          <a:prstGeom prst="rect">
            <a:avLst/>
          </a:prstGeom>
        </p:spPr>
      </p:pic>
      <p:sp>
        <p:nvSpPr>
          <p:cNvPr id="12" name="Rectangle 11">
            <a:extLst>
              <a:ext uri="{FF2B5EF4-FFF2-40B4-BE49-F238E27FC236}">
                <a16:creationId xmlns:a16="http://schemas.microsoft.com/office/drawing/2014/main" id="{9408E3C8-FC44-9A4E-B928-096E618D9E6D}"/>
              </a:ext>
            </a:extLst>
          </p:cNvPr>
          <p:cNvSpPr/>
          <p:nvPr/>
        </p:nvSpPr>
        <p:spPr>
          <a:xfrm>
            <a:off x="2478509" y="1558366"/>
            <a:ext cx="6273341" cy="461665"/>
          </a:xfrm>
          <a:prstGeom prst="rect">
            <a:avLst/>
          </a:prstGeom>
        </p:spPr>
        <p:txBody>
          <a:bodyPr wrap="square">
            <a:spAutoFit/>
          </a:bodyPr>
          <a:lstStyle/>
          <a:p>
            <a:r>
              <a:rPr lang="en-US" sz="2400" dirty="0"/>
              <a:t>And the laws of gas physics</a:t>
            </a:r>
          </a:p>
        </p:txBody>
      </p:sp>
    </p:spTree>
    <p:custDataLst>
      <p:tags r:id="rId1"/>
    </p:custDataLst>
    <p:extLst>
      <p:ext uri="{BB962C8B-B14F-4D97-AF65-F5344CB8AC3E}">
        <p14:creationId xmlns:p14="http://schemas.microsoft.com/office/powerpoint/2010/main" val="1866274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a:extLst>
              <a:ext uri="{FF2B5EF4-FFF2-40B4-BE49-F238E27FC236}">
                <a16:creationId xmlns:a16="http://schemas.microsoft.com/office/drawing/2014/main" id="{2DD1ADCA-E824-408D-BBFF-A2A0776635E5}"/>
              </a:ext>
            </a:extLst>
          </p:cNvPr>
          <p:cNvSpPr txBox="1"/>
          <p:nvPr/>
        </p:nvSpPr>
        <p:spPr>
          <a:xfrm>
            <a:off x="2216726" y="850481"/>
            <a:ext cx="9687271" cy="707886"/>
          </a:xfrm>
          <a:prstGeom prst="rect">
            <a:avLst/>
          </a:prstGeom>
          <a:noFill/>
        </p:spPr>
        <p:txBody>
          <a:bodyPr wrap="square" rtlCol="0">
            <a:spAutoFit/>
          </a:bodyPr>
          <a:lstStyle>
            <a:defPPr>
              <a:defRPr lang="en-US"/>
            </a:defPPr>
            <a:lvl1pPr>
              <a:defRPr sz="4000">
                <a:solidFill>
                  <a:srgbClr val="FFCA00"/>
                </a:solidFill>
                <a:latin typeface="Proxima Nova Lt" panose="02000506030000020004" pitchFamily="2" charset="0"/>
              </a:defRPr>
            </a:lvl1pPr>
          </a:lstStyle>
          <a:p>
            <a:pPr lvl="0" algn="ctr">
              <a:defRPr/>
            </a:pPr>
            <a:r>
              <a:rPr lang="en-US" dirty="0">
                <a:solidFill>
                  <a:schemeClr val="tx1"/>
                </a:solidFill>
                <a:latin typeface="+mj-lt"/>
                <a:cs typeface="Arial" panose="020B0604020202020204" pitchFamily="34" charset="0"/>
              </a:rPr>
              <a:t>Obtain and understand test requirements</a:t>
            </a:r>
          </a:p>
        </p:txBody>
      </p:sp>
      <p:sp>
        <p:nvSpPr>
          <p:cNvPr id="14" name="TextBox 13">
            <a:extLst>
              <a:ext uri="{FF2B5EF4-FFF2-40B4-BE49-F238E27FC236}">
                <a16:creationId xmlns:a16="http://schemas.microsoft.com/office/drawing/2014/main" id="{F08EEF5C-7132-4DF0-9CFC-024694B3E52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pic>
        <p:nvPicPr>
          <p:cNvPr id="17" name="Picture 16">
            <a:extLst>
              <a:ext uri="{FF2B5EF4-FFF2-40B4-BE49-F238E27FC236}">
                <a16:creationId xmlns:a16="http://schemas.microsoft.com/office/drawing/2014/main" id="{E71312DF-1A38-43B9-8A22-F88DD5FD8E2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22222" y1="48571" x2="22222" y2="48571"/>
                        <a14:foregroundMark x1="49074" y1="42857" x2="49074" y2="42857"/>
                        <a14:foregroundMark x1="62037" y1="51429" x2="62037" y2="51429"/>
                      </a14:backgroundRemoval>
                    </a14:imgEffect>
                  </a14:imgLayer>
                </a14:imgProps>
              </a:ext>
            </a:extLst>
          </a:blip>
          <a:stretch>
            <a:fillRect/>
          </a:stretch>
        </p:blipFill>
        <p:spPr>
          <a:xfrm>
            <a:off x="133991" y="6348472"/>
            <a:ext cx="1455976" cy="471844"/>
          </a:xfrm>
          <a:prstGeom prst="rect">
            <a:avLst/>
          </a:prstGeom>
        </p:spPr>
      </p:pic>
      <p:sp>
        <p:nvSpPr>
          <p:cNvPr id="4" name="Teardrop 3">
            <a:extLst>
              <a:ext uri="{FF2B5EF4-FFF2-40B4-BE49-F238E27FC236}">
                <a16:creationId xmlns:a16="http://schemas.microsoft.com/office/drawing/2014/main" id="{19B5BFB2-BAF3-4B84-B693-D61902E21BE7}"/>
              </a:ext>
            </a:extLst>
          </p:cNvPr>
          <p:cNvSpPr/>
          <p:nvPr/>
        </p:nvSpPr>
        <p:spPr>
          <a:xfrm rot="16200000">
            <a:off x="-1" y="-27710"/>
            <a:ext cx="2216727" cy="2216727"/>
          </a:xfrm>
          <a:prstGeom prst="teardrop">
            <a:avLst/>
          </a:prstGeom>
          <a:solidFill>
            <a:schemeClr val="bg2"/>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lIns="0" tIns="0" rIns="0" rtlCol="0" anchor="ctr"/>
          <a:lstStyle/>
          <a:p>
            <a:pPr algn="ctr"/>
            <a:r>
              <a:rPr lang="en-US" sz="6600" b="1" dirty="0">
                <a:latin typeface="Proxima Nova Lt" panose="020B0604020202020204" charset="0"/>
              </a:rPr>
              <a:t>2</a:t>
            </a:r>
          </a:p>
        </p:txBody>
      </p:sp>
      <p:sp>
        <p:nvSpPr>
          <p:cNvPr id="7" name="Rectangle 6">
            <a:extLst>
              <a:ext uri="{FF2B5EF4-FFF2-40B4-BE49-F238E27FC236}">
                <a16:creationId xmlns:a16="http://schemas.microsoft.com/office/drawing/2014/main" id="{C045A24D-0CF6-D74D-B64E-DC33449B4464}"/>
              </a:ext>
            </a:extLst>
          </p:cNvPr>
          <p:cNvSpPr/>
          <p:nvPr/>
        </p:nvSpPr>
        <p:spPr>
          <a:xfrm>
            <a:off x="508000" y="2344239"/>
            <a:ext cx="6983905" cy="2629694"/>
          </a:xfrm>
          <a:prstGeom prst="rect">
            <a:avLst/>
          </a:prstGeom>
        </p:spPr>
        <p:txBody>
          <a:bodyPr wrap="square">
            <a:spAutoFit/>
          </a:bodyPr>
          <a:lstStyle/>
          <a:p>
            <a:pPr algn="ctr">
              <a:lnSpc>
                <a:spcPct val="120000"/>
              </a:lnSpc>
            </a:pPr>
            <a:r>
              <a:rPr lang="en-US" sz="2800" dirty="0"/>
              <a:t>Use </a:t>
            </a:r>
          </a:p>
          <a:p>
            <a:pPr algn="ctr">
              <a:lnSpc>
                <a:spcPct val="120000"/>
              </a:lnSpc>
            </a:pPr>
            <a:r>
              <a:rPr lang="en-US" sz="2800" b="1" dirty="0"/>
              <a:t>International Standards </a:t>
            </a:r>
          </a:p>
          <a:p>
            <a:pPr algn="ctr">
              <a:lnSpc>
                <a:spcPct val="120000"/>
              </a:lnSpc>
            </a:pPr>
            <a:r>
              <a:rPr lang="en-US" sz="2800" dirty="0"/>
              <a:t>or </a:t>
            </a:r>
          </a:p>
          <a:p>
            <a:pPr algn="ctr">
              <a:lnSpc>
                <a:spcPct val="120000"/>
              </a:lnSpc>
            </a:pPr>
            <a:r>
              <a:rPr lang="en-US" sz="2800" b="1" dirty="0"/>
              <a:t>manufacturer’s service manual </a:t>
            </a:r>
          </a:p>
          <a:p>
            <a:pPr algn="ctr">
              <a:lnSpc>
                <a:spcPct val="120000"/>
              </a:lnSpc>
            </a:pPr>
            <a:r>
              <a:rPr lang="en-US" sz="2800" dirty="0"/>
              <a:t>(brand and model specific)</a:t>
            </a:r>
          </a:p>
        </p:txBody>
      </p:sp>
      <p:pic>
        <p:nvPicPr>
          <p:cNvPr id="13" name="Picture 12">
            <a:extLst>
              <a:ext uri="{FF2B5EF4-FFF2-40B4-BE49-F238E27FC236}">
                <a16:creationId xmlns:a16="http://schemas.microsoft.com/office/drawing/2014/main" id="{BC29A39A-F310-4049-9954-C7615FBDAF59}"/>
              </a:ext>
            </a:extLst>
          </p:cNvPr>
          <p:cNvPicPr>
            <a:picLocks noChangeAspect="1"/>
          </p:cNvPicPr>
          <p:nvPr/>
        </p:nvPicPr>
        <p:blipFill>
          <a:blip r:embed="rId6"/>
          <a:stretch>
            <a:fillRect/>
          </a:stretch>
        </p:blipFill>
        <p:spPr>
          <a:xfrm>
            <a:off x="7314105" y="1942079"/>
            <a:ext cx="3283725" cy="42495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983011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a:extLst>
              <a:ext uri="{FF2B5EF4-FFF2-40B4-BE49-F238E27FC236}">
                <a16:creationId xmlns:a16="http://schemas.microsoft.com/office/drawing/2014/main" id="{2DD1ADCA-E824-408D-BBFF-A2A0776635E5}"/>
              </a:ext>
            </a:extLst>
          </p:cNvPr>
          <p:cNvSpPr txBox="1"/>
          <p:nvPr/>
        </p:nvSpPr>
        <p:spPr>
          <a:xfrm>
            <a:off x="2216726" y="723481"/>
            <a:ext cx="9687271" cy="714343"/>
          </a:xfrm>
          <a:prstGeom prst="rect">
            <a:avLst/>
          </a:prstGeom>
          <a:noFill/>
        </p:spPr>
        <p:txBody>
          <a:bodyPr wrap="square" rtlCol="0">
            <a:spAutoFit/>
          </a:bodyPr>
          <a:lstStyle>
            <a:defPPr>
              <a:defRPr lang="en-US"/>
            </a:defPPr>
            <a:lvl1pPr>
              <a:defRPr sz="4000">
                <a:solidFill>
                  <a:srgbClr val="FFCA00"/>
                </a:solidFill>
                <a:latin typeface="Proxima Nova Lt" panose="02000506030000020004" pitchFamily="2" charset="0"/>
              </a:defRPr>
            </a:lvl1pPr>
          </a:lstStyle>
          <a:p>
            <a:pPr lvl="0" algn="ctr">
              <a:defRPr/>
            </a:pPr>
            <a:r>
              <a:rPr lang="en-US" dirty="0">
                <a:solidFill>
                  <a:schemeClr val="tx1"/>
                </a:solidFill>
                <a:latin typeface="+mj-lt"/>
                <a:cs typeface="Arial" panose="020B0604020202020204" pitchFamily="34" charset="0"/>
              </a:rPr>
              <a:t>Adopt a consistent inspection frequency</a:t>
            </a:r>
          </a:p>
        </p:txBody>
      </p:sp>
      <p:sp>
        <p:nvSpPr>
          <p:cNvPr id="14" name="TextBox 13">
            <a:extLst>
              <a:ext uri="{FF2B5EF4-FFF2-40B4-BE49-F238E27FC236}">
                <a16:creationId xmlns:a16="http://schemas.microsoft.com/office/drawing/2014/main" id="{F08EEF5C-7132-4DF0-9CFC-024694B3E52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pic>
        <p:nvPicPr>
          <p:cNvPr id="17" name="Picture 16">
            <a:extLst>
              <a:ext uri="{FF2B5EF4-FFF2-40B4-BE49-F238E27FC236}">
                <a16:creationId xmlns:a16="http://schemas.microsoft.com/office/drawing/2014/main" id="{E71312DF-1A38-43B9-8A22-F88DD5FD8E2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22222" y1="48571" x2="22222" y2="48571"/>
                        <a14:foregroundMark x1="49074" y1="42857" x2="49074" y2="42857"/>
                        <a14:foregroundMark x1="62037" y1="51429" x2="62037" y2="51429"/>
                      </a14:backgroundRemoval>
                    </a14:imgEffect>
                  </a14:imgLayer>
                </a14:imgProps>
              </a:ext>
            </a:extLst>
          </a:blip>
          <a:stretch>
            <a:fillRect/>
          </a:stretch>
        </p:blipFill>
        <p:spPr>
          <a:xfrm>
            <a:off x="133991" y="6348472"/>
            <a:ext cx="1455976" cy="471844"/>
          </a:xfrm>
          <a:prstGeom prst="rect">
            <a:avLst/>
          </a:prstGeom>
        </p:spPr>
      </p:pic>
      <p:sp>
        <p:nvSpPr>
          <p:cNvPr id="4" name="Teardrop 3">
            <a:extLst>
              <a:ext uri="{FF2B5EF4-FFF2-40B4-BE49-F238E27FC236}">
                <a16:creationId xmlns:a16="http://schemas.microsoft.com/office/drawing/2014/main" id="{19B5BFB2-BAF3-4B84-B693-D61902E21BE7}"/>
              </a:ext>
            </a:extLst>
          </p:cNvPr>
          <p:cNvSpPr/>
          <p:nvPr/>
        </p:nvSpPr>
        <p:spPr>
          <a:xfrm rot="16200000">
            <a:off x="-1" y="-27710"/>
            <a:ext cx="2216727" cy="2216727"/>
          </a:xfrm>
          <a:prstGeom prst="teardrop">
            <a:avLst/>
          </a:prstGeom>
          <a:solidFill>
            <a:schemeClr val="bg2"/>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lIns="0" tIns="0" rIns="0" rtlCol="0" anchor="ctr"/>
          <a:lstStyle/>
          <a:p>
            <a:pPr algn="ctr"/>
            <a:r>
              <a:rPr lang="en-US" sz="6600" b="1" dirty="0">
                <a:latin typeface="Proxima Nova Lt" panose="020B0604020202020204" charset="0"/>
              </a:rPr>
              <a:t>3</a:t>
            </a:r>
          </a:p>
        </p:txBody>
      </p:sp>
      <p:sp>
        <p:nvSpPr>
          <p:cNvPr id="5" name="TextBox 4">
            <a:extLst>
              <a:ext uri="{FF2B5EF4-FFF2-40B4-BE49-F238E27FC236}">
                <a16:creationId xmlns:a16="http://schemas.microsoft.com/office/drawing/2014/main" id="{DECF1FA2-BFB1-4DA9-9C5F-D30AB4BA917A}"/>
              </a:ext>
            </a:extLst>
          </p:cNvPr>
          <p:cNvSpPr txBox="1"/>
          <p:nvPr/>
        </p:nvSpPr>
        <p:spPr>
          <a:xfrm>
            <a:off x="8316248" y="2114307"/>
            <a:ext cx="2968378" cy="400111"/>
          </a:xfrm>
          <a:prstGeom prst="rect">
            <a:avLst/>
          </a:prstGeom>
          <a:noFill/>
        </p:spPr>
        <p:txBody>
          <a:bodyPr wrap="none" rtlCol="0">
            <a:noAutofit/>
          </a:bodyPr>
          <a:lstStyle/>
          <a:p>
            <a:pPr algn="r"/>
            <a:r>
              <a:rPr lang="en-US" sz="1600" i="1" kern="1200" dirty="0">
                <a:solidFill>
                  <a:schemeClr val="accent3"/>
                </a:solidFill>
                <a:latin typeface="+mn-lt"/>
                <a:ea typeface="+mn-ea"/>
                <a:cs typeface="+mn-cs"/>
              </a:rPr>
              <a:t>Sample risk assessment</a:t>
            </a:r>
          </a:p>
        </p:txBody>
      </p:sp>
      <p:graphicFrame>
        <p:nvGraphicFramePr>
          <p:cNvPr id="8" name="Table 7">
            <a:extLst>
              <a:ext uri="{FF2B5EF4-FFF2-40B4-BE49-F238E27FC236}">
                <a16:creationId xmlns:a16="http://schemas.microsoft.com/office/drawing/2014/main" id="{119CD1AD-1385-1449-B72E-5F112C3DF83D}"/>
              </a:ext>
            </a:extLst>
          </p:cNvPr>
          <p:cNvGraphicFramePr>
            <a:graphicFrameLocks noGrp="1"/>
          </p:cNvGraphicFramePr>
          <p:nvPr>
            <p:extLst>
              <p:ext uri="{D42A27DB-BD31-4B8C-83A1-F6EECF244321}">
                <p14:modId xmlns:p14="http://schemas.microsoft.com/office/powerpoint/2010/main" val="3748480194"/>
              </p:ext>
            </p:extLst>
          </p:nvPr>
        </p:nvGraphicFramePr>
        <p:xfrm>
          <a:off x="1515343" y="4761410"/>
          <a:ext cx="4279470" cy="1341120"/>
        </p:xfrm>
        <a:graphic>
          <a:graphicData uri="http://schemas.openxmlformats.org/drawingml/2006/table">
            <a:tbl>
              <a:tblPr firstRow="1" bandRow="1">
                <a:tableStyleId>{93296810-A885-4BE3-A3E7-6D5BEEA58F35}</a:tableStyleId>
              </a:tblPr>
              <a:tblGrid>
                <a:gridCol w="2139735">
                  <a:extLst>
                    <a:ext uri="{9D8B030D-6E8A-4147-A177-3AD203B41FA5}">
                      <a16:colId xmlns:a16="http://schemas.microsoft.com/office/drawing/2014/main" val="717512010"/>
                    </a:ext>
                  </a:extLst>
                </a:gridCol>
                <a:gridCol w="2139735">
                  <a:extLst>
                    <a:ext uri="{9D8B030D-6E8A-4147-A177-3AD203B41FA5}">
                      <a16:colId xmlns:a16="http://schemas.microsoft.com/office/drawing/2014/main" val="4225029962"/>
                    </a:ext>
                  </a:extLst>
                </a:gridCol>
              </a:tblGrid>
              <a:tr h="0">
                <a:tc>
                  <a:txBody>
                    <a:bodyPr/>
                    <a:lstStyle/>
                    <a:p>
                      <a:pPr algn="ctr"/>
                      <a:r>
                        <a:rPr lang="en-US" sz="1600" dirty="0"/>
                        <a:t>Score</a:t>
                      </a:r>
                    </a:p>
                  </a:txBody>
                  <a:tcPr>
                    <a:solidFill>
                      <a:srgbClr val="00A9EC"/>
                    </a:solidFill>
                  </a:tcPr>
                </a:tc>
                <a:tc>
                  <a:txBody>
                    <a:bodyPr/>
                    <a:lstStyle/>
                    <a:p>
                      <a:pPr algn="ctr"/>
                      <a:r>
                        <a:rPr lang="en-US" sz="1600" dirty="0"/>
                        <a:t>Test Frequency</a:t>
                      </a:r>
                    </a:p>
                  </a:txBody>
                  <a:tcPr>
                    <a:solidFill>
                      <a:srgbClr val="00A9EC"/>
                    </a:solidFill>
                  </a:tcPr>
                </a:tc>
                <a:extLst>
                  <a:ext uri="{0D108BD9-81ED-4DB2-BD59-A6C34878D82A}">
                    <a16:rowId xmlns:a16="http://schemas.microsoft.com/office/drawing/2014/main" val="1185761059"/>
                  </a:ext>
                </a:extLst>
              </a:tr>
              <a:tr h="133634">
                <a:tc>
                  <a:txBody>
                    <a:bodyPr/>
                    <a:lstStyle/>
                    <a:p>
                      <a:pPr algn="ctr"/>
                      <a:r>
                        <a:rPr lang="en-US" sz="1600" dirty="0"/>
                        <a:t>13+</a:t>
                      </a:r>
                    </a:p>
                  </a:txBody>
                  <a:tcPr>
                    <a:solidFill>
                      <a:schemeClr val="accent5">
                        <a:lumMod val="20000"/>
                        <a:lumOff val="80000"/>
                      </a:schemeClr>
                    </a:solidFill>
                  </a:tcPr>
                </a:tc>
                <a:tc>
                  <a:txBody>
                    <a:bodyPr/>
                    <a:lstStyle/>
                    <a:p>
                      <a:pPr algn="ctr"/>
                      <a:r>
                        <a:rPr lang="en-US" sz="1600" dirty="0"/>
                        <a:t>Semiannual</a:t>
                      </a:r>
                    </a:p>
                  </a:txBody>
                  <a:tcPr>
                    <a:solidFill>
                      <a:schemeClr val="accent5">
                        <a:lumMod val="20000"/>
                        <a:lumOff val="80000"/>
                      </a:schemeClr>
                    </a:solidFill>
                  </a:tcPr>
                </a:tc>
                <a:extLst>
                  <a:ext uri="{0D108BD9-81ED-4DB2-BD59-A6C34878D82A}">
                    <a16:rowId xmlns:a16="http://schemas.microsoft.com/office/drawing/2014/main" val="1906646577"/>
                  </a:ext>
                </a:extLst>
              </a:tr>
              <a:tr h="0">
                <a:tc>
                  <a:txBody>
                    <a:bodyPr/>
                    <a:lstStyle/>
                    <a:p>
                      <a:pPr algn="ctr"/>
                      <a:r>
                        <a:rPr lang="en-US" sz="1600" dirty="0"/>
                        <a:t>9-12</a:t>
                      </a:r>
                    </a:p>
                  </a:txBody>
                  <a:tcPr/>
                </a:tc>
                <a:tc>
                  <a:txBody>
                    <a:bodyPr/>
                    <a:lstStyle/>
                    <a:p>
                      <a:pPr algn="ctr"/>
                      <a:r>
                        <a:rPr lang="en-US" sz="1600" dirty="0"/>
                        <a:t>Annual</a:t>
                      </a:r>
                    </a:p>
                  </a:txBody>
                  <a:tcPr/>
                </a:tc>
                <a:extLst>
                  <a:ext uri="{0D108BD9-81ED-4DB2-BD59-A6C34878D82A}">
                    <a16:rowId xmlns:a16="http://schemas.microsoft.com/office/drawing/2014/main" val="1462744069"/>
                  </a:ext>
                </a:extLst>
              </a:tr>
              <a:tr h="0">
                <a:tc>
                  <a:txBody>
                    <a:bodyPr/>
                    <a:lstStyle/>
                    <a:p>
                      <a:pPr algn="ctr"/>
                      <a:r>
                        <a:rPr lang="en-US" sz="1600" dirty="0"/>
                        <a:t>&lt;8</a:t>
                      </a:r>
                    </a:p>
                  </a:txBody>
                  <a:tcPr>
                    <a:solidFill>
                      <a:schemeClr val="accent5">
                        <a:lumMod val="20000"/>
                        <a:lumOff val="80000"/>
                      </a:schemeClr>
                    </a:solidFill>
                  </a:tcPr>
                </a:tc>
                <a:tc>
                  <a:txBody>
                    <a:bodyPr/>
                    <a:lstStyle/>
                    <a:p>
                      <a:pPr algn="ctr"/>
                      <a:r>
                        <a:rPr lang="en-US" sz="1600" dirty="0"/>
                        <a:t>Less than annual</a:t>
                      </a:r>
                    </a:p>
                  </a:txBody>
                  <a:tcPr>
                    <a:solidFill>
                      <a:schemeClr val="accent5">
                        <a:lumMod val="20000"/>
                        <a:lumOff val="80000"/>
                      </a:schemeClr>
                    </a:solidFill>
                  </a:tcPr>
                </a:tc>
                <a:extLst>
                  <a:ext uri="{0D108BD9-81ED-4DB2-BD59-A6C34878D82A}">
                    <a16:rowId xmlns:a16="http://schemas.microsoft.com/office/drawing/2014/main" val="3055183052"/>
                  </a:ext>
                </a:extLst>
              </a:tr>
            </a:tbl>
          </a:graphicData>
        </a:graphic>
      </p:graphicFrame>
      <p:sp>
        <p:nvSpPr>
          <p:cNvPr id="2" name="Rectangle 1">
            <a:extLst>
              <a:ext uri="{FF2B5EF4-FFF2-40B4-BE49-F238E27FC236}">
                <a16:creationId xmlns:a16="http://schemas.microsoft.com/office/drawing/2014/main" id="{59D4FA20-0ACD-4346-9CD8-D71CF0E273A5}"/>
              </a:ext>
            </a:extLst>
          </p:cNvPr>
          <p:cNvSpPr/>
          <p:nvPr/>
        </p:nvSpPr>
        <p:spPr>
          <a:xfrm>
            <a:off x="1511366" y="2397948"/>
            <a:ext cx="4283447" cy="2062103"/>
          </a:xfrm>
          <a:prstGeom prst="rect">
            <a:avLst/>
          </a:prstGeom>
        </p:spPr>
        <p:txBody>
          <a:bodyPr wrap="square">
            <a:spAutoFit/>
          </a:bodyPr>
          <a:lstStyle/>
          <a:p>
            <a:pPr marL="342900" indent="-342900" algn="just">
              <a:spcAft>
                <a:spcPts val="1200"/>
              </a:spcAft>
              <a:buClr>
                <a:schemeClr val="bg2"/>
              </a:buClr>
              <a:buSzPct val="120000"/>
              <a:buFont typeface="Arial" panose="020B0604020202020204" pitchFamily="34" charset="0"/>
              <a:buChar char="•"/>
            </a:pPr>
            <a:r>
              <a:rPr lang="en-US" dirty="0"/>
              <a:t>Use risk-based approach</a:t>
            </a:r>
          </a:p>
          <a:p>
            <a:pPr marL="342900" indent="-342900" algn="just">
              <a:spcAft>
                <a:spcPts val="1200"/>
              </a:spcAft>
              <a:buClr>
                <a:schemeClr val="bg2"/>
              </a:buClr>
              <a:buSzPct val="120000"/>
              <a:buFont typeface="Arial" panose="020B0604020202020204" pitchFamily="34" charset="0"/>
              <a:buChar char="•"/>
            </a:pPr>
            <a:r>
              <a:rPr lang="en-US" dirty="0"/>
              <a:t>Use your hospital’s experience                                                            as well as the industry’s experience with the medical device</a:t>
            </a:r>
          </a:p>
          <a:p>
            <a:pPr marL="342900" indent="-342900" algn="just">
              <a:spcAft>
                <a:spcPts val="1200"/>
              </a:spcAft>
              <a:buClr>
                <a:schemeClr val="bg2"/>
              </a:buClr>
              <a:buSzPct val="120000"/>
              <a:buFont typeface="Arial" panose="020B0604020202020204" pitchFamily="34" charset="0"/>
              <a:buChar char="•"/>
            </a:pPr>
            <a:r>
              <a:rPr lang="en-US" dirty="0"/>
              <a:t>Twice a year is recommended for                                                                           lung ventilators for human use</a:t>
            </a:r>
          </a:p>
        </p:txBody>
      </p:sp>
      <p:sp>
        <p:nvSpPr>
          <p:cNvPr id="3" name="Rectangle 2">
            <a:extLst>
              <a:ext uri="{FF2B5EF4-FFF2-40B4-BE49-F238E27FC236}">
                <a16:creationId xmlns:a16="http://schemas.microsoft.com/office/drawing/2014/main" id="{4E5B4D46-9635-9D44-9DF0-EDB568FFED4E}"/>
              </a:ext>
            </a:extLst>
          </p:cNvPr>
          <p:cNvSpPr/>
          <p:nvPr/>
        </p:nvSpPr>
        <p:spPr>
          <a:xfrm>
            <a:off x="2435978" y="1394805"/>
            <a:ext cx="9104387" cy="400110"/>
          </a:xfrm>
          <a:prstGeom prst="rect">
            <a:avLst/>
          </a:prstGeom>
        </p:spPr>
        <p:txBody>
          <a:bodyPr wrap="square">
            <a:spAutoFit/>
          </a:bodyPr>
          <a:lstStyle/>
          <a:p>
            <a:r>
              <a:rPr lang="en-US" sz="2000" dirty="0"/>
              <a:t>If service manual is not available, inspection frequency must still be determined</a:t>
            </a:r>
          </a:p>
        </p:txBody>
      </p:sp>
      <p:pic>
        <p:nvPicPr>
          <p:cNvPr id="11" name="Picture 3">
            <a:extLst>
              <a:ext uri="{FF2B5EF4-FFF2-40B4-BE49-F238E27FC236}">
                <a16:creationId xmlns:a16="http://schemas.microsoft.com/office/drawing/2014/main" id="{6CA9A433-49A6-924F-A0D2-A559E444625E}"/>
              </a:ext>
            </a:extLst>
          </p:cNvPr>
          <p:cNvPicPr>
            <a:picLocks noChangeAspect="1" noChangeArrowheads="1"/>
          </p:cNvPicPr>
          <p:nvPr/>
        </p:nvPicPr>
        <p:blipFill>
          <a:blip r:embed="rId6">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393211" y="2476719"/>
            <a:ext cx="4891415" cy="3733728"/>
          </a:xfrm>
          <a:prstGeom prst="rect">
            <a:avLst/>
          </a:prstGeom>
          <a:solidFill>
            <a:schemeClr val="bg1"/>
          </a:solidFill>
          <a:ln>
            <a:solidFill>
              <a:schemeClr val="accent1">
                <a:shade val="50000"/>
              </a:schemeClr>
            </a:solidFill>
          </a:ln>
          <a:effectLst/>
        </p:spPr>
      </p:pic>
      <p:sp>
        <p:nvSpPr>
          <p:cNvPr id="6" name="Oval 5">
            <a:extLst>
              <a:ext uri="{FF2B5EF4-FFF2-40B4-BE49-F238E27FC236}">
                <a16:creationId xmlns:a16="http://schemas.microsoft.com/office/drawing/2014/main" id="{16ED5B1A-A343-AC41-933E-B7DE8DDA15B3}"/>
              </a:ext>
            </a:extLst>
          </p:cNvPr>
          <p:cNvSpPr/>
          <p:nvPr/>
        </p:nvSpPr>
        <p:spPr>
          <a:xfrm>
            <a:off x="10861964" y="5874328"/>
            <a:ext cx="422662" cy="400110"/>
          </a:xfrm>
          <a:prstGeom prst="ellipse">
            <a:avLst/>
          </a:prstGeom>
          <a:noFill/>
          <a:ln w="34925">
            <a:solidFill>
              <a:srgbClr val="00A9EC"/>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spTree>
    <p:custDataLst>
      <p:tags r:id="rId1"/>
    </p:custDataLst>
    <p:extLst>
      <p:ext uri="{BB962C8B-B14F-4D97-AF65-F5344CB8AC3E}">
        <p14:creationId xmlns:p14="http://schemas.microsoft.com/office/powerpoint/2010/main" val="370959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a:extLst>
              <a:ext uri="{FF2B5EF4-FFF2-40B4-BE49-F238E27FC236}">
                <a16:creationId xmlns:a16="http://schemas.microsoft.com/office/drawing/2014/main" id="{2DD1ADCA-E824-408D-BBFF-A2A0776635E5}"/>
              </a:ext>
            </a:extLst>
          </p:cNvPr>
          <p:cNvSpPr txBox="1"/>
          <p:nvPr/>
        </p:nvSpPr>
        <p:spPr>
          <a:xfrm>
            <a:off x="2526635" y="850481"/>
            <a:ext cx="9064543" cy="707886"/>
          </a:xfrm>
          <a:prstGeom prst="rect">
            <a:avLst/>
          </a:prstGeom>
          <a:noFill/>
        </p:spPr>
        <p:txBody>
          <a:bodyPr wrap="square" rtlCol="0">
            <a:spAutoFit/>
          </a:bodyPr>
          <a:lstStyle>
            <a:defPPr>
              <a:defRPr lang="en-US"/>
            </a:defPPr>
            <a:lvl1pPr>
              <a:defRPr sz="4000">
                <a:solidFill>
                  <a:srgbClr val="FFCA00"/>
                </a:solidFill>
                <a:latin typeface="Proxima Nova Lt" panose="02000506030000020004" pitchFamily="2" charset="0"/>
              </a:defRPr>
            </a:lvl1pPr>
          </a:lstStyle>
          <a:p>
            <a:pPr lvl="0">
              <a:defRPr/>
            </a:pPr>
            <a:r>
              <a:rPr lang="en-US" dirty="0">
                <a:solidFill>
                  <a:schemeClr val="tx1"/>
                </a:solidFill>
                <a:latin typeface="+mj-lt"/>
                <a:cs typeface="Arial" panose="020B0604020202020204" pitchFamily="34" charset="0"/>
              </a:rPr>
              <a:t>Standardize your test – and lock it</a:t>
            </a:r>
          </a:p>
        </p:txBody>
      </p:sp>
      <p:sp>
        <p:nvSpPr>
          <p:cNvPr id="14" name="TextBox 13">
            <a:extLst>
              <a:ext uri="{FF2B5EF4-FFF2-40B4-BE49-F238E27FC236}">
                <a16:creationId xmlns:a16="http://schemas.microsoft.com/office/drawing/2014/main" id="{F08EEF5C-7132-4DF0-9CFC-024694B3E52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pic>
        <p:nvPicPr>
          <p:cNvPr id="17" name="Picture 16">
            <a:extLst>
              <a:ext uri="{FF2B5EF4-FFF2-40B4-BE49-F238E27FC236}">
                <a16:creationId xmlns:a16="http://schemas.microsoft.com/office/drawing/2014/main" id="{E71312DF-1A38-43B9-8A22-F88DD5FD8E2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22222" y1="48571" x2="22222" y2="48571"/>
                        <a14:foregroundMark x1="49074" y1="42857" x2="49074" y2="42857"/>
                        <a14:foregroundMark x1="62037" y1="51429" x2="62037" y2="51429"/>
                      </a14:backgroundRemoval>
                    </a14:imgEffect>
                  </a14:imgLayer>
                </a14:imgProps>
              </a:ext>
            </a:extLst>
          </a:blip>
          <a:stretch>
            <a:fillRect/>
          </a:stretch>
        </p:blipFill>
        <p:spPr>
          <a:xfrm>
            <a:off x="133991" y="6348472"/>
            <a:ext cx="1455976" cy="471844"/>
          </a:xfrm>
          <a:prstGeom prst="rect">
            <a:avLst/>
          </a:prstGeom>
        </p:spPr>
      </p:pic>
      <p:sp>
        <p:nvSpPr>
          <p:cNvPr id="4" name="Teardrop 3">
            <a:extLst>
              <a:ext uri="{FF2B5EF4-FFF2-40B4-BE49-F238E27FC236}">
                <a16:creationId xmlns:a16="http://schemas.microsoft.com/office/drawing/2014/main" id="{19B5BFB2-BAF3-4B84-B693-D61902E21BE7}"/>
              </a:ext>
            </a:extLst>
          </p:cNvPr>
          <p:cNvSpPr/>
          <p:nvPr/>
        </p:nvSpPr>
        <p:spPr>
          <a:xfrm rot="16200000">
            <a:off x="-1" y="-27710"/>
            <a:ext cx="2216727" cy="2216727"/>
          </a:xfrm>
          <a:prstGeom prst="teardrop">
            <a:avLst/>
          </a:prstGeom>
          <a:solidFill>
            <a:schemeClr val="bg2"/>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lIns="0" tIns="0" rIns="0" rtlCol="0" anchor="ctr"/>
          <a:lstStyle/>
          <a:p>
            <a:pPr algn="ctr"/>
            <a:r>
              <a:rPr lang="en-US" sz="6600" b="1" dirty="0">
                <a:latin typeface="Proxima Nova Lt" panose="020B0604020202020204" charset="0"/>
              </a:rPr>
              <a:t>4</a:t>
            </a:r>
          </a:p>
        </p:txBody>
      </p:sp>
      <p:sp>
        <p:nvSpPr>
          <p:cNvPr id="8" name="Rectangle 7">
            <a:extLst>
              <a:ext uri="{FF2B5EF4-FFF2-40B4-BE49-F238E27FC236}">
                <a16:creationId xmlns:a16="http://schemas.microsoft.com/office/drawing/2014/main" id="{422BACD1-D49B-414A-84C1-1C5D49DF57C0}"/>
              </a:ext>
            </a:extLst>
          </p:cNvPr>
          <p:cNvSpPr/>
          <p:nvPr/>
        </p:nvSpPr>
        <p:spPr>
          <a:xfrm>
            <a:off x="1806163" y="2037302"/>
            <a:ext cx="5441361" cy="3843745"/>
          </a:xfrm>
          <a:prstGeom prst="rect">
            <a:avLst/>
          </a:prstGeom>
        </p:spPr>
        <p:txBody>
          <a:bodyPr wrap="square">
            <a:spAutoFit/>
          </a:bodyPr>
          <a:lstStyle/>
          <a:p>
            <a:pPr marL="342900" indent="-342900" algn="just">
              <a:lnSpc>
                <a:spcPct val="120000"/>
              </a:lnSpc>
              <a:spcAft>
                <a:spcPts val="600"/>
              </a:spcAft>
              <a:buClr>
                <a:schemeClr val="bg2"/>
              </a:buClr>
              <a:buSzPct val="120000"/>
              <a:buFont typeface="Arial" panose="020B0604020202020204" pitchFamily="34" charset="0"/>
              <a:buChar char="•"/>
            </a:pPr>
            <a:r>
              <a:rPr lang="en-US" sz="2000" dirty="0"/>
              <a:t>Use an automation program</a:t>
            </a:r>
          </a:p>
          <a:p>
            <a:pPr marL="342900" indent="-342900" algn="just">
              <a:lnSpc>
                <a:spcPct val="120000"/>
              </a:lnSpc>
              <a:spcAft>
                <a:spcPts val="600"/>
              </a:spcAft>
              <a:buClr>
                <a:schemeClr val="bg2"/>
              </a:buClr>
              <a:buSzPct val="120000"/>
              <a:buFont typeface="Arial" panose="020B0604020202020204" pitchFamily="34" charset="0"/>
              <a:buChar char="•"/>
            </a:pPr>
            <a:r>
              <a:rPr lang="en-US" sz="2000" dirty="0"/>
              <a:t>Get a quantitative assessment compared to:</a:t>
            </a:r>
          </a:p>
          <a:p>
            <a:pPr marL="800100" lvl="1" indent="-342900" algn="just">
              <a:lnSpc>
                <a:spcPct val="120000"/>
              </a:lnSpc>
              <a:spcAft>
                <a:spcPts val="600"/>
              </a:spcAft>
              <a:buClr>
                <a:schemeClr val="bg2"/>
              </a:buClr>
              <a:buSzPct val="120000"/>
              <a:buFont typeface="Courier New" panose="02070309020205020404" pitchFamily="49" charset="0"/>
              <a:buChar char="o"/>
            </a:pPr>
            <a:r>
              <a:rPr lang="en-US" sz="2000" dirty="0"/>
              <a:t>Manufacturer’s specifications</a:t>
            </a:r>
          </a:p>
          <a:p>
            <a:pPr marL="800100" lvl="1" indent="-342900" algn="just">
              <a:lnSpc>
                <a:spcPct val="120000"/>
              </a:lnSpc>
              <a:spcAft>
                <a:spcPts val="600"/>
              </a:spcAft>
              <a:buClr>
                <a:schemeClr val="bg2"/>
              </a:buClr>
              <a:buSzPct val="120000"/>
              <a:buFont typeface="Courier New" panose="02070309020205020404" pitchFamily="49" charset="0"/>
              <a:buChar char="o"/>
            </a:pPr>
            <a:r>
              <a:rPr lang="en-US" sz="2000" dirty="0"/>
              <a:t>IEC, AAMI-ANSI or other global standards</a:t>
            </a:r>
          </a:p>
          <a:p>
            <a:pPr marL="342900" indent="-342900" algn="just">
              <a:lnSpc>
                <a:spcPct val="120000"/>
              </a:lnSpc>
              <a:spcAft>
                <a:spcPts val="600"/>
              </a:spcAft>
              <a:buClr>
                <a:schemeClr val="bg2"/>
              </a:buClr>
              <a:buSzPct val="120000"/>
              <a:buFont typeface="Arial" panose="020B0604020202020204" pitchFamily="34" charset="0"/>
              <a:buChar char="•"/>
            </a:pPr>
            <a:r>
              <a:rPr lang="en-US" sz="2000" dirty="0"/>
              <a:t>Do not change procedure without rationale statement</a:t>
            </a:r>
          </a:p>
          <a:p>
            <a:pPr marL="800100" lvl="1" indent="-342900" algn="just">
              <a:lnSpc>
                <a:spcPct val="120000"/>
              </a:lnSpc>
              <a:spcAft>
                <a:spcPts val="600"/>
              </a:spcAft>
              <a:buClr>
                <a:schemeClr val="bg2"/>
              </a:buClr>
              <a:buSzPct val="120000"/>
              <a:buFont typeface="Courier New" panose="02070309020205020404" pitchFamily="49" charset="0"/>
              <a:buChar char="o"/>
            </a:pPr>
            <a:r>
              <a:rPr lang="en-US" sz="2000" dirty="0"/>
              <a:t>Change description and validation data</a:t>
            </a:r>
          </a:p>
          <a:p>
            <a:pPr marL="342900" indent="-342900" algn="just">
              <a:lnSpc>
                <a:spcPct val="120000"/>
              </a:lnSpc>
              <a:spcAft>
                <a:spcPts val="600"/>
              </a:spcAft>
              <a:buClr>
                <a:schemeClr val="bg2"/>
              </a:buClr>
              <a:buSzPct val="120000"/>
              <a:buFont typeface="Arial" panose="020B0604020202020204" pitchFamily="34" charset="0"/>
              <a:buChar char="•"/>
            </a:pPr>
            <a:endParaRPr lang="en-US" sz="2000" dirty="0"/>
          </a:p>
        </p:txBody>
      </p:sp>
      <p:sp>
        <p:nvSpPr>
          <p:cNvPr id="2" name="Rectangle 1">
            <a:extLst>
              <a:ext uri="{FF2B5EF4-FFF2-40B4-BE49-F238E27FC236}">
                <a16:creationId xmlns:a16="http://schemas.microsoft.com/office/drawing/2014/main" id="{7FBAF4C8-CC68-3F4C-8D35-E28D55C761F5}"/>
              </a:ext>
            </a:extLst>
          </p:cNvPr>
          <p:cNvSpPr>
            <a:spLocks/>
          </p:cNvSpPr>
          <p:nvPr/>
        </p:nvSpPr>
        <p:spPr>
          <a:xfrm>
            <a:off x="1589967" y="5584439"/>
            <a:ext cx="5680075" cy="593215"/>
          </a:xfrm>
          <a:prstGeom prst="rect">
            <a:avLst/>
          </a:prstGeom>
          <a:solidFill>
            <a:srgbClr val="00A9EC"/>
          </a:solidFill>
          <a:ln>
            <a:noFill/>
          </a:ln>
        </p:spPr>
        <p:txBody>
          <a:bodyPr wrap="none" anchor="ctr" anchorCtr="0">
            <a:noAutofit/>
          </a:bodyPr>
          <a:lstStyle/>
          <a:p>
            <a:pPr algn="ctr">
              <a:buClr>
                <a:schemeClr val="bg2"/>
              </a:buClr>
              <a:buSzPct val="120000"/>
            </a:pPr>
            <a:r>
              <a:rPr lang="en-US" sz="2000" dirty="0">
                <a:solidFill>
                  <a:schemeClr val="bg1"/>
                </a:solidFill>
              </a:rPr>
              <a:t>Results in tracking and predictive maintenance</a:t>
            </a:r>
          </a:p>
        </p:txBody>
      </p:sp>
      <p:pic>
        <p:nvPicPr>
          <p:cNvPr id="10" name="Picture 9">
            <a:extLst>
              <a:ext uri="{FF2B5EF4-FFF2-40B4-BE49-F238E27FC236}">
                <a16:creationId xmlns:a16="http://schemas.microsoft.com/office/drawing/2014/main" id="{62534087-6857-7E49-9B8A-EC05EAB7E456}"/>
              </a:ext>
            </a:extLst>
          </p:cNvPr>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7665157" y="1774732"/>
            <a:ext cx="3082667" cy="4573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613602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935C4-1D3E-40DB-B8F8-85867BA7302B}"/>
              </a:ext>
            </a:extLst>
          </p:cNvPr>
          <p:cNvSpPr>
            <a:spLocks noGrp="1"/>
          </p:cNvSpPr>
          <p:nvPr>
            <p:ph type="title"/>
          </p:nvPr>
        </p:nvSpPr>
        <p:spPr/>
        <p:txBody>
          <a:bodyPr/>
          <a:lstStyle/>
          <a:p>
            <a:r>
              <a:rPr lang="en-US" dirty="0"/>
              <a:t>Poll Question</a:t>
            </a:r>
          </a:p>
        </p:txBody>
      </p:sp>
      <p:sp>
        <p:nvSpPr>
          <p:cNvPr id="4" name="Content Placeholder 3">
            <a:extLst>
              <a:ext uri="{FF2B5EF4-FFF2-40B4-BE49-F238E27FC236}">
                <a16:creationId xmlns:a16="http://schemas.microsoft.com/office/drawing/2014/main" id="{80C837F9-1350-4586-AF3A-60D5AFE24A1D}"/>
              </a:ext>
            </a:extLst>
          </p:cNvPr>
          <p:cNvSpPr>
            <a:spLocks noGrp="1"/>
          </p:cNvSpPr>
          <p:nvPr>
            <p:ph sz="quarter" idx="11"/>
          </p:nvPr>
        </p:nvSpPr>
        <p:spPr/>
        <p:txBody>
          <a:bodyPr anchor="ctr"/>
          <a:lstStyle/>
          <a:p>
            <a:pPr marL="0" indent="0">
              <a:buNone/>
            </a:pPr>
            <a:r>
              <a:rPr lang="en-US" sz="2000" dirty="0"/>
              <a:t>How many modes of ventilation should be tested?</a:t>
            </a:r>
          </a:p>
          <a:p>
            <a:pPr marL="342900" indent="-342900">
              <a:buFont typeface="+mj-lt"/>
              <a:buAutoNum type="alphaLcPeriod"/>
            </a:pPr>
            <a:r>
              <a:rPr lang="en-US" sz="2000" dirty="0"/>
              <a:t>All modes selectable on the ventilator</a:t>
            </a:r>
          </a:p>
          <a:p>
            <a:pPr marL="342900" indent="-342900">
              <a:buFont typeface="+mj-lt"/>
              <a:buAutoNum type="alphaLcPeriod"/>
            </a:pPr>
            <a:r>
              <a:rPr lang="en-US" sz="2000" dirty="0"/>
              <a:t>Assisted modes only (including CPAP and BIPAP)</a:t>
            </a:r>
          </a:p>
          <a:p>
            <a:pPr marL="342900" indent="-342900">
              <a:buFont typeface="+mj-lt"/>
              <a:buAutoNum type="alphaLcPeriod"/>
            </a:pPr>
            <a:r>
              <a:rPr lang="en-US" sz="2000" dirty="0"/>
              <a:t>Control modes only (including Volume and Pressure control modes)</a:t>
            </a:r>
          </a:p>
        </p:txBody>
      </p:sp>
    </p:spTree>
    <p:custDataLst>
      <p:tags r:id="rId1"/>
    </p:custDataLst>
    <p:extLst>
      <p:ext uri="{BB962C8B-B14F-4D97-AF65-F5344CB8AC3E}">
        <p14:creationId xmlns:p14="http://schemas.microsoft.com/office/powerpoint/2010/main" val="2726682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935C4-1D3E-40DB-B8F8-85867BA7302B}"/>
              </a:ext>
            </a:extLst>
          </p:cNvPr>
          <p:cNvSpPr>
            <a:spLocks noGrp="1"/>
          </p:cNvSpPr>
          <p:nvPr>
            <p:ph type="title"/>
          </p:nvPr>
        </p:nvSpPr>
        <p:spPr/>
        <p:txBody>
          <a:bodyPr/>
          <a:lstStyle/>
          <a:p>
            <a:r>
              <a:rPr lang="en-US" dirty="0"/>
              <a:t>Poll Question</a:t>
            </a:r>
          </a:p>
        </p:txBody>
      </p:sp>
      <p:sp>
        <p:nvSpPr>
          <p:cNvPr id="4" name="Content Placeholder 3">
            <a:extLst>
              <a:ext uri="{FF2B5EF4-FFF2-40B4-BE49-F238E27FC236}">
                <a16:creationId xmlns:a16="http://schemas.microsoft.com/office/drawing/2014/main" id="{80C837F9-1350-4586-AF3A-60D5AFE24A1D}"/>
              </a:ext>
            </a:extLst>
          </p:cNvPr>
          <p:cNvSpPr>
            <a:spLocks noGrp="1"/>
          </p:cNvSpPr>
          <p:nvPr>
            <p:ph sz="quarter" idx="11"/>
          </p:nvPr>
        </p:nvSpPr>
        <p:spPr/>
        <p:txBody>
          <a:bodyPr anchor="ctr"/>
          <a:lstStyle/>
          <a:p>
            <a:pPr marL="0" indent="0">
              <a:buNone/>
            </a:pPr>
            <a:r>
              <a:rPr lang="en-US" sz="2000" dirty="0"/>
              <a:t>How many modes of ventilation should be tested?</a:t>
            </a:r>
          </a:p>
          <a:p>
            <a:pPr marL="342900" indent="-342900">
              <a:buFont typeface="+mj-lt"/>
              <a:buAutoNum type="alphaLcPeriod"/>
            </a:pPr>
            <a:r>
              <a:rPr lang="en-US" sz="2000" b="1" dirty="0">
                <a:highlight>
                  <a:srgbClr val="FDB825"/>
                </a:highlight>
              </a:rPr>
              <a:t>All modes selectable on the ventilator</a:t>
            </a:r>
          </a:p>
          <a:p>
            <a:pPr marL="342900" indent="-342900">
              <a:buFont typeface="+mj-lt"/>
              <a:buAutoNum type="alphaLcPeriod"/>
            </a:pPr>
            <a:r>
              <a:rPr lang="en-US" sz="2000" dirty="0"/>
              <a:t>Assisted modes only (including CPAP and BIPAP)</a:t>
            </a:r>
          </a:p>
          <a:p>
            <a:pPr marL="342900" indent="-342900">
              <a:buFont typeface="+mj-lt"/>
              <a:buAutoNum type="alphaLcPeriod"/>
            </a:pPr>
            <a:r>
              <a:rPr lang="en-US" sz="2000" dirty="0"/>
              <a:t>Control modes only (including Volume and Pressure control modes)</a:t>
            </a:r>
          </a:p>
        </p:txBody>
      </p:sp>
    </p:spTree>
    <p:custDataLst>
      <p:tags r:id="rId1"/>
    </p:custDataLst>
    <p:extLst>
      <p:ext uri="{BB962C8B-B14F-4D97-AF65-F5344CB8AC3E}">
        <p14:creationId xmlns:p14="http://schemas.microsoft.com/office/powerpoint/2010/main" val="607431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15008BE-C94F-47AB-BDB0-A80484D7A9EB}"/>
              </a:ext>
            </a:extLst>
          </p:cNvPr>
          <p:cNvSpPr/>
          <p:nvPr/>
        </p:nvSpPr>
        <p:spPr>
          <a:xfrm>
            <a:off x="0" y="2260152"/>
            <a:ext cx="12192001" cy="3291840"/>
          </a:xfrm>
          <a:prstGeom prst="rect">
            <a:avLst/>
          </a:prstGeom>
          <a:solidFill>
            <a:srgbClr val="FDB82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roxima Nova" panose="02000506030000020004" pitchFamily="50" charset="0"/>
              <a:ea typeface="+mn-ea"/>
              <a:cs typeface="+mn-cs"/>
            </a:endParaRPr>
          </a:p>
        </p:txBody>
      </p:sp>
      <p:sp>
        <p:nvSpPr>
          <p:cNvPr id="9" name="Freeform: Shape 8">
            <a:extLst>
              <a:ext uri="{FF2B5EF4-FFF2-40B4-BE49-F238E27FC236}">
                <a16:creationId xmlns:a16="http://schemas.microsoft.com/office/drawing/2014/main" id="{C6E4605D-4580-4668-AF9A-85774D262BD7}"/>
              </a:ext>
            </a:extLst>
          </p:cNvPr>
          <p:cNvSpPr/>
          <p:nvPr/>
        </p:nvSpPr>
        <p:spPr>
          <a:xfrm>
            <a:off x="603298" y="3118671"/>
            <a:ext cx="3423518" cy="2997201"/>
          </a:xfrm>
          <a:custGeom>
            <a:avLst/>
            <a:gdLst>
              <a:gd name="connsiteX0" fmla="*/ 0 w 2687684"/>
              <a:gd name="connsiteY0" fmla="*/ 0 h 3302000"/>
              <a:gd name="connsiteX1" fmla="*/ 2687684 w 2687684"/>
              <a:gd name="connsiteY1" fmla="*/ 0 h 3302000"/>
              <a:gd name="connsiteX2" fmla="*/ 2687684 w 2687684"/>
              <a:gd name="connsiteY2" fmla="*/ 3302000 h 3302000"/>
              <a:gd name="connsiteX3" fmla="*/ 0 w 2687684"/>
              <a:gd name="connsiteY3" fmla="*/ 3302000 h 3302000"/>
            </a:gdLst>
            <a:ahLst/>
            <a:cxnLst>
              <a:cxn ang="0">
                <a:pos x="connsiteX0" y="connsiteY0"/>
              </a:cxn>
              <a:cxn ang="0">
                <a:pos x="connsiteX1" y="connsiteY1"/>
              </a:cxn>
              <a:cxn ang="0">
                <a:pos x="connsiteX2" y="connsiteY2"/>
              </a:cxn>
              <a:cxn ang="0">
                <a:pos x="connsiteX3" y="connsiteY3"/>
              </a:cxn>
            </a:cxnLst>
            <a:rect l="l" t="t" r="r" b="b"/>
            <a:pathLst>
              <a:path w="2687684" h="3302000">
                <a:moveTo>
                  <a:pt x="0" y="0"/>
                </a:moveTo>
                <a:lnTo>
                  <a:pt x="2687684" y="0"/>
                </a:lnTo>
                <a:lnTo>
                  <a:pt x="2687684" y="3302000"/>
                </a:lnTo>
                <a:lnTo>
                  <a:pt x="0" y="3302000"/>
                </a:lnTo>
                <a:close/>
              </a:path>
            </a:pathLst>
          </a:cu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white"/>
                </a:solidFill>
                <a:effectLst/>
                <a:uLnTx/>
                <a:uFillTx/>
                <a:latin typeface="Proxima Nova" panose="02000506030000020004" pitchFamily="50" charset="0"/>
                <a:ea typeface="+mn-ea"/>
                <a:cs typeface="+mn-cs"/>
              </a:rPr>
              <a:t>v</a:t>
            </a:r>
          </a:p>
        </p:txBody>
      </p:sp>
      <p:sp>
        <p:nvSpPr>
          <p:cNvPr id="2" name="Title 1"/>
          <p:cNvSpPr>
            <a:spLocks noGrp="1"/>
          </p:cNvSpPr>
          <p:nvPr>
            <p:ph type="title" idx="4294967295"/>
          </p:nvPr>
        </p:nvSpPr>
        <p:spPr>
          <a:xfrm>
            <a:off x="2464727" y="912076"/>
            <a:ext cx="7262546" cy="571207"/>
          </a:xfrm>
        </p:spPr>
        <p:txBody>
          <a:bodyPr lIns="0" tIns="0" rIns="0" bIns="0">
            <a:normAutofit fontScale="90000"/>
          </a:bodyPr>
          <a:lstStyle/>
          <a:p>
            <a:pPr algn="ctr"/>
            <a:r>
              <a:rPr lang="en-US" sz="4000" dirty="0"/>
              <a:t>Standardize your test:</a:t>
            </a:r>
            <a:br>
              <a:rPr lang="en-US" sz="4000" dirty="0"/>
            </a:br>
            <a:r>
              <a:rPr lang="en-US" sz="4000" dirty="0">
                <a:solidFill>
                  <a:schemeClr val="bg2"/>
                </a:solidFill>
              </a:rPr>
              <a:t>Ventilation Modes</a:t>
            </a:r>
          </a:p>
        </p:txBody>
      </p:sp>
      <p:sp>
        <p:nvSpPr>
          <p:cNvPr id="11" name="TextBox 10">
            <a:extLst>
              <a:ext uri="{FF2B5EF4-FFF2-40B4-BE49-F238E27FC236}">
                <a16:creationId xmlns:a16="http://schemas.microsoft.com/office/drawing/2014/main" id="{DC9D370D-80D2-4CE1-BD29-71FBA9D5B6B2}"/>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
        <p:nvSpPr>
          <p:cNvPr id="20" name="Rectangle 19">
            <a:extLst>
              <a:ext uri="{FF2B5EF4-FFF2-40B4-BE49-F238E27FC236}">
                <a16:creationId xmlns:a16="http://schemas.microsoft.com/office/drawing/2014/main" id="{A3EB04E4-3CE4-41FA-96B9-B0F703CCC448}"/>
              </a:ext>
            </a:extLst>
          </p:cNvPr>
          <p:cNvSpPr/>
          <p:nvPr/>
        </p:nvSpPr>
        <p:spPr>
          <a:xfrm>
            <a:off x="1147590" y="3159248"/>
            <a:ext cx="2532681" cy="830997"/>
          </a:xfrm>
          <a:prstGeom prst="rect">
            <a:avLst/>
          </a:prstGeom>
        </p:spPr>
        <p:txBody>
          <a:bodyPr wrap="none">
            <a:spAutoFit/>
          </a:bodyPr>
          <a:lstStyle/>
          <a:p>
            <a:pPr algn="ctr">
              <a:buClr>
                <a:srgbClr val="FFC61E"/>
              </a:buClr>
            </a:pPr>
            <a:r>
              <a:rPr lang="en-US" sz="2400" b="1" dirty="0"/>
              <a:t>Volume Control </a:t>
            </a:r>
          </a:p>
          <a:p>
            <a:pPr algn="ctr">
              <a:buClr>
                <a:srgbClr val="FFC61E"/>
              </a:buClr>
            </a:pPr>
            <a:r>
              <a:rPr lang="en-US" sz="2400" b="1" dirty="0"/>
              <a:t>Mode</a:t>
            </a:r>
          </a:p>
        </p:txBody>
      </p:sp>
      <p:sp>
        <p:nvSpPr>
          <p:cNvPr id="23" name="Content Placeholder 2">
            <a:extLst>
              <a:ext uri="{FF2B5EF4-FFF2-40B4-BE49-F238E27FC236}">
                <a16:creationId xmlns:a16="http://schemas.microsoft.com/office/drawing/2014/main" id="{CA15A694-FB8D-46D7-AC62-EFF7DC9F2D15}"/>
              </a:ext>
            </a:extLst>
          </p:cNvPr>
          <p:cNvSpPr txBox="1">
            <a:spLocks/>
          </p:cNvSpPr>
          <p:nvPr/>
        </p:nvSpPr>
        <p:spPr>
          <a:xfrm>
            <a:off x="1083386" y="4183401"/>
            <a:ext cx="2532681" cy="1825830"/>
          </a:xfrm>
        </p:spPr>
        <p:txBody>
          <a:bodyPr wrap="square" lIns="0" tIns="0" rIns="0" bIns="0" anchor="t" anchorCtr="1">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lnSpc>
                <a:spcPct val="120000"/>
              </a:lnSpc>
              <a:spcBef>
                <a:spcPts val="0"/>
              </a:spcBef>
              <a:spcAft>
                <a:spcPts val="1200"/>
              </a:spcAft>
              <a:buClr>
                <a:srgbClr val="FFC61E"/>
              </a:buClr>
              <a:buNone/>
            </a:pPr>
            <a:r>
              <a:rPr lang="en-US" sz="1600" dirty="0">
                <a:latin typeface="+mj-lt"/>
              </a:rPr>
              <a:t>Delivery of controlled breaths </a:t>
            </a:r>
            <a:r>
              <a:rPr lang="en-US" sz="1600" b="1" dirty="0">
                <a:latin typeface="+mj-lt"/>
              </a:rPr>
              <a:t>limited by the volume of gas per breath </a:t>
            </a:r>
            <a:r>
              <a:rPr lang="en-US" sz="1600" dirty="0">
                <a:latin typeface="+mj-lt"/>
              </a:rPr>
              <a:t>prescribed by the physician, and adjusted to obtain the best possible gas exchange</a:t>
            </a:r>
          </a:p>
        </p:txBody>
      </p:sp>
      <p:sp>
        <p:nvSpPr>
          <p:cNvPr id="26" name="Content Placeholder 25">
            <a:extLst>
              <a:ext uri="{FF2B5EF4-FFF2-40B4-BE49-F238E27FC236}">
                <a16:creationId xmlns:a16="http://schemas.microsoft.com/office/drawing/2014/main" id="{2AA969F0-7B68-40B5-B2E9-7CD031D19B60}"/>
              </a:ext>
            </a:extLst>
          </p:cNvPr>
          <p:cNvSpPr>
            <a:spLocks noGrp="1"/>
          </p:cNvSpPr>
          <p:nvPr>
            <p:ph idx="1"/>
          </p:nvPr>
        </p:nvSpPr>
        <p:spPr/>
        <p:txBody>
          <a:bodyPr tIns="1371600"/>
          <a:lstStyle/>
          <a:p>
            <a:pPr marL="0" indent="0">
              <a:buNone/>
            </a:pPr>
            <a:endParaRPr lang="en-US" dirty="0"/>
          </a:p>
        </p:txBody>
      </p:sp>
      <p:sp>
        <p:nvSpPr>
          <p:cNvPr id="16" name="Freeform: Shape 8">
            <a:extLst>
              <a:ext uri="{FF2B5EF4-FFF2-40B4-BE49-F238E27FC236}">
                <a16:creationId xmlns:a16="http://schemas.microsoft.com/office/drawing/2014/main" id="{9AA61AEE-4912-214F-919E-06C632D9CA9E}"/>
              </a:ext>
            </a:extLst>
          </p:cNvPr>
          <p:cNvSpPr/>
          <p:nvPr/>
        </p:nvSpPr>
        <p:spPr>
          <a:xfrm>
            <a:off x="4333441" y="3118671"/>
            <a:ext cx="3423518" cy="2997201"/>
          </a:xfrm>
          <a:custGeom>
            <a:avLst/>
            <a:gdLst>
              <a:gd name="connsiteX0" fmla="*/ 0 w 2687684"/>
              <a:gd name="connsiteY0" fmla="*/ 0 h 3302000"/>
              <a:gd name="connsiteX1" fmla="*/ 2687684 w 2687684"/>
              <a:gd name="connsiteY1" fmla="*/ 0 h 3302000"/>
              <a:gd name="connsiteX2" fmla="*/ 2687684 w 2687684"/>
              <a:gd name="connsiteY2" fmla="*/ 3302000 h 3302000"/>
              <a:gd name="connsiteX3" fmla="*/ 0 w 2687684"/>
              <a:gd name="connsiteY3" fmla="*/ 3302000 h 3302000"/>
            </a:gdLst>
            <a:ahLst/>
            <a:cxnLst>
              <a:cxn ang="0">
                <a:pos x="connsiteX0" y="connsiteY0"/>
              </a:cxn>
              <a:cxn ang="0">
                <a:pos x="connsiteX1" y="connsiteY1"/>
              </a:cxn>
              <a:cxn ang="0">
                <a:pos x="connsiteX2" y="connsiteY2"/>
              </a:cxn>
              <a:cxn ang="0">
                <a:pos x="connsiteX3" y="connsiteY3"/>
              </a:cxn>
            </a:cxnLst>
            <a:rect l="l" t="t" r="r" b="b"/>
            <a:pathLst>
              <a:path w="2687684" h="3302000">
                <a:moveTo>
                  <a:pt x="0" y="0"/>
                </a:moveTo>
                <a:lnTo>
                  <a:pt x="2687684" y="0"/>
                </a:lnTo>
                <a:lnTo>
                  <a:pt x="2687684" y="3302000"/>
                </a:lnTo>
                <a:lnTo>
                  <a:pt x="0" y="3302000"/>
                </a:lnTo>
                <a:close/>
              </a:path>
            </a:pathLst>
          </a:cu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white"/>
                </a:solidFill>
                <a:effectLst/>
                <a:uLnTx/>
                <a:uFillTx/>
                <a:latin typeface="Proxima Nova" panose="02000506030000020004" pitchFamily="50" charset="0"/>
                <a:ea typeface="+mn-ea"/>
                <a:cs typeface="+mn-cs"/>
              </a:rPr>
              <a:t>v</a:t>
            </a:r>
          </a:p>
        </p:txBody>
      </p:sp>
      <p:sp>
        <p:nvSpPr>
          <p:cNvPr id="21" name="Rectangle 20">
            <a:extLst>
              <a:ext uri="{FF2B5EF4-FFF2-40B4-BE49-F238E27FC236}">
                <a16:creationId xmlns:a16="http://schemas.microsoft.com/office/drawing/2014/main" id="{EC1A20CA-C209-7747-B91A-401F451FC93A}"/>
              </a:ext>
            </a:extLst>
          </p:cNvPr>
          <p:cNvSpPr/>
          <p:nvPr/>
        </p:nvSpPr>
        <p:spPr>
          <a:xfrm>
            <a:off x="4816051" y="3159248"/>
            <a:ext cx="2656048" cy="830997"/>
          </a:xfrm>
          <a:prstGeom prst="rect">
            <a:avLst/>
          </a:prstGeom>
        </p:spPr>
        <p:txBody>
          <a:bodyPr wrap="none">
            <a:spAutoFit/>
          </a:bodyPr>
          <a:lstStyle/>
          <a:p>
            <a:pPr algn="ctr">
              <a:buClr>
                <a:srgbClr val="FFC61E"/>
              </a:buClr>
            </a:pPr>
            <a:r>
              <a:rPr lang="en-US" sz="2400" b="1" dirty="0"/>
              <a:t>Pressure Control </a:t>
            </a:r>
          </a:p>
          <a:p>
            <a:pPr algn="ctr">
              <a:buClr>
                <a:srgbClr val="FFC61E"/>
              </a:buClr>
            </a:pPr>
            <a:r>
              <a:rPr lang="en-US" sz="2400" b="1" dirty="0"/>
              <a:t>Mode</a:t>
            </a:r>
          </a:p>
        </p:txBody>
      </p:sp>
      <p:sp>
        <p:nvSpPr>
          <p:cNvPr id="25" name="Freeform: Shape 8">
            <a:extLst>
              <a:ext uri="{FF2B5EF4-FFF2-40B4-BE49-F238E27FC236}">
                <a16:creationId xmlns:a16="http://schemas.microsoft.com/office/drawing/2014/main" id="{3CE7A21F-029F-214D-911D-81D348915E95}"/>
              </a:ext>
            </a:extLst>
          </p:cNvPr>
          <p:cNvSpPr/>
          <p:nvPr/>
        </p:nvSpPr>
        <p:spPr>
          <a:xfrm>
            <a:off x="8051109" y="3118671"/>
            <a:ext cx="3423518" cy="2997201"/>
          </a:xfrm>
          <a:custGeom>
            <a:avLst/>
            <a:gdLst>
              <a:gd name="connsiteX0" fmla="*/ 0 w 2687684"/>
              <a:gd name="connsiteY0" fmla="*/ 0 h 3302000"/>
              <a:gd name="connsiteX1" fmla="*/ 2687684 w 2687684"/>
              <a:gd name="connsiteY1" fmla="*/ 0 h 3302000"/>
              <a:gd name="connsiteX2" fmla="*/ 2687684 w 2687684"/>
              <a:gd name="connsiteY2" fmla="*/ 3302000 h 3302000"/>
              <a:gd name="connsiteX3" fmla="*/ 0 w 2687684"/>
              <a:gd name="connsiteY3" fmla="*/ 3302000 h 3302000"/>
            </a:gdLst>
            <a:ahLst/>
            <a:cxnLst>
              <a:cxn ang="0">
                <a:pos x="connsiteX0" y="connsiteY0"/>
              </a:cxn>
              <a:cxn ang="0">
                <a:pos x="connsiteX1" y="connsiteY1"/>
              </a:cxn>
              <a:cxn ang="0">
                <a:pos x="connsiteX2" y="connsiteY2"/>
              </a:cxn>
              <a:cxn ang="0">
                <a:pos x="connsiteX3" y="connsiteY3"/>
              </a:cxn>
            </a:cxnLst>
            <a:rect l="l" t="t" r="r" b="b"/>
            <a:pathLst>
              <a:path w="2687684" h="3302000">
                <a:moveTo>
                  <a:pt x="0" y="0"/>
                </a:moveTo>
                <a:lnTo>
                  <a:pt x="2687684" y="0"/>
                </a:lnTo>
                <a:lnTo>
                  <a:pt x="2687684" y="3302000"/>
                </a:lnTo>
                <a:lnTo>
                  <a:pt x="0" y="3302000"/>
                </a:lnTo>
                <a:close/>
              </a:path>
            </a:pathLst>
          </a:cu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white"/>
                </a:solidFill>
                <a:effectLst/>
                <a:uLnTx/>
                <a:uFillTx/>
                <a:latin typeface="Proxima Nova" panose="02000506030000020004" pitchFamily="50" charset="0"/>
                <a:ea typeface="+mn-ea"/>
                <a:cs typeface="+mn-cs"/>
              </a:rPr>
              <a:t>v</a:t>
            </a:r>
          </a:p>
        </p:txBody>
      </p:sp>
      <p:sp>
        <p:nvSpPr>
          <p:cNvPr id="27" name="Rectangle 26">
            <a:extLst>
              <a:ext uri="{FF2B5EF4-FFF2-40B4-BE49-F238E27FC236}">
                <a16:creationId xmlns:a16="http://schemas.microsoft.com/office/drawing/2014/main" id="{87302BB3-E344-EC4D-AFF8-3D45D08ED906}"/>
              </a:ext>
            </a:extLst>
          </p:cNvPr>
          <p:cNvSpPr/>
          <p:nvPr/>
        </p:nvSpPr>
        <p:spPr>
          <a:xfrm>
            <a:off x="8879230" y="3159248"/>
            <a:ext cx="1965025" cy="830997"/>
          </a:xfrm>
          <a:prstGeom prst="rect">
            <a:avLst/>
          </a:prstGeom>
        </p:spPr>
        <p:txBody>
          <a:bodyPr wrap="none">
            <a:spAutoFit/>
          </a:bodyPr>
          <a:lstStyle/>
          <a:p>
            <a:pPr algn="ctr">
              <a:buClr>
                <a:srgbClr val="FFC61E"/>
              </a:buClr>
            </a:pPr>
            <a:r>
              <a:rPr lang="en-US" sz="2400" b="1" dirty="0"/>
              <a:t>CPAP / PEEP</a:t>
            </a:r>
          </a:p>
          <a:p>
            <a:pPr algn="ctr">
              <a:buClr>
                <a:srgbClr val="FFC61E"/>
              </a:buClr>
            </a:pPr>
            <a:r>
              <a:rPr lang="en-US" sz="2400" b="1" dirty="0"/>
              <a:t>Mode</a:t>
            </a:r>
          </a:p>
        </p:txBody>
      </p:sp>
      <p:sp>
        <p:nvSpPr>
          <p:cNvPr id="28" name="Content Placeholder 2">
            <a:extLst>
              <a:ext uri="{FF2B5EF4-FFF2-40B4-BE49-F238E27FC236}">
                <a16:creationId xmlns:a16="http://schemas.microsoft.com/office/drawing/2014/main" id="{BB9C07AF-3BD2-B146-AB0B-EB84A8BB672E}"/>
              </a:ext>
            </a:extLst>
          </p:cNvPr>
          <p:cNvSpPr txBox="1">
            <a:spLocks/>
          </p:cNvSpPr>
          <p:nvPr/>
        </p:nvSpPr>
        <p:spPr>
          <a:xfrm>
            <a:off x="4877734" y="4147778"/>
            <a:ext cx="2532681" cy="1825830"/>
          </a:xfrm>
        </p:spPr>
        <p:txBody>
          <a:bodyPr wrap="square" lIns="0" tIns="0" rIns="0" bIns="0" anchor="t" anchorCtr="1">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lnSpc>
                <a:spcPct val="120000"/>
              </a:lnSpc>
              <a:spcBef>
                <a:spcPts val="0"/>
              </a:spcBef>
              <a:spcAft>
                <a:spcPts val="1200"/>
              </a:spcAft>
              <a:buClr>
                <a:srgbClr val="FFC61E"/>
              </a:buClr>
              <a:buNone/>
            </a:pPr>
            <a:r>
              <a:rPr lang="en-US" sz="1600" dirty="0">
                <a:latin typeface="+mj-lt"/>
              </a:rPr>
              <a:t>Delivery of controlled breaths </a:t>
            </a:r>
            <a:r>
              <a:rPr lang="en-US" sz="1600" b="1" dirty="0">
                <a:latin typeface="+mj-lt"/>
              </a:rPr>
              <a:t>limited by the pressure of gas per breath </a:t>
            </a:r>
            <a:r>
              <a:rPr lang="en-US" sz="1600" dirty="0">
                <a:latin typeface="+mj-lt"/>
              </a:rPr>
              <a:t>prescribed by the physician, and adjusted to obtain the best possible gas exchange</a:t>
            </a:r>
          </a:p>
        </p:txBody>
      </p:sp>
      <p:sp>
        <p:nvSpPr>
          <p:cNvPr id="29" name="Content Placeholder 2">
            <a:extLst>
              <a:ext uri="{FF2B5EF4-FFF2-40B4-BE49-F238E27FC236}">
                <a16:creationId xmlns:a16="http://schemas.microsoft.com/office/drawing/2014/main" id="{E0D96C11-7F62-3F45-AEE8-7566E36A2142}"/>
              </a:ext>
            </a:extLst>
          </p:cNvPr>
          <p:cNvSpPr txBox="1">
            <a:spLocks/>
          </p:cNvSpPr>
          <p:nvPr/>
        </p:nvSpPr>
        <p:spPr>
          <a:xfrm>
            <a:off x="8395061" y="4158001"/>
            <a:ext cx="2829783" cy="1825830"/>
          </a:xfrm>
        </p:spPr>
        <p:txBody>
          <a:bodyPr wrap="square" lIns="0" tIns="0" rIns="0" bIns="0" anchor="t" anchorCtr="1">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lnSpc>
                <a:spcPct val="120000"/>
              </a:lnSpc>
              <a:spcBef>
                <a:spcPts val="0"/>
              </a:spcBef>
              <a:buClr>
                <a:srgbClr val="FFC61E"/>
              </a:buClr>
              <a:buNone/>
            </a:pPr>
            <a:r>
              <a:rPr lang="en-US" sz="1600" dirty="0">
                <a:latin typeface="+mj-lt"/>
              </a:rPr>
              <a:t>Delivery of </a:t>
            </a:r>
            <a:r>
              <a:rPr lang="en-US" sz="1600" b="1" dirty="0">
                <a:latin typeface="+mj-lt"/>
              </a:rPr>
              <a:t>patient-initiated breaths limited by the patient’s own inspiratory effort per breath</a:t>
            </a:r>
            <a:r>
              <a:rPr lang="en-US" sz="1600" dirty="0">
                <a:latin typeface="+mj-lt"/>
              </a:rPr>
              <a:t>. </a:t>
            </a:r>
          </a:p>
          <a:p>
            <a:pPr marL="0" lvl="1" indent="0" algn="ctr">
              <a:lnSpc>
                <a:spcPct val="120000"/>
              </a:lnSpc>
              <a:spcBef>
                <a:spcPts val="0"/>
              </a:spcBef>
              <a:buClr>
                <a:srgbClr val="FFC61E"/>
              </a:buClr>
              <a:buNone/>
            </a:pPr>
            <a:r>
              <a:rPr lang="en-US" sz="1600" dirty="0">
                <a:latin typeface="+mj-lt"/>
              </a:rPr>
              <a:t>Gas exchange is not guaranteed in this mode.</a:t>
            </a:r>
          </a:p>
        </p:txBody>
      </p:sp>
      <p:sp>
        <p:nvSpPr>
          <p:cNvPr id="3" name="Rectangle 2">
            <a:extLst>
              <a:ext uri="{FF2B5EF4-FFF2-40B4-BE49-F238E27FC236}">
                <a16:creationId xmlns:a16="http://schemas.microsoft.com/office/drawing/2014/main" id="{3A503FB3-8F1A-5E48-AF37-20CDA3A142B3}"/>
              </a:ext>
            </a:extLst>
          </p:cNvPr>
          <p:cNvSpPr/>
          <p:nvPr/>
        </p:nvSpPr>
        <p:spPr>
          <a:xfrm>
            <a:off x="250849" y="2397025"/>
            <a:ext cx="11588702" cy="584775"/>
          </a:xfrm>
          <a:prstGeom prst="rect">
            <a:avLst/>
          </a:prstGeom>
        </p:spPr>
        <p:txBody>
          <a:bodyPr wrap="square" anchor="ctr" anchorCtr="1">
            <a:spAutoFit/>
          </a:bodyPr>
          <a:lstStyle/>
          <a:p>
            <a:pPr algn="ctr"/>
            <a:r>
              <a:rPr lang="en-US" sz="3200" dirty="0">
                <a:solidFill>
                  <a:schemeClr val="bg1"/>
                </a:solidFill>
              </a:rPr>
              <a:t>Critical to understand the basic modes of ventilation available</a:t>
            </a:r>
          </a:p>
        </p:txBody>
      </p:sp>
      <p:sp>
        <p:nvSpPr>
          <p:cNvPr id="4" name="TextBox 3">
            <a:extLst>
              <a:ext uri="{FF2B5EF4-FFF2-40B4-BE49-F238E27FC236}">
                <a16:creationId xmlns:a16="http://schemas.microsoft.com/office/drawing/2014/main" id="{644EDF16-2A9F-9344-8556-ACC631DDFB99}"/>
              </a:ext>
            </a:extLst>
          </p:cNvPr>
          <p:cNvSpPr txBox="1"/>
          <p:nvPr/>
        </p:nvSpPr>
        <p:spPr>
          <a:xfrm>
            <a:off x="4026816" y="6187449"/>
            <a:ext cx="2803959" cy="914400"/>
          </a:xfrm>
          <a:prstGeom prst="rect">
            <a:avLst/>
          </a:prstGeom>
          <a:noFill/>
        </p:spPr>
        <p:txBody>
          <a:bodyPr wrap="none" rtlCol="0">
            <a:noAutofit/>
          </a:bodyPr>
          <a:lstStyle/>
          <a:p>
            <a:pPr algn="l"/>
            <a:r>
              <a:rPr lang="en-US" sz="2800" b="1" dirty="0">
                <a:solidFill>
                  <a:schemeClr val="accent2"/>
                </a:solidFill>
              </a:rPr>
              <a:t>…and many more!</a:t>
            </a:r>
            <a:endParaRPr lang="en-US" sz="2800" b="1" kern="1200" dirty="0">
              <a:solidFill>
                <a:schemeClr val="accent2"/>
              </a:solidFill>
            </a:endParaRPr>
          </a:p>
        </p:txBody>
      </p:sp>
      <p:sp>
        <p:nvSpPr>
          <p:cNvPr id="17" name="Teardrop 16">
            <a:extLst>
              <a:ext uri="{FF2B5EF4-FFF2-40B4-BE49-F238E27FC236}">
                <a16:creationId xmlns:a16="http://schemas.microsoft.com/office/drawing/2014/main" id="{37D45749-0410-46EE-8DD1-5D0CDA6FFCD1}"/>
              </a:ext>
            </a:extLst>
          </p:cNvPr>
          <p:cNvSpPr/>
          <p:nvPr/>
        </p:nvSpPr>
        <p:spPr>
          <a:xfrm rot="16200000">
            <a:off x="-1" y="-27710"/>
            <a:ext cx="2216727" cy="2216727"/>
          </a:xfrm>
          <a:prstGeom prst="teardrop">
            <a:avLst/>
          </a:prstGeom>
          <a:solidFill>
            <a:schemeClr val="bg2"/>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lIns="0" tIns="0" rIns="0" rtlCol="0" anchor="ctr"/>
          <a:lstStyle/>
          <a:p>
            <a:pPr algn="ctr"/>
            <a:r>
              <a:rPr lang="en-US" sz="6600" b="1" dirty="0">
                <a:latin typeface="Proxima Nova Lt" panose="020B0604020202020204" charset="0"/>
              </a:rPr>
              <a:t>4</a:t>
            </a:r>
          </a:p>
        </p:txBody>
      </p:sp>
    </p:spTree>
    <p:custDataLst>
      <p:tags r:id="rId1"/>
    </p:custDataLst>
    <p:extLst>
      <p:ext uri="{BB962C8B-B14F-4D97-AF65-F5344CB8AC3E}">
        <p14:creationId xmlns:p14="http://schemas.microsoft.com/office/powerpoint/2010/main" val="3174234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a:extLst>
              <a:ext uri="{FF2B5EF4-FFF2-40B4-BE49-F238E27FC236}">
                <a16:creationId xmlns:a16="http://schemas.microsoft.com/office/drawing/2014/main" id="{2DD1ADCA-E824-408D-BBFF-A2A0776635E5}"/>
              </a:ext>
            </a:extLst>
          </p:cNvPr>
          <p:cNvSpPr txBox="1"/>
          <p:nvPr/>
        </p:nvSpPr>
        <p:spPr>
          <a:xfrm>
            <a:off x="2526635" y="850481"/>
            <a:ext cx="9064543" cy="707886"/>
          </a:xfrm>
          <a:prstGeom prst="rect">
            <a:avLst/>
          </a:prstGeom>
          <a:noFill/>
        </p:spPr>
        <p:txBody>
          <a:bodyPr wrap="square" rtlCol="0">
            <a:spAutoFit/>
          </a:bodyPr>
          <a:lstStyle>
            <a:defPPr>
              <a:defRPr lang="en-US"/>
            </a:defPPr>
            <a:lvl1pPr>
              <a:defRPr sz="4000">
                <a:solidFill>
                  <a:srgbClr val="FFCA00"/>
                </a:solidFill>
                <a:latin typeface="Proxima Nova Lt" panose="02000506030000020004" pitchFamily="2" charset="0"/>
              </a:defRPr>
            </a:lvl1pPr>
          </a:lstStyle>
          <a:p>
            <a:pPr lvl="0">
              <a:defRPr/>
            </a:pPr>
            <a:r>
              <a:rPr lang="en-US" dirty="0">
                <a:solidFill>
                  <a:schemeClr val="tx1"/>
                </a:solidFill>
                <a:latin typeface="+mj-lt"/>
                <a:cs typeface="Arial" panose="020B0604020202020204" pitchFamily="34" charset="0"/>
              </a:rPr>
              <a:t>Choose the right test tool</a:t>
            </a:r>
          </a:p>
        </p:txBody>
      </p:sp>
      <p:sp>
        <p:nvSpPr>
          <p:cNvPr id="14" name="TextBox 13">
            <a:extLst>
              <a:ext uri="{FF2B5EF4-FFF2-40B4-BE49-F238E27FC236}">
                <a16:creationId xmlns:a16="http://schemas.microsoft.com/office/drawing/2014/main" id="{F08EEF5C-7132-4DF0-9CFC-024694B3E52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pic>
        <p:nvPicPr>
          <p:cNvPr id="17" name="Picture 16">
            <a:extLst>
              <a:ext uri="{FF2B5EF4-FFF2-40B4-BE49-F238E27FC236}">
                <a16:creationId xmlns:a16="http://schemas.microsoft.com/office/drawing/2014/main" id="{E71312DF-1A38-43B9-8A22-F88DD5FD8E2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22222" y1="48571" x2="22222" y2="48571"/>
                        <a14:foregroundMark x1="49074" y1="42857" x2="49074" y2="42857"/>
                        <a14:foregroundMark x1="62037" y1="51429" x2="62037" y2="51429"/>
                      </a14:backgroundRemoval>
                    </a14:imgEffect>
                  </a14:imgLayer>
                </a14:imgProps>
              </a:ext>
            </a:extLst>
          </a:blip>
          <a:stretch>
            <a:fillRect/>
          </a:stretch>
        </p:blipFill>
        <p:spPr>
          <a:xfrm>
            <a:off x="133991" y="6348472"/>
            <a:ext cx="1455976" cy="471844"/>
          </a:xfrm>
          <a:prstGeom prst="rect">
            <a:avLst/>
          </a:prstGeom>
        </p:spPr>
      </p:pic>
      <p:sp>
        <p:nvSpPr>
          <p:cNvPr id="4" name="Teardrop 3">
            <a:extLst>
              <a:ext uri="{FF2B5EF4-FFF2-40B4-BE49-F238E27FC236}">
                <a16:creationId xmlns:a16="http://schemas.microsoft.com/office/drawing/2014/main" id="{19B5BFB2-BAF3-4B84-B693-D61902E21BE7}"/>
              </a:ext>
            </a:extLst>
          </p:cNvPr>
          <p:cNvSpPr/>
          <p:nvPr/>
        </p:nvSpPr>
        <p:spPr>
          <a:xfrm rot="16200000">
            <a:off x="-1" y="-27710"/>
            <a:ext cx="2216727" cy="2216727"/>
          </a:xfrm>
          <a:prstGeom prst="teardrop">
            <a:avLst/>
          </a:prstGeom>
          <a:solidFill>
            <a:schemeClr val="bg2"/>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lIns="0" tIns="0" rIns="0" rtlCol="0" anchor="ctr"/>
          <a:lstStyle/>
          <a:p>
            <a:pPr algn="ctr"/>
            <a:r>
              <a:rPr lang="en-US" sz="6600" b="1" dirty="0">
                <a:latin typeface="Proxima Nova Lt" panose="020B0604020202020204" charset="0"/>
              </a:rPr>
              <a:t>5</a:t>
            </a:r>
          </a:p>
        </p:txBody>
      </p:sp>
      <p:sp>
        <p:nvSpPr>
          <p:cNvPr id="8" name="Rectangle 7">
            <a:extLst>
              <a:ext uri="{FF2B5EF4-FFF2-40B4-BE49-F238E27FC236}">
                <a16:creationId xmlns:a16="http://schemas.microsoft.com/office/drawing/2014/main" id="{422BACD1-D49B-414A-84C1-1C5D49DF57C0}"/>
              </a:ext>
            </a:extLst>
          </p:cNvPr>
          <p:cNvSpPr/>
          <p:nvPr/>
        </p:nvSpPr>
        <p:spPr>
          <a:xfrm>
            <a:off x="1876927" y="2189017"/>
            <a:ext cx="9648500" cy="2216728"/>
          </a:xfrm>
          <a:prstGeom prst="rect">
            <a:avLst/>
          </a:prstGeom>
        </p:spPr>
        <p:txBody>
          <a:bodyPr wrap="square" numCol="2">
            <a:noAutofit/>
          </a:bodyPr>
          <a:lstStyle/>
          <a:p>
            <a:pPr marL="342900" indent="-342900">
              <a:lnSpc>
                <a:spcPct val="120000"/>
              </a:lnSpc>
              <a:spcAft>
                <a:spcPts val="600"/>
              </a:spcAft>
              <a:buClr>
                <a:schemeClr val="bg2"/>
              </a:buClr>
              <a:buSzPct val="120000"/>
              <a:buFont typeface="Arial" panose="020B0604020202020204" pitchFamily="34" charset="0"/>
              <a:buChar char="•"/>
            </a:pPr>
            <a:r>
              <a:rPr lang="en-US" dirty="0"/>
              <a:t>Can it test all required parameters?</a:t>
            </a:r>
          </a:p>
          <a:p>
            <a:pPr marL="342900" indent="-342900">
              <a:lnSpc>
                <a:spcPct val="120000"/>
              </a:lnSpc>
              <a:spcAft>
                <a:spcPts val="600"/>
              </a:spcAft>
              <a:buClr>
                <a:schemeClr val="bg2"/>
              </a:buClr>
              <a:buSzPct val="120000"/>
              <a:buFont typeface="Arial" panose="020B0604020202020204" pitchFamily="34" charset="0"/>
              <a:buChar char="•"/>
              <a:tabLst>
                <a:tab pos="4097338" algn="l"/>
              </a:tabLst>
            </a:pPr>
            <a:r>
              <a:rPr lang="en-US" dirty="0"/>
              <a:t>Is it easy to use and learn?</a:t>
            </a:r>
          </a:p>
          <a:p>
            <a:pPr marL="342900" indent="-342900">
              <a:lnSpc>
                <a:spcPct val="120000"/>
              </a:lnSpc>
              <a:spcAft>
                <a:spcPts val="600"/>
              </a:spcAft>
              <a:buClr>
                <a:schemeClr val="bg2"/>
              </a:buClr>
              <a:buSzPct val="120000"/>
              <a:buFont typeface="Arial" panose="020B0604020202020204" pitchFamily="34" charset="0"/>
              <a:buChar char="•"/>
            </a:pPr>
            <a:r>
              <a:rPr lang="en-US" dirty="0"/>
              <a:t>Can it store data for easy retrieval/reporting?</a:t>
            </a:r>
          </a:p>
          <a:p>
            <a:pPr marL="342900" indent="-342900">
              <a:lnSpc>
                <a:spcPct val="120000"/>
              </a:lnSpc>
              <a:spcAft>
                <a:spcPts val="600"/>
              </a:spcAft>
              <a:buClr>
                <a:schemeClr val="bg2"/>
              </a:buClr>
              <a:buSzPct val="120000"/>
              <a:buFont typeface="Arial" panose="020B0604020202020204" pitchFamily="34" charset="0"/>
              <a:buChar char="•"/>
            </a:pPr>
            <a:r>
              <a:rPr lang="en-US" dirty="0"/>
              <a:t>Can it be automated?</a:t>
            </a:r>
          </a:p>
          <a:p>
            <a:pPr marL="287338" indent="-263525">
              <a:lnSpc>
                <a:spcPct val="120000"/>
              </a:lnSpc>
              <a:spcAft>
                <a:spcPts val="600"/>
              </a:spcAft>
              <a:buClr>
                <a:schemeClr val="bg2"/>
              </a:buClr>
              <a:buSzPct val="120000"/>
              <a:buFont typeface="Arial" panose="020B0604020202020204" pitchFamily="34" charset="0"/>
              <a:buChar char="•"/>
            </a:pPr>
            <a:r>
              <a:rPr lang="en-US" dirty="0"/>
              <a:t>Can it be transported?</a:t>
            </a:r>
          </a:p>
          <a:p>
            <a:pPr marL="287338" indent="-263525">
              <a:lnSpc>
                <a:spcPct val="120000"/>
              </a:lnSpc>
              <a:spcAft>
                <a:spcPts val="600"/>
              </a:spcAft>
              <a:buClr>
                <a:schemeClr val="bg2"/>
              </a:buClr>
              <a:buSzPct val="120000"/>
              <a:buFont typeface="Arial" panose="020B0604020202020204" pitchFamily="34" charset="0"/>
              <a:buChar char="•"/>
            </a:pPr>
            <a:r>
              <a:rPr lang="en-US" dirty="0"/>
              <a:t>Does it have a battery?</a:t>
            </a:r>
          </a:p>
          <a:p>
            <a:pPr marL="287338" indent="-263525">
              <a:lnSpc>
                <a:spcPct val="120000"/>
              </a:lnSpc>
              <a:spcAft>
                <a:spcPts val="600"/>
              </a:spcAft>
              <a:buClr>
                <a:schemeClr val="bg2"/>
              </a:buClr>
              <a:buSzPct val="120000"/>
              <a:buFont typeface="Arial" panose="020B0604020202020204" pitchFamily="34" charset="0"/>
              <a:buChar char="•"/>
            </a:pPr>
            <a:r>
              <a:rPr lang="en-US" dirty="0"/>
              <a:t>What is the return on investment?</a:t>
            </a:r>
          </a:p>
          <a:p>
            <a:pPr marL="287338" indent="-263525">
              <a:lnSpc>
                <a:spcPct val="120000"/>
              </a:lnSpc>
              <a:spcAft>
                <a:spcPts val="600"/>
              </a:spcAft>
              <a:buClr>
                <a:schemeClr val="bg2"/>
              </a:buClr>
              <a:buSzPct val="120000"/>
              <a:buFont typeface="Arial" panose="020B0604020202020204" pitchFamily="34" charset="0"/>
              <a:buChar char="•"/>
            </a:pPr>
            <a:r>
              <a:rPr lang="en-US" dirty="0"/>
              <a:t>Can it be easily used for all medical gas flow/pressure devices?</a:t>
            </a:r>
          </a:p>
        </p:txBody>
      </p:sp>
      <p:sp>
        <p:nvSpPr>
          <p:cNvPr id="12" name="Rectangle 11">
            <a:extLst>
              <a:ext uri="{FF2B5EF4-FFF2-40B4-BE49-F238E27FC236}">
                <a16:creationId xmlns:a16="http://schemas.microsoft.com/office/drawing/2014/main" id="{DB6FC346-4A81-6640-B521-736CC7E96A9A}"/>
              </a:ext>
            </a:extLst>
          </p:cNvPr>
          <p:cNvSpPr/>
          <p:nvPr/>
        </p:nvSpPr>
        <p:spPr>
          <a:xfrm>
            <a:off x="2526635" y="1558366"/>
            <a:ext cx="6273341" cy="461665"/>
          </a:xfrm>
          <a:prstGeom prst="rect">
            <a:avLst/>
          </a:prstGeom>
        </p:spPr>
        <p:txBody>
          <a:bodyPr wrap="square">
            <a:spAutoFit/>
          </a:bodyPr>
          <a:lstStyle/>
          <a:p>
            <a:r>
              <a:rPr lang="en-US" sz="2400" dirty="0"/>
              <a:t>The key is to ask the right questions</a:t>
            </a:r>
          </a:p>
        </p:txBody>
      </p:sp>
      <p:pic>
        <p:nvPicPr>
          <p:cNvPr id="13" name="Picture 12">
            <a:extLst>
              <a:ext uri="{FF2B5EF4-FFF2-40B4-BE49-F238E27FC236}">
                <a16:creationId xmlns:a16="http://schemas.microsoft.com/office/drawing/2014/main" id="{BA8156AC-EFAE-8749-8EE0-6399658B32D2}"/>
              </a:ext>
            </a:extLst>
          </p:cNvPr>
          <p:cNvPicPr>
            <a:picLocks noChangeAspect="1"/>
          </p:cNvPicPr>
          <p:nvPr/>
        </p:nvPicPr>
        <p:blipFill>
          <a:blip r:embed="rId6"/>
          <a:stretch>
            <a:fillRect/>
          </a:stretch>
        </p:blipFill>
        <p:spPr>
          <a:xfrm>
            <a:off x="3176337" y="4344554"/>
            <a:ext cx="2453294" cy="2091956"/>
          </a:xfrm>
          <a:prstGeom prst="rect">
            <a:avLst/>
          </a:prstGeom>
        </p:spPr>
      </p:pic>
      <p:pic>
        <p:nvPicPr>
          <p:cNvPr id="15" name="Picture 14">
            <a:extLst>
              <a:ext uri="{FF2B5EF4-FFF2-40B4-BE49-F238E27FC236}">
                <a16:creationId xmlns:a16="http://schemas.microsoft.com/office/drawing/2014/main" id="{F86A194E-5E35-7245-908D-6D671FADC3F4}"/>
              </a:ext>
            </a:extLst>
          </p:cNvPr>
          <p:cNvPicPr>
            <a:picLocks noChangeAspect="1"/>
          </p:cNvPicPr>
          <p:nvPr/>
        </p:nvPicPr>
        <p:blipFill>
          <a:blip r:embed="rId7"/>
          <a:stretch>
            <a:fillRect/>
          </a:stretch>
        </p:blipFill>
        <p:spPr>
          <a:xfrm>
            <a:off x="6466118" y="4398370"/>
            <a:ext cx="2237606" cy="1850651"/>
          </a:xfrm>
          <a:prstGeom prst="rect">
            <a:avLst/>
          </a:prstGeom>
        </p:spPr>
      </p:pic>
    </p:spTree>
    <p:custDataLst>
      <p:tags r:id="rId1"/>
    </p:custDataLst>
    <p:extLst>
      <p:ext uri="{BB962C8B-B14F-4D97-AF65-F5344CB8AC3E}">
        <p14:creationId xmlns:p14="http://schemas.microsoft.com/office/powerpoint/2010/main" val="1670116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a:extLst>
              <a:ext uri="{FF2B5EF4-FFF2-40B4-BE49-F238E27FC236}">
                <a16:creationId xmlns:a16="http://schemas.microsoft.com/office/drawing/2014/main" id="{2DD1ADCA-E824-408D-BBFF-A2A0776635E5}"/>
              </a:ext>
            </a:extLst>
          </p:cNvPr>
          <p:cNvSpPr txBox="1"/>
          <p:nvPr/>
        </p:nvSpPr>
        <p:spPr>
          <a:xfrm>
            <a:off x="2526635" y="850481"/>
            <a:ext cx="9064543" cy="707886"/>
          </a:xfrm>
          <a:prstGeom prst="rect">
            <a:avLst/>
          </a:prstGeom>
          <a:noFill/>
        </p:spPr>
        <p:txBody>
          <a:bodyPr wrap="square" rtlCol="0">
            <a:spAutoFit/>
          </a:bodyPr>
          <a:lstStyle>
            <a:defPPr>
              <a:defRPr lang="en-US"/>
            </a:defPPr>
            <a:lvl1pPr>
              <a:defRPr sz="4000">
                <a:solidFill>
                  <a:srgbClr val="FFCA00"/>
                </a:solidFill>
                <a:latin typeface="Proxima Nova Lt" panose="02000506030000020004" pitchFamily="2" charset="0"/>
              </a:defRPr>
            </a:lvl1pPr>
          </a:lstStyle>
          <a:p>
            <a:pPr lvl="0">
              <a:defRPr/>
            </a:pPr>
            <a:r>
              <a:rPr lang="en-US" dirty="0">
                <a:solidFill>
                  <a:schemeClr val="tx1"/>
                </a:solidFill>
                <a:latin typeface="+mj-lt"/>
                <a:cs typeface="Arial" panose="020B0604020202020204" pitchFamily="34" charset="0"/>
              </a:rPr>
              <a:t>Standardize on additional equipment</a:t>
            </a:r>
          </a:p>
        </p:txBody>
      </p:sp>
      <p:sp>
        <p:nvSpPr>
          <p:cNvPr id="14" name="TextBox 13">
            <a:extLst>
              <a:ext uri="{FF2B5EF4-FFF2-40B4-BE49-F238E27FC236}">
                <a16:creationId xmlns:a16="http://schemas.microsoft.com/office/drawing/2014/main" id="{F08EEF5C-7132-4DF0-9CFC-024694B3E52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pic>
        <p:nvPicPr>
          <p:cNvPr id="17" name="Picture 16">
            <a:extLst>
              <a:ext uri="{FF2B5EF4-FFF2-40B4-BE49-F238E27FC236}">
                <a16:creationId xmlns:a16="http://schemas.microsoft.com/office/drawing/2014/main" id="{E71312DF-1A38-43B9-8A22-F88DD5FD8E2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22222" y1="48571" x2="22222" y2="48571"/>
                        <a14:foregroundMark x1="49074" y1="42857" x2="49074" y2="42857"/>
                        <a14:foregroundMark x1="62037" y1="51429" x2="62037" y2="51429"/>
                      </a14:backgroundRemoval>
                    </a14:imgEffect>
                  </a14:imgLayer>
                </a14:imgProps>
              </a:ext>
            </a:extLst>
          </a:blip>
          <a:stretch>
            <a:fillRect/>
          </a:stretch>
        </p:blipFill>
        <p:spPr>
          <a:xfrm>
            <a:off x="133991" y="6348472"/>
            <a:ext cx="1455976" cy="471844"/>
          </a:xfrm>
          <a:prstGeom prst="rect">
            <a:avLst/>
          </a:prstGeom>
        </p:spPr>
      </p:pic>
      <p:sp>
        <p:nvSpPr>
          <p:cNvPr id="4" name="Teardrop 3">
            <a:extLst>
              <a:ext uri="{FF2B5EF4-FFF2-40B4-BE49-F238E27FC236}">
                <a16:creationId xmlns:a16="http://schemas.microsoft.com/office/drawing/2014/main" id="{19B5BFB2-BAF3-4B84-B693-D61902E21BE7}"/>
              </a:ext>
            </a:extLst>
          </p:cNvPr>
          <p:cNvSpPr/>
          <p:nvPr/>
        </p:nvSpPr>
        <p:spPr>
          <a:xfrm rot="16200000">
            <a:off x="-1" y="-27710"/>
            <a:ext cx="2216727" cy="2216727"/>
          </a:xfrm>
          <a:prstGeom prst="teardrop">
            <a:avLst/>
          </a:prstGeom>
          <a:solidFill>
            <a:schemeClr val="bg2"/>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lIns="0" tIns="0" rIns="0" rtlCol="0" anchor="ctr"/>
          <a:lstStyle/>
          <a:p>
            <a:pPr algn="ctr"/>
            <a:r>
              <a:rPr lang="en-US" sz="6600" b="1" dirty="0">
                <a:latin typeface="Proxima Nova Lt" panose="020B0604020202020204" charset="0"/>
              </a:rPr>
              <a:t>6</a:t>
            </a:r>
          </a:p>
        </p:txBody>
      </p:sp>
      <p:sp>
        <p:nvSpPr>
          <p:cNvPr id="7" name="Snip Same Side Corner Rectangle 6">
            <a:extLst>
              <a:ext uri="{FF2B5EF4-FFF2-40B4-BE49-F238E27FC236}">
                <a16:creationId xmlns:a16="http://schemas.microsoft.com/office/drawing/2014/main" id="{F87E4635-D90E-EA44-8C23-7E4CB1186A8C}"/>
              </a:ext>
            </a:extLst>
          </p:cNvPr>
          <p:cNvSpPr/>
          <p:nvPr/>
        </p:nvSpPr>
        <p:spPr>
          <a:xfrm>
            <a:off x="5894937" y="3669323"/>
            <a:ext cx="1826663" cy="1667218"/>
          </a:xfrm>
          <a:prstGeom prst="snip2SameRect">
            <a:avLst/>
          </a:prstGeom>
          <a:no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pic>
        <p:nvPicPr>
          <p:cNvPr id="9" name="Graphic 8" descr="Lungs">
            <a:extLst>
              <a:ext uri="{FF2B5EF4-FFF2-40B4-BE49-F238E27FC236}">
                <a16:creationId xmlns:a16="http://schemas.microsoft.com/office/drawing/2014/main" id="{94B676A1-C4C6-4C4A-AA98-8316875F8D3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037518" y="3834311"/>
            <a:ext cx="1502229" cy="1502229"/>
          </a:xfrm>
          <a:prstGeom prst="rect">
            <a:avLst/>
          </a:prstGeom>
          <a:effectLst>
            <a:outerShdw blurRad="50800" dist="38100" dir="5400000" algn="t" rotWithShape="0">
              <a:prstClr val="black">
                <a:alpha val="40000"/>
              </a:prstClr>
            </a:outerShdw>
          </a:effectLst>
        </p:spPr>
      </p:pic>
      <p:cxnSp>
        <p:nvCxnSpPr>
          <p:cNvPr id="11" name="Straight Arrow Connector 10">
            <a:extLst>
              <a:ext uri="{FF2B5EF4-FFF2-40B4-BE49-F238E27FC236}">
                <a16:creationId xmlns:a16="http://schemas.microsoft.com/office/drawing/2014/main" id="{C35B6494-599C-BF4F-91DF-DB2B7AED06D6}"/>
              </a:ext>
            </a:extLst>
          </p:cNvPr>
          <p:cNvCxnSpPr/>
          <p:nvPr/>
        </p:nvCxnSpPr>
        <p:spPr>
          <a:xfrm>
            <a:off x="1262450" y="3581397"/>
            <a:ext cx="1703295" cy="0"/>
          </a:xfrm>
          <a:prstGeom prst="straightConnector1">
            <a:avLst/>
          </a:prstGeom>
          <a:ln w="76200">
            <a:solidFill>
              <a:srgbClr val="00A9EC"/>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EFFE3DA-5192-7740-AC3E-4FC0D9A05737}"/>
              </a:ext>
            </a:extLst>
          </p:cNvPr>
          <p:cNvSpPr txBox="1"/>
          <p:nvPr/>
        </p:nvSpPr>
        <p:spPr>
          <a:xfrm>
            <a:off x="1171229" y="3151089"/>
            <a:ext cx="1794516" cy="349622"/>
          </a:xfrm>
          <a:prstGeom prst="rect">
            <a:avLst/>
          </a:prstGeom>
          <a:noFill/>
        </p:spPr>
        <p:txBody>
          <a:bodyPr wrap="none" rtlCol="0">
            <a:noAutofit/>
          </a:bodyPr>
          <a:lstStyle/>
          <a:p>
            <a:pPr algn="l"/>
            <a:r>
              <a:rPr lang="en-US" sz="1600" kern="1200" dirty="0">
                <a:solidFill>
                  <a:srgbClr val="373737"/>
                </a:solidFill>
                <a:latin typeface="+mn-lt"/>
                <a:ea typeface="+mn-ea"/>
                <a:cs typeface="+mn-cs"/>
              </a:rPr>
              <a:t>Air and O</a:t>
            </a:r>
            <a:r>
              <a:rPr lang="en-US" sz="1600" kern="1200" baseline="-25000" dirty="0">
                <a:solidFill>
                  <a:srgbClr val="373737"/>
                </a:solidFill>
                <a:latin typeface="+mn-lt"/>
                <a:ea typeface="+mn-ea"/>
                <a:cs typeface="+mn-cs"/>
              </a:rPr>
              <a:t>2</a:t>
            </a:r>
            <a:r>
              <a:rPr lang="en-US" sz="1600" kern="1200" dirty="0">
                <a:solidFill>
                  <a:srgbClr val="373737"/>
                </a:solidFill>
                <a:latin typeface="+mn-lt"/>
                <a:ea typeface="+mn-ea"/>
                <a:cs typeface="+mn-cs"/>
              </a:rPr>
              <a:t> supply</a:t>
            </a:r>
          </a:p>
        </p:txBody>
      </p:sp>
      <p:grpSp>
        <p:nvGrpSpPr>
          <p:cNvPr id="2" name="Group 1">
            <a:extLst>
              <a:ext uri="{FF2B5EF4-FFF2-40B4-BE49-F238E27FC236}">
                <a16:creationId xmlns:a16="http://schemas.microsoft.com/office/drawing/2014/main" id="{F9DD11EE-0651-BF47-939D-683A6C09E1B8}"/>
              </a:ext>
            </a:extLst>
          </p:cNvPr>
          <p:cNvGrpSpPr/>
          <p:nvPr/>
        </p:nvGrpSpPr>
        <p:grpSpPr>
          <a:xfrm>
            <a:off x="1171229" y="4010343"/>
            <a:ext cx="1794516" cy="430308"/>
            <a:chOff x="1171229" y="3553146"/>
            <a:chExt cx="1794516" cy="430308"/>
          </a:xfrm>
        </p:grpSpPr>
        <p:cxnSp>
          <p:nvCxnSpPr>
            <p:cNvPr id="13" name="Straight Arrow Connector 12">
              <a:extLst>
                <a:ext uri="{FF2B5EF4-FFF2-40B4-BE49-F238E27FC236}">
                  <a16:creationId xmlns:a16="http://schemas.microsoft.com/office/drawing/2014/main" id="{22BF9AC1-6B9F-1C40-A02E-04F76754FD62}"/>
                </a:ext>
              </a:extLst>
            </p:cNvPr>
            <p:cNvCxnSpPr/>
            <p:nvPr/>
          </p:nvCxnSpPr>
          <p:spPr>
            <a:xfrm>
              <a:off x="1262450" y="3983454"/>
              <a:ext cx="1703295" cy="0"/>
            </a:xfrm>
            <a:prstGeom prst="straightConnector1">
              <a:avLst/>
            </a:prstGeom>
            <a:ln w="76200">
              <a:solidFill>
                <a:schemeClr val="tx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6063C80-53BE-B34B-BBD5-A2670D864569}"/>
                </a:ext>
              </a:extLst>
            </p:cNvPr>
            <p:cNvSpPr txBox="1"/>
            <p:nvPr/>
          </p:nvSpPr>
          <p:spPr>
            <a:xfrm>
              <a:off x="1171229" y="3553146"/>
              <a:ext cx="1794516" cy="349622"/>
            </a:xfrm>
            <a:prstGeom prst="rect">
              <a:avLst/>
            </a:prstGeom>
            <a:noFill/>
          </p:spPr>
          <p:txBody>
            <a:bodyPr wrap="none" rtlCol="0">
              <a:noAutofit/>
            </a:bodyPr>
            <a:lstStyle/>
            <a:p>
              <a:pPr algn="l"/>
              <a:r>
                <a:rPr lang="en-US" sz="1600" kern="1200" dirty="0">
                  <a:solidFill>
                    <a:srgbClr val="373737"/>
                  </a:solidFill>
                  <a:latin typeface="+mn-lt"/>
                  <a:ea typeface="+mn-ea"/>
                  <a:cs typeface="+mn-cs"/>
                </a:rPr>
                <a:t>AC power supply</a:t>
              </a:r>
            </a:p>
          </p:txBody>
        </p:sp>
      </p:grpSp>
      <p:sp>
        <p:nvSpPr>
          <p:cNvPr id="16" name="Right Brace 15">
            <a:extLst>
              <a:ext uri="{FF2B5EF4-FFF2-40B4-BE49-F238E27FC236}">
                <a16:creationId xmlns:a16="http://schemas.microsoft.com/office/drawing/2014/main" id="{60AC56E5-3B4C-5841-956F-9A8F5235337D}"/>
              </a:ext>
            </a:extLst>
          </p:cNvPr>
          <p:cNvSpPr/>
          <p:nvPr/>
        </p:nvSpPr>
        <p:spPr>
          <a:xfrm>
            <a:off x="4392706" y="3260819"/>
            <a:ext cx="1585781" cy="1051560"/>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8" name="Curved Connector 17">
            <a:extLst>
              <a:ext uri="{FF2B5EF4-FFF2-40B4-BE49-F238E27FC236}">
                <a16:creationId xmlns:a16="http://schemas.microsoft.com/office/drawing/2014/main" id="{723A636E-35CE-374A-B16E-259E871795B8}"/>
              </a:ext>
            </a:extLst>
          </p:cNvPr>
          <p:cNvCxnSpPr>
            <a:cxnSpLocks/>
          </p:cNvCxnSpPr>
          <p:nvPr/>
        </p:nvCxnSpPr>
        <p:spPr>
          <a:xfrm>
            <a:off x="5894937" y="3781726"/>
            <a:ext cx="928178" cy="228617"/>
          </a:xfrm>
          <a:prstGeom prst="curvedConnector3">
            <a:avLst>
              <a:gd name="adj1" fmla="val 91048"/>
            </a:avLst>
          </a:prstGeom>
          <a:ln w="76200"/>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C1C0C10-7F6C-F44F-9546-7D1DB13E7616}"/>
              </a:ext>
            </a:extLst>
          </p:cNvPr>
          <p:cNvCxnSpPr>
            <a:cxnSpLocks/>
          </p:cNvCxnSpPr>
          <p:nvPr/>
        </p:nvCxnSpPr>
        <p:spPr>
          <a:xfrm>
            <a:off x="4519613" y="4137252"/>
            <a:ext cx="467762" cy="0"/>
          </a:xfrm>
          <a:prstGeom prst="straightConnector1">
            <a:avLst/>
          </a:prstGeom>
          <a:ln w="28575">
            <a:solidFill>
              <a:srgbClr val="00A9EC"/>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F839A3F-F921-0542-B16A-458958AB140A}"/>
              </a:ext>
            </a:extLst>
          </p:cNvPr>
          <p:cNvCxnSpPr>
            <a:cxnSpLocks/>
          </p:cNvCxnSpPr>
          <p:nvPr/>
        </p:nvCxnSpPr>
        <p:spPr>
          <a:xfrm flipH="1">
            <a:off x="4476749" y="3472135"/>
            <a:ext cx="532363" cy="0"/>
          </a:xfrm>
          <a:prstGeom prst="straightConnector1">
            <a:avLst/>
          </a:prstGeom>
          <a:ln w="28575">
            <a:solidFill>
              <a:srgbClr val="00A9EC"/>
            </a:solidFill>
            <a:tailEnd type="triangle"/>
          </a:ln>
        </p:spPr>
        <p:style>
          <a:lnRef idx="1">
            <a:schemeClr val="accent1"/>
          </a:lnRef>
          <a:fillRef idx="0">
            <a:schemeClr val="accent1"/>
          </a:fillRef>
          <a:effectRef idx="0">
            <a:schemeClr val="accent1"/>
          </a:effectRef>
          <a:fontRef idx="minor">
            <a:schemeClr val="tx1"/>
          </a:fontRef>
        </p:style>
      </p:cxnSp>
      <p:sp>
        <p:nvSpPr>
          <p:cNvPr id="21" name="Rounded Rectangle 20">
            <a:extLst>
              <a:ext uri="{FF2B5EF4-FFF2-40B4-BE49-F238E27FC236}">
                <a16:creationId xmlns:a16="http://schemas.microsoft.com/office/drawing/2014/main" id="{063DB1EF-ECA5-554A-85AF-FBD3DAEB4816}"/>
              </a:ext>
            </a:extLst>
          </p:cNvPr>
          <p:cNvSpPr/>
          <p:nvPr/>
        </p:nvSpPr>
        <p:spPr>
          <a:xfrm>
            <a:off x="2974055" y="3014166"/>
            <a:ext cx="1426961" cy="1882587"/>
          </a:xfrm>
          <a:prstGeom prst="roundRect">
            <a:avLst/>
          </a:prstGeom>
          <a:solidFill>
            <a:srgbClr val="FBB738"/>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dirty="0">
              <a:latin typeface="Proxima Nova Lt" panose="020B0604020202020204" charset="0"/>
            </a:endParaRPr>
          </a:p>
          <a:p>
            <a:pPr algn="ctr"/>
            <a:endParaRPr lang="en-US" dirty="0">
              <a:latin typeface="Proxima Nova Lt" panose="020B0604020202020204" charset="0"/>
            </a:endParaRPr>
          </a:p>
          <a:p>
            <a:pPr algn="ctr"/>
            <a:endParaRPr lang="en-US" b="1" dirty="0">
              <a:latin typeface="Proxima Nova Lt" panose="020B0604020202020204" charset="0"/>
            </a:endParaRPr>
          </a:p>
          <a:p>
            <a:pPr algn="ctr"/>
            <a:r>
              <a:rPr lang="en-US" b="1" dirty="0">
                <a:latin typeface="Proxima Nova Lt" panose="020B0604020202020204" charset="0"/>
              </a:rPr>
              <a:t>Mechanical </a:t>
            </a:r>
          </a:p>
          <a:p>
            <a:pPr algn="ctr"/>
            <a:r>
              <a:rPr lang="en-US" b="1" dirty="0">
                <a:latin typeface="Proxima Nova Lt" panose="020B0604020202020204" charset="0"/>
              </a:rPr>
              <a:t>Ventilator</a:t>
            </a:r>
          </a:p>
          <a:p>
            <a:pPr algn="ctr"/>
            <a:endParaRPr lang="en-US" dirty="0">
              <a:latin typeface="Proxima Nova Lt" panose="020B0604020202020204" charset="0"/>
            </a:endParaRPr>
          </a:p>
        </p:txBody>
      </p:sp>
      <p:grpSp>
        <p:nvGrpSpPr>
          <p:cNvPr id="22" name="Group 21">
            <a:extLst>
              <a:ext uri="{FF2B5EF4-FFF2-40B4-BE49-F238E27FC236}">
                <a16:creationId xmlns:a16="http://schemas.microsoft.com/office/drawing/2014/main" id="{59C6F34D-95A6-F242-A133-169928A51798}"/>
              </a:ext>
            </a:extLst>
          </p:cNvPr>
          <p:cNvGrpSpPr/>
          <p:nvPr/>
        </p:nvGrpSpPr>
        <p:grpSpPr>
          <a:xfrm>
            <a:off x="3152815" y="3240845"/>
            <a:ext cx="785050" cy="496276"/>
            <a:chOff x="2848015" y="2402648"/>
            <a:chExt cx="785050" cy="496276"/>
          </a:xfrm>
        </p:grpSpPr>
        <p:sp>
          <p:nvSpPr>
            <p:cNvPr id="23" name="Rounded Rectangle 22">
              <a:extLst>
                <a:ext uri="{FF2B5EF4-FFF2-40B4-BE49-F238E27FC236}">
                  <a16:creationId xmlns:a16="http://schemas.microsoft.com/office/drawing/2014/main" id="{D27AC876-CD9F-1546-9D8B-0B3615BA5180}"/>
                </a:ext>
              </a:extLst>
            </p:cNvPr>
            <p:cNvSpPr/>
            <p:nvPr/>
          </p:nvSpPr>
          <p:spPr>
            <a:xfrm>
              <a:off x="2848015" y="2450486"/>
              <a:ext cx="785050" cy="380639"/>
            </a:xfrm>
            <a:prstGeom prst="roundRect">
              <a:avLst/>
            </a:prstGeom>
            <a:solidFill>
              <a:schemeClr val="bg1"/>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pic>
          <p:nvPicPr>
            <p:cNvPr id="24" name="Graphic 23" descr="Heartbeat">
              <a:extLst>
                <a:ext uri="{FF2B5EF4-FFF2-40B4-BE49-F238E27FC236}">
                  <a16:creationId xmlns:a16="http://schemas.microsoft.com/office/drawing/2014/main" id="{F7222F72-E015-D146-9534-21CD9122AD4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037006" y="2402648"/>
              <a:ext cx="496276" cy="496276"/>
            </a:xfrm>
            <a:prstGeom prst="rect">
              <a:avLst/>
            </a:prstGeom>
          </p:spPr>
        </p:pic>
      </p:grpSp>
      <p:sp>
        <p:nvSpPr>
          <p:cNvPr id="25" name="Oval 24">
            <a:extLst>
              <a:ext uri="{FF2B5EF4-FFF2-40B4-BE49-F238E27FC236}">
                <a16:creationId xmlns:a16="http://schemas.microsoft.com/office/drawing/2014/main" id="{1496F3D8-10EC-614D-8760-938712B428AD}"/>
              </a:ext>
            </a:extLst>
          </p:cNvPr>
          <p:cNvSpPr/>
          <p:nvPr/>
        </p:nvSpPr>
        <p:spPr>
          <a:xfrm>
            <a:off x="4032562" y="3386180"/>
            <a:ext cx="182880" cy="176168"/>
          </a:xfrm>
          <a:prstGeom prst="ellipse">
            <a:avLst/>
          </a:prstGeom>
          <a:solidFill>
            <a:schemeClr val="tx1">
              <a:lumMod val="60000"/>
              <a:lumOff val="4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grpSp>
        <p:nvGrpSpPr>
          <p:cNvPr id="26" name="Group 25">
            <a:extLst>
              <a:ext uri="{FF2B5EF4-FFF2-40B4-BE49-F238E27FC236}">
                <a16:creationId xmlns:a16="http://schemas.microsoft.com/office/drawing/2014/main" id="{2FBC5CAC-361D-5C47-A8D9-CA5C9347A838}"/>
              </a:ext>
            </a:extLst>
          </p:cNvPr>
          <p:cNvGrpSpPr/>
          <p:nvPr/>
        </p:nvGrpSpPr>
        <p:grpSpPr>
          <a:xfrm>
            <a:off x="7780631" y="2556456"/>
            <a:ext cx="3393113" cy="1831358"/>
            <a:chOff x="7780632" y="2608198"/>
            <a:chExt cx="3393113" cy="1831358"/>
          </a:xfrm>
        </p:grpSpPr>
        <p:pic>
          <p:nvPicPr>
            <p:cNvPr id="27" name="Picture 26">
              <a:extLst>
                <a:ext uri="{FF2B5EF4-FFF2-40B4-BE49-F238E27FC236}">
                  <a16:creationId xmlns:a16="http://schemas.microsoft.com/office/drawing/2014/main" id="{7B8BC589-F977-B34C-B88A-FCD7FDBACB38}"/>
                </a:ext>
              </a:extLst>
            </p:cNvPr>
            <p:cNvPicPr>
              <a:picLocks noChangeAspect="1"/>
            </p:cNvPicPr>
            <p:nvPr/>
          </p:nvPicPr>
          <p:blipFill>
            <a:blip r:embed="rId10"/>
            <a:stretch>
              <a:fillRect/>
            </a:stretch>
          </p:blipFill>
          <p:spPr>
            <a:xfrm>
              <a:off x="8575141" y="2608198"/>
              <a:ext cx="1502229" cy="1227431"/>
            </a:xfrm>
            <a:prstGeom prst="rect">
              <a:avLst/>
            </a:prstGeom>
          </p:spPr>
        </p:pic>
        <p:cxnSp>
          <p:nvCxnSpPr>
            <p:cNvPr id="28" name="Curved Connector 27">
              <a:extLst>
                <a:ext uri="{FF2B5EF4-FFF2-40B4-BE49-F238E27FC236}">
                  <a16:creationId xmlns:a16="http://schemas.microsoft.com/office/drawing/2014/main" id="{C9D859BC-CE5C-3247-A711-3F303B644AA8}"/>
                </a:ext>
              </a:extLst>
            </p:cNvPr>
            <p:cNvCxnSpPr>
              <a:cxnSpLocks/>
              <a:stCxn id="27" idx="2"/>
            </p:cNvCxnSpPr>
            <p:nvPr/>
          </p:nvCxnSpPr>
          <p:spPr>
            <a:xfrm rot="5400000">
              <a:off x="8251481" y="3364780"/>
              <a:ext cx="603927" cy="1545625"/>
            </a:xfrm>
            <a:prstGeom prst="curved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31F13FEF-F821-AB46-807D-3760F5A4447B}"/>
                </a:ext>
              </a:extLst>
            </p:cNvPr>
            <p:cNvSpPr txBox="1"/>
            <p:nvPr/>
          </p:nvSpPr>
          <p:spPr>
            <a:xfrm>
              <a:off x="10259345" y="2874717"/>
              <a:ext cx="914400" cy="914400"/>
            </a:xfrm>
            <a:prstGeom prst="rect">
              <a:avLst/>
            </a:prstGeom>
            <a:noFill/>
          </p:spPr>
          <p:txBody>
            <a:bodyPr wrap="none" rtlCol="0">
              <a:noAutofit/>
            </a:bodyPr>
            <a:lstStyle/>
            <a:p>
              <a:pPr algn="ctr"/>
              <a:r>
                <a:rPr lang="en-US" sz="2000" b="1" kern="1200" dirty="0">
                  <a:latin typeface="+mn-lt"/>
                  <a:ea typeface="+mn-ea"/>
                  <a:cs typeface="+mn-cs"/>
                </a:rPr>
                <a:t>Patient </a:t>
              </a:r>
            </a:p>
            <a:p>
              <a:pPr algn="ctr"/>
              <a:r>
                <a:rPr lang="en-US" sz="2000" b="1" kern="1200" dirty="0">
                  <a:latin typeface="+mn-lt"/>
                  <a:ea typeface="+mn-ea"/>
                  <a:cs typeface="+mn-cs"/>
                </a:rPr>
                <a:t>Monitor</a:t>
              </a:r>
            </a:p>
          </p:txBody>
        </p:sp>
      </p:grpSp>
      <p:sp>
        <p:nvSpPr>
          <p:cNvPr id="30" name="Rectangle 29">
            <a:extLst>
              <a:ext uri="{FF2B5EF4-FFF2-40B4-BE49-F238E27FC236}">
                <a16:creationId xmlns:a16="http://schemas.microsoft.com/office/drawing/2014/main" id="{AE722A7F-C1CF-2A4A-830B-F4A11966DEB9}"/>
              </a:ext>
            </a:extLst>
          </p:cNvPr>
          <p:cNvSpPr/>
          <p:nvPr/>
        </p:nvSpPr>
        <p:spPr>
          <a:xfrm>
            <a:off x="2550698" y="1558366"/>
            <a:ext cx="6273341" cy="461665"/>
          </a:xfrm>
          <a:prstGeom prst="rect">
            <a:avLst/>
          </a:prstGeom>
        </p:spPr>
        <p:txBody>
          <a:bodyPr wrap="square">
            <a:spAutoFit/>
          </a:bodyPr>
          <a:lstStyle/>
          <a:p>
            <a:r>
              <a:rPr lang="en-US" sz="2400" dirty="0"/>
              <a:t>For one comprehensive test</a:t>
            </a:r>
          </a:p>
        </p:txBody>
      </p:sp>
      <p:grpSp>
        <p:nvGrpSpPr>
          <p:cNvPr id="31" name="Group 30">
            <a:extLst>
              <a:ext uri="{FF2B5EF4-FFF2-40B4-BE49-F238E27FC236}">
                <a16:creationId xmlns:a16="http://schemas.microsoft.com/office/drawing/2014/main" id="{2432802E-85FE-754C-B35B-78DA52DD2CB5}"/>
              </a:ext>
            </a:extLst>
          </p:cNvPr>
          <p:cNvGrpSpPr/>
          <p:nvPr/>
        </p:nvGrpSpPr>
        <p:grpSpPr>
          <a:xfrm>
            <a:off x="7780631" y="4237952"/>
            <a:ext cx="3525974" cy="1227431"/>
            <a:chOff x="7790987" y="3842039"/>
            <a:chExt cx="3525974" cy="1227431"/>
          </a:xfrm>
        </p:grpSpPr>
        <p:pic>
          <p:nvPicPr>
            <p:cNvPr id="32" name="Picture 31" descr="A picture containing drawing, train&#10;&#10;Description automatically generated">
              <a:extLst>
                <a:ext uri="{FF2B5EF4-FFF2-40B4-BE49-F238E27FC236}">
                  <a16:creationId xmlns:a16="http://schemas.microsoft.com/office/drawing/2014/main" id="{B1A26A40-0C9A-C44D-AB83-4B6EA641D0E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215521" y="3842039"/>
              <a:ext cx="1227431" cy="1227431"/>
            </a:xfrm>
            <a:prstGeom prst="rect">
              <a:avLst/>
            </a:prstGeom>
          </p:spPr>
        </p:pic>
        <p:sp>
          <p:nvSpPr>
            <p:cNvPr id="33" name="TextBox 32">
              <a:extLst>
                <a:ext uri="{FF2B5EF4-FFF2-40B4-BE49-F238E27FC236}">
                  <a16:creationId xmlns:a16="http://schemas.microsoft.com/office/drawing/2014/main" id="{49E89029-BD23-E344-A282-C2801EE095D9}"/>
                </a:ext>
              </a:extLst>
            </p:cNvPr>
            <p:cNvSpPr txBox="1"/>
            <p:nvPr/>
          </p:nvSpPr>
          <p:spPr>
            <a:xfrm>
              <a:off x="10402561" y="4106696"/>
              <a:ext cx="914400" cy="914400"/>
            </a:xfrm>
            <a:prstGeom prst="rect">
              <a:avLst/>
            </a:prstGeom>
            <a:noFill/>
          </p:spPr>
          <p:txBody>
            <a:bodyPr wrap="none" rtlCol="0">
              <a:noAutofit/>
            </a:bodyPr>
            <a:lstStyle/>
            <a:p>
              <a:r>
                <a:rPr lang="en-US" sz="2000" b="1" kern="1200" dirty="0">
                  <a:solidFill>
                    <a:srgbClr val="4D7CBA"/>
                  </a:solidFill>
                  <a:latin typeface="+mn-lt"/>
                  <a:ea typeface="+mn-ea"/>
                  <a:cs typeface="+mn-cs"/>
                </a:rPr>
                <a:t>Infusion </a:t>
              </a:r>
            </a:p>
            <a:p>
              <a:r>
                <a:rPr lang="en-US" sz="2000" b="1" kern="1200" dirty="0">
                  <a:solidFill>
                    <a:srgbClr val="4D7CBA"/>
                  </a:solidFill>
                  <a:latin typeface="+mn-lt"/>
                  <a:ea typeface="+mn-ea"/>
                  <a:cs typeface="+mn-cs"/>
                </a:rPr>
                <a:t>Pump</a:t>
              </a:r>
            </a:p>
          </p:txBody>
        </p:sp>
        <p:cxnSp>
          <p:nvCxnSpPr>
            <p:cNvPr id="34" name="Curved Connector 33">
              <a:extLst>
                <a:ext uri="{FF2B5EF4-FFF2-40B4-BE49-F238E27FC236}">
                  <a16:creationId xmlns:a16="http://schemas.microsoft.com/office/drawing/2014/main" id="{ADC37E8E-D0F0-6441-9C81-47A83152E841}"/>
                </a:ext>
              </a:extLst>
            </p:cNvPr>
            <p:cNvCxnSpPr>
              <a:cxnSpLocks/>
            </p:cNvCxnSpPr>
            <p:nvPr/>
          </p:nvCxnSpPr>
          <p:spPr>
            <a:xfrm rot="10800000">
              <a:off x="7790987" y="4351469"/>
              <a:ext cx="1393000" cy="12700"/>
            </a:xfrm>
            <a:prstGeom prst="curvedConnector3">
              <a:avLst>
                <a:gd name="adj1" fmla="val 50000"/>
              </a:avLst>
            </a:prstGeom>
            <a:ln w="76200">
              <a:solidFill>
                <a:srgbClr val="4D7CBA"/>
              </a:solidFill>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6D05733D-51E0-4112-AA7C-88EC8E59277C}"/>
              </a:ext>
            </a:extLst>
          </p:cNvPr>
          <p:cNvSpPr/>
          <p:nvPr/>
        </p:nvSpPr>
        <p:spPr>
          <a:xfrm>
            <a:off x="1758462" y="5819415"/>
            <a:ext cx="8179358" cy="573426"/>
          </a:xfrm>
          <a:prstGeom prst="rect">
            <a:avLst/>
          </a:prstGeom>
          <a:solidFill>
            <a:srgbClr val="FBB7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Proxima Nova Lt" panose="020B0604020202020204" charset="0"/>
              </a:rPr>
              <a:t>We recommend that you come prepared with a complete test tool kit</a:t>
            </a:r>
          </a:p>
        </p:txBody>
      </p:sp>
    </p:spTree>
    <p:custDataLst>
      <p:tags r:id="rId1"/>
    </p:custDataLst>
    <p:extLst>
      <p:ext uri="{BB962C8B-B14F-4D97-AF65-F5344CB8AC3E}">
        <p14:creationId xmlns:p14="http://schemas.microsoft.com/office/powerpoint/2010/main" val="710637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a:extLst>
              <a:ext uri="{FF2B5EF4-FFF2-40B4-BE49-F238E27FC236}">
                <a16:creationId xmlns:a16="http://schemas.microsoft.com/office/drawing/2014/main" id="{2DD1ADCA-E824-408D-BBFF-A2A0776635E5}"/>
              </a:ext>
            </a:extLst>
          </p:cNvPr>
          <p:cNvSpPr txBox="1"/>
          <p:nvPr/>
        </p:nvSpPr>
        <p:spPr>
          <a:xfrm>
            <a:off x="2526635" y="850481"/>
            <a:ext cx="9064543" cy="707886"/>
          </a:xfrm>
          <a:prstGeom prst="rect">
            <a:avLst/>
          </a:prstGeom>
          <a:noFill/>
        </p:spPr>
        <p:txBody>
          <a:bodyPr wrap="square" rtlCol="0">
            <a:spAutoFit/>
          </a:bodyPr>
          <a:lstStyle>
            <a:defPPr>
              <a:defRPr lang="en-US"/>
            </a:defPPr>
            <a:lvl1pPr>
              <a:defRPr sz="4000">
                <a:solidFill>
                  <a:srgbClr val="FFCA00"/>
                </a:solidFill>
                <a:latin typeface="Proxima Nova Lt" panose="02000506030000020004" pitchFamily="2" charset="0"/>
              </a:defRPr>
            </a:lvl1pPr>
          </a:lstStyle>
          <a:p>
            <a:pPr lvl="0">
              <a:defRPr/>
            </a:pPr>
            <a:r>
              <a:rPr lang="en-US" dirty="0">
                <a:solidFill>
                  <a:schemeClr val="tx1"/>
                </a:solidFill>
                <a:latin typeface="+mj-lt"/>
                <a:cs typeface="Arial" panose="020B0604020202020204" pitchFamily="34" charset="0"/>
              </a:rPr>
              <a:t>Standardize on additional equipment</a:t>
            </a:r>
          </a:p>
        </p:txBody>
      </p:sp>
      <p:sp>
        <p:nvSpPr>
          <p:cNvPr id="14" name="TextBox 13">
            <a:extLst>
              <a:ext uri="{FF2B5EF4-FFF2-40B4-BE49-F238E27FC236}">
                <a16:creationId xmlns:a16="http://schemas.microsoft.com/office/drawing/2014/main" id="{F08EEF5C-7132-4DF0-9CFC-024694B3E52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pic>
        <p:nvPicPr>
          <p:cNvPr id="17" name="Picture 16">
            <a:extLst>
              <a:ext uri="{FF2B5EF4-FFF2-40B4-BE49-F238E27FC236}">
                <a16:creationId xmlns:a16="http://schemas.microsoft.com/office/drawing/2014/main" id="{E71312DF-1A38-43B9-8A22-F88DD5FD8E2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22222" y1="48571" x2="22222" y2="48571"/>
                        <a14:foregroundMark x1="49074" y1="42857" x2="49074" y2="42857"/>
                        <a14:foregroundMark x1="62037" y1="51429" x2="62037" y2="51429"/>
                      </a14:backgroundRemoval>
                    </a14:imgEffect>
                  </a14:imgLayer>
                </a14:imgProps>
              </a:ext>
            </a:extLst>
          </a:blip>
          <a:stretch>
            <a:fillRect/>
          </a:stretch>
        </p:blipFill>
        <p:spPr>
          <a:xfrm>
            <a:off x="133991" y="6348472"/>
            <a:ext cx="1455976" cy="471844"/>
          </a:xfrm>
          <a:prstGeom prst="rect">
            <a:avLst/>
          </a:prstGeom>
        </p:spPr>
      </p:pic>
      <p:sp>
        <p:nvSpPr>
          <p:cNvPr id="4" name="Teardrop 3">
            <a:extLst>
              <a:ext uri="{FF2B5EF4-FFF2-40B4-BE49-F238E27FC236}">
                <a16:creationId xmlns:a16="http://schemas.microsoft.com/office/drawing/2014/main" id="{19B5BFB2-BAF3-4B84-B693-D61902E21BE7}"/>
              </a:ext>
            </a:extLst>
          </p:cNvPr>
          <p:cNvSpPr/>
          <p:nvPr/>
        </p:nvSpPr>
        <p:spPr>
          <a:xfrm rot="16200000">
            <a:off x="-1" y="-27710"/>
            <a:ext cx="2216727" cy="2216727"/>
          </a:xfrm>
          <a:prstGeom prst="teardrop">
            <a:avLst/>
          </a:prstGeom>
          <a:solidFill>
            <a:schemeClr val="bg2"/>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lIns="0" tIns="0" rIns="0" rtlCol="0" anchor="ctr"/>
          <a:lstStyle/>
          <a:p>
            <a:pPr algn="ctr"/>
            <a:r>
              <a:rPr lang="en-US" sz="6600" b="1" dirty="0">
                <a:latin typeface="Proxima Nova Lt" panose="020B0604020202020204" charset="0"/>
              </a:rPr>
              <a:t>6</a:t>
            </a:r>
          </a:p>
        </p:txBody>
      </p:sp>
      <p:sp>
        <p:nvSpPr>
          <p:cNvPr id="8" name="Rectangle 7">
            <a:extLst>
              <a:ext uri="{FF2B5EF4-FFF2-40B4-BE49-F238E27FC236}">
                <a16:creationId xmlns:a16="http://schemas.microsoft.com/office/drawing/2014/main" id="{422BACD1-D49B-414A-84C1-1C5D49DF57C0}"/>
              </a:ext>
            </a:extLst>
          </p:cNvPr>
          <p:cNvSpPr/>
          <p:nvPr/>
        </p:nvSpPr>
        <p:spPr>
          <a:xfrm>
            <a:off x="1230550" y="2594913"/>
            <a:ext cx="6865908" cy="3474413"/>
          </a:xfrm>
          <a:prstGeom prst="rect">
            <a:avLst/>
          </a:prstGeom>
        </p:spPr>
        <p:txBody>
          <a:bodyPr wrap="square">
            <a:spAutoFit/>
          </a:bodyPr>
          <a:lstStyle/>
          <a:p>
            <a:pPr marL="342900" indent="-342900" algn="just">
              <a:lnSpc>
                <a:spcPct val="120000"/>
              </a:lnSpc>
              <a:spcAft>
                <a:spcPts val="1800"/>
              </a:spcAft>
              <a:buClr>
                <a:schemeClr val="bg2"/>
              </a:buClr>
              <a:buSzPct val="120000"/>
              <a:buFont typeface="Arial" panose="020B0604020202020204" pitchFamily="34" charset="0"/>
              <a:buChar char="•"/>
            </a:pPr>
            <a:r>
              <a:rPr lang="en-US" sz="2000" dirty="0"/>
              <a:t>Pair </a:t>
            </a:r>
            <a:r>
              <a:rPr lang="en-US" sz="2000" b="1" dirty="0"/>
              <a:t>additional test equipment </a:t>
            </a:r>
            <a:r>
              <a:rPr lang="en-US" sz="2000" dirty="0"/>
              <a:t>with your ventilator tester for comprehensive testing and standardize on that additional equipment</a:t>
            </a:r>
          </a:p>
          <a:p>
            <a:pPr marL="342900" indent="-342900" algn="just">
              <a:lnSpc>
                <a:spcPct val="120000"/>
              </a:lnSpc>
              <a:spcAft>
                <a:spcPts val="1800"/>
              </a:spcAft>
              <a:buClr>
                <a:schemeClr val="bg2"/>
              </a:buClr>
              <a:buSzPct val="120000"/>
              <a:buFont typeface="Arial" panose="020B0604020202020204" pitchFamily="34" charset="0"/>
              <a:buChar char="•"/>
            </a:pPr>
            <a:r>
              <a:rPr lang="en-US" sz="2000" dirty="0"/>
              <a:t>Most PM procedures require </a:t>
            </a:r>
            <a:r>
              <a:rPr lang="en-US" sz="2000" b="1" dirty="0"/>
              <a:t>electrical safety tests </a:t>
            </a:r>
            <a:r>
              <a:rPr lang="en-US" sz="2000" dirty="0"/>
              <a:t>– have one handy</a:t>
            </a:r>
          </a:p>
          <a:p>
            <a:pPr marL="342900" indent="-342900" algn="just">
              <a:lnSpc>
                <a:spcPct val="120000"/>
              </a:lnSpc>
              <a:spcAft>
                <a:spcPts val="1800"/>
              </a:spcAft>
              <a:buClr>
                <a:schemeClr val="bg2"/>
              </a:buClr>
              <a:buSzPct val="120000"/>
              <a:buFont typeface="Arial" panose="020B0604020202020204" pitchFamily="34" charset="0"/>
              <a:buChar char="•"/>
            </a:pPr>
            <a:r>
              <a:rPr lang="en-US" sz="2000" dirty="0"/>
              <a:t>You will need a </a:t>
            </a:r>
            <a:r>
              <a:rPr lang="en-US" sz="2000" b="1" dirty="0"/>
              <a:t>certified test lung </a:t>
            </a:r>
            <a:r>
              <a:rPr lang="en-US" sz="2000" dirty="0"/>
              <a:t>for ventilator testing to serve as your transfer standard patient load equivalent</a:t>
            </a:r>
          </a:p>
        </p:txBody>
      </p:sp>
      <p:sp>
        <p:nvSpPr>
          <p:cNvPr id="9" name="Rectangle 8">
            <a:extLst>
              <a:ext uri="{FF2B5EF4-FFF2-40B4-BE49-F238E27FC236}">
                <a16:creationId xmlns:a16="http://schemas.microsoft.com/office/drawing/2014/main" id="{4F498A52-925E-D346-B052-A9A3BA412286}"/>
              </a:ext>
            </a:extLst>
          </p:cNvPr>
          <p:cNvSpPr/>
          <p:nvPr/>
        </p:nvSpPr>
        <p:spPr>
          <a:xfrm>
            <a:off x="2550698" y="1558366"/>
            <a:ext cx="6273341" cy="461665"/>
          </a:xfrm>
          <a:prstGeom prst="rect">
            <a:avLst/>
          </a:prstGeom>
        </p:spPr>
        <p:txBody>
          <a:bodyPr wrap="square">
            <a:spAutoFit/>
          </a:bodyPr>
          <a:lstStyle/>
          <a:p>
            <a:r>
              <a:rPr lang="en-US" sz="2400" dirty="0"/>
              <a:t>For one comprehensive test</a:t>
            </a:r>
          </a:p>
        </p:txBody>
      </p:sp>
      <p:pic>
        <p:nvPicPr>
          <p:cNvPr id="11" name="Picture 4" descr="Image result for acculung II">
            <a:extLst>
              <a:ext uri="{FF2B5EF4-FFF2-40B4-BE49-F238E27FC236}">
                <a16:creationId xmlns:a16="http://schemas.microsoft.com/office/drawing/2014/main" id="{1623276C-82C1-DA40-8473-A57233AF805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4391" t="22874" b="22560"/>
          <a:stretch/>
        </p:blipFill>
        <p:spPr bwMode="auto">
          <a:xfrm rot="19153330">
            <a:off x="8657718" y="4676606"/>
            <a:ext cx="2037383" cy="8892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age result for test procedure biomedical">
            <a:extLst>
              <a:ext uri="{FF2B5EF4-FFF2-40B4-BE49-F238E27FC236}">
                <a16:creationId xmlns:a16="http://schemas.microsoft.com/office/drawing/2014/main" id="{72A8F89F-7B3A-E14F-B636-639E2969F9C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14627" y="2628314"/>
            <a:ext cx="2537874" cy="131969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19456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a:extLst>
              <a:ext uri="{FF2B5EF4-FFF2-40B4-BE49-F238E27FC236}">
                <a16:creationId xmlns:a16="http://schemas.microsoft.com/office/drawing/2014/main" id="{2DD1ADCA-E824-408D-BBFF-A2A0776635E5}"/>
              </a:ext>
            </a:extLst>
          </p:cNvPr>
          <p:cNvSpPr txBox="1"/>
          <p:nvPr/>
        </p:nvSpPr>
        <p:spPr>
          <a:xfrm>
            <a:off x="2526635" y="850481"/>
            <a:ext cx="9064543" cy="707886"/>
          </a:xfrm>
          <a:prstGeom prst="rect">
            <a:avLst/>
          </a:prstGeom>
          <a:noFill/>
        </p:spPr>
        <p:txBody>
          <a:bodyPr wrap="square" rtlCol="0">
            <a:spAutoFit/>
          </a:bodyPr>
          <a:lstStyle>
            <a:defPPr>
              <a:defRPr lang="en-US"/>
            </a:defPPr>
            <a:lvl1pPr>
              <a:defRPr sz="4000">
                <a:solidFill>
                  <a:srgbClr val="FFCA00"/>
                </a:solidFill>
                <a:latin typeface="Proxima Nova Lt" panose="02000506030000020004" pitchFamily="2" charset="0"/>
              </a:defRPr>
            </a:lvl1pPr>
          </a:lstStyle>
          <a:p>
            <a:pPr lvl="0">
              <a:defRPr/>
            </a:pPr>
            <a:r>
              <a:rPr lang="en-US" dirty="0">
                <a:solidFill>
                  <a:schemeClr val="tx1"/>
                </a:solidFill>
                <a:latin typeface="+mj-lt"/>
                <a:cs typeface="Arial" panose="020B0604020202020204" pitchFamily="34" charset="0"/>
              </a:rPr>
              <a:t>Understand the connections</a:t>
            </a:r>
          </a:p>
        </p:txBody>
      </p:sp>
      <p:sp>
        <p:nvSpPr>
          <p:cNvPr id="14" name="TextBox 13">
            <a:extLst>
              <a:ext uri="{FF2B5EF4-FFF2-40B4-BE49-F238E27FC236}">
                <a16:creationId xmlns:a16="http://schemas.microsoft.com/office/drawing/2014/main" id="{F08EEF5C-7132-4DF0-9CFC-024694B3E52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pic>
        <p:nvPicPr>
          <p:cNvPr id="17" name="Picture 16">
            <a:extLst>
              <a:ext uri="{FF2B5EF4-FFF2-40B4-BE49-F238E27FC236}">
                <a16:creationId xmlns:a16="http://schemas.microsoft.com/office/drawing/2014/main" id="{E71312DF-1A38-43B9-8A22-F88DD5FD8E2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22222" y1="48571" x2="22222" y2="48571"/>
                        <a14:foregroundMark x1="49074" y1="42857" x2="49074" y2="42857"/>
                        <a14:foregroundMark x1="62037" y1="51429" x2="62037" y2="51429"/>
                      </a14:backgroundRemoval>
                    </a14:imgEffect>
                  </a14:imgLayer>
                </a14:imgProps>
              </a:ext>
            </a:extLst>
          </a:blip>
          <a:stretch>
            <a:fillRect/>
          </a:stretch>
        </p:blipFill>
        <p:spPr>
          <a:xfrm>
            <a:off x="133991" y="6348472"/>
            <a:ext cx="1455976" cy="471844"/>
          </a:xfrm>
          <a:prstGeom prst="rect">
            <a:avLst/>
          </a:prstGeom>
        </p:spPr>
      </p:pic>
      <p:sp>
        <p:nvSpPr>
          <p:cNvPr id="4" name="Teardrop 3">
            <a:extLst>
              <a:ext uri="{FF2B5EF4-FFF2-40B4-BE49-F238E27FC236}">
                <a16:creationId xmlns:a16="http://schemas.microsoft.com/office/drawing/2014/main" id="{19B5BFB2-BAF3-4B84-B693-D61902E21BE7}"/>
              </a:ext>
            </a:extLst>
          </p:cNvPr>
          <p:cNvSpPr/>
          <p:nvPr/>
        </p:nvSpPr>
        <p:spPr>
          <a:xfrm rot="16200000">
            <a:off x="-1" y="-27710"/>
            <a:ext cx="2216727" cy="2216727"/>
          </a:xfrm>
          <a:prstGeom prst="teardrop">
            <a:avLst/>
          </a:prstGeom>
          <a:solidFill>
            <a:schemeClr val="bg2"/>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lIns="0" tIns="0" rIns="0" rtlCol="0" anchor="ctr"/>
          <a:lstStyle/>
          <a:p>
            <a:pPr algn="ctr"/>
            <a:r>
              <a:rPr lang="en-US" sz="6600" b="1" dirty="0">
                <a:latin typeface="Proxima Nova Lt" panose="020B0604020202020204" charset="0"/>
              </a:rPr>
              <a:t>7</a:t>
            </a:r>
          </a:p>
        </p:txBody>
      </p:sp>
      <p:sp>
        <p:nvSpPr>
          <p:cNvPr id="8" name="Rectangle 7">
            <a:extLst>
              <a:ext uri="{FF2B5EF4-FFF2-40B4-BE49-F238E27FC236}">
                <a16:creationId xmlns:a16="http://schemas.microsoft.com/office/drawing/2014/main" id="{422BACD1-D49B-414A-84C1-1C5D49DF57C0}"/>
              </a:ext>
            </a:extLst>
          </p:cNvPr>
          <p:cNvSpPr/>
          <p:nvPr/>
        </p:nvSpPr>
        <p:spPr>
          <a:xfrm>
            <a:off x="1856192" y="2681870"/>
            <a:ext cx="4865450" cy="2443361"/>
          </a:xfrm>
          <a:prstGeom prst="rect">
            <a:avLst/>
          </a:prstGeom>
        </p:spPr>
        <p:txBody>
          <a:bodyPr wrap="square">
            <a:spAutoFit/>
          </a:bodyPr>
          <a:lstStyle/>
          <a:p>
            <a:pPr marL="342900" indent="-342900" algn="just">
              <a:lnSpc>
                <a:spcPct val="120000"/>
              </a:lnSpc>
              <a:spcAft>
                <a:spcPts val="3000"/>
              </a:spcAft>
              <a:buClr>
                <a:schemeClr val="bg2"/>
              </a:buClr>
              <a:buSzPct val="120000"/>
              <a:buFont typeface="Arial" panose="020B0604020202020204" pitchFamily="34" charset="0"/>
              <a:buChar char="•"/>
            </a:pPr>
            <a:r>
              <a:rPr lang="en-US" sz="2000" dirty="0"/>
              <a:t>Understand the connections on both your ventilator and your test tool</a:t>
            </a:r>
          </a:p>
          <a:p>
            <a:pPr marL="342900" indent="-342900" algn="just">
              <a:lnSpc>
                <a:spcPct val="120000"/>
              </a:lnSpc>
              <a:spcAft>
                <a:spcPts val="600"/>
              </a:spcAft>
              <a:buClr>
                <a:schemeClr val="bg2"/>
              </a:buClr>
              <a:buSzPct val="120000"/>
              <a:buFont typeface="Arial" panose="020B0604020202020204" pitchFamily="34" charset="0"/>
              <a:buChar char="•"/>
            </a:pPr>
            <a:r>
              <a:rPr lang="en-US" sz="2000" dirty="0"/>
              <a:t>Shorten tubing lengths </a:t>
            </a:r>
          </a:p>
          <a:p>
            <a:pPr marL="800100" lvl="1" indent="-342900" algn="just">
              <a:lnSpc>
                <a:spcPct val="120000"/>
              </a:lnSpc>
              <a:spcAft>
                <a:spcPts val="600"/>
              </a:spcAft>
              <a:buClr>
                <a:schemeClr val="bg2"/>
              </a:buClr>
              <a:buSzPct val="120000"/>
              <a:buFont typeface="Arial" panose="020B0604020202020204" pitchFamily="34" charset="0"/>
              <a:buChar char="•"/>
            </a:pPr>
            <a:r>
              <a:rPr lang="en-US" sz="2000" dirty="0"/>
              <a:t>Better and faster results </a:t>
            </a:r>
          </a:p>
          <a:p>
            <a:pPr marL="800100" lvl="1" indent="-342900" algn="just">
              <a:lnSpc>
                <a:spcPct val="120000"/>
              </a:lnSpc>
              <a:spcAft>
                <a:spcPts val="1800"/>
              </a:spcAft>
              <a:buClr>
                <a:schemeClr val="bg2"/>
              </a:buClr>
              <a:buSzPct val="120000"/>
              <a:buFont typeface="Arial" panose="020B0604020202020204" pitchFamily="34" charset="0"/>
              <a:buChar char="•"/>
            </a:pPr>
            <a:r>
              <a:rPr lang="en-US" sz="2000" dirty="0"/>
              <a:t>Less turbulence </a:t>
            </a:r>
          </a:p>
        </p:txBody>
      </p:sp>
      <p:sp>
        <p:nvSpPr>
          <p:cNvPr id="9" name="Rectangle 8">
            <a:extLst>
              <a:ext uri="{FF2B5EF4-FFF2-40B4-BE49-F238E27FC236}">
                <a16:creationId xmlns:a16="http://schemas.microsoft.com/office/drawing/2014/main" id="{4F498A52-925E-D346-B052-A9A3BA412286}"/>
              </a:ext>
            </a:extLst>
          </p:cNvPr>
          <p:cNvSpPr/>
          <p:nvPr/>
        </p:nvSpPr>
        <p:spPr>
          <a:xfrm>
            <a:off x="2526635" y="1447849"/>
            <a:ext cx="6273341" cy="461665"/>
          </a:xfrm>
          <a:prstGeom prst="rect">
            <a:avLst/>
          </a:prstGeom>
        </p:spPr>
        <p:txBody>
          <a:bodyPr wrap="square">
            <a:spAutoFit/>
          </a:bodyPr>
          <a:lstStyle/>
          <a:p>
            <a:r>
              <a:rPr lang="en-US" sz="2400" dirty="0"/>
              <a:t>Before you start the test</a:t>
            </a:r>
          </a:p>
        </p:txBody>
      </p:sp>
      <p:pic>
        <p:nvPicPr>
          <p:cNvPr id="5" name="Picture 4" descr="A hand holding a device&#10;&#10;Description automatically generated">
            <a:extLst>
              <a:ext uri="{FF2B5EF4-FFF2-40B4-BE49-F238E27FC236}">
                <a16:creationId xmlns:a16="http://schemas.microsoft.com/office/drawing/2014/main" id="{99BB0E39-DF2C-4CF9-90A8-927ACCC3F2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8906" y="2155735"/>
            <a:ext cx="4636957" cy="3093720"/>
          </a:xfrm>
          <a:prstGeom prst="rect">
            <a:avLst/>
          </a:prstGeom>
        </p:spPr>
      </p:pic>
    </p:spTree>
    <p:custDataLst>
      <p:tags r:id="rId1"/>
    </p:custDataLst>
    <p:extLst>
      <p:ext uri="{BB962C8B-B14F-4D97-AF65-F5344CB8AC3E}">
        <p14:creationId xmlns:p14="http://schemas.microsoft.com/office/powerpoint/2010/main" val="3929486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a:extLst>
              <a:ext uri="{FF2B5EF4-FFF2-40B4-BE49-F238E27FC236}">
                <a16:creationId xmlns:a16="http://schemas.microsoft.com/office/drawing/2014/main" id="{2DD1ADCA-E824-408D-BBFF-A2A0776635E5}"/>
              </a:ext>
            </a:extLst>
          </p:cNvPr>
          <p:cNvSpPr txBox="1"/>
          <p:nvPr/>
        </p:nvSpPr>
        <p:spPr>
          <a:xfrm>
            <a:off x="2526635" y="850481"/>
            <a:ext cx="9064543" cy="707886"/>
          </a:xfrm>
          <a:prstGeom prst="rect">
            <a:avLst/>
          </a:prstGeom>
          <a:noFill/>
        </p:spPr>
        <p:txBody>
          <a:bodyPr wrap="square" rtlCol="0">
            <a:spAutoFit/>
          </a:bodyPr>
          <a:lstStyle>
            <a:defPPr>
              <a:defRPr lang="en-US"/>
            </a:defPPr>
            <a:lvl1pPr>
              <a:defRPr sz="4000">
                <a:solidFill>
                  <a:srgbClr val="FFCA00"/>
                </a:solidFill>
                <a:latin typeface="Proxima Nova Lt" panose="02000506030000020004" pitchFamily="2" charset="0"/>
              </a:defRPr>
            </a:lvl1pPr>
          </a:lstStyle>
          <a:p>
            <a:pPr lvl="0">
              <a:defRPr/>
            </a:pPr>
            <a:r>
              <a:rPr lang="en-US" dirty="0">
                <a:solidFill>
                  <a:schemeClr val="tx1"/>
                </a:solidFill>
                <a:latin typeface="+mj-lt"/>
                <a:cs typeface="Arial" panose="020B0604020202020204" pitchFamily="34" charset="0"/>
              </a:rPr>
              <a:t>Ensure higher accuracy</a:t>
            </a:r>
          </a:p>
        </p:txBody>
      </p:sp>
      <p:sp>
        <p:nvSpPr>
          <p:cNvPr id="14" name="TextBox 13">
            <a:extLst>
              <a:ext uri="{FF2B5EF4-FFF2-40B4-BE49-F238E27FC236}">
                <a16:creationId xmlns:a16="http://schemas.microsoft.com/office/drawing/2014/main" id="{F08EEF5C-7132-4DF0-9CFC-024694B3E52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pic>
        <p:nvPicPr>
          <p:cNvPr id="17" name="Picture 16">
            <a:extLst>
              <a:ext uri="{FF2B5EF4-FFF2-40B4-BE49-F238E27FC236}">
                <a16:creationId xmlns:a16="http://schemas.microsoft.com/office/drawing/2014/main" id="{E71312DF-1A38-43B9-8A22-F88DD5FD8E2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22222" y1="48571" x2="22222" y2="48571"/>
                        <a14:foregroundMark x1="49074" y1="42857" x2="49074" y2="42857"/>
                        <a14:foregroundMark x1="62037" y1="51429" x2="62037" y2="51429"/>
                      </a14:backgroundRemoval>
                    </a14:imgEffect>
                  </a14:imgLayer>
                </a14:imgProps>
              </a:ext>
            </a:extLst>
          </a:blip>
          <a:stretch>
            <a:fillRect/>
          </a:stretch>
        </p:blipFill>
        <p:spPr>
          <a:xfrm>
            <a:off x="133991" y="6348472"/>
            <a:ext cx="1455976" cy="471844"/>
          </a:xfrm>
          <a:prstGeom prst="rect">
            <a:avLst/>
          </a:prstGeom>
        </p:spPr>
      </p:pic>
      <p:sp>
        <p:nvSpPr>
          <p:cNvPr id="4" name="Teardrop 3">
            <a:extLst>
              <a:ext uri="{FF2B5EF4-FFF2-40B4-BE49-F238E27FC236}">
                <a16:creationId xmlns:a16="http://schemas.microsoft.com/office/drawing/2014/main" id="{19B5BFB2-BAF3-4B84-B693-D61902E21BE7}"/>
              </a:ext>
            </a:extLst>
          </p:cNvPr>
          <p:cNvSpPr/>
          <p:nvPr/>
        </p:nvSpPr>
        <p:spPr>
          <a:xfrm rot="16200000">
            <a:off x="-1" y="-27710"/>
            <a:ext cx="2216727" cy="2216727"/>
          </a:xfrm>
          <a:prstGeom prst="teardrop">
            <a:avLst/>
          </a:prstGeom>
          <a:solidFill>
            <a:schemeClr val="bg2"/>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lIns="0" tIns="0" rIns="0" rtlCol="0" anchor="ctr"/>
          <a:lstStyle/>
          <a:p>
            <a:pPr algn="ctr"/>
            <a:r>
              <a:rPr lang="en-US" sz="6600" b="1" dirty="0">
                <a:latin typeface="Proxima Nova Lt" panose="020B0604020202020204" charset="0"/>
              </a:rPr>
              <a:t>8</a:t>
            </a:r>
          </a:p>
        </p:txBody>
      </p:sp>
      <p:sp>
        <p:nvSpPr>
          <p:cNvPr id="8" name="Rectangle 7">
            <a:extLst>
              <a:ext uri="{FF2B5EF4-FFF2-40B4-BE49-F238E27FC236}">
                <a16:creationId xmlns:a16="http://schemas.microsoft.com/office/drawing/2014/main" id="{422BACD1-D49B-414A-84C1-1C5D49DF57C0}"/>
              </a:ext>
            </a:extLst>
          </p:cNvPr>
          <p:cNvSpPr/>
          <p:nvPr/>
        </p:nvSpPr>
        <p:spPr>
          <a:xfrm>
            <a:off x="1132425" y="2710765"/>
            <a:ext cx="6026907" cy="2828082"/>
          </a:xfrm>
          <a:prstGeom prst="rect">
            <a:avLst/>
          </a:prstGeom>
        </p:spPr>
        <p:txBody>
          <a:bodyPr wrap="square">
            <a:spAutoFit/>
          </a:bodyPr>
          <a:lstStyle/>
          <a:p>
            <a:pPr marL="342900" indent="-342900" algn="just">
              <a:lnSpc>
                <a:spcPct val="120000"/>
              </a:lnSpc>
              <a:spcAft>
                <a:spcPts val="1800"/>
              </a:spcAft>
              <a:buClr>
                <a:schemeClr val="bg2"/>
              </a:buClr>
              <a:buSzPct val="120000"/>
              <a:buFont typeface="Arial" panose="020B0604020202020204" pitchFamily="34" charset="0"/>
              <a:buChar char="•"/>
            </a:pPr>
            <a:r>
              <a:rPr lang="en-US" sz="2000" dirty="0"/>
              <a:t>Zero frequently or be confident in your last zero </a:t>
            </a:r>
          </a:p>
          <a:p>
            <a:pPr marL="342900" indent="-342900" algn="just">
              <a:lnSpc>
                <a:spcPct val="120000"/>
              </a:lnSpc>
              <a:spcAft>
                <a:spcPts val="1800"/>
              </a:spcAft>
              <a:buClr>
                <a:schemeClr val="bg2"/>
              </a:buClr>
              <a:buSzPct val="120000"/>
              <a:buFont typeface="Arial" panose="020B0604020202020204" pitchFamily="34" charset="0"/>
              <a:buChar char="•"/>
            </a:pPr>
            <a:r>
              <a:rPr lang="en-US" sz="2000" dirty="0"/>
              <a:t>Compensate for temperature, humidity, pressure </a:t>
            </a:r>
          </a:p>
          <a:p>
            <a:pPr marL="342900" indent="-342900" algn="just">
              <a:lnSpc>
                <a:spcPct val="120000"/>
              </a:lnSpc>
              <a:spcAft>
                <a:spcPts val="1800"/>
              </a:spcAft>
              <a:buClr>
                <a:schemeClr val="bg2"/>
              </a:buClr>
              <a:buSzPct val="120000"/>
              <a:buFont typeface="Arial" panose="020B0604020202020204" pitchFamily="34" charset="0"/>
              <a:buChar char="•"/>
            </a:pPr>
            <a:r>
              <a:rPr lang="en-US" sz="2000" dirty="0"/>
              <a:t>Go for 17025 accredited calibration</a:t>
            </a:r>
          </a:p>
          <a:p>
            <a:pPr marL="342900" indent="-342900" algn="just">
              <a:lnSpc>
                <a:spcPct val="120000"/>
              </a:lnSpc>
              <a:spcAft>
                <a:spcPts val="1800"/>
              </a:spcAft>
              <a:buClr>
                <a:schemeClr val="bg2"/>
              </a:buClr>
              <a:buSzPct val="120000"/>
              <a:buFont typeface="Arial" panose="020B0604020202020204" pitchFamily="34" charset="0"/>
              <a:buChar char="•"/>
            </a:pPr>
            <a:r>
              <a:rPr lang="en-US" sz="2000" dirty="0"/>
              <a:t>Allow sensors to fully warm for full accuracy</a:t>
            </a:r>
          </a:p>
          <a:p>
            <a:pPr marL="342900" indent="-342900" algn="just">
              <a:lnSpc>
                <a:spcPct val="120000"/>
              </a:lnSpc>
              <a:spcAft>
                <a:spcPts val="3000"/>
              </a:spcAft>
              <a:buClr>
                <a:schemeClr val="bg2"/>
              </a:buClr>
              <a:buSzPct val="120000"/>
              <a:buFont typeface="Arial" panose="020B0604020202020204" pitchFamily="34" charset="0"/>
              <a:buChar char="•"/>
            </a:pPr>
            <a:endParaRPr lang="en-US" sz="2000" dirty="0"/>
          </a:p>
        </p:txBody>
      </p:sp>
      <p:sp>
        <p:nvSpPr>
          <p:cNvPr id="9" name="Rectangle 8">
            <a:extLst>
              <a:ext uri="{FF2B5EF4-FFF2-40B4-BE49-F238E27FC236}">
                <a16:creationId xmlns:a16="http://schemas.microsoft.com/office/drawing/2014/main" id="{4F498A52-925E-D346-B052-A9A3BA412286}"/>
              </a:ext>
            </a:extLst>
          </p:cNvPr>
          <p:cNvSpPr/>
          <p:nvPr/>
        </p:nvSpPr>
        <p:spPr>
          <a:xfrm>
            <a:off x="2526635" y="1510240"/>
            <a:ext cx="6273341" cy="461665"/>
          </a:xfrm>
          <a:prstGeom prst="rect">
            <a:avLst/>
          </a:prstGeom>
        </p:spPr>
        <p:txBody>
          <a:bodyPr wrap="square">
            <a:spAutoFit/>
          </a:bodyPr>
          <a:lstStyle/>
          <a:p>
            <a:r>
              <a:rPr lang="en-US" sz="2400" dirty="0"/>
              <a:t>And better results</a:t>
            </a:r>
          </a:p>
        </p:txBody>
      </p:sp>
      <p:pic>
        <p:nvPicPr>
          <p:cNvPr id="5" name="Picture 4" descr="A close up of a black device with a screen&#10;&#10;Description automatically generated">
            <a:extLst>
              <a:ext uri="{FF2B5EF4-FFF2-40B4-BE49-F238E27FC236}">
                <a16:creationId xmlns:a16="http://schemas.microsoft.com/office/drawing/2014/main" id="{14BD5C18-55EE-F447-823D-D45325AEDB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59332" y="1771881"/>
            <a:ext cx="6692900" cy="4457700"/>
          </a:xfrm>
          <a:prstGeom prst="rect">
            <a:avLst/>
          </a:prstGeom>
        </p:spPr>
      </p:pic>
    </p:spTree>
    <p:custDataLst>
      <p:tags r:id="rId1"/>
    </p:custDataLst>
    <p:extLst>
      <p:ext uri="{BB962C8B-B14F-4D97-AF65-F5344CB8AC3E}">
        <p14:creationId xmlns:p14="http://schemas.microsoft.com/office/powerpoint/2010/main" val="4154348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2E02BB-68B8-5740-9A62-22FE38FBC087}"/>
              </a:ext>
            </a:extLst>
          </p:cNvPr>
          <p:cNvPicPr>
            <a:picLocks noChangeAspect="1"/>
          </p:cNvPicPr>
          <p:nvPr/>
        </p:nvPicPr>
        <p:blipFill>
          <a:blip r:embed="rId4"/>
          <a:stretch>
            <a:fillRect/>
          </a:stretch>
        </p:blipFill>
        <p:spPr>
          <a:xfrm>
            <a:off x="7576597" y="2772868"/>
            <a:ext cx="3507041" cy="2374647"/>
          </a:xfrm>
          <a:prstGeom prst="rect">
            <a:avLst/>
          </a:prstGeom>
        </p:spPr>
      </p:pic>
      <p:sp>
        <p:nvSpPr>
          <p:cNvPr id="69" name="TextBox 68">
            <a:extLst>
              <a:ext uri="{FF2B5EF4-FFF2-40B4-BE49-F238E27FC236}">
                <a16:creationId xmlns:a16="http://schemas.microsoft.com/office/drawing/2014/main" id="{2DD1ADCA-E824-408D-BBFF-A2A0776635E5}"/>
              </a:ext>
            </a:extLst>
          </p:cNvPr>
          <p:cNvSpPr txBox="1"/>
          <p:nvPr/>
        </p:nvSpPr>
        <p:spPr>
          <a:xfrm>
            <a:off x="2526635" y="850481"/>
            <a:ext cx="9064543" cy="707886"/>
          </a:xfrm>
          <a:prstGeom prst="rect">
            <a:avLst/>
          </a:prstGeom>
          <a:noFill/>
        </p:spPr>
        <p:txBody>
          <a:bodyPr wrap="square" rtlCol="0">
            <a:spAutoFit/>
          </a:bodyPr>
          <a:lstStyle>
            <a:defPPr>
              <a:defRPr lang="en-US"/>
            </a:defPPr>
            <a:lvl1pPr>
              <a:defRPr sz="4000">
                <a:solidFill>
                  <a:srgbClr val="FFCA00"/>
                </a:solidFill>
                <a:latin typeface="Proxima Nova Lt" panose="02000506030000020004" pitchFamily="2" charset="0"/>
              </a:defRPr>
            </a:lvl1pPr>
          </a:lstStyle>
          <a:p>
            <a:pPr lvl="0">
              <a:defRPr/>
            </a:pPr>
            <a:r>
              <a:rPr lang="en-US" dirty="0">
                <a:solidFill>
                  <a:schemeClr val="tx1"/>
                </a:solidFill>
                <a:latin typeface="+mj-lt"/>
                <a:cs typeface="Arial" panose="020B0604020202020204" pitchFamily="34" charset="0"/>
              </a:rPr>
              <a:t>Document electronically</a:t>
            </a:r>
          </a:p>
        </p:txBody>
      </p:sp>
      <p:sp>
        <p:nvSpPr>
          <p:cNvPr id="14" name="TextBox 13">
            <a:extLst>
              <a:ext uri="{FF2B5EF4-FFF2-40B4-BE49-F238E27FC236}">
                <a16:creationId xmlns:a16="http://schemas.microsoft.com/office/drawing/2014/main" id="{F08EEF5C-7132-4DF0-9CFC-024694B3E52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pic>
        <p:nvPicPr>
          <p:cNvPr id="17" name="Picture 16">
            <a:extLst>
              <a:ext uri="{FF2B5EF4-FFF2-40B4-BE49-F238E27FC236}">
                <a16:creationId xmlns:a16="http://schemas.microsoft.com/office/drawing/2014/main" id="{E71312DF-1A38-43B9-8A22-F88DD5FD8E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22222" y1="48571" x2="22222" y2="48571"/>
                        <a14:foregroundMark x1="49074" y1="42857" x2="49074" y2="42857"/>
                        <a14:foregroundMark x1="62037" y1="51429" x2="62037" y2="51429"/>
                      </a14:backgroundRemoval>
                    </a14:imgEffect>
                  </a14:imgLayer>
                </a14:imgProps>
              </a:ext>
            </a:extLst>
          </a:blip>
          <a:stretch>
            <a:fillRect/>
          </a:stretch>
        </p:blipFill>
        <p:spPr>
          <a:xfrm>
            <a:off x="133991" y="6348472"/>
            <a:ext cx="1455976" cy="471844"/>
          </a:xfrm>
          <a:prstGeom prst="rect">
            <a:avLst/>
          </a:prstGeom>
        </p:spPr>
      </p:pic>
      <p:sp>
        <p:nvSpPr>
          <p:cNvPr id="4" name="Teardrop 3">
            <a:extLst>
              <a:ext uri="{FF2B5EF4-FFF2-40B4-BE49-F238E27FC236}">
                <a16:creationId xmlns:a16="http://schemas.microsoft.com/office/drawing/2014/main" id="{19B5BFB2-BAF3-4B84-B693-D61902E21BE7}"/>
              </a:ext>
            </a:extLst>
          </p:cNvPr>
          <p:cNvSpPr/>
          <p:nvPr/>
        </p:nvSpPr>
        <p:spPr>
          <a:xfrm rot="16200000">
            <a:off x="-1" y="-27710"/>
            <a:ext cx="2216727" cy="2216727"/>
          </a:xfrm>
          <a:prstGeom prst="teardrop">
            <a:avLst/>
          </a:prstGeom>
          <a:solidFill>
            <a:schemeClr val="bg2"/>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lIns="0" tIns="0" rIns="0" rtlCol="0" anchor="ctr"/>
          <a:lstStyle/>
          <a:p>
            <a:pPr algn="ctr"/>
            <a:r>
              <a:rPr lang="en-US" sz="6600" b="1" dirty="0">
                <a:latin typeface="Proxima Nova Lt" panose="020B0604020202020204" charset="0"/>
              </a:rPr>
              <a:t>9</a:t>
            </a:r>
          </a:p>
        </p:txBody>
      </p:sp>
      <p:sp>
        <p:nvSpPr>
          <p:cNvPr id="8" name="Rectangle 7">
            <a:extLst>
              <a:ext uri="{FF2B5EF4-FFF2-40B4-BE49-F238E27FC236}">
                <a16:creationId xmlns:a16="http://schemas.microsoft.com/office/drawing/2014/main" id="{422BACD1-D49B-414A-84C1-1C5D49DF57C0}"/>
              </a:ext>
            </a:extLst>
          </p:cNvPr>
          <p:cNvSpPr/>
          <p:nvPr/>
        </p:nvSpPr>
        <p:spPr>
          <a:xfrm>
            <a:off x="1108362" y="2378709"/>
            <a:ext cx="9401059" cy="3911776"/>
          </a:xfrm>
          <a:prstGeom prst="rect">
            <a:avLst/>
          </a:prstGeom>
        </p:spPr>
        <p:txBody>
          <a:bodyPr wrap="square">
            <a:spAutoFit/>
          </a:bodyPr>
          <a:lstStyle/>
          <a:p>
            <a:pPr marL="342900" indent="-342900" algn="just">
              <a:lnSpc>
                <a:spcPct val="120000"/>
              </a:lnSpc>
              <a:spcAft>
                <a:spcPts val="600"/>
              </a:spcAft>
              <a:buClr>
                <a:schemeClr val="bg2"/>
              </a:buClr>
              <a:buSzPct val="120000"/>
              <a:buFont typeface="Arial" panose="020B0604020202020204" pitchFamily="34" charset="0"/>
              <a:buChar char="•"/>
            </a:pPr>
            <a:r>
              <a:rPr lang="en-US" b="1" dirty="0"/>
              <a:t>Avoid common issues associated with documenting on paper</a:t>
            </a:r>
          </a:p>
          <a:p>
            <a:pPr marL="342900" indent="-342900" algn="just">
              <a:lnSpc>
                <a:spcPct val="120000"/>
              </a:lnSpc>
              <a:spcAft>
                <a:spcPts val="600"/>
              </a:spcAft>
              <a:buClr>
                <a:schemeClr val="bg2"/>
              </a:buClr>
              <a:buSzPct val="120000"/>
              <a:buFont typeface="Arial" panose="020B0604020202020204" pitchFamily="34" charset="0"/>
              <a:buChar char="•"/>
            </a:pPr>
            <a:endParaRPr lang="en-US" dirty="0"/>
          </a:p>
          <a:p>
            <a:pPr marL="342900" indent="-342900" algn="just">
              <a:lnSpc>
                <a:spcPct val="120000"/>
              </a:lnSpc>
              <a:spcAft>
                <a:spcPts val="600"/>
              </a:spcAft>
              <a:buClr>
                <a:schemeClr val="bg2"/>
              </a:buClr>
              <a:buSzPct val="120000"/>
              <a:buFont typeface="Arial" panose="020B0604020202020204" pitchFamily="34" charset="0"/>
              <a:buChar char="•"/>
            </a:pPr>
            <a:endParaRPr lang="en-US" dirty="0"/>
          </a:p>
          <a:p>
            <a:pPr marL="342900" indent="-342900" algn="just">
              <a:lnSpc>
                <a:spcPct val="120000"/>
              </a:lnSpc>
              <a:spcAft>
                <a:spcPts val="600"/>
              </a:spcAft>
              <a:buClr>
                <a:schemeClr val="bg2"/>
              </a:buClr>
              <a:buSzPct val="120000"/>
              <a:buFont typeface="Arial" panose="020B0604020202020204" pitchFamily="34" charset="0"/>
              <a:buChar char="•"/>
            </a:pPr>
            <a:endParaRPr lang="en-US" dirty="0"/>
          </a:p>
          <a:p>
            <a:pPr marL="342900" indent="-342900" algn="just">
              <a:lnSpc>
                <a:spcPct val="120000"/>
              </a:lnSpc>
              <a:spcAft>
                <a:spcPts val="600"/>
              </a:spcAft>
              <a:buClr>
                <a:schemeClr val="bg2"/>
              </a:buClr>
              <a:buSzPct val="120000"/>
              <a:buFont typeface="Arial" panose="020B0604020202020204" pitchFamily="34" charset="0"/>
              <a:buChar char="•"/>
            </a:pPr>
            <a:endParaRPr lang="en-US" sz="800" b="1" dirty="0"/>
          </a:p>
          <a:p>
            <a:pPr marL="342900" indent="-342900" algn="just">
              <a:lnSpc>
                <a:spcPct val="120000"/>
              </a:lnSpc>
              <a:spcAft>
                <a:spcPts val="600"/>
              </a:spcAft>
              <a:buClr>
                <a:schemeClr val="bg2"/>
              </a:buClr>
              <a:buSzPct val="120000"/>
              <a:buFont typeface="Arial" panose="020B0604020202020204" pitchFamily="34" charset="0"/>
              <a:buChar char="•"/>
            </a:pPr>
            <a:r>
              <a:rPr lang="en-US" b="1" dirty="0"/>
              <a:t>Archive results in CMMS</a:t>
            </a:r>
          </a:p>
          <a:p>
            <a:pPr marL="800100" lvl="1" indent="-342900" algn="just">
              <a:lnSpc>
                <a:spcPct val="120000"/>
              </a:lnSpc>
              <a:spcAft>
                <a:spcPts val="600"/>
              </a:spcAft>
              <a:buClr>
                <a:schemeClr val="bg2"/>
              </a:buClr>
              <a:buSzPct val="120000"/>
              <a:buFont typeface="Arial" panose="020B0604020202020204" pitchFamily="34" charset="0"/>
              <a:buChar char="•"/>
            </a:pPr>
            <a:r>
              <a:rPr lang="en-US" dirty="0"/>
              <a:t>Traceability in case of audits</a:t>
            </a:r>
          </a:p>
          <a:p>
            <a:pPr marL="800100" lvl="1" indent="-342900" algn="just">
              <a:lnSpc>
                <a:spcPct val="120000"/>
              </a:lnSpc>
              <a:spcAft>
                <a:spcPts val="600"/>
              </a:spcAft>
              <a:buClr>
                <a:schemeClr val="bg2"/>
              </a:buClr>
              <a:buSzPct val="120000"/>
              <a:buFont typeface="Arial" panose="020B0604020202020204" pitchFamily="34" charset="0"/>
              <a:buChar char="•"/>
            </a:pPr>
            <a:r>
              <a:rPr lang="en-US" dirty="0"/>
              <a:t>Trend analysis for accurate predictive maintenance</a:t>
            </a:r>
          </a:p>
          <a:p>
            <a:pPr marL="1257300" lvl="2" indent="-342900" algn="just">
              <a:lnSpc>
                <a:spcPct val="120000"/>
              </a:lnSpc>
              <a:spcAft>
                <a:spcPts val="600"/>
              </a:spcAft>
              <a:buClr>
                <a:schemeClr val="bg2"/>
              </a:buClr>
              <a:buSzPct val="120000"/>
              <a:buFont typeface="Arial" panose="020B0604020202020204" pitchFamily="34" charset="0"/>
              <a:buChar char="•"/>
            </a:pPr>
            <a:r>
              <a:rPr lang="en-US" dirty="0"/>
              <a:t>Valuable cost and time savings</a:t>
            </a:r>
          </a:p>
          <a:p>
            <a:pPr marL="1257300" lvl="2" indent="-342900" algn="just">
              <a:lnSpc>
                <a:spcPct val="120000"/>
              </a:lnSpc>
              <a:spcAft>
                <a:spcPts val="600"/>
              </a:spcAft>
              <a:buClr>
                <a:schemeClr val="bg2"/>
              </a:buClr>
              <a:buSzPct val="120000"/>
              <a:buFont typeface="Arial" panose="020B0604020202020204" pitchFamily="34" charset="0"/>
              <a:buChar char="•"/>
            </a:pPr>
            <a:r>
              <a:rPr lang="en-US" dirty="0"/>
              <a:t>Increases uptime for device</a:t>
            </a:r>
          </a:p>
        </p:txBody>
      </p:sp>
      <p:sp>
        <p:nvSpPr>
          <p:cNvPr id="9" name="Rectangle 8">
            <a:extLst>
              <a:ext uri="{FF2B5EF4-FFF2-40B4-BE49-F238E27FC236}">
                <a16:creationId xmlns:a16="http://schemas.microsoft.com/office/drawing/2014/main" id="{4F498A52-925E-D346-B052-A9A3BA412286}"/>
              </a:ext>
            </a:extLst>
          </p:cNvPr>
          <p:cNvSpPr/>
          <p:nvPr/>
        </p:nvSpPr>
        <p:spPr>
          <a:xfrm>
            <a:off x="2550698" y="1486177"/>
            <a:ext cx="6273341" cy="461665"/>
          </a:xfrm>
          <a:prstGeom prst="rect">
            <a:avLst/>
          </a:prstGeom>
        </p:spPr>
        <p:txBody>
          <a:bodyPr wrap="square">
            <a:spAutoFit/>
          </a:bodyPr>
          <a:lstStyle/>
          <a:p>
            <a:r>
              <a:rPr lang="en-US" sz="2400" dirty="0"/>
              <a:t>Use workflow automation</a:t>
            </a:r>
          </a:p>
        </p:txBody>
      </p:sp>
      <p:sp>
        <p:nvSpPr>
          <p:cNvPr id="6" name="Rectangle 5">
            <a:extLst>
              <a:ext uri="{FF2B5EF4-FFF2-40B4-BE49-F238E27FC236}">
                <a16:creationId xmlns:a16="http://schemas.microsoft.com/office/drawing/2014/main" id="{0B024829-9B0E-884D-AAD9-7B3CFF6EE505}"/>
              </a:ext>
            </a:extLst>
          </p:cNvPr>
          <p:cNvSpPr/>
          <p:nvPr/>
        </p:nvSpPr>
        <p:spPr>
          <a:xfrm>
            <a:off x="1108362" y="2786792"/>
            <a:ext cx="6096000" cy="1578733"/>
          </a:xfrm>
          <a:prstGeom prst="rect">
            <a:avLst/>
          </a:prstGeom>
        </p:spPr>
        <p:txBody>
          <a:bodyPr numCol="2">
            <a:noAutofit/>
          </a:bodyPr>
          <a:lstStyle/>
          <a:p>
            <a:pPr marL="800100" lvl="1" indent="-342900" algn="just">
              <a:lnSpc>
                <a:spcPct val="120000"/>
              </a:lnSpc>
              <a:spcAft>
                <a:spcPts val="600"/>
              </a:spcAft>
              <a:buClr>
                <a:schemeClr val="bg2"/>
              </a:buClr>
              <a:buSzPct val="120000"/>
              <a:buFont typeface="Arial" panose="020B0604020202020204" pitchFamily="34" charset="0"/>
              <a:buChar char="•"/>
            </a:pPr>
            <a:r>
              <a:rPr lang="en-US" dirty="0"/>
              <a:t>Misplaced records</a:t>
            </a:r>
          </a:p>
          <a:p>
            <a:pPr marL="800100" lvl="1" indent="-342900" algn="just">
              <a:lnSpc>
                <a:spcPct val="120000"/>
              </a:lnSpc>
              <a:spcAft>
                <a:spcPts val="600"/>
              </a:spcAft>
              <a:buClr>
                <a:schemeClr val="bg2"/>
              </a:buClr>
              <a:buSzPct val="120000"/>
              <a:buFont typeface="Arial" panose="020B0604020202020204" pitchFamily="34" charset="0"/>
              <a:buChar char="•"/>
            </a:pPr>
            <a:r>
              <a:rPr lang="en-US" dirty="0"/>
              <a:t>Legibility</a:t>
            </a:r>
          </a:p>
          <a:p>
            <a:pPr marL="800100" lvl="1" indent="-342900" algn="just">
              <a:lnSpc>
                <a:spcPct val="120000"/>
              </a:lnSpc>
              <a:spcAft>
                <a:spcPts val="600"/>
              </a:spcAft>
              <a:buClr>
                <a:schemeClr val="bg2"/>
              </a:buClr>
              <a:buSzPct val="120000"/>
              <a:buFont typeface="Arial" panose="020B0604020202020204" pitchFamily="34" charset="0"/>
              <a:buChar char="•"/>
            </a:pPr>
            <a:r>
              <a:rPr lang="en-US" dirty="0"/>
              <a:t>Skipped steps</a:t>
            </a:r>
          </a:p>
          <a:p>
            <a:pPr marL="800100" lvl="1" indent="-342900" algn="just">
              <a:lnSpc>
                <a:spcPct val="120000"/>
              </a:lnSpc>
              <a:spcAft>
                <a:spcPts val="600"/>
              </a:spcAft>
              <a:buClr>
                <a:schemeClr val="bg2"/>
              </a:buClr>
              <a:buSzPct val="120000"/>
              <a:buFont typeface="Arial" panose="020B0604020202020204" pitchFamily="34" charset="0"/>
              <a:buChar char="•"/>
            </a:pPr>
            <a:r>
              <a:rPr lang="en-US" dirty="0"/>
              <a:t>Accidental errors</a:t>
            </a:r>
          </a:p>
          <a:p>
            <a:pPr marL="800100" lvl="1" indent="-342900" algn="just">
              <a:lnSpc>
                <a:spcPct val="120000"/>
              </a:lnSpc>
              <a:spcAft>
                <a:spcPts val="600"/>
              </a:spcAft>
              <a:buClr>
                <a:schemeClr val="bg2"/>
              </a:buClr>
              <a:buSzPct val="120000"/>
              <a:buFont typeface="Arial" panose="020B0604020202020204" pitchFamily="34" charset="0"/>
              <a:buChar char="•"/>
            </a:pPr>
            <a:r>
              <a:rPr lang="en-US" dirty="0"/>
              <a:t>Filing</a:t>
            </a:r>
          </a:p>
          <a:p>
            <a:pPr marL="800100" lvl="1" indent="-342900" algn="just">
              <a:lnSpc>
                <a:spcPct val="120000"/>
              </a:lnSpc>
              <a:spcAft>
                <a:spcPts val="600"/>
              </a:spcAft>
              <a:buClr>
                <a:schemeClr val="bg2"/>
              </a:buClr>
              <a:buSzPct val="120000"/>
              <a:buFont typeface="Arial" panose="020B0604020202020204" pitchFamily="34" charset="0"/>
              <a:buChar char="•"/>
            </a:pPr>
            <a:r>
              <a:rPr lang="en-US" dirty="0"/>
              <a:t>Time consuming</a:t>
            </a:r>
          </a:p>
        </p:txBody>
      </p:sp>
    </p:spTree>
    <p:custDataLst>
      <p:tags r:id="rId1"/>
    </p:custDataLst>
    <p:extLst>
      <p:ext uri="{BB962C8B-B14F-4D97-AF65-F5344CB8AC3E}">
        <p14:creationId xmlns:p14="http://schemas.microsoft.com/office/powerpoint/2010/main" val="18183788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235C31A-05D4-F54E-866C-26F5164F24C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508138" y="2189018"/>
            <a:ext cx="10671481" cy="3688000"/>
          </a:xfrm>
          <a:prstGeom prst="rect">
            <a:avLst/>
          </a:prstGeom>
        </p:spPr>
      </p:pic>
      <p:sp>
        <p:nvSpPr>
          <p:cNvPr id="12" name="Rectangle 11">
            <a:extLst>
              <a:ext uri="{FF2B5EF4-FFF2-40B4-BE49-F238E27FC236}">
                <a16:creationId xmlns:a16="http://schemas.microsoft.com/office/drawing/2014/main" id="{84CBC888-8FF6-5D46-97F6-B4298E433FF2}"/>
              </a:ext>
            </a:extLst>
          </p:cNvPr>
          <p:cNvSpPr/>
          <p:nvPr/>
        </p:nvSpPr>
        <p:spPr>
          <a:xfrm rot="10800000">
            <a:off x="0" y="1723626"/>
            <a:ext cx="12189841" cy="4297770"/>
          </a:xfrm>
          <a:prstGeom prst="rect">
            <a:avLst/>
          </a:prstGeom>
          <a:gradFill flip="none" rotWithShape="1">
            <a:gsLst>
              <a:gs pos="44000">
                <a:schemeClr val="bg1"/>
              </a:gs>
              <a:gs pos="12000">
                <a:schemeClr val="bg1">
                  <a:alpha val="0"/>
                </a:schemeClr>
              </a:gs>
              <a:gs pos="100000">
                <a:schemeClr val="bg1"/>
              </a:gs>
            </a:gsLst>
            <a:lin ang="600000" scaled="0"/>
            <a:tileRect/>
          </a:gra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sp>
        <p:nvSpPr>
          <p:cNvPr id="69" name="TextBox 68">
            <a:extLst>
              <a:ext uri="{FF2B5EF4-FFF2-40B4-BE49-F238E27FC236}">
                <a16:creationId xmlns:a16="http://schemas.microsoft.com/office/drawing/2014/main" id="{2DD1ADCA-E824-408D-BBFF-A2A0776635E5}"/>
              </a:ext>
            </a:extLst>
          </p:cNvPr>
          <p:cNvSpPr txBox="1"/>
          <p:nvPr/>
        </p:nvSpPr>
        <p:spPr>
          <a:xfrm>
            <a:off x="2526635" y="850481"/>
            <a:ext cx="9064543" cy="707886"/>
          </a:xfrm>
          <a:prstGeom prst="rect">
            <a:avLst/>
          </a:prstGeom>
          <a:noFill/>
        </p:spPr>
        <p:txBody>
          <a:bodyPr wrap="square" rtlCol="0">
            <a:spAutoFit/>
          </a:bodyPr>
          <a:lstStyle>
            <a:defPPr>
              <a:defRPr lang="en-US"/>
            </a:defPPr>
            <a:lvl1pPr>
              <a:defRPr sz="4000">
                <a:solidFill>
                  <a:srgbClr val="FFCA00"/>
                </a:solidFill>
                <a:latin typeface="Proxima Nova Lt" panose="02000506030000020004" pitchFamily="2" charset="0"/>
              </a:defRPr>
            </a:lvl1pPr>
          </a:lstStyle>
          <a:p>
            <a:pPr lvl="0">
              <a:defRPr/>
            </a:pPr>
            <a:r>
              <a:rPr lang="en-US" dirty="0">
                <a:solidFill>
                  <a:schemeClr val="tx1"/>
                </a:solidFill>
                <a:latin typeface="+mj-lt"/>
                <a:cs typeface="Arial" panose="020B0604020202020204" pitchFamily="34" charset="0"/>
              </a:rPr>
              <a:t>Use safety measures during test</a:t>
            </a:r>
          </a:p>
        </p:txBody>
      </p:sp>
      <p:sp>
        <p:nvSpPr>
          <p:cNvPr id="14" name="TextBox 13">
            <a:extLst>
              <a:ext uri="{FF2B5EF4-FFF2-40B4-BE49-F238E27FC236}">
                <a16:creationId xmlns:a16="http://schemas.microsoft.com/office/drawing/2014/main" id="{F08EEF5C-7132-4DF0-9CFC-024694B3E52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pic>
        <p:nvPicPr>
          <p:cNvPr id="17" name="Picture 16">
            <a:extLst>
              <a:ext uri="{FF2B5EF4-FFF2-40B4-BE49-F238E27FC236}">
                <a16:creationId xmlns:a16="http://schemas.microsoft.com/office/drawing/2014/main" id="{E71312DF-1A38-43B9-8A22-F88DD5FD8E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22222" y1="48571" x2="22222" y2="48571"/>
                        <a14:foregroundMark x1="49074" y1="42857" x2="49074" y2="42857"/>
                        <a14:foregroundMark x1="62037" y1="51429" x2="62037" y2="51429"/>
                      </a14:backgroundRemoval>
                    </a14:imgEffect>
                  </a14:imgLayer>
                </a14:imgProps>
              </a:ext>
            </a:extLst>
          </a:blip>
          <a:stretch>
            <a:fillRect/>
          </a:stretch>
        </p:blipFill>
        <p:spPr>
          <a:xfrm>
            <a:off x="133991" y="6348472"/>
            <a:ext cx="1455976" cy="471844"/>
          </a:xfrm>
          <a:prstGeom prst="rect">
            <a:avLst/>
          </a:prstGeom>
        </p:spPr>
      </p:pic>
      <p:sp>
        <p:nvSpPr>
          <p:cNvPr id="4" name="Teardrop 3">
            <a:extLst>
              <a:ext uri="{FF2B5EF4-FFF2-40B4-BE49-F238E27FC236}">
                <a16:creationId xmlns:a16="http://schemas.microsoft.com/office/drawing/2014/main" id="{19B5BFB2-BAF3-4B84-B693-D61902E21BE7}"/>
              </a:ext>
            </a:extLst>
          </p:cNvPr>
          <p:cNvSpPr/>
          <p:nvPr/>
        </p:nvSpPr>
        <p:spPr>
          <a:xfrm rot="16200000">
            <a:off x="-1" y="-27710"/>
            <a:ext cx="2216727" cy="2216727"/>
          </a:xfrm>
          <a:prstGeom prst="teardrop">
            <a:avLst/>
          </a:prstGeom>
          <a:solidFill>
            <a:schemeClr val="bg2"/>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lIns="0" tIns="0" rIns="0" rtlCol="0" anchor="ctr"/>
          <a:lstStyle/>
          <a:p>
            <a:pPr algn="ctr"/>
            <a:r>
              <a:rPr lang="en-US" sz="6600" b="1" dirty="0">
                <a:latin typeface="Proxima Nova Lt" panose="020B0604020202020204" charset="0"/>
              </a:rPr>
              <a:t>10</a:t>
            </a:r>
          </a:p>
        </p:txBody>
      </p:sp>
      <p:sp>
        <p:nvSpPr>
          <p:cNvPr id="9" name="Rectangle 8">
            <a:extLst>
              <a:ext uri="{FF2B5EF4-FFF2-40B4-BE49-F238E27FC236}">
                <a16:creationId xmlns:a16="http://schemas.microsoft.com/office/drawing/2014/main" id="{4F498A52-925E-D346-B052-A9A3BA412286}"/>
              </a:ext>
            </a:extLst>
          </p:cNvPr>
          <p:cNvSpPr/>
          <p:nvPr/>
        </p:nvSpPr>
        <p:spPr>
          <a:xfrm>
            <a:off x="2526635" y="1534303"/>
            <a:ext cx="6273341" cy="461665"/>
          </a:xfrm>
          <a:prstGeom prst="rect">
            <a:avLst/>
          </a:prstGeom>
        </p:spPr>
        <p:txBody>
          <a:bodyPr wrap="square">
            <a:spAutoFit/>
          </a:bodyPr>
          <a:lstStyle/>
          <a:p>
            <a:r>
              <a:rPr lang="en-US" sz="2400" dirty="0"/>
              <a:t>To keep the spread of contamination</a:t>
            </a:r>
          </a:p>
        </p:txBody>
      </p:sp>
      <p:sp>
        <p:nvSpPr>
          <p:cNvPr id="2" name="Rectangle 1">
            <a:extLst>
              <a:ext uri="{FF2B5EF4-FFF2-40B4-BE49-F238E27FC236}">
                <a16:creationId xmlns:a16="http://schemas.microsoft.com/office/drawing/2014/main" id="{CB1C13E2-5DAD-9C49-A198-7EAC2E1034CD}"/>
              </a:ext>
            </a:extLst>
          </p:cNvPr>
          <p:cNvSpPr/>
          <p:nvPr/>
        </p:nvSpPr>
        <p:spPr>
          <a:xfrm>
            <a:off x="1790873" y="2436773"/>
            <a:ext cx="5268033" cy="2227918"/>
          </a:xfrm>
          <a:prstGeom prst="rect">
            <a:avLst/>
          </a:prstGeom>
        </p:spPr>
        <p:txBody>
          <a:bodyPr wrap="square">
            <a:spAutoFit/>
          </a:bodyPr>
          <a:lstStyle/>
          <a:p>
            <a:pPr marL="342900" indent="-342900" algn="just">
              <a:lnSpc>
                <a:spcPct val="120000"/>
              </a:lnSpc>
              <a:spcAft>
                <a:spcPts val="1800"/>
              </a:spcAft>
              <a:buClr>
                <a:schemeClr val="bg2"/>
              </a:buClr>
              <a:buSzPct val="120000"/>
              <a:buFont typeface="Arial" panose="020B0604020202020204" pitchFamily="34" charset="0"/>
              <a:buChar char="•"/>
            </a:pPr>
            <a:r>
              <a:rPr lang="en-US" sz="2000" dirty="0"/>
              <a:t>Use anti-bacterial/anti-microbial filters</a:t>
            </a:r>
          </a:p>
          <a:p>
            <a:pPr marL="342900" indent="-342900" algn="just">
              <a:lnSpc>
                <a:spcPct val="120000"/>
              </a:lnSpc>
              <a:spcAft>
                <a:spcPts val="1800"/>
              </a:spcAft>
              <a:buClr>
                <a:schemeClr val="bg2"/>
              </a:buClr>
              <a:buSzPct val="120000"/>
              <a:buFont typeface="Arial" panose="020B0604020202020204" pitchFamily="34" charset="0"/>
              <a:buChar char="•"/>
            </a:pPr>
            <a:r>
              <a:rPr lang="en-US" sz="2000" dirty="0"/>
              <a:t>Protect yourself – use rubber gloves</a:t>
            </a:r>
          </a:p>
          <a:p>
            <a:pPr marL="342900" indent="-342900" algn="just">
              <a:lnSpc>
                <a:spcPct val="120000"/>
              </a:lnSpc>
              <a:spcAft>
                <a:spcPts val="1800"/>
              </a:spcAft>
              <a:buClr>
                <a:schemeClr val="bg2"/>
              </a:buClr>
              <a:buSzPct val="120000"/>
              <a:buFont typeface="Arial" panose="020B0604020202020204" pitchFamily="34" charset="0"/>
              <a:buChar char="•"/>
            </a:pPr>
            <a:r>
              <a:rPr lang="en-US" sz="2000" dirty="0"/>
              <a:t>Carry less, decontaminate less</a:t>
            </a:r>
          </a:p>
          <a:p>
            <a:pPr marL="342900" indent="-342900" algn="just">
              <a:lnSpc>
                <a:spcPct val="120000"/>
              </a:lnSpc>
              <a:spcAft>
                <a:spcPts val="1800"/>
              </a:spcAft>
              <a:buClr>
                <a:schemeClr val="bg2"/>
              </a:buClr>
              <a:buSzPct val="120000"/>
              <a:buFont typeface="Arial" panose="020B0604020202020204" pitchFamily="34" charset="0"/>
              <a:buChar char="•"/>
            </a:pPr>
            <a:r>
              <a:rPr lang="en-US" sz="2000" dirty="0"/>
              <a:t>Use paperless documentation</a:t>
            </a:r>
          </a:p>
        </p:txBody>
      </p:sp>
      <p:sp>
        <p:nvSpPr>
          <p:cNvPr id="13" name="Rectangle 12">
            <a:extLst>
              <a:ext uri="{FF2B5EF4-FFF2-40B4-BE49-F238E27FC236}">
                <a16:creationId xmlns:a16="http://schemas.microsoft.com/office/drawing/2014/main" id="{5121854D-4BFF-A041-8A2A-04ECDBF29AFD}"/>
              </a:ext>
            </a:extLst>
          </p:cNvPr>
          <p:cNvSpPr>
            <a:spLocks/>
          </p:cNvSpPr>
          <p:nvPr/>
        </p:nvSpPr>
        <p:spPr>
          <a:xfrm>
            <a:off x="1108362" y="4869543"/>
            <a:ext cx="6383907" cy="1303741"/>
          </a:xfrm>
          <a:prstGeom prst="rect">
            <a:avLst/>
          </a:prstGeom>
          <a:solidFill>
            <a:schemeClr val="bg2"/>
          </a:solidFill>
          <a:ln>
            <a:noFill/>
          </a:ln>
        </p:spPr>
        <p:txBody>
          <a:bodyPr wrap="none" anchor="ctr" anchorCtr="0">
            <a:noAutofit/>
          </a:bodyPr>
          <a:lstStyle/>
          <a:p>
            <a:pPr algn="ctr">
              <a:lnSpc>
                <a:spcPct val="120000"/>
              </a:lnSpc>
              <a:buClr>
                <a:schemeClr val="bg2"/>
              </a:buClr>
              <a:buSzPct val="120000"/>
            </a:pPr>
            <a:r>
              <a:rPr lang="en-US" sz="2000" dirty="0"/>
              <a:t>For more helpful how-to videos and tips </a:t>
            </a:r>
          </a:p>
          <a:p>
            <a:pPr algn="ctr">
              <a:lnSpc>
                <a:spcPct val="120000"/>
              </a:lnSpc>
              <a:buClr>
                <a:schemeClr val="bg2"/>
              </a:buClr>
              <a:buSzPct val="120000"/>
            </a:pPr>
            <a:r>
              <a:rPr lang="en-US" sz="2000" dirty="0"/>
              <a:t>during the COVID-19 crisis go to</a:t>
            </a:r>
          </a:p>
          <a:p>
            <a:pPr algn="ctr">
              <a:lnSpc>
                <a:spcPct val="120000"/>
              </a:lnSpc>
              <a:buClr>
                <a:schemeClr val="bg2"/>
              </a:buClr>
              <a:buSzPct val="120000"/>
            </a:pPr>
            <a:r>
              <a:rPr lang="en-US" sz="2400" dirty="0" err="1">
                <a:solidFill>
                  <a:schemeClr val="bg1"/>
                </a:solidFill>
              </a:rPr>
              <a:t>flukebiomedical.com</a:t>
            </a:r>
            <a:r>
              <a:rPr lang="en-US" sz="2400" dirty="0">
                <a:solidFill>
                  <a:schemeClr val="bg1"/>
                </a:solidFill>
              </a:rPr>
              <a:t>/application/covid-19</a:t>
            </a:r>
          </a:p>
        </p:txBody>
      </p:sp>
    </p:spTree>
    <p:custDataLst>
      <p:tags r:id="rId1"/>
    </p:custDataLst>
    <p:extLst>
      <p:ext uri="{BB962C8B-B14F-4D97-AF65-F5344CB8AC3E}">
        <p14:creationId xmlns:p14="http://schemas.microsoft.com/office/powerpoint/2010/main" val="2730218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Placeholder 8">
            <a:extLst>
              <a:ext uri="{FF2B5EF4-FFF2-40B4-BE49-F238E27FC236}">
                <a16:creationId xmlns:a16="http://schemas.microsoft.com/office/drawing/2014/main" id="{2447473D-123A-4903-8F8D-CBDAFA2B485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288"/>
          <a:stretch/>
        </p:blipFill>
        <p:spPr>
          <a:xfrm>
            <a:off x="0" y="689528"/>
            <a:ext cx="12192000" cy="2553553"/>
          </a:xfrm>
          <a:custGeom>
            <a:avLst/>
            <a:gdLst>
              <a:gd name="connsiteX0" fmla="*/ 0 w 12192000"/>
              <a:gd name="connsiteY0" fmla="*/ 0 h 4365523"/>
              <a:gd name="connsiteX1" fmla="*/ 12192000 w 12192000"/>
              <a:gd name="connsiteY1" fmla="*/ 0 h 4365523"/>
              <a:gd name="connsiteX2" fmla="*/ 12192000 w 12192000"/>
              <a:gd name="connsiteY2" fmla="*/ 4365523 h 4365523"/>
              <a:gd name="connsiteX3" fmla="*/ 0 w 12192000"/>
              <a:gd name="connsiteY3" fmla="*/ 4365523 h 4365523"/>
            </a:gdLst>
            <a:ahLst/>
            <a:cxnLst>
              <a:cxn ang="0">
                <a:pos x="connsiteX0" y="connsiteY0"/>
              </a:cxn>
              <a:cxn ang="0">
                <a:pos x="connsiteX1" y="connsiteY1"/>
              </a:cxn>
              <a:cxn ang="0">
                <a:pos x="connsiteX2" y="connsiteY2"/>
              </a:cxn>
              <a:cxn ang="0">
                <a:pos x="connsiteX3" y="connsiteY3"/>
              </a:cxn>
            </a:cxnLst>
            <a:rect l="l" t="t" r="r" b="b"/>
            <a:pathLst>
              <a:path w="12192000" h="4365523">
                <a:moveTo>
                  <a:pt x="0" y="0"/>
                </a:moveTo>
                <a:lnTo>
                  <a:pt x="12192000" y="0"/>
                </a:lnTo>
                <a:lnTo>
                  <a:pt x="12192000" y="4365523"/>
                </a:lnTo>
                <a:lnTo>
                  <a:pt x="0" y="4365523"/>
                </a:lnTo>
                <a:close/>
              </a:path>
            </a:pathLst>
          </a:custGeom>
        </p:spPr>
      </p:pic>
      <p:grpSp>
        <p:nvGrpSpPr>
          <p:cNvPr id="18" name="Group 17">
            <a:extLst>
              <a:ext uri="{FF2B5EF4-FFF2-40B4-BE49-F238E27FC236}">
                <a16:creationId xmlns:a16="http://schemas.microsoft.com/office/drawing/2014/main" id="{93A411EA-E475-4A2D-B086-58EA50D44765}"/>
              </a:ext>
            </a:extLst>
          </p:cNvPr>
          <p:cNvGrpSpPr/>
          <p:nvPr/>
        </p:nvGrpSpPr>
        <p:grpSpPr>
          <a:xfrm>
            <a:off x="2564175" y="4299094"/>
            <a:ext cx="2415325" cy="1978703"/>
            <a:chOff x="628764" y="3114286"/>
            <a:chExt cx="2887748" cy="2271170"/>
          </a:xfrm>
        </p:grpSpPr>
        <p:pic>
          <p:nvPicPr>
            <p:cNvPr id="19" name="Picture 18">
              <a:extLst>
                <a:ext uri="{FF2B5EF4-FFF2-40B4-BE49-F238E27FC236}">
                  <a16:creationId xmlns:a16="http://schemas.microsoft.com/office/drawing/2014/main" id="{C37F0C89-61E2-4CA6-8D37-FD045D3456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0759" y="3114286"/>
              <a:ext cx="2703761" cy="1946713"/>
            </a:xfrm>
            <a:prstGeom prst="rect">
              <a:avLst/>
            </a:prstGeom>
          </p:spPr>
        </p:pic>
        <p:sp>
          <p:nvSpPr>
            <p:cNvPr id="20" name="TextBox 19">
              <a:extLst>
                <a:ext uri="{FF2B5EF4-FFF2-40B4-BE49-F238E27FC236}">
                  <a16:creationId xmlns:a16="http://schemas.microsoft.com/office/drawing/2014/main" id="{BD11029F-1627-4289-AA94-50AF79059975}"/>
                </a:ext>
              </a:extLst>
            </p:cNvPr>
            <p:cNvSpPr txBox="1"/>
            <p:nvPr/>
          </p:nvSpPr>
          <p:spPr>
            <a:xfrm>
              <a:off x="628764" y="4954569"/>
              <a:ext cx="2887748" cy="430887"/>
            </a:xfrm>
            <a:prstGeom prst="rect">
              <a:avLst/>
            </a:prstGeom>
            <a:noFill/>
          </p:spPr>
          <p:txBody>
            <a:bodyPr wrap="square" rtlCol="0">
              <a:spAutoFit/>
            </a:bodyPr>
            <a:lstStyle/>
            <a:p>
              <a:pPr algn="ctr"/>
              <a:r>
                <a:rPr lang="en-US" sz="1100" i="1" dirty="0">
                  <a:solidFill>
                    <a:schemeClr val="tx2"/>
                  </a:solidFill>
                  <a:latin typeface="+mj-lt"/>
                </a:rPr>
                <a:t>Advantage Training: a courtesy service from Fluke Biomedical</a:t>
              </a:r>
            </a:p>
          </p:txBody>
        </p:sp>
      </p:grpSp>
      <p:sp>
        <p:nvSpPr>
          <p:cNvPr id="21" name="TextBox 20">
            <a:extLst>
              <a:ext uri="{FF2B5EF4-FFF2-40B4-BE49-F238E27FC236}">
                <a16:creationId xmlns:a16="http://schemas.microsoft.com/office/drawing/2014/main" id="{C7C8E130-6955-43FE-AD5D-1EA58C48ED99}"/>
              </a:ext>
            </a:extLst>
          </p:cNvPr>
          <p:cNvSpPr txBox="1"/>
          <p:nvPr/>
        </p:nvSpPr>
        <p:spPr>
          <a:xfrm>
            <a:off x="4979501" y="4374459"/>
            <a:ext cx="5085711" cy="369332"/>
          </a:xfrm>
          <a:prstGeom prst="rect">
            <a:avLst/>
          </a:prstGeom>
          <a:noFill/>
        </p:spPr>
        <p:txBody>
          <a:bodyPr wrap="square" rtlCol="0">
            <a:spAutoFit/>
          </a:bodyPr>
          <a:lstStyle/>
          <a:p>
            <a:r>
              <a:rPr lang="en-US" b="1" dirty="0">
                <a:latin typeface="+mj-lt"/>
                <a:cs typeface="Arial"/>
              </a:rPr>
              <a:t>Fluke Biomedical Advantage Training Center</a:t>
            </a:r>
          </a:p>
        </p:txBody>
      </p:sp>
      <p:sp>
        <p:nvSpPr>
          <p:cNvPr id="22" name="TextBox 21">
            <a:extLst>
              <a:ext uri="{FF2B5EF4-FFF2-40B4-BE49-F238E27FC236}">
                <a16:creationId xmlns:a16="http://schemas.microsoft.com/office/drawing/2014/main" id="{8F556E6D-4C9D-4112-9DF0-EE57E7474735}"/>
              </a:ext>
            </a:extLst>
          </p:cNvPr>
          <p:cNvSpPr txBox="1"/>
          <p:nvPr/>
        </p:nvSpPr>
        <p:spPr>
          <a:xfrm>
            <a:off x="4979501" y="4966049"/>
            <a:ext cx="3113302" cy="1401346"/>
          </a:xfrm>
          <a:prstGeom prst="rect">
            <a:avLst/>
          </a:prstGeom>
          <a:noFill/>
          <a:ln>
            <a:noFill/>
          </a:ln>
        </p:spPr>
        <p:txBody>
          <a:bodyPr wrap="square" rtlCol="0">
            <a:spAutoFit/>
          </a:bodyPr>
          <a:lstStyle/>
          <a:p>
            <a:pPr marL="403225" lvl="1" indent="-285750">
              <a:lnSpc>
                <a:spcPct val="120000"/>
              </a:lnSpc>
              <a:buClr>
                <a:srgbClr val="4F81BD"/>
              </a:buClr>
              <a:buFont typeface="Arial" panose="020B0604020202020204" pitchFamily="34" charset="0"/>
              <a:buChar char="•"/>
            </a:pPr>
            <a:r>
              <a:rPr lang="en-US" sz="1200" dirty="0">
                <a:latin typeface="+mj-lt"/>
                <a:cs typeface="Arial"/>
              </a:rPr>
              <a:t>Self-paced </a:t>
            </a:r>
            <a:r>
              <a:rPr lang="en-US" sz="1200" b="1" dirty="0">
                <a:latin typeface="+mj-lt"/>
                <a:cs typeface="Arial"/>
              </a:rPr>
              <a:t>free</a:t>
            </a:r>
            <a:r>
              <a:rPr lang="en-US" sz="1200" dirty="0">
                <a:latin typeface="+mj-lt"/>
                <a:cs typeface="Arial"/>
              </a:rPr>
              <a:t> training</a:t>
            </a:r>
          </a:p>
          <a:p>
            <a:pPr marL="403225" lvl="1" indent="-285750">
              <a:lnSpc>
                <a:spcPct val="120000"/>
              </a:lnSpc>
              <a:buClr>
                <a:srgbClr val="4F81BD"/>
              </a:buClr>
              <a:buFont typeface="Arial" panose="020B0604020202020204" pitchFamily="34" charset="0"/>
              <a:buChar char="•"/>
            </a:pPr>
            <a:r>
              <a:rPr lang="en-US" sz="1200" dirty="0">
                <a:latin typeface="+mj-lt"/>
                <a:cs typeface="Arial"/>
              </a:rPr>
              <a:t>Quizzes</a:t>
            </a:r>
          </a:p>
          <a:p>
            <a:pPr marL="403225" lvl="1" indent="-285750">
              <a:lnSpc>
                <a:spcPct val="120000"/>
              </a:lnSpc>
              <a:buClr>
                <a:srgbClr val="4F81BD"/>
              </a:buClr>
              <a:buFont typeface="Arial" panose="020B0604020202020204" pitchFamily="34" charset="0"/>
              <a:buChar char="•"/>
            </a:pPr>
            <a:r>
              <a:rPr lang="en-US" sz="1200" dirty="0">
                <a:latin typeface="+mj-lt"/>
                <a:cs typeface="Arial"/>
              </a:rPr>
              <a:t>White papers</a:t>
            </a:r>
          </a:p>
          <a:p>
            <a:pPr marL="403225" lvl="1" indent="-285750">
              <a:lnSpc>
                <a:spcPct val="120000"/>
              </a:lnSpc>
              <a:buClr>
                <a:srgbClr val="4F81BD"/>
              </a:buClr>
              <a:buFont typeface="Arial" panose="020B0604020202020204" pitchFamily="34" charset="0"/>
              <a:buChar char="•"/>
            </a:pPr>
            <a:r>
              <a:rPr lang="en-US" sz="1200" dirty="0">
                <a:latin typeface="+mj-lt"/>
                <a:cs typeface="Arial"/>
              </a:rPr>
              <a:t>Application notes</a:t>
            </a:r>
          </a:p>
          <a:p>
            <a:pPr marL="403225" lvl="1" indent="-285750">
              <a:lnSpc>
                <a:spcPct val="120000"/>
              </a:lnSpc>
              <a:buClr>
                <a:srgbClr val="4F81BD"/>
              </a:buClr>
              <a:buFont typeface="Arial" panose="020B0604020202020204" pitchFamily="34" charset="0"/>
              <a:buChar char="•"/>
            </a:pPr>
            <a:r>
              <a:rPr lang="en-US" sz="1200" dirty="0">
                <a:latin typeface="+mj-lt"/>
                <a:cs typeface="Arial"/>
              </a:rPr>
              <a:t>Videos</a:t>
            </a:r>
          </a:p>
          <a:p>
            <a:pPr marL="403225" lvl="1" indent="-285750">
              <a:lnSpc>
                <a:spcPct val="120000"/>
              </a:lnSpc>
              <a:buClr>
                <a:srgbClr val="4F81BD"/>
              </a:buClr>
              <a:buFont typeface="Arial" panose="020B0604020202020204" pitchFamily="34" charset="0"/>
              <a:buChar char="•"/>
            </a:pPr>
            <a:r>
              <a:rPr lang="en-US" sz="1200" dirty="0">
                <a:latin typeface="+mj-lt"/>
                <a:cs typeface="Arial"/>
              </a:rPr>
              <a:t>ROI calculator</a:t>
            </a:r>
          </a:p>
        </p:txBody>
      </p:sp>
      <p:sp>
        <p:nvSpPr>
          <p:cNvPr id="23" name="Rectangle 22">
            <a:extLst>
              <a:ext uri="{FF2B5EF4-FFF2-40B4-BE49-F238E27FC236}">
                <a16:creationId xmlns:a16="http://schemas.microsoft.com/office/drawing/2014/main" id="{7B7FF7A3-D392-4C19-9D0B-932A809C16CE}"/>
              </a:ext>
            </a:extLst>
          </p:cNvPr>
          <p:cNvSpPr/>
          <p:nvPr/>
        </p:nvSpPr>
        <p:spPr>
          <a:xfrm>
            <a:off x="4979501" y="4712344"/>
            <a:ext cx="4929478" cy="276999"/>
          </a:xfrm>
          <a:prstGeom prst="rect">
            <a:avLst/>
          </a:prstGeom>
        </p:spPr>
        <p:txBody>
          <a:bodyPr wrap="square">
            <a:spAutoFit/>
          </a:bodyPr>
          <a:lstStyle/>
          <a:p>
            <a:r>
              <a:rPr lang="en-US" sz="1200" dirty="0">
                <a:latin typeface="+mj-lt"/>
                <a:hlinkClick r:id="rId6"/>
              </a:rPr>
              <a:t>https://www.flukebiomedical.com/knowledge-center/training</a:t>
            </a:r>
            <a:endParaRPr lang="en-US" sz="1200" dirty="0">
              <a:latin typeface="+mj-lt"/>
            </a:endParaRPr>
          </a:p>
        </p:txBody>
      </p:sp>
      <p:sp>
        <p:nvSpPr>
          <p:cNvPr id="26" name="TextBox 25">
            <a:extLst>
              <a:ext uri="{FF2B5EF4-FFF2-40B4-BE49-F238E27FC236}">
                <a16:creationId xmlns:a16="http://schemas.microsoft.com/office/drawing/2014/main" id="{A31AE33A-B406-4DE7-906A-E40908FE70E2}"/>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
        <p:nvSpPr>
          <p:cNvPr id="11" name="TextBox 10">
            <a:extLst>
              <a:ext uri="{FF2B5EF4-FFF2-40B4-BE49-F238E27FC236}">
                <a16:creationId xmlns:a16="http://schemas.microsoft.com/office/drawing/2014/main" id="{44BEDEEF-E093-4AC1-93C4-2C416663A8D4}"/>
              </a:ext>
            </a:extLst>
          </p:cNvPr>
          <p:cNvSpPr txBox="1"/>
          <p:nvPr/>
        </p:nvSpPr>
        <p:spPr>
          <a:xfrm>
            <a:off x="772389" y="3315417"/>
            <a:ext cx="10647222" cy="923330"/>
          </a:xfrm>
          <a:prstGeom prst="rect">
            <a:avLst/>
          </a:prstGeom>
          <a:noFill/>
        </p:spPr>
        <p:txBody>
          <a:bodyPr wrap="square" rtlCol="0">
            <a:spAutoFit/>
          </a:bodyPr>
          <a:lstStyle>
            <a:defPPr>
              <a:defRPr lang="en-US"/>
            </a:defPPr>
            <a:lvl1pPr algn="ctr">
              <a:defRPr sz="9600" b="1">
                <a:solidFill>
                  <a:srgbClr val="FFCA00"/>
                </a:solidFill>
                <a:effectLst>
                  <a:outerShdw blurRad="190500" sx="95000" sy="95000" algn="ctr" rotWithShape="0">
                    <a:prstClr val="black">
                      <a:alpha val="15000"/>
                    </a:prstClr>
                  </a:outerShdw>
                </a:effectLst>
                <a:latin typeface="Proxima Nova Lt" panose="02000506030000020004" pitchFamily="2" charset="0"/>
                <a:ea typeface="Proxima Nova Lt" panose="02000000000000000000" pitchFamily="2"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i="0" u="none" strike="noStrike" kern="0" cap="none" spc="0" normalizeH="0" baseline="0" noProof="0" dirty="0">
                <a:ln>
                  <a:noFill/>
                </a:ln>
                <a:solidFill>
                  <a:schemeClr val="bg2"/>
                </a:solidFill>
                <a:effectLst/>
                <a:uLnTx/>
                <a:uFillTx/>
                <a:latin typeface="Proxima Nova Lt" panose="02000506030000020004" pitchFamily="2" charset="0"/>
              </a:rPr>
              <a:t>Thank You!</a:t>
            </a:r>
          </a:p>
        </p:txBody>
      </p:sp>
    </p:spTree>
    <p:custDataLst>
      <p:tags r:id="rId1"/>
    </p:custDataLst>
    <p:extLst>
      <p:ext uri="{BB962C8B-B14F-4D97-AF65-F5344CB8AC3E}">
        <p14:creationId xmlns:p14="http://schemas.microsoft.com/office/powerpoint/2010/main" val="36730368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FHS Standard">
  <a:themeElements>
    <a:clrScheme name="FHS PPT">
      <a:dk1>
        <a:srgbClr val="4C525A"/>
      </a:dk1>
      <a:lt1>
        <a:srgbClr val="FFFFFF"/>
      </a:lt1>
      <a:dk2>
        <a:srgbClr val="333333"/>
      </a:dk2>
      <a:lt2>
        <a:srgbClr val="FBB738"/>
      </a:lt2>
      <a:accent1>
        <a:srgbClr val="FBB738"/>
      </a:accent1>
      <a:accent2>
        <a:srgbClr val="4C525A"/>
      </a:accent2>
      <a:accent3>
        <a:srgbClr val="6F7271"/>
      </a:accent3>
      <a:accent4>
        <a:srgbClr val="B2B3B6"/>
      </a:accent4>
      <a:accent5>
        <a:srgbClr val="0064B1"/>
      </a:accent5>
      <a:accent6>
        <a:srgbClr val="66CCE6"/>
      </a:accent6>
      <a:hlink>
        <a:srgbClr val="0563C1"/>
      </a:hlink>
      <a:folHlink>
        <a:srgbClr val="954F72"/>
      </a:folHlink>
    </a:clrScheme>
    <a:fontScheme name="FHS">
      <a:majorFont>
        <a:latin typeface="Proxima Nova Lt"/>
        <a:ea typeface=""/>
        <a:cs typeface=""/>
      </a:majorFont>
      <a:minorFont>
        <a:latin typeface="Proxima Nova L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BB738"/>
        </a:solidFill>
        <a:ln>
          <a:noFill/>
        </a:ln>
        <a:effectLst>
          <a:outerShdw blurRad="508000" dist="317500" dir="5400000" sx="90000" sy="90000" algn="t" rotWithShape="0">
            <a:prstClr val="black">
              <a:alpha val="20000"/>
            </a:prstClr>
          </a:outerShdw>
        </a:effectLst>
      </a:spPr>
      <a:bodyPr rtlCol="0" anchor="ctr"/>
      <a:lstStyle>
        <a:defPPr algn="ctr">
          <a:defRPr dirty="0">
            <a:latin typeface="Proxima Nova Lt" panose="020B060402020202020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lgn="l">
          <a:defRPr sz="2000" kern="1200" dirty="0" smtClean="0">
            <a:solidFill>
              <a:srgbClr val="373737"/>
            </a:solidFill>
            <a:latin typeface="+mn-lt"/>
            <a:ea typeface="+mn-ea"/>
            <a:cs typeface="+mn-cs"/>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roxima Nova Lt"/>
        <a:font script="Bugi" typeface="Leelawadee UI"/>
        <a:font script="Bopo" typeface="Microsoft JhengHei"/>
        <a:font script="Java" typeface="Javanese Text"/>
        <a:font script="Lisu" typeface="Proxima Nova Lt"/>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Proxima Nova Lt"/>
        <a:font script="Hebr" typeface="Proxima Nova L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roxima Nova Lt"/>
        <a:font script="Uigh" typeface="Microsoft Uighur"/>
        <a:font script="Geor" typeface="Sylfaen"/>
        <a:font script="Armn" typeface="Proxima Nova Lt"/>
        <a:font script="Bugi" typeface="Leelawadee UI"/>
        <a:font script="Bopo" typeface="Microsoft JhengHei"/>
        <a:font script="Java" typeface="Javanese Text"/>
        <a:font script="Lisu" typeface="Proxima Nova Lt"/>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790AB8A6F36F549BA5F656EBD327FD0" ma:contentTypeVersion="13" ma:contentTypeDescription="Create a new document." ma:contentTypeScope="" ma:versionID="f0798f556b4809c4101cf708714e321a">
  <xsd:schema xmlns:xsd="http://www.w3.org/2001/XMLSchema" xmlns:xs="http://www.w3.org/2001/XMLSchema" xmlns:p="http://schemas.microsoft.com/office/2006/metadata/properties" xmlns:ns2="472124dd-1e27-49dd-ab6b-ac86ae0b8512" xmlns:ns3="c6afdb7a-e638-4e7d-85eb-da575c1231dd" targetNamespace="http://schemas.microsoft.com/office/2006/metadata/properties" ma:root="true" ma:fieldsID="597b04e2fd817046b8efe696392cfbf5" ns2:_="" ns3:_="">
    <xsd:import namespace="472124dd-1e27-49dd-ab6b-ac86ae0b8512"/>
    <xsd:import namespace="c6afdb7a-e638-4e7d-85eb-da575c1231dd"/>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3:SharedWithUsers" minOccurs="0"/>
                <xsd:element ref="ns3:SharedWithDetails" minOccurs="0"/>
                <xsd:element ref="ns2:MediaServiceAutoTags" minOccurs="0"/>
                <xsd:element ref="ns2:MediaServiceOCR" minOccurs="0"/>
                <xsd:element ref="ns2:MediaServiceDateTaken" minOccurs="0"/>
                <xsd:element ref="ns2:MediaServiceAutoKeyPoints" minOccurs="0"/>
                <xsd:element ref="ns2:MediaServiceKeyPoint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2124dd-1e27-49dd-ab6b-ac86ae0b85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6afdb7a-e638-4e7d-85eb-da575c1231d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62E0ED-204B-40AC-BDE7-49F85A28A0F4}">
  <ds:schemaRefs>
    <ds:schemaRef ds:uri="http://schemas.microsoft.com/office/2006/documentManagement/types"/>
    <ds:schemaRef ds:uri="http://www.w3.org/XML/1998/namespace"/>
    <ds:schemaRef ds:uri="http://schemas.openxmlformats.org/package/2006/metadata/core-properties"/>
    <ds:schemaRef ds:uri="http://schemas.microsoft.com/office/infopath/2007/PartnerControls"/>
    <ds:schemaRef ds:uri="http://schemas.microsoft.com/office/2006/metadata/properties"/>
    <ds:schemaRef ds:uri="c6afdb7a-e638-4e7d-85eb-da575c1231dd"/>
    <ds:schemaRef ds:uri="http://purl.org/dc/terms/"/>
    <ds:schemaRef ds:uri="472124dd-1e27-49dd-ab6b-ac86ae0b8512"/>
    <ds:schemaRef ds:uri="http://purl.org/dc/dcmitype/"/>
    <ds:schemaRef ds:uri="http://purl.org/dc/elements/1.1/"/>
  </ds:schemaRefs>
</ds:datastoreItem>
</file>

<file path=customXml/itemProps2.xml><?xml version="1.0" encoding="utf-8"?>
<ds:datastoreItem xmlns:ds="http://schemas.openxmlformats.org/officeDocument/2006/customXml" ds:itemID="{669FBCA0-DE85-4FB7-B8C1-23C73DD10E8C}">
  <ds:schemaRefs>
    <ds:schemaRef ds:uri="472124dd-1e27-49dd-ab6b-ac86ae0b8512"/>
    <ds:schemaRef ds:uri="c6afdb7a-e638-4e7d-85eb-da575c1231d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2964B1B-B6F7-428C-9AC9-422C9DFF80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14888</TotalTime>
  <Words>3952</Words>
  <Application>Microsoft Office PowerPoint</Application>
  <PresentationFormat>Widescreen</PresentationFormat>
  <Paragraphs>456</Paragraphs>
  <Slides>25</Slides>
  <Notes>25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Proxima Nova</vt:lpstr>
      <vt:lpstr>Arial</vt:lpstr>
      <vt:lpstr>Proxima Nova Lt</vt:lpstr>
      <vt:lpstr>Proxima Nova A Light</vt:lpstr>
      <vt:lpstr>Wingdings</vt:lpstr>
      <vt:lpstr>Proxima Nova Semibold</vt:lpstr>
      <vt:lpstr>Courier New</vt:lpstr>
      <vt:lpstr>Calibri</vt:lpstr>
      <vt:lpstr>FHS Standard</vt:lpstr>
      <vt:lpstr>PowerPoint Presentation</vt:lpstr>
      <vt:lpstr>PowerPoint Presentation</vt:lpstr>
      <vt:lpstr>Starting With The Basics</vt:lpstr>
      <vt:lpstr>Starting With The Basics (cont’d)</vt:lpstr>
      <vt:lpstr>Poll Question</vt:lpstr>
      <vt:lpstr>Poll Question</vt:lpstr>
      <vt:lpstr>Risk What Can Go Wrong? Operators</vt:lpstr>
      <vt:lpstr>Risk What Can Go Wrong? Operators</vt:lpstr>
      <vt:lpstr>Mechanical Ventilation Setup</vt:lpstr>
      <vt:lpstr>PowerPoint Presentation</vt:lpstr>
      <vt:lpstr>PowerPoint Presentation</vt:lpstr>
      <vt:lpstr>PowerPoint Presentation</vt:lpstr>
      <vt:lpstr>PowerPoint Presentation</vt:lpstr>
      <vt:lpstr>PowerPoint Presentation</vt:lpstr>
      <vt:lpstr>Poll Question</vt:lpstr>
      <vt:lpstr>Poll Question</vt:lpstr>
      <vt:lpstr>Standardize your test: Ventilation Modes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Egga Setiawan</dc:creator>
  <cp:lastModifiedBy>Zion, Gerald L</cp:lastModifiedBy>
  <cp:revision>421</cp:revision>
  <dcterms:created xsi:type="dcterms:W3CDTF">2019-04-05T01:36:01Z</dcterms:created>
  <dcterms:modified xsi:type="dcterms:W3CDTF">2021-10-29T15:12:09Z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0x0101006790AB8A6F36F549BA5F656EBD327FD0</vt:lpwstr>
  </property>
  <property fmtid="{D5CDD505-2E9C-101B-9397-08002B2CF9AE}" pid="3" name="ArticulateGUID">
    <vt:lpwstr>B4EF3FE3-3D4C-470B-AB74-998E69CB8C95</vt:lpwstr>
  </property>
  <property fmtid="{D5CDD505-2E9C-101B-9397-08002B2CF9AE}" pid="4" name="ArticulatePath">
    <vt:lpwstr>Taking Pressure Off Ventilator Testing_v1</vt:lpwstr>
  </property>
</Properties>
</file>