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59" r:id="rId4"/>
    <p:sldMasterId id="2147484400" r:id="rId5"/>
  </p:sldMasterIdLst>
  <p:notesMasterIdLst>
    <p:notesMasterId r:id="rId51"/>
  </p:notesMasterIdLst>
  <p:handoutMasterIdLst>
    <p:handoutMasterId r:id="rId52"/>
  </p:handoutMasterIdLst>
  <p:sldIdLst>
    <p:sldId id="2648" r:id="rId6"/>
    <p:sldId id="285" r:id="rId7"/>
    <p:sldId id="3516" r:id="rId8"/>
    <p:sldId id="263" r:id="rId9"/>
    <p:sldId id="3477" r:id="rId10"/>
    <p:sldId id="3510" r:id="rId11"/>
    <p:sldId id="3513" r:id="rId12"/>
    <p:sldId id="3480" r:id="rId13"/>
    <p:sldId id="3514" r:id="rId14"/>
    <p:sldId id="3515" r:id="rId15"/>
    <p:sldId id="3486" r:id="rId16"/>
    <p:sldId id="3517" r:id="rId17"/>
    <p:sldId id="3518" r:id="rId18"/>
    <p:sldId id="493" r:id="rId19"/>
    <p:sldId id="494" r:id="rId20"/>
    <p:sldId id="495" r:id="rId21"/>
    <p:sldId id="496" r:id="rId22"/>
    <p:sldId id="491" r:id="rId23"/>
    <p:sldId id="3519" r:id="rId24"/>
    <p:sldId id="3512" r:id="rId25"/>
    <p:sldId id="3522" r:id="rId26"/>
    <p:sldId id="3523" r:id="rId27"/>
    <p:sldId id="3541" r:id="rId28"/>
    <p:sldId id="3543" r:id="rId29"/>
    <p:sldId id="3542" r:id="rId30"/>
    <p:sldId id="3520" r:id="rId31"/>
    <p:sldId id="3524" r:id="rId32"/>
    <p:sldId id="3521" r:id="rId33"/>
    <p:sldId id="3525" r:id="rId34"/>
    <p:sldId id="3526" r:id="rId35"/>
    <p:sldId id="3527" r:id="rId36"/>
    <p:sldId id="3528" r:id="rId37"/>
    <p:sldId id="3529" r:id="rId38"/>
    <p:sldId id="3530" r:id="rId39"/>
    <p:sldId id="3531" r:id="rId40"/>
    <p:sldId id="3532" r:id="rId41"/>
    <p:sldId id="3536" r:id="rId42"/>
    <p:sldId id="3537" r:id="rId43"/>
    <p:sldId id="3461" r:id="rId44"/>
    <p:sldId id="3539" r:id="rId45"/>
    <p:sldId id="265" r:id="rId46"/>
    <p:sldId id="3538" r:id="rId47"/>
    <p:sldId id="2651" r:id="rId48"/>
    <p:sldId id="2652" r:id="rId49"/>
    <p:sldId id="2653" r:id="rId50"/>
  </p:sldIdLst>
  <p:sldSz cx="12188825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1pPr>
    <a:lvl2pPr marL="2285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2pPr>
    <a:lvl3pPr marL="45710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3pPr>
    <a:lvl4pPr marL="6856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4pPr>
    <a:lvl5pPr marL="914217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5pPr>
    <a:lvl6pPr marL="1142771" algn="l" defTabSz="457109" rtl="0" eaLnBrk="1" latinLnBrk="0" hangingPunct="1"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6pPr>
    <a:lvl7pPr marL="1371326" algn="l" defTabSz="457109" rtl="0" eaLnBrk="1" latinLnBrk="0" hangingPunct="1"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7pPr>
    <a:lvl8pPr marL="1599880" algn="l" defTabSz="457109" rtl="0" eaLnBrk="1" latinLnBrk="0" hangingPunct="1"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8pPr>
    <a:lvl9pPr marL="1828434" algn="l" defTabSz="457109" rtl="0" eaLnBrk="1" latinLnBrk="0" hangingPunct="1">
      <a:defRPr kern="1200">
        <a:solidFill>
          <a:schemeClr val="tx1"/>
        </a:solidFill>
        <a:latin typeface="Roboto Light" panose="02000000000000000000" pitchFamily="2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s" id="{B44E0BBC-883E-4763-AD88-6EC4DC9E182B}">
          <p14:sldIdLst>
            <p14:sldId id="2648"/>
            <p14:sldId id="285"/>
            <p14:sldId id="3516"/>
            <p14:sldId id="263"/>
            <p14:sldId id="3477"/>
            <p14:sldId id="3510"/>
            <p14:sldId id="3513"/>
            <p14:sldId id="3480"/>
            <p14:sldId id="3514"/>
            <p14:sldId id="3515"/>
            <p14:sldId id="3486"/>
            <p14:sldId id="3517"/>
            <p14:sldId id="3518"/>
            <p14:sldId id="493"/>
            <p14:sldId id="494"/>
            <p14:sldId id="495"/>
            <p14:sldId id="496"/>
            <p14:sldId id="491"/>
            <p14:sldId id="3519"/>
            <p14:sldId id="3512"/>
            <p14:sldId id="3522"/>
            <p14:sldId id="3523"/>
            <p14:sldId id="3541"/>
            <p14:sldId id="3543"/>
            <p14:sldId id="3542"/>
            <p14:sldId id="3520"/>
            <p14:sldId id="3524"/>
            <p14:sldId id="3521"/>
            <p14:sldId id="3525"/>
            <p14:sldId id="3526"/>
            <p14:sldId id="3527"/>
            <p14:sldId id="3528"/>
            <p14:sldId id="3529"/>
            <p14:sldId id="3530"/>
            <p14:sldId id="3531"/>
            <p14:sldId id="3532"/>
            <p14:sldId id="3536"/>
            <p14:sldId id="3537"/>
            <p14:sldId id="3461"/>
            <p14:sldId id="3539"/>
            <p14:sldId id="265"/>
            <p14:sldId id="3538"/>
          </p14:sldIdLst>
        </p14:section>
        <p14:section name="Closing Slides" id="{352E3962-B6A4-4BB6-9539-08C9EF0CB36B}">
          <p14:sldIdLst>
            <p14:sldId id="2651"/>
            <p14:sldId id="2652"/>
            <p14:sldId id="265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068" userDrawn="1">
          <p15:clr>
            <a:srgbClr val="A4A3A4"/>
          </p15:clr>
        </p15:guide>
        <p15:guide id="2" pos="7127" userDrawn="1">
          <p15:clr>
            <a:srgbClr val="A4A3A4"/>
          </p15:clr>
        </p15:guide>
        <p15:guide id="3" pos="551" userDrawn="1">
          <p15:clr>
            <a:srgbClr val="A4A3A4"/>
          </p15:clr>
        </p15:guide>
        <p15:guide id="4" orient="horz" pos="252" userDrawn="1">
          <p15:clr>
            <a:srgbClr val="A4A3A4"/>
          </p15:clr>
        </p15:guide>
        <p15:guide id="5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B600"/>
    <a:srgbClr val="00C5CF"/>
    <a:srgbClr val="71DEB0"/>
    <a:srgbClr val="35D6AA"/>
    <a:srgbClr val="03CFD9"/>
    <a:srgbClr val="00DDE8"/>
    <a:srgbClr val="9C4392"/>
    <a:srgbClr val="009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93741" autoAdjust="0"/>
  </p:normalViewPr>
  <p:slideViewPr>
    <p:cSldViewPr snapToGrid="0" snapToObjects="1">
      <p:cViewPr>
        <p:scale>
          <a:sx n="80" d="100"/>
          <a:sy n="80" d="100"/>
        </p:scale>
        <p:origin x="811" y="62"/>
      </p:cViewPr>
      <p:guideLst>
        <p:guide orient="horz" pos="4068"/>
        <p:guide pos="7127"/>
        <p:guide pos="551"/>
        <p:guide orient="horz" pos="252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5" d="100"/>
        <a:sy n="55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54E084-5915-4046-9B15-70420771FB7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ADD1DD-EEF3-486F-96B6-9812F04D5E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1A1CEB4-1AEC-4DAB-B862-8B29CAC7886A}" type="datetimeFigureOut">
              <a:rPr lang="en-US"/>
              <a:pPr>
                <a:defRPr/>
              </a:pPr>
              <a:t>10/26/2021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641AD-984F-4591-A47F-C7649C611EC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56B0C-0030-4227-A385-837002549E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7B782D3-16DC-4466-A8BC-A08C574FA6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C81CCDC-0EAE-4E7A-B3D1-F58B10215C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latin typeface="Roboto Medium" panose="02000000000000000000" pitchFamily="2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1BDCC6-70A5-4B7D-BF31-C8AA13E189C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828434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latin typeface="Roboto Medium" panose="02000000000000000000" pitchFamily="2" charset="0"/>
              </a:defRPr>
            </a:lvl1pPr>
          </a:lstStyle>
          <a:p>
            <a:pPr>
              <a:defRPr/>
            </a:pPr>
            <a:fld id="{0470D792-387E-45C8-9964-EA6817A0BFF6}" type="datetimeFigureOut">
              <a:rPr lang="en-US" smtClean="0"/>
              <a:pPr>
                <a:defRPr/>
              </a:pPr>
              <a:t>10/26/2021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B044041-0137-46B2-AA70-5AE9399268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2F14867-8F7E-4932-9831-116C60DB55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DD524-43D5-4CF3-BEEA-F16BA6E903B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828434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latin typeface="Roboto Medium" panose="02000000000000000000" pitchFamily="2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1CD4D3-BD44-40BD-A466-C03286DA14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828434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latin typeface="Roboto Medium" panose="02000000000000000000" pitchFamily="2" charset="0"/>
              </a:defRPr>
            </a:lvl1pPr>
          </a:lstStyle>
          <a:p>
            <a:pPr>
              <a:defRPr/>
            </a:pPr>
            <a:fld id="{E0346476-8338-4C86-B0DF-BC767ADDBF3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631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 Medium" panose="02000000000000000000" pitchFamily="2" charset="0"/>
        <a:ea typeface="+mn-ea"/>
        <a:cs typeface="+mn-cs"/>
      </a:defRPr>
    </a:lvl1pPr>
    <a:lvl2pPr marL="456315" algn="l" defTabSz="45631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 Medium" panose="02000000000000000000" pitchFamily="2" charset="0"/>
        <a:ea typeface="+mn-ea"/>
        <a:cs typeface="+mn-cs"/>
      </a:defRPr>
    </a:lvl2pPr>
    <a:lvl3pPr marL="913424" algn="l" defTabSz="45631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 Medium" panose="02000000000000000000" pitchFamily="2" charset="0"/>
        <a:ea typeface="+mn-ea"/>
        <a:cs typeface="+mn-cs"/>
      </a:defRPr>
    </a:lvl3pPr>
    <a:lvl4pPr marL="1370532" algn="l" defTabSz="45631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 Medium" panose="02000000000000000000" pitchFamily="2" charset="0"/>
        <a:ea typeface="+mn-ea"/>
        <a:cs typeface="+mn-cs"/>
      </a:defRPr>
    </a:lvl4pPr>
    <a:lvl5pPr marL="1827641" algn="l" defTabSz="45631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 Medium" panose="02000000000000000000" pitchFamily="2" charset="0"/>
        <a:ea typeface="+mn-ea"/>
        <a:cs typeface="+mn-cs"/>
      </a:defRPr>
    </a:lvl5pPr>
    <a:lvl6pPr marL="2285086" algn="l" defTabSz="4570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03" algn="l" defTabSz="4570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120" algn="l" defTabSz="4570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137" algn="l" defTabSz="4570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Standardization – Reduces downstream costs to support (TCO)</a:t>
            </a:r>
          </a:p>
          <a:p>
            <a:r>
              <a:rPr lang="en-US" dirty="0"/>
              <a:t>Deeper Relationship with Executive Leadership!!!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346476-8338-4C86-B0DF-BC767ADDBF3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9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Additional Analyst Staff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346476-8338-4C86-B0DF-BC767ADDBF33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23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Added one for Cost to Maintain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346476-8338-4C86-B0DF-BC767ADDBF33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316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-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FDCDD18-DDF5-409C-871B-C987CE69C3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67752" y="704583"/>
            <a:ext cx="8798294" cy="5868591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1581270-76E7-4758-BB13-C2051C7B9E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7601" y="2164795"/>
            <a:ext cx="5456371" cy="2528411"/>
          </a:xfrm>
          <a:prstGeom prst="rect">
            <a:avLst/>
          </a:prstGeom>
        </p:spPr>
        <p:txBody>
          <a:bodyPr/>
          <a:lstStyle>
            <a:lvl1pPr>
              <a:defRPr sz="57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6839" y="4813070"/>
            <a:ext cx="5457133" cy="1585587"/>
          </a:xfrm>
          <a:prstGeom prst="rect">
            <a:avLst/>
          </a:prstGeom>
        </p:spPr>
        <p:txBody>
          <a:bodyPr/>
          <a:lstStyle>
            <a:lvl1pPr>
              <a:defRPr sz="22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sz="18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 sz="14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 sz="12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 sz="12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E78B391-2BDB-43E7-882D-C3BF00D3D97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6839" y="968293"/>
            <a:ext cx="2887737" cy="72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252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- Red/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E71C5F1-806E-4E1A-9CBF-1F08D5EADA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8083" y="49046"/>
            <a:ext cx="5457133" cy="6404475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8CB7CFAC-6B80-4362-A1D1-5D4393001C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7601" y="2164795"/>
            <a:ext cx="5456371" cy="2528411"/>
          </a:xfrm>
          <a:prstGeom prst="rect">
            <a:avLst/>
          </a:prstGeom>
        </p:spPr>
        <p:txBody>
          <a:bodyPr/>
          <a:lstStyle>
            <a:lvl1pPr>
              <a:defRPr sz="575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6839" y="4813070"/>
            <a:ext cx="5457133" cy="1585587"/>
          </a:xfrm>
          <a:prstGeom prst="rect">
            <a:avLst/>
          </a:prstGeom>
        </p:spPr>
        <p:txBody>
          <a:bodyPr/>
          <a:lstStyle>
            <a:lvl1pPr>
              <a:defRPr sz="22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sz="18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 sz="14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 sz="12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 sz="12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ED51D-D064-467C-8CFF-594FD96EA2F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6839" y="968293"/>
            <a:ext cx="2887737" cy="72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85906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576342F-368C-418E-8316-A5FB4D38C4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5996658" y="1681242"/>
            <a:ext cx="5862933" cy="3908621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22546F64-B4C1-44E2-B5C0-43D6D72BB9C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7601" y="2164795"/>
            <a:ext cx="5456371" cy="2528411"/>
          </a:xfrm>
          <a:prstGeom prst="rect">
            <a:avLst/>
          </a:prstGeom>
        </p:spPr>
        <p:txBody>
          <a:bodyPr/>
          <a:lstStyle>
            <a:lvl1pPr>
              <a:defRPr sz="57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6839" y="4813070"/>
            <a:ext cx="5457133" cy="1585587"/>
          </a:xfrm>
          <a:prstGeom prst="rect">
            <a:avLst/>
          </a:prstGeom>
        </p:spPr>
        <p:txBody>
          <a:bodyPr/>
          <a:lstStyle>
            <a:lvl1pPr>
              <a:defRPr sz="22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sz="18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 sz="14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 sz="12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 sz="1200" b="0" i="0">
                <a:solidFill>
                  <a:schemeClr val="accent5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ED51D-D064-467C-8CFF-594FD96EA2F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6839" y="968293"/>
            <a:ext cx="2887737" cy="72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14169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0677F823-EB17-46A5-B9DB-96005853E42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94"/>
            <a:ext cx="8520884" cy="6857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DA823F91-29B8-45B1-B0AA-EE0E2DC8AA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97"/>
            <a:ext cx="12189352" cy="685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1A7C8D-49D8-4B7A-BC5A-A306CBC56EC1}"/>
              </a:ext>
            </a:extLst>
          </p:cNvPr>
          <p:cNvSpPr txBox="1"/>
          <p:nvPr userDrawn="1"/>
        </p:nvSpPr>
        <p:spPr>
          <a:xfrm>
            <a:off x="2350008" y="2963488"/>
            <a:ext cx="3319272" cy="977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75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AGENDA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9246BD5-2649-4EF6-B5A6-82623927B31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077456" y="676656"/>
            <a:ext cx="4791456" cy="5806440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2700" b="0" i="0">
                <a:solidFill>
                  <a:schemeClr val="accent6"/>
                </a:solidFill>
                <a:latin typeface="+mj-lt"/>
              </a:defRPr>
            </a:lvl1pPr>
            <a:lvl2pPr marL="457246" indent="0">
              <a:buFont typeface="Arial" panose="020B0604020202020204" pitchFamily="34" charset="0"/>
              <a:buNone/>
              <a:defRPr sz="2200" b="0" i="0">
                <a:solidFill>
                  <a:schemeClr val="accent2"/>
                </a:solidFill>
                <a:latin typeface="+mn-lt"/>
              </a:defRPr>
            </a:lvl2pPr>
            <a:lvl3pPr marL="914492" indent="0">
              <a:buFont typeface="Arial" panose="020B0604020202020204" pitchFamily="34" charset="0"/>
              <a:buNone/>
              <a:defRPr sz="1800" b="0" i="0">
                <a:solidFill>
                  <a:schemeClr val="accent2"/>
                </a:solidFill>
                <a:latin typeface="+mn-lt"/>
              </a:defRPr>
            </a:lvl3pPr>
            <a:lvl4pPr marL="1371737" indent="0">
              <a:buFont typeface="Arial" panose="020B0604020202020204" pitchFamily="34" charset="0"/>
              <a:buNone/>
              <a:defRPr sz="1600" b="0" i="0">
                <a:solidFill>
                  <a:schemeClr val="accent2"/>
                </a:solidFill>
                <a:latin typeface="+mn-lt"/>
              </a:defRPr>
            </a:lvl4pPr>
            <a:lvl5pPr marL="1828983" indent="0">
              <a:buFont typeface="Arial" panose="020B0604020202020204" pitchFamily="34" charset="0"/>
              <a:buNone/>
              <a:defRPr sz="1600" b="0" i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3900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0677F823-EB17-46A5-B9DB-96005853E42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94"/>
            <a:ext cx="8520884" cy="6857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03B9C291-8EFC-47D1-B3D9-248C113935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7" y="397"/>
            <a:ext cx="12187237" cy="685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1A7C8D-49D8-4B7A-BC5A-A306CBC56EC1}"/>
              </a:ext>
            </a:extLst>
          </p:cNvPr>
          <p:cNvSpPr txBox="1"/>
          <p:nvPr userDrawn="1"/>
        </p:nvSpPr>
        <p:spPr>
          <a:xfrm>
            <a:off x="2350008" y="2963488"/>
            <a:ext cx="3319272" cy="977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75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AGENDA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CA55657-9818-46E4-ABD5-021162B4319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077456" y="676656"/>
            <a:ext cx="4791456" cy="5806440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2700" b="0" i="0">
                <a:solidFill>
                  <a:schemeClr val="accent5"/>
                </a:solidFill>
                <a:latin typeface="+mj-lt"/>
              </a:defRPr>
            </a:lvl1pPr>
            <a:lvl2pPr marL="457246" indent="0">
              <a:buFont typeface="Arial" panose="020B0604020202020204" pitchFamily="34" charset="0"/>
              <a:buNone/>
              <a:defRPr sz="2200" b="0" i="0">
                <a:solidFill>
                  <a:schemeClr val="accent2"/>
                </a:solidFill>
                <a:latin typeface="+mn-lt"/>
              </a:defRPr>
            </a:lvl2pPr>
            <a:lvl3pPr marL="914492" indent="0">
              <a:buFont typeface="Arial" panose="020B0604020202020204" pitchFamily="34" charset="0"/>
              <a:buNone/>
              <a:defRPr sz="1800" b="0" i="0">
                <a:solidFill>
                  <a:schemeClr val="accent2"/>
                </a:solidFill>
                <a:latin typeface="+mn-lt"/>
              </a:defRPr>
            </a:lvl3pPr>
            <a:lvl4pPr marL="1371737" indent="0">
              <a:buFont typeface="Arial" panose="020B0604020202020204" pitchFamily="34" charset="0"/>
              <a:buNone/>
              <a:defRPr sz="1600" b="0" i="0">
                <a:solidFill>
                  <a:schemeClr val="accent2"/>
                </a:solidFill>
                <a:latin typeface="+mn-lt"/>
              </a:defRPr>
            </a:lvl4pPr>
            <a:lvl5pPr marL="1828983" indent="0">
              <a:buFont typeface="Arial" panose="020B0604020202020204" pitchFamily="34" charset="0"/>
              <a:buNone/>
              <a:defRPr sz="1600" b="0" i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3173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A picture containing building, object, engine, photo&#10;&#10;Description automatically generated">
            <a:extLst>
              <a:ext uri="{FF2B5EF4-FFF2-40B4-BE49-F238E27FC236}">
                <a16:creationId xmlns:a16="http://schemas.microsoft.com/office/drawing/2014/main" id="{D017DB5E-61D6-4B29-8EE2-A6AD20F606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4" y="397"/>
            <a:ext cx="12187765" cy="685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FC5239FD-9BB4-46B8-B471-09FFB39BB3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397"/>
            <a:ext cx="12187765" cy="685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C43F5DE-F3B4-4C47-902F-745B7C38EBD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47926" y="2495550"/>
            <a:ext cx="7910470" cy="2085975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6001" b="0" i="0">
                <a:solidFill>
                  <a:schemeClr val="bg1"/>
                </a:solidFill>
                <a:latin typeface="+mj-lt"/>
              </a:defRPr>
            </a:lvl1pPr>
            <a:lvl2pPr marL="457246" indent="0">
              <a:buFont typeface="Arial" panose="020B0604020202020204" pitchFamily="34" charset="0"/>
              <a:buNone/>
              <a:defRPr sz="4000" b="0" i="0">
                <a:solidFill>
                  <a:schemeClr val="bg1"/>
                </a:solidFill>
                <a:latin typeface="+mn-lt"/>
              </a:defRPr>
            </a:lvl2pPr>
            <a:lvl3pPr marL="914492" indent="0">
              <a:buFont typeface="Arial" panose="020B0604020202020204" pitchFamily="34" charset="0"/>
              <a:buNone/>
              <a:defRPr sz="3300" b="0" i="0">
                <a:solidFill>
                  <a:schemeClr val="bg1"/>
                </a:solidFill>
                <a:latin typeface="+mn-lt"/>
              </a:defRPr>
            </a:lvl3pPr>
            <a:lvl4pPr marL="1371737" indent="0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+mn-lt"/>
              </a:defRPr>
            </a:lvl4pPr>
            <a:lvl5pPr marL="1828983" indent="0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SECTION TITLE HERE</a:t>
            </a:r>
          </a:p>
          <a:p>
            <a:pPr lvl="1"/>
            <a:r>
              <a:rPr lang="en-US" dirty="0"/>
              <a:t>Section description here</a:t>
            </a:r>
          </a:p>
        </p:txBody>
      </p:sp>
    </p:spTree>
    <p:extLst>
      <p:ext uri="{BB962C8B-B14F-4D97-AF65-F5344CB8AC3E}">
        <p14:creationId xmlns:p14="http://schemas.microsoft.com/office/powerpoint/2010/main" val="493753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af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24">
            <a:extLst>
              <a:ext uri="{FF2B5EF4-FFF2-40B4-BE49-F238E27FC236}">
                <a16:creationId xmlns:a16="http://schemas.microsoft.com/office/drawing/2014/main" id="{4C83E7F6-37A6-4AF9-ABDF-92FF37D4082D}"/>
              </a:ext>
            </a:extLst>
          </p:cNvPr>
          <p:cNvSpPr/>
          <p:nvPr userDrawn="1"/>
        </p:nvSpPr>
        <p:spPr>
          <a:xfrm rot="10800000">
            <a:off x="4067173" y="0"/>
            <a:ext cx="8121649" cy="6896100"/>
          </a:xfrm>
          <a:custGeom>
            <a:avLst/>
            <a:gdLst>
              <a:gd name="connsiteX0" fmla="*/ 0 w 6634264"/>
              <a:gd name="connsiteY0" fmla="*/ 0 h 6887183"/>
              <a:gd name="connsiteX1" fmla="*/ 0 w 6634264"/>
              <a:gd name="connsiteY1" fmla="*/ 6887183 h 6887183"/>
              <a:gd name="connsiteX2" fmla="*/ 5554494 w 6634264"/>
              <a:gd name="connsiteY2" fmla="*/ 6887183 h 6887183"/>
              <a:gd name="connsiteX3" fmla="*/ 6634264 w 6634264"/>
              <a:gd name="connsiteY3" fmla="*/ 38911 h 6887183"/>
              <a:gd name="connsiteX4" fmla="*/ 0 w 6634264"/>
              <a:gd name="connsiteY4" fmla="*/ 0 h 6887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4264" h="6887183">
                <a:moveTo>
                  <a:pt x="0" y="0"/>
                </a:moveTo>
                <a:lnTo>
                  <a:pt x="0" y="6887183"/>
                </a:lnTo>
                <a:lnTo>
                  <a:pt x="5554494" y="6887183"/>
                </a:lnTo>
                <a:lnTo>
                  <a:pt x="6634264" y="3891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/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4D4D9F2C-0354-41E4-9CEA-193463EA6A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Accruent Confidential and Proprietary ©2020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825626"/>
            <a:ext cx="10512862" cy="3720306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87773-6EF1-4444-9635-E4B784A95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2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AB1E969-2C08-4DF8-8A8D-28CFE24A2D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2" y="892968"/>
            <a:ext cx="10512862" cy="79772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834801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A picture containing monitor&#10;&#10;Description automatically generated">
            <a:extLst>
              <a:ext uri="{FF2B5EF4-FFF2-40B4-BE49-F238E27FC236}">
                <a16:creationId xmlns:a16="http://schemas.microsoft.com/office/drawing/2014/main" id="{6565E414-F1B4-4DB5-85D9-4814B78F4E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892968"/>
            <a:ext cx="12185650" cy="5964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5">
            <a:extLst>
              <a:ext uri="{FF2B5EF4-FFF2-40B4-BE49-F238E27FC236}">
                <a16:creationId xmlns:a16="http://schemas.microsoft.com/office/drawing/2014/main" id="{4D4D9F2C-0354-41E4-9CEA-193463EA6A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825626"/>
            <a:ext cx="10512862" cy="3720306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87773-6EF1-4444-9635-E4B784A95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AB1E969-2C08-4DF8-8A8D-28CFE24A2D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2" y="892968"/>
            <a:ext cx="10512862" cy="79772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546682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2FF381F0-6AF1-44DC-9300-76C268550C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8" name="TextBox 35">
            <a:extLst>
              <a:ext uri="{FF2B5EF4-FFF2-40B4-BE49-F238E27FC236}">
                <a16:creationId xmlns:a16="http://schemas.microsoft.com/office/drawing/2014/main" id="{4D4D9F2C-0354-41E4-9CEA-193463EA6A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7982" y="892968"/>
            <a:ext cx="10512862" cy="79772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825626"/>
            <a:ext cx="10512862" cy="3720306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87773-6EF1-4444-9635-E4B784A95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15847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 shot of a computer&#10;&#10;Description automatically generated">
            <a:extLst>
              <a:ext uri="{FF2B5EF4-FFF2-40B4-BE49-F238E27FC236}">
                <a16:creationId xmlns:a16="http://schemas.microsoft.com/office/drawing/2014/main" id="{BEC8EDF3-658D-4DE6-AEA1-00F1169186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8" name="TextBox 35">
            <a:extLst>
              <a:ext uri="{FF2B5EF4-FFF2-40B4-BE49-F238E27FC236}">
                <a16:creationId xmlns:a16="http://schemas.microsoft.com/office/drawing/2014/main" id="{4D4D9F2C-0354-41E4-9CEA-193463EA6AE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7982" y="892968"/>
            <a:ext cx="10512862" cy="79772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1825626"/>
            <a:ext cx="10512862" cy="3720306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87773-6EF1-4444-9635-E4B784A95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45295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 descr="A picture containing monitor&#10;&#10;Description automatically generated">
            <a:extLst>
              <a:ext uri="{FF2B5EF4-FFF2-40B4-BE49-F238E27FC236}">
                <a16:creationId xmlns:a16="http://schemas.microsoft.com/office/drawing/2014/main" id="{1E402D58-B5D6-4447-A027-A5F6E999F0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892968"/>
            <a:ext cx="12185650" cy="5964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2" y="892968"/>
            <a:ext cx="10512862" cy="79772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825626"/>
            <a:ext cx="5029200" cy="3720306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EEAEF9-B3E3-43B4-AD9F-6DFE508C20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4413" y="1825626"/>
            <a:ext cx="5029200" cy="3720306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0025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0DA5B07D-E6F7-4CC5-AA40-060F03AF83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2" y="892968"/>
            <a:ext cx="10512862" cy="79772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825626"/>
            <a:ext cx="5029200" cy="3720306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EEAEF9-B3E3-43B4-AD9F-6DFE508C20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4413" y="1825626"/>
            <a:ext cx="5029200" cy="3720306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0625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Description automatically generated">
            <a:extLst>
              <a:ext uri="{FF2B5EF4-FFF2-40B4-BE49-F238E27FC236}">
                <a16:creationId xmlns:a16="http://schemas.microsoft.com/office/drawing/2014/main" id="{89E60A6B-27B1-4722-BD35-D84646C9F0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2" y="892968"/>
            <a:ext cx="10512862" cy="79772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825626"/>
            <a:ext cx="5029200" cy="3720306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EEAEF9-B3E3-43B4-AD9F-6DFE508C20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4413" y="1825626"/>
            <a:ext cx="5029200" cy="3720306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8403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- Purpl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D5675635-8C4D-4D0B-AE14-C8AD5170BD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2" y="892968"/>
            <a:ext cx="10512862" cy="79772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825626"/>
            <a:ext cx="5029200" cy="3720306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46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92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737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983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EEAEF9-B3E3-43B4-AD9F-6DFE508C20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4413" y="1825626"/>
            <a:ext cx="5029200" cy="3720306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46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92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737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983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75792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- Red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32DCA2E-E27B-428B-9AF1-046E6D2E90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2" y="892968"/>
            <a:ext cx="10512862" cy="79772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825626"/>
            <a:ext cx="5029200" cy="3720306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46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92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737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983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EEAEF9-B3E3-43B4-AD9F-6DFE508C20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4413" y="1825626"/>
            <a:ext cx="5029200" cy="3720306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46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92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737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983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AD140613-4716-AB40-977F-C4D942BCAE6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2345050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- Blu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6926A71B-0EAE-4B3A-ABF2-2E71C40B5F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425960" cy="699135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2" y="892968"/>
            <a:ext cx="10512862" cy="797721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825626"/>
            <a:ext cx="5029200" cy="3720306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46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92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737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983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EEAEF9-B3E3-43B4-AD9F-6DFE508C20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4413" y="1825626"/>
            <a:ext cx="5029200" cy="3720306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46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92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737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983" indent="0">
              <a:buClr>
                <a:schemeClr val="bg1">
                  <a:lumMod val="95000"/>
                </a:schemeClr>
              </a:buClr>
              <a:buNone/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35">
            <a:extLst>
              <a:ext uri="{FF2B5EF4-FFF2-40B4-BE49-F238E27FC236}">
                <a16:creationId xmlns:a16="http://schemas.microsoft.com/office/drawing/2014/main" id="{B1FA551F-05E2-024B-983A-FFF546F0464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40141688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Graph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 descr="A picture containing monitor&#10;&#10;Description automatically generated">
            <a:extLst>
              <a:ext uri="{FF2B5EF4-FFF2-40B4-BE49-F238E27FC236}">
                <a16:creationId xmlns:a16="http://schemas.microsoft.com/office/drawing/2014/main" id="{1E402D58-B5D6-4447-A027-A5F6E999F0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892968"/>
            <a:ext cx="12185650" cy="5964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3" y="892968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118010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EEAEF9-B3E3-43B4-AD9F-6DFE508C20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4413" y="892968"/>
            <a:ext cx="5516562" cy="4652963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35">
            <a:extLst>
              <a:ext uri="{FF2B5EF4-FFF2-40B4-BE49-F238E27FC236}">
                <a16:creationId xmlns:a16="http://schemas.microsoft.com/office/drawing/2014/main" id="{A75561B1-59DD-004D-9D81-B9CB1530633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417633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Graph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B451125-FB2B-41CD-A73A-68303AF418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3" y="892968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118010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EEAEF9-B3E3-43B4-AD9F-6DFE508C20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4413" y="892968"/>
            <a:ext cx="5516562" cy="4652963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EDD6012C-B8E9-EE4A-86EA-81336FC38E7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1967960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Graph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 shot of a computer&#10;&#10;Description automatically generated">
            <a:extLst>
              <a:ext uri="{FF2B5EF4-FFF2-40B4-BE49-F238E27FC236}">
                <a16:creationId xmlns:a16="http://schemas.microsoft.com/office/drawing/2014/main" id="{A15F78AD-732F-4F20-8FB7-4C32C82982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3" y="892968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118010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EEAEF9-B3E3-43B4-AD9F-6DFE508C20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4413" y="892968"/>
            <a:ext cx="5516562" cy="4652963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A2712BF5-0696-834C-889B-263BFBBF62B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40828467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Graph - Blu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3BF7DC54-C0BB-4C8C-A06F-2EC5A88D20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425960" cy="699135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1775" y="892969"/>
            <a:ext cx="5029200" cy="1135858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1775" y="2118010"/>
            <a:ext cx="5029200" cy="3427921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+mn-lt"/>
              </a:defRPr>
            </a:lvl1pPr>
            <a:lvl2pPr marL="457246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+mn-lt"/>
              </a:defRPr>
            </a:lvl2pPr>
            <a:lvl3pPr marL="914492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+mn-lt"/>
              </a:defRPr>
            </a:lvl3pPr>
            <a:lvl4pPr marL="1371737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+mn-lt"/>
              </a:defRPr>
            </a:lvl4pPr>
            <a:lvl5pPr marL="1828983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EEAEF9-B3E3-43B4-AD9F-6DFE508C20F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97179" y="892968"/>
            <a:ext cx="5516562" cy="4652963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+mn-lt"/>
              </a:defRPr>
            </a:lvl1pPr>
            <a:lvl2pPr marL="457246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+mn-lt"/>
              </a:defRPr>
            </a:lvl2pPr>
            <a:lvl3pPr marL="914492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+mn-lt"/>
              </a:defRPr>
            </a:lvl3pPr>
            <a:lvl4pPr marL="1371737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+mn-lt"/>
              </a:defRPr>
            </a:lvl4pPr>
            <a:lvl5pPr marL="1828983" indent="0">
              <a:buClr>
                <a:schemeClr val="bg1">
                  <a:lumMod val="95000"/>
                </a:schemeClr>
              </a:buClr>
              <a:buFont typeface="Arial" panose="020B0604020202020204" pitchFamily="34" charset="0"/>
              <a:buNone/>
              <a:defRPr b="0" i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35">
            <a:extLst>
              <a:ext uri="{FF2B5EF4-FFF2-40B4-BE49-F238E27FC236}">
                <a16:creationId xmlns:a16="http://schemas.microsoft.com/office/drawing/2014/main" id="{8261D3C5-56F8-FE4F-BB56-9D473309583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42592808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people in a room&#10;&#10;Description automatically generated">
            <a:extLst>
              <a:ext uri="{FF2B5EF4-FFF2-40B4-BE49-F238E27FC236}">
                <a16:creationId xmlns:a16="http://schemas.microsoft.com/office/drawing/2014/main" id="{B2204969-6FE4-436A-84FC-C362390512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7555" y="0"/>
            <a:ext cx="9147153" cy="6858000"/>
          </a:xfrm>
          <a:prstGeom prst="rect">
            <a:avLst/>
          </a:prstGeom>
        </p:spPr>
      </p:pic>
      <p:pic>
        <p:nvPicPr>
          <p:cNvPr id="10" name="Picture 9" descr="A picture containing table&#10;&#10;Description automatically generated">
            <a:extLst>
              <a:ext uri="{FF2B5EF4-FFF2-40B4-BE49-F238E27FC236}">
                <a16:creationId xmlns:a16="http://schemas.microsoft.com/office/drawing/2014/main" id="{75975427-6333-4B51-8BB0-5C1209A2C1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0"/>
            <a:ext cx="12233184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8F573EC-FF44-4AA8-8DFA-59D80ED7A8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3" y="892968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165EA1-61F8-4120-917C-B91C48798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118010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40B643-54B0-487E-8126-DD793BEC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3F4B1B54-0D1F-8144-8EC7-2D4DF8291E4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1235036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people in a room&#10;&#10;Description automatically generated">
            <a:extLst>
              <a:ext uri="{FF2B5EF4-FFF2-40B4-BE49-F238E27FC236}">
                <a16:creationId xmlns:a16="http://schemas.microsoft.com/office/drawing/2014/main" id="{B2204969-6FE4-436A-84FC-C362390512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7555" y="0"/>
            <a:ext cx="9147153" cy="6858000"/>
          </a:xfrm>
          <a:prstGeom prst="rect">
            <a:avLst/>
          </a:prstGeom>
        </p:spPr>
      </p:pic>
      <p:pic>
        <p:nvPicPr>
          <p:cNvPr id="8" name="Picture 7" descr="A picture containing table, drawing&#10;&#10;Description automatically generated">
            <a:extLst>
              <a:ext uri="{FF2B5EF4-FFF2-40B4-BE49-F238E27FC236}">
                <a16:creationId xmlns:a16="http://schemas.microsoft.com/office/drawing/2014/main" id="{CD7EA584-FD6C-47BD-B8C5-6075A00D2B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1524" y="0"/>
            <a:ext cx="12233184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8F573EC-FF44-4AA8-8DFA-59D80ED7A8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3" y="892968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165EA1-61F8-4120-917C-B91C48798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118010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40B643-54B0-487E-8126-DD793BEC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extBox 35">
            <a:extLst>
              <a:ext uri="{FF2B5EF4-FFF2-40B4-BE49-F238E27FC236}">
                <a16:creationId xmlns:a16="http://schemas.microsoft.com/office/drawing/2014/main" id="{082160FF-E2CF-9341-B183-26A33AC3418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9680815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people in a room&#10;&#10;Description automatically generated">
            <a:extLst>
              <a:ext uri="{FF2B5EF4-FFF2-40B4-BE49-F238E27FC236}">
                <a16:creationId xmlns:a16="http://schemas.microsoft.com/office/drawing/2014/main" id="{B2204969-6FE4-436A-84FC-C362390512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7555" y="0"/>
            <a:ext cx="9147153" cy="6858000"/>
          </a:xfrm>
          <a:prstGeom prst="rect">
            <a:avLst/>
          </a:prstGeom>
        </p:spPr>
      </p:pic>
      <p:pic>
        <p:nvPicPr>
          <p:cNvPr id="8" name="Picture 7" descr="A picture containing table&#10;&#10;Description automatically generated">
            <a:extLst>
              <a:ext uri="{FF2B5EF4-FFF2-40B4-BE49-F238E27FC236}">
                <a16:creationId xmlns:a16="http://schemas.microsoft.com/office/drawing/2014/main" id="{136A6428-82C6-462B-B834-2BC4F928ABD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34708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8F573EC-FF44-4AA8-8DFA-59D80ED7A8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3" y="892968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165EA1-61F8-4120-917C-B91C48798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118010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40B643-54B0-487E-8126-DD793BEC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extBox 35">
            <a:extLst>
              <a:ext uri="{FF2B5EF4-FFF2-40B4-BE49-F238E27FC236}">
                <a16:creationId xmlns:a16="http://schemas.microsoft.com/office/drawing/2014/main" id="{A29A4590-F95B-E645-B329-17ACAAFB12A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9290299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- Purpl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624722F-C419-4D23-8973-CFC119CBA3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5950" y="-9870"/>
            <a:ext cx="10302875" cy="6869258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DBF9DCAC-0944-4F5B-A390-BB1ADFC5FF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063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8F573EC-FF44-4AA8-8DFA-59D80ED7A8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3" y="892968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165EA1-61F8-4120-917C-B91C48798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118010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40B643-54B0-487E-8126-DD793BEC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83752F27-BEF4-354F-8F5B-7759807D555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21574611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+ Image - Blu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624722F-C419-4D23-8973-CFC119CBA3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5950" y="-9870"/>
            <a:ext cx="10302875" cy="6869258"/>
          </a:xfrm>
          <a:prstGeom prst="rect">
            <a:avLst/>
          </a:prstGeom>
        </p:spPr>
      </p:pic>
      <p:pic>
        <p:nvPicPr>
          <p:cNvPr id="8" name="Picture 7" descr="A picture containing computer&#10;&#10;Description automatically generated">
            <a:extLst>
              <a:ext uri="{FF2B5EF4-FFF2-40B4-BE49-F238E27FC236}">
                <a16:creationId xmlns:a16="http://schemas.microsoft.com/office/drawing/2014/main" id="{0798748C-31A3-4FBD-8352-D50BAA65BA0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208961" cy="686925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8F573EC-FF44-4AA8-8DFA-59D80ED7A8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3" y="892968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165EA1-61F8-4120-917C-B91C48798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118010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40B643-54B0-487E-8126-DD793BEC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extBox 35">
            <a:extLst>
              <a:ext uri="{FF2B5EF4-FFF2-40B4-BE49-F238E27FC236}">
                <a16:creationId xmlns:a16="http://schemas.microsoft.com/office/drawing/2014/main" id="{E47F8BA9-6AA4-C046-9382-B7700C0A177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30656661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+ Image - Purpl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624722F-C419-4D23-8973-CFC119CBA3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5950" y="-9870"/>
            <a:ext cx="10302875" cy="6869258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A4D38B00-10BA-48D7-9744-9CBEB35EE5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8F573EC-FF44-4AA8-8DFA-59D80ED7A8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983" y="892968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165EA1-61F8-4120-917C-B91C48798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2118010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>
                  <a:lumMod val="95000"/>
                </a:schemeClr>
              </a:buClr>
              <a:defRPr b="0" i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40B643-54B0-487E-8126-DD793BEC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extBox 35">
            <a:extLst>
              <a:ext uri="{FF2B5EF4-FFF2-40B4-BE49-F238E27FC236}">
                <a16:creationId xmlns:a16="http://schemas.microsoft.com/office/drawing/2014/main" id="{3FA96E79-1BC5-9A45-997C-DE5304865A3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33699101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1587" y="0"/>
            <a:ext cx="1218882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1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Regular" charset="0"/>
              </a:defRPr>
            </a:lvl1pPr>
          </a:lstStyle>
          <a:p>
            <a:pPr lvl="0"/>
            <a:endParaRPr lang="en-US" noProof="0" dirty="0"/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8E269D29-7480-460D-8828-62A8C931F9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6" name="TextBox 35">
            <a:extLst>
              <a:ext uri="{FF2B5EF4-FFF2-40B4-BE49-F238E27FC236}">
                <a16:creationId xmlns:a16="http://schemas.microsoft.com/office/drawing/2014/main" id="{C9A622C1-5627-4732-AF45-B305D01EFCD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D94CEB1-7412-475A-BBF0-97AD6DE60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F949EC-0715-4501-86E5-063779B7985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8700" y="2495550"/>
            <a:ext cx="10229850" cy="20859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6001" b="0" i="0">
                <a:solidFill>
                  <a:schemeClr val="bg1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defRPr>
            </a:lvl1pPr>
            <a:lvl2pPr marL="457246" indent="0" algn="ctr">
              <a:buFont typeface="Arial" panose="020B0604020202020204" pitchFamily="34" charset="0"/>
              <a:buNone/>
              <a:defRPr sz="3300" b="0" i="0">
                <a:solidFill>
                  <a:schemeClr val="bg1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914492" indent="0">
              <a:buFont typeface="Arial" panose="020B0604020202020204" pitchFamily="34" charset="0"/>
              <a:buNone/>
              <a:defRPr sz="3300" b="0" i="0">
                <a:solidFill>
                  <a:schemeClr val="bg1"/>
                </a:solidFill>
                <a:latin typeface="+mn-lt"/>
              </a:defRPr>
            </a:lvl3pPr>
            <a:lvl4pPr marL="1371737" indent="0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+mn-lt"/>
              </a:defRPr>
            </a:lvl4pPr>
            <a:lvl5pPr marL="1828983" indent="0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SECTION TITLE HERE</a:t>
            </a:r>
          </a:p>
          <a:p>
            <a:pPr lvl="1"/>
            <a:r>
              <a:rPr lang="en-US" dirty="0"/>
              <a:t>Section description here</a:t>
            </a:r>
          </a:p>
        </p:txBody>
      </p:sp>
    </p:spTree>
    <p:extLst>
      <p:ext uri="{BB962C8B-B14F-4D97-AF65-F5344CB8AC3E}">
        <p14:creationId xmlns:p14="http://schemas.microsoft.com/office/powerpoint/2010/main" val="170383395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1587" y="0"/>
            <a:ext cx="1218882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1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Regular" charset="0"/>
              </a:defRPr>
            </a:lvl1pPr>
          </a:lstStyle>
          <a:p>
            <a:pPr lvl="0"/>
            <a:endParaRPr lang="en-US" noProof="0" dirty="0"/>
          </a:p>
        </p:txBody>
      </p:sp>
      <p:pic>
        <p:nvPicPr>
          <p:cNvPr id="10" name="Picture 9" descr="A picture containing food&#10;&#10;Description automatically generated">
            <a:extLst>
              <a:ext uri="{FF2B5EF4-FFF2-40B4-BE49-F238E27FC236}">
                <a16:creationId xmlns:a16="http://schemas.microsoft.com/office/drawing/2014/main" id="{88C08B60-D377-4960-8568-E6D51C6F3A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-1"/>
            <a:ext cx="12188951" cy="6858000"/>
          </a:xfrm>
          <a:prstGeom prst="rect">
            <a:avLst/>
          </a:prstGeom>
        </p:spPr>
      </p:pic>
      <p:sp>
        <p:nvSpPr>
          <p:cNvPr id="6" name="TextBox 35">
            <a:extLst>
              <a:ext uri="{FF2B5EF4-FFF2-40B4-BE49-F238E27FC236}">
                <a16:creationId xmlns:a16="http://schemas.microsoft.com/office/drawing/2014/main" id="{C9A622C1-5627-4732-AF45-B305D01EFCD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D94CEB1-7412-475A-BBF0-97AD6DE60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055C4FE-812E-48C0-848A-17DB1EE9CA6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8700" y="2495550"/>
            <a:ext cx="10229850" cy="20859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6001" b="0" i="0">
                <a:solidFill>
                  <a:schemeClr val="bg1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defRPr>
            </a:lvl1pPr>
            <a:lvl2pPr marL="457246" indent="0" algn="ctr">
              <a:buFont typeface="Arial" panose="020B0604020202020204" pitchFamily="34" charset="0"/>
              <a:buNone/>
              <a:defRPr sz="3300" b="0" i="0">
                <a:solidFill>
                  <a:schemeClr val="bg1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914492" indent="0">
              <a:buFont typeface="Arial" panose="020B0604020202020204" pitchFamily="34" charset="0"/>
              <a:buNone/>
              <a:defRPr sz="3300" b="0" i="0">
                <a:solidFill>
                  <a:schemeClr val="bg1"/>
                </a:solidFill>
                <a:latin typeface="+mn-lt"/>
              </a:defRPr>
            </a:lvl3pPr>
            <a:lvl4pPr marL="1371737" indent="0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+mn-lt"/>
              </a:defRPr>
            </a:lvl4pPr>
            <a:lvl5pPr marL="1828983" indent="0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SECTION TITLE HERE</a:t>
            </a:r>
          </a:p>
          <a:p>
            <a:pPr lvl="1"/>
            <a:r>
              <a:rPr lang="en-US" dirty="0"/>
              <a:t>Section description here</a:t>
            </a:r>
          </a:p>
        </p:txBody>
      </p:sp>
    </p:spTree>
    <p:extLst>
      <p:ext uri="{BB962C8B-B14F-4D97-AF65-F5344CB8AC3E}">
        <p14:creationId xmlns:p14="http://schemas.microsoft.com/office/powerpoint/2010/main" val="212695122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Mockup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screen shot of a computer&#10;&#10;Description automatically generated">
            <a:extLst>
              <a:ext uri="{FF2B5EF4-FFF2-40B4-BE49-F238E27FC236}">
                <a16:creationId xmlns:a16="http://schemas.microsoft.com/office/drawing/2014/main" id="{29306CC3-9176-4089-8886-B91D0D5595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351" y="1226343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51" y="2451385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4709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Mockup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 shot of a computer&#10;&#10;Description automatically generated">
            <a:extLst>
              <a:ext uri="{FF2B5EF4-FFF2-40B4-BE49-F238E27FC236}">
                <a16:creationId xmlns:a16="http://schemas.microsoft.com/office/drawing/2014/main" id="{DC4019C8-49C2-464F-8F70-D6E80C40BC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351" y="1226343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51" y="2451385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0A621FE5-64C5-8C40-947B-AF21FAB6698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28071619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 Mockup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 shot of a computer&#10;&#10;Description automatically generated">
            <a:extLst>
              <a:ext uri="{FF2B5EF4-FFF2-40B4-BE49-F238E27FC236}">
                <a16:creationId xmlns:a16="http://schemas.microsoft.com/office/drawing/2014/main" id="{ED888ABB-7B38-439C-8223-140B2DAB2B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351" y="1226343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51" y="2451385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extBox 35">
            <a:extLst>
              <a:ext uri="{FF2B5EF4-FFF2-40B4-BE49-F238E27FC236}">
                <a16:creationId xmlns:a16="http://schemas.microsoft.com/office/drawing/2014/main" id="{B4B4278D-CBAB-2E4F-B56E-F68D98C75A7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10931572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Laptop Mockup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CE32D6E-1759-4111-B70A-4286FFBE7A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2998"/>
            <a:ext cx="12188825" cy="587103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309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Laptop Mockup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93A1880-569C-4464-BD7E-7130FF4C7F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2998"/>
            <a:ext cx="12188825" cy="587103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56715460-1038-6947-8D66-E243B288339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28429597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Laptop Mockup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4B57EA4-A0CD-44E5-8683-A8C4C582FB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2998"/>
            <a:ext cx="12188825" cy="587103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37335B7F-43EB-F64B-8A79-EC404A7E2D4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10438766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Mockup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©2020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351" y="1226343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51" y="2451385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4FBE4B0-C856-413E-90C6-DA55E526DC2B}"/>
              </a:ext>
            </a:extLst>
          </p:cNvPr>
          <p:cNvSpPr txBox="1">
            <a:spLocks/>
          </p:cNvSpPr>
          <p:nvPr userDrawn="1"/>
        </p:nvSpPr>
        <p:spPr>
          <a:xfrm>
            <a:off x="9341644" y="6547542"/>
            <a:ext cx="2742406" cy="19407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A7E27838-1C13-4948-8E84-AB8DCF9A4D7D}" type="slidenum">
              <a:rPr lang="en-US" smtClean="0">
                <a:solidFill>
                  <a:schemeClr val="accent2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9" name="Picture 8" descr="A picture containing sitting, drawing&#10;&#10;Description automatically generated">
            <a:extLst>
              <a:ext uri="{FF2B5EF4-FFF2-40B4-BE49-F238E27FC236}">
                <a16:creationId xmlns:a16="http://schemas.microsoft.com/office/drawing/2014/main" id="{E8C712D2-6211-442D-A8A2-7AF480BCD2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063" cy="6857500"/>
          </a:xfrm>
          <a:prstGeom prst="rect">
            <a:avLst/>
          </a:prstGeom>
        </p:spPr>
      </p:pic>
      <p:sp>
        <p:nvSpPr>
          <p:cNvPr id="7" name="TextBox 35">
            <a:extLst>
              <a:ext uri="{FF2B5EF4-FFF2-40B4-BE49-F238E27FC236}">
                <a16:creationId xmlns:a16="http://schemas.microsoft.com/office/drawing/2014/main" id="{A670D048-1F38-EF40-86DF-C11F420FE0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52889" y="655770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1399715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Mockup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©2020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351" y="1226343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51" y="2451385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E4D135F-DD53-41EA-BFE9-9AF585E13ABF}"/>
              </a:ext>
            </a:extLst>
          </p:cNvPr>
          <p:cNvSpPr txBox="1">
            <a:spLocks/>
          </p:cNvSpPr>
          <p:nvPr userDrawn="1"/>
        </p:nvSpPr>
        <p:spPr>
          <a:xfrm>
            <a:off x="9341644" y="6547542"/>
            <a:ext cx="2742406" cy="19407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A7E27838-1C13-4948-8E84-AB8DCF9A4D7D}" type="slidenum">
              <a:rPr lang="en-US" smtClean="0">
                <a:solidFill>
                  <a:schemeClr val="accent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2BA5741F-D87B-4B54-90AF-1E407B7DF3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0"/>
            <a:ext cx="12188952" cy="6858000"/>
          </a:xfrm>
          <a:prstGeom prst="rect">
            <a:avLst/>
          </a:prstGeom>
        </p:spPr>
      </p:pic>
      <p:sp>
        <p:nvSpPr>
          <p:cNvPr id="7" name="TextBox 35">
            <a:extLst>
              <a:ext uri="{FF2B5EF4-FFF2-40B4-BE49-F238E27FC236}">
                <a16:creationId xmlns:a16="http://schemas.microsoft.com/office/drawing/2014/main" id="{04A11F30-7979-5C4B-B7E7-4C0F822715B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52889" y="655770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2065082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Mockup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F4C3728E-FD44-40A7-82C3-273F6B6F78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" y="91440"/>
            <a:ext cx="12188063" cy="6857500"/>
          </a:xfrm>
          <a:prstGeom prst="rect">
            <a:avLst/>
          </a:prstGeom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351" y="1226343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51" y="2451385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41644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3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8465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 Mockup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49FECD6C-945C-3943-84BC-027FB434F1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2998"/>
            <a:ext cx="12188825" cy="587103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8" name="Picture 7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B86B6012-69EA-2E46-A3D3-E20FE779E69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0652" y="506549"/>
            <a:ext cx="8127521" cy="625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7239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 Mockup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679CA2DC-4BB3-B04B-9B4C-3BA6515FF7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2998"/>
            <a:ext cx="12188825" cy="587103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39A51D36-458C-5C40-99AE-053D8C128C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0652" y="506549"/>
            <a:ext cx="8127521" cy="625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320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 Mockup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E72F95C2-BF79-3946-9A5A-EFF81CB000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2998"/>
            <a:ext cx="12188825" cy="587103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90AFBA47-435C-1C4B-8D8A-85EE9393351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0652" y="506549"/>
            <a:ext cx="8127521" cy="625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372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ptop Mockup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Description automatically generated">
            <a:extLst>
              <a:ext uri="{FF2B5EF4-FFF2-40B4-BE49-F238E27FC236}">
                <a16:creationId xmlns:a16="http://schemas.microsoft.com/office/drawing/2014/main" id="{072FB02F-B94B-8945-9DDD-FD5BE8F6DA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4" name="TextBox 35">
            <a:extLst>
              <a:ext uri="{FF2B5EF4-FFF2-40B4-BE49-F238E27FC236}">
                <a16:creationId xmlns:a16="http://schemas.microsoft.com/office/drawing/2014/main" id="{E78BE3C8-4DA9-4EA9-AD4B-CB03D425AB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351" y="1226343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51" y="2451385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2681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ptop Mockup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351" y="1226343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51" y="2451385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3" name="Picture 2" descr="A screen shot of a computer&#10;&#10;Description automatically generated">
            <a:extLst>
              <a:ext uri="{FF2B5EF4-FFF2-40B4-BE49-F238E27FC236}">
                <a16:creationId xmlns:a16="http://schemas.microsoft.com/office/drawing/2014/main" id="{71A6668F-5D60-DC43-BF29-15E2AC076C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763"/>
          <a:stretch/>
        </p:blipFill>
        <p:spPr>
          <a:xfrm>
            <a:off x="5821680" y="0"/>
            <a:ext cx="6367145" cy="6858000"/>
          </a:xfrm>
          <a:prstGeom prst="rect">
            <a:avLst/>
          </a:prstGeom>
        </p:spPr>
      </p:pic>
      <p:sp>
        <p:nvSpPr>
          <p:cNvPr id="8" name="TextBox 35">
            <a:extLst>
              <a:ext uri="{FF2B5EF4-FFF2-40B4-BE49-F238E27FC236}">
                <a16:creationId xmlns:a16="http://schemas.microsoft.com/office/drawing/2014/main" id="{393FA48D-8D41-6043-95D2-3C9D609D809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6157185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ptop Mockup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Description automatically generated">
            <a:extLst>
              <a:ext uri="{FF2B5EF4-FFF2-40B4-BE49-F238E27FC236}">
                <a16:creationId xmlns:a16="http://schemas.microsoft.com/office/drawing/2014/main" id="{DF3D596F-33AA-1A48-96F6-D07603CEB8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592E3E-F17E-41DE-93B1-02128DB92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351" y="1226343"/>
            <a:ext cx="5029200" cy="113585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3033417-E781-4467-AEED-6121BB017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351" y="2451385"/>
            <a:ext cx="5029200" cy="3427921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b="0" i="0">
                <a:latin typeface="+mn-lt"/>
              </a:defRPr>
            </a:lvl1pPr>
            <a:lvl2pPr>
              <a:buClr>
                <a:schemeClr val="accent3"/>
              </a:buClr>
              <a:defRPr b="0" i="0">
                <a:latin typeface="+mn-lt"/>
              </a:defRPr>
            </a:lvl2pPr>
            <a:lvl3pPr>
              <a:buClr>
                <a:schemeClr val="accent3"/>
              </a:buClr>
              <a:defRPr b="0" i="0">
                <a:latin typeface="+mn-lt"/>
              </a:defRPr>
            </a:lvl3pPr>
            <a:lvl4pPr>
              <a:buClr>
                <a:schemeClr val="accent3"/>
              </a:buClr>
              <a:defRPr b="0" i="0">
                <a:latin typeface="+mn-lt"/>
              </a:defRPr>
            </a:lvl4pPr>
            <a:lvl5pPr>
              <a:buClr>
                <a:schemeClr val="accent3"/>
              </a:buClr>
              <a:defRPr b="0" i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5648A-D993-4A92-AFE8-D8A68353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Box 35">
            <a:extLst>
              <a:ext uri="{FF2B5EF4-FFF2-40B4-BE49-F238E27FC236}">
                <a16:creationId xmlns:a16="http://schemas.microsoft.com/office/drawing/2014/main" id="{7DA984CA-DEC3-1542-9657-512D450EDB9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</p:spTree>
    <p:extLst>
      <p:ext uri="{BB962C8B-B14F-4D97-AF65-F5344CB8AC3E}">
        <p14:creationId xmlns:p14="http://schemas.microsoft.com/office/powerpoint/2010/main" val="24151035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5EE791C-6C89-45EA-B82F-378AAA0F60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35">
            <a:extLst>
              <a:ext uri="{FF2B5EF4-FFF2-40B4-BE49-F238E27FC236}">
                <a16:creationId xmlns:a16="http://schemas.microsoft.com/office/drawing/2014/main" id="{59B5A74B-7B58-403B-B0DC-6ED7CEFEB16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437ACF7-395B-40FC-B19B-6121094F5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9590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937B7F2D-F172-448B-A649-5FD48FC927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35">
            <a:extLst>
              <a:ext uri="{FF2B5EF4-FFF2-40B4-BE49-F238E27FC236}">
                <a16:creationId xmlns:a16="http://schemas.microsoft.com/office/drawing/2014/main" id="{7CBD87D9-396A-4323-94BB-C79491FB508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3369" y="6547542"/>
            <a:ext cx="2993231" cy="9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457081" rIns="91416" bIns="457081" anchor="ctr"/>
          <a:lstStyle>
            <a:lvl1pPr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 Light" panose="02000000000000000000" pitchFamily="2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bg1"/>
                </a:solidFill>
                <a:cs typeface="Arial" panose="020B0604020202020204" pitchFamily="34" charset="0"/>
              </a:rPr>
              <a:t>Accruent Confidential and Proprietary ©2021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5DC158A-17DD-49D1-A8CB-C508DA1D0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8219" y="6547542"/>
            <a:ext cx="2742406" cy="194079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9605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A close up of a logo&#10;&#10;Description automatically generated">
            <a:extLst>
              <a:ext uri="{FF2B5EF4-FFF2-40B4-BE49-F238E27FC236}">
                <a16:creationId xmlns:a16="http://schemas.microsoft.com/office/drawing/2014/main" id="{D1132391-AE1E-46BC-8C05-AB9A9B0AD0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0750" y="778669"/>
            <a:ext cx="10347325" cy="530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2">
            <a:extLst>
              <a:ext uri="{FF2B5EF4-FFF2-40B4-BE49-F238E27FC236}">
                <a16:creationId xmlns:a16="http://schemas.microsoft.com/office/drawing/2014/main" id="{F0612FC6-5103-4E85-83BC-0300CD822A6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82613" y="5929313"/>
            <a:ext cx="3583781" cy="607219"/>
            <a:chOff x="152933" y="4545139"/>
            <a:chExt cx="2390243" cy="4050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467D3BA-1C44-41DC-ABE5-9D5E44D28E04}"/>
                </a:ext>
              </a:extLst>
            </p:cNvPr>
            <p:cNvSpPr txBox="1"/>
            <p:nvPr/>
          </p:nvSpPr>
          <p:spPr>
            <a:xfrm>
              <a:off x="416045" y="4545139"/>
              <a:ext cx="2127131" cy="405019"/>
            </a:xfrm>
            <a:prstGeom prst="rect">
              <a:avLst/>
            </a:prstGeom>
            <a:noFill/>
          </p:spPr>
          <p:txBody>
            <a:bodyPr wrap="none" tIns="0" bIns="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77"/>
                  <a:cs typeface="Poppins" pitchFamily="2" charset="77"/>
                </a:rPr>
                <a:t>linkedin.com/company/accruent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A9EAB47-F342-4DC8-851D-AFD0A88F4ABB}"/>
                </a:ext>
              </a:extLst>
            </p:cNvPr>
            <p:cNvPicPr>
              <a:picLocks/>
            </p:cNvPicPr>
            <p:nvPr/>
          </p:nvPicPr>
          <p:blipFill>
            <a:blip r:embed="rId3" cstate="screen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52933" y="4595934"/>
              <a:ext cx="303429" cy="30342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" name="Group 5">
            <a:extLst>
              <a:ext uri="{FF2B5EF4-FFF2-40B4-BE49-F238E27FC236}">
                <a16:creationId xmlns:a16="http://schemas.microsoft.com/office/drawing/2014/main" id="{38D9FEA7-2505-49E1-9764-D83592F4C67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114006" y="5929313"/>
            <a:ext cx="2790031" cy="607219"/>
            <a:chOff x="2870934" y="4545139"/>
            <a:chExt cx="1860540" cy="40501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A9038CC-D4F0-46BB-AD17-00B9D5674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870934" y="4595934"/>
              <a:ext cx="303429" cy="3034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B6EB2AC-FB6B-479D-85CF-C658A100BC54}"/>
                </a:ext>
              </a:extLst>
            </p:cNvPr>
            <p:cNvSpPr txBox="1"/>
            <p:nvPr/>
          </p:nvSpPr>
          <p:spPr>
            <a:xfrm>
              <a:off x="3152529" y="4545139"/>
              <a:ext cx="1578945" cy="405019"/>
            </a:xfrm>
            <a:prstGeom prst="rect">
              <a:avLst/>
            </a:prstGeom>
            <a:noFill/>
          </p:spPr>
          <p:txBody>
            <a:bodyPr wrap="none" tIns="0" bIns="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77"/>
                  <a:cs typeface="Poppins" pitchFamily="2" charset="77"/>
                </a:rPr>
                <a:t>twitter.com/accruentllc</a:t>
              </a:r>
            </a:p>
          </p:txBody>
        </p:sp>
      </p:grpSp>
      <p:grpSp>
        <p:nvGrpSpPr>
          <p:cNvPr id="11" name="Group 8">
            <a:extLst>
              <a:ext uri="{FF2B5EF4-FFF2-40B4-BE49-F238E27FC236}">
                <a16:creationId xmlns:a16="http://schemas.microsoft.com/office/drawing/2014/main" id="{4454E024-78D7-491D-A426-BEEF7903240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878638" y="5929313"/>
            <a:ext cx="2640807" cy="607219"/>
            <a:chOff x="4797713" y="4545139"/>
            <a:chExt cx="1761066" cy="40501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4992EDB-A69E-42E8-A5F8-9BA1704456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3784"/>
            <a:stretch/>
          </p:blipFill>
          <p:spPr>
            <a:xfrm>
              <a:off x="4797713" y="4595934"/>
              <a:ext cx="231264" cy="3034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12130B2-EFB9-46DC-AB92-8E98F695ABC3}"/>
                </a:ext>
              </a:extLst>
            </p:cNvPr>
            <p:cNvSpPr txBox="1"/>
            <p:nvPr/>
          </p:nvSpPr>
          <p:spPr>
            <a:xfrm>
              <a:off x="4970803" y="4545139"/>
              <a:ext cx="1587976" cy="405019"/>
            </a:xfrm>
            <a:prstGeom prst="rect">
              <a:avLst/>
            </a:prstGeom>
            <a:noFill/>
          </p:spPr>
          <p:txBody>
            <a:bodyPr wrap="none" tIns="0" bIns="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77"/>
                  <a:cs typeface="Poppins" pitchFamily="2" charset="77"/>
                </a:rPr>
                <a:t>facebook.com/accruent</a:t>
              </a:r>
            </a:p>
          </p:txBody>
        </p:sp>
      </p:grpSp>
      <p:grpSp>
        <p:nvGrpSpPr>
          <p:cNvPr id="14" name="Group 11">
            <a:extLst>
              <a:ext uri="{FF2B5EF4-FFF2-40B4-BE49-F238E27FC236}">
                <a16:creationId xmlns:a16="http://schemas.microsoft.com/office/drawing/2014/main" id="{5D183FF1-A5D3-4FAE-AB97-EEBF2FED571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9590882" y="5929313"/>
            <a:ext cx="2336800" cy="607219"/>
            <a:chOff x="8827608" y="5882811"/>
            <a:chExt cx="1558596" cy="40501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FF12A1F-01AB-4A07-9A96-B921F4C62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8827608" y="5965799"/>
              <a:ext cx="243571" cy="239042"/>
            </a:xfrm>
            <a:prstGeom prst="rect">
              <a:avLst/>
            </a:prstGeom>
            <a:noFill/>
            <a:ln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A84486D-A230-48A7-9A58-E8A7A9672BD7}"/>
                </a:ext>
              </a:extLst>
            </p:cNvPr>
            <p:cNvSpPr txBox="1"/>
            <p:nvPr/>
          </p:nvSpPr>
          <p:spPr>
            <a:xfrm>
              <a:off x="9098668" y="5882811"/>
              <a:ext cx="1287536" cy="405019"/>
            </a:xfrm>
            <a:prstGeom prst="rect">
              <a:avLst/>
            </a:prstGeom>
            <a:noFill/>
          </p:spPr>
          <p:txBody>
            <a:bodyPr wrap="none" tIns="0" bIns="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oppins" pitchFamily="2" charset="77"/>
                  <a:cs typeface="Poppins" pitchFamily="2" charset="77"/>
                </a:rPr>
                <a:t>accruent.com/blog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02162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162" y="2125980"/>
            <a:ext cx="10360501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324" y="3840480"/>
            <a:ext cx="853217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032458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99" b="1" i="0">
                <a:solidFill>
                  <a:srgbClr val="001C7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48932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99" b="1" i="0">
                <a:solidFill>
                  <a:srgbClr val="001C7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441" y="1577340"/>
            <a:ext cx="53021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7245" y="1577340"/>
            <a:ext cx="53021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80190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99" b="1" i="0">
                <a:solidFill>
                  <a:srgbClr val="001C7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988458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7144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6" r:id="rId2"/>
    <p:sldLayoutId id="2147484358" r:id="rId3"/>
    <p:sldLayoutId id="2147484326" r:id="rId4"/>
    <p:sldLayoutId id="2147484359" r:id="rId5"/>
    <p:sldLayoutId id="2147484360" r:id="rId6"/>
    <p:sldLayoutId id="2147484395" r:id="rId7"/>
    <p:sldLayoutId id="2147484325" r:id="rId8"/>
    <p:sldLayoutId id="2147484354" r:id="rId9"/>
    <p:sldLayoutId id="2147484355" r:id="rId10"/>
    <p:sldLayoutId id="2147484365" r:id="rId11"/>
    <p:sldLayoutId id="2147484364" r:id="rId12"/>
    <p:sldLayoutId id="2147484363" r:id="rId13"/>
    <p:sldLayoutId id="2147484369" r:id="rId14"/>
    <p:sldLayoutId id="2147484370" r:id="rId15"/>
    <p:sldLayoutId id="2147484371" r:id="rId16"/>
    <p:sldLayoutId id="2147484366" r:id="rId17"/>
    <p:sldLayoutId id="2147484368" r:id="rId18"/>
    <p:sldLayoutId id="2147484367" r:id="rId19"/>
    <p:sldLayoutId id="2147484372" r:id="rId20"/>
    <p:sldLayoutId id="2147484373" r:id="rId21"/>
    <p:sldLayoutId id="2147484374" r:id="rId22"/>
    <p:sldLayoutId id="2147484375" r:id="rId23"/>
    <p:sldLayoutId id="2147484376" r:id="rId24"/>
    <p:sldLayoutId id="2147484377" r:id="rId25"/>
    <p:sldLayoutId id="2147484378" r:id="rId26"/>
    <p:sldLayoutId id="2147484379" r:id="rId27"/>
    <p:sldLayoutId id="2147484380" r:id="rId28"/>
    <p:sldLayoutId id="2147484383" r:id="rId29"/>
    <p:sldLayoutId id="2147484384" r:id="rId30"/>
    <p:sldLayoutId id="2147484385" r:id="rId31"/>
    <p:sldLayoutId id="2147484386" r:id="rId32"/>
    <p:sldLayoutId id="2147484387" r:id="rId33"/>
    <p:sldLayoutId id="2147484388" r:id="rId34"/>
    <p:sldLayoutId id="2147484389" r:id="rId35"/>
    <p:sldLayoutId id="2147484390" r:id="rId36"/>
    <p:sldLayoutId id="2147484391" r:id="rId37"/>
    <p:sldLayoutId id="2147484392" r:id="rId38"/>
    <p:sldLayoutId id="2147484393" r:id="rId39"/>
    <p:sldLayoutId id="2147484394" r:id="rId40"/>
    <p:sldLayoutId id="2147484397" r:id="rId41"/>
    <p:sldLayoutId id="2147484398" r:id="rId42"/>
    <p:sldLayoutId id="2147484396" r:id="rId43"/>
    <p:sldLayoutId id="2147484361" r:id="rId44"/>
    <p:sldLayoutId id="2147484362" r:id="rId45"/>
    <p:sldLayoutId id="2147484353" r:id="rId46"/>
  </p:sldLayoutIdLst>
  <p:hf hdr="0" ftr="0" dt="0"/>
  <p:txStyles>
    <p:titleStyle>
      <a:lvl1pPr algn="l" defTabSz="913698" rtl="0" fontAlgn="base">
        <a:lnSpc>
          <a:spcPct val="90000"/>
        </a:lnSpc>
        <a:spcBef>
          <a:spcPct val="0"/>
        </a:spcBef>
        <a:spcAft>
          <a:spcPct val="0"/>
        </a:spcAft>
        <a:defRPr sz="4351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3698" rtl="0" fontAlgn="base">
        <a:lnSpc>
          <a:spcPct val="90000"/>
        </a:lnSpc>
        <a:spcBef>
          <a:spcPct val="0"/>
        </a:spcBef>
        <a:spcAft>
          <a:spcPct val="0"/>
        </a:spcAft>
        <a:defRPr sz="4351">
          <a:solidFill>
            <a:schemeClr val="tx1"/>
          </a:solidFill>
          <a:latin typeface="Poppins ExtraBold" panose="00000900000000000000" pitchFamily="2" charset="0"/>
        </a:defRPr>
      </a:lvl2pPr>
      <a:lvl3pPr algn="l" defTabSz="913698" rtl="0" fontAlgn="base">
        <a:lnSpc>
          <a:spcPct val="90000"/>
        </a:lnSpc>
        <a:spcBef>
          <a:spcPct val="0"/>
        </a:spcBef>
        <a:spcAft>
          <a:spcPct val="0"/>
        </a:spcAft>
        <a:defRPr sz="4351">
          <a:solidFill>
            <a:schemeClr val="tx1"/>
          </a:solidFill>
          <a:latin typeface="Poppins ExtraBold" panose="00000900000000000000" pitchFamily="2" charset="0"/>
        </a:defRPr>
      </a:lvl3pPr>
      <a:lvl4pPr algn="l" defTabSz="913698" rtl="0" fontAlgn="base">
        <a:lnSpc>
          <a:spcPct val="90000"/>
        </a:lnSpc>
        <a:spcBef>
          <a:spcPct val="0"/>
        </a:spcBef>
        <a:spcAft>
          <a:spcPct val="0"/>
        </a:spcAft>
        <a:defRPr sz="4351">
          <a:solidFill>
            <a:schemeClr val="tx1"/>
          </a:solidFill>
          <a:latin typeface="Poppins ExtraBold" panose="00000900000000000000" pitchFamily="2" charset="0"/>
        </a:defRPr>
      </a:lvl4pPr>
      <a:lvl5pPr algn="l" defTabSz="913698" rtl="0" fontAlgn="base">
        <a:lnSpc>
          <a:spcPct val="90000"/>
        </a:lnSpc>
        <a:spcBef>
          <a:spcPct val="0"/>
        </a:spcBef>
        <a:spcAft>
          <a:spcPct val="0"/>
        </a:spcAft>
        <a:defRPr sz="4351">
          <a:solidFill>
            <a:schemeClr val="tx1"/>
          </a:solidFill>
          <a:latin typeface="Poppins ExtraBold" panose="00000900000000000000" pitchFamily="2" charset="0"/>
        </a:defRPr>
      </a:lvl5pPr>
      <a:lvl6pPr marL="228623" algn="l" defTabSz="913698" rtl="0" fontAlgn="base">
        <a:lnSpc>
          <a:spcPct val="90000"/>
        </a:lnSpc>
        <a:spcBef>
          <a:spcPct val="0"/>
        </a:spcBef>
        <a:spcAft>
          <a:spcPct val="0"/>
        </a:spcAft>
        <a:defRPr sz="4351">
          <a:solidFill>
            <a:schemeClr val="tx1"/>
          </a:solidFill>
          <a:latin typeface="Poppins ExtraBold" panose="00000900000000000000" pitchFamily="2" charset="0"/>
        </a:defRPr>
      </a:lvl6pPr>
      <a:lvl7pPr marL="457246" algn="l" defTabSz="913698" rtl="0" fontAlgn="base">
        <a:lnSpc>
          <a:spcPct val="90000"/>
        </a:lnSpc>
        <a:spcBef>
          <a:spcPct val="0"/>
        </a:spcBef>
        <a:spcAft>
          <a:spcPct val="0"/>
        </a:spcAft>
        <a:defRPr sz="4351">
          <a:solidFill>
            <a:schemeClr val="tx1"/>
          </a:solidFill>
          <a:latin typeface="Poppins ExtraBold" panose="00000900000000000000" pitchFamily="2" charset="0"/>
        </a:defRPr>
      </a:lvl7pPr>
      <a:lvl8pPr marL="685868" algn="l" defTabSz="913698" rtl="0" fontAlgn="base">
        <a:lnSpc>
          <a:spcPct val="90000"/>
        </a:lnSpc>
        <a:spcBef>
          <a:spcPct val="0"/>
        </a:spcBef>
        <a:spcAft>
          <a:spcPct val="0"/>
        </a:spcAft>
        <a:defRPr sz="4351">
          <a:solidFill>
            <a:schemeClr val="tx1"/>
          </a:solidFill>
          <a:latin typeface="Poppins ExtraBold" panose="00000900000000000000" pitchFamily="2" charset="0"/>
        </a:defRPr>
      </a:lvl8pPr>
      <a:lvl9pPr marL="914492" algn="l" defTabSz="913698" rtl="0" fontAlgn="base">
        <a:lnSpc>
          <a:spcPct val="90000"/>
        </a:lnSpc>
        <a:spcBef>
          <a:spcPct val="0"/>
        </a:spcBef>
        <a:spcAft>
          <a:spcPct val="0"/>
        </a:spcAft>
        <a:defRPr sz="4351">
          <a:solidFill>
            <a:schemeClr val="tx1"/>
          </a:solidFill>
          <a:latin typeface="Poppins ExtraBold" panose="00000900000000000000" pitchFamily="2" charset="0"/>
        </a:defRPr>
      </a:lvl9pPr>
    </p:titleStyle>
    <p:bodyStyle>
      <a:lvl1pPr marL="227829" indent="-227829" algn="l" defTabSz="913698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50" kern="1200">
          <a:solidFill>
            <a:schemeClr val="tx1"/>
          </a:solidFill>
          <a:latin typeface="+mn-lt"/>
          <a:ea typeface="+mn-ea"/>
          <a:cs typeface="+mn-cs"/>
        </a:defRPr>
      </a:lvl1pPr>
      <a:lvl2pPr marL="685075" indent="-227829" algn="l" defTabSz="913698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35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20" indent="-227829" algn="l" defTabSz="913698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7" indent="-227829" algn="l" defTabSz="913698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12" indent="-227829" algn="l" defTabSz="913698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23" indent="-228566" algn="l" defTabSz="9142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54" indent="-228566" algn="l" defTabSz="9142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86" indent="-228566" algn="l" defTabSz="9142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17" indent="-228566" algn="l" defTabSz="9142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1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3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4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26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57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8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20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51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804" y="289001"/>
            <a:ext cx="11607215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C7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38299" y="2129993"/>
            <a:ext cx="771222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4201" y="6377940"/>
            <a:ext cx="390042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441" y="6377940"/>
            <a:ext cx="28034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5954" y="6377940"/>
            <a:ext cx="28034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1107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1" r:id="rId1"/>
    <p:sldLayoutId id="2147484402" r:id="rId2"/>
    <p:sldLayoutId id="2147484403" r:id="rId3"/>
    <p:sldLayoutId id="2147484404" r:id="rId4"/>
    <p:sldLayoutId id="214748440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063">
        <a:defRPr>
          <a:latin typeface="+mn-lt"/>
          <a:ea typeface="+mn-ea"/>
          <a:cs typeface="+mn-cs"/>
        </a:defRPr>
      </a:lvl2pPr>
      <a:lvl3pPr marL="914126">
        <a:defRPr>
          <a:latin typeface="+mn-lt"/>
          <a:ea typeface="+mn-ea"/>
          <a:cs typeface="+mn-cs"/>
        </a:defRPr>
      </a:lvl3pPr>
      <a:lvl4pPr marL="1371189">
        <a:defRPr>
          <a:latin typeface="+mn-lt"/>
          <a:ea typeface="+mn-ea"/>
          <a:cs typeface="+mn-cs"/>
        </a:defRPr>
      </a:lvl4pPr>
      <a:lvl5pPr marL="1828251">
        <a:defRPr>
          <a:latin typeface="+mn-lt"/>
          <a:ea typeface="+mn-ea"/>
          <a:cs typeface="+mn-cs"/>
        </a:defRPr>
      </a:lvl5pPr>
      <a:lvl6pPr marL="2285314">
        <a:defRPr>
          <a:latin typeface="+mn-lt"/>
          <a:ea typeface="+mn-ea"/>
          <a:cs typeface="+mn-cs"/>
        </a:defRPr>
      </a:lvl6pPr>
      <a:lvl7pPr marL="2742377">
        <a:defRPr>
          <a:latin typeface="+mn-lt"/>
          <a:ea typeface="+mn-ea"/>
          <a:cs typeface="+mn-cs"/>
        </a:defRPr>
      </a:lvl7pPr>
      <a:lvl8pPr marL="3199440">
        <a:defRPr>
          <a:latin typeface="+mn-lt"/>
          <a:ea typeface="+mn-ea"/>
          <a:cs typeface="+mn-cs"/>
        </a:defRPr>
      </a:lvl8pPr>
      <a:lvl9pPr marL="365650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063">
        <a:defRPr>
          <a:latin typeface="+mn-lt"/>
          <a:ea typeface="+mn-ea"/>
          <a:cs typeface="+mn-cs"/>
        </a:defRPr>
      </a:lvl2pPr>
      <a:lvl3pPr marL="914126">
        <a:defRPr>
          <a:latin typeface="+mn-lt"/>
          <a:ea typeface="+mn-ea"/>
          <a:cs typeface="+mn-cs"/>
        </a:defRPr>
      </a:lvl3pPr>
      <a:lvl4pPr marL="1371189">
        <a:defRPr>
          <a:latin typeface="+mn-lt"/>
          <a:ea typeface="+mn-ea"/>
          <a:cs typeface="+mn-cs"/>
        </a:defRPr>
      </a:lvl4pPr>
      <a:lvl5pPr marL="1828251">
        <a:defRPr>
          <a:latin typeface="+mn-lt"/>
          <a:ea typeface="+mn-ea"/>
          <a:cs typeface="+mn-cs"/>
        </a:defRPr>
      </a:lvl5pPr>
      <a:lvl6pPr marL="2285314">
        <a:defRPr>
          <a:latin typeface="+mn-lt"/>
          <a:ea typeface="+mn-ea"/>
          <a:cs typeface="+mn-cs"/>
        </a:defRPr>
      </a:lvl6pPr>
      <a:lvl7pPr marL="2742377">
        <a:defRPr>
          <a:latin typeface="+mn-lt"/>
          <a:ea typeface="+mn-ea"/>
          <a:cs typeface="+mn-cs"/>
        </a:defRPr>
      </a:lvl7pPr>
      <a:lvl8pPr marL="3199440">
        <a:defRPr>
          <a:latin typeface="+mn-lt"/>
          <a:ea typeface="+mn-ea"/>
          <a:cs typeface="+mn-cs"/>
        </a:defRPr>
      </a:lvl8pPr>
      <a:lvl9pPr marL="3656503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A7EF8D-DF57-4C61-BFB9-4CBE5BDAF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32" y="2001086"/>
            <a:ext cx="6253700" cy="2528411"/>
          </a:xfrm>
        </p:spPr>
        <p:txBody>
          <a:bodyPr/>
          <a:lstStyle/>
          <a:p>
            <a:r>
              <a:rPr lang="en-US" sz="4000" dirty="0"/>
              <a:t>Strategic Approach to Developing a Mature Capital Replacement Program</a:t>
            </a:r>
          </a:p>
        </p:txBody>
      </p:sp>
      <p:pic>
        <p:nvPicPr>
          <p:cNvPr id="6" name="Picture 2" descr="Al Gresch">
            <a:extLst>
              <a:ext uri="{FF2B5EF4-FFF2-40B4-BE49-F238E27FC236}">
                <a16:creationId xmlns:a16="http://schemas.microsoft.com/office/drawing/2014/main" id="{40326EAA-FD27-4F9B-9E5A-2C00621EFFF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68" y="4529497"/>
            <a:ext cx="1587217" cy="163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D62453-BE1A-434B-B1AB-BBEDFE6A84E2}"/>
              </a:ext>
            </a:extLst>
          </p:cNvPr>
          <p:cNvSpPr txBox="1"/>
          <p:nvPr/>
        </p:nvSpPr>
        <p:spPr>
          <a:xfrm>
            <a:off x="2356106" y="4719411"/>
            <a:ext cx="4235195" cy="1256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11C7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Alan Gresch</a:t>
            </a: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11C7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VP </a:t>
            </a:r>
            <a:r>
              <a:rPr lang="en-US" sz="2400" b="1" dirty="0">
                <a:solidFill>
                  <a:srgbClr val="011C72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of</a:t>
            </a:r>
            <a:r>
              <a:rPr lang="en-US" sz="2400" b="1" dirty="0">
                <a:solidFill>
                  <a:srgbClr val="011C7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Healthcare Strategy</a:t>
            </a:r>
            <a:endParaRPr lang="en-US" sz="2400" b="1" dirty="0">
              <a:solidFill>
                <a:srgbClr val="011C72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>
                <a:solidFill>
                  <a:srgbClr val="011C7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Accruent</a:t>
            </a:r>
            <a:endParaRPr lang="en-US" sz="2400" dirty="0">
              <a:solidFill>
                <a:srgbClr val="011C7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155418-A805-4B89-8E6D-198C7E730BCB}"/>
              </a:ext>
            </a:extLst>
          </p:cNvPr>
          <p:cNvSpPr txBox="1"/>
          <p:nvPr/>
        </p:nvSpPr>
        <p:spPr>
          <a:xfrm>
            <a:off x="3905251" y="1741516"/>
            <a:ext cx="2686050" cy="2265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76EA68-2D97-494A-919A-D8AA4109A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7812" y="11572"/>
            <a:ext cx="3886200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2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53DAF3-B5D4-4CA9-A948-153D36C9C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2300" y="76581"/>
            <a:ext cx="5114925" cy="5806440"/>
          </a:xfrm>
        </p:spPr>
        <p:txBody>
          <a:bodyPr/>
          <a:lstStyle/>
          <a:p>
            <a:endParaRPr lang="en-US" dirty="0"/>
          </a:p>
          <a:p>
            <a:r>
              <a:rPr lang="en-US" sz="3200" dirty="0"/>
              <a:t>Why?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Common Workflows &amp; Pain Points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Benefits - Now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Benefits - Future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Deeper Relationships with Executive Leadership</a:t>
            </a:r>
          </a:p>
          <a:p>
            <a:r>
              <a:rPr lang="en-US" sz="3200" dirty="0"/>
              <a:t>How? </a:t>
            </a: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Data Integrity</a:t>
            </a: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Data Standardization</a:t>
            </a: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01771"/>
                </a:solidFill>
                <a:latin typeface="Roboto Light"/>
              </a:rPr>
              <a:t>Assessment Methodology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1771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01771"/>
                </a:solidFill>
                <a:latin typeface="Roboto Light"/>
              </a:rPr>
              <a:t>Additional Analyst Staff</a:t>
            </a:r>
            <a:endParaRPr lang="en-US" sz="2800" dirty="0"/>
          </a:p>
          <a:p>
            <a:r>
              <a:rPr lang="en-US" sz="3200" dirty="0"/>
              <a:t>What?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Results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53DAF3-B5D4-4CA9-A948-153D36C9C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2300" y="76581"/>
            <a:ext cx="5114925" cy="5806440"/>
          </a:xfrm>
        </p:spPr>
        <p:txBody>
          <a:bodyPr/>
          <a:lstStyle/>
          <a:p>
            <a:endParaRPr lang="en-US" dirty="0"/>
          </a:p>
          <a:p>
            <a:r>
              <a:rPr lang="en-US" sz="3200" dirty="0">
                <a:solidFill>
                  <a:srgbClr val="FFC000"/>
                </a:solidFill>
              </a:rPr>
              <a:t>Why?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C000"/>
                </a:solidFill>
              </a:rPr>
              <a:t>Common Workflows &amp; Pain Points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C000"/>
                </a:solidFill>
              </a:rPr>
              <a:t>Benefits - Now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C000"/>
                </a:solidFill>
              </a:rPr>
              <a:t>Benefits - Future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C000"/>
                </a:solidFill>
              </a:rPr>
              <a:t>Deeper Relationships with Executive Leadership</a:t>
            </a:r>
          </a:p>
          <a:p>
            <a:r>
              <a:rPr lang="en-US" sz="3200" dirty="0"/>
              <a:t>How? </a:t>
            </a: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Data Integrity</a:t>
            </a: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Data Standardization</a:t>
            </a: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01771"/>
                </a:solidFill>
                <a:latin typeface="Roboto Light"/>
              </a:rPr>
              <a:t>Assessment Methodology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1771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01771"/>
                </a:solidFill>
                <a:latin typeface="Roboto Light"/>
              </a:rPr>
              <a:t>Additional Analyst Staff</a:t>
            </a:r>
            <a:endParaRPr lang="en-US" sz="2800" dirty="0"/>
          </a:p>
          <a:p>
            <a:r>
              <a:rPr lang="en-US" sz="3200" dirty="0"/>
              <a:t>What?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446297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74589" y="1285291"/>
            <a:ext cx="7800848" cy="5027890"/>
            <a:chOff x="1975104" y="1284732"/>
            <a:chExt cx="7802880" cy="5029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5104" y="1452372"/>
              <a:ext cx="7802880" cy="486155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263140" y="1284732"/>
              <a:ext cx="1464945" cy="457200"/>
            </a:xfrm>
            <a:custGeom>
              <a:avLst/>
              <a:gdLst/>
              <a:ahLst/>
              <a:cxnLst/>
              <a:rect l="l" t="t" r="r" b="b"/>
              <a:pathLst>
                <a:path w="1464945" h="457200">
                  <a:moveTo>
                    <a:pt x="1388364" y="0"/>
                  </a:moveTo>
                  <a:lnTo>
                    <a:pt x="76200" y="0"/>
                  </a:lnTo>
                  <a:lnTo>
                    <a:pt x="46559" y="5994"/>
                  </a:lnTo>
                  <a:lnTo>
                    <a:pt x="22336" y="22336"/>
                  </a:lnTo>
                  <a:lnTo>
                    <a:pt x="5994" y="46559"/>
                  </a:lnTo>
                  <a:lnTo>
                    <a:pt x="0" y="76200"/>
                  </a:lnTo>
                  <a:lnTo>
                    <a:pt x="0" y="381000"/>
                  </a:lnTo>
                  <a:lnTo>
                    <a:pt x="5994" y="410640"/>
                  </a:lnTo>
                  <a:lnTo>
                    <a:pt x="22336" y="434863"/>
                  </a:lnTo>
                  <a:lnTo>
                    <a:pt x="46559" y="451205"/>
                  </a:lnTo>
                  <a:lnTo>
                    <a:pt x="76200" y="457200"/>
                  </a:lnTo>
                  <a:lnTo>
                    <a:pt x="1388364" y="457200"/>
                  </a:lnTo>
                  <a:lnTo>
                    <a:pt x="1418004" y="451205"/>
                  </a:lnTo>
                  <a:lnTo>
                    <a:pt x="1442227" y="434863"/>
                  </a:lnTo>
                  <a:lnTo>
                    <a:pt x="1458569" y="410640"/>
                  </a:lnTo>
                  <a:lnTo>
                    <a:pt x="1464564" y="381000"/>
                  </a:lnTo>
                  <a:lnTo>
                    <a:pt x="1464564" y="76200"/>
                  </a:lnTo>
                  <a:lnTo>
                    <a:pt x="1458569" y="46559"/>
                  </a:lnTo>
                  <a:lnTo>
                    <a:pt x="1442227" y="22336"/>
                  </a:lnTo>
                  <a:lnTo>
                    <a:pt x="1418004" y="5994"/>
                  </a:lnTo>
                  <a:lnTo>
                    <a:pt x="1388364" y="0"/>
                  </a:lnTo>
                  <a:close/>
                </a:path>
              </a:pathLst>
            </a:custGeom>
            <a:solidFill>
              <a:srgbClr val="271642"/>
            </a:solidFill>
          </p:spPr>
          <p:txBody>
            <a:bodyPr wrap="square" lIns="0" tIns="0" rIns="0" bIns="0" rtlCol="0"/>
            <a:lstStyle/>
            <a:p>
              <a:pPr defTabSz="914126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79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545432" y="1433460"/>
            <a:ext cx="896386" cy="136540"/>
          </a:xfrm>
          <a:prstGeom prst="rect">
            <a:avLst/>
          </a:prstGeom>
        </p:spPr>
        <p:txBody>
          <a:bodyPr vert="horz" wrap="square" lIns="0" tIns="13332" rIns="0" bIns="0" rtlCol="0">
            <a:spAutoFit/>
          </a:bodyPr>
          <a:lstStyle/>
          <a:p>
            <a:pPr marL="12696" defTabSz="914126" eaLnBrk="1" fontAlgn="auto" hangingPunct="1">
              <a:spcBef>
                <a:spcPts val="105"/>
              </a:spcBef>
              <a:spcAft>
                <a:spcPts val="0"/>
              </a:spcAft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A.</a:t>
            </a: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Strategic</a:t>
            </a:r>
            <a:r>
              <a:rPr sz="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Planning</a:t>
            </a:r>
            <a:endParaRPr sz="8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03130" y="3104473"/>
            <a:ext cx="1351563" cy="457081"/>
          </a:xfrm>
          <a:custGeom>
            <a:avLst/>
            <a:gdLst/>
            <a:ahLst/>
            <a:cxnLst/>
            <a:rect l="l" t="t" r="r" b="b"/>
            <a:pathLst>
              <a:path w="1351914" h="457200">
                <a:moveTo>
                  <a:pt x="1275587" y="0"/>
                </a:moveTo>
                <a:lnTo>
                  <a:pt x="76200" y="0"/>
                </a:lnTo>
                <a:lnTo>
                  <a:pt x="46559" y="5994"/>
                </a:lnTo>
                <a:lnTo>
                  <a:pt x="22336" y="22336"/>
                </a:lnTo>
                <a:lnTo>
                  <a:pt x="5994" y="46559"/>
                </a:lnTo>
                <a:lnTo>
                  <a:pt x="0" y="76200"/>
                </a:lnTo>
                <a:lnTo>
                  <a:pt x="0" y="381000"/>
                </a:lnTo>
                <a:lnTo>
                  <a:pt x="5994" y="410640"/>
                </a:lnTo>
                <a:lnTo>
                  <a:pt x="22336" y="434863"/>
                </a:lnTo>
                <a:lnTo>
                  <a:pt x="46559" y="451205"/>
                </a:lnTo>
                <a:lnTo>
                  <a:pt x="76200" y="457200"/>
                </a:lnTo>
                <a:lnTo>
                  <a:pt x="1275587" y="457200"/>
                </a:lnTo>
                <a:lnTo>
                  <a:pt x="1305228" y="451205"/>
                </a:lnTo>
                <a:lnTo>
                  <a:pt x="1329451" y="434863"/>
                </a:lnTo>
                <a:lnTo>
                  <a:pt x="1345793" y="410640"/>
                </a:lnTo>
                <a:lnTo>
                  <a:pt x="1351787" y="381000"/>
                </a:lnTo>
                <a:lnTo>
                  <a:pt x="1351787" y="76200"/>
                </a:lnTo>
                <a:lnTo>
                  <a:pt x="1345793" y="46559"/>
                </a:lnTo>
                <a:lnTo>
                  <a:pt x="1329451" y="22336"/>
                </a:lnTo>
                <a:lnTo>
                  <a:pt x="1305228" y="5994"/>
                </a:lnTo>
                <a:lnTo>
                  <a:pt x="1275587" y="0"/>
                </a:lnTo>
                <a:close/>
              </a:path>
            </a:pathLst>
          </a:custGeom>
          <a:solidFill>
            <a:srgbClr val="271642"/>
          </a:solidFill>
        </p:spPr>
        <p:txBody>
          <a:bodyPr wrap="square" lIns="0" tIns="0" rIns="0" bIns="0" rtlCol="0"/>
          <a:lstStyle/>
          <a:p>
            <a:pPr defTabSz="914126" eaLnBrk="1" fontAlgn="auto" hangingPunct="1">
              <a:spcBef>
                <a:spcPts val="0"/>
              </a:spcBef>
              <a:spcAft>
                <a:spcPts val="0"/>
              </a:spcAft>
            </a:pPr>
            <a:endParaRPr sz="179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65012" y="3251753"/>
            <a:ext cx="1025893" cy="136540"/>
          </a:xfrm>
          <a:prstGeom prst="rect">
            <a:avLst/>
          </a:prstGeom>
        </p:spPr>
        <p:txBody>
          <a:bodyPr vert="horz" wrap="square" lIns="0" tIns="13332" rIns="0" bIns="0" rtlCol="0">
            <a:spAutoFit/>
          </a:bodyPr>
          <a:lstStyle/>
          <a:p>
            <a:pPr marL="12696" defTabSz="914126" eaLnBrk="1" fontAlgn="auto" hangingPunct="1">
              <a:spcBef>
                <a:spcPts val="105"/>
              </a:spcBef>
              <a:spcAft>
                <a:spcPts val="0"/>
              </a:spcAft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B.</a:t>
            </a:r>
            <a:r>
              <a:rPr sz="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Operational</a:t>
            </a:r>
            <a:r>
              <a:rPr sz="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Planning</a:t>
            </a:r>
            <a:endParaRPr sz="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85187" y="2239065"/>
            <a:ext cx="1424569" cy="457081"/>
          </a:xfrm>
          <a:custGeom>
            <a:avLst/>
            <a:gdLst/>
            <a:ahLst/>
            <a:cxnLst/>
            <a:rect l="l" t="t" r="r" b="b"/>
            <a:pathLst>
              <a:path w="1424939" h="457200">
                <a:moveTo>
                  <a:pt x="1348739" y="0"/>
                </a:moveTo>
                <a:lnTo>
                  <a:pt x="76200" y="0"/>
                </a:lnTo>
                <a:lnTo>
                  <a:pt x="46559" y="5994"/>
                </a:lnTo>
                <a:lnTo>
                  <a:pt x="22336" y="22336"/>
                </a:lnTo>
                <a:lnTo>
                  <a:pt x="5994" y="46559"/>
                </a:lnTo>
                <a:lnTo>
                  <a:pt x="0" y="76200"/>
                </a:lnTo>
                <a:lnTo>
                  <a:pt x="0" y="381000"/>
                </a:lnTo>
                <a:lnTo>
                  <a:pt x="5994" y="410640"/>
                </a:lnTo>
                <a:lnTo>
                  <a:pt x="22336" y="434863"/>
                </a:lnTo>
                <a:lnTo>
                  <a:pt x="46559" y="451205"/>
                </a:lnTo>
                <a:lnTo>
                  <a:pt x="76200" y="457200"/>
                </a:lnTo>
                <a:lnTo>
                  <a:pt x="1348739" y="457200"/>
                </a:lnTo>
                <a:lnTo>
                  <a:pt x="1378380" y="451205"/>
                </a:lnTo>
                <a:lnTo>
                  <a:pt x="1402603" y="434863"/>
                </a:lnTo>
                <a:lnTo>
                  <a:pt x="1418945" y="410640"/>
                </a:lnTo>
                <a:lnTo>
                  <a:pt x="1424939" y="381000"/>
                </a:lnTo>
                <a:lnTo>
                  <a:pt x="1424939" y="76200"/>
                </a:lnTo>
                <a:lnTo>
                  <a:pt x="1418945" y="46559"/>
                </a:lnTo>
                <a:lnTo>
                  <a:pt x="1402603" y="22336"/>
                </a:lnTo>
                <a:lnTo>
                  <a:pt x="1378380" y="5994"/>
                </a:lnTo>
                <a:lnTo>
                  <a:pt x="1348739" y="0"/>
                </a:lnTo>
                <a:close/>
              </a:path>
            </a:pathLst>
          </a:custGeom>
          <a:solidFill>
            <a:srgbClr val="271642"/>
          </a:solidFill>
        </p:spPr>
        <p:txBody>
          <a:bodyPr wrap="square" lIns="0" tIns="0" rIns="0" bIns="0" rtlCol="0"/>
          <a:lstStyle/>
          <a:p>
            <a:pPr defTabSz="914126" eaLnBrk="1" fontAlgn="auto" hangingPunct="1">
              <a:spcBef>
                <a:spcPts val="0"/>
              </a:spcBef>
              <a:spcAft>
                <a:spcPts val="0"/>
              </a:spcAft>
            </a:pPr>
            <a:endParaRPr sz="179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67359" y="2326293"/>
            <a:ext cx="659593" cy="269805"/>
          </a:xfrm>
          <a:prstGeom prst="rect">
            <a:avLst/>
          </a:prstGeom>
        </p:spPr>
        <p:txBody>
          <a:bodyPr vert="horz" wrap="square" lIns="0" tIns="13332" rIns="0" bIns="0" rtlCol="0">
            <a:spAutoFit/>
          </a:bodyPr>
          <a:lstStyle/>
          <a:p>
            <a:pPr marL="53324" marR="5078" indent="-41263" defTabSz="914126" eaLnBrk="1" fontAlgn="auto" hangingPunct="1">
              <a:spcBef>
                <a:spcPts val="105"/>
              </a:spcBef>
              <a:spcAft>
                <a:spcPts val="0"/>
              </a:spcAft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. A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li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gn</a:t>
            </a:r>
            <a:r>
              <a:rPr sz="800" b="1" spc="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ent</a:t>
            </a:r>
            <a:r>
              <a:rPr sz="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&amp;  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Prioritization</a:t>
            </a:r>
            <a:endParaRPr sz="8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040078" y="3739815"/>
            <a:ext cx="1424569" cy="457081"/>
          </a:xfrm>
          <a:custGeom>
            <a:avLst/>
            <a:gdLst/>
            <a:ahLst/>
            <a:cxnLst/>
            <a:rect l="l" t="t" r="r" b="b"/>
            <a:pathLst>
              <a:path w="1424939" h="457200">
                <a:moveTo>
                  <a:pt x="1348740" y="0"/>
                </a:moveTo>
                <a:lnTo>
                  <a:pt x="76200" y="0"/>
                </a:lnTo>
                <a:lnTo>
                  <a:pt x="46559" y="5994"/>
                </a:lnTo>
                <a:lnTo>
                  <a:pt x="22336" y="22336"/>
                </a:lnTo>
                <a:lnTo>
                  <a:pt x="5994" y="46559"/>
                </a:lnTo>
                <a:lnTo>
                  <a:pt x="0" y="76199"/>
                </a:lnTo>
                <a:lnTo>
                  <a:pt x="0" y="380999"/>
                </a:lnTo>
                <a:lnTo>
                  <a:pt x="5994" y="410640"/>
                </a:lnTo>
                <a:lnTo>
                  <a:pt x="22336" y="434863"/>
                </a:lnTo>
                <a:lnTo>
                  <a:pt x="46559" y="451205"/>
                </a:lnTo>
                <a:lnTo>
                  <a:pt x="76200" y="457199"/>
                </a:lnTo>
                <a:lnTo>
                  <a:pt x="1348740" y="457199"/>
                </a:lnTo>
                <a:lnTo>
                  <a:pt x="1378380" y="451205"/>
                </a:lnTo>
                <a:lnTo>
                  <a:pt x="1402603" y="434863"/>
                </a:lnTo>
                <a:lnTo>
                  <a:pt x="1418945" y="410640"/>
                </a:lnTo>
                <a:lnTo>
                  <a:pt x="1424940" y="380999"/>
                </a:lnTo>
                <a:lnTo>
                  <a:pt x="1424940" y="76199"/>
                </a:lnTo>
                <a:lnTo>
                  <a:pt x="1418945" y="46559"/>
                </a:lnTo>
                <a:lnTo>
                  <a:pt x="1402603" y="22336"/>
                </a:lnTo>
                <a:lnTo>
                  <a:pt x="1378380" y="5994"/>
                </a:lnTo>
                <a:lnTo>
                  <a:pt x="1348740" y="0"/>
                </a:lnTo>
                <a:close/>
              </a:path>
            </a:pathLst>
          </a:custGeom>
          <a:solidFill>
            <a:srgbClr val="271642"/>
          </a:solidFill>
        </p:spPr>
        <p:txBody>
          <a:bodyPr wrap="square" lIns="0" tIns="0" rIns="0" bIns="0" rtlCol="0"/>
          <a:lstStyle/>
          <a:p>
            <a:pPr defTabSz="914126" eaLnBrk="1" fontAlgn="auto" hangingPunct="1">
              <a:spcBef>
                <a:spcPts val="0"/>
              </a:spcBef>
              <a:spcAft>
                <a:spcPts val="0"/>
              </a:spcAft>
            </a:pPr>
            <a:endParaRPr sz="179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94266" y="3888621"/>
            <a:ext cx="917971" cy="135900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12696" defTabSz="914126" eaLnBrk="1" fontAlgn="auto" hangingPunct="1">
              <a:spcBef>
                <a:spcPts val="100"/>
              </a:spcBef>
              <a:spcAft>
                <a:spcPts val="0"/>
              </a:spcAft>
            </a:pP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Unp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anned</a:t>
            </a:r>
            <a:r>
              <a:rPr sz="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ap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endParaRPr sz="8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655098" y="3022198"/>
            <a:ext cx="1822610" cy="457081"/>
          </a:xfrm>
          <a:custGeom>
            <a:avLst/>
            <a:gdLst/>
            <a:ahLst/>
            <a:cxnLst/>
            <a:rect l="l" t="t" r="r" b="b"/>
            <a:pathLst>
              <a:path w="1823084" h="457200">
                <a:moveTo>
                  <a:pt x="1746503" y="0"/>
                </a:moveTo>
                <a:lnTo>
                  <a:pt x="76200" y="0"/>
                </a:lnTo>
                <a:lnTo>
                  <a:pt x="46559" y="5994"/>
                </a:lnTo>
                <a:lnTo>
                  <a:pt x="22336" y="22336"/>
                </a:lnTo>
                <a:lnTo>
                  <a:pt x="5994" y="46559"/>
                </a:lnTo>
                <a:lnTo>
                  <a:pt x="0" y="76200"/>
                </a:lnTo>
                <a:lnTo>
                  <a:pt x="0" y="381000"/>
                </a:lnTo>
                <a:lnTo>
                  <a:pt x="5994" y="410640"/>
                </a:lnTo>
                <a:lnTo>
                  <a:pt x="22336" y="434863"/>
                </a:lnTo>
                <a:lnTo>
                  <a:pt x="46559" y="451205"/>
                </a:lnTo>
                <a:lnTo>
                  <a:pt x="76200" y="457200"/>
                </a:lnTo>
                <a:lnTo>
                  <a:pt x="1746503" y="457200"/>
                </a:lnTo>
                <a:lnTo>
                  <a:pt x="1776144" y="451205"/>
                </a:lnTo>
                <a:lnTo>
                  <a:pt x="1800367" y="434863"/>
                </a:lnTo>
                <a:lnTo>
                  <a:pt x="1816709" y="410640"/>
                </a:lnTo>
                <a:lnTo>
                  <a:pt x="1822703" y="381000"/>
                </a:lnTo>
                <a:lnTo>
                  <a:pt x="1822703" y="76200"/>
                </a:lnTo>
                <a:lnTo>
                  <a:pt x="1816709" y="46559"/>
                </a:lnTo>
                <a:lnTo>
                  <a:pt x="1800367" y="22336"/>
                </a:lnTo>
                <a:lnTo>
                  <a:pt x="1776144" y="5994"/>
                </a:lnTo>
                <a:lnTo>
                  <a:pt x="1746503" y="0"/>
                </a:lnTo>
                <a:close/>
              </a:path>
            </a:pathLst>
          </a:custGeom>
          <a:solidFill>
            <a:srgbClr val="271642"/>
          </a:solidFill>
        </p:spPr>
        <p:txBody>
          <a:bodyPr wrap="square" lIns="0" tIns="0" rIns="0" bIns="0" rtlCol="0"/>
          <a:lstStyle/>
          <a:p>
            <a:pPr defTabSz="914126" eaLnBrk="1" fontAlgn="auto" hangingPunct="1">
              <a:spcBef>
                <a:spcPts val="0"/>
              </a:spcBef>
              <a:spcAft>
                <a:spcPts val="0"/>
              </a:spcAft>
            </a:pPr>
            <a:endParaRPr sz="179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49838" y="3169734"/>
            <a:ext cx="1034146" cy="136540"/>
          </a:xfrm>
          <a:prstGeom prst="rect">
            <a:avLst/>
          </a:prstGeom>
        </p:spPr>
        <p:txBody>
          <a:bodyPr vert="horz" wrap="square" lIns="0" tIns="13332" rIns="0" bIns="0" rtlCol="0">
            <a:spAutoFit/>
          </a:bodyPr>
          <a:lstStyle/>
          <a:p>
            <a:pPr marL="12696" defTabSz="914126" eaLnBrk="1" fontAlgn="auto" hangingPunct="1">
              <a:spcBef>
                <a:spcPts val="105"/>
              </a:spcBef>
              <a:spcAft>
                <a:spcPts val="0"/>
              </a:spcAft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E.</a:t>
            </a: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Procure</a:t>
            </a:r>
            <a:r>
              <a:rPr sz="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800" b="1" spc="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800" b="1" spc="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endParaRPr sz="8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689107" y="3022198"/>
            <a:ext cx="845599" cy="457081"/>
          </a:xfrm>
          <a:custGeom>
            <a:avLst/>
            <a:gdLst/>
            <a:ahLst/>
            <a:cxnLst/>
            <a:rect l="l" t="t" r="r" b="b"/>
            <a:pathLst>
              <a:path w="845820" h="457200">
                <a:moveTo>
                  <a:pt x="769620" y="0"/>
                </a:moveTo>
                <a:lnTo>
                  <a:pt x="76200" y="0"/>
                </a:lnTo>
                <a:lnTo>
                  <a:pt x="46559" y="5994"/>
                </a:lnTo>
                <a:lnTo>
                  <a:pt x="22336" y="22336"/>
                </a:lnTo>
                <a:lnTo>
                  <a:pt x="5994" y="46559"/>
                </a:lnTo>
                <a:lnTo>
                  <a:pt x="0" y="76200"/>
                </a:lnTo>
                <a:lnTo>
                  <a:pt x="0" y="381000"/>
                </a:lnTo>
                <a:lnTo>
                  <a:pt x="5994" y="410640"/>
                </a:lnTo>
                <a:lnTo>
                  <a:pt x="22336" y="434863"/>
                </a:lnTo>
                <a:lnTo>
                  <a:pt x="46559" y="451205"/>
                </a:lnTo>
                <a:lnTo>
                  <a:pt x="76200" y="457200"/>
                </a:lnTo>
                <a:lnTo>
                  <a:pt x="769620" y="457200"/>
                </a:lnTo>
                <a:lnTo>
                  <a:pt x="799260" y="451205"/>
                </a:lnTo>
                <a:lnTo>
                  <a:pt x="823483" y="434863"/>
                </a:lnTo>
                <a:lnTo>
                  <a:pt x="839825" y="410640"/>
                </a:lnTo>
                <a:lnTo>
                  <a:pt x="845820" y="381000"/>
                </a:lnTo>
                <a:lnTo>
                  <a:pt x="845820" y="76200"/>
                </a:lnTo>
                <a:lnTo>
                  <a:pt x="839825" y="46559"/>
                </a:lnTo>
                <a:lnTo>
                  <a:pt x="823483" y="22336"/>
                </a:lnTo>
                <a:lnTo>
                  <a:pt x="799260" y="5994"/>
                </a:lnTo>
                <a:lnTo>
                  <a:pt x="769620" y="0"/>
                </a:lnTo>
                <a:close/>
              </a:path>
            </a:pathLst>
          </a:custGeom>
          <a:solidFill>
            <a:srgbClr val="271642"/>
          </a:solidFill>
        </p:spPr>
        <p:txBody>
          <a:bodyPr wrap="square" lIns="0" tIns="0" rIns="0" bIns="0" rtlCol="0"/>
          <a:lstStyle/>
          <a:p>
            <a:pPr defTabSz="914126" eaLnBrk="1" fontAlgn="auto" hangingPunct="1">
              <a:spcBef>
                <a:spcPts val="0"/>
              </a:spcBef>
              <a:spcAft>
                <a:spcPts val="0"/>
              </a:spcAft>
            </a:pPr>
            <a:endParaRPr sz="179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60767" y="3169734"/>
            <a:ext cx="504059" cy="136540"/>
          </a:xfrm>
          <a:prstGeom prst="rect">
            <a:avLst/>
          </a:prstGeom>
        </p:spPr>
        <p:txBody>
          <a:bodyPr vert="horz" wrap="square" lIns="0" tIns="13332" rIns="0" bIns="0" rtlCol="0">
            <a:spAutoFit/>
          </a:bodyPr>
          <a:lstStyle/>
          <a:p>
            <a:pPr marL="12696" defTabSz="914126" eaLnBrk="1" fontAlgn="auto" hangingPunct="1">
              <a:spcBef>
                <a:spcPts val="105"/>
              </a:spcBef>
              <a:spcAft>
                <a:spcPts val="0"/>
              </a:spcAft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F.</a:t>
            </a: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Ma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8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272217" y="145763"/>
            <a:ext cx="10936296" cy="513581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12696">
              <a:spcBef>
                <a:spcPts val="100"/>
              </a:spcBef>
            </a:pPr>
            <a:r>
              <a:rPr spc="-10" dirty="0"/>
              <a:t>COMMON</a:t>
            </a:r>
            <a:r>
              <a:rPr spc="-5" dirty="0"/>
              <a:t> </a:t>
            </a:r>
            <a:r>
              <a:rPr spc="-40" dirty="0"/>
              <a:t>CAPITAL</a:t>
            </a:r>
            <a:r>
              <a:rPr spc="5" dirty="0"/>
              <a:t> </a:t>
            </a:r>
            <a:r>
              <a:rPr spc="-35" dirty="0"/>
              <a:t>ALLOCATION</a:t>
            </a:r>
            <a:r>
              <a:rPr spc="-25" dirty="0"/>
              <a:t> </a:t>
            </a:r>
            <a:r>
              <a:rPr spc="-20" dirty="0"/>
              <a:t>WORKFLOWS</a:t>
            </a:r>
            <a:r>
              <a:rPr spc="-30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spc="-55" dirty="0"/>
              <a:t>PAIN</a:t>
            </a:r>
            <a:r>
              <a:rPr spc="5" dirty="0"/>
              <a:t> </a:t>
            </a:r>
            <a:r>
              <a:rPr spc="-5" dirty="0"/>
              <a:t>POINTS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6641" y="2051408"/>
            <a:ext cx="1541378" cy="1244276"/>
          </a:xfrm>
          <a:prstGeom prst="rect">
            <a:avLst/>
          </a:prstGeom>
        </p:spPr>
        <p:txBody>
          <a:bodyPr vert="horz" wrap="square" lIns="0" tIns="12062" rIns="0" bIns="0" rtlCol="0">
            <a:spAutoFit/>
          </a:bodyPr>
          <a:lstStyle/>
          <a:p>
            <a:pPr marL="12696" marR="5078" defTabSz="914126" eaLnBrk="1" fontAlgn="auto" hangingPunct="1">
              <a:spcBef>
                <a:spcPts val="95"/>
              </a:spcBef>
              <a:spcAft>
                <a:spcPts val="0"/>
              </a:spcAft>
            </a:pPr>
            <a:r>
              <a:rPr sz="1600" b="1" spc="-10" dirty="0">
                <a:solidFill>
                  <a:srgbClr val="FF2A22"/>
                </a:solidFill>
                <a:latin typeface="Calibri"/>
                <a:cs typeface="Calibri"/>
              </a:rPr>
              <a:t>CHALLENGES </a:t>
            </a:r>
            <a:r>
              <a:rPr sz="1600" b="1" spc="-5" dirty="0">
                <a:solidFill>
                  <a:srgbClr val="FF2A22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FF2A22"/>
                </a:solidFill>
                <a:latin typeface="Calibri"/>
                <a:cs typeface="Calibri"/>
              </a:rPr>
              <a:t>CALCULATING </a:t>
            </a:r>
            <a:r>
              <a:rPr sz="1600" b="1" spc="-15" dirty="0">
                <a:solidFill>
                  <a:srgbClr val="FF2A22"/>
                </a:solidFill>
                <a:latin typeface="Calibri"/>
                <a:cs typeface="Calibri"/>
              </a:rPr>
              <a:t>ROI </a:t>
            </a:r>
            <a:r>
              <a:rPr sz="1600" b="1" spc="-350" dirty="0">
                <a:solidFill>
                  <a:srgbClr val="FF2A22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2A22"/>
                </a:solidFill>
                <a:latin typeface="Calibri"/>
                <a:cs typeface="Calibri"/>
              </a:rPr>
              <a:t>AND GETTING </a:t>
            </a:r>
            <a:r>
              <a:rPr sz="1600" b="1" dirty="0">
                <a:solidFill>
                  <a:srgbClr val="FF2A22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2A22"/>
                </a:solidFill>
                <a:latin typeface="Calibri"/>
                <a:cs typeface="Calibri"/>
              </a:rPr>
              <a:t>TRUE</a:t>
            </a:r>
            <a:r>
              <a:rPr sz="1600" b="1" spc="-15" dirty="0">
                <a:solidFill>
                  <a:srgbClr val="FF2A22"/>
                </a:solidFill>
                <a:latin typeface="Calibri"/>
                <a:cs typeface="Calibri"/>
              </a:rPr>
              <a:t> COST</a:t>
            </a:r>
            <a:r>
              <a:rPr sz="1600" b="1" spc="-5" dirty="0">
                <a:solidFill>
                  <a:srgbClr val="FF2A22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2A22"/>
                </a:solidFill>
                <a:latin typeface="Calibri"/>
                <a:cs typeface="Calibri"/>
              </a:rPr>
              <a:t>OF </a:t>
            </a:r>
            <a:r>
              <a:rPr sz="1600" b="1" spc="-5" dirty="0">
                <a:solidFill>
                  <a:srgbClr val="FF2A22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2A22"/>
                </a:solidFill>
                <a:latin typeface="Calibri"/>
                <a:cs typeface="Calibri"/>
              </a:rPr>
              <a:t>OWNERSHIP</a:t>
            </a:r>
            <a:endParaRPr sz="16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214031" y="1059797"/>
            <a:ext cx="160613" cy="1187141"/>
            <a:chOff x="4215129" y="1059180"/>
            <a:chExt cx="160655" cy="1187450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2627" y="1059180"/>
              <a:ext cx="112775" cy="11277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221479" y="1118616"/>
              <a:ext cx="40005" cy="1121410"/>
            </a:xfrm>
            <a:custGeom>
              <a:avLst/>
              <a:gdLst/>
              <a:ahLst/>
              <a:cxnLst/>
              <a:rect l="l" t="t" r="r" b="b"/>
              <a:pathLst>
                <a:path w="40004" h="1121410">
                  <a:moveTo>
                    <a:pt x="40005" y="0"/>
                  </a:moveTo>
                  <a:lnTo>
                    <a:pt x="40005" y="14478"/>
                  </a:lnTo>
                  <a:lnTo>
                    <a:pt x="0" y="14478"/>
                  </a:lnTo>
                  <a:lnTo>
                    <a:pt x="0" y="1121410"/>
                  </a:lnTo>
                </a:path>
              </a:pathLst>
            </a:custGeom>
            <a:ln w="12700">
              <a:solidFill>
                <a:srgbClr val="787878"/>
              </a:solidFill>
            </a:ln>
          </p:spPr>
          <p:txBody>
            <a:bodyPr wrap="square" lIns="0" tIns="0" rIns="0" bIns="0" rtlCol="0"/>
            <a:lstStyle/>
            <a:p>
              <a:pPr defTabSz="914126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79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61805" y="4021809"/>
            <a:ext cx="1409968" cy="756723"/>
          </a:xfrm>
          <a:prstGeom prst="rect">
            <a:avLst/>
          </a:prstGeom>
        </p:spPr>
        <p:txBody>
          <a:bodyPr vert="horz" wrap="square" lIns="0" tIns="12062" rIns="0" bIns="0" rtlCol="0">
            <a:spAutoFit/>
          </a:bodyPr>
          <a:lstStyle/>
          <a:p>
            <a:pPr marL="12696" marR="5078" defTabSz="914126" eaLnBrk="1" fontAlgn="auto" hangingPunct="1">
              <a:spcBef>
                <a:spcPts val="95"/>
              </a:spcBef>
              <a:spcAft>
                <a:spcPts val="0"/>
              </a:spcAft>
            </a:pPr>
            <a:r>
              <a:rPr sz="1600" b="1" spc="-10" dirty="0">
                <a:solidFill>
                  <a:srgbClr val="FF2A22"/>
                </a:solidFill>
                <a:latin typeface="Calibri"/>
                <a:cs typeface="Calibri"/>
              </a:rPr>
              <a:t>UNCLEAN </a:t>
            </a:r>
            <a:r>
              <a:rPr sz="1600" b="1" spc="-70" dirty="0">
                <a:solidFill>
                  <a:srgbClr val="FF2A22"/>
                </a:solidFill>
                <a:latin typeface="Calibri"/>
                <a:cs typeface="Calibri"/>
              </a:rPr>
              <a:t>DATA </a:t>
            </a:r>
            <a:r>
              <a:rPr sz="1600" b="1" spc="-65" dirty="0">
                <a:solidFill>
                  <a:srgbClr val="FF2A22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2A22"/>
                </a:solidFill>
                <a:latin typeface="Calibri"/>
                <a:cs typeface="Calibri"/>
              </a:rPr>
              <a:t>O</a:t>
            </a:r>
            <a:r>
              <a:rPr sz="1600" b="1" spc="-5" dirty="0">
                <a:solidFill>
                  <a:srgbClr val="FF2A22"/>
                </a:solidFill>
                <a:latin typeface="Calibri"/>
                <a:cs typeface="Calibri"/>
              </a:rPr>
              <a:t>R</a:t>
            </a:r>
            <a:r>
              <a:rPr sz="1600" b="1" spc="10" dirty="0">
                <a:solidFill>
                  <a:srgbClr val="FF2A22"/>
                </a:solidFill>
                <a:latin typeface="Calibri"/>
                <a:cs typeface="Calibri"/>
              </a:rPr>
              <a:t> </a:t>
            </a:r>
            <a:r>
              <a:rPr sz="1600" b="1" spc="-40" dirty="0">
                <a:solidFill>
                  <a:srgbClr val="FF2A22"/>
                </a:solidFill>
                <a:latin typeface="Calibri"/>
                <a:cs typeface="Calibri"/>
              </a:rPr>
              <a:t>D</a:t>
            </a:r>
            <a:r>
              <a:rPr sz="1600" b="1" spc="-120" dirty="0">
                <a:solidFill>
                  <a:srgbClr val="FF2A22"/>
                </a:solidFill>
                <a:latin typeface="Calibri"/>
                <a:cs typeface="Calibri"/>
              </a:rPr>
              <a:t>A</a:t>
            </a:r>
            <a:r>
              <a:rPr sz="1600" b="1" spc="-125" dirty="0">
                <a:solidFill>
                  <a:srgbClr val="FF2A22"/>
                </a:solidFill>
                <a:latin typeface="Calibri"/>
                <a:cs typeface="Calibri"/>
              </a:rPr>
              <a:t>T</a:t>
            </a:r>
            <a:r>
              <a:rPr sz="1600" b="1" spc="-5" dirty="0">
                <a:solidFill>
                  <a:srgbClr val="FF2A22"/>
                </a:solidFill>
                <a:latin typeface="Calibri"/>
                <a:cs typeface="Calibri"/>
              </a:rPr>
              <a:t>A</a:t>
            </a:r>
            <a:r>
              <a:rPr sz="1600" b="1" spc="-15" dirty="0">
                <a:solidFill>
                  <a:srgbClr val="FF2A22"/>
                </a:solidFill>
                <a:latin typeface="Calibri"/>
                <a:cs typeface="Calibri"/>
              </a:rPr>
              <a:t> I</a:t>
            </a:r>
            <a:r>
              <a:rPr lang="en-US" sz="1600" b="1" spc="-5" dirty="0">
                <a:solidFill>
                  <a:srgbClr val="FF2A22"/>
                </a:solidFill>
                <a:latin typeface="Calibri"/>
                <a:cs typeface="Calibri"/>
              </a:rPr>
              <a:t>S</a:t>
            </a:r>
            <a:r>
              <a:rPr sz="1600" b="1" spc="10" dirty="0">
                <a:solidFill>
                  <a:srgbClr val="FF2A22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2A22"/>
                </a:solidFill>
                <a:latin typeface="Calibri"/>
                <a:cs typeface="Calibri"/>
              </a:rPr>
              <a:t>N</a:t>
            </a:r>
            <a:r>
              <a:rPr sz="1600" b="1" spc="-35" dirty="0">
                <a:solidFill>
                  <a:srgbClr val="FF2A22"/>
                </a:solidFill>
                <a:latin typeface="Calibri"/>
                <a:cs typeface="Calibri"/>
              </a:rPr>
              <a:t>O</a:t>
            </a:r>
            <a:r>
              <a:rPr sz="1600" b="1" spc="-5" dirty="0">
                <a:solidFill>
                  <a:srgbClr val="FF2A22"/>
                </a:solidFill>
                <a:latin typeface="Calibri"/>
                <a:cs typeface="Calibri"/>
              </a:rPr>
              <a:t>T  </a:t>
            </a:r>
            <a:r>
              <a:rPr sz="1600" b="1" spc="-10" dirty="0">
                <a:solidFill>
                  <a:srgbClr val="FF2A22"/>
                </a:solidFill>
                <a:latin typeface="Calibri"/>
                <a:cs typeface="Calibri"/>
              </a:rPr>
              <a:t>ACCESSIBLE</a:t>
            </a:r>
            <a:endParaRPr sz="16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25084" y="1487675"/>
            <a:ext cx="9079405" cy="2548226"/>
            <a:chOff x="425195" y="1487169"/>
            <a:chExt cx="9081770" cy="2548890"/>
          </a:xfrm>
        </p:grpSpPr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5195" y="3922775"/>
              <a:ext cx="114300" cy="11277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58190" y="3497580"/>
              <a:ext cx="1632585" cy="426084"/>
            </a:xfrm>
            <a:custGeom>
              <a:avLst/>
              <a:gdLst/>
              <a:ahLst/>
              <a:cxnLst/>
              <a:rect l="l" t="t" r="r" b="b"/>
              <a:pathLst>
                <a:path w="1632585" h="426085">
                  <a:moveTo>
                    <a:pt x="1632102" y="0"/>
                  </a:moveTo>
                  <a:lnTo>
                    <a:pt x="0" y="0"/>
                  </a:lnTo>
                  <a:lnTo>
                    <a:pt x="0" y="426085"/>
                  </a:lnTo>
                  <a:lnTo>
                    <a:pt x="11201" y="426085"/>
                  </a:lnTo>
                </a:path>
              </a:pathLst>
            </a:custGeom>
            <a:ln w="12700">
              <a:solidFill>
                <a:srgbClr val="787878"/>
              </a:solidFill>
            </a:ln>
          </p:spPr>
          <p:txBody>
            <a:bodyPr wrap="square" lIns="0" tIns="0" rIns="0" bIns="0" rtlCol="0"/>
            <a:lstStyle/>
            <a:p>
              <a:pPr defTabSz="914126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799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6823" y="1920239"/>
              <a:ext cx="114300" cy="11277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29818" y="1493519"/>
              <a:ext cx="5353050" cy="2294890"/>
            </a:xfrm>
            <a:custGeom>
              <a:avLst/>
              <a:gdLst/>
              <a:ahLst/>
              <a:cxnLst/>
              <a:rect l="l" t="t" r="r" b="b"/>
              <a:pathLst>
                <a:path w="5353050" h="2294890">
                  <a:moveTo>
                    <a:pt x="1632102" y="0"/>
                  </a:moveTo>
                  <a:lnTo>
                    <a:pt x="0" y="0"/>
                  </a:lnTo>
                  <a:lnTo>
                    <a:pt x="0" y="426084"/>
                  </a:lnTo>
                  <a:lnTo>
                    <a:pt x="11201" y="426084"/>
                  </a:lnTo>
                </a:path>
                <a:path w="5353050" h="2294890">
                  <a:moveTo>
                    <a:pt x="5352694" y="359663"/>
                  </a:moveTo>
                  <a:lnTo>
                    <a:pt x="5261381" y="359663"/>
                  </a:lnTo>
                  <a:lnTo>
                    <a:pt x="5261381" y="2294890"/>
                  </a:lnTo>
                </a:path>
              </a:pathLst>
            </a:custGeom>
            <a:ln w="12700">
              <a:solidFill>
                <a:srgbClr val="787878"/>
              </a:solidFill>
            </a:ln>
          </p:spPr>
          <p:txBody>
            <a:bodyPr wrap="square" lIns="0" tIns="0" rIns="0" bIns="0" rtlCol="0"/>
            <a:lstStyle/>
            <a:p>
              <a:pPr defTabSz="914126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799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9404" y="1787651"/>
              <a:ext cx="112775" cy="11277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583424" y="2578608"/>
              <a:ext cx="1829435" cy="357505"/>
            </a:xfrm>
            <a:custGeom>
              <a:avLst/>
              <a:gdLst/>
              <a:ahLst/>
              <a:cxnLst/>
              <a:rect l="l" t="t" r="r" b="b"/>
              <a:pathLst>
                <a:path w="1829434" h="357505">
                  <a:moveTo>
                    <a:pt x="1829307" y="0"/>
                  </a:moveTo>
                  <a:lnTo>
                    <a:pt x="12192" y="0"/>
                  </a:lnTo>
                  <a:lnTo>
                    <a:pt x="12192" y="357250"/>
                  </a:lnTo>
                  <a:lnTo>
                    <a:pt x="0" y="357250"/>
                  </a:lnTo>
                </a:path>
              </a:pathLst>
            </a:custGeom>
            <a:ln w="12699">
              <a:solidFill>
                <a:srgbClr val="787878"/>
              </a:solidFill>
            </a:ln>
          </p:spPr>
          <p:txBody>
            <a:bodyPr wrap="square" lIns="0" tIns="0" rIns="0" bIns="0" rtlCol="0"/>
            <a:lstStyle/>
            <a:p>
              <a:pPr defTabSz="914126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799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92412" y="2510027"/>
              <a:ext cx="114300" cy="112775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4477616" y="858808"/>
            <a:ext cx="2603457" cy="512946"/>
          </a:xfrm>
          <a:prstGeom prst="rect">
            <a:avLst/>
          </a:prstGeom>
        </p:spPr>
        <p:txBody>
          <a:bodyPr vert="horz" wrap="square" lIns="0" tIns="12062" rIns="0" bIns="0" rtlCol="0">
            <a:spAutoFit/>
          </a:bodyPr>
          <a:lstStyle/>
          <a:p>
            <a:pPr marL="12696" marR="5078" defTabSz="914126" eaLnBrk="1" fontAlgn="auto" hangingPunct="1">
              <a:spcBef>
                <a:spcPts val="95"/>
              </a:spcBef>
              <a:spcAft>
                <a:spcPts val="0"/>
              </a:spcAft>
            </a:pPr>
            <a:r>
              <a:rPr sz="1600" b="1" spc="-20" dirty="0">
                <a:solidFill>
                  <a:srgbClr val="FF2A22"/>
                </a:solidFill>
                <a:latin typeface="Calibri"/>
                <a:cs typeface="Calibri"/>
              </a:rPr>
              <a:t>DIFFICULTY</a:t>
            </a:r>
            <a:r>
              <a:rPr sz="1600" b="1" spc="30" dirty="0">
                <a:solidFill>
                  <a:srgbClr val="FF2A22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2A22"/>
                </a:solidFill>
                <a:latin typeface="Calibri"/>
                <a:cs typeface="Calibri"/>
              </a:rPr>
              <a:t>PRIORITIZING</a:t>
            </a:r>
            <a:r>
              <a:rPr sz="1600" b="1" dirty="0">
                <a:solidFill>
                  <a:srgbClr val="FF2A22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2A22"/>
                </a:solidFill>
                <a:latin typeface="Calibri"/>
                <a:cs typeface="Calibri"/>
              </a:rPr>
              <a:t>AND </a:t>
            </a:r>
            <a:r>
              <a:rPr sz="1600" b="1" spc="-350" dirty="0">
                <a:solidFill>
                  <a:srgbClr val="FF2A22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FF2A22"/>
                </a:solidFill>
                <a:latin typeface="Calibri"/>
                <a:cs typeface="Calibri"/>
              </a:rPr>
              <a:t>UNDERSTANDING</a:t>
            </a:r>
            <a:r>
              <a:rPr sz="1600" b="1" spc="-35" dirty="0">
                <a:solidFill>
                  <a:srgbClr val="FF2A22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2A22"/>
                </a:solidFill>
                <a:latin typeface="Calibri"/>
                <a:cs typeface="Calibri"/>
              </a:rPr>
              <a:t>TRADE-OFFS</a:t>
            </a:r>
            <a:endParaRPr sz="16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50354" y="1583409"/>
            <a:ext cx="2378725" cy="512946"/>
          </a:xfrm>
          <a:prstGeom prst="rect">
            <a:avLst/>
          </a:prstGeom>
        </p:spPr>
        <p:txBody>
          <a:bodyPr vert="horz" wrap="square" lIns="0" tIns="12062" rIns="0" bIns="0" rtlCol="0">
            <a:spAutoFit/>
          </a:bodyPr>
          <a:lstStyle/>
          <a:p>
            <a:pPr marL="12696" marR="5078" defTabSz="914126" eaLnBrk="1" fontAlgn="auto" hangingPunct="1">
              <a:spcBef>
                <a:spcPts val="95"/>
              </a:spcBef>
              <a:spcAft>
                <a:spcPts val="0"/>
              </a:spcAft>
            </a:pPr>
            <a:r>
              <a:rPr sz="1600" b="1" spc="-10" dirty="0">
                <a:solidFill>
                  <a:srgbClr val="FF2A22"/>
                </a:solidFill>
                <a:latin typeface="Calibri"/>
                <a:cs typeface="Calibri"/>
              </a:rPr>
              <a:t>CONTINGENCY </a:t>
            </a:r>
            <a:r>
              <a:rPr sz="1600" b="1" spc="-5" dirty="0">
                <a:solidFill>
                  <a:srgbClr val="FF2A22"/>
                </a:solidFill>
                <a:latin typeface="Calibri"/>
                <a:cs typeface="Calibri"/>
              </a:rPr>
              <a:t>FUNDS </a:t>
            </a:r>
            <a:r>
              <a:rPr sz="1600" b="1" spc="-35" dirty="0">
                <a:solidFill>
                  <a:srgbClr val="FF2A22"/>
                </a:solidFill>
                <a:latin typeface="Calibri"/>
                <a:cs typeface="Calibri"/>
              </a:rPr>
              <a:t>THAT </a:t>
            </a:r>
            <a:r>
              <a:rPr sz="1600" b="1" spc="-350" dirty="0">
                <a:solidFill>
                  <a:srgbClr val="FF2A22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2A22"/>
                </a:solidFill>
                <a:latin typeface="Calibri"/>
                <a:cs typeface="Calibri"/>
              </a:rPr>
              <a:t>LINGER</a:t>
            </a:r>
            <a:r>
              <a:rPr sz="1600" b="1" spc="-15" dirty="0">
                <a:solidFill>
                  <a:srgbClr val="FF2A22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2A22"/>
                </a:solidFill>
                <a:latin typeface="Calibri"/>
                <a:cs typeface="Calibri"/>
              </a:rPr>
              <a:t>WITH</a:t>
            </a:r>
            <a:r>
              <a:rPr sz="1600" b="1" spc="5" dirty="0">
                <a:solidFill>
                  <a:srgbClr val="FF2A22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2A22"/>
                </a:solidFill>
                <a:latin typeface="Calibri"/>
                <a:cs typeface="Calibri"/>
              </a:rPr>
              <a:t>NO </a:t>
            </a:r>
            <a:r>
              <a:rPr sz="1600" b="1" spc="-10" dirty="0">
                <a:solidFill>
                  <a:srgbClr val="FF2A22"/>
                </a:solidFill>
                <a:latin typeface="Calibri"/>
                <a:cs typeface="Calibri"/>
              </a:rPr>
              <a:t>PLAN</a:t>
            </a:r>
            <a:endParaRPr sz="16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580161" y="2308897"/>
            <a:ext cx="2124157" cy="512946"/>
          </a:xfrm>
          <a:prstGeom prst="rect">
            <a:avLst/>
          </a:prstGeom>
        </p:spPr>
        <p:txBody>
          <a:bodyPr vert="horz" wrap="square" lIns="0" tIns="12062" rIns="0" bIns="0" rtlCol="0">
            <a:spAutoFit/>
          </a:bodyPr>
          <a:lstStyle/>
          <a:p>
            <a:pPr marL="12696" marR="5078" defTabSz="914126" eaLnBrk="1" fontAlgn="auto" hangingPunct="1">
              <a:spcBef>
                <a:spcPts val="95"/>
              </a:spcBef>
              <a:spcAft>
                <a:spcPts val="0"/>
              </a:spcAft>
            </a:pPr>
            <a:r>
              <a:rPr sz="1600" b="1" spc="-10" dirty="0">
                <a:solidFill>
                  <a:srgbClr val="FF2A22"/>
                </a:solidFill>
                <a:latin typeface="Calibri"/>
                <a:cs typeface="Calibri"/>
              </a:rPr>
              <a:t>SELECTING EQUIPMENT </a:t>
            </a:r>
            <a:r>
              <a:rPr sz="1600" b="1" spc="-5" dirty="0">
                <a:solidFill>
                  <a:srgbClr val="FF2A22"/>
                </a:solidFill>
                <a:latin typeface="Calibri"/>
                <a:cs typeface="Calibri"/>
              </a:rPr>
              <a:t> </a:t>
            </a:r>
            <a:r>
              <a:rPr sz="1600" b="1" spc="-30" dirty="0">
                <a:solidFill>
                  <a:srgbClr val="FF2A22"/>
                </a:solidFill>
                <a:latin typeface="Calibri"/>
                <a:cs typeface="Calibri"/>
              </a:rPr>
              <a:t>TAKES</a:t>
            </a:r>
            <a:r>
              <a:rPr sz="1600" b="1" spc="-35" dirty="0">
                <a:solidFill>
                  <a:srgbClr val="FF2A22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2A22"/>
                </a:solidFill>
                <a:latin typeface="Calibri"/>
                <a:cs typeface="Calibri"/>
              </a:rPr>
              <a:t>TIME</a:t>
            </a:r>
            <a:r>
              <a:rPr sz="1600" b="1" spc="-5" dirty="0">
                <a:solidFill>
                  <a:srgbClr val="FF2A22"/>
                </a:solidFill>
                <a:latin typeface="Calibri"/>
                <a:cs typeface="Calibri"/>
              </a:rPr>
              <a:t> AND</a:t>
            </a:r>
            <a:r>
              <a:rPr sz="1600" b="1" spc="-20" dirty="0">
                <a:solidFill>
                  <a:srgbClr val="FF2A22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2A22"/>
                </a:solidFill>
                <a:latin typeface="Calibri"/>
                <a:cs typeface="Calibri"/>
              </a:rPr>
              <a:t>EFFORT</a:t>
            </a:r>
            <a:endParaRPr sz="160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237469" y="4514186"/>
            <a:ext cx="1695643" cy="756723"/>
          </a:xfrm>
          <a:prstGeom prst="rect">
            <a:avLst/>
          </a:prstGeom>
        </p:spPr>
        <p:txBody>
          <a:bodyPr vert="horz" wrap="square" lIns="0" tIns="12062" rIns="0" bIns="0" rtlCol="0">
            <a:spAutoFit/>
          </a:bodyPr>
          <a:lstStyle/>
          <a:p>
            <a:pPr marL="12696" marR="5078" algn="just" defTabSz="914126" eaLnBrk="1" fontAlgn="auto" hangingPunct="1">
              <a:spcBef>
                <a:spcPts val="95"/>
              </a:spcBef>
              <a:spcAft>
                <a:spcPts val="0"/>
              </a:spcAft>
            </a:pPr>
            <a:r>
              <a:rPr sz="1600" b="1" spc="-5" dirty="0">
                <a:solidFill>
                  <a:srgbClr val="FF2A22"/>
                </a:solidFill>
                <a:latin typeface="Calibri"/>
                <a:cs typeface="Calibri"/>
              </a:rPr>
              <a:t>BIOMED </a:t>
            </a:r>
            <a:r>
              <a:rPr sz="1600" b="1" spc="-20" dirty="0">
                <a:solidFill>
                  <a:srgbClr val="FF2A22"/>
                </a:solidFill>
                <a:latin typeface="Calibri"/>
                <a:cs typeface="Calibri"/>
              </a:rPr>
              <a:t>SYSTEM </a:t>
            </a:r>
            <a:r>
              <a:rPr sz="1600" b="1" spc="-10" dirty="0">
                <a:solidFill>
                  <a:srgbClr val="FF2A22"/>
                </a:solidFill>
                <a:latin typeface="Calibri"/>
                <a:cs typeface="Calibri"/>
              </a:rPr>
              <a:t>IS </a:t>
            </a:r>
            <a:r>
              <a:rPr sz="1600" b="1" spc="-5" dirty="0">
                <a:solidFill>
                  <a:srgbClr val="FF2A22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FF2A22"/>
                </a:solidFill>
                <a:latin typeface="Calibri"/>
                <a:cs typeface="Calibri"/>
              </a:rPr>
              <a:t>NOT </a:t>
            </a:r>
            <a:r>
              <a:rPr sz="1600" b="1" spc="-10" dirty="0">
                <a:solidFill>
                  <a:srgbClr val="FF2A22"/>
                </a:solidFill>
                <a:latin typeface="Calibri"/>
                <a:cs typeface="Calibri"/>
              </a:rPr>
              <a:t>ACCESSIBLE </a:t>
            </a:r>
            <a:r>
              <a:rPr sz="1600" b="1" spc="-30" dirty="0">
                <a:solidFill>
                  <a:srgbClr val="FF2A22"/>
                </a:solidFill>
                <a:latin typeface="Calibri"/>
                <a:cs typeface="Calibri"/>
              </a:rPr>
              <a:t>TO </a:t>
            </a:r>
            <a:r>
              <a:rPr sz="1600" b="1" spc="-350" dirty="0">
                <a:solidFill>
                  <a:srgbClr val="FF2A22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FF2A22"/>
                </a:solidFill>
                <a:latin typeface="Calibri"/>
                <a:cs typeface="Calibri"/>
              </a:rPr>
              <a:t>EVERYONE</a:t>
            </a:r>
            <a:endParaRPr sz="160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9575590" y="3244391"/>
            <a:ext cx="1268400" cy="1265225"/>
            <a:chOff x="9578085" y="3244342"/>
            <a:chExt cx="1268730" cy="1265555"/>
          </a:xfrm>
        </p:grpSpPr>
        <p:sp>
          <p:nvSpPr>
            <p:cNvPr id="35" name="object 35"/>
            <p:cNvSpPr/>
            <p:nvPr/>
          </p:nvSpPr>
          <p:spPr>
            <a:xfrm>
              <a:off x="9584435" y="3250692"/>
              <a:ext cx="1203325" cy="1184910"/>
            </a:xfrm>
            <a:custGeom>
              <a:avLst/>
              <a:gdLst/>
              <a:ahLst/>
              <a:cxnLst/>
              <a:rect l="l" t="t" r="r" b="b"/>
              <a:pathLst>
                <a:path w="1203325" h="1184910">
                  <a:moveTo>
                    <a:pt x="1194943" y="1184529"/>
                  </a:moveTo>
                  <a:lnTo>
                    <a:pt x="1203071" y="1184529"/>
                  </a:lnTo>
                  <a:lnTo>
                    <a:pt x="1203071" y="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787878"/>
              </a:solidFill>
            </a:ln>
          </p:spPr>
          <p:txBody>
            <a:bodyPr wrap="square" lIns="0" tIns="0" rIns="0" bIns="0" rtlCol="0"/>
            <a:lstStyle/>
            <a:p>
              <a:pPr defTabSz="914126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799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32007" y="4396740"/>
              <a:ext cx="114300" cy="1127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82C6D-826B-448B-BEDC-085A7143B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515A5AE-7A4B-4F4D-B372-A65BD532F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425155"/>
            <a:ext cx="10512862" cy="797721"/>
          </a:xfrm>
        </p:spPr>
        <p:txBody>
          <a:bodyPr/>
          <a:lstStyle/>
          <a:p>
            <a:r>
              <a:rPr lang="en-US" sz="4000" dirty="0"/>
              <a:t>Benefits - Now</a:t>
            </a:r>
            <a:br>
              <a:rPr lang="en-US" sz="3600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1816FE-C715-42D5-B0F7-CB3FECDD60A0}"/>
              </a:ext>
            </a:extLst>
          </p:cNvPr>
          <p:cNvSpPr txBox="1"/>
          <p:nvPr/>
        </p:nvSpPr>
        <p:spPr>
          <a:xfrm>
            <a:off x="837981" y="684816"/>
            <a:ext cx="992505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endParaRPr lang="en-US" sz="2000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/>
              <a:t>Capital planning based on technological guidance &amp; support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/>
              <a:t>An unbiased analysis based on requirements, not wishes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/>
              <a:t>Administrative awareness to operational &amp; strategic impacts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/>
              <a:t>Advocacy for delivery of care via appropriate technologies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/>
              <a:t>Vital analysis for equipment planning &amp; construction</a:t>
            </a:r>
          </a:p>
        </p:txBody>
      </p:sp>
    </p:spTree>
    <p:extLst>
      <p:ext uri="{BB962C8B-B14F-4D97-AF65-F5344CB8AC3E}">
        <p14:creationId xmlns:p14="http://schemas.microsoft.com/office/powerpoint/2010/main" val="1799243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82C6D-826B-448B-BEDC-085A7143B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515A5AE-7A4B-4F4D-B372-A65BD532F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425155"/>
            <a:ext cx="10512862" cy="797721"/>
          </a:xfrm>
        </p:spPr>
        <p:txBody>
          <a:bodyPr/>
          <a:lstStyle/>
          <a:p>
            <a:br>
              <a:rPr lang="en-US" sz="3600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1816FE-C715-42D5-B0F7-CB3FECDD60A0}"/>
              </a:ext>
            </a:extLst>
          </p:cNvPr>
          <p:cNvSpPr txBox="1"/>
          <p:nvPr/>
        </p:nvSpPr>
        <p:spPr>
          <a:xfrm>
            <a:off x="952500" y="712780"/>
            <a:ext cx="9925050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endParaRPr lang="en-US" sz="2400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/>
              <a:t>Long-range Capital replacement plan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/>
              <a:t>System-wide 5-year Capital Plans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/>
              <a:t>Drive Standardization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/>
              <a:t>Ability to plan / participate in Group Buy opportunities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/>
              <a:t>Emergent technology forecasting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/>
              <a:t>Engage / Drive vendor’s product development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/>
              <a:t>Incorporation in major capital/  IT / construction projects</a:t>
            </a:r>
          </a:p>
          <a:p>
            <a:pPr>
              <a:spcAft>
                <a:spcPts val="1200"/>
              </a:spcAft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22FA4A-BD7E-4E0A-9711-FB85242A1B48}"/>
              </a:ext>
            </a:extLst>
          </p:cNvPr>
          <p:cNvSpPr txBox="1"/>
          <p:nvPr/>
        </p:nvSpPr>
        <p:spPr>
          <a:xfrm>
            <a:off x="952500" y="425155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Poppins ExtraBold"/>
                <a:ea typeface="+mj-ea"/>
                <a:cs typeface="+mj-cs"/>
              </a:rPr>
              <a:t>Benefits - </a:t>
            </a:r>
            <a:r>
              <a:rPr lang="en-US" sz="4000" dirty="0">
                <a:solidFill>
                  <a:srgbClr val="001771"/>
                </a:solidFill>
                <a:latin typeface="Poppins ExtraBold"/>
                <a:ea typeface="+mj-ea"/>
                <a:cs typeface="+mj-cs"/>
              </a:rPr>
              <a:t>Future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87309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53DAF3-B5D4-4CA9-A948-153D36C9C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2300" y="76581"/>
            <a:ext cx="5114925" cy="5806440"/>
          </a:xfrm>
        </p:spPr>
        <p:txBody>
          <a:bodyPr/>
          <a:lstStyle/>
          <a:p>
            <a:endParaRPr lang="en-US" dirty="0"/>
          </a:p>
          <a:p>
            <a:r>
              <a:rPr lang="en-US" sz="3200" dirty="0"/>
              <a:t>Why?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Common Workflows &amp; Pain Points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Benefits - Now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Benefits - Future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Deeper Relationships with Executive Leadership</a:t>
            </a:r>
          </a:p>
          <a:p>
            <a:r>
              <a:rPr lang="en-US" sz="3200" dirty="0">
                <a:solidFill>
                  <a:srgbClr val="FFC000"/>
                </a:solidFill>
              </a:rPr>
              <a:t>How? </a:t>
            </a: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Data Integrity</a:t>
            </a: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Data Standardization</a:t>
            </a: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FFC000"/>
                </a:solidFill>
                <a:latin typeface="Roboto Light"/>
              </a:rPr>
              <a:t>Assessment Methodology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FFC000"/>
                </a:solidFill>
                <a:latin typeface="Roboto Light"/>
              </a:rPr>
              <a:t>Additional Analyst Staff</a:t>
            </a:r>
            <a:endParaRPr lang="en-US" sz="2800" dirty="0">
              <a:solidFill>
                <a:srgbClr val="FFC000"/>
              </a:solidFill>
            </a:endParaRPr>
          </a:p>
          <a:p>
            <a:r>
              <a:rPr lang="en-US" sz="3200" dirty="0"/>
              <a:t>What?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43650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11DB13-8D3B-4A8E-A6D5-CBF12FF64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86D24D-3AA5-4750-8479-BE34C9C33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82" y="95247"/>
            <a:ext cx="10512862" cy="797721"/>
          </a:xfrm>
        </p:spPr>
        <p:txBody>
          <a:bodyPr/>
          <a:lstStyle/>
          <a:p>
            <a:r>
              <a:rPr lang="en-US" dirty="0"/>
              <a:t>Assessment Methodologies - ProHealth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27C556B-4CF7-4174-A057-A9A09195C1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689637"/>
              </p:ext>
            </p:extLst>
          </p:nvPr>
        </p:nvGraphicFramePr>
        <p:xfrm>
          <a:off x="770670" y="771522"/>
          <a:ext cx="5323742" cy="5050622"/>
        </p:xfrm>
        <a:graphic>
          <a:graphicData uri="http://schemas.openxmlformats.org/drawingml/2006/table">
            <a:tbl>
              <a:tblPr/>
              <a:tblGrid>
                <a:gridCol w="929995">
                  <a:extLst>
                    <a:ext uri="{9D8B030D-6E8A-4147-A177-3AD203B41FA5}">
                      <a16:colId xmlns:a16="http://schemas.microsoft.com/office/drawing/2014/main" val="4194852181"/>
                    </a:ext>
                  </a:extLst>
                </a:gridCol>
                <a:gridCol w="986933">
                  <a:extLst>
                    <a:ext uri="{9D8B030D-6E8A-4147-A177-3AD203B41FA5}">
                      <a16:colId xmlns:a16="http://schemas.microsoft.com/office/drawing/2014/main" val="2677771628"/>
                    </a:ext>
                  </a:extLst>
                </a:gridCol>
                <a:gridCol w="1271624">
                  <a:extLst>
                    <a:ext uri="{9D8B030D-6E8A-4147-A177-3AD203B41FA5}">
                      <a16:colId xmlns:a16="http://schemas.microsoft.com/office/drawing/2014/main" val="1449429801"/>
                    </a:ext>
                  </a:extLst>
                </a:gridCol>
                <a:gridCol w="711730">
                  <a:extLst>
                    <a:ext uri="{9D8B030D-6E8A-4147-A177-3AD203B41FA5}">
                      <a16:colId xmlns:a16="http://schemas.microsoft.com/office/drawing/2014/main" val="2925729113"/>
                    </a:ext>
                  </a:extLst>
                </a:gridCol>
                <a:gridCol w="711730">
                  <a:extLst>
                    <a:ext uri="{9D8B030D-6E8A-4147-A177-3AD203B41FA5}">
                      <a16:colId xmlns:a16="http://schemas.microsoft.com/office/drawing/2014/main" val="3522725398"/>
                    </a:ext>
                  </a:extLst>
                </a:gridCol>
                <a:gridCol w="711730">
                  <a:extLst>
                    <a:ext uri="{9D8B030D-6E8A-4147-A177-3AD203B41FA5}">
                      <a16:colId xmlns:a16="http://schemas.microsoft.com/office/drawing/2014/main" val="64291298"/>
                    </a:ext>
                  </a:extLst>
                </a:gridCol>
              </a:tblGrid>
              <a:tr h="514207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Use this list to enter the estimated replacement equipment and ancillary expenses.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Use this section to enter the Lifecycle in years based upon utilization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665083"/>
                  </a:ext>
                </a:extLst>
              </a:tr>
              <a:tr h="514207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Main List data will update Using this information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Replacement Cycle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516940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1922754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Modality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Equip Cost ($K)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Ancillary Cost ($K)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HIGH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AVERAGE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LOW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7046943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920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0553890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1,730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9319829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1,500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6286047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Cath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1,310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613741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BMD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64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6096548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460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8121953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2,100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6238250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C-Arm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199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0850841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C-Arm - Mini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85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3803440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Mammo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430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6762631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Mammo-Bio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62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150376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O-Arm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450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6355103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R&amp;F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565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2772856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U/S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130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646059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U/S - CV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175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7545711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425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2060810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XR-Mobile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138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4559895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XR-Dental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225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172111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XR-Spec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100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1679264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U/S - Int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280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1746606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Robotics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1761596"/>
                  </a:ext>
                </a:extLst>
              </a:tr>
              <a:tr h="1675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Lin Acc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3,000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352722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3A1E97E-FD23-4F3C-8FF4-9DB83C18FD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323313"/>
              </p:ext>
            </p:extLst>
          </p:nvPr>
        </p:nvGraphicFramePr>
        <p:xfrm>
          <a:off x="7228684" y="1512466"/>
          <a:ext cx="4070348" cy="3833068"/>
        </p:xfrm>
        <a:graphic>
          <a:graphicData uri="http://schemas.openxmlformats.org/drawingml/2006/table">
            <a:tbl>
              <a:tblPr/>
              <a:tblGrid>
                <a:gridCol w="2146184">
                  <a:extLst>
                    <a:ext uri="{9D8B030D-6E8A-4147-A177-3AD203B41FA5}">
                      <a16:colId xmlns:a16="http://schemas.microsoft.com/office/drawing/2014/main" val="1895192158"/>
                    </a:ext>
                  </a:extLst>
                </a:gridCol>
                <a:gridCol w="1924164">
                  <a:extLst>
                    <a:ext uri="{9D8B030D-6E8A-4147-A177-3AD203B41FA5}">
                      <a16:colId xmlns:a16="http://schemas.microsoft.com/office/drawing/2014/main" val="4149085106"/>
                    </a:ext>
                  </a:extLst>
                </a:gridCol>
              </a:tblGrid>
              <a:tr h="74455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Validation Table for the Life Cycle Stage Column on the Main List Tab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001860"/>
                  </a:ext>
                </a:extLst>
              </a:tr>
              <a:tr h="66182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Suggestions for Changes at end of table.  This appears to be a Techology Lifecylce rather than an equipment lifecycle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609404"/>
                  </a:ext>
                </a:extLst>
              </a:tr>
              <a:tr h="2426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Life Cycle Stage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Definition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9125507"/>
                  </a:ext>
                </a:extLst>
              </a:tr>
              <a:tr h="2426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New Technology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234883"/>
                  </a:ext>
                </a:extLst>
              </a:tr>
              <a:tr h="2426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Useful Life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6237871"/>
                  </a:ext>
                </a:extLst>
              </a:tr>
              <a:tr h="2426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End of Useful Life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6719880"/>
                  </a:ext>
                </a:extLst>
              </a:tr>
              <a:tr h="2426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Extended Life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256908"/>
                  </a:ext>
                </a:extLst>
              </a:tr>
              <a:tr h="2426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534680"/>
                  </a:ext>
                </a:extLst>
              </a:tr>
              <a:tr h="2426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337627"/>
                  </a:ext>
                </a:extLst>
              </a:tr>
              <a:tr h="2426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372366"/>
                  </a:ext>
                </a:extLst>
              </a:tr>
              <a:tr h="2426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948762"/>
                  </a:ext>
                </a:extLst>
              </a:tr>
              <a:tr h="24266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89874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798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11DB13-8D3B-4A8E-A6D5-CBF12FF64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86D24D-3AA5-4750-8479-BE34C9C33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82" y="95247"/>
            <a:ext cx="10512862" cy="797721"/>
          </a:xfrm>
        </p:spPr>
        <p:txBody>
          <a:bodyPr/>
          <a:lstStyle/>
          <a:p>
            <a:r>
              <a:rPr lang="en-US" dirty="0"/>
              <a:t>Assessment Methodologies - Aurora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7B855D8F-D83D-4EF2-AB73-42BFE6425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95" y="892968"/>
            <a:ext cx="6740430" cy="5061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973B16C8-ED52-46D4-B7C1-14162E851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8" y="903288"/>
            <a:ext cx="5398557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8630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11DB13-8D3B-4A8E-A6D5-CBF12FF64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86D24D-3AA5-4750-8479-BE34C9C33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82" y="95247"/>
            <a:ext cx="11868368" cy="797721"/>
          </a:xfrm>
        </p:spPr>
        <p:txBody>
          <a:bodyPr/>
          <a:lstStyle/>
          <a:p>
            <a:r>
              <a:rPr lang="en-US" dirty="0"/>
              <a:t>Assessment Methodologies – Alexian Brothers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7856A8C-66C6-4CD6-BCF7-131D4360F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297804"/>
              </p:ext>
            </p:extLst>
          </p:nvPr>
        </p:nvGraphicFramePr>
        <p:xfrm>
          <a:off x="540540" y="561629"/>
          <a:ext cx="4755359" cy="5220042"/>
        </p:xfrm>
        <a:graphic>
          <a:graphicData uri="http://schemas.openxmlformats.org/drawingml/2006/table">
            <a:tbl>
              <a:tblPr/>
              <a:tblGrid>
                <a:gridCol w="1357072">
                  <a:extLst>
                    <a:ext uri="{9D8B030D-6E8A-4147-A177-3AD203B41FA5}">
                      <a16:colId xmlns:a16="http://schemas.microsoft.com/office/drawing/2014/main" val="139009973"/>
                    </a:ext>
                  </a:extLst>
                </a:gridCol>
                <a:gridCol w="358895">
                  <a:extLst>
                    <a:ext uri="{9D8B030D-6E8A-4147-A177-3AD203B41FA5}">
                      <a16:colId xmlns:a16="http://schemas.microsoft.com/office/drawing/2014/main" val="3235647728"/>
                    </a:ext>
                  </a:extLst>
                </a:gridCol>
                <a:gridCol w="1334641">
                  <a:extLst>
                    <a:ext uri="{9D8B030D-6E8A-4147-A177-3AD203B41FA5}">
                      <a16:colId xmlns:a16="http://schemas.microsoft.com/office/drawing/2014/main" val="2891833291"/>
                    </a:ext>
                  </a:extLst>
                </a:gridCol>
                <a:gridCol w="1334641">
                  <a:extLst>
                    <a:ext uri="{9D8B030D-6E8A-4147-A177-3AD203B41FA5}">
                      <a16:colId xmlns:a16="http://schemas.microsoft.com/office/drawing/2014/main" val="3198671731"/>
                    </a:ext>
                  </a:extLst>
                </a:gridCol>
                <a:gridCol w="370110">
                  <a:extLst>
                    <a:ext uri="{9D8B030D-6E8A-4147-A177-3AD203B41FA5}">
                      <a16:colId xmlns:a16="http://schemas.microsoft.com/office/drawing/2014/main" val="908533269"/>
                    </a:ext>
                  </a:extLst>
                </a:gridCol>
              </a:tblGrid>
              <a:tr h="3510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Times New Roman" panose="02020603050405020304" pitchFamily="18" charset="0"/>
                        </a:rPr>
                        <a:t>Assessment Factor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Times New Roman" panose="02020603050405020304" pitchFamily="18" charset="0"/>
                        </a:rPr>
                        <a:t>Max Value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Evaluates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Times New Roman" panose="02020603050405020304" pitchFamily="18" charset="0"/>
                        </a:rPr>
                        <a:t>Value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145156"/>
                  </a:ext>
                </a:extLst>
              </a:tr>
              <a:tr h="166759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1" i="0" u="none" strike="noStrike">
                          <a:effectLst/>
                          <a:latin typeface="Times New Roman" panose="02020603050405020304" pitchFamily="18" charset="0"/>
                        </a:rPr>
                        <a:t>Serviceability</a:t>
                      </a:r>
                    </a:p>
                  </a:txBody>
                  <a:tcPr marL="5922" marR="5922" marT="592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17">
                  <a:txBody>
                    <a:bodyPr/>
                    <a:lstStyle/>
                    <a:p>
                      <a:pPr algn="ctr" fontAlgn="t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5922" marR="5922" marT="59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Age Factor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348212"/>
                  </a:ext>
                </a:extLst>
              </a:tr>
              <a:tr h="184313">
                <a:tc rowSpan="16"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Includes the evaluation of four aspects of service</a:t>
                      </a:r>
                    </a:p>
                  </a:txBody>
                  <a:tcPr marL="5922" marR="5922" marT="592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0 to 65% of Life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1376479"/>
                  </a:ext>
                </a:extLst>
              </a:tr>
              <a:tr h="1860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65% to 150% of Life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8043693"/>
                  </a:ext>
                </a:extLst>
              </a:tr>
              <a:tr h="1860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150% or higher of Life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5839275"/>
                  </a:ext>
                </a:extLst>
              </a:tr>
              <a:tr h="1860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Service Cost vs. Purchase Cost*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253420"/>
                  </a:ext>
                </a:extLst>
              </a:tr>
              <a:tr h="1860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0 to 25% of Cost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6861950"/>
                  </a:ext>
                </a:extLst>
              </a:tr>
              <a:tr h="1860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26% to 50% of Cost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4900385"/>
                  </a:ext>
                </a:extLst>
              </a:tr>
              <a:tr h="1860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51% to 75% of Cost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2251863"/>
                  </a:ext>
                </a:extLst>
              </a:tr>
              <a:tr h="1860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76% or higher of Cost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2545718"/>
                  </a:ext>
                </a:extLst>
              </a:tr>
              <a:tr h="1860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Service Event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183848"/>
                  </a:ext>
                </a:extLst>
              </a:tr>
              <a:tr h="1860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Normal Service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65668"/>
                  </a:ext>
                </a:extLst>
              </a:tr>
              <a:tr h="1860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Increasing Service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5351784"/>
                  </a:ext>
                </a:extLst>
              </a:tr>
              <a:tr h="1860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Extensive Service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2823025"/>
                  </a:ext>
                </a:extLst>
              </a:tr>
              <a:tr h="2808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Support Capability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650476"/>
                  </a:ext>
                </a:extLst>
              </a:tr>
              <a:tr h="2984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Service Support Available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4113369"/>
                  </a:ext>
                </a:extLst>
              </a:tr>
              <a:tr h="2720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Aftermarket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0428845"/>
                  </a:ext>
                </a:extLst>
              </a:tr>
              <a:tr h="1860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No Longer Available</a:t>
                      </a:r>
                    </a:p>
                  </a:txBody>
                  <a:tcPr marL="5922" marR="5922" marT="59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499758"/>
                  </a:ext>
                </a:extLst>
              </a:tr>
              <a:tr h="15157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2" marR="5922" marT="592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2" marR="5922" marT="592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2" marR="5922" marT="592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2" marR="5922" marT="592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22" marR="5922" marT="592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5565024"/>
                  </a:ext>
                </a:extLst>
              </a:tr>
              <a:tr h="263305">
                <a:tc>
                  <a:txBody>
                    <a:bodyPr/>
                    <a:lstStyle/>
                    <a:p>
                      <a:pPr algn="l" fontAlgn="t"/>
                      <a:r>
                        <a:rPr lang="en-US" sz="700" b="1" i="0" u="none" strike="noStrike">
                          <a:effectLst/>
                          <a:latin typeface="Times New Roman" panose="02020603050405020304" pitchFamily="18" charset="0"/>
                        </a:rPr>
                        <a:t>Equipment Functional Risk*</a:t>
                      </a:r>
                    </a:p>
                  </a:txBody>
                  <a:tcPr marL="5922" marR="5922" marT="592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t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5922" marR="5922" marT="592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General Care or Ancillary Device*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1-2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7374400"/>
                  </a:ext>
                </a:extLst>
              </a:tr>
              <a:tr h="307188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Identifies equipment failure risk in relation to clinical function and care.  As defined by the American Society for Healthcare Engineering of the American Hospital Association.</a:t>
                      </a:r>
                    </a:p>
                  </a:txBody>
                  <a:tcPr marL="5922" marR="5922" marT="592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Analytical or Patient Support *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3-5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2364393"/>
                  </a:ext>
                </a:extLst>
              </a:tr>
              <a:tr h="2545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Therapeutic or Diagnostic *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6-9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2704259"/>
                  </a:ext>
                </a:extLst>
              </a:tr>
              <a:tr h="4571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Times New Roman" panose="02020603050405020304" pitchFamily="18" charset="0"/>
                        </a:rPr>
                        <a:t>Life Support *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5922" marR="5922" marT="59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456050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CADA22D-DBF1-45A7-B5E1-FE53DFDFD9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780054"/>
              </p:ext>
            </p:extLst>
          </p:nvPr>
        </p:nvGraphicFramePr>
        <p:xfrm>
          <a:off x="5783839" y="969837"/>
          <a:ext cx="6112884" cy="4696171"/>
        </p:xfrm>
        <a:graphic>
          <a:graphicData uri="http://schemas.openxmlformats.org/drawingml/2006/table">
            <a:tbl>
              <a:tblPr/>
              <a:tblGrid>
                <a:gridCol w="3539406">
                  <a:extLst>
                    <a:ext uri="{9D8B030D-6E8A-4147-A177-3AD203B41FA5}">
                      <a16:colId xmlns:a16="http://schemas.microsoft.com/office/drawing/2014/main" val="3081475063"/>
                    </a:ext>
                  </a:extLst>
                </a:gridCol>
                <a:gridCol w="470758">
                  <a:extLst>
                    <a:ext uri="{9D8B030D-6E8A-4147-A177-3AD203B41FA5}">
                      <a16:colId xmlns:a16="http://schemas.microsoft.com/office/drawing/2014/main" val="2293294181"/>
                    </a:ext>
                  </a:extLst>
                </a:gridCol>
                <a:gridCol w="1527349">
                  <a:extLst>
                    <a:ext uri="{9D8B030D-6E8A-4147-A177-3AD203B41FA5}">
                      <a16:colId xmlns:a16="http://schemas.microsoft.com/office/drawing/2014/main" val="3787109562"/>
                    </a:ext>
                  </a:extLst>
                </a:gridCol>
                <a:gridCol w="575371">
                  <a:extLst>
                    <a:ext uri="{9D8B030D-6E8A-4147-A177-3AD203B41FA5}">
                      <a16:colId xmlns:a16="http://schemas.microsoft.com/office/drawing/2014/main" val="692340439"/>
                    </a:ext>
                  </a:extLst>
                </a:gridCol>
              </a:tblGrid>
              <a:tr h="45794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Clinical Assessment Factors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449061"/>
                  </a:ext>
                </a:extLst>
              </a:tr>
              <a:tr h="217521">
                <a:tc>
                  <a:txBody>
                    <a:bodyPr/>
                    <a:lstStyle/>
                    <a:p>
                      <a:pPr algn="l" fontAlgn="t"/>
                      <a:r>
                        <a:rPr lang="en-US" sz="850" b="1" i="0" u="none" strike="noStrike">
                          <a:effectLst/>
                          <a:latin typeface="Times New Roman" panose="02020603050405020304" pitchFamily="18" charset="0"/>
                        </a:rPr>
                        <a:t>Probable Clinical Impact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t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50" b="0" i="0" u="none" strike="noStrike" dirty="0">
                          <a:effectLst/>
                          <a:latin typeface="Times New Roman" panose="02020603050405020304" pitchFamily="18" charset="0"/>
                        </a:rPr>
                        <a:t>No Impact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8647707"/>
                  </a:ext>
                </a:extLst>
              </a:tr>
              <a:tr h="240418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Considers the probable clinical limitations of the device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Standardization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8536819"/>
                  </a:ext>
                </a:extLst>
              </a:tr>
              <a:tr h="2427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Service Mission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9217733"/>
                  </a:ext>
                </a:extLst>
              </a:tr>
              <a:tr h="242708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Limits patient care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524366"/>
                  </a:ext>
                </a:extLst>
              </a:tr>
              <a:tr h="242708">
                <a:tc>
                  <a:txBody>
                    <a:bodyPr/>
                    <a:lstStyle/>
                    <a:p>
                      <a:pPr algn="l" fontAlgn="t"/>
                      <a:r>
                        <a:rPr lang="en-US" sz="850" b="1" i="0" u="none" strike="noStrike">
                          <a:effectLst/>
                          <a:latin typeface="Times New Roman" panose="02020603050405020304" pitchFamily="18" charset="0"/>
                        </a:rPr>
                        <a:t>Probable Financial Impact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t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No Impact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8271402"/>
                  </a:ext>
                </a:extLst>
              </a:tr>
              <a:tr h="242708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Considers potential financial impact on revenue, throughput, and/or increase in operational cost.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Limit Revenue Potential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07826"/>
                  </a:ext>
                </a:extLst>
              </a:tr>
              <a:tr h="2427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Increased Operating Cost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1648743"/>
                  </a:ext>
                </a:extLst>
              </a:tr>
              <a:tr h="2427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Potential Lost Revenue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9680067"/>
                  </a:ext>
                </a:extLst>
              </a:tr>
              <a:tr h="242708">
                <a:tc>
                  <a:txBody>
                    <a:bodyPr/>
                    <a:lstStyle/>
                    <a:p>
                      <a:pPr algn="l" fontAlgn="t"/>
                      <a:r>
                        <a:rPr lang="en-US" sz="850" b="1" i="0" u="none" strike="noStrike">
                          <a:effectLst/>
                          <a:latin typeface="Times New Roman" panose="02020603050405020304" pitchFamily="18" charset="0"/>
                        </a:rPr>
                        <a:t>Technology Level 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t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Leading Technology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0271469"/>
                  </a:ext>
                </a:extLst>
              </a:tr>
              <a:tr h="242708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Considers the existing technology in relation to clinical efficacy and market expectations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Current Technology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8745639"/>
                  </a:ext>
                </a:extLst>
              </a:tr>
              <a:tr h="2427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Aging Technology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1435664"/>
                  </a:ext>
                </a:extLst>
              </a:tr>
              <a:tr h="2427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Obsolete Technology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8301568"/>
                  </a:ext>
                </a:extLst>
              </a:tr>
              <a:tr h="242708">
                <a:tc>
                  <a:txBody>
                    <a:bodyPr/>
                    <a:lstStyle/>
                    <a:p>
                      <a:pPr algn="l" fontAlgn="t"/>
                      <a:r>
                        <a:rPr lang="en-US" sz="850" b="1" i="0" u="none" strike="noStrike">
                          <a:effectLst/>
                          <a:latin typeface="Times New Roman" panose="02020603050405020304" pitchFamily="18" charset="0"/>
                        </a:rPr>
                        <a:t>Safety/Regulatory Risk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Not Applicable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3639869"/>
                  </a:ext>
                </a:extLst>
              </a:tr>
              <a:tr h="366352">
                <a:tc>
                  <a:txBody>
                    <a:bodyPr/>
                    <a:lstStyle/>
                    <a:p>
                      <a:pPr algn="l" fontAlgn="t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Considers regulatory or standards compliance or safety concerns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Applicable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4148271"/>
                  </a:ext>
                </a:extLst>
              </a:tr>
              <a:tr h="389249">
                <a:tc>
                  <a:txBody>
                    <a:bodyPr/>
                    <a:lstStyle/>
                    <a:p>
                      <a:pPr algn="l" fontAlgn="t"/>
                      <a:r>
                        <a:rPr lang="en-US" sz="850" b="1" i="0" u="none" strike="noStrike">
                          <a:effectLst/>
                          <a:latin typeface="Times New Roman" panose="02020603050405020304" pitchFamily="18" charset="0"/>
                        </a:rPr>
                        <a:t>Technology Initiative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Compatible / Not Applicable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7842632"/>
                  </a:ext>
                </a:extLst>
              </a:tr>
              <a:tr h="354903">
                <a:tc>
                  <a:txBody>
                    <a:bodyPr/>
                    <a:lstStyle/>
                    <a:p>
                      <a:pPr algn="l" fontAlgn="t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Considers compatibility with current technology initiatives, e.g. HL7, PACS, etc.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50" b="0" i="0" u="none" strike="noStrike">
                          <a:effectLst/>
                          <a:latin typeface="Times New Roman" panose="02020603050405020304" pitchFamily="18" charset="0"/>
                        </a:rPr>
                        <a:t>Not Compatible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5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510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0389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11DB13-8D3B-4A8E-A6D5-CBF12FF64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86D24D-3AA5-4750-8479-BE34C9C33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185736"/>
            <a:ext cx="10512862" cy="797721"/>
          </a:xfrm>
        </p:spPr>
        <p:txBody>
          <a:bodyPr/>
          <a:lstStyle/>
          <a:p>
            <a:r>
              <a:rPr lang="en-US" sz="4800" dirty="0"/>
              <a:t>Equipment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F8B6D9-77B3-4A08-A57B-1A60406AED34}"/>
              </a:ext>
            </a:extLst>
          </p:cNvPr>
          <p:cNvSpPr txBox="1"/>
          <p:nvPr/>
        </p:nvSpPr>
        <p:spPr>
          <a:xfrm>
            <a:off x="1828582" y="290514"/>
            <a:ext cx="7857907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endParaRPr lang="en-US" sz="2400" u="sng" dirty="0">
              <a:solidFill>
                <a:srgbClr val="5877A5"/>
              </a:solidFill>
              <a:latin typeface="Arial" charset="0"/>
            </a:endParaRPr>
          </a:p>
          <a:p>
            <a:pPr eaLnBrk="1" hangingPunct="1"/>
            <a:endParaRPr lang="en-US" sz="2400" b="1" dirty="0">
              <a:solidFill>
                <a:srgbClr val="5877A5"/>
              </a:solidFill>
              <a:latin typeface="Arial" charset="0"/>
            </a:endParaRPr>
          </a:p>
          <a:p>
            <a:pPr marL="342900" indent="-342900"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ea typeface="Roboto Light" panose="02000000000000000000" pitchFamily="2" charset="0"/>
              </a:rPr>
              <a:t>Equipment demographics</a:t>
            </a:r>
          </a:p>
          <a:p>
            <a:pPr marL="1257300" lvl="2" indent="-342900"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ea typeface="Roboto Light" panose="02000000000000000000" pitchFamily="2" charset="0"/>
              </a:rPr>
              <a:t>Control number, type, manufacturer, model, serial number, location, purchase information, etc.</a:t>
            </a:r>
          </a:p>
          <a:p>
            <a:pPr marL="342900" indent="-342900"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ea typeface="Roboto Light" panose="02000000000000000000" pitchFamily="2" charset="0"/>
              </a:rPr>
              <a:t>AHA Useful Life</a:t>
            </a:r>
          </a:p>
          <a:p>
            <a:pPr marL="342900" indent="-342900"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ea typeface="Roboto Light" panose="02000000000000000000" pitchFamily="2" charset="0"/>
              </a:rPr>
              <a:t>Service histories</a:t>
            </a:r>
          </a:p>
          <a:p>
            <a:pPr marL="342900" indent="-342900"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ea typeface="Roboto Light" panose="02000000000000000000" pitchFamily="2" charset="0"/>
              </a:rPr>
              <a:t>OEM support information</a:t>
            </a:r>
          </a:p>
          <a:p>
            <a:pPr marL="342900" indent="-342900" eaLnBrk="1" hangingPunct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ea typeface="Roboto Light" panose="02000000000000000000" pitchFamily="2" charset="0"/>
              </a:rPr>
              <a:t>Equipment functional risk</a:t>
            </a:r>
          </a:p>
        </p:txBody>
      </p:sp>
    </p:spTree>
    <p:extLst>
      <p:ext uri="{BB962C8B-B14F-4D97-AF65-F5344CB8AC3E}">
        <p14:creationId xmlns:p14="http://schemas.microsoft.com/office/powerpoint/2010/main" val="3887497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56E7FC-A2AF-4F8D-BFA4-6916D06CE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5A63FF-B070-4A29-BDFD-A05F07112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763" y="116379"/>
            <a:ext cx="10512862" cy="797721"/>
          </a:xfrm>
        </p:spPr>
        <p:txBody>
          <a:bodyPr/>
          <a:lstStyle/>
          <a:p>
            <a:r>
              <a:rPr lang="en-US" dirty="0"/>
              <a:t>Equipment Scoring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70CD8E-0AB7-423A-A3B2-30F3B15902A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396875"/>
            <a:ext cx="10512425" cy="5466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400" b="1" dirty="0"/>
              <a:t> </a:t>
            </a:r>
          </a:p>
          <a:p>
            <a:pPr marL="0" indent="0">
              <a:buNone/>
            </a:pPr>
            <a:r>
              <a:rPr lang="en-US" sz="1600" dirty="0"/>
              <a:t>“Each” medical device is profiled &amp; assigned a Replacement Index based upon the </a:t>
            </a:r>
            <a:r>
              <a:rPr lang="en-US" sz="1600" i="1" dirty="0"/>
              <a:t>sum of seven assessment factors </a:t>
            </a:r>
            <a:r>
              <a:rPr lang="en-US" sz="1600" dirty="0"/>
              <a:t>with a maximum value of 100</a:t>
            </a:r>
            <a:r>
              <a:rPr lang="en-US" sz="1600" i="1" dirty="0"/>
              <a:t>. A higher replacement index generally indicates a more urgent need.</a:t>
            </a:r>
          </a:p>
          <a:p>
            <a:endParaRPr lang="en-US" sz="1400" i="1" dirty="0"/>
          </a:p>
          <a:p>
            <a:pPr>
              <a:spcAft>
                <a:spcPts val="1200"/>
              </a:spcAft>
            </a:pPr>
            <a:r>
              <a:rPr lang="en-US" sz="2400" dirty="0"/>
              <a:t>Serviceability – Max Value 13 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Equipment Functional Risk – Max Value 10 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Probable Clinical Impact – Max Value 17 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Probable Financial Impact – Max Value 16 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Technology Level – Max Value 14 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Safety/Regulatory Risk – Max Value 20 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Technology Initiative – Max Value 10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E669201-E1D4-4AA1-9F2B-F0B5E5DBB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72425" y="2015506"/>
            <a:ext cx="3243476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24193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0733EA-9B04-4CF3-94E7-CF22386A7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4805375-3D30-43DD-A436-8975DAC24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8635"/>
            <a:ext cx="10512862" cy="797721"/>
          </a:xfrm>
        </p:spPr>
        <p:txBody>
          <a:bodyPr/>
          <a:lstStyle/>
          <a:p>
            <a:r>
              <a:rPr lang="en-US" dirty="0"/>
              <a:t>Assessment Factors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D67C63D-6BBA-4DDD-876E-6F29484F09B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7763" y="926356"/>
            <a:ext cx="10512425" cy="408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400" dirty="0"/>
              <a:t> </a:t>
            </a:r>
          </a:p>
          <a:p>
            <a:pPr>
              <a:spcAft>
                <a:spcPts val="1200"/>
              </a:spcAft>
            </a:pPr>
            <a:r>
              <a:rPr lang="en-US" sz="3200" dirty="0"/>
              <a:t>Serviceability – Max Value 13 – Includes the evaluation of four aspects of service comprised of:</a:t>
            </a:r>
          </a:p>
          <a:p>
            <a:pPr lvl="1">
              <a:spcAft>
                <a:spcPts val="1200"/>
              </a:spcAft>
            </a:pPr>
            <a:r>
              <a:rPr lang="en-US" sz="3200" dirty="0"/>
              <a:t> Age Factor – Max Value 2</a:t>
            </a:r>
          </a:p>
          <a:p>
            <a:pPr lvl="1">
              <a:spcAft>
                <a:spcPts val="1200"/>
              </a:spcAft>
            </a:pPr>
            <a:r>
              <a:rPr lang="en-US" sz="3200" dirty="0"/>
              <a:t> Service Cost vs. Purchase Cost – Max Value 4</a:t>
            </a:r>
          </a:p>
          <a:p>
            <a:pPr lvl="1">
              <a:spcAft>
                <a:spcPts val="1200"/>
              </a:spcAft>
            </a:pPr>
            <a:r>
              <a:rPr lang="en-US" sz="3200" dirty="0"/>
              <a:t> Service Events – Max Value 3</a:t>
            </a:r>
          </a:p>
          <a:p>
            <a:pPr lvl="1">
              <a:spcAft>
                <a:spcPts val="1200"/>
              </a:spcAft>
            </a:pPr>
            <a:r>
              <a:rPr lang="en-US" sz="3200" dirty="0"/>
              <a:t> Support Capability – Max Value 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39426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7212" y="400061"/>
            <a:ext cx="82296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endParaRPr lang="en-US" sz="2400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Age Factor – Max Value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79125" y="1477235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Age (today less purchase date) divided into the American Hospital Association (AHA) estimated useful life for that equipment type.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93425" y="3600805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These Infant Warmers are much greater than AHA estimated useful life.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36525" y="2276398"/>
            <a:ext cx="43434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1012" y="4210801"/>
            <a:ext cx="868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Oval 10"/>
          <p:cNvSpPr/>
          <p:nvPr/>
        </p:nvSpPr>
        <p:spPr>
          <a:xfrm>
            <a:off x="5939962" y="4990991"/>
            <a:ext cx="228600" cy="76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575740" y="4999765"/>
            <a:ext cx="228600" cy="76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F345FF-9E04-4B43-8233-CD05F08D4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581" y="100442"/>
            <a:ext cx="10512862" cy="797721"/>
          </a:xfrm>
        </p:spPr>
        <p:txBody>
          <a:bodyPr/>
          <a:lstStyle/>
          <a:p>
            <a:r>
              <a:rPr lang="en-US" dirty="0"/>
              <a:t>Assessment Factors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55812" y="838201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Service Cost vs. Purchase Cost – Max Value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74887" y="1684467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Life Cycle Service Cost divided into Purchase Cost</a:t>
            </a: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4612" y="2236797"/>
            <a:ext cx="4343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865312" y="3791395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Some Anesthesia Units have Service Costs of 26%-50% of their purchase cost.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1012" y="4355153"/>
            <a:ext cx="868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Oval 8"/>
          <p:cNvSpPr/>
          <p:nvPr/>
        </p:nvSpPr>
        <p:spPr>
          <a:xfrm>
            <a:off x="8042084" y="5111277"/>
            <a:ext cx="228600" cy="76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722812" y="5111277"/>
            <a:ext cx="533400" cy="76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704012" y="5111277"/>
            <a:ext cx="533400" cy="76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6BB532-3B4E-4918-B90A-457819CEF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881" y="200022"/>
            <a:ext cx="10512862" cy="797721"/>
          </a:xfrm>
        </p:spPr>
        <p:txBody>
          <a:bodyPr/>
          <a:lstStyle/>
          <a:p>
            <a:r>
              <a:rPr lang="en-US" dirty="0"/>
              <a:t>Assessment Factors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32012" y="569991"/>
            <a:ext cx="82296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endParaRPr lang="en-US" sz="2400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 Service Events – Max Value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7212" y="1554876"/>
            <a:ext cx="845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 of Service Events (not including incoming inspection, safety test and preventive maintenance) divided by age; standard scoring is a 2 for &gt; 1 and a 3 (Extensive) for &gt; 2 service events per year but scoring is device specific (see below).</a:t>
            </a: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2712" y="2512576"/>
            <a:ext cx="43434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132012" y="3718521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MRI Scoring is a 2 for &gt; 5 and a 3 (Extensive) for &gt; 10 service events per year.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4812" y="4322645"/>
            <a:ext cx="868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Oval 8"/>
          <p:cNvSpPr/>
          <p:nvPr/>
        </p:nvSpPr>
        <p:spPr>
          <a:xfrm>
            <a:off x="8563292" y="5080758"/>
            <a:ext cx="228600" cy="76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533324" y="5080758"/>
            <a:ext cx="304800" cy="76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007099" y="5080758"/>
            <a:ext cx="228600" cy="76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419E94-06BB-46EC-B36D-EB33F96F4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081" y="264713"/>
            <a:ext cx="10512862" cy="797721"/>
          </a:xfrm>
        </p:spPr>
        <p:txBody>
          <a:bodyPr/>
          <a:lstStyle/>
          <a:p>
            <a:r>
              <a:rPr lang="en-US" dirty="0"/>
              <a:t>Assessment Factors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55812" y="838201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Support Capability – Max Value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7212" y="1466475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Support Capability based on availability of replacement parts, etc. as evidenced by Clinical Engineering.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3412" y="3520444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Service Support is no longer available for all GE models older than 129.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2912" y="4119488"/>
            <a:ext cx="868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Oval 8"/>
          <p:cNvSpPr/>
          <p:nvPr/>
        </p:nvSpPr>
        <p:spPr>
          <a:xfrm>
            <a:off x="3330574" y="4833862"/>
            <a:ext cx="304800" cy="76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9011348" y="4853396"/>
            <a:ext cx="228600" cy="76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4612" y="2226075"/>
            <a:ext cx="43434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E7DFF3-E520-4067-B976-05CFBF0EC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1" y="154642"/>
            <a:ext cx="10512862" cy="797721"/>
          </a:xfrm>
        </p:spPr>
        <p:txBody>
          <a:bodyPr/>
          <a:lstStyle/>
          <a:p>
            <a:r>
              <a:rPr lang="en-US" dirty="0"/>
              <a:t>Assessment Factors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1512" y="63958"/>
            <a:ext cx="8305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u="sng" dirty="0"/>
          </a:p>
          <a:p>
            <a:r>
              <a:rPr lang="en-US" sz="24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 Equipment Functional Risk – Max Value 10 – Identifies equipment failure risk in relation to clinical function &amp; care; as defined by the American Society for Healthcare Engineering (ASHE) of the American Hospital Association (AHA).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4587" y="2919413"/>
            <a:ext cx="43434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941512" y="4924426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majority of devices have a scoring of 2 for General Care while Anesthesia Units, Defibrillators and Ventilators have a score of 10 for Life Support.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930663-B242-4FA6-A9E4-D324D22EC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1" y="142475"/>
            <a:ext cx="10512862" cy="797721"/>
          </a:xfrm>
        </p:spPr>
        <p:txBody>
          <a:bodyPr/>
          <a:lstStyle/>
          <a:p>
            <a:r>
              <a:rPr lang="en-US" dirty="0"/>
              <a:t>Assessment Factors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9F870A8-2D4C-4457-B2F4-1EF668C0B8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50858" y="979467"/>
            <a:ext cx="6287107" cy="4832394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801984-8D7F-4D58-8207-C8CC96436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07C8CEA-32D9-4196-8B7A-ECB2724B5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182" y="302418"/>
            <a:ext cx="10512862" cy="797721"/>
          </a:xfrm>
        </p:spPr>
        <p:txBody>
          <a:bodyPr/>
          <a:lstStyle/>
          <a:p>
            <a:r>
              <a:rPr lang="en-US" dirty="0"/>
              <a:t>Assessment Factors</a:t>
            </a:r>
          </a:p>
        </p:txBody>
      </p:sp>
    </p:spTree>
    <p:extLst>
      <p:ext uri="{BB962C8B-B14F-4D97-AF65-F5344CB8AC3E}">
        <p14:creationId xmlns:p14="http://schemas.microsoft.com/office/powerpoint/2010/main" val="2440884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53DAF3-B5D4-4CA9-A948-153D36C9C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2300" y="76581"/>
            <a:ext cx="5114925" cy="5806440"/>
          </a:xfrm>
        </p:spPr>
        <p:txBody>
          <a:bodyPr/>
          <a:lstStyle/>
          <a:p>
            <a:endParaRPr lang="en-US" dirty="0"/>
          </a:p>
          <a:p>
            <a:r>
              <a:rPr lang="en-US" sz="3200" dirty="0"/>
              <a:t>Why?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Common Workflows &amp; Pain Points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Benefits - Now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Benefits - Future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/>
              <a:t>Deeper Relationships with Executive Leadership</a:t>
            </a:r>
          </a:p>
          <a:p>
            <a:r>
              <a:rPr lang="en-US" sz="3200" dirty="0"/>
              <a:t>How? </a:t>
            </a: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Data Integrity</a:t>
            </a: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1771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Data Standardization</a:t>
            </a: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01771"/>
                </a:solidFill>
                <a:latin typeface="Roboto Light"/>
              </a:rPr>
              <a:t>Assessment Methodology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1771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  <a:p>
            <a:pPr marL="800180" marR="0" lvl="1" indent="-342934" algn="l" defTabSz="913698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01771"/>
                </a:solidFill>
                <a:latin typeface="Roboto Light"/>
              </a:rPr>
              <a:t>Additional Analyst Staff</a:t>
            </a:r>
            <a:endParaRPr lang="en-US" sz="2800" dirty="0"/>
          </a:p>
          <a:p>
            <a:r>
              <a:rPr lang="en-US" sz="3200" dirty="0">
                <a:solidFill>
                  <a:srgbClr val="FFC000"/>
                </a:solidFill>
              </a:rPr>
              <a:t>What?</a:t>
            </a:r>
          </a:p>
          <a:p>
            <a:pPr marL="800180" lvl="1" indent="-34293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C000"/>
                </a:solidFill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41164653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7B01B2-0DA6-4FC5-870F-C3320B465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DBCA51A-E562-4BBF-92FA-453CAA845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128240"/>
            <a:ext cx="10512862" cy="797721"/>
          </a:xfrm>
        </p:spPr>
        <p:txBody>
          <a:bodyPr/>
          <a:lstStyle/>
          <a:p>
            <a:r>
              <a:rPr lang="en-US" dirty="0"/>
              <a:t>ProHealth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FC4BA0-48C4-4F21-87CB-3859C08C6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" y="1090981"/>
            <a:ext cx="12186960" cy="467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3528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7B01B2-0DA6-4FC5-870F-C3320B465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DBCA51A-E562-4BBF-92FA-453CAA845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128240"/>
            <a:ext cx="10512862" cy="797721"/>
          </a:xfrm>
        </p:spPr>
        <p:txBody>
          <a:bodyPr/>
          <a:lstStyle/>
          <a:p>
            <a:r>
              <a:rPr lang="en-US" dirty="0"/>
              <a:t>ProHealth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6CEEB0-B824-4705-81E7-A3FFCA53A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12143806" cy="27674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A9C63F-5433-4EA2-ACD7-005FECA95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12443"/>
            <a:ext cx="12115800" cy="188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570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7B01B2-0DA6-4FC5-870F-C3320B465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DBCA51A-E562-4BBF-92FA-453CAA845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128240"/>
            <a:ext cx="10512862" cy="797721"/>
          </a:xfrm>
        </p:spPr>
        <p:txBody>
          <a:bodyPr/>
          <a:lstStyle/>
          <a:p>
            <a:r>
              <a:rPr lang="en-US" dirty="0"/>
              <a:t>ProHealth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57C6116-21D4-4200-9CFE-204D1FBA8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715154"/>
              </p:ext>
            </p:extLst>
          </p:nvPr>
        </p:nvGraphicFramePr>
        <p:xfrm>
          <a:off x="-1" y="702216"/>
          <a:ext cx="12188830" cy="4879435"/>
        </p:xfrm>
        <a:graphic>
          <a:graphicData uri="http://schemas.openxmlformats.org/drawingml/2006/table">
            <a:tbl>
              <a:tblPr/>
              <a:tblGrid>
                <a:gridCol w="367314">
                  <a:extLst>
                    <a:ext uri="{9D8B030D-6E8A-4147-A177-3AD203B41FA5}">
                      <a16:colId xmlns:a16="http://schemas.microsoft.com/office/drawing/2014/main" val="3795650016"/>
                    </a:ext>
                  </a:extLst>
                </a:gridCol>
                <a:gridCol w="464765">
                  <a:extLst>
                    <a:ext uri="{9D8B030D-6E8A-4147-A177-3AD203B41FA5}">
                      <a16:colId xmlns:a16="http://schemas.microsoft.com/office/drawing/2014/main" val="2009755655"/>
                    </a:ext>
                  </a:extLst>
                </a:gridCol>
                <a:gridCol w="569712">
                  <a:extLst>
                    <a:ext uri="{9D8B030D-6E8A-4147-A177-3AD203B41FA5}">
                      <a16:colId xmlns:a16="http://schemas.microsoft.com/office/drawing/2014/main" val="1373932079"/>
                    </a:ext>
                  </a:extLst>
                </a:gridCol>
                <a:gridCol w="689651">
                  <a:extLst>
                    <a:ext uri="{9D8B030D-6E8A-4147-A177-3AD203B41FA5}">
                      <a16:colId xmlns:a16="http://schemas.microsoft.com/office/drawing/2014/main" val="3968268845"/>
                    </a:ext>
                  </a:extLst>
                </a:gridCol>
                <a:gridCol w="712140">
                  <a:extLst>
                    <a:ext uri="{9D8B030D-6E8A-4147-A177-3AD203B41FA5}">
                      <a16:colId xmlns:a16="http://schemas.microsoft.com/office/drawing/2014/main" val="3370613183"/>
                    </a:ext>
                  </a:extLst>
                </a:gridCol>
                <a:gridCol w="749621">
                  <a:extLst>
                    <a:ext uri="{9D8B030D-6E8A-4147-A177-3AD203B41FA5}">
                      <a16:colId xmlns:a16="http://schemas.microsoft.com/office/drawing/2014/main" val="2743094776"/>
                    </a:ext>
                  </a:extLst>
                </a:gridCol>
                <a:gridCol w="824583">
                  <a:extLst>
                    <a:ext uri="{9D8B030D-6E8A-4147-A177-3AD203B41FA5}">
                      <a16:colId xmlns:a16="http://schemas.microsoft.com/office/drawing/2014/main" val="1978449018"/>
                    </a:ext>
                  </a:extLst>
                </a:gridCol>
                <a:gridCol w="989498">
                  <a:extLst>
                    <a:ext uri="{9D8B030D-6E8A-4147-A177-3AD203B41FA5}">
                      <a16:colId xmlns:a16="http://schemas.microsoft.com/office/drawing/2014/main" val="3286654335"/>
                    </a:ext>
                  </a:extLst>
                </a:gridCol>
                <a:gridCol w="907040">
                  <a:extLst>
                    <a:ext uri="{9D8B030D-6E8A-4147-A177-3AD203B41FA5}">
                      <a16:colId xmlns:a16="http://schemas.microsoft.com/office/drawing/2014/main" val="2464659644"/>
                    </a:ext>
                  </a:extLst>
                </a:gridCol>
                <a:gridCol w="764613">
                  <a:extLst>
                    <a:ext uri="{9D8B030D-6E8A-4147-A177-3AD203B41FA5}">
                      <a16:colId xmlns:a16="http://schemas.microsoft.com/office/drawing/2014/main" val="874527298"/>
                    </a:ext>
                  </a:extLst>
                </a:gridCol>
                <a:gridCol w="682155">
                  <a:extLst>
                    <a:ext uri="{9D8B030D-6E8A-4147-A177-3AD203B41FA5}">
                      <a16:colId xmlns:a16="http://schemas.microsoft.com/office/drawing/2014/main" val="4259607652"/>
                    </a:ext>
                  </a:extLst>
                </a:gridCol>
                <a:gridCol w="374810">
                  <a:extLst>
                    <a:ext uri="{9D8B030D-6E8A-4147-A177-3AD203B41FA5}">
                      <a16:colId xmlns:a16="http://schemas.microsoft.com/office/drawing/2014/main" val="1426788308"/>
                    </a:ext>
                  </a:extLst>
                </a:gridCol>
                <a:gridCol w="764613">
                  <a:extLst>
                    <a:ext uri="{9D8B030D-6E8A-4147-A177-3AD203B41FA5}">
                      <a16:colId xmlns:a16="http://schemas.microsoft.com/office/drawing/2014/main" val="1117133471"/>
                    </a:ext>
                  </a:extLst>
                </a:gridCol>
                <a:gridCol w="359818">
                  <a:extLst>
                    <a:ext uri="{9D8B030D-6E8A-4147-A177-3AD203B41FA5}">
                      <a16:colId xmlns:a16="http://schemas.microsoft.com/office/drawing/2014/main" val="548804519"/>
                    </a:ext>
                  </a:extLst>
                </a:gridCol>
                <a:gridCol w="367314">
                  <a:extLst>
                    <a:ext uri="{9D8B030D-6E8A-4147-A177-3AD203B41FA5}">
                      <a16:colId xmlns:a16="http://schemas.microsoft.com/office/drawing/2014/main" val="349335543"/>
                    </a:ext>
                  </a:extLst>
                </a:gridCol>
                <a:gridCol w="434780">
                  <a:extLst>
                    <a:ext uri="{9D8B030D-6E8A-4147-A177-3AD203B41FA5}">
                      <a16:colId xmlns:a16="http://schemas.microsoft.com/office/drawing/2014/main" val="3528394312"/>
                    </a:ext>
                  </a:extLst>
                </a:gridCol>
                <a:gridCol w="622185">
                  <a:extLst>
                    <a:ext uri="{9D8B030D-6E8A-4147-A177-3AD203B41FA5}">
                      <a16:colId xmlns:a16="http://schemas.microsoft.com/office/drawing/2014/main" val="3437478145"/>
                    </a:ext>
                  </a:extLst>
                </a:gridCol>
                <a:gridCol w="689651">
                  <a:extLst>
                    <a:ext uri="{9D8B030D-6E8A-4147-A177-3AD203B41FA5}">
                      <a16:colId xmlns:a16="http://schemas.microsoft.com/office/drawing/2014/main" val="1669583369"/>
                    </a:ext>
                  </a:extLst>
                </a:gridCol>
                <a:gridCol w="487253">
                  <a:extLst>
                    <a:ext uri="{9D8B030D-6E8A-4147-A177-3AD203B41FA5}">
                      <a16:colId xmlns:a16="http://schemas.microsoft.com/office/drawing/2014/main" val="2346051869"/>
                    </a:ext>
                  </a:extLst>
                </a:gridCol>
                <a:gridCol w="367314">
                  <a:extLst>
                    <a:ext uri="{9D8B030D-6E8A-4147-A177-3AD203B41FA5}">
                      <a16:colId xmlns:a16="http://schemas.microsoft.com/office/drawing/2014/main" val="1806256114"/>
                    </a:ext>
                  </a:extLst>
                </a:gridCol>
              </a:tblGrid>
              <a:tr h="65552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Marker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PHC Asset #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Modality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Company/ OEM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Location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Install Date/ Upgrade Date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Facility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Department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Director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Manager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Life Cycle Stage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OEM Grouped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Age (Years)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Utilization #</a:t>
                      </a:r>
                    </a:p>
                  </a:txBody>
                  <a:tcPr marL="0" marR="0" marT="0" marB="0" vert="vert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Utilization</a:t>
                      </a:r>
                    </a:p>
                  </a:txBody>
                  <a:tcPr marL="0" marR="0" marT="0" marB="0" vert="vert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Estimated Lifecycle</a:t>
                      </a:r>
                      <a:br>
                        <a:rPr lang="en-US" sz="500" b="1" i="0" u="none" strike="noStrike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500" b="1" i="0" u="none" strike="noStrike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(Yrs)</a:t>
                      </a:r>
                    </a:p>
                  </a:txBody>
                  <a:tcPr marL="0" marR="0" marT="0" marB="0" vert="vert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Estimated Rep Date</a:t>
                      </a:r>
                    </a:p>
                  </a:txBody>
                  <a:tcPr marL="0" marR="0" marT="0" marB="0" vert="vert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Not Used</a:t>
                      </a:r>
                    </a:p>
                  </a:txBody>
                  <a:tcPr marL="0" marR="0" marT="0" marB="0" vert="vert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Scheduled Hrs/week</a:t>
                      </a:r>
                    </a:p>
                  </a:txBody>
                  <a:tcPr marL="0" marR="0" marT="0" marB="0" vert="vert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584905"/>
                  </a:ext>
                </a:extLst>
              </a:tr>
              <a:tr h="311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PHC002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00039471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DN Greenwald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Signa HD 16.x 1.5T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1/10/2005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D.N. Greenwald Center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WMH MRI - MUK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Bye, Marie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Kuechler, Heidi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Extended Life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1/2017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8312037"/>
                  </a:ext>
                </a:extLst>
              </a:tr>
              <a:tr h="5763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PHC004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00064150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Siemens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Pewaukee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Magnetom Aera 1.5T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6/1/2015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Pewaukee Clinic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WMH MRI - PKE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Bye, Marie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Kuechler, Heidi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New Technology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Siemens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AVERAGE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</a:rPr>
                        <a:t>5/2026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2115983"/>
                  </a:ext>
                </a:extLst>
              </a:tr>
              <a:tr h="311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PHC005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00993246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Siemens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MR1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Magnetom Aera 1.5T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12/1/2015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Oconomowoc Memorial Hospital (OMH)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OMH MRI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Bye, Marie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Kuechler, Heidi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New Technology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Siemens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AVERAGE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11/2026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1806143"/>
                  </a:ext>
                </a:extLst>
              </a:tr>
              <a:tr h="342690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PHC007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00607217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Siemens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Pewaukee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Magnatom</a:t>
                      </a: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Skyra</a:t>
                      </a: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3.0T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7/1/2016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Pewaukee Clinic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WMH MRI - PKE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Bye, Marie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Kuechler, Heidi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New Technology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Siemens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AVERAGE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6/2027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8122020"/>
                  </a:ext>
                </a:extLst>
              </a:tr>
              <a:tr h="10332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PHC104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00039666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BMD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Hologic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Radiology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Discovery Ci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12/15/2004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D.N. Greenwald Center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WMH BIS - MUK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Bye, Marie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Kuechler, Heidi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Extended Life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Hologic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AVERAGE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12/2015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9496964"/>
                  </a:ext>
                </a:extLst>
              </a:tr>
              <a:tr h="10332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PHC221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00990410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BMD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Hologic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CBC New Berlin Clnic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DISCOVERY QDR4500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10/1/2005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New Berlin Clinic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WMH BIS - New Berlin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Bye, Marie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Kuechler, Heidi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Extended Life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Hologic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AVERAGE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9/2016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1014160"/>
                  </a:ext>
                </a:extLst>
              </a:tr>
              <a:tr h="3037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PHC012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00045625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VCT1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VCT 64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8/10/2010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Oconomowoc Memorial Hospital (OMH)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OMH CT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Bye, Marie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Kuechler, Heidi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Useful Life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AVERAGE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8/2021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5161355"/>
                  </a:ext>
                </a:extLst>
              </a:tr>
              <a:tr h="311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PHC013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00064151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Room 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Revolution HD w/GSI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5/20/2015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Pewaukee Clinic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WMH CT - PKE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Bye, Marie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Kuechler, Heidi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New Technology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AVERAGE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</a:rPr>
                        <a:t>5/2026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1906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2570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7B01B2-0DA6-4FC5-870F-C3320B465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DBCA51A-E562-4BBF-92FA-453CAA845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128240"/>
            <a:ext cx="10512862" cy="797721"/>
          </a:xfrm>
        </p:spPr>
        <p:txBody>
          <a:bodyPr/>
          <a:lstStyle/>
          <a:p>
            <a:r>
              <a:rPr lang="en-US" dirty="0"/>
              <a:t>ProHealth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B526DB5-A77A-445E-B0FD-AC515D9FAF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424839"/>
              </p:ext>
            </p:extLst>
          </p:nvPr>
        </p:nvGraphicFramePr>
        <p:xfrm>
          <a:off x="0" y="648722"/>
          <a:ext cx="12009534" cy="5377426"/>
        </p:xfrm>
        <a:graphic>
          <a:graphicData uri="http://schemas.openxmlformats.org/drawingml/2006/table">
            <a:tbl>
              <a:tblPr/>
              <a:tblGrid>
                <a:gridCol w="535945">
                  <a:extLst>
                    <a:ext uri="{9D8B030D-6E8A-4147-A177-3AD203B41FA5}">
                      <a16:colId xmlns:a16="http://schemas.microsoft.com/office/drawing/2014/main" val="3928840488"/>
                    </a:ext>
                  </a:extLst>
                </a:gridCol>
                <a:gridCol w="645321">
                  <a:extLst>
                    <a:ext uri="{9D8B030D-6E8A-4147-A177-3AD203B41FA5}">
                      <a16:colId xmlns:a16="http://schemas.microsoft.com/office/drawing/2014/main" val="940907488"/>
                    </a:ext>
                  </a:extLst>
                </a:gridCol>
                <a:gridCol w="645321">
                  <a:extLst>
                    <a:ext uri="{9D8B030D-6E8A-4147-A177-3AD203B41FA5}">
                      <a16:colId xmlns:a16="http://schemas.microsoft.com/office/drawing/2014/main" val="2971006716"/>
                    </a:ext>
                  </a:extLst>
                </a:gridCol>
                <a:gridCol w="645321">
                  <a:extLst>
                    <a:ext uri="{9D8B030D-6E8A-4147-A177-3AD203B41FA5}">
                      <a16:colId xmlns:a16="http://schemas.microsoft.com/office/drawing/2014/main" val="1861637787"/>
                    </a:ext>
                  </a:extLst>
                </a:gridCol>
                <a:gridCol w="645321">
                  <a:extLst>
                    <a:ext uri="{9D8B030D-6E8A-4147-A177-3AD203B41FA5}">
                      <a16:colId xmlns:a16="http://schemas.microsoft.com/office/drawing/2014/main" val="4052360156"/>
                    </a:ext>
                  </a:extLst>
                </a:gridCol>
                <a:gridCol w="645321">
                  <a:extLst>
                    <a:ext uri="{9D8B030D-6E8A-4147-A177-3AD203B41FA5}">
                      <a16:colId xmlns:a16="http://schemas.microsoft.com/office/drawing/2014/main" val="1133269210"/>
                    </a:ext>
                  </a:extLst>
                </a:gridCol>
                <a:gridCol w="645321">
                  <a:extLst>
                    <a:ext uri="{9D8B030D-6E8A-4147-A177-3AD203B41FA5}">
                      <a16:colId xmlns:a16="http://schemas.microsoft.com/office/drawing/2014/main" val="591370674"/>
                    </a:ext>
                  </a:extLst>
                </a:gridCol>
                <a:gridCol w="645321">
                  <a:extLst>
                    <a:ext uri="{9D8B030D-6E8A-4147-A177-3AD203B41FA5}">
                      <a16:colId xmlns:a16="http://schemas.microsoft.com/office/drawing/2014/main" val="2351582337"/>
                    </a:ext>
                  </a:extLst>
                </a:gridCol>
                <a:gridCol w="645321">
                  <a:extLst>
                    <a:ext uri="{9D8B030D-6E8A-4147-A177-3AD203B41FA5}">
                      <a16:colId xmlns:a16="http://schemas.microsoft.com/office/drawing/2014/main" val="3884091432"/>
                    </a:ext>
                  </a:extLst>
                </a:gridCol>
                <a:gridCol w="678134">
                  <a:extLst>
                    <a:ext uri="{9D8B030D-6E8A-4147-A177-3AD203B41FA5}">
                      <a16:colId xmlns:a16="http://schemas.microsoft.com/office/drawing/2014/main" val="2074801752"/>
                    </a:ext>
                  </a:extLst>
                </a:gridCol>
                <a:gridCol w="1039077">
                  <a:extLst>
                    <a:ext uri="{9D8B030D-6E8A-4147-A177-3AD203B41FA5}">
                      <a16:colId xmlns:a16="http://schemas.microsoft.com/office/drawing/2014/main" val="1784965582"/>
                    </a:ext>
                  </a:extLst>
                </a:gridCol>
                <a:gridCol w="962512">
                  <a:extLst>
                    <a:ext uri="{9D8B030D-6E8A-4147-A177-3AD203B41FA5}">
                      <a16:colId xmlns:a16="http://schemas.microsoft.com/office/drawing/2014/main" val="554089255"/>
                    </a:ext>
                  </a:extLst>
                </a:gridCol>
                <a:gridCol w="656258">
                  <a:extLst>
                    <a:ext uri="{9D8B030D-6E8A-4147-A177-3AD203B41FA5}">
                      <a16:colId xmlns:a16="http://schemas.microsoft.com/office/drawing/2014/main" val="760075680"/>
                    </a:ext>
                  </a:extLst>
                </a:gridCol>
                <a:gridCol w="743760">
                  <a:extLst>
                    <a:ext uri="{9D8B030D-6E8A-4147-A177-3AD203B41FA5}">
                      <a16:colId xmlns:a16="http://schemas.microsoft.com/office/drawing/2014/main" val="1100774674"/>
                    </a:ext>
                  </a:extLst>
                </a:gridCol>
                <a:gridCol w="743760">
                  <a:extLst>
                    <a:ext uri="{9D8B030D-6E8A-4147-A177-3AD203B41FA5}">
                      <a16:colId xmlns:a16="http://schemas.microsoft.com/office/drawing/2014/main" val="1409582704"/>
                    </a:ext>
                  </a:extLst>
                </a:gridCol>
                <a:gridCol w="743760">
                  <a:extLst>
                    <a:ext uri="{9D8B030D-6E8A-4147-A177-3AD203B41FA5}">
                      <a16:colId xmlns:a16="http://schemas.microsoft.com/office/drawing/2014/main" val="1704385285"/>
                    </a:ext>
                  </a:extLst>
                </a:gridCol>
                <a:gridCol w="743760">
                  <a:extLst>
                    <a:ext uri="{9D8B030D-6E8A-4147-A177-3AD203B41FA5}">
                      <a16:colId xmlns:a16="http://schemas.microsoft.com/office/drawing/2014/main" val="2479890097"/>
                    </a:ext>
                  </a:extLst>
                </a:gridCol>
              </a:tblGrid>
              <a:tr h="7259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FY 2019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FY 2020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FY 2021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FY 2022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FY 2023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FY 2024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FY 2025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FY 2026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Plan Status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Current Status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Replacement / Upgrade Year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Strata Jazz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Budgetary Cost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FY 2021 ($K)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FY 2022 ($K)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FY 2023 ($K)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FY 2024 ($K)2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4805180"/>
                  </a:ext>
                </a:extLst>
              </a:tr>
              <a:tr h="33635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 Proccess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39471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$1,730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611664"/>
                  </a:ext>
                </a:extLst>
              </a:tr>
              <a:tr h="63821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Change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$1,730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664711"/>
                  </a:ext>
                </a:extLst>
              </a:tr>
              <a:tr h="33635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Change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$1,730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887283"/>
                  </a:ext>
                </a:extLst>
              </a:tr>
              <a:tr h="37948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Change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$1,730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777383"/>
                  </a:ext>
                </a:extLst>
              </a:tr>
              <a:tr h="1144194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Submitted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$64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64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697"/>
                  </a:ext>
                </a:extLst>
              </a:tr>
              <a:tr h="1144194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Submitted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$64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64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7668712"/>
                  </a:ext>
                </a:extLst>
              </a:tr>
              <a:tr h="33635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Forecasted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$920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920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777642"/>
                  </a:ext>
                </a:extLst>
              </a:tr>
              <a:tr h="336359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CC33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Change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Active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$920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-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8616"/>
                  </a:ext>
                </a:extLst>
              </a:tr>
            </a:tbl>
          </a:graphicData>
        </a:graphic>
      </p:graphicFrame>
      <p:sp>
        <p:nvSpPr>
          <p:cNvPr id="5" name="TextBox 11" hidden="1">
            <a:extLst>
              <a:ext uri="{FF2B5EF4-FFF2-40B4-BE49-F238E27FC236}">
                <a16:creationId xmlns:a16="http://schemas.microsoft.com/office/drawing/2014/main" id="{00000000-0008-0000-0800-00000C000000}"/>
              </a:ext>
            </a:extLst>
          </p:cNvPr>
          <p:cNvSpPr txBox="1"/>
          <p:nvPr/>
        </p:nvSpPr>
        <p:spPr>
          <a:xfrm>
            <a:off x="20627425" y="705871"/>
            <a:ext cx="5136736" cy="40021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numCol="1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0">
                <a:solidFill>
                  <a:schemeClr val="bg1"/>
                </a:solidFill>
                <a:latin typeface="GE Inspira Pitch" panose="020F0603030400020203" pitchFamily="34" charset="0"/>
              </a:rPr>
              <a:t>Action</a:t>
            </a:r>
            <a:r>
              <a:rPr lang="en-US" sz="1400" b="0" baseline="0">
                <a:solidFill>
                  <a:schemeClr val="bg1"/>
                </a:solidFill>
                <a:latin typeface="GE Inspira Pitch" panose="020F0603030400020203" pitchFamily="34" charset="0"/>
              </a:rPr>
              <a:t> Road Map</a:t>
            </a:r>
            <a:endParaRPr lang="en-US" sz="1400" b="0">
              <a:solidFill>
                <a:schemeClr val="bg1"/>
              </a:solidFill>
              <a:latin typeface="GE Inspira Pitch" panose="020F0603030400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5881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7B01B2-0DA6-4FC5-870F-C3320B465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DBCA51A-E562-4BBF-92FA-453CAA845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128240"/>
            <a:ext cx="10512862" cy="797721"/>
          </a:xfrm>
        </p:spPr>
        <p:txBody>
          <a:bodyPr/>
          <a:lstStyle/>
          <a:p>
            <a:r>
              <a:rPr lang="en-US" dirty="0"/>
              <a:t>ProHealth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B4183A3-05C7-41D5-91BC-FD52B825B5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055584"/>
              </p:ext>
            </p:extLst>
          </p:nvPr>
        </p:nvGraphicFramePr>
        <p:xfrm>
          <a:off x="4100990" y="128240"/>
          <a:ext cx="6547959" cy="5824887"/>
        </p:xfrm>
        <a:graphic>
          <a:graphicData uri="http://schemas.openxmlformats.org/drawingml/2006/table">
            <a:tbl>
              <a:tblPr/>
              <a:tblGrid>
                <a:gridCol w="2926653">
                  <a:extLst>
                    <a:ext uri="{9D8B030D-6E8A-4147-A177-3AD203B41FA5}">
                      <a16:colId xmlns:a16="http://schemas.microsoft.com/office/drawing/2014/main" val="3400531234"/>
                    </a:ext>
                  </a:extLst>
                </a:gridCol>
                <a:gridCol w="3621306">
                  <a:extLst>
                    <a:ext uri="{9D8B030D-6E8A-4147-A177-3AD203B41FA5}">
                      <a16:colId xmlns:a16="http://schemas.microsoft.com/office/drawing/2014/main" val="4136449673"/>
                    </a:ext>
                  </a:extLst>
                </a:gridCol>
              </a:tblGrid>
              <a:tr h="6912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General Notes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Utlization Notes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17310"/>
                  </a:ext>
                </a:extLst>
              </a:tr>
              <a:tr h="32030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7/3: Unit being replaced in FY19; new unit to be upgraded in FY23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753313"/>
                  </a:ext>
                </a:extLst>
              </a:tr>
              <a:tr h="6891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7/3: Heidi would like upgraded in FY20 &amp; again in FY23</a:t>
                      </a:r>
                      <a:b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12/18: We will need to have meeting with Siemens to see if we can extend our 7 yr upgrade timeline to FY23 as the FY20 upgrade was delayed at their recommendation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Used PACs to count how many all year. Used PACMR1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296736"/>
                  </a:ext>
                </a:extLst>
              </a:tr>
              <a:tr h="6891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7/3: Heidi would like upgraded in FY20 &amp; again in FY23</a:t>
                      </a:r>
                      <a:b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12/18: We will need to have meeting with Siemens to see if we can extend our 7 yr upgrade timeline to FY23 as the FY20 upgrade was delayed at their recommendation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Got number by using PACS web to count how many in the past year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2151934"/>
                  </a:ext>
                </a:extLst>
              </a:tr>
              <a:tr h="36136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7/3: Heidi would like upgraded in FY21 &amp; FY23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Used PACs to count how many all year. Used PACMR2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7566790"/>
                  </a:ext>
                </a:extLst>
              </a:tr>
              <a:tr h="108956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Not Approved 2020, Moved to 2021 - DKB</a:t>
                      </a:r>
                      <a:b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12/18: Will resubmit for FY21</a:t>
                      </a:r>
                      <a:b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5/14/2020: Per discussion with Marie/Heidi/Rob regarding FY21 capital this can be deferred to FY22; however, this unit is end of life so if it goes down we will need to request contingency capital</a:t>
                      </a:r>
                      <a:b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2/9/21: 00039666 &amp; 00990410 deemed priority 3&amp;4 for FY22 per Heidi. Will want to replace both in same FY as staff float between the two sites.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Got number by using PACS web to count how many in the past year. PACS Modality OT.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694239"/>
                  </a:ext>
                </a:extLst>
              </a:tr>
              <a:tr h="108956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Not Approved 2020, Moved to 2021 - DKB</a:t>
                      </a:r>
                      <a:b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12/18: Will resubmit for FY21</a:t>
                      </a:r>
                      <a:b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5/14/2020: Per discussion with Marie/Heidi/Rob regarding FY21 capital this can be deferred to FY22; however, this unit is end of life so if it goes down we will need to request contingency capital</a:t>
                      </a:r>
                      <a:b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2/9/21: 00039666 &amp; 00990410 deemed priority 3&amp;4 for FY22 per Heidi. Will want to replace both in same FY as staff float between the two sites.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Got number by using PACS web to count how many in the past year. Used nbholdxa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1725940"/>
                  </a:ext>
                </a:extLst>
              </a:tr>
              <a:tr h="57427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12/18: Bump from FY24 to FY23 per Heidi</a:t>
                      </a:r>
                      <a:b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2/9/21: Per Heidi we can move this back to FY24 for replacement.</a:t>
                      </a:r>
                      <a:b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2/18/21: Per 2/9/21 conversation moving to FY24, pending leadership approval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Got number by using PACS web to count how many in the past year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0328372"/>
                  </a:ext>
                </a:extLst>
              </a:tr>
              <a:tr h="32030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Got number by using PACS web to count how many in the past year.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5017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1614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7B01B2-0DA6-4FC5-870F-C3320B465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DBCA51A-E562-4BBF-92FA-453CAA845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128240"/>
            <a:ext cx="10512862" cy="797721"/>
          </a:xfrm>
        </p:spPr>
        <p:txBody>
          <a:bodyPr/>
          <a:lstStyle/>
          <a:p>
            <a:r>
              <a:rPr lang="en-US" dirty="0"/>
              <a:t>ProHealth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3C60D7-0F87-4122-A7A4-8421551D1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5879"/>
            <a:ext cx="12188825" cy="332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1254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7B01B2-0DA6-4FC5-870F-C3320B465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DBCA51A-E562-4BBF-92FA-453CAA845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128240"/>
            <a:ext cx="10512862" cy="797721"/>
          </a:xfrm>
        </p:spPr>
        <p:txBody>
          <a:bodyPr/>
          <a:lstStyle/>
          <a:p>
            <a:r>
              <a:rPr lang="en-US" dirty="0"/>
              <a:t>ProHealth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BC3333-77BE-42B0-81A3-B9342A0D7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474" y="610318"/>
            <a:ext cx="10189276" cy="23856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0A5550-40DD-40AA-A43B-B5BEA5437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74" y="2923071"/>
            <a:ext cx="10189276" cy="354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2577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B1FF97-C5DA-4FB4-A5E1-F4C9289C5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DA9D15-6223-48B9-9CB0-88E7A0240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42963"/>
            <a:ext cx="10512862" cy="797721"/>
          </a:xfrm>
        </p:spPr>
        <p:txBody>
          <a:bodyPr/>
          <a:lstStyle/>
          <a:p>
            <a:r>
              <a:rPr lang="en-US" dirty="0"/>
              <a:t>Aurora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29AFD4-F1A6-4A66-BCE2-53665B518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649" y="472679"/>
            <a:ext cx="7858125" cy="589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9505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B1FF97-C5DA-4FB4-A5E1-F4C9289C5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DA9D15-6223-48B9-9CB0-88E7A0240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42963"/>
            <a:ext cx="10512862" cy="797721"/>
          </a:xfrm>
        </p:spPr>
        <p:txBody>
          <a:bodyPr/>
          <a:lstStyle/>
          <a:p>
            <a:r>
              <a:rPr lang="en-US" dirty="0"/>
              <a:t>Aurora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E4BF13-B7F2-41DA-A4DC-91C93EC10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25" y="494109"/>
            <a:ext cx="8010525" cy="600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4404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B1FF97-C5DA-4FB4-A5E1-F4C9289C5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DA9D15-6223-48B9-9CB0-88E7A0240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42963"/>
            <a:ext cx="10512862" cy="797721"/>
          </a:xfrm>
        </p:spPr>
        <p:txBody>
          <a:bodyPr/>
          <a:lstStyle/>
          <a:p>
            <a:r>
              <a:rPr lang="en-US" dirty="0"/>
              <a:t>Aurora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BC749B-07D4-4685-BC07-9F22A8389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25" y="494109"/>
            <a:ext cx="8001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9030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B1FF97-C5DA-4FB4-A5E1-F4C9289C5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DA9D15-6223-48B9-9CB0-88E7A0240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42963"/>
            <a:ext cx="10512862" cy="797721"/>
          </a:xfrm>
        </p:spPr>
        <p:txBody>
          <a:bodyPr/>
          <a:lstStyle/>
          <a:p>
            <a:r>
              <a:rPr lang="en-US" dirty="0"/>
              <a:t>Aurora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894DF1-8584-4389-8367-11EE9764E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9" y="515540"/>
            <a:ext cx="7923211" cy="594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53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B1FF97-C5DA-4FB4-A5E1-F4C9289C5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DA9D15-6223-48B9-9CB0-88E7A0240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42963"/>
            <a:ext cx="10512862" cy="797721"/>
          </a:xfrm>
        </p:spPr>
        <p:txBody>
          <a:bodyPr/>
          <a:lstStyle/>
          <a:p>
            <a:r>
              <a:rPr lang="en-US" dirty="0"/>
              <a:t>Aurora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0A7862-4F8E-407F-BFF2-CA4A0ABC2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213" y="514350"/>
            <a:ext cx="7873998" cy="590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4339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B1FF97-C5DA-4FB4-A5E1-F4C9289C5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DA9D15-6223-48B9-9CB0-88E7A0240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42963"/>
            <a:ext cx="10512862" cy="797721"/>
          </a:xfrm>
        </p:spPr>
        <p:txBody>
          <a:bodyPr/>
          <a:lstStyle/>
          <a:p>
            <a:r>
              <a:rPr lang="en-US" dirty="0"/>
              <a:t>Aurora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A21332-A7F5-4FC2-BD15-EC372DC03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8" y="504825"/>
            <a:ext cx="9182091" cy="592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2121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B1FF97-C5DA-4FB4-A5E1-F4C9289C5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DA9D15-6223-48B9-9CB0-88E7A0240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42963"/>
            <a:ext cx="10512862" cy="797721"/>
          </a:xfrm>
        </p:spPr>
        <p:txBody>
          <a:bodyPr/>
          <a:lstStyle/>
          <a:p>
            <a:r>
              <a:rPr lang="en-US" dirty="0"/>
              <a:t>Aurora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833F1B-4695-4BAF-8123-E7C314968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296" y="512591"/>
            <a:ext cx="9233418" cy="5907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8546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B1FF97-C5DA-4FB4-A5E1-F4C9289C5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DA9D15-6223-48B9-9CB0-88E7A0240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42963"/>
            <a:ext cx="10512862" cy="797721"/>
          </a:xfrm>
        </p:spPr>
        <p:txBody>
          <a:bodyPr/>
          <a:lstStyle/>
          <a:p>
            <a:r>
              <a:rPr lang="en-US" dirty="0"/>
              <a:t>Aurora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DE94E8-0A82-469C-B8E9-B13C1D982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763" y="523875"/>
            <a:ext cx="9173254" cy="590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1727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B1FF97-C5DA-4FB4-A5E1-F4C9289C5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DA9D15-6223-48B9-9CB0-88E7A0240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42963"/>
            <a:ext cx="10512862" cy="797721"/>
          </a:xfrm>
        </p:spPr>
        <p:txBody>
          <a:bodyPr/>
          <a:lstStyle/>
          <a:p>
            <a:r>
              <a:rPr lang="en-US" dirty="0"/>
              <a:t>Aurora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8A064B-91AC-450F-B3B5-334D51736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324" y="522683"/>
            <a:ext cx="7875587" cy="590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0659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B1FF97-C5DA-4FB4-A5E1-F4C9289C5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DA9D15-6223-48B9-9CB0-88E7A0240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42963"/>
            <a:ext cx="10512862" cy="797721"/>
          </a:xfrm>
        </p:spPr>
        <p:txBody>
          <a:bodyPr/>
          <a:lstStyle/>
          <a:p>
            <a:r>
              <a:rPr lang="en-US" dirty="0"/>
              <a:t>Alexian Brothers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53BD7C-6130-46D5-84C6-6A22013FA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0720"/>
            <a:ext cx="12188825" cy="501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5982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B1FF97-C5DA-4FB4-A5E1-F4C9289C5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DA9D15-6223-48B9-9CB0-88E7A0240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07" y="116379"/>
            <a:ext cx="4172168" cy="797721"/>
          </a:xfrm>
        </p:spPr>
        <p:txBody>
          <a:bodyPr/>
          <a:lstStyle/>
          <a:p>
            <a:r>
              <a:rPr lang="en-US" dirty="0"/>
              <a:t>Alexian Brothers</a:t>
            </a:r>
            <a:br>
              <a:rPr lang="en-US" dirty="0"/>
            </a:br>
            <a:r>
              <a:rPr lang="en-US" dirty="0"/>
              <a:t>Lease Info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BBEE5E-3659-4A02-82D4-0288142FE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382" y="116379"/>
            <a:ext cx="6413818" cy="588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7063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A192D-5755-4680-B3F1-4A1874AD9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4" y="2219322"/>
            <a:ext cx="12188825" cy="797721"/>
          </a:xfrm>
        </p:spPr>
        <p:txBody>
          <a:bodyPr/>
          <a:lstStyle/>
          <a:p>
            <a:pPr algn="ctr"/>
            <a:r>
              <a:rPr lang="en-US" sz="9600" dirty="0"/>
              <a:t>DATA INTEGRITY!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9CEF6-E557-4C04-81EB-1A9261BEC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4734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231D42-BCC9-46D0-96FB-DE80C7190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E0FAB82-4271-40E4-A719-83F772AEBEEC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2"/>
          <a:stretch>
            <a:fillRect/>
          </a:stretch>
        </p:blipFill>
        <p:spPr>
          <a:xfrm>
            <a:off x="3298030" y="278995"/>
            <a:ext cx="5546725" cy="554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50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5721" y="815236"/>
            <a:ext cx="2998841" cy="294595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80001" y="954415"/>
            <a:ext cx="5511634" cy="2494265"/>
          </a:xfrm>
          <a:prstGeom prst="rect">
            <a:avLst/>
          </a:prstGeom>
        </p:spPr>
        <p:txBody>
          <a:bodyPr vert="horz" wrap="square" lIns="0" tIns="12697" rIns="0" bIns="0" rtlCol="0">
            <a:spAutoFit/>
          </a:bodyPr>
          <a:lstStyle/>
          <a:p>
            <a:pPr marL="12696">
              <a:spcBef>
                <a:spcPts val="100"/>
              </a:spcBef>
            </a:pPr>
            <a:r>
              <a:rPr sz="1799" spc="-35" dirty="0">
                <a:latin typeface="Calibri"/>
                <a:cs typeface="Calibri"/>
              </a:rPr>
              <a:t>We</a:t>
            </a:r>
            <a:r>
              <a:rPr sz="1799" spc="-10" dirty="0">
                <a:latin typeface="Calibri"/>
                <a:cs typeface="Calibri"/>
              </a:rPr>
              <a:t> created</a:t>
            </a:r>
            <a:r>
              <a:rPr sz="1799" spc="5" dirty="0">
                <a:latin typeface="Calibri"/>
                <a:cs typeface="Calibri"/>
              </a:rPr>
              <a:t> </a:t>
            </a:r>
            <a:r>
              <a:rPr sz="1799" dirty="0">
                <a:latin typeface="Calibri"/>
                <a:cs typeface="Calibri"/>
              </a:rPr>
              <a:t>a </a:t>
            </a:r>
            <a:r>
              <a:rPr sz="1799" spc="-5" dirty="0">
                <a:latin typeface="Calibri"/>
                <a:cs typeface="Calibri"/>
              </a:rPr>
              <a:t>new “Replacement</a:t>
            </a:r>
            <a:r>
              <a:rPr sz="1799" dirty="0">
                <a:latin typeface="Calibri"/>
                <a:cs typeface="Calibri"/>
              </a:rPr>
              <a:t> </a:t>
            </a:r>
            <a:r>
              <a:rPr sz="1799" spc="-10" dirty="0">
                <a:latin typeface="Calibri"/>
                <a:cs typeface="Calibri"/>
              </a:rPr>
              <a:t>Score”</a:t>
            </a:r>
            <a:r>
              <a:rPr sz="1799" spc="-5" dirty="0">
                <a:latin typeface="Calibri"/>
                <a:cs typeface="Calibri"/>
              </a:rPr>
              <a:t> which</a:t>
            </a:r>
            <a:r>
              <a:rPr sz="1799" spc="15" dirty="0">
                <a:latin typeface="Calibri"/>
                <a:cs typeface="Calibri"/>
              </a:rPr>
              <a:t> </a:t>
            </a:r>
            <a:r>
              <a:rPr sz="1799" spc="-5" dirty="0">
                <a:latin typeface="Calibri"/>
                <a:cs typeface="Calibri"/>
              </a:rPr>
              <a:t>includes</a:t>
            </a:r>
            <a:r>
              <a:rPr sz="1799" spc="5" dirty="0">
                <a:latin typeface="Calibri"/>
                <a:cs typeface="Calibri"/>
              </a:rPr>
              <a:t> </a:t>
            </a:r>
            <a:r>
              <a:rPr sz="1799" dirty="0">
                <a:latin typeface="Calibri"/>
                <a:cs typeface="Calibri"/>
              </a:rPr>
              <a:t>the</a:t>
            </a:r>
          </a:p>
          <a:p>
            <a:pPr marL="12696"/>
            <a:r>
              <a:rPr sz="1799" spc="-10" dirty="0">
                <a:latin typeface="Calibri"/>
                <a:cs typeface="Calibri"/>
              </a:rPr>
              <a:t>following</a:t>
            </a:r>
            <a:r>
              <a:rPr sz="1799" spc="-15" dirty="0">
                <a:latin typeface="Calibri"/>
                <a:cs typeface="Calibri"/>
              </a:rPr>
              <a:t> factors:</a:t>
            </a:r>
            <a:endParaRPr sz="1799" dirty="0">
              <a:latin typeface="Calibri"/>
              <a:cs typeface="Calibri"/>
            </a:endParaRPr>
          </a:p>
          <a:p>
            <a:pPr marL="756058" indent="-286934">
              <a:buFont typeface="Wingdings"/>
              <a:buChar char=""/>
              <a:tabLst>
                <a:tab pos="756693" algn="l"/>
              </a:tabLst>
            </a:pPr>
            <a:r>
              <a:rPr sz="1799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Age</a:t>
            </a:r>
            <a:r>
              <a:rPr sz="1799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99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of </a:t>
            </a:r>
            <a:r>
              <a:rPr sz="1799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Device</a:t>
            </a:r>
            <a:r>
              <a:rPr sz="1799" b="1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99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vs.</a:t>
            </a:r>
            <a:r>
              <a:rPr sz="1799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99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Expected</a:t>
            </a:r>
            <a:r>
              <a:rPr sz="1799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99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Life</a:t>
            </a:r>
            <a:endParaRPr sz="1799" dirty="0">
              <a:latin typeface="Calibri"/>
              <a:cs typeface="Calibri"/>
            </a:endParaRPr>
          </a:p>
          <a:p>
            <a:pPr marL="756058" indent="-286934">
              <a:buFont typeface="Wingdings"/>
              <a:buChar char=""/>
              <a:tabLst>
                <a:tab pos="756693" algn="l"/>
              </a:tabLst>
            </a:pPr>
            <a:r>
              <a:rPr sz="1799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Age</a:t>
            </a:r>
            <a:r>
              <a:rPr sz="1799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99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of</a:t>
            </a:r>
            <a:r>
              <a:rPr sz="1799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Device</a:t>
            </a:r>
            <a:r>
              <a:rPr sz="1799" b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99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vs.</a:t>
            </a:r>
            <a:r>
              <a:rPr sz="1799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99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Max</a:t>
            </a:r>
            <a:r>
              <a:rPr sz="1799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Life</a:t>
            </a:r>
            <a:endParaRPr sz="1799" dirty="0">
              <a:latin typeface="Calibri"/>
              <a:cs typeface="Calibri"/>
            </a:endParaRPr>
          </a:p>
          <a:p>
            <a:pPr marL="756058" indent="-286934">
              <a:buFont typeface="Wingdings"/>
              <a:buChar char=""/>
              <a:tabLst>
                <a:tab pos="756693" algn="l"/>
              </a:tabLst>
            </a:pPr>
            <a:r>
              <a:rPr sz="1799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Age</a:t>
            </a:r>
            <a:r>
              <a:rPr sz="1799" b="1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99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of</a:t>
            </a:r>
            <a:r>
              <a:rPr sz="1799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99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Model</a:t>
            </a:r>
            <a:endParaRPr sz="1799" dirty="0">
              <a:latin typeface="Calibri"/>
              <a:cs typeface="Calibri"/>
            </a:endParaRPr>
          </a:p>
          <a:p>
            <a:pPr marL="756058" indent="-286934">
              <a:buFont typeface="Wingdings"/>
              <a:buChar char=""/>
              <a:tabLst>
                <a:tab pos="756693" algn="l"/>
              </a:tabLst>
            </a:pPr>
            <a:r>
              <a:rPr sz="1799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Failure</a:t>
            </a:r>
            <a:r>
              <a:rPr sz="1799" b="1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99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Rate</a:t>
            </a:r>
            <a:r>
              <a:rPr sz="1799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99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Over</a:t>
            </a:r>
            <a:r>
              <a:rPr sz="1799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99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Life</a:t>
            </a:r>
            <a:endParaRPr sz="1799" dirty="0">
              <a:latin typeface="Calibri"/>
              <a:cs typeface="Calibri"/>
            </a:endParaRPr>
          </a:p>
          <a:p>
            <a:pPr marL="756058" indent="-286934">
              <a:buFont typeface="Wingdings"/>
              <a:buChar char=""/>
              <a:tabLst>
                <a:tab pos="756693" algn="l"/>
              </a:tabLst>
            </a:pPr>
            <a:r>
              <a:rPr sz="1799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Recent </a:t>
            </a:r>
            <a:r>
              <a:rPr sz="1799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Failure</a:t>
            </a:r>
            <a:r>
              <a:rPr sz="1799" b="1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99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Trends</a:t>
            </a:r>
            <a:endParaRPr sz="1799" dirty="0">
              <a:latin typeface="Calibri"/>
              <a:cs typeface="Calibri"/>
            </a:endParaRPr>
          </a:p>
          <a:p>
            <a:pPr marL="756058" indent="-286934">
              <a:spcBef>
                <a:spcPts val="5"/>
              </a:spcBef>
              <a:buFont typeface="Wingdings"/>
              <a:buChar char=""/>
              <a:tabLst>
                <a:tab pos="756693" algn="l"/>
              </a:tabLst>
            </a:pPr>
            <a:r>
              <a:rPr sz="1799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Patient</a:t>
            </a:r>
            <a:r>
              <a:rPr sz="1799" b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99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Risk</a:t>
            </a:r>
            <a:endParaRPr sz="1799" dirty="0">
              <a:latin typeface="Calibri"/>
              <a:cs typeface="Calibri"/>
            </a:endParaRPr>
          </a:p>
          <a:p>
            <a:pPr marL="756058" indent="-286934">
              <a:buFont typeface="Wingdings"/>
              <a:buChar char=""/>
              <a:tabLst>
                <a:tab pos="756693" algn="l"/>
              </a:tabLst>
            </a:pPr>
            <a:r>
              <a:rPr sz="1799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End</a:t>
            </a:r>
            <a:r>
              <a:rPr sz="1799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99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of</a:t>
            </a:r>
            <a:r>
              <a:rPr sz="1799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99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Support</a:t>
            </a:r>
            <a:r>
              <a:rPr sz="1799" b="1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99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Date</a:t>
            </a:r>
            <a:r>
              <a:rPr sz="1799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99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from</a:t>
            </a:r>
            <a:r>
              <a:rPr sz="1799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799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Manufacturer</a:t>
            </a:r>
            <a:endParaRPr sz="1799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6508" y="43708"/>
            <a:ext cx="11732316" cy="567460"/>
          </a:xfrm>
          <a:prstGeom prst="rect">
            <a:avLst/>
          </a:prstGeom>
        </p:spPr>
        <p:txBody>
          <a:bodyPr vert="horz" wrap="square" lIns="0" tIns="13332" rIns="0" bIns="0" rtlCol="0">
            <a:spAutoFit/>
          </a:bodyPr>
          <a:lstStyle/>
          <a:p>
            <a:pPr marL="12696">
              <a:lnSpc>
                <a:spcPct val="100000"/>
              </a:lnSpc>
              <a:spcBef>
                <a:spcPts val="105"/>
              </a:spcBef>
            </a:pPr>
            <a:r>
              <a:rPr lang="en-US" spc="-45" dirty="0"/>
              <a:t>Data Insights – Automated Prioritization </a:t>
            </a:r>
            <a:r>
              <a:rPr lang="en-US" spc="-10" dirty="0"/>
              <a:t>Scoring</a:t>
            </a:r>
            <a:endParaRPr spc="-10" dirty="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059771"/>
            <a:ext cx="12188824" cy="279733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296848" y="3666428"/>
            <a:ext cx="319322" cy="309799"/>
            <a:chOff x="296925" y="3666490"/>
            <a:chExt cx="319405" cy="309880"/>
          </a:xfrm>
        </p:grpSpPr>
        <p:sp>
          <p:nvSpPr>
            <p:cNvPr id="7" name="object 7"/>
            <p:cNvSpPr/>
            <p:nvPr/>
          </p:nvSpPr>
          <p:spPr>
            <a:xfrm>
              <a:off x="303275" y="3672840"/>
              <a:ext cx="306705" cy="297180"/>
            </a:xfrm>
            <a:custGeom>
              <a:avLst/>
              <a:gdLst/>
              <a:ahLst/>
              <a:cxnLst/>
              <a:rect l="l" t="t" r="r" b="b"/>
              <a:pathLst>
                <a:path w="306705" h="297179">
                  <a:moveTo>
                    <a:pt x="229743" y="0"/>
                  </a:moveTo>
                  <a:lnTo>
                    <a:pt x="76581" y="0"/>
                  </a:lnTo>
                  <a:lnTo>
                    <a:pt x="76581" y="148590"/>
                  </a:lnTo>
                  <a:lnTo>
                    <a:pt x="0" y="148590"/>
                  </a:lnTo>
                  <a:lnTo>
                    <a:pt x="153161" y="297180"/>
                  </a:lnTo>
                  <a:lnTo>
                    <a:pt x="306324" y="148590"/>
                  </a:lnTo>
                  <a:lnTo>
                    <a:pt x="229743" y="148590"/>
                  </a:lnTo>
                  <a:lnTo>
                    <a:pt x="229743" y="0"/>
                  </a:lnTo>
                  <a:close/>
                </a:path>
              </a:pathLst>
            </a:custGeom>
            <a:solidFill>
              <a:srgbClr val="604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3275" y="3672840"/>
              <a:ext cx="306705" cy="297180"/>
            </a:xfrm>
            <a:custGeom>
              <a:avLst/>
              <a:gdLst/>
              <a:ahLst/>
              <a:cxnLst/>
              <a:rect l="l" t="t" r="r" b="b"/>
              <a:pathLst>
                <a:path w="306705" h="297179">
                  <a:moveTo>
                    <a:pt x="229743" y="0"/>
                  </a:moveTo>
                  <a:lnTo>
                    <a:pt x="229743" y="148590"/>
                  </a:lnTo>
                  <a:lnTo>
                    <a:pt x="306324" y="148590"/>
                  </a:lnTo>
                  <a:lnTo>
                    <a:pt x="153161" y="297180"/>
                  </a:lnTo>
                  <a:lnTo>
                    <a:pt x="0" y="148590"/>
                  </a:lnTo>
                  <a:lnTo>
                    <a:pt x="76581" y="148590"/>
                  </a:lnTo>
                  <a:lnTo>
                    <a:pt x="76581" y="0"/>
                  </a:lnTo>
                  <a:lnTo>
                    <a:pt x="229743" y="0"/>
                  </a:lnTo>
                  <a:close/>
                </a:path>
              </a:pathLst>
            </a:custGeom>
            <a:ln w="12700">
              <a:solidFill>
                <a:srgbClr val="452C6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B239B6-2D8B-43EE-929A-C21C28AD6F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157" y="683158"/>
            <a:ext cx="10512861" cy="5491684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11128C-98C5-469F-B04A-5D82AB610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FE2FD7D-E8E9-4B4D-A8C1-CE48C3B47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157" y="128635"/>
            <a:ext cx="10512862" cy="797721"/>
          </a:xfrm>
        </p:spPr>
        <p:txBody>
          <a:bodyPr/>
          <a:lstStyle/>
          <a:p>
            <a:r>
              <a:rPr lang="en-US" dirty="0"/>
              <a:t>Data Insights</a:t>
            </a:r>
          </a:p>
        </p:txBody>
      </p:sp>
    </p:spTree>
    <p:extLst>
      <p:ext uri="{BB962C8B-B14F-4D97-AF65-F5344CB8AC3E}">
        <p14:creationId xmlns:p14="http://schemas.microsoft.com/office/powerpoint/2010/main" val="31815221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C687AD-AADA-4BF2-94F0-09677FDA6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3476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F68295A-165D-47E8-B781-BF9285029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27838-1C13-4948-8E84-AB8DCF9A4D7D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0649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F50C35-AAAA-4554-BAC2-40FD4A75CBDB}"/>
              </a:ext>
            </a:extLst>
          </p:cNvPr>
          <p:cNvSpPr txBox="1"/>
          <p:nvPr/>
        </p:nvSpPr>
        <p:spPr>
          <a:xfrm>
            <a:off x="2232024" y="3876675"/>
            <a:ext cx="77247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u="sng" dirty="0">
              <a:solidFill>
                <a:srgbClr val="0070C0"/>
              </a:solidFill>
            </a:endParaRPr>
          </a:p>
          <a:p>
            <a:pPr algn="ctr"/>
            <a:r>
              <a:rPr lang="en-US" sz="3600" u="sng" dirty="0">
                <a:solidFill>
                  <a:srgbClr val="0070C0"/>
                </a:solidFill>
              </a:rPr>
              <a:t>agresch@accruent.com</a:t>
            </a:r>
          </a:p>
        </p:txBody>
      </p:sp>
    </p:spTree>
    <p:extLst>
      <p:ext uri="{BB962C8B-B14F-4D97-AF65-F5344CB8AC3E}">
        <p14:creationId xmlns:p14="http://schemas.microsoft.com/office/powerpoint/2010/main" val="3221992927"/>
      </p:ext>
    </p:extLst>
  </p:cSld>
  <p:clrMapOvr>
    <a:masterClrMapping/>
  </p:clrMapOvr>
</p:sld>
</file>

<file path=ppt/theme/theme1.xml><?xml version="1.0" encoding="utf-8"?>
<a:theme xmlns:a="http://schemas.openxmlformats.org/drawingml/2006/main" name="Synergy2020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001771"/>
      </a:accent2>
      <a:accent3>
        <a:srgbClr val="4F2B83"/>
      </a:accent3>
      <a:accent4>
        <a:srgbClr val="61419A"/>
      </a:accent4>
      <a:accent5>
        <a:srgbClr val="F32734"/>
      </a:accent5>
      <a:accent6>
        <a:srgbClr val="B12028"/>
      </a:accent6>
      <a:hlink>
        <a:srgbClr val="0563C1"/>
      </a:hlink>
      <a:folHlink>
        <a:srgbClr val="954F72"/>
      </a:folHlink>
    </a:clrScheme>
    <a:fontScheme name="Custom 1">
      <a:majorFont>
        <a:latin typeface="Poppins ExtraBold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nergy2020" id="{3E6729B8-0B46-4D25-BF3D-B3A04A61D954}" vid="{5FF89BCE-F22F-4204-9A29-1490EF0F9AA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AD112F522E5844BE1243E7ADA03A22" ma:contentTypeVersion="14" ma:contentTypeDescription="Create a new document." ma:contentTypeScope="" ma:versionID="242be832f785ead12f9d3d906b5be11d">
  <xsd:schema xmlns:xsd="http://www.w3.org/2001/XMLSchema" xmlns:xs="http://www.w3.org/2001/XMLSchema" xmlns:p="http://schemas.microsoft.com/office/2006/metadata/properties" xmlns:ns2="ddbeee05-67dc-4fec-ac15-84182733979e" xmlns:ns3="20b7a0d2-c1e0-488a-acbc-28fccb6ccca0" targetNamespace="http://schemas.microsoft.com/office/2006/metadata/properties" ma:root="true" ma:fieldsID="45817677a727d91ee93f864e166b222d" ns2:_="" ns3:_="">
    <xsd:import namespace="ddbeee05-67dc-4fec-ac15-84182733979e"/>
    <xsd:import namespace="20b7a0d2-c1e0-488a-acbc-28fccb6ccca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_Flow_SignoffStatu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beee05-67dc-4fec-ac15-84182733979e" elementFormDefault="qualified">
    <xsd:import namespace="http://schemas.microsoft.com/office/2006/documentManagement/types"/>
    <xsd:import namespace="http://schemas.microsoft.com/office/infopath/2007/PartnerControls"/>
    <xsd:element name="SharedWithUsers" ma:index="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b7a0d2-c1e0-488a-acbc-28fccb6ccca0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6" nillable="true" ma:displayName="Sign-off status" ma:internalName="Sign_x002d_off_x0020_status" ma:readOnly="false">
      <xsd:simpleType>
        <xsd:restriction base="dms:Text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0b7a0d2-c1e0-488a-acbc-28fccb6ccca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3F1B9A-98AA-47EF-8194-53756D5D1C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beee05-67dc-4fec-ac15-84182733979e"/>
    <ds:schemaRef ds:uri="20b7a0d2-c1e0-488a-acbc-28fccb6ccc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E1102D3-7A3F-4E91-954B-6ECC7D1A9B42}">
  <ds:schemaRefs>
    <ds:schemaRef ds:uri="http://schemas.microsoft.com/office/2006/metadata/properties"/>
    <ds:schemaRef ds:uri="http://schemas.microsoft.com/office/infopath/2007/PartnerControls"/>
    <ds:schemaRef ds:uri="20b7a0d2-c1e0-488a-acbc-28fccb6ccca0"/>
  </ds:schemaRefs>
</ds:datastoreItem>
</file>

<file path=customXml/itemProps3.xml><?xml version="1.0" encoding="utf-8"?>
<ds:datastoreItem xmlns:ds="http://schemas.openxmlformats.org/officeDocument/2006/customXml" ds:itemID="{7A60007B-DB27-4978-BE41-FEE8EA35C1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Synergy2020</Template>
  <TotalTime>41047</TotalTime>
  <Words>2571</Words>
  <Application>Microsoft Office PowerPoint</Application>
  <PresentationFormat>Custom</PresentationFormat>
  <Paragraphs>821</Paragraphs>
  <Slides>45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7" baseType="lpstr">
      <vt:lpstr>Wingdings</vt:lpstr>
      <vt:lpstr>Poppins</vt:lpstr>
      <vt:lpstr>Roboto Medium</vt:lpstr>
      <vt:lpstr>Times New Roman</vt:lpstr>
      <vt:lpstr>Roboto Light</vt:lpstr>
      <vt:lpstr>Roboto</vt:lpstr>
      <vt:lpstr>Arial</vt:lpstr>
      <vt:lpstr>GE Inspira Pitch</vt:lpstr>
      <vt:lpstr>Poppins ExtraBold</vt:lpstr>
      <vt:lpstr>Calibri</vt:lpstr>
      <vt:lpstr>Synergy2020</vt:lpstr>
      <vt:lpstr>Office Theme</vt:lpstr>
      <vt:lpstr>Strategic Approach to Developing a Mature Capital Replacement Program</vt:lpstr>
      <vt:lpstr>PowerPoint Presentation</vt:lpstr>
      <vt:lpstr>PowerPoint Presentation</vt:lpstr>
      <vt:lpstr>COMMON CAPITAL ALLOCATION WORKFLOWS AND PAIN POINTS</vt:lpstr>
      <vt:lpstr>Benefits - Now  </vt:lpstr>
      <vt:lpstr>  </vt:lpstr>
      <vt:lpstr>PowerPoint Presentation</vt:lpstr>
      <vt:lpstr>Assessment Methodologies - ProHealth</vt:lpstr>
      <vt:lpstr>Assessment Methodologies - Aurora</vt:lpstr>
      <vt:lpstr>Assessment Methodologies – Alexian Brothers</vt:lpstr>
      <vt:lpstr>Equipment Data</vt:lpstr>
      <vt:lpstr>Equipment Scoring</vt:lpstr>
      <vt:lpstr>Assessment Factors</vt:lpstr>
      <vt:lpstr>Assessment Factors</vt:lpstr>
      <vt:lpstr>Assessment Factors</vt:lpstr>
      <vt:lpstr>Assessment Factors</vt:lpstr>
      <vt:lpstr>Assessment Factors</vt:lpstr>
      <vt:lpstr>Assessment Factors</vt:lpstr>
      <vt:lpstr>Assessment Factors</vt:lpstr>
      <vt:lpstr>PowerPoint Presentation</vt:lpstr>
      <vt:lpstr>ProHealth</vt:lpstr>
      <vt:lpstr>ProHealth</vt:lpstr>
      <vt:lpstr>ProHealth</vt:lpstr>
      <vt:lpstr>ProHealth</vt:lpstr>
      <vt:lpstr>ProHealth</vt:lpstr>
      <vt:lpstr>ProHealth</vt:lpstr>
      <vt:lpstr>ProHealth</vt:lpstr>
      <vt:lpstr>Aurora</vt:lpstr>
      <vt:lpstr>Aurora</vt:lpstr>
      <vt:lpstr>Aurora</vt:lpstr>
      <vt:lpstr>Aurora</vt:lpstr>
      <vt:lpstr>Aurora</vt:lpstr>
      <vt:lpstr>Aurora</vt:lpstr>
      <vt:lpstr>Aurora</vt:lpstr>
      <vt:lpstr>Aurora</vt:lpstr>
      <vt:lpstr>Aurora</vt:lpstr>
      <vt:lpstr>Alexian Brothers</vt:lpstr>
      <vt:lpstr>Alexian Brothers Lease Info</vt:lpstr>
      <vt:lpstr>DATA INTEGRITY!</vt:lpstr>
      <vt:lpstr>PowerPoint Presentation</vt:lpstr>
      <vt:lpstr>Data Insights – Automated Prioritization Scoring</vt:lpstr>
      <vt:lpstr>Data Insights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Angela Rogers</dc:creator>
  <cp:keywords/>
  <dc:description/>
  <cp:lastModifiedBy>Gresch, Al</cp:lastModifiedBy>
  <cp:revision>7105</cp:revision>
  <dcterms:created xsi:type="dcterms:W3CDTF">2014-11-12T21:47:38Z</dcterms:created>
  <dcterms:modified xsi:type="dcterms:W3CDTF">2021-10-27T02:15:53Z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0x01010057AD112F522E5844BE1243E7ADA03A22</vt:lpwstr>
  </property>
</Properties>
</file>