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handoutMasterIdLst>
    <p:handoutMasterId r:id="rId19"/>
  </p:handoutMasterIdLst>
  <p:sldIdLst>
    <p:sldId id="256" r:id="rId2"/>
    <p:sldId id="266" r:id="rId3"/>
    <p:sldId id="269" r:id="rId4"/>
    <p:sldId id="257" r:id="rId5"/>
    <p:sldId id="258" r:id="rId6"/>
    <p:sldId id="259" r:id="rId7"/>
    <p:sldId id="260" r:id="rId8"/>
    <p:sldId id="261" r:id="rId9"/>
    <p:sldId id="263" r:id="rId10"/>
    <p:sldId id="271" r:id="rId11"/>
    <p:sldId id="265" r:id="rId12"/>
    <p:sldId id="262" r:id="rId13"/>
    <p:sldId id="270" r:id="rId14"/>
    <p:sldId id="268" r:id="rId15"/>
    <p:sldId id="264" r:id="rId16"/>
    <p:sldId id="272" r:id="rId17"/>
    <p:sldId id="273" r:id="rId18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6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18E6416-5997-4BBE-9DFF-B0D444334931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C1F8F1C-FA70-47EE-9567-8A1A01B92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7931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5558C-E20C-4144-A601-788E4F9BA131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9F52-E5D2-4F14-8E09-BC81AF293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819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5558C-E20C-4144-A601-788E4F9BA131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9AE79F52-E5D2-4F14-8E09-BC81AF293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410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5558C-E20C-4144-A601-788E4F9BA131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9F52-E5D2-4F14-8E09-BC81AF293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642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5558C-E20C-4144-A601-788E4F9BA131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9F52-E5D2-4F14-8E09-BC81AF293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8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5558C-E20C-4144-A601-788E4F9BA131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9F52-E5D2-4F14-8E09-BC81AF293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741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5558C-E20C-4144-A601-788E4F9BA131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9F52-E5D2-4F14-8E09-BC81AF293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771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5558C-E20C-4144-A601-788E4F9BA131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9F52-E5D2-4F14-8E09-BC81AF293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021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5558C-E20C-4144-A601-788E4F9BA131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9F52-E5D2-4F14-8E09-BC81AF293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264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5558C-E20C-4144-A601-788E4F9BA131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9F52-E5D2-4F14-8E09-BC81AF293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970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5558C-E20C-4144-A601-788E4F9BA131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9F52-E5D2-4F14-8E09-BC81AF293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419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5558C-E20C-4144-A601-788E4F9BA131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9F52-E5D2-4F14-8E09-BC81AF293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566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5558C-E20C-4144-A601-788E4F9BA131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9F52-E5D2-4F14-8E09-BC81AF293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5904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5558C-E20C-4144-A601-788E4F9BA131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9F52-E5D2-4F14-8E09-BC81AF293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385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5558C-E20C-4144-A601-788E4F9BA131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9F52-E5D2-4F14-8E09-BC81AF293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6697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5558C-E20C-4144-A601-788E4F9BA131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9F52-E5D2-4F14-8E09-BC81AF293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7471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5558C-E20C-4144-A601-788E4F9BA131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9F52-E5D2-4F14-8E09-BC81AF293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9092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5558C-E20C-4144-A601-788E4F9BA131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9F52-E5D2-4F14-8E09-BC81AF293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599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3B5558C-E20C-4144-A601-788E4F9BA131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AE79F52-E5D2-4F14-8E09-BC81AF293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31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3615" y="681799"/>
            <a:ext cx="10222862" cy="2616199"/>
          </a:xfrm>
        </p:spPr>
        <p:txBody>
          <a:bodyPr>
            <a:normAutofit/>
          </a:bodyPr>
          <a:lstStyle/>
          <a:p>
            <a:r>
              <a:rPr lang="en-US" sz="4800" dirty="0" smtClean="0"/>
              <a:t>Hospital Beds and Nurse Call Systems: Should HTM Manage These?	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 algn="l"/>
            <a:endParaRPr lang="en-US" dirty="0" smtClean="0"/>
          </a:p>
          <a:p>
            <a:pPr algn="l"/>
            <a:r>
              <a:rPr lang="en-US" dirty="0" smtClean="0"/>
              <a:t>Ryan Harris, CBET</a:t>
            </a:r>
          </a:p>
          <a:p>
            <a:pPr algn="l"/>
            <a:r>
              <a:rPr lang="en-US" dirty="0" smtClean="0"/>
              <a:t>Director of Healthcare Technology Management</a:t>
            </a:r>
          </a:p>
          <a:p>
            <a:pPr algn="l"/>
            <a:r>
              <a:rPr lang="en-US" dirty="0" smtClean="0"/>
              <a:t>Texoma Medical Center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700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256" y="223935"/>
            <a:ext cx="9916820" cy="814872"/>
          </a:xfrm>
        </p:spPr>
        <p:txBody>
          <a:bodyPr/>
          <a:lstStyle/>
          <a:p>
            <a:r>
              <a:rPr lang="en-US" dirty="0" smtClean="0"/>
              <a:t>HTM :  Why Are We Here?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5256" y="1999860"/>
            <a:ext cx="10518637" cy="3055718"/>
          </a:xfrm>
        </p:spPr>
        <p:txBody>
          <a:bodyPr/>
          <a:lstStyle/>
          <a:p>
            <a:r>
              <a:rPr lang="en-US" dirty="0" smtClean="0"/>
              <a:t>To ensure that:</a:t>
            </a:r>
          </a:p>
          <a:p>
            <a:r>
              <a:rPr lang="en-US" dirty="0" smtClean="0"/>
              <a:t>Medical equipment is functional and properly maintained</a:t>
            </a:r>
          </a:p>
          <a:p>
            <a:pPr lvl="1"/>
            <a:r>
              <a:rPr lang="en-US" dirty="0" smtClean="0"/>
              <a:t>Essential for patient care</a:t>
            </a:r>
          </a:p>
          <a:p>
            <a:r>
              <a:rPr lang="en-US" dirty="0" smtClean="0"/>
              <a:t> Medical equipment is properly utilized</a:t>
            </a:r>
          </a:p>
          <a:p>
            <a:pPr lvl="1"/>
            <a:r>
              <a:rPr lang="en-US" dirty="0" smtClean="0"/>
              <a:t>Improves patient care</a:t>
            </a:r>
          </a:p>
          <a:p>
            <a:r>
              <a:rPr lang="en-US" dirty="0" smtClean="0"/>
              <a:t>Medical equipment is maintained with financial awareness</a:t>
            </a:r>
          </a:p>
        </p:txBody>
      </p:sp>
    </p:spTree>
    <p:extLst>
      <p:ext uri="{BB962C8B-B14F-4D97-AF65-F5344CB8AC3E}">
        <p14:creationId xmlns:p14="http://schemas.microsoft.com/office/powerpoint/2010/main" val="2587489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1484311" y="900381"/>
            <a:ext cx="100187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What Medical </a:t>
            </a:r>
            <a:r>
              <a:rPr lang="en-US" dirty="0"/>
              <a:t>D</a:t>
            </a:r>
            <a:r>
              <a:rPr lang="en-US" dirty="0" smtClean="0"/>
              <a:t>evices are </a:t>
            </a:r>
            <a:r>
              <a:rPr lang="en-US" dirty="0"/>
              <a:t>U</a:t>
            </a:r>
            <a:r>
              <a:rPr lang="en-US" dirty="0" smtClean="0"/>
              <a:t>sed on Almost </a:t>
            </a:r>
            <a:r>
              <a:rPr lang="en-US" dirty="0"/>
              <a:t>E</a:t>
            </a:r>
            <a:r>
              <a:rPr lang="en-US" dirty="0" smtClean="0"/>
              <a:t>very Patient that Enters the Hospital?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208" y="2696547"/>
            <a:ext cx="2806552" cy="24047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2865" y="2696547"/>
            <a:ext cx="3359736" cy="240477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5706" y="2795863"/>
            <a:ext cx="3869872" cy="2305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20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1162" y="292735"/>
            <a:ext cx="10018713" cy="934182"/>
          </a:xfrm>
        </p:spPr>
        <p:txBody>
          <a:bodyPr>
            <a:normAutofit/>
          </a:bodyPr>
          <a:lstStyle/>
          <a:p>
            <a:r>
              <a:rPr lang="en-US" dirty="0" smtClean="0"/>
              <a:t>Who Should Service These?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1" y="2106593"/>
            <a:ext cx="10252418" cy="3684608"/>
          </a:xfrm>
        </p:spPr>
        <p:txBody>
          <a:bodyPr>
            <a:normAutofit/>
          </a:bodyPr>
          <a:lstStyle/>
          <a:p>
            <a:r>
              <a:rPr lang="en-US" dirty="0" smtClean="0"/>
              <a:t>Help </a:t>
            </a:r>
            <a:r>
              <a:rPr lang="en-US" dirty="0"/>
              <a:t>n</a:t>
            </a:r>
            <a:r>
              <a:rPr lang="en-US" dirty="0" smtClean="0"/>
              <a:t>ursing and improve patient care</a:t>
            </a:r>
          </a:p>
          <a:p>
            <a:r>
              <a:rPr lang="en-US" dirty="0" smtClean="0"/>
              <a:t>Justify, solidify, and increase your staff size</a:t>
            </a:r>
          </a:p>
          <a:p>
            <a:r>
              <a:rPr lang="en-US" dirty="0" smtClean="0"/>
              <a:t>Hospital beds and nurse call systems have become technologically advanced</a:t>
            </a:r>
          </a:p>
          <a:p>
            <a:pPr lvl="1"/>
            <a:r>
              <a:rPr lang="en-US" dirty="0" smtClean="0"/>
              <a:t>We should be the technical experts to help caregivers navigate problems </a:t>
            </a:r>
          </a:p>
          <a:p>
            <a:r>
              <a:rPr lang="en-US" dirty="0" smtClean="0"/>
              <a:t>Save money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95986" y="1226917"/>
            <a:ext cx="68290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HTM… Of Course!</a:t>
            </a:r>
          </a:p>
        </p:txBody>
      </p:sp>
    </p:spTree>
    <p:extLst>
      <p:ext uri="{BB962C8B-B14F-4D97-AF65-F5344CB8AC3E}">
        <p14:creationId xmlns:p14="http://schemas.microsoft.com/office/powerpoint/2010/main" val="3928620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5813" y="-61911"/>
            <a:ext cx="10438154" cy="175259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4400" dirty="0" smtClean="0"/>
              <a:t>Bed Alarms for Patients with High Fall Risk</a:t>
            </a:r>
            <a:r>
              <a:rPr lang="en-US" sz="4400" dirty="0"/>
              <a:t/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0334" y="1792058"/>
            <a:ext cx="10184739" cy="99542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Bed integration to the nurse call system</a:t>
            </a:r>
          </a:p>
          <a:p>
            <a:r>
              <a:rPr lang="en-US" dirty="0" smtClean="0"/>
              <a:t>HTM assistance with implementation and ongoing education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813" y="2909350"/>
            <a:ext cx="5087389" cy="38155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1064" y="2929850"/>
            <a:ext cx="6779574" cy="3815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3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Bed Exit Cable and Alarm Implementation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37113"/>
            <a:ext cx="4556760" cy="4339850"/>
          </a:xfrm>
        </p:spPr>
        <p:txBody>
          <a:bodyPr/>
          <a:lstStyle/>
          <a:p>
            <a:r>
              <a:rPr lang="en-US" dirty="0" smtClean="0"/>
              <a:t>On the spot education</a:t>
            </a:r>
          </a:p>
          <a:p>
            <a:r>
              <a:rPr lang="en-US" dirty="0" smtClean="0"/>
              <a:t>Developed instructional documents for nursing</a:t>
            </a:r>
          </a:p>
          <a:p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2601" y="2651759"/>
            <a:ext cx="6143763" cy="391529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25502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4542" y="378713"/>
            <a:ext cx="7645876" cy="1752599"/>
          </a:xfrm>
        </p:spPr>
        <p:txBody>
          <a:bodyPr>
            <a:noAutofit/>
          </a:bodyPr>
          <a:lstStyle/>
          <a:p>
            <a:r>
              <a:rPr lang="en-US" dirty="0" smtClean="0"/>
              <a:t>Nurse Call Alarm Customization and Demo for Training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484310" y="2351116"/>
            <a:ext cx="4716985" cy="4191003"/>
          </a:xfrm>
        </p:spPr>
        <p:txBody>
          <a:bodyPr>
            <a:normAutofit/>
          </a:bodyPr>
          <a:lstStyle/>
          <a:p>
            <a:r>
              <a:rPr lang="en-US" dirty="0" smtClean="0"/>
              <a:t>Take programming system into your own hands</a:t>
            </a:r>
          </a:p>
          <a:p>
            <a:r>
              <a:rPr lang="en-US" dirty="0" smtClean="0"/>
              <a:t>Get changes made fast when they are urgent</a:t>
            </a:r>
          </a:p>
          <a:p>
            <a:r>
              <a:rPr lang="en-US" dirty="0" smtClean="0"/>
              <a:t>Demonstrate new changes to staff before they are implemented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556286" y="1933224"/>
            <a:ext cx="4546274" cy="4671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756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2034" y="58189"/>
            <a:ext cx="10018713" cy="950421"/>
          </a:xfrm>
        </p:spPr>
        <p:txBody>
          <a:bodyPr/>
          <a:lstStyle/>
          <a:p>
            <a:r>
              <a:rPr lang="en-US" dirty="0" smtClean="0"/>
              <a:t>Bed Location Project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44531" y="1502700"/>
            <a:ext cx="2802764" cy="456686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6671" y="1507808"/>
            <a:ext cx="2881770" cy="456175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58822" y="1679171"/>
            <a:ext cx="446633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Does your facility have a process for bed storage, tracking, and logistics?</a:t>
            </a:r>
          </a:p>
          <a:p>
            <a:endParaRPr lang="en-US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Where are the beds?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Where do we put the extras?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How do we get the right bed for the patient?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Who moves them?</a:t>
            </a:r>
          </a:p>
          <a:p>
            <a:pPr lvl="1"/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258822" y="4048298"/>
            <a:ext cx="458570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We can help to develop a process</a:t>
            </a:r>
          </a:p>
          <a:p>
            <a:endParaRPr lang="en-US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Bed locations identified and designated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Color </a:t>
            </a:r>
            <a:r>
              <a:rPr lang="en-US" dirty="0"/>
              <a:t>c</a:t>
            </a:r>
            <a:r>
              <a:rPr lang="en-US" dirty="0" smtClean="0"/>
              <a:t>oded labels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Status of each location reported in morning leadership meeting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Process for moving a bed and repair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084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151" y="36455"/>
            <a:ext cx="10048297" cy="747711"/>
          </a:xfrm>
        </p:spPr>
        <p:txBody>
          <a:bodyPr/>
          <a:lstStyle/>
          <a:p>
            <a:r>
              <a:rPr lang="en-US" dirty="0" smtClean="0"/>
              <a:t>Bed Location Project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6086" y="1596044"/>
            <a:ext cx="5373374" cy="39804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139" y="1886990"/>
            <a:ext cx="5602778" cy="347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52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09" y="108066"/>
            <a:ext cx="10018713" cy="875606"/>
          </a:xfrm>
        </p:spPr>
        <p:txBody>
          <a:bodyPr/>
          <a:lstStyle/>
          <a:p>
            <a:r>
              <a:rPr lang="en-US" dirty="0" smtClean="0"/>
              <a:t>Bed Movement Tracking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1186" y="3386316"/>
            <a:ext cx="10018712" cy="29810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62546" y="983672"/>
            <a:ext cx="6203942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Bed transfers in or out of rooms cause damage to: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Bed power cords, </a:t>
            </a:r>
            <a:r>
              <a:rPr lang="en-US" dirty="0" err="1"/>
              <a:t>s</a:t>
            </a:r>
            <a:r>
              <a:rPr lang="en-US" dirty="0" err="1" smtClean="0"/>
              <a:t>iderails</a:t>
            </a:r>
            <a:r>
              <a:rPr lang="en-US" dirty="0" smtClean="0"/>
              <a:t>, etc…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N</a:t>
            </a:r>
            <a:r>
              <a:rPr lang="en-US" dirty="0" smtClean="0"/>
              <a:t>urse call system components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Walls and doors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We added the “method” of transport to our transport log: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Find out which areas were moving beds the most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Identify and eliminate any unnecessary bed movement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236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2341" y="353290"/>
            <a:ext cx="6640079" cy="935183"/>
          </a:xfrm>
        </p:spPr>
        <p:txBody>
          <a:bodyPr/>
          <a:lstStyle/>
          <a:p>
            <a:r>
              <a:rPr lang="en-US" dirty="0" smtClean="0"/>
              <a:t>Bed Mattress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728" y="1730851"/>
            <a:ext cx="6281304" cy="438219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FDA Released a notice on mattress contamination in 2013 and 2017</a:t>
            </a:r>
          </a:p>
          <a:p>
            <a:r>
              <a:rPr lang="en-US" dirty="0" smtClean="0"/>
              <a:t>ECRI Top 10 Health Technology Hazards for 2018</a:t>
            </a:r>
          </a:p>
          <a:p>
            <a:r>
              <a:rPr lang="en-US" dirty="0" smtClean="0"/>
              <a:t>Is there a process at your facility?</a:t>
            </a:r>
          </a:p>
          <a:p>
            <a:r>
              <a:rPr lang="en-US" dirty="0" smtClean="0"/>
              <a:t>Who replaces the mattress?</a:t>
            </a:r>
          </a:p>
          <a:p>
            <a:r>
              <a:rPr lang="en-US" dirty="0" smtClean="0"/>
              <a:t>Who inspects the cover and inside the mattress?</a:t>
            </a:r>
          </a:p>
          <a:p>
            <a:r>
              <a:rPr lang="en-US" dirty="0" smtClean="0"/>
              <a:t>Are they being replaced at the recommended interval?</a:t>
            </a:r>
          </a:p>
          <a:p>
            <a:r>
              <a:rPr lang="en-US" dirty="0" smtClean="0"/>
              <a:t>Mattress breakdown = patient dissatisfaction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086" y="582151"/>
            <a:ext cx="4583430" cy="5973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737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4396" y="469670"/>
            <a:ext cx="6778540" cy="1752599"/>
          </a:xfrm>
        </p:spPr>
        <p:txBody>
          <a:bodyPr/>
          <a:lstStyle/>
          <a:p>
            <a:r>
              <a:rPr lang="en-US" dirty="0" smtClean="0"/>
              <a:t>Looking at Work Orders to Highlight Training </a:t>
            </a:r>
            <a:r>
              <a:rPr lang="en-US" dirty="0"/>
              <a:t>N</a:t>
            </a:r>
            <a:r>
              <a:rPr lang="en-US" dirty="0" smtClean="0"/>
              <a:t>eeds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Air mattress problems</a:t>
            </a:r>
          </a:p>
          <a:p>
            <a:r>
              <a:rPr lang="en-US" dirty="0" smtClean="0"/>
              <a:t>Air vs. foam</a:t>
            </a:r>
          </a:p>
          <a:p>
            <a:r>
              <a:rPr lang="en-US" dirty="0" smtClean="0"/>
              <a:t>HTM recommended </a:t>
            </a:r>
            <a:r>
              <a:rPr lang="en-US" dirty="0"/>
              <a:t>e</a:t>
            </a:r>
            <a:r>
              <a:rPr lang="en-US" dirty="0" smtClean="0"/>
              <a:t>ducation </a:t>
            </a:r>
            <a:r>
              <a:rPr lang="en-US" dirty="0"/>
              <a:t>t</a:t>
            </a:r>
            <a:r>
              <a:rPr lang="en-US" dirty="0" smtClean="0"/>
              <a:t>ailored to nursing needs in 2020</a:t>
            </a:r>
          </a:p>
          <a:p>
            <a:r>
              <a:rPr lang="en-US" dirty="0" smtClean="0"/>
              <a:t>Bed alarm </a:t>
            </a:r>
            <a:r>
              <a:rPr lang="en-US" dirty="0"/>
              <a:t>i</a:t>
            </a:r>
            <a:r>
              <a:rPr lang="en-US" dirty="0" smtClean="0"/>
              <a:t>ssues per department reviewed in fall committee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28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09" y="299259"/>
            <a:ext cx="10018713" cy="1752599"/>
          </a:xfrm>
        </p:spPr>
        <p:txBody>
          <a:bodyPr/>
          <a:lstStyle/>
          <a:p>
            <a:r>
              <a:rPr lang="en-US" dirty="0" smtClean="0"/>
              <a:t>Shift Priorities for Rapid Support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6746" y="2683624"/>
            <a:ext cx="8673841" cy="2362201"/>
          </a:xfrm>
        </p:spPr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r>
              <a:rPr lang="en-US" sz="2600" dirty="0" smtClean="0"/>
              <a:t>Patient census </a:t>
            </a:r>
            <a:r>
              <a:rPr lang="en-US" sz="2600" dirty="0"/>
              <a:t>f</a:t>
            </a:r>
            <a:r>
              <a:rPr lang="en-US" sz="2600" dirty="0" smtClean="0"/>
              <a:t>luctuations</a:t>
            </a:r>
            <a:endParaRPr lang="en-US" sz="2600" dirty="0"/>
          </a:p>
          <a:p>
            <a:r>
              <a:rPr lang="en-US" sz="2600" dirty="0" smtClean="0"/>
              <a:t>COVID-19</a:t>
            </a:r>
          </a:p>
          <a:p>
            <a:pPr lvl="1"/>
            <a:r>
              <a:rPr lang="en-US" sz="2200" dirty="0" smtClean="0"/>
              <a:t>All beds needed during COVID surge</a:t>
            </a:r>
          </a:p>
          <a:p>
            <a:r>
              <a:rPr lang="en-US" sz="2600" dirty="0" smtClean="0"/>
              <a:t>In house support = immediate support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26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901931"/>
          </a:xfrm>
        </p:spPr>
        <p:txBody>
          <a:bodyPr/>
          <a:lstStyle/>
          <a:p>
            <a:r>
              <a:rPr lang="en-US" dirty="0" smtClean="0"/>
              <a:t>FTE Calculation (TMC = 414 Licensed Beds)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6452" y="1712161"/>
            <a:ext cx="6739110" cy="4513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675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a Contract?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Saved approximately $</a:t>
            </a:r>
            <a:r>
              <a:rPr lang="en-US" dirty="0" smtClean="0"/>
              <a:t>272,000 </a:t>
            </a:r>
            <a:r>
              <a:rPr lang="en-US" dirty="0" smtClean="0"/>
              <a:t>since 10-2016 (beds only)</a:t>
            </a:r>
          </a:p>
          <a:p>
            <a:r>
              <a:rPr lang="en-US" dirty="0" smtClean="0"/>
              <a:t>How often will they be at your facility?</a:t>
            </a:r>
          </a:p>
          <a:p>
            <a:r>
              <a:rPr lang="en-US" dirty="0" smtClean="0"/>
              <a:t>Can they provide the same level </a:t>
            </a:r>
            <a:r>
              <a:rPr lang="en-US" dirty="0" smtClean="0"/>
              <a:t>of support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3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09" y="245226"/>
            <a:ext cx="10018713" cy="1752599"/>
          </a:xfrm>
        </p:spPr>
        <p:txBody>
          <a:bodyPr>
            <a:normAutofit/>
          </a:bodyPr>
          <a:lstStyle/>
          <a:p>
            <a:r>
              <a:rPr lang="en-US" sz="6000" dirty="0" smtClean="0"/>
              <a:t>Questions</a:t>
            </a:r>
            <a:r>
              <a:rPr lang="en-US" dirty="0"/>
              <a:t>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8760" y="2189017"/>
            <a:ext cx="2869809" cy="3566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964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245225"/>
            <a:ext cx="10018713" cy="1752599"/>
          </a:xfrm>
        </p:spPr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8845" y="2093421"/>
            <a:ext cx="11135428" cy="3124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U.S. Food &amp; Drug Administration (2017). </a:t>
            </a:r>
            <a:r>
              <a:rPr lang="en-US" i="1" dirty="0" smtClean="0"/>
              <a:t>Covers for Hospital Bed Mattresses: Learn How to Keep Them Safe. </a:t>
            </a:r>
            <a:r>
              <a:rPr lang="en-US" dirty="0" smtClean="0"/>
              <a:t>Retrieved from </a:t>
            </a:r>
            <a:r>
              <a:rPr lang="en-US" u="sng" dirty="0" smtClean="0">
                <a:solidFill>
                  <a:srgbClr val="0070C0"/>
                </a:solidFill>
              </a:rPr>
              <a:t>https</a:t>
            </a:r>
            <a:r>
              <a:rPr lang="en-US" u="sng" dirty="0">
                <a:solidFill>
                  <a:srgbClr val="0070C0"/>
                </a:solidFill>
              </a:rPr>
              <a:t>://</a:t>
            </a:r>
            <a:r>
              <a:rPr lang="en-US" u="sng" dirty="0" smtClean="0">
                <a:solidFill>
                  <a:srgbClr val="0070C0"/>
                </a:solidFill>
              </a:rPr>
              <a:t>www.fda.gov/medical-devices/hospital-beds/covers-hospital-bed-mattresses-learn-how-keep-them-safe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ECRI Institute (2017). </a:t>
            </a:r>
            <a:r>
              <a:rPr lang="en-US" i="1" dirty="0" smtClean="0"/>
              <a:t>Executive Brief: Top 10 Health Technology Hazards for 2018. </a:t>
            </a:r>
            <a:r>
              <a:rPr lang="en-US" dirty="0" smtClean="0"/>
              <a:t>Retrieved from </a:t>
            </a:r>
            <a:r>
              <a:rPr lang="en-US" u="sng" dirty="0" smtClean="0">
                <a:solidFill>
                  <a:srgbClr val="0070C0"/>
                </a:solidFill>
              </a:rPr>
              <a:t>https</a:t>
            </a:r>
            <a:r>
              <a:rPr lang="en-US" u="sng" dirty="0">
                <a:solidFill>
                  <a:srgbClr val="0070C0"/>
                </a:solidFill>
              </a:rPr>
              <a:t>://</a:t>
            </a:r>
            <a:r>
              <a:rPr lang="en-US" u="sng" dirty="0" smtClean="0">
                <a:solidFill>
                  <a:srgbClr val="0070C0"/>
                </a:solidFill>
              </a:rPr>
              <a:t>www.ecri.org/Resources/Whitepapers_and_reports/Haz_18.pdf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180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11958</TotalTime>
  <Words>541</Words>
  <Application>Microsoft Office PowerPoint</Application>
  <PresentationFormat>Widescreen</PresentationFormat>
  <Paragraphs>82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Corbel</vt:lpstr>
      <vt:lpstr>Parallax</vt:lpstr>
      <vt:lpstr>Hospital Beds and Nurse Call Systems: Should HTM Manage These? </vt:lpstr>
      <vt:lpstr>HTM :  Why Are We Here?</vt:lpstr>
      <vt:lpstr>What Medical Devices are Used on Almost Every Patient that Enters the Hospital?</vt:lpstr>
      <vt:lpstr>Who Should Service These?</vt:lpstr>
      <vt:lpstr> Bed Alarms for Patients with High Fall Risk </vt:lpstr>
      <vt:lpstr>Bed Exit Cable and Alarm Implementation </vt:lpstr>
      <vt:lpstr>Nurse Call Alarm Customization and Demo for Training </vt:lpstr>
      <vt:lpstr>Bed Location Project</vt:lpstr>
      <vt:lpstr>Bed Location Project</vt:lpstr>
      <vt:lpstr>Bed Movement Tracking</vt:lpstr>
      <vt:lpstr>Bed Mattress Management</vt:lpstr>
      <vt:lpstr>Looking at Work Orders to Highlight Training Needs </vt:lpstr>
      <vt:lpstr>Shift Priorities for Rapid Support</vt:lpstr>
      <vt:lpstr>FTE Calculation (TMC = 414 Licensed Beds)</vt:lpstr>
      <vt:lpstr>What About a Contract?</vt:lpstr>
      <vt:lpstr>Questions?</vt:lpstr>
      <vt:lpstr>References</vt:lpstr>
    </vt:vector>
  </TitlesOfParts>
  <Company>UHS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HOSPITAL BEDS AND NURSE CALL SYSTEMS: Should HTM Manage These?</dc:title>
  <dc:creator>Harris, Ryan</dc:creator>
  <cp:lastModifiedBy>Harris, Ryan</cp:lastModifiedBy>
  <cp:revision>59</cp:revision>
  <cp:lastPrinted>2021-03-31T21:22:21Z</cp:lastPrinted>
  <dcterms:created xsi:type="dcterms:W3CDTF">2021-03-12T18:32:25Z</dcterms:created>
  <dcterms:modified xsi:type="dcterms:W3CDTF">2021-10-12T20:07:07Z</dcterms:modified>
</cp:coreProperties>
</file>