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chart3.xml" ContentType="application/vnd.openxmlformats-officedocument.drawingml.chart+xml"/>
  <Override PartName="/ppt/drawings/drawing1.xml" ContentType="application/vnd.openxmlformats-officedocument.drawingml.chartshapes+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1" r:id="rId1"/>
  </p:sldMasterIdLst>
  <p:notesMasterIdLst>
    <p:notesMasterId r:id="rId34"/>
  </p:notesMasterIdLst>
  <p:sldIdLst>
    <p:sldId id="300" r:id="rId2"/>
    <p:sldId id="256" r:id="rId3"/>
    <p:sldId id="302" r:id="rId4"/>
    <p:sldId id="287" r:id="rId5"/>
    <p:sldId id="257" r:id="rId6"/>
    <p:sldId id="258" r:id="rId7"/>
    <p:sldId id="259" r:id="rId8"/>
    <p:sldId id="261" r:id="rId9"/>
    <p:sldId id="262" r:id="rId10"/>
    <p:sldId id="263" r:id="rId11"/>
    <p:sldId id="267" r:id="rId12"/>
    <p:sldId id="264" r:id="rId13"/>
    <p:sldId id="268" r:id="rId14"/>
    <p:sldId id="269" r:id="rId15"/>
    <p:sldId id="265" r:id="rId16"/>
    <p:sldId id="270" r:id="rId17"/>
    <p:sldId id="266" r:id="rId18"/>
    <p:sldId id="278" r:id="rId19"/>
    <p:sldId id="271" r:id="rId20"/>
    <p:sldId id="276" r:id="rId21"/>
    <p:sldId id="273" r:id="rId22"/>
    <p:sldId id="277" r:id="rId23"/>
    <p:sldId id="275" r:id="rId24"/>
    <p:sldId id="274" r:id="rId25"/>
    <p:sldId id="301" r:id="rId26"/>
    <p:sldId id="286" r:id="rId27"/>
    <p:sldId id="291" r:id="rId28"/>
    <p:sldId id="292" r:id="rId29"/>
    <p:sldId id="285" r:id="rId30"/>
    <p:sldId id="299" r:id="rId31"/>
    <p:sldId id="295" r:id="rId32"/>
    <p:sldId id="288"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995" autoAdjust="0"/>
    <p:restoredTop sz="85847" autoAdjust="0"/>
  </p:normalViewPr>
  <p:slideViewPr>
    <p:cSldViewPr snapToGrid="0">
      <p:cViewPr varScale="1">
        <p:scale>
          <a:sx n="98" d="100"/>
          <a:sy n="98" d="100"/>
        </p:scale>
        <p:origin x="1074" y="7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embeddings/oleObject1.bin"/></Relationships>
</file>

<file path=ppt/charts/_rels/chart4.xml.rels><?xml version="1.0" encoding="UTF-8" standalone="yes"?>
<Relationships xmlns="http://schemas.openxmlformats.org/package/2006/relationships"><Relationship Id="rId1" Type="http://schemas.openxmlformats.org/officeDocument/2006/relationships/oleObject" Target="../embeddings/oleObject2.bin"/></Relationships>
</file>

<file path=ppt/charts/_rels/chart5.xml.rels><?xml version="1.0" encoding="UTF-8" standalone="yes"?>
<Relationships xmlns="http://schemas.openxmlformats.org/package/2006/relationships"><Relationship Id="rId1" Type="http://schemas.openxmlformats.org/officeDocument/2006/relationships/oleObject" Target="../embeddings/oleObject3.bin"/></Relationships>
</file>

<file path=ppt/charts/_rels/chart6.xml.rels><?xml version="1.0" encoding="UTF-8" standalone="yes"?>
<Relationships xmlns="http://schemas.openxmlformats.org/package/2006/relationships"><Relationship Id="rId1" Type="http://schemas.openxmlformats.org/officeDocument/2006/relationships/oleObject" Target="../embeddings/oleObject4.bin"/></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Growth</a:t>
            </a:r>
            <a:r>
              <a:rPr lang="en-US" baseline="0"/>
              <a:t> % 2019 vs. 2018</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strLit>
              <c:ptCount val="12"/>
              <c:pt idx="0">
                <c:v>Jan</c:v>
              </c:pt>
              <c:pt idx="1">
                <c:v>Feb</c:v>
              </c:pt>
              <c:pt idx="2">
                <c:v>March</c:v>
              </c:pt>
              <c:pt idx="3">
                <c:v>April</c:v>
              </c:pt>
              <c:pt idx="4">
                <c:v>May</c:v>
              </c:pt>
              <c:pt idx="5">
                <c:v>June</c:v>
              </c:pt>
              <c:pt idx="6">
                <c:v>July</c:v>
              </c:pt>
              <c:pt idx="7">
                <c:v>Aug</c:v>
              </c:pt>
              <c:pt idx="8">
                <c:v>Sept</c:v>
              </c:pt>
              <c:pt idx="9">
                <c:v>Oct</c:v>
              </c:pt>
              <c:pt idx="10">
                <c:v>Nov</c:v>
              </c:pt>
              <c:pt idx="11">
                <c:v>Dec</c:v>
              </c:pt>
            </c:strLit>
          </c:cat>
          <c:val>
            <c:numRef>
              <c:f>totals!$B$162:$M$162</c:f>
              <c:numCache>
                <c:formatCode>0.0%</c:formatCode>
                <c:ptCount val="12"/>
                <c:pt idx="0">
                  <c:v>6.5971440718233465E-2</c:v>
                </c:pt>
                <c:pt idx="1">
                  <c:v>7.8488372093023395E-2</c:v>
                </c:pt>
                <c:pt idx="2">
                  <c:v>0.1704436991315299</c:v>
                </c:pt>
                <c:pt idx="3">
                  <c:v>0.13181184030664728</c:v>
                </c:pt>
                <c:pt idx="4">
                  <c:v>0.14508679321896256</c:v>
                </c:pt>
                <c:pt idx="5">
                  <c:v>0.14535550309978973</c:v>
                </c:pt>
                <c:pt idx="6">
                  <c:v>0.1313121848166825</c:v>
                </c:pt>
                <c:pt idx="7">
                  <c:v>0.10455839403393408</c:v>
                </c:pt>
                <c:pt idx="8">
                  <c:v>0.10182087542087537</c:v>
                </c:pt>
                <c:pt idx="9">
                  <c:v>9.2656582530492582E-2</c:v>
                </c:pt>
                <c:pt idx="10">
                  <c:v>6.7062421593788057E-2</c:v>
                </c:pt>
                <c:pt idx="11">
                  <c:v>-2.5043912521687473E-2</c:v>
                </c:pt>
              </c:numCache>
            </c:numRef>
          </c:val>
          <c:extLst>
            <c:ext xmlns:c16="http://schemas.microsoft.com/office/drawing/2014/chart" uri="{C3380CC4-5D6E-409C-BE32-E72D297353CC}">
              <c16:uniqueId val="{00000000-ED9A-4991-BC48-24E0DAFC124E}"/>
            </c:ext>
          </c:extLst>
        </c:ser>
        <c:dLbls>
          <c:showLegendKey val="0"/>
          <c:showVal val="0"/>
          <c:showCatName val="0"/>
          <c:showSerName val="0"/>
          <c:showPercent val="0"/>
          <c:showBubbleSize val="0"/>
        </c:dLbls>
        <c:gapWidth val="219"/>
        <c:overlap val="-27"/>
        <c:axId val="398000479"/>
        <c:axId val="179054319"/>
      </c:barChart>
      <c:catAx>
        <c:axId val="3980004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054319"/>
        <c:crosses val="autoZero"/>
        <c:auto val="1"/>
        <c:lblAlgn val="ctr"/>
        <c:lblOffset val="100"/>
        <c:noMultiLvlLbl val="0"/>
      </c:catAx>
      <c:valAx>
        <c:axId val="179054319"/>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9800047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n-US"/>
              <a:t>YOY</a:t>
            </a:r>
            <a:r>
              <a:rPr lang="en-US" baseline="0"/>
              <a:t> Growth</a:t>
            </a:r>
            <a:endParaRPr lang="en-US"/>
          </a:p>
        </c:rich>
      </c:tx>
      <c:overlay val="0"/>
    </c:title>
    <c:autoTitleDeleted val="0"/>
    <c:plotArea>
      <c:layout/>
      <c:barChart>
        <c:barDir val="col"/>
        <c:grouping val="clustered"/>
        <c:varyColors val="0"/>
        <c:ser>
          <c:idx val="0"/>
          <c:order val="0"/>
          <c:invertIfNegative val="0"/>
          <c:trendline>
            <c:trendlineType val="linear"/>
            <c:dispRSqr val="0"/>
            <c:dispEq val="0"/>
          </c:trendline>
          <c:cat>
            <c:numLit>
              <c:formatCode>General</c:formatCode>
              <c:ptCount val="6"/>
              <c:pt idx="0">
                <c:v>2014</c:v>
              </c:pt>
              <c:pt idx="1">
                <c:v>2015</c:v>
              </c:pt>
              <c:pt idx="2">
                <c:v>2016</c:v>
              </c:pt>
              <c:pt idx="3">
                <c:v>2017</c:v>
              </c:pt>
              <c:pt idx="4">
                <c:v>2018</c:v>
              </c:pt>
              <c:pt idx="5">
                <c:v>2019</c:v>
              </c:pt>
            </c:numLit>
          </c:cat>
          <c:val>
            <c:numRef>
              <c:f>totals!$Q$126:$V$126</c:f>
              <c:numCache>
                <c:formatCode>_(* #,##0_);_(* \(#,##0\);_(* "-"??_);_(@_)</c:formatCode>
                <c:ptCount val="6"/>
                <c:pt idx="0">
                  <c:v>274283</c:v>
                </c:pt>
                <c:pt idx="1">
                  <c:v>305186</c:v>
                </c:pt>
                <c:pt idx="2">
                  <c:v>316008</c:v>
                </c:pt>
                <c:pt idx="3">
                  <c:v>349518</c:v>
                </c:pt>
                <c:pt idx="4">
                  <c:v>396906</c:v>
                </c:pt>
                <c:pt idx="5">
                  <c:v>441057</c:v>
                </c:pt>
              </c:numCache>
            </c:numRef>
          </c:val>
          <c:extLst>
            <c:ext xmlns:c16="http://schemas.microsoft.com/office/drawing/2014/chart" uri="{C3380CC4-5D6E-409C-BE32-E72D297353CC}">
              <c16:uniqueId val="{00000001-0FEE-45FC-9594-70D8D4724906}"/>
            </c:ext>
          </c:extLst>
        </c:ser>
        <c:dLbls>
          <c:showLegendKey val="0"/>
          <c:showVal val="0"/>
          <c:showCatName val="0"/>
          <c:showSerName val="0"/>
          <c:showPercent val="0"/>
          <c:showBubbleSize val="0"/>
        </c:dLbls>
        <c:gapWidth val="150"/>
        <c:axId val="153068032"/>
        <c:axId val="106831168"/>
      </c:barChart>
      <c:catAx>
        <c:axId val="153068032"/>
        <c:scaling>
          <c:orientation val="minMax"/>
        </c:scaling>
        <c:delete val="0"/>
        <c:axPos val="b"/>
        <c:numFmt formatCode="General" sourceLinked="1"/>
        <c:majorTickMark val="out"/>
        <c:minorTickMark val="none"/>
        <c:tickLblPos val="nextTo"/>
        <c:crossAx val="106831168"/>
        <c:crosses val="autoZero"/>
        <c:auto val="1"/>
        <c:lblAlgn val="ctr"/>
        <c:lblOffset val="100"/>
        <c:noMultiLvlLbl val="0"/>
      </c:catAx>
      <c:valAx>
        <c:axId val="106831168"/>
        <c:scaling>
          <c:orientation val="minMax"/>
        </c:scaling>
        <c:delete val="0"/>
        <c:axPos val="l"/>
        <c:majorGridlines/>
        <c:numFmt formatCode="_(* #,##0_);_(* \(#,##0\);_(* &quot;-&quot;??_);_(@_)" sourceLinked="1"/>
        <c:majorTickMark val="out"/>
        <c:minorTickMark val="none"/>
        <c:tickLblPos val="nextTo"/>
        <c:crossAx val="153068032"/>
        <c:crosses val="autoZero"/>
        <c:crossBetween val="between"/>
      </c:valAx>
      <c:dTable>
        <c:showHorzBorder val="1"/>
        <c:showVertBorder val="1"/>
        <c:showOutline val="1"/>
        <c:showKeys val="0"/>
      </c:dTable>
    </c:plotArea>
    <c:plotVisOnly val="1"/>
    <c:dispBlanksAs val="gap"/>
    <c:showDLblsOverMax val="0"/>
  </c:chart>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a:pPr>
            <a:r>
              <a:rPr lang="en-US" sz="1800" b="1" i="0" baseline="0">
                <a:effectLst/>
              </a:rPr>
              <a:t>Overall Clinic Comparison </a:t>
            </a:r>
          </a:p>
          <a:p>
            <a:pPr>
              <a:defRPr/>
            </a:pPr>
            <a:r>
              <a:rPr lang="en-US" sz="1800" b="1" i="0" baseline="0">
                <a:effectLst/>
              </a:rPr>
              <a:t>December 2019</a:t>
            </a:r>
            <a:endParaRPr lang="en-US">
              <a:effectLst/>
            </a:endParaRPr>
          </a:p>
        </c:rich>
      </c:tx>
      <c:overlay val="0"/>
    </c:title>
    <c:autoTitleDeleted val="0"/>
    <c:plotArea>
      <c:layout/>
      <c:barChart>
        <c:barDir val="col"/>
        <c:grouping val="clustered"/>
        <c:varyColors val="0"/>
        <c:ser>
          <c:idx val="2"/>
          <c:order val="0"/>
          <c:tx>
            <c:strRef>
              <c:f>Data!$B$1</c:f>
              <c:strCache>
                <c:ptCount val="1"/>
                <c:pt idx="0">
                  <c:v>Dec-19</c:v>
                </c:pt>
              </c:strCache>
            </c:strRef>
          </c:tx>
          <c:invertIfNegative val="0"/>
          <c:dLbls>
            <c:dLbl>
              <c:idx val="0"/>
              <c:layout>
                <c:manualLayout>
                  <c:x val="-2.9405162504620606E-3"/>
                  <c:y val="-6.9360843721602977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D550-4F58-B14D-AB4BE486CDF7}"/>
                </c:ext>
              </c:extLst>
            </c:dLbl>
            <c:dLbl>
              <c:idx val="1"/>
              <c:layout>
                <c:manualLayout>
                  <c:x val="0"/>
                  <c:y val="7.4264534095267191E-5"/>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D550-4F58-B14D-AB4BE486CDF7}"/>
                </c:ext>
              </c:extLst>
            </c:dLbl>
            <c:dLbl>
              <c:idx val="2"/>
              <c:layout>
                <c:manualLayout>
                  <c:x val="0"/>
                  <c:y val="-4.5302959457620287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D550-4F58-B14D-AB4BE486CDF7}"/>
                </c:ext>
              </c:extLst>
            </c:dLbl>
            <c:dLbl>
              <c:idx val="3"/>
              <c:layout>
                <c:manualLayout>
                  <c:x val="-2.9405162504620606E-3"/>
                  <c:y val="-1.48050970331478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D550-4F58-B14D-AB4BE486CDF7}"/>
                </c:ext>
              </c:extLst>
            </c:dLbl>
            <c:dLbl>
              <c:idx val="4"/>
              <c:layout>
                <c:manualLayout>
                  <c:x val="-1.0776458696146968E-16"/>
                  <c:y val="2.1861995555948316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D550-4F58-B14D-AB4BE486CDF7}"/>
                </c:ext>
              </c:extLst>
            </c:dLbl>
            <c:dLbl>
              <c:idx val="5"/>
              <c:layout>
                <c:manualLayout>
                  <c:x val="-5.3852887551297406E-17"/>
                  <c:y val="-1.8991976335819528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D550-4F58-B14D-AB4BE486CDF7}"/>
                </c:ext>
              </c:extLst>
            </c:dLbl>
            <c:dLbl>
              <c:idx val="6"/>
              <c:layout>
                <c:manualLayout>
                  <c:x val="-1.0770577510259481E-16"/>
                  <c:y val="-3.4567052837914383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D550-4F58-B14D-AB4BE486CDF7}"/>
                </c:ext>
              </c:extLst>
            </c:dLbl>
            <c:dLbl>
              <c:idx val="7"/>
              <c:layout>
                <c:manualLayout>
                  <c:x val="-1.0770577510259481E-16"/>
                  <c:y val="-2.849274115773748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D550-4F58-B14D-AB4BE486CDF7}"/>
                </c:ext>
              </c:extLst>
            </c:dLbl>
            <c:dLbl>
              <c:idx val="8"/>
              <c:layout>
                <c:manualLayout>
                  <c:x val="0"/>
                  <c:y val="-1.0815936892121763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D550-4F58-B14D-AB4BE486CDF7}"/>
                </c:ext>
              </c:extLst>
            </c:dLbl>
            <c:dLbl>
              <c:idx val="9"/>
              <c:layout>
                <c:manualLayout>
                  <c:x val="-2.9374641635155538E-3"/>
                  <c:y val="-1.1360475449034083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D550-4F58-B14D-AB4BE486CDF7}"/>
                </c:ext>
              </c:extLst>
            </c:dLbl>
            <c:dLbl>
              <c:idx val="10"/>
              <c:layout>
                <c:manualLayout>
                  <c:x val="-2.9374641635154463E-3"/>
                  <c:y val="-4.3523279102919647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D550-4F58-B14D-AB4BE486CDF7}"/>
                </c:ext>
              </c:extLst>
            </c:dLbl>
            <c:spPr>
              <a:noFill/>
              <a:ln w="25400">
                <a:noFill/>
              </a:ln>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Data!$A$2:$A$12</c:f>
              <c:strCache>
                <c:ptCount val="11"/>
                <c:pt idx="0">
                  <c:v>Cathedral Rock</c:v>
                </c:pt>
                <c:pt idx="1">
                  <c:v>Centra Point</c:v>
                </c:pt>
                <c:pt idx="2">
                  <c:v>Eastern</c:v>
                </c:pt>
                <c:pt idx="3">
                  <c:v>Horizon</c:v>
                </c:pt>
                <c:pt idx="4">
                  <c:v>Nellis</c:v>
                </c:pt>
                <c:pt idx="5">
                  <c:v>Pahrump</c:v>
                </c:pt>
                <c:pt idx="6">
                  <c:v>Palomino</c:v>
                </c:pt>
                <c:pt idx="7">
                  <c:v>Sandy Ridge</c:v>
                </c:pt>
                <c:pt idx="8">
                  <c:v>South Rainbow</c:v>
                </c:pt>
                <c:pt idx="9">
                  <c:v>St. Rose</c:v>
                </c:pt>
                <c:pt idx="10">
                  <c:v>Wynn</c:v>
                </c:pt>
              </c:strCache>
            </c:strRef>
          </c:cat>
          <c:val>
            <c:numRef>
              <c:f>Data!$B$2:$B$12</c:f>
              <c:numCache>
                <c:formatCode>General</c:formatCode>
                <c:ptCount val="11"/>
                <c:pt idx="0">
                  <c:v>90.4</c:v>
                </c:pt>
                <c:pt idx="1">
                  <c:v>95.3</c:v>
                </c:pt>
                <c:pt idx="2">
                  <c:v>89.9</c:v>
                </c:pt>
                <c:pt idx="3">
                  <c:v>91.4</c:v>
                </c:pt>
                <c:pt idx="4">
                  <c:v>93.2</c:v>
                </c:pt>
                <c:pt idx="5">
                  <c:v>94.1</c:v>
                </c:pt>
                <c:pt idx="6">
                  <c:v>93.8</c:v>
                </c:pt>
                <c:pt idx="7">
                  <c:v>94.2</c:v>
                </c:pt>
                <c:pt idx="8">
                  <c:v>94.7</c:v>
                </c:pt>
                <c:pt idx="9">
                  <c:v>93.2</c:v>
                </c:pt>
                <c:pt idx="10">
                  <c:v>94.1</c:v>
                </c:pt>
              </c:numCache>
            </c:numRef>
          </c:val>
          <c:extLst>
            <c:ext xmlns:c16="http://schemas.microsoft.com/office/drawing/2014/chart" uri="{C3380CC4-5D6E-409C-BE32-E72D297353CC}">
              <c16:uniqueId val="{0000000B-D550-4F58-B14D-AB4BE486CDF7}"/>
            </c:ext>
          </c:extLst>
        </c:ser>
        <c:dLbls>
          <c:showLegendKey val="0"/>
          <c:showVal val="0"/>
          <c:showCatName val="0"/>
          <c:showSerName val="0"/>
          <c:showPercent val="0"/>
          <c:showBubbleSize val="0"/>
        </c:dLbls>
        <c:gapWidth val="150"/>
        <c:axId val="2053300496"/>
        <c:axId val="1"/>
      </c:barChart>
      <c:catAx>
        <c:axId val="2053300496"/>
        <c:scaling>
          <c:orientation val="minMax"/>
        </c:scaling>
        <c:delete val="0"/>
        <c:axPos val="b"/>
        <c:numFmt formatCode="General" sourceLinked="1"/>
        <c:majorTickMark val="none"/>
        <c:minorTickMark val="none"/>
        <c:tickLblPos val="nextTo"/>
        <c:crossAx val="1"/>
        <c:crosses val="autoZero"/>
        <c:auto val="1"/>
        <c:lblAlgn val="ctr"/>
        <c:lblOffset val="100"/>
        <c:noMultiLvlLbl val="0"/>
      </c:catAx>
      <c:valAx>
        <c:axId val="1"/>
        <c:scaling>
          <c:orientation val="minMax"/>
        </c:scaling>
        <c:delete val="0"/>
        <c:axPos val="l"/>
        <c:majorGridlines/>
        <c:numFmt formatCode="General" sourceLinked="1"/>
        <c:majorTickMark val="out"/>
        <c:minorTickMark val="none"/>
        <c:tickLblPos val="nextTo"/>
        <c:crossAx val="2053300496"/>
        <c:crosses val="autoZero"/>
        <c:crossBetween val="between"/>
      </c:valAx>
    </c:plotArea>
    <c:legend>
      <c:legendPos val="r"/>
      <c:overlay val="0"/>
    </c:legend>
    <c:plotVisOnly val="1"/>
    <c:dispBlanksAs val="gap"/>
    <c:showDLblsOverMax val="0"/>
  </c:chart>
  <c:spPr>
    <a:solidFill>
      <a:schemeClr val="bg1"/>
    </a:solidFill>
  </c:spPr>
  <c:externalData r:id="rId1">
    <c:autoUpdate val="0"/>
  </c:externalData>
  <c:userShapes r:id="rId2"/>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a:pPr>
            <a:r>
              <a:rPr lang="en-US"/>
              <a:t>Overall Facility Rating</a:t>
            </a:r>
          </a:p>
          <a:p>
            <a:pPr>
              <a:defRPr/>
            </a:pPr>
            <a:r>
              <a:rPr lang="en-US" baseline="0"/>
              <a:t>December 2018 - December 2019</a:t>
            </a:r>
            <a:endParaRPr lang="en-US"/>
          </a:p>
        </c:rich>
      </c:tx>
      <c:overlay val="0"/>
    </c:title>
    <c:autoTitleDeleted val="0"/>
    <c:plotArea>
      <c:layout/>
      <c:barChart>
        <c:barDir val="col"/>
        <c:grouping val="clustered"/>
        <c:varyColors val="0"/>
        <c:ser>
          <c:idx val="0"/>
          <c:order val="0"/>
          <c:tx>
            <c:strRef>
              <c:f>Data!$B$1</c:f>
              <c:strCache>
                <c:ptCount val="1"/>
                <c:pt idx="0">
                  <c:v>Actual </c:v>
                </c:pt>
              </c:strCache>
            </c:strRef>
          </c:tx>
          <c:invertIfNegative val="0"/>
          <c:dLbls>
            <c:dLbl>
              <c:idx val="0"/>
              <c:layout>
                <c:manualLayout>
                  <c:x val="0"/>
                  <c:y val="2.7419072615923381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3A03-402B-9965-AF31CFB8F557}"/>
                </c:ext>
              </c:extLst>
            </c:dLbl>
            <c:dLbl>
              <c:idx val="1"/>
              <c:layout>
                <c:manualLayout>
                  <c:x val="0"/>
                  <c:y val="-1.3896444762587236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3A03-402B-9965-AF31CFB8F557}"/>
                </c:ext>
              </c:extLst>
            </c:dLbl>
            <c:dLbl>
              <c:idx val="2"/>
              <c:layout>
                <c:manualLayout>
                  <c:x val="-2.6920883329733906E-17"/>
                  <c:y val="-6.7920146345343199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A03-402B-9965-AF31CFB8F557}"/>
                </c:ext>
              </c:extLst>
            </c:dLbl>
            <c:dLbl>
              <c:idx val="3"/>
              <c:layout>
                <c:manualLayout>
                  <c:x val="0"/>
                  <c:y val="-1.3171876242742384E-2"/>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3A03-402B-9965-AF31CFB8F557}"/>
                </c:ext>
              </c:extLst>
            </c:dLbl>
            <c:dLbl>
              <c:idx val="4"/>
              <c:layout>
                <c:manualLayout>
                  <c:x val="0"/>
                  <c:y val="5.283544102441814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3A03-402B-9965-AF31CFB8F557}"/>
                </c:ext>
              </c:extLst>
            </c:dLbl>
            <c:dLbl>
              <c:idx val="5"/>
              <c:layout>
                <c:manualLayout>
                  <c:x val="5.3841766659467811E-17"/>
                  <c:y val="2.4226517139902966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3A03-402B-9965-AF31CFB8F557}"/>
                </c:ext>
              </c:extLst>
            </c:dLbl>
            <c:dLbl>
              <c:idx val="6"/>
              <c:layout>
                <c:manualLayout>
                  <c:x val="0"/>
                  <c:y val="4.058379066253082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3A03-402B-9965-AF31CFB8F557}"/>
                </c:ext>
              </c:extLst>
            </c:dLbl>
            <c:dLbl>
              <c:idx val="7"/>
              <c:layout>
                <c:manualLayout>
                  <c:x val="-1.4684287812041115E-3"/>
                  <c:y val="6.3055754394329667E-4"/>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3A03-402B-9965-AF31CFB8F557}"/>
                </c:ext>
              </c:extLst>
            </c:dLbl>
            <c:dLbl>
              <c:idx val="8"/>
              <c:layout>
                <c:manualLayout>
                  <c:x val="0"/>
                  <c:y val="6.3055754394329667E-4"/>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3A03-402B-9965-AF31CFB8F557}"/>
                </c:ext>
              </c:extLst>
            </c:dLbl>
            <c:dLbl>
              <c:idx val="9"/>
              <c:layout>
                <c:manualLayout>
                  <c:x val="0"/>
                  <c:y val="2.0381770460510618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3A03-402B-9965-AF31CFB8F557}"/>
                </c:ext>
              </c:extLst>
            </c:dLbl>
            <c:dLbl>
              <c:idx val="10"/>
              <c:layout>
                <c:manualLayout>
                  <c:x val="0"/>
                  <c:y val="2.7419072615923381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3A03-402B-9965-AF31CFB8F557}"/>
                </c:ext>
              </c:extLst>
            </c:dLbl>
            <c:dLbl>
              <c:idx val="11"/>
              <c:layout>
                <c:manualLayout>
                  <c:x val="0"/>
                  <c:y val="4.0512418910618594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3A03-402B-9965-AF31CFB8F557}"/>
                </c:ext>
              </c:extLst>
            </c:dLbl>
            <c:dLbl>
              <c:idx val="12"/>
              <c:layout>
                <c:manualLayout>
                  <c:x val="0"/>
                  <c:y val="1.3799411437206712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3A03-402B-9965-AF31CFB8F557}"/>
                </c:ext>
              </c:extLst>
            </c:dLbl>
            <c:spPr>
              <a:noFill/>
              <a:ln w="25400">
                <a:noFill/>
              </a:ln>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trendline>
            <c:spPr>
              <a:ln>
                <a:gradFill>
                  <a:gsLst>
                    <a:gs pos="0">
                      <a:srgbClr val="A603AB"/>
                    </a:gs>
                    <a:gs pos="21001">
                      <a:srgbClr val="0819FB"/>
                    </a:gs>
                    <a:gs pos="35001">
                      <a:srgbClr val="1A8D48"/>
                    </a:gs>
                    <a:gs pos="52000">
                      <a:srgbClr val="FFFF00"/>
                    </a:gs>
                    <a:gs pos="73000">
                      <a:srgbClr val="EE3F17"/>
                    </a:gs>
                    <a:gs pos="88000">
                      <a:srgbClr val="E81766"/>
                    </a:gs>
                    <a:gs pos="100000">
                      <a:srgbClr val="A603AB"/>
                    </a:gs>
                  </a:gsLst>
                  <a:lin ang="5400000" scaled="0"/>
                </a:gradFill>
              </a:ln>
            </c:spPr>
            <c:trendlineType val="linear"/>
            <c:dispRSqr val="0"/>
            <c:dispEq val="0"/>
          </c:trendline>
          <c:cat>
            <c:numRef>
              <c:f>Data!$A$2:$A$26</c:f>
              <c:numCache>
                <c:formatCode>mmm\-yy</c:formatCode>
                <c:ptCount val="13"/>
                <c:pt idx="0">
                  <c:v>43435</c:v>
                </c:pt>
                <c:pt idx="1">
                  <c:v>43466</c:v>
                </c:pt>
                <c:pt idx="2">
                  <c:v>43497</c:v>
                </c:pt>
                <c:pt idx="3">
                  <c:v>43525</c:v>
                </c:pt>
                <c:pt idx="4">
                  <c:v>43556</c:v>
                </c:pt>
                <c:pt idx="5">
                  <c:v>43586</c:v>
                </c:pt>
                <c:pt idx="6">
                  <c:v>43617</c:v>
                </c:pt>
                <c:pt idx="7">
                  <c:v>43647</c:v>
                </c:pt>
                <c:pt idx="8">
                  <c:v>43678</c:v>
                </c:pt>
                <c:pt idx="9">
                  <c:v>43709</c:v>
                </c:pt>
                <c:pt idx="10">
                  <c:v>43739</c:v>
                </c:pt>
                <c:pt idx="11">
                  <c:v>43770</c:v>
                </c:pt>
                <c:pt idx="12">
                  <c:v>43800</c:v>
                </c:pt>
              </c:numCache>
            </c:numRef>
          </c:cat>
          <c:val>
            <c:numRef>
              <c:f>Data!$B$2:$B$26</c:f>
              <c:numCache>
                <c:formatCode>General</c:formatCode>
                <c:ptCount val="13"/>
                <c:pt idx="0">
                  <c:v>91.7</c:v>
                </c:pt>
                <c:pt idx="1">
                  <c:v>91.6</c:v>
                </c:pt>
                <c:pt idx="2">
                  <c:v>91.6</c:v>
                </c:pt>
                <c:pt idx="3">
                  <c:v>91.6</c:v>
                </c:pt>
                <c:pt idx="4">
                  <c:v>92.1</c:v>
                </c:pt>
                <c:pt idx="5">
                  <c:v>91.4</c:v>
                </c:pt>
                <c:pt idx="6">
                  <c:v>91.4</c:v>
                </c:pt>
                <c:pt idx="7">
                  <c:v>91.9</c:v>
                </c:pt>
                <c:pt idx="8">
                  <c:v>92.4</c:v>
                </c:pt>
                <c:pt idx="9">
                  <c:v>91.8</c:v>
                </c:pt>
                <c:pt idx="10">
                  <c:v>92.2</c:v>
                </c:pt>
                <c:pt idx="11">
                  <c:v>92.1</c:v>
                </c:pt>
                <c:pt idx="12">
                  <c:v>92.1</c:v>
                </c:pt>
              </c:numCache>
            </c:numRef>
          </c:val>
          <c:extLst>
            <c:ext xmlns:c16="http://schemas.microsoft.com/office/drawing/2014/chart" uri="{C3380CC4-5D6E-409C-BE32-E72D297353CC}">
              <c16:uniqueId val="{0000000E-3A03-402B-9965-AF31CFB8F557}"/>
            </c:ext>
          </c:extLst>
        </c:ser>
        <c:dLbls>
          <c:showLegendKey val="0"/>
          <c:showVal val="0"/>
          <c:showCatName val="0"/>
          <c:showSerName val="0"/>
          <c:showPercent val="0"/>
          <c:showBubbleSize val="0"/>
        </c:dLbls>
        <c:gapWidth val="150"/>
        <c:axId val="11900304"/>
        <c:axId val="1"/>
      </c:barChart>
      <c:lineChart>
        <c:grouping val="standard"/>
        <c:varyColors val="0"/>
        <c:ser>
          <c:idx val="1"/>
          <c:order val="1"/>
          <c:tx>
            <c:strRef>
              <c:f>Data!$C$1</c:f>
              <c:strCache>
                <c:ptCount val="1"/>
                <c:pt idx="0">
                  <c:v>Targeted</c:v>
                </c:pt>
              </c:strCache>
            </c:strRef>
          </c:tx>
          <c:spPr>
            <a:ln w="25400"/>
          </c:spPr>
          <c:marker>
            <c:symbol val="none"/>
          </c:marker>
          <c:cat>
            <c:numRef>
              <c:f>Data!$A$2:$A$26</c:f>
              <c:numCache>
                <c:formatCode>mmm\-yy</c:formatCode>
                <c:ptCount val="13"/>
                <c:pt idx="0">
                  <c:v>43435</c:v>
                </c:pt>
                <c:pt idx="1">
                  <c:v>43466</c:v>
                </c:pt>
                <c:pt idx="2">
                  <c:v>43497</c:v>
                </c:pt>
                <c:pt idx="3">
                  <c:v>43525</c:v>
                </c:pt>
                <c:pt idx="4">
                  <c:v>43556</c:v>
                </c:pt>
                <c:pt idx="5">
                  <c:v>43586</c:v>
                </c:pt>
                <c:pt idx="6">
                  <c:v>43617</c:v>
                </c:pt>
                <c:pt idx="7">
                  <c:v>43647</c:v>
                </c:pt>
                <c:pt idx="8">
                  <c:v>43678</c:v>
                </c:pt>
                <c:pt idx="9">
                  <c:v>43709</c:v>
                </c:pt>
                <c:pt idx="10">
                  <c:v>43739</c:v>
                </c:pt>
                <c:pt idx="11">
                  <c:v>43770</c:v>
                </c:pt>
                <c:pt idx="12">
                  <c:v>43800</c:v>
                </c:pt>
              </c:numCache>
            </c:numRef>
          </c:cat>
          <c:val>
            <c:numRef>
              <c:f>Data!$C$2:$C$26</c:f>
              <c:numCache>
                <c:formatCode>General</c:formatCode>
                <c:ptCount val="13"/>
                <c:pt idx="0">
                  <c:v>94</c:v>
                </c:pt>
                <c:pt idx="1">
                  <c:v>94</c:v>
                </c:pt>
                <c:pt idx="2">
                  <c:v>94</c:v>
                </c:pt>
                <c:pt idx="3">
                  <c:v>94</c:v>
                </c:pt>
                <c:pt idx="4">
                  <c:v>94</c:v>
                </c:pt>
                <c:pt idx="5">
                  <c:v>94</c:v>
                </c:pt>
                <c:pt idx="6">
                  <c:v>94</c:v>
                </c:pt>
                <c:pt idx="7">
                  <c:v>94</c:v>
                </c:pt>
                <c:pt idx="8">
                  <c:v>94</c:v>
                </c:pt>
                <c:pt idx="9">
                  <c:v>94</c:v>
                </c:pt>
                <c:pt idx="10">
                  <c:v>94</c:v>
                </c:pt>
                <c:pt idx="11">
                  <c:v>94</c:v>
                </c:pt>
                <c:pt idx="12">
                  <c:v>94</c:v>
                </c:pt>
              </c:numCache>
            </c:numRef>
          </c:val>
          <c:smooth val="0"/>
          <c:extLst>
            <c:ext xmlns:c16="http://schemas.microsoft.com/office/drawing/2014/chart" uri="{C3380CC4-5D6E-409C-BE32-E72D297353CC}">
              <c16:uniqueId val="{0000000F-3A03-402B-9965-AF31CFB8F557}"/>
            </c:ext>
          </c:extLst>
        </c:ser>
        <c:dLbls>
          <c:showLegendKey val="0"/>
          <c:showVal val="0"/>
          <c:showCatName val="0"/>
          <c:showSerName val="0"/>
          <c:showPercent val="0"/>
          <c:showBubbleSize val="0"/>
        </c:dLbls>
        <c:marker val="1"/>
        <c:smooth val="0"/>
        <c:axId val="11900304"/>
        <c:axId val="1"/>
      </c:lineChart>
      <c:dateAx>
        <c:axId val="11900304"/>
        <c:scaling>
          <c:orientation val="minMax"/>
        </c:scaling>
        <c:delete val="0"/>
        <c:axPos val="b"/>
        <c:numFmt formatCode="mmm\-yy" sourceLinked="0"/>
        <c:majorTickMark val="none"/>
        <c:minorTickMark val="none"/>
        <c:tickLblPos val="nextTo"/>
        <c:crossAx val="1"/>
        <c:crosses val="autoZero"/>
        <c:auto val="1"/>
        <c:lblOffset val="100"/>
        <c:baseTimeUnit val="months"/>
      </c:dateAx>
      <c:valAx>
        <c:axId val="1"/>
        <c:scaling>
          <c:orientation val="minMax"/>
        </c:scaling>
        <c:delete val="0"/>
        <c:axPos val="l"/>
        <c:majorGridlines/>
        <c:numFmt formatCode="General" sourceLinked="1"/>
        <c:majorTickMark val="out"/>
        <c:minorTickMark val="none"/>
        <c:tickLblPos val="nextTo"/>
        <c:crossAx val="11900304"/>
        <c:crosses val="autoZero"/>
        <c:crossBetween val="between"/>
      </c:valAx>
    </c:plotArea>
    <c:plotVisOnly val="1"/>
    <c:dispBlanksAs val="gap"/>
    <c:showDLblsOverMax val="0"/>
  </c:chart>
  <c:spPr>
    <a:solidFill>
      <a:schemeClr val="bg1"/>
    </a:solidFill>
  </c:sp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a:pPr>
            <a:r>
              <a:rPr lang="en-US" sz="1800" b="1" i="0" baseline="0">
                <a:effectLst/>
              </a:rPr>
              <a:t>Overall Clinic Rating - December 2019</a:t>
            </a:r>
            <a:endParaRPr lang="en-US">
              <a:effectLst/>
            </a:endParaRPr>
          </a:p>
        </c:rich>
      </c:tx>
      <c:layout>
        <c:manualLayout>
          <c:xMode val="edge"/>
          <c:yMode val="edge"/>
          <c:x val="0.32344030097151671"/>
          <c:y val="1.4167565887402216E-2"/>
        </c:manualLayout>
      </c:layout>
      <c:overlay val="0"/>
    </c:title>
    <c:autoTitleDeleted val="0"/>
    <c:plotArea>
      <c:layout/>
      <c:barChart>
        <c:barDir val="col"/>
        <c:grouping val="clustered"/>
        <c:varyColors val="0"/>
        <c:ser>
          <c:idx val="2"/>
          <c:order val="0"/>
          <c:tx>
            <c:strRef>
              <c:f>Data!$B$1</c:f>
              <c:strCache>
                <c:ptCount val="1"/>
                <c:pt idx="0">
                  <c:v>Nov-19</c:v>
                </c:pt>
              </c:strCache>
            </c:strRef>
          </c:tx>
          <c:invertIfNegative val="0"/>
          <c:dLbls>
            <c:dLbl>
              <c:idx val="0"/>
              <c:layout>
                <c:manualLayout>
                  <c:x val="0"/>
                  <c:y val="8.352142133224421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B8A1-4E07-A120-6B57EE62086D}"/>
                </c:ext>
              </c:extLst>
            </c:dLbl>
            <c:dLbl>
              <c:idx val="1"/>
              <c:layout>
                <c:manualLayout>
                  <c:x val="-5.8810325009241212E-3"/>
                  <c:y val="8.2710929603918755E-4"/>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8A1-4E07-A120-6B57EE62086D}"/>
                </c:ext>
              </c:extLst>
            </c:dLbl>
            <c:dLbl>
              <c:idx val="2"/>
              <c:layout>
                <c:manualLayout>
                  <c:x val="-2.9405162504620606E-3"/>
                  <c:y val="-1.4315843557456418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B8A1-4E07-A120-6B57EE62086D}"/>
                </c:ext>
              </c:extLst>
            </c:dLbl>
            <c:dLbl>
              <c:idx val="3"/>
              <c:layout>
                <c:manualLayout>
                  <c:x val="-1.4684287812041115E-3"/>
                  <c:y val="-1.4809512447308464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8A1-4E07-A120-6B57EE62086D}"/>
                </c:ext>
              </c:extLst>
            </c:dLbl>
            <c:dLbl>
              <c:idx val="4"/>
              <c:layout>
                <c:manualLayout>
                  <c:x val="-1.0776458696146968E-16"/>
                  <c:y val="-1.3088536305163524E-4"/>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B8A1-4E07-A120-6B57EE62086D}"/>
                </c:ext>
              </c:extLst>
            </c:dLbl>
            <c:dLbl>
              <c:idx val="5"/>
              <c:layout>
                <c:manualLayout>
                  <c:x val="-5.8646618450988106E-3"/>
                  <c:y val="-5.208792672127008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8A1-4E07-A120-6B57EE62086D}"/>
                </c:ext>
              </c:extLst>
            </c:dLbl>
            <c:dLbl>
              <c:idx val="6"/>
              <c:layout>
                <c:manualLayout>
                  <c:x val="-4.4109331867498809E-3"/>
                  <c:y val="5.5649987230606734E-4"/>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B8A1-4E07-A120-6B57EE62086D}"/>
                </c:ext>
              </c:extLst>
            </c:dLbl>
            <c:spPr>
              <a:noFill/>
              <a:ln w="25400">
                <a:noFill/>
              </a:ln>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Data!$A$2:$A$7</c:f>
              <c:strCache>
                <c:ptCount val="6"/>
                <c:pt idx="0">
                  <c:v>Cathedral Rock</c:v>
                </c:pt>
                <c:pt idx="1">
                  <c:v>Centra Point</c:v>
                </c:pt>
                <c:pt idx="2">
                  <c:v>Eastern</c:v>
                </c:pt>
                <c:pt idx="3">
                  <c:v>Horizon</c:v>
                </c:pt>
                <c:pt idx="4">
                  <c:v>Nellis</c:v>
                </c:pt>
                <c:pt idx="5">
                  <c:v>Pahrump</c:v>
                </c:pt>
              </c:strCache>
            </c:strRef>
          </c:cat>
          <c:val>
            <c:numRef>
              <c:f>Data!$B$2:$B$7</c:f>
              <c:numCache>
                <c:formatCode>General</c:formatCode>
                <c:ptCount val="6"/>
                <c:pt idx="0">
                  <c:v>87.8</c:v>
                </c:pt>
                <c:pt idx="1">
                  <c:v>94</c:v>
                </c:pt>
                <c:pt idx="2">
                  <c:v>91.4</c:v>
                </c:pt>
                <c:pt idx="3">
                  <c:v>92.8</c:v>
                </c:pt>
                <c:pt idx="4">
                  <c:v>93.3</c:v>
                </c:pt>
                <c:pt idx="5">
                  <c:v>92.4</c:v>
                </c:pt>
              </c:numCache>
            </c:numRef>
          </c:val>
          <c:extLst>
            <c:ext xmlns:c16="http://schemas.microsoft.com/office/drawing/2014/chart" uri="{C3380CC4-5D6E-409C-BE32-E72D297353CC}">
              <c16:uniqueId val="{00000007-B8A1-4E07-A120-6B57EE62086D}"/>
            </c:ext>
          </c:extLst>
        </c:ser>
        <c:ser>
          <c:idx val="3"/>
          <c:order val="1"/>
          <c:tx>
            <c:strRef>
              <c:f>Data!$C$1</c:f>
              <c:strCache>
                <c:ptCount val="1"/>
                <c:pt idx="0">
                  <c:v>Dec-19</c:v>
                </c:pt>
              </c:strCache>
            </c:strRef>
          </c:tx>
          <c:spPr>
            <a:ln w="28575">
              <a:noFill/>
            </a:ln>
          </c:spPr>
          <c:invertIfNegative val="0"/>
          <c:dLbls>
            <c:dLbl>
              <c:idx val="0"/>
              <c:layout>
                <c:manualLayout>
                  <c:x val="1.4702581252310303E-3"/>
                  <c:y val="-2.3208463734523629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B8A1-4E07-A120-6B57EE62086D}"/>
                </c:ext>
              </c:extLst>
            </c:dLbl>
            <c:dLbl>
              <c:idx val="1"/>
              <c:layout>
                <c:manualLayout>
                  <c:x val="2.9405063519753341E-3"/>
                  <c:y val="-1.3666030932343604E-2"/>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B8A1-4E07-A120-6B57EE62086D}"/>
                </c:ext>
              </c:extLst>
            </c:dLbl>
            <c:dLbl>
              <c:idx val="2"/>
              <c:layout>
                <c:manualLayout>
                  <c:x val="2.9405162504620606E-3"/>
                  <c:y val="-4.1592920071918671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B8A1-4E07-A120-6B57EE62086D}"/>
                </c:ext>
              </c:extLst>
            </c:dLbl>
            <c:dLbl>
              <c:idx val="3"/>
              <c:layout>
                <c:manualLayout>
                  <c:x val="0"/>
                  <c:y val="3.5695538057742781E-4"/>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B-B8A1-4E07-A120-6B57EE62086D}"/>
                </c:ext>
              </c:extLst>
            </c:dLbl>
            <c:dLbl>
              <c:idx val="4"/>
              <c:layout>
                <c:manualLayout>
                  <c:x val="1.4695340709159038E-3"/>
                  <c:y val="4.670473806606526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B8A1-4E07-A120-6B57EE62086D}"/>
                </c:ext>
              </c:extLst>
            </c:dLbl>
            <c:dLbl>
              <c:idx val="5"/>
              <c:layout>
                <c:manualLayout>
                  <c:x val="4.3984963838241079E-3"/>
                  <c:y val="1.0609862080373827E-2"/>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D-B8A1-4E07-A120-6B57EE62086D}"/>
                </c:ext>
              </c:extLst>
            </c:dLbl>
            <c:dLbl>
              <c:idx val="6"/>
              <c:layout>
                <c:manualLayout>
                  <c:x val="5.8812442489998415E-3"/>
                  <c:y val="2.1355065240169658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E-B8A1-4E07-A120-6B57EE62086D}"/>
                </c:ext>
              </c:extLst>
            </c:dLbl>
            <c:spPr>
              <a:noFill/>
              <a:ln w="25400">
                <a:noFill/>
              </a:ln>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Data!$A$2:$A$7</c:f>
              <c:strCache>
                <c:ptCount val="6"/>
                <c:pt idx="0">
                  <c:v>Cathedral Rock</c:v>
                </c:pt>
                <c:pt idx="1">
                  <c:v>Centra Point</c:v>
                </c:pt>
                <c:pt idx="2">
                  <c:v>Eastern</c:v>
                </c:pt>
                <c:pt idx="3">
                  <c:v>Horizon</c:v>
                </c:pt>
                <c:pt idx="4">
                  <c:v>Nellis</c:v>
                </c:pt>
                <c:pt idx="5">
                  <c:v>Pahrump</c:v>
                </c:pt>
              </c:strCache>
            </c:strRef>
          </c:cat>
          <c:val>
            <c:numRef>
              <c:f>Data!$C$2:$C$7</c:f>
              <c:numCache>
                <c:formatCode>General</c:formatCode>
                <c:ptCount val="6"/>
                <c:pt idx="0">
                  <c:v>90.4</c:v>
                </c:pt>
                <c:pt idx="1">
                  <c:v>95.3</c:v>
                </c:pt>
                <c:pt idx="2">
                  <c:v>89.9</c:v>
                </c:pt>
                <c:pt idx="3">
                  <c:v>91.4</c:v>
                </c:pt>
                <c:pt idx="4">
                  <c:v>93.2</c:v>
                </c:pt>
                <c:pt idx="5">
                  <c:v>94.1</c:v>
                </c:pt>
              </c:numCache>
            </c:numRef>
          </c:val>
          <c:extLst>
            <c:ext xmlns:c16="http://schemas.microsoft.com/office/drawing/2014/chart" uri="{C3380CC4-5D6E-409C-BE32-E72D297353CC}">
              <c16:uniqueId val="{0000000F-B8A1-4E07-A120-6B57EE62086D}"/>
            </c:ext>
          </c:extLst>
        </c:ser>
        <c:dLbls>
          <c:showLegendKey val="0"/>
          <c:showVal val="0"/>
          <c:showCatName val="0"/>
          <c:showSerName val="0"/>
          <c:showPercent val="0"/>
          <c:showBubbleSize val="0"/>
        </c:dLbls>
        <c:gapWidth val="150"/>
        <c:axId val="14598384"/>
        <c:axId val="1"/>
      </c:barChart>
      <c:lineChart>
        <c:grouping val="standard"/>
        <c:varyColors val="0"/>
        <c:ser>
          <c:idx val="4"/>
          <c:order val="2"/>
          <c:tx>
            <c:strRef>
              <c:f>Data!$D$1</c:f>
              <c:strCache>
                <c:ptCount val="1"/>
                <c:pt idx="0">
                  <c:v>Targeted</c:v>
                </c:pt>
              </c:strCache>
            </c:strRef>
          </c:tx>
          <c:spPr>
            <a:ln w="28575">
              <a:solidFill>
                <a:srgbClr val="C00000"/>
              </a:solidFill>
            </a:ln>
          </c:spPr>
          <c:marker>
            <c:symbol val="none"/>
          </c:marker>
          <c:cat>
            <c:strRef>
              <c:f>Data!$A$2:$A$7</c:f>
              <c:strCache>
                <c:ptCount val="6"/>
                <c:pt idx="0">
                  <c:v>Cathedral Rock</c:v>
                </c:pt>
                <c:pt idx="1">
                  <c:v>Centra Point</c:v>
                </c:pt>
                <c:pt idx="2">
                  <c:v>Eastern</c:v>
                </c:pt>
                <c:pt idx="3">
                  <c:v>Horizon</c:v>
                </c:pt>
                <c:pt idx="4">
                  <c:v>Nellis</c:v>
                </c:pt>
                <c:pt idx="5">
                  <c:v>Pahrump</c:v>
                </c:pt>
              </c:strCache>
            </c:strRef>
          </c:cat>
          <c:val>
            <c:numRef>
              <c:f>Data!$D$2:$D$7</c:f>
              <c:numCache>
                <c:formatCode>General</c:formatCode>
                <c:ptCount val="6"/>
                <c:pt idx="0">
                  <c:v>94</c:v>
                </c:pt>
                <c:pt idx="1">
                  <c:v>94</c:v>
                </c:pt>
                <c:pt idx="2">
                  <c:v>94</c:v>
                </c:pt>
                <c:pt idx="3">
                  <c:v>94</c:v>
                </c:pt>
                <c:pt idx="4">
                  <c:v>94</c:v>
                </c:pt>
                <c:pt idx="5">
                  <c:v>94</c:v>
                </c:pt>
              </c:numCache>
            </c:numRef>
          </c:val>
          <c:smooth val="0"/>
          <c:extLst>
            <c:ext xmlns:c16="http://schemas.microsoft.com/office/drawing/2014/chart" uri="{C3380CC4-5D6E-409C-BE32-E72D297353CC}">
              <c16:uniqueId val="{00000010-B8A1-4E07-A120-6B57EE62086D}"/>
            </c:ext>
          </c:extLst>
        </c:ser>
        <c:dLbls>
          <c:showLegendKey val="0"/>
          <c:showVal val="0"/>
          <c:showCatName val="0"/>
          <c:showSerName val="0"/>
          <c:showPercent val="0"/>
          <c:showBubbleSize val="0"/>
        </c:dLbls>
        <c:marker val="1"/>
        <c:smooth val="0"/>
        <c:axId val="14598384"/>
        <c:axId val="1"/>
      </c:lineChart>
      <c:catAx>
        <c:axId val="14598384"/>
        <c:scaling>
          <c:orientation val="minMax"/>
        </c:scaling>
        <c:delete val="0"/>
        <c:axPos val="b"/>
        <c:numFmt formatCode="General" sourceLinked="0"/>
        <c:majorTickMark val="none"/>
        <c:minorTickMark val="none"/>
        <c:tickLblPos val="nextTo"/>
        <c:crossAx val="1"/>
        <c:crosses val="autoZero"/>
        <c:auto val="1"/>
        <c:lblAlgn val="ctr"/>
        <c:lblOffset val="100"/>
        <c:noMultiLvlLbl val="0"/>
      </c:catAx>
      <c:valAx>
        <c:axId val="1"/>
        <c:scaling>
          <c:orientation val="minMax"/>
        </c:scaling>
        <c:delete val="0"/>
        <c:axPos val="l"/>
        <c:majorGridlines/>
        <c:numFmt formatCode="General" sourceLinked="1"/>
        <c:majorTickMark val="out"/>
        <c:minorTickMark val="none"/>
        <c:tickLblPos val="nextTo"/>
        <c:crossAx val="14598384"/>
        <c:crosses val="autoZero"/>
        <c:crossBetween val="between"/>
      </c:valAx>
      <c:spPr>
        <a:solidFill>
          <a:schemeClr val="bg1"/>
        </a:solidFill>
      </c:spPr>
    </c:plotArea>
    <c:legend>
      <c:legendPos val="r"/>
      <c:overlay val="0"/>
    </c:legend>
    <c:plotVisOnly val="1"/>
    <c:dispBlanksAs val="gap"/>
    <c:showDLblsOverMax val="0"/>
  </c:chart>
  <c:spPr>
    <a:solidFill>
      <a:schemeClr val="bg1"/>
    </a:solidFill>
  </c:sp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26"/>
    </mc:Choice>
    <mc:Fallback>
      <c:style val="26"/>
    </mc:Fallback>
  </mc:AlternateContent>
  <c:chart>
    <c:title>
      <c:tx>
        <c:rich>
          <a:bodyPr/>
          <a:lstStyle/>
          <a:p>
            <a:pPr>
              <a:defRPr/>
            </a:pPr>
            <a:r>
              <a:rPr lang="en-US" sz="1800" b="1" i="0" baseline="0">
                <a:effectLst/>
              </a:rPr>
              <a:t>Overall Clinic Rating - December 2019</a:t>
            </a:r>
            <a:endParaRPr lang="en-US">
              <a:effectLst/>
            </a:endParaRPr>
          </a:p>
        </c:rich>
      </c:tx>
      <c:overlay val="0"/>
    </c:title>
    <c:autoTitleDeleted val="0"/>
    <c:plotArea>
      <c:layout/>
      <c:barChart>
        <c:barDir val="col"/>
        <c:grouping val="clustered"/>
        <c:varyColors val="0"/>
        <c:ser>
          <c:idx val="2"/>
          <c:order val="0"/>
          <c:tx>
            <c:strRef>
              <c:f>Data!$B$1</c:f>
              <c:strCache>
                <c:ptCount val="1"/>
                <c:pt idx="0">
                  <c:v>Nov-19</c:v>
                </c:pt>
              </c:strCache>
            </c:strRef>
          </c:tx>
          <c:invertIfNegative val="0"/>
          <c:dLbls>
            <c:dLbl>
              <c:idx val="0"/>
              <c:layout>
                <c:manualLayout>
                  <c:x val="-2.9405162504620606E-3"/>
                  <c:y val="-6.9360843721602977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5A44-48AA-836A-964BABBAC097}"/>
                </c:ext>
              </c:extLst>
            </c:dLbl>
            <c:dLbl>
              <c:idx val="1"/>
              <c:layout>
                <c:manualLayout>
                  <c:x val="0"/>
                  <c:y val="7.4264534095267191E-5"/>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5A44-48AA-836A-964BABBAC097}"/>
                </c:ext>
              </c:extLst>
            </c:dLbl>
            <c:dLbl>
              <c:idx val="2"/>
              <c:layout>
                <c:manualLayout>
                  <c:x val="0"/>
                  <c:y val="-4.5302959457620287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5A44-48AA-836A-964BABBAC097}"/>
                </c:ext>
              </c:extLst>
            </c:dLbl>
            <c:dLbl>
              <c:idx val="3"/>
              <c:layout>
                <c:manualLayout>
                  <c:x val="-2.9405162504620606E-3"/>
                  <c:y val="-1.48050970331478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5A44-48AA-836A-964BABBAC097}"/>
                </c:ext>
              </c:extLst>
            </c:dLbl>
            <c:dLbl>
              <c:idx val="4"/>
              <c:layout>
                <c:manualLayout>
                  <c:x val="-1.0776458696146968E-16"/>
                  <c:y val="2.1861995555948316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5A44-48AA-836A-964BABBAC097}"/>
                </c:ext>
              </c:extLst>
            </c:dLbl>
            <c:spPr>
              <a:noFill/>
              <a:ln w="25400">
                <a:noFill/>
              </a:ln>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Data!$A$8:$A$12</c:f>
              <c:strCache>
                <c:ptCount val="5"/>
                <c:pt idx="0">
                  <c:v>Palomino</c:v>
                </c:pt>
                <c:pt idx="1">
                  <c:v>Sandy Ridge</c:v>
                </c:pt>
                <c:pt idx="2">
                  <c:v>South Rainbow</c:v>
                </c:pt>
                <c:pt idx="3">
                  <c:v>St. Rose</c:v>
                </c:pt>
                <c:pt idx="4">
                  <c:v>Wynn</c:v>
                </c:pt>
              </c:strCache>
            </c:strRef>
          </c:cat>
          <c:val>
            <c:numRef>
              <c:f>Data!$B$8:$B$12</c:f>
              <c:numCache>
                <c:formatCode>General</c:formatCode>
                <c:ptCount val="5"/>
                <c:pt idx="0">
                  <c:v>92.8</c:v>
                </c:pt>
                <c:pt idx="1">
                  <c:v>93.2</c:v>
                </c:pt>
                <c:pt idx="2">
                  <c:v>94.4</c:v>
                </c:pt>
                <c:pt idx="3">
                  <c:v>94</c:v>
                </c:pt>
                <c:pt idx="4">
                  <c:v>96.9</c:v>
                </c:pt>
              </c:numCache>
            </c:numRef>
          </c:val>
          <c:extLst>
            <c:ext xmlns:c16="http://schemas.microsoft.com/office/drawing/2014/chart" uri="{C3380CC4-5D6E-409C-BE32-E72D297353CC}">
              <c16:uniqueId val="{00000005-5A44-48AA-836A-964BABBAC097}"/>
            </c:ext>
          </c:extLst>
        </c:ser>
        <c:ser>
          <c:idx val="3"/>
          <c:order val="1"/>
          <c:tx>
            <c:strRef>
              <c:f>Data!$C$1</c:f>
              <c:strCache>
                <c:ptCount val="1"/>
                <c:pt idx="0">
                  <c:v>Dec-19</c:v>
                </c:pt>
              </c:strCache>
            </c:strRef>
          </c:tx>
          <c:spPr>
            <a:ln w="28575">
              <a:noFill/>
            </a:ln>
          </c:spPr>
          <c:invertIfNegative val="0"/>
          <c:dLbls>
            <c:dLbl>
              <c:idx val="0"/>
              <c:layout>
                <c:manualLayout>
                  <c:x val="0"/>
                  <c:y val="4.5475074686854612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5A44-48AA-836A-964BABBAC097}"/>
                </c:ext>
              </c:extLst>
            </c:dLbl>
            <c:dLbl>
              <c:idx val="1"/>
              <c:layout>
                <c:manualLayout>
                  <c:x val="0"/>
                  <c:y val="3.2274792800355842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5A44-48AA-836A-964BABBAC097}"/>
                </c:ext>
              </c:extLst>
            </c:dLbl>
            <c:dLbl>
              <c:idx val="2"/>
              <c:layout>
                <c:manualLayout>
                  <c:x val="0"/>
                  <c:y val="1.438118359818324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5A44-48AA-836A-964BABBAC097}"/>
                </c:ext>
              </c:extLst>
            </c:dLbl>
            <c:dLbl>
              <c:idx val="3"/>
              <c:layout>
                <c:manualLayout>
                  <c:x val="1.4621248477987487E-3"/>
                  <c:y val="-4.7954771426660008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9-5A44-48AA-836A-964BABBAC097}"/>
                </c:ext>
              </c:extLst>
            </c:dLbl>
            <c:dLbl>
              <c:idx val="4"/>
              <c:layout>
                <c:manualLayout>
                  <c:x val="-1.0776458696146968E-16"/>
                  <c:y val="-2.9226287576797623E-3"/>
                </c:manualLayout>
              </c:layout>
              <c:spPr>
                <a:noFill/>
                <a:ln w="25400">
                  <a:noFill/>
                </a:ln>
              </c:spPr>
              <c:txPr>
                <a:bodyPr wrap="square" lIns="38100" tIns="19050" rIns="38100" bIns="19050" anchor="ctr">
                  <a:spAutoFit/>
                </a:bodyPr>
                <a:lstStyle/>
                <a:p>
                  <a:pPr>
                    <a:defRPr/>
                  </a:pPr>
                  <a:endParaRPr lang="en-US"/>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5A44-48AA-836A-964BABBAC097}"/>
                </c:ext>
              </c:extLst>
            </c:dLbl>
            <c:spPr>
              <a:noFill/>
              <a:ln w="25400">
                <a:noFill/>
              </a:ln>
            </c:spPr>
            <c:dLblPos val="ct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Data!$A$8:$A$12</c:f>
              <c:strCache>
                <c:ptCount val="5"/>
                <c:pt idx="0">
                  <c:v>Palomino</c:v>
                </c:pt>
                <c:pt idx="1">
                  <c:v>Sandy Ridge</c:v>
                </c:pt>
                <c:pt idx="2">
                  <c:v>South Rainbow</c:v>
                </c:pt>
                <c:pt idx="3">
                  <c:v>St. Rose</c:v>
                </c:pt>
                <c:pt idx="4">
                  <c:v>Wynn</c:v>
                </c:pt>
              </c:strCache>
            </c:strRef>
          </c:cat>
          <c:val>
            <c:numRef>
              <c:f>Data!$C$8:$C$12</c:f>
              <c:numCache>
                <c:formatCode>General</c:formatCode>
                <c:ptCount val="5"/>
                <c:pt idx="0">
                  <c:v>93.8</c:v>
                </c:pt>
                <c:pt idx="1">
                  <c:v>94.2</c:v>
                </c:pt>
                <c:pt idx="2">
                  <c:v>94.7</c:v>
                </c:pt>
                <c:pt idx="3">
                  <c:v>93.2</c:v>
                </c:pt>
                <c:pt idx="4">
                  <c:v>94.1</c:v>
                </c:pt>
              </c:numCache>
            </c:numRef>
          </c:val>
          <c:extLst>
            <c:ext xmlns:c16="http://schemas.microsoft.com/office/drawing/2014/chart" uri="{C3380CC4-5D6E-409C-BE32-E72D297353CC}">
              <c16:uniqueId val="{0000000B-5A44-48AA-836A-964BABBAC097}"/>
            </c:ext>
          </c:extLst>
        </c:ser>
        <c:dLbls>
          <c:showLegendKey val="0"/>
          <c:showVal val="0"/>
          <c:showCatName val="0"/>
          <c:showSerName val="0"/>
          <c:showPercent val="0"/>
          <c:showBubbleSize val="0"/>
        </c:dLbls>
        <c:gapWidth val="150"/>
        <c:axId val="14602384"/>
        <c:axId val="1"/>
      </c:barChart>
      <c:lineChart>
        <c:grouping val="standard"/>
        <c:varyColors val="0"/>
        <c:ser>
          <c:idx val="4"/>
          <c:order val="2"/>
          <c:tx>
            <c:strRef>
              <c:f>Data!$D$1</c:f>
              <c:strCache>
                <c:ptCount val="1"/>
                <c:pt idx="0">
                  <c:v>Targeted</c:v>
                </c:pt>
              </c:strCache>
            </c:strRef>
          </c:tx>
          <c:spPr>
            <a:ln w="28575">
              <a:solidFill>
                <a:srgbClr val="C00000"/>
              </a:solidFill>
            </a:ln>
          </c:spPr>
          <c:marker>
            <c:symbol val="none"/>
          </c:marker>
          <c:cat>
            <c:strRef>
              <c:f>Data!$A$8:$A$12</c:f>
              <c:strCache>
                <c:ptCount val="5"/>
                <c:pt idx="0">
                  <c:v>Palomino</c:v>
                </c:pt>
                <c:pt idx="1">
                  <c:v>Sandy Ridge</c:v>
                </c:pt>
                <c:pt idx="2">
                  <c:v>South Rainbow</c:v>
                </c:pt>
                <c:pt idx="3">
                  <c:v>St. Rose</c:v>
                </c:pt>
                <c:pt idx="4">
                  <c:v>Wynn</c:v>
                </c:pt>
              </c:strCache>
            </c:strRef>
          </c:cat>
          <c:val>
            <c:numRef>
              <c:f>Data!$D$8:$D$12</c:f>
              <c:numCache>
                <c:formatCode>General</c:formatCode>
                <c:ptCount val="5"/>
                <c:pt idx="0">
                  <c:v>94</c:v>
                </c:pt>
                <c:pt idx="1">
                  <c:v>94</c:v>
                </c:pt>
                <c:pt idx="2">
                  <c:v>94</c:v>
                </c:pt>
                <c:pt idx="3">
                  <c:v>94</c:v>
                </c:pt>
                <c:pt idx="4">
                  <c:v>94</c:v>
                </c:pt>
              </c:numCache>
            </c:numRef>
          </c:val>
          <c:smooth val="0"/>
          <c:extLst>
            <c:ext xmlns:c16="http://schemas.microsoft.com/office/drawing/2014/chart" uri="{C3380CC4-5D6E-409C-BE32-E72D297353CC}">
              <c16:uniqueId val="{0000000C-5A44-48AA-836A-964BABBAC097}"/>
            </c:ext>
          </c:extLst>
        </c:ser>
        <c:dLbls>
          <c:showLegendKey val="0"/>
          <c:showVal val="0"/>
          <c:showCatName val="0"/>
          <c:showSerName val="0"/>
          <c:showPercent val="0"/>
          <c:showBubbleSize val="0"/>
        </c:dLbls>
        <c:marker val="1"/>
        <c:smooth val="0"/>
        <c:axId val="14602384"/>
        <c:axId val="1"/>
      </c:lineChart>
      <c:catAx>
        <c:axId val="14602384"/>
        <c:scaling>
          <c:orientation val="minMax"/>
        </c:scaling>
        <c:delete val="0"/>
        <c:axPos val="b"/>
        <c:numFmt formatCode="General" sourceLinked="1"/>
        <c:majorTickMark val="none"/>
        <c:minorTickMark val="none"/>
        <c:tickLblPos val="nextTo"/>
        <c:crossAx val="1"/>
        <c:crosses val="autoZero"/>
        <c:auto val="1"/>
        <c:lblAlgn val="ctr"/>
        <c:lblOffset val="100"/>
        <c:noMultiLvlLbl val="0"/>
      </c:catAx>
      <c:valAx>
        <c:axId val="1"/>
        <c:scaling>
          <c:orientation val="minMax"/>
        </c:scaling>
        <c:delete val="0"/>
        <c:axPos val="l"/>
        <c:majorGridlines/>
        <c:numFmt formatCode="General" sourceLinked="1"/>
        <c:majorTickMark val="out"/>
        <c:minorTickMark val="none"/>
        <c:tickLblPos val="nextTo"/>
        <c:crossAx val="14602384"/>
        <c:crosses val="autoZero"/>
        <c:crossBetween val="between"/>
      </c:valAx>
    </c:plotArea>
    <c:legend>
      <c:legendPos val="r"/>
      <c:overlay val="0"/>
    </c:legend>
    <c:plotVisOnly val="1"/>
    <c:dispBlanksAs val="gap"/>
    <c:showDLblsOverMax val="0"/>
  </c:chart>
  <c:spPr>
    <a:solidFill>
      <a:schemeClr val="bg1"/>
    </a:solidFill>
  </c:sp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r>
              <a:rPr lang="en-US"/>
              <a:t>Growth</a:t>
            </a:r>
            <a:r>
              <a:rPr lang="en-US" baseline="0"/>
              <a:t> % 2019 vs. 2018</a:t>
            </a:r>
            <a:endParaRPr lang="en-US"/>
          </a:p>
        </c:rich>
      </c:tx>
      <c:overlay val="0"/>
      <c:spPr>
        <a:noFill/>
        <a:ln>
          <a:noFill/>
        </a:ln>
        <a:effectLst/>
      </c:spPr>
      <c:txPr>
        <a:bodyPr rot="0" spcFirstLastPara="1" vertOverflow="ellipsis" vert="horz" wrap="square" anchor="ctr" anchorCtr="1"/>
        <a:lstStyle/>
        <a:p>
          <a:pPr>
            <a:defRPr sz="1400"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spPr>
            <a:solidFill>
              <a:schemeClr val="accent1"/>
            </a:solidFill>
            <a:ln>
              <a:noFill/>
            </a:ln>
            <a:effectLst/>
          </c:spPr>
          <c:invertIfNegative val="0"/>
          <c:cat>
            <c:strLit>
              <c:ptCount val="12"/>
              <c:pt idx="0">
                <c:v>Jan</c:v>
              </c:pt>
              <c:pt idx="1">
                <c:v>Feb</c:v>
              </c:pt>
              <c:pt idx="2">
                <c:v>March</c:v>
              </c:pt>
              <c:pt idx="3">
                <c:v>April</c:v>
              </c:pt>
              <c:pt idx="4">
                <c:v>May</c:v>
              </c:pt>
              <c:pt idx="5">
                <c:v>June</c:v>
              </c:pt>
              <c:pt idx="6">
                <c:v>July</c:v>
              </c:pt>
              <c:pt idx="7">
                <c:v>Aug</c:v>
              </c:pt>
              <c:pt idx="8">
                <c:v>Sept</c:v>
              </c:pt>
              <c:pt idx="9">
                <c:v>Oct</c:v>
              </c:pt>
              <c:pt idx="10">
                <c:v>Nov</c:v>
              </c:pt>
              <c:pt idx="11">
                <c:v>Dec</c:v>
              </c:pt>
            </c:strLit>
          </c:cat>
          <c:val>
            <c:numRef>
              <c:f>totals!$B$162:$M$162</c:f>
              <c:numCache>
                <c:formatCode>0.0%</c:formatCode>
                <c:ptCount val="12"/>
                <c:pt idx="0">
                  <c:v>6.5971440718233465E-2</c:v>
                </c:pt>
                <c:pt idx="1">
                  <c:v>7.8488372093023395E-2</c:v>
                </c:pt>
                <c:pt idx="2">
                  <c:v>0.1704436991315299</c:v>
                </c:pt>
                <c:pt idx="3">
                  <c:v>0.13181184030664728</c:v>
                </c:pt>
                <c:pt idx="4">
                  <c:v>0.14508679321896256</c:v>
                </c:pt>
                <c:pt idx="5">
                  <c:v>0.14535550309978973</c:v>
                </c:pt>
                <c:pt idx="6">
                  <c:v>0.1313121848166825</c:v>
                </c:pt>
                <c:pt idx="7">
                  <c:v>0.10455839403393408</c:v>
                </c:pt>
                <c:pt idx="8">
                  <c:v>0.10182087542087537</c:v>
                </c:pt>
                <c:pt idx="9">
                  <c:v>9.2656582530492582E-2</c:v>
                </c:pt>
                <c:pt idx="10">
                  <c:v>6.7062421593788057E-2</c:v>
                </c:pt>
                <c:pt idx="11">
                  <c:v>-2.5043912521687473E-2</c:v>
                </c:pt>
              </c:numCache>
            </c:numRef>
          </c:val>
          <c:extLst>
            <c:ext xmlns:c16="http://schemas.microsoft.com/office/drawing/2014/chart" uri="{C3380CC4-5D6E-409C-BE32-E72D297353CC}">
              <c16:uniqueId val="{00000000-33BC-4D41-B790-6538BEF31B7C}"/>
            </c:ext>
          </c:extLst>
        </c:ser>
        <c:dLbls>
          <c:showLegendKey val="0"/>
          <c:showVal val="0"/>
          <c:showCatName val="0"/>
          <c:showSerName val="0"/>
          <c:showPercent val="0"/>
          <c:showBubbleSize val="0"/>
        </c:dLbls>
        <c:gapWidth val="219"/>
        <c:overlap val="-27"/>
        <c:axId val="398000479"/>
        <c:axId val="179054319"/>
      </c:barChart>
      <c:catAx>
        <c:axId val="39800047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79054319"/>
        <c:crosses val="autoZero"/>
        <c:auto val="1"/>
        <c:lblAlgn val="ctr"/>
        <c:lblOffset val="100"/>
        <c:noMultiLvlLbl val="0"/>
      </c:catAx>
      <c:valAx>
        <c:axId val="179054319"/>
        <c:scaling>
          <c:orientation val="minMax"/>
        </c:scaling>
        <c:delete val="0"/>
        <c:axPos val="l"/>
        <c:majorGridlines>
          <c:spPr>
            <a:ln w="9525" cap="flat" cmpd="sng" algn="ctr">
              <a:solidFill>
                <a:schemeClr val="tx1">
                  <a:lumMod val="15000"/>
                  <a:lumOff val="85000"/>
                </a:schemeClr>
              </a:solidFill>
              <a:round/>
            </a:ln>
            <a:effectLst/>
          </c:spPr>
        </c:majorGridlines>
        <c:numFmt formatCode="0.0%"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398000479"/>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A983DC3-7A48-4EAA-8234-5ED5D2E8F932}"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995DB13C-CD30-45E8-BED8-DDCA674F97B1}">
      <dgm:prSet/>
      <dgm:spPr/>
      <dgm:t>
        <a:bodyPr/>
        <a:lstStyle/>
        <a:p>
          <a:r>
            <a:rPr lang="en-US" dirty="0"/>
            <a:t>CSUITE – CEO, COO, CFO, Executive Team (Decision Makers)</a:t>
          </a:r>
        </a:p>
      </dgm:t>
    </dgm:pt>
    <dgm:pt modelId="{F00B564C-9E75-464D-8EDC-54AEAFB31A38}" type="parTrans" cxnId="{AE5D5AF4-A431-48DA-B357-79DCCF1A997E}">
      <dgm:prSet/>
      <dgm:spPr/>
      <dgm:t>
        <a:bodyPr/>
        <a:lstStyle/>
        <a:p>
          <a:endParaRPr lang="en-US"/>
        </a:p>
      </dgm:t>
    </dgm:pt>
    <dgm:pt modelId="{D27AE024-3D5A-4312-8023-37FBF4162C95}" type="sibTrans" cxnId="{AE5D5AF4-A431-48DA-B357-79DCCF1A997E}">
      <dgm:prSet/>
      <dgm:spPr/>
      <dgm:t>
        <a:bodyPr/>
        <a:lstStyle/>
        <a:p>
          <a:endParaRPr lang="en-US"/>
        </a:p>
      </dgm:t>
    </dgm:pt>
    <dgm:pt modelId="{40D5C8B7-68B0-44DC-AD28-860DCCAE01FA}">
      <dgm:prSet/>
      <dgm:spPr/>
      <dgm:t>
        <a:bodyPr/>
        <a:lstStyle/>
        <a:p>
          <a:r>
            <a:rPr lang="en-US"/>
            <a:t>Boots on the Ground – The front line patient facing team members</a:t>
          </a:r>
        </a:p>
      </dgm:t>
    </dgm:pt>
    <dgm:pt modelId="{15E71A7C-A413-49CE-AEB9-4318531F88B7}" type="parTrans" cxnId="{3E317FFA-2B81-4A30-B4F9-0E633038184F}">
      <dgm:prSet/>
      <dgm:spPr/>
      <dgm:t>
        <a:bodyPr/>
        <a:lstStyle/>
        <a:p>
          <a:endParaRPr lang="en-US"/>
        </a:p>
      </dgm:t>
    </dgm:pt>
    <dgm:pt modelId="{96408CF2-5235-47EC-8348-C5D5CC2E55CE}" type="sibTrans" cxnId="{3E317FFA-2B81-4A30-B4F9-0E633038184F}">
      <dgm:prSet/>
      <dgm:spPr/>
      <dgm:t>
        <a:bodyPr/>
        <a:lstStyle/>
        <a:p>
          <a:endParaRPr lang="en-US"/>
        </a:p>
      </dgm:t>
    </dgm:pt>
    <dgm:pt modelId="{A8E0BA9F-EBC0-453A-B6E2-19DD6FA12DED}" type="pres">
      <dgm:prSet presAssocID="{7A983DC3-7A48-4EAA-8234-5ED5D2E8F932}" presName="linear" presStyleCnt="0">
        <dgm:presLayoutVars>
          <dgm:animLvl val="lvl"/>
          <dgm:resizeHandles val="exact"/>
        </dgm:presLayoutVars>
      </dgm:prSet>
      <dgm:spPr/>
    </dgm:pt>
    <dgm:pt modelId="{646418D3-0DEA-4542-9DF2-3DB2EF438252}" type="pres">
      <dgm:prSet presAssocID="{995DB13C-CD30-45E8-BED8-DDCA674F97B1}" presName="parentText" presStyleLbl="node1" presStyleIdx="0" presStyleCnt="2">
        <dgm:presLayoutVars>
          <dgm:chMax val="0"/>
          <dgm:bulletEnabled val="1"/>
        </dgm:presLayoutVars>
      </dgm:prSet>
      <dgm:spPr/>
    </dgm:pt>
    <dgm:pt modelId="{DA45E870-5A27-41B7-B5A7-AA86FC93419D}" type="pres">
      <dgm:prSet presAssocID="{D27AE024-3D5A-4312-8023-37FBF4162C95}" presName="spacer" presStyleCnt="0"/>
      <dgm:spPr/>
    </dgm:pt>
    <dgm:pt modelId="{AF491E73-B4E0-48F7-B7A3-CB659A5504DD}" type="pres">
      <dgm:prSet presAssocID="{40D5C8B7-68B0-44DC-AD28-860DCCAE01FA}" presName="parentText" presStyleLbl="node1" presStyleIdx="1" presStyleCnt="2">
        <dgm:presLayoutVars>
          <dgm:chMax val="0"/>
          <dgm:bulletEnabled val="1"/>
        </dgm:presLayoutVars>
      </dgm:prSet>
      <dgm:spPr/>
    </dgm:pt>
  </dgm:ptLst>
  <dgm:cxnLst>
    <dgm:cxn modelId="{7AD1012D-20BC-4DEB-B164-24EFFEEBAD21}" type="presOf" srcId="{995DB13C-CD30-45E8-BED8-DDCA674F97B1}" destId="{646418D3-0DEA-4542-9DF2-3DB2EF438252}" srcOrd="0" destOrd="0" presId="urn:microsoft.com/office/officeart/2005/8/layout/vList2"/>
    <dgm:cxn modelId="{E84844AC-8FFD-4788-AE5F-8BE90B1B0EB8}" type="presOf" srcId="{7A983DC3-7A48-4EAA-8234-5ED5D2E8F932}" destId="{A8E0BA9F-EBC0-453A-B6E2-19DD6FA12DED}" srcOrd="0" destOrd="0" presId="urn:microsoft.com/office/officeart/2005/8/layout/vList2"/>
    <dgm:cxn modelId="{78FFDBBE-471F-446A-9EE5-C46D0EB49B70}" type="presOf" srcId="{40D5C8B7-68B0-44DC-AD28-860DCCAE01FA}" destId="{AF491E73-B4E0-48F7-B7A3-CB659A5504DD}" srcOrd="0" destOrd="0" presId="urn:microsoft.com/office/officeart/2005/8/layout/vList2"/>
    <dgm:cxn modelId="{AE5D5AF4-A431-48DA-B357-79DCCF1A997E}" srcId="{7A983DC3-7A48-4EAA-8234-5ED5D2E8F932}" destId="{995DB13C-CD30-45E8-BED8-DDCA674F97B1}" srcOrd="0" destOrd="0" parTransId="{F00B564C-9E75-464D-8EDC-54AEAFB31A38}" sibTransId="{D27AE024-3D5A-4312-8023-37FBF4162C95}"/>
    <dgm:cxn modelId="{3E317FFA-2B81-4A30-B4F9-0E633038184F}" srcId="{7A983DC3-7A48-4EAA-8234-5ED5D2E8F932}" destId="{40D5C8B7-68B0-44DC-AD28-860DCCAE01FA}" srcOrd="1" destOrd="0" parTransId="{15E71A7C-A413-49CE-AEB9-4318531F88B7}" sibTransId="{96408CF2-5235-47EC-8348-C5D5CC2E55CE}"/>
    <dgm:cxn modelId="{EE4740E0-8027-40D8-A34C-C4AAC9D62B23}" type="presParOf" srcId="{A8E0BA9F-EBC0-453A-B6E2-19DD6FA12DED}" destId="{646418D3-0DEA-4542-9DF2-3DB2EF438252}" srcOrd="0" destOrd="0" presId="urn:microsoft.com/office/officeart/2005/8/layout/vList2"/>
    <dgm:cxn modelId="{18154366-EFC4-433E-9CD5-9FE3F96AEB97}" type="presParOf" srcId="{A8E0BA9F-EBC0-453A-B6E2-19DD6FA12DED}" destId="{DA45E870-5A27-41B7-B5A7-AA86FC93419D}" srcOrd="1" destOrd="0" presId="urn:microsoft.com/office/officeart/2005/8/layout/vList2"/>
    <dgm:cxn modelId="{AE5E9B49-6A00-4F75-82B9-63367E5DC343}" type="presParOf" srcId="{A8E0BA9F-EBC0-453A-B6E2-19DD6FA12DED}" destId="{AF491E73-B4E0-48F7-B7A3-CB659A5504DD}" srcOrd="2"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A80BE3EB-6BDA-4E27-A4C6-45BB1914FCC9}" type="doc">
      <dgm:prSet loTypeId="urn:microsoft.com/office/officeart/2005/8/layout/vList2" loCatId="list" qsTypeId="urn:microsoft.com/office/officeart/2005/8/quickstyle/simple1" qsCatId="simple" csTypeId="urn:microsoft.com/office/officeart/2005/8/colors/colorful5" csCatId="colorful" phldr="1"/>
      <dgm:spPr/>
      <dgm:t>
        <a:bodyPr/>
        <a:lstStyle/>
        <a:p>
          <a:endParaRPr lang="en-US"/>
        </a:p>
      </dgm:t>
    </dgm:pt>
    <dgm:pt modelId="{FB8389FF-3CC4-49A1-A3CF-43AD662F73E6}">
      <dgm:prSet/>
      <dgm:spPr/>
      <dgm:t>
        <a:bodyPr/>
        <a:lstStyle/>
        <a:p>
          <a:r>
            <a:rPr lang="en-US" dirty="0"/>
            <a:t>Column 1 – Strategic 3-5 Year Plan</a:t>
          </a:r>
        </a:p>
      </dgm:t>
    </dgm:pt>
    <dgm:pt modelId="{CDEC00FD-D3C7-4100-9836-551926EF40F9}" type="parTrans" cxnId="{025AB332-BE7C-4181-9B91-CF6A1318B9B5}">
      <dgm:prSet/>
      <dgm:spPr/>
      <dgm:t>
        <a:bodyPr/>
        <a:lstStyle/>
        <a:p>
          <a:endParaRPr lang="en-US"/>
        </a:p>
      </dgm:t>
    </dgm:pt>
    <dgm:pt modelId="{17A68AB6-645D-42B2-8B68-0881AE403DB7}" type="sibTrans" cxnId="{025AB332-BE7C-4181-9B91-CF6A1318B9B5}">
      <dgm:prSet/>
      <dgm:spPr/>
      <dgm:t>
        <a:bodyPr/>
        <a:lstStyle/>
        <a:p>
          <a:endParaRPr lang="en-US"/>
        </a:p>
      </dgm:t>
    </dgm:pt>
    <dgm:pt modelId="{954D47DA-E7EE-4036-B836-590AD820F153}">
      <dgm:prSet/>
      <dgm:spPr/>
      <dgm:t>
        <a:bodyPr/>
        <a:lstStyle/>
        <a:p>
          <a:r>
            <a:rPr lang="en-US"/>
            <a:t>Column 2 – CSuite Deliverables</a:t>
          </a:r>
        </a:p>
      </dgm:t>
    </dgm:pt>
    <dgm:pt modelId="{85304513-7AA2-4E8F-89DD-DC4BCDD0A8CB}" type="parTrans" cxnId="{E2381A01-8B0C-49E1-A4C6-685ECC51126C}">
      <dgm:prSet/>
      <dgm:spPr/>
      <dgm:t>
        <a:bodyPr/>
        <a:lstStyle/>
        <a:p>
          <a:endParaRPr lang="en-US"/>
        </a:p>
      </dgm:t>
    </dgm:pt>
    <dgm:pt modelId="{45E8EC3A-22D5-4421-8BF2-7ABD6EA02C5F}" type="sibTrans" cxnId="{E2381A01-8B0C-49E1-A4C6-685ECC51126C}">
      <dgm:prSet/>
      <dgm:spPr/>
      <dgm:t>
        <a:bodyPr/>
        <a:lstStyle/>
        <a:p>
          <a:endParaRPr lang="en-US"/>
        </a:p>
      </dgm:t>
    </dgm:pt>
    <dgm:pt modelId="{006298E0-457C-4769-B933-C20E67CFAC84}">
      <dgm:prSet/>
      <dgm:spPr/>
      <dgm:t>
        <a:bodyPr/>
        <a:lstStyle/>
        <a:p>
          <a:r>
            <a:rPr lang="en-US"/>
            <a:t>Column 3 – Facility Aligned Goals</a:t>
          </a:r>
        </a:p>
      </dgm:t>
    </dgm:pt>
    <dgm:pt modelId="{28A547B8-BC46-43C4-98EA-B56592FB4045}" type="parTrans" cxnId="{FB26F1FF-F75C-4F8D-9852-E67318D4F92B}">
      <dgm:prSet/>
      <dgm:spPr/>
      <dgm:t>
        <a:bodyPr/>
        <a:lstStyle/>
        <a:p>
          <a:endParaRPr lang="en-US"/>
        </a:p>
      </dgm:t>
    </dgm:pt>
    <dgm:pt modelId="{A88F1EFB-E773-4724-8FBC-73528B02659C}" type="sibTrans" cxnId="{FB26F1FF-F75C-4F8D-9852-E67318D4F92B}">
      <dgm:prSet/>
      <dgm:spPr/>
      <dgm:t>
        <a:bodyPr/>
        <a:lstStyle/>
        <a:p>
          <a:endParaRPr lang="en-US"/>
        </a:p>
      </dgm:t>
    </dgm:pt>
    <dgm:pt modelId="{8AB2B0BC-4656-4D2D-95B3-D314B14FF397}">
      <dgm:prSet/>
      <dgm:spPr/>
      <dgm:t>
        <a:bodyPr/>
        <a:lstStyle/>
        <a:p>
          <a:r>
            <a:rPr lang="en-US"/>
            <a:t>Column 4 – Facility Aligned Goal Deliverables</a:t>
          </a:r>
        </a:p>
      </dgm:t>
    </dgm:pt>
    <dgm:pt modelId="{9676B505-68BC-4F2B-B2C9-C9439BE2CCAD}" type="parTrans" cxnId="{059F2D29-9A8C-483B-B77F-FF5AD82099FC}">
      <dgm:prSet/>
      <dgm:spPr/>
      <dgm:t>
        <a:bodyPr/>
        <a:lstStyle/>
        <a:p>
          <a:endParaRPr lang="en-US"/>
        </a:p>
      </dgm:t>
    </dgm:pt>
    <dgm:pt modelId="{E7D8033E-C20C-43E4-822C-FD8443237BBA}" type="sibTrans" cxnId="{059F2D29-9A8C-483B-B77F-FF5AD82099FC}">
      <dgm:prSet/>
      <dgm:spPr/>
      <dgm:t>
        <a:bodyPr/>
        <a:lstStyle/>
        <a:p>
          <a:endParaRPr lang="en-US"/>
        </a:p>
      </dgm:t>
    </dgm:pt>
    <dgm:pt modelId="{E51B2DF7-D444-47F0-9F8A-7F5018A23295}" type="pres">
      <dgm:prSet presAssocID="{A80BE3EB-6BDA-4E27-A4C6-45BB1914FCC9}" presName="linear" presStyleCnt="0">
        <dgm:presLayoutVars>
          <dgm:animLvl val="lvl"/>
          <dgm:resizeHandles val="exact"/>
        </dgm:presLayoutVars>
      </dgm:prSet>
      <dgm:spPr/>
    </dgm:pt>
    <dgm:pt modelId="{880E3A53-0996-4DAE-9492-8BE4D0F33CE2}" type="pres">
      <dgm:prSet presAssocID="{FB8389FF-3CC4-49A1-A3CF-43AD662F73E6}" presName="parentText" presStyleLbl="node1" presStyleIdx="0" presStyleCnt="4">
        <dgm:presLayoutVars>
          <dgm:chMax val="0"/>
          <dgm:bulletEnabled val="1"/>
        </dgm:presLayoutVars>
      </dgm:prSet>
      <dgm:spPr/>
    </dgm:pt>
    <dgm:pt modelId="{F256E599-1B94-4416-84D9-DC0581BF1254}" type="pres">
      <dgm:prSet presAssocID="{17A68AB6-645D-42B2-8B68-0881AE403DB7}" presName="spacer" presStyleCnt="0"/>
      <dgm:spPr/>
    </dgm:pt>
    <dgm:pt modelId="{C0F224EE-A3B9-4A42-94B8-55BCAF98E6E5}" type="pres">
      <dgm:prSet presAssocID="{954D47DA-E7EE-4036-B836-590AD820F153}" presName="parentText" presStyleLbl="node1" presStyleIdx="1" presStyleCnt="4">
        <dgm:presLayoutVars>
          <dgm:chMax val="0"/>
          <dgm:bulletEnabled val="1"/>
        </dgm:presLayoutVars>
      </dgm:prSet>
      <dgm:spPr/>
    </dgm:pt>
    <dgm:pt modelId="{981AC995-02F3-445F-9A7A-6C19803DC351}" type="pres">
      <dgm:prSet presAssocID="{45E8EC3A-22D5-4421-8BF2-7ABD6EA02C5F}" presName="spacer" presStyleCnt="0"/>
      <dgm:spPr/>
    </dgm:pt>
    <dgm:pt modelId="{C2DB997E-9112-42B2-BA8F-4CC1F4C30277}" type="pres">
      <dgm:prSet presAssocID="{006298E0-457C-4769-B933-C20E67CFAC84}" presName="parentText" presStyleLbl="node1" presStyleIdx="2" presStyleCnt="4">
        <dgm:presLayoutVars>
          <dgm:chMax val="0"/>
          <dgm:bulletEnabled val="1"/>
        </dgm:presLayoutVars>
      </dgm:prSet>
      <dgm:spPr/>
    </dgm:pt>
    <dgm:pt modelId="{ABAAA9BD-E695-410A-A3FA-8EA698DB8F7C}" type="pres">
      <dgm:prSet presAssocID="{A88F1EFB-E773-4724-8FBC-73528B02659C}" presName="spacer" presStyleCnt="0"/>
      <dgm:spPr/>
    </dgm:pt>
    <dgm:pt modelId="{438421AD-BF84-48D4-972E-07A175EB053C}" type="pres">
      <dgm:prSet presAssocID="{8AB2B0BC-4656-4D2D-95B3-D314B14FF397}" presName="parentText" presStyleLbl="node1" presStyleIdx="3" presStyleCnt="4">
        <dgm:presLayoutVars>
          <dgm:chMax val="0"/>
          <dgm:bulletEnabled val="1"/>
        </dgm:presLayoutVars>
      </dgm:prSet>
      <dgm:spPr/>
    </dgm:pt>
  </dgm:ptLst>
  <dgm:cxnLst>
    <dgm:cxn modelId="{E2381A01-8B0C-49E1-A4C6-685ECC51126C}" srcId="{A80BE3EB-6BDA-4E27-A4C6-45BB1914FCC9}" destId="{954D47DA-E7EE-4036-B836-590AD820F153}" srcOrd="1" destOrd="0" parTransId="{85304513-7AA2-4E8F-89DD-DC4BCDD0A8CB}" sibTransId="{45E8EC3A-22D5-4421-8BF2-7ABD6EA02C5F}"/>
    <dgm:cxn modelId="{31E30A0E-D669-4962-B45E-0896DC120CDE}" type="presOf" srcId="{8AB2B0BC-4656-4D2D-95B3-D314B14FF397}" destId="{438421AD-BF84-48D4-972E-07A175EB053C}" srcOrd="0" destOrd="0" presId="urn:microsoft.com/office/officeart/2005/8/layout/vList2"/>
    <dgm:cxn modelId="{059F2D29-9A8C-483B-B77F-FF5AD82099FC}" srcId="{A80BE3EB-6BDA-4E27-A4C6-45BB1914FCC9}" destId="{8AB2B0BC-4656-4D2D-95B3-D314B14FF397}" srcOrd="3" destOrd="0" parTransId="{9676B505-68BC-4F2B-B2C9-C9439BE2CCAD}" sibTransId="{E7D8033E-C20C-43E4-822C-FD8443237BBA}"/>
    <dgm:cxn modelId="{025AB332-BE7C-4181-9B91-CF6A1318B9B5}" srcId="{A80BE3EB-6BDA-4E27-A4C6-45BB1914FCC9}" destId="{FB8389FF-3CC4-49A1-A3CF-43AD662F73E6}" srcOrd="0" destOrd="0" parTransId="{CDEC00FD-D3C7-4100-9836-551926EF40F9}" sibTransId="{17A68AB6-645D-42B2-8B68-0881AE403DB7}"/>
    <dgm:cxn modelId="{960A0AA1-8F0F-429F-94F8-2ED8A70C4BE6}" type="presOf" srcId="{FB8389FF-3CC4-49A1-A3CF-43AD662F73E6}" destId="{880E3A53-0996-4DAE-9492-8BE4D0F33CE2}" srcOrd="0" destOrd="0" presId="urn:microsoft.com/office/officeart/2005/8/layout/vList2"/>
    <dgm:cxn modelId="{1CB505B5-8616-46AC-A8C1-04B4CAC49EF8}" type="presOf" srcId="{006298E0-457C-4769-B933-C20E67CFAC84}" destId="{C2DB997E-9112-42B2-BA8F-4CC1F4C30277}" srcOrd="0" destOrd="0" presId="urn:microsoft.com/office/officeart/2005/8/layout/vList2"/>
    <dgm:cxn modelId="{45A48DBE-E16C-4F5E-A7ED-A22B1BE9FA7B}" type="presOf" srcId="{954D47DA-E7EE-4036-B836-590AD820F153}" destId="{C0F224EE-A3B9-4A42-94B8-55BCAF98E6E5}" srcOrd="0" destOrd="0" presId="urn:microsoft.com/office/officeart/2005/8/layout/vList2"/>
    <dgm:cxn modelId="{D0681ACF-6E76-40F4-857F-06072A002393}" type="presOf" srcId="{A80BE3EB-6BDA-4E27-A4C6-45BB1914FCC9}" destId="{E51B2DF7-D444-47F0-9F8A-7F5018A23295}" srcOrd="0" destOrd="0" presId="urn:microsoft.com/office/officeart/2005/8/layout/vList2"/>
    <dgm:cxn modelId="{FB26F1FF-F75C-4F8D-9852-E67318D4F92B}" srcId="{A80BE3EB-6BDA-4E27-A4C6-45BB1914FCC9}" destId="{006298E0-457C-4769-B933-C20E67CFAC84}" srcOrd="2" destOrd="0" parTransId="{28A547B8-BC46-43C4-98EA-B56592FB4045}" sibTransId="{A88F1EFB-E773-4724-8FBC-73528B02659C}"/>
    <dgm:cxn modelId="{7DA77D39-A8EE-452C-9AC9-357378B1DA3F}" type="presParOf" srcId="{E51B2DF7-D444-47F0-9F8A-7F5018A23295}" destId="{880E3A53-0996-4DAE-9492-8BE4D0F33CE2}" srcOrd="0" destOrd="0" presId="urn:microsoft.com/office/officeart/2005/8/layout/vList2"/>
    <dgm:cxn modelId="{B033C609-A2A7-4E98-BCFC-BFD2C3E2ABF2}" type="presParOf" srcId="{E51B2DF7-D444-47F0-9F8A-7F5018A23295}" destId="{F256E599-1B94-4416-84D9-DC0581BF1254}" srcOrd="1" destOrd="0" presId="urn:microsoft.com/office/officeart/2005/8/layout/vList2"/>
    <dgm:cxn modelId="{A6BFC347-71F9-4A38-BA08-B7694F72FBE6}" type="presParOf" srcId="{E51B2DF7-D444-47F0-9F8A-7F5018A23295}" destId="{C0F224EE-A3B9-4A42-94B8-55BCAF98E6E5}" srcOrd="2" destOrd="0" presId="urn:microsoft.com/office/officeart/2005/8/layout/vList2"/>
    <dgm:cxn modelId="{3DC4944E-24D9-477B-9768-DDD32AA7380C}" type="presParOf" srcId="{E51B2DF7-D444-47F0-9F8A-7F5018A23295}" destId="{981AC995-02F3-445F-9A7A-6C19803DC351}" srcOrd="3" destOrd="0" presId="urn:microsoft.com/office/officeart/2005/8/layout/vList2"/>
    <dgm:cxn modelId="{13A1E96B-70A6-41DD-A51A-542E0AC4D248}" type="presParOf" srcId="{E51B2DF7-D444-47F0-9F8A-7F5018A23295}" destId="{C2DB997E-9112-42B2-BA8F-4CC1F4C30277}" srcOrd="4" destOrd="0" presId="urn:microsoft.com/office/officeart/2005/8/layout/vList2"/>
    <dgm:cxn modelId="{640C43E2-BE60-4657-9B3F-E2885E4DAAB3}" type="presParOf" srcId="{E51B2DF7-D444-47F0-9F8A-7F5018A23295}" destId="{ABAAA9BD-E695-410A-A3FA-8EA698DB8F7C}" srcOrd="5" destOrd="0" presId="urn:microsoft.com/office/officeart/2005/8/layout/vList2"/>
    <dgm:cxn modelId="{C9973F09-1FC4-4C2E-BB9F-A93690B9D7DA}" type="presParOf" srcId="{E51B2DF7-D444-47F0-9F8A-7F5018A23295}" destId="{438421AD-BF84-48D4-972E-07A175EB053C}"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DA15BB43-251D-4AB8-A684-2CCCCCCC064B}" type="doc">
      <dgm:prSet loTypeId="urn:microsoft.com/office/officeart/2005/8/layout/vList2" loCatId="list" qsTypeId="urn:microsoft.com/office/officeart/2005/8/quickstyle/simple1" qsCatId="simple" csTypeId="urn:microsoft.com/office/officeart/2005/8/colors/colorful5" csCatId="colorful"/>
      <dgm:spPr/>
      <dgm:t>
        <a:bodyPr/>
        <a:lstStyle/>
        <a:p>
          <a:endParaRPr lang="en-US"/>
        </a:p>
      </dgm:t>
    </dgm:pt>
    <dgm:pt modelId="{20824AA7-BCEA-48C9-99E6-6F839EA348C7}">
      <dgm:prSet/>
      <dgm:spPr/>
      <dgm:t>
        <a:bodyPr/>
        <a:lstStyle/>
        <a:p>
          <a:r>
            <a:rPr lang="en-US"/>
            <a:t>Row 1 – Sustainable Growth (Volume)</a:t>
          </a:r>
        </a:p>
      </dgm:t>
    </dgm:pt>
    <dgm:pt modelId="{8EABC8ED-9B9D-4FD5-B091-0D134EC3A429}" type="parTrans" cxnId="{D673AE7D-4BCC-4EA2-ABB1-461774EEEF37}">
      <dgm:prSet/>
      <dgm:spPr/>
      <dgm:t>
        <a:bodyPr/>
        <a:lstStyle/>
        <a:p>
          <a:endParaRPr lang="en-US"/>
        </a:p>
      </dgm:t>
    </dgm:pt>
    <dgm:pt modelId="{C2594E58-9A58-4720-9919-04F4CF2DD4E5}" type="sibTrans" cxnId="{D673AE7D-4BCC-4EA2-ABB1-461774EEEF37}">
      <dgm:prSet/>
      <dgm:spPr/>
      <dgm:t>
        <a:bodyPr/>
        <a:lstStyle/>
        <a:p>
          <a:endParaRPr lang="en-US"/>
        </a:p>
      </dgm:t>
    </dgm:pt>
    <dgm:pt modelId="{BF3CF12D-D20B-4B29-ABC1-22E5B6C0706A}">
      <dgm:prSet/>
      <dgm:spPr/>
      <dgm:t>
        <a:bodyPr/>
        <a:lstStyle/>
        <a:p>
          <a:r>
            <a:rPr lang="en-US"/>
            <a:t>Row 2 – Strong People Systems (Patient Satisfaction)</a:t>
          </a:r>
        </a:p>
      </dgm:t>
    </dgm:pt>
    <dgm:pt modelId="{22C5CBAF-D013-4161-81CE-8BEB4B0ABDF4}" type="parTrans" cxnId="{B6386C83-2B62-4665-BDFC-8C125B9E2158}">
      <dgm:prSet/>
      <dgm:spPr/>
      <dgm:t>
        <a:bodyPr/>
        <a:lstStyle/>
        <a:p>
          <a:endParaRPr lang="en-US"/>
        </a:p>
      </dgm:t>
    </dgm:pt>
    <dgm:pt modelId="{69A1AE22-162D-4DA5-B854-6C82D16CE9CF}" type="sibTrans" cxnId="{B6386C83-2B62-4665-BDFC-8C125B9E2158}">
      <dgm:prSet/>
      <dgm:spPr/>
      <dgm:t>
        <a:bodyPr/>
        <a:lstStyle/>
        <a:p>
          <a:endParaRPr lang="en-US"/>
        </a:p>
      </dgm:t>
    </dgm:pt>
    <dgm:pt modelId="{4779F385-3819-466F-827E-46E2E2904DAF}">
      <dgm:prSet/>
      <dgm:spPr/>
      <dgm:t>
        <a:bodyPr/>
        <a:lstStyle/>
        <a:p>
          <a:r>
            <a:rPr lang="en-US" dirty="0"/>
            <a:t>Row 3 – Scalable Technology/Quality (Quality Metrics)</a:t>
          </a:r>
        </a:p>
      </dgm:t>
    </dgm:pt>
    <dgm:pt modelId="{854862A4-E594-41FF-932F-0166E1DD9AA0}" type="parTrans" cxnId="{4D9B813C-0721-4728-9099-6B204ACFCD86}">
      <dgm:prSet/>
      <dgm:spPr/>
      <dgm:t>
        <a:bodyPr/>
        <a:lstStyle/>
        <a:p>
          <a:endParaRPr lang="en-US"/>
        </a:p>
      </dgm:t>
    </dgm:pt>
    <dgm:pt modelId="{F68BFCC6-AC04-4FBF-96DE-C483E1CEA8FD}" type="sibTrans" cxnId="{4D9B813C-0721-4728-9099-6B204ACFCD86}">
      <dgm:prSet/>
      <dgm:spPr/>
      <dgm:t>
        <a:bodyPr/>
        <a:lstStyle/>
        <a:p>
          <a:endParaRPr lang="en-US"/>
        </a:p>
      </dgm:t>
    </dgm:pt>
    <dgm:pt modelId="{35AF4726-084E-4988-ADD4-614A20F392A3}">
      <dgm:prSet/>
      <dgm:spPr/>
      <dgm:t>
        <a:bodyPr/>
        <a:lstStyle/>
        <a:p>
          <a:r>
            <a:rPr lang="en-US"/>
            <a:t>Row 4 – Operational Excellence (Scorecard)</a:t>
          </a:r>
        </a:p>
      </dgm:t>
    </dgm:pt>
    <dgm:pt modelId="{D37748B4-A018-4021-9C83-D596EAA50CF7}" type="parTrans" cxnId="{FF8C2D3E-8A7B-4C34-8971-72DD02E11CC2}">
      <dgm:prSet/>
      <dgm:spPr/>
      <dgm:t>
        <a:bodyPr/>
        <a:lstStyle/>
        <a:p>
          <a:endParaRPr lang="en-US"/>
        </a:p>
      </dgm:t>
    </dgm:pt>
    <dgm:pt modelId="{83CD254B-4DB6-4CC7-A59B-01B39B7624D8}" type="sibTrans" cxnId="{FF8C2D3E-8A7B-4C34-8971-72DD02E11CC2}">
      <dgm:prSet/>
      <dgm:spPr/>
      <dgm:t>
        <a:bodyPr/>
        <a:lstStyle/>
        <a:p>
          <a:endParaRPr lang="en-US"/>
        </a:p>
      </dgm:t>
    </dgm:pt>
    <dgm:pt modelId="{37107622-D25E-4775-B960-1B9A5C0AE11A}" type="pres">
      <dgm:prSet presAssocID="{DA15BB43-251D-4AB8-A684-2CCCCCCC064B}" presName="linear" presStyleCnt="0">
        <dgm:presLayoutVars>
          <dgm:animLvl val="lvl"/>
          <dgm:resizeHandles val="exact"/>
        </dgm:presLayoutVars>
      </dgm:prSet>
      <dgm:spPr/>
    </dgm:pt>
    <dgm:pt modelId="{5598E943-5B2E-41CC-9BA9-41D2D3E12E75}" type="pres">
      <dgm:prSet presAssocID="{20824AA7-BCEA-48C9-99E6-6F839EA348C7}" presName="parentText" presStyleLbl="node1" presStyleIdx="0" presStyleCnt="4">
        <dgm:presLayoutVars>
          <dgm:chMax val="0"/>
          <dgm:bulletEnabled val="1"/>
        </dgm:presLayoutVars>
      </dgm:prSet>
      <dgm:spPr/>
    </dgm:pt>
    <dgm:pt modelId="{4CC6D91F-3561-40B5-ACB8-E58E1EFABC22}" type="pres">
      <dgm:prSet presAssocID="{C2594E58-9A58-4720-9919-04F4CF2DD4E5}" presName="spacer" presStyleCnt="0"/>
      <dgm:spPr/>
    </dgm:pt>
    <dgm:pt modelId="{93767ED1-19A4-4921-9C11-08999EAF59C4}" type="pres">
      <dgm:prSet presAssocID="{BF3CF12D-D20B-4B29-ABC1-22E5B6C0706A}" presName="parentText" presStyleLbl="node1" presStyleIdx="1" presStyleCnt="4">
        <dgm:presLayoutVars>
          <dgm:chMax val="0"/>
          <dgm:bulletEnabled val="1"/>
        </dgm:presLayoutVars>
      </dgm:prSet>
      <dgm:spPr/>
    </dgm:pt>
    <dgm:pt modelId="{2EF02F9B-84A0-4BDB-99BE-508BD450EA12}" type="pres">
      <dgm:prSet presAssocID="{69A1AE22-162D-4DA5-B854-6C82D16CE9CF}" presName="spacer" presStyleCnt="0"/>
      <dgm:spPr/>
    </dgm:pt>
    <dgm:pt modelId="{DDE18FA3-F1CC-4EEC-A301-246237723D02}" type="pres">
      <dgm:prSet presAssocID="{4779F385-3819-466F-827E-46E2E2904DAF}" presName="parentText" presStyleLbl="node1" presStyleIdx="2" presStyleCnt="4">
        <dgm:presLayoutVars>
          <dgm:chMax val="0"/>
          <dgm:bulletEnabled val="1"/>
        </dgm:presLayoutVars>
      </dgm:prSet>
      <dgm:spPr/>
    </dgm:pt>
    <dgm:pt modelId="{2F499DD7-2A8A-40E9-B2F6-46E1E0A79E8A}" type="pres">
      <dgm:prSet presAssocID="{F68BFCC6-AC04-4FBF-96DE-C483E1CEA8FD}" presName="spacer" presStyleCnt="0"/>
      <dgm:spPr/>
    </dgm:pt>
    <dgm:pt modelId="{572EDFD0-CE90-461B-B177-AB77C5478845}" type="pres">
      <dgm:prSet presAssocID="{35AF4726-084E-4988-ADD4-614A20F392A3}" presName="parentText" presStyleLbl="node1" presStyleIdx="3" presStyleCnt="4">
        <dgm:presLayoutVars>
          <dgm:chMax val="0"/>
          <dgm:bulletEnabled val="1"/>
        </dgm:presLayoutVars>
      </dgm:prSet>
      <dgm:spPr/>
    </dgm:pt>
  </dgm:ptLst>
  <dgm:cxnLst>
    <dgm:cxn modelId="{B4856D0B-688A-4254-98F4-36794C60ECB4}" type="presOf" srcId="{35AF4726-084E-4988-ADD4-614A20F392A3}" destId="{572EDFD0-CE90-461B-B177-AB77C5478845}" srcOrd="0" destOrd="0" presId="urn:microsoft.com/office/officeart/2005/8/layout/vList2"/>
    <dgm:cxn modelId="{4D9B813C-0721-4728-9099-6B204ACFCD86}" srcId="{DA15BB43-251D-4AB8-A684-2CCCCCCC064B}" destId="{4779F385-3819-466F-827E-46E2E2904DAF}" srcOrd="2" destOrd="0" parTransId="{854862A4-E594-41FF-932F-0166E1DD9AA0}" sibTransId="{F68BFCC6-AC04-4FBF-96DE-C483E1CEA8FD}"/>
    <dgm:cxn modelId="{FF8C2D3E-8A7B-4C34-8971-72DD02E11CC2}" srcId="{DA15BB43-251D-4AB8-A684-2CCCCCCC064B}" destId="{35AF4726-084E-4988-ADD4-614A20F392A3}" srcOrd="3" destOrd="0" parTransId="{D37748B4-A018-4021-9C83-D596EAA50CF7}" sibTransId="{83CD254B-4DB6-4CC7-A59B-01B39B7624D8}"/>
    <dgm:cxn modelId="{4CBDAD4B-356B-4A50-A282-10B71CCB8FE2}" type="presOf" srcId="{4779F385-3819-466F-827E-46E2E2904DAF}" destId="{DDE18FA3-F1CC-4EEC-A301-246237723D02}" srcOrd="0" destOrd="0" presId="urn:microsoft.com/office/officeart/2005/8/layout/vList2"/>
    <dgm:cxn modelId="{D673AE7D-4BCC-4EA2-ABB1-461774EEEF37}" srcId="{DA15BB43-251D-4AB8-A684-2CCCCCCC064B}" destId="{20824AA7-BCEA-48C9-99E6-6F839EA348C7}" srcOrd="0" destOrd="0" parTransId="{8EABC8ED-9B9D-4FD5-B091-0D134EC3A429}" sibTransId="{C2594E58-9A58-4720-9919-04F4CF2DD4E5}"/>
    <dgm:cxn modelId="{B6386C83-2B62-4665-BDFC-8C125B9E2158}" srcId="{DA15BB43-251D-4AB8-A684-2CCCCCCC064B}" destId="{BF3CF12D-D20B-4B29-ABC1-22E5B6C0706A}" srcOrd="1" destOrd="0" parTransId="{22C5CBAF-D013-4161-81CE-8BEB4B0ABDF4}" sibTransId="{69A1AE22-162D-4DA5-B854-6C82D16CE9CF}"/>
    <dgm:cxn modelId="{088D17AC-9179-4E78-907A-BCDC8BE710C7}" type="presOf" srcId="{BF3CF12D-D20B-4B29-ABC1-22E5B6C0706A}" destId="{93767ED1-19A4-4921-9C11-08999EAF59C4}" srcOrd="0" destOrd="0" presId="urn:microsoft.com/office/officeart/2005/8/layout/vList2"/>
    <dgm:cxn modelId="{D826AAC9-9E1F-4EC5-A539-6B0EA3B3448F}" type="presOf" srcId="{DA15BB43-251D-4AB8-A684-2CCCCCCC064B}" destId="{37107622-D25E-4775-B960-1B9A5C0AE11A}" srcOrd="0" destOrd="0" presId="urn:microsoft.com/office/officeart/2005/8/layout/vList2"/>
    <dgm:cxn modelId="{997A26DA-40F3-4FB6-A7EF-664B72EBB40B}" type="presOf" srcId="{20824AA7-BCEA-48C9-99E6-6F839EA348C7}" destId="{5598E943-5B2E-41CC-9BA9-41D2D3E12E75}" srcOrd="0" destOrd="0" presId="urn:microsoft.com/office/officeart/2005/8/layout/vList2"/>
    <dgm:cxn modelId="{E5289841-A410-473F-A7B5-9753B11B4AAD}" type="presParOf" srcId="{37107622-D25E-4775-B960-1B9A5C0AE11A}" destId="{5598E943-5B2E-41CC-9BA9-41D2D3E12E75}" srcOrd="0" destOrd="0" presId="urn:microsoft.com/office/officeart/2005/8/layout/vList2"/>
    <dgm:cxn modelId="{6F9635BA-060A-4095-8018-117BE3DF8C84}" type="presParOf" srcId="{37107622-D25E-4775-B960-1B9A5C0AE11A}" destId="{4CC6D91F-3561-40B5-ACB8-E58E1EFABC22}" srcOrd="1" destOrd="0" presId="urn:microsoft.com/office/officeart/2005/8/layout/vList2"/>
    <dgm:cxn modelId="{9A22686D-B7DC-4552-9C7C-56463780E308}" type="presParOf" srcId="{37107622-D25E-4775-B960-1B9A5C0AE11A}" destId="{93767ED1-19A4-4921-9C11-08999EAF59C4}" srcOrd="2" destOrd="0" presId="urn:microsoft.com/office/officeart/2005/8/layout/vList2"/>
    <dgm:cxn modelId="{09A4DB98-F343-4029-9B92-C93C6C838B8B}" type="presParOf" srcId="{37107622-D25E-4775-B960-1B9A5C0AE11A}" destId="{2EF02F9B-84A0-4BDB-99BE-508BD450EA12}" srcOrd="3" destOrd="0" presId="urn:microsoft.com/office/officeart/2005/8/layout/vList2"/>
    <dgm:cxn modelId="{F75DD864-6C80-4C56-86F8-D4FB1B48D71C}" type="presParOf" srcId="{37107622-D25E-4775-B960-1B9A5C0AE11A}" destId="{DDE18FA3-F1CC-4EEC-A301-246237723D02}" srcOrd="4" destOrd="0" presId="urn:microsoft.com/office/officeart/2005/8/layout/vList2"/>
    <dgm:cxn modelId="{8810BC87-A084-45B7-8D45-D46BDACAD91E}" type="presParOf" srcId="{37107622-D25E-4775-B960-1B9A5C0AE11A}" destId="{2F499DD7-2A8A-40E9-B2F6-46E1E0A79E8A}" srcOrd="5" destOrd="0" presId="urn:microsoft.com/office/officeart/2005/8/layout/vList2"/>
    <dgm:cxn modelId="{3AB794CB-F33F-402E-8578-BBEB1765F4B6}" type="presParOf" srcId="{37107622-D25E-4775-B960-1B9A5C0AE11A}" destId="{572EDFD0-CE90-461B-B177-AB77C5478845}" srcOrd="6" destOrd="0" presId="urn:microsoft.com/office/officeart/2005/8/layout/vList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46418D3-0DEA-4542-9DF2-3DB2EF438252}">
      <dsp:nvSpPr>
        <dsp:cNvPr id="0" name=""/>
        <dsp:cNvSpPr/>
      </dsp:nvSpPr>
      <dsp:spPr>
        <a:xfrm>
          <a:off x="0" y="378613"/>
          <a:ext cx="4308929" cy="2510820"/>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dirty="0"/>
            <a:t>CSUITE – CEO, COO, CFO, Executive Team (Decision Makers)</a:t>
          </a:r>
        </a:p>
      </dsp:txBody>
      <dsp:txXfrm>
        <a:off x="122568" y="501181"/>
        <a:ext cx="4063793" cy="2265684"/>
      </dsp:txXfrm>
    </dsp:sp>
    <dsp:sp modelId="{AF491E73-B4E0-48F7-B7A3-CB659A5504DD}">
      <dsp:nvSpPr>
        <dsp:cNvPr id="0" name=""/>
        <dsp:cNvSpPr/>
      </dsp:nvSpPr>
      <dsp:spPr>
        <a:xfrm>
          <a:off x="0" y="2995993"/>
          <a:ext cx="4308929" cy="2510820"/>
        </a:xfrm>
        <a:prstGeom prst="roundRect">
          <a:avLst/>
        </a:prstGeom>
        <a:solidFill>
          <a:schemeClr val="accent5">
            <a:hueOff val="-1684631"/>
            <a:satOff val="-7944"/>
            <a:lumOff val="196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40970" tIns="140970" rIns="140970" bIns="140970" numCol="1" spcCol="1270" anchor="ctr" anchorCtr="0">
          <a:noAutofit/>
        </a:bodyPr>
        <a:lstStyle/>
        <a:p>
          <a:pPr marL="0" lvl="0" indent="0" algn="l" defTabSz="1644650">
            <a:lnSpc>
              <a:spcPct val="90000"/>
            </a:lnSpc>
            <a:spcBef>
              <a:spcPct val="0"/>
            </a:spcBef>
            <a:spcAft>
              <a:spcPct val="35000"/>
            </a:spcAft>
            <a:buNone/>
          </a:pPr>
          <a:r>
            <a:rPr lang="en-US" sz="3700" kern="1200"/>
            <a:t>Boots on the Ground – The front line patient facing team members</a:t>
          </a:r>
        </a:p>
      </dsp:txBody>
      <dsp:txXfrm>
        <a:off x="122568" y="3118561"/>
        <a:ext cx="4063793" cy="226568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0E3A53-0996-4DAE-9492-8BE4D0F33CE2}">
      <dsp:nvSpPr>
        <dsp:cNvPr id="0" name=""/>
        <dsp:cNvSpPr/>
      </dsp:nvSpPr>
      <dsp:spPr>
        <a:xfrm>
          <a:off x="0" y="7273"/>
          <a:ext cx="6513603" cy="1389960"/>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dirty="0"/>
            <a:t>Column 1 – Strategic 3-5 Year Plan</a:t>
          </a:r>
        </a:p>
      </dsp:txBody>
      <dsp:txXfrm>
        <a:off x="67852" y="75125"/>
        <a:ext cx="6377899" cy="1254256"/>
      </dsp:txXfrm>
    </dsp:sp>
    <dsp:sp modelId="{C0F224EE-A3B9-4A42-94B8-55BCAF98E6E5}">
      <dsp:nvSpPr>
        <dsp:cNvPr id="0" name=""/>
        <dsp:cNvSpPr/>
      </dsp:nvSpPr>
      <dsp:spPr>
        <a:xfrm>
          <a:off x="0" y="1500913"/>
          <a:ext cx="6513603" cy="1389960"/>
        </a:xfrm>
        <a:prstGeom prst="roundRect">
          <a:avLst/>
        </a:prstGeom>
        <a:solidFill>
          <a:schemeClr val="accent5">
            <a:hueOff val="-561544"/>
            <a:satOff val="-2648"/>
            <a:lumOff val="6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a:t>Column 2 – CSuite Deliverables</a:t>
          </a:r>
        </a:p>
      </dsp:txBody>
      <dsp:txXfrm>
        <a:off x="67852" y="1568765"/>
        <a:ext cx="6377899" cy="1254256"/>
      </dsp:txXfrm>
    </dsp:sp>
    <dsp:sp modelId="{C2DB997E-9112-42B2-BA8F-4CC1F4C30277}">
      <dsp:nvSpPr>
        <dsp:cNvPr id="0" name=""/>
        <dsp:cNvSpPr/>
      </dsp:nvSpPr>
      <dsp:spPr>
        <a:xfrm>
          <a:off x="0" y="2994553"/>
          <a:ext cx="6513603" cy="1389960"/>
        </a:xfrm>
        <a:prstGeom prst="roundRect">
          <a:avLst/>
        </a:prstGeom>
        <a:solidFill>
          <a:schemeClr val="accent5">
            <a:hueOff val="-1123087"/>
            <a:satOff val="-5296"/>
            <a:lumOff val="130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a:t>Column 3 – Facility Aligned Goals</a:t>
          </a:r>
        </a:p>
      </dsp:txBody>
      <dsp:txXfrm>
        <a:off x="67852" y="3062405"/>
        <a:ext cx="6377899" cy="1254256"/>
      </dsp:txXfrm>
    </dsp:sp>
    <dsp:sp modelId="{438421AD-BF84-48D4-972E-07A175EB053C}">
      <dsp:nvSpPr>
        <dsp:cNvPr id="0" name=""/>
        <dsp:cNvSpPr/>
      </dsp:nvSpPr>
      <dsp:spPr>
        <a:xfrm>
          <a:off x="0" y="4488193"/>
          <a:ext cx="6513603" cy="1389960"/>
        </a:xfrm>
        <a:prstGeom prst="roundRect">
          <a:avLst/>
        </a:prstGeom>
        <a:solidFill>
          <a:schemeClr val="accent5">
            <a:hueOff val="-1684631"/>
            <a:satOff val="-7944"/>
            <a:lumOff val="196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37160" tIns="137160" rIns="137160" bIns="137160" numCol="1" spcCol="1270" anchor="ctr" anchorCtr="0">
          <a:noAutofit/>
        </a:bodyPr>
        <a:lstStyle/>
        <a:p>
          <a:pPr marL="0" lvl="0" indent="0" algn="l" defTabSz="1600200">
            <a:lnSpc>
              <a:spcPct val="90000"/>
            </a:lnSpc>
            <a:spcBef>
              <a:spcPct val="0"/>
            </a:spcBef>
            <a:spcAft>
              <a:spcPct val="35000"/>
            </a:spcAft>
            <a:buNone/>
          </a:pPr>
          <a:r>
            <a:rPr lang="en-US" sz="3600" kern="1200"/>
            <a:t>Column 4 – Facility Aligned Goal Deliverables</a:t>
          </a:r>
        </a:p>
      </dsp:txBody>
      <dsp:txXfrm>
        <a:off x="67852" y="4556045"/>
        <a:ext cx="6377899" cy="125425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98E943-5B2E-41CC-9BA9-41D2D3E12E75}">
      <dsp:nvSpPr>
        <dsp:cNvPr id="0" name=""/>
        <dsp:cNvSpPr/>
      </dsp:nvSpPr>
      <dsp:spPr>
        <a:xfrm>
          <a:off x="0" y="333432"/>
          <a:ext cx="6513603" cy="1235520"/>
        </a:xfrm>
        <a:prstGeom prst="roundRect">
          <a:avLst/>
        </a:prstGeom>
        <a:solidFill>
          <a:schemeClr val="accent5">
            <a:hueOff val="0"/>
            <a:satOff val="0"/>
            <a:lumOff val="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Row 1 – Sustainable Growth (Volume)</a:t>
          </a:r>
        </a:p>
      </dsp:txBody>
      <dsp:txXfrm>
        <a:off x="60313" y="393745"/>
        <a:ext cx="6392977" cy="1114894"/>
      </dsp:txXfrm>
    </dsp:sp>
    <dsp:sp modelId="{93767ED1-19A4-4921-9C11-08999EAF59C4}">
      <dsp:nvSpPr>
        <dsp:cNvPr id="0" name=""/>
        <dsp:cNvSpPr/>
      </dsp:nvSpPr>
      <dsp:spPr>
        <a:xfrm>
          <a:off x="0" y="1661113"/>
          <a:ext cx="6513603" cy="1235520"/>
        </a:xfrm>
        <a:prstGeom prst="roundRect">
          <a:avLst/>
        </a:prstGeom>
        <a:solidFill>
          <a:schemeClr val="accent5">
            <a:hueOff val="-561544"/>
            <a:satOff val="-2648"/>
            <a:lumOff val="653"/>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Row 2 – Strong People Systems (Patient Satisfaction)</a:t>
          </a:r>
        </a:p>
      </dsp:txBody>
      <dsp:txXfrm>
        <a:off x="60313" y="1721426"/>
        <a:ext cx="6392977" cy="1114894"/>
      </dsp:txXfrm>
    </dsp:sp>
    <dsp:sp modelId="{DDE18FA3-F1CC-4EEC-A301-246237723D02}">
      <dsp:nvSpPr>
        <dsp:cNvPr id="0" name=""/>
        <dsp:cNvSpPr/>
      </dsp:nvSpPr>
      <dsp:spPr>
        <a:xfrm>
          <a:off x="0" y="2988793"/>
          <a:ext cx="6513603" cy="1235520"/>
        </a:xfrm>
        <a:prstGeom prst="roundRect">
          <a:avLst/>
        </a:prstGeom>
        <a:solidFill>
          <a:schemeClr val="accent5">
            <a:hueOff val="-1123087"/>
            <a:satOff val="-5296"/>
            <a:lumOff val="1307"/>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dirty="0"/>
            <a:t>Row 3 – Scalable Technology/Quality (Quality Metrics)</a:t>
          </a:r>
        </a:p>
      </dsp:txBody>
      <dsp:txXfrm>
        <a:off x="60313" y="3049106"/>
        <a:ext cx="6392977" cy="1114894"/>
      </dsp:txXfrm>
    </dsp:sp>
    <dsp:sp modelId="{572EDFD0-CE90-461B-B177-AB77C5478845}">
      <dsp:nvSpPr>
        <dsp:cNvPr id="0" name=""/>
        <dsp:cNvSpPr/>
      </dsp:nvSpPr>
      <dsp:spPr>
        <a:xfrm>
          <a:off x="0" y="4316473"/>
          <a:ext cx="6513603" cy="1235520"/>
        </a:xfrm>
        <a:prstGeom prst="roundRect">
          <a:avLst/>
        </a:prstGeom>
        <a:solidFill>
          <a:schemeClr val="accent5">
            <a:hueOff val="-1684631"/>
            <a:satOff val="-7944"/>
            <a:lumOff val="1960"/>
            <a:alphaOff val="0"/>
          </a:schemeClr>
        </a:solidFill>
        <a:ln w="15875"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21920" tIns="121920" rIns="121920" bIns="121920" numCol="1" spcCol="1270" anchor="ctr" anchorCtr="0">
          <a:noAutofit/>
        </a:bodyPr>
        <a:lstStyle/>
        <a:p>
          <a:pPr marL="0" lvl="0" indent="0" algn="l" defTabSz="1422400">
            <a:lnSpc>
              <a:spcPct val="90000"/>
            </a:lnSpc>
            <a:spcBef>
              <a:spcPct val="0"/>
            </a:spcBef>
            <a:spcAft>
              <a:spcPct val="35000"/>
            </a:spcAft>
            <a:buNone/>
          </a:pPr>
          <a:r>
            <a:rPr lang="en-US" sz="3200" kern="1200"/>
            <a:t>Row 4 – Operational Excellence (Scorecard)</a:t>
          </a:r>
        </a:p>
      </dsp:txBody>
      <dsp:txXfrm>
        <a:off x="60313" y="4376786"/>
        <a:ext cx="6392977" cy="1114894"/>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0.09231</cdr:x>
      <cdr:y>0.35552</cdr:y>
    </cdr:from>
    <cdr:to>
      <cdr:x>0.89121</cdr:x>
      <cdr:y>0.35703</cdr:y>
    </cdr:to>
    <cdr:cxnSp macro="">
      <cdr:nvCxnSpPr>
        <cdr:cNvPr id="3" name="Straight Connector 2">
          <a:extLst xmlns:a="http://schemas.openxmlformats.org/drawingml/2006/main">
            <a:ext uri="{FF2B5EF4-FFF2-40B4-BE49-F238E27FC236}">
              <a16:creationId xmlns:a16="http://schemas.microsoft.com/office/drawing/2014/main" id="{3AC8911A-3A93-4F6B-84DE-A9B84AFE10AA}"/>
            </a:ext>
          </a:extLst>
        </cdr:cNvPr>
        <cdr:cNvCxnSpPr/>
      </cdr:nvCxnSpPr>
      <cdr:spPr>
        <a:xfrm xmlns:a="http://schemas.openxmlformats.org/drawingml/2006/main">
          <a:off x="800100" y="2238375"/>
          <a:ext cx="6924675" cy="9525"/>
        </a:xfrm>
        <a:prstGeom xmlns:a="http://schemas.openxmlformats.org/drawingml/2006/main" prst="line">
          <a:avLst/>
        </a:prstGeom>
        <a:ln xmlns:a="http://schemas.openxmlformats.org/drawingml/2006/main" w="19050"/>
      </cdr:spPr>
      <cdr:style>
        <a:lnRef xmlns:a="http://schemas.openxmlformats.org/drawingml/2006/main" idx="1">
          <a:schemeClr val="accent2"/>
        </a:lnRef>
        <a:fillRef xmlns:a="http://schemas.openxmlformats.org/drawingml/2006/main" idx="0">
          <a:schemeClr val="accent2"/>
        </a:fillRef>
        <a:effectRef xmlns:a="http://schemas.openxmlformats.org/drawingml/2006/main" idx="0">
          <a:schemeClr val="accent2"/>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C789EF1-B447-4EC1-B3AC-97D1557D4F10}" type="datetimeFigureOut">
              <a:rPr lang="en-US" smtClean="0"/>
              <a:t>10/26/2021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942A0A-4B5D-4203-8C57-67B58FCC9CF2}" type="slidenum">
              <a:rPr lang="en-US" smtClean="0"/>
              <a:t>‹#›</a:t>
            </a:fld>
            <a:endParaRPr lang="en-US"/>
          </a:p>
        </p:txBody>
      </p:sp>
    </p:spTree>
    <p:extLst>
      <p:ext uri="{BB962C8B-B14F-4D97-AF65-F5344CB8AC3E}">
        <p14:creationId xmlns:p14="http://schemas.microsoft.com/office/powerpoint/2010/main" val="38204893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D942A0A-4B5D-4203-8C57-67B58FCC9CF2}" type="slidenum">
              <a:rPr lang="en-US" smtClean="0"/>
              <a:t>3</a:t>
            </a:fld>
            <a:endParaRPr lang="en-US"/>
          </a:p>
        </p:txBody>
      </p:sp>
    </p:spTree>
    <p:extLst>
      <p:ext uri="{BB962C8B-B14F-4D97-AF65-F5344CB8AC3E}">
        <p14:creationId xmlns:p14="http://schemas.microsoft.com/office/powerpoint/2010/main" val="42823861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2417779" y="802298"/>
            <a:ext cx="8637073" cy="2541431"/>
          </a:xfrm>
        </p:spPr>
        <p:txBody>
          <a:bodyPr bIns="0" anchor="b">
            <a:normAutofit/>
          </a:bodyPr>
          <a:lstStyle>
            <a:lvl1pPr algn="l">
              <a:defRPr sz="6600"/>
            </a:lvl1pPr>
          </a:lstStyle>
          <a:p>
            <a:r>
              <a:rPr lang="en-US"/>
              <a:t>Click to edit Master title style</a:t>
            </a:r>
            <a:endParaRPr lang="en-US" dirty="0"/>
          </a:p>
        </p:txBody>
      </p:sp>
      <p:sp>
        <p:nvSpPr>
          <p:cNvPr id="3" name="Subtitle 2"/>
          <p:cNvSpPr>
            <a:spLocks noGrp="1"/>
          </p:cNvSpPr>
          <p:nvPr>
            <p:ph type="subTitle" idx="1"/>
          </p:nvPr>
        </p:nvSpPr>
        <p:spPr>
          <a:xfrm>
            <a:off x="2417780" y="3531204"/>
            <a:ext cx="8637072" cy="977621"/>
          </a:xfrm>
        </p:spPr>
        <p:txBody>
          <a:bodyPr tIns="91440" bIns="91440">
            <a:normAutofit/>
          </a:bodyPr>
          <a:lstStyle>
            <a:lvl1pPr marL="0" indent="0" algn="l">
              <a:buNone/>
              <a:defRPr sz="1800" b="0" cap="all" baseline="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F2B8E11-844F-4397-AB04-37085BEF663E}" type="datetimeFigureOut">
              <a:rPr lang="en-US" smtClean="0"/>
              <a:t>10/26/2021</a:t>
            </a:fld>
            <a:endParaRPr lang="en-US"/>
          </a:p>
        </p:txBody>
      </p:sp>
      <p:sp>
        <p:nvSpPr>
          <p:cNvPr id="5" name="Footer Placeholder 4"/>
          <p:cNvSpPr>
            <a:spLocks noGrp="1"/>
          </p:cNvSpPr>
          <p:nvPr>
            <p:ph type="ftr" sz="quarter" idx="11"/>
          </p:nvPr>
        </p:nvSpPr>
        <p:spPr>
          <a:xfrm>
            <a:off x="2416500" y="329307"/>
            <a:ext cx="4973915" cy="309201"/>
          </a:xfrm>
        </p:spPr>
        <p:txBody>
          <a:bodyPr/>
          <a:lstStyle/>
          <a:p>
            <a:endParaRPr lang="en-US"/>
          </a:p>
        </p:txBody>
      </p:sp>
      <p:sp>
        <p:nvSpPr>
          <p:cNvPr id="6" name="Slide Number Placeholder 5"/>
          <p:cNvSpPr>
            <a:spLocks noGrp="1"/>
          </p:cNvSpPr>
          <p:nvPr>
            <p:ph type="sldNum" sz="quarter" idx="12"/>
          </p:nvPr>
        </p:nvSpPr>
        <p:spPr>
          <a:xfrm>
            <a:off x="1437664" y="798973"/>
            <a:ext cx="811019" cy="503578"/>
          </a:xfrm>
        </p:spPr>
        <p:txBody>
          <a:bodyPr/>
          <a:lstStyle/>
          <a:p>
            <a:fld id="{75644CCF-0520-4D3E-BE98-B7418B47B44D}" type="slidenum">
              <a:rPr lang="en-US" smtClean="0"/>
              <a:t>‹#›</a:t>
            </a:fld>
            <a:endParaRPr lang="en-US"/>
          </a:p>
        </p:txBody>
      </p:sp>
      <p:cxnSp>
        <p:nvCxnSpPr>
          <p:cNvPr id="15" name="Straight Connector 14"/>
          <p:cNvCxnSpPr/>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79522527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2B8E11-844F-4397-AB04-37085BEF663E}"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44CCF-0520-4D3E-BE98-B7418B47B44D}" type="slidenum">
              <a:rPr lang="en-US" smtClean="0"/>
              <a:t>‹#›</a:t>
            </a:fld>
            <a:endParaRPr lang="en-US"/>
          </a:p>
        </p:txBody>
      </p:sp>
      <p:cxnSp>
        <p:nvCxnSpPr>
          <p:cNvPr id="33" name="Straight Connector 32"/>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4649601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454239" y="1756130"/>
            <a:ext cx="8643154" cy="1887950"/>
          </a:xfrm>
        </p:spPr>
        <p:txBody>
          <a:bodyPr anchor="b">
            <a:normAutofit/>
          </a:bodyPr>
          <a:lstStyle>
            <a:lvl1pPr algn="l">
              <a:defRPr sz="3600"/>
            </a:lvl1pPr>
          </a:lstStyle>
          <a:p>
            <a:r>
              <a:rPr lang="en-US"/>
              <a:t>Click to edit Master title style</a:t>
            </a:r>
            <a:endParaRPr lang="en-US" dirty="0"/>
          </a:p>
        </p:txBody>
      </p:sp>
      <p:sp>
        <p:nvSpPr>
          <p:cNvPr id="3" name="Text Placeholder 2"/>
          <p:cNvSpPr>
            <a:spLocks noGrp="1"/>
          </p:cNvSpPr>
          <p:nvPr>
            <p:ph type="body" idx="1"/>
          </p:nvPr>
        </p:nvSpPr>
        <p:spPr>
          <a:xfrm>
            <a:off x="1454239" y="3806195"/>
            <a:ext cx="8630446" cy="1012929"/>
          </a:xfrm>
        </p:spPr>
        <p:txBody>
          <a:bodyPr tIns="91440">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F2B8E11-844F-4397-AB04-37085BEF663E}"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44CCF-0520-4D3E-BE98-B7418B47B44D}" type="slidenum">
              <a:rPr lang="en-US" smtClean="0"/>
              <a:t>‹#›</a:t>
            </a:fld>
            <a:endParaRPr lang="en-US"/>
          </a:p>
        </p:txBody>
      </p:sp>
      <p:cxnSp>
        <p:nvCxnSpPr>
          <p:cNvPr id="15" name="Straight Connector 14"/>
          <p:cNvCxnSpPr/>
          <p:nvPr/>
        </p:nvCxnSpPr>
        <p:spPr>
          <a:xfrm>
            <a:off x="1454239" y="3804985"/>
            <a:ext cx="8630446"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40984345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449217" y="804889"/>
            <a:ext cx="9605635" cy="10593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1447331" y="2010878"/>
            <a:ext cx="4645152" cy="344859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413771" y="2017343"/>
            <a:ext cx="4645152" cy="344152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F2B8E11-844F-4397-AB04-37085BEF663E}" type="datetimeFigureOut">
              <a:rPr lang="en-US" smtClean="0"/>
              <a:t>10/26/2021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644CCF-0520-4D3E-BE98-B7418B47B44D}" type="slidenum">
              <a:rPr lang="en-US" smtClean="0"/>
              <a:t>‹#›</a:t>
            </a:fld>
            <a:endParaRPr lang="en-US"/>
          </a:p>
        </p:txBody>
      </p:sp>
      <p:cxnSp>
        <p:nvCxnSpPr>
          <p:cNvPr id="35" name="Straight Connector 3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16082571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447191" y="804163"/>
            <a:ext cx="9607661" cy="1056319"/>
          </a:xfrm>
        </p:spPr>
        <p:txBody>
          <a:bodyPr/>
          <a:lstStyle/>
          <a:p>
            <a:r>
              <a:rPr lang="en-US"/>
              <a:t>Click to edit Master title style</a:t>
            </a:r>
            <a:endParaRPr lang="en-US" dirty="0"/>
          </a:p>
        </p:txBody>
      </p:sp>
      <p:sp>
        <p:nvSpPr>
          <p:cNvPr id="3" name="Text Placeholder 2"/>
          <p:cNvSpPr>
            <a:spLocks noGrp="1"/>
          </p:cNvSpPr>
          <p:nvPr>
            <p:ph type="body" idx="1"/>
          </p:nvPr>
        </p:nvSpPr>
        <p:spPr>
          <a:xfrm>
            <a:off x="1447191" y="2019549"/>
            <a:ext cx="4645152" cy="801943"/>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447191" y="2824269"/>
            <a:ext cx="4645152" cy="2644457"/>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412362" y="2023003"/>
            <a:ext cx="4645152" cy="802237"/>
          </a:xfrm>
        </p:spPr>
        <p:txBody>
          <a:bodyPr anchor="b">
            <a:normAutofit/>
          </a:bodyPr>
          <a:lstStyle>
            <a:lvl1pPr marL="0" indent="0">
              <a:lnSpc>
                <a:spcPct val="100000"/>
              </a:lnSpc>
              <a:buNone/>
              <a:defRPr sz="2200" b="0" cap="all" baseline="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412362" y="2821491"/>
            <a:ext cx="4645152" cy="263737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F2B8E11-844F-4397-AB04-37085BEF663E}" type="datetimeFigureOut">
              <a:rPr lang="en-US" smtClean="0"/>
              <a:t>10/26/2021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5644CCF-0520-4D3E-BE98-B7418B47B44D}" type="slidenum">
              <a:rPr lang="en-US" smtClean="0"/>
              <a:t>‹#›</a:t>
            </a:fld>
            <a:endParaRPr lang="en-US"/>
          </a:p>
        </p:txBody>
      </p:sp>
      <p:cxnSp>
        <p:nvCxnSpPr>
          <p:cNvPr id="29" name="Straight Connector 28"/>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292686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F2B8E11-844F-4397-AB04-37085BEF663E}" type="datetimeFigureOut">
              <a:rPr lang="en-US" smtClean="0"/>
              <a:t>10/26/2021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5644CCF-0520-4D3E-BE98-B7418B47B44D}" type="slidenum">
              <a:rPr lang="en-US" smtClean="0"/>
              <a:t>‹#›</a:t>
            </a:fld>
            <a:endParaRPr lang="en-US"/>
          </a:p>
        </p:txBody>
      </p:sp>
      <p:cxnSp>
        <p:nvCxnSpPr>
          <p:cNvPr id="25" name="Straight Connector 24"/>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926406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F2B8E11-844F-4397-AB04-37085BEF663E}" type="datetimeFigureOut">
              <a:rPr lang="en-US" smtClean="0"/>
              <a:t>10/26/2021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5644CCF-0520-4D3E-BE98-B7418B47B44D}" type="slidenum">
              <a:rPr lang="en-US" smtClean="0"/>
              <a:t>‹#›</a:t>
            </a:fld>
            <a:endParaRPr lang="en-US"/>
          </a:p>
        </p:txBody>
      </p:sp>
    </p:spTree>
    <p:extLst>
      <p:ext uri="{BB962C8B-B14F-4D97-AF65-F5344CB8AC3E}">
        <p14:creationId xmlns:p14="http://schemas.microsoft.com/office/powerpoint/2010/main" val="269884529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444671" y="798973"/>
            <a:ext cx="3273099" cy="2247117"/>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043714" y="798974"/>
            <a:ext cx="6012470" cy="46588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444671" y="3205491"/>
            <a:ext cx="3275013" cy="2248181"/>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F2B8E11-844F-4397-AB04-37085BEF663E}" type="datetimeFigureOut">
              <a:rPr lang="en-US" smtClean="0"/>
              <a:t>10/26/2021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5644CCF-0520-4D3E-BE98-B7418B47B44D}" type="slidenum">
              <a:rPr lang="en-US" smtClean="0"/>
              <a:t>‹#›</a:t>
            </a:fld>
            <a:endParaRPr lang="en-US"/>
          </a:p>
        </p:txBody>
      </p:sp>
      <p:cxnSp>
        <p:nvCxnSpPr>
          <p:cNvPr id="17" name="Straight Connector 16"/>
          <p:cNvCxnSpPr/>
          <p:nvPr/>
        </p:nvCxnSpPr>
        <p:spPr>
          <a:xfrm>
            <a:off x="1448280" y="3205491"/>
            <a:ext cx="3269490"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27992674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grpSp>
        <p:nvGrpSpPr>
          <p:cNvPr id="8" name="Group 7"/>
          <p:cNvGrpSpPr/>
          <p:nvPr/>
        </p:nvGrpSpPr>
        <p:grpSpPr>
          <a:xfrm>
            <a:off x="7477387" y="482170"/>
            <a:ext cx="4074533" cy="5149101"/>
            <a:chOff x="7477387" y="482170"/>
            <a:chExt cx="4074533" cy="5149101"/>
          </a:xfrm>
        </p:grpSpPr>
        <p:sp>
          <p:nvSpPr>
            <p:cNvPr id="18" name="Rectangle 17"/>
            <p:cNvSpPr/>
            <p:nvPr/>
          </p:nvSpPr>
          <p:spPr bwMode="black">
            <a:xfrm>
              <a:off x="7477387" y="482170"/>
              <a:ext cx="4074533"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sp>
        <p:sp>
          <p:nvSpPr>
            <p:cNvPr id="19" name="Rectangle 18"/>
            <p:cNvSpPr/>
            <p:nvPr/>
          </p:nvSpPr>
          <p:spPr bwMode="blackWhite">
            <a:xfrm>
              <a:off x="7790446" y="812506"/>
              <a:ext cx="345028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title"/>
          </p:nvPr>
        </p:nvSpPr>
        <p:spPr>
          <a:xfrm>
            <a:off x="1451206" y="1129513"/>
            <a:ext cx="5532328" cy="1830584"/>
          </a:xfrm>
        </p:spPr>
        <p:txBody>
          <a:bodyPr anchor="b">
            <a:normAutofit/>
          </a:bodyPr>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124389" y="1122542"/>
            <a:ext cx="2791171" cy="3866327"/>
          </a:xfrm>
          <a:solidFill>
            <a:schemeClr val="bg1">
              <a:lumMod val="85000"/>
            </a:schemeClr>
          </a:solidFill>
          <a:ln w="9525" cap="sq">
            <a:noFill/>
            <a:miter lim="800000"/>
          </a:ln>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450329" y="3145992"/>
            <a:ext cx="5524404" cy="2003742"/>
          </a:xfrm>
        </p:spPr>
        <p:txBody>
          <a:bodyPr>
            <a:normAutofit/>
          </a:bodyPr>
          <a:lstStyle>
            <a:lvl1pPr marL="0" indent="0" algn="l">
              <a:buNone/>
              <a:defRPr sz="1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1447382" y="5469856"/>
            <a:ext cx="5527351" cy="320123"/>
          </a:xfrm>
        </p:spPr>
        <p:txBody>
          <a:bodyPr/>
          <a:lstStyle>
            <a:lvl1pPr algn="l">
              <a:defRPr/>
            </a:lvl1pPr>
          </a:lstStyle>
          <a:p>
            <a:fld id="{7F2B8E11-844F-4397-AB04-37085BEF663E}" type="datetimeFigureOut">
              <a:rPr lang="en-US" smtClean="0"/>
              <a:t>10/26/2021</a:t>
            </a:fld>
            <a:endParaRPr lang="en-US"/>
          </a:p>
        </p:txBody>
      </p:sp>
      <p:sp>
        <p:nvSpPr>
          <p:cNvPr id="6" name="Footer Placeholder 5"/>
          <p:cNvSpPr>
            <a:spLocks noGrp="1"/>
          </p:cNvSpPr>
          <p:nvPr>
            <p:ph type="ftr" sz="quarter" idx="11"/>
          </p:nvPr>
        </p:nvSpPr>
        <p:spPr>
          <a:xfrm>
            <a:off x="1447382" y="318640"/>
            <a:ext cx="5541004" cy="320931"/>
          </a:xfrm>
        </p:spPr>
        <p:txBody>
          <a:bodyPr/>
          <a:lstStyle/>
          <a:p>
            <a:endParaRPr lang="en-US"/>
          </a:p>
        </p:txBody>
      </p:sp>
      <p:sp>
        <p:nvSpPr>
          <p:cNvPr id="7" name="Slide Number Placeholder 6"/>
          <p:cNvSpPr>
            <a:spLocks noGrp="1"/>
          </p:cNvSpPr>
          <p:nvPr>
            <p:ph type="sldNum" sz="quarter" idx="12"/>
          </p:nvPr>
        </p:nvSpPr>
        <p:spPr/>
        <p:txBody>
          <a:bodyPr/>
          <a:lstStyle/>
          <a:p>
            <a:fld id="{75644CCF-0520-4D3E-BE98-B7418B47B44D}" type="slidenum">
              <a:rPr lang="en-US" smtClean="0"/>
              <a:t>‹#›</a:t>
            </a:fld>
            <a:endParaRPr lang="en-US"/>
          </a:p>
        </p:txBody>
      </p:sp>
      <p:cxnSp>
        <p:nvCxnSpPr>
          <p:cNvPr id="31" name="Straight Connector 30"/>
          <p:cNvCxnSpPr/>
          <p:nvPr/>
        </p:nvCxnSpPr>
        <p:spPr>
          <a:xfrm>
            <a:off x="1447382" y="3143605"/>
            <a:ext cx="5527351"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7560096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2B8E11-844F-4397-AB04-37085BEF663E}"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44CCF-0520-4D3E-BE98-B7418B47B44D}" type="slidenum">
              <a:rPr lang="en-US" smtClean="0"/>
              <a:t>‹#›</a:t>
            </a:fld>
            <a:endParaRPr lang="en-US"/>
          </a:p>
        </p:txBody>
      </p:sp>
      <p:cxnSp>
        <p:nvCxnSpPr>
          <p:cNvPr id="26" name="Straight Connector 25"/>
          <p:cNvCxnSpPr/>
          <p:nvPr/>
        </p:nvCxnSpPr>
        <p:spPr>
          <a:xfrm>
            <a:off x="1453896" y="1847088"/>
            <a:ext cx="9607522" cy="0"/>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141530047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439111" y="798973"/>
            <a:ext cx="1615742" cy="4659889"/>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1444672" y="798973"/>
            <a:ext cx="7828830" cy="465988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F2B8E11-844F-4397-AB04-37085BEF663E}"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5644CCF-0520-4D3E-BE98-B7418B47B44D}" type="slidenum">
              <a:rPr lang="en-US" smtClean="0"/>
              <a:t>‹#›</a:t>
            </a:fld>
            <a:endParaRPr lang="en-US"/>
          </a:p>
        </p:txBody>
      </p:sp>
      <p:cxnSp>
        <p:nvCxnSpPr>
          <p:cNvPr id="15" name="Straight Connector 14"/>
          <p:cNvCxnSpPr/>
          <p:nvPr/>
        </p:nvCxnSpPr>
        <p:spPr>
          <a:xfrm>
            <a:off x="9439111" y="798973"/>
            <a:ext cx="0" cy="4659889"/>
          </a:xfrm>
          <a:prstGeom prst="line">
            <a:avLst/>
          </a:prstGeom>
          <a:ln w="31750"/>
        </p:spPr>
        <p:style>
          <a:lnRef idx="3">
            <a:schemeClr val="accent1"/>
          </a:lnRef>
          <a:fillRef idx="0">
            <a:schemeClr val="accent1"/>
          </a:fillRef>
          <a:effectRef idx="2">
            <a:schemeClr val="accent1"/>
          </a:effectRef>
          <a:fontRef idx="minor">
            <a:schemeClr val="tx1"/>
          </a:fontRef>
        </p:style>
      </p:cxnSp>
    </p:spTree>
    <p:extLst>
      <p:ext uri="{BB962C8B-B14F-4D97-AF65-F5344CB8AC3E}">
        <p14:creationId xmlns:p14="http://schemas.microsoft.com/office/powerpoint/2010/main" val="6575221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8" name="Rectangle 7"/>
          <p:cNvSpPr/>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7" name="Picture 6"/>
          <p:cNvPicPr>
            <a:picLocks noChangeAspect="1"/>
          </p:cNvPicPr>
          <p:nvPr/>
        </p:nvPicPr>
        <p:blipFill rotWithShape="1">
          <a:blip r:embed="rId13">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sp>
        <p:nvSpPr>
          <p:cNvPr id="2" name="Title Placeholder 1"/>
          <p:cNvSpPr>
            <a:spLocks noGrp="1"/>
          </p:cNvSpPr>
          <p:nvPr>
            <p:ph type="title"/>
          </p:nvPr>
        </p:nvSpPr>
        <p:spPr>
          <a:xfrm>
            <a:off x="1451579" y="804519"/>
            <a:ext cx="9603275" cy="1049235"/>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451579" y="2015732"/>
            <a:ext cx="9603275" cy="345061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554138" y="330370"/>
            <a:ext cx="3500715" cy="309201"/>
          </a:xfrm>
          <a:prstGeom prst="rect">
            <a:avLst/>
          </a:prstGeom>
        </p:spPr>
        <p:txBody>
          <a:bodyPr vert="horz" lIns="91440" tIns="45720" rIns="91440" bIns="45720" rtlCol="0" anchor="ctr"/>
          <a:lstStyle>
            <a:lvl1pPr algn="r">
              <a:defRPr sz="1000">
                <a:solidFill>
                  <a:schemeClr val="tx1">
                    <a:tint val="75000"/>
                  </a:schemeClr>
                </a:solidFill>
              </a:defRPr>
            </a:lvl1pPr>
          </a:lstStyle>
          <a:p>
            <a:fld id="{7F2B8E11-844F-4397-AB04-37085BEF663E}" type="datetimeFigureOut">
              <a:rPr lang="en-US" smtClean="0"/>
              <a:t>10/26/2021</a:t>
            </a:fld>
            <a:endParaRPr lang="en-US"/>
          </a:p>
        </p:txBody>
      </p:sp>
      <p:sp>
        <p:nvSpPr>
          <p:cNvPr id="5" name="Footer Placeholder 4"/>
          <p:cNvSpPr>
            <a:spLocks noGrp="1"/>
          </p:cNvSpPr>
          <p:nvPr>
            <p:ph type="ftr" sz="quarter" idx="3"/>
          </p:nvPr>
        </p:nvSpPr>
        <p:spPr>
          <a:xfrm>
            <a:off x="1451579" y="329307"/>
            <a:ext cx="5938836" cy="309201"/>
          </a:xfrm>
          <a:prstGeom prst="rect">
            <a:avLst/>
          </a:prstGeom>
        </p:spPr>
        <p:txBody>
          <a:bodyPr vert="horz" lIns="91440" tIns="45720" rIns="91440" bIns="45720" rtlCol="0" anchor="ctr"/>
          <a:lstStyle>
            <a:lvl1pPr algn="l">
              <a:defRPr sz="10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480060" y="798973"/>
            <a:ext cx="811019" cy="503578"/>
          </a:xfrm>
          <a:prstGeom prst="rect">
            <a:avLst/>
          </a:prstGeom>
        </p:spPr>
        <p:txBody>
          <a:bodyPr vert="horz" lIns="91440" tIns="45720" rIns="91440" bIns="45720" rtlCol="0" anchor="t"/>
          <a:lstStyle>
            <a:lvl1pPr algn="r">
              <a:defRPr sz="2800">
                <a:solidFill>
                  <a:schemeClr val="accent1"/>
                </a:solidFill>
              </a:defRPr>
            </a:lvl1pPr>
          </a:lstStyle>
          <a:p>
            <a:fld id="{75644CCF-0520-4D3E-BE98-B7418B47B44D}" type="slidenum">
              <a:rPr lang="en-US" smtClean="0"/>
              <a:t>‹#›</a:t>
            </a:fld>
            <a:endParaRPr lang="en-US"/>
          </a:p>
        </p:txBody>
      </p:sp>
      <p:cxnSp>
        <p:nvCxnSpPr>
          <p:cNvPr id="10" name="Straight Connector 9"/>
          <p:cNvCxnSpPr/>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97873166"/>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 id="2147483770" r:id="rId9"/>
    <p:sldLayoutId id="2147483771" r:id="rId10"/>
    <p:sldLayoutId id="2147483772" r:id="rId11"/>
  </p:sldLayoutIdLst>
  <p:txStyles>
    <p:titleStyle>
      <a:lvl1pPr algn="l" defTabSz="914400" rtl="0" eaLnBrk="1" latinLnBrk="0" hangingPunct="1">
        <a:lnSpc>
          <a:spcPct val="90000"/>
        </a:lnSpc>
        <a:spcBef>
          <a:spcPct val="0"/>
        </a:spcBef>
        <a:buNone/>
        <a:defRPr sz="3200" b="0" i="0" kern="1200" cap="all">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accent1"/>
        </a:buClr>
        <a:buSzPct val="100000"/>
        <a:buFont typeface="Arial" panose="020B0604020202020204" pitchFamily="34" charset="0"/>
        <a:buChar char="•"/>
        <a:defRPr sz="2000" kern="120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800" kern="1200" cap="none"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600" kern="120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400" kern="1200" cap="none"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accent1"/>
        </a:buClr>
        <a:buSzPct val="100000"/>
        <a:buFont typeface="Arial" panose="020B0604020202020204" pitchFamily="34" charset="0"/>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hyperlink" Target="mailto:nwalttruj@yahoo.com" TargetMode="Externa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8" Type="http://schemas.openxmlformats.org/officeDocument/2006/relationships/image" Target="../media/image8.jpeg"/><Relationship Id="rId3" Type="http://schemas.openxmlformats.org/officeDocument/2006/relationships/image" Target="../media/image3.jpeg"/><Relationship Id="rId7"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8.xml"/><Relationship Id="rId6" Type="http://schemas.openxmlformats.org/officeDocument/2006/relationships/image" Target="../media/image6.jpeg"/><Relationship Id="rId5" Type="http://schemas.openxmlformats.org/officeDocument/2006/relationships/image" Target="../media/image5.jpeg"/><Relationship Id="rId4" Type="http://schemas.openxmlformats.org/officeDocument/2006/relationships/image" Target="../media/image4.jpeg"/></Relationships>
</file>

<file path=ppt/slides/_rels/slide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13.jpe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3.xml"/><Relationship Id="rId7" Type="http://schemas.openxmlformats.org/officeDocument/2006/relationships/image" Target="../media/image13.jpeg"/><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10.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5.emf"/><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6.xml"/><Relationship Id="rId5" Type="http://schemas.openxmlformats.org/officeDocument/2006/relationships/chart" Target="../charts/chart6.xml"/><Relationship Id="rId4" Type="http://schemas.openxmlformats.org/officeDocument/2006/relationships/chart" Target="../charts/chart5.xml"/></Relationships>
</file>

<file path=ppt/slides/_rels/slide14.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2" Type="http://schemas.openxmlformats.org/officeDocument/2006/relationships/image" Target="../media/image17.emf"/><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emf"/><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5.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30.emf"/><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8.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63FEAB71-090E-4D2D-B882-F72E973579BE}"/>
              </a:ext>
            </a:extLst>
          </p:cNvPr>
          <p:cNvSpPr txBox="1"/>
          <p:nvPr/>
        </p:nvSpPr>
        <p:spPr>
          <a:xfrm>
            <a:off x="885218" y="2217503"/>
            <a:ext cx="9642176" cy="2957612"/>
          </a:xfrm>
          <a:prstGeom prst="rect">
            <a:avLst/>
          </a:prstGeom>
        </p:spPr>
        <p:txBody>
          <a:bodyPr vert="horz" lIns="91440" tIns="45720" rIns="91440" bIns="45720" rtlCol="0" anchor="t">
            <a:normAutofit fontScale="92500" lnSpcReduction="10000"/>
          </a:bodyPr>
          <a:lstStyle/>
          <a:p>
            <a:pPr fontAlgn="base">
              <a:lnSpc>
                <a:spcPct val="90000"/>
              </a:lnSpc>
              <a:spcBef>
                <a:spcPts val="1000"/>
              </a:spcBef>
              <a:buClr>
                <a:schemeClr val="accent1"/>
              </a:buClr>
              <a:buSzPct val="80000"/>
              <a:buFont typeface="Wingdings 3" charset="2"/>
              <a:buChar char=""/>
            </a:pPr>
            <a:r>
              <a:rPr lang="en-US" sz="2800" b="0" i="0" dirty="0">
                <a:solidFill>
                  <a:schemeClr val="accent1">
                    <a:lumMod val="50000"/>
                  </a:schemeClr>
                </a:solidFill>
                <a:effectLst/>
              </a:rPr>
              <a:t>Embrace Your Geek</a:t>
            </a:r>
          </a:p>
          <a:p>
            <a:pPr fontAlgn="base">
              <a:lnSpc>
                <a:spcPct val="90000"/>
              </a:lnSpc>
              <a:spcBef>
                <a:spcPts val="1000"/>
              </a:spcBef>
              <a:buClr>
                <a:schemeClr val="accent1"/>
              </a:buClr>
              <a:buSzPct val="80000"/>
              <a:buFont typeface="Wingdings 3" charset="2"/>
              <a:buChar char=""/>
            </a:pPr>
            <a:r>
              <a:rPr lang="en-US" sz="2800" b="1" i="0" dirty="0">
                <a:solidFill>
                  <a:schemeClr val="accent1">
                    <a:lumMod val="50000"/>
                  </a:schemeClr>
                </a:solidFill>
                <a:effectLst/>
              </a:rPr>
              <a:t>Monday, November 1, 3:30-4:30 p.m.</a:t>
            </a:r>
            <a:br>
              <a:rPr lang="en-US" sz="2800" b="1" i="0" dirty="0">
                <a:solidFill>
                  <a:schemeClr val="accent1">
                    <a:lumMod val="50000"/>
                  </a:schemeClr>
                </a:solidFill>
                <a:effectLst/>
              </a:rPr>
            </a:br>
            <a:endParaRPr lang="en-US" sz="2800" b="0" i="0" dirty="0">
              <a:solidFill>
                <a:schemeClr val="accent1">
                  <a:lumMod val="50000"/>
                </a:schemeClr>
              </a:solidFill>
              <a:effectLst/>
            </a:endParaRPr>
          </a:p>
          <a:p>
            <a:pPr fontAlgn="base">
              <a:lnSpc>
                <a:spcPct val="90000"/>
              </a:lnSpc>
              <a:spcBef>
                <a:spcPts val="1000"/>
              </a:spcBef>
              <a:buClr>
                <a:schemeClr val="accent1"/>
              </a:buClr>
              <a:buSzPct val="80000"/>
              <a:buFont typeface="Wingdings 3" charset="2"/>
              <a:buChar char=""/>
            </a:pPr>
            <a:r>
              <a:rPr lang="en-US" sz="2800" b="0" i="0" dirty="0">
                <a:solidFill>
                  <a:schemeClr val="accent1">
                    <a:lumMod val="50000"/>
                  </a:schemeClr>
                </a:solidFill>
                <a:effectLst/>
              </a:rPr>
              <a:t>Have you ever felt like you are twice removed from the patient’s quality of care or the decisions on when and what to buy in the department? This is the lecture for you! I will illustrate how healthcare technology management directly relates to patient care, patient outcomes and departmental decision.</a:t>
            </a:r>
          </a:p>
        </p:txBody>
      </p:sp>
      <p:pic>
        <p:nvPicPr>
          <p:cNvPr id="54" name="Picture 53">
            <a:extLst>
              <a:ext uri="{FF2B5EF4-FFF2-40B4-BE49-F238E27FC236}">
                <a16:creationId xmlns:a16="http://schemas.microsoft.com/office/drawing/2014/main" id="{92E7B47B-61B1-490E-A151-5939302AE05F}"/>
              </a:ext>
            </a:extLst>
          </p:cNvPr>
          <p:cNvPicPr>
            <a:picLocks noChangeAspect="1"/>
          </p:cNvPicPr>
          <p:nvPr/>
        </p:nvPicPr>
        <p:blipFill>
          <a:blip r:embed="rId2"/>
          <a:stretch>
            <a:fillRect/>
          </a:stretch>
        </p:blipFill>
        <p:spPr>
          <a:xfrm>
            <a:off x="6821801" y="347036"/>
            <a:ext cx="5139028" cy="2184923"/>
          </a:xfrm>
          <a:prstGeom prst="rect">
            <a:avLst/>
          </a:prstGeom>
        </p:spPr>
      </p:pic>
    </p:spTree>
    <p:extLst>
      <p:ext uri="{BB962C8B-B14F-4D97-AF65-F5344CB8AC3E}">
        <p14:creationId xmlns:p14="http://schemas.microsoft.com/office/powerpoint/2010/main" val="106123802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5E9D7-B0A0-4230-B59D-B9E7EF6FEFB4}"/>
              </a:ext>
            </a:extLst>
          </p:cNvPr>
          <p:cNvSpPr>
            <a:spLocks noGrp="1"/>
          </p:cNvSpPr>
          <p:nvPr>
            <p:ph type="ctrTitle"/>
          </p:nvPr>
        </p:nvSpPr>
        <p:spPr>
          <a:xfrm>
            <a:off x="6773635" y="358557"/>
            <a:ext cx="4645250" cy="2889114"/>
          </a:xfrm>
        </p:spPr>
        <p:txBody>
          <a:bodyPr anchor="b">
            <a:normAutofit fontScale="90000"/>
          </a:bodyPr>
          <a:lstStyle/>
          <a:p>
            <a:pPr algn="l"/>
            <a:r>
              <a:rPr lang="en-US">
                <a:solidFill>
                  <a:schemeClr val="accent1">
                    <a:lumMod val="50000"/>
                  </a:schemeClr>
                </a:solidFill>
              </a:rPr>
              <a:t>Embrace Your Geek</a:t>
            </a:r>
            <a:br>
              <a:rPr lang="en-US">
                <a:solidFill>
                  <a:schemeClr val="accent1">
                    <a:lumMod val="50000"/>
                  </a:schemeClr>
                </a:solidFill>
              </a:rPr>
            </a:br>
            <a:endParaRPr lang="en-US" dirty="0">
              <a:solidFill>
                <a:schemeClr val="accent1">
                  <a:lumMod val="50000"/>
                </a:schemeClr>
              </a:solidFill>
            </a:endParaRPr>
          </a:p>
        </p:txBody>
      </p:sp>
      <p:sp>
        <p:nvSpPr>
          <p:cNvPr id="3" name="Subtitle 2">
            <a:extLst>
              <a:ext uri="{FF2B5EF4-FFF2-40B4-BE49-F238E27FC236}">
                <a16:creationId xmlns:a16="http://schemas.microsoft.com/office/drawing/2014/main" id="{7BA14F01-F665-4D65-91A2-C0398AD3DB3B}"/>
              </a:ext>
            </a:extLst>
          </p:cNvPr>
          <p:cNvSpPr>
            <a:spLocks noGrp="1"/>
          </p:cNvSpPr>
          <p:nvPr>
            <p:ph type="subTitle" idx="1"/>
          </p:nvPr>
        </p:nvSpPr>
        <p:spPr>
          <a:xfrm>
            <a:off x="7331345" y="5059451"/>
            <a:ext cx="4860655" cy="1147863"/>
          </a:xfrm>
        </p:spPr>
        <p:txBody>
          <a:bodyPr anchor="t">
            <a:normAutofit fontScale="70000" lnSpcReduction="20000"/>
          </a:bodyPr>
          <a:lstStyle/>
          <a:p>
            <a:pPr algn="r"/>
            <a:r>
              <a:rPr lang="en-US" sz="2000">
                <a:solidFill>
                  <a:schemeClr val="accent1">
                    <a:lumMod val="50000"/>
                  </a:schemeClr>
                </a:solidFill>
              </a:rPr>
              <a:t>Dr. Nicole T. Walton-Trujillo</a:t>
            </a:r>
          </a:p>
          <a:p>
            <a:pPr algn="r"/>
            <a:r>
              <a:rPr lang="en-US" sz="2000">
                <a:solidFill>
                  <a:schemeClr val="accent1">
                    <a:lumMod val="50000"/>
                  </a:schemeClr>
                </a:solidFill>
                <a:hlinkClick r:id="rId2">
                  <a:extLst>
                    <a:ext uri="{A12FA001-AC4F-418D-AE19-62706E023703}">
                      <ahyp:hlinkClr xmlns:ahyp="http://schemas.microsoft.com/office/drawing/2018/hyperlinkcolor" val="tx"/>
                    </a:ext>
                  </a:extLst>
                </a:hlinkClick>
              </a:rPr>
              <a:t>nwalttruj@yahoo.com</a:t>
            </a:r>
            <a:r>
              <a:rPr lang="en-US" sz="2000">
                <a:solidFill>
                  <a:schemeClr val="accent1">
                    <a:lumMod val="50000"/>
                  </a:schemeClr>
                </a:solidFill>
              </a:rPr>
              <a:t>, 505-975-0091 cell</a:t>
            </a:r>
          </a:p>
          <a:p>
            <a:pPr algn="r"/>
            <a:r>
              <a:rPr lang="en-US" sz="2000">
                <a:solidFill>
                  <a:schemeClr val="accent1">
                    <a:lumMod val="50000"/>
                  </a:schemeClr>
                </a:solidFill>
              </a:rPr>
              <a:t>R.T. (R) (CT), ASRT, ARRT, BSRS, NMSRT, MBAH, MOL</a:t>
            </a:r>
            <a:endParaRPr lang="en-US" sz="2000" dirty="0">
              <a:solidFill>
                <a:schemeClr val="accent1">
                  <a:lumMod val="50000"/>
                </a:schemeClr>
              </a:solidFill>
            </a:endParaRPr>
          </a:p>
        </p:txBody>
      </p:sp>
      <p:pic>
        <p:nvPicPr>
          <p:cNvPr id="6" name="Picture 5">
            <a:extLst>
              <a:ext uri="{FF2B5EF4-FFF2-40B4-BE49-F238E27FC236}">
                <a16:creationId xmlns:a16="http://schemas.microsoft.com/office/drawing/2014/main" id="{24B2F368-010D-4484-B28A-4FBA98CC0956}"/>
              </a:ext>
            </a:extLst>
          </p:cNvPr>
          <p:cNvPicPr>
            <a:picLocks noChangeAspect="1"/>
          </p:cNvPicPr>
          <p:nvPr/>
        </p:nvPicPr>
        <p:blipFill>
          <a:blip r:embed="rId3"/>
          <a:stretch>
            <a:fillRect/>
          </a:stretch>
        </p:blipFill>
        <p:spPr>
          <a:xfrm>
            <a:off x="338042" y="512406"/>
            <a:ext cx="5139028" cy="2184923"/>
          </a:xfrm>
          <a:prstGeom prst="rect">
            <a:avLst/>
          </a:prstGeom>
        </p:spPr>
      </p:pic>
      <p:sp>
        <p:nvSpPr>
          <p:cNvPr id="4" name="TextBox 3">
            <a:extLst>
              <a:ext uri="{FF2B5EF4-FFF2-40B4-BE49-F238E27FC236}">
                <a16:creationId xmlns:a16="http://schemas.microsoft.com/office/drawing/2014/main" id="{4B21ED12-A629-4BEA-9BD6-84AF96A9172F}"/>
              </a:ext>
            </a:extLst>
          </p:cNvPr>
          <p:cNvSpPr txBox="1"/>
          <p:nvPr/>
        </p:nvSpPr>
        <p:spPr>
          <a:xfrm>
            <a:off x="262503" y="3237051"/>
            <a:ext cx="8833757" cy="2677656"/>
          </a:xfrm>
          <a:prstGeom prst="rect">
            <a:avLst/>
          </a:prstGeom>
          <a:noFill/>
        </p:spPr>
        <p:txBody>
          <a:bodyPr wrap="square" rtlCol="0">
            <a:spAutoFit/>
          </a:bodyPr>
          <a:lstStyle/>
          <a:p>
            <a:r>
              <a:rPr lang="en-US" sz="2800" b="1">
                <a:solidFill>
                  <a:srgbClr val="002060"/>
                </a:solidFill>
              </a:rPr>
              <a:t>Goals</a:t>
            </a:r>
          </a:p>
          <a:p>
            <a:pPr marL="285750" indent="-285750">
              <a:buFont typeface="Arial" panose="020B0604020202020204" pitchFamily="34" charset="0"/>
              <a:buChar char="•"/>
            </a:pPr>
            <a:r>
              <a:rPr lang="en-US" sz="2800" b="1">
                <a:solidFill>
                  <a:srgbClr val="002060"/>
                </a:solidFill>
              </a:rPr>
              <a:t>Integrate the analytics of BioMed with the needs of the imaging department</a:t>
            </a:r>
          </a:p>
          <a:p>
            <a:pPr marL="285750" indent="-285750">
              <a:buFont typeface="Arial" panose="020B0604020202020204" pitchFamily="34" charset="0"/>
              <a:buChar char="•"/>
            </a:pPr>
            <a:r>
              <a:rPr lang="en-US" sz="2800" b="1">
                <a:solidFill>
                  <a:srgbClr val="002060"/>
                </a:solidFill>
              </a:rPr>
              <a:t>Use that integration to help facility future planning</a:t>
            </a:r>
          </a:p>
          <a:p>
            <a:pPr marL="285750" indent="-285750">
              <a:buFont typeface="Arial" panose="020B0604020202020204" pitchFamily="34" charset="0"/>
              <a:buChar char="•"/>
            </a:pPr>
            <a:r>
              <a:rPr lang="en-US" sz="2800" b="1">
                <a:solidFill>
                  <a:srgbClr val="002060"/>
                </a:solidFill>
              </a:rPr>
              <a:t>Why do I call it Embrace your Geek?</a:t>
            </a:r>
            <a:endParaRPr lang="en-US" sz="2800" b="1" dirty="0">
              <a:solidFill>
                <a:srgbClr val="002060"/>
              </a:solidFill>
            </a:endParaRPr>
          </a:p>
        </p:txBody>
      </p:sp>
    </p:spTree>
    <p:extLst>
      <p:ext uri="{BB962C8B-B14F-4D97-AF65-F5344CB8AC3E}">
        <p14:creationId xmlns:p14="http://schemas.microsoft.com/office/powerpoint/2010/main" val="17802894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838F1A-F5BE-498E-A446-EFAC689F567E}"/>
              </a:ext>
            </a:extLst>
          </p:cNvPr>
          <p:cNvSpPr>
            <a:spLocks noGrp="1"/>
          </p:cNvSpPr>
          <p:nvPr>
            <p:ph type="title"/>
          </p:nvPr>
        </p:nvSpPr>
        <p:spPr>
          <a:xfrm>
            <a:off x="0" y="0"/>
            <a:ext cx="1808616" cy="875732"/>
          </a:xfrm>
          <a:solidFill>
            <a:schemeClr val="tx1">
              <a:lumMod val="75000"/>
              <a:lumOff val="25000"/>
            </a:schemeClr>
          </a:solidFill>
        </p:spPr>
        <p:txBody>
          <a:bodyPr>
            <a:normAutofit/>
          </a:bodyPr>
          <a:lstStyle/>
          <a:p>
            <a:r>
              <a:rPr lang="en-US" b="1" dirty="0">
                <a:solidFill>
                  <a:schemeClr val="bg1"/>
                </a:solidFill>
              </a:rPr>
              <a:t>What do I mean?</a:t>
            </a:r>
          </a:p>
        </p:txBody>
      </p:sp>
      <p:pic>
        <p:nvPicPr>
          <p:cNvPr id="1026" name="Picture 2" descr="How to watch the Marvel movies in order | TechRadar">
            <a:extLst>
              <a:ext uri="{FF2B5EF4-FFF2-40B4-BE49-F238E27FC236}">
                <a16:creationId xmlns:a16="http://schemas.microsoft.com/office/drawing/2014/main" id="{D58A5F7C-9CFC-4F7A-8D31-1DAE2DE26D91}"/>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691412" y="0"/>
            <a:ext cx="6500588" cy="3656580"/>
          </a:xfrm>
          <a:prstGeom prst="rect">
            <a:avLst/>
          </a:prstGeom>
          <a:noFill/>
          <a:extLst>
            <a:ext uri="{909E8E84-426E-40DD-AFC4-6F175D3DCCD1}">
              <a14:hiddenFill xmlns:a14="http://schemas.microsoft.com/office/drawing/2010/main">
                <a:solidFill>
                  <a:srgbClr val="FFFFFF"/>
                </a:solidFill>
              </a14:hiddenFill>
            </a:ext>
          </a:extLst>
        </p:spPr>
      </p:pic>
      <p:sp>
        <p:nvSpPr>
          <p:cNvPr id="4" name="Text Placeholder 3">
            <a:extLst>
              <a:ext uri="{FF2B5EF4-FFF2-40B4-BE49-F238E27FC236}">
                <a16:creationId xmlns:a16="http://schemas.microsoft.com/office/drawing/2014/main" id="{4FB1E204-F73D-4203-93B9-8AC60420B2CE}"/>
              </a:ext>
            </a:extLst>
          </p:cNvPr>
          <p:cNvSpPr>
            <a:spLocks noGrp="1"/>
          </p:cNvSpPr>
          <p:nvPr>
            <p:ph type="body" sz="half" idx="2"/>
          </p:nvPr>
        </p:nvSpPr>
        <p:spPr>
          <a:xfrm>
            <a:off x="839789" y="3742364"/>
            <a:ext cx="1874574" cy="2126624"/>
          </a:xfrm>
        </p:spPr>
        <p:txBody>
          <a:bodyPr/>
          <a:lstStyle/>
          <a:p>
            <a:endParaRPr lang="en-US" dirty="0"/>
          </a:p>
        </p:txBody>
      </p:sp>
      <p:pic>
        <p:nvPicPr>
          <p:cNvPr id="1028" name="Picture 4" descr="Star Wars Day 2020: The Rise of Skywalker lands early on Disney+ - Vox">
            <a:extLst>
              <a:ext uri="{FF2B5EF4-FFF2-40B4-BE49-F238E27FC236}">
                <a16:creationId xmlns:a16="http://schemas.microsoft.com/office/drawing/2014/main" id="{0D51C3DC-62EE-4638-9BC3-857716C4C24C}"/>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604294"/>
            <a:ext cx="6411686" cy="4274457"/>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The Mandalorian season 3, Obi-Wan Kenobi and Andor will reportedly release  on Disney Plus in 2022 | GamesRadar+">
            <a:extLst>
              <a:ext uri="{FF2B5EF4-FFF2-40B4-BE49-F238E27FC236}">
                <a16:creationId xmlns:a16="http://schemas.microsoft.com/office/drawing/2014/main" id="{656568C0-C2E7-4187-8EC4-4EA00C5B8B3D}"/>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11686" y="3627324"/>
            <a:ext cx="5780314" cy="3251427"/>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CBS Launches STAR TREK UNITED In Support of Black Lives Matter Movement -  TREKNEWS.NET | Your daily dose of Star Trek news and opinion">
            <a:extLst>
              <a:ext uri="{FF2B5EF4-FFF2-40B4-BE49-F238E27FC236}">
                <a16:creationId xmlns:a16="http://schemas.microsoft.com/office/drawing/2014/main" id="{3EBB6E03-17D8-4CFF-9008-1F39DEF1A63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808616" y="0"/>
            <a:ext cx="3998913" cy="275601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5">
            <a:extLst>
              <a:ext uri="{FF2B5EF4-FFF2-40B4-BE49-F238E27FC236}">
                <a16:creationId xmlns:a16="http://schemas.microsoft.com/office/drawing/2014/main" id="{B190D98A-678A-42CF-A1B0-0E5FF8425239}"/>
              </a:ext>
            </a:extLst>
          </p:cNvPr>
          <p:cNvPicPr>
            <a:picLocks noChangeAspect="1"/>
          </p:cNvPicPr>
          <p:nvPr/>
        </p:nvPicPr>
        <p:blipFill>
          <a:blip r:embed="rId7"/>
          <a:stretch>
            <a:fillRect/>
          </a:stretch>
        </p:blipFill>
        <p:spPr>
          <a:xfrm>
            <a:off x="0" y="815408"/>
            <a:ext cx="2106386" cy="1788886"/>
          </a:xfrm>
          <a:prstGeom prst="rect">
            <a:avLst/>
          </a:prstGeom>
        </p:spPr>
      </p:pic>
      <p:pic>
        <p:nvPicPr>
          <p:cNvPr id="1038" name="Picture 14" descr="Harry Potter Reading List. Hundreds of books for Harry Potter fans of all  ages. | Harry potter fan, 100 book, Harry potter books">
            <a:extLst>
              <a:ext uri="{FF2B5EF4-FFF2-40B4-BE49-F238E27FC236}">
                <a16:creationId xmlns:a16="http://schemas.microsoft.com/office/drawing/2014/main" id="{4EB570EB-4048-43F7-B537-2757311E987B}"/>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79937" y="3627324"/>
            <a:ext cx="1743075" cy="26193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5702823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548FDC3-A425-40DE-8CDB-5D18CA909707}"/>
              </a:ext>
            </a:extLst>
          </p:cNvPr>
          <p:cNvPicPr>
            <a:picLocks noChangeAspect="1"/>
          </p:cNvPicPr>
          <p:nvPr/>
        </p:nvPicPr>
        <p:blipFill>
          <a:blip r:embed="rId2"/>
          <a:stretch>
            <a:fillRect/>
          </a:stretch>
        </p:blipFill>
        <p:spPr>
          <a:xfrm>
            <a:off x="0" y="14910"/>
            <a:ext cx="12192000" cy="6843090"/>
          </a:xfrm>
          <a:prstGeom prst="rect">
            <a:avLst/>
          </a:prstGeom>
        </p:spPr>
      </p:pic>
      <p:sp>
        <p:nvSpPr>
          <p:cNvPr id="4" name="Title 3">
            <a:extLst>
              <a:ext uri="{FF2B5EF4-FFF2-40B4-BE49-F238E27FC236}">
                <a16:creationId xmlns:a16="http://schemas.microsoft.com/office/drawing/2014/main" id="{2ECC68FC-8895-407E-A835-7E53A674C068}"/>
              </a:ext>
            </a:extLst>
          </p:cNvPr>
          <p:cNvSpPr>
            <a:spLocks noGrp="1"/>
          </p:cNvSpPr>
          <p:nvPr>
            <p:ph type="title"/>
          </p:nvPr>
        </p:nvSpPr>
        <p:spPr>
          <a:xfrm>
            <a:off x="804672" y="1412489"/>
            <a:ext cx="2871095" cy="2156621"/>
          </a:xfrm>
        </p:spPr>
        <p:txBody>
          <a:bodyPr anchor="t">
            <a:normAutofit/>
          </a:bodyPr>
          <a:lstStyle/>
          <a:p>
            <a:r>
              <a:rPr lang="en-US" sz="3600" dirty="0">
                <a:solidFill>
                  <a:srgbClr val="FFFFFF"/>
                </a:solidFill>
              </a:rPr>
              <a:t>WHY DO I CARE!!!???</a:t>
            </a:r>
          </a:p>
        </p:txBody>
      </p:sp>
      <p:sp>
        <p:nvSpPr>
          <p:cNvPr id="5" name="Content Placeholder 4">
            <a:extLst>
              <a:ext uri="{FF2B5EF4-FFF2-40B4-BE49-F238E27FC236}">
                <a16:creationId xmlns:a16="http://schemas.microsoft.com/office/drawing/2014/main" id="{C6D55B66-A9C0-4310-8E42-3DE7934946A9}"/>
              </a:ext>
            </a:extLst>
          </p:cNvPr>
          <p:cNvSpPr>
            <a:spLocks noGrp="1"/>
          </p:cNvSpPr>
          <p:nvPr>
            <p:ph sz="half" idx="1"/>
          </p:nvPr>
        </p:nvSpPr>
        <p:spPr>
          <a:xfrm>
            <a:off x="5781379" y="886636"/>
            <a:ext cx="2926080" cy="5108054"/>
          </a:xfrm>
          <a:solidFill>
            <a:schemeClr val="accent3">
              <a:lumMod val="20000"/>
              <a:lumOff val="80000"/>
            </a:schemeClr>
          </a:solidFill>
        </p:spPr>
        <p:txBody>
          <a:bodyPr>
            <a:normAutofit fontScale="92500" lnSpcReduction="10000"/>
          </a:bodyPr>
          <a:lstStyle/>
          <a:p>
            <a:r>
              <a:rPr lang="en-US" sz="2000" dirty="0">
                <a:solidFill>
                  <a:schemeClr val="accent4">
                    <a:lumMod val="75000"/>
                  </a:schemeClr>
                </a:solidFill>
              </a:rPr>
              <a:t>How to use the concepts of an alignment board to create connection and communication as well as provide a review of departmental volume, internal quality projects, patient satisfaction, overall departmental scorecard that includes the prior data as well as financials, and the integration of biomed information to affect change.</a:t>
            </a:r>
            <a:endParaRPr lang="en-US" sz="1400" dirty="0">
              <a:solidFill>
                <a:schemeClr val="accent4">
                  <a:lumMod val="75000"/>
                </a:schemeClr>
              </a:solidFill>
            </a:endParaRPr>
          </a:p>
        </p:txBody>
      </p:sp>
      <p:sp>
        <p:nvSpPr>
          <p:cNvPr id="6" name="Content Placeholder 5">
            <a:extLst>
              <a:ext uri="{FF2B5EF4-FFF2-40B4-BE49-F238E27FC236}">
                <a16:creationId xmlns:a16="http://schemas.microsoft.com/office/drawing/2014/main" id="{6D12ED2D-05A5-4342-9C68-310AC04D4B83}"/>
              </a:ext>
            </a:extLst>
          </p:cNvPr>
          <p:cNvSpPr>
            <a:spLocks noGrp="1"/>
          </p:cNvSpPr>
          <p:nvPr>
            <p:ph sz="half" idx="2"/>
          </p:nvPr>
        </p:nvSpPr>
        <p:spPr>
          <a:xfrm>
            <a:off x="9110190" y="867518"/>
            <a:ext cx="2926080" cy="5108053"/>
          </a:xfrm>
          <a:solidFill>
            <a:schemeClr val="accent3">
              <a:lumMod val="20000"/>
              <a:lumOff val="80000"/>
            </a:schemeClr>
          </a:solidFill>
        </p:spPr>
        <p:txBody>
          <a:bodyPr>
            <a:noAutofit/>
          </a:bodyPr>
          <a:lstStyle/>
          <a:p>
            <a:pPr marL="0" indent="0">
              <a:buNone/>
            </a:pPr>
            <a:r>
              <a:rPr lang="en-US" sz="2000" dirty="0">
                <a:solidFill>
                  <a:schemeClr val="accent4">
                    <a:lumMod val="75000"/>
                  </a:schemeClr>
                </a:solidFill>
              </a:rPr>
              <a:t>The dreaded sentences: </a:t>
            </a:r>
          </a:p>
          <a:p>
            <a:endParaRPr lang="en-US" sz="2000" dirty="0">
              <a:solidFill>
                <a:schemeClr val="accent4">
                  <a:lumMod val="75000"/>
                </a:schemeClr>
              </a:solidFill>
            </a:endParaRPr>
          </a:p>
          <a:p>
            <a:r>
              <a:rPr lang="en-US" sz="2000" dirty="0">
                <a:solidFill>
                  <a:schemeClr val="accent4">
                    <a:lumMod val="75000"/>
                  </a:schemeClr>
                </a:solidFill>
              </a:rPr>
              <a:t>Show me why you need another FTE</a:t>
            </a:r>
          </a:p>
          <a:p>
            <a:r>
              <a:rPr lang="en-US" sz="2000" dirty="0">
                <a:solidFill>
                  <a:schemeClr val="accent4">
                    <a:lumMod val="75000"/>
                  </a:schemeClr>
                </a:solidFill>
              </a:rPr>
              <a:t>Show me why you need another scanner</a:t>
            </a:r>
          </a:p>
          <a:p>
            <a:r>
              <a:rPr lang="en-US" sz="2000" dirty="0">
                <a:solidFill>
                  <a:schemeClr val="accent4">
                    <a:lumMod val="75000"/>
                  </a:schemeClr>
                </a:solidFill>
              </a:rPr>
              <a:t>How can you justify the capital expenses you are asking for in Budget Season (Budget Defense)</a:t>
            </a:r>
          </a:p>
        </p:txBody>
      </p:sp>
    </p:spTree>
    <p:extLst>
      <p:ext uri="{BB962C8B-B14F-4D97-AF65-F5344CB8AC3E}">
        <p14:creationId xmlns:p14="http://schemas.microsoft.com/office/powerpoint/2010/main" val="4192915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567088-D311-4258-A6DF-19B52D688490}"/>
              </a:ext>
            </a:extLst>
          </p:cNvPr>
          <p:cNvSpPr>
            <a:spLocks noGrp="1"/>
          </p:cNvSpPr>
          <p:nvPr>
            <p:ph type="title"/>
          </p:nvPr>
        </p:nvSpPr>
        <p:spPr>
          <a:xfrm>
            <a:off x="6094105" y="802955"/>
            <a:ext cx="4977976" cy="1454051"/>
          </a:xfrm>
        </p:spPr>
        <p:txBody>
          <a:bodyPr>
            <a:normAutofit/>
          </a:bodyPr>
          <a:lstStyle/>
          <a:p>
            <a:r>
              <a:rPr lang="en-US">
                <a:solidFill>
                  <a:srgbClr val="000000"/>
                </a:solidFill>
              </a:rPr>
              <a:t>Communication	</a:t>
            </a:r>
          </a:p>
        </p:txBody>
      </p:sp>
      <p:sp>
        <p:nvSpPr>
          <p:cNvPr id="1033" name="Content Placeholder 1029">
            <a:extLst>
              <a:ext uri="{FF2B5EF4-FFF2-40B4-BE49-F238E27FC236}">
                <a16:creationId xmlns:a16="http://schemas.microsoft.com/office/drawing/2014/main" id="{50ECE855-ACC9-416C-9084-D2DA86655D97}"/>
              </a:ext>
            </a:extLst>
          </p:cNvPr>
          <p:cNvSpPr>
            <a:spLocks noGrp="1"/>
          </p:cNvSpPr>
          <p:nvPr>
            <p:ph idx="1"/>
          </p:nvPr>
        </p:nvSpPr>
        <p:spPr>
          <a:xfrm>
            <a:off x="6090574" y="2421682"/>
            <a:ext cx="4977578" cy="3639289"/>
          </a:xfrm>
        </p:spPr>
        <p:txBody>
          <a:bodyPr anchor="ctr">
            <a:normAutofit/>
          </a:bodyPr>
          <a:lstStyle/>
          <a:p>
            <a:r>
              <a:rPr lang="en-US" sz="2000">
                <a:solidFill>
                  <a:srgbClr val="000000"/>
                </a:solidFill>
              </a:rPr>
              <a:t>Understanding the </a:t>
            </a:r>
            <a:r>
              <a:rPr lang="en-US" sz="2000" b="1">
                <a:solidFill>
                  <a:srgbClr val="000000"/>
                </a:solidFill>
              </a:rPr>
              <a:t>WHY</a:t>
            </a:r>
            <a:r>
              <a:rPr lang="en-US" sz="2000">
                <a:solidFill>
                  <a:srgbClr val="000000"/>
                </a:solidFill>
              </a:rPr>
              <a:t> makes the </a:t>
            </a:r>
            <a:r>
              <a:rPr lang="en-US" sz="2000" b="1">
                <a:solidFill>
                  <a:srgbClr val="000000"/>
                </a:solidFill>
              </a:rPr>
              <a:t>HOW</a:t>
            </a:r>
            <a:r>
              <a:rPr lang="en-US" sz="2000">
                <a:solidFill>
                  <a:srgbClr val="000000"/>
                </a:solidFill>
              </a:rPr>
              <a:t> easier to implement</a:t>
            </a:r>
          </a:p>
          <a:p>
            <a:endParaRPr lang="en-US" sz="2000">
              <a:solidFill>
                <a:srgbClr val="000000"/>
              </a:solidFill>
            </a:endParaRPr>
          </a:p>
          <a:p>
            <a:endParaRPr lang="en-US" sz="2000">
              <a:solidFill>
                <a:srgbClr val="000000"/>
              </a:solidFill>
            </a:endParaRPr>
          </a:p>
          <a:p>
            <a:pPr marL="0" indent="0">
              <a:buNone/>
            </a:pPr>
            <a:endParaRPr lang="en-US" sz="2000">
              <a:solidFill>
                <a:srgbClr val="000000"/>
              </a:solidFill>
            </a:endParaRPr>
          </a:p>
          <a:p>
            <a:r>
              <a:rPr lang="en-US" sz="2000">
                <a:solidFill>
                  <a:srgbClr val="000000"/>
                </a:solidFill>
              </a:rPr>
              <a:t>Helps to reduce the distance of the point of view from each end of the spectrum</a:t>
            </a:r>
            <a:endParaRPr lang="en-US" sz="2000" dirty="0">
              <a:solidFill>
                <a:srgbClr val="000000"/>
              </a:solidFill>
            </a:endParaRPr>
          </a:p>
        </p:txBody>
      </p:sp>
      <p:pic>
        <p:nvPicPr>
          <p:cNvPr id="1026" name="Picture 2" descr="http://alanmorantz.com/wp/wp-content/uploads/2012/04/workplace_safety_2050.jpg">
            <a:extLst>
              <a:ext uri="{FF2B5EF4-FFF2-40B4-BE49-F238E27FC236}">
                <a16:creationId xmlns:a16="http://schemas.microsoft.com/office/drawing/2014/main" id="{A48DF998-7FF1-4275-890E-DB4A95E7ECB3}"/>
              </a:ext>
            </a:extLst>
          </p:cNvPr>
          <p:cNvPicPr>
            <a:picLocks noChangeAspect="1" noChangeArrowheads="1"/>
          </p:cNvPicPr>
          <p:nvPr/>
        </p:nvPicPr>
        <p:blipFill rotWithShape="1">
          <a:blip r:embed="rId2">
            <a:alphaModFix/>
            <a:extLst>
              <a:ext uri="{28A0092B-C50C-407E-A947-70E740481C1C}">
                <a14:useLocalDpi xmlns:a14="http://schemas.microsoft.com/office/drawing/2010/main" val="0"/>
              </a:ext>
            </a:extLst>
          </a:blip>
          <a:srcRect t="3548" r="2" b="7226"/>
          <a:stretch/>
        </p:blipFill>
        <p:spPr bwMode="auto">
          <a:xfrm>
            <a:off x="20" y="907231"/>
            <a:ext cx="4838021" cy="5063738"/>
          </a:xfrm>
          <a:custGeom>
            <a:avLst/>
            <a:gdLst>
              <a:gd name="connsiteX0" fmla="*/ 2306172 w 4838041"/>
              <a:gd name="connsiteY0" fmla="*/ 0 h 5063738"/>
              <a:gd name="connsiteX1" fmla="*/ 4838041 w 4838041"/>
              <a:gd name="connsiteY1" fmla="*/ 2531869 h 5063738"/>
              <a:gd name="connsiteX2" fmla="*/ 2306172 w 4838041"/>
              <a:gd name="connsiteY2" fmla="*/ 5063738 h 5063738"/>
              <a:gd name="connsiteX3" fmla="*/ 79886 w 4838041"/>
              <a:gd name="connsiteY3" fmla="*/ 3738709 h 5063738"/>
              <a:gd name="connsiteX4" fmla="*/ 0 w 4838041"/>
              <a:gd name="connsiteY4" fmla="*/ 3572876 h 5063738"/>
              <a:gd name="connsiteX5" fmla="*/ 0 w 4838041"/>
              <a:gd name="connsiteY5" fmla="*/ 1490863 h 5063738"/>
              <a:gd name="connsiteX6" fmla="*/ 79886 w 4838041"/>
              <a:gd name="connsiteY6" fmla="*/ 1325030 h 5063738"/>
              <a:gd name="connsiteX7" fmla="*/ 2306172 w 4838041"/>
              <a:gd name="connsiteY7" fmla="*/ 0 h 50637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38041" h="5063738">
                <a:moveTo>
                  <a:pt x="2306172" y="0"/>
                </a:moveTo>
                <a:cubicBezTo>
                  <a:pt x="3704485" y="0"/>
                  <a:pt x="4838041" y="1133556"/>
                  <a:pt x="4838041" y="2531869"/>
                </a:cubicBezTo>
                <a:cubicBezTo>
                  <a:pt x="4838041" y="3930182"/>
                  <a:pt x="3704485" y="5063738"/>
                  <a:pt x="2306172" y="5063738"/>
                </a:cubicBezTo>
                <a:cubicBezTo>
                  <a:pt x="1344832" y="5063738"/>
                  <a:pt x="508631" y="4527956"/>
                  <a:pt x="79886" y="3738709"/>
                </a:cubicBezTo>
                <a:lnTo>
                  <a:pt x="0" y="3572876"/>
                </a:lnTo>
                <a:lnTo>
                  <a:pt x="0" y="1490863"/>
                </a:lnTo>
                <a:lnTo>
                  <a:pt x="79886" y="1325030"/>
                </a:lnTo>
                <a:cubicBezTo>
                  <a:pt x="508631" y="535783"/>
                  <a:pt x="1344832" y="0"/>
                  <a:pt x="2306172" y="0"/>
                </a:cubicBezTo>
                <a:close/>
              </a:path>
            </a:pathLst>
          </a:custGeom>
          <a:noFill/>
          <a:effectLst>
            <a:softEdge rad="0"/>
          </a:effectLst>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3596285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Stakeholder Impact Analyses - Overview, Frameworks, Illustrations">
            <a:extLst>
              <a:ext uri="{FF2B5EF4-FFF2-40B4-BE49-F238E27FC236}">
                <a16:creationId xmlns:a16="http://schemas.microsoft.com/office/drawing/2014/main" id="{B2A9565E-F255-4619-B3E4-5AB4E9932BA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2954" y="1129152"/>
            <a:ext cx="7221989" cy="4452256"/>
          </a:xfrm>
          <a:prstGeom prst="rect">
            <a:avLst/>
          </a:prstGeom>
          <a:noFill/>
          <a:extLst>
            <a:ext uri="{909E8E84-426E-40DD-AFC4-6F175D3DCCD1}">
              <a14:hiddenFill xmlns:a14="http://schemas.microsoft.com/office/drawing/2010/main">
                <a:solidFill>
                  <a:srgbClr val="FFFFFF"/>
                </a:solidFill>
              </a14:hiddenFill>
            </a:ext>
          </a:extLst>
        </p:spPr>
      </p:pic>
      <p:graphicFrame>
        <p:nvGraphicFramePr>
          <p:cNvPr id="5" name="Content Placeholder 2">
            <a:extLst>
              <a:ext uri="{FF2B5EF4-FFF2-40B4-BE49-F238E27FC236}">
                <a16:creationId xmlns:a16="http://schemas.microsoft.com/office/drawing/2014/main" id="{64852B68-994F-4A6B-94A2-08B47204ADA5}"/>
              </a:ext>
            </a:extLst>
          </p:cNvPr>
          <p:cNvGraphicFramePr>
            <a:graphicFrameLocks noGrp="1"/>
          </p:cNvGraphicFramePr>
          <p:nvPr>
            <p:ph idx="1"/>
            <p:extLst>
              <p:ext uri="{D42A27DB-BD31-4B8C-83A1-F6EECF244321}">
                <p14:modId xmlns:p14="http://schemas.microsoft.com/office/powerpoint/2010/main" val="2135748637"/>
              </p:ext>
            </p:extLst>
          </p:nvPr>
        </p:nvGraphicFramePr>
        <p:xfrm>
          <a:off x="7572828" y="362066"/>
          <a:ext cx="4308929" cy="5885426"/>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2255458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465AD3-F37E-4C1E-8F76-F6896E68E9B2}"/>
              </a:ext>
            </a:extLst>
          </p:cNvPr>
          <p:cNvSpPr>
            <a:spLocks noGrp="1"/>
          </p:cNvSpPr>
          <p:nvPr>
            <p:ph type="title"/>
          </p:nvPr>
        </p:nvSpPr>
        <p:spPr/>
        <p:txBody>
          <a:bodyPr/>
          <a:lstStyle/>
          <a:p>
            <a:endParaRPr lang="en-US" dirty="0"/>
          </a:p>
        </p:txBody>
      </p:sp>
      <p:pic>
        <p:nvPicPr>
          <p:cNvPr id="4" name="Content Placeholder 3">
            <a:extLst>
              <a:ext uri="{FF2B5EF4-FFF2-40B4-BE49-F238E27FC236}">
                <a16:creationId xmlns:a16="http://schemas.microsoft.com/office/drawing/2014/main" id="{337C8CA0-4A06-413C-9B27-11DB6B873B94}"/>
              </a:ext>
            </a:extLst>
          </p:cNvPr>
          <p:cNvPicPr>
            <a:picLocks noGrp="1" noChangeAspect="1"/>
          </p:cNvPicPr>
          <p:nvPr>
            <p:ph idx="1"/>
          </p:nvPr>
        </p:nvPicPr>
        <p:blipFill>
          <a:blip r:embed="rId2"/>
          <a:stretch>
            <a:fillRect/>
          </a:stretch>
        </p:blipFill>
        <p:spPr>
          <a:xfrm>
            <a:off x="8632401" y="1201530"/>
            <a:ext cx="3154742" cy="3340088"/>
          </a:xfrm>
          <a:prstGeom prst="rect">
            <a:avLst/>
          </a:prstGeom>
        </p:spPr>
      </p:pic>
      <p:pic>
        <p:nvPicPr>
          <p:cNvPr id="1026" name="B64A3579-670A-42D7-9206-225B4770D69D" descr="B64A3579-670A-42D7-9206-225B4770D69D">
            <a:extLst>
              <a:ext uri="{FF2B5EF4-FFF2-40B4-BE49-F238E27FC236}">
                <a16:creationId xmlns:a16="http://schemas.microsoft.com/office/drawing/2014/main" id="{A8299069-4C49-4EEA-BCE4-B2F494B232E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5561" y="70593"/>
            <a:ext cx="11657392" cy="671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6707647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0EEC83-2C04-4107-A6D1-DBA9FC7F9CF2}"/>
              </a:ext>
            </a:extLst>
          </p:cNvPr>
          <p:cNvSpPr>
            <a:spLocks noGrp="1"/>
          </p:cNvSpPr>
          <p:nvPr>
            <p:ph type="title"/>
          </p:nvPr>
        </p:nvSpPr>
        <p:spPr>
          <a:xfrm>
            <a:off x="863029" y="1012004"/>
            <a:ext cx="3416158" cy="4795408"/>
          </a:xfrm>
        </p:spPr>
        <p:txBody>
          <a:bodyPr>
            <a:normAutofit/>
          </a:bodyPr>
          <a:lstStyle/>
          <a:p>
            <a:r>
              <a:rPr lang="en-US" dirty="0">
                <a:solidFill>
                  <a:srgbClr val="FFFFFF"/>
                </a:solidFill>
              </a:rPr>
              <a:t>Alignment Board – World View	</a:t>
            </a:r>
          </a:p>
        </p:txBody>
      </p:sp>
      <p:graphicFrame>
        <p:nvGraphicFramePr>
          <p:cNvPr id="5" name="Content Placeholder 2">
            <a:extLst>
              <a:ext uri="{FF2B5EF4-FFF2-40B4-BE49-F238E27FC236}">
                <a16:creationId xmlns:a16="http://schemas.microsoft.com/office/drawing/2014/main" id="{4466AA11-412B-4E53-9829-85B6A17E1322}"/>
              </a:ext>
            </a:extLst>
          </p:cNvPr>
          <p:cNvGraphicFramePr>
            <a:graphicFrameLocks noGrp="1"/>
          </p:cNvGraphicFramePr>
          <p:nvPr>
            <p:ph idx="1"/>
            <p:extLst>
              <p:ext uri="{D42A27DB-BD31-4B8C-83A1-F6EECF244321}">
                <p14:modId xmlns:p14="http://schemas.microsoft.com/office/powerpoint/2010/main" val="325710290"/>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B64A3579-670A-42D7-9206-225B4770D69D" descr="B64A3579-670A-42D7-9206-225B4770D69D">
            <a:extLst>
              <a:ext uri="{FF2B5EF4-FFF2-40B4-BE49-F238E27FC236}">
                <a16:creationId xmlns:a16="http://schemas.microsoft.com/office/drawing/2014/main" id="{FA32971E-81A1-4A0A-B8D0-3E8E850F68F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561" y="70593"/>
            <a:ext cx="4797053" cy="671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727092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E2439A-14CC-4BCA-B795-A7F242775C94}"/>
              </a:ext>
            </a:extLst>
          </p:cNvPr>
          <p:cNvSpPr>
            <a:spLocks noGrp="1"/>
          </p:cNvSpPr>
          <p:nvPr>
            <p:ph type="title"/>
          </p:nvPr>
        </p:nvSpPr>
        <p:spPr>
          <a:xfrm>
            <a:off x="863029" y="1012004"/>
            <a:ext cx="3416158" cy="4795408"/>
          </a:xfrm>
        </p:spPr>
        <p:txBody>
          <a:bodyPr>
            <a:normAutofit/>
          </a:bodyPr>
          <a:lstStyle/>
          <a:p>
            <a:r>
              <a:rPr lang="en-US" dirty="0">
                <a:solidFill>
                  <a:srgbClr val="FFFFFF"/>
                </a:solidFill>
              </a:rPr>
              <a:t>Alignment Board – World View</a:t>
            </a:r>
          </a:p>
        </p:txBody>
      </p:sp>
      <p:graphicFrame>
        <p:nvGraphicFramePr>
          <p:cNvPr id="5" name="Content Placeholder 2">
            <a:extLst>
              <a:ext uri="{FF2B5EF4-FFF2-40B4-BE49-F238E27FC236}">
                <a16:creationId xmlns:a16="http://schemas.microsoft.com/office/drawing/2014/main" id="{C7247586-CD09-4AFF-85BA-B06BBAB11289}"/>
              </a:ext>
            </a:extLst>
          </p:cNvPr>
          <p:cNvGraphicFramePr>
            <a:graphicFrameLocks noGrp="1"/>
          </p:cNvGraphicFramePr>
          <p:nvPr>
            <p:ph idx="1"/>
            <p:extLst>
              <p:ext uri="{D42A27DB-BD31-4B8C-83A1-F6EECF244321}">
                <p14:modId xmlns:p14="http://schemas.microsoft.com/office/powerpoint/2010/main" val="4075591243"/>
              </p:ext>
            </p:extLst>
          </p:nvPr>
        </p:nvGraphicFramePr>
        <p:xfrm>
          <a:off x="5194300" y="470924"/>
          <a:ext cx="6513604" cy="58854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 name="B64A3579-670A-42D7-9206-225B4770D69D" descr="B64A3579-670A-42D7-9206-225B4770D69D">
            <a:extLst>
              <a:ext uri="{FF2B5EF4-FFF2-40B4-BE49-F238E27FC236}">
                <a16:creationId xmlns:a16="http://schemas.microsoft.com/office/drawing/2014/main" id="{59BCFE09-A284-4123-A4DB-E66B711E6860}"/>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5561" y="70593"/>
            <a:ext cx="4568453" cy="6716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0340300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A7644449-F734-454C-BA12-107EBBD1BBAD}"/>
              </a:ext>
            </a:extLst>
          </p:cNvPr>
          <p:cNvPicPr>
            <a:picLocks noGrp="1" noChangeAspect="1"/>
          </p:cNvPicPr>
          <p:nvPr>
            <p:ph idx="1"/>
          </p:nvPr>
        </p:nvPicPr>
        <p:blipFill>
          <a:blip r:embed="rId2"/>
          <a:stretch>
            <a:fillRect/>
          </a:stretch>
        </p:blipFill>
        <p:spPr>
          <a:xfrm>
            <a:off x="2123702" y="643467"/>
            <a:ext cx="7944595" cy="5571066"/>
          </a:xfrm>
          <a:prstGeom prst="rect">
            <a:avLst/>
          </a:prstGeom>
        </p:spPr>
      </p:pic>
    </p:spTree>
    <p:extLst>
      <p:ext uri="{BB962C8B-B14F-4D97-AF65-F5344CB8AC3E}">
        <p14:creationId xmlns:p14="http://schemas.microsoft.com/office/powerpoint/2010/main" val="15245493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fontScale="90000"/>
          </a:bodyPr>
          <a:lstStyle/>
          <a:p>
            <a:pPr algn="ctr"/>
            <a:r>
              <a:rPr lang="en-US" dirty="0"/>
              <a:t>Column 2:  – Clinic Growth GOAL – Increase 5%</a:t>
            </a:r>
            <a:br>
              <a:rPr lang="en-US" dirty="0"/>
            </a:br>
            <a:endParaRPr lang="en-US" dirty="0"/>
          </a:p>
        </p:txBody>
      </p:sp>
      <p:graphicFrame>
        <p:nvGraphicFramePr>
          <p:cNvPr id="6" name="Chart 5">
            <a:extLst>
              <a:ext uri="{FF2B5EF4-FFF2-40B4-BE49-F238E27FC236}">
                <a16:creationId xmlns:a16="http://schemas.microsoft.com/office/drawing/2014/main" id="{34E4B1AF-18F7-40F0-8064-3CF1BD5E560E}"/>
              </a:ext>
            </a:extLst>
          </p:cNvPr>
          <p:cNvGraphicFramePr>
            <a:graphicFrameLocks/>
          </p:cNvGraphicFramePr>
          <p:nvPr/>
        </p:nvGraphicFramePr>
        <p:xfrm>
          <a:off x="5760440" y="3016251"/>
          <a:ext cx="6286501" cy="311971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 6">
            <a:extLst>
              <a:ext uri="{FF2B5EF4-FFF2-40B4-BE49-F238E27FC236}">
                <a16:creationId xmlns:a16="http://schemas.microsoft.com/office/drawing/2014/main" id="{00000000-0008-0000-0300-000003000000}"/>
              </a:ext>
            </a:extLst>
          </p:cNvPr>
          <p:cNvGraphicFramePr>
            <a:graphicFrameLocks/>
          </p:cNvGraphicFramePr>
          <p:nvPr/>
        </p:nvGraphicFramePr>
        <p:xfrm>
          <a:off x="0" y="3016251"/>
          <a:ext cx="5673946" cy="291349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Table 2">
            <a:extLst>
              <a:ext uri="{FF2B5EF4-FFF2-40B4-BE49-F238E27FC236}">
                <a16:creationId xmlns:a16="http://schemas.microsoft.com/office/drawing/2014/main" id="{4BFDDD3D-DB2D-46BC-976E-11D686694D60}"/>
              </a:ext>
            </a:extLst>
          </p:cNvPr>
          <p:cNvGraphicFramePr>
            <a:graphicFrameLocks noGrp="1"/>
          </p:cNvGraphicFramePr>
          <p:nvPr>
            <p:extLst>
              <p:ext uri="{D42A27DB-BD31-4B8C-83A1-F6EECF244321}">
                <p14:modId xmlns:p14="http://schemas.microsoft.com/office/powerpoint/2010/main" val="1448532401"/>
              </p:ext>
            </p:extLst>
          </p:nvPr>
        </p:nvGraphicFramePr>
        <p:xfrm>
          <a:off x="3751756" y="1488716"/>
          <a:ext cx="4546601" cy="1261110"/>
        </p:xfrm>
        <a:graphic>
          <a:graphicData uri="http://schemas.openxmlformats.org/drawingml/2006/table">
            <a:tbl>
              <a:tblPr>
                <a:tableStyleId>{5C22544A-7EE6-4342-B048-85BDC9FD1C3A}</a:tableStyleId>
              </a:tblPr>
              <a:tblGrid>
                <a:gridCol w="1284978">
                  <a:extLst>
                    <a:ext uri="{9D8B030D-6E8A-4147-A177-3AD203B41FA5}">
                      <a16:colId xmlns:a16="http://schemas.microsoft.com/office/drawing/2014/main" val="3630117749"/>
                    </a:ext>
                  </a:extLst>
                </a:gridCol>
                <a:gridCol w="748777">
                  <a:extLst>
                    <a:ext uri="{9D8B030D-6E8A-4147-A177-3AD203B41FA5}">
                      <a16:colId xmlns:a16="http://schemas.microsoft.com/office/drawing/2014/main" val="1474647858"/>
                    </a:ext>
                  </a:extLst>
                </a:gridCol>
                <a:gridCol w="609175">
                  <a:extLst>
                    <a:ext uri="{9D8B030D-6E8A-4147-A177-3AD203B41FA5}">
                      <a16:colId xmlns:a16="http://schemas.microsoft.com/office/drawing/2014/main" val="1775455741"/>
                    </a:ext>
                  </a:extLst>
                </a:gridCol>
                <a:gridCol w="609175">
                  <a:extLst>
                    <a:ext uri="{9D8B030D-6E8A-4147-A177-3AD203B41FA5}">
                      <a16:colId xmlns:a16="http://schemas.microsoft.com/office/drawing/2014/main" val="3533401339"/>
                    </a:ext>
                  </a:extLst>
                </a:gridCol>
                <a:gridCol w="685321">
                  <a:extLst>
                    <a:ext uri="{9D8B030D-6E8A-4147-A177-3AD203B41FA5}">
                      <a16:colId xmlns:a16="http://schemas.microsoft.com/office/drawing/2014/main" val="1141071678"/>
                    </a:ext>
                  </a:extLst>
                </a:gridCol>
                <a:gridCol w="609175">
                  <a:extLst>
                    <a:ext uri="{9D8B030D-6E8A-4147-A177-3AD203B41FA5}">
                      <a16:colId xmlns:a16="http://schemas.microsoft.com/office/drawing/2014/main" val="1394338671"/>
                    </a:ext>
                  </a:extLst>
                </a:gridCol>
              </a:tblGrid>
              <a:tr h="190500">
                <a:tc>
                  <a:txBody>
                    <a:bodyPr/>
                    <a:lstStyle/>
                    <a:p>
                      <a:pPr algn="l" fontAlgn="b"/>
                      <a:r>
                        <a:rPr lang="en-US" sz="1100" u="none" strike="noStrike">
                          <a:effectLst/>
                        </a:rPr>
                        <a:t>Growth Trend</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 </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867275090"/>
                  </a:ext>
                </a:extLst>
              </a:tr>
              <a:tr h="190500">
                <a:tc>
                  <a:txBody>
                    <a:bodyPr/>
                    <a:lstStyle/>
                    <a:p>
                      <a:pPr algn="r" fontAlgn="b"/>
                      <a:r>
                        <a:rPr lang="en-US" sz="1100" u="none" strike="noStrike">
                          <a:effectLst/>
                        </a:rPr>
                        <a:t>2014</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2015</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2016</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2017</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2018</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2019</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387365822"/>
                  </a:ext>
                </a:extLst>
              </a:tr>
              <a:tr h="190500">
                <a:tc>
                  <a:txBody>
                    <a:bodyPr/>
                    <a:lstStyle/>
                    <a:p>
                      <a:pPr algn="l" fontAlgn="b"/>
                      <a:r>
                        <a:rPr lang="en-US" sz="1100" u="none" strike="noStrike">
                          <a:effectLst/>
                        </a:rPr>
                        <a:t>                           274,283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305,186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316,008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349,518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396,906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441,057 </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1667594507"/>
                  </a:ext>
                </a:extLst>
              </a:tr>
              <a:tr h="190500">
                <a:tc>
                  <a:txBody>
                    <a:bodyPr/>
                    <a:lstStyle/>
                    <a:p>
                      <a:pPr algn="l" fontAlgn="b"/>
                      <a:r>
                        <a:rPr lang="en-US" sz="1100" u="none" strike="noStrike">
                          <a:effectLst/>
                        </a:rPr>
                        <a:t>%Growth</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11%</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dirty="0">
                          <a:effectLst/>
                        </a:rPr>
                        <a:t>4%</a:t>
                      </a:r>
                      <a:endParaRPr lang="en-US" sz="1100" b="0" i="0" u="none" strike="noStrike" dirty="0">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11%</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14%</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r" fontAlgn="b"/>
                      <a:r>
                        <a:rPr lang="en-US" sz="1100" u="none" strike="noStrike">
                          <a:effectLst/>
                        </a:rPr>
                        <a:t>11%</a:t>
                      </a:r>
                      <a:endParaRPr lang="en-US" sz="1100" b="0" i="0" u="none" strike="noStrike">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2371817731"/>
                  </a:ext>
                </a:extLst>
              </a:tr>
              <a:tr h="190500">
                <a:tc>
                  <a:txBody>
                    <a:bodyPr/>
                    <a:lstStyle/>
                    <a:p>
                      <a:pPr algn="l" fontAlgn="b"/>
                      <a:r>
                        <a:rPr lang="en-US" sz="1100" u="none" strike="noStrike">
                          <a:effectLst/>
                        </a:rPr>
                        <a:t># Studies Growth</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30,903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10,822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33,510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a:effectLst/>
                        </a:rPr>
                        <a:t>        47,388 </a:t>
                      </a:r>
                      <a:endParaRPr lang="en-US" sz="1100" b="0" i="0" u="none" strike="noStrike">
                        <a:solidFill>
                          <a:srgbClr val="000000"/>
                        </a:solidFill>
                        <a:effectLst/>
                        <a:latin typeface="Calibri" panose="020F0502020204030204" pitchFamily="34" charset="0"/>
                      </a:endParaRPr>
                    </a:p>
                  </a:txBody>
                  <a:tcPr marL="9525" marR="9525" marT="9525" marB="0" anchor="b"/>
                </a:tc>
                <a:tc>
                  <a:txBody>
                    <a:bodyPr/>
                    <a:lstStyle/>
                    <a:p>
                      <a:pPr algn="l" fontAlgn="b"/>
                      <a:r>
                        <a:rPr lang="en-US" sz="1100" u="none" strike="noStrike" dirty="0">
                          <a:effectLst/>
                        </a:rPr>
                        <a:t>     44,151 </a:t>
                      </a:r>
                      <a:endParaRPr lang="en-US" sz="1100" b="0" i="0" u="none" strike="noStrike" dirty="0">
                        <a:solidFill>
                          <a:srgbClr val="000000"/>
                        </a:solidFill>
                        <a:effectLst/>
                        <a:latin typeface="Calibri" panose="020F0502020204030204" pitchFamily="34" charset="0"/>
                      </a:endParaRPr>
                    </a:p>
                  </a:txBody>
                  <a:tcPr marL="9525" marR="9525" marT="9525" marB="0" anchor="b"/>
                </a:tc>
                <a:extLst>
                  <a:ext uri="{0D108BD9-81ED-4DB2-BD59-A6C34878D82A}">
                    <a16:rowId xmlns:a16="http://schemas.microsoft.com/office/drawing/2014/main" val="3724979284"/>
                  </a:ext>
                </a:extLst>
              </a:tr>
            </a:tbl>
          </a:graphicData>
        </a:graphic>
      </p:graphicFrame>
    </p:spTree>
    <p:extLst>
      <p:ext uri="{BB962C8B-B14F-4D97-AF65-F5344CB8AC3E}">
        <p14:creationId xmlns:p14="http://schemas.microsoft.com/office/powerpoint/2010/main" val="6906016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86BAC45A-4424-4356-BD55-31D75D85D86D}"/>
              </a:ext>
            </a:extLst>
          </p:cNvPr>
          <p:cNvPicPr>
            <a:picLocks noGrp="1" noChangeAspect="1"/>
          </p:cNvPicPr>
          <p:nvPr>
            <p:ph idx="1"/>
          </p:nvPr>
        </p:nvPicPr>
        <p:blipFill>
          <a:blip r:embed="rId2"/>
          <a:stretch>
            <a:fillRect/>
          </a:stretch>
        </p:blipFill>
        <p:spPr>
          <a:xfrm>
            <a:off x="1742378" y="643467"/>
            <a:ext cx="8707243" cy="5571066"/>
          </a:xfrm>
          <a:prstGeom prst="rect">
            <a:avLst/>
          </a:prstGeom>
        </p:spPr>
      </p:pic>
    </p:spTree>
    <p:extLst>
      <p:ext uri="{BB962C8B-B14F-4D97-AF65-F5344CB8AC3E}">
        <p14:creationId xmlns:p14="http://schemas.microsoft.com/office/powerpoint/2010/main" val="315075626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p:cNvSpPr>
            <a:spLocks noGrp="1"/>
          </p:cNvSpPr>
          <p:nvPr>
            <p:ph type="title"/>
          </p:nvPr>
        </p:nvSpPr>
        <p:spPr>
          <a:xfrm>
            <a:off x="838200" y="365125"/>
            <a:ext cx="10515600" cy="290513"/>
          </a:xfrm>
        </p:spPr>
        <p:txBody>
          <a:bodyPr>
            <a:noAutofit/>
          </a:bodyPr>
          <a:lstStyle/>
          <a:p>
            <a:pPr algn="ctr"/>
            <a:r>
              <a:rPr lang="en-US" sz="2400" b="1" dirty="0"/>
              <a:t>Column 2: Strong People Systems  Overall</a:t>
            </a:r>
          </a:p>
        </p:txBody>
      </p:sp>
      <p:graphicFrame>
        <p:nvGraphicFramePr>
          <p:cNvPr id="7" name="Chart 6">
            <a:extLst>
              <a:ext uri="{FF2B5EF4-FFF2-40B4-BE49-F238E27FC236}">
                <a16:creationId xmlns:a16="http://schemas.microsoft.com/office/drawing/2014/main" id="{5FD85804-468B-4CF0-9506-2291261BB9AB}"/>
              </a:ext>
            </a:extLst>
          </p:cNvPr>
          <p:cNvGraphicFramePr/>
          <p:nvPr>
            <p:extLst>
              <p:ext uri="{D42A27DB-BD31-4B8C-83A1-F6EECF244321}">
                <p14:modId xmlns:p14="http://schemas.microsoft.com/office/powerpoint/2010/main" val="2900424605"/>
              </p:ext>
            </p:extLst>
          </p:nvPr>
        </p:nvGraphicFramePr>
        <p:xfrm>
          <a:off x="615519" y="902130"/>
          <a:ext cx="5949612" cy="2505558"/>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Chart 9">
            <a:extLst>
              <a:ext uri="{FF2B5EF4-FFF2-40B4-BE49-F238E27FC236}">
                <a16:creationId xmlns:a16="http://schemas.microsoft.com/office/drawing/2014/main" id="{D600D8F6-31DD-47A9-943E-12A5B395F42B}"/>
              </a:ext>
            </a:extLst>
          </p:cNvPr>
          <p:cNvGraphicFramePr/>
          <p:nvPr>
            <p:extLst>
              <p:ext uri="{D42A27DB-BD31-4B8C-83A1-F6EECF244321}">
                <p14:modId xmlns:p14="http://schemas.microsoft.com/office/powerpoint/2010/main" val="681269258"/>
              </p:ext>
            </p:extLst>
          </p:nvPr>
        </p:nvGraphicFramePr>
        <p:xfrm>
          <a:off x="838200" y="3806190"/>
          <a:ext cx="4495800" cy="268668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CCB02C4E-C0D2-46CE-8DB5-EC29782AF0B0}"/>
              </a:ext>
            </a:extLst>
          </p:cNvPr>
          <p:cNvGraphicFramePr/>
          <p:nvPr>
            <p:extLst>
              <p:ext uri="{D42A27DB-BD31-4B8C-83A1-F6EECF244321}">
                <p14:modId xmlns:p14="http://schemas.microsoft.com/office/powerpoint/2010/main" val="3331133801"/>
              </p:ext>
            </p:extLst>
          </p:nvPr>
        </p:nvGraphicFramePr>
        <p:xfrm>
          <a:off x="7179813" y="902130"/>
          <a:ext cx="4811697" cy="299129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3" name="Chart 12">
            <a:extLst>
              <a:ext uri="{FF2B5EF4-FFF2-40B4-BE49-F238E27FC236}">
                <a16:creationId xmlns:a16="http://schemas.microsoft.com/office/drawing/2014/main" id="{0A631BC0-34E1-4924-8E06-A465CB9DD768}"/>
              </a:ext>
            </a:extLst>
          </p:cNvPr>
          <p:cNvGraphicFramePr/>
          <p:nvPr>
            <p:extLst>
              <p:ext uri="{D42A27DB-BD31-4B8C-83A1-F6EECF244321}">
                <p14:modId xmlns:p14="http://schemas.microsoft.com/office/powerpoint/2010/main" val="48409104"/>
              </p:ext>
            </p:extLst>
          </p:nvPr>
        </p:nvGraphicFramePr>
        <p:xfrm>
          <a:off x="6858002" y="4005944"/>
          <a:ext cx="5046955" cy="2686685"/>
        </p:xfrm>
        <a:graphic>
          <a:graphicData uri="http://schemas.openxmlformats.org/drawingml/2006/chart">
            <c:chart xmlns:c="http://schemas.openxmlformats.org/drawingml/2006/chart" xmlns:r="http://schemas.openxmlformats.org/officeDocument/2006/relationships" r:id="rId5"/>
          </a:graphicData>
        </a:graphic>
      </p:graphicFrame>
    </p:spTree>
    <p:extLst>
      <p:ext uri="{BB962C8B-B14F-4D97-AF65-F5344CB8AC3E}">
        <p14:creationId xmlns:p14="http://schemas.microsoft.com/office/powerpoint/2010/main" val="36164830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C189C29-3680-4C2F-A8BA-7F417AC86BAF}"/>
              </a:ext>
            </a:extLst>
          </p:cNvPr>
          <p:cNvPicPr>
            <a:picLocks noGrp="1" noChangeAspect="1"/>
          </p:cNvPicPr>
          <p:nvPr>
            <p:ph idx="1"/>
          </p:nvPr>
        </p:nvPicPr>
        <p:blipFill>
          <a:blip r:embed="rId2"/>
          <a:stretch>
            <a:fillRect/>
          </a:stretch>
        </p:blipFill>
        <p:spPr>
          <a:xfrm>
            <a:off x="2123702" y="643467"/>
            <a:ext cx="7944595" cy="5571066"/>
          </a:xfrm>
          <a:prstGeom prst="rect">
            <a:avLst/>
          </a:prstGeom>
        </p:spPr>
      </p:pic>
    </p:spTree>
    <p:extLst>
      <p:ext uri="{BB962C8B-B14F-4D97-AF65-F5344CB8AC3E}">
        <p14:creationId xmlns:p14="http://schemas.microsoft.com/office/powerpoint/2010/main" val="22411992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50C921-A776-48A4-988C-CA6563E52ED4}"/>
              </a:ext>
            </a:extLst>
          </p:cNvPr>
          <p:cNvSpPr>
            <a:spLocks noGrp="1"/>
          </p:cNvSpPr>
          <p:nvPr>
            <p:ph type="title"/>
          </p:nvPr>
        </p:nvSpPr>
        <p:spPr>
          <a:xfrm>
            <a:off x="838200" y="365125"/>
            <a:ext cx="10515600" cy="1195227"/>
          </a:xfrm>
        </p:spPr>
        <p:txBody>
          <a:bodyPr/>
          <a:lstStyle/>
          <a:p>
            <a:r>
              <a:rPr lang="en-US" dirty="0"/>
              <a:t>Column 2 – Scalable Technology/Quality</a:t>
            </a:r>
          </a:p>
        </p:txBody>
      </p:sp>
      <p:graphicFrame>
        <p:nvGraphicFramePr>
          <p:cNvPr id="5" name="Table 4">
            <a:extLst>
              <a:ext uri="{FF2B5EF4-FFF2-40B4-BE49-F238E27FC236}">
                <a16:creationId xmlns:a16="http://schemas.microsoft.com/office/drawing/2014/main" id="{C80A658B-560B-4DEF-966E-29CAC59EB835}"/>
              </a:ext>
            </a:extLst>
          </p:cNvPr>
          <p:cNvGraphicFramePr>
            <a:graphicFrameLocks noGrp="1"/>
          </p:cNvGraphicFramePr>
          <p:nvPr>
            <p:extLst>
              <p:ext uri="{D42A27DB-BD31-4B8C-83A1-F6EECF244321}">
                <p14:modId xmlns:p14="http://schemas.microsoft.com/office/powerpoint/2010/main" val="4018309313"/>
              </p:ext>
            </p:extLst>
          </p:nvPr>
        </p:nvGraphicFramePr>
        <p:xfrm>
          <a:off x="341153" y="870581"/>
          <a:ext cx="11509694" cy="5401270"/>
        </p:xfrm>
        <a:graphic>
          <a:graphicData uri="http://schemas.openxmlformats.org/drawingml/2006/table">
            <a:tbl>
              <a:tblPr/>
              <a:tblGrid>
                <a:gridCol w="3027621">
                  <a:extLst>
                    <a:ext uri="{9D8B030D-6E8A-4147-A177-3AD203B41FA5}">
                      <a16:colId xmlns:a16="http://schemas.microsoft.com/office/drawing/2014/main" val="2401188301"/>
                    </a:ext>
                  </a:extLst>
                </a:gridCol>
                <a:gridCol w="527000">
                  <a:extLst>
                    <a:ext uri="{9D8B030D-6E8A-4147-A177-3AD203B41FA5}">
                      <a16:colId xmlns:a16="http://schemas.microsoft.com/office/drawing/2014/main" val="4219189999"/>
                    </a:ext>
                  </a:extLst>
                </a:gridCol>
                <a:gridCol w="529635">
                  <a:extLst>
                    <a:ext uri="{9D8B030D-6E8A-4147-A177-3AD203B41FA5}">
                      <a16:colId xmlns:a16="http://schemas.microsoft.com/office/drawing/2014/main" val="1833936983"/>
                    </a:ext>
                  </a:extLst>
                </a:gridCol>
                <a:gridCol w="527000">
                  <a:extLst>
                    <a:ext uri="{9D8B030D-6E8A-4147-A177-3AD203B41FA5}">
                      <a16:colId xmlns:a16="http://schemas.microsoft.com/office/drawing/2014/main" val="2506694966"/>
                    </a:ext>
                  </a:extLst>
                </a:gridCol>
                <a:gridCol w="624497">
                  <a:extLst>
                    <a:ext uri="{9D8B030D-6E8A-4147-A177-3AD203B41FA5}">
                      <a16:colId xmlns:a16="http://schemas.microsoft.com/office/drawing/2014/main" val="1377037551"/>
                    </a:ext>
                  </a:extLst>
                </a:gridCol>
                <a:gridCol w="664020">
                  <a:extLst>
                    <a:ext uri="{9D8B030D-6E8A-4147-A177-3AD203B41FA5}">
                      <a16:colId xmlns:a16="http://schemas.microsoft.com/office/drawing/2014/main" val="2294291276"/>
                    </a:ext>
                  </a:extLst>
                </a:gridCol>
                <a:gridCol w="642941">
                  <a:extLst>
                    <a:ext uri="{9D8B030D-6E8A-4147-A177-3AD203B41FA5}">
                      <a16:colId xmlns:a16="http://schemas.microsoft.com/office/drawing/2014/main" val="1639197481"/>
                    </a:ext>
                  </a:extLst>
                </a:gridCol>
                <a:gridCol w="706181">
                  <a:extLst>
                    <a:ext uri="{9D8B030D-6E8A-4147-A177-3AD203B41FA5}">
                      <a16:colId xmlns:a16="http://schemas.microsoft.com/office/drawing/2014/main" val="554919092"/>
                    </a:ext>
                  </a:extLst>
                </a:gridCol>
                <a:gridCol w="664020">
                  <a:extLst>
                    <a:ext uri="{9D8B030D-6E8A-4147-A177-3AD203B41FA5}">
                      <a16:colId xmlns:a16="http://schemas.microsoft.com/office/drawing/2014/main" val="3002260723"/>
                    </a:ext>
                  </a:extLst>
                </a:gridCol>
                <a:gridCol w="653480">
                  <a:extLst>
                    <a:ext uri="{9D8B030D-6E8A-4147-A177-3AD203B41FA5}">
                      <a16:colId xmlns:a16="http://schemas.microsoft.com/office/drawing/2014/main" val="1984229702"/>
                    </a:ext>
                  </a:extLst>
                </a:gridCol>
                <a:gridCol w="611321">
                  <a:extLst>
                    <a:ext uri="{9D8B030D-6E8A-4147-A177-3AD203B41FA5}">
                      <a16:colId xmlns:a16="http://schemas.microsoft.com/office/drawing/2014/main" val="1975156768"/>
                    </a:ext>
                  </a:extLst>
                </a:gridCol>
                <a:gridCol w="664020">
                  <a:extLst>
                    <a:ext uri="{9D8B030D-6E8A-4147-A177-3AD203B41FA5}">
                      <a16:colId xmlns:a16="http://schemas.microsoft.com/office/drawing/2014/main" val="3820050926"/>
                    </a:ext>
                  </a:extLst>
                </a:gridCol>
                <a:gridCol w="569161">
                  <a:extLst>
                    <a:ext uri="{9D8B030D-6E8A-4147-A177-3AD203B41FA5}">
                      <a16:colId xmlns:a16="http://schemas.microsoft.com/office/drawing/2014/main" val="2519741654"/>
                    </a:ext>
                  </a:extLst>
                </a:gridCol>
                <a:gridCol w="505921">
                  <a:extLst>
                    <a:ext uri="{9D8B030D-6E8A-4147-A177-3AD203B41FA5}">
                      <a16:colId xmlns:a16="http://schemas.microsoft.com/office/drawing/2014/main" val="1960081395"/>
                    </a:ext>
                  </a:extLst>
                </a:gridCol>
                <a:gridCol w="592876">
                  <a:extLst>
                    <a:ext uri="{9D8B030D-6E8A-4147-A177-3AD203B41FA5}">
                      <a16:colId xmlns:a16="http://schemas.microsoft.com/office/drawing/2014/main" val="2953632087"/>
                    </a:ext>
                  </a:extLst>
                </a:gridCol>
              </a:tblGrid>
              <a:tr h="110224">
                <a:tc gridSpan="15">
                  <a:txBody>
                    <a:bodyPr/>
                    <a:lstStyle/>
                    <a:p>
                      <a:pPr algn="ctr" fontAlgn="b"/>
                      <a:r>
                        <a:rPr lang="en-US" sz="500" b="1" i="0" u="none" strike="noStrike">
                          <a:effectLst/>
                          <a:latin typeface="Arial" panose="020B0604020202020204" pitchFamily="34" charset="0"/>
                        </a:rPr>
                        <a:t>Scalable Technology/Quality - DR Overall Clinic Quality Projects</a:t>
                      </a:r>
                    </a:p>
                  </a:txBody>
                  <a:tcPr marL="3688" marR="3688" marT="3688" marB="0" anchor="b">
                    <a:lnL>
                      <a:noFill/>
                    </a:lnL>
                    <a:lnR>
                      <a:noFill/>
                    </a:lnR>
                    <a:lnT>
                      <a:noFill/>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08436459"/>
                  </a:ext>
                </a:extLst>
              </a:tr>
              <a:tr h="0">
                <a:tc>
                  <a:txBody>
                    <a:bodyPr/>
                    <a:lstStyle/>
                    <a:p>
                      <a:pPr algn="l" fontAlgn="b"/>
                      <a:endParaRPr lang="en-US" sz="400" b="0" i="0" u="none" strike="noStrike">
                        <a:effectLst/>
                        <a:latin typeface="Arial" panose="020B0604020202020204" pitchFamily="34" charset="0"/>
                      </a:endParaRPr>
                    </a:p>
                  </a:txBody>
                  <a:tcPr marL="3688" marR="3688" marT="3688" marB="0" anchor="b">
                    <a:lnL>
                      <a:noFill/>
                    </a:lnL>
                    <a:lnR>
                      <a:noFill/>
                    </a:lnR>
                    <a:lnT>
                      <a:noFill/>
                    </a:lnT>
                    <a:lnB w="25400" cap="flat" cmpd="dbl" algn="ctr">
                      <a:solidFill>
                        <a:srgbClr val="0000FF"/>
                      </a:solidFill>
                      <a:prstDash val="solid"/>
                      <a:round/>
                      <a:headEnd type="none" w="med" len="med"/>
                      <a:tailEnd type="none" w="med" len="med"/>
                    </a:lnB>
                  </a:tcPr>
                </a:tc>
                <a:tc>
                  <a:txBody>
                    <a:bodyPr/>
                    <a:lstStyle/>
                    <a:p>
                      <a:pPr algn="l" fontAlgn="b"/>
                      <a:endParaRPr lang="en-US" sz="400" b="0" i="0" u="none" strike="noStrike">
                        <a:effectLst/>
                        <a:latin typeface="Arial" panose="020B0604020202020204" pitchFamily="34" charset="0"/>
                      </a:endParaRPr>
                    </a:p>
                  </a:txBody>
                  <a:tcPr marL="3688" marR="3688" marT="3688" marB="0" anchor="b">
                    <a:lnL>
                      <a:noFill/>
                    </a:lnL>
                    <a:lnR>
                      <a:noFill/>
                    </a:lnR>
                    <a:lnT>
                      <a:noFill/>
                    </a:lnT>
                    <a:lnB w="25400" cap="flat" cmpd="dbl" algn="ctr">
                      <a:solidFill>
                        <a:srgbClr val="0000FF"/>
                      </a:solidFill>
                      <a:prstDash val="solid"/>
                      <a:round/>
                      <a:headEnd type="none" w="med" len="med"/>
                      <a:tailEnd type="none" w="med" len="med"/>
                    </a:lnB>
                  </a:tcPr>
                </a:tc>
                <a:tc>
                  <a:txBody>
                    <a:bodyPr/>
                    <a:lstStyle/>
                    <a:p>
                      <a:pPr algn="l" fontAlgn="b"/>
                      <a:endParaRPr lang="en-US" sz="400" b="0" i="0" u="none" strike="noStrike">
                        <a:effectLst/>
                        <a:latin typeface="Arial" panose="020B0604020202020204" pitchFamily="34" charset="0"/>
                      </a:endParaRPr>
                    </a:p>
                  </a:txBody>
                  <a:tcPr marL="3688" marR="3688" marT="3688" marB="0" anchor="b">
                    <a:lnL>
                      <a:noFill/>
                    </a:lnL>
                    <a:lnR>
                      <a:noFill/>
                    </a:lnR>
                    <a:lnT>
                      <a:noFill/>
                    </a:lnT>
                    <a:lnB w="25400" cap="flat" cmpd="dbl" algn="ctr">
                      <a:solidFill>
                        <a:srgbClr val="0000FF"/>
                      </a:solidFill>
                      <a:prstDash val="solid"/>
                      <a:round/>
                      <a:headEnd type="none" w="med" len="med"/>
                      <a:tailEnd type="none" w="med" len="med"/>
                    </a:lnB>
                  </a:tcPr>
                </a:tc>
                <a:tc>
                  <a:txBody>
                    <a:bodyPr/>
                    <a:lstStyle/>
                    <a:p>
                      <a:pPr algn="l" fontAlgn="b"/>
                      <a:endParaRPr lang="en-US" sz="400" b="0" i="0" u="none" strike="noStrike">
                        <a:effectLst/>
                        <a:latin typeface="Arial" panose="020B0604020202020204" pitchFamily="34" charset="0"/>
                      </a:endParaRPr>
                    </a:p>
                  </a:txBody>
                  <a:tcPr marL="3688" marR="3688" marT="3688" marB="0" anchor="b">
                    <a:lnL>
                      <a:noFill/>
                    </a:lnL>
                    <a:lnR>
                      <a:noFill/>
                    </a:lnR>
                    <a:lnT>
                      <a:noFill/>
                    </a:lnT>
                    <a:lnB w="25400" cap="flat" cmpd="dbl" algn="ctr">
                      <a:solidFill>
                        <a:srgbClr val="0000FF"/>
                      </a:solidFill>
                      <a:prstDash val="solid"/>
                      <a:round/>
                      <a:headEnd type="none" w="med" len="med"/>
                      <a:tailEnd type="none" w="med" len="med"/>
                    </a:lnB>
                  </a:tcPr>
                </a:tc>
                <a:tc>
                  <a:txBody>
                    <a:bodyPr/>
                    <a:lstStyle/>
                    <a:p>
                      <a:pPr algn="l" fontAlgn="b"/>
                      <a:endParaRPr lang="en-US" sz="400" b="0" i="0" u="none" strike="noStrike">
                        <a:effectLst/>
                        <a:latin typeface="Arial" panose="020B0604020202020204" pitchFamily="34" charset="0"/>
                      </a:endParaRPr>
                    </a:p>
                  </a:txBody>
                  <a:tcPr marL="3688" marR="3688" marT="3688" marB="0" anchor="b">
                    <a:lnL>
                      <a:noFill/>
                    </a:lnL>
                    <a:lnR>
                      <a:noFill/>
                    </a:lnR>
                    <a:lnT>
                      <a:noFill/>
                    </a:lnT>
                    <a:lnB w="25400" cap="flat" cmpd="dbl" algn="ctr">
                      <a:solidFill>
                        <a:srgbClr val="0000FF"/>
                      </a:solidFill>
                      <a:prstDash val="solid"/>
                      <a:round/>
                      <a:headEnd type="none" w="med" len="med"/>
                      <a:tailEnd type="none" w="med" len="med"/>
                    </a:lnB>
                  </a:tcPr>
                </a:tc>
                <a:tc>
                  <a:txBody>
                    <a:bodyPr/>
                    <a:lstStyle/>
                    <a:p>
                      <a:pPr algn="l" fontAlgn="b"/>
                      <a:endParaRPr lang="en-US" sz="400" b="0" i="0" u="none" strike="noStrike">
                        <a:effectLst/>
                        <a:latin typeface="Arial" panose="020B0604020202020204" pitchFamily="34" charset="0"/>
                      </a:endParaRPr>
                    </a:p>
                  </a:txBody>
                  <a:tcPr marL="3688" marR="3688" marT="3688" marB="0" anchor="b">
                    <a:lnL>
                      <a:noFill/>
                    </a:lnL>
                    <a:lnR>
                      <a:noFill/>
                    </a:lnR>
                    <a:lnT>
                      <a:noFill/>
                    </a:lnT>
                    <a:lnB w="25400" cap="flat" cmpd="dbl" algn="ctr">
                      <a:solidFill>
                        <a:srgbClr val="0000FF"/>
                      </a:solidFill>
                      <a:prstDash val="solid"/>
                      <a:round/>
                      <a:headEnd type="none" w="med" len="med"/>
                      <a:tailEnd type="none" w="med" len="med"/>
                    </a:lnB>
                  </a:tcPr>
                </a:tc>
                <a:tc>
                  <a:txBody>
                    <a:bodyPr/>
                    <a:lstStyle/>
                    <a:p>
                      <a:pPr algn="l" fontAlgn="b"/>
                      <a:endParaRPr lang="en-US" sz="400" b="0" i="0" u="none" strike="noStrike">
                        <a:effectLst/>
                        <a:latin typeface="Arial" panose="020B0604020202020204" pitchFamily="34" charset="0"/>
                      </a:endParaRPr>
                    </a:p>
                  </a:txBody>
                  <a:tcPr marL="3688" marR="3688" marT="3688" marB="0" anchor="b">
                    <a:lnL>
                      <a:noFill/>
                    </a:lnL>
                    <a:lnR>
                      <a:noFill/>
                    </a:lnR>
                    <a:lnT>
                      <a:noFill/>
                    </a:lnT>
                    <a:lnB w="25400" cap="flat" cmpd="dbl" algn="ctr">
                      <a:solidFill>
                        <a:srgbClr val="0000FF"/>
                      </a:solidFill>
                      <a:prstDash val="solid"/>
                      <a:round/>
                      <a:headEnd type="none" w="med" len="med"/>
                      <a:tailEnd type="none" w="med" len="med"/>
                    </a:lnB>
                  </a:tcPr>
                </a:tc>
                <a:tc>
                  <a:txBody>
                    <a:bodyPr/>
                    <a:lstStyle/>
                    <a:p>
                      <a:pPr algn="l" fontAlgn="b"/>
                      <a:endParaRPr lang="en-US" sz="400" b="0" i="0" u="none" strike="noStrike">
                        <a:effectLst/>
                        <a:latin typeface="Arial" panose="020B0604020202020204" pitchFamily="34" charset="0"/>
                      </a:endParaRPr>
                    </a:p>
                  </a:txBody>
                  <a:tcPr marL="3688" marR="3688" marT="3688" marB="0" anchor="b">
                    <a:lnL>
                      <a:noFill/>
                    </a:lnL>
                    <a:lnR>
                      <a:noFill/>
                    </a:lnR>
                    <a:lnT>
                      <a:noFill/>
                    </a:lnT>
                    <a:lnB w="25400" cap="flat" cmpd="dbl" algn="ctr">
                      <a:solidFill>
                        <a:srgbClr val="0000FF"/>
                      </a:solidFill>
                      <a:prstDash val="solid"/>
                      <a:round/>
                      <a:headEnd type="none" w="med" len="med"/>
                      <a:tailEnd type="none" w="med" len="med"/>
                    </a:lnB>
                  </a:tcPr>
                </a:tc>
                <a:tc>
                  <a:txBody>
                    <a:bodyPr/>
                    <a:lstStyle/>
                    <a:p>
                      <a:pPr algn="l" fontAlgn="b"/>
                      <a:endParaRPr lang="en-US" sz="400" b="0" i="0" u="none" strike="noStrike">
                        <a:effectLst/>
                        <a:latin typeface="Arial" panose="020B0604020202020204" pitchFamily="34" charset="0"/>
                      </a:endParaRPr>
                    </a:p>
                  </a:txBody>
                  <a:tcPr marL="3688" marR="3688" marT="3688" marB="0" anchor="b">
                    <a:lnL>
                      <a:noFill/>
                    </a:lnL>
                    <a:lnR>
                      <a:noFill/>
                    </a:lnR>
                    <a:lnT>
                      <a:noFill/>
                    </a:lnT>
                    <a:lnB w="25400" cap="flat" cmpd="dbl" algn="ctr">
                      <a:solidFill>
                        <a:srgbClr val="0000FF"/>
                      </a:solidFill>
                      <a:prstDash val="solid"/>
                      <a:round/>
                      <a:headEnd type="none" w="med" len="med"/>
                      <a:tailEnd type="none" w="med" len="med"/>
                    </a:lnB>
                  </a:tcPr>
                </a:tc>
                <a:tc>
                  <a:txBody>
                    <a:bodyPr/>
                    <a:lstStyle/>
                    <a:p>
                      <a:pPr algn="l" fontAlgn="b"/>
                      <a:endParaRPr lang="en-US" sz="400" b="0" i="0" u="none" strike="noStrike">
                        <a:effectLst/>
                        <a:latin typeface="Arial" panose="020B0604020202020204" pitchFamily="34" charset="0"/>
                      </a:endParaRPr>
                    </a:p>
                  </a:txBody>
                  <a:tcPr marL="3688" marR="3688" marT="3688" marB="0" anchor="b">
                    <a:lnL>
                      <a:noFill/>
                    </a:lnL>
                    <a:lnR>
                      <a:noFill/>
                    </a:lnR>
                    <a:lnT>
                      <a:noFill/>
                    </a:lnT>
                    <a:lnB w="25400" cap="flat" cmpd="dbl" algn="ctr">
                      <a:solidFill>
                        <a:srgbClr val="0000FF"/>
                      </a:solidFill>
                      <a:prstDash val="solid"/>
                      <a:round/>
                      <a:headEnd type="none" w="med" len="med"/>
                      <a:tailEnd type="none" w="med" len="med"/>
                    </a:lnB>
                  </a:tcPr>
                </a:tc>
                <a:tc>
                  <a:txBody>
                    <a:bodyPr/>
                    <a:lstStyle/>
                    <a:p>
                      <a:pPr algn="l" fontAlgn="b"/>
                      <a:endParaRPr lang="en-US" sz="400" b="0" i="0" u="none" strike="noStrike">
                        <a:effectLst/>
                        <a:latin typeface="Arial" panose="020B0604020202020204" pitchFamily="34" charset="0"/>
                      </a:endParaRPr>
                    </a:p>
                  </a:txBody>
                  <a:tcPr marL="3688" marR="3688" marT="3688" marB="0" anchor="b">
                    <a:lnL>
                      <a:noFill/>
                    </a:lnL>
                    <a:lnR>
                      <a:noFill/>
                    </a:lnR>
                    <a:lnT>
                      <a:noFill/>
                    </a:lnT>
                    <a:lnB w="25400" cap="flat" cmpd="dbl" algn="ctr">
                      <a:solidFill>
                        <a:srgbClr val="0000FF"/>
                      </a:solidFill>
                      <a:prstDash val="solid"/>
                      <a:round/>
                      <a:headEnd type="none" w="med" len="med"/>
                      <a:tailEnd type="none" w="med" len="med"/>
                    </a:lnB>
                  </a:tcPr>
                </a:tc>
                <a:tc>
                  <a:txBody>
                    <a:bodyPr/>
                    <a:lstStyle/>
                    <a:p>
                      <a:pPr algn="l" fontAlgn="b"/>
                      <a:endParaRPr lang="en-US" sz="400" b="0" i="0" u="none" strike="noStrike">
                        <a:effectLst/>
                        <a:latin typeface="Arial" panose="020B0604020202020204" pitchFamily="34" charset="0"/>
                      </a:endParaRPr>
                    </a:p>
                  </a:txBody>
                  <a:tcPr marL="3688" marR="3688" marT="3688" marB="0" anchor="b">
                    <a:lnL>
                      <a:noFill/>
                    </a:lnL>
                    <a:lnR>
                      <a:noFill/>
                    </a:lnR>
                    <a:lnT>
                      <a:noFill/>
                    </a:lnT>
                    <a:lnB w="25400" cap="flat" cmpd="dbl" algn="ctr">
                      <a:solidFill>
                        <a:srgbClr val="0000FF"/>
                      </a:solidFill>
                      <a:prstDash val="solid"/>
                      <a:round/>
                      <a:headEnd type="none" w="med" len="med"/>
                      <a:tailEnd type="none" w="med" len="med"/>
                    </a:lnB>
                  </a:tcPr>
                </a:tc>
                <a:tc>
                  <a:txBody>
                    <a:bodyPr/>
                    <a:lstStyle/>
                    <a:p>
                      <a:pPr algn="l" fontAlgn="b"/>
                      <a:endParaRPr lang="en-US" sz="400" b="0" i="0" u="none" strike="noStrike">
                        <a:effectLst/>
                        <a:latin typeface="Arial" panose="020B0604020202020204" pitchFamily="34" charset="0"/>
                      </a:endParaRPr>
                    </a:p>
                  </a:txBody>
                  <a:tcPr marL="3688" marR="3688" marT="3688" marB="0" anchor="b">
                    <a:lnL>
                      <a:noFill/>
                    </a:lnL>
                    <a:lnR>
                      <a:noFill/>
                    </a:lnR>
                    <a:lnT>
                      <a:noFill/>
                    </a:lnT>
                    <a:lnB w="25400" cap="flat" cmpd="dbl" algn="ctr">
                      <a:solidFill>
                        <a:srgbClr val="0000FF"/>
                      </a:solidFill>
                      <a:prstDash val="solid"/>
                      <a:round/>
                      <a:headEnd type="none" w="med" len="med"/>
                      <a:tailEnd type="none" w="med" len="med"/>
                    </a:lnB>
                  </a:tcPr>
                </a:tc>
                <a:tc>
                  <a:txBody>
                    <a:bodyPr/>
                    <a:lstStyle/>
                    <a:p>
                      <a:pPr algn="l" fontAlgn="b"/>
                      <a:endParaRPr lang="en-US" sz="400" b="0" i="0" u="none" strike="noStrike">
                        <a:effectLst/>
                        <a:latin typeface="Arial" panose="020B0604020202020204" pitchFamily="34" charset="0"/>
                      </a:endParaRPr>
                    </a:p>
                  </a:txBody>
                  <a:tcPr marL="3688" marR="3688" marT="3688" marB="0" anchor="b">
                    <a:lnL>
                      <a:noFill/>
                    </a:lnL>
                    <a:lnR>
                      <a:noFill/>
                    </a:lnR>
                    <a:lnT>
                      <a:noFill/>
                    </a:lnT>
                    <a:lnB w="25400" cap="flat" cmpd="dbl" algn="ctr">
                      <a:solidFill>
                        <a:srgbClr val="0000FF"/>
                      </a:solidFill>
                      <a:prstDash val="solid"/>
                      <a:round/>
                      <a:headEnd type="none" w="med" len="med"/>
                      <a:tailEnd type="none" w="med" len="med"/>
                    </a:lnB>
                  </a:tcPr>
                </a:tc>
                <a:tc>
                  <a:txBody>
                    <a:bodyPr/>
                    <a:lstStyle/>
                    <a:p>
                      <a:pPr algn="l" fontAlgn="b"/>
                      <a:endParaRPr lang="en-US" sz="400" b="0" i="0" u="none" strike="noStrike">
                        <a:effectLst/>
                        <a:latin typeface="Arial" panose="020B0604020202020204" pitchFamily="34" charset="0"/>
                      </a:endParaRPr>
                    </a:p>
                  </a:txBody>
                  <a:tcPr marL="3688" marR="3688" marT="3688" marB="0" anchor="b">
                    <a:lnL>
                      <a:noFill/>
                    </a:lnL>
                    <a:lnR>
                      <a:noFill/>
                    </a:lnR>
                    <a:lnT>
                      <a:noFill/>
                    </a:lnT>
                    <a:lnB w="25400" cap="flat" cmpd="dbl" algn="ctr">
                      <a:solidFill>
                        <a:srgbClr val="0000FF"/>
                      </a:solidFill>
                      <a:prstDash val="solid"/>
                      <a:round/>
                      <a:headEnd type="none" w="med" len="med"/>
                      <a:tailEnd type="none" w="med" len="med"/>
                    </a:lnB>
                  </a:tcPr>
                </a:tc>
                <a:extLst>
                  <a:ext uri="{0D108BD9-81ED-4DB2-BD59-A6C34878D82A}">
                    <a16:rowId xmlns:a16="http://schemas.microsoft.com/office/drawing/2014/main" val="85078263"/>
                  </a:ext>
                </a:extLst>
              </a:tr>
              <a:tr h="284744">
                <a:tc>
                  <a:txBody>
                    <a:bodyPr/>
                    <a:lstStyle/>
                    <a:p>
                      <a:pPr algn="l" fontAlgn="ctr"/>
                      <a:r>
                        <a:rPr lang="en-US" sz="600" b="1" i="0" u="none" strike="noStrike">
                          <a:solidFill>
                            <a:srgbClr val="FFFFFF"/>
                          </a:solidFill>
                          <a:effectLst/>
                          <a:latin typeface="Arial" panose="020B0604020202020204" pitchFamily="34" charset="0"/>
                        </a:rPr>
                        <a:t>OBJECTIVES </a:t>
                      </a:r>
                    </a:p>
                  </a:txBody>
                  <a:tcPr marL="3688" marR="3688" marT="3688" marB="0" anchor="ctr">
                    <a:lnL w="25400" cap="flat" cmpd="dbl" algn="ctr">
                      <a:solidFill>
                        <a:srgbClr val="0000FF"/>
                      </a:solidFill>
                      <a:prstDash val="solid"/>
                      <a:round/>
                      <a:headEnd type="none" w="med" len="med"/>
                      <a:tailEnd type="none" w="med" len="med"/>
                    </a:lnL>
                    <a:lnR w="12700" cap="flat" cmpd="sng" algn="ctr">
                      <a:solidFill>
                        <a:srgbClr val="3366FF"/>
                      </a:solidFill>
                      <a:prstDash val="solid"/>
                      <a:round/>
                      <a:headEnd type="none" w="med" len="med"/>
                      <a:tailEnd type="none" w="med" len="med"/>
                    </a:lnR>
                    <a:lnT w="25400" cap="flat" cmpd="dbl" algn="ctr">
                      <a:solidFill>
                        <a:srgbClr val="0000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7030A0"/>
                    </a:solidFill>
                  </a:tcPr>
                </a:tc>
                <a:tc>
                  <a:txBody>
                    <a:bodyPr/>
                    <a:lstStyle/>
                    <a:p>
                      <a:pPr algn="ctr" fontAlgn="ctr"/>
                      <a:r>
                        <a:rPr lang="en-US" sz="400" b="1" i="0" u="none" strike="noStrike">
                          <a:solidFill>
                            <a:srgbClr val="FFFFFF"/>
                          </a:solidFill>
                          <a:effectLst/>
                          <a:latin typeface="Arial" panose="020B0604020202020204" pitchFamily="34" charset="0"/>
                        </a:rPr>
                        <a:t>19-Jan</a:t>
                      </a:r>
                    </a:p>
                  </a:txBody>
                  <a:tcPr marL="3688" marR="3688" marT="3688" marB="0" anchor="ctr">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25400" cap="flat" cmpd="dbl" algn="ctr">
                      <a:solidFill>
                        <a:srgbClr val="0000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7030A0"/>
                    </a:solidFill>
                  </a:tcPr>
                </a:tc>
                <a:tc>
                  <a:txBody>
                    <a:bodyPr/>
                    <a:lstStyle/>
                    <a:p>
                      <a:pPr algn="ctr" fontAlgn="ctr"/>
                      <a:r>
                        <a:rPr lang="en-US" sz="400" b="1" i="0" u="none" strike="noStrike">
                          <a:solidFill>
                            <a:srgbClr val="FFFFFF"/>
                          </a:solidFill>
                          <a:effectLst/>
                          <a:latin typeface="Arial" panose="020B0604020202020204" pitchFamily="34" charset="0"/>
                        </a:rPr>
                        <a:t>19-Feb</a:t>
                      </a:r>
                    </a:p>
                  </a:txBody>
                  <a:tcPr marL="3688" marR="3688" marT="3688" marB="0" anchor="ctr">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25400" cap="flat" cmpd="dbl" algn="ctr">
                      <a:solidFill>
                        <a:srgbClr val="0000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7030A0"/>
                    </a:solidFill>
                  </a:tcPr>
                </a:tc>
                <a:tc>
                  <a:txBody>
                    <a:bodyPr/>
                    <a:lstStyle/>
                    <a:p>
                      <a:pPr algn="ctr" fontAlgn="ctr"/>
                      <a:r>
                        <a:rPr lang="en-US" sz="400" b="1" i="0" u="none" strike="noStrike">
                          <a:solidFill>
                            <a:srgbClr val="FFFFFF"/>
                          </a:solidFill>
                          <a:effectLst/>
                          <a:latin typeface="Arial" panose="020B0604020202020204" pitchFamily="34" charset="0"/>
                        </a:rPr>
                        <a:t>19-Mar</a:t>
                      </a:r>
                    </a:p>
                  </a:txBody>
                  <a:tcPr marL="3688" marR="3688" marT="3688" marB="0" anchor="ctr">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25400" cap="flat" cmpd="dbl" algn="ctr">
                      <a:solidFill>
                        <a:srgbClr val="0000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7030A0"/>
                    </a:solidFill>
                  </a:tcPr>
                </a:tc>
                <a:tc>
                  <a:txBody>
                    <a:bodyPr/>
                    <a:lstStyle/>
                    <a:p>
                      <a:pPr algn="ctr" fontAlgn="ctr"/>
                      <a:r>
                        <a:rPr lang="en-US" sz="400" b="1" i="0" u="none" strike="noStrike">
                          <a:solidFill>
                            <a:srgbClr val="FFFFFF"/>
                          </a:solidFill>
                          <a:effectLst/>
                          <a:latin typeface="Arial" panose="020B0604020202020204" pitchFamily="34" charset="0"/>
                        </a:rPr>
                        <a:t>19-Apr</a:t>
                      </a:r>
                    </a:p>
                  </a:txBody>
                  <a:tcPr marL="3688" marR="3688" marT="3688" marB="0" anchor="ctr">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25400" cap="flat" cmpd="dbl" algn="ctr">
                      <a:solidFill>
                        <a:srgbClr val="0000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7030A0"/>
                    </a:solidFill>
                  </a:tcPr>
                </a:tc>
                <a:tc>
                  <a:txBody>
                    <a:bodyPr/>
                    <a:lstStyle/>
                    <a:p>
                      <a:pPr algn="ctr" fontAlgn="ctr"/>
                      <a:r>
                        <a:rPr lang="en-US" sz="400" b="1" i="0" u="none" strike="noStrike">
                          <a:solidFill>
                            <a:srgbClr val="FFFFFF"/>
                          </a:solidFill>
                          <a:effectLst/>
                          <a:latin typeface="Arial" panose="020B0604020202020204" pitchFamily="34" charset="0"/>
                        </a:rPr>
                        <a:t>19-May</a:t>
                      </a:r>
                    </a:p>
                  </a:txBody>
                  <a:tcPr marL="3688" marR="3688" marT="3688" marB="0" anchor="ctr">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25400" cap="flat" cmpd="dbl" algn="ctr">
                      <a:solidFill>
                        <a:srgbClr val="0000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7030A0"/>
                    </a:solidFill>
                  </a:tcPr>
                </a:tc>
                <a:tc>
                  <a:txBody>
                    <a:bodyPr/>
                    <a:lstStyle/>
                    <a:p>
                      <a:pPr algn="ctr" fontAlgn="ctr"/>
                      <a:r>
                        <a:rPr lang="en-US" sz="400" b="1" i="0" u="none" strike="noStrike">
                          <a:solidFill>
                            <a:srgbClr val="FFFFFF"/>
                          </a:solidFill>
                          <a:effectLst/>
                          <a:latin typeface="Arial" panose="020B0604020202020204" pitchFamily="34" charset="0"/>
                        </a:rPr>
                        <a:t>19-Jun</a:t>
                      </a:r>
                    </a:p>
                  </a:txBody>
                  <a:tcPr marL="3688" marR="3688" marT="3688" marB="0" anchor="ctr">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25400" cap="flat" cmpd="dbl" algn="ctr">
                      <a:solidFill>
                        <a:srgbClr val="0000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7030A0"/>
                    </a:solidFill>
                  </a:tcPr>
                </a:tc>
                <a:tc>
                  <a:txBody>
                    <a:bodyPr/>
                    <a:lstStyle/>
                    <a:p>
                      <a:pPr algn="ctr" fontAlgn="ctr"/>
                      <a:r>
                        <a:rPr lang="en-US" sz="400" b="1" i="0" u="none" strike="noStrike">
                          <a:solidFill>
                            <a:srgbClr val="FFFFFF"/>
                          </a:solidFill>
                          <a:effectLst/>
                          <a:latin typeface="Arial" panose="020B0604020202020204" pitchFamily="34" charset="0"/>
                        </a:rPr>
                        <a:t>19-Jul</a:t>
                      </a:r>
                    </a:p>
                  </a:txBody>
                  <a:tcPr marL="3688" marR="3688" marT="3688" marB="0" anchor="ctr">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25400" cap="flat" cmpd="dbl" algn="ctr">
                      <a:solidFill>
                        <a:srgbClr val="0000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7030A0"/>
                    </a:solidFill>
                  </a:tcPr>
                </a:tc>
                <a:tc>
                  <a:txBody>
                    <a:bodyPr/>
                    <a:lstStyle/>
                    <a:p>
                      <a:pPr algn="ctr" fontAlgn="ctr"/>
                      <a:r>
                        <a:rPr lang="en-US" sz="400" b="1" i="0" u="none" strike="noStrike">
                          <a:solidFill>
                            <a:srgbClr val="FFFFFF"/>
                          </a:solidFill>
                          <a:effectLst/>
                          <a:latin typeface="Arial" panose="020B0604020202020204" pitchFamily="34" charset="0"/>
                        </a:rPr>
                        <a:t>19-Aug</a:t>
                      </a:r>
                    </a:p>
                  </a:txBody>
                  <a:tcPr marL="3688" marR="3688" marT="3688" marB="0" anchor="ctr">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25400" cap="flat" cmpd="dbl" algn="ctr">
                      <a:solidFill>
                        <a:srgbClr val="0000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7030A0"/>
                    </a:solidFill>
                  </a:tcPr>
                </a:tc>
                <a:tc>
                  <a:txBody>
                    <a:bodyPr/>
                    <a:lstStyle/>
                    <a:p>
                      <a:pPr algn="ctr" fontAlgn="ctr"/>
                      <a:r>
                        <a:rPr lang="en-US" sz="400" b="1" i="0" u="none" strike="noStrike">
                          <a:solidFill>
                            <a:srgbClr val="FFFFFF"/>
                          </a:solidFill>
                          <a:effectLst/>
                          <a:latin typeface="Arial" panose="020B0604020202020204" pitchFamily="34" charset="0"/>
                        </a:rPr>
                        <a:t>19-Sep</a:t>
                      </a:r>
                    </a:p>
                  </a:txBody>
                  <a:tcPr marL="3688" marR="3688" marT="3688" marB="0" anchor="ctr">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25400" cap="flat" cmpd="dbl" algn="ctr">
                      <a:solidFill>
                        <a:srgbClr val="0000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7030A0"/>
                    </a:solidFill>
                  </a:tcPr>
                </a:tc>
                <a:tc>
                  <a:txBody>
                    <a:bodyPr/>
                    <a:lstStyle/>
                    <a:p>
                      <a:pPr algn="ctr" fontAlgn="ctr"/>
                      <a:r>
                        <a:rPr lang="en-US" sz="400" b="1" i="0" u="none" strike="noStrike">
                          <a:solidFill>
                            <a:srgbClr val="FFFFFF"/>
                          </a:solidFill>
                          <a:effectLst/>
                          <a:latin typeface="Arial" panose="020B0604020202020204" pitchFamily="34" charset="0"/>
                        </a:rPr>
                        <a:t>19-Oct</a:t>
                      </a:r>
                    </a:p>
                  </a:txBody>
                  <a:tcPr marL="3688" marR="3688" marT="3688" marB="0" anchor="ctr">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25400" cap="flat" cmpd="dbl" algn="ctr">
                      <a:solidFill>
                        <a:srgbClr val="0000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7030A0"/>
                    </a:solidFill>
                  </a:tcPr>
                </a:tc>
                <a:tc>
                  <a:txBody>
                    <a:bodyPr/>
                    <a:lstStyle/>
                    <a:p>
                      <a:pPr algn="ctr" fontAlgn="ctr"/>
                      <a:r>
                        <a:rPr lang="en-US" sz="400" b="1" i="0" u="none" strike="noStrike">
                          <a:solidFill>
                            <a:srgbClr val="FFFFFF"/>
                          </a:solidFill>
                          <a:effectLst/>
                          <a:latin typeface="Arial" panose="020B0604020202020204" pitchFamily="34" charset="0"/>
                        </a:rPr>
                        <a:t>19-Nov</a:t>
                      </a:r>
                    </a:p>
                  </a:txBody>
                  <a:tcPr marL="3688" marR="3688" marT="3688" marB="0" anchor="ctr">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25400" cap="flat" cmpd="dbl" algn="ctr">
                      <a:solidFill>
                        <a:srgbClr val="0000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7030A0"/>
                    </a:solidFill>
                  </a:tcPr>
                </a:tc>
                <a:tc>
                  <a:txBody>
                    <a:bodyPr/>
                    <a:lstStyle/>
                    <a:p>
                      <a:pPr algn="ctr" fontAlgn="ctr"/>
                      <a:r>
                        <a:rPr lang="en-US" sz="400" b="1" i="0" u="none" strike="noStrike">
                          <a:solidFill>
                            <a:srgbClr val="FFFFFF"/>
                          </a:solidFill>
                          <a:effectLst/>
                          <a:latin typeface="Arial" panose="020B0604020202020204" pitchFamily="34" charset="0"/>
                        </a:rPr>
                        <a:t>19-Dec</a:t>
                      </a:r>
                    </a:p>
                  </a:txBody>
                  <a:tcPr marL="3688" marR="3688" marT="3688" marB="0" anchor="ctr">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25400" cap="flat" cmpd="dbl" algn="ctr">
                      <a:solidFill>
                        <a:srgbClr val="0000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7030A0"/>
                    </a:solidFill>
                  </a:tcPr>
                </a:tc>
                <a:tc>
                  <a:txBody>
                    <a:bodyPr/>
                    <a:lstStyle/>
                    <a:p>
                      <a:pPr algn="ctr" fontAlgn="ctr"/>
                      <a:r>
                        <a:rPr lang="en-US" sz="400" b="1" i="0" u="none" strike="noStrike">
                          <a:solidFill>
                            <a:srgbClr val="FFFFFF"/>
                          </a:solidFill>
                          <a:effectLst/>
                          <a:latin typeface="Arial" panose="020B0604020202020204" pitchFamily="34" charset="0"/>
                        </a:rPr>
                        <a:t>2019 ytd</a:t>
                      </a:r>
                    </a:p>
                  </a:txBody>
                  <a:tcPr marL="3688" marR="3688" marT="3688" marB="0" anchor="ctr">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25400" cap="flat" cmpd="dbl" algn="ctr">
                      <a:solidFill>
                        <a:srgbClr val="0000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7030A0"/>
                    </a:solidFill>
                  </a:tcPr>
                </a:tc>
                <a:tc>
                  <a:txBody>
                    <a:bodyPr/>
                    <a:lstStyle/>
                    <a:p>
                      <a:pPr algn="ctr" fontAlgn="ctr"/>
                      <a:r>
                        <a:rPr lang="en-US" sz="400" b="1" i="0" u="none" strike="noStrike">
                          <a:solidFill>
                            <a:srgbClr val="FFFFFF"/>
                          </a:solidFill>
                          <a:effectLst/>
                          <a:latin typeface="Arial" panose="020B0604020202020204" pitchFamily="34" charset="0"/>
                        </a:rPr>
                        <a:t>2018 YTD Totals</a:t>
                      </a:r>
                    </a:p>
                  </a:txBody>
                  <a:tcPr marL="3688" marR="3688" marT="3688" marB="0" anchor="ctr">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25400" cap="flat" cmpd="dbl" algn="ctr">
                      <a:solidFill>
                        <a:srgbClr val="0000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7030A0"/>
                    </a:solidFill>
                  </a:tcPr>
                </a:tc>
                <a:extLst>
                  <a:ext uri="{0D108BD9-81ED-4DB2-BD59-A6C34878D82A}">
                    <a16:rowId xmlns:a16="http://schemas.microsoft.com/office/drawing/2014/main" val="1424392937"/>
                  </a:ext>
                </a:extLst>
              </a:tr>
              <a:tr h="206668">
                <a:tc gridSpan="15">
                  <a:txBody>
                    <a:bodyPr/>
                    <a:lstStyle/>
                    <a:p>
                      <a:pPr algn="l" fontAlgn="ctr"/>
                      <a:r>
                        <a:rPr lang="en-US" sz="600" b="1" i="0" u="none" strike="noStrike">
                          <a:effectLst/>
                          <a:latin typeface="Arial" panose="020B0604020202020204" pitchFamily="34" charset="0"/>
                        </a:rPr>
                        <a:t>Cathedral Rock - Wrong Suite Tracking</a:t>
                      </a:r>
                    </a:p>
                  </a:txBody>
                  <a:tcPr marL="3688" marR="3688" marT="3688" marB="0" anchor="ctr">
                    <a:lnL w="25400" cap="flat" cmpd="dbl" algn="ctr">
                      <a:solidFill>
                        <a:srgbClr val="0000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89858304"/>
                  </a:ext>
                </a:extLst>
              </a:tr>
              <a:tr h="105630">
                <a:tc>
                  <a:txBody>
                    <a:bodyPr/>
                    <a:lstStyle/>
                    <a:p>
                      <a:pPr algn="l" fontAlgn="b"/>
                      <a:r>
                        <a:rPr lang="en-US" sz="500" b="0" i="0" u="none" strike="noStrike">
                          <a:effectLst/>
                          <a:latin typeface="Arial" panose="020B0604020202020204" pitchFamily="34" charset="0"/>
                        </a:rPr>
                        <a:t>Suite 230</a:t>
                      </a:r>
                    </a:p>
                  </a:txBody>
                  <a:tcPr marL="3688" marR="3688" marT="3688" marB="0" anchor="b">
                    <a:lnL w="25400" cap="flat" cmpd="dbl" algn="ctr">
                      <a:solidFill>
                        <a:srgbClr val="0000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tcPr>
                </a:tc>
                <a:tc>
                  <a:txBody>
                    <a:bodyPr/>
                    <a:lstStyle/>
                    <a:p>
                      <a:pPr algn="ctr" fontAlgn="b"/>
                      <a:r>
                        <a:rPr lang="en-US" sz="500" b="0" i="0" u="none" strike="noStrike">
                          <a:solidFill>
                            <a:srgbClr val="000000"/>
                          </a:solidFill>
                          <a:effectLst/>
                          <a:latin typeface="Arial" panose="020B0604020202020204" pitchFamily="34" charset="0"/>
                        </a:rPr>
                        <a:t>681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577</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586</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667</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831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715</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827</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985</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899</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871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720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687</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9,046</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7,865</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extLst>
                  <a:ext uri="{0D108BD9-81ED-4DB2-BD59-A6C34878D82A}">
                    <a16:rowId xmlns:a16="http://schemas.microsoft.com/office/drawing/2014/main" val="3489320795"/>
                  </a:ext>
                </a:extLst>
              </a:tr>
              <a:tr h="105630">
                <a:tc>
                  <a:txBody>
                    <a:bodyPr/>
                    <a:lstStyle/>
                    <a:p>
                      <a:pPr algn="l" fontAlgn="b"/>
                      <a:r>
                        <a:rPr lang="en-US" sz="500" b="0" i="0" u="none" strike="noStrike">
                          <a:effectLst/>
                          <a:latin typeface="Arial" panose="020B0604020202020204" pitchFamily="34" charset="0"/>
                        </a:rPr>
                        <a:t>Suite 150</a:t>
                      </a:r>
                    </a:p>
                  </a:txBody>
                  <a:tcPr marL="3688" marR="3688" marT="3688" marB="0" anchor="b">
                    <a:lnL w="25400" cap="flat" cmpd="dbl" algn="ctr">
                      <a:solidFill>
                        <a:srgbClr val="0000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tcPr>
                </a:tc>
                <a:tc>
                  <a:txBody>
                    <a:bodyPr/>
                    <a:lstStyle/>
                    <a:p>
                      <a:pPr algn="ctr" fontAlgn="b"/>
                      <a:r>
                        <a:rPr lang="en-US" sz="500" b="0" i="0" u="none" strike="noStrike">
                          <a:solidFill>
                            <a:srgbClr val="000000"/>
                          </a:solidFill>
                          <a:effectLst/>
                          <a:latin typeface="Arial" panose="020B0604020202020204" pitchFamily="34" charset="0"/>
                        </a:rPr>
                        <a:t>164</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156</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172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184</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121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111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115</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63</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66</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61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88</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1,301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2,097</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extLst>
                  <a:ext uri="{0D108BD9-81ED-4DB2-BD59-A6C34878D82A}">
                    <a16:rowId xmlns:a16="http://schemas.microsoft.com/office/drawing/2014/main" val="3704114674"/>
                  </a:ext>
                </a:extLst>
              </a:tr>
              <a:tr h="105630">
                <a:tc>
                  <a:txBody>
                    <a:bodyPr/>
                    <a:lstStyle/>
                    <a:p>
                      <a:pPr algn="l" fontAlgn="b"/>
                      <a:r>
                        <a:rPr lang="en-US" sz="500" b="0" i="0" u="none" strike="noStrike">
                          <a:effectLst/>
                          <a:latin typeface="Arial" panose="020B0604020202020204" pitchFamily="34" charset="0"/>
                        </a:rPr>
                        <a:t>TOTAL</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845</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733</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758</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851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952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715</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938</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1100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962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937</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781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775</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10347</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9962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extLst>
                  <a:ext uri="{0D108BD9-81ED-4DB2-BD59-A6C34878D82A}">
                    <a16:rowId xmlns:a16="http://schemas.microsoft.com/office/drawing/2014/main" val="2389884664"/>
                  </a:ext>
                </a:extLst>
              </a:tr>
              <a:tr h="206668">
                <a:tc gridSpan="15">
                  <a:txBody>
                    <a:bodyPr/>
                    <a:lstStyle/>
                    <a:p>
                      <a:pPr algn="l" fontAlgn="ctr"/>
                      <a:r>
                        <a:rPr lang="fr-FR" sz="600" b="1" i="0" u="none" strike="noStrike">
                          <a:effectLst/>
                          <a:latin typeface="Arial" panose="020B0604020202020204" pitchFamily="34" charset="0"/>
                        </a:rPr>
                        <a:t>Centra Point - Mammo Gown Comfort</a:t>
                      </a:r>
                    </a:p>
                  </a:txBody>
                  <a:tcPr marL="3688" marR="3688" marT="3688" marB="0" anchor="ctr">
                    <a:lnL w="25400" cap="flat" cmpd="dbl" algn="ctr">
                      <a:solidFill>
                        <a:srgbClr val="0000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725842929"/>
                  </a:ext>
                </a:extLst>
              </a:tr>
              <a:tr h="105630">
                <a:tc>
                  <a:txBody>
                    <a:bodyPr/>
                    <a:lstStyle/>
                    <a:p>
                      <a:pPr algn="l" fontAlgn="b"/>
                      <a:r>
                        <a:rPr lang="en-US" sz="500" b="0" i="0" u="none" strike="noStrike">
                          <a:effectLst/>
                          <a:latin typeface="Arial" panose="020B0604020202020204" pitchFamily="34" charset="0"/>
                        </a:rPr>
                        <a:t>How Many Patients Stated Lack of Comfort</a:t>
                      </a:r>
                    </a:p>
                  </a:txBody>
                  <a:tcPr marL="3688" marR="3688" marT="3688" marB="0" anchor="b">
                    <a:lnL w="25400" cap="flat" cmpd="dbl" algn="ctr">
                      <a:solidFill>
                        <a:srgbClr val="0000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tcPr>
                </a:tc>
                <a:tc>
                  <a:txBody>
                    <a:bodyPr/>
                    <a:lstStyle/>
                    <a:p>
                      <a:pPr algn="ctr" fontAlgn="b"/>
                      <a:r>
                        <a:rPr lang="en-US" sz="500" b="0" i="0" u="none" strike="noStrike">
                          <a:solidFill>
                            <a:srgbClr val="000000"/>
                          </a:solidFill>
                          <a:effectLst/>
                          <a:latin typeface="Arial" panose="020B0604020202020204" pitchFamily="34" charset="0"/>
                        </a:rPr>
                        <a:t>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10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n/a</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extLst>
                  <a:ext uri="{0D108BD9-81ED-4DB2-BD59-A6C34878D82A}">
                    <a16:rowId xmlns:a16="http://schemas.microsoft.com/office/drawing/2014/main" val="129041647"/>
                  </a:ext>
                </a:extLst>
              </a:tr>
              <a:tr h="105630">
                <a:tc>
                  <a:txBody>
                    <a:bodyPr/>
                    <a:lstStyle/>
                    <a:p>
                      <a:pPr algn="l" fontAlgn="b"/>
                      <a:r>
                        <a:rPr lang="en-US" sz="500" b="0" i="0" u="none" strike="noStrike">
                          <a:effectLst/>
                          <a:latin typeface="Arial" panose="020B0604020202020204" pitchFamily="34" charset="0"/>
                        </a:rPr>
                        <a:t>TOTAL</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10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n/a</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extLst>
                  <a:ext uri="{0D108BD9-81ED-4DB2-BD59-A6C34878D82A}">
                    <a16:rowId xmlns:a16="http://schemas.microsoft.com/office/drawing/2014/main" val="1355388540"/>
                  </a:ext>
                </a:extLst>
              </a:tr>
              <a:tr h="206668">
                <a:tc gridSpan="15">
                  <a:txBody>
                    <a:bodyPr/>
                    <a:lstStyle/>
                    <a:p>
                      <a:pPr algn="l" fontAlgn="ctr"/>
                      <a:r>
                        <a:rPr lang="en-US" sz="600" b="1" i="0" u="none" strike="noStrike">
                          <a:effectLst/>
                          <a:latin typeface="Arial" panose="020B0604020202020204" pitchFamily="34" charset="0"/>
                        </a:rPr>
                        <a:t>Eastern - Press Ganey Comfort of Waiting Room Score (84% to 90%)</a:t>
                      </a:r>
                    </a:p>
                  </a:txBody>
                  <a:tcPr marL="3688" marR="3688" marT="3688" marB="0" anchor="ctr">
                    <a:lnL w="25400" cap="flat" cmpd="dbl" algn="ctr">
                      <a:solidFill>
                        <a:srgbClr val="0000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12594589"/>
                  </a:ext>
                </a:extLst>
              </a:tr>
              <a:tr h="105630">
                <a:tc>
                  <a:txBody>
                    <a:bodyPr/>
                    <a:lstStyle/>
                    <a:p>
                      <a:pPr algn="l" fontAlgn="b"/>
                      <a:r>
                        <a:rPr lang="en-US" sz="500" b="0" i="0" u="none" strike="noStrike">
                          <a:effectLst/>
                          <a:latin typeface="Arial" panose="020B0604020202020204" pitchFamily="34" charset="0"/>
                        </a:rPr>
                        <a:t>Press Ganey Score</a:t>
                      </a:r>
                    </a:p>
                  </a:txBody>
                  <a:tcPr marL="3688" marR="3688" marT="3688" marB="0" anchor="b">
                    <a:lnL w="25400" cap="flat" cmpd="dbl" algn="ctr">
                      <a:solidFill>
                        <a:srgbClr val="0000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n/a</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extLst>
                  <a:ext uri="{0D108BD9-81ED-4DB2-BD59-A6C34878D82A}">
                    <a16:rowId xmlns:a16="http://schemas.microsoft.com/office/drawing/2014/main" val="2150529506"/>
                  </a:ext>
                </a:extLst>
              </a:tr>
              <a:tr h="105630">
                <a:tc>
                  <a:txBody>
                    <a:bodyPr/>
                    <a:lstStyle/>
                    <a:p>
                      <a:pPr algn="l" fontAlgn="b"/>
                      <a:r>
                        <a:rPr lang="en-US" sz="500" b="0" i="0" u="none" strike="noStrike">
                          <a:effectLst/>
                          <a:latin typeface="Arial" panose="020B0604020202020204" pitchFamily="34" charset="0"/>
                        </a:rPr>
                        <a:t>TOTAL</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n/a</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extLst>
                  <a:ext uri="{0D108BD9-81ED-4DB2-BD59-A6C34878D82A}">
                    <a16:rowId xmlns:a16="http://schemas.microsoft.com/office/drawing/2014/main" val="734944915"/>
                  </a:ext>
                </a:extLst>
              </a:tr>
              <a:tr h="206668">
                <a:tc gridSpan="15">
                  <a:txBody>
                    <a:bodyPr/>
                    <a:lstStyle/>
                    <a:p>
                      <a:pPr algn="l" fontAlgn="ctr"/>
                      <a:r>
                        <a:rPr lang="en-US" sz="600" b="1" i="0" u="none" strike="noStrike">
                          <a:effectLst/>
                          <a:latin typeface="Arial" panose="020B0604020202020204" pitchFamily="34" charset="0"/>
                        </a:rPr>
                        <a:t>Horizon - Templete Scheduling Effect on 2Day Review</a:t>
                      </a:r>
                    </a:p>
                  </a:txBody>
                  <a:tcPr marL="3688" marR="3688" marT="3688" marB="0" anchor="ctr">
                    <a:lnL w="25400" cap="flat" cmpd="dbl" algn="ctr">
                      <a:solidFill>
                        <a:srgbClr val="0000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282647698"/>
                  </a:ext>
                </a:extLst>
              </a:tr>
              <a:tr h="105630">
                <a:tc>
                  <a:txBody>
                    <a:bodyPr/>
                    <a:lstStyle/>
                    <a:p>
                      <a:pPr algn="l" fontAlgn="b"/>
                      <a:r>
                        <a:rPr lang="en-US" sz="500" b="0" i="0" u="none" strike="noStrike">
                          <a:effectLst/>
                          <a:latin typeface="Arial" panose="020B0604020202020204" pitchFamily="34" charset="0"/>
                        </a:rPr>
                        <a:t>Amount of 2Day Review</a:t>
                      </a:r>
                    </a:p>
                  </a:txBody>
                  <a:tcPr marL="3688" marR="3688" marT="3688" marB="0" anchor="b">
                    <a:lnL w="25400" cap="flat" cmpd="dbl" algn="ctr">
                      <a:solidFill>
                        <a:srgbClr val="0000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n/a</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extLst>
                  <a:ext uri="{0D108BD9-81ED-4DB2-BD59-A6C34878D82A}">
                    <a16:rowId xmlns:a16="http://schemas.microsoft.com/office/drawing/2014/main" val="3909219519"/>
                  </a:ext>
                </a:extLst>
              </a:tr>
              <a:tr h="105630">
                <a:tc>
                  <a:txBody>
                    <a:bodyPr/>
                    <a:lstStyle/>
                    <a:p>
                      <a:pPr algn="l" fontAlgn="b"/>
                      <a:r>
                        <a:rPr lang="en-US" sz="500" b="0" i="0" u="none" strike="noStrike">
                          <a:effectLst/>
                          <a:latin typeface="Arial" panose="020B0604020202020204" pitchFamily="34" charset="0"/>
                        </a:rPr>
                        <a:t>Changes With Templete Schedulding</a:t>
                      </a:r>
                    </a:p>
                  </a:txBody>
                  <a:tcPr marL="3688" marR="3688" marT="3688" marB="0" anchor="b">
                    <a:lnL w="25400" cap="flat" cmpd="dbl" algn="ctr">
                      <a:solidFill>
                        <a:srgbClr val="0000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n/a</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extLst>
                  <a:ext uri="{0D108BD9-81ED-4DB2-BD59-A6C34878D82A}">
                    <a16:rowId xmlns:a16="http://schemas.microsoft.com/office/drawing/2014/main" val="1230959572"/>
                  </a:ext>
                </a:extLst>
              </a:tr>
              <a:tr h="105630">
                <a:tc>
                  <a:txBody>
                    <a:bodyPr/>
                    <a:lstStyle/>
                    <a:p>
                      <a:pPr algn="l" fontAlgn="b"/>
                      <a:r>
                        <a:rPr lang="en-US" sz="500" b="0" i="0" u="none" strike="noStrike">
                          <a:effectLst/>
                          <a:latin typeface="Arial" panose="020B0604020202020204" pitchFamily="34" charset="0"/>
                        </a:rPr>
                        <a:t>TOTAL</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n/a</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extLst>
                  <a:ext uri="{0D108BD9-81ED-4DB2-BD59-A6C34878D82A}">
                    <a16:rowId xmlns:a16="http://schemas.microsoft.com/office/drawing/2014/main" val="2551265831"/>
                  </a:ext>
                </a:extLst>
              </a:tr>
              <a:tr h="206668">
                <a:tc gridSpan="15">
                  <a:txBody>
                    <a:bodyPr/>
                    <a:lstStyle/>
                    <a:p>
                      <a:pPr algn="l" fontAlgn="ctr"/>
                      <a:r>
                        <a:rPr lang="en-US" sz="600" b="1" i="0" u="none" strike="noStrike" dirty="0" err="1">
                          <a:effectLst/>
                          <a:latin typeface="Arial" panose="020B0604020202020204" pitchFamily="34" charset="0"/>
                        </a:rPr>
                        <a:t>Nellis</a:t>
                      </a:r>
                      <a:r>
                        <a:rPr lang="en-US" sz="600" b="1" i="0" u="none" strike="noStrike" dirty="0">
                          <a:effectLst/>
                          <a:latin typeface="Arial" panose="020B0604020202020204" pitchFamily="34" charset="0"/>
                        </a:rPr>
                        <a:t> - PT Arrived on Wrong Date</a:t>
                      </a:r>
                    </a:p>
                  </a:txBody>
                  <a:tcPr marL="3688" marR="3688" marT="3688" marB="0" anchor="ctr">
                    <a:lnL w="25400" cap="flat" cmpd="dbl" algn="ctr">
                      <a:solidFill>
                        <a:srgbClr val="0000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285097395"/>
                  </a:ext>
                </a:extLst>
              </a:tr>
              <a:tr h="105630">
                <a:tc>
                  <a:txBody>
                    <a:bodyPr/>
                    <a:lstStyle/>
                    <a:p>
                      <a:pPr algn="l" fontAlgn="b"/>
                      <a:r>
                        <a:rPr lang="en-US" sz="500" b="0" i="0" u="none" strike="noStrike">
                          <a:effectLst/>
                          <a:latin typeface="Arial" panose="020B0604020202020204" pitchFamily="34" charset="0"/>
                        </a:rPr>
                        <a:t>How Many Patients </a:t>
                      </a:r>
                    </a:p>
                  </a:txBody>
                  <a:tcPr marL="3688" marR="3688" marT="3688" marB="0" anchor="b">
                    <a:lnL w="25400" cap="flat" cmpd="dbl" algn="ctr">
                      <a:solidFill>
                        <a:srgbClr val="0000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n/a</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extLst>
                  <a:ext uri="{0D108BD9-81ED-4DB2-BD59-A6C34878D82A}">
                    <a16:rowId xmlns:a16="http://schemas.microsoft.com/office/drawing/2014/main" val="789121783"/>
                  </a:ext>
                </a:extLst>
              </a:tr>
              <a:tr h="105630">
                <a:tc>
                  <a:txBody>
                    <a:bodyPr/>
                    <a:lstStyle/>
                    <a:p>
                      <a:pPr algn="l" fontAlgn="b"/>
                      <a:r>
                        <a:rPr lang="en-US" sz="500" b="0" i="0" u="none" strike="noStrike">
                          <a:effectLst/>
                          <a:latin typeface="Arial" panose="020B0604020202020204" pitchFamily="34" charset="0"/>
                        </a:rPr>
                        <a:t>TOTAL</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n/a</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extLst>
                  <a:ext uri="{0D108BD9-81ED-4DB2-BD59-A6C34878D82A}">
                    <a16:rowId xmlns:a16="http://schemas.microsoft.com/office/drawing/2014/main" val="3396631366"/>
                  </a:ext>
                </a:extLst>
              </a:tr>
              <a:tr h="206668">
                <a:tc gridSpan="15">
                  <a:txBody>
                    <a:bodyPr/>
                    <a:lstStyle/>
                    <a:p>
                      <a:pPr algn="l" fontAlgn="ctr"/>
                      <a:r>
                        <a:rPr lang="da-DK" sz="600" b="1" i="0" u="none" strike="noStrike">
                          <a:effectLst/>
                          <a:latin typeface="Arial" panose="020B0604020202020204" pitchFamily="34" charset="0"/>
                        </a:rPr>
                        <a:t>Pahrump - MEDSMART vs DR Staff</a:t>
                      </a:r>
                    </a:p>
                  </a:txBody>
                  <a:tcPr marL="3688" marR="3688" marT="3688" marB="0" anchor="ctr">
                    <a:lnL w="25400" cap="flat" cmpd="dbl" algn="ctr">
                      <a:solidFill>
                        <a:srgbClr val="0000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851145976"/>
                  </a:ext>
                </a:extLst>
              </a:tr>
              <a:tr h="105630">
                <a:tc>
                  <a:txBody>
                    <a:bodyPr/>
                    <a:lstStyle/>
                    <a:p>
                      <a:pPr algn="l" fontAlgn="b"/>
                      <a:r>
                        <a:rPr lang="en-US" sz="500" b="0" i="0" u="none" strike="noStrike">
                          <a:effectLst/>
                          <a:latin typeface="Arial" panose="020B0604020202020204" pitchFamily="34" charset="0"/>
                        </a:rPr>
                        <a:t>Medsmart Staff</a:t>
                      </a:r>
                    </a:p>
                  </a:txBody>
                  <a:tcPr marL="3688" marR="3688" marT="3688" marB="0" anchor="b">
                    <a:lnL w="25400" cap="flat" cmpd="dbl" algn="ctr">
                      <a:solidFill>
                        <a:srgbClr val="0000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tcPr>
                </a:tc>
                <a:tc>
                  <a:txBody>
                    <a:bodyPr/>
                    <a:lstStyle/>
                    <a:p>
                      <a:pPr algn="ctr" fontAlgn="b"/>
                      <a:r>
                        <a:rPr lang="en-US" sz="500" b="0" i="0" u="none" strike="noStrike">
                          <a:solidFill>
                            <a:srgbClr val="000000"/>
                          </a:solidFill>
                          <a:effectLst/>
                          <a:latin typeface="Arial" panose="020B0604020202020204" pitchFamily="34" charset="0"/>
                        </a:rPr>
                        <a:t>6</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6</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6</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6</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6</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6</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6</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6</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6</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6</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6</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6</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72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n/a</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extLst>
                  <a:ext uri="{0D108BD9-81ED-4DB2-BD59-A6C34878D82A}">
                    <a16:rowId xmlns:a16="http://schemas.microsoft.com/office/drawing/2014/main" val="1896942766"/>
                  </a:ext>
                </a:extLst>
              </a:tr>
              <a:tr h="105630">
                <a:tc>
                  <a:txBody>
                    <a:bodyPr/>
                    <a:lstStyle/>
                    <a:p>
                      <a:pPr algn="l" fontAlgn="b"/>
                      <a:r>
                        <a:rPr lang="en-US" sz="500" b="0" i="0" u="none" strike="noStrike">
                          <a:effectLst/>
                          <a:latin typeface="Arial" panose="020B0604020202020204" pitchFamily="34" charset="0"/>
                        </a:rPr>
                        <a:t>DR Staff</a:t>
                      </a:r>
                    </a:p>
                  </a:txBody>
                  <a:tcPr marL="3688" marR="3688" marT="3688" marB="0" anchor="b">
                    <a:lnL w="25400" cap="flat" cmpd="dbl" algn="ctr">
                      <a:solidFill>
                        <a:srgbClr val="0000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tcPr>
                </a:tc>
                <a:tc>
                  <a:txBody>
                    <a:bodyPr/>
                    <a:lstStyle/>
                    <a:p>
                      <a:pPr algn="ctr" fontAlgn="b"/>
                      <a:r>
                        <a:rPr lang="en-US" sz="500" b="0" i="0" u="none" strike="noStrike">
                          <a:solidFill>
                            <a:srgbClr val="000000"/>
                          </a:solidFill>
                          <a:effectLst/>
                          <a:latin typeface="Arial" panose="020B0604020202020204" pitchFamily="34" charset="0"/>
                        </a:rPr>
                        <a:t>5</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5</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5</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5</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5</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5</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5</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5</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5</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5</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5</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5</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60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n/a</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extLst>
                  <a:ext uri="{0D108BD9-81ED-4DB2-BD59-A6C34878D82A}">
                    <a16:rowId xmlns:a16="http://schemas.microsoft.com/office/drawing/2014/main" val="1619284796"/>
                  </a:ext>
                </a:extLst>
              </a:tr>
              <a:tr h="105630">
                <a:tc>
                  <a:txBody>
                    <a:bodyPr/>
                    <a:lstStyle/>
                    <a:p>
                      <a:pPr algn="l" fontAlgn="b"/>
                      <a:r>
                        <a:rPr lang="en-US" sz="500" b="0" i="0" u="none" strike="noStrike">
                          <a:effectLst/>
                          <a:latin typeface="Arial" panose="020B0604020202020204" pitchFamily="34" charset="0"/>
                        </a:rPr>
                        <a:t>TOTAL</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11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11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11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11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11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11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11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11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11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11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11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11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132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n/a</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extLst>
                  <a:ext uri="{0D108BD9-81ED-4DB2-BD59-A6C34878D82A}">
                    <a16:rowId xmlns:a16="http://schemas.microsoft.com/office/drawing/2014/main" val="1388209632"/>
                  </a:ext>
                </a:extLst>
              </a:tr>
              <a:tr h="206668">
                <a:tc gridSpan="15">
                  <a:txBody>
                    <a:bodyPr/>
                    <a:lstStyle/>
                    <a:p>
                      <a:pPr algn="l" fontAlgn="ctr"/>
                      <a:r>
                        <a:rPr lang="en-US" sz="600" b="1" i="0" u="none" strike="noStrike">
                          <a:effectLst/>
                          <a:latin typeface="Arial" panose="020B0604020202020204" pitchFamily="34" charset="0"/>
                        </a:rPr>
                        <a:t>Palomino - Press Ganey Comfort of Waiting Room Score (84% to 90%)</a:t>
                      </a:r>
                    </a:p>
                  </a:txBody>
                  <a:tcPr marL="3688" marR="3688" marT="3688" marB="0" anchor="ctr">
                    <a:lnL w="25400" cap="flat" cmpd="dbl" algn="ctr">
                      <a:solidFill>
                        <a:srgbClr val="0000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892569760"/>
                  </a:ext>
                </a:extLst>
              </a:tr>
              <a:tr h="105630">
                <a:tc>
                  <a:txBody>
                    <a:bodyPr/>
                    <a:lstStyle/>
                    <a:p>
                      <a:pPr algn="l" fontAlgn="b"/>
                      <a:r>
                        <a:rPr lang="en-US" sz="500" b="0" i="0" u="none" strike="noStrike">
                          <a:effectLst/>
                          <a:latin typeface="Arial" panose="020B0604020202020204" pitchFamily="34" charset="0"/>
                        </a:rPr>
                        <a:t>Press Ganey Score</a:t>
                      </a:r>
                    </a:p>
                  </a:txBody>
                  <a:tcPr marL="3688" marR="3688" marT="3688" marB="0" anchor="b">
                    <a:lnL w="25400" cap="flat" cmpd="dbl" algn="ctr">
                      <a:solidFill>
                        <a:srgbClr val="0000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n/a</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extLst>
                  <a:ext uri="{0D108BD9-81ED-4DB2-BD59-A6C34878D82A}">
                    <a16:rowId xmlns:a16="http://schemas.microsoft.com/office/drawing/2014/main" val="1784541848"/>
                  </a:ext>
                </a:extLst>
              </a:tr>
              <a:tr h="105630">
                <a:tc>
                  <a:txBody>
                    <a:bodyPr/>
                    <a:lstStyle/>
                    <a:p>
                      <a:pPr algn="l" fontAlgn="b"/>
                      <a:r>
                        <a:rPr lang="en-US" sz="500" b="0" i="0" u="none" strike="noStrike">
                          <a:effectLst/>
                          <a:latin typeface="Arial" panose="020B0604020202020204" pitchFamily="34" charset="0"/>
                        </a:rPr>
                        <a:t>TOTAL</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n/a</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extLst>
                  <a:ext uri="{0D108BD9-81ED-4DB2-BD59-A6C34878D82A}">
                    <a16:rowId xmlns:a16="http://schemas.microsoft.com/office/drawing/2014/main" val="1839657155"/>
                  </a:ext>
                </a:extLst>
              </a:tr>
              <a:tr h="206668">
                <a:tc gridSpan="15">
                  <a:txBody>
                    <a:bodyPr/>
                    <a:lstStyle/>
                    <a:p>
                      <a:pPr algn="l" fontAlgn="ctr"/>
                      <a:r>
                        <a:rPr lang="en-US" sz="600" b="1" i="0" u="none" strike="noStrike">
                          <a:effectLst/>
                          <a:latin typeface="Arial" panose="020B0604020202020204" pitchFamily="34" charset="0"/>
                        </a:rPr>
                        <a:t>Sandy Ridge - Patient Redirection - Looking for Exit</a:t>
                      </a:r>
                    </a:p>
                  </a:txBody>
                  <a:tcPr marL="3688" marR="3688" marT="3688" marB="0" anchor="ctr">
                    <a:lnL w="25400" cap="flat" cmpd="dbl" algn="ctr">
                      <a:solidFill>
                        <a:srgbClr val="0000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02884348"/>
                  </a:ext>
                </a:extLst>
              </a:tr>
              <a:tr h="105630">
                <a:tc>
                  <a:txBody>
                    <a:bodyPr/>
                    <a:lstStyle/>
                    <a:p>
                      <a:pPr algn="l" fontAlgn="b"/>
                      <a:r>
                        <a:rPr lang="en-US" sz="500" b="0" i="0" u="none" strike="noStrike">
                          <a:effectLst/>
                          <a:latin typeface="Arial" panose="020B0604020202020204" pitchFamily="34" charset="0"/>
                        </a:rPr>
                        <a:t>How Many Patients </a:t>
                      </a:r>
                    </a:p>
                  </a:txBody>
                  <a:tcPr marL="3688" marR="3688" marT="3688" marB="0" anchor="b">
                    <a:lnL w="25400" cap="flat" cmpd="dbl" algn="ctr">
                      <a:solidFill>
                        <a:srgbClr val="0000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tcPr>
                </a:tc>
                <a:tc>
                  <a:txBody>
                    <a:bodyPr/>
                    <a:lstStyle/>
                    <a:p>
                      <a:pPr algn="ctr" fontAlgn="b"/>
                      <a:r>
                        <a:rPr lang="en-US" sz="500" b="0" i="0" u="none" strike="noStrike">
                          <a:solidFill>
                            <a:srgbClr val="000000"/>
                          </a:solidFill>
                          <a:effectLst/>
                          <a:latin typeface="Arial" panose="020B0604020202020204" pitchFamily="34" charset="0"/>
                        </a:rPr>
                        <a:t>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3</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3</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21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n/a</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extLst>
                  <a:ext uri="{0D108BD9-81ED-4DB2-BD59-A6C34878D82A}">
                    <a16:rowId xmlns:a16="http://schemas.microsoft.com/office/drawing/2014/main" val="3285602999"/>
                  </a:ext>
                </a:extLst>
              </a:tr>
              <a:tr h="105630">
                <a:tc>
                  <a:txBody>
                    <a:bodyPr/>
                    <a:lstStyle/>
                    <a:p>
                      <a:pPr algn="l" fontAlgn="b"/>
                      <a:r>
                        <a:rPr lang="en-US" sz="500" b="0" i="0" u="none" strike="noStrike">
                          <a:effectLst/>
                          <a:latin typeface="Arial" panose="020B0604020202020204" pitchFamily="34" charset="0"/>
                        </a:rPr>
                        <a:t>TOTAL</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3</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3</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21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n/a</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extLst>
                  <a:ext uri="{0D108BD9-81ED-4DB2-BD59-A6C34878D82A}">
                    <a16:rowId xmlns:a16="http://schemas.microsoft.com/office/drawing/2014/main" val="3677037456"/>
                  </a:ext>
                </a:extLst>
              </a:tr>
              <a:tr h="206668">
                <a:tc gridSpan="15">
                  <a:txBody>
                    <a:bodyPr/>
                    <a:lstStyle/>
                    <a:p>
                      <a:pPr algn="l" fontAlgn="ctr"/>
                      <a:r>
                        <a:rPr lang="en-US" sz="600" b="1" i="0" u="none" strike="noStrike">
                          <a:effectLst/>
                          <a:latin typeface="Arial" panose="020B0604020202020204" pitchFamily="34" charset="0"/>
                        </a:rPr>
                        <a:t>St. Rose - PT Concern of Reports Not being Read within 72 Hours</a:t>
                      </a:r>
                    </a:p>
                  </a:txBody>
                  <a:tcPr marL="3688" marR="3688" marT="3688" marB="0" anchor="ctr">
                    <a:lnL w="25400" cap="flat" cmpd="dbl" algn="ctr">
                      <a:solidFill>
                        <a:srgbClr val="0000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138298465"/>
                  </a:ext>
                </a:extLst>
              </a:tr>
              <a:tr h="105630">
                <a:tc>
                  <a:txBody>
                    <a:bodyPr/>
                    <a:lstStyle/>
                    <a:p>
                      <a:pPr algn="l" fontAlgn="b"/>
                      <a:r>
                        <a:rPr lang="en-US" sz="500" b="0" i="0" u="none" strike="noStrike">
                          <a:effectLst/>
                          <a:latin typeface="Arial" panose="020B0604020202020204" pitchFamily="34" charset="0"/>
                        </a:rPr>
                        <a:t>How Many Patients </a:t>
                      </a:r>
                    </a:p>
                  </a:txBody>
                  <a:tcPr marL="3688" marR="3688" marT="3688" marB="0" anchor="b">
                    <a:lnL w="25400" cap="flat" cmpd="dbl" algn="ctr">
                      <a:solidFill>
                        <a:srgbClr val="0000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tcPr>
                </a:tc>
                <a:tc>
                  <a:txBody>
                    <a:bodyPr/>
                    <a:lstStyle/>
                    <a:p>
                      <a:pPr algn="ctr" fontAlgn="b"/>
                      <a:r>
                        <a:rPr lang="en-US" sz="500" b="0" i="0" u="none" strike="noStrike">
                          <a:solidFill>
                            <a:srgbClr val="000000"/>
                          </a:solidFill>
                          <a:effectLst/>
                          <a:latin typeface="Arial" panose="020B0604020202020204" pitchFamily="34" charset="0"/>
                        </a:rPr>
                        <a:t>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3</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3</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6</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4</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26</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n/a</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extLst>
                  <a:ext uri="{0D108BD9-81ED-4DB2-BD59-A6C34878D82A}">
                    <a16:rowId xmlns:a16="http://schemas.microsoft.com/office/drawing/2014/main" val="1601200109"/>
                  </a:ext>
                </a:extLst>
              </a:tr>
              <a:tr h="105630">
                <a:tc>
                  <a:txBody>
                    <a:bodyPr/>
                    <a:lstStyle/>
                    <a:p>
                      <a:pPr algn="l" fontAlgn="b"/>
                      <a:r>
                        <a:rPr lang="en-US" sz="500" b="0" i="0" u="none" strike="noStrike">
                          <a:effectLst/>
                          <a:latin typeface="Arial" panose="020B0604020202020204" pitchFamily="34" charset="0"/>
                        </a:rPr>
                        <a:t>TOTAL</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3</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3</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6</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4</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1</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26</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n/a</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extLst>
                  <a:ext uri="{0D108BD9-81ED-4DB2-BD59-A6C34878D82A}">
                    <a16:rowId xmlns:a16="http://schemas.microsoft.com/office/drawing/2014/main" val="3683060247"/>
                  </a:ext>
                </a:extLst>
              </a:tr>
              <a:tr h="206668">
                <a:tc gridSpan="15">
                  <a:txBody>
                    <a:bodyPr/>
                    <a:lstStyle/>
                    <a:p>
                      <a:pPr algn="l" fontAlgn="ctr"/>
                      <a:r>
                        <a:rPr lang="en-US" sz="600" b="1" i="0" u="none" strike="noStrike">
                          <a:effectLst/>
                          <a:latin typeface="Arial" panose="020B0604020202020204" pitchFamily="34" charset="0"/>
                        </a:rPr>
                        <a:t>S. Rainbow - Patient Redirection - Looking for Exit</a:t>
                      </a:r>
                    </a:p>
                  </a:txBody>
                  <a:tcPr marL="3688" marR="3688" marT="3688" marB="0" anchor="ctr">
                    <a:lnL w="25400" cap="flat" cmpd="dbl" algn="ctr">
                      <a:solidFill>
                        <a:srgbClr val="0000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300847536"/>
                  </a:ext>
                </a:extLst>
              </a:tr>
              <a:tr h="105630">
                <a:tc>
                  <a:txBody>
                    <a:bodyPr/>
                    <a:lstStyle/>
                    <a:p>
                      <a:pPr algn="l" fontAlgn="b"/>
                      <a:r>
                        <a:rPr lang="en-US" sz="500" b="0" i="0" u="none" strike="noStrike">
                          <a:effectLst/>
                          <a:latin typeface="Arial" panose="020B0604020202020204" pitchFamily="34" charset="0"/>
                        </a:rPr>
                        <a:t>How Many Patients </a:t>
                      </a:r>
                    </a:p>
                  </a:txBody>
                  <a:tcPr marL="3688" marR="3688" marT="3688" marB="0" anchor="b">
                    <a:lnL w="25400" cap="flat" cmpd="dbl" algn="ctr">
                      <a:solidFill>
                        <a:srgbClr val="0000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n/a</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extLst>
                  <a:ext uri="{0D108BD9-81ED-4DB2-BD59-A6C34878D82A}">
                    <a16:rowId xmlns:a16="http://schemas.microsoft.com/office/drawing/2014/main" val="2227236548"/>
                  </a:ext>
                </a:extLst>
              </a:tr>
              <a:tr h="105630">
                <a:tc>
                  <a:txBody>
                    <a:bodyPr/>
                    <a:lstStyle/>
                    <a:p>
                      <a:pPr algn="l" fontAlgn="b"/>
                      <a:r>
                        <a:rPr lang="en-US" sz="500" b="0" i="0" u="none" strike="noStrike">
                          <a:effectLst/>
                          <a:latin typeface="Arial" panose="020B0604020202020204" pitchFamily="34" charset="0"/>
                        </a:rPr>
                        <a:t>TOTAL</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a:effectLst/>
                          <a:latin typeface="Arial" panose="020B0604020202020204" pitchFamily="34" charset="0"/>
                        </a:rPr>
                        <a:t>n/a</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extLst>
                  <a:ext uri="{0D108BD9-81ED-4DB2-BD59-A6C34878D82A}">
                    <a16:rowId xmlns:a16="http://schemas.microsoft.com/office/drawing/2014/main" val="367239979"/>
                  </a:ext>
                </a:extLst>
              </a:tr>
              <a:tr h="128594">
                <a:tc gridSpan="15">
                  <a:txBody>
                    <a:bodyPr/>
                    <a:lstStyle/>
                    <a:p>
                      <a:pPr algn="l" fontAlgn="ctr"/>
                      <a:r>
                        <a:rPr lang="en-US" sz="600" b="1" i="0" u="none" strike="noStrike">
                          <a:effectLst/>
                          <a:latin typeface="Arial" panose="020B0604020202020204" pitchFamily="34" charset="0"/>
                        </a:rPr>
                        <a:t>Wynn - MRI Workflow</a:t>
                      </a:r>
                    </a:p>
                  </a:txBody>
                  <a:tcPr marL="3688" marR="3688" marT="3688" marB="0" anchor="ctr">
                    <a:lnL w="25400" cap="flat" cmpd="dbl" algn="ctr">
                      <a:solidFill>
                        <a:srgbClr val="0000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00"/>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826021664"/>
                  </a:ext>
                </a:extLst>
              </a:tr>
              <a:tr h="105630">
                <a:tc>
                  <a:txBody>
                    <a:bodyPr/>
                    <a:lstStyle/>
                    <a:p>
                      <a:pPr algn="l" fontAlgn="b"/>
                      <a:r>
                        <a:rPr lang="en-US" sz="500" b="0" i="0" u="none" strike="noStrike">
                          <a:effectLst/>
                          <a:latin typeface="Arial" panose="020B0604020202020204" pitchFamily="34" charset="0"/>
                        </a:rPr>
                        <a:t>Procedures Per Day</a:t>
                      </a:r>
                    </a:p>
                  </a:txBody>
                  <a:tcPr marL="3688" marR="3688" marT="3688" marB="0" anchor="b">
                    <a:lnL w="25400" cap="flat" cmpd="dbl" algn="ctr">
                      <a:solidFill>
                        <a:srgbClr val="0000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tcPr>
                </a:tc>
                <a:tc>
                  <a:txBody>
                    <a:bodyPr/>
                    <a:lstStyle/>
                    <a:p>
                      <a:pPr algn="ctr" fontAlgn="b"/>
                      <a:r>
                        <a:rPr lang="en-US" sz="500" b="0" i="0" u="none" strike="noStrike">
                          <a:solidFill>
                            <a:srgbClr val="000000"/>
                          </a:solidFill>
                          <a:effectLst/>
                          <a:latin typeface="Arial" panose="020B0604020202020204" pitchFamily="34" charset="0"/>
                        </a:rPr>
                        <a:t>15</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15</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8</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12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12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000000"/>
                      </a:solidFill>
                      <a:prstDash val="dash"/>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62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n/a</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extLst>
                  <a:ext uri="{0D108BD9-81ED-4DB2-BD59-A6C34878D82A}">
                    <a16:rowId xmlns:a16="http://schemas.microsoft.com/office/drawing/2014/main" val="1492633762"/>
                  </a:ext>
                </a:extLst>
              </a:tr>
              <a:tr h="105630">
                <a:tc>
                  <a:txBody>
                    <a:bodyPr/>
                    <a:lstStyle/>
                    <a:p>
                      <a:pPr algn="l" fontAlgn="b"/>
                      <a:r>
                        <a:rPr lang="en-US" sz="500" b="0" i="0" u="none" strike="noStrike">
                          <a:effectLst/>
                          <a:latin typeface="Arial" panose="020B0604020202020204" pitchFamily="34" charset="0"/>
                        </a:rPr>
                        <a:t>Cancelations Per Day</a:t>
                      </a:r>
                    </a:p>
                  </a:txBody>
                  <a:tcPr marL="3688" marR="3688" marT="3688" marB="0" anchor="b">
                    <a:lnL w="25400" cap="flat" cmpd="dbl" algn="ctr">
                      <a:solidFill>
                        <a:srgbClr val="0000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tcPr>
                </a:tc>
                <a:tc>
                  <a:txBody>
                    <a:bodyPr/>
                    <a:lstStyle/>
                    <a:p>
                      <a:pPr algn="ctr" fontAlgn="b"/>
                      <a:r>
                        <a:rPr lang="en-US" sz="500" b="0" i="0" u="none" strike="noStrike">
                          <a:solidFill>
                            <a:srgbClr val="000000"/>
                          </a:solidFill>
                          <a:effectLst/>
                          <a:latin typeface="Arial" panose="020B0604020202020204" pitchFamily="34" charset="0"/>
                        </a:rPr>
                        <a:t>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 </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000000"/>
                      </a:solidFill>
                      <a:prstDash val="dash"/>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10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tc>
                  <a:txBody>
                    <a:bodyPr/>
                    <a:lstStyle/>
                    <a:p>
                      <a:pPr algn="ctr" fontAlgn="b"/>
                      <a:r>
                        <a:rPr lang="en-US" sz="500" b="0" i="0" u="none" strike="noStrike">
                          <a:solidFill>
                            <a:srgbClr val="000000"/>
                          </a:solidFill>
                          <a:effectLst/>
                          <a:latin typeface="Arial" panose="020B0604020202020204" pitchFamily="34" charset="0"/>
                        </a:rPr>
                        <a:t>n/a</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FFFFFF"/>
                    </a:solidFill>
                  </a:tcPr>
                </a:tc>
                <a:extLst>
                  <a:ext uri="{0D108BD9-81ED-4DB2-BD59-A6C34878D82A}">
                    <a16:rowId xmlns:a16="http://schemas.microsoft.com/office/drawing/2014/main" val="1659832881"/>
                  </a:ext>
                </a:extLst>
              </a:tr>
              <a:tr h="105630">
                <a:tc>
                  <a:txBody>
                    <a:bodyPr/>
                    <a:lstStyle/>
                    <a:p>
                      <a:pPr algn="l" fontAlgn="b"/>
                      <a:r>
                        <a:rPr lang="en-US" sz="500" b="0" i="0" u="none" strike="noStrike">
                          <a:effectLst/>
                          <a:latin typeface="Arial" panose="020B0604020202020204" pitchFamily="34" charset="0"/>
                        </a:rPr>
                        <a:t>TOTAL</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17</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17</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10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14</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14</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0</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r" fontAlgn="b"/>
                      <a:r>
                        <a:rPr lang="en-US" sz="500" b="0" i="0" u="none" strike="noStrike">
                          <a:effectLst/>
                          <a:latin typeface="Arial" panose="020B0604020202020204" pitchFamily="34" charset="0"/>
                        </a:rPr>
                        <a:t>72</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tc>
                  <a:txBody>
                    <a:bodyPr/>
                    <a:lstStyle/>
                    <a:p>
                      <a:pPr algn="ctr" fontAlgn="b"/>
                      <a:r>
                        <a:rPr lang="en-US" sz="500" b="0" i="0" u="none" strike="noStrike" dirty="0">
                          <a:effectLst/>
                          <a:latin typeface="Arial" panose="020B0604020202020204" pitchFamily="34" charset="0"/>
                        </a:rPr>
                        <a:t>n/a</a:t>
                      </a:r>
                    </a:p>
                  </a:txBody>
                  <a:tcPr marL="3688" marR="3688" marT="3688" marB="0" anchor="b">
                    <a:lnL w="12700" cap="flat" cmpd="sng" algn="ctr">
                      <a:solidFill>
                        <a:srgbClr val="3366FF"/>
                      </a:solidFill>
                      <a:prstDash val="solid"/>
                      <a:round/>
                      <a:headEnd type="none" w="med" len="med"/>
                      <a:tailEnd type="none" w="med" len="med"/>
                    </a:lnL>
                    <a:lnR w="12700" cap="flat" cmpd="sng" algn="ctr">
                      <a:solidFill>
                        <a:srgbClr val="3366FF"/>
                      </a:solidFill>
                      <a:prstDash val="solid"/>
                      <a:round/>
                      <a:headEnd type="none" w="med" len="med"/>
                      <a:tailEnd type="none" w="med" len="med"/>
                    </a:lnR>
                    <a:lnT w="12700" cap="flat" cmpd="sng" algn="ctr">
                      <a:solidFill>
                        <a:srgbClr val="3366FF"/>
                      </a:solidFill>
                      <a:prstDash val="solid"/>
                      <a:round/>
                      <a:headEnd type="none" w="med" len="med"/>
                      <a:tailEnd type="none" w="med" len="med"/>
                    </a:lnT>
                    <a:lnB w="12700" cap="flat" cmpd="sng" algn="ctr">
                      <a:solidFill>
                        <a:srgbClr val="3366FF"/>
                      </a:solidFill>
                      <a:prstDash val="solid"/>
                      <a:round/>
                      <a:headEnd type="none" w="med" len="med"/>
                      <a:tailEnd type="none" w="med" len="med"/>
                    </a:lnB>
                    <a:solidFill>
                      <a:srgbClr val="E4DFEC"/>
                    </a:solidFill>
                  </a:tcPr>
                </a:tc>
                <a:extLst>
                  <a:ext uri="{0D108BD9-81ED-4DB2-BD59-A6C34878D82A}">
                    <a16:rowId xmlns:a16="http://schemas.microsoft.com/office/drawing/2014/main" val="2986775446"/>
                  </a:ext>
                </a:extLst>
              </a:tr>
            </a:tbl>
          </a:graphicData>
        </a:graphic>
      </p:graphicFrame>
    </p:spTree>
    <p:extLst>
      <p:ext uri="{BB962C8B-B14F-4D97-AF65-F5344CB8AC3E}">
        <p14:creationId xmlns:p14="http://schemas.microsoft.com/office/powerpoint/2010/main" val="87897262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B2FE239D-D04B-45CB-B0F8-66BBD3D27A3A}"/>
              </a:ext>
            </a:extLst>
          </p:cNvPr>
          <p:cNvPicPr>
            <a:picLocks noGrp="1" noChangeAspect="1"/>
          </p:cNvPicPr>
          <p:nvPr>
            <p:ph idx="1"/>
          </p:nvPr>
        </p:nvPicPr>
        <p:blipFill>
          <a:blip r:embed="rId2"/>
          <a:stretch>
            <a:fillRect/>
          </a:stretch>
        </p:blipFill>
        <p:spPr>
          <a:xfrm>
            <a:off x="2123702" y="643467"/>
            <a:ext cx="7944595" cy="5571066"/>
          </a:xfrm>
          <a:prstGeom prst="rect">
            <a:avLst/>
          </a:prstGeom>
        </p:spPr>
      </p:pic>
    </p:spTree>
    <p:extLst>
      <p:ext uri="{BB962C8B-B14F-4D97-AF65-F5344CB8AC3E}">
        <p14:creationId xmlns:p14="http://schemas.microsoft.com/office/powerpoint/2010/main" val="16977701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p>
            <a:r>
              <a:rPr lang="en-US" dirty="0"/>
              <a:t>Colum 2:Operational Excellence</a:t>
            </a:r>
          </a:p>
        </p:txBody>
      </p:sp>
      <p:pic>
        <p:nvPicPr>
          <p:cNvPr id="10" name="Content Placeholder 9">
            <a:extLst>
              <a:ext uri="{FF2B5EF4-FFF2-40B4-BE49-F238E27FC236}">
                <a16:creationId xmlns:a16="http://schemas.microsoft.com/office/drawing/2014/main" id="{9B10418E-86CC-4846-8B48-82092AB77C67}"/>
              </a:ext>
            </a:extLst>
          </p:cNvPr>
          <p:cNvPicPr>
            <a:picLocks noGrp="1" noChangeAspect="1"/>
          </p:cNvPicPr>
          <p:nvPr>
            <p:ph sz="half" idx="1"/>
          </p:nvPr>
        </p:nvPicPr>
        <p:blipFill>
          <a:blip r:embed="rId2">
            <a:extLst>
              <a:ext uri="{28A0092B-C50C-407E-A947-70E740481C1C}">
                <a14:useLocalDpi xmlns:a14="http://schemas.microsoft.com/office/drawing/2010/main" val="0"/>
              </a:ext>
            </a:extLst>
          </a:blip>
          <a:stretch>
            <a:fillRect/>
          </a:stretch>
        </p:blipFill>
        <p:spPr>
          <a:xfrm>
            <a:off x="1447800" y="2746631"/>
            <a:ext cx="4645025" cy="1977514"/>
          </a:xfrm>
        </p:spPr>
      </p:pic>
      <p:graphicFrame>
        <p:nvGraphicFramePr>
          <p:cNvPr id="6" name="Content Placeholder 5">
            <a:extLst>
              <a:ext uri="{FF2B5EF4-FFF2-40B4-BE49-F238E27FC236}">
                <a16:creationId xmlns:a16="http://schemas.microsoft.com/office/drawing/2014/main" id="{34E4B1AF-18F7-40F0-8064-3CF1BD5E560E}"/>
              </a:ext>
            </a:extLst>
          </p:cNvPr>
          <p:cNvGraphicFramePr>
            <a:graphicFrameLocks noGrp="1"/>
          </p:cNvGraphicFramePr>
          <p:nvPr>
            <p:ph sz="half" idx="2"/>
          </p:nvPr>
        </p:nvGraphicFramePr>
        <p:xfrm>
          <a:off x="6413500" y="2017713"/>
          <a:ext cx="4645025" cy="34417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69763011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439D07-9AF3-4A89-95F8-6EB00E76340B}"/>
              </a:ext>
            </a:extLst>
          </p:cNvPr>
          <p:cNvSpPr>
            <a:spLocks noGrp="1"/>
          </p:cNvSpPr>
          <p:nvPr>
            <p:ph type="title"/>
          </p:nvPr>
        </p:nvSpPr>
        <p:spPr>
          <a:xfrm>
            <a:off x="484633" y="2131125"/>
            <a:ext cx="4063134" cy="2887579"/>
          </a:xfrm>
        </p:spPr>
        <p:txBody>
          <a:bodyPr vert="horz" lIns="91440" tIns="45720" rIns="91440" bIns="45720" rtlCol="0" anchor="b">
            <a:normAutofit/>
          </a:bodyPr>
          <a:lstStyle/>
          <a:p>
            <a:pPr algn="ctr"/>
            <a:r>
              <a:rPr lang="en-US" sz="4800" kern="1200" dirty="0">
                <a:solidFill>
                  <a:schemeClr val="accent1">
                    <a:lumMod val="50000"/>
                  </a:schemeClr>
                </a:solidFill>
                <a:latin typeface="+mj-lt"/>
                <a:ea typeface="+mj-ea"/>
                <a:cs typeface="+mj-cs"/>
              </a:rPr>
              <a:t>Column 3 – Facility- Sustainable Growth</a:t>
            </a:r>
          </a:p>
        </p:txBody>
      </p:sp>
      <p:pic>
        <p:nvPicPr>
          <p:cNvPr id="4" name="Content Placeholder 3">
            <a:extLst>
              <a:ext uri="{FF2B5EF4-FFF2-40B4-BE49-F238E27FC236}">
                <a16:creationId xmlns:a16="http://schemas.microsoft.com/office/drawing/2014/main" id="{8AA78CAF-88E5-4896-8A53-0BD671A31A2E}"/>
              </a:ext>
            </a:extLst>
          </p:cNvPr>
          <p:cNvPicPr>
            <a:picLocks noGrp="1" noChangeAspect="1"/>
          </p:cNvPicPr>
          <p:nvPr>
            <p:ph idx="1"/>
          </p:nvPr>
        </p:nvPicPr>
        <p:blipFill>
          <a:blip r:embed="rId2"/>
          <a:stretch>
            <a:fillRect/>
          </a:stretch>
        </p:blipFill>
        <p:spPr>
          <a:xfrm>
            <a:off x="5153822" y="1082785"/>
            <a:ext cx="6553545" cy="4700371"/>
          </a:xfrm>
          <a:prstGeom prst="rect">
            <a:avLst/>
          </a:prstGeom>
        </p:spPr>
      </p:pic>
    </p:spTree>
    <p:extLst>
      <p:ext uri="{BB962C8B-B14F-4D97-AF65-F5344CB8AC3E}">
        <p14:creationId xmlns:p14="http://schemas.microsoft.com/office/powerpoint/2010/main" val="195576783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36F993-E12C-47E1-9F40-FB4F87A6716D}"/>
              </a:ext>
            </a:extLst>
          </p:cNvPr>
          <p:cNvSpPr>
            <a:spLocks noGrp="1"/>
          </p:cNvSpPr>
          <p:nvPr>
            <p:ph type="title"/>
          </p:nvPr>
        </p:nvSpPr>
        <p:spPr>
          <a:xfrm>
            <a:off x="838200" y="365125"/>
            <a:ext cx="10515600" cy="791871"/>
          </a:xfrm>
        </p:spPr>
        <p:txBody>
          <a:bodyPr/>
          <a:lstStyle/>
          <a:p>
            <a:r>
              <a:rPr lang="en-US" dirty="0"/>
              <a:t>Clinic Specific Deliverable</a:t>
            </a:r>
          </a:p>
        </p:txBody>
      </p:sp>
      <p:pic>
        <p:nvPicPr>
          <p:cNvPr id="4" name="Content Placeholder 3">
            <a:extLst>
              <a:ext uri="{FF2B5EF4-FFF2-40B4-BE49-F238E27FC236}">
                <a16:creationId xmlns:a16="http://schemas.microsoft.com/office/drawing/2014/main" id="{F2D9CE83-9395-4927-A5F6-6F17447FF4D7}"/>
              </a:ext>
            </a:extLst>
          </p:cNvPr>
          <p:cNvPicPr>
            <a:picLocks noGrp="1" noChangeAspect="1"/>
          </p:cNvPicPr>
          <p:nvPr>
            <p:ph idx="1"/>
          </p:nvPr>
        </p:nvPicPr>
        <p:blipFill>
          <a:blip r:embed="rId2"/>
          <a:stretch>
            <a:fillRect/>
          </a:stretch>
        </p:blipFill>
        <p:spPr>
          <a:xfrm>
            <a:off x="1744824" y="1156996"/>
            <a:ext cx="8780108" cy="5533747"/>
          </a:xfrm>
          <a:prstGeom prst="rect">
            <a:avLst/>
          </a:prstGeom>
        </p:spPr>
      </p:pic>
    </p:spTree>
    <p:extLst>
      <p:ext uri="{BB962C8B-B14F-4D97-AF65-F5344CB8AC3E}">
        <p14:creationId xmlns:p14="http://schemas.microsoft.com/office/powerpoint/2010/main" val="172930767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C804CC-AD25-4A66-8A86-6F52E2E95F18}"/>
              </a:ext>
            </a:extLst>
          </p:cNvPr>
          <p:cNvSpPr>
            <a:spLocks noGrp="1"/>
          </p:cNvSpPr>
          <p:nvPr>
            <p:ph type="title"/>
          </p:nvPr>
        </p:nvSpPr>
        <p:spPr>
          <a:xfrm>
            <a:off x="586688" y="2217906"/>
            <a:ext cx="3657600" cy="2887579"/>
          </a:xfrm>
        </p:spPr>
        <p:txBody>
          <a:bodyPr vert="horz" lIns="91440" tIns="45720" rIns="91440" bIns="45720" rtlCol="0" anchor="b">
            <a:normAutofit fontScale="90000"/>
          </a:bodyPr>
          <a:lstStyle/>
          <a:p>
            <a:pPr algn="ctr"/>
            <a:r>
              <a:rPr lang="en-US" sz="4800" kern="1200" dirty="0">
                <a:solidFill>
                  <a:schemeClr val="accent1">
                    <a:lumMod val="50000"/>
                  </a:schemeClr>
                </a:solidFill>
                <a:latin typeface="+mj-lt"/>
                <a:ea typeface="+mj-ea"/>
                <a:cs typeface="+mj-cs"/>
              </a:rPr>
              <a:t>Column 3 – Facility- Strong People Systems</a:t>
            </a:r>
          </a:p>
        </p:txBody>
      </p:sp>
      <p:pic>
        <p:nvPicPr>
          <p:cNvPr id="4" name="Content Placeholder 3">
            <a:extLst>
              <a:ext uri="{FF2B5EF4-FFF2-40B4-BE49-F238E27FC236}">
                <a16:creationId xmlns:a16="http://schemas.microsoft.com/office/drawing/2014/main" id="{86E4D02B-6792-4FDF-BABC-B717BCF29FFB}"/>
              </a:ext>
            </a:extLst>
          </p:cNvPr>
          <p:cNvPicPr>
            <a:picLocks noGrp="1" noChangeAspect="1"/>
          </p:cNvPicPr>
          <p:nvPr>
            <p:ph idx="1"/>
          </p:nvPr>
        </p:nvPicPr>
        <p:blipFill>
          <a:blip r:embed="rId2"/>
          <a:stretch>
            <a:fillRect/>
          </a:stretch>
        </p:blipFill>
        <p:spPr>
          <a:xfrm>
            <a:off x="5153822" y="1070054"/>
            <a:ext cx="6553545" cy="4725833"/>
          </a:xfrm>
          <a:prstGeom prst="rect">
            <a:avLst/>
          </a:prstGeom>
        </p:spPr>
      </p:pic>
    </p:spTree>
    <p:extLst>
      <p:ext uri="{BB962C8B-B14F-4D97-AF65-F5344CB8AC3E}">
        <p14:creationId xmlns:p14="http://schemas.microsoft.com/office/powerpoint/2010/main" val="65631660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A773EE-8330-4139-8891-C72999BD0AEC}"/>
              </a:ext>
            </a:extLst>
          </p:cNvPr>
          <p:cNvSpPr>
            <a:spLocks noGrp="1"/>
          </p:cNvSpPr>
          <p:nvPr>
            <p:ph type="title"/>
          </p:nvPr>
        </p:nvSpPr>
        <p:spPr>
          <a:xfrm>
            <a:off x="838200" y="365125"/>
            <a:ext cx="10515600" cy="885177"/>
          </a:xfrm>
        </p:spPr>
        <p:txBody>
          <a:bodyPr/>
          <a:lstStyle/>
          <a:p>
            <a:r>
              <a:rPr lang="en-US" dirty="0"/>
              <a:t>Clinic Specific Deliverable</a:t>
            </a:r>
          </a:p>
        </p:txBody>
      </p:sp>
      <p:pic>
        <p:nvPicPr>
          <p:cNvPr id="4" name="Content Placeholder 3">
            <a:extLst>
              <a:ext uri="{FF2B5EF4-FFF2-40B4-BE49-F238E27FC236}">
                <a16:creationId xmlns:a16="http://schemas.microsoft.com/office/drawing/2014/main" id="{A608FCF0-32D3-43B4-A41E-295C09107EDD}"/>
              </a:ext>
            </a:extLst>
          </p:cNvPr>
          <p:cNvPicPr>
            <a:picLocks noGrp="1" noChangeAspect="1"/>
          </p:cNvPicPr>
          <p:nvPr>
            <p:ph idx="1"/>
          </p:nvPr>
        </p:nvPicPr>
        <p:blipFill>
          <a:blip r:embed="rId2"/>
          <a:stretch>
            <a:fillRect/>
          </a:stretch>
        </p:blipFill>
        <p:spPr>
          <a:xfrm>
            <a:off x="4015559" y="2016125"/>
            <a:ext cx="4475206" cy="3449638"/>
          </a:xfrm>
          <a:prstGeom prst="rect">
            <a:avLst/>
          </a:prstGeom>
        </p:spPr>
      </p:pic>
    </p:spTree>
    <p:extLst>
      <p:ext uri="{BB962C8B-B14F-4D97-AF65-F5344CB8AC3E}">
        <p14:creationId xmlns:p14="http://schemas.microsoft.com/office/powerpoint/2010/main" val="26736155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E8A45C-98C9-49BD-86BA-D30F13B34577}"/>
              </a:ext>
            </a:extLst>
          </p:cNvPr>
          <p:cNvSpPr>
            <a:spLocks noGrp="1"/>
          </p:cNvSpPr>
          <p:nvPr>
            <p:ph type="title"/>
          </p:nvPr>
        </p:nvSpPr>
        <p:spPr>
          <a:xfrm>
            <a:off x="265674" y="2276272"/>
            <a:ext cx="4296597" cy="2887579"/>
          </a:xfrm>
        </p:spPr>
        <p:txBody>
          <a:bodyPr vert="horz" lIns="91440" tIns="45720" rIns="91440" bIns="45720" rtlCol="0" anchor="b">
            <a:normAutofit fontScale="90000"/>
          </a:bodyPr>
          <a:lstStyle/>
          <a:p>
            <a:pPr algn="ctr"/>
            <a:r>
              <a:rPr lang="en-US" sz="4800" kern="1200" dirty="0">
                <a:solidFill>
                  <a:schemeClr val="accent1">
                    <a:lumMod val="50000"/>
                  </a:schemeClr>
                </a:solidFill>
                <a:latin typeface="+mj-lt"/>
                <a:ea typeface="+mj-ea"/>
                <a:cs typeface="+mj-cs"/>
              </a:rPr>
              <a:t>Column 3 – Facility- Scalable Tech/Quality</a:t>
            </a:r>
          </a:p>
        </p:txBody>
      </p:sp>
      <p:pic>
        <p:nvPicPr>
          <p:cNvPr id="4" name="Content Placeholder 3">
            <a:extLst>
              <a:ext uri="{FF2B5EF4-FFF2-40B4-BE49-F238E27FC236}">
                <a16:creationId xmlns:a16="http://schemas.microsoft.com/office/drawing/2014/main" id="{4FB3B6AB-BC9F-4C7B-B223-D38237A91F11}"/>
              </a:ext>
            </a:extLst>
          </p:cNvPr>
          <p:cNvPicPr>
            <a:picLocks noGrp="1" noChangeAspect="1"/>
          </p:cNvPicPr>
          <p:nvPr>
            <p:ph idx="1"/>
          </p:nvPr>
        </p:nvPicPr>
        <p:blipFill>
          <a:blip r:embed="rId2"/>
          <a:stretch>
            <a:fillRect/>
          </a:stretch>
        </p:blipFill>
        <p:spPr>
          <a:xfrm>
            <a:off x="5153822" y="1082785"/>
            <a:ext cx="6553545" cy="4700371"/>
          </a:xfrm>
          <a:prstGeom prst="rect">
            <a:avLst/>
          </a:prstGeom>
        </p:spPr>
      </p:pic>
    </p:spTree>
    <p:extLst>
      <p:ext uri="{BB962C8B-B14F-4D97-AF65-F5344CB8AC3E}">
        <p14:creationId xmlns:p14="http://schemas.microsoft.com/office/powerpoint/2010/main" val="34299783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89A1BD-9180-4A7F-91D0-0B8341407F7C}"/>
              </a:ext>
            </a:extLst>
          </p:cNvPr>
          <p:cNvSpPr>
            <a:spLocks noGrp="1"/>
          </p:cNvSpPr>
          <p:nvPr>
            <p:ph type="title"/>
          </p:nvPr>
        </p:nvSpPr>
        <p:spPr>
          <a:xfrm>
            <a:off x="255948" y="2101174"/>
            <a:ext cx="4364690" cy="2887579"/>
          </a:xfrm>
        </p:spPr>
        <p:txBody>
          <a:bodyPr vert="horz" lIns="91440" tIns="45720" rIns="91440" bIns="45720" rtlCol="0" anchor="b">
            <a:normAutofit/>
          </a:bodyPr>
          <a:lstStyle/>
          <a:p>
            <a:pPr algn="ctr"/>
            <a:r>
              <a:rPr lang="en-US" sz="4800" kern="1200" dirty="0">
                <a:solidFill>
                  <a:schemeClr val="accent1">
                    <a:lumMod val="50000"/>
                  </a:schemeClr>
                </a:solidFill>
                <a:latin typeface="+mj-lt"/>
                <a:ea typeface="+mj-ea"/>
                <a:cs typeface="+mj-cs"/>
              </a:rPr>
              <a:t>Column 3 – Facility- Operational Excellence</a:t>
            </a:r>
          </a:p>
        </p:txBody>
      </p:sp>
      <p:pic>
        <p:nvPicPr>
          <p:cNvPr id="4" name="Content Placeholder 3">
            <a:extLst>
              <a:ext uri="{FF2B5EF4-FFF2-40B4-BE49-F238E27FC236}">
                <a16:creationId xmlns:a16="http://schemas.microsoft.com/office/drawing/2014/main" id="{EF51E508-72A2-4E33-B78B-55053E706DCF}"/>
              </a:ext>
            </a:extLst>
          </p:cNvPr>
          <p:cNvPicPr>
            <a:picLocks noGrp="1" noChangeAspect="1"/>
          </p:cNvPicPr>
          <p:nvPr>
            <p:ph idx="1"/>
          </p:nvPr>
        </p:nvPicPr>
        <p:blipFill>
          <a:blip r:embed="rId2"/>
          <a:stretch>
            <a:fillRect/>
          </a:stretch>
        </p:blipFill>
        <p:spPr>
          <a:xfrm>
            <a:off x="5153822" y="1183695"/>
            <a:ext cx="6553545" cy="4498552"/>
          </a:xfrm>
          <a:prstGeom prst="rect">
            <a:avLst/>
          </a:prstGeom>
        </p:spPr>
      </p:pic>
    </p:spTree>
    <p:extLst>
      <p:ext uri="{BB962C8B-B14F-4D97-AF65-F5344CB8AC3E}">
        <p14:creationId xmlns:p14="http://schemas.microsoft.com/office/powerpoint/2010/main" val="101429047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rotWithShape="1">
          <a:gsLst>
            <a:gs pos="0">
              <a:schemeClr val="bg2">
                <a:tint val="94000"/>
                <a:satMod val="80000"/>
                <a:lumMod val="106000"/>
              </a:schemeClr>
            </a:gs>
            <a:gs pos="100000">
              <a:schemeClr val="bg2">
                <a:shade val="80000"/>
              </a:schemeClr>
            </a:gs>
          </a:gsLst>
          <a:path path="circle">
            <a:fillToRect l="43000" r="43000" b="100000"/>
          </a:path>
        </a:gradFill>
        <a:effectLst/>
      </p:bgPr>
    </p:bg>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0CABCAE3-64FC-4149-819F-2C18128241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sp>
      <p:pic>
        <p:nvPicPr>
          <p:cNvPr id="14" name="Picture 13">
            <a:extLst>
              <a:ext uri="{FF2B5EF4-FFF2-40B4-BE49-F238E27FC236}">
                <a16:creationId xmlns:a16="http://schemas.microsoft.com/office/drawing/2014/main" id="{012FDCFE-9AD2-4D8A-8CBF-B3AA37EBF6DD}"/>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16" name="Straight Connector 15">
            <a:extLst>
              <a:ext uri="{FF2B5EF4-FFF2-40B4-BE49-F238E27FC236}">
                <a16:creationId xmlns:a16="http://schemas.microsoft.com/office/drawing/2014/main" id="{FBD463FC-4CA8-4FF4-85A3-AF9F4B98D210}"/>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BECF35C3-8B44-4F4B-BD25-4C01823DB22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417780" y="3528542"/>
            <a:ext cx="8637072" cy="0"/>
          </a:xfrm>
          <a:prstGeom prst="line">
            <a:avLst/>
          </a:prstGeom>
          <a:ln w="31750"/>
        </p:spPr>
        <p:style>
          <a:lnRef idx="3">
            <a:schemeClr val="accent1"/>
          </a:lnRef>
          <a:fillRef idx="0">
            <a:schemeClr val="accent1"/>
          </a:fillRef>
          <a:effectRef idx="2">
            <a:schemeClr val="accent1"/>
          </a:effectRef>
          <a:fontRef idx="minor">
            <a:schemeClr val="tx1"/>
          </a:fontRef>
        </p:style>
      </p:cxnSp>
      <p:sp useBgFill="1">
        <p:nvSpPr>
          <p:cNvPr id="20" name="Rectangle 19">
            <a:extLst>
              <a:ext uri="{FF2B5EF4-FFF2-40B4-BE49-F238E27FC236}">
                <a16:creationId xmlns:a16="http://schemas.microsoft.com/office/drawing/2014/main" id="{2FA7AD0A-1871-4DF8-9235-F49D0513B9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2" y="0"/>
            <a:ext cx="12191695"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6B04CFB-FAE5-47DD-9B3E-4E9BA7A89CC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2019476"/>
            <a:ext cx="12192000" cy="4105941"/>
          </a:xfrm>
          <a:prstGeom prst="rect">
            <a:avLst/>
          </a:prstGeom>
          <a:gradFill flip="none" rotWithShape="1">
            <a:gsLst>
              <a:gs pos="0">
                <a:schemeClr val="bg2">
                  <a:alpha val="0"/>
                </a:schemeClr>
              </a:gs>
              <a:gs pos="100000">
                <a:schemeClr val="bg2"/>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2" name="Title 1">
            <a:extLst>
              <a:ext uri="{FF2B5EF4-FFF2-40B4-BE49-F238E27FC236}">
                <a16:creationId xmlns:a16="http://schemas.microsoft.com/office/drawing/2014/main" id="{C6185C50-7A25-408F-A1CC-C0AFAF50CFC7}"/>
              </a:ext>
            </a:extLst>
          </p:cNvPr>
          <p:cNvSpPr>
            <a:spLocks noGrp="1"/>
          </p:cNvSpPr>
          <p:nvPr>
            <p:ph type="title"/>
          </p:nvPr>
        </p:nvSpPr>
        <p:spPr>
          <a:xfrm>
            <a:off x="659301" y="1474969"/>
            <a:ext cx="2823919" cy="1868760"/>
          </a:xfrm>
        </p:spPr>
        <p:txBody>
          <a:bodyPr vert="horz" lIns="91440" tIns="45720" rIns="91440" bIns="0" rtlCol="0" anchor="b">
            <a:normAutofit/>
          </a:bodyPr>
          <a:lstStyle/>
          <a:p>
            <a:r>
              <a:rPr lang="en-US" sz="2000"/>
              <a:t>Operational Excellence – Scorecard/Clinic Specific Deliverable</a:t>
            </a:r>
          </a:p>
        </p:txBody>
      </p:sp>
      <p:cxnSp>
        <p:nvCxnSpPr>
          <p:cNvPr id="24" name="Straight Connector 23">
            <a:extLst>
              <a:ext uri="{FF2B5EF4-FFF2-40B4-BE49-F238E27FC236}">
                <a16:creationId xmlns:a16="http://schemas.microsoft.com/office/drawing/2014/main" id="{EE68D41B-9286-479F-9AB7-678C8E348D7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59301" y="3528543"/>
            <a:ext cx="2823919" cy="0"/>
          </a:xfrm>
          <a:prstGeom prst="line">
            <a:avLst/>
          </a:prstGeom>
          <a:ln w="31750"/>
        </p:spPr>
        <p:style>
          <a:lnRef idx="3">
            <a:schemeClr val="accent1"/>
          </a:lnRef>
          <a:fillRef idx="0">
            <a:schemeClr val="accent1"/>
          </a:fillRef>
          <a:effectRef idx="2">
            <a:schemeClr val="accent1"/>
          </a:effectRef>
          <a:fontRef idx="minor">
            <a:schemeClr val="tx1"/>
          </a:fontRef>
        </p:style>
      </p:cxnSp>
      <p:grpSp>
        <p:nvGrpSpPr>
          <p:cNvPr id="26" name="Group 25">
            <a:extLst>
              <a:ext uri="{FF2B5EF4-FFF2-40B4-BE49-F238E27FC236}">
                <a16:creationId xmlns:a16="http://schemas.microsoft.com/office/drawing/2014/main" id="{E8ACF89C-CFC3-4D68-B3C4-2BEFB7BBE5F7}"/>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3979389" y="482171"/>
            <a:ext cx="7560115" cy="5149101"/>
            <a:chOff x="3979389" y="482171"/>
            <a:chExt cx="7560115" cy="5149101"/>
          </a:xfrm>
        </p:grpSpPr>
        <p:sp>
          <p:nvSpPr>
            <p:cNvPr id="27" name="Rectangle 26">
              <a:extLst>
                <a:ext uri="{FF2B5EF4-FFF2-40B4-BE49-F238E27FC236}">
                  <a16:creationId xmlns:a16="http://schemas.microsoft.com/office/drawing/2014/main" id="{3B770B7D-3C5C-4682-8DF0-20783592F3B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3979389" y="482171"/>
              <a:ext cx="7560115" cy="5149101"/>
            </a:xfrm>
            <a:prstGeom prst="rect">
              <a:avLst/>
            </a:prstGeom>
            <a:gradFill>
              <a:gsLst>
                <a:gs pos="0">
                  <a:srgbClr val="000001"/>
                </a:gs>
                <a:gs pos="100000">
                  <a:srgbClr val="191919"/>
                </a:gs>
              </a:gsLst>
            </a:gradFill>
            <a:ln w="76200" cmpd="sng">
              <a:noFill/>
              <a:miter lim="800000"/>
            </a:ln>
            <a:effectLst>
              <a:outerShdw blurRad="127000" dist="228600" dir="4740000" sx="98000" sy="98000" algn="tl" rotWithShape="0">
                <a:srgbClr val="000000">
                  <a:alpha val="34000"/>
                </a:srgbClr>
              </a:outerShdw>
            </a:effectLst>
            <a:scene3d>
              <a:camera prst="orthographicFront"/>
              <a:lightRig rig="threePt" dir="t"/>
            </a:scene3d>
            <a:sp3d>
              <a:bevelT w="152400" h="50800" prst="softRound"/>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A6893E11-7EC1-4EB6-A2A8-0B693F8FE5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292448" y="812507"/>
              <a:ext cx="6928279" cy="4466452"/>
            </a:xfrm>
            <a:prstGeom prst="rect">
              <a:avLst/>
            </a:prstGeom>
            <a:gradFill>
              <a:gsLst>
                <a:gs pos="0">
                  <a:srgbClr val="DADADA"/>
                </a:gs>
                <a:gs pos="100000">
                  <a:srgbClr val="FFFFFE"/>
                </a:gs>
              </a:gsLst>
              <a:lin ang="16200000" scaled="0"/>
            </a:gradFill>
            <a:ln w="50800" cmpd="sng">
              <a:solidFill>
                <a:srgbClr val="191919"/>
              </a:solidFill>
              <a:miter lim="800000"/>
            </a:ln>
            <a:effectLst>
              <a:innerShdw blurRad="63500" dist="88900" dir="14100000">
                <a:srgbClr val="000000">
                  <a:alpha val="30000"/>
                </a:srgbClr>
              </a:innerShdw>
            </a:effectLst>
            <a:scene3d>
              <a:camera prst="orthographicFront"/>
              <a:lightRig rig="threePt" dir="t"/>
            </a:scene3d>
            <a:sp3d>
              <a:bevelT prst="relaxedInset"/>
            </a:sp3d>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0" name="Rectangle 29">
            <a:extLst>
              <a:ext uri="{FF2B5EF4-FFF2-40B4-BE49-F238E27FC236}">
                <a16:creationId xmlns:a16="http://schemas.microsoft.com/office/drawing/2014/main" id="{622F7FD7-8884-4FD5-95AB-0B5C6033ADF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55487" y="977965"/>
            <a:ext cx="6615582" cy="4135339"/>
          </a:xfrm>
          <a:prstGeom prst="rect">
            <a:avLst/>
          </a:prstGeom>
          <a:solidFill>
            <a:schemeClr val="bg1"/>
          </a:solidFill>
          <a:ln w="635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Content Placeholder 6">
            <a:extLst>
              <a:ext uri="{FF2B5EF4-FFF2-40B4-BE49-F238E27FC236}">
                <a16:creationId xmlns:a16="http://schemas.microsoft.com/office/drawing/2014/main" id="{9891554B-9BAC-4654-9093-C913F40512FA}"/>
              </a:ext>
            </a:extLst>
          </p:cNvPr>
          <p:cNvPicPr>
            <a:picLocks noGrp="1" noChangeAspect="1"/>
          </p:cNvPicPr>
          <p:nvPr>
            <p:ph idx="1"/>
          </p:nvPr>
        </p:nvPicPr>
        <p:blipFill>
          <a:blip r:embed="rId3"/>
          <a:stretch>
            <a:fillRect/>
          </a:stretch>
        </p:blipFill>
        <p:spPr>
          <a:xfrm>
            <a:off x="4874630" y="1116345"/>
            <a:ext cx="5770406" cy="3866172"/>
          </a:xfrm>
          <a:prstGeom prst="rect">
            <a:avLst/>
          </a:prstGeom>
        </p:spPr>
      </p:pic>
      <p:pic>
        <p:nvPicPr>
          <p:cNvPr id="32" name="Picture 31">
            <a:extLst>
              <a:ext uri="{FF2B5EF4-FFF2-40B4-BE49-F238E27FC236}">
                <a16:creationId xmlns:a16="http://schemas.microsoft.com/office/drawing/2014/main" id="{16EFE474-4FE0-4E8F-8F09-5ED2C9E76A84}"/>
              </a:ext>
              <a:ext uri="{C183D7F6-B498-43B3-948B-1728B52AA6E4}">
                <adec:decorative xmlns:adec="http://schemas.microsoft.com/office/drawing/2017/decorative" val="1"/>
              </a:ext>
            </a:extLst>
          </p:cNvPr>
          <p:cNvPicPr>
            <a:picLocks noGrp="1" noRot="1" noChangeAspect="1" noMove="1" noResize="1" noEditPoints="1" noAdjustHandles="1" noChangeArrowheads="1" noChangeShapeType="1" noCrop="1"/>
          </p:cNvPicPr>
          <p:nvPr>
            <p:extLst>
              <p:ext uri="{386F3935-93C4-4BCD-93E2-E3B085C9AB24}">
                <p16:designElem xmlns:p16="http://schemas.microsoft.com/office/powerpoint/2015/main" val="1"/>
              </p:ext>
            </p:extLst>
          </p:nvPr>
        </p:nvPicPr>
        <p:blipFill rotWithShape="1">
          <a:blip r:embed="rId2">
            <a:extLst>
              <a:ext uri="{28A0092B-C50C-407E-A947-70E740481C1C}">
                <a14:useLocalDpi xmlns:a14="http://schemas.microsoft.com/office/drawing/2010/main" val="0"/>
              </a:ext>
            </a:extLst>
          </a:blip>
          <a:srcRect t="1538" b="-1538"/>
          <a:stretch/>
        </p:blipFill>
        <p:spPr bwMode="black">
          <a:xfrm>
            <a:off x="0" y="6126480"/>
            <a:ext cx="12192000" cy="742950"/>
          </a:xfrm>
          <a:prstGeom prst="rect">
            <a:avLst/>
          </a:prstGeom>
        </p:spPr>
      </p:pic>
      <p:cxnSp>
        <p:nvCxnSpPr>
          <p:cNvPr id="34" name="Straight Connector 33">
            <a:extLst>
              <a:ext uri="{FF2B5EF4-FFF2-40B4-BE49-F238E27FC236}">
                <a16:creationId xmlns:a16="http://schemas.microsoft.com/office/drawing/2014/main" id="{CF8B8C81-54DC-4AF5-B682-3A2C70A6B5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0" y="6128413"/>
            <a:ext cx="12192000" cy="0"/>
          </a:xfrm>
          <a:prstGeom prst="line">
            <a:avLst/>
          </a:prstGeom>
          <a:ln w="12700">
            <a:solidFill>
              <a:srgbClr val="000001">
                <a:alpha val="2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0547582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20C516-D698-45AC-8057-51D4708423E6}"/>
              </a:ext>
            </a:extLst>
          </p:cNvPr>
          <p:cNvSpPr>
            <a:spLocks noGrp="1"/>
          </p:cNvSpPr>
          <p:nvPr>
            <p:ph type="ctrTitle"/>
          </p:nvPr>
        </p:nvSpPr>
        <p:spPr>
          <a:xfrm>
            <a:off x="1562100" y="615723"/>
            <a:ext cx="9144000" cy="984477"/>
          </a:xfrm>
        </p:spPr>
        <p:txBody>
          <a:bodyPr/>
          <a:lstStyle/>
          <a:p>
            <a:r>
              <a:rPr lang="en-US" dirty="0"/>
              <a:t>Questions</a:t>
            </a:r>
          </a:p>
        </p:txBody>
      </p:sp>
      <p:sp>
        <p:nvSpPr>
          <p:cNvPr id="3" name="Subtitle 2">
            <a:extLst>
              <a:ext uri="{FF2B5EF4-FFF2-40B4-BE49-F238E27FC236}">
                <a16:creationId xmlns:a16="http://schemas.microsoft.com/office/drawing/2014/main" id="{6A7F532D-29BC-4F96-99CA-99E822EEEDE8}"/>
              </a:ext>
            </a:extLst>
          </p:cNvPr>
          <p:cNvSpPr>
            <a:spLocks noGrp="1"/>
          </p:cNvSpPr>
          <p:nvPr>
            <p:ph type="subTitle" idx="1"/>
          </p:nvPr>
        </p:nvSpPr>
        <p:spPr>
          <a:xfrm>
            <a:off x="179614" y="1955260"/>
            <a:ext cx="11947072" cy="3966569"/>
          </a:xfrm>
        </p:spPr>
        <p:txBody>
          <a:bodyPr>
            <a:normAutofit fontScale="77500" lnSpcReduction="20000"/>
          </a:bodyPr>
          <a:lstStyle/>
          <a:p>
            <a:r>
              <a:rPr lang="en-US" sz="3600" dirty="0"/>
              <a:t>How often do you communicate with your department managers?</a:t>
            </a:r>
          </a:p>
          <a:p>
            <a:r>
              <a:rPr lang="en-US" sz="3600" dirty="0"/>
              <a:t>…Modality managers?</a:t>
            </a:r>
          </a:p>
          <a:p>
            <a:r>
              <a:rPr lang="en-US" sz="3600" dirty="0"/>
              <a:t>What do you share with them?</a:t>
            </a:r>
          </a:p>
          <a:p>
            <a:r>
              <a:rPr lang="en-US" sz="3600" dirty="0"/>
              <a:t>…How do you share it?</a:t>
            </a:r>
          </a:p>
          <a:p>
            <a:r>
              <a:rPr lang="en-US" sz="3600" dirty="0"/>
              <a:t>What are you bringing to the table to help with decision making?</a:t>
            </a:r>
          </a:p>
        </p:txBody>
      </p:sp>
    </p:spTree>
    <p:extLst>
      <p:ext uri="{BB962C8B-B14F-4D97-AF65-F5344CB8AC3E}">
        <p14:creationId xmlns:p14="http://schemas.microsoft.com/office/powerpoint/2010/main" val="423047267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C0720-7EED-4528-A9E3-145ADF9C4CAB}"/>
              </a:ext>
            </a:extLst>
          </p:cNvPr>
          <p:cNvSpPr>
            <a:spLocks noGrp="1"/>
          </p:cNvSpPr>
          <p:nvPr>
            <p:ph type="title"/>
          </p:nvPr>
        </p:nvSpPr>
        <p:spPr/>
        <p:txBody>
          <a:bodyPr/>
          <a:lstStyle/>
          <a:p>
            <a:r>
              <a:rPr lang="en-US" dirty="0"/>
              <a:t>Service Provider	Integration</a:t>
            </a:r>
          </a:p>
        </p:txBody>
      </p:sp>
      <p:sp>
        <p:nvSpPr>
          <p:cNvPr id="4" name="Text Placeholder 3">
            <a:extLst>
              <a:ext uri="{FF2B5EF4-FFF2-40B4-BE49-F238E27FC236}">
                <a16:creationId xmlns:a16="http://schemas.microsoft.com/office/drawing/2014/main" id="{43D6700E-6158-427C-A51A-BC49A64BA93F}"/>
              </a:ext>
            </a:extLst>
          </p:cNvPr>
          <p:cNvSpPr>
            <a:spLocks noGrp="1"/>
          </p:cNvSpPr>
          <p:nvPr>
            <p:ph type="body" idx="1"/>
          </p:nvPr>
        </p:nvSpPr>
        <p:spPr>
          <a:xfrm>
            <a:off x="839788" y="1296956"/>
            <a:ext cx="8144821" cy="522761"/>
          </a:xfrm>
        </p:spPr>
        <p:txBody>
          <a:bodyPr>
            <a:normAutofit lnSpcReduction="10000"/>
          </a:bodyPr>
          <a:lstStyle/>
          <a:p>
            <a:r>
              <a:rPr lang="en-US" dirty="0"/>
              <a:t>Preventive Maintenance:</a:t>
            </a:r>
          </a:p>
        </p:txBody>
      </p:sp>
      <p:sp>
        <p:nvSpPr>
          <p:cNvPr id="3" name="Content Placeholder 2">
            <a:extLst>
              <a:ext uri="{FF2B5EF4-FFF2-40B4-BE49-F238E27FC236}">
                <a16:creationId xmlns:a16="http://schemas.microsoft.com/office/drawing/2014/main" id="{C4010841-59CB-4719-A16E-5C6DBA7ABCA9}"/>
              </a:ext>
            </a:extLst>
          </p:cNvPr>
          <p:cNvSpPr>
            <a:spLocks noGrp="1"/>
          </p:cNvSpPr>
          <p:nvPr>
            <p:ph sz="half" idx="2"/>
          </p:nvPr>
        </p:nvSpPr>
        <p:spPr>
          <a:xfrm>
            <a:off x="839788" y="1948375"/>
            <a:ext cx="8144821" cy="2832221"/>
          </a:xfrm>
        </p:spPr>
        <p:txBody>
          <a:bodyPr>
            <a:normAutofit/>
          </a:bodyPr>
          <a:lstStyle/>
          <a:p>
            <a:r>
              <a:rPr lang="en-US" dirty="0"/>
              <a:t>Give back hours in relation to PM’s and why not reflected on Scorecard:</a:t>
            </a:r>
          </a:p>
          <a:p>
            <a:pPr lvl="1"/>
            <a:r>
              <a:rPr lang="en-US" dirty="0"/>
              <a:t>103 Total PMS completed during fourth quarter (98% Completion)</a:t>
            </a:r>
          </a:p>
          <a:p>
            <a:pPr lvl="1"/>
            <a:r>
              <a:rPr lang="en-US" dirty="0"/>
              <a:t>All of which were completed after hours or after last patient of the day, providing Desert Radiology with 222.25 hours of scan time back to the schedule.</a:t>
            </a:r>
          </a:p>
          <a:p>
            <a:pPr lvl="1"/>
            <a:r>
              <a:rPr lang="en-US" dirty="0"/>
              <a:t>Total GBH Y4Q2 = 222.25</a:t>
            </a:r>
          </a:p>
          <a:p>
            <a:pPr lvl="1"/>
            <a:r>
              <a:rPr lang="en-US" dirty="0"/>
              <a:t>Total GBH Y1 = 525.5, Y2 = 474.25, Y3 = 551, Y4 = 804</a:t>
            </a:r>
          </a:p>
          <a:p>
            <a:pPr marL="0" indent="0">
              <a:buNone/>
            </a:pPr>
            <a:endParaRPr lang="en-US" dirty="0"/>
          </a:p>
        </p:txBody>
      </p:sp>
      <p:sp>
        <p:nvSpPr>
          <p:cNvPr id="5" name="Text Placeholder 4">
            <a:extLst>
              <a:ext uri="{FF2B5EF4-FFF2-40B4-BE49-F238E27FC236}">
                <a16:creationId xmlns:a16="http://schemas.microsoft.com/office/drawing/2014/main" id="{13A33E0D-42AE-48E5-8523-511924E2C7FF}"/>
              </a:ext>
            </a:extLst>
          </p:cNvPr>
          <p:cNvSpPr>
            <a:spLocks noGrp="1"/>
          </p:cNvSpPr>
          <p:nvPr>
            <p:ph type="body" sz="quarter" idx="3"/>
          </p:nvPr>
        </p:nvSpPr>
        <p:spPr>
          <a:xfrm>
            <a:off x="6902707" y="4382936"/>
            <a:ext cx="5183188" cy="1677786"/>
          </a:xfrm>
        </p:spPr>
        <p:txBody>
          <a:bodyPr>
            <a:normAutofit lnSpcReduction="10000"/>
          </a:bodyPr>
          <a:lstStyle/>
          <a:p>
            <a:r>
              <a:rPr lang="en-US" dirty="0"/>
              <a:t>How am I integrating the Biomed management aspect of our field to Decision making in the department?  </a:t>
            </a:r>
            <a:r>
              <a:rPr lang="en-US" dirty="0" err="1"/>
              <a:t>Agenix</a:t>
            </a:r>
            <a:r>
              <a:rPr lang="en-US" dirty="0"/>
              <a:t> DR dashboard</a:t>
            </a:r>
          </a:p>
        </p:txBody>
      </p:sp>
      <p:pic>
        <p:nvPicPr>
          <p:cNvPr id="7" name="Content Placeholder 6">
            <a:extLst>
              <a:ext uri="{FF2B5EF4-FFF2-40B4-BE49-F238E27FC236}">
                <a16:creationId xmlns:a16="http://schemas.microsoft.com/office/drawing/2014/main" id="{B8E44035-2D76-46F2-9B35-0D9FDB04A49C}"/>
              </a:ext>
            </a:extLst>
          </p:cNvPr>
          <p:cNvPicPr>
            <a:picLocks noGrp="1" noChangeAspect="1"/>
          </p:cNvPicPr>
          <p:nvPr>
            <p:ph sz="quarter" idx="4"/>
          </p:nvPr>
        </p:nvPicPr>
        <p:blipFill>
          <a:blip r:embed="rId2"/>
          <a:stretch>
            <a:fillRect/>
          </a:stretch>
        </p:blipFill>
        <p:spPr>
          <a:xfrm>
            <a:off x="9194334" y="106081"/>
            <a:ext cx="2891561" cy="3185528"/>
          </a:xfrm>
          <a:prstGeom prst="rect">
            <a:avLst/>
          </a:prstGeom>
        </p:spPr>
      </p:pic>
      <p:pic>
        <p:nvPicPr>
          <p:cNvPr id="8" name="Picture 7">
            <a:extLst>
              <a:ext uri="{FF2B5EF4-FFF2-40B4-BE49-F238E27FC236}">
                <a16:creationId xmlns:a16="http://schemas.microsoft.com/office/drawing/2014/main" id="{6BA6BD26-B7C2-4B9C-8E7A-0F1E29C7482C}"/>
              </a:ext>
            </a:extLst>
          </p:cNvPr>
          <p:cNvPicPr>
            <a:picLocks noChangeAspect="1"/>
          </p:cNvPicPr>
          <p:nvPr/>
        </p:nvPicPr>
        <p:blipFill>
          <a:blip r:embed="rId3"/>
          <a:stretch>
            <a:fillRect/>
          </a:stretch>
        </p:blipFill>
        <p:spPr>
          <a:xfrm>
            <a:off x="270638" y="4909625"/>
            <a:ext cx="4596782" cy="1853345"/>
          </a:xfrm>
          <a:prstGeom prst="rect">
            <a:avLst/>
          </a:prstGeom>
        </p:spPr>
      </p:pic>
    </p:spTree>
    <p:extLst>
      <p:ext uri="{BB962C8B-B14F-4D97-AF65-F5344CB8AC3E}">
        <p14:creationId xmlns:p14="http://schemas.microsoft.com/office/powerpoint/2010/main" val="128168564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B6F22-A2CC-4814-9BD3-7BF5A7C81CC2}"/>
              </a:ext>
            </a:extLst>
          </p:cNvPr>
          <p:cNvSpPr>
            <a:spLocks noGrp="1"/>
          </p:cNvSpPr>
          <p:nvPr>
            <p:ph type="title"/>
          </p:nvPr>
        </p:nvSpPr>
        <p:spPr>
          <a:xfrm>
            <a:off x="838199" y="291090"/>
            <a:ext cx="10515599" cy="1012416"/>
          </a:xfrm>
          <a:prstGeom prst="ellipse">
            <a:avLst/>
          </a:prstGeom>
        </p:spPr>
        <p:txBody>
          <a:bodyPr vert="horz" lIns="91440" tIns="45720" rIns="91440" bIns="45720" rtlCol="0" anchor="b">
            <a:normAutofit fontScale="90000"/>
          </a:bodyPr>
          <a:lstStyle/>
          <a:p>
            <a:pPr algn="ctr"/>
            <a:r>
              <a:rPr lang="en-US" sz="3000" kern="1200" dirty="0" err="1">
                <a:solidFill>
                  <a:schemeClr val="tx1"/>
                </a:solidFill>
                <a:latin typeface="+mj-lt"/>
                <a:ea typeface="+mj-ea"/>
                <a:cs typeface="+mj-cs"/>
              </a:rPr>
              <a:t>Agenix</a:t>
            </a:r>
            <a:r>
              <a:rPr lang="en-US" sz="3000" kern="1200" dirty="0">
                <a:solidFill>
                  <a:schemeClr val="tx1"/>
                </a:solidFill>
                <a:latin typeface="+mj-lt"/>
                <a:ea typeface="+mj-ea"/>
                <a:cs typeface="+mj-cs"/>
              </a:rPr>
              <a:t> – How does this help me as a leader?</a:t>
            </a:r>
          </a:p>
        </p:txBody>
      </p:sp>
      <p:pic>
        <p:nvPicPr>
          <p:cNvPr id="3" name="Picture 2">
            <a:extLst>
              <a:ext uri="{FF2B5EF4-FFF2-40B4-BE49-F238E27FC236}">
                <a16:creationId xmlns:a16="http://schemas.microsoft.com/office/drawing/2014/main" id="{1BEB01F1-797F-47ED-86FB-2529A88F8A27}"/>
              </a:ext>
            </a:extLst>
          </p:cNvPr>
          <p:cNvPicPr>
            <a:picLocks noChangeAspect="1"/>
          </p:cNvPicPr>
          <p:nvPr/>
        </p:nvPicPr>
        <p:blipFill>
          <a:blip r:embed="rId2"/>
          <a:stretch>
            <a:fillRect/>
          </a:stretch>
        </p:blipFill>
        <p:spPr>
          <a:xfrm>
            <a:off x="1284593" y="1201975"/>
            <a:ext cx="9970309" cy="5442738"/>
          </a:xfrm>
          <a:prstGeom prst="rect">
            <a:avLst/>
          </a:prstGeom>
        </p:spPr>
      </p:pic>
    </p:spTree>
    <p:extLst>
      <p:ext uri="{BB962C8B-B14F-4D97-AF65-F5344CB8AC3E}">
        <p14:creationId xmlns:p14="http://schemas.microsoft.com/office/powerpoint/2010/main" val="162023790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2B6F22-A2CC-4814-9BD3-7BF5A7C81CC2}"/>
              </a:ext>
            </a:extLst>
          </p:cNvPr>
          <p:cNvSpPr>
            <a:spLocks noGrp="1"/>
          </p:cNvSpPr>
          <p:nvPr>
            <p:ph type="title"/>
          </p:nvPr>
        </p:nvSpPr>
        <p:spPr>
          <a:xfrm>
            <a:off x="838200" y="167951"/>
            <a:ext cx="10515600" cy="671805"/>
          </a:xfrm>
        </p:spPr>
        <p:txBody>
          <a:bodyPr>
            <a:normAutofit/>
          </a:bodyPr>
          <a:lstStyle/>
          <a:p>
            <a:r>
              <a:rPr lang="en-US" dirty="0" err="1"/>
              <a:t>Agenix</a:t>
            </a:r>
            <a:r>
              <a:rPr lang="en-US" dirty="0"/>
              <a:t> – How does this help me as a leader?</a:t>
            </a:r>
          </a:p>
        </p:txBody>
      </p:sp>
      <p:pic>
        <p:nvPicPr>
          <p:cNvPr id="3" name="Picture 2">
            <a:extLst>
              <a:ext uri="{FF2B5EF4-FFF2-40B4-BE49-F238E27FC236}">
                <a16:creationId xmlns:a16="http://schemas.microsoft.com/office/drawing/2014/main" id="{88FCEC54-EC22-4E58-8324-57BC5E3EF9F7}"/>
              </a:ext>
            </a:extLst>
          </p:cNvPr>
          <p:cNvPicPr>
            <a:picLocks noChangeAspect="1"/>
          </p:cNvPicPr>
          <p:nvPr/>
        </p:nvPicPr>
        <p:blipFill>
          <a:blip r:embed="rId2"/>
          <a:stretch>
            <a:fillRect/>
          </a:stretch>
        </p:blipFill>
        <p:spPr>
          <a:xfrm>
            <a:off x="136186" y="699796"/>
            <a:ext cx="11887201" cy="5798281"/>
          </a:xfrm>
          <a:prstGeom prst="rect">
            <a:avLst/>
          </a:prstGeom>
        </p:spPr>
      </p:pic>
    </p:spTree>
    <p:extLst>
      <p:ext uri="{BB962C8B-B14F-4D97-AF65-F5344CB8AC3E}">
        <p14:creationId xmlns:p14="http://schemas.microsoft.com/office/powerpoint/2010/main" val="427484331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A9F7BEED-CA25-4C29-81BA-F63A627FEC82}"/>
              </a:ext>
            </a:extLst>
          </p:cNvPr>
          <p:cNvPicPr>
            <a:picLocks noChangeAspect="1"/>
          </p:cNvPicPr>
          <p:nvPr/>
        </p:nvPicPr>
        <p:blipFill>
          <a:blip r:embed="rId2"/>
          <a:stretch>
            <a:fillRect/>
          </a:stretch>
        </p:blipFill>
        <p:spPr>
          <a:xfrm>
            <a:off x="1498093" y="427823"/>
            <a:ext cx="8612005" cy="5365295"/>
          </a:xfrm>
          <a:prstGeom prst="rect">
            <a:avLst/>
          </a:prstGeom>
        </p:spPr>
      </p:pic>
    </p:spTree>
    <p:extLst>
      <p:ext uri="{BB962C8B-B14F-4D97-AF65-F5344CB8AC3E}">
        <p14:creationId xmlns:p14="http://schemas.microsoft.com/office/powerpoint/2010/main" val="288471310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F2FEFB-F5B4-45DE-B144-68E8D8228E2A}"/>
              </a:ext>
            </a:extLst>
          </p:cNvPr>
          <p:cNvSpPr>
            <a:spLocks noGrp="1"/>
          </p:cNvSpPr>
          <p:nvPr>
            <p:ph type="title"/>
          </p:nvPr>
        </p:nvSpPr>
        <p:spPr>
          <a:xfrm>
            <a:off x="6022428" y="593835"/>
            <a:ext cx="5497240" cy="1434662"/>
          </a:xfrm>
        </p:spPr>
        <p:txBody>
          <a:bodyPr/>
          <a:lstStyle/>
          <a:p>
            <a:r>
              <a:rPr lang="en-US" b="1" dirty="0">
                <a:solidFill>
                  <a:srgbClr val="002060"/>
                </a:solidFill>
              </a:rPr>
              <a:t>Strong People Systems/Team Building – House Points</a:t>
            </a:r>
          </a:p>
        </p:txBody>
      </p:sp>
      <p:pic>
        <p:nvPicPr>
          <p:cNvPr id="5" name="Content Placeholder 4">
            <a:extLst>
              <a:ext uri="{FF2B5EF4-FFF2-40B4-BE49-F238E27FC236}">
                <a16:creationId xmlns:a16="http://schemas.microsoft.com/office/drawing/2014/main" id="{24BCF9D5-6FAC-4FE9-A1B1-6C7365ABCAFB}"/>
              </a:ext>
            </a:extLst>
          </p:cNvPr>
          <p:cNvPicPr>
            <a:picLocks noGrp="1" noChangeAspect="1"/>
          </p:cNvPicPr>
          <p:nvPr>
            <p:ph idx="1"/>
          </p:nvPr>
        </p:nvPicPr>
        <p:blipFill>
          <a:blip r:embed="rId2"/>
          <a:stretch>
            <a:fillRect/>
          </a:stretch>
        </p:blipFill>
        <p:spPr>
          <a:xfrm>
            <a:off x="0" y="0"/>
            <a:ext cx="5136204" cy="6167957"/>
          </a:xfrm>
          <a:prstGeom prst="rect">
            <a:avLst/>
          </a:prstGeom>
        </p:spPr>
      </p:pic>
      <p:sp>
        <p:nvSpPr>
          <p:cNvPr id="4" name="Text Placeholder 3">
            <a:extLst>
              <a:ext uri="{FF2B5EF4-FFF2-40B4-BE49-F238E27FC236}">
                <a16:creationId xmlns:a16="http://schemas.microsoft.com/office/drawing/2014/main" id="{AC0D96B6-38BB-4840-B93D-17AFE14618F3}"/>
              </a:ext>
            </a:extLst>
          </p:cNvPr>
          <p:cNvSpPr>
            <a:spLocks noGrp="1"/>
          </p:cNvSpPr>
          <p:nvPr>
            <p:ph type="body" sz="half" idx="2"/>
          </p:nvPr>
        </p:nvSpPr>
        <p:spPr>
          <a:xfrm>
            <a:off x="6096000" y="2123091"/>
            <a:ext cx="5834830" cy="4498426"/>
          </a:xfrm>
        </p:spPr>
        <p:txBody>
          <a:bodyPr/>
          <a:lstStyle/>
          <a:p>
            <a:r>
              <a:rPr lang="en-US" sz="2000" dirty="0"/>
              <a:t>I am a GEEK!!</a:t>
            </a:r>
          </a:p>
          <a:p>
            <a:endParaRPr lang="en-US" sz="2000" dirty="0"/>
          </a:p>
          <a:p>
            <a:pPr marL="800100" lvl="1" indent="-342900">
              <a:buFont typeface="Arial" panose="020B0604020202020204" pitchFamily="34" charset="0"/>
              <a:buChar char="•"/>
            </a:pPr>
            <a:r>
              <a:rPr lang="en-US" sz="2000" dirty="0"/>
              <a:t>I don’t hide it ,my love for Star Wars, Disney, Star Trek, and Harry Potter</a:t>
            </a:r>
          </a:p>
          <a:p>
            <a:r>
              <a:rPr lang="en-US" sz="2000" dirty="0"/>
              <a:t>I use my powers for evil for sure</a:t>
            </a:r>
          </a:p>
          <a:p>
            <a:endParaRPr lang="en-US" sz="2000" dirty="0"/>
          </a:p>
          <a:p>
            <a:r>
              <a:rPr lang="en-US" sz="2000" dirty="0"/>
              <a:t>I found a way to apply this to building teams within the department</a:t>
            </a:r>
          </a:p>
          <a:p>
            <a:pPr marL="800100" lvl="1" indent="-342900">
              <a:buFont typeface="Arial" panose="020B0604020202020204" pitchFamily="34" charset="0"/>
              <a:buChar char="•"/>
            </a:pPr>
            <a:r>
              <a:rPr lang="en-US" sz="2000" dirty="0"/>
              <a:t>Reduces the invisible walls between modalities</a:t>
            </a:r>
          </a:p>
          <a:p>
            <a:endParaRPr lang="en-US" dirty="0"/>
          </a:p>
        </p:txBody>
      </p:sp>
    </p:spTree>
    <p:extLst>
      <p:ext uri="{BB962C8B-B14F-4D97-AF65-F5344CB8AC3E}">
        <p14:creationId xmlns:p14="http://schemas.microsoft.com/office/powerpoint/2010/main" val="1069065333"/>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399224-F951-4ABB-84C2-D5EE5A9868EE}"/>
              </a:ext>
            </a:extLst>
          </p:cNvPr>
          <p:cNvSpPr>
            <a:spLocks noGrp="1"/>
          </p:cNvSpPr>
          <p:nvPr>
            <p:ph type="title"/>
          </p:nvPr>
        </p:nvSpPr>
        <p:spPr>
          <a:xfrm>
            <a:off x="1110274" y="125419"/>
            <a:ext cx="3922908" cy="2967606"/>
          </a:xfrm>
        </p:spPr>
        <p:txBody>
          <a:bodyPr vert="horz" lIns="91440" tIns="45720" rIns="91440" bIns="45720" rtlCol="0" anchor="b">
            <a:normAutofit/>
          </a:bodyPr>
          <a:lstStyle/>
          <a:p>
            <a:r>
              <a:rPr lang="en-US" sz="4800" b="1" i="1" u="sng" kern="1200" dirty="0">
                <a:solidFill>
                  <a:schemeClr val="tx1"/>
                </a:solidFill>
                <a:latin typeface="+mj-lt"/>
                <a:ea typeface="+mj-ea"/>
                <a:cs typeface="+mj-cs"/>
              </a:rPr>
              <a:t>POP QUIZ!!! </a:t>
            </a:r>
          </a:p>
        </p:txBody>
      </p:sp>
      <p:pic>
        <p:nvPicPr>
          <p:cNvPr id="7" name="Content Placeholder 6">
            <a:extLst>
              <a:ext uri="{FF2B5EF4-FFF2-40B4-BE49-F238E27FC236}">
                <a16:creationId xmlns:a16="http://schemas.microsoft.com/office/drawing/2014/main" id="{0A994BED-EA76-424F-BCA9-1D00FA54AB02}"/>
              </a:ext>
            </a:extLst>
          </p:cNvPr>
          <p:cNvPicPr>
            <a:picLocks noGrp="1" noChangeAspect="1"/>
          </p:cNvPicPr>
          <p:nvPr>
            <p:ph idx="1"/>
          </p:nvPr>
        </p:nvPicPr>
        <p:blipFill>
          <a:blip r:embed="rId2"/>
          <a:stretch>
            <a:fillRect/>
          </a:stretch>
        </p:blipFill>
        <p:spPr>
          <a:xfrm>
            <a:off x="5720557" y="798513"/>
            <a:ext cx="4659312" cy="4659312"/>
          </a:xfrm>
          <a:prstGeom prst="rect">
            <a:avLst/>
          </a:prstGeom>
        </p:spPr>
      </p:pic>
      <p:sp>
        <p:nvSpPr>
          <p:cNvPr id="5" name="Text Placeholder 4">
            <a:extLst>
              <a:ext uri="{FF2B5EF4-FFF2-40B4-BE49-F238E27FC236}">
                <a16:creationId xmlns:a16="http://schemas.microsoft.com/office/drawing/2014/main" id="{47D5F4F7-3589-44A0-A2A7-96E721AD5D65}"/>
              </a:ext>
            </a:extLst>
          </p:cNvPr>
          <p:cNvSpPr>
            <a:spLocks noGrp="1"/>
          </p:cNvSpPr>
          <p:nvPr>
            <p:ph type="body" sz="half" idx="2"/>
          </p:nvPr>
        </p:nvSpPr>
        <p:spPr>
          <a:xfrm>
            <a:off x="422899" y="3764975"/>
            <a:ext cx="3922908" cy="2192683"/>
          </a:xfrm>
        </p:spPr>
        <p:txBody>
          <a:bodyPr vert="horz" lIns="91440" tIns="45720" rIns="91440" bIns="45720" rtlCol="0">
            <a:normAutofit/>
          </a:bodyPr>
          <a:lstStyle/>
          <a:p>
            <a:r>
              <a:rPr lang="en-US" sz="2400" kern="1200" dirty="0">
                <a:solidFill>
                  <a:schemeClr val="tx1"/>
                </a:solidFill>
                <a:latin typeface="+mn-lt"/>
                <a:ea typeface="+mn-ea"/>
                <a:cs typeface="+mn-cs"/>
              </a:rPr>
              <a:t>Who knows what this is???</a:t>
            </a:r>
          </a:p>
        </p:txBody>
      </p:sp>
    </p:spTree>
    <p:extLst>
      <p:ext uri="{BB962C8B-B14F-4D97-AF65-F5344CB8AC3E}">
        <p14:creationId xmlns:p14="http://schemas.microsoft.com/office/powerpoint/2010/main" val="418698988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F80C86-16B0-475C-9E63-8FE0E002DC16}"/>
              </a:ext>
            </a:extLst>
          </p:cNvPr>
          <p:cNvSpPr>
            <a:spLocks noGrp="1"/>
          </p:cNvSpPr>
          <p:nvPr>
            <p:ph type="title"/>
          </p:nvPr>
        </p:nvSpPr>
        <p:spPr>
          <a:xfrm>
            <a:off x="838200" y="963507"/>
            <a:ext cx="3494362" cy="4930986"/>
          </a:xfrm>
        </p:spPr>
        <p:txBody>
          <a:bodyPr>
            <a:normAutofit/>
          </a:bodyPr>
          <a:lstStyle/>
          <a:p>
            <a:pPr algn="r"/>
            <a:r>
              <a:rPr lang="en-US" dirty="0">
                <a:solidFill>
                  <a:schemeClr val="accent1"/>
                </a:solidFill>
              </a:rPr>
              <a:t>References</a:t>
            </a:r>
          </a:p>
        </p:txBody>
      </p:sp>
      <p:sp>
        <p:nvSpPr>
          <p:cNvPr id="3" name="Content Placeholder 2">
            <a:extLst>
              <a:ext uri="{FF2B5EF4-FFF2-40B4-BE49-F238E27FC236}">
                <a16:creationId xmlns:a16="http://schemas.microsoft.com/office/drawing/2014/main" id="{E1DD840C-3E09-47E5-9C0D-0FB9F03B12B1}"/>
              </a:ext>
            </a:extLst>
          </p:cNvPr>
          <p:cNvSpPr>
            <a:spLocks noGrp="1"/>
          </p:cNvSpPr>
          <p:nvPr>
            <p:ph sz="half" idx="1"/>
          </p:nvPr>
        </p:nvSpPr>
        <p:spPr>
          <a:xfrm>
            <a:off x="838200" y="503339"/>
            <a:ext cx="1259048" cy="460168"/>
          </a:xfrm>
        </p:spPr>
        <p:txBody>
          <a:bodyPr anchor="b">
            <a:normAutofit fontScale="85000" lnSpcReduction="10000"/>
          </a:bodyPr>
          <a:lstStyle/>
          <a:p>
            <a:pPr marL="0" indent="0">
              <a:buNone/>
            </a:pPr>
            <a:r>
              <a:rPr lang="en-US" sz="2000" b="1" u="sng" dirty="0">
                <a:solidFill>
                  <a:schemeClr val="accent1"/>
                </a:solidFill>
                <a:latin typeface="Bradley Hand ITC" panose="03070402050302030203" pitchFamily="66" charset="0"/>
              </a:rPr>
              <a:t>Thank You</a:t>
            </a:r>
          </a:p>
        </p:txBody>
      </p:sp>
      <p:sp>
        <p:nvSpPr>
          <p:cNvPr id="4" name="Content Placeholder 3">
            <a:extLst>
              <a:ext uri="{FF2B5EF4-FFF2-40B4-BE49-F238E27FC236}">
                <a16:creationId xmlns:a16="http://schemas.microsoft.com/office/drawing/2014/main" id="{EB2D81E4-61A0-4428-906B-0F0B98CA062C}"/>
              </a:ext>
            </a:extLst>
          </p:cNvPr>
          <p:cNvSpPr>
            <a:spLocks noGrp="1"/>
          </p:cNvSpPr>
          <p:nvPr>
            <p:ph sz="half" idx="2"/>
          </p:nvPr>
        </p:nvSpPr>
        <p:spPr>
          <a:xfrm>
            <a:off x="4733970" y="1916349"/>
            <a:ext cx="6250940" cy="2665577"/>
          </a:xfrm>
        </p:spPr>
        <p:txBody>
          <a:bodyPr>
            <a:noAutofit/>
          </a:bodyPr>
          <a:lstStyle/>
          <a:p>
            <a:r>
              <a:rPr lang="en-US" sz="1800" i="1" dirty="0"/>
              <a:t>AGENIX</a:t>
            </a:r>
            <a:r>
              <a:rPr lang="en-US" sz="1800" dirty="0"/>
              <a:t>, Medical Imaging Solutions, David Anthony, COO Jan2020</a:t>
            </a:r>
          </a:p>
          <a:p>
            <a:r>
              <a:rPr lang="en-US" sz="1800" i="1" dirty="0"/>
              <a:t>Alignment Board</a:t>
            </a:r>
            <a:r>
              <a:rPr lang="en-US" sz="1800" dirty="0"/>
              <a:t>, Nicole T Walton-Trujillo,  Doctoral Studies from Colorado Technical Institute</a:t>
            </a:r>
          </a:p>
          <a:p>
            <a:r>
              <a:rPr lang="en-US" sz="1800" i="1" dirty="0"/>
              <a:t>Desert Radiology</a:t>
            </a:r>
            <a:r>
              <a:rPr lang="en-US" sz="1800" dirty="0"/>
              <a:t>, Nicole T Walton-Trujillo, Former Director, Jan2020</a:t>
            </a:r>
          </a:p>
          <a:p>
            <a:r>
              <a:rPr lang="en-US" sz="1800" i="1" dirty="0"/>
              <a:t>MIS</a:t>
            </a:r>
            <a:r>
              <a:rPr lang="en-US" sz="1800" dirty="0"/>
              <a:t>, Medical Imaging Solutions, David Anthony, COO Jan2020</a:t>
            </a:r>
          </a:p>
          <a:p>
            <a:r>
              <a:rPr lang="en-US" sz="1800" dirty="0">
                <a:ea typeface="Calibri" panose="020F0502020204030204" pitchFamily="34" charset="0"/>
                <a:cs typeface="Times New Roman" panose="02020603050405020304" pitchFamily="18" charset="0"/>
              </a:rPr>
              <a:t>Pollack, J., &amp; Pollack, R. (2015). Using Kotter’s eight stage process to manage an organizational change program: Presentation and practice. </a:t>
            </a:r>
            <a:r>
              <a:rPr lang="en-US" sz="1800" i="1" dirty="0">
                <a:ea typeface="Calibri" panose="020F0502020204030204" pitchFamily="34" charset="0"/>
                <a:cs typeface="Times New Roman" panose="02020603050405020304" pitchFamily="18" charset="0"/>
              </a:rPr>
              <a:t>Systemic practice &amp; action research, 28</a:t>
            </a:r>
            <a:r>
              <a:rPr lang="en-US" sz="1800" dirty="0">
                <a:ea typeface="Calibri" panose="020F0502020204030204" pitchFamily="34" charset="0"/>
                <a:cs typeface="Times New Roman" panose="02020603050405020304" pitchFamily="18" charset="0"/>
              </a:rPr>
              <a:t>(1), 51-66. doi:10.1007/s11213-014-9317-0</a:t>
            </a:r>
          </a:p>
          <a:p>
            <a:endParaRPr lang="en-US" sz="1800" dirty="0"/>
          </a:p>
        </p:txBody>
      </p:sp>
    </p:spTree>
    <p:extLst>
      <p:ext uri="{BB962C8B-B14F-4D97-AF65-F5344CB8AC3E}">
        <p14:creationId xmlns:p14="http://schemas.microsoft.com/office/powerpoint/2010/main" val="3911394561"/>
      </p:ext>
    </p:extLst>
  </p:cSld>
  <p:clrMapOvr>
    <a:masterClrMapping/>
  </p:clrMapOvr>
</p:sld>
</file>

<file path=ppt/theme/theme1.xml><?xml version="1.0" encoding="utf-8"?>
<a:theme xmlns:a="http://schemas.openxmlformats.org/drawingml/2006/main" name="Gallery">
  <a:themeElements>
    <a:clrScheme name="Gallery">
      <a:dk1>
        <a:sysClr val="windowText" lastClr="000000"/>
      </a:dk1>
      <a:lt1>
        <a:sysClr val="window" lastClr="FFFFFF"/>
      </a:lt1>
      <a:dk2>
        <a:srgbClr val="454545"/>
      </a:dk2>
      <a:lt2>
        <a:srgbClr val="DFDBD5"/>
      </a:lt2>
      <a:accent1>
        <a:srgbClr val="B71E42"/>
      </a:accent1>
      <a:accent2>
        <a:srgbClr val="DE478E"/>
      </a:accent2>
      <a:accent3>
        <a:srgbClr val="BC72F0"/>
      </a:accent3>
      <a:accent4>
        <a:srgbClr val="795FAF"/>
      </a:accent4>
      <a:accent5>
        <a:srgbClr val="586EA6"/>
      </a:accent5>
      <a:accent6>
        <a:srgbClr val="6892A0"/>
      </a:accent6>
      <a:hlink>
        <a:srgbClr val="FA2B5C"/>
      </a:hlink>
      <a:folHlink>
        <a:srgbClr val="BC658E"/>
      </a:folHlink>
    </a:clrScheme>
    <a:fontScheme name="Gallery">
      <a:majorFont>
        <a:latin typeface="Gill Sans MT" panose="020B0502020104020203"/>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Gill Sans MT" panose="020B0502020104020203"/>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Gallery">
      <a:fillStyleLst>
        <a:solidFill>
          <a:schemeClr val="phClr"/>
        </a:solidFill>
        <a:gradFill rotWithShape="1">
          <a:gsLst>
            <a:gs pos="0">
              <a:schemeClr val="phClr">
                <a:tint val="54000"/>
                <a:alpha val="100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8000"/>
                <a:satMod val="130000"/>
                <a:lumMod val="92000"/>
              </a:schemeClr>
            </a:gs>
            <a:gs pos="100000">
              <a:schemeClr val="phClr">
                <a:shade val="78000"/>
                <a:satMod val="130000"/>
                <a:lumMod val="92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outerShdw blurRad="50800" dist="50800" dir="5400000" sx="96000" sy="96000" rotWithShape="0">
              <a:srgbClr val="000000">
                <a:alpha val="48000"/>
              </a:srgbClr>
            </a:outerShdw>
          </a:effectLst>
          <a:scene3d>
            <a:camera prst="orthographicFront">
              <a:rot lat="0" lon="0" rev="0"/>
            </a:camera>
            <a:lightRig rig="balanced" dir="t">
              <a:rot lat="0" lon="0" rev="1080000"/>
            </a:lightRig>
          </a:scene3d>
          <a:sp3d>
            <a:bevelT w="38100" h="12700" prst="softRound"/>
          </a:sp3d>
        </a:effectStyle>
      </a:effectStyleLst>
      <a:bgFillStyleLst>
        <a:solidFill>
          <a:schemeClr val="phClr"/>
        </a:solidFill>
        <a:solidFill>
          <a:schemeClr val="phClr"/>
        </a:solidFill>
        <a:gradFill rotWithShape="1">
          <a:gsLst>
            <a:gs pos="0">
              <a:schemeClr val="phClr">
                <a:tint val="94000"/>
                <a:satMod val="80000"/>
                <a:lumMod val="106000"/>
              </a:schemeClr>
            </a:gs>
            <a:gs pos="100000">
              <a:schemeClr val="phClr">
                <a:shade val="80000"/>
              </a:schemeClr>
            </a:gs>
          </a:gsLst>
          <a:path path="circle">
            <a:fillToRect l="43000" r="43000" b="100000"/>
          </a:path>
        </a:gradFill>
      </a:bgFillStyleLst>
    </a:fmtScheme>
  </a:themeElements>
  <a:objectDefaults/>
  <a:extraClrSchemeLst/>
  <a:extLst>
    <a:ext uri="{05A4C25C-085E-4340-85A3-A5531E510DB2}">
      <thm15:themeFamily xmlns:thm15="http://schemas.microsoft.com/office/thememl/2012/main" name="Gallery" id="{BBFCD31E-59A1-489D-B089-A3EAD7CAE12E}" vid="{F5E91637-A7B6-4E27-B710-77DA7014EE1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Gallery</Template>
  <TotalTime>417</TotalTime>
  <Words>1497</Words>
  <Application>Microsoft Office PowerPoint</Application>
  <PresentationFormat>Widescreen</PresentationFormat>
  <Paragraphs>584</Paragraphs>
  <Slides>32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32</vt:i4>
      </vt:variant>
    </vt:vector>
  </HeadingPairs>
  <TitlesOfParts>
    <vt:vector size="38" baseType="lpstr">
      <vt:lpstr>Arial</vt:lpstr>
      <vt:lpstr>Bradley Hand ITC</vt:lpstr>
      <vt:lpstr>Calibri</vt:lpstr>
      <vt:lpstr>Gill Sans MT</vt:lpstr>
      <vt:lpstr>Wingdings 3</vt:lpstr>
      <vt:lpstr>Gallery</vt:lpstr>
      <vt:lpstr>PowerPoint Presentation</vt:lpstr>
      <vt:lpstr>Embrace Your Geek </vt:lpstr>
      <vt:lpstr>What do I mean?</vt:lpstr>
      <vt:lpstr>WHY DO I CARE!!!???</vt:lpstr>
      <vt:lpstr>Communication </vt:lpstr>
      <vt:lpstr>PowerPoint Presentation</vt:lpstr>
      <vt:lpstr>PowerPoint Presentation</vt:lpstr>
      <vt:lpstr>Alignment Board – World View </vt:lpstr>
      <vt:lpstr>Alignment Board – World View</vt:lpstr>
      <vt:lpstr>PowerPoint Presentation</vt:lpstr>
      <vt:lpstr>Column 2:  – Clinic Growth GOAL – Increase 5% </vt:lpstr>
      <vt:lpstr>PowerPoint Presentation</vt:lpstr>
      <vt:lpstr>Column 2: Strong People Systems  Overall</vt:lpstr>
      <vt:lpstr>PowerPoint Presentation</vt:lpstr>
      <vt:lpstr>Column 2 – Scalable Technology/Quality</vt:lpstr>
      <vt:lpstr>PowerPoint Presentation</vt:lpstr>
      <vt:lpstr>Colum 2:Operational Excellence</vt:lpstr>
      <vt:lpstr>Column 3 – Facility- Sustainable Growth</vt:lpstr>
      <vt:lpstr>Clinic Specific Deliverable</vt:lpstr>
      <vt:lpstr>Column 3 – Facility- Strong People Systems</vt:lpstr>
      <vt:lpstr>Clinic Specific Deliverable</vt:lpstr>
      <vt:lpstr>Column 3 – Facility- Scalable Tech/Quality</vt:lpstr>
      <vt:lpstr>Column 3 – Facility- Operational Excellence</vt:lpstr>
      <vt:lpstr>Operational Excellence – Scorecard/Clinic Specific Deliverable</vt:lpstr>
      <vt:lpstr>Questions</vt:lpstr>
      <vt:lpstr>Service Provider Integration</vt:lpstr>
      <vt:lpstr>Agenix – How does this help me as a leader?</vt:lpstr>
      <vt:lpstr>Agenix – How does this help me as a leader?</vt:lpstr>
      <vt:lpstr>PowerPoint Presentation</vt:lpstr>
      <vt:lpstr>Strong People Systems/Team Building – House Points</vt:lpstr>
      <vt:lpstr>POP QUIZ!!! </vt:lpstr>
      <vt:lpstr>References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Nicole Walton-Trujillo</dc:creator>
  <cp:lastModifiedBy>Nicole Walton-Trujillo</cp:lastModifiedBy>
  <cp:revision>50</cp:revision>
  <dcterms:created xsi:type="dcterms:W3CDTF">2020-01-24T17:45:21Z</dcterms:created>
  <dcterms:modified xsi:type="dcterms:W3CDTF">2021-10-27T02:14:24Z</dcterms:modified>
</cp:coreProperties>
</file>