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0"/>
  </p:notesMasterIdLst>
  <p:sldIdLst>
    <p:sldId id="317" r:id="rId2"/>
    <p:sldId id="318" r:id="rId3"/>
    <p:sldId id="319" r:id="rId4"/>
    <p:sldId id="320" r:id="rId5"/>
    <p:sldId id="321" r:id="rId6"/>
    <p:sldId id="322" r:id="rId7"/>
    <p:sldId id="323" r:id="rId8"/>
    <p:sldId id="349" r:id="rId9"/>
    <p:sldId id="350" r:id="rId10"/>
    <p:sldId id="324" r:id="rId11"/>
    <p:sldId id="325" r:id="rId12"/>
    <p:sldId id="326" r:id="rId13"/>
    <p:sldId id="327" r:id="rId14"/>
    <p:sldId id="328" r:id="rId15"/>
    <p:sldId id="329" r:id="rId16"/>
    <p:sldId id="330" r:id="rId17"/>
    <p:sldId id="331" r:id="rId18"/>
    <p:sldId id="332" r:id="rId19"/>
    <p:sldId id="351" r:id="rId20"/>
    <p:sldId id="333" r:id="rId21"/>
    <p:sldId id="334" r:id="rId22"/>
    <p:sldId id="352" r:id="rId23"/>
    <p:sldId id="353" r:id="rId24"/>
    <p:sldId id="354" r:id="rId25"/>
    <p:sldId id="356" r:id="rId26"/>
    <p:sldId id="355" r:id="rId27"/>
    <p:sldId id="314" r:id="rId28"/>
    <p:sldId id="335" r:id="rId29"/>
  </p:sldIdLst>
  <p:sldSz cx="12192000" cy="6858000"/>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286" autoAdjust="0"/>
    <p:restoredTop sz="96130" autoAdjust="0"/>
  </p:normalViewPr>
  <p:slideViewPr>
    <p:cSldViewPr snapToGrid="0">
      <p:cViewPr varScale="1">
        <p:scale>
          <a:sx n="93" d="100"/>
          <a:sy n="93" d="100"/>
        </p:scale>
        <p:origin x="90" y="48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78DF1FD6-16B2-4486-BADB-5BF3E9746669}" type="datetimeFigureOut">
              <a:rPr lang="en-US" smtClean="0"/>
              <a:t>10/26/2021</a:t>
            </a:fld>
            <a:endParaRPr lang="en-US" dirty="0"/>
          </a:p>
        </p:txBody>
      </p:sp>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D861304B-BE32-474B-B6A7-E391AD3B0019}" type="slidenum">
              <a:rPr lang="en-US" smtClean="0"/>
              <a:t>‹#›</a:t>
            </a:fld>
            <a:endParaRPr lang="en-US" dirty="0"/>
          </a:p>
        </p:txBody>
      </p:sp>
    </p:spTree>
    <p:extLst>
      <p:ext uri="{BB962C8B-B14F-4D97-AF65-F5344CB8AC3E}">
        <p14:creationId xmlns:p14="http://schemas.microsoft.com/office/powerpoint/2010/main" val="2884919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3944AF-E96A-42E1-BEA6-F40860BA4C11}"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383696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DE9A7B-D166-44D1-9913-472704A2D235}"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83020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D5ECC-2B07-4347-8FD0-B8E3405D10E0}"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15390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A4C976-9BF8-4D8C-9A38-466370CD66DA}" type="datetime1">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63906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4ACAE4-82AE-4E27-94BF-1E1BDDC7F57E}" type="datetime1">
              <a:rPr lang="en-US" smtClean="0"/>
              <a:t>10/26/2021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1028849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9C8D5E-91CC-462B-8890-2945BB8C66E6}" type="datetime1">
              <a:rPr lang="en-US" smtClean="0"/>
              <a:t>10/26/2021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855879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4C6EE-5BB3-4B64-B5D1-C30264BD8084}" type="datetime1">
              <a:rPr lang="en-US" smtClean="0"/>
              <a:t>10/26/2021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502809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1E19C8-46E6-4D72-B1CD-24F64B589F38}" type="datetime1">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689764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49506F-5648-4394-B39A-82FD781D0AF0}" type="datetime1">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27721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42D2D2-CC18-4AF2-97E6-057BCE6AEFE8}"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3656984127"/>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42D2D2-CC18-4AF2-97E6-057BCE6AEFE8}"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71222576"/>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42D2D2-CC18-4AF2-97E6-057BCE6AEFE8}"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4180501035"/>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42D2D2-CC18-4AF2-97E6-057BCE6AEFE8}"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38754773"/>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42D2D2-CC18-4AF2-97E6-057BCE6AEFE8}"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614160356"/>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FFC37-DFDA-4B04-BA6F-8D2F48AF1E36}"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791019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368D4-C717-4335-B8B2-A350843179BD}" type="datetime1">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E2B397-67A0-487E-919A-DFB9D4B08882}" type="slidenum">
              <a:rPr lang="en-US" smtClean="0"/>
              <a:t>‹#›</a:t>
            </a:fld>
            <a:endParaRPr lang="en-US" dirty="0"/>
          </a:p>
        </p:txBody>
      </p:sp>
    </p:spTree>
    <p:extLst>
      <p:ext uri="{BB962C8B-B14F-4D97-AF65-F5344CB8AC3E}">
        <p14:creationId xmlns:p14="http://schemas.microsoft.com/office/powerpoint/2010/main" val="218913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42D2D2-CC18-4AF2-97E6-057BCE6AEFE8}" type="datetime1">
              <a:rPr lang="en-US" smtClean="0"/>
              <a:t>10/26/2021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0E2B397-67A0-487E-919A-DFB9D4B08882}" type="slidenum">
              <a:rPr lang="en-US" smtClean="0"/>
              <a:t>‹#›</a:t>
            </a:fld>
            <a:endParaRPr lang="en-US" dirty="0"/>
          </a:p>
        </p:txBody>
      </p:sp>
    </p:spTree>
    <p:extLst>
      <p:ext uri="{BB962C8B-B14F-4D97-AF65-F5344CB8AC3E}">
        <p14:creationId xmlns:p14="http://schemas.microsoft.com/office/powerpoint/2010/main" val="283020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hdr="0" ft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45559-8E64-4E5A-B584-201E2F3C4354}"/>
              </a:ext>
            </a:extLst>
          </p:cNvPr>
          <p:cNvSpPr>
            <a:spLocks noGrp="1"/>
          </p:cNvSpPr>
          <p:nvPr>
            <p:ph type="ctrTitle"/>
          </p:nvPr>
        </p:nvSpPr>
        <p:spPr/>
        <p:txBody>
          <a:bodyPr/>
          <a:lstStyle/>
          <a:p>
            <a:r>
              <a:rPr lang="en-US" dirty="0">
                <a:solidFill>
                  <a:schemeClr val="tx1"/>
                </a:solidFill>
              </a:rPr>
              <a:t>Cost Effective Strategies in Healthcare Technology Management </a:t>
            </a:r>
          </a:p>
        </p:txBody>
      </p:sp>
      <p:sp>
        <p:nvSpPr>
          <p:cNvPr id="3" name="Subtitle 2">
            <a:extLst>
              <a:ext uri="{FF2B5EF4-FFF2-40B4-BE49-F238E27FC236}">
                <a16:creationId xmlns:a16="http://schemas.microsoft.com/office/drawing/2014/main" id="{79ACBD02-3432-4AA7-8025-CD6F509EB69D}"/>
              </a:ext>
            </a:extLst>
          </p:cNvPr>
          <p:cNvSpPr>
            <a:spLocks noGrp="1"/>
          </p:cNvSpPr>
          <p:nvPr>
            <p:ph type="subTitle" idx="1"/>
          </p:nvPr>
        </p:nvSpPr>
        <p:spPr/>
        <p:txBody>
          <a:bodyPr>
            <a:normAutofit lnSpcReduction="10000"/>
          </a:bodyPr>
          <a:lstStyle/>
          <a:p>
            <a:r>
              <a:rPr lang="en-US" dirty="0"/>
              <a:t>Izabella Gieras</a:t>
            </a:r>
          </a:p>
          <a:p>
            <a:r>
              <a:rPr lang="en-US" dirty="0"/>
              <a:t>Roberto Torres, Jr </a:t>
            </a:r>
          </a:p>
          <a:p>
            <a:r>
              <a:rPr lang="en-US" dirty="0"/>
              <a:t>Cedars-Sinai Healthcare System</a:t>
            </a:r>
          </a:p>
        </p:txBody>
      </p:sp>
      <p:sp>
        <p:nvSpPr>
          <p:cNvPr id="4" name="Date Placeholder 3">
            <a:extLst>
              <a:ext uri="{FF2B5EF4-FFF2-40B4-BE49-F238E27FC236}">
                <a16:creationId xmlns:a16="http://schemas.microsoft.com/office/drawing/2014/main" id="{BAEA5D45-CA71-463E-86E2-9616BE6C4B13}"/>
              </a:ext>
            </a:extLst>
          </p:cNvPr>
          <p:cNvSpPr>
            <a:spLocks noGrp="1"/>
          </p:cNvSpPr>
          <p:nvPr>
            <p:ph type="dt" sz="half" idx="10"/>
          </p:nvPr>
        </p:nvSpPr>
        <p:spPr>
          <a:xfrm>
            <a:off x="7732338" y="5332010"/>
            <a:ext cx="1541664" cy="365125"/>
          </a:xfrm>
        </p:spPr>
        <p:txBody>
          <a:bodyPr/>
          <a:lstStyle/>
          <a:p>
            <a:r>
              <a:rPr lang="en-US" sz="1200" dirty="0"/>
              <a:t>November 2, 2021</a:t>
            </a:r>
          </a:p>
        </p:txBody>
      </p:sp>
      <p:sp>
        <p:nvSpPr>
          <p:cNvPr id="5" name="Slide Number Placeholder 4">
            <a:extLst>
              <a:ext uri="{FF2B5EF4-FFF2-40B4-BE49-F238E27FC236}">
                <a16:creationId xmlns:a16="http://schemas.microsoft.com/office/drawing/2014/main" id="{E457060B-7FF8-407D-81C6-CD962F5FD3FE}"/>
              </a:ext>
            </a:extLst>
          </p:cNvPr>
          <p:cNvSpPr>
            <a:spLocks noGrp="1"/>
          </p:cNvSpPr>
          <p:nvPr>
            <p:ph type="sldNum" sz="quarter" idx="12"/>
          </p:nvPr>
        </p:nvSpPr>
        <p:spPr/>
        <p:txBody>
          <a:bodyPr/>
          <a:lstStyle/>
          <a:p>
            <a:fld id="{E0E2B397-67A0-487E-919A-DFB9D4B08882}" type="slidenum">
              <a:rPr lang="en-US" smtClean="0"/>
              <a:t>1</a:t>
            </a:fld>
            <a:endParaRPr lang="en-US" dirty="0"/>
          </a:p>
        </p:txBody>
      </p:sp>
      <p:pic>
        <p:nvPicPr>
          <p:cNvPr id="7" name="Picture 6" descr="Logo&#10;&#10;Description automatically generated">
            <a:extLst>
              <a:ext uri="{FF2B5EF4-FFF2-40B4-BE49-F238E27FC236}">
                <a16:creationId xmlns:a16="http://schemas.microsoft.com/office/drawing/2014/main" id="{0A24F04F-FFF9-415F-8088-4E543539A4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555" y="5583723"/>
            <a:ext cx="4446978" cy="1031699"/>
          </a:xfrm>
          <a:prstGeom prst="rect">
            <a:avLst/>
          </a:prstGeom>
        </p:spPr>
      </p:pic>
    </p:spTree>
    <p:extLst>
      <p:ext uri="{BB962C8B-B14F-4D97-AF65-F5344CB8AC3E}">
        <p14:creationId xmlns:p14="http://schemas.microsoft.com/office/powerpoint/2010/main" val="2704647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B4AF-3D2A-47AC-8353-A388F03DAE4D}"/>
              </a:ext>
            </a:extLst>
          </p:cNvPr>
          <p:cNvSpPr>
            <a:spLocks noGrp="1"/>
          </p:cNvSpPr>
          <p:nvPr>
            <p:ph type="title"/>
          </p:nvPr>
        </p:nvSpPr>
        <p:spPr/>
        <p:txBody>
          <a:bodyPr/>
          <a:lstStyle/>
          <a:p>
            <a:r>
              <a:rPr lang="en-US" dirty="0">
                <a:solidFill>
                  <a:schemeClr val="tx1"/>
                </a:solidFill>
              </a:rPr>
              <a:t>Agenda</a:t>
            </a:r>
          </a:p>
        </p:txBody>
      </p:sp>
      <p:sp>
        <p:nvSpPr>
          <p:cNvPr id="3" name="Content Placeholder 2">
            <a:extLst>
              <a:ext uri="{FF2B5EF4-FFF2-40B4-BE49-F238E27FC236}">
                <a16:creationId xmlns:a16="http://schemas.microsoft.com/office/drawing/2014/main" id="{6EC5AF03-CCDB-41CB-91B5-7E318942B69A}"/>
              </a:ext>
            </a:extLst>
          </p:cNvPr>
          <p:cNvSpPr>
            <a:spLocks noGrp="1"/>
          </p:cNvSpPr>
          <p:nvPr>
            <p:ph idx="1"/>
          </p:nvPr>
        </p:nvSpPr>
        <p:spPr>
          <a:xfrm>
            <a:off x="817115" y="1758719"/>
            <a:ext cx="8596668" cy="3880773"/>
          </a:xfrm>
        </p:spPr>
        <p:txBody>
          <a:bodyPr/>
          <a:lstStyle/>
          <a:p>
            <a:r>
              <a:rPr lang="en-US" sz="2000" dirty="0"/>
              <a:t>Session Summary </a:t>
            </a:r>
          </a:p>
          <a:p>
            <a:r>
              <a:rPr lang="en-US" sz="2000" dirty="0"/>
              <a:t>Healthcare Environment</a:t>
            </a:r>
          </a:p>
          <a:p>
            <a:r>
              <a:rPr lang="en-US" sz="2000" dirty="0"/>
              <a:t>Healthcare Technology Management (HTM) Position</a:t>
            </a:r>
          </a:p>
          <a:p>
            <a:r>
              <a:rPr lang="en-US" sz="2000" dirty="0"/>
              <a:t>Perspectives</a:t>
            </a:r>
          </a:p>
          <a:p>
            <a:pPr lvl="1"/>
            <a:r>
              <a:rPr lang="en-US" sz="1800" dirty="0"/>
              <a:t>Cedars-Sinai Healthcare System</a:t>
            </a:r>
          </a:p>
          <a:p>
            <a:pPr lvl="2"/>
            <a:r>
              <a:rPr lang="en-US" sz="1600" dirty="0"/>
              <a:t>Huntington Hospital</a:t>
            </a:r>
          </a:p>
          <a:p>
            <a:pPr lvl="2"/>
            <a:r>
              <a:rPr lang="en-US" sz="1600" dirty="0"/>
              <a:t>Cedars-Sinai Medical Center</a:t>
            </a:r>
          </a:p>
          <a:p>
            <a:r>
              <a:rPr lang="en-US" sz="2000" dirty="0"/>
              <a:t>Best Practices</a:t>
            </a:r>
          </a:p>
          <a:p>
            <a:endParaRPr lang="en-US" dirty="0"/>
          </a:p>
        </p:txBody>
      </p:sp>
      <p:sp>
        <p:nvSpPr>
          <p:cNvPr id="5" name="Slide Number Placeholder 4">
            <a:extLst>
              <a:ext uri="{FF2B5EF4-FFF2-40B4-BE49-F238E27FC236}">
                <a16:creationId xmlns:a16="http://schemas.microsoft.com/office/drawing/2014/main" id="{E03FF955-60D0-4BD8-B883-97AA25CC8F8A}"/>
              </a:ext>
            </a:extLst>
          </p:cNvPr>
          <p:cNvSpPr>
            <a:spLocks noGrp="1"/>
          </p:cNvSpPr>
          <p:nvPr>
            <p:ph type="sldNum" sz="quarter" idx="12"/>
          </p:nvPr>
        </p:nvSpPr>
        <p:spPr/>
        <p:txBody>
          <a:bodyPr/>
          <a:lstStyle/>
          <a:p>
            <a:fld id="{E0E2B397-67A0-487E-919A-DFB9D4B08882}" type="slidenum">
              <a:rPr lang="en-US" smtClean="0"/>
              <a:t>2</a:t>
            </a:fld>
            <a:endParaRPr lang="en-US" dirty="0"/>
          </a:p>
        </p:txBody>
      </p:sp>
    </p:spTree>
    <p:extLst>
      <p:ext uri="{BB962C8B-B14F-4D97-AF65-F5344CB8AC3E}">
        <p14:creationId xmlns:p14="http://schemas.microsoft.com/office/powerpoint/2010/main" val="1274582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B4AF-3D2A-47AC-8353-A388F03DAE4D}"/>
              </a:ext>
            </a:extLst>
          </p:cNvPr>
          <p:cNvSpPr>
            <a:spLocks noGrp="1"/>
          </p:cNvSpPr>
          <p:nvPr>
            <p:ph type="title"/>
          </p:nvPr>
        </p:nvSpPr>
        <p:spPr/>
        <p:txBody>
          <a:bodyPr/>
          <a:lstStyle/>
          <a:p>
            <a:r>
              <a:rPr lang="en-US" dirty="0">
                <a:solidFill>
                  <a:schemeClr val="tx1"/>
                </a:solidFill>
              </a:rPr>
              <a:t>Session Summary</a:t>
            </a:r>
          </a:p>
        </p:txBody>
      </p:sp>
      <p:sp>
        <p:nvSpPr>
          <p:cNvPr id="3" name="Content Placeholder 2">
            <a:extLst>
              <a:ext uri="{FF2B5EF4-FFF2-40B4-BE49-F238E27FC236}">
                <a16:creationId xmlns:a16="http://schemas.microsoft.com/office/drawing/2014/main" id="{6EC5AF03-CCDB-41CB-91B5-7E318942B69A}"/>
              </a:ext>
            </a:extLst>
          </p:cNvPr>
          <p:cNvSpPr>
            <a:spLocks noGrp="1"/>
          </p:cNvSpPr>
          <p:nvPr>
            <p:ph idx="1"/>
          </p:nvPr>
        </p:nvSpPr>
        <p:spPr>
          <a:xfrm>
            <a:off x="817115" y="1758719"/>
            <a:ext cx="8596668" cy="3880773"/>
          </a:xfrm>
        </p:spPr>
        <p:txBody>
          <a:bodyPr/>
          <a:lstStyle/>
          <a:p>
            <a:pPr marL="0" indent="0">
              <a:buNone/>
            </a:pPr>
            <a:r>
              <a:rPr lang="en-US" sz="2000" b="1" dirty="0">
                <a:latin typeface="Calibri" panose="020F0502020204030204" pitchFamily="34" charset="0"/>
                <a:ea typeface="Calibri" panose="020F0502020204030204" pitchFamily="34" charset="0"/>
                <a:cs typeface="Times New Roman" panose="02020603050405020304" pitchFamily="18" charset="0"/>
              </a:rPr>
              <a:t>Healthcare Technology Management departments (HTM) </a:t>
            </a:r>
            <a:r>
              <a:rPr lang="en-US" sz="2000" dirty="0">
                <a:latin typeface="Calibri" panose="020F0502020204030204" pitchFamily="34" charset="0"/>
                <a:ea typeface="Calibri" panose="020F0502020204030204" pitchFamily="34" charset="0"/>
                <a:cs typeface="Times New Roman" panose="02020603050405020304" pitchFamily="18" charset="0"/>
              </a:rPr>
              <a:t>are asked to continue to cut cost and work with less to support the daily operations. With such increased budget constraints, HTM departments need to employ creative strategies, develop key indicators, with no impact to patient care and safety. </a:t>
            </a:r>
          </a:p>
          <a:p>
            <a:pPr marL="0" indent="0">
              <a:buNone/>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000" dirty="0">
                <a:latin typeface="Calibri" panose="020F0502020204030204" pitchFamily="34" charset="0"/>
                <a:ea typeface="Calibri" panose="020F0502020204030204" pitchFamily="34" charset="0"/>
                <a:cs typeface="Times New Roman" panose="02020603050405020304" pitchFamily="18" charset="0"/>
              </a:rPr>
              <a:t>Often, this requires a collaborative approach amongst diverse healthcare stakeholders. The presenters will address current initiatives at </a:t>
            </a:r>
            <a:r>
              <a:rPr lang="en-US" sz="2000" b="1" dirty="0">
                <a:latin typeface="Calibri" panose="020F0502020204030204" pitchFamily="34" charset="0"/>
                <a:ea typeface="Calibri" panose="020F0502020204030204" pitchFamily="34" charset="0"/>
                <a:cs typeface="Times New Roman" panose="02020603050405020304" pitchFamily="18" charset="0"/>
              </a:rPr>
              <a:t>Huntington </a:t>
            </a:r>
            <a:r>
              <a:rPr lang="en-US" sz="2000" b="1" dirty="0" smtClean="0">
                <a:latin typeface="Calibri" panose="020F0502020204030204" pitchFamily="34" charset="0"/>
                <a:ea typeface="Calibri" panose="020F0502020204030204" pitchFamily="34" charset="0"/>
                <a:cs typeface="Times New Roman" panose="02020603050405020304" pitchFamily="18" charset="0"/>
              </a:rPr>
              <a:t>Hospital and Cedars-Sinai Medical Center, part </a:t>
            </a:r>
            <a:r>
              <a:rPr lang="en-US" sz="2000" b="1" dirty="0">
                <a:latin typeface="Calibri" panose="020F0502020204030204" pitchFamily="34" charset="0"/>
                <a:ea typeface="Calibri" panose="020F0502020204030204" pitchFamily="34" charset="0"/>
                <a:cs typeface="Times New Roman" panose="02020603050405020304" pitchFamily="18" charset="0"/>
              </a:rPr>
              <a:t>of the Cedars-Sinai Healthcare System </a:t>
            </a:r>
            <a:r>
              <a:rPr lang="en-US" sz="2000" dirty="0">
                <a:latin typeface="Calibri" panose="020F0502020204030204" pitchFamily="34" charset="0"/>
                <a:ea typeface="Calibri" panose="020F0502020204030204" pitchFamily="34" charset="0"/>
                <a:cs typeface="Times New Roman" panose="02020603050405020304" pitchFamily="18" charset="0"/>
              </a:rPr>
              <a:t>and engage audience in interactive dialogue to share ideas.</a:t>
            </a:r>
          </a:p>
          <a:p>
            <a:endParaRPr lang="en-US" dirty="0"/>
          </a:p>
        </p:txBody>
      </p:sp>
      <p:sp>
        <p:nvSpPr>
          <p:cNvPr id="5" name="Slide Number Placeholder 4">
            <a:extLst>
              <a:ext uri="{FF2B5EF4-FFF2-40B4-BE49-F238E27FC236}">
                <a16:creationId xmlns:a16="http://schemas.microsoft.com/office/drawing/2014/main" id="{E03FF955-60D0-4BD8-B883-97AA25CC8F8A}"/>
              </a:ext>
            </a:extLst>
          </p:cNvPr>
          <p:cNvSpPr>
            <a:spLocks noGrp="1"/>
          </p:cNvSpPr>
          <p:nvPr>
            <p:ph type="sldNum" sz="quarter" idx="12"/>
          </p:nvPr>
        </p:nvSpPr>
        <p:spPr/>
        <p:txBody>
          <a:bodyPr/>
          <a:lstStyle/>
          <a:p>
            <a:fld id="{E0E2B397-67A0-487E-919A-DFB9D4B08882}" type="slidenum">
              <a:rPr lang="en-US" smtClean="0"/>
              <a:t>3</a:t>
            </a:fld>
            <a:endParaRPr lang="en-US" dirty="0"/>
          </a:p>
        </p:txBody>
      </p:sp>
    </p:spTree>
    <p:extLst>
      <p:ext uri="{BB962C8B-B14F-4D97-AF65-F5344CB8AC3E}">
        <p14:creationId xmlns:p14="http://schemas.microsoft.com/office/powerpoint/2010/main" val="2504142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B4AF-3D2A-47AC-8353-A388F03DAE4D}"/>
              </a:ext>
            </a:extLst>
          </p:cNvPr>
          <p:cNvSpPr>
            <a:spLocks noGrp="1"/>
          </p:cNvSpPr>
          <p:nvPr>
            <p:ph type="title"/>
          </p:nvPr>
        </p:nvSpPr>
        <p:spPr/>
        <p:txBody>
          <a:bodyPr/>
          <a:lstStyle/>
          <a:p>
            <a:r>
              <a:rPr lang="en-US" dirty="0">
                <a:solidFill>
                  <a:schemeClr val="tx1"/>
                </a:solidFill>
              </a:rPr>
              <a:t>Healthcare Environment</a:t>
            </a:r>
          </a:p>
        </p:txBody>
      </p:sp>
      <p:sp>
        <p:nvSpPr>
          <p:cNvPr id="5" name="Slide Number Placeholder 4">
            <a:extLst>
              <a:ext uri="{FF2B5EF4-FFF2-40B4-BE49-F238E27FC236}">
                <a16:creationId xmlns:a16="http://schemas.microsoft.com/office/drawing/2014/main" id="{E03FF955-60D0-4BD8-B883-97AA25CC8F8A}"/>
              </a:ext>
            </a:extLst>
          </p:cNvPr>
          <p:cNvSpPr>
            <a:spLocks noGrp="1"/>
          </p:cNvSpPr>
          <p:nvPr>
            <p:ph type="sldNum" sz="quarter" idx="12"/>
          </p:nvPr>
        </p:nvSpPr>
        <p:spPr/>
        <p:txBody>
          <a:bodyPr/>
          <a:lstStyle/>
          <a:p>
            <a:fld id="{E0E2B397-67A0-487E-919A-DFB9D4B08882}" type="slidenum">
              <a:rPr lang="en-US" smtClean="0"/>
              <a:t>4</a:t>
            </a:fld>
            <a:endParaRPr lang="en-US" dirty="0"/>
          </a:p>
        </p:txBody>
      </p:sp>
      <p:sp>
        <p:nvSpPr>
          <p:cNvPr id="7" name="Rectangle 8">
            <a:extLst>
              <a:ext uri="{FF2B5EF4-FFF2-40B4-BE49-F238E27FC236}">
                <a16:creationId xmlns:a16="http://schemas.microsoft.com/office/drawing/2014/main" id="{5BFAC269-987E-4C58-A569-4D040F5289A9}"/>
              </a:ext>
            </a:extLst>
          </p:cNvPr>
          <p:cNvSpPr>
            <a:spLocks noChangeArrowheads="1"/>
          </p:cNvSpPr>
          <p:nvPr/>
        </p:nvSpPr>
        <p:spPr bwMode="auto">
          <a:xfrm>
            <a:off x="1944799" y="2256837"/>
            <a:ext cx="6858000" cy="3314700"/>
          </a:xfrm>
          <a:prstGeom prst="rect">
            <a:avLst/>
          </a:prstGeom>
          <a:noFill/>
          <a:ln w="9525">
            <a:solidFill>
              <a:srgbClr val="52525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ltLang="en-US" sz="1650"/>
          </a:p>
        </p:txBody>
      </p:sp>
      <p:sp>
        <p:nvSpPr>
          <p:cNvPr id="8" name="Rectangle 26">
            <a:extLst>
              <a:ext uri="{FF2B5EF4-FFF2-40B4-BE49-F238E27FC236}">
                <a16:creationId xmlns:a16="http://schemas.microsoft.com/office/drawing/2014/main" id="{9A5BCF28-B80D-42AC-8C9A-D20028E293F0}"/>
              </a:ext>
            </a:extLst>
          </p:cNvPr>
          <p:cNvSpPr>
            <a:spLocks noChangeArrowheads="1"/>
          </p:cNvSpPr>
          <p:nvPr/>
        </p:nvSpPr>
        <p:spPr bwMode="auto">
          <a:xfrm>
            <a:off x="3887899" y="4480717"/>
            <a:ext cx="2800350" cy="800100"/>
          </a:xfrm>
          <a:prstGeom prst="rect">
            <a:avLst/>
          </a:prstGeom>
          <a:noFill/>
          <a:ln w="9525">
            <a:noFill/>
            <a:miter lim="800000"/>
            <a:headEnd/>
            <a:tailEnd/>
          </a:ln>
        </p:spPr>
        <p:txBody>
          <a:bodyPr wrap="none" anchor="ctr"/>
          <a:lstStyle/>
          <a:p>
            <a:pPr>
              <a:defRPr/>
            </a:pPr>
            <a:endParaRPr lang="en-US" sz="1350" dirty="0">
              <a:ln>
                <a:solidFill>
                  <a:schemeClr val="bg1"/>
                </a:solidFill>
              </a:ln>
              <a:latin typeface="Arial" charset="0"/>
            </a:endParaRPr>
          </a:p>
        </p:txBody>
      </p:sp>
      <p:sp>
        <p:nvSpPr>
          <p:cNvPr id="9" name="Text Box 33">
            <a:extLst>
              <a:ext uri="{FF2B5EF4-FFF2-40B4-BE49-F238E27FC236}">
                <a16:creationId xmlns:a16="http://schemas.microsoft.com/office/drawing/2014/main" id="{A76079E6-9094-482B-A8FF-271BFEB48609}"/>
              </a:ext>
            </a:extLst>
          </p:cNvPr>
          <p:cNvSpPr txBox="1">
            <a:spLocks noChangeArrowheads="1"/>
          </p:cNvSpPr>
          <p:nvPr/>
        </p:nvSpPr>
        <p:spPr bwMode="auto">
          <a:xfrm>
            <a:off x="3645895" y="1751588"/>
            <a:ext cx="29450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500" b="1" dirty="0">
                <a:solidFill>
                  <a:schemeClr val="bg1"/>
                </a:solidFill>
                <a:latin typeface="Verdana" panose="020B0604030504040204" pitchFamily="34" charset="0"/>
              </a:rPr>
              <a:t>Regulatory Requirements</a:t>
            </a:r>
          </a:p>
        </p:txBody>
      </p:sp>
      <p:pic>
        <p:nvPicPr>
          <p:cNvPr id="10" name="Picture 38">
            <a:extLst>
              <a:ext uri="{FF2B5EF4-FFF2-40B4-BE49-F238E27FC236}">
                <a16:creationId xmlns:a16="http://schemas.microsoft.com/office/drawing/2014/main" id="{8AD6F77E-8DA4-4458-B1C5-04A7EA95DF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950" y="4194967"/>
            <a:ext cx="70604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9">
            <a:extLst>
              <a:ext uri="{FF2B5EF4-FFF2-40B4-BE49-F238E27FC236}">
                <a16:creationId xmlns:a16="http://schemas.microsoft.com/office/drawing/2014/main" id="{B2F38034-A180-48DC-8E89-AA268B34D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151" y="3166269"/>
            <a:ext cx="984647" cy="117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4" descr="1760_06_12_09.jpeg">
            <a:extLst>
              <a:ext uri="{FF2B5EF4-FFF2-40B4-BE49-F238E27FC236}">
                <a16:creationId xmlns:a16="http://schemas.microsoft.com/office/drawing/2014/main" id="{E7A747EB-899C-4173-888D-07B2AACCAA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88350" y="2480467"/>
            <a:ext cx="853679"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6" descr="main_image2.jpg">
            <a:extLst>
              <a:ext uri="{FF2B5EF4-FFF2-40B4-BE49-F238E27FC236}">
                <a16:creationId xmlns:a16="http://schemas.microsoft.com/office/drawing/2014/main" id="{CD7B705B-EF86-4A8A-A0B7-3E9961F6AFE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16575" y="2594767"/>
            <a:ext cx="2545556"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5" descr="2425.jpeg">
            <a:extLst>
              <a:ext uri="{FF2B5EF4-FFF2-40B4-BE49-F238E27FC236}">
                <a16:creationId xmlns:a16="http://schemas.microsoft.com/office/drawing/2014/main" id="{2CDD5AB9-C560-4EF9-BC11-DA4F06BCF23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88275" y="4252117"/>
            <a:ext cx="15144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7" descr="Healthcarewaittime.jpeg">
            <a:extLst>
              <a:ext uri="{FF2B5EF4-FFF2-40B4-BE49-F238E27FC236}">
                <a16:creationId xmlns:a16="http://schemas.microsoft.com/office/drawing/2014/main" id="{9652EBCA-7BA8-4158-9B94-14848D48FD8D}"/>
              </a:ext>
            </a:extLst>
          </p:cNvPr>
          <p:cNvPicPr>
            <a:picLocks noChangeAspect="1"/>
          </p:cNvPicPr>
          <p:nvPr/>
        </p:nvPicPr>
        <p:blipFill>
          <a:blip r:embed="rId7">
            <a:extLst>
              <a:ext uri="{28A0092B-C50C-407E-A947-70E740481C1C}">
                <a14:useLocalDpi xmlns:a14="http://schemas.microsoft.com/office/drawing/2010/main" val="0"/>
              </a:ext>
            </a:extLst>
          </a:blip>
          <a:srcRect b="11700"/>
          <a:stretch>
            <a:fillRect/>
          </a:stretch>
        </p:blipFill>
        <p:spPr bwMode="auto">
          <a:xfrm>
            <a:off x="3487849" y="4137817"/>
            <a:ext cx="1244204"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7">
            <a:extLst>
              <a:ext uri="{FF2B5EF4-FFF2-40B4-BE49-F238E27FC236}">
                <a16:creationId xmlns:a16="http://schemas.microsoft.com/office/drawing/2014/main" id="{4C4FED92-A2F3-4428-BC0F-593B293B1F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4900" y="4816474"/>
            <a:ext cx="576263" cy="57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33">
            <a:extLst>
              <a:ext uri="{FF2B5EF4-FFF2-40B4-BE49-F238E27FC236}">
                <a16:creationId xmlns:a16="http://schemas.microsoft.com/office/drawing/2014/main" id="{F0F7BEC1-48AB-4944-A04E-4746DD0E3EF3}"/>
              </a:ext>
            </a:extLst>
          </p:cNvPr>
          <p:cNvSpPr txBox="1">
            <a:spLocks noChangeArrowheads="1"/>
          </p:cNvSpPr>
          <p:nvPr/>
        </p:nvSpPr>
        <p:spPr bwMode="auto">
          <a:xfrm>
            <a:off x="3915199" y="5682059"/>
            <a:ext cx="240482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500" b="1" dirty="0">
                <a:solidFill>
                  <a:schemeClr val="bg1"/>
                </a:solidFill>
                <a:latin typeface="Verdana" panose="020B0604030504040204" pitchFamily="34" charset="0"/>
              </a:rPr>
              <a:t>Patient Environment</a:t>
            </a:r>
          </a:p>
        </p:txBody>
      </p:sp>
      <p:pic>
        <p:nvPicPr>
          <p:cNvPr id="18" name="Picture 39" descr="MP70 patient monitor with M8048A FMS.jpg">
            <a:extLst>
              <a:ext uri="{FF2B5EF4-FFF2-40B4-BE49-F238E27FC236}">
                <a16:creationId xmlns:a16="http://schemas.microsoft.com/office/drawing/2014/main" id="{EC1134CD-8C68-470C-BF0E-C45585F47153}"/>
              </a:ext>
            </a:extLst>
          </p:cNvPr>
          <p:cNvPicPr>
            <a:picLocks noChangeAspect="1"/>
          </p:cNvPicPr>
          <p:nvPr/>
        </p:nvPicPr>
        <p:blipFill>
          <a:blip r:embed="rId9" cstate="hqprint">
            <a:extLst>
              <a:ext uri="{28A0092B-C50C-407E-A947-70E740481C1C}">
                <a14:useLocalDpi xmlns:a14="http://schemas.microsoft.com/office/drawing/2010/main" val="0"/>
              </a:ext>
            </a:extLst>
          </a:blip>
          <a:srcRect l="7500" r="22501" b="13335"/>
          <a:stretch>
            <a:fillRect/>
          </a:stretch>
        </p:blipFill>
        <p:spPr bwMode="auto">
          <a:xfrm>
            <a:off x="3430700" y="2423317"/>
            <a:ext cx="1169194"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descr="https://encrypted-tbn2.gstatic.com/images?q=tbn:ANd9GcRE_a2izQtpz4MVkDGb9GoSU_oLWbzqBEDm3jVvTCCWBvifV6W16w">
            <a:extLst>
              <a:ext uri="{FF2B5EF4-FFF2-40B4-BE49-F238E27FC236}">
                <a16:creationId xmlns:a16="http://schemas.microsoft.com/office/drawing/2014/main" id="{EF80F99E-AEC8-4608-B4F6-664EB8C1F18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907692">
            <a:off x="5280931" y="4356893"/>
            <a:ext cx="962025" cy="122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https://encrypted-tbn2.gstatic.com/images?q=tbn:ANd9GcRE_a2izQtpz4MVkDGb9GoSU_oLWbzqBEDm3jVvTCCWBvifV6W16w">
            <a:extLst>
              <a:ext uri="{FF2B5EF4-FFF2-40B4-BE49-F238E27FC236}">
                <a16:creationId xmlns:a16="http://schemas.microsoft.com/office/drawing/2014/main" id="{BE833D75-6BAF-4B42-B92B-A7F5284911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23650" y="1930400"/>
            <a:ext cx="971550" cy="123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https://encrypted-tbn2.gstatic.com/images?q=tbn:ANd9GcRE_a2izQtpz4MVkDGb9GoSU_oLWbzqBEDm3jVvTCCWBvifV6W16w">
            <a:extLst>
              <a:ext uri="{FF2B5EF4-FFF2-40B4-BE49-F238E27FC236}">
                <a16:creationId xmlns:a16="http://schemas.microsoft.com/office/drawing/2014/main" id="{9D1D532F-AF50-4D5F-B483-300D48F217C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907692">
            <a:off x="8562379" y="1804502"/>
            <a:ext cx="962025" cy="122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CCE6000B-1824-4FD4-84DC-D8AB1C172607}"/>
              </a:ext>
            </a:extLst>
          </p:cNvPr>
          <p:cNvSpPr txBox="1"/>
          <p:nvPr/>
        </p:nvSpPr>
        <p:spPr>
          <a:xfrm>
            <a:off x="3477388" y="5809251"/>
            <a:ext cx="2301015" cy="369332"/>
          </a:xfrm>
          <a:prstGeom prst="rect">
            <a:avLst/>
          </a:prstGeom>
          <a:noFill/>
        </p:spPr>
        <p:txBody>
          <a:bodyPr wrap="none" rtlCol="0">
            <a:spAutoFit/>
          </a:bodyPr>
          <a:lstStyle/>
          <a:p>
            <a:r>
              <a:rPr lang="en-US" dirty="0"/>
              <a:t>Patient Environment</a:t>
            </a:r>
          </a:p>
        </p:txBody>
      </p:sp>
      <p:sp>
        <p:nvSpPr>
          <p:cNvPr id="23" name="TextBox 22">
            <a:extLst>
              <a:ext uri="{FF2B5EF4-FFF2-40B4-BE49-F238E27FC236}">
                <a16:creationId xmlns:a16="http://schemas.microsoft.com/office/drawing/2014/main" id="{1B0962AE-7A1B-469F-995F-DCD8A6938CA4}"/>
              </a:ext>
            </a:extLst>
          </p:cNvPr>
          <p:cNvSpPr txBox="1"/>
          <p:nvPr/>
        </p:nvSpPr>
        <p:spPr>
          <a:xfrm>
            <a:off x="5293560" y="1847558"/>
            <a:ext cx="2774029" cy="369332"/>
          </a:xfrm>
          <a:prstGeom prst="rect">
            <a:avLst/>
          </a:prstGeom>
          <a:noFill/>
        </p:spPr>
        <p:txBody>
          <a:bodyPr wrap="none" rtlCol="0">
            <a:spAutoFit/>
          </a:bodyPr>
          <a:lstStyle/>
          <a:p>
            <a:r>
              <a:rPr lang="en-US" dirty="0"/>
              <a:t>Regulatory Requirements</a:t>
            </a:r>
          </a:p>
        </p:txBody>
      </p:sp>
    </p:spTree>
    <p:extLst>
      <p:ext uri="{BB962C8B-B14F-4D97-AF65-F5344CB8AC3E}">
        <p14:creationId xmlns:p14="http://schemas.microsoft.com/office/powerpoint/2010/main" val="2699541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7EAE-A441-470F-9571-899C192C5870}"/>
              </a:ext>
            </a:extLst>
          </p:cNvPr>
          <p:cNvSpPr>
            <a:spLocks noGrp="1"/>
          </p:cNvSpPr>
          <p:nvPr>
            <p:ph type="title"/>
          </p:nvPr>
        </p:nvSpPr>
        <p:spPr/>
        <p:txBody>
          <a:bodyPr/>
          <a:lstStyle/>
          <a:p>
            <a:r>
              <a:rPr lang="en-US" dirty="0">
                <a:solidFill>
                  <a:schemeClr val="tx1"/>
                </a:solidFill>
              </a:rPr>
              <a:t>HTM Position</a:t>
            </a:r>
          </a:p>
        </p:txBody>
      </p:sp>
      <p:sp>
        <p:nvSpPr>
          <p:cNvPr id="5" name="Slide Number Placeholder 4">
            <a:extLst>
              <a:ext uri="{FF2B5EF4-FFF2-40B4-BE49-F238E27FC236}">
                <a16:creationId xmlns:a16="http://schemas.microsoft.com/office/drawing/2014/main" id="{AF351EBC-3173-417A-AE7A-3400B83710D4}"/>
              </a:ext>
            </a:extLst>
          </p:cNvPr>
          <p:cNvSpPr>
            <a:spLocks noGrp="1"/>
          </p:cNvSpPr>
          <p:nvPr>
            <p:ph type="sldNum" sz="quarter" idx="12"/>
          </p:nvPr>
        </p:nvSpPr>
        <p:spPr/>
        <p:txBody>
          <a:bodyPr/>
          <a:lstStyle/>
          <a:p>
            <a:fld id="{E0E2B397-67A0-487E-919A-DFB9D4B08882}" type="slidenum">
              <a:rPr lang="en-US" smtClean="0"/>
              <a:t>5</a:t>
            </a:fld>
            <a:endParaRPr lang="en-US" dirty="0"/>
          </a:p>
        </p:txBody>
      </p:sp>
      <p:pic>
        <p:nvPicPr>
          <p:cNvPr id="6" name="Picture 5" descr="Diagram&#10;&#10;Description automatically generated">
            <a:extLst>
              <a:ext uri="{FF2B5EF4-FFF2-40B4-BE49-F238E27FC236}">
                <a16:creationId xmlns:a16="http://schemas.microsoft.com/office/drawing/2014/main" id="{B73F9CD7-502D-463B-9934-C20972A1B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8371" y="830499"/>
            <a:ext cx="4525102" cy="4354344"/>
          </a:xfrm>
          <a:prstGeom prst="rect">
            <a:avLst/>
          </a:prstGeom>
          <a:noFill/>
        </p:spPr>
      </p:pic>
      <p:sp>
        <p:nvSpPr>
          <p:cNvPr id="7" name="TextBox 6">
            <a:extLst>
              <a:ext uri="{FF2B5EF4-FFF2-40B4-BE49-F238E27FC236}">
                <a16:creationId xmlns:a16="http://schemas.microsoft.com/office/drawing/2014/main" id="{A95230F8-6180-4226-87A7-8885AF5FA6C0}"/>
              </a:ext>
            </a:extLst>
          </p:cNvPr>
          <p:cNvSpPr txBox="1"/>
          <p:nvPr/>
        </p:nvSpPr>
        <p:spPr>
          <a:xfrm>
            <a:off x="10920800" y="6406487"/>
            <a:ext cx="1271200" cy="230832"/>
          </a:xfrm>
          <a:prstGeom prst="rect">
            <a:avLst/>
          </a:prstGeom>
          <a:noFill/>
        </p:spPr>
        <p:txBody>
          <a:bodyPr wrap="square" rtlCol="0">
            <a:spAutoFit/>
          </a:bodyPr>
          <a:lstStyle/>
          <a:p>
            <a:r>
              <a:rPr lang="en-US" sz="900" dirty="0"/>
              <a:t>Semantic scholar</a:t>
            </a:r>
          </a:p>
        </p:txBody>
      </p:sp>
      <p:sp>
        <p:nvSpPr>
          <p:cNvPr id="8" name="Content Placeholder 2">
            <a:extLst>
              <a:ext uri="{FF2B5EF4-FFF2-40B4-BE49-F238E27FC236}">
                <a16:creationId xmlns:a16="http://schemas.microsoft.com/office/drawing/2014/main" id="{E58A23FC-D65B-4071-8953-F168C91371CA}"/>
              </a:ext>
            </a:extLst>
          </p:cNvPr>
          <p:cNvSpPr>
            <a:spLocks noGrp="1"/>
          </p:cNvSpPr>
          <p:nvPr>
            <p:ph sz="half" idx="1"/>
          </p:nvPr>
        </p:nvSpPr>
        <p:spPr>
          <a:xfrm>
            <a:off x="721468" y="1930400"/>
            <a:ext cx="5334000" cy="4362682"/>
          </a:xfrm>
        </p:spPr>
        <p:txBody>
          <a:bodyPr>
            <a:normAutofit/>
          </a:bodyPr>
          <a:lstStyle/>
          <a:p>
            <a:pPr>
              <a:lnSpc>
                <a:spcPct val="90000"/>
              </a:lnSpc>
            </a:pPr>
            <a:r>
              <a:rPr lang="en-US" dirty="0"/>
              <a:t>HTM in Healthcare</a:t>
            </a:r>
          </a:p>
          <a:p>
            <a:pPr lvl="1">
              <a:lnSpc>
                <a:spcPct val="90000"/>
              </a:lnSpc>
            </a:pPr>
            <a:r>
              <a:rPr lang="en-US" sz="2100" dirty="0"/>
              <a:t>C-Suite</a:t>
            </a:r>
          </a:p>
          <a:p>
            <a:pPr lvl="1">
              <a:lnSpc>
                <a:spcPct val="90000"/>
              </a:lnSpc>
            </a:pPr>
            <a:r>
              <a:rPr lang="en-US" sz="2100" b="1" dirty="0"/>
              <a:t>Information Technology</a:t>
            </a:r>
          </a:p>
          <a:p>
            <a:pPr lvl="1">
              <a:lnSpc>
                <a:spcPct val="90000"/>
              </a:lnSpc>
            </a:pPr>
            <a:r>
              <a:rPr lang="en-US" sz="2100" dirty="0"/>
              <a:t>Information Security</a:t>
            </a:r>
          </a:p>
          <a:p>
            <a:pPr lvl="1">
              <a:lnSpc>
                <a:spcPct val="90000"/>
              </a:lnSpc>
            </a:pPr>
            <a:r>
              <a:rPr lang="en-US" sz="2100" dirty="0"/>
              <a:t>Compliance</a:t>
            </a:r>
          </a:p>
          <a:p>
            <a:pPr lvl="1">
              <a:lnSpc>
                <a:spcPct val="90000"/>
              </a:lnSpc>
            </a:pPr>
            <a:r>
              <a:rPr lang="en-US" sz="2100" dirty="0"/>
              <a:t>Facilities</a:t>
            </a:r>
          </a:p>
          <a:p>
            <a:pPr lvl="1">
              <a:lnSpc>
                <a:spcPct val="90000"/>
              </a:lnSpc>
            </a:pPr>
            <a:r>
              <a:rPr lang="en-US" sz="2100" dirty="0"/>
              <a:t>Purchasing</a:t>
            </a:r>
          </a:p>
        </p:txBody>
      </p:sp>
    </p:spTree>
    <p:extLst>
      <p:ext uri="{BB962C8B-B14F-4D97-AF65-F5344CB8AC3E}">
        <p14:creationId xmlns:p14="http://schemas.microsoft.com/office/powerpoint/2010/main" val="1490499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7FDD9-2D21-46F5-8BB4-5B8E98B706E5}"/>
              </a:ext>
            </a:extLst>
          </p:cNvPr>
          <p:cNvSpPr>
            <a:spLocks noGrp="1"/>
          </p:cNvSpPr>
          <p:nvPr>
            <p:ph type="title"/>
          </p:nvPr>
        </p:nvSpPr>
        <p:spPr>
          <a:xfrm>
            <a:off x="5483232" y="950068"/>
            <a:ext cx="4852406" cy="1320800"/>
          </a:xfrm>
        </p:spPr>
        <p:txBody>
          <a:bodyPr vert="horz" lIns="91440" tIns="45720" rIns="91440" bIns="45720" rtlCol="0" anchor="t">
            <a:normAutofit/>
          </a:bodyPr>
          <a:lstStyle/>
          <a:p>
            <a:r>
              <a:rPr lang="en-US" dirty="0">
                <a:solidFill>
                  <a:schemeClr val="tx1"/>
                </a:solidFill>
              </a:rPr>
              <a:t>HTM Perspectives</a:t>
            </a:r>
          </a:p>
        </p:txBody>
      </p:sp>
      <p:sp>
        <p:nvSpPr>
          <p:cNvPr id="6" name="Content Placeholder 2">
            <a:extLst>
              <a:ext uri="{FF2B5EF4-FFF2-40B4-BE49-F238E27FC236}">
                <a16:creationId xmlns:a16="http://schemas.microsoft.com/office/drawing/2014/main" id="{64ECBF6B-E88F-40D1-94AB-51473C3F4B32}"/>
              </a:ext>
            </a:extLst>
          </p:cNvPr>
          <p:cNvSpPr txBox="1">
            <a:spLocks/>
          </p:cNvSpPr>
          <p:nvPr/>
        </p:nvSpPr>
        <p:spPr>
          <a:xfrm>
            <a:off x="5536734" y="2160589"/>
            <a:ext cx="4620237" cy="400674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90000"/>
              </a:lnSpc>
            </a:pPr>
            <a:r>
              <a:rPr lang="en-US" sz="2000" dirty="0"/>
              <a:t>  Key HTM Department Cost Effective </a:t>
            </a:r>
          </a:p>
          <a:p>
            <a:pPr marL="0" indent="0">
              <a:lnSpc>
                <a:spcPct val="90000"/>
              </a:lnSpc>
              <a:buNone/>
            </a:pPr>
            <a:r>
              <a:rPr lang="en-US" sz="2000" dirty="0"/>
              <a:t>    Strategies</a:t>
            </a:r>
          </a:p>
          <a:p>
            <a:pPr lvl="1">
              <a:lnSpc>
                <a:spcPct val="90000"/>
              </a:lnSpc>
            </a:pPr>
            <a:r>
              <a:rPr lang="en-US" sz="1800" dirty="0"/>
              <a:t>Purchasing decisions</a:t>
            </a:r>
          </a:p>
          <a:p>
            <a:pPr lvl="2">
              <a:lnSpc>
                <a:spcPct val="90000"/>
              </a:lnSpc>
            </a:pPr>
            <a:r>
              <a:rPr lang="en-US" sz="1600" dirty="0"/>
              <a:t> Service Management</a:t>
            </a:r>
          </a:p>
          <a:p>
            <a:pPr lvl="3">
              <a:lnSpc>
                <a:spcPct val="90000"/>
              </a:lnSpc>
            </a:pPr>
            <a:r>
              <a:rPr lang="en-US" sz="1400" dirty="0"/>
              <a:t>Contracts</a:t>
            </a:r>
          </a:p>
          <a:p>
            <a:pPr lvl="3">
              <a:lnSpc>
                <a:spcPct val="90000"/>
              </a:lnSpc>
            </a:pPr>
            <a:r>
              <a:rPr lang="en-US" sz="1400" dirty="0"/>
              <a:t>Parts</a:t>
            </a:r>
          </a:p>
          <a:p>
            <a:pPr lvl="2">
              <a:lnSpc>
                <a:spcPct val="90000"/>
              </a:lnSpc>
            </a:pPr>
            <a:r>
              <a:rPr lang="en-US" sz="1600" dirty="0"/>
              <a:t>Medical Equipment</a:t>
            </a:r>
          </a:p>
          <a:p>
            <a:pPr lvl="1">
              <a:lnSpc>
                <a:spcPct val="90000"/>
              </a:lnSpc>
            </a:pPr>
            <a:r>
              <a:rPr lang="en-US" sz="1800" dirty="0"/>
              <a:t>In house Leverage</a:t>
            </a:r>
          </a:p>
          <a:p>
            <a:pPr lvl="2">
              <a:lnSpc>
                <a:spcPct val="90000"/>
              </a:lnSpc>
            </a:pPr>
            <a:r>
              <a:rPr lang="en-US" sz="1600" dirty="0"/>
              <a:t>Training </a:t>
            </a:r>
          </a:p>
          <a:p>
            <a:pPr lvl="2">
              <a:lnSpc>
                <a:spcPct val="90000"/>
              </a:lnSpc>
            </a:pPr>
            <a:r>
              <a:rPr lang="en-US" sz="1600" dirty="0"/>
              <a:t>Springtime cleaning</a:t>
            </a:r>
          </a:p>
          <a:p>
            <a:pPr lvl="2">
              <a:lnSpc>
                <a:spcPct val="90000"/>
              </a:lnSpc>
            </a:pPr>
            <a:r>
              <a:rPr lang="en-US" sz="1600" dirty="0"/>
              <a:t>Internships/volunteer program</a:t>
            </a:r>
          </a:p>
          <a:p>
            <a:pPr lvl="2">
              <a:lnSpc>
                <a:spcPct val="90000"/>
              </a:lnSpc>
            </a:pPr>
            <a:r>
              <a:rPr lang="en-US" sz="1600" dirty="0"/>
              <a:t>Employee management</a:t>
            </a:r>
          </a:p>
          <a:p>
            <a:pPr>
              <a:lnSpc>
                <a:spcPct val="90000"/>
              </a:lnSpc>
            </a:pPr>
            <a:endParaRPr lang="en-US" dirty="0"/>
          </a:p>
        </p:txBody>
      </p:sp>
      <p:pic>
        <p:nvPicPr>
          <p:cNvPr id="7" name="Picture 1">
            <a:extLst>
              <a:ext uri="{FF2B5EF4-FFF2-40B4-BE49-F238E27FC236}">
                <a16:creationId xmlns:a16="http://schemas.microsoft.com/office/drawing/2014/main" id="{E41B8117-A1A6-4481-839F-A92024AACBE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361" r="21705"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Isosceles Triangle 11">
            <a:extLst>
              <a:ext uri="{FF2B5EF4-FFF2-40B4-BE49-F238E27FC236}">
                <a16:creationId xmlns:a16="http://schemas.microsoft.com/office/drawing/2014/main" id="{3BCB5F6A-9EB0-40B0-9D13-3023E9A205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37DFD938-A1A4-48A4-8C26-44709B41A8E6}"/>
              </a:ext>
            </a:extLst>
          </p:cNvPr>
          <p:cNvSpPr>
            <a:spLocks noGrp="1"/>
          </p:cNvSpPr>
          <p:nvPr>
            <p:ph type="sldNum" sz="quarter" idx="12"/>
          </p:nvPr>
        </p:nvSpPr>
        <p:spPr>
          <a:xfrm>
            <a:off x="8841996" y="6041362"/>
            <a:ext cx="432006" cy="365125"/>
          </a:xfrm>
        </p:spPr>
        <p:txBody>
          <a:bodyPr vert="horz" lIns="91440" tIns="45720" rIns="91440" bIns="45720" rtlCol="0" anchor="ctr">
            <a:normAutofit/>
          </a:bodyPr>
          <a:lstStyle/>
          <a:p>
            <a:pPr defTabSz="914400">
              <a:spcAft>
                <a:spcPts val="600"/>
              </a:spcAft>
            </a:pPr>
            <a:fld id="{E0E2B397-67A0-487E-919A-DFB9D4B08882}" type="slidenum">
              <a:rPr lang="en-US" smtClean="0"/>
              <a:pPr defTabSz="914400">
                <a:spcAft>
                  <a:spcPts val="600"/>
                </a:spcAft>
              </a:pPr>
              <a:t>6</a:t>
            </a:fld>
            <a:endParaRPr lang="en-US"/>
          </a:p>
        </p:txBody>
      </p:sp>
    </p:spTree>
    <p:extLst>
      <p:ext uri="{BB962C8B-B14F-4D97-AF65-F5344CB8AC3E}">
        <p14:creationId xmlns:p14="http://schemas.microsoft.com/office/powerpoint/2010/main" val="2103321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F742B00F-33AB-40BD-B6B4-6D3172034BB6" descr="A large building with a sign in front of it&#10;&#10;Description automatically generated with medium confidence">
            <a:extLst>
              <a:ext uri="{FF2B5EF4-FFF2-40B4-BE49-F238E27FC236}">
                <a16:creationId xmlns:a16="http://schemas.microsoft.com/office/drawing/2014/main" id="{076196D9-4177-4FAA-AA98-597D9ADCC3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53"/>
          <a:stretch/>
        </p:blipFill>
        <p:spPr bwMode="auto">
          <a:xfrm>
            <a:off x="322048" y="-1"/>
            <a:ext cx="4551305" cy="3429000"/>
          </a:xfrm>
          <a:custGeom>
            <a:avLst/>
            <a:gdLst/>
            <a:ahLst/>
            <a:cxnLst/>
            <a:rect l="l" t="t" r="r" b="b"/>
            <a:pathLst>
              <a:path w="4551305" h="3429000">
                <a:moveTo>
                  <a:pt x="509916" y="0"/>
                </a:moveTo>
                <a:lnTo>
                  <a:pt x="4551305" y="0"/>
                </a:lnTo>
                <a:lnTo>
                  <a:pt x="4551305" y="1"/>
                </a:lnTo>
                <a:lnTo>
                  <a:pt x="3693885" y="1"/>
                </a:lnTo>
                <a:lnTo>
                  <a:pt x="3181696" y="3429000"/>
                </a:lnTo>
                <a:lnTo>
                  <a:pt x="0" y="3429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A3035B8-5124-4302-9CEE-1B7C4C84F996}"/>
              </a:ext>
            </a:extLst>
          </p:cNvPr>
          <p:cNvSpPr>
            <a:spLocks noGrp="1"/>
          </p:cNvSpPr>
          <p:nvPr>
            <p:ph type="title"/>
          </p:nvPr>
        </p:nvSpPr>
        <p:spPr>
          <a:xfrm>
            <a:off x="4173010" y="571091"/>
            <a:ext cx="7650154" cy="642311"/>
          </a:xfrm>
        </p:spPr>
        <p:txBody>
          <a:bodyPr>
            <a:normAutofit/>
          </a:bodyPr>
          <a:lstStyle/>
          <a:p>
            <a:r>
              <a:rPr lang="en-US" sz="3200" dirty="0">
                <a:solidFill>
                  <a:schemeClr val="tx1"/>
                </a:solidFill>
              </a:rPr>
              <a:t>Huntington Hospital Clinical Technology</a:t>
            </a:r>
          </a:p>
        </p:txBody>
      </p:sp>
      <p:pic>
        <p:nvPicPr>
          <p:cNvPr id="7" name="Picture 1" descr="A group of people holding signs&#10;&#10;Description automatically generated with low confidence">
            <a:extLst>
              <a:ext uri="{FF2B5EF4-FFF2-40B4-BE49-F238E27FC236}">
                <a16:creationId xmlns:a16="http://schemas.microsoft.com/office/drawing/2014/main" id="{C9439F78-01B0-45CB-9E89-E9B1BC3B3C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84" r="21798" b="1"/>
          <a:stretch/>
        </p:blipFill>
        <p:spPr bwMode="auto">
          <a:xfrm>
            <a:off x="-10633" y="3428999"/>
            <a:ext cx="3514376" cy="3429001"/>
          </a:xfrm>
          <a:custGeom>
            <a:avLst/>
            <a:gdLst/>
            <a:ahLst/>
            <a:cxnLst/>
            <a:rect l="l" t="t" r="r" b="b"/>
            <a:pathLst>
              <a:path w="3514376" h="3429001">
                <a:moveTo>
                  <a:pt x="332680" y="0"/>
                </a:moveTo>
                <a:lnTo>
                  <a:pt x="3514376" y="0"/>
                </a:lnTo>
                <a:lnTo>
                  <a:pt x="3002186" y="3429001"/>
                </a:lnTo>
                <a:lnTo>
                  <a:pt x="0" y="3429001"/>
                </a:lnTo>
                <a:lnTo>
                  <a:pt x="0" y="2237155"/>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B31FD3CE-CE0A-4FD9-967C-4D340CA3788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Content Placeholder 2">
            <a:extLst>
              <a:ext uri="{FF2B5EF4-FFF2-40B4-BE49-F238E27FC236}">
                <a16:creationId xmlns:a16="http://schemas.microsoft.com/office/drawing/2014/main" id="{1358DC91-2493-419B-87A6-8497189B3BD1}"/>
              </a:ext>
            </a:extLst>
          </p:cNvPr>
          <p:cNvSpPr>
            <a:spLocks noGrp="1"/>
          </p:cNvSpPr>
          <p:nvPr>
            <p:ph idx="1"/>
          </p:nvPr>
        </p:nvSpPr>
        <p:spPr>
          <a:xfrm>
            <a:off x="4241934" y="1607209"/>
            <a:ext cx="6087569" cy="4288849"/>
          </a:xfrm>
        </p:spPr>
        <p:txBody>
          <a:bodyPr>
            <a:normAutofit/>
          </a:bodyPr>
          <a:lstStyle/>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Level II Trauma Center with 619 licensed beds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Bariatric &amp; Stroke Center</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Over 10,000 assets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18 Operating Rooms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3 DaVinci Robotic Systems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6</a:t>
            </a:r>
            <a:r>
              <a:rPr lang="en-US" altLang="en-US" sz="1900" dirty="0" smtClean="0">
                <a:latin typeface="Arial" panose="020B0604020202020204" pitchFamily="34" charset="0"/>
              </a:rPr>
              <a:t> </a:t>
            </a:r>
            <a:r>
              <a:rPr lang="en-US" altLang="en-US" sz="1900" dirty="0">
                <a:latin typeface="Arial" panose="020B0604020202020204" pitchFamily="34" charset="0"/>
              </a:rPr>
              <a:t>Cath Labs &amp; IR Suites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6500+ personnel</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300+ applications</a:t>
            </a:r>
          </a:p>
          <a:p>
            <a:pPr>
              <a:spcBef>
                <a:spcPts val="338"/>
              </a:spcBef>
              <a:buClr>
                <a:schemeClr val="accent2"/>
              </a:buClr>
              <a:buFont typeface="Wingdings 3" panose="05040102010807070707" pitchFamily="18" charset="2"/>
              <a:buChar char=""/>
            </a:pPr>
            <a:r>
              <a:rPr lang="en-US" altLang="en-US" sz="1900" dirty="0">
                <a:latin typeface="Arial" panose="020B0604020202020204" pitchFamily="34" charset="0"/>
              </a:rPr>
              <a:t>4500+ end user computing devices</a:t>
            </a:r>
          </a:p>
          <a:p>
            <a:pPr>
              <a:spcBef>
                <a:spcPts val="338"/>
              </a:spcBef>
              <a:buClr>
                <a:schemeClr val="accent2"/>
              </a:buClr>
              <a:buFont typeface="Wingdings 3" panose="05040102010807070707" pitchFamily="18" charset="2"/>
              <a:buChar char=""/>
            </a:pPr>
            <a:r>
              <a:rPr lang="en-US" altLang="en-US" sz="1900" dirty="0"/>
              <a:t>Over 120</a:t>
            </a:r>
            <a:r>
              <a:rPr lang="en-US" altLang="en-US" sz="1900" dirty="0">
                <a:latin typeface="Arial" panose="020B0604020202020204" pitchFamily="34" charset="0"/>
              </a:rPr>
              <a:t> Clinical Technology &amp; I.T. Staff </a:t>
            </a:r>
          </a:p>
          <a:p>
            <a:pPr lvl="1">
              <a:spcBef>
                <a:spcPts val="338"/>
              </a:spcBef>
              <a:buClr>
                <a:schemeClr val="accent2"/>
              </a:buClr>
              <a:buFont typeface="Wingdings 3" panose="05040102010807070707" pitchFamily="18" charset="2"/>
              <a:buChar char=""/>
            </a:pPr>
            <a:r>
              <a:rPr lang="en-US" altLang="en-US" sz="1700" dirty="0"/>
              <a:t>11 Clinical Technology staff</a:t>
            </a:r>
          </a:p>
          <a:p>
            <a:pPr lvl="1">
              <a:spcBef>
                <a:spcPts val="338"/>
              </a:spcBef>
              <a:buClr>
                <a:schemeClr val="accent2"/>
              </a:buClr>
              <a:buFont typeface="Wingdings 3" panose="05040102010807070707" pitchFamily="18" charset="2"/>
              <a:buChar char=""/>
            </a:pPr>
            <a:r>
              <a:rPr lang="en-US" altLang="en-US" sz="1700" dirty="0">
                <a:latin typeface="Arial" panose="020B0604020202020204" pitchFamily="34" charset="0"/>
              </a:rPr>
              <a:t>Clinical Technology reports to IT </a:t>
            </a:r>
          </a:p>
          <a:p>
            <a:pPr>
              <a:spcBef>
                <a:spcPts val="338"/>
              </a:spcBef>
              <a:buClr>
                <a:srgbClr val="4D4D4D"/>
              </a:buClr>
            </a:pPr>
            <a:endParaRPr lang="en-US" altLang="en-US" dirty="0">
              <a:latin typeface="Arial" panose="020B0604020202020204" pitchFamily="34" charset="0"/>
            </a:endParaRPr>
          </a:p>
          <a:p>
            <a:pPr lvl="2"/>
            <a:endParaRPr lang="en-US" dirty="0"/>
          </a:p>
        </p:txBody>
      </p:sp>
      <p:sp>
        <p:nvSpPr>
          <p:cNvPr id="5" name="Slide Number Placeholder 4">
            <a:extLst>
              <a:ext uri="{FF2B5EF4-FFF2-40B4-BE49-F238E27FC236}">
                <a16:creationId xmlns:a16="http://schemas.microsoft.com/office/drawing/2014/main" id="{7F998684-5515-4B0B-B90F-01C9B21657B7}"/>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smtClean="0"/>
              <a:pPr>
                <a:spcAft>
                  <a:spcPts val="600"/>
                </a:spcAft>
              </a:pPr>
              <a:t>7</a:t>
            </a:fld>
            <a:endParaRPr lang="en-US"/>
          </a:p>
        </p:txBody>
      </p:sp>
    </p:spTree>
    <p:extLst>
      <p:ext uri="{BB962C8B-B14F-4D97-AF65-F5344CB8AC3E}">
        <p14:creationId xmlns:p14="http://schemas.microsoft.com/office/powerpoint/2010/main" val="575804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2074-7927-434A-85D2-AB82BE030226}"/>
              </a:ext>
            </a:extLst>
          </p:cNvPr>
          <p:cNvSpPr>
            <a:spLocks noGrp="1"/>
          </p:cNvSpPr>
          <p:nvPr>
            <p:ph type="title"/>
          </p:nvPr>
        </p:nvSpPr>
        <p:spPr>
          <a:xfrm>
            <a:off x="286760" y="189111"/>
            <a:ext cx="8596668" cy="1320800"/>
          </a:xfrm>
        </p:spPr>
        <p:txBody>
          <a:bodyPr anchor="ctr">
            <a:normAutofit/>
          </a:bodyPr>
          <a:lstStyle/>
          <a:p>
            <a:r>
              <a:rPr lang="en-US" dirty="0">
                <a:solidFill>
                  <a:schemeClr val="tx1"/>
                </a:solidFill>
              </a:rPr>
              <a:t>Cedars-Sinai Clinical Engineering</a:t>
            </a:r>
          </a:p>
        </p:txBody>
      </p:sp>
      <p:sp>
        <p:nvSpPr>
          <p:cNvPr id="3" name="Content Placeholder 2">
            <a:extLst>
              <a:ext uri="{FF2B5EF4-FFF2-40B4-BE49-F238E27FC236}">
                <a16:creationId xmlns:a16="http://schemas.microsoft.com/office/drawing/2014/main" id="{4C2759CC-C2AA-42A3-A169-D00C04F76028}"/>
              </a:ext>
            </a:extLst>
          </p:cNvPr>
          <p:cNvSpPr>
            <a:spLocks noGrp="1"/>
          </p:cNvSpPr>
          <p:nvPr>
            <p:ph sz="half" idx="1"/>
          </p:nvPr>
        </p:nvSpPr>
        <p:spPr>
          <a:xfrm>
            <a:off x="391338" y="1450052"/>
            <a:ext cx="3983077" cy="2717590"/>
          </a:xfrm>
        </p:spPr>
        <p:txBody>
          <a:bodyPr>
            <a:normAutofit lnSpcReduction="10000"/>
          </a:bodyPr>
          <a:lstStyle/>
          <a:p>
            <a:r>
              <a:rPr lang="en-US" dirty="0"/>
              <a:t>Located in West Hollywood/Beverly Hills part of Los Angeles</a:t>
            </a:r>
          </a:p>
          <a:p>
            <a:r>
              <a:rPr lang="en-US" dirty="0"/>
              <a:t>889 bed hospital</a:t>
            </a:r>
          </a:p>
          <a:p>
            <a:r>
              <a:rPr lang="en-US" dirty="0" smtClean="0"/>
              <a:t>34</a:t>
            </a:r>
            <a:r>
              <a:rPr lang="en-US" dirty="0" smtClean="0"/>
              <a:t> </a:t>
            </a:r>
            <a:r>
              <a:rPr lang="en-US" dirty="0"/>
              <a:t>member strong</a:t>
            </a:r>
          </a:p>
          <a:p>
            <a:r>
              <a:rPr lang="en-US" dirty="0"/>
              <a:t>Reports to Enterprise Information Systems</a:t>
            </a:r>
          </a:p>
          <a:p>
            <a:r>
              <a:rPr lang="en-US" dirty="0"/>
              <a:t>Manage 30,000 assets</a:t>
            </a:r>
          </a:p>
        </p:txBody>
      </p:sp>
      <p:pic>
        <p:nvPicPr>
          <p:cNvPr id="4" name="Picture 3">
            <a:extLst>
              <a:ext uri="{FF2B5EF4-FFF2-40B4-BE49-F238E27FC236}">
                <a16:creationId xmlns:a16="http://schemas.microsoft.com/office/drawing/2014/main" id="{8E8AD287-E64E-4E7C-A542-1901171AC848}"/>
              </a:ext>
            </a:extLst>
          </p:cNvPr>
          <p:cNvPicPr>
            <a:picLocks noChangeAspect="1"/>
          </p:cNvPicPr>
          <p:nvPr/>
        </p:nvPicPr>
        <p:blipFill rotWithShape="1">
          <a:blip r:embed="rId2"/>
          <a:srcRect l="1698" r="-3" b="-3"/>
          <a:stretch/>
        </p:blipFill>
        <p:spPr>
          <a:xfrm>
            <a:off x="5334766" y="1406571"/>
            <a:ext cx="5380715" cy="3216271"/>
          </a:xfrm>
          <a:prstGeom prst="rect">
            <a:avLst/>
          </a:prstGeom>
          <a:noFill/>
        </p:spPr>
      </p:pic>
      <p:sp>
        <p:nvSpPr>
          <p:cNvPr id="6" name="TextBox 5">
            <a:extLst>
              <a:ext uri="{FF2B5EF4-FFF2-40B4-BE49-F238E27FC236}">
                <a16:creationId xmlns:a16="http://schemas.microsoft.com/office/drawing/2014/main" id="{90808275-B55D-4EE3-A98F-9E86B3B2EF42}"/>
              </a:ext>
            </a:extLst>
          </p:cNvPr>
          <p:cNvSpPr txBox="1"/>
          <p:nvPr/>
        </p:nvSpPr>
        <p:spPr>
          <a:xfrm>
            <a:off x="1773779" y="5271922"/>
            <a:ext cx="6004322" cy="900246"/>
          </a:xfrm>
          <a:prstGeom prst="rect">
            <a:avLst/>
          </a:prstGeom>
          <a:solidFill>
            <a:srgbClr val="FFFFFF"/>
          </a:solidFill>
          <a:ln>
            <a:solidFill>
              <a:srgbClr val="DFDBD5">
                <a:lumMod val="25000"/>
              </a:srgbClr>
            </a:solidFill>
          </a:ln>
        </p:spPr>
        <p:txBody>
          <a:bodyPr>
            <a:spAutoFit/>
          </a:bodyPr>
          <a:lstStyle/>
          <a:p>
            <a:pPr defTabSz="342900">
              <a:defRPr/>
            </a:pPr>
            <a:r>
              <a:rPr lang="en-US" altLang="en-US" sz="1050" kern="0" dirty="0">
                <a:solidFill>
                  <a:srgbClr val="000000"/>
                </a:solidFill>
                <a:latin typeface="Gill Sans MT" panose="020B0502020104020203"/>
              </a:rPr>
              <a:t>From the HIMSS Analytics Press Release:</a:t>
            </a:r>
          </a:p>
          <a:p>
            <a:pPr defTabSz="342900">
              <a:defRPr/>
            </a:pPr>
            <a:r>
              <a:rPr lang="en-US" altLang="en-US" sz="1050" i="1" kern="0" dirty="0">
                <a:solidFill>
                  <a:srgbClr val="000000"/>
                </a:solidFill>
                <a:latin typeface="Gill Sans MT" panose="020B0502020104020203"/>
              </a:rPr>
              <a:t>"Cedars-Sinai is one of the most fully deployed and automated facilities we have encountered in the HIMSS Analytics Stage 7 program. With all of their progress on device integration, including fully integrated smart pumps, Cedars-Sinai has approached a new level of patient safety, even among stage 7 facilities.”</a:t>
            </a:r>
          </a:p>
          <a:p>
            <a:pPr defTabSz="342900">
              <a:defRPr/>
            </a:pPr>
            <a:r>
              <a:rPr lang="en-US" altLang="en-US" sz="1050" kern="0" dirty="0">
                <a:solidFill>
                  <a:srgbClr val="000000"/>
                </a:solidFill>
                <a:latin typeface="Gill Sans MT" panose="020B0502020104020203"/>
              </a:rPr>
              <a:t>						             -John Hoyt, executive vice president of HIMSS Analytics</a:t>
            </a:r>
          </a:p>
        </p:txBody>
      </p:sp>
      <p:pic>
        <p:nvPicPr>
          <p:cNvPr id="7" name="Picture 8" descr="Screen Shot 2015-10-05 at 7.32.46 PM.png">
            <a:extLst>
              <a:ext uri="{FF2B5EF4-FFF2-40B4-BE49-F238E27FC236}">
                <a16:creationId xmlns:a16="http://schemas.microsoft.com/office/drawing/2014/main" id="{B353F594-D3CE-48E1-9201-14A657993F2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766" y="5281762"/>
            <a:ext cx="800100" cy="880566"/>
          </a:xfrm>
          <a:prstGeom prst="rect">
            <a:avLst/>
          </a:prstGeom>
          <a:noFill/>
          <a:ln w="9525">
            <a:solidFill>
              <a:srgbClr val="073C65"/>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612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8566-E94E-4FED-A361-D458C761091D}"/>
              </a:ext>
            </a:extLst>
          </p:cNvPr>
          <p:cNvSpPr>
            <a:spLocks noGrp="1"/>
          </p:cNvSpPr>
          <p:nvPr>
            <p:ph type="title"/>
          </p:nvPr>
        </p:nvSpPr>
        <p:spPr>
          <a:xfrm>
            <a:off x="1490646" y="2062166"/>
            <a:ext cx="8596668" cy="1826581"/>
          </a:xfrm>
        </p:spPr>
        <p:txBody>
          <a:bodyPr/>
          <a:lstStyle/>
          <a:p>
            <a:r>
              <a:rPr lang="en-US" dirty="0">
                <a:solidFill>
                  <a:schemeClr val="tx1"/>
                </a:solidFill>
              </a:rPr>
              <a:t>Huntington Hospital Perspectives</a:t>
            </a:r>
          </a:p>
        </p:txBody>
      </p:sp>
      <p:sp>
        <p:nvSpPr>
          <p:cNvPr id="5" name="Slide Number Placeholder 4">
            <a:extLst>
              <a:ext uri="{FF2B5EF4-FFF2-40B4-BE49-F238E27FC236}">
                <a16:creationId xmlns:a16="http://schemas.microsoft.com/office/drawing/2014/main" id="{1FB752DD-1BA4-41AE-BCE4-8533340ECB7A}"/>
              </a:ext>
            </a:extLst>
          </p:cNvPr>
          <p:cNvSpPr>
            <a:spLocks noGrp="1"/>
          </p:cNvSpPr>
          <p:nvPr>
            <p:ph type="sldNum" sz="quarter" idx="12"/>
          </p:nvPr>
        </p:nvSpPr>
        <p:spPr/>
        <p:txBody>
          <a:bodyPr/>
          <a:lstStyle/>
          <a:p>
            <a:fld id="{E0E2B397-67A0-487E-919A-DFB9D4B08882}" type="slidenum">
              <a:rPr lang="en-US" smtClean="0"/>
              <a:t>9</a:t>
            </a:fld>
            <a:endParaRPr lang="en-US" dirty="0"/>
          </a:p>
        </p:txBody>
      </p:sp>
    </p:spTree>
    <p:extLst>
      <p:ext uri="{BB962C8B-B14F-4D97-AF65-F5344CB8AC3E}">
        <p14:creationId xmlns:p14="http://schemas.microsoft.com/office/powerpoint/2010/main" val="3963432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89653-C143-4B61-8D82-167075536A15}"/>
              </a:ext>
            </a:extLst>
          </p:cNvPr>
          <p:cNvSpPr>
            <a:spLocks noGrp="1"/>
          </p:cNvSpPr>
          <p:nvPr>
            <p:ph type="title"/>
          </p:nvPr>
        </p:nvSpPr>
        <p:spPr>
          <a:xfrm>
            <a:off x="541147" y="361545"/>
            <a:ext cx="8596668" cy="1320800"/>
          </a:xfrm>
        </p:spPr>
        <p:txBody>
          <a:bodyPr anchor="t">
            <a:normAutofit/>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94936249-738F-4B66-8557-4E31671D68CE}"/>
              </a:ext>
            </a:extLst>
          </p:cNvPr>
          <p:cNvSpPr>
            <a:spLocks noGrp="1"/>
          </p:cNvSpPr>
          <p:nvPr>
            <p:ph idx="1"/>
          </p:nvPr>
        </p:nvSpPr>
        <p:spPr>
          <a:xfrm>
            <a:off x="4048568" y="1527243"/>
            <a:ext cx="5640180" cy="4582213"/>
          </a:xfrm>
        </p:spPr>
        <p:txBody>
          <a:bodyPr>
            <a:normAutofit/>
          </a:bodyPr>
          <a:lstStyle/>
          <a:p>
            <a:r>
              <a:rPr lang="en-US" sz="2400" dirty="0"/>
              <a:t>Service Management</a:t>
            </a:r>
          </a:p>
          <a:p>
            <a:pPr lvl="1"/>
            <a:r>
              <a:rPr lang="en-US" sz="2000" dirty="0"/>
              <a:t>Contracts</a:t>
            </a:r>
          </a:p>
          <a:p>
            <a:pPr lvl="2"/>
            <a:r>
              <a:rPr lang="en-US" sz="1800" dirty="0"/>
              <a:t>Are you involved in service contract management?</a:t>
            </a:r>
          </a:p>
          <a:p>
            <a:pPr lvl="3"/>
            <a:r>
              <a:rPr lang="en-US" sz="1600" dirty="0"/>
              <a:t>Checklist for assessing service contracts</a:t>
            </a:r>
          </a:p>
          <a:p>
            <a:pPr lvl="3"/>
            <a:r>
              <a:rPr lang="en-US" sz="1600" dirty="0"/>
              <a:t>RFP process (ECRI, GPO)</a:t>
            </a:r>
          </a:p>
          <a:p>
            <a:pPr lvl="3"/>
            <a:r>
              <a:rPr lang="en-US" sz="1600" dirty="0"/>
              <a:t>Partnership with Purchasing and end users</a:t>
            </a:r>
          </a:p>
          <a:p>
            <a:pPr lvl="3"/>
            <a:r>
              <a:rPr lang="en-US" altLang="en-US" sz="1600" dirty="0"/>
              <a:t>Consolidate service contracts – master contract approach</a:t>
            </a:r>
          </a:p>
          <a:p>
            <a:pPr lvl="3"/>
            <a:r>
              <a:rPr lang="en-US" altLang="en-US" sz="1600" dirty="0"/>
              <a:t>In-house and partnership contracts</a:t>
            </a:r>
          </a:p>
          <a:p>
            <a:pPr lvl="3"/>
            <a:r>
              <a:rPr lang="en-US" altLang="en-US" sz="1600" dirty="0"/>
              <a:t>Certified third party</a:t>
            </a:r>
          </a:p>
          <a:p>
            <a:pPr lvl="3"/>
            <a:r>
              <a:rPr lang="en-US" altLang="en-US" sz="1600" dirty="0"/>
              <a:t>Insurance – risk-based approach</a:t>
            </a:r>
          </a:p>
          <a:p>
            <a:endParaRPr lang="en-US" dirty="0"/>
          </a:p>
        </p:txBody>
      </p:sp>
      <p:pic>
        <p:nvPicPr>
          <p:cNvPr id="6" name="Picture 2" descr="http://thecompliancedoctorllc.org/images/the-compliance-doctor1.jpg">
            <a:extLst>
              <a:ext uri="{FF2B5EF4-FFF2-40B4-BE49-F238E27FC236}">
                <a16:creationId xmlns:a16="http://schemas.microsoft.com/office/drawing/2014/main" id="{0CD16BE1-F49F-4970-952B-CDCE3536F7C9}"/>
              </a:ext>
            </a:extLst>
          </p:cNvPr>
          <p:cNvPicPr>
            <a:picLocks noChangeAspect="1" noChangeArrowheads="1"/>
          </p:cNvPicPr>
          <p:nvPr/>
        </p:nvPicPr>
        <p:blipFill rotWithShape="1">
          <a:blip r:embed="rId2" cstate="print"/>
          <a:srcRect l="6939" r="26438" b="-4"/>
          <a:stretch/>
        </p:blipFill>
        <p:spPr bwMode="auto">
          <a:xfrm>
            <a:off x="609240" y="1920672"/>
            <a:ext cx="3144597" cy="3882362"/>
          </a:xfrm>
          <a:prstGeom prst="rect">
            <a:avLst/>
          </a:prstGeom>
        </p:spPr>
      </p:pic>
      <p:sp>
        <p:nvSpPr>
          <p:cNvPr id="5" name="Slide Number Placeholder 4">
            <a:extLst>
              <a:ext uri="{FF2B5EF4-FFF2-40B4-BE49-F238E27FC236}">
                <a16:creationId xmlns:a16="http://schemas.microsoft.com/office/drawing/2014/main" id="{98DD0282-68D5-4E8C-917B-2A0B7FF6D517}"/>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smtClean="0"/>
              <a:pPr>
                <a:spcAft>
                  <a:spcPts val="600"/>
                </a:spcAft>
              </a:pPr>
              <a:t>10</a:t>
            </a:fld>
            <a:endParaRPr lang="en-US"/>
          </a:p>
        </p:txBody>
      </p:sp>
    </p:spTree>
    <p:extLst>
      <p:ext uri="{BB962C8B-B14F-4D97-AF65-F5344CB8AC3E}">
        <p14:creationId xmlns:p14="http://schemas.microsoft.com/office/powerpoint/2010/main" val="78794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4" descr="_DSC7386">
            <a:extLst>
              <a:ext uri="{FF2B5EF4-FFF2-40B4-BE49-F238E27FC236}">
                <a16:creationId xmlns:a16="http://schemas.microsoft.com/office/drawing/2014/main" id="{5D2D82D9-8AFF-477E-A2BA-442ECD74B2F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33" r="7815" b="-1"/>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C8AF34C-3C19-4281-9C42-7472CD3E9141}"/>
              </a:ext>
            </a:extLst>
          </p:cNvPr>
          <p:cNvSpPr>
            <a:spLocks noGrp="1"/>
          </p:cNvSpPr>
          <p:nvPr>
            <p:ph type="title"/>
          </p:nvPr>
        </p:nvSpPr>
        <p:spPr>
          <a:xfrm>
            <a:off x="341729" y="526915"/>
            <a:ext cx="4702062" cy="1320800"/>
          </a:xfrm>
        </p:spPr>
        <p:txBody>
          <a:bodyPr>
            <a:normAutofit/>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4BBD70D7-E7DD-4EDC-9456-9B870579A73D}"/>
              </a:ext>
            </a:extLst>
          </p:cNvPr>
          <p:cNvSpPr>
            <a:spLocks noGrp="1"/>
          </p:cNvSpPr>
          <p:nvPr>
            <p:ph idx="1"/>
          </p:nvPr>
        </p:nvSpPr>
        <p:spPr>
          <a:xfrm>
            <a:off x="-84823" y="1655236"/>
            <a:ext cx="5128613" cy="4386126"/>
          </a:xfrm>
        </p:spPr>
        <p:txBody>
          <a:bodyPr>
            <a:normAutofit lnSpcReduction="10000"/>
          </a:bodyPr>
          <a:lstStyle/>
          <a:p>
            <a:pPr lvl="1"/>
            <a:r>
              <a:rPr lang="en-US" sz="2200" dirty="0"/>
              <a:t>Parts</a:t>
            </a:r>
          </a:p>
          <a:p>
            <a:pPr lvl="2"/>
            <a:r>
              <a:rPr lang="en-US" sz="1900" dirty="0"/>
              <a:t>Strategic contracts in place</a:t>
            </a:r>
          </a:p>
          <a:p>
            <a:pPr lvl="3"/>
            <a:r>
              <a:rPr lang="en-US" sz="1700" dirty="0"/>
              <a:t>Discounts on OEM parts</a:t>
            </a:r>
          </a:p>
          <a:p>
            <a:pPr lvl="3"/>
            <a:r>
              <a:rPr lang="en-US" sz="1700" dirty="0"/>
              <a:t>Bulk discounting for frequently used parts</a:t>
            </a:r>
          </a:p>
          <a:p>
            <a:pPr lvl="2"/>
            <a:r>
              <a:rPr lang="en-US" sz="1900" dirty="0"/>
              <a:t>Shop around</a:t>
            </a:r>
          </a:p>
          <a:p>
            <a:pPr lvl="3"/>
            <a:r>
              <a:rPr lang="en-US" sz="1700" dirty="0"/>
              <a:t>Validate</a:t>
            </a:r>
          </a:p>
          <a:p>
            <a:pPr lvl="2"/>
            <a:r>
              <a:rPr lang="en-US" sz="1900" dirty="0"/>
              <a:t>Par levels</a:t>
            </a:r>
          </a:p>
          <a:p>
            <a:pPr lvl="2"/>
            <a:r>
              <a:rPr lang="en-US" sz="1900" dirty="0"/>
              <a:t>JIT inventory</a:t>
            </a:r>
          </a:p>
          <a:p>
            <a:pPr lvl="3"/>
            <a:r>
              <a:rPr lang="en-US" sz="1700" dirty="0"/>
              <a:t>Do not overstock – more is not always better!</a:t>
            </a:r>
          </a:p>
          <a:p>
            <a:pPr lvl="3"/>
            <a:r>
              <a:rPr lang="en-US" sz="1700" dirty="0"/>
              <a:t>Assess shelf life</a:t>
            </a:r>
          </a:p>
          <a:p>
            <a:endParaRPr lang="en-US" dirty="0"/>
          </a:p>
        </p:txBody>
      </p:sp>
      <p:cxnSp>
        <p:nvCxnSpPr>
          <p:cNvPr id="11"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4D216B1B-56F1-48CE-BBA1-A67D2881883E}"/>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a:solidFill>
                  <a:srgbClr val="FFFFFF"/>
                </a:solidFill>
              </a:rPr>
              <a:pPr>
                <a:spcAft>
                  <a:spcPts val="600"/>
                </a:spcAft>
              </a:pPr>
              <a:t>11</a:t>
            </a:fld>
            <a:endParaRPr lang="en-US">
              <a:solidFill>
                <a:srgbClr val="FFFFFF"/>
              </a:solidFill>
            </a:endParaRPr>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933361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2656435D-F4C5-41D3-95EA-0A4794E54931}"/>
              </a:ext>
            </a:extLst>
          </p:cNvPr>
          <p:cNvPicPr>
            <a:picLocks noChangeAspect="1"/>
          </p:cNvPicPr>
          <p:nvPr/>
        </p:nvPicPr>
        <p:blipFill rotWithShape="1">
          <a:blip r:embed="rId2" cstate="print">
            <a:extLst>
              <a:ext uri="{28A0092B-C50C-407E-A947-70E740481C1C}">
                <a14:useLocalDpi xmlns:a14="http://schemas.microsoft.com/office/drawing/2010/main" val="0"/>
              </a:ext>
            </a:extLst>
          </a:blip>
          <a:stretch/>
        </p:blipFill>
        <p:spPr bwMode="auto">
          <a:xfrm>
            <a:off x="6427657" y="3914409"/>
            <a:ext cx="3145536" cy="3145536"/>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24478BE2-E392-4548-8049-4B383991419C}"/>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a:solidFill>
                  <a:srgbClr val="FFFFFF"/>
                </a:solidFill>
              </a:rPr>
              <a:pPr>
                <a:spcAft>
                  <a:spcPts val="600"/>
                </a:spcAft>
              </a:pPr>
              <a:t>12</a:t>
            </a:fld>
            <a:endParaRPr lang="en-US"/>
          </a:p>
        </p:txBody>
      </p:sp>
      <p:sp>
        <p:nvSpPr>
          <p:cNvPr id="2" name="Title 1">
            <a:extLst>
              <a:ext uri="{FF2B5EF4-FFF2-40B4-BE49-F238E27FC236}">
                <a16:creationId xmlns:a16="http://schemas.microsoft.com/office/drawing/2014/main" id="{C8832B38-F3CA-4582-9314-B8289AD98AE8}"/>
              </a:ext>
            </a:extLst>
          </p:cNvPr>
          <p:cNvSpPr>
            <a:spLocks noGrp="1"/>
          </p:cNvSpPr>
          <p:nvPr>
            <p:ph type="title"/>
          </p:nvPr>
        </p:nvSpPr>
        <p:spPr>
          <a:xfrm>
            <a:off x="1075027" y="403154"/>
            <a:ext cx="8596668" cy="1320800"/>
          </a:xfrm>
        </p:spPr>
        <p:txBody>
          <a:bodyPr anchor="t">
            <a:normAutofit/>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687AF9BA-1DAA-4519-8867-72D832F37FCB}"/>
              </a:ext>
            </a:extLst>
          </p:cNvPr>
          <p:cNvSpPr>
            <a:spLocks noGrp="1"/>
          </p:cNvSpPr>
          <p:nvPr>
            <p:ph idx="1"/>
          </p:nvPr>
        </p:nvSpPr>
        <p:spPr>
          <a:xfrm>
            <a:off x="1101393" y="1331802"/>
            <a:ext cx="7697794" cy="4295331"/>
          </a:xfrm>
        </p:spPr>
        <p:txBody>
          <a:bodyPr>
            <a:normAutofit fontScale="92500"/>
          </a:bodyPr>
          <a:lstStyle/>
          <a:p>
            <a:pPr>
              <a:lnSpc>
                <a:spcPct val="90000"/>
              </a:lnSpc>
            </a:pPr>
            <a:r>
              <a:rPr lang="en-US" sz="2200" dirty="0"/>
              <a:t>Medical Equipment</a:t>
            </a:r>
          </a:p>
          <a:p>
            <a:pPr lvl="1">
              <a:lnSpc>
                <a:spcPct val="90000"/>
              </a:lnSpc>
            </a:pPr>
            <a:r>
              <a:rPr lang="en-US" sz="2200" dirty="0"/>
              <a:t>Are you involved in new medical equipment purchases?</a:t>
            </a:r>
          </a:p>
          <a:p>
            <a:pPr lvl="2">
              <a:lnSpc>
                <a:spcPct val="90000"/>
              </a:lnSpc>
            </a:pPr>
            <a:r>
              <a:rPr lang="en-US" sz="2200" dirty="0"/>
              <a:t>Checklist for new medical equipment evaluations</a:t>
            </a:r>
          </a:p>
          <a:p>
            <a:pPr lvl="2">
              <a:lnSpc>
                <a:spcPct val="90000"/>
              </a:lnSpc>
            </a:pPr>
            <a:r>
              <a:rPr lang="en-US" sz="2200" dirty="0"/>
              <a:t>RFP (ECRI)</a:t>
            </a:r>
          </a:p>
          <a:p>
            <a:pPr lvl="2">
              <a:lnSpc>
                <a:spcPct val="90000"/>
              </a:lnSpc>
            </a:pPr>
            <a:r>
              <a:rPr lang="en-US" sz="2200" dirty="0"/>
              <a:t>ROI</a:t>
            </a:r>
          </a:p>
          <a:p>
            <a:pPr lvl="2">
              <a:lnSpc>
                <a:spcPct val="90000"/>
              </a:lnSpc>
            </a:pPr>
            <a:r>
              <a:rPr lang="en-US" sz="2200" dirty="0"/>
              <a:t>Partnership with various healthcare stakeholders</a:t>
            </a:r>
          </a:p>
          <a:p>
            <a:pPr lvl="2">
              <a:lnSpc>
                <a:spcPct val="90000"/>
              </a:lnSpc>
            </a:pPr>
            <a:r>
              <a:rPr lang="en-US" altLang="en-US" sz="2200" dirty="0"/>
              <a:t>Training/testing equipment with equipment purchases</a:t>
            </a:r>
          </a:p>
          <a:p>
            <a:pPr lvl="2">
              <a:lnSpc>
                <a:spcPct val="90000"/>
              </a:lnSpc>
            </a:pPr>
            <a:r>
              <a:rPr lang="en-US" altLang="en-US" sz="2200" dirty="0"/>
              <a:t>Extended warranties and PMs during warranty</a:t>
            </a:r>
          </a:p>
          <a:p>
            <a:pPr lvl="2">
              <a:lnSpc>
                <a:spcPct val="90000"/>
              </a:lnSpc>
            </a:pPr>
            <a:r>
              <a:rPr lang="en-US" altLang="en-US" sz="2200" dirty="0"/>
              <a:t>Replacement roadmap </a:t>
            </a:r>
          </a:p>
          <a:p>
            <a:pPr lvl="3">
              <a:lnSpc>
                <a:spcPct val="90000"/>
              </a:lnSpc>
            </a:pPr>
            <a:r>
              <a:rPr lang="en-US" altLang="en-US" sz="2200" dirty="0"/>
              <a:t>Partnership with Construction for                                         fixed equipment</a:t>
            </a:r>
          </a:p>
          <a:p>
            <a:pPr>
              <a:lnSpc>
                <a:spcPct val="90000"/>
              </a:lnSpc>
            </a:pPr>
            <a:endParaRPr lang="en-US" sz="1700" dirty="0"/>
          </a:p>
        </p:txBody>
      </p:sp>
      <p:cxnSp>
        <p:nvCxnSpPr>
          <p:cNvPr id="14"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96662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3DCD4-78F0-497D-B243-9508E23ABE03}"/>
              </a:ext>
            </a:extLst>
          </p:cNvPr>
          <p:cNvSpPr>
            <a:spLocks noGrp="1"/>
          </p:cNvSpPr>
          <p:nvPr>
            <p:ph type="title"/>
          </p:nvPr>
        </p:nvSpPr>
        <p:spPr>
          <a:xfrm>
            <a:off x="5435645" y="1220731"/>
            <a:ext cx="4870884" cy="1320800"/>
          </a:xfrm>
        </p:spPr>
        <p:txBody>
          <a:bodyPr>
            <a:normAutofit/>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96BD260B-58C6-45AC-A24D-4AEBCF7434BB}"/>
              </a:ext>
            </a:extLst>
          </p:cNvPr>
          <p:cNvSpPr>
            <a:spLocks noGrp="1"/>
          </p:cNvSpPr>
          <p:nvPr>
            <p:ph idx="1"/>
          </p:nvPr>
        </p:nvSpPr>
        <p:spPr>
          <a:xfrm>
            <a:off x="5159018" y="2367627"/>
            <a:ext cx="4655848" cy="3880773"/>
          </a:xfrm>
        </p:spPr>
        <p:txBody>
          <a:bodyPr>
            <a:normAutofit/>
          </a:bodyPr>
          <a:lstStyle/>
          <a:p>
            <a:r>
              <a:rPr lang="en-US" dirty="0"/>
              <a:t>Training</a:t>
            </a:r>
          </a:p>
          <a:p>
            <a:pPr lvl="2"/>
            <a:r>
              <a:rPr lang="en-US" sz="1800" dirty="0"/>
              <a:t>ROI Models  - sample</a:t>
            </a:r>
          </a:p>
          <a:p>
            <a:pPr lvl="2"/>
            <a:r>
              <a:rPr lang="en-US" sz="1800" dirty="0"/>
              <a:t>Long term training matrix</a:t>
            </a:r>
          </a:p>
          <a:p>
            <a:pPr lvl="2"/>
            <a:r>
              <a:rPr lang="en-US" sz="1800" dirty="0"/>
              <a:t>Bundle with capital purchases</a:t>
            </a:r>
          </a:p>
          <a:p>
            <a:pPr lvl="2"/>
            <a:r>
              <a:rPr lang="en-US" sz="1800" dirty="0"/>
              <a:t>Reassess throughout the year</a:t>
            </a:r>
          </a:p>
          <a:p>
            <a:pPr lvl="2"/>
            <a:r>
              <a:rPr lang="en-US" sz="1800" dirty="0"/>
              <a:t>Include as part of your service                                                                                                contract renewals</a:t>
            </a:r>
          </a:p>
          <a:p>
            <a:endParaRPr lang="en-US" dirty="0"/>
          </a:p>
        </p:txBody>
      </p:sp>
      <p:pic>
        <p:nvPicPr>
          <p:cNvPr id="6" name="Picture 5">
            <a:extLst>
              <a:ext uri="{FF2B5EF4-FFF2-40B4-BE49-F238E27FC236}">
                <a16:creationId xmlns:a16="http://schemas.microsoft.com/office/drawing/2014/main" id="{074209CB-E1F5-4A7B-A80B-AF0D54AE8DA6}"/>
              </a:ext>
            </a:extLst>
          </p:cNvPr>
          <p:cNvPicPr>
            <a:picLocks noChangeAspect="1"/>
          </p:cNvPicPr>
          <p:nvPr/>
        </p:nvPicPr>
        <p:blipFill rotWithShape="1">
          <a:blip r:embed="rId2"/>
          <a:srcRect l="24174" r="2862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1B78EB64-0709-4853-8037-E78E9724329D}"/>
              </a:ext>
            </a:extLst>
          </p:cNvPr>
          <p:cNvSpPr>
            <a:spLocks noGrp="1"/>
          </p:cNvSpPr>
          <p:nvPr>
            <p:ph type="sldNum" sz="quarter" idx="12"/>
          </p:nvPr>
        </p:nvSpPr>
        <p:spPr>
          <a:xfrm>
            <a:off x="8841996" y="6041362"/>
            <a:ext cx="432006" cy="365125"/>
          </a:xfrm>
        </p:spPr>
        <p:txBody>
          <a:bodyPr>
            <a:normAutofit/>
          </a:bodyPr>
          <a:lstStyle/>
          <a:p>
            <a:pPr>
              <a:spcAft>
                <a:spcPts val="600"/>
              </a:spcAft>
            </a:pPr>
            <a:fld id="{E0E2B397-67A0-487E-919A-DFB9D4B08882}" type="slidenum">
              <a:rPr lang="en-US" smtClean="0"/>
              <a:pPr>
                <a:spcAft>
                  <a:spcPts val="600"/>
                </a:spcAft>
              </a:pPr>
              <a:t>13</a:t>
            </a:fld>
            <a:endParaRPr lang="en-US"/>
          </a:p>
        </p:txBody>
      </p:sp>
    </p:spTree>
    <p:extLst>
      <p:ext uri="{BB962C8B-B14F-4D97-AF65-F5344CB8AC3E}">
        <p14:creationId xmlns:p14="http://schemas.microsoft.com/office/powerpoint/2010/main" val="4025820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F5D4-B174-4388-A350-A3CB50DD059F}"/>
              </a:ext>
            </a:extLst>
          </p:cNvPr>
          <p:cNvSpPr>
            <a:spLocks noGrp="1"/>
          </p:cNvSpPr>
          <p:nvPr>
            <p:ph type="title"/>
          </p:nvPr>
        </p:nvSpPr>
        <p:spPr>
          <a:xfrm>
            <a:off x="677334" y="609600"/>
            <a:ext cx="8596668" cy="1320800"/>
          </a:xfrm>
        </p:spPr>
        <p:txBody>
          <a:bodyPr anchor="t">
            <a:normAutofit/>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58F8A9CE-2EB3-457F-8F54-C91B9EF2097E}"/>
              </a:ext>
            </a:extLst>
          </p:cNvPr>
          <p:cNvSpPr>
            <a:spLocks noGrp="1"/>
          </p:cNvSpPr>
          <p:nvPr>
            <p:ph idx="1"/>
          </p:nvPr>
        </p:nvSpPr>
        <p:spPr>
          <a:xfrm>
            <a:off x="6336287" y="2160589"/>
            <a:ext cx="3927596" cy="3880773"/>
          </a:xfrm>
        </p:spPr>
        <p:txBody>
          <a:bodyPr>
            <a:normAutofit/>
          </a:bodyPr>
          <a:lstStyle/>
          <a:p>
            <a:r>
              <a:rPr lang="en-US" sz="2000" dirty="0"/>
              <a:t>Springtime cleaning</a:t>
            </a:r>
          </a:p>
          <a:p>
            <a:pPr lvl="2"/>
            <a:r>
              <a:rPr lang="en-US" sz="1600" dirty="0"/>
              <a:t>Schedule semi-annual cleanups</a:t>
            </a:r>
          </a:p>
          <a:p>
            <a:pPr lvl="2"/>
            <a:r>
              <a:rPr lang="en-US" sz="1600" dirty="0"/>
              <a:t>Partner with a vendor</a:t>
            </a:r>
          </a:p>
          <a:p>
            <a:r>
              <a:rPr lang="en-US" sz="2000" dirty="0"/>
              <a:t>Internship/volunteer program</a:t>
            </a:r>
          </a:p>
          <a:p>
            <a:endParaRPr lang="en-US" dirty="0"/>
          </a:p>
        </p:txBody>
      </p:sp>
      <p:pic>
        <p:nvPicPr>
          <p:cNvPr id="6" name="Picture 4" descr="photo-2.JPG">
            <a:extLst>
              <a:ext uri="{FF2B5EF4-FFF2-40B4-BE49-F238E27FC236}">
                <a16:creationId xmlns:a16="http://schemas.microsoft.com/office/drawing/2014/main" id="{F7CDF0CF-C5CD-47D2-8AAD-4B159A7B8487}"/>
              </a:ext>
            </a:extLst>
          </p:cNvPr>
          <p:cNvPicPr>
            <a:picLocks noChangeAspect="1"/>
          </p:cNvPicPr>
          <p:nvPr/>
        </p:nvPicPr>
        <p:blipFill rotWithShape="1">
          <a:blip r:embed="rId2">
            <a:extLst>
              <a:ext uri="{28A0092B-C50C-407E-A947-70E740481C1C}">
                <a14:useLocalDpi xmlns:a14="http://schemas.microsoft.com/office/drawing/2010/main" val="0"/>
              </a:ext>
            </a:extLst>
          </a:blip>
          <a:srcRect t="20107" r="2" b="26384"/>
          <a:stretch/>
        </p:blipFill>
        <p:spPr bwMode="auto">
          <a:xfrm>
            <a:off x="672571" y="1869847"/>
            <a:ext cx="5423429" cy="3882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18894D22-8504-4672-A86D-16F51898E45F}"/>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smtClean="0"/>
              <a:pPr>
                <a:spcAft>
                  <a:spcPts val="600"/>
                </a:spcAft>
              </a:pPr>
              <a:t>14</a:t>
            </a:fld>
            <a:endParaRPr lang="en-US"/>
          </a:p>
        </p:txBody>
      </p:sp>
    </p:spTree>
    <p:extLst>
      <p:ext uri="{BB962C8B-B14F-4D97-AF65-F5344CB8AC3E}">
        <p14:creationId xmlns:p14="http://schemas.microsoft.com/office/powerpoint/2010/main" val="2564753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D829B-316B-4C26-B6BE-252DBB9CFCF0}"/>
              </a:ext>
            </a:extLst>
          </p:cNvPr>
          <p:cNvSpPr>
            <a:spLocks noGrp="1"/>
          </p:cNvSpPr>
          <p:nvPr>
            <p:ph type="title"/>
          </p:nvPr>
        </p:nvSpPr>
        <p:spPr>
          <a:xfrm>
            <a:off x="281578" y="352281"/>
            <a:ext cx="4837224" cy="1320800"/>
          </a:xfrm>
        </p:spPr>
        <p:txBody>
          <a:bodyPr anchor="ctr">
            <a:normAutofit/>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AECA3EE8-8A19-4F23-925D-62DE27E696D0}"/>
              </a:ext>
            </a:extLst>
          </p:cNvPr>
          <p:cNvSpPr>
            <a:spLocks noGrp="1"/>
          </p:cNvSpPr>
          <p:nvPr>
            <p:ph idx="1"/>
          </p:nvPr>
        </p:nvSpPr>
        <p:spPr>
          <a:xfrm>
            <a:off x="322163" y="2011568"/>
            <a:ext cx="4102797" cy="3560733"/>
          </a:xfrm>
        </p:spPr>
        <p:txBody>
          <a:bodyPr>
            <a:normAutofit/>
          </a:bodyPr>
          <a:lstStyle/>
          <a:p>
            <a:r>
              <a:rPr lang="en-US" sz="2000" dirty="0"/>
              <a:t>Employee Management</a:t>
            </a:r>
          </a:p>
          <a:p>
            <a:pPr lvl="1"/>
            <a:r>
              <a:rPr lang="en-US" altLang="en-US" sz="1800" dirty="0"/>
              <a:t>Position Cycle</a:t>
            </a:r>
          </a:p>
          <a:p>
            <a:pPr lvl="2"/>
            <a:r>
              <a:rPr lang="en-US" altLang="en-US" sz="1600" dirty="0"/>
              <a:t>Focus on the strengths </a:t>
            </a:r>
            <a:endParaRPr lang="en-US" altLang="en-US" sz="1600" dirty="0" smtClean="0"/>
          </a:p>
          <a:p>
            <a:pPr lvl="2"/>
            <a:r>
              <a:rPr lang="en-US" altLang="en-US" sz="1600" dirty="0" smtClean="0"/>
              <a:t>Regular employee surveys</a:t>
            </a:r>
            <a:endParaRPr lang="en-US" altLang="en-US" sz="1600" dirty="0"/>
          </a:p>
          <a:p>
            <a:pPr lvl="1"/>
            <a:r>
              <a:rPr lang="en-US" altLang="en-US" sz="1800" dirty="0"/>
              <a:t>Documentation/Reporting</a:t>
            </a:r>
          </a:p>
          <a:p>
            <a:pPr lvl="2"/>
            <a:r>
              <a:rPr lang="en-US" altLang="en-US" sz="1600" dirty="0"/>
              <a:t>Weekly Employee accountability reports</a:t>
            </a:r>
          </a:p>
          <a:p>
            <a:pPr lvl="3"/>
            <a:r>
              <a:rPr lang="en-US" altLang="en-US" sz="1400" dirty="0"/>
              <a:t>90% productivity</a:t>
            </a:r>
          </a:p>
          <a:p>
            <a:pPr lvl="1"/>
            <a:r>
              <a:rPr lang="en-US" altLang="en-US" sz="1800" dirty="0"/>
              <a:t>Daily CM and PM reports</a:t>
            </a:r>
          </a:p>
          <a:p>
            <a:endParaRPr lang="en-US" dirty="0"/>
          </a:p>
        </p:txBody>
      </p:sp>
      <p:pic>
        <p:nvPicPr>
          <p:cNvPr id="6" name="Picture 5">
            <a:extLst>
              <a:ext uri="{FF2B5EF4-FFF2-40B4-BE49-F238E27FC236}">
                <a16:creationId xmlns:a16="http://schemas.microsoft.com/office/drawing/2014/main" id="{C9FB8564-94D2-4B82-80B5-D5F5DBED61D3}"/>
              </a:ext>
            </a:extLst>
          </p:cNvPr>
          <p:cNvPicPr>
            <a:picLocks noChangeAspect="1"/>
          </p:cNvPicPr>
          <p:nvPr/>
        </p:nvPicPr>
        <p:blipFill rotWithShape="1">
          <a:blip r:embed="rId2"/>
          <a:srcRect l="29802" t="30001" r="28455" b="11110"/>
          <a:stretch/>
        </p:blipFill>
        <p:spPr>
          <a:xfrm>
            <a:off x="4773503" y="753003"/>
            <a:ext cx="6043067" cy="5157786"/>
          </a:xfrm>
          <a:prstGeom prst="rect">
            <a:avLst/>
          </a:prstGeom>
        </p:spPr>
      </p:pic>
      <p:sp>
        <p:nvSpPr>
          <p:cNvPr id="5" name="Slide Number Placeholder 4">
            <a:extLst>
              <a:ext uri="{FF2B5EF4-FFF2-40B4-BE49-F238E27FC236}">
                <a16:creationId xmlns:a16="http://schemas.microsoft.com/office/drawing/2014/main" id="{1A92FA13-6F63-40DF-9DEE-8C0560ABD46E}"/>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smtClean="0"/>
              <a:pPr>
                <a:spcAft>
                  <a:spcPts val="600"/>
                </a:spcAft>
              </a:pPr>
              <a:t>15</a:t>
            </a:fld>
            <a:endParaRPr lang="en-US"/>
          </a:p>
        </p:txBody>
      </p:sp>
    </p:spTree>
    <p:extLst>
      <p:ext uri="{BB962C8B-B14F-4D97-AF65-F5344CB8AC3E}">
        <p14:creationId xmlns:p14="http://schemas.microsoft.com/office/powerpoint/2010/main" val="40653182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98F3F-26F4-45E5-AA0D-E917DDF75ED3}"/>
              </a:ext>
            </a:extLst>
          </p:cNvPr>
          <p:cNvSpPr>
            <a:spLocks noGrp="1"/>
          </p:cNvSpPr>
          <p:nvPr>
            <p:ph type="title"/>
          </p:nvPr>
        </p:nvSpPr>
        <p:spPr>
          <a:xfrm>
            <a:off x="613004" y="370661"/>
            <a:ext cx="8596668" cy="1320800"/>
          </a:xfrm>
        </p:spPr>
        <p:txBody>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2EDBF4A8-B453-446D-9B84-BCCAFF6AF6B5}"/>
              </a:ext>
            </a:extLst>
          </p:cNvPr>
          <p:cNvSpPr>
            <a:spLocks noGrp="1"/>
          </p:cNvSpPr>
          <p:nvPr>
            <p:ph idx="1"/>
          </p:nvPr>
        </p:nvSpPr>
        <p:spPr>
          <a:xfrm>
            <a:off x="645169" y="1278354"/>
            <a:ext cx="8596668" cy="3880773"/>
          </a:xfrm>
        </p:spPr>
        <p:txBody>
          <a:bodyPr/>
          <a:lstStyle/>
          <a:p>
            <a:r>
              <a:rPr lang="en-US" dirty="0"/>
              <a:t>Employee Management</a:t>
            </a:r>
          </a:p>
          <a:p>
            <a:pPr lvl="1"/>
            <a:r>
              <a:rPr lang="en-US" altLang="en-US" dirty="0"/>
              <a:t>Departmental cost savings captures - sample</a:t>
            </a:r>
          </a:p>
          <a:p>
            <a:endParaRPr lang="en-US" dirty="0"/>
          </a:p>
        </p:txBody>
      </p:sp>
      <p:sp>
        <p:nvSpPr>
          <p:cNvPr id="5" name="Slide Number Placeholder 4">
            <a:extLst>
              <a:ext uri="{FF2B5EF4-FFF2-40B4-BE49-F238E27FC236}">
                <a16:creationId xmlns:a16="http://schemas.microsoft.com/office/drawing/2014/main" id="{21F845AD-286E-4753-BEB8-42C332FDB9FB}"/>
              </a:ext>
            </a:extLst>
          </p:cNvPr>
          <p:cNvSpPr>
            <a:spLocks noGrp="1"/>
          </p:cNvSpPr>
          <p:nvPr>
            <p:ph type="sldNum" sz="quarter" idx="12"/>
          </p:nvPr>
        </p:nvSpPr>
        <p:spPr/>
        <p:txBody>
          <a:bodyPr/>
          <a:lstStyle/>
          <a:p>
            <a:fld id="{E0E2B397-67A0-487E-919A-DFB9D4B08882}" type="slidenum">
              <a:rPr lang="en-US" smtClean="0"/>
              <a:t>16</a:t>
            </a:fld>
            <a:endParaRPr lang="en-US" dirty="0"/>
          </a:p>
        </p:txBody>
      </p:sp>
      <p:pic>
        <p:nvPicPr>
          <p:cNvPr id="6" name="Picture 5">
            <a:extLst>
              <a:ext uri="{FF2B5EF4-FFF2-40B4-BE49-F238E27FC236}">
                <a16:creationId xmlns:a16="http://schemas.microsoft.com/office/drawing/2014/main" id="{17358E46-F738-4FDC-8D7D-3E7A1369E6C1}"/>
              </a:ext>
            </a:extLst>
          </p:cNvPr>
          <p:cNvPicPr>
            <a:picLocks noChangeAspect="1"/>
          </p:cNvPicPr>
          <p:nvPr/>
        </p:nvPicPr>
        <p:blipFill rotWithShape="1">
          <a:blip r:embed="rId2"/>
          <a:srcRect l="1524" t="22222" r="23069" b="34444"/>
          <a:stretch/>
        </p:blipFill>
        <p:spPr>
          <a:xfrm>
            <a:off x="351354" y="2338842"/>
            <a:ext cx="9923009" cy="3455334"/>
          </a:xfrm>
          <a:prstGeom prst="rect">
            <a:avLst/>
          </a:prstGeom>
        </p:spPr>
      </p:pic>
    </p:spTree>
    <p:extLst>
      <p:ext uri="{BB962C8B-B14F-4D97-AF65-F5344CB8AC3E}">
        <p14:creationId xmlns:p14="http://schemas.microsoft.com/office/powerpoint/2010/main" val="9927599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3F2B8-87D3-41FC-BAB9-54C3EACA0CB9}"/>
              </a:ext>
            </a:extLst>
          </p:cNvPr>
          <p:cNvSpPr>
            <a:spLocks noGrp="1"/>
          </p:cNvSpPr>
          <p:nvPr>
            <p:ph type="title"/>
          </p:nvPr>
        </p:nvSpPr>
        <p:spPr>
          <a:xfrm>
            <a:off x="617599" y="398231"/>
            <a:ext cx="8596668" cy="1320800"/>
          </a:xfrm>
        </p:spPr>
        <p:txBody>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29571784-3A63-41C2-A6A1-909BF4A31820}"/>
              </a:ext>
            </a:extLst>
          </p:cNvPr>
          <p:cNvSpPr>
            <a:spLocks noGrp="1"/>
          </p:cNvSpPr>
          <p:nvPr>
            <p:ph idx="1"/>
          </p:nvPr>
        </p:nvSpPr>
        <p:spPr>
          <a:xfrm>
            <a:off x="677334" y="1209429"/>
            <a:ext cx="8596668" cy="3880773"/>
          </a:xfrm>
        </p:spPr>
        <p:txBody>
          <a:bodyPr/>
          <a:lstStyle/>
          <a:p>
            <a:r>
              <a:rPr lang="en-US" dirty="0"/>
              <a:t>Employee Management</a:t>
            </a:r>
          </a:p>
          <a:p>
            <a:pPr lvl="1"/>
            <a:r>
              <a:rPr lang="en-US" altLang="en-US" dirty="0"/>
              <a:t>Reports on cost savings from service contracts and capital projects</a:t>
            </a:r>
          </a:p>
          <a:p>
            <a:pPr lvl="2"/>
            <a:r>
              <a:rPr lang="en-US" altLang="en-US" dirty="0"/>
              <a:t>Work in progress in partnership with Purchasing </a:t>
            </a:r>
          </a:p>
          <a:p>
            <a:endParaRPr lang="en-US" dirty="0"/>
          </a:p>
        </p:txBody>
      </p:sp>
      <p:sp>
        <p:nvSpPr>
          <p:cNvPr id="5" name="Slide Number Placeholder 4">
            <a:extLst>
              <a:ext uri="{FF2B5EF4-FFF2-40B4-BE49-F238E27FC236}">
                <a16:creationId xmlns:a16="http://schemas.microsoft.com/office/drawing/2014/main" id="{E75DB5B2-BD0D-4254-B281-F2E044775EFD}"/>
              </a:ext>
            </a:extLst>
          </p:cNvPr>
          <p:cNvSpPr>
            <a:spLocks noGrp="1"/>
          </p:cNvSpPr>
          <p:nvPr>
            <p:ph type="sldNum" sz="quarter" idx="12"/>
          </p:nvPr>
        </p:nvSpPr>
        <p:spPr/>
        <p:txBody>
          <a:bodyPr/>
          <a:lstStyle/>
          <a:p>
            <a:fld id="{E0E2B397-67A0-487E-919A-DFB9D4B08882}" type="slidenum">
              <a:rPr lang="en-US" smtClean="0"/>
              <a:t>17</a:t>
            </a:fld>
            <a:endParaRPr lang="en-US" dirty="0"/>
          </a:p>
        </p:txBody>
      </p:sp>
      <p:pic>
        <p:nvPicPr>
          <p:cNvPr id="6" name="Picture 5">
            <a:extLst>
              <a:ext uri="{FF2B5EF4-FFF2-40B4-BE49-F238E27FC236}">
                <a16:creationId xmlns:a16="http://schemas.microsoft.com/office/drawing/2014/main" id="{A6D2C22A-2FFF-4824-9A48-685C723299F1}"/>
              </a:ext>
            </a:extLst>
          </p:cNvPr>
          <p:cNvPicPr>
            <a:picLocks noChangeAspect="1"/>
          </p:cNvPicPr>
          <p:nvPr/>
        </p:nvPicPr>
        <p:blipFill rotWithShape="1">
          <a:blip r:embed="rId2"/>
          <a:srcRect l="4890" t="29620" r="4890" b="41491"/>
          <a:stretch/>
        </p:blipFill>
        <p:spPr>
          <a:xfrm>
            <a:off x="101088" y="2599154"/>
            <a:ext cx="10011913" cy="2124806"/>
          </a:xfrm>
          <a:prstGeom prst="rect">
            <a:avLst/>
          </a:prstGeom>
        </p:spPr>
      </p:pic>
    </p:spTree>
    <p:extLst>
      <p:ext uri="{BB962C8B-B14F-4D97-AF65-F5344CB8AC3E}">
        <p14:creationId xmlns:p14="http://schemas.microsoft.com/office/powerpoint/2010/main" val="3303907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a:xfrm>
            <a:off x="335664" y="394077"/>
            <a:ext cx="8596668" cy="1320800"/>
          </a:xfrm>
        </p:spPr>
        <p:txBody>
          <a:bodyPr anchor="t">
            <a:normAutofit/>
          </a:bodyPr>
          <a:lstStyle/>
          <a:p>
            <a:r>
              <a:rPr lang="en-US" dirty="0">
                <a:solidFill>
                  <a:schemeClr val="tx1"/>
                </a:solidFill>
              </a:rPr>
              <a:t>In House Leverage</a:t>
            </a:r>
          </a:p>
        </p:txBody>
      </p:sp>
      <p:pic>
        <p:nvPicPr>
          <p:cNvPr id="6" name="Picture 6" descr="http://www.sistersempowerment.org/prizes.gif">
            <a:extLst>
              <a:ext uri="{FF2B5EF4-FFF2-40B4-BE49-F238E27FC236}">
                <a16:creationId xmlns:a16="http://schemas.microsoft.com/office/drawing/2014/main" id="{9CAD1A4A-45B2-4B49-9866-79A30EC83B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434250" y="2159331"/>
            <a:ext cx="3299197" cy="22196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3971260" y="1355519"/>
            <a:ext cx="5967671" cy="4240132"/>
          </a:xfrm>
        </p:spPr>
        <p:txBody>
          <a:bodyPr>
            <a:normAutofit/>
          </a:bodyPr>
          <a:lstStyle/>
          <a:p>
            <a:r>
              <a:rPr lang="en-US" sz="2000" dirty="0"/>
              <a:t>Employee Management</a:t>
            </a:r>
          </a:p>
          <a:p>
            <a:pPr lvl="1"/>
            <a:r>
              <a:rPr lang="en-US" altLang="en-US" sz="1800" dirty="0"/>
              <a:t>Unable to Locate equipment – reduce nonproductive time and partner with end users     </a:t>
            </a:r>
          </a:p>
          <a:p>
            <a:pPr lvl="2"/>
            <a:r>
              <a:rPr lang="en-US" altLang="en-US" sz="1600" dirty="0"/>
              <a:t>Gift cards</a:t>
            </a:r>
          </a:p>
          <a:p>
            <a:pPr lvl="2"/>
            <a:r>
              <a:rPr lang="en-US" altLang="en-US" sz="1600" dirty="0"/>
              <a:t>Lunch</a:t>
            </a:r>
          </a:p>
          <a:p>
            <a:pPr lvl="2"/>
            <a:r>
              <a:rPr lang="en-US" altLang="en-US" sz="1600" dirty="0"/>
              <a:t>Competition between teams/staff</a:t>
            </a:r>
          </a:p>
          <a:p>
            <a:pPr lvl="1"/>
            <a:r>
              <a:rPr lang="en-US" altLang="en-US" sz="1800" dirty="0"/>
              <a:t>Work allocations</a:t>
            </a:r>
          </a:p>
          <a:p>
            <a:pPr lvl="2"/>
            <a:r>
              <a:rPr lang="en-US" altLang="en-US" sz="1600" dirty="0"/>
              <a:t>Tech I vs Senior Tech work balance</a:t>
            </a:r>
          </a:p>
          <a:p>
            <a:pPr lvl="1"/>
            <a:r>
              <a:rPr lang="en-US" altLang="en-US" sz="1800" dirty="0"/>
              <a:t>Shift adjustments</a:t>
            </a:r>
          </a:p>
          <a:p>
            <a:pPr>
              <a:lnSpc>
                <a:spcPct val="90000"/>
              </a:lnSpc>
            </a:pPr>
            <a:endParaRPr lang="en-US" sz="1700"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smtClean="0"/>
              <a:pPr>
                <a:spcAft>
                  <a:spcPts val="600"/>
                </a:spcAft>
              </a:pPr>
              <a:t>18</a:t>
            </a:fld>
            <a:endParaRPr lang="en-US"/>
          </a:p>
        </p:txBody>
      </p:sp>
    </p:spTree>
    <p:extLst>
      <p:ext uri="{BB962C8B-B14F-4D97-AF65-F5344CB8AC3E}">
        <p14:creationId xmlns:p14="http://schemas.microsoft.com/office/powerpoint/2010/main" val="10783281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8566-E94E-4FED-A361-D458C761091D}"/>
              </a:ext>
            </a:extLst>
          </p:cNvPr>
          <p:cNvSpPr>
            <a:spLocks noGrp="1"/>
          </p:cNvSpPr>
          <p:nvPr>
            <p:ph type="title"/>
          </p:nvPr>
        </p:nvSpPr>
        <p:spPr>
          <a:xfrm>
            <a:off x="1490646" y="2062166"/>
            <a:ext cx="8596668" cy="1826581"/>
          </a:xfrm>
        </p:spPr>
        <p:txBody>
          <a:bodyPr/>
          <a:lstStyle/>
          <a:p>
            <a:r>
              <a:rPr lang="en-US" dirty="0">
                <a:solidFill>
                  <a:schemeClr val="tx1"/>
                </a:solidFill>
              </a:rPr>
              <a:t>Cedars-Sinai Medical Center Perspectives</a:t>
            </a:r>
          </a:p>
        </p:txBody>
      </p:sp>
      <p:sp>
        <p:nvSpPr>
          <p:cNvPr id="5" name="Slide Number Placeholder 4">
            <a:extLst>
              <a:ext uri="{FF2B5EF4-FFF2-40B4-BE49-F238E27FC236}">
                <a16:creationId xmlns:a16="http://schemas.microsoft.com/office/drawing/2014/main" id="{1FB752DD-1BA4-41AE-BCE4-8533340ECB7A}"/>
              </a:ext>
            </a:extLst>
          </p:cNvPr>
          <p:cNvSpPr>
            <a:spLocks noGrp="1"/>
          </p:cNvSpPr>
          <p:nvPr>
            <p:ph type="sldNum" sz="quarter" idx="12"/>
          </p:nvPr>
        </p:nvSpPr>
        <p:spPr/>
        <p:txBody>
          <a:bodyPr/>
          <a:lstStyle/>
          <a:p>
            <a:fld id="{E0E2B397-67A0-487E-919A-DFB9D4B08882}" type="slidenum">
              <a:rPr lang="en-US" smtClean="0"/>
              <a:t>19</a:t>
            </a:fld>
            <a:endParaRPr lang="en-US" dirty="0"/>
          </a:p>
        </p:txBody>
      </p:sp>
    </p:spTree>
    <p:extLst>
      <p:ext uri="{BB962C8B-B14F-4D97-AF65-F5344CB8AC3E}">
        <p14:creationId xmlns:p14="http://schemas.microsoft.com/office/powerpoint/2010/main" val="3191223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p:txBody>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218687" y="1443773"/>
            <a:ext cx="9064013" cy="3880773"/>
          </a:xfrm>
        </p:spPr>
        <p:txBody>
          <a:bodyPr/>
          <a:lstStyle/>
          <a:p>
            <a:pPr lvl="2">
              <a:lnSpc>
                <a:spcPct val="90000"/>
              </a:lnSpc>
            </a:pPr>
            <a:r>
              <a:rPr lang="en-US" sz="1800" dirty="0"/>
              <a:t>Always consider Total Cost of Ownership which includes costs beyond the initial acquisition costs (consumables, maintenance/support, S/W upgrades, fork-lift upgrades, etc.).  We use a 10-year model to estimate costs.</a:t>
            </a:r>
          </a:p>
          <a:p>
            <a:pPr lvl="2">
              <a:lnSpc>
                <a:spcPct val="90000"/>
              </a:lnSpc>
            </a:pPr>
            <a:r>
              <a:rPr lang="en-US" sz="1800" dirty="0"/>
              <a:t>Consider existing hospital technology to promote standardization.</a:t>
            </a:r>
          </a:p>
          <a:p>
            <a:pPr lvl="2">
              <a:lnSpc>
                <a:spcPct val="90000"/>
              </a:lnSpc>
            </a:pPr>
            <a:r>
              <a:rPr lang="en-US" sz="1800" dirty="0"/>
              <a:t>Be aware of your team’s service capabilities. You may be able to save training and integration costs for new technologies.</a:t>
            </a:r>
          </a:p>
          <a:p>
            <a:pPr lvl="2">
              <a:lnSpc>
                <a:spcPct val="90000"/>
              </a:lnSpc>
            </a:pPr>
            <a:r>
              <a:rPr lang="en-US" sz="1800" dirty="0"/>
              <a:t>Being part of a GPO (group purchasing organization) can offer substantial discounts.</a:t>
            </a:r>
          </a:p>
          <a:p>
            <a:endParaRPr lang="en-US"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20</a:t>
            </a:fld>
            <a:endParaRPr lang="en-US" dirty="0"/>
          </a:p>
        </p:txBody>
      </p:sp>
      <p:pic>
        <p:nvPicPr>
          <p:cNvPr id="6" name="Picture 5">
            <a:extLst>
              <a:ext uri="{FF2B5EF4-FFF2-40B4-BE49-F238E27FC236}">
                <a16:creationId xmlns:a16="http://schemas.microsoft.com/office/drawing/2014/main" id="{2E4816D0-ED5D-4176-A165-B358284CCCBC}"/>
              </a:ext>
            </a:extLst>
          </p:cNvPr>
          <p:cNvPicPr>
            <a:picLocks noChangeAspect="1"/>
          </p:cNvPicPr>
          <p:nvPr/>
        </p:nvPicPr>
        <p:blipFill>
          <a:blip r:embed="rId2"/>
          <a:stretch>
            <a:fillRect/>
          </a:stretch>
        </p:blipFill>
        <p:spPr>
          <a:xfrm>
            <a:off x="6520890" y="4309623"/>
            <a:ext cx="1857092" cy="1731739"/>
          </a:xfrm>
          <a:prstGeom prst="rect">
            <a:avLst/>
          </a:prstGeom>
          <a:noFill/>
        </p:spPr>
      </p:pic>
    </p:spTree>
    <p:extLst>
      <p:ext uri="{BB962C8B-B14F-4D97-AF65-F5344CB8AC3E}">
        <p14:creationId xmlns:p14="http://schemas.microsoft.com/office/powerpoint/2010/main" val="2361288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p:txBody>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223281" y="1473671"/>
            <a:ext cx="9109962" cy="4750253"/>
          </a:xfrm>
        </p:spPr>
        <p:txBody>
          <a:bodyPr>
            <a:normAutofit/>
          </a:bodyPr>
          <a:lstStyle/>
          <a:p>
            <a:pPr lvl="2"/>
            <a:r>
              <a:rPr lang="en-US" sz="1900" dirty="0"/>
              <a:t>Service Management</a:t>
            </a:r>
          </a:p>
          <a:p>
            <a:pPr lvl="3"/>
            <a:r>
              <a:rPr lang="en-US" sz="1700" dirty="0"/>
              <a:t>Contracts</a:t>
            </a:r>
          </a:p>
          <a:p>
            <a:pPr lvl="4"/>
            <a:r>
              <a:rPr lang="en-US" sz="1700" dirty="0"/>
              <a:t>Consider POS service contracts if you already know this isn’t a technology you can or won’t support. </a:t>
            </a:r>
          </a:p>
          <a:p>
            <a:pPr lvl="4"/>
            <a:r>
              <a:rPr lang="en-US" sz="1700" dirty="0"/>
              <a:t>Ask if the new technology can be supported in-house.  Is there training for the in-house team and are parts available?</a:t>
            </a:r>
          </a:p>
          <a:p>
            <a:pPr lvl="4"/>
            <a:r>
              <a:rPr lang="en-US" sz="1700" dirty="0"/>
              <a:t>When renewing service agreements ask if there are multi-year discounts.  </a:t>
            </a:r>
          </a:p>
          <a:p>
            <a:pPr lvl="4"/>
            <a:r>
              <a:rPr lang="en-US" sz="1700" dirty="0"/>
              <a:t>Always read the small print.  (Service hours, after hours/OT rates, response times, etc.)</a:t>
            </a:r>
          </a:p>
          <a:p>
            <a:pPr lvl="4"/>
            <a:r>
              <a:rPr lang="en-US" sz="1700" dirty="0"/>
              <a:t>Always have QBR’s to track repair trends and opportunities.</a:t>
            </a:r>
          </a:p>
          <a:p>
            <a:endParaRPr lang="en-US"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21</a:t>
            </a:fld>
            <a:endParaRPr lang="en-US" dirty="0"/>
          </a:p>
        </p:txBody>
      </p:sp>
      <p:pic>
        <p:nvPicPr>
          <p:cNvPr id="6" name="Picture 5">
            <a:extLst>
              <a:ext uri="{FF2B5EF4-FFF2-40B4-BE49-F238E27FC236}">
                <a16:creationId xmlns:a16="http://schemas.microsoft.com/office/drawing/2014/main" id="{6ADF552A-F7D2-4F9E-9A71-FE4BF94CFF62}"/>
              </a:ext>
            </a:extLst>
          </p:cNvPr>
          <p:cNvPicPr>
            <a:picLocks noChangeAspect="1"/>
          </p:cNvPicPr>
          <p:nvPr/>
        </p:nvPicPr>
        <p:blipFill>
          <a:blip r:embed="rId2"/>
          <a:stretch>
            <a:fillRect/>
          </a:stretch>
        </p:blipFill>
        <p:spPr>
          <a:xfrm>
            <a:off x="9333734" y="854552"/>
            <a:ext cx="2263982" cy="2254093"/>
          </a:xfrm>
          <a:prstGeom prst="rect">
            <a:avLst/>
          </a:prstGeom>
        </p:spPr>
      </p:pic>
    </p:spTree>
    <p:extLst>
      <p:ext uri="{BB962C8B-B14F-4D97-AF65-F5344CB8AC3E}">
        <p14:creationId xmlns:p14="http://schemas.microsoft.com/office/powerpoint/2010/main" val="1322677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A2D400-2593-48FE-B5F2-4A882BDB10E8}"/>
              </a:ext>
            </a:extLst>
          </p:cNvPr>
          <p:cNvPicPr>
            <a:picLocks noChangeAspect="1"/>
          </p:cNvPicPr>
          <p:nvPr/>
        </p:nvPicPr>
        <p:blipFill rotWithShape="1">
          <a:blip r:embed="rId2"/>
          <a:srcRect t="3143" r="-2" b="935"/>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a:xfrm>
            <a:off x="272976" y="835556"/>
            <a:ext cx="4588507" cy="1320800"/>
          </a:xfrm>
        </p:spPr>
        <p:txBody>
          <a:bodyPr>
            <a:normAutofit/>
          </a:bodyPr>
          <a:lstStyle/>
          <a:p>
            <a:r>
              <a:rPr lang="en-US" dirty="0">
                <a:solidFill>
                  <a:schemeClr val="tx1"/>
                </a:solidFill>
              </a:rPr>
              <a:t>Purchasing Decisions</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572032" y="1949220"/>
            <a:ext cx="5791923" cy="3880773"/>
          </a:xfrm>
        </p:spPr>
        <p:txBody>
          <a:bodyPr>
            <a:normAutofit/>
          </a:bodyPr>
          <a:lstStyle/>
          <a:p>
            <a:pPr lvl="2"/>
            <a:r>
              <a:rPr lang="en-US" sz="2000" dirty="0"/>
              <a:t>Parts</a:t>
            </a:r>
          </a:p>
          <a:p>
            <a:pPr lvl="3"/>
            <a:r>
              <a:rPr lang="en-US" sz="1800" dirty="0"/>
              <a:t>Negotiate ‘preferred vendor’ pricing.  </a:t>
            </a:r>
          </a:p>
          <a:p>
            <a:pPr lvl="3"/>
            <a:r>
              <a:rPr lang="en-US" sz="1800" dirty="0"/>
              <a:t>Stay current on industry pricing for services.</a:t>
            </a:r>
          </a:p>
          <a:p>
            <a:pPr lvl="3"/>
            <a:r>
              <a:rPr lang="en-US" sz="1800" dirty="0"/>
              <a:t>Always have QBR’s to track spending trends with parts suppliers.</a:t>
            </a:r>
          </a:p>
          <a:p>
            <a:endParaRPr lang="en-US" dirty="0"/>
          </a:p>
        </p:txBody>
      </p:sp>
      <p:cxnSp>
        <p:nvCxnSpPr>
          <p:cNvPr id="14"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a:xfrm>
            <a:off x="8590663" y="6041362"/>
            <a:ext cx="683339" cy="365125"/>
          </a:xfrm>
        </p:spPr>
        <p:txBody>
          <a:bodyPr>
            <a:normAutofit/>
          </a:bodyPr>
          <a:lstStyle/>
          <a:p>
            <a:pPr>
              <a:spcAft>
                <a:spcPts val="600"/>
              </a:spcAft>
            </a:pPr>
            <a:fld id="{E0E2B397-67A0-487E-919A-DFB9D4B08882}" type="slidenum">
              <a:rPr lang="en-US">
                <a:solidFill>
                  <a:srgbClr val="FFFFFF"/>
                </a:solidFill>
              </a:rPr>
              <a:pPr>
                <a:spcAft>
                  <a:spcPts val="600"/>
                </a:spcAft>
              </a:pPr>
              <a:t>22</a:t>
            </a:fld>
            <a:endParaRPr lang="en-US">
              <a:solidFill>
                <a:srgbClr val="FFFFFF"/>
              </a:solidFill>
            </a:endParaRPr>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45555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p:txBody>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714094" y="1379444"/>
            <a:ext cx="8596668" cy="3880773"/>
          </a:xfrm>
        </p:spPr>
        <p:txBody>
          <a:bodyPr/>
          <a:lstStyle/>
          <a:p>
            <a:r>
              <a:rPr lang="en-US" dirty="0"/>
              <a:t>Training and Cross Training</a:t>
            </a:r>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23</a:t>
            </a:fld>
            <a:endParaRPr lang="en-US" dirty="0"/>
          </a:p>
        </p:txBody>
      </p:sp>
      <p:graphicFrame>
        <p:nvGraphicFramePr>
          <p:cNvPr id="6" name="Table 5">
            <a:extLst>
              <a:ext uri="{FF2B5EF4-FFF2-40B4-BE49-F238E27FC236}">
                <a16:creationId xmlns:a16="http://schemas.microsoft.com/office/drawing/2014/main" id="{D6336477-6A25-4E7C-B7FB-BE1579D1C087}"/>
              </a:ext>
            </a:extLst>
          </p:cNvPr>
          <p:cNvGraphicFramePr>
            <a:graphicFrameLocks noGrp="1"/>
          </p:cNvGraphicFramePr>
          <p:nvPr>
            <p:extLst>
              <p:ext uri="{D42A27DB-BD31-4B8C-83A1-F6EECF244321}">
                <p14:modId xmlns:p14="http://schemas.microsoft.com/office/powerpoint/2010/main" val="1951117917"/>
              </p:ext>
            </p:extLst>
          </p:nvPr>
        </p:nvGraphicFramePr>
        <p:xfrm>
          <a:off x="284888" y="2118284"/>
          <a:ext cx="9925952" cy="3569301"/>
        </p:xfrm>
        <a:graphic>
          <a:graphicData uri="http://schemas.openxmlformats.org/drawingml/2006/table">
            <a:tbl>
              <a:tblPr/>
              <a:tblGrid>
                <a:gridCol w="986811">
                  <a:extLst>
                    <a:ext uri="{9D8B030D-6E8A-4147-A177-3AD203B41FA5}">
                      <a16:colId xmlns:a16="http://schemas.microsoft.com/office/drawing/2014/main" val="973689786"/>
                    </a:ext>
                  </a:extLst>
                </a:gridCol>
                <a:gridCol w="144513">
                  <a:extLst>
                    <a:ext uri="{9D8B030D-6E8A-4147-A177-3AD203B41FA5}">
                      <a16:colId xmlns:a16="http://schemas.microsoft.com/office/drawing/2014/main" val="1809604147"/>
                    </a:ext>
                  </a:extLst>
                </a:gridCol>
                <a:gridCol w="144513">
                  <a:extLst>
                    <a:ext uri="{9D8B030D-6E8A-4147-A177-3AD203B41FA5}">
                      <a16:colId xmlns:a16="http://schemas.microsoft.com/office/drawing/2014/main" val="208139918"/>
                    </a:ext>
                  </a:extLst>
                </a:gridCol>
                <a:gridCol w="144513">
                  <a:extLst>
                    <a:ext uri="{9D8B030D-6E8A-4147-A177-3AD203B41FA5}">
                      <a16:colId xmlns:a16="http://schemas.microsoft.com/office/drawing/2014/main" val="3324623655"/>
                    </a:ext>
                  </a:extLst>
                </a:gridCol>
                <a:gridCol w="144513">
                  <a:extLst>
                    <a:ext uri="{9D8B030D-6E8A-4147-A177-3AD203B41FA5}">
                      <a16:colId xmlns:a16="http://schemas.microsoft.com/office/drawing/2014/main" val="46393488"/>
                    </a:ext>
                  </a:extLst>
                </a:gridCol>
                <a:gridCol w="144513">
                  <a:extLst>
                    <a:ext uri="{9D8B030D-6E8A-4147-A177-3AD203B41FA5}">
                      <a16:colId xmlns:a16="http://schemas.microsoft.com/office/drawing/2014/main" val="3184832786"/>
                    </a:ext>
                  </a:extLst>
                </a:gridCol>
                <a:gridCol w="144513">
                  <a:extLst>
                    <a:ext uri="{9D8B030D-6E8A-4147-A177-3AD203B41FA5}">
                      <a16:colId xmlns:a16="http://schemas.microsoft.com/office/drawing/2014/main" val="600681856"/>
                    </a:ext>
                  </a:extLst>
                </a:gridCol>
                <a:gridCol w="144513">
                  <a:extLst>
                    <a:ext uri="{9D8B030D-6E8A-4147-A177-3AD203B41FA5}">
                      <a16:colId xmlns:a16="http://schemas.microsoft.com/office/drawing/2014/main" val="2273480835"/>
                    </a:ext>
                  </a:extLst>
                </a:gridCol>
                <a:gridCol w="144513">
                  <a:extLst>
                    <a:ext uri="{9D8B030D-6E8A-4147-A177-3AD203B41FA5}">
                      <a16:colId xmlns:a16="http://schemas.microsoft.com/office/drawing/2014/main" val="1870510826"/>
                    </a:ext>
                  </a:extLst>
                </a:gridCol>
                <a:gridCol w="144513">
                  <a:extLst>
                    <a:ext uri="{9D8B030D-6E8A-4147-A177-3AD203B41FA5}">
                      <a16:colId xmlns:a16="http://schemas.microsoft.com/office/drawing/2014/main" val="765081456"/>
                    </a:ext>
                  </a:extLst>
                </a:gridCol>
                <a:gridCol w="144513">
                  <a:extLst>
                    <a:ext uri="{9D8B030D-6E8A-4147-A177-3AD203B41FA5}">
                      <a16:colId xmlns:a16="http://schemas.microsoft.com/office/drawing/2014/main" val="3542607618"/>
                    </a:ext>
                  </a:extLst>
                </a:gridCol>
                <a:gridCol w="144513">
                  <a:extLst>
                    <a:ext uri="{9D8B030D-6E8A-4147-A177-3AD203B41FA5}">
                      <a16:colId xmlns:a16="http://schemas.microsoft.com/office/drawing/2014/main" val="629989456"/>
                    </a:ext>
                  </a:extLst>
                </a:gridCol>
                <a:gridCol w="144513">
                  <a:extLst>
                    <a:ext uri="{9D8B030D-6E8A-4147-A177-3AD203B41FA5}">
                      <a16:colId xmlns:a16="http://schemas.microsoft.com/office/drawing/2014/main" val="1240983372"/>
                    </a:ext>
                  </a:extLst>
                </a:gridCol>
                <a:gridCol w="144513">
                  <a:extLst>
                    <a:ext uri="{9D8B030D-6E8A-4147-A177-3AD203B41FA5}">
                      <a16:colId xmlns:a16="http://schemas.microsoft.com/office/drawing/2014/main" val="2976734383"/>
                    </a:ext>
                  </a:extLst>
                </a:gridCol>
                <a:gridCol w="144513">
                  <a:extLst>
                    <a:ext uri="{9D8B030D-6E8A-4147-A177-3AD203B41FA5}">
                      <a16:colId xmlns:a16="http://schemas.microsoft.com/office/drawing/2014/main" val="3827217065"/>
                    </a:ext>
                  </a:extLst>
                </a:gridCol>
                <a:gridCol w="114833">
                  <a:extLst>
                    <a:ext uri="{9D8B030D-6E8A-4147-A177-3AD203B41FA5}">
                      <a16:colId xmlns:a16="http://schemas.microsoft.com/office/drawing/2014/main" val="2829468406"/>
                    </a:ext>
                  </a:extLst>
                </a:gridCol>
                <a:gridCol w="174193">
                  <a:extLst>
                    <a:ext uri="{9D8B030D-6E8A-4147-A177-3AD203B41FA5}">
                      <a16:colId xmlns:a16="http://schemas.microsoft.com/office/drawing/2014/main" val="839303938"/>
                    </a:ext>
                  </a:extLst>
                </a:gridCol>
                <a:gridCol w="144513">
                  <a:extLst>
                    <a:ext uri="{9D8B030D-6E8A-4147-A177-3AD203B41FA5}">
                      <a16:colId xmlns:a16="http://schemas.microsoft.com/office/drawing/2014/main" val="1594034756"/>
                    </a:ext>
                  </a:extLst>
                </a:gridCol>
                <a:gridCol w="144513">
                  <a:extLst>
                    <a:ext uri="{9D8B030D-6E8A-4147-A177-3AD203B41FA5}">
                      <a16:colId xmlns:a16="http://schemas.microsoft.com/office/drawing/2014/main" val="3669654222"/>
                    </a:ext>
                  </a:extLst>
                </a:gridCol>
                <a:gridCol w="144513">
                  <a:extLst>
                    <a:ext uri="{9D8B030D-6E8A-4147-A177-3AD203B41FA5}">
                      <a16:colId xmlns:a16="http://schemas.microsoft.com/office/drawing/2014/main" val="3904427378"/>
                    </a:ext>
                  </a:extLst>
                </a:gridCol>
                <a:gridCol w="144513">
                  <a:extLst>
                    <a:ext uri="{9D8B030D-6E8A-4147-A177-3AD203B41FA5}">
                      <a16:colId xmlns:a16="http://schemas.microsoft.com/office/drawing/2014/main" val="1754709801"/>
                    </a:ext>
                  </a:extLst>
                </a:gridCol>
                <a:gridCol w="144513">
                  <a:extLst>
                    <a:ext uri="{9D8B030D-6E8A-4147-A177-3AD203B41FA5}">
                      <a16:colId xmlns:a16="http://schemas.microsoft.com/office/drawing/2014/main" val="783564924"/>
                    </a:ext>
                  </a:extLst>
                </a:gridCol>
                <a:gridCol w="144513">
                  <a:extLst>
                    <a:ext uri="{9D8B030D-6E8A-4147-A177-3AD203B41FA5}">
                      <a16:colId xmlns:a16="http://schemas.microsoft.com/office/drawing/2014/main" val="1793329278"/>
                    </a:ext>
                  </a:extLst>
                </a:gridCol>
                <a:gridCol w="144513">
                  <a:extLst>
                    <a:ext uri="{9D8B030D-6E8A-4147-A177-3AD203B41FA5}">
                      <a16:colId xmlns:a16="http://schemas.microsoft.com/office/drawing/2014/main" val="2364669547"/>
                    </a:ext>
                  </a:extLst>
                </a:gridCol>
                <a:gridCol w="144513">
                  <a:extLst>
                    <a:ext uri="{9D8B030D-6E8A-4147-A177-3AD203B41FA5}">
                      <a16:colId xmlns:a16="http://schemas.microsoft.com/office/drawing/2014/main" val="3512097299"/>
                    </a:ext>
                  </a:extLst>
                </a:gridCol>
                <a:gridCol w="144513">
                  <a:extLst>
                    <a:ext uri="{9D8B030D-6E8A-4147-A177-3AD203B41FA5}">
                      <a16:colId xmlns:a16="http://schemas.microsoft.com/office/drawing/2014/main" val="22522373"/>
                    </a:ext>
                  </a:extLst>
                </a:gridCol>
                <a:gridCol w="144513">
                  <a:extLst>
                    <a:ext uri="{9D8B030D-6E8A-4147-A177-3AD203B41FA5}">
                      <a16:colId xmlns:a16="http://schemas.microsoft.com/office/drawing/2014/main" val="1480942409"/>
                    </a:ext>
                  </a:extLst>
                </a:gridCol>
                <a:gridCol w="144513">
                  <a:extLst>
                    <a:ext uri="{9D8B030D-6E8A-4147-A177-3AD203B41FA5}">
                      <a16:colId xmlns:a16="http://schemas.microsoft.com/office/drawing/2014/main" val="2950302187"/>
                    </a:ext>
                  </a:extLst>
                </a:gridCol>
                <a:gridCol w="144513">
                  <a:extLst>
                    <a:ext uri="{9D8B030D-6E8A-4147-A177-3AD203B41FA5}">
                      <a16:colId xmlns:a16="http://schemas.microsoft.com/office/drawing/2014/main" val="498696017"/>
                    </a:ext>
                  </a:extLst>
                </a:gridCol>
                <a:gridCol w="144513">
                  <a:extLst>
                    <a:ext uri="{9D8B030D-6E8A-4147-A177-3AD203B41FA5}">
                      <a16:colId xmlns:a16="http://schemas.microsoft.com/office/drawing/2014/main" val="2854949994"/>
                    </a:ext>
                  </a:extLst>
                </a:gridCol>
                <a:gridCol w="144513">
                  <a:extLst>
                    <a:ext uri="{9D8B030D-6E8A-4147-A177-3AD203B41FA5}">
                      <a16:colId xmlns:a16="http://schemas.microsoft.com/office/drawing/2014/main" val="1783485314"/>
                    </a:ext>
                  </a:extLst>
                </a:gridCol>
                <a:gridCol w="144513">
                  <a:extLst>
                    <a:ext uri="{9D8B030D-6E8A-4147-A177-3AD203B41FA5}">
                      <a16:colId xmlns:a16="http://schemas.microsoft.com/office/drawing/2014/main" val="2574491945"/>
                    </a:ext>
                  </a:extLst>
                </a:gridCol>
                <a:gridCol w="144513">
                  <a:extLst>
                    <a:ext uri="{9D8B030D-6E8A-4147-A177-3AD203B41FA5}">
                      <a16:colId xmlns:a16="http://schemas.microsoft.com/office/drawing/2014/main" val="4103575166"/>
                    </a:ext>
                  </a:extLst>
                </a:gridCol>
                <a:gridCol w="144513">
                  <a:extLst>
                    <a:ext uri="{9D8B030D-6E8A-4147-A177-3AD203B41FA5}">
                      <a16:colId xmlns:a16="http://schemas.microsoft.com/office/drawing/2014/main" val="1666595912"/>
                    </a:ext>
                  </a:extLst>
                </a:gridCol>
                <a:gridCol w="144513">
                  <a:extLst>
                    <a:ext uri="{9D8B030D-6E8A-4147-A177-3AD203B41FA5}">
                      <a16:colId xmlns:a16="http://schemas.microsoft.com/office/drawing/2014/main" val="2642473770"/>
                    </a:ext>
                  </a:extLst>
                </a:gridCol>
                <a:gridCol w="144513">
                  <a:extLst>
                    <a:ext uri="{9D8B030D-6E8A-4147-A177-3AD203B41FA5}">
                      <a16:colId xmlns:a16="http://schemas.microsoft.com/office/drawing/2014/main" val="4262143484"/>
                    </a:ext>
                  </a:extLst>
                </a:gridCol>
                <a:gridCol w="144513">
                  <a:extLst>
                    <a:ext uri="{9D8B030D-6E8A-4147-A177-3AD203B41FA5}">
                      <a16:colId xmlns:a16="http://schemas.microsoft.com/office/drawing/2014/main" val="1654037228"/>
                    </a:ext>
                  </a:extLst>
                </a:gridCol>
                <a:gridCol w="144513">
                  <a:extLst>
                    <a:ext uri="{9D8B030D-6E8A-4147-A177-3AD203B41FA5}">
                      <a16:colId xmlns:a16="http://schemas.microsoft.com/office/drawing/2014/main" val="3796570953"/>
                    </a:ext>
                  </a:extLst>
                </a:gridCol>
                <a:gridCol w="144513">
                  <a:extLst>
                    <a:ext uri="{9D8B030D-6E8A-4147-A177-3AD203B41FA5}">
                      <a16:colId xmlns:a16="http://schemas.microsoft.com/office/drawing/2014/main" val="3457122963"/>
                    </a:ext>
                  </a:extLst>
                </a:gridCol>
                <a:gridCol w="144513">
                  <a:extLst>
                    <a:ext uri="{9D8B030D-6E8A-4147-A177-3AD203B41FA5}">
                      <a16:colId xmlns:a16="http://schemas.microsoft.com/office/drawing/2014/main" val="648968723"/>
                    </a:ext>
                  </a:extLst>
                </a:gridCol>
                <a:gridCol w="144513">
                  <a:extLst>
                    <a:ext uri="{9D8B030D-6E8A-4147-A177-3AD203B41FA5}">
                      <a16:colId xmlns:a16="http://schemas.microsoft.com/office/drawing/2014/main" val="3995348427"/>
                    </a:ext>
                  </a:extLst>
                </a:gridCol>
                <a:gridCol w="144513">
                  <a:extLst>
                    <a:ext uri="{9D8B030D-6E8A-4147-A177-3AD203B41FA5}">
                      <a16:colId xmlns:a16="http://schemas.microsoft.com/office/drawing/2014/main" val="2527590146"/>
                    </a:ext>
                  </a:extLst>
                </a:gridCol>
                <a:gridCol w="144513">
                  <a:extLst>
                    <a:ext uri="{9D8B030D-6E8A-4147-A177-3AD203B41FA5}">
                      <a16:colId xmlns:a16="http://schemas.microsoft.com/office/drawing/2014/main" val="1531460034"/>
                    </a:ext>
                  </a:extLst>
                </a:gridCol>
                <a:gridCol w="144513">
                  <a:extLst>
                    <a:ext uri="{9D8B030D-6E8A-4147-A177-3AD203B41FA5}">
                      <a16:colId xmlns:a16="http://schemas.microsoft.com/office/drawing/2014/main" val="4104094295"/>
                    </a:ext>
                  </a:extLst>
                </a:gridCol>
                <a:gridCol w="144513">
                  <a:extLst>
                    <a:ext uri="{9D8B030D-6E8A-4147-A177-3AD203B41FA5}">
                      <a16:colId xmlns:a16="http://schemas.microsoft.com/office/drawing/2014/main" val="3995212982"/>
                    </a:ext>
                  </a:extLst>
                </a:gridCol>
                <a:gridCol w="144513">
                  <a:extLst>
                    <a:ext uri="{9D8B030D-6E8A-4147-A177-3AD203B41FA5}">
                      <a16:colId xmlns:a16="http://schemas.microsoft.com/office/drawing/2014/main" val="2709783608"/>
                    </a:ext>
                  </a:extLst>
                </a:gridCol>
                <a:gridCol w="144513">
                  <a:extLst>
                    <a:ext uri="{9D8B030D-6E8A-4147-A177-3AD203B41FA5}">
                      <a16:colId xmlns:a16="http://schemas.microsoft.com/office/drawing/2014/main" val="3613428061"/>
                    </a:ext>
                  </a:extLst>
                </a:gridCol>
                <a:gridCol w="144513">
                  <a:extLst>
                    <a:ext uri="{9D8B030D-6E8A-4147-A177-3AD203B41FA5}">
                      <a16:colId xmlns:a16="http://schemas.microsoft.com/office/drawing/2014/main" val="1636800570"/>
                    </a:ext>
                  </a:extLst>
                </a:gridCol>
                <a:gridCol w="214703">
                  <a:extLst>
                    <a:ext uri="{9D8B030D-6E8A-4147-A177-3AD203B41FA5}">
                      <a16:colId xmlns:a16="http://schemas.microsoft.com/office/drawing/2014/main" val="1546600275"/>
                    </a:ext>
                  </a:extLst>
                </a:gridCol>
                <a:gridCol w="214703">
                  <a:extLst>
                    <a:ext uri="{9D8B030D-6E8A-4147-A177-3AD203B41FA5}">
                      <a16:colId xmlns:a16="http://schemas.microsoft.com/office/drawing/2014/main" val="3762456652"/>
                    </a:ext>
                  </a:extLst>
                </a:gridCol>
                <a:gridCol w="214703">
                  <a:extLst>
                    <a:ext uri="{9D8B030D-6E8A-4147-A177-3AD203B41FA5}">
                      <a16:colId xmlns:a16="http://schemas.microsoft.com/office/drawing/2014/main" val="155203674"/>
                    </a:ext>
                  </a:extLst>
                </a:gridCol>
                <a:gridCol w="214703">
                  <a:extLst>
                    <a:ext uri="{9D8B030D-6E8A-4147-A177-3AD203B41FA5}">
                      <a16:colId xmlns:a16="http://schemas.microsoft.com/office/drawing/2014/main" val="3860044921"/>
                    </a:ext>
                  </a:extLst>
                </a:gridCol>
                <a:gridCol w="214703">
                  <a:extLst>
                    <a:ext uri="{9D8B030D-6E8A-4147-A177-3AD203B41FA5}">
                      <a16:colId xmlns:a16="http://schemas.microsoft.com/office/drawing/2014/main" val="1718195363"/>
                    </a:ext>
                  </a:extLst>
                </a:gridCol>
                <a:gridCol w="214703">
                  <a:extLst>
                    <a:ext uri="{9D8B030D-6E8A-4147-A177-3AD203B41FA5}">
                      <a16:colId xmlns:a16="http://schemas.microsoft.com/office/drawing/2014/main" val="2357817098"/>
                    </a:ext>
                  </a:extLst>
                </a:gridCol>
                <a:gridCol w="214703">
                  <a:extLst>
                    <a:ext uri="{9D8B030D-6E8A-4147-A177-3AD203B41FA5}">
                      <a16:colId xmlns:a16="http://schemas.microsoft.com/office/drawing/2014/main" val="1355899864"/>
                    </a:ext>
                  </a:extLst>
                </a:gridCol>
                <a:gridCol w="214703">
                  <a:extLst>
                    <a:ext uri="{9D8B030D-6E8A-4147-A177-3AD203B41FA5}">
                      <a16:colId xmlns:a16="http://schemas.microsoft.com/office/drawing/2014/main" val="331801647"/>
                    </a:ext>
                  </a:extLst>
                </a:gridCol>
                <a:gridCol w="214703">
                  <a:extLst>
                    <a:ext uri="{9D8B030D-6E8A-4147-A177-3AD203B41FA5}">
                      <a16:colId xmlns:a16="http://schemas.microsoft.com/office/drawing/2014/main" val="3873971719"/>
                    </a:ext>
                  </a:extLst>
                </a:gridCol>
                <a:gridCol w="214703">
                  <a:extLst>
                    <a:ext uri="{9D8B030D-6E8A-4147-A177-3AD203B41FA5}">
                      <a16:colId xmlns:a16="http://schemas.microsoft.com/office/drawing/2014/main" val="2770943746"/>
                    </a:ext>
                  </a:extLst>
                </a:gridCol>
              </a:tblGrid>
              <a:tr h="273494">
                <a:tc gridSpan="48">
                  <a:txBody>
                    <a:bodyPr/>
                    <a:lstStyle/>
                    <a:p>
                      <a:pPr algn="ctr" fontAlgn="ctr"/>
                      <a:r>
                        <a:rPr lang="en-US" sz="600" b="0" i="0" u="sng" strike="noStrike" dirty="0">
                          <a:solidFill>
                            <a:srgbClr val="000000"/>
                          </a:solidFill>
                          <a:effectLst/>
                          <a:latin typeface="Calibri" panose="020F0502020204030204" pitchFamily="34" charset="0"/>
                        </a:rPr>
                        <a:t>CLINICAL ENGINEERING TRAINING MATRIX</a:t>
                      </a:r>
                    </a:p>
                  </a:txBody>
                  <a:tcPr marL="2477" marR="2477" marT="247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effectLst/>
                        <a:latin typeface="Calibri" panose="020F0502020204030204" pitchFamily="34" charset="0"/>
                      </a:endParaRPr>
                    </a:p>
                  </a:txBody>
                  <a:tcPr marL="2477" marR="2477" marT="2477"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9570787"/>
                  </a:ext>
                </a:extLst>
              </a:tr>
              <a:tr h="103404">
                <a:tc>
                  <a:txBody>
                    <a:bodyPr/>
                    <a:lstStyle/>
                    <a:p>
                      <a:pPr algn="l" fontAlgn="ctr"/>
                      <a:r>
                        <a:rPr lang="en-US" sz="4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14">
                  <a:txBody>
                    <a:bodyPr/>
                    <a:lstStyle/>
                    <a:p>
                      <a:pPr algn="ctr" fontAlgn="ctr"/>
                      <a:r>
                        <a:rPr lang="en-US" sz="500" b="1" i="0" u="sng" strike="noStrike">
                          <a:solidFill>
                            <a:srgbClr val="000000"/>
                          </a:solidFill>
                          <a:effectLst/>
                          <a:latin typeface="Calibri" panose="020F0502020204030204" pitchFamily="34" charset="0"/>
                        </a:rPr>
                        <a:t>GENERAL BIOMED</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1">
                  <a:txBody>
                    <a:bodyPr/>
                    <a:lstStyle/>
                    <a:p>
                      <a:pPr algn="ctr" fontAlgn="ctr"/>
                      <a:r>
                        <a:rPr lang="en-US" sz="500" b="1" i="0" u="sng" strike="noStrike">
                          <a:solidFill>
                            <a:srgbClr val="000000"/>
                          </a:solidFill>
                          <a:effectLst/>
                          <a:latin typeface="Calibri" panose="020F0502020204030204" pitchFamily="34" charset="0"/>
                        </a:rPr>
                        <a:t>ADVANCED BIOMED</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ctr"/>
                      <a:r>
                        <a:rPr lang="en-US" sz="500" b="1" i="0" u="sng" strike="noStrike">
                          <a:solidFill>
                            <a:srgbClr val="000000"/>
                          </a:solidFill>
                          <a:effectLst/>
                          <a:latin typeface="Calibri" panose="020F0502020204030204" pitchFamily="34" charset="0"/>
                        </a:rPr>
                        <a:t>SPECIALTY</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CD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ctr"/>
                      <a:r>
                        <a:rPr lang="en-US" sz="500" b="1" i="0" u="none" strike="noStrike">
                          <a:solidFill>
                            <a:srgbClr val="000000"/>
                          </a:solidFill>
                          <a:effectLst/>
                          <a:latin typeface="Calibri" panose="020F0502020204030204" pitchFamily="34" charset="0"/>
                        </a:rPr>
                        <a:t>IMAGING</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D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ctr" fontAlgn="ctr"/>
                      <a:r>
                        <a:rPr lang="en-US" sz="500" b="1" i="0" u="sng" strike="noStrike">
                          <a:solidFill>
                            <a:srgbClr val="000000"/>
                          </a:solidFill>
                          <a:effectLst/>
                          <a:latin typeface="Calibri" panose="020F0502020204030204" pitchFamily="34" charset="0"/>
                        </a:rPr>
                        <a:t>LAB</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DFE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500" b="1" i="0" u="sng" strike="noStrike">
                          <a:solidFill>
                            <a:srgbClr val="000000"/>
                          </a:solidFill>
                          <a:effectLst/>
                          <a:latin typeface="Calibri" panose="020F0502020204030204" pitchFamily="34" charset="0"/>
                        </a:rPr>
                        <a:t>ADVANCED LAB</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DFE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500" b="1" i="0" u="sng" strike="noStrike">
                          <a:solidFill>
                            <a:srgbClr val="000000"/>
                          </a:solidFill>
                          <a:effectLst/>
                          <a:latin typeface="Calibri" panose="020F0502020204030204" pitchFamily="34" charset="0"/>
                        </a:rPr>
                        <a:t>LICENSES, CERTIFICATION</a:t>
                      </a:r>
                    </a:p>
                  </a:txBody>
                  <a:tcPr marL="2477" marR="2477" marT="2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6841724"/>
                  </a:ext>
                </a:extLst>
              </a:tr>
              <a:tr h="913273">
                <a:tc>
                  <a:txBody>
                    <a:bodyPr/>
                    <a:lstStyle/>
                    <a:p>
                      <a:pPr algn="ctr" fontAlgn="ctr"/>
                      <a:r>
                        <a:rPr lang="en-US" sz="500" b="0" i="0" u="sng" strike="noStrike">
                          <a:solidFill>
                            <a:srgbClr val="000000"/>
                          </a:solidFill>
                          <a:effectLst/>
                          <a:latin typeface="Calibri" panose="020F0502020204030204" pitchFamily="34" charset="0"/>
                        </a:rPr>
                        <a:t>TECHNICIAN</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300" b="1" i="0" u="none" strike="noStrike">
                          <a:solidFill>
                            <a:srgbClr val="000000"/>
                          </a:solidFill>
                          <a:effectLst/>
                          <a:latin typeface="Calibri" panose="020F0502020204030204" pitchFamily="34" charset="0"/>
                        </a:rPr>
                        <a:t>ALARIS PUMPS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DEFIBRILATORS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PHYSIOLOGICAL MONITORS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SCD</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FEEDING PUMP</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URIMETER</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THEMOMETERS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PATIENT WARMERS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SUCTION DEVICES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FLOW DOPPLER</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PACEMAKER</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BLADDER SCANNER</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PATIENT SCALES</a:t>
                      </a:r>
                    </a:p>
                  </a:txBody>
                  <a:tcPr marL="2477" marR="2477" marT="2477"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NIBP MONITORS</a:t>
                      </a:r>
                    </a:p>
                  </a:txBody>
                  <a:tcPr marL="2477" marR="2477" marT="2477"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300" b="1" i="0" u="none" strike="noStrike">
                          <a:solidFill>
                            <a:srgbClr val="000000"/>
                          </a:solidFill>
                          <a:effectLst/>
                          <a:latin typeface="Calibri" panose="020F0502020204030204" pitchFamily="34" charset="0"/>
                        </a:rPr>
                        <a:t>TELEMETRY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NURSE STATION</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NETWORKING</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NEURON</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MVP</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FETAL MONITORS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ESU</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EPIDURAL PUMP</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MATERNAL INFANT CARE DEVICES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SYRINGE PUMPS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GAS MONITORS (CO2)</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300" b="1" i="0" u="none" strike="noStrike">
                          <a:solidFill>
                            <a:srgbClr val="000000"/>
                          </a:solidFill>
                          <a:effectLst/>
                          <a:latin typeface="Calibri" panose="020F0502020204030204" pitchFamily="34" charset="0"/>
                        </a:rPr>
                        <a:t>VENTILATORS, BIPAPS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ANESTHESIA</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ADVANCED NETWORKING</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VIDEO SYSTEMS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DEVICE INTEGRATION, CS-LINK</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ADVANCED ESU</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VAD</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CATH LAB</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300" b="1" i="0" u="none" strike="noStrike">
                          <a:solidFill>
                            <a:srgbClr val="000000"/>
                          </a:solidFill>
                          <a:effectLst/>
                          <a:latin typeface="Calibri" panose="020F0502020204030204" pitchFamily="34" charset="0"/>
                        </a:rPr>
                        <a:t>CONTRAST INJECTOR</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ULTRASOUND</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X-RAY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CT</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CR/DR READERS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LINEAR ACCELERATORS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NUC MED</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MRI</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300" b="1" i="0" u="none" strike="noStrike">
                          <a:solidFill>
                            <a:srgbClr val="000000"/>
                          </a:solidFill>
                          <a:effectLst/>
                          <a:latin typeface="Calibri" panose="020F0502020204030204" pitchFamily="34" charset="0"/>
                        </a:rPr>
                        <a:t>CENTRIFUGES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INCUBATORS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HEATING BLOCKS, ROCKERS, SHAKERS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WATER BATHS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RESEARCH</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PATHOLGY/HISTOLOGY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CHEMISTRY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IMMUNOCHEMISTRY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HEMATOLOGY</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LABORATORY AUTOMATION</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RESEARCH ADVANCED</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300" b="1" i="0" u="none" strike="noStrike">
                          <a:solidFill>
                            <a:srgbClr val="000000"/>
                          </a:solidFill>
                          <a:effectLst/>
                          <a:latin typeface="Calibri" panose="020F0502020204030204" pitchFamily="34" charset="0"/>
                        </a:rPr>
                        <a:t>CCE</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300" b="1" i="0" u="none" strike="noStrike">
                          <a:solidFill>
                            <a:srgbClr val="000000"/>
                          </a:solidFill>
                          <a:effectLst/>
                          <a:latin typeface="Calibri" panose="020F0502020204030204" pitchFamily="34" charset="0"/>
                        </a:rPr>
                        <a:t>CBET</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300" b="1" i="0" u="none" strike="noStrike">
                          <a:solidFill>
                            <a:srgbClr val="000000"/>
                          </a:solidFill>
                          <a:effectLst/>
                          <a:latin typeface="Calibri" panose="020F0502020204030204" pitchFamily="34" charset="0"/>
                        </a:rPr>
                        <a:t>CRES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300" b="1" i="0" u="none" strike="noStrike">
                          <a:solidFill>
                            <a:srgbClr val="000000"/>
                          </a:solidFill>
                          <a:effectLst/>
                          <a:latin typeface="Calibri" panose="020F0502020204030204" pitchFamily="34" charset="0"/>
                        </a:rPr>
                        <a:t>CLES</a:t>
                      </a:r>
                    </a:p>
                  </a:txBody>
                  <a:tcPr marL="2477" marR="2477" marT="247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300" b="1" i="0" u="none" strike="noStrike">
                          <a:solidFill>
                            <a:srgbClr val="000000"/>
                          </a:solidFill>
                          <a:effectLst/>
                          <a:latin typeface="Calibri" panose="020F0502020204030204" pitchFamily="34" charset="0"/>
                        </a:rPr>
                        <a:t>OTHER</a:t>
                      </a:r>
                    </a:p>
                  </a:txBody>
                  <a:tcPr marL="2477" marR="2477" marT="2477"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738720763"/>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843886511"/>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512123599"/>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645432152"/>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038647440"/>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493181300"/>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92423102"/>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433730385"/>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484140984"/>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178475123"/>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519420620"/>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473866155"/>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710262164"/>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738721710"/>
                  </a:ext>
                </a:extLst>
              </a:tr>
              <a:tr h="162795">
                <a:tc>
                  <a:txBody>
                    <a:bodyPr/>
                    <a:lstStyle/>
                    <a:p>
                      <a:pPr algn="l"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X</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500" b="0" i="0" u="none" strike="noStrike" dirty="0">
                          <a:solidFill>
                            <a:srgbClr val="000000"/>
                          </a:solidFill>
                          <a:effectLst/>
                          <a:latin typeface="Calibri" panose="020F0502020204030204" pitchFamily="34" charset="0"/>
                        </a:rPr>
                        <a:t> </a:t>
                      </a:r>
                    </a:p>
                  </a:txBody>
                  <a:tcPr marL="2477" marR="2477" marT="2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355189258"/>
                  </a:ext>
                </a:extLst>
              </a:tr>
            </a:tbl>
          </a:graphicData>
        </a:graphic>
      </p:graphicFrame>
    </p:spTree>
    <p:extLst>
      <p:ext uri="{BB962C8B-B14F-4D97-AF65-F5344CB8AC3E}">
        <p14:creationId xmlns:p14="http://schemas.microsoft.com/office/powerpoint/2010/main" val="2895859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p:txBody>
          <a:bodyPr/>
          <a:lstStyle/>
          <a:p>
            <a:r>
              <a:rPr lang="en-US" dirty="0">
                <a:solidFill>
                  <a:schemeClr val="tx1"/>
                </a:solidFill>
              </a:rPr>
              <a:t>In House Leverage</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186522" y="1443773"/>
            <a:ext cx="9460523" cy="3880773"/>
          </a:xfrm>
        </p:spPr>
        <p:txBody>
          <a:bodyPr/>
          <a:lstStyle/>
          <a:p>
            <a:pPr lvl="2"/>
            <a:r>
              <a:rPr lang="en-US" sz="1800" dirty="0"/>
              <a:t>Have a career path to motivate your staff to grow.</a:t>
            </a:r>
          </a:p>
          <a:p>
            <a:pPr lvl="2"/>
            <a:r>
              <a:rPr lang="en-US" sz="1800" dirty="0"/>
              <a:t>Holding on to well trained staff is more cost effective than training new staff.</a:t>
            </a:r>
          </a:p>
          <a:p>
            <a:endParaRPr lang="en-US"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24</a:t>
            </a:fld>
            <a:endParaRPr lang="en-US" dirty="0"/>
          </a:p>
        </p:txBody>
      </p:sp>
      <p:graphicFrame>
        <p:nvGraphicFramePr>
          <p:cNvPr id="6" name="Table 5">
            <a:extLst>
              <a:ext uri="{FF2B5EF4-FFF2-40B4-BE49-F238E27FC236}">
                <a16:creationId xmlns:a16="http://schemas.microsoft.com/office/drawing/2014/main" id="{3667579C-9754-457D-9917-3B56662CBA78}"/>
              </a:ext>
            </a:extLst>
          </p:cNvPr>
          <p:cNvGraphicFramePr>
            <a:graphicFrameLocks noGrp="1"/>
          </p:cNvGraphicFramePr>
          <p:nvPr>
            <p:extLst>
              <p:ext uri="{D42A27DB-BD31-4B8C-83A1-F6EECF244321}">
                <p14:modId xmlns:p14="http://schemas.microsoft.com/office/powerpoint/2010/main" val="1645782092"/>
              </p:ext>
            </p:extLst>
          </p:nvPr>
        </p:nvGraphicFramePr>
        <p:xfrm>
          <a:off x="867109" y="2496597"/>
          <a:ext cx="8406892" cy="3863931"/>
        </p:xfrm>
        <a:graphic>
          <a:graphicData uri="http://schemas.openxmlformats.org/drawingml/2006/table">
            <a:tbl>
              <a:tblPr/>
              <a:tblGrid>
                <a:gridCol w="2484088">
                  <a:extLst>
                    <a:ext uri="{9D8B030D-6E8A-4147-A177-3AD203B41FA5}">
                      <a16:colId xmlns:a16="http://schemas.microsoft.com/office/drawing/2014/main" val="1656962731"/>
                    </a:ext>
                  </a:extLst>
                </a:gridCol>
                <a:gridCol w="805029">
                  <a:extLst>
                    <a:ext uri="{9D8B030D-6E8A-4147-A177-3AD203B41FA5}">
                      <a16:colId xmlns:a16="http://schemas.microsoft.com/office/drawing/2014/main" val="409067185"/>
                    </a:ext>
                  </a:extLst>
                </a:gridCol>
                <a:gridCol w="805029">
                  <a:extLst>
                    <a:ext uri="{9D8B030D-6E8A-4147-A177-3AD203B41FA5}">
                      <a16:colId xmlns:a16="http://schemas.microsoft.com/office/drawing/2014/main" val="428023053"/>
                    </a:ext>
                  </a:extLst>
                </a:gridCol>
                <a:gridCol w="805029">
                  <a:extLst>
                    <a:ext uri="{9D8B030D-6E8A-4147-A177-3AD203B41FA5}">
                      <a16:colId xmlns:a16="http://schemas.microsoft.com/office/drawing/2014/main" val="1034032743"/>
                    </a:ext>
                  </a:extLst>
                </a:gridCol>
                <a:gridCol w="805029">
                  <a:extLst>
                    <a:ext uri="{9D8B030D-6E8A-4147-A177-3AD203B41FA5}">
                      <a16:colId xmlns:a16="http://schemas.microsoft.com/office/drawing/2014/main" val="1663196683"/>
                    </a:ext>
                  </a:extLst>
                </a:gridCol>
                <a:gridCol w="259731">
                  <a:extLst>
                    <a:ext uri="{9D8B030D-6E8A-4147-A177-3AD203B41FA5}">
                      <a16:colId xmlns:a16="http://schemas.microsoft.com/office/drawing/2014/main" val="3075503972"/>
                    </a:ext>
                  </a:extLst>
                </a:gridCol>
                <a:gridCol w="814319">
                  <a:extLst>
                    <a:ext uri="{9D8B030D-6E8A-4147-A177-3AD203B41FA5}">
                      <a16:colId xmlns:a16="http://schemas.microsoft.com/office/drawing/2014/main" val="3852524388"/>
                    </a:ext>
                  </a:extLst>
                </a:gridCol>
                <a:gridCol w="814319">
                  <a:extLst>
                    <a:ext uri="{9D8B030D-6E8A-4147-A177-3AD203B41FA5}">
                      <a16:colId xmlns:a16="http://schemas.microsoft.com/office/drawing/2014/main" val="1731043870"/>
                    </a:ext>
                  </a:extLst>
                </a:gridCol>
                <a:gridCol w="814319">
                  <a:extLst>
                    <a:ext uri="{9D8B030D-6E8A-4147-A177-3AD203B41FA5}">
                      <a16:colId xmlns:a16="http://schemas.microsoft.com/office/drawing/2014/main" val="3582798798"/>
                    </a:ext>
                  </a:extLst>
                </a:gridCol>
              </a:tblGrid>
              <a:tr h="138631">
                <a:tc rowSpan="2">
                  <a:txBody>
                    <a:bodyPr/>
                    <a:lstStyle/>
                    <a:p>
                      <a:pPr algn="l" fontAlgn="ctr"/>
                      <a:r>
                        <a:rPr lang="en-US" sz="500" b="0" i="0" u="none" strike="noStrike">
                          <a:solidFill>
                            <a:srgbClr val="000000"/>
                          </a:solidFill>
                          <a:effectLst/>
                          <a:latin typeface="Calibri" panose="020F0502020204030204" pitchFamily="34" charset="0"/>
                        </a:rPr>
                        <a:t>Career Path and Opportunities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gridSpan="4">
                  <a:txBody>
                    <a:bodyPr/>
                    <a:lstStyle/>
                    <a:p>
                      <a:pPr algn="ctr" fontAlgn="ctr"/>
                      <a:r>
                        <a:rPr lang="en-US" sz="500" b="0" i="0" u="none" strike="noStrike">
                          <a:solidFill>
                            <a:srgbClr val="000000"/>
                          </a:solidFill>
                          <a:effectLst/>
                          <a:latin typeface="Calibri" panose="020F0502020204030204" pitchFamily="34" charset="0"/>
                        </a:rPr>
                        <a:t>Biomedical Equipment Technician</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B7DEE8"/>
                    </a:solidFill>
                  </a:tcPr>
                </a:tc>
                <a:tc gridSpan="3">
                  <a:txBody>
                    <a:bodyPr/>
                    <a:lstStyle/>
                    <a:p>
                      <a:pPr algn="ctr" fontAlgn="ctr"/>
                      <a:r>
                        <a:rPr lang="en-US" sz="500" b="0" i="0" u="none" strike="noStrike">
                          <a:solidFill>
                            <a:srgbClr val="000000"/>
                          </a:solidFill>
                          <a:effectLst/>
                          <a:latin typeface="Calibri" panose="020F0502020204030204" pitchFamily="34" charset="0"/>
                        </a:rPr>
                        <a:t>Clincal Systems Engineer</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89213388"/>
                  </a:ext>
                </a:extLst>
              </a:tr>
              <a:tr h="138631">
                <a:tc vMerge="1">
                  <a:txBody>
                    <a:bodyPr/>
                    <a:lstStyle/>
                    <a:p>
                      <a:endParaRPr lang="en-US"/>
                    </a:p>
                  </a:txBody>
                  <a:tcPr/>
                </a:tc>
                <a:tc>
                  <a:txBody>
                    <a:bodyPr/>
                    <a:lstStyle/>
                    <a:p>
                      <a:pPr algn="ctr" fontAlgn="ctr"/>
                      <a:r>
                        <a:rPr lang="en-US" sz="500" b="0" i="0" u="none" strike="noStrike">
                          <a:solidFill>
                            <a:srgbClr val="000000"/>
                          </a:solidFill>
                          <a:effectLst/>
                          <a:latin typeface="Calibri" panose="020F0502020204030204" pitchFamily="34" charset="0"/>
                        </a:rPr>
                        <a:t>BMET I</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BMET II</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BMET III</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Lead BMET</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CSE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Sr. CSE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500" b="0" i="0" u="none" strike="noStrike">
                          <a:solidFill>
                            <a:srgbClr val="000000"/>
                          </a:solidFill>
                          <a:effectLst/>
                          <a:latin typeface="Calibri" panose="020F0502020204030204" pitchFamily="34" charset="0"/>
                        </a:rPr>
                        <a:t>Lead CSE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val="4261718166"/>
                  </a:ext>
                </a:extLst>
              </a:tr>
              <a:tr h="138631">
                <a:tc>
                  <a:txBody>
                    <a:bodyPr/>
                    <a:lstStyle/>
                    <a:p>
                      <a:pPr algn="l" fontAlgn="ctr"/>
                      <a:r>
                        <a:rPr lang="en-US" sz="500" b="0" i="0" u="none" strike="noStrike">
                          <a:solidFill>
                            <a:srgbClr val="000000"/>
                          </a:solidFill>
                          <a:effectLst/>
                          <a:latin typeface="Calibri" panose="020F0502020204030204" pitchFamily="34" charset="0"/>
                        </a:rPr>
                        <a:t>Years of Service/Seniority</a:t>
                      </a:r>
                    </a:p>
                  </a:txBody>
                  <a:tcPr marL="3227" marR="3227" marT="32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956380403"/>
                  </a:ext>
                </a:extLst>
              </a:tr>
              <a:tr h="138631">
                <a:tc>
                  <a:txBody>
                    <a:bodyPr/>
                    <a:lstStyle/>
                    <a:p>
                      <a:pPr algn="l" fontAlgn="ctr"/>
                      <a:r>
                        <a:rPr lang="en-US" sz="500" b="0" i="0" u="none" strike="noStrike">
                          <a:solidFill>
                            <a:srgbClr val="000000"/>
                          </a:solidFill>
                          <a:effectLst/>
                          <a:latin typeface="Calibri" panose="020F0502020204030204" pitchFamily="34" charset="0"/>
                        </a:rPr>
                        <a:t>Range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1 Year</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2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5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5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500" b="0" i="0" u="none" strike="noStrike">
                          <a:solidFill>
                            <a:srgbClr val="000000"/>
                          </a:solidFill>
                          <a:effectLst/>
                          <a:latin typeface="Calibri" panose="020F0502020204030204" pitchFamily="34" charset="0"/>
                        </a:rPr>
                        <a:t>7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7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10+ Years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210513"/>
                  </a:ext>
                </a:extLst>
              </a:tr>
              <a:tr h="333940">
                <a:tc>
                  <a:txBody>
                    <a:bodyPr/>
                    <a:lstStyle/>
                    <a:p>
                      <a:pPr algn="l" fontAlgn="ctr"/>
                      <a:r>
                        <a:rPr lang="en-US" sz="500" b="0" i="0" u="none" strike="noStrike" dirty="0">
                          <a:solidFill>
                            <a:srgbClr val="000000"/>
                          </a:solidFill>
                          <a:effectLst/>
                          <a:latin typeface="Calibri" panose="020F0502020204030204" pitchFamily="34" charset="0"/>
                        </a:rPr>
                        <a:t>Education/Certification</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A.S. Electronics/ Biomedical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A.S. Electronics/ Biomedical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A.S. Electronics/ Biomedical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A.S. Electronics/ Biomedical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BS/MS  CompSci or BioMd Engr; or BioMdEngr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BS/MS  CompSci or BioMd Engr; or BioMdEngr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400" b="0" i="0" u="none" strike="noStrike">
                          <a:solidFill>
                            <a:srgbClr val="000000"/>
                          </a:solidFill>
                          <a:effectLst/>
                          <a:latin typeface="Calibri" panose="020F0502020204030204" pitchFamily="34" charset="0"/>
                        </a:rPr>
                        <a:t>BS/MS  CompSci or BioMd Engr; or BioMdEngr + experience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050813"/>
                  </a:ext>
                </a:extLst>
              </a:tr>
              <a:tr h="535261">
                <a:tc>
                  <a:txBody>
                    <a:bodyPr/>
                    <a:lstStyle/>
                    <a:p>
                      <a:pPr algn="l" fontAlgn="ctr"/>
                      <a:r>
                        <a:rPr lang="en-US" sz="500" b="0" i="0" u="none" strike="noStrike">
                          <a:solidFill>
                            <a:srgbClr val="000000"/>
                          </a:solidFill>
                          <a:effectLst/>
                          <a:latin typeface="Calibri" panose="020F0502020204030204" pitchFamily="34" charset="0"/>
                        </a:rPr>
                        <a:t>Accomplishments, Awards</a:t>
                      </a:r>
                    </a:p>
                  </a:txBody>
                  <a:tcPr marL="3227" marR="3227" marT="32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428586614"/>
                  </a:ext>
                </a:extLst>
              </a:tr>
              <a:tr h="247135">
                <a:tc>
                  <a:txBody>
                    <a:bodyPr/>
                    <a:lstStyle/>
                    <a:p>
                      <a:pPr algn="l" fontAlgn="ctr"/>
                      <a:r>
                        <a:rPr lang="en-US" sz="500" b="0" i="0" u="none" strike="noStrike" dirty="0">
                          <a:solidFill>
                            <a:srgbClr val="000000"/>
                          </a:solidFill>
                          <a:effectLst/>
                          <a:latin typeface="Calibri" panose="020F0502020204030204" pitchFamily="34" charset="0"/>
                        </a:rPr>
                        <a:t>Individual Awards (e.g. spot awards, CEDI awards, internal/external awards)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279198"/>
                  </a:ext>
                </a:extLst>
              </a:tr>
              <a:tr h="113606">
                <a:tc>
                  <a:txBody>
                    <a:bodyPr/>
                    <a:lstStyle/>
                    <a:p>
                      <a:pPr algn="l" fontAlgn="ctr"/>
                      <a:r>
                        <a:rPr lang="en-US" sz="500" b="0" i="0" u="none" strike="noStrike">
                          <a:solidFill>
                            <a:srgbClr val="000000"/>
                          </a:solidFill>
                          <a:effectLst/>
                          <a:latin typeface="Calibri" panose="020F0502020204030204" pitchFamily="34" charset="0"/>
                        </a:rPr>
                        <a:t>Team or Individual Accomplishments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8060446"/>
                  </a:ext>
                </a:extLst>
              </a:tr>
              <a:tr h="138631">
                <a:tc>
                  <a:txBody>
                    <a:bodyPr/>
                    <a:lstStyle/>
                    <a:p>
                      <a:pPr algn="l"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3091416"/>
                  </a:ext>
                </a:extLst>
              </a:tr>
              <a:tr h="138631">
                <a:tc>
                  <a:txBody>
                    <a:bodyPr/>
                    <a:lstStyle/>
                    <a:p>
                      <a:pPr algn="l"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3728712"/>
                  </a:ext>
                </a:extLst>
              </a:tr>
              <a:tr h="138631">
                <a:tc>
                  <a:txBody>
                    <a:bodyPr/>
                    <a:lstStyle/>
                    <a:p>
                      <a:pPr algn="l" fontAlgn="ctr"/>
                      <a:r>
                        <a:rPr lang="en-US" sz="500" b="0" i="0" u="none" strike="noStrike">
                          <a:solidFill>
                            <a:srgbClr val="000000"/>
                          </a:solidFill>
                          <a:effectLst/>
                          <a:latin typeface="Calibri" panose="020F0502020204030204" pitchFamily="34" charset="0"/>
                        </a:rPr>
                        <a:t>Education, Training, Certification</a:t>
                      </a:r>
                    </a:p>
                  </a:txBody>
                  <a:tcPr marL="3227" marR="3227" marT="32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601687728"/>
                  </a:ext>
                </a:extLst>
              </a:tr>
              <a:tr h="138631">
                <a:tc>
                  <a:txBody>
                    <a:bodyPr/>
                    <a:lstStyle/>
                    <a:p>
                      <a:pPr algn="l" fontAlgn="ctr"/>
                      <a:r>
                        <a:rPr lang="en-US" sz="500" b="0" i="0" u="none" strike="noStrike">
                          <a:solidFill>
                            <a:srgbClr val="000000"/>
                          </a:solidFill>
                          <a:effectLst/>
                          <a:latin typeface="Calibri" panose="020F0502020204030204" pitchFamily="34" charset="0"/>
                        </a:rPr>
                        <a:t>Electronics Degree</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7528392"/>
                  </a:ext>
                </a:extLst>
              </a:tr>
              <a:tr h="138631">
                <a:tc>
                  <a:txBody>
                    <a:bodyPr/>
                    <a:lstStyle/>
                    <a:p>
                      <a:pPr algn="l" fontAlgn="ctr"/>
                      <a:r>
                        <a:rPr lang="en-US" sz="500" b="0" i="0" u="none" strike="noStrike">
                          <a:solidFill>
                            <a:srgbClr val="000000"/>
                          </a:solidFill>
                          <a:effectLst/>
                          <a:latin typeface="Calibri" panose="020F0502020204030204" pitchFamily="34" charset="0"/>
                        </a:rPr>
                        <a:t>Certification (e.g. CBET)</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1384791"/>
                  </a:ext>
                </a:extLst>
              </a:tr>
              <a:tr h="138631">
                <a:tc>
                  <a:txBody>
                    <a:bodyPr/>
                    <a:lstStyle/>
                    <a:p>
                      <a:pPr algn="l" fontAlgn="ctr"/>
                      <a:r>
                        <a:rPr lang="en-US" sz="500" b="0" i="0" u="none" strike="noStrike">
                          <a:solidFill>
                            <a:srgbClr val="000000"/>
                          </a:solidFill>
                          <a:effectLst/>
                          <a:latin typeface="Calibri" panose="020F0502020204030204" pitchFamily="34" charset="0"/>
                        </a:rPr>
                        <a:t>Manufacturer's technical training:</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826655"/>
                  </a:ext>
                </a:extLst>
              </a:tr>
              <a:tr h="138631">
                <a:tc>
                  <a:txBody>
                    <a:bodyPr/>
                    <a:lstStyle/>
                    <a:p>
                      <a:pPr algn="l" fontAlgn="ctr"/>
                      <a:r>
                        <a:rPr lang="en-US" sz="500" b="0" i="0" u="none" strike="noStrike">
                          <a:solidFill>
                            <a:srgbClr val="000000"/>
                          </a:solidFill>
                          <a:effectLst/>
                          <a:latin typeface="Calibri" panose="020F0502020204030204" pitchFamily="34" charset="0"/>
                        </a:rPr>
                        <a:t>St Croix</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787887"/>
                  </a:ext>
                </a:extLst>
              </a:tr>
              <a:tr h="138631">
                <a:tc>
                  <a:txBody>
                    <a:bodyPr/>
                    <a:lstStyle/>
                    <a:p>
                      <a:pPr algn="l" fontAlgn="ctr"/>
                      <a:r>
                        <a:rPr lang="en-US" sz="500" b="0" i="0" u="none" strike="noStrike">
                          <a:solidFill>
                            <a:srgbClr val="000000"/>
                          </a:solidFill>
                          <a:effectLst/>
                          <a:latin typeface="Calibri" panose="020F0502020204030204" pitchFamily="34" charset="0"/>
                        </a:rPr>
                        <a:t>Philips Medical Systems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7213722"/>
                  </a:ext>
                </a:extLst>
              </a:tr>
              <a:tr h="138631">
                <a:tc>
                  <a:txBody>
                    <a:bodyPr/>
                    <a:lstStyle/>
                    <a:p>
                      <a:pPr algn="l" fontAlgn="ctr"/>
                      <a:r>
                        <a:rPr lang="en-US" sz="500" b="0" i="0" u="none" strike="noStrike">
                          <a:solidFill>
                            <a:srgbClr val="000000"/>
                          </a:solidFill>
                          <a:effectLst/>
                          <a:latin typeface="Calibri" panose="020F0502020204030204" pitchFamily="34" charset="0"/>
                        </a:rPr>
                        <a:t>OR video systems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2029517"/>
                  </a:ext>
                </a:extLst>
              </a:tr>
              <a:tr h="138631">
                <a:tc>
                  <a:txBody>
                    <a:bodyPr/>
                    <a:lstStyle/>
                    <a:p>
                      <a:pPr algn="l" fontAlgn="ctr"/>
                      <a:r>
                        <a:rPr lang="en-US" sz="500" b="0" i="0" u="none" strike="noStrike">
                          <a:solidFill>
                            <a:srgbClr val="000000"/>
                          </a:solidFill>
                          <a:effectLst/>
                          <a:latin typeface="Calibri" panose="020F0502020204030204" pitchFamily="34" charset="0"/>
                        </a:rPr>
                        <a:t>Labor &amp; Delivery</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389615"/>
                  </a:ext>
                </a:extLst>
              </a:tr>
              <a:tr h="138631">
                <a:tc>
                  <a:txBody>
                    <a:bodyPr/>
                    <a:lstStyle/>
                    <a:p>
                      <a:pPr algn="l" fontAlgn="ctr"/>
                      <a:r>
                        <a:rPr lang="en-US" sz="500" b="0" i="0" u="none" strike="noStrike">
                          <a:solidFill>
                            <a:srgbClr val="000000"/>
                          </a:solidFill>
                          <a:effectLst/>
                          <a:latin typeface="Calibri" panose="020F0502020204030204" pitchFamily="34" charset="0"/>
                        </a:rPr>
                        <a:t>Electrosurgical units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7354400"/>
                  </a:ext>
                </a:extLst>
              </a:tr>
              <a:tr h="138631">
                <a:tc>
                  <a:txBody>
                    <a:bodyPr/>
                    <a:lstStyle/>
                    <a:p>
                      <a:pPr algn="l" fontAlgn="ctr"/>
                      <a:r>
                        <a:rPr lang="en-US" sz="500" b="0" i="0" u="none" strike="noStrike">
                          <a:solidFill>
                            <a:srgbClr val="000000"/>
                          </a:solidFill>
                          <a:effectLst/>
                          <a:latin typeface="Calibri" panose="020F0502020204030204" pitchFamily="34" charset="0"/>
                        </a:rPr>
                        <a:t>Anesthesia</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8890071"/>
                  </a:ext>
                </a:extLst>
              </a:tr>
              <a:tr h="138631">
                <a:tc>
                  <a:txBody>
                    <a:bodyPr/>
                    <a:lstStyle/>
                    <a:p>
                      <a:pPr algn="l" fontAlgn="ctr"/>
                      <a:r>
                        <a:rPr lang="en-US" sz="500" b="0" i="0" u="none" strike="noStrike">
                          <a:solidFill>
                            <a:srgbClr val="000000"/>
                          </a:solidFill>
                          <a:effectLst/>
                          <a:latin typeface="Calibri" panose="020F0502020204030204" pitchFamily="34" charset="0"/>
                        </a:rPr>
                        <a:t>Respiratory</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562681"/>
                  </a:ext>
                </a:extLst>
              </a:tr>
              <a:tr h="138631">
                <a:tc>
                  <a:txBody>
                    <a:bodyPr/>
                    <a:lstStyle/>
                    <a:p>
                      <a:pPr algn="l" fontAlgn="ctr"/>
                      <a:r>
                        <a:rPr lang="en-US" sz="500" b="0" i="0" u="none" strike="noStrike">
                          <a:solidFill>
                            <a:srgbClr val="000000"/>
                          </a:solidFill>
                          <a:effectLst/>
                          <a:latin typeface="Calibri" panose="020F0502020204030204" pitchFamily="34" charset="0"/>
                        </a:rPr>
                        <a:t>Infusion Pumps</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2693412"/>
                  </a:ext>
                </a:extLst>
              </a:tr>
              <a:tr h="138631">
                <a:tc>
                  <a:txBody>
                    <a:bodyPr/>
                    <a:lstStyle/>
                    <a:p>
                      <a:pPr algn="l" fontAlgn="ctr"/>
                      <a:r>
                        <a:rPr lang="en-US" sz="500" b="0" i="0" u="none" strike="noStrike">
                          <a:solidFill>
                            <a:srgbClr val="000000"/>
                          </a:solidFill>
                          <a:effectLst/>
                          <a:latin typeface="Calibri" panose="020F0502020204030204" pitchFamily="34" charset="0"/>
                        </a:rPr>
                        <a:t>etc.</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500" b="0" i="0" u="none" strike="noStrike">
                        <a:solidFill>
                          <a:srgbClr val="000000"/>
                        </a:solidFill>
                        <a:effectLst/>
                        <a:latin typeface="Calibri" panose="020F0502020204030204" pitchFamily="34" charset="0"/>
                      </a:endParaRP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500" b="0" i="0" u="none" strike="noStrike" dirty="0">
                          <a:solidFill>
                            <a:srgbClr val="000000"/>
                          </a:solidFill>
                          <a:effectLst/>
                          <a:latin typeface="Calibri" panose="020F0502020204030204" pitchFamily="34" charset="0"/>
                        </a:rPr>
                        <a:t> </a:t>
                      </a:r>
                    </a:p>
                  </a:txBody>
                  <a:tcPr marL="3227" marR="3227" marT="3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2958641"/>
                  </a:ext>
                </a:extLst>
              </a:tr>
            </a:tbl>
          </a:graphicData>
        </a:graphic>
      </p:graphicFrame>
    </p:spTree>
    <p:extLst>
      <p:ext uri="{BB962C8B-B14F-4D97-AF65-F5344CB8AC3E}">
        <p14:creationId xmlns:p14="http://schemas.microsoft.com/office/powerpoint/2010/main" val="32062620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a:xfrm>
            <a:off x="635980" y="451513"/>
            <a:ext cx="8596668" cy="1320800"/>
          </a:xfrm>
        </p:spPr>
        <p:txBody>
          <a:bodyPr/>
          <a:lstStyle/>
          <a:p>
            <a:r>
              <a:rPr lang="en-US" dirty="0">
                <a:solidFill>
                  <a:schemeClr val="tx1"/>
                </a:solidFill>
              </a:rPr>
              <a:t>When help is needed …….</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268381" y="1488613"/>
            <a:ext cx="9183482" cy="4108066"/>
          </a:xfrm>
        </p:spPr>
        <p:txBody>
          <a:bodyPr>
            <a:normAutofit lnSpcReduction="10000"/>
          </a:bodyPr>
          <a:lstStyle/>
          <a:p>
            <a:pPr lvl="1">
              <a:lnSpc>
                <a:spcPct val="90000"/>
              </a:lnSpc>
            </a:pPr>
            <a:r>
              <a:rPr lang="en-US" sz="1800" dirty="0"/>
              <a:t>Third Party Labor Services</a:t>
            </a:r>
          </a:p>
          <a:p>
            <a:pPr lvl="2">
              <a:lnSpc>
                <a:spcPct val="90000"/>
              </a:lnSpc>
            </a:pPr>
            <a:r>
              <a:rPr lang="en-US" sz="1800" dirty="0"/>
              <a:t>When to use:</a:t>
            </a:r>
          </a:p>
          <a:p>
            <a:pPr lvl="3">
              <a:lnSpc>
                <a:spcPct val="90000"/>
              </a:lnSpc>
            </a:pPr>
            <a:r>
              <a:rPr lang="en-US" sz="1800" dirty="0"/>
              <a:t>To supplement for seasonal work.  (high PM month)</a:t>
            </a:r>
          </a:p>
          <a:p>
            <a:pPr lvl="3">
              <a:lnSpc>
                <a:spcPct val="90000"/>
              </a:lnSpc>
            </a:pPr>
            <a:r>
              <a:rPr lang="en-US" sz="1800" dirty="0"/>
              <a:t>For implementation projects.  Incoming inspections and deployments.</a:t>
            </a:r>
          </a:p>
          <a:p>
            <a:pPr lvl="3">
              <a:lnSpc>
                <a:spcPct val="90000"/>
              </a:lnSpc>
            </a:pPr>
            <a:r>
              <a:rPr lang="en-US" sz="1800" dirty="0"/>
              <a:t>To supplement for sick time or vacation time.</a:t>
            </a:r>
          </a:p>
          <a:p>
            <a:pPr lvl="3">
              <a:lnSpc>
                <a:spcPct val="90000"/>
              </a:lnSpc>
            </a:pPr>
            <a:r>
              <a:rPr lang="en-US" sz="1800" dirty="0"/>
              <a:t>For house-wide projects so as not to pull your in-house staff from their primary duties.</a:t>
            </a:r>
          </a:p>
          <a:p>
            <a:pPr lvl="3">
              <a:lnSpc>
                <a:spcPct val="90000"/>
              </a:lnSpc>
            </a:pPr>
            <a:r>
              <a:rPr lang="en-US" sz="1800" dirty="0"/>
              <a:t>Well defined scope of work.</a:t>
            </a:r>
          </a:p>
          <a:p>
            <a:pPr lvl="3">
              <a:lnSpc>
                <a:spcPct val="90000"/>
              </a:lnSpc>
            </a:pPr>
            <a:r>
              <a:rPr lang="en-US" sz="1800" dirty="0"/>
              <a:t>Negotiate labor costs up front.  </a:t>
            </a:r>
          </a:p>
          <a:p>
            <a:pPr lvl="4">
              <a:lnSpc>
                <a:spcPct val="90000"/>
              </a:lnSpc>
            </a:pPr>
            <a:r>
              <a:rPr lang="en-US" sz="1800" dirty="0"/>
              <a:t>T&amp;M vs Annually contracted.  </a:t>
            </a:r>
          </a:p>
          <a:p>
            <a:pPr lvl="4">
              <a:lnSpc>
                <a:spcPct val="90000"/>
              </a:lnSpc>
            </a:pPr>
            <a:r>
              <a:rPr lang="en-US" sz="1800" dirty="0"/>
              <a:t>Who’s test equipment will be used.</a:t>
            </a:r>
          </a:p>
          <a:p>
            <a:pPr lvl="4">
              <a:lnSpc>
                <a:spcPct val="90000"/>
              </a:lnSpc>
            </a:pPr>
            <a:r>
              <a:rPr lang="en-US" sz="1800" dirty="0"/>
              <a:t>OT/after-hours rate.</a:t>
            </a:r>
          </a:p>
          <a:p>
            <a:endParaRPr lang="en-US"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25</a:t>
            </a:fld>
            <a:endParaRPr lang="en-US" dirty="0"/>
          </a:p>
        </p:txBody>
      </p:sp>
      <p:pic>
        <p:nvPicPr>
          <p:cNvPr id="6" name="Picture 5">
            <a:extLst>
              <a:ext uri="{FF2B5EF4-FFF2-40B4-BE49-F238E27FC236}">
                <a16:creationId xmlns:a16="http://schemas.microsoft.com/office/drawing/2014/main" id="{750C45D8-BAE7-4090-942D-9917A709E8F6}"/>
              </a:ext>
            </a:extLst>
          </p:cNvPr>
          <p:cNvPicPr>
            <a:picLocks noChangeAspect="1"/>
          </p:cNvPicPr>
          <p:nvPr/>
        </p:nvPicPr>
        <p:blipFill>
          <a:blip r:embed="rId2"/>
          <a:stretch>
            <a:fillRect/>
          </a:stretch>
        </p:blipFill>
        <p:spPr>
          <a:xfrm>
            <a:off x="6768398" y="4000501"/>
            <a:ext cx="2767867" cy="1819873"/>
          </a:xfrm>
          <a:prstGeom prst="rect">
            <a:avLst/>
          </a:prstGeom>
          <a:noFill/>
        </p:spPr>
      </p:pic>
    </p:spTree>
    <p:extLst>
      <p:ext uri="{BB962C8B-B14F-4D97-AF65-F5344CB8AC3E}">
        <p14:creationId xmlns:p14="http://schemas.microsoft.com/office/powerpoint/2010/main" val="1824642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p:txBody>
          <a:bodyPr/>
          <a:lstStyle/>
          <a:p>
            <a:r>
              <a:rPr lang="en-US" dirty="0">
                <a:solidFill>
                  <a:schemeClr val="tx1"/>
                </a:solidFill>
              </a:rPr>
              <a:t>In House Leverage - Creative Solutions</a:t>
            </a:r>
          </a:p>
        </p:txBody>
      </p:sp>
      <p:sp>
        <p:nvSpPr>
          <p:cNvPr id="3" name="Content Placeholder 2">
            <a:extLst>
              <a:ext uri="{FF2B5EF4-FFF2-40B4-BE49-F238E27FC236}">
                <a16:creationId xmlns:a16="http://schemas.microsoft.com/office/drawing/2014/main" id="{E65673BB-16F3-4B61-A084-2B6AA4DC0800}"/>
              </a:ext>
            </a:extLst>
          </p:cNvPr>
          <p:cNvSpPr>
            <a:spLocks noGrp="1"/>
          </p:cNvSpPr>
          <p:nvPr>
            <p:ph idx="1"/>
          </p:nvPr>
        </p:nvSpPr>
        <p:spPr>
          <a:xfrm>
            <a:off x="259191" y="1488613"/>
            <a:ext cx="8935354" cy="3880773"/>
          </a:xfrm>
        </p:spPr>
        <p:txBody>
          <a:bodyPr/>
          <a:lstStyle/>
          <a:p>
            <a:pPr lvl="1">
              <a:lnSpc>
                <a:spcPct val="90000"/>
              </a:lnSpc>
            </a:pPr>
            <a:r>
              <a:rPr lang="en-US" sz="1800" dirty="0"/>
              <a:t>Incentive for creative solutions for savings opportunities and cost avoidance.</a:t>
            </a:r>
          </a:p>
          <a:p>
            <a:pPr lvl="2">
              <a:lnSpc>
                <a:spcPct val="90000"/>
              </a:lnSpc>
            </a:pPr>
            <a:r>
              <a:rPr lang="en-US" sz="1800" dirty="0"/>
              <a:t>Your staff know how to take care of your facility.  Let them share their ideas to save money on repairs.</a:t>
            </a:r>
          </a:p>
          <a:p>
            <a:pPr lvl="2">
              <a:lnSpc>
                <a:spcPct val="90000"/>
              </a:lnSpc>
            </a:pPr>
            <a:r>
              <a:rPr lang="en-US" sz="1800" dirty="0"/>
              <a:t>Some of your more creative team members may go above and beyond. </a:t>
            </a:r>
          </a:p>
          <a:p>
            <a:pPr lvl="3">
              <a:lnSpc>
                <a:spcPct val="90000"/>
              </a:lnSpc>
            </a:pPr>
            <a:r>
              <a:rPr lang="en-US" sz="1800" dirty="0"/>
              <a:t>Ex., create a 3D printed replacement parts for obsolete equipment.</a:t>
            </a:r>
          </a:p>
          <a:p>
            <a:pPr lvl="3">
              <a:lnSpc>
                <a:spcPct val="90000"/>
              </a:lnSpc>
            </a:pPr>
            <a:r>
              <a:rPr lang="en-US" sz="1800" dirty="0"/>
              <a:t>Repurposing old hardware for new technology.  E.g., recycling GCX mounts.</a:t>
            </a:r>
          </a:p>
          <a:p>
            <a:pPr lvl="2">
              <a:lnSpc>
                <a:spcPct val="90000"/>
              </a:lnSpc>
            </a:pPr>
            <a:r>
              <a:rPr lang="en-US" sz="1800" dirty="0"/>
              <a:t>Reward excellent ideas and accomplishments (food is a great and relatively inexpensive motivator.)</a:t>
            </a:r>
          </a:p>
          <a:p>
            <a:endParaRPr lang="en-US" dirty="0"/>
          </a:p>
        </p:txBody>
      </p:sp>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p:txBody>
          <a:bodyPr/>
          <a:lstStyle/>
          <a:p>
            <a:fld id="{E0E2B397-67A0-487E-919A-DFB9D4B08882}" type="slidenum">
              <a:rPr lang="en-US" smtClean="0"/>
              <a:t>26</a:t>
            </a:fld>
            <a:endParaRPr lang="en-US" dirty="0"/>
          </a:p>
        </p:txBody>
      </p:sp>
      <p:pic>
        <p:nvPicPr>
          <p:cNvPr id="6" name="Picture 5">
            <a:extLst>
              <a:ext uri="{FF2B5EF4-FFF2-40B4-BE49-F238E27FC236}">
                <a16:creationId xmlns:a16="http://schemas.microsoft.com/office/drawing/2014/main" id="{0C5475C2-0E64-476E-8A15-D74B843B251A}"/>
              </a:ext>
            </a:extLst>
          </p:cNvPr>
          <p:cNvPicPr>
            <a:picLocks noChangeAspect="1"/>
          </p:cNvPicPr>
          <p:nvPr/>
        </p:nvPicPr>
        <p:blipFill>
          <a:blip r:embed="rId2"/>
          <a:stretch>
            <a:fillRect/>
          </a:stretch>
        </p:blipFill>
        <p:spPr>
          <a:xfrm>
            <a:off x="5298040" y="4530903"/>
            <a:ext cx="2193288" cy="2327097"/>
          </a:xfrm>
          <a:prstGeom prst="rect">
            <a:avLst/>
          </a:prstGeom>
          <a:noFill/>
        </p:spPr>
      </p:pic>
    </p:spTree>
    <p:extLst>
      <p:ext uri="{BB962C8B-B14F-4D97-AF65-F5344CB8AC3E}">
        <p14:creationId xmlns:p14="http://schemas.microsoft.com/office/powerpoint/2010/main" val="912751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7CEF4-44DC-46F7-B481-43C62297B4D2}"/>
              </a:ext>
            </a:extLst>
          </p:cNvPr>
          <p:cNvSpPr>
            <a:spLocks noGrp="1"/>
          </p:cNvSpPr>
          <p:nvPr>
            <p:ph type="title"/>
          </p:nvPr>
        </p:nvSpPr>
        <p:spPr>
          <a:xfrm>
            <a:off x="401635" y="315522"/>
            <a:ext cx="8596668" cy="1320800"/>
          </a:xfrm>
        </p:spPr>
        <p:txBody>
          <a:bodyPr anchor="ctr">
            <a:normAutofit/>
          </a:bodyPr>
          <a:lstStyle/>
          <a:p>
            <a:r>
              <a:rPr lang="en-US" dirty="0">
                <a:solidFill>
                  <a:schemeClr val="tx1"/>
                </a:solidFill>
              </a:rPr>
              <a:t>Best Practices</a:t>
            </a:r>
          </a:p>
        </p:txBody>
      </p:sp>
      <p:sp>
        <p:nvSpPr>
          <p:cNvPr id="3" name="Content Placeholder 2">
            <a:extLst>
              <a:ext uri="{FF2B5EF4-FFF2-40B4-BE49-F238E27FC236}">
                <a16:creationId xmlns:a16="http://schemas.microsoft.com/office/drawing/2014/main" id="{01BDAEC1-FCB7-41CA-BD59-17519774EF59}"/>
              </a:ext>
            </a:extLst>
          </p:cNvPr>
          <p:cNvSpPr>
            <a:spLocks noGrp="1"/>
          </p:cNvSpPr>
          <p:nvPr>
            <p:ph sz="half" idx="1"/>
          </p:nvPr>
        </p:nvSpPr>
        <p:spPr>
          <a:xfrm>
            <a:off x="3335568" y="1729206"/>
            <a:ext cx="6823921" cy="3963967"/>
          </a:xfrm>
        </p:spPr>
        <p:txBody>
          <a:bodyPr>
            <a:normAutofit/>
          </a:bodyPr>
          <a:lstStyle/>
          <a:p>
            <a:pPr>
              <a:lnSpc>
                <a:spcPct val="90000"/>
              </a:lnSpc>
            </a:pPr>
            <a:r>
              <a:rPr lang="en-US" sz="2000" b="1" dirty="0"/>
              <a:t>Accountability</a:t>
            </a:r>
          </a:p>
          <a:p>
            <a:pPr lvl="1">
              <a:lnSpc>
                <a:spcPct val="90000"/>
              </a:lnSpc>
            </a:pPr>
            <a:r>
              <a:rPr lang="en-US" sz="2100" dirty="0"/>
              <a:t>Our primary responsibility is to do our due diligence on every decision we make for our organization.</a:t>
            </a:r>
          </a:p>
          <a:p>
            <a:pPr lvl="1">
              <a:lnSpc>
                <a:spcPct val="90000"/>
              </a:lnSpc>
            </a:pPr>
            <a:r>
              <a:rPr lang="en-US" sz="2100" dirty="0"/>
              <a:t>Our goal is to be as efficient and effective as possible.</a:t>
            </a:r>
          </a:p>
          <a:p>
            <a:pPr lvl="1">
              <a:lnSpc>
                <a:spcPct val="90000"/>
              </a:lnSpc>
            </a:pPr>
            <a:r>
              <a:rPr lang="en-US" sz="2100" dirty="0"/>
              <a:t>Good practices are repeatable in multiple departments.</a:t>
            </a:r>
          </a:p>
          <a:p>
            <a:pPr lvl="1">
              <a:lnSpc>
                <a:spcPct val="90000"/>
              </a:lnSpc>
            </a:pPr>
            <a:r>
              <a:rPr lang="en-US" sz="2100" b="1" u="sng" dirty="0"/>
              <a:t>Keep track of and celebrate your successes.</a:t>
            </a:r>
          </a:p>
        </p:txBody>
      </p:sp>
      <p:pic>
        <p:nvPicPr>
          <p:cNvPr id="4" name="Picture 3">
            <a:extLst>
              <a:ext uri="{FF2B5EF4-FFF2-40B4-BE49-F238E27FC236}">
                <a16:creationId xmlns:a16="http://schemas.microsoft.com/office/drawing/2014/main" id="{05C5122F-F6CD-4A0D-9F4C-96A3187FB8D7}"/>
              </a:ext>
            </a:extLst>
          </p:cNvPr>
          <p:cNvPicPr>
            <a:picLocks noChangeAspect="1"/>
          </p:cNvPicPr>
          <p:nvPr/>
        </p:nvPicPr>
        <p:blipFill>
          <a:blip r:embed="rId2"/>
          <a:stretch>
            <a:fillRect/>
          </a:stretch>
        </p:blipFill>
        <p:spPr>
          <a:xfrm>
            <a:off x="294845" y="1956599"/>
            <a:ext cx="2650617" cy="2431256"/>
          </a:xfrm>
          <a:prstGeom prst="rect">
            <a:avLst/>
          </a:prstGeom>
          <a:noFill/>
        </p:spPr>
      </p:pic>
    </p:spTree>
    <p:extLst>
      <p:ext uri="{BB962C8B-B14F-4D97-AF65-F5344CB8AC3E}">
        <p14:creationId xmlns:p14="http://schemas.microsoft.com/office/powerpoint/2010/main" val="3122842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4DE830A-B531-4A3B-96F6-0ECE88B0855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2813DF2C-461A-4A8F-9679-A172790D1F3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4CD3A85-C039-4249-86E4-1EB9318B549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C6B0CDE3-E054-4EDD-A43B-F96843D8BF5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7A982C5-2C38-4CE9-BC18-94697AD657F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0060D8D1-7BB1-498F-AFBB-ADAC130A9E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4C8BA851-9A21-4B2B-B493-58489FA8E24B}"/>
              </a:ext>
            </a:extLst>
          </p:cNvPr>
          <p:cNvSpPr>
            <a:spLocks noGrp="1"/>
          </p:cNvSpPr>
          <p:nvPr>
            <p:ph type="title"/>
          </p:nvPr>
        </p:nvSpPr>
        <p:spPr>
          <a:xfrm>
            <a:off x="4974337" y="1265314"/>
            <a:ext cx="4299666" cy="3249131"/>
          </a:xfrm>
        </p:spPr>
        <p:txBody>
          <a:bodyPr vert="horz" lIns="91440" tIns="45720" rIns="91440" bIns="45720" rtlCol="0" anchor="b">
            <a:normAutofit/>
          </a:bodyPr>
          <a:lstStyle/>
          <a:p>
            <a:r>
              <a:rPr lang="en-US" sz="5400" kern="1200" dirty="0">
                <a:solidFill>
                  <a:schemeClr val="accent1"/>
                </a:solidFill>
                <a:latin typeface="+mj-lt"/>
                <a:ea typeface="+mj-ea"/>
                <a:cs typeface="+mj-cs"/>
              </a:rPr>
              <a:t>THANK YOU!</a:t>
            </a:r>
          </a:p>
        </p:txBody>
      </p:sp>
      <p:sp>
        <p:nvSpPr>
          <p:cNvPr id="23" name="Isosceles Triangle 22">
            <a:extLst>
              <a:ext uri="{FF2B5EF4-FFF2-40B4-BE49-F238E27FC236}">
                <a16:creationId xmlns:a16="http://schemas.microsoft.com/office/drawing/2014/main" id="{5A7802B6-FF37-40CF-A7E2-6F2A0D9A91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4" descr="esmn69h">
            <a:extLst>
              <a:ext uri="{FF2B5EF4-FFF2-40B4-BE49-F238E27FC236}">
                <a16:creationId xmlns:a16="http://schemas.microsoft.com/office/drawing/2014/main" id="{AB389B1D-C80E-4CF6-B775-CEB765A12AB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88604" y="1531120"/>
            <a:ext cx="3765692" cy="38037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7EFCEEDA-E0CE-49A1-892B-699D4E6D97D9}"/>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914400">
              <a:spcAft>
                <a:spcPts val="600"/>
              </a:spcAft>
            </a:pPr>
            <a:fld id="{E0E2B397-67A0-487E-919A-DFB9D4B08882}" type="slidenum">
              <a:rPr lang="en-US" smtClean="0"/>
              <a:pPr defTabSz="914400">
                <a:spcAft>
                  <a:spcPts val="600"/>
                </a:spcAft>
              </a:pPr>
              <a:t>28</a:t>
            </a:fld>
            <a:endParaRPr lang="en-US"/>
          </a:p>
        </p:txBody>
      </p:sp>
    </p:spTree>
    <p:extLst>
      <p:ext uri="{BB962C8B-B14F-4D97-AF65-F5344CB8AC3E}">
        <p14:creationId xmlns:p14="http://schemas.microsoft.com/office/powerpoint/2010/main" val="777672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353</TotalTime>
  <Words>2350</Words>
  <Application>Microsoft Office PowerPoint</Application>
  <PresentationFormat>Widescreen</PresentationFormat>
  <Paragraphs>1276</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Gill Sans MT</vt:lpstr>
      <vt:lpstr>Times New Roman</vt:lpstr>
      <vt:lpstr>Trebuchet MS</vt:lpstr>
      <vt:lpstr>Verdana</vt:lpstr>
      <vt:lpstr>Wingdings 3</vt:lpstr>
      <vt:lpstr>Facet</vt:lpstr>
      <vt:lpstr>Cost Effective Strategies in Healthcare Technology Management </vt:lpstr>
      <vt:lpstr>Agenda</vt:lpstr>
      <vt:lpstr>Session Summary</vt:lpstr>
      <vt:lpstr>Healthcare Environment</vt:lpstr>
      <vt:lpstr>HTM Position</vt:lpstr>
      <vt:lpstr>HTM Perspectives</vt:lpstr>
      <vt:lpstr>Huntington Hospital Clinical Technology</vt:lpstr>
      <vt:lpstr>Cedars-Sinai Clinical Engineering</vt:lpstr>
      <vt:lpstr>Huntington Hospital Perspectives</vt:lpstr>
      <vt:lpstr>Purchasing Decisions</vt:lpstr>
      <vt:lpstr>Purchasing Decisions</vt:lpstr>
      <vt:lpstr>Purchasing Decisions</vt:lpstr>
      <vt:lpstr>In House Leverage</vt:lpstr>
      <vt:lpstr>In House Leverage</vt:lpstr>
      <vt:lpstr>In House Leverage</vt:lpstr>
      <vt:lpstr>In House Leverage</vt:lpstr>
      <vt:lpstr>In House Leverage</vt:lpstr>
      <vt:lpstr>In House Leverage</vt:lpstr>
      <vt:lpstr>Cedars-Sinai Medical Center Perspectives</vt:lpstr>
      <vt:lpstr>Purchasing Decisions</vt:lpstr>
      <vt:lpstr>Purchasing Decisions</vt:lpstr>
      <vt:lpstr>Purchasing Decisions</vt:lpstr>
      <vt:lpstr>In House Leverage</vt:lpstr>
      <vt:lpstr>In House Leverage</vt:lpstr>
      <vt:lpstr>When help is needed …….</vt:lpstr>
      <vt:lpstr>In House Leverage - Creative Solutions</vt:lpstr>
      <vt:lpstr>Best Practices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 Blackwell</dc:creator>
  <cp:lastModifiedBy>Izabella Gieras</cp:lastModifiedBy>
  <cp:revision>57</cp:revision>
  <cp:lastPrinted>2021-08-05T00:15:17Z</cp:lastPrinted>
  <dcterms:created xsi:type="dcterms:W3CDTF">2020-11-19T01:33:06Z</dcterms:created>
  <dcterms:modified xsi:type="dcterms:W3CDTF">2021-10-27T01:10:18Z</dcterms:modified>
</cp:coreProperties>
</file>