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7" r:id="rId3"/>
    <p:sldId id="257" r:id="rId4"/>
    <p:sldId id="267" r:id="rId5"/>
    <p:sldId id="259" r:id="rId6"/>
    <p:sldId id="276" r:id="rId7"/>
    <p:sldId id="264" r:id="rId8"/>
    <p:sldId id="263" r:id="rId9"/>
    <p:sldId id="261" r:id="rId10"/>
    <p:sldId id="273" r:id="rId11"/>
    <p:sldId id="272" r:id="rId12"/>
    <p:sldId id="262" r:id="rId13"/>
    <p:sldId id="260" r:id="rId14"/>
    <p:sldId id="265" r:id="rId15"/>
    <p:sldId id="258" r:id="rId16"/>
    <p:sldId id="268" r:id="rId17"/>
    <p:sldId id="278" r:id="rId18"/>
    <p:sldId id="274" r:id="rId19"/>
    <p:sldId id="275" r:id="rId20"/>
    <p:sldId id="269" r:id="rId21"/>
    <p:sldId id="270" r:id="rId22"/>
    <p:sldId id="266"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1" autoAdjust="0"/>
    <p:restoredTop sz="94660"/>
  </p:normalViewPr>
  <p:slideViewPr>
    <p:cSldViewPr snapToGrid="0">
      <p:cViewPr varScale="1">
        <p:scale>
          <a:sx n="62" d="100"/>
          <a:sy n="62" d="100"/>
        </p:scale>
        <p:origin x="68"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934155-5D0F-4B2B-BCF0-5FA2C69DA40B}" type="datetimeFigureOut">
              <a:rPr lang="en-US" smtClean="0"/>
              <a:t>10/28/2021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6F1D8E-A1E5-4F6C-B2F3-FB3E1E974B38}" type="slidenum">
              <a:rPr lang="en-US" smtClean="0"/>
              <a:t>‹#›</a:t>
            </a:fld>
            <a:endParaRPr lang="en-US"/>
          </a:p>
        </p:txBody>
      </p:sp>
    </p:spTree>
    <p:extLst>
      <p:ext uri="{BB962C8B-B14F-4D97-AF65-F5344CB8AC3E}">
        <p14:creationId xmlns:p14="http://schemas.microsoft.com/office/powerpoint/2010/main" val="381559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Asked to help find scissors for cutting</a:t>
            </a:r>
            <a:r>
              <a:rPr lang="en-US" baseline="0" dirty="0"/>
              <a:t> Ortho Glass casts</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8</a:t>
            </a:fld>
            <a:endParaRPr lang="en-US"/>
          </a:p>
        </p:txBody>
      </p:sp>
    </p:spTree>
    <p:extLst>
      <p:ext uri="{BB962C8B-B14F-4D97-AF65-F5344CB8AC3E}">
        <p14:creationId xmlns:p14="http://schemas.microsoft.com/office/powerpoint/2010/main" val="1513085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Relieve the</a:t>
            </a:r>
            <a:r>
              <a:rPr lang="en-US" baseline="0" dirty="0"/>
              <a:t> departments you support of the burden ‘how is this going to get fixed’</a:t>
            </a:r>
          </a:p>
          <a:p>
            <a:r>
              <a:rPr lang="en-US" baseline="0" dirty="0"/>
              <a:t>Sharing is important, - (even when we talk in HTM jargon sometimes)</a:t>
            </a:r>
            <a:r>
              <a:rPr lang="en-US" dirty="0"/>
              <a:t> </a:t>
            </a:r>
          </a:p>
        </p:txBody>
      </p:sp>
      <p:sp>
        <p:nvSpPr>
          <p:cNvPr id="4" name="Slide Number Placeholder 3"/>
          <p:cNvSpPr>
            <a:spLocks noGrp="1"/>
          </p:cNvSpPr>
          <p:nvPr>
            <p:ph type="sldNum" sz="quarter" idx="10"/>
          </p:nvPr>
        </p:nvSpPr>
        <p:spPr/>
        <p:txBody>
          <a:bodyPr/>
          <a:lstStyle/>
          <a:p>
            <a:fld id="{7C6F1D8E-A1E5-4F6C-B2F3-FB3E1E974B38}" type="slidenum">
              <a:rPr lang="en-US" smtClean="0"/>
              <a:t>9</a:t>
            </a:fld>
            <a:endParaRPr lang="en-US"/>
          </a:p>
        </p:txBody>
      </p:sp>
    </p:spTree>
    <p:extLst>
      <p:ext uri="{BB962C8B-B14F-4D97-AF65-F5344CB8AC3E}">
        <p14:creationId xmlns:p14="http://schemas.microsoft.com/office/powerpoint/2010/main" val="3738378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a:t>
            </a:r>
            <a:r>
              <a:rPr lang="en-US" baseline="0" dirty="0"/>
              <a:t> is the key</a:t>
            </a:r>
          </a:p>
          <a:p>
            <a:r>
              <a:rPr lang="en-US" baseline="0" dirty="0"/>
              <a:t>In the manner they want is key, not how you want to communicate</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12</a:t>
            </a:fld>
            <a:endParaRPr lang="en-US"/>
          </a:p>
        </p:txBody>
      </p:sp>
    </p:spTree>
    <p:extLst>
      <p:ext uri="{BB962C8B-B14F-4D97-AF65-F5344CB8AC3E}">
        <p14:creationId xmlns:p14="http://schemas.microsoft.com/office/powerpoint/2010/main" val="1935792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share</a:t>
            </a:r>
            <a:r>
              <a:rPr lang="en-US" baseline="0" dirty="0"/>
              <a:t> team results, allow exceptions for Recalls/Notices, OEM backorders, and investigations. Balancing with shipping costs, 2</a:t>
            </a:r>
            <a:r>
              <a:rPr lang="en-US" baseline="30000" dirty="0"/>
              <a:t>nd</a:t>
            </a:r>
            <a:r>
              <a:rPr lang="en-US" baseline="0" dirty="0"/>
              <a:t> Day a great option. A real dislike for me is Overnighted Parts sitting and waiting for installation. </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13</a:t>
            </a:fld>
            <a:endParaRPr lang="en-US"/>
          </a:p>
        </p:txBody>
      </p:sp>
    </p:spTree>
    <p:extLst>
      <p:ext uri="{BB962C8B-B14F-4D97-AF65-F5344CB8AC3E}">
        <p14:creationId xmlns:p14="http://schemas.microsoft.com/office/powerpoint/2010/main" val="2776730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asked to find Ortho-Glass Cast Cutting Scissors </a:t>
            </a:r>
          </a:p>
          <a:p>
            <a:r>
              <a:rPr lang="en-US" dirty="0"/>
              <a:t>I started a team to find ways to reduce noise in the working environment</a:t>
            </a:r>
          </a:p>
        </p:txBody>
      </p:sp>
      <p:sp>
        <p:nvSpPr>
          <p:cNvPr id="4" name="Slide Number Placeholder 3"/>
          <p:cNvSpPr>
            <a:spLocks noGrp="1"/>
          </p:cNvSpPr>
          <p:nvPr>
            <p:ph type="sldNum" sz="quarter" idx="10"/>
          </p:nvPr>
        </p:nvSpPr>
        <p:spPr/>
        <p:txBody>
          <a:bodyPr/>
          <a:lstStyle/>
          <a:p>
            <a:fld id="{7C6F1D8E-A1E5-4F6C-B2F3-FB3E1E974B38}" type="slidenum">
              <a:rPr lang="en-US" smtClean="0"/>
              <a:t>14</a:t>
            </a:fld>
            <a:endParaRPr lang="en-US"/>
          </a:p>
        </p:txBody>
      </p:sp>
    </p:spTree>
    <p:extLst>
      <p:ext uri="{BB962C8B-B14F-4D97-AF65-F5344CB8AC3E}">
        <p14:creationId xmlns:p14="http://schemas.microsoft.com/office/powerpoint/2010/main" val="3820900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Refurbished Fan</a:t>
            </a:r>
            <a:r>
              <a:rPr lang="en-US" baseline="0" dirty="0"/>
              <a:t> Assembly $600 - $1,100, cost of exact replacement fans $16, Rivet $8, time $125 (including benefits) </a:t>
            </a:r>
          </a:p>
          <a:p>
            <a:r>
              <a:rPr lang="en-US" baseline="0" dirty="0"/>
              <a:t>Not always successful, but time is a very important factor to saving money. </a:t>
            </a:r>
          </a:p>
          <a:p>
            <a:r>
              <a:rPr lang="en-US" baseline="0" dirty="0"/>
              <a:t>App universe has taught us and vendors that lots of small transactions can produce huge profits. </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15</a:t>
            </a:fld>
            <a:endParaRPr lang="en-US"/>
          </a:p>
        </p:txBody>
      </p:sp>
    </p:spTree>
    <p:extLst>
      <p:ext uri="{BB962C8B-B14F-4D97-AF65-F5344CB8AC3E}">
        <p14:creationId xmlns:p14="http://schemas.microsoft.com/office/powerpoint/2010/main" val="364617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keep a hydraulic</a:t>
            </a:r>
            <a:r>
              <a:rPr lang="en-US" baseline="0" dirty="0"/>
              <a:t> manifold on hand for our ICU beds, we average once a month: we order each to be delivered ground. </a:t>
            </a:r>
          </a:p>
          <a:p>
            <a:r>
              <a:rPr lang="en-US" baseline="0" dirty="0"/>
              <a:t>We are able to repair that ICU bed the same day, if time allows. </a:t>
            </a:r>
          </a:p>
          <a:p>
            <a:r>
              <a:rPr lang="en-US" baseline="0" dirty="0"/>
              <a:t>I realize this is a balancing act, you might not always win. </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16</a:t>
            </a:fld>
            <a:endParaRPr lang="en-US"/>
          </a:p>
        </p:txBody>
      </p:sp>
    </p:spTree>
    <p:extLst>
      <p:ext uri="{BB962C8B-B14F-4D97-AF65-F5344CB8AC3E}">
        <p14:creationId xmlns:p14="http://schemas.microsoft.com/office/powerpoint/2010/main" val="341607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it now $50k to replace a nurse? </a:t>
            </a:r>
          </a:p>
          <a:p>
            <a:r>
              <a:rPr lang="en-US" dirty="0"/>
              <a:t>We have always done it that way.</a:t>
            </a:r>
          </a:p>
        </p:txBody>
      </p:sp>
      <p:sp>
        <p:nvSpPr>
          <p:cNvPr id="4" name="Slide Number Placeholder 3"/>
          <p:cNvSpPr>
            <a:spLocks noGrp="1"/>
          </p:cNvSpPr>
          <p:nvPr>
            <p:ph type="sldNum" sz="quarter" idx="5"/>
          </p:nvPr>
        </p:nvSpPr>
        <p:spPr/>
        <p:txBody>
          <a:bodyPr/>
          <a:lstStyle/>
          <a:p>
            <a:fld id="{7C6F1D8E-A1E5-4F6C-B2F3-FB3E1E974B38}" type="slidenum">
              <a:rPr lang="en-US" smtClean="0"/>
              <a:t>17</a:t>
            </a:fld>
            <a:endParaRPr lang="en-US"/>
          </a:p>
        </p:txBody>
      </p:sp>
    </p:spTree>
    <p:extLst>
      <p:ext uri="{BB962C8B-B14F-4D97-AF65-F5344CB8AC3E}">
        <p14:creationId xmlns:p14="http://schemas.microsoft.com/office/powerpoint/2010/main" val="4149495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Savings is continually harder to achieve for the same items already on contract. What this slide doesn’t show is the FREE HTM Training, Free Clinical Training we got as part of value adds in our agreements. </a:t>
            </a:r>
          </a:p>
        </p:txBody>
      </p:sp>
      <p:sp>
        <p:nvSpPr>
          <p:cNvPr id="4" name="Slide Number Placeholder 3"/>
          <p:cNvSpPr>
            <a:spLocks noGrp="1"/>
          </p:cNvSpPr>
          <p:nvPr>
            <p:ph type="sldNum" sz="quarter" idx="5"/>
          </p:nvPr>
        </p:nvSpPr>
        <p:spPr/>
        <p:txBody>
          <a:bodyPr/>
          <a:lstStyle/>
          <a:p>
            <a:fld id="{7C6F1D8E-A1E5-4F6C-B2F3-FB3E1E974B38}" type="slidenum">
              <a:rPr lang="en-US" smtClean="0"/>
              <a:t>19</a:t>
            </a:fld>
            <a:endParaRPr lang="en-US"/>
          </a:p>
        </p:txBody>
      </p:sp>
    </p:spTree>
    <p:extLst>
      <p:ext uri="{BB962C8B-B14F-4D97-AF65-F5344CB8AC3E}">
        <p14:creationId xmlns:p14="http://schemas.microsoft.com/office/powerpoint/2010/main" val="990914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Shiny cars are treated better dumpy cars, if you don’t care why should they.</a:t>
            </a:r>
            <a:r>
              <a:rPr lang="en-US" baseline="0" dirty="0"/>
              <a:t> </a:t>
            </a:r>
          </a:p>
          <a:p>
            <a:r>
              <a:rPr lang="en-US" baseline="0" dirty="0"/>
              <a:t>Thank You so much for your help, it saved me so much time.</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20</a:t>
            </a:fld>
            <a:endParaRPr lang="en-US"/>
          </a:p>
        </p:txBody>
      </p:sp>
    </p:spTree>
    <p:extLst>
      <p:ext uri="{BB962C8B-B14F-4D97-AF65-F5344CB8AC3E}">
        <p14:creationId xmlns:p14="http://schemas.microsoft.com/office/powerpoint/2010/main" val="3714249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all damaged new boards or parts while repairing equipment. If you learn something it is positive. </a:t>
            </a:r>
          </a:p>
          <a:p>
            <a:r>
              <a:rPr lang="en-US" dirty="0"/>
              <a:t>Don Franks, there are only two types of people that don’t break stuff during repairs, the ones that lie and ones that don’t do repairs. </a:t>
            </a:r>
          </a:p>
        </p:txBody>
      </p:sp>
      <p:sp>
        <p:nvSpPr>
          <p:cNvPr id="4" name="Slide Number Placeholder 3"/>
          <p:cNvSpPr>
            <a:spLocks noGrp="1"/>
          </p:cNvSpPr>
          <p:nvPr>
            <p:ph type="sldNum" sz="quarter" idx="5"/>
          </p:nvPr>
        </p:nvSpPr>
        <p:spPr/>
        <p:txBody>
          <a:bodyPr/>
          <a:lstStyle/>
          <a:p>
            <a:fld id="{7C6F1D8E-A1E5-4F6C-B2F3-FB3E1E974B38}" type="slidenum">
              <a:rPr lang="en-US" smtClean="0"/>
              <a:t>21</a:t>
            </a:fld>
            <a:endParaRPr lang="en-US"/>
          </a:p>
        </p:txBody>
      </p:sp>
    </p:spTree>
    <p:extLst>
      <p:ext uri="{BB962C8B-B14F-4D97-AF65-F5344CB8AC3E}">
        <p14:creationId xmlns:p14="http://schemas.microsoft.com/office/powerpoint/2010/main" val="1254683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not know what someone is going through unless they trust</a:t>
            </a:r>
            <a:r>
              <a:rPr lang="en-US" baseline="0" dirty="0"/>
              <a:t> you enough to share. </a:t>
            </a:r>
          </a:p>
          <a:p>
            <a:r>
              <a:rPr lang="en-US" baseline="0" dirty="0"/>
              <a:t>Good Leaders often get asked to lead more, why – because we don’t go to our favorite restaurant for bad food. </a:t>
            </a:r>
            <a:endParaRPr lang="en-US" dirty="0"/>
          </a:p>
        </p:txBody>
      </p:sp>
      <p:sp>
        <p:nvSpPr>
          <p:cNvPr id="4" name="Slide Number Placeholder 3"/>
          <p:cNvSpPr>
            <a:spLocks noGrp="1"/>
          </p:cNvSpPr>
          <p:nvPr>
            <p:ph type="sldNum" sz="quarter" idx="10"/>
          </p:nvPr>
        </p:nvSpPr>
        <p:spPr/>
        <p:txBody>
          <a:bodyPr/>
          <a:lstStyle/>
          <a:p>
            <a:fld id="{7C6F1D8E-A1E5-4F6C-B2F3-FB3E1E974B38}" type="slidenum">
              <a:rPr lang="en-US" smtClean="0"/>
              <a:t>22</a:t>
            </a:fld>
            <a:endParaRPr lang="en-US"/>
          </a:p>
        </p:txBody>
      </p:sp>
    </p:spTree>
    <p:extLst>
      <p:ext uri="{BB962C8B-B14F-4D97-AF65-F5344CB8AC3E}">
        <p14:creationId xmlns:p14="http://schemas.microsoft.com/office/powerpoint/2010/main" val="533096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A2738A1-2172-42A3-BD9A-EEB72D4D4ABC}" type="datetimeFigureOut">
              <a:rPr lang="en-US" smtClean="0"/>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282584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738A1-2172-42A3-BD9A-EEB72D4D4ABC}" type="datetimeFigureOut">
              <a:rPr lang="en-US" smtClean="0"/>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2174709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2738A1-2172-42A3-BD9A-EEB72D4D4ABC}" type="datetimeFigureOut">
              <a:rPr lang="en-US" smtClean="0"/>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1745500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2738A1-2172-42A3-BD9A-EEB72D4D4ABC}" type="datetimeFigureOut">
              <a:rPr lang="en-US" smtClean="0"/>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271470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2738A1-2172-42A3-BD9A-EEB72D4D4ABC}" type="datetimeFigureOut">
              <a:rPr lang="en-US" smtClean="0"/>
              <a:t>10/28/2021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59880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2738A1-2172-42A3-BD9A-EEB72D4D4ABC}" type="datetimeFigureOut">
              <a:rPr lang="en-US" smtClean="0"/>
              <a:t>10/28/2021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644006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738A1-2172-42A3-BD9A-EEB72D4D4ABC}" type="datetimeFigureOut">
              <a:rPr lang="en-US" smtClean="0"/>
              <a:t>10/28/2021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3230487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2738A1-2172-42A3-BD9A-EEB72D4D4ABC}" type="datetimeFigureOut">
              <a:rPr lang="en-US" smtClean="0"/>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460869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2738A1-2172-42A3-BD9A-EEB72D4D4ABC}" type="datetimeFigureOut">
              <a:rPr lang="en-US" smtClean="0"/>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142216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738A1-2172-42A3-BD9A-EEB72D4D4ABC}" type="datetimeFigureOut">
              <a:rPr lang="en-US" smtClean="0"/>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406787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738A1-2172-42A3-BD9A-EEB72D4D4ABC}" type="datetimeFigureOut">
              <a:rPr lang="en-US" smtClean="0"/>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3730F-8EBA-4712-897F-2122D36A996A}" type="slidenum">
              <a:rPr lang="en-US" smtClean="0"/>
              <a:t>‹#›</a:t>
            </a:fld>
            <a:endParaRPr lang="en-US"/>
          </a:p>
        </p:txBody>
      </p:sp>
    </p:spTree>
    <p:extLst>
      <p:ext uri="{BB962C8B-B14F-4D97-AF65-F5344CB8AC3E}">
        <p14:creationId xmlns:p14="http://schemas.microsoft.com/office/powerpoint/2010/main" val="107849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2738A1-2172-42A3-BD9A-EEB72D4D4ABC}" type="datetimeFigureOut">
              <a:rPr lang="en-US" smtClean="0"/>
              <a:t>10/28/2021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83730F-8EBA-4712-897F-2122D36A996A}" type="slidenum">
              <a:rPr lang="en-US" smtClean="0"/>
              <a:t>‹#›</a:t>
            </a:fld>
            <a:endParaRPr lang="en-US"/>
          </a:p>
        </p:txBody>
      </p:sp>
    </p:spTree>
    <p:extLst>
      <p:ext uri="{BB962C8B-B14F-4D97-AF65-F5344CB8AC3E}">
        <p14:creationId xmlns:p14="http://schemas.microsoft.com/office/powerpoint/2010/main" val="12322348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a:solidFill>
            <a:schemeClr val="accent2">
              <a:lumMod val="20000"/>
              <a:lumOff val="80000"/>
            </a:schemeClr>
          </a:solidFill>
        </p:spPr>
        <p:txBody>
          <a:bodyPr>
            <a:normAutofit fontScale="90000"/>
          </a:bodyPr>
          <a:lstStyle/>
          <a:p>
            <a:r>
              <a:rPr lang="en-US" dirty="0"/>
              <a:t>Customer Service Performance Improvement and the Cost Saving Results</a:t>
            </a:r>
          </a:p>
        </p:txBody>
      </p:sp>
      <p:sp>
        <p:nvSpPr>
          <p:cNvPr id="3" name="Subtitle 2"/>
          <p:cNvSpPr>
            <a:spLocks noGrp="1"/>
          </p:cNvSpPr>
          <p:nvPr>
            <p:ph type="subTitle" idx="1"/>
          </p:nvPr>
        </p:nvSpPr>
        <p:spPr/>
        <p:txBody>
          <a:bodyPr/>
          <a:lstStyle/>
          <a:p>
            <a:r>
              <a:rPr lang="en-US" dirty="0"/>
              <a:t>James Anderson, Director, Healthcare Technology Management, Spring Valley Hospital, Desert View Hospital, &amp; Valley Health Specialty Hospital</a:t>
            </a:r>
          </a:p>
          <a:p>
            <a:r>
              <a:rPr lang="en-US" dirty="0"/>
              <a:t>Christopher Nowak, CBET, CHP, CSCS, Senior Director, Healthcare Technology Management, Universal Health Services</a:t>
            </a:r>
          </a:p>
        </p:txBody>
      </p:sp>
      <p:pic>
        <p:nvPicPr>
          <p:cNvPr id="6" name="Picture 5">
            <a:extLst>
              <a:ext uri="{FF2B5EF4-FFF2-40B4-BE49-F238E27FC236}">
                <a16:creationId xmlns:a16="http://schemas.microsoft.com/office/drawing/2014/main" id="{0CB9E1A1-8BE6-4CD6-B8E5-B996EA27FD30}"/>
              </a:ext>
            </a:extLst>
          </p:cNvPr>
          <p:cNvPicPr>
            <a:picLocks noChangeAspect="1"/>
          </p:cNvPicPr>
          <p:nvPr/>
        </p:nvPicPr>
        <p:blipFill>
          <a:blip r:embed="rId2"/>
          <a:stretch>
            <a:fillRect/>
          </a:stretch>
        </p:blipFill>
        <p:spPr>
          <a:xfrm>
            <a:off x="3462391" y="5257800"/>
            <a:ext cx="5267218" cy="1224072"/>
          </a:xfrm>
          <a:prstGeom prst="rect">
            <a:avLst/>
          </a:prstGeom>
        </p:spPr>
      </p:pic>
    </p:spTree>
    <p:extLst>
      <p:ext uri="{BB962C8B-B14F-4D97-AF65-F5344CB8AC3E}">
        <p14:creationId xmlns:p14="http://schemas.microsoft.com/office/powerpoint/2010/main" val="707463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B7950-8101-4C8F-9EF7-552CD85D091C}"/>
              </a:ext>
            </a:extLst>
          </p:cNvPr>
          <p:cNvSpPr>
            <a:spLocks noGrp="1"/>
          </p:cNvSpPr>
          <p:nvPr>
            <p:ph type="title"/>
          </p:nvPr>
        </p:nvSpPr>
        <p:spPr>
          <a:xfrm>
            <a:off x="838200" y="365126"/>
            <a:ext cx="5757809" cy="1032160"/>
          </a:xfrm>
        </p:spPr>
        <p:txBody>
          <a:bodyPr/>
          <a:lstStyle/>
          <a:p>
            <a:r>
              <a:rPr lang="en-US" dirty="0"/>
              <a:t>Topics – Agenda - Points</a:t>
            </a:r>
          </a:p>
        </p:txBody>
      </p:sp>
      <p:sp>
        <p:nvSpPr>
          <p:cNvPr id="3" name="Content Placeholder 2">
            <a:extLst>
              <a:ext uri="{FF2B5EF4-FFF2-40B4-BE49-F238E27FC236}">
                <a16:creationId xmlns:a16="http://schemas.microsoft.com/office/drawing/2014/main" id="{296798D6-F389-4800-991E-B5738F808A0B}"/>
              </a:ext>
            </a:extLst>
          </p:cNvPr>
          <p:cNvSpPr>
            <a:spLocks noGrp="1"/>
          </p:cNvSpPr>
          <p:nvPr>
            <p:ph idx="1"/>
          </p:nvPr>
        </p:nvSpPr>
        <p:spPr>
          <a:xfrm>
            <a:off x="838200" y="1479479"/>
            <a:ext cx="10515600" cy="5013396"/>
          </a:xfrm>
        </p:spPr>
        <p:txBody>
          <a:bodyPr>
            <a:normAutofit/>
          </a:bodyPr>
          <a:lstStyle/>
          <a:p>
            <a:pPr marL="0" marR="0">
              <a:lnSpc>
                <a:spcPct val="107000"/>
              </a:lnSpc>
              <a:spcBef>
                <a:spcPts val="0"/>
              </a:spcBef>
              <a:spcAft>
                <a:spcPts val="800"/>
              </a:spcAft>
            </a:pPr>
            <a:r>
              <a:rPr lang="en-US" sz="3600" dirty="0">
                <a:effectLst/>
                <a:latin typeface="Calibri" panose="020F0502020204030204" pitchFamily="34" charset="0"/>
                <a:ea typeface="Calibri" panose="020F0502020204030204" pitchFamily="34" charset="0"/>
                <a:cs typeface="Times New Roman" panose="02020603050405020304" pitchFamily="18" charset="0"/>
              </a:rPr>
              <a:t>Exceptional Customer Service </a:t>
            </a:r>
          </a:p>
          <a:p>
            <a:pPr marL="457200" lvl="1">
              <a:lnSpc>
                <a:spcPct val="107000"/>
              </a:lnSpc>
              <a:spcBef>
                <a:spcPts val="0"/>
              </a:spcBef>
              <a:spcAft>
                <a:spcPts val="80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Creating the Mindset</a:t>
            </a:r>
          </a:p>
          <a:p>
            <a:pPr marL="0" marR="0">
              <a:lnSpc>
                <a:spcPct val="107000"/>
              </a:lnSpc>
              <a:spcBef>
                <a:spcPts val="0"/>
              </a:spcBef>
              <a:spcAft>
                <a:spcPts val="800"/>
              </a:spcAft>
            </a:pPr>
            <a:r>
              <a:rPr lang="en-US" sz="3800" dirty="0">
                <a:effectLst/>
                <a:latin typeface="Calibri" panose="020F0502020204030204" pitchFamily="34" charset="0"/>
                <a:ea typeface="Calibri" panose="020F0502020204030204" pitchFamily="34" charset="0"/>
                <a:cs typeface="Times New Roman" panose="02020603050405020304" pitchFamily="18" charset="0"/>
              </a:rPr>
              <a:t>Savings</a:t>
            </a:r>
          </a:p>
          <a:p>
            <a:pPr marL="457200" lvl="1">
              <a:lnSpc>
                <a:spcPct val="107000"/>
              </a:lnSpc>
              <a:spcBef>
                <a:spcPts val="0"/>
              </a:spcBef>
              <a:spcAft>
                <a:spcPts val="800"/>
              </a:spcAft>
            </a:pPr>
            <a:r>
              <a:rPr lang="en-US" sz="2800" dirty="0">
                <a:latin typeface="Calibri" panose="020F0502020204030204" pitchFamily="34" charset="0"/>
                <a:cs typeface="Times New Roman" panose="02020603050405020304" pitchFamily="18" charset="0"/>
              </a:rPr>
              <a:t>Money</a:t>
            </a:r>
          </a:p>
          <a:p>
            <a:pPr marL="457200" lvl="1">
              <a:lnSpc>
                <a:spcPct val="107000"/>
              </a:lnSpc>
              <a:spcBef>
                <a:spcPts val="0"/>
              </a:spcBef>
              <a:spcAft>
                <a:spcPts val="800"/>
              </a:spcAft>
            </a:pPr>
            <a:r>
              <a:rPr lang="en-US" sz="2800" dirty="0">
                <a:latin typeface="Calibri" panose="020F0502020204030204" pitchFamily="34" charset="0"/>
                <a:cs typeface="Times New Roman" panose="02020603050405020304" pitchFamily="18" charset="0"/>
              </a:rPr>
              <a:t>Less Work</a:t>
            </a:r>
          </a:p>
          <a:p>
            <a:pPr marL="0" marR="0">
              <a:lnSpc>
                <a:spcPct val="107000"/>
              </a:lnSpc>
              <a:spcBef>
                <a:spcPts val="0"/>
              </a:spcBef>
              <a:spcAft>
                <a:spcPts val="800"/>
              </a:spcAft>
            </a:pPr>
            <a:r>
              <a:rPr lang="en-US" sz="3800" dirty="0">
                <a:effectLst/>
                <a:latin typeface="Calibri" panose="020F0502020204030204" pitchFamily="34" charset="0"/>
                <a:ea typeface="Calibri" panose="020F0502020204030204" pitchFamily="34" charset="0"/>
                <a:cs typeface="Times New Roman" panose="02020603050405020304" pitchFamily="18" charset="0"/>
              </a:rPr>
              <a:t>Take Action</a:t>
            </a:r>
          </a:p>
          <a:p>
            <a:pPr marL="457200" lvl="1">
              <a:lnSpc>
                <a:spcPct val="107000"/>
              </a:lnSpc>
              <a:spcBef>
                <a:spcPts val="0"/>
              </a:spcBef>
              <a:spcAft>
                <a:spcPts val="800"/>
              </a:spcAft>
            </a:pPr>
            <a:r>
              <a:rPr lang="en-US" sz="2800" dirty="0">
                <a:latin typeface="Calibri" panose="020F0502020204030204" pitchFamily="34" charset="0"/>
                <a:cs typeface="Times New Roman" panose="02020603050405020304" pitchFamily="18" charset="0"/>
              </a:rPr>
              <a:t>Enjoy Life doing it</a:t>
            </a:r>
          </a:p>
          <a:p>
            <a:pPr marL="0" indent="0">
              <a:buNone/>
            </a:pPr>
            <a:endParaRPr lang="en-US" dirty="0"/>
          </a:p>
        </p:txBody>
      </p:sp>
      <p:pic>
        <p:nvPicPr>
          <p:cNvPr id="5" name="Picture 4" descr="A picture containing logo&#10;&#10;Description automatically generated">
            <a:extLst>
              <a:ext uri="{FF2B5EF4-FFF2-40B4-BE49-F238E27FC236}">
                <a16:creationId xmlns:a16="http://schemas.microsoft.com/office/drawing/2014/main" id="{8EE045E1-D4E4-4E5F-BFB4-5CE2C5FF06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5745" y="2368330"/>
            <a:ext cx="4163568" cy="2676144"/>
          </a:xfrm>
          <a:prstGeom prst="rect">
            <a:avLst/>
          </a:prstGeom>
        </p:spPr>
      </p:pic>
      <p:cxnSp>
        <p:nvCxnSpPr>
          <p:cNvPr id="9" name="Straight Connector 8">
            <a:extLst>
              <a:ext uri="{FF2B5EF4-FFF2-40B4-BE49-F238E27FC236}">
                <a16:creationId xmlns:a16="http://schemas.microsoft.com/office/drawing/2014/main" id="{FE22A079-B9AF-4AA3-B097-D49CD624E16B}"/>
              </a:ext>
            </a:extLst>
          </p:cNvPr>
          <p:cNvCxnSpPr/>
          <p:nvPr/>
        </p:nvCxnSpPr>
        <p:spPr>
          <a:xfrm>
            <a:off x="698643" y="1273996"/>
            <a:ext cx="6924782"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7864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292065" cy="1325563"/>
          </a:xfrm>
          <a:noFill/>
          <a:ln>
            <a:solidFill>
              <a:schemeClr val="tx1"/>
            </a:solidFill>
          </a:ln>
        </p:spPr>
        <p:txBody>
          <a:bodyPr/>
          <a:lstStyle/>
          <a:p>
            <a:r>
              <a:rPr lang="en-US" dirty="0"/>
              <a:t>Customer Service Defined</a:t>
            </a:r>
          </a:p>
        </p:txBody>
      </p:sp>
      <p:sp>
        <p:nvSpPr>
          <p:cNvPr id="3" name="Content Placeholder 2"/>
          <p:cNvSpPr>
            <a:spLocks noGrp="1"/>
          </p:cNvSpPr>
          <p:nvPr>
            <p:ph idx="1"/>
          </p:nvPr>
        </p:nvSpPr>
        <p:spPr>
          <a:xfrm>
            <a:off x="838200" y="1825625"/>
            <a:ext cx="7725641" cy="4351338"/>
          </a:xfrm>
        </p:spPr>
        <p:txBody>
          <a:bodyPr/>
          <a:lstStyle/>
          <a:p>
            <a:r>
              <a:rPr lang="en-US" dirty="0"/>
              <a:t>​The help and advice that a company gives people who buy or use its products or services. Oxford University Press (2021)</a:t>
            </a:r>
          </a:p>
          <a:p>
            <a:r>
              <a:rPr lang="en-US" dirty="0"/>
              <a:t>Customer service is the provision of service to customers before, during, and after a purchase. The </a:t>
            </a:r>
            <a:r>
              <a:rPr lang="en-US" dirty="0">
                <a:solidFill>
                  <a:srgbClr val="FF0000"/>
                </a:solidFill>
              </a:rPr>
              <a:t>perception</a:t>
            </a:r>
            <a:r>
              <a:rPr lang="en-US" dirty="0"/>
              <a:t> of success of such interactions is dependent on employees "who can adjust themselves to the personality </a:t>
            </a:r>
            <a:r>
              <a:rPr lang="en-US" dirty="0">
                <a:solidFill>
                  <a:srgbClr val="FF0000"/>
                </a:solidFill>
              </a:rPr>
              <a:t>of the guest</a:t>
            </a:r>
            <a:r>
              <a:rPr lang="en-US" dirty="0"/>
              <a:t>". Buchanan, Leigh (1 March 2011). “A Customer Service Makeover”. </a:t>
            </a:r>
            <a:r>
              <a:rPr lang="en-US" i="1" dirty="0"/>
              <a:t>Inc. magazine</a:t>
            </a:r>
            <a:r>
              <a:rPr lang="en-US" dirty="0"/>
              <a:t> </a:t>
            </a:r>
          </a:p>
        </p:txBody>
      </p:sp>
      <p:pic>
        <p:nvPicPr>
          <p:cNvPr id="5" name="Picture 4">
            <a:extLst>
              <a:ext uri="{FF2B5EF4-FFF2-40B4-BE49-F238E27FC236}">
                <a16:creationId xmlns:a16="http://schemas.microsoft.com/office/drawing/2014/main" id="{4AE61DF3-EF65-461E-A493-5F1C607A8857}"/>
              </a:ext>
            </a:extLst>
          </p:cNvPr>
          <p:cNvPicPr>
            <a:picLocks noChangeAspect="1"/>
          </p:cNvPicPr>
          <p:nvPr/>
        </p:nvPicPr>
        <p:blipFill>
          <a:blip r:embed="rId2"/>
          <a:stretch>
            <a:fillRect/>
          </a:stretch>
        </p:blipFill>
        <p:spPr>
          <a:xfrm>
            <a:off x="8563841" y="1981202"/>
            <a:ext cx="2883776" cy="2895595"/>
          </a:xfrm>
          <a:prstGeom prst="rect">
            <a:avLst/>
          </a:prstGeom>
        </p:spPr>
      </p:pic>
    </p:spTree>
    <p:extLst>
      <p:ext uri="{BB962C8B-B14F-4D97-AF65-F5344CB8AC3E}">
        <p14:creationId xmlns:p14="http://schemas.microsoft.com/office/powerpoint/2010/main" val="1961447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4929"/>
          </a:xfrm>
          <a:ln>
            <a:solidFill>
              <a:schemeClr val="tx1"/>
            </a:solidFill>
          </a:ln>
        </p:spPr>
        <p:txBody>
          <a:bodyPr/>
          <a:lstStyle/>
          <a:p>
            <a:r>
              <a:rPr lang="en-US" dirty="0"/>
              <a:t>My Favorites from Customer Service Manager</a:t>
            </a:r>
          </a:p>
        </p:txBody>
      </p:sp>
      <p:sp>
        <p:nvSpPr>
          <p:cNvPr id="3" name="Content Placeholder 2"/>
          <p:cNvSpPr>
            <a:spLocks noGrp="1"/>
          </p:cNvSpPr>
          <p:nvPr>
            <p:ph idx="1"/>
          </p:nvPr>
        </p:nvSpPr>
        <p:spPr>
          <a:xfrm>
            <a:off x="677008" y="1529862"/>
            <a:ext cx="10805746" cy="4727100"/>
          </a:xfrm>
        </p:spPr>
        <p:txBody>
          <a:bodyPr>
            <a:normAutofit fontScale="85000" lnSpcReduction="20000"/>
          </a:bodyPr>
          <a:lstStyle/>
          <a:p>
            <a:r>
              <a:rPr lang="en-US" dirty="0"/>
              <a:t>“Customer service is the ability to provide a service or product in the way that it has been promised”</a:t>
            </a:r>
          </a:p>
          <a:p>
            <a:r>
              <a:rPr lang="en-US" dirty="0"/>
              <a:t>“Customer service is an organization’s ability to supply their customers’ wants and needs”</a:t>
            </a:r>
          </a:p>
          <a:p>
            <a:r>
              <a:rPr lang="en-US" dirty="0"/>
              <a:t>“Customer Service is a phrase that is used to describe the process of taking care of our customers in a positive manner”</a:t>
            </a:r>
          </a:p>
          <a:p>
            <a:r>
              <a:rPr lang="en-US" dirty="0"/>
              <a:t>“Customer service is a process for providing competitive advantage and adding benefits in order to maximize the total value to the customer”</a:t>
            </a:r>
          </a:p>
          <a:p>
            <a:r>
              <a:rPr lang="en-US" dirty="0"/>
              <a:t>“Customer Service is the commitment to providing value added services to external and internal customers, including attitude knowledge, technical support and quality of service in a timely manner”</a:t>
            </a:r>
          </a:p>
          <a:p>
            <a:r>
              <a:rPr lang="en-US" dirty="0"/>
              <a:t>“Customer service is a proactive attitude that can be summed up as: I care and I can do.”</a:t>
            </a:r>
          </a:p>
          <a:p>
            <a:pPr marL="0" indent="0">
              <a:buNone/>
            </a:pPr>
            <a:r>
              <a:rPr lang="en-US" dirty="0"/>
              <a:t>2021 Definition of Customer Service, CSM, The Magazine for Customer Service Managers &amp; Professionals</a:t>
            </a:r>
          </a:p>
          <a:p>
            <a:endParaRPr lang="en-US" dirty="0"/>
          </a:p>
        </p:txBody>
      </p:sp>
    </p:spTree>
    <p:extLst>
      <p:ext uri="{BB962C8B-B14F-4D97-AF65-F5344CB8AC3E}">
        <p14:creationId xmlns:p14="http://schemas.microsoft.com/office/powerpoint/2010/main" val="2947995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solidFill>
          </a:ln>
        </p:spPr>
        <p:txBody>
          <a:bodyPr/>
          <a:lstStyle/>
          <a:p>
            <a:r>
              <a:rPr lang="en-US" dirty="0"/>
              <a:t>What is Exceptional Customer Service?</a:t>
            </a:r>
          </a:p>
        </p:txBody>
      </p:sp>
      <p:sp>
        <p:nvSpPr>
          <p:cNvPr id="3" name="Content Placeholder 2"/>
          <p:cNvSpPr>
            <a:spLocks noGrp="1"/>
          </p:cNvSpPr>
          <p:nvPr>
            <p:ph idx="1"/>
          </p:nvPr>
        </p:nvSpPr>
        <p:spPr/>
        <p:txBody>
          <a:bodyPr>
            <a:normAutofit/>
          </a:bodyPr>
          <a:lstStyle/>
          <a:p>
            <a:pPr marL="0" indent="0">
              <a:buNone/>
            </a:pPr>
            <a:r>
              <a:rPr lang="en-US" dirty="0"/>
              <a:t>	Your customers define exceptional customer service. </a:t>
            </a:r>
          </a:p>
          <a:p>
            <a:pPr marL="0" indent="0">
              <a:buNone/>
            </a:pPr>
            <a:r>
              <a:rPr lang="en-US" dirty="0"/>
              <a:t>	Exceptional customer service is the unconditional commitment to giving the highest level of product or service to every person, regardless of the circumstances.	</a:t>
            </a:r>
          </a:p>
          <a:p>
            <a:pPr marL="0" indent="0">
              <a:buNone/>
            </a:pPr>
            <a:r>
              <a:rPr lang="en-US" dirty="0"/>
              <a:t>	It doesn’t matter if the customer is at fault for the issue. It doesn’t matter if it’s a once-in-a-lifetime situation. When you’re thinking about how to deliver exceptional customer service, remember this simple motto: Do anything and everything within your power. </a:t>
            </a:r>
            <a:r>
              <a:rPr lang="en-US" sz="2400" dirty="0"/>
              <a:t>Elizabeth Wellington, 8 Companies with Exceptional Customer Service + Helpful Tips, 2021 </a:t>
            </a:r>
            <a:r>
              <a:rPr lang="en-US" sz="2400" dirty="0" err="1"/>
              <a:t>HelpScout</a:t>
            </a:r>
            <a:endParaRPr lang="en-US" sz="2400" dirty="0"/>
          </a:p>
        </p:txBody>
      </p:sp>
    </p:spTree>
    <p:extLst>
      <p:ext uri="{BB962C8B-B14F-4D97-AF65-F5344CB8AC3E}">
        <p14:creationId xmlns:p14="http://schemas.microsoft.com/office/powerpoint/2010/main" val="3474754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B2872-8A33-4983-9337-2DD19C4DEA3B}"/>
              </a:ext>
            </a:extLst>
          </p:cNvPr>
          <p:cNvSpPr>
            <a:spLocks noGrp="1"/>
          </p:cNvSpPr>
          <p:nvPr>
            <p:ph type="title"/>
          </p:nvPr>
        </p:nvSpPr>
        <p:spPr/>
        <p:txBody>
          <a:bodyPr/>
          <a:lstStyle/>
          <a:p>
            <a:pPr algn="ctr"/>
            <a:r>
              <a:rPr lang="en-US" dirty="0"/>
              <a:t>Exceptional Customer Service has Rewards!</a:t>
            </a:r>
          </a:p>
        </p:txBody>
      </p:sp>
      <p:pic>
        <p:nvPicPr>
          <p:cNvPr id="5" name="Content Placeholder 4" descr="A group of people wearing masks&#10;&#10;Description automatically generated with medium confidence">
            <a:extLst>
              <a:ext uri="{FF2B5EF4-FFF2-40B4-BE49-F238E27FC236}">
                <a16:creationId xmlns:a16="http://schemas.microsoft.com/office/drawing/2014/main" id="{DAC01693-D8DE-452D-B1B8-E448ACF3E86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63666" y="1794803"/>
            <a:ext cx="9664668" cy="4351338"/>
          </a:xfrm>
        </p:spPr>
      </p:pic>
    </p:spTree>
    <p:extLst>
      <p:ext uri="{BB962C8B-B14F-4D97-AF65-F5344CB8AC3E}">
        <p14:creationId xmlns:p14="http://schemas.microsoft.com/office/powerpoint/2010/main" val="303595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569413" cy="1325563"/>
          </a:xfrm>
        </p:spPr>
        <p:txBody>
          <a:bodyPr/>
          <a:lstStyle/>
          <a:p>
            <a:r>
              <a:rPr lang="en-US" dirty="0"/>
              <a:t>Competition </a:t>
            </a:r>
          </a:p>
        </p:txBody>
      </p:sp>
      <p:sp>
        <p:nvSpPr>
          <p:cNvPr id="3" name="Content Placeholder 2"/>
          <p:cNvSpPr>
            <a:spLocks noGrp="1"/>
          </p:cNvSpPr>
          <p:nvPr>
            <p:ph idx="1"/>
          </p:nvPr>
        </p:nvSpPr>
        <p:spPr>
          <a:xfrm>
            <a:off x="678094" y="1977655"/>
            <a:ext cx="10941978" cy="4358489"/>
          </a:xfrm>
        </p:spPr>
        <p:txBody>
          <a:bodyPr>
            <a:normAutofit/>
          </a:bodyPr>
          <a:lstStyle/>
          <a:p>
            <a:r>
              <a:rPr lang="en-US" dirty="0"/>
              <a:t>Build a team as if it was your own business. </a:t>
            </a:r>
          </a:p>
          <a:p>
            <a:r>
              <a:rPr lang="en-US" dirty="0"/>
              <a:t>Build your business believing you customers have a choice. </a:t>
            </a:r>
          </a:p>
          <a:p>
            <a:r>
              <a:rPr lang="en-US" dirty="0"/>
              <a:t>What would you do differently if there was another HTM department in facility to call? At the end of 2</a:t>
            </a:r>
            <a:r>
              <a:rPr lang="en-US" baseline="30000" dirty="0"/>
              <a:t>nd</a:t>
            </a:r>
            <a:r>
              <a:rPr lang="en-US" dirty="0"/>
              <a:t> year, the hospital keep the best team. </a:t>
            </a:r>
          </a:p>
          <a:p>
            <a:pPr lvl="1"/>
            <a:r>
              <a:rPr lang="en-US" dirty="0"/>
              <a:t>Expanded hours – Earlier and later</a:t>
            </a:r>
          </a:p>
          <a:p>
            <a:pPr lvl="1"/>
            <a:r>
              <a:rPr lang="en-US" dirty="0"/>
              <a:t>No interruption PMs – done after-hours</a:t>
            </a:r>
          </a:p>
          <a:p>
            <a:pPr lvl="1"/>
            <a:r>
              <a:rPr lang="en-US" dirty="0"/>
              <a:t>Quicker response </a:t>
            </a:r>
          </a:p>
          <a:p>
            <a:pPr lvl="1"/>
            <a:r>
              <a:rPr lang="en-US" dirty="0"/>
              <a:t>Better trained team</a:t>
            </a:r>
          </a:p>
          <a:p>
            <a:pPr lvl="1"/>
            <a:r>
              <a:rPr lang="en-US" dirty="0"/>
              <a:t>Project Management</a:t>
            </a:r>
          </a:p>
          <a:p>
            <a:pPr lvl="1"/>
            <a:r>
              <a:rPr lang="en-US" dirty="0"/>
              <a:t>Would you answer the phone differently? </a:t>
            </a:r>
          </a:p>
        </p:txBody>
      </p:sp>
      <p:pic>
        <p:nvPicPr>
          <p:cNvPr id="5" name="Picture 4">
            <a:extLst>
              <a:ext uri="{FF2B5EF4-FFF2-40B4-BE49-F238E27FC236}">
                <a16:creationId xmlns:a16="http://schemas.microsoft.com/office/drawing/2014/main" id="{3A09E22D-A5D8-479E-BCF2-399D2A8F8260}"/>
              </a:ext>
            </a:extLst>
          </p:cNvPr>
          <p:cNvPicPr>
            <a:picLocks noChangeAspect="1"/>
          </p:cNvPicPr>
          <p:nvPr/>
        </p:nvPicPr>
        <p:blipFill>
          <a:blip r:embed="rId2"/>
          <a:stretch>
            <a:fillRect/>
          </a:stretch>
        </p:blipFill>
        <p:spPr>
          <a:xfrm>
            <a:off x="4259779" y="471747"/>
            <a:ext cx="1683821" cy="1505908"/>
          </a:xfrm>
          <a:prstGeom prst="rect">
            <a:avLst/>
          </a:prstGeom>
        </p:spPr>
      </p:pic>
      <p:pic>
        <p:nvPicPr>
          <p:cNvPr id="7" name="Picture 6">
            <a:extLst>
              <a:ext uri="{FF2B5EF4-FFF2-40B4-BE49-F238E27FC236}">
                <a16:creationId xmlns:a16="http://schemas.microsoft.com/office/drawing/2014/main" id="{4CB0B67E-C554-4C5E-B0A0-56699694E95B}"/>
              </a:ext>
            </a:extLst>
          </p:cNvPr>
          <p:cNvPicPr>
            <a:picLocks noChangeAspect="1"/>
          </p:cNvPicPr>
          <p:nvPr/>
        </p:nvPicPr>
        <p:blipFill>
          <a:blip r:embed="rId3"/>
          <a:stretch>
            <a:fillRect/>
          </a:stretch>
        </p:blipFill>
        <p:spPr>
          <a:xfrm>
            <a:off x="8005529" y="403676"/>
            <a:ext cx="1359650" cy="1573979"/>
          </a:xfrm>
          <a:prstGeom prst="rect">
            <a:avLst/>
          </a:prstGeom>
        </p:spPr>
      </p:pic>
      <p:sp>
        <p:nvSpPr>
          <p:cNvPr id="8" name="TextBox 7">
            <a:extLst>
              <a:ext uri="{FF2B5EF4-FFF2-40B4-BE49-F238E27FC236}">
                <a16:creationId xmlns:a16="http://schemas.microsoft.com/office/drawing/2014/main" id="{50CCA110-9CA3-4AB8-9477-0DE2805A5D50}"/>
              </a:ext>
            </a:extLst>
          </p:cNvPr>
          <p:cNvSpPr txBox="1"/>
          <p:nvPr/>
        </p:nvSpPr>
        <p:spPr>
          <a:xfrm>
            <a:off x="6585736" y="1190665"/>
            <a:ext cx="1078786" cy="461665"/>
          </a:xfrm>
          <a:prstGeom prst="rect">
            <a:avLst/>
          </a:prstGeom>
          <a:noFill/>
        </p:spPr>
        <p:txBody>
          <a:bodyPr wrap="square" rtlCol="0">
            <a:spAutoFit/>
          </a:bodyPr>
          <a:lstStyle/>
          <a:p>
            <a:r>
              <a:rPr lang="en-US" sz="2400" dirty="0"/>
              <a:t>Versus</a:t>
            </a:r>
          </a:p>
        </p:txBody>
      </p:sp>
    </p:spTree>
    <p:extLst>
      <p:ext uri="{BB962C8B-B14F-4D97-AF65-F5344CB8AC3E}">
        <p14:creationId xmlns:p14="http://schemas.microsoft.com/office/powerpoint/2010/main" val="262472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8039"/>
          </a:xfrm>
          <a:ln>
            <a:solidFill>
              <a:schemeClr val="tx1"/>
            </a:solidFill>
          </a:ln>
        </p:spPr>
        <p:txBody>
          <a:bodyPr>
            <a:normAutofit/>
          </a:bodyPr>
          <a:lstStyle/>
          <a:p>
            <a:r>
              <a:rPr lang="en-US" sz="4800" b="1" dirty="0"/>
              <a:t>Own Every Problem</a:t>
            </a:r>
          </a:p>
        </p:txBody>
      </p:sp>
      <p:sp>
        <p:nvSpPr>
          <p:cNvPr id="3" name="Content Placeholder 2"/>
          <p:cNvSpPr>
            <a:spLocks noGrp="1"/>
          </p:cNvSpPr>
          <p:nvPr>
            <p:ph idx="1"/>
          </p:nvPr>
        </p:nvSpPr>
        <p:spPr>
          <a:xfrm>
            <a:off x="838200" y="1519417"/>
            <a:ext cx="10515600" cy="4657546"/>
          </a:xfrm>
        </p:spPr>
        <p:txBody>
          <a:bodyPr/>
          <a:lstStyle/>
          <a:p>
            <a:r>
              <a:rPr lang="en-US" dirty="0"/>
              <a:t>Own every problem that comes to HTM</a:t>
            </a:r>
          </a:p>
          <a:p>
            <a:r>
              <a:rPr lang="en-US" dirty="0"/>
              <a:t>Not my job, not in our scope, someone needs to, or anything that doesn’t help our customer is forbidden. </a:t>
            </a:r>
          </a:p>
          <a:p>
            <a:pPr lvl="1"/>
            <a:r>
              <a:rPr lang="en-US" dirty="0"/>
              <a:t>Train your team</a:t>
            </a:r>
          </a:p>
          <a:p>
            <a:pPr lvl="1"/>
            <a:r>
              <a:rPr lang="en-US" dirty="0"/>
              <a:t>Be an example</a:t>
            </a:r>
          </a:p>
          <a:p>
            <a:r>
              <a:rPr lang="en-US" dirty="0"/>
              <a:t>Every interaction is a chance to help, it is also a chance to learn. </a:t>
            </a:r>
          </a:p>
          <a:p>
            <a:pPr lvl="1"/>
            <a:r>
              <a:rPr lang="en-US" dirty="0"/>
              <a:t>Our customer contacts us, because they trust us. </a:t>
            </a:r>
          </a:p>
          <a:p>
            <a:pPr lvl="1"/>
            <a:endParaRPr lang="en-US" dirty="0"/>
          </a:p>
          <a:p>
            <a:r>
              <a:rPr lang="en-US" dirty="0"/>
              <a:t>Extreme Ownership: How U.S. Navy SEALs Lead and Win, Jocko </a:t>
            </a:r>
            <a:r>
              <a:rPr lang="en-US" dirty="0" err="1"/>
              <a:t>Willink</a:t>
            </a:r>
            <a:r>
              <a:rPr lang="en-US" dirty="0"/>
              <a:t> &amp; Leif </a:t>
            </a:r>
            <a:r>
              <a:rPr lang="en-US" dirty="0" err="1"/>
              <a:t>Babin</a:t>
            </a:r>
            <a:r>
              <a:rPr lang="en-US" dirty="0"/>
              <a:t>, St. Martin’s</a:t>
            </a:r>
          </a:p>
        </p:txBody>
      </p:sp>
      <p:pic>
        <p:nvPicPr>
          <p:cNvPr id="5" name="Picture 4">
            <a:extLst>
              <a:ext uri="{FF2B5EF4-FFF2-40B4-BE49-F238E27FC236}">
                <a16:creationId xmlns:a16="http://schemas.microsoft.com/office/drawing/2014/main" id="{A153889F-7155-4EED-B81A-9EBBC0F4B0B1}"/>
              </a:ext>
            </a:extLst>
          </p:cNvPr>
          <p:cNvPicPr>
            <a:picLocks noChangeAspect="1"/>
          </p:cNvPicPr>
          <p:nvPr/>
        </p:nvPicPr>
        <p:blipFill>
          <a:blip r:embed="rId3"/>
          <a:stretch>
            <a:fillRect/>
          </a:stretch>
        </p:blipFill>
        <p:spPr>
          <a:xfrm>
            <a:off x="7653820" y="2440389"/>
            <a:ext cx="1428536" cy="1412303"/>
          </a:xfrm>
          <a:prstGeom prst="rect">
            <a:avLst/>
          </a:prstGeom>
        </p:spPr>
      </p:pic>
    </p:spTree>
    <p:extLst>
      <p:ext uri="{BB962C8B-B14F-4D97-AF65-F5344CB8AC3E}">
        <p14:creationId xmlns:p14="http://schemas.microsoft.com/office/powerpoint/2010/main" val="1291934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70906" cy="1325563"/>
          </a:xfrm>
        </p:spPr>
        <p:txBody>
          <a:bodyPr>
            <a:normAutofit/>
          </a:bodyPr>
          <a:lstStyle/>
          <a:p>
            <a:pPr algn="ctr"/>
            <a:r>
              <a:rPr lang="en-US" sz="4800" u="sng" dirty="0"/>
              <a:t>Communication</a:t>
            </a:r>
          </a:p>
        </p:txBody>
      </p:sp>
      <p:sp>
        <p:nvSpPr>
          <p:cNvPr id="3" name="Content Placeholder 2"/>
          <p:cNvSpPr>
            <a:spLocks noGrp="1"/>
          </p:cNvSpPr>
          <p:nvPr>
            <p:ph idx="1"/>
          </p:nvPr>
        </p:nvSpPr>
        <p:spPr/>
        <p:txBody>
          <a:bodyPr>
            <a:normAutofit lnSpcReduction="10000"/>
          </a:bodyPr>
          <a:lstStyle/>
          <a:p>
            <a:r>
              <a:rPr lang="en-US" dirty="0"/>
              <a:t>Communication – Communication – Communication </a:t>
            </a:r>
          </a:p>
          <a:p>
            <a:r>
              <a:rPr lang="en-US" dirty="0"/>
              <a:t>From the time the problem/issue/request is made. </a:t>
            </a:r>
          </a:p>
          <a:p>
            <a:pPr lvl="1"/>
            <a:r>
              <a:rPr lang="en-US" dirty="0"/>
              <a:t>It is our problem now; the clinical department can focus on something else.</a:t>
            </a:r>
          </a:p>
          <a:p>
            <a:pPr lvl="1"/>
            <a:r>
              <a:rPr lang="en-US" dirty="0"/>
              <a:t>Train your team </a:t>
            </a:r>
          </a:p>
          <a:p>
            <a:pPr lvl="1"/>
            <a:r>
              <a:rPr lang="en-US" dirty="0"/>
              <a:t>Be an example</a:t>
            </a:r>
          </a:p>
          <a:p>
            <a:r>
              <a:rPr lang="en-US" dirty="0"/>
              <a:t>Follow up</a:t>
            </a:r>
          </a:p>
          <a:p>
            <a:pPr lvl="1"/>
            <a:r>
              <a:rPr lang="en-US" dirty="0"/>
              <a:t>Share steps in the process </a:t>
            </a:r>
          </a:p>
          <a:p>
            <a:pPr lvl="1"/>
            <a:r>
              <a:rPr lang="en-US" dirty="0"/>
              <a:t>Share ETA</a:t>
            </a:r>
          </a:p>
          <a:p>
            <a:pPr lvl="1"/>
            <a:r>
              <a:rPr lang="en-US" dirty="0"/>
              <a:t>“I DON’T KNOW” is an appropriate answer sometimes, but please expand on the reason. </a:t>
            </a:r>
          </a:p>
          <a:p>
            <a:r>
              <a:rPr lang="en-US" dirty="0"/>
              <a:t>Human nature will fill in blanks that we leave out. </a:t>
            </a:r>
          </a:p>
        </p:txBody>
      </p:sp>
      <p:pic>
        <p:nvPicPr>
          <p:cNvPr id="5" name="Picture 4">
            <a:extLst>
              <a:ext uri="{FF2B5EF4-FFF2-40B4-BE49-F238E27FC236}">
                <a16:creationId xmlns:a16="http://schemas.microsoft.com/office/drawing/2014/main" id="{5094A7D2-C8A5-4A57-8C04-BC8A506EABEA}"/>
              </a:ext>
            </a:extLst>
          </p:cNvPr>
          <p:cNvPicPr>
            <a:picLocks noChangeAspect="1"/>
          </p:cNvPicPr>
          <p:nvPr/>
        </p:nvPicPr>
        <p:blipFill>
          <a:blip r:embed="rId3"/>
          <a:stretch>
            <a:fillRect/>
          </a:stretch>
        </p:blipFill>
        <p:spPr>
          <a:xfrm>
            <a:off x="6096000" y="3130413"/>
            <a:ext cx="2650733" cy="1741761"/>
          </a:xfrm>
          <a:prstGeom prst="rect">
            <a:avLst/>
          </a:prstGeom>
        </p:spPr>
      </p:pic>
    </p:spTree>
    <p:extLst>
      <p:ext uri="{BB962C8B-B14F-4D97-AF65-F5344CB8AC3E}">
        <p14:creationId xmlns:p14="http://schemas.microsoft.com/office/powerpoint/2010/main" val="392289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58B701-AB38-4456-BB59-CC3C76DBDECD}"/>
              </a:ext>
            </a:extLst>
          </p:cNvPr>
          <p:cNvPicPr>
            <a:picLocks noChangeAspect="1"/>
          </p:cNvPicPr>
          <p:nvPr/>
        </p:nvPicPr>
        <p:blipFill>
          <a:blip r:embed="rId2"/>
          <a:stretch>
            <a:fillRect/>
          </a:stretch>
        </p:blipFill>
        <p:spPr>
          <a:xfrm>
            <a:off x="7755348" y="2477617"/>
            <a:ext cx="3598452" cy="3856647"/>
          </a:xfrm>
          <a:prstGeom prst="rect">
            <a:avLst/>
          </a:prstGeom>
        </p:spPr>
      </p:pic>
      <p:sp>
        <p:nvSpPr>
          <p:cNvPr id="2" name="Title 1">
            <a:extLst>
              <a:ext uri="{FF2B5EF4-FFF2-40B4-BE49-F238E27FC236}">
                <a16:creationId xmlns:a16="http://schemas.microsoft.com/office/drawing/2014/main" id="{5DEDD7CE-52F6-42C2-98B7-07C8E19D8257}"/>
              </a:ext>
            </a:extLst>
          </p:cNvPr>
          <p:cNvSpPr>
            <a:spLocks noGrp="1"/>
          </p:cNvSpPr>
          <p:nvPr>
            <p:ph type="title"/>
          </p:nvPr>
        </p:nvSpPr>
        <p:spPr>
          <a:xfrm>
            <a:off x="838200" y="365126"/>
            <a:ext cx="7576335" cy="1145176"/>
          </a:xfrm>
          <a:ln>
            <a:solidFill>
              <a:schemeClr val="tx1"/>
            </a:solidFill>
          </a:ln>
        </p:spPr>
        <p:txBody>
          <a:bodyPr/>
          <a:lstStyle/>
          <a:p>
            <a:r>
              <a:rPr lang="en-US" dirty="0"/>
              <a:t>Find a Way to communicate</a:t>
            </a:r>
          </a:p>
        </p:txBody>
      </p:sp>
      <p:pic>
        <p:nvPicPr>
          <p:cNvPr id="4" name="Picture 3">
            <a:extLst>
              <a:ext uri="{FF2B5EF4-FFF2-40B4-BE49-F238E27FC236}">
                <a16:creationId xmlns:a16="http://schemas.microsoft.com/office/drawing/2014/main" id="{D28E0449-20E7-41ED-ACD8-09C8722EAE91}"/>
              </a:ext>
            </a:extLst>
          </p:cNvPr>
          <p:cNvPicPr>
            <a:picLocks noChangeAspect="1"/>
          </p:cNvPicPr>
          <p:nvPr/>
        </p:nvPicPr>
        <p:blipFill>
          <a:blip r:embed="rId3"/>
          <a:stretch>
            <a:fillRect/>
          </a:stretch>
        </p:blipFill>
        <p:spPr>
          <a:xfrm>
            <a:off x="838200" y="2456444"/>
            <a:ext cx="7648254" cy="3877820"/>
          </a:xfrm>
          <a:prstGeom prst="rect">
            <a:avLst/>
          </a:prstGeom>
        </p:spPr>
      </p:pic>
      <p:sp>
        <p:nvSpPr>
          <p:cNvPr id="5" name="TextBox 4">
            <a:extLst>
              <a:ext uri="{FF2B5EF4-FFF2-40B4-BE49-F238E27FC236}">
                <a16:creationId xmlns:a16="http://schemas.microsoft.com/office/drawing/2014/main" id="{AF825C93-C821-46B7-B15B-CDFABDE0AB0E}"/>
              </a:ext>
            </a:extLst>
          </p:cNvPr>
          <p:cNvSpPr txBox="1"/>
          <p:nvPr/>
        </p:nvSpPr>
        <p:spPr>
          <a:xfrm>
            <a:off x="838200" y="1646620"/>
            <a:ext cx="10186504" cy="830997"/>
          </a:xfrm>
          <a:prstGeom prst="rect">
            <a:avLst/>
          </a:prstGeom>
          <a:noFill/>
        </p:spPr>
        <p:txBody>
          <a:bodyPr wrap="square" rtlCol="0">
            <a:spAutoFit/>
          </a:bodyPr>
          <a:lstStyle/>
          <a:p>
            <a:r>
              <a:rPr lang="en-US" sz="2400" dirty="0"/>
              <a:t>Share the KPIs/Metrics/Scores with your teams that do the work, let them know what goals to set so they can succeed. </a:t>
            </a:r>
          </a:p>
        </p:txBody>
      </p:sp>
    </p:spTree>
    <p:extLst>
      <p:ext uri="{BB962C8B-B14F-4D97-AF65-F5344CB8AC3E}">
        <p14:creationId xmlns:p14="http://schemas.microsoft.com/office/powerpoint/2010/main" val="306144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19E35-D615-471A-9A3D-EF7BB50FB1D0}"/>
              </a:ext>
            </a:extLst>
          </p:cNvPr>
          <p:cNvSpPr>
            <a:spLocks noGrp="1"/>
          </p:cNvSpPr>
          <p:nvPr>
            <p:ph type="title"/>
          </p:nvPr>
        </p:nvSpPr>
        <p:spPr>
          <a:xfrm>
            <a:off x="838200" y="365126"/>
            <a:ext cx="10515600" cy="980790"/>
          </a:xfrm>
          <a:ln>
            <a:solidFill>
              <a:schemeClr val="tx1"/>
            </a:solidFill>
          </a:ln>
        </p:spPr>
        <p:txBody>
          <a:bodyPr/>
          <a:lstStyle/>
          <a:p>
            <a:r>
              <a:rPr lang="en-US" dirty="0"/>
              <a:t>Find More Ways to Communication</a:t>
            </a:r>
          </a:p>
        </p:txBody>
      </p:sp>
      <p:pic>
        <p:nvPicPr>
          <p:cNvPr id="4" name="Picture 3">
            <a:extLst>
              <a:ext uri="{FF2B5EF4-FFF2-40B4-BE49-F238E27FC236}">
                <a16:creationId xmlns:a16="http://schemas.microsoft.com/office/drawing/2014/main" id="{5B3B90F8-C43E-413D-AC60-DA0E2664FA90}"/>
              </a:ext>
            </a:extLst>
          </p:cNvPr>
          <p:cNvPicPr>
            <a:picLocks noChangeAspect="1"/>
          </p:cNvPicPr>
          <p:nvPr/>
        </p:nvPicPr>
        <p:blipFill>
          <a:blip r:embed="rId2"/>
          <a:stretch>
            <a:fillRect/>
          </a:stretch>
        </p:blipFill>
        <p:spPr>
          <a:xfrm>
            <a:off x="990878" y="2034283"/>
            <a:ext cx="6932994" cy="4722117"/>
          </a:xfrm>
          <a:prstGeom prst="rect">
            <a:avLst/>
          </a:prstGeom>
        </p:spPr>
      </p:pic>
      <p:sp>
        <p:nvSpPr>
          <p:cNvPr id="5" name="TextBox 4">
            <a:extLst>
              <a:ext uri="{FF2B5EF4-FFF2-40B4-BE49-F238E27FC236}">
                <a16:creationId xmlns:a16="http://schemas.microsoft.com/office/drawing/2014/main" id="{94DF4A68-8DB5-41DC-BF3F-EC6A0918BD3D}"/>
              </a:ext>
            </a:extLst>
          </p:cNvPr>
          <p:cNvSpPr txBox="1"/>
          <p:nvPr/>
        </p:nvSpPr>
        <p:spPr>
          <a:xfrm>
            <a:off x="838200" y="1420555"/>
            <a:ext cx="9492974" cy="707886"/>
          </a:xfrm>
          <a:prstGeom prst="rect">
            <a:avLst/>
          </a:prstGeom>
          <a:noFill/>
        </p:spPr>
        <p:txBody>
          <a:bodyPr wrap="square" rtlCol="0">
            <a:spAutoFit/>
          </a:bodyPr>
          <a:lstStyle/>
          <a:p>
            <a:r>
              <a:rPr lang="en-US" sz="2000" dirty="0"/>
              <a:t>Let people know you fixed the device and share a little information on how to place service requests in the future. </a:t>
            </a:r>
          </a:p>
        </p:txBody>
      </p:sp>
    </p:spTree>
    <p:extLst>
      <p:ext uri="{BB962C8B-B14F-4D97-AF65-F5344CB8AC3E}">
        <p14:creationId xmlns:p14="http://schemas.microsoft.com/office/powerpoint/2010/main" val="668946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257800" cy="1325563"/>
          </a:xfrm>
          <a:ln>
            <a:solidFill>
              <a:schemeClr val="tx1"/>
            </a:solidFill>
          </a:ln>
        </p:spPr>
        <p:txBody>
          <a:bodyPr/>
          <a:lstStyle/>
          <a:p>
            <a:r>
              <a:rPr lang="en-US" dirty="0"/>
              <a:t>More Communication</a:t>
            </a:r>
          </a:p>
        </p:txBody>
      </p:sp>
      <p:sp>
        <p:nvSpPr>
          <p:cNvPr id="3" name="Content Placeholder 2"/>
          <p:cNvSpPr>
            <a:spLocks noGrp="1"/>
          </p:cNvSpPr>
          <p:nvPr>
            <p:ph idx="1"/>
          </p:nvPr>
        </p:nvSpPr>
        <p:spPr/>
        <p:txBody>
          <a:bodyPr/>
          <a:lstStyle/>
          <a:p>
            <a:r>
              <a:rPr lang="en-US" dirty="0"/>
              <a:t>Be the trusted expert. </a:t>
            </a:r>
          </a:p>
          <a:p>
            <a:r>
              <a:rPr lang="en-US" dirty="0"/>
              <a:t>Interact with your leaders in the manner they want.</a:t>
            </a:r>
          </a:p>
          <a:p>
            <a:pPr lvl="1"/>
            <a:r>
              <a:rPr lang="en-US" dirty="0"/>
              <a:t>Face to Face – not as much anymore</a:t>
            </a:r>
          </a:p>
          <a:p>
            <a:pPr lvl="1"/>
            <a:r>
              <a:rPr lang="en-US" dirty="0"/>
              <a:t>Phone – when written explanation doesn’t do justice</a:t>
            </a:r>
          </a:p>
          <a:p>
            <a:pPr lvl="1"/>
            <a:r>
              <a:rPr lang="en-US" dirty="0"/>
              <a:t>Email – when the recipient may need some time to review, good for pictures, and non-urgent request. </a:t>
            </a:r>
          </a:p>
          <a:p>
            <a:pPr lvl="1"/>
            <a:r>
              <a:rPr lang="en-US" dirty="0"/>
              <a:t>Text – Great for quick updates and questions.</a:t>
            </a:r>
          </a:p>
          <a:p>
            <a:pPr lvl="1"/>
            <a:r>
              <a:rPr lang="en-US" dirty="0"/>
              <a:t>Interoffice mail – just kidding, do people still use that?</a:t>
            </a:r>
          </a:p>
          <a:p>
            <a:r>
              <a:rPr lang="en-US" dirty="0"/>
              <a:t>Ask for Feedback  </a:t>
            </a:r>
          </a:p>
        </p:txBody>
      </p:sp>
      <p:pic>
        <p:nvPicPr>
          <p:cNvPr id="5" name="Picture 4">
            <a:extLst>
              <a:ext uri="{FF2B5EF4-FFF2-40B4-BE49-F238E27FC236}">
                <a16:creationId xmlns:a16="http://schemas.microsoft.com/office/drawing/2014/main" id="{2B5C9EE1-3CDD-46F3-B806-E3F866341C39}"/>
              </a:ext>
            </a:extLst>
          </p:cNvPr>
          <p:cNvPicPr>
            <a:picLocks noChangeAspect="1"/>
          </p:cNvPicPr>
          <p:nvPr/>
        </p:nvPicPr>
        <p:blipFill>
          <a:blip r:embed="rId3"/>
          <a:stretch>
            <a:fillRect/>
          </a:stretch>
        </p:blipFill>
        <p:spPr>
          <a:xfrm>
            <a:off x="8650839" y="779604"/>
            <a:ext cx="2546493" cy="2020587"/>
          </a:xfrm>
          <a:prstGeom prst="rect">
            <a:avLst/>
          </a:prstGeom>
        </p:spPr>
      </p:pic>
    </p:spTree>
    <p:extLst>
      <p:ext uri="{BB962C8B-B14F-4D97-AF65-F5344CB8AC3E}">
        <p14:creationId xmlns:p14="http://schemas.microsoft.com/office/powerpoint/2010/main" val="3410982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6887966" cy="1073256"/>
          </a:xfrm>
          <a:ln>
            <a:solidFill>
              <a:schemeClr val="tx1"/>
            </a:solidFill>
          </a:ln>
        </p:spPr>
        <p:txBody>
          <a:bodyPr/>
          <a:lstStyle/>
          <a:p>
            <a:r>
              <a:rPr lang="en-US" dirty="0"/>
              <a:t>Turnaround Time</a:t>
            </a:r>
          </a:p>
        </p:txBody>
      </p:sp>
      <p:sp>
        <p:nvSpPr>
          <p:cNvPr id="3" name="Content Placeholder 2"/>
          <p:cNvSpPr>
            <a:spLocks noGrp="1"/>
          </p:cNvSpPr>
          <p:nvPr>
            <p:ph idx="1"/>
          </p:nvPr>
        </p:nvSpPr>
        <p:spPr>
          <a:xfrm>
            <a:off x="838200" y="1520575"/>
            <a:ext cx="10802420" cy="4656388"/>
          </a:xfrm>
        </p:spPr>
        <p:txBody>
          <a:bodyPr/>
          <a:lstStyle/>
          <a:p>
            <a:r>
              <a:rPr lang="en-US" dirty="0"/>
              <a:t>Improved Turnaround Time:</a:t>
            </a:r>
          </a:p>
          <a:p>
            <a:pPr lvl="1"/>
            <a:r>
              <a:rPr lang="en-US" dirty="0"/>
              <a:t>Builds trust</a:t>
            </a:r>
          </a:p>
          <a:p>
            <a:pPr lvl="1"/>
            <a:r>
              <a:rPr lang="en-US" dirty="0"/>
              <a:t>Simplifies HTM (leadership) work</a:t>
            </a:r>
          </a:p>
          <a:p>
            <a:pPr lvl="2"/>
            <a:r>
              <a:rPr lang="en-US" dirty="0"/>
              <a:t>Reduced inquiries from clinical colleagues regarding status concerns.</a:t>
            </a:r>
          </a:p>
          <a:p>
            <a:pPr lvl="2"/>
            <a:r>
              <a:rPr lang="en-US" dirty="0"/>
              <a:t>Reduced capital equipment needs is reduced maintenance.</a:t>
            </a:r>
          </a:p>
          <a:p>
            <a:pPr lvl="2"/>
            <a:r>
              <a:rPr lang="en-US" dirty="0"/>
              <a:t>Exceptions that fall outside the norm are easier to identify. </a:t>
            </a:r>
          </a:p>
          <a:p>
            <a:pPr lvl="2"/>
            <a:r>
              <a:rPr lang="en-US" dirty="0"/>
              <a:t>HTM Department is cleaner</a:t>
            </a:r>
          </a:p>
          <a:p>
            <a:pPr lvl="1"/>
            <a:r>
              <a:rPr lang="en-US" dirty="0"/>
              <a:t>HTM Leaders discuss how team members’ actions or inaction effect HTM team goals and so they understand how they directly affect that time. </a:t>
            </a:r>
          </a:p>
          <a:p>
            <a:pPr lvl="1"/>
            <a:r>
              <a:rPr lang="en-US" dirty="0"/>
              <a:t>Repairs that take longer than two weeks, look in to why? </a:t>
            </a:r>
          </a:p>
        </p:txBody>
      </p:sp>
      <p:sp>
        <p:nvSpPr>
          <p:cNvPr id="4" name="Arrow: Curved Up 3">
            <a:extLst>
              <a:ext uri="{FF2B5EF4-FFF2-40B4-BE49-F238E27FC236}">
                <a16:creationId xmlns:a16="http://schemas.microsoft.com/office/drawing/2014/main" id="{4F0053BB-E972-435C-BC68-6C467EB2FEB9}"/>
              </a:ext>
            </a:extLst>
          </p:cNvPr>
          <p:cNvSpPr/>
          <p:nvPr/>
        </p:nvSpPr>
        <p:spPr>
          <a:xfrm>
            <a:off x="9010437" y="1664413"/>
            <a:ext cx="1849348" cy="119180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Arrow: Curved Down 4">
            <a:extLst>
              <a:ext uri="{FF2B5EF4-FFF2-40B4-BE49-F238E27FC236}">
                <a16:creationId xmlns:a16="http://schemas.microsoft.com/office/drawing/2014/main" id="{D226F5AA-1297-4611-B97A-94D585BE1F1D}"/>
              </a:ext>
            </a:extLst>
          </p:cNvPr>
          <p:cNvSpPr/>
          <p:nvPr/>
        </p:nvSpPr>
        <p:spPr>
          <a:xfrm flipH="1">
            <a:off x="8846049" y="233934"/>
            <a:ext cx="1849348" cy="133564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28873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80790"/>
          </a:xfrm>
          <a:ln>
            <a:solidFill>
              <a:schemeClr val="tx1"/>
            </a:solidFill>
          </a:ln>
        </p:spPr>
        <p:txBody>
          <a:bodyPr/>
          <a:lstStyle/>
          <a:p>
            <a:r>
              <a:rPr lang="en-US" dirty="0"/>
              <a:t>Teams and Committees</a:t>
            </a:r>
          </a:p>
        </p:txBody>
      </p:sp>
      <p:sp>
        <p:nvSpPr>
          <p:cNvPr id="3" name="Content Placeholder 2"/>
          <p:cNvSpPr>
            <a:spLocks noGrp="1"/>
          </p:cNvSpPr>
          <p:nvPr>
            <p:ph idx="1"/>
          </p:nvPr>
        </p:nvSpPr>
        <p:spPr>
          <a:xfrm>
            <a:off x="606175" y="1433146"/>
            <a:ext cx="11024171" cy="4743817"/>
          </a:xfrm>
        </p:spPr>
        <p:txBody>
          <a:bodyPr>
            <a:normAutofit/>
          </a:bodyPr>
          <a:lstStyle/>
          <a:p>
            <a:r>
              <a:rPr lang="en-US" dirty="0"/>
              <a:t>Step out beyond EOC Committee, join something out of your comfort zone. </a:t>
            </a:r>
          </a:p>
          <a:p>
            <a:r>
              <a:rPr lang="en-US" dirty="0"/>
              <a:t>HTM can help improve your hospital, our skills sets and troubleshooting processes are great resources to many non-HTM areas.  </a:t>
            </a:r>
          </a:p>
          <a:p>
            <a:pPr lvl="1"/>
            <a:r>
              <a:rPr lang="en-US" dirty="0"/>
              <a:t>Share your talent. </a:t>
            </a:r>
          </a:p>
          <a:p>
            <a:pPr lvl="1"/>
            <a:r>
              <a:rPr lang="en-US" dirty="0"/>
              <a:t>Encourage your team to share (and learn)</a:t>
            </a:r>
          </a:p>
          <a:p>
            <a:pPr lvl="1"/>
            <a:r>
              <a:rPr lang="en-US" dirty="0"/>
              <a:t>Lead by example</a:t>
            </a:r>
          </a:p>
          <a:p>
            <a:pPr lvl="1"/>
            <a:r>
              <a:rPr lang="en-US" dirty="0"/>
              <a:t>Visit Department Meeting, answer questions</a:t>
            </a:r>
          </a:p>
          <a:p>
            <a:r>
              <a:rPr lang="en-US" dirty="0"/>
              <a:t>Start a Team or Committee.</a:t>
            </a:r>
          </a:p>
          <a:p>
            <a:pPr lvl="1"/>
            <a:r>
              <a:rPr lang="en-US" dirty="0"/>
              <a:t>Noise Reduction</a:t>
            </a:r>
          </a:p>
          <a:p>
            <a:pPr lvl="1"/>
            <a:r>
              <a:rPr lang="en-US" dirty="0"/>
              <a:t>Multi-Year Equipment Planning</a:t>
            </a:r>
          </a:p>
          <a:p>
            <a:pPr lvl="1"/>
            <a:endParaRPr lang="en-US" dirty="0"/>
          </a:p>
        </p:txBody>
      </p:sp>
    </p:spTree>
    <p:extLst>
      <p:ext uri="{BB962C8B-B14F-4D97-AF65-F5344CB8AC3E}">
        <p14:creationId xmlns:p14="http://schemas.microsoft.com/office/powerpoint/2010/main" val="1576891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tx1"/>
            </a:solidFill>
          </a:ln>
        </p:spPr>
        <p:txBody>
          <a:bodyPr/>
          <a:lstStyle/>
          <a:p>
            <a:r>
              <a:rPr lang="en-US" dirty="0"/>
              <a:t>Cost Savings, The Golden Ticket</a:t>
            </a:r>
          </a:p>
        </p:txBody>
      </p:sp>
      <p:sp>
        <p:nvSpPr>
          <p:cNvPr id="3" name="Content Placeholder 2"/>
          <p:cNvSpPr>
            <a:spLocks noGrp="1"/>
          </p:cNvSpPr>
          <p:nvPr>
            <p:ph idx="1"/>
          </p:nvPr>
        </p:nvSpPr>
        <p:spPr>
          <a:xfrm>
            <a:off x="636455" y="1690688"/>
            <a:ext cx="10827785" cy="4770535"/>
          </a:xfrm>
        </p:spPr>
        <p:txBody>
          <a:bodyPr/>
          <a:lstStyle/>
          <a:p>
            <a:r>
              <a:rPr lang="en-US" dirty="0"/>
              <a:t>Cost savings is the benefit realized from actions that reduce an organization's overall spending on assets that directly impact its bottom line. Actions that can result in cost savings range from improving efficiency to negotiating lower prices for supply purchases. 2021, </a:t>
            </a:r>
            <a:r>
              <a:rPr lang="en-US" i="1" dirty="0"/>
              <a:t>Gartner Glossary</a:t>
            </a:r>
            <a:r>
              <a:rPr lang="en-US" dirty="0"/>
              <a:t>, Gartner </a:t>
            </a:r>
          </a:p>
          <a:p>
            <a:r>
              <a:rPr lang="en-US" dirty="0"/>
              <a:t>Employee expense and total department expense are often inverse. Additional HTM staff will save the hospital money with good leadership. </a:t>
            </a:r>
          </a:p>
          <a:p>
            <a:pPr marL="0" indent="0">
              <a:buNone/>
            </a:pPr>
            <a:endParaRPr lang="en-US" dirty="0"/>
          </a:p>
        </p:txBody>
      </p:sp>
      <p:pic>
        <p:nvPicPr>
          <p:cNvPr id="5" name="Picture 4">
            <a:extLst>
              <a:ext uri="{FF2B5EF4-FFF2-40B4-BE49-F238E27FC236}">
                <a16:creationId xmlns:a16="http://schemas.microsoft.com/office/drawing/2014/main" id="{FC31DAD8-4FCC-44C2-AF53-277809779461}"/>
              </a:ext>
            </a:extLst>
          </p:cNvPr>
          <p:cNvPicPr>
            <a:picLocks noChangeAspect="1"/>
          </p:cNvPicPr>
          <p:nvPr/>
        </p:nvPicPr>
        <p:blipFill>
          <a:blip r:embed="rId3"/>
          <a:stretch>
            <a:fillRect/>
          </a:stretch>
        </p:blipFill>
        <p:spPr>
          <a:xfrm>
            <a:off x="1066585" y="4707687"/>
            <a:ext cx="1992055" cy="1785188"/>
          </a:xfrm>
          <a:prstGeom prst="rect">
            <a:avLst/>
          </a:prstGeom>
        </p:spPr>
      </p:pic>
      <p:pic>
        <p:nvPicPr>
          <p:cNvPr id="7" name="Picture 6">
            <a:extLst>
              <a:ext uri="{FF2B5EF4-FFF2-40B4-BE49-F238E27FC236}">
                <a16:creationId xmlns:a16="http://schemas.microsoft.com/office/drawing/2014/main" id="{3ED3553D-C961-4A95-84BD-ABDB7539C156}"/>
              </a:ext>
            </a:extLst>
          </p:cNvPr>
          <p:cNvPicPr>
            <a:picLocks noChangeAspect="1"/>
          </p:cNvPicPr>
          <p:nvPr/>
        </p:nvPicPr>
        <p:blipFill>
          <a:blip r:embed="rId4"/>
          <a:stretch>
            <a:fillRect/>
          </a:stretch>
        </p:blipFill>
        <p:spPr>
          <a:xfrm>
            <a:off x="5118040" y="5147763"/>
            <a:ext cx="1137790" cy="1166117"/>
          </a:xfrm>
          <a:prstGeom prst="rect">
            <a:avLst/>
          </a:prstGeom>
        </p:spPr>
      </p:pic>
      <p:pic>
        <p:nvPicPr>
          <p:cNvPr id="9" name="Picture 8">
            <a:extLst>
              <a:ext uri="{FF2B5EF4-FFF2-40B4-BE49-F238E27FC236}">
                <a16:creationId xmlns:a16="http://schemas.microsoft.com/office/drawing/2014/main" id="{08FEB440-586B-4B93-B2DC-6CA7D973F3B6}"/>
              </a:ext>
            </a:extLst>
          </p:cNvPr>
          <p:cNvPicPr>
            <a:picLocks noChangeAspect="1"/>
          </p:cNvPicPr>
          <p:nvPr/>
        </p:nvPicPr>
        <p:blipFill>
          <a:blip r:embed="rId5"/>
          <a:stretch>
            <a:fillRect/>
          </a:stretch>
        </p:blipFill>
        <p:spPr>
          <a:xfrm>
            <a:off x="8599470" y="4707687"/>
            <a:ext cx="1804268" cy="2046271"/>
          </a:xfrm>
          <a:prstGeom prst="rect">
            <a:avLst/>
          </a:prstGeom>
        </p:spPr>
      </p:pic>
    </p:spTree>
    <p:extLst>
      <p:ext uri="{BB962C8B-B14F-4D97-AF65-F5344CB8AC3E}">
        <p14:creationId xmlns:p14="http://schemas.microsoft.com/office/powerpoint/2010/main" val="2446097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602"/>
          </a:xfrm>
          <a:ln>
            <a:solidFill>
              <a:schemeClr val="tx1"/>
            </a:solidFill>
          </a:ln>
        </p:spPr>
        <p:txBody>
          <a:bodyPr/>
          <a:lstStyle/>
          <a:p>
            <a:r>
              <a:rPr lang="en-US" dirty="0"/>
              <a:t>How does customer service save money? </a:t>
            </a:r>
          </a:p>
        </p:txBody>
      </p:sp>
      <p:sp>
        <p:nvSpPr>
          <p:cNvPr id="3" name="Content Placeholder 2"/>
          <p:cNvSpPr>
            <a:spLocks noGrp="1"/>
          </p:cNvSpPr>
          <p:nvPr>
            <p:ph idx="1"/>
          </p:nvPr>
        </p:nvSpPr>
        <p:spPr>
          <a:xfrm>
            <a:off x="591127" y="1356727"/>
            <a:ext cx="11166764" cy="5274982"/>
          </a:xfrm>
        </p:spPr>
        <p:txBody>
          <a:bodyPr>
            <a:normAutofit fontScale="92500" lnSpcReduction="20000"/>
          </a:bodyPr>
          <a:lstStyle/>
          <a:p>
            <a:r>
              <a:rPr lang="en-US" dirty="0"/>
              <a:t>Capital Expense:</a:t>
            </a:r>
          </a:p>
          <a:p>
            <a:pPr lvl="1"/>
            <a:r>
              <a:rPr lang="en-US" dirty="0"/>
              <a:t>Hospitals that trust HTM for timely repairs buy less spare capital equipment.</a:t>
            </a:r>
          </a:p>
          <a:p>
            <a:pPr lvl="1"/>
            <a:r>
              <a:rPr lang="en-US" dirty="0"/>
              <a:t>HTM is involved in the planning stages. </a:t>
            </a:r>
          </a:p>
          <a:p>
            <a:pPr lvl="2"/>
            <a:r>
              <a:rPr lang="en-US" dirty="0"/>
              <a:t>What power protection steps are we taking? </a:t>
            </a:r>
          </a:p>
          <a:p>
            <a:pPr lvl="2"/>
            <a:r>
              <a:rPr lang="en-US" dirty="0"/>
              <a:t>How do we plan to service the equipment for next seven (7) years? </a:t>
            </a:r>
          </a:p>
          <a:p>
            <a:pPr lvl="2"/>
            <a:r>
              <a:rPr lang="en-US" dirty="0"/>
              <a:t>Why are we being charged for new network switches again? </a:t>
            </a:r>
          </a:p>
          <a:p>
            <a:r>
              <a:rPr lang="en-US" dirty="0"/>
              <a:t>Overnight Shipping: </a:t>
            </a:r>
          </a:p>
          <a:p>
            <a:pPr lvl="1"/>
            <a:r>
              <a:rPr lang="en-US" dirty="0"/>
              <a:t>Leaders that trust HTM are less demanding for quick repairs, there is trust the repair will be timely and not forgotten/misplaced/ignored. </a:t>
            </a:r>
          </a:p>
          <a:p>
            <a:pPr lvl="1"/>
            <a:r>
              <a:rPr lang="en-US" dirty="0"/>
              <a:t>HTM teams plan ahead with some spare parts, either because it is a routine replacement part or urgency of repair (aka downtime). **</a:t>
            </a:r>
          </a:p>
          <a:p>
            <a:r>
              <a:rPr lang="en-US" dirty="0"/>
              <a:t>Routine Damage: </a:t>
            </a:r>
          </a:p>
          <a:p>
            <a:pPr lvl="1"/>
            <a:r>
              <a:rPr lang="en-US" dirty="0"/>
              <a:t>Communication with leaders about training and other ways to limit damage. </a:t>
            </a:r>
          </a:p>
          <a:p>
            <a:pPr lvl="1"/>
            <a:r>
              <a:rPr lang="en-US" dirty="0"/>
              <a:t>Breakaway cords, cost is more, but then savings is even more. </a:t>
            </a:r>
          </a:p>
          <a:p>
            <a:pPr marL="457200" lvl="1" indent="0">
              <a:buNone/>
            </a:pPr>
            <a:endParaRPr lang="en-US" dirty="0"/>
          </a:p>
          <a:p>
            <a:pPr marL="0" indent="0">
              <a:buNone/>
            </a:pPr>
            <a:r>
              <a:rPr lang="en-US" dirty="0"/>
              <a:t>**Must balance Risks and Rewards</a:t>
            </a:r>
          </a:p>
          <a:p>
            <a:endParaRPr lang="en-US" dirty="0"/>
          </a:p>
        </p:txBody>
      </p:sp>
    </p:spTree>
    <p:extLst>
      <p:ext uri="{BB962C8B-B14F-4D97-AF65-F5344CB8AC3E}">
        <p14:creationId xmlns:p14="http://schemas.microsoft.com/office/powerpoint/2010/main" val="308997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89FDAB-7C74-4851-859D-E5938D5B7D22}"/>
              </a:ext>
            </a:extLst>
          </p:cNvPr>
          <p:cNvSpPr>
            <a:spLocks noGrp="1"/>
          </p:cNvSpPr>
          <p:nvPr>
            <p:ph idx="1"/>
          </p:nvPr>
        </p:nvSpPr>
        <p:spPr>
          <a:xfrm>
            <a:off x="838200" y="482885"/>
            <a:ext cx="10515600" cy="6009990"/>
          </a:xfrm>
        </p:spPr>
        <p:txBody>
          <a:bodyPr/>
          <a:lstStyle/>
          <a:p>
            <a:r>
              <a:rPr lang="en-US" dirty="0"/>
              <a:t>Turnaround Time </a:t>
            </a:r>
          </a:p>
          <a:p>
            <a:pPr lvl="1"/>
            <a:r>
              <a:rPr lang="en-US" dirty="0"/>
              <a:t>Uptime allows the hospital to make a bunch of income. </a:t>
            </a:r>
          </a:p>
          <a:p>
            <a:pPr lvl="1"/>
            <a:r>
              <a:rPr lang="en-US" dirty="0"/>
              <a:t>Downtime puts unnecessary stress on clinical caregivers.</a:t>
            </a:r>
          </a:p>
          <a:p>
            <a:r>
              <a:rPr lang="en-US" dirty="0"/>
              <a:t>Communication </a:t>
            </a:r>
          </a:p>
          <a:p>
            <a:pPr lvl="1"/>
            <a:r>
              <a:rPr lang="en-US" dirty="0"/>
              <a:t>Time is money, your team’s time is money, invest and collaborate with other departments. The payback is worth it. </a:t>
            </a:r>
          </a:p>
          <a:p>
            <a:pPr lvl="1"/>
            <a:r>
              <a:rPr lang="en-US" dirty="0"/>
              <a:t>Asking why has saved more time and money than anything I know. </a:t>
            </a:r>
          </a:p>
          <a:p>
            <a:r>
              <a:rPr lang="en-US" dirty="0"/>
              <a:t>Help solve problems outside your department. </a:t>
            </a:r>
          </a:p>
          <a:p>
            <a:pPr lvl="1"/>
            <a:r>
              <a:rPr lang="en-US" dirty="0"/>
              <a:t>You really can help make a difference. Save time and money, plus you might learn something.  </a:t>
            </a:r>
          </a:p>
          <a:p>
            <a:pPr lvl="1"/>
            <a:r>
              <a:rPr lang="en-US" dirty="0"/>
              <a:t>My interest in Audio/Video has saved hospitals money (outside of HTM). </a:t>
            </a:r>
          </a:p>
          <a:p>
            <a:pPr lvl="1"/>
            <a:endParaRPr lang="en-US" dirty="0"/>
          </a:p>
        </p:txBody>
      </p:sp>
      <p:pic>
        <p:nvPicPr>
          <p:cNvPr id="5" name="Picture 4">
            <a:extLst>
              <a:ext uri="{FF2B5EF4-FFF2-40B4-BE49-F238E27FC236}">
                <a16:creationId xmlns:a16="http://schemas.microsoft.com/office/drawing/2014/main" id="{7DC86684-E273-4B4A-9EDB-7AB31C178AA2}"/>
              </a:ext>
            </a:extLst>
          </p:cNvPr>
          <p:cNvPicPr>
            <a:picLocks noChangeAspect="1"/>
          </p:cNvPicPr>
          <p:nvPr/>
        </p:nvPicPr>
        <p:blipFill>
          <a:blip r:embed="rId3"/>
          <a:stretch>
            <a:fillRect/>
          </a:stretch>
        </p:blipFill>
        <p:spPr>
          <a:xfrm>
            <a:off x="8876856" y="731184"/>
            <a:ext cx="2223534" cy="1210153"/>
          </a:xfrm>
          <a:prstGeom prst="rect">
            <a:avLst/>
          </a:prstGeom>
        </p:spPr>
      </p:pic>
      <p:pic>
        <p:nvPicPr>
          <p:cNvPr id="7" name="Picture 6">
            <a:extLst>
              <a:ext uri="{FF2B5EF4-FFF2-40B4-BE49-F238E27FC236}">
                <a16:creationId xmlns:a16="http://schemas.microsoft.com/office/drawing/2014/main" id="{2DE72217-7561-4A3E-8628-8C55E7D1D2F5}"/>
              </a:ext>
            </a:extLst>
          </p:cNvPr>
          <p:cNvPicPr>
            <a:picLocks noChangeAspect="1"/>
          </p:cNvPicPr>
          <p:nvPr/>
        </p:nvPicPr>
        <p:blipFill>
          <a:blip r:embed="rId4"/>
          <a:stretch>
            <a:fillRect/>
          </a:stretch>
        </p:blipFill>
        <p:spPr>
          <a:xfrm>
            <a:off x="4757633" y="5011042"/>
            <a:ext cx="2676734" cy="1485251"/>
          </a:xfrm>
          <a:prstGeom prst="rect">
            <a:avLst/>
          </a:prstGeom>
        </p:spPr>
      </p:pic>
    </p:spTree>
    <p:extLst>
      <p:ext uri="{BB962C8B-B14F-4D97-AF65-F5344CB8AC3E}">
        <p14:creationId xmlns:p14="http://schemas.microsoft.com/office/powerpoint/2010/main" val="2510058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5BA3-F640-4FBF-A388-47710D6580B2}"/>
              </a:ext>
            </a:extLst>
          </p:cNvPr>
          <p:cNvSpPr>
            <a:spLocks noGrp="1"/>
          </p:cNvSpPr>
          <p:nvPr>
            <p:ph type="title"/>
          </p:nvPr>
        </p:nvSpPr>
        <p:spPr>
          <a:xfrm>
            <a:off x="838200" y="365125"/>
            <a:ext cx="10515600" cy="816403"/>
          </a:xfrm>
        </p:spPr>
        <p:txBody>
          <a:bodyPr/>
          <a:lstStyle/>
          <a:p>
            <a:pPr algn="ctr"/>
            <a:r>
              <a:rPr lang="en-US" u="sng" dirty="0"/>
              <a:t>Capital Savings</a:t>
            </a:r>
          </a:p>
        </p:txBody>
      </p:sp>
      <p:pic>
        <p:nvPicPr>
          <p:cNvPr id="4" name="Picture 3">
            <a:extLst>
              <a:ext uri="{FF2B5EF4-FFF2-40B4-BE49-F238E27FC236}">
                <a16:creationId xmlns:a16="http://schemas.microsoft.com/office/drawing/2014/main" id="{F5DB9D2D-7D36-4F0C-95DA-6CB0FDD64C13}"/>
              </a:ext>
            </a:extLst>
          </p:cNvPr>
          <p:cNvPicPr>
            <a:picLocks noChangeAspect="1"/>
          </p:cNvPicPr>
          <p:nvPr/>
        </p:nvPicPr>
        <p:blipFill>
          <a:blip r:embed="rId2"/>
          <a:stretch>
            <a:fillRect/>
          </a:stretch>
        </p:blipFill>
        <p:spPr>
          <a:xfrm>
            <a:off x="838200" y="2091630"/>
            <a:ext cx="7123545" cy="4435065"/>
          </a:xfrm>
          <a:prstGeom prst="rect">
            <a:avLst/>
          </a:prstGeom>
        </p:spPr>
      </p:pic>
      <p:sp>
        <p:nvSpPr>
          <p:cNvPr id="5" name="TextBox 4">
            <a:extLst>
              <a:ext uri="{FF2B5EF4-FFF2-40B4-BE49-F238E27FC236}">
                <a16:creationId xmlns:a16="http://schemas.microsoft.com/office/drawing/2014/main" id="{D8C088BC-B249-422B-AAC3-73CC36225040}"/>
              </a:ext>
            </a:extLst>
          </p:cNvPr>
          <p:cNvSpPr txBox="1"/>
          <p:nvPr/>
        </p:nvSpPr>
        <p:spPr>
          <a:xfrm>
            <a:off x="838200" y="1459855"/>
            <a:ext cx="9197009" cy="461665"/>
          </a:xfrm>
          <a:prstGeom prst="rect">
            <a:avLst/>
          </a:prstGeom>
          <a:noFill/>
        </p:spPr>
        <p:txBody>
          <a:bodyPr wrap="square" rtlCol="0">
            <a:spAutoFit/>
          </a:bodyPr>
          <a:lstStyle/>
          <a:p>
            <a:r>
              <a:rPr lang="en-US" sz="2400" dirty="0"/>
              <a:t>Trust and Communication are the biggest roadblocks to savings!</a:t>
            </a:r>
          </a:p>
        </p:txBody>
      </p:sp>
    </p:spTree>
    <p:extLst>
      <p:ext uri="{BB962C8B-B14F-4D97-AF65-F5344CB8AC3E}">
        <p14:creationId xmlns:p14="http://schemas.microsoft.com/office/powerpoint/2010/main" val="3537801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D88B7-E95B-44B5-9139-087B3D06EE28}"/>
              </a:ext>
            </a:extLst>
          </p:cNvPr>
          <p:cNvSpPr>
            <a:spLocks noGrp="1"/>
          </p:cNvSpPr>
          <p:nvPr>
            <p:ph type="title"/>
          </p:nvPr>
        </p:nvSpPr>
        <p:spPr>
          <a:xfrm>
            <a:off x="838200" y="365126"/>
            <a:ext cx="6250969" cy="961388"/>
          </a:xfrm>
          <a:ln>
            <a:solidFill>
              <a:schemeClr val="tx1"/>
            </a:solidFill>
          </a:ln>
        </p:spPr>
        <p:txBody>
          <a:bodyPr/>
          <a:lstStyle/>
          <a:p>
            <a:r>
              <a:rPr lang="en-US" dirty="0"/>
              <a:t>Real Savings Really Happen</a:t>
            </a:r>
          </a:p>
        </p:txBody>
      </p:sp>
      <p:pic>
        <p:nvPicPr>
          <p:cNvPr id="4" name="Picture 3">
            <a:extLst>
              <a:ext uri="{FF2B5EF4-FFF2-40B4-BE49-F238E27FC236}">
                <a16:creationId xmlns:a16="http://schemas.microsoft.com/office/drawing/2014/main" id="{58D0441E-35DA-460D-98F7-BB85D11CD55B}"/>
              </a:ext>
            </a:extLst>
          </p:cNvPr>
          <p:cNvPicPr>
            <a:picLocks noChangeAspect="1"/>
          </p:cNvPicPr>
          <p:nvPr/>
        </p:nvPicPr>
        <p:blipFill>
          <a:blip r:embed="rId3"/>
          <a:stretch>
            <a:fillRect/>
          </a:stretch>
        </p:blipFill>
        <p:spPr>
          <a:xfrm>
            <a:off x="945322" y="2334205"/>
            <a:ext cx="8653670" cy="3817607"/>
          </a:xfrm>
          <a:prstGeom prst="rect">
            <a:avLst/>
          </a:prstGeom>
        </p:spPr>
      </p:pic>
      <p:sp>
        <p:nvSpPr>
          <p:cNvPr id="5" name="TextBox 4">
            <a:extLst>
              <a:ext uri="{FF2B5EF4-FFF2-40B4-BE49-F238E27FC236}">
                <a16:creationId xmlns:a16="http://schemas.microsoft.com/office/drawing/2014/main" id="{B6D6B046-4881-4825-B862-ECEA20F1EE94}"/>
              </a:ext>
            </a:extLst>
          </p:cNvPr>
          <p:cNvSpPr txBox="1"/>
          <p:nvPr/>
        </p:nvSpPr>
        <p:spPr>
          <a:xfrm>
            <a:off x="945322" y="1326513"/>
            <a:ext cx="8201156" cy="830997"/>
          </a:xfrm>
          <a:prstGeom prst="rect">
            <a:avLst/>
          </a:prstGeom>
          <a:noFill/>
        </p:spPr>
        <p:txBody>
          <a:bodyPr wrap="none" rtlCol="0">
            <a:spAutoFit/>
          </a:bodyPr>
          <a:lstStyle/>
          <a:p>
            <a:r>
              <a:rPr lang="en-US" sz="2000" dirty="0"/>
              <a:t>Based on </a:t>
            </a:r>
            <a:r>
              <a:rPr lang="en-US" sz="2800" dirty="0"/>
              <a:t>$16M</a:t>
            </a:r>
            <a:r>
              <a:rPr lang="en-US" sz="2000" dirty="0"/>
              <a:t> of Capital when HTM was ask to participate in the process. </a:t>
            </a:r>
          </a:p>
          <a:p>
            <a:r>
              <a:rPr lang="en-US" sz="2000" dirty="0"/>
              <a:t>The participation rate increased but saving in last column remained flat. </a:t>
            </a:r>
          </a:p>
        </p:txBody>
      </p:sp>
    </p:spTree>
    <p:extLst>
      <p:ext uri="{BB962C8B-B14F-4D97-AF65-F5344CB8AC3E}">
        <p14:creationId xmlns:p14="http://schemas.microsoft.com/office/powerpoint/2010/main" val="2221868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3257"/>
          </a:xfrm>
          <a:ln>
            <a:solidFill>
              <a:schemeClr val="tx1"/>
            </a:solidFill>
          </a:ln>
        </p:spPr>
        <p:txBody>
          <a:bodyPr/>
          <a:lstStyle/>
          <a:p>
            <a:r>
              <a:rPr lang="en-US" dirty="0"/>
              <a:t>More Saving and Less Work!</a:t>
            </a:r>
          </a:p>
        </p:txBody>
      </p:sp>
      <p:sp>
        <p:nvSpPr>
          <p:cNvPr id="3" name="Content Placeholder 2"/>
          <p:cNvSpPr>
            <a:spLocks noGrp="1"/>
          </p:cNvSpPr>
          <p:nvPr>
            <p:ph idx="1"/>
          </p:nvPr>
        </p:nvSpPr>
        <p:spPr>
          <a:xfrm>
            <a:off x="838200" y="1562939"/>
            <a:ext cx="10515600" cy="4614024"/>
          </a:xfrm>
        </p:spPr>
        <p:txBody>
          <a:bodyPr/>
          <a:lstStyle/>
          <a:p>
            <a:r>
              <a:rPr lang="en-US" dirty="0"/>
              <a:t>Less Service Calls </a:t>
            </a:r>
          </a:p>
          <a:p>
            <a:pPr lvl="1"/>
            <a:r>
              <a:rPr lang="en-US" dirty="0"/>
              <a:t>Clinical caregivers that trust HTM are much more likely to take better care of their equipment and report small problems early on. </a:t>
            </a:r>
          </a:p>
          <a:p>
            <a:pPr lvl="1"/>
            <a:r>
              <a:rPr lang="en-US" dirty="0"/>
              <a:t>P.S. Clean equipment before you return it, always! Fix/replace damaged covers and cases. Clean equipment is treated better. </a:t>
            </a:r>
          </a:p>
          <a:p>
            <a:pPr lvl="1"/>
            <a:r>
              <a:rPr lang="en-US" dirty="0"/>
              <a:t>When equipment lasts longer, capital savings is also realized.</a:t>
            </a:r>
          </a:p>
          <a:p>
            <a:pPr lvl="1"/>
            <a:r>
              <a:rPr lang="en-US" dirty="0"/>
              <a:t>Less downtime means less capital and less equipment to service.</a:t>
            </a:r>
          </a:p>
          <a:p>
            <a:r>
              <a:rPr lang="en-US" dirty="0"/>
              <a:t>Less Troubleshooting</a:t>
            </a:r>
          </a:p>
          <a:p>
            <a:pPr lvl="1"/>
            <a:r>
              <a:rPr lang="en-US" dirty="0"/>
              <a:t>Clinical caregivers that trust HTM are much more likely to share more about the problem than “It’s Broken”. </a:t>
            </a:r>
          </a:p>
          <a:p>
            <a:pPr lvl="1"/>
            <a:r>
              <a:rPr lang="en-US" dirty="0"/>
              <a:t>More communication leads to more collaboration.</a:t>
            </a:r>
          </a:p>
        </p:txBody>
      </p:sp>
    </p:spTree>
    <p:extLst>
      <p:ext uri="{BB962C8B-B14F-4D97-AF65-F5344CB8AC3E}">
        <p14:creationId xmlns:p14="http://schemas.microsoft.com/office/powerpoint/2010/main" val="1333673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Action </a:t>
            </a:r>
          </a:p>
        </p:txBody>
      </p:sp>
      <p:sp>
        <p:nvSpPr>
          <p:cNvPr id="3" name="Content Placeholder 2"/>
          <p:cNvSpPr>
            <a:spLocks noGrp="1"/>
          </p:cNvSpPr>
          <p:nvPr>
            <p:ph idx="1"/>
          </p:nvPr>
        </p:nvSpPr>
        <p:spPr>
          <a:xfrm>
            <a:off x="838200" y="1505526"/>
            <a:ext cx="10515600" cy="4738255"/>
          </a:xfrm>
        </p:spPr>
        <p:txBody>
          <a:bodyPr>
            <a:normAutofit lnSpcReduction="10000"/>
          </a:bodyPr>
          <a:lstStyle/>
          <a:p>
            <a:pPr marL="0" indent="0">
              <a:buNone/>
            </a:pPr>
            <a:r>
              <a:rPr lang="en-US" dirty="0"/>
              <a:t>My favorite quote is “</a:t>
            </a:r>
            <a:r>
              <a:rPr lang="en-US" i="1" dirty="0"/>
              <a:t>I work hard to be lazy</a:t>
            </a:r>
            <a:r>
              <a:rPr lang="en-US" dirty="0"/>
              <a:t>”.</a:t>
            </a:r>
          </a:p>
          <a:p>
            <a:r>
              <a:rPr lang="en-US" dirty="0"/>
              <a:t>Change is the hardest part of the whole process. </a:t>
            </a:r>
          </a:p>
          <a:p>
            <a:pPr lvl="1"/>
            <a:r>
              <a:rPr lang="en-US" dirty="0"/>
              <a:t>HTM Team </a:t>
            </a:r>
          </a:p>
          <a:p>
            <a:pPr lvl="1"/>
            <a:r>
              <a:rPr lang="en-US" dirty="0"/>
              <a:t>Hospital Leadership</a:t>
            </a:r>
          </a:p>
          <a:p>
            <a:pPr lvl="1"/>
            <a:r>
              <a:rPr lang="en-US" dirty="0"/>
              <a:t>Clinical Caregivers</a:t>
            </a:r>
          </a:p>
          <a:p>
            <a:pPr lvl="1"/>
            <a:r>
              <a:rPr lang="en-US" dirty="0"/>
              <a:t>Yourself (Okay, this might be the hardest of the hardest)</a:t>
            </a:r>
          </a:p>
          <a:p>
            <a:r>
              <a:rPr lang="en-US" dirty="0"/>
              <a:t>It will take time; you may even have to start over.  </a:t>
            </a:r>
          </a:p>
          <a:p>
            <a:r>
              <a:rPr lang="en-US" dirty="0"/>
              <a:t>People are encouraged by positive changes so keep going and keep a positive attitude. </a:t>
            </a:r>
          </a:p>
          <a:p>
            <a:r>
              <a:rPr lang="en-US" dirty="0"/>
              <a:t>There are so many benefits beyond cost savings – mostly peace of mind with established practices.</a:t>
            </a:r>
          </a:p>
        </p:txBody>
      </p:sp>
      <p:pic>
        <p:nvPicPr>
          <p:cNvPr id="5" name="Picture 4">
            <a:extLst>
              <a:ext uri="{FF2B5EF4-FFF2-40B4-BE49-F238E27FC236}">
                <a16:creationId xmlns:a16="http://schemas.microsoft.com/office/drawing/2014/main" id="{6676E8DA-8B42-4A12-8991-5A8EBF3B0C12}"/>
              </a:ext>
            </a:extLst>
          </p:cNvPr>
          <p:cNvPicPr>
            <a:picLocks noChangeAspect="1"/>
          </p:cNvPicPr>
          <p:nvPr/>
        </p:nvPicPr>
        <p:blipFill>
          <a:blip r:embed="rId3"/>
          <a:stretch>
            <a:fillRect/>
          </a:stretch>
        </p:blipFill>
        <p:spPr>
          <a:xfrm>
            <a:off x="8557573" y="2373331"/>
            <a:ext cx="2125195" cy="1661363"/>
          </a:xfrm>
          <a:prstGeom prst="rect">
            <a:avLst/>
          </a:prstGeom>
        </p:spPr>
      </p:pic>
    </p:spTree>
    <p:extLst>
      <p:ext uri="{BB962C8B-B14F-4D97-AF65-F5344CB8AC3E}">
        <p14:creationId xmlns:p14="http://schemas.microsoft.com/office/powerpoint/2010/main" val="142191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8203058" cy="898596"/>
          </a:xfrm>
          <a:ln>
            <a:solidFill>
              <a:schemeClr val="tx1"/>
            </a:solidFill>
          </a:ln>
        </p:spPr>
        <p:txBody>
          <a:bodyPr/>
          <a:lstStyle/>
          <a:p>
            <a:r>
              <a:rPr lang="en-US" dirty="0"/>
              <a:t>Take Care – Be Mindful – Be Aware</a:t>
            </a:r>
          </a:p>
        </p:txBody>
      </p:sp>
      <p:sp>
        <p:nvSpPr>
          <p:cNvPr id="3" name="Content Placeholder 2"/>
          <p:cNvSpPr>
            <a:spLocks noGrp="1"/>
          </p:cNvSpPr>
          <p:nvPr>
            <p:ph idx="1"/>
          </p:nvPr>
        </p:nvSpPr>
        <p:spPr>
          <a:xfrm>
            <a:off x="838200" y="1510301"/>
            <a:ext cx="10515600" cy="4726112"/>
          </a:xfrm>
        </p:spPr>
        <p:txBody>
          <a:bodyPr/>
          <a:lstStyle/>
          <a:p>
            <a:r>
              <a:rPr lang="en-US" dirty="0"/>
              <a:t>Take Care of your team </a:t>
            </a:r>
          </a:p>
          <a:p>
            <a:pPr lvl="1"/>
            <a:r>
              <a:rPr lang="en-US" dirty="0"/>
              <a:t>Challenges and changes affects people differently treat each one of them as individuals. </a:t>
            </a:r>
          </a:p>
          <a:p>
            <a:pPr lvl="1"/>
            <a:r>
              <a:rPr lang="en-US" dirty="0"/>
              <a:t>Celebrate successes and often; positive reinforcement is the best tool you have for creating and keeping an awesome team. </a:t>
            </a:r>
          </a:p>
          <a:p>
            <a:pPr lvl="1"/>
            <a:r>
              <a:rPr lang="en-US" dirty="0"/>
              <a:t>H.A.L.P. Hungry – Angry – Lonely – Pain reduce people’s chances to be successful, your eyes and ears can help catch this early. </a:t>
            </a:r>
          </a:p>
          <a:p>
            <a:r>
              <a:rPr lang="en-US" dirty="0"/>
              <a:t>Take Care of yourself </a:t>
            </a:r>
          </a:p>
          <a:p>
            <a:pPr lvl="1"/>
            <a:r>
              <a:rPr lang="en-US" dirty="0"/>
              <a:t>Be honest and truthful to yourself and about yourself.</a:t>
            </a:r>
          </a:p>
          <a:p>
            <a:pPr lvl="1"/>
            <a:r>
              <a:rPr lang="en-US" dirty="0"/>
              <a:t>Ask for help early on. </a:t>
            </a:r>
          </a:p>
          <a:p>
            <a:pPr lvl="1"/>
            <a:r>
              <a:rPr lang="en-US" dirty="0"/>
              <a:t>H.A.L.P. can affect you too, know when to take a breath/break/vacation. </a:t>
            </a:r>
          </a:p>
        </p:txBody>
      </p:sp>
    </p:spTree>
    <p:extLst>
      <p:ext uri="{BB962C8B-B14F-4D97-AF65-F5344CB8AC3E}">
        <p14:creationId xmlns:p14="http://schemas.microsoft.com/office/powerpoint/2010/main" val="2259452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1FF6EEC-C14C-49CE-A3D5-8AA65844D042}"/>
              </a:ext>
            </a:extLst>
          </p:cNvPr>
          <p:cNvPicPr>
            <a:picLocks noChangeAspect="1"/>
          </p:cNvPicPr>
          <p:nvPr/>
        </p:nvPicPr>
        <p:blipFill>
          <a:blip r:embed="rId2"/>
          <a:stretch>
            <a:fillRect/>
          </a:stretch>
        </p:blipFill>
        <p:spPr>
          <a:xfrm>
            <a:off x="3084614" y="643467"/>
            <a:ext cx="6022772"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860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821</TotalTime>
  <Words>2090</Words>
  <Application>Microsoft Office PowerPoint</Application>
  <PresentationFormat>Widescreen</PresentationFormat>
  <Paragraphs>186</Paragraphs>
  <Slides>23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Customer Service Performance Improvement and the Cost Saving Results</vt:lpstr>
      <vt:lpstr>Topics – Agenda - Points</vt:lpstr>
      <vt:lpstr>Customer Service Defined</vt:lpstr>
      <vt:lpstr>My Favorites from Customer Service Manager</vt:lpstr>
      <vt:lpstr>What is Exceptional Customer Service?</vt:lpstr>
      <vt:lpstr>Exceptional Customer Service has Rewards!</vt:lpstr>
      <vt:lpstr>Competition </vt:lpstr>
      <vt:lpstr>Own Every Problem</vt:lpstr>
      <vt:lpstr>Communication</vt:lpstr>
      <vt:lpstr>Find a Way to communicate</vt:lpstr>
      <vt:lpstr>Find More Ways to Communication</vt:lpstr>
      <vt:lpstr>More Communication</vt:lpstr>
      <vt:lpstr>Turnaround Time</vt:lpstr>
      <vt:lpstr>Teams and Committees</vt:lpstr>
      <vt:lpstr>Cost Savings, The Golden Ticket</vt:lpstr>
      <vt:lpstr>How does customer service save money? </vt:lpstr>
      <vt:lpstr>PowerPoint Presentation</vt:lpstr>
      <vt:lpstr>Capital Savings</vt:lpstr>
      <vt:lpstr>Real Savings Really Happen</vt:lpstr>
      <vt:lpstr>More Saving and Less Work!</vt:lpstr>
      <vt:lpstr>Take Action </vt:lpstr>
      <vt:lpstr>Take Care – Be Mindful – Be Aware</vt:lpstr>
      <vt:lpstr>PowerPoint Presentation</vt:lpstr>
    </vt:vector>
  </TitlesOfParts>
  <Company>UHS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Anderson, James</dc:creator>
  <cp:lastModifiedBy>Anderson, James</cp:lastModifiedBy>
  <cp:revision>34</cp:revision>
  <dcterms:created xsi:type="dcterms:W3CDTF">2021-09-04T20:54:59Z</dcterms:created>
  <dcterms:modified xsi:type="dcterms:W3CDTF">2021-10-28T23:54:43Z</dcterms:modified>
</cp:coreProperties>
</file>