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026819694" r:id="rId2"/>
    <p:sldId id="2026819704" r:id="rId3"/>
    <p:sldId id="2026819707" r:id="rId4"/>
    <p:sldId id="2026819706" r:id="rId5"/>
    <p:sldId id="2026819708" r:id="rId6"/>
    <p:sldId id="2026819699" r:id="rId7"/>
    <p:sldId id="2026819701" r:id="rId8"/>
    <p:sldId id="2026819705" r:id="rId9"/>
    <p:sldId id="2026819709" r:id="rId10"/>
    <p:sldId id="259" r:id="rId11"/>
    <p:sldId id="260" r:id="rId12"/>
    <p:sldId id="261" r:id="rId13"/>
    <p:sldId id="262" r:id="rId14"/>
    <p:sldId id="263" r:id="rId15"/>
    <p:sldId id="264" r:id="rId16"/>
    <p:sldId id="265" r:id="rId17"/>
    <p:sldId id="2026819702" r:id="rId18"/>
    <p:sldId id="267" r:id="rId19"/>
    <p:sldId id="268" r:id="rId20"/>
    <p:sldId id="271" r:id="rId21"/>
    <p:sldId id="2026819693" r:id="rId22"/>
    <p:sldId id="269" r:id="rId23"/>
    <p:sldId id="273" r:id="rId24"/>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366" rtl="0" fontAlgn="auto" latinLnBrk="0" hangingPunct="0">
      <a:lnSpc>
        <a:spcPct val="100000"/>
      </a:lnSpc>
      <a:spcBef>
        <a:spcPts val="0"/>
      </a:spcBef>
      <a:spcAft>
        <a:spcPts val="0"/>
      </a:spcAft>
      <a:buClrTx/>
      <a:buSzTx/>
      <a:buFontTx/>
      <a:buNone/>
      <a:tabLst/>
      <a:defRPr kumimoji="0" sz="1700" b="0" i="0" u="none" strike="noStrike" cap="none" spc="0" normalizeH="0" baseline="0">
        <a:ln>
          <a:noFill/>
        </a:ln>
        <a:solidFill>
          <a:srgbClr val="FFFFFF"/>
        </a:solidFill>
        <a:effectLst/>
        <a:uFillTx/>
        <a:latin typeface="Calibri"/>
        <a:ea typeface="Calibri"/>
        <a:cs typeface="Calibri"/>
        <a:sym typeface="Calibri"/>
      </a:defRPr>
    </a:lvl1pPr>
    <a:lvl2pPr marL="0" marR="0" indent="457182" algn="l" defTabSz="914366" rtl="0" fontAlgn="auto" latinLnBrk="0" hangingPunct="0">
      <a:lnSpc>
        <a:spcPct val="100000"/>
      </a:lnSpc>
      <a:spcBef>
        <a:spcPts val="0"/>
      </a:spcBef>
      <a:spcAft>
        <a:spcPts val="0"/>
      </a:spcAft>
      <a:buClrTx/>
      <a:buSzTx/>
      <a:buFontTx/>
      <a:buNone/>
      <a:tabLst/>
      <a:defRPr kumimoji="0" sz="1700" b="0" i="0" u="none" strike="noStrike" cap="none" spc="0" normalizeH="0" baseline="0">
        <a:ln>
          <a:noFill/>
        </a:ln>
        <a:solidFill>
          <a:srgbClr val="FFFFFF"/>
        </a:solidFill>
        <a:effectLst/>
        <a:uFillTx/>
        <a:latin typeface="Calibri"/>
        <a:ea typeface="Calibri"/>
        <a:cs typeface="Calibri"/>
        <a:sym typeface="Calibri"/>
      </a:defRPr>
    </a:lvl2pPr>
    <a:lvl3pPr marL="0" marR="0" indent="914366" algn="l" defTabSz="914366" rtl="0" fontAlgn="auto" latinLnBrk="0" hangingPunct="0">
      <a:lnSpc>
        <a:spcPct val="100000"/>
      </a:lnSpc>
      <a:spcBef>
        <a:spcPts val="0"/>
      </a:spcBef>
      <a:spcAft>
        <a:spcPts val="0"/>
      </a:spcAft>
      <a:buClrTx/>
      <a:buSzTx/>
      <a:buFontTx/>
      <a:buNone/>
      <a:tabLst/>
      <a:defRPr kumimoji="0" sz="1700" b="0" i="0" u="none" strike="noStrike" cap="none" spc="0" normalizeH="0" baseline="0">
        <a:ln>
          <a:noFill/>
        </a:ln>
        <a:solidFill>
          <a:srgbClr val="FFFFFF"/>
        </a:solidFill>
        <a:effectLst/>
        <a:uFillTx/>
        <a:latin typeface="Calibri"/>
        <a:ea typeface="Calibri"/>
        <a:cs typeface="Calibri"/>
        <a:sym typeface="Calibri"/>
      </a:defRPr>
    </a:lvl3pPr>
    <a:lvl4pPr marL="0" marR="0" indent="1371550" algn="l" defTabSz="914366" rtl="0" fontAlgn="auto" latinLnBrk="0" hangingPunct="0">
      <a:lnSpc>
        <a:spcPct val="100000"/>
      </a:lnSpc>
      <a:spcBef>
        <a:spcPts val="0"/>
      </a:spcBef>
      <a:spcAft>
        <a:spcPts val="0"/>
      </a:spcAft>
      <a:buClrTx/>
      <a:buSzTx/>
      <a:buFontTx/>
      <a:buNone/>
      <a:tabLst/>
      <a:defRPr kumimoji="0" sz="1700" b="0" i="0" u="none" strike="noStrike" cap="none" spc="0" normalizeH="0" baseline="0">
        <a:ln>
          <a:noFill/>
        </a:ln>
        <a:solidFill>
          <a:srgbClr val="FFFFFF"/>
        </a:solidFill>
        <a:effectLst/>
        <a:uFillTx/>
        <a:latin typeface="Calibri"/>
        <a:ea typeface="Calibri"/>
        <a:cs typeface="Calibri"/>
        <a:sym typeface="Calibri"/>
      </a:defRPr>
    </a:lvl4pPr>
    <a:lvl5pPr marL="0" marR="0" indent="1828733" algn="l" defTabSz="914366" rtl="0" fontAlgn="auto" latinLnBrk="0" hangingPunct="0">
      <a:lnSpc>
        <a:spcPct val="100000"/>
      </a:lnSpc>
      <a:spcBef>
        <a:spcPts val="0"/>
      </a:spcBef>
      <a:spcAft>
        <a:spcPts val="0"/>
      </a:spcAft>
      <a:buClrTx/>
      <a:buSzTx/>
      <a:buFontTx/>
      <a:buNone/>
      <a:tabLst/>
      <a:defRPr kumimoji="0" sz="1700" b="0" i="0" u="none" strike="noStrike" cap="none" spc="0" normalizeH="0" baseline="0">
        <a:ln>
          <a:noFill/>
        </a:ln>
        <a:solidFill>
          <a:srgbClr val="FFFFFF"/>
        </a:solidFill>
        <a:effectLst/>
        <a:uFillTx/>
        <a:latin typeface="Calibri"/>
        <a:ea typeface="Calibri"/>
        <a:cs typeface="Calibri"/>
        <a:sym typeface="Calibri"/>
      </a:defRPr>
    </a:lvl5pPr>
    <a:lvl6pPr marL="0" marR="0" indent="2285918" algn="l" defTabSz="914366" rtl="0" fontAlgn="auto" latinLnBrk="0" hangingPunct="0">
      <a:lnSpc>
        <a:spcPct val="100000"/>
      </a:lnSpc>
      <a:spcBef>
        <a:spcPts val="0"/>
      </a:spcBef>
      <a:spcAft>
        <a:spcPts val="0"/>
      </a:spcAft>
      <a:buClrTx/>
      <a:buSzTx/>
      <a:buFontTx/>
      <a:buNone/>
      <a:tabLst/>
      <a:defRPr kumimoji="0" sz="1700" b="0" i="0" u="none" strike="noStrike" cap="none" spc="0" normalizeH="0" baseline="0">
        <a:ln>
          <a:noFill/>
        </a:ln>
        <a:solidFill>
          <a:srgbClr val="FFFFFF"/>
        </a:solidFill>
        <a:effectLst/>
        <a:uFillTx/>
        <a:latin typeface="Calibri"/>
        <a:ea typeface="Calibri"/>
        <a:cs typeface="Calibri"/>
        <a:sym typeface="Calibri"/>
      </a:defRPr>
    </a:lvl6pPr>
    <a:lvl7pPr marL="0" marR="0" indent="2743100" algn="l" defTabSz="914366" rtl="0" fontAlgn="auto" latinLnBrk="0" hangingPunct="0">
      <a:lnSpc>
        <a:spcPct val="100000"/>
      </a:lnSpc>
      <a:spcBef>
        <a:spcPts val="0"/>
      </a:spcBef>
      <a:spcAft>
        <a:spcPts val="0"/>
      </a:spcAft>
      <a:buClrTx/>
      <a:buSzTx/>
      <a:buFontTx/>
      <a:buNone/>
      <a:tabLst/>
      <a:defRPr kumimoji="0" sz="1700" b="0" i="0" u="none" strike="noStrike" cap="none" spc="0" normalizeH="0" baseline="0">
        <a:ln>
          <a:noFill/>
        </a:ln>
        <a:solidFill>
          <a:srgbClr val="FFFFFF"/>
        </a:solidFill>
        <a:effectLst/>
        <a:uFillTx/>
        <a:latin typeface="Calibri"/>
        <a:ea typeface="Calibri"/>
        <a:cs typeface="Calibri"/>
        <a:sym typeface="Calibri"/>
      </a:defRPr>
    </a:lvl7pPr>
    <a:lvl8pPr marL="0" marR="0" indent="3200283" algn="l" defTabSz="914366" rtl="0" fontAlgn="auto" latinLnBrk="0" hangingPunct="0">
      <a:lnSpc>
        <a:spcPct val="100000"/>
      </a:lnSpc>
      <a:spcBef>
        <a:spcPts val="0"/>
      </a:spcBef>
      <a:spcAft>
        <a:spcPts val="0"/>
      </a:spcAft>
      <a:buClrTx/>
      <a:buSzTx/>
      <a:buFontTx/>
      <a:buNone/>
      <a:tabLst/>
      <a:defRPr kumimoji="0" sz="1700" b="0" i="0" u="none" strike="noStrike" cap="none" spc="0" normalizeH="0" baseline="0">
        <a:ln>
          <a:noFill/>
        </a:ln>
        <a:solidFill>
          <a:srgbClr val="FFFFFF"/>
        </a:solidFill>
        <a:effectLst/>
        <a:uFillTx/>
        <a:latin typeface="Calibri"/>
        <a:ea typeface="Calibri"/>
        <a:cs typeface="Calibri"/>
        <a:sym typeface="Calibri"/>
      </a:defRPr>
    </a:lvl8pPr>
    <a:lvl9pPr marL="0" marR="0" indent="3657469" algn="l" defTabSz="914366" rtl="0" fontAlgn="auto" latinLnBrk="0" hangingPunct="0">
      <a:lnSpc>
        <a:spcPct val="100000"/>
      </a:lnSpc>
      <a:spcBef>
        <a:spcPts val="0"/>
      </a:spcBef>
      <a:spcAft>
        <a:spcPts val="0"/>
      </a:spcAft>
      <a:buClrTx/>
      <a:buSzTx/>
      <a:buFontTx/>
      <a:buNone/>
      <a:tabLst/>
      <a:defRPr kumimoji="0" sz="1700" b="0" i="0" u="none" strike="noStrike" cap="none" spc="0" normalizeH="0" baseline="0">
        <a:ln>
          <a:noFill/>
        </a:ln>
        <a:solidFill>
          <a:srgbClr val="FFFFFF"/>
        </a:solidFill>
        <a:effectLst/>
        <a:uFillTx/>
        <a:latin typeface="Calibri"/>
        <a:ea typeface="Calibri"/>
        <a:cs typeface="Calibri"/>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Calibri"/>
          <a:ea typeface="Calibri"/>
          <a:cs typeface="Calibri"/>
        </a:font>
        <a:srgbClr val="FFFFFF"/>
      </a:tcTxStyle>
      <a:tcStyle>
        <a:tcBdr>
          <a:left>
            <a:ln w="12700" cap="flat">
              <a:solidFill>
                <a:srgbClr val="262626"/>
              </a:solidFill>
              <a:prstDash val="solid"/>
              <a:round/>
            </a:ln>
          </a:left>
          <a:right>
            <a:ln w="12700" cap="flat">
              <a:solidFill>
                <a:srgbClr val="262626"/>
              </a:solidFill>
              <a:prstDash val="solid"/>
              <a:round/>
            </a:ln>
          </a:right>
          <a:top>
            <a:ln w="12700" cap="flat">
              <a:solidFill>
                <a:srgbClr val="262626"/>
              </a:solidFill>
              <a:prstDash val="solid"/>
              <a:round/>
            </a:ln>
          </a:top>
          <a:bottom>
            <a:ln w="12700" cap="flat">
              <a:solidFill>
                <a:srgbClr val="262626"/>
              </a:solidFill>
              <a:prstDash val="solid"/>
              <a:round/>
            </a:ln>
          </a:bottom>
          <a:insideH>
            <a:ln w="12700" cap="flat">
              <a:solidFill>
                <a:srgbClr val="262626"/>
              </a:solidFill>
              <a:prstDash val="solid"/>
              <a:round/>
            </a:ln>
          </a:insideH>
          <a:insideV>
            <a:ln w="12700" cap="flat">
              <a:solidFill>
                <a:srgbClr val="262626"/>
              </a:solidFill>
              <a:prstDash val="solid"/>
              <a:round/>
            </a:ln>
          </a:insideV>
        </a:tcBdr>
        <a:fill>
          <a:solidFill>
            <a:srgbClr val="DBE6EC"/>
          </a:solidFill>
        </a:fill>
      </a:tcStyle>
    </a:wholeTbl>
    <a:band2H>
      <a:tcTxStyle/>
      <a:tcStyle>
        <a:tcBdr/>
        <a:fill>
          <a:solidFill>
            <a:srgbClr val="EEF3F5"/>
          </a:solidFill>
        </a:fill>
      </a:tcStyle>
    </a:band2H>
    <a:firstCol>
      <a:tcTxStyle b="on" i="off">
        <a:font>
          <a:latin typeface="Calibri"/>
          <a:ea typeface="Calibri"/>
          <a:cs typeface="Calibri"/>
        </a:font>
        <a:srgbClr val="262626"/>
      </a:tcTxStyle>
      <a:tcStyle>
        <a:tcBdr>
          <a:left>
            <a:ln w="12700" cap="flat">
              <a:solidFill>
                <a:srgbClr val="262626"/>
              </a:solidFill>
              <a:prstDash val="solid"/>
              <a:round/>
            </a:ln>
          </a:left>
          <a:right>
            <a:ln w="12700" cap="flat">
              <a:solidFill>
                <a:srgbClr val="262626"/>
              </a:solidFill>
              <a:prstDash val="solid"/>
              <a:round/>
            </a:ln>
          </a:right>
          <a:top>
            <a:ln w="12700" cap="flat">
              <a:solidFill>
                <a:srgbClr val="262626"/>
              </a:solidFill>
              <a:prstDash val="solid"/>
              <a:round/>
            </a:ln>
          </a:top>
          <a:bottom>
            <a:ln w="12700" cap="flat">
              <a:solidFill>
                <a:srgbClr val="262626"/>
              </a:solidFill>
              <a:prstDash val="solid"/>
              <a:round/>
            </a:ln>
          </a:bottom>
          <a:insideH>
            <a:ln w="12700" cap="flat">
              <a:solidFill>
                <a:srgbClr val="262626"/>
              </a:solidFill>
              <a:prstDash val="solid"/>
              <a:round/>
            </a:ln>
          </a:insideH>
          <a:insideV>
            <a:ln w="12700" cap="flat">
              <a:solidFill>
                <a:srgbClr val="262626"/>
              </a:solidFill>
              <a:prstDash val="solid"/>
              <a:round/>
            </a:ln>
          </a:insideV>
        </a:tcBdr>
        <a:fill>
          <a:solidFill>
            <a:schemeClr val="accent1"/>
          </a:solidFill>
        </a:fill>
      </a:tcStyle>
    </a:firstCol>
    <a:lastRow>
      <a:tcTxStyle b="on" i="off">
        <a:font>
          <a:latin typeface="Calibri"/>
          <a:ea typeface="Calibri"/>
          <a:cs typeface="Calibri"/>
        </a:font>
        <a:srgbClr val="262626"/>
      </a:tcTxStyle>
      <a:tcStyle>
        <a:tcBdr>
          <a:left>
            <a:ln w="12700" cap="flat">
              <a:solidFill>
                <a:srgbClr val="262626"/>
              </a:solidFill>
              <a:prstDash val="solid"/>
              <a:round/>
            </a:ln>
          </a:left>
          <a:right>
            <a:ln w="12700" cap="flat">
              <a:solidFill>
                <a:srgbClr val="262626"/>
              </a:solidFill>
              <a:prstDash val="solid"/>
              <a:round/>
            </a:ln>
          </a:right>
          <a:top>
            <a:ln w="38100" cap="flat">
              <a:solidFill>
                <a:srgbClr val="262626"/>
              </a:solidFill>
              <a:prstDash val="solid"/>
              <a:round/>
            </a:ln>
          </a:top>
          <a:bottom>
            <a:ln w="12700" cap="flat">
              <a:solidFill>
                <a:srgbClr val="262626"/>
              </a:solidFill>
              <a:prstDash val="solid"/>
              <a:round/>
            </a:ln>
          </a:bottom>
          <a:insideH>
            <a:ln w="12700" cap="flat">
              <a:solidFill>
                <a:srgbClr val="262626"/>
              </a:solidFill>
              <a:prstDash val="solid"/>
              <a:round/>
            </a:ln>
          </a:insideH>
          <a:insideV>
            <a:ln w="12700" cap="flat">
              <a:solidFill>
                <a:srgbClr val="262626"/>
              </a:solidFill>
              <a:prstDash val="solid"/>
              <a:round/>
            </a:ln>
          </a:insideV>
        </a:tcBdr>
        <a:fill>
          <a:solidFill>
            <a:schemeClr val="accent1"/>
          </a:solidFill>
        </a:fill>
      </a:tcStyle>
    </a:lastRow>
    <a:firstRow>
      <a:tcTxStyle b="on" i="off">
        <a:font>
          <a:latin typeface="Calibri"/>
          <a:ea typeface="Calibri"/>
          <a:cs typeface="Calibri"/>
        </a:font>
        <a:srgbClr val="262626"/>
      </a:tcTxStyle>
      <a:tcStyle>
        <a:tcBdr>
          <a:left>
            <a:ln w="12700" cap="flat">
              <a:solidFill>
                <a:srgbClr val="262626"/>
              </a:solidFill>
              <a:prstDash val="solid"/>
              <a:round/>
            </a:ln>
          </a:left>
          <a:right>
            <a:ln w="12700" cap="flat">
              <a:solidFill>
                <a:srgbClr val="262626"/>
              </a:solidFill>
              <a:prstDash val="solid"/>
              <a:round/>
            </a:ln>
          </a:right>
          <a:top>
            <a:ln w="12700" cap="flat">
              <a:solidFill>
                <a:srgbClr val="262626"/>
              </a:solidFill>
              <a:prstDash val="solid"/>
              <a:round/>
            </a:ln>
          </a:top>
          <a:bottom>
            <a:ln w="38100" cap="flat">
              <a:solidFill>
                <a:srgbClr val="262626"/>
              </a:solidFill>
              <a:prstDash val="solid"/>
              <a:round/>
            </a:ln>
          </a:bottom>
          <a:insideH>
            <a:ln w="12700" cap="flat">
              <a:solidFill>
                <a:srgbClr val="262626"/>
              </a:solidFill>
              <a:prstDash val="solid"/>
              <a:round/>
            </a:ln>
          </a:insideH>
          <a:insideV>
            <a:ln w="12700" cap="flat">
              <a:solidFill>
                <a:srgbClr val="262626"/>
              </a:solidFill>
              <a:prstDash val="solid"/>
              <a:round/>
            </a:ln>
          </a:insideV>
        </a:tcBdr>
        <a:fill>
          <a:solidFill>
            <a:schemeClr val="accent1"/>
          </a:solidFill>
        </a:fill>
      </a:tcStyle>
    </a:firstRow>
  </a:tblStyle>
  <a:tblStyle styleId="{C7B018BB-80A7-4F77-B60F-C8B233D01FF8}" styleName="">
    <a:tblBg/>
    <a:wholeTbl>
      <a:tcTxStyle b="off" i="off">
        <a:font>
          <a:latin typeface="Calibri"/>
          <a:ea typeface="Calibri"/>
          <a:cs typeface="Calibri"/>
        </a:font>
        <a:srgbClr val="FFFFFF"/>
      </a:tcTxStyle>
      <a:tcStyle>
        <a:tcBdr>
          <a:left>
            <a:ln w="12700" cap="flat">
              <a:solidFill>
                <a:srgbClr val="262626"/>
              </a:solidFill>
              <a:prstDash val="solid"/>
              <a:round/>
            </a:ln>
          </a:left>
          <a:right>
            <a:ln w="12700" cap="flat">
              <a:solidFill>
                <a:srgbClr val="262626"/>
              </a:solidFill>
              <a:prstDash val="solid"/>
              <a:round/>
            </a:ln>
          </a:right>
          <a:top>
            <a:ln w="12700" cap="flat">
              <a:solidFill>
                <a:srgbClr val="262626"/>
              </a:solidFill>
              <a:prstDash val="solid"/>
              <a:round/>
            </a:ln>
          </a:top>
          <a:bottom>
            <a:ln w="12700" cap="flat">
              <a:solidFill>
                <a:srgbClr val="262626"/>
              </a:solidFill>
              <a:prstDash val="solid"/>
              <a:round/>
            </a:ln>
          </a:bottom>
          <a:insideH>
            <a:ln w="12700" cap="flat">
              <a:solidFill>
                <a:srgbClr val="262626"/>
              </a:solidFill>
              <a:prstDash val="solid"/>
              <a:round/>
            </a:ln>
          </a:insideH>
          <a:insideV>
            <a:ln w="12700" cap="flat">
              <a:solidFill>
                <a:srgbClr val="262626"/>
              </a:solidFill>
              <a:prstDash val="solid"/>
              <a:round/>
            </a:ln>
          </a:insideV>
        </a:tcBdr>
        <a:fill>
          <a:solidFill>
            <a:srgbClr val="FFE4CA"/>
          </a:solidFill>
        </a:fill>
      </a:tcStyle>
    </a:wholeTbl>
    <a:band2H>
      <a:tcTxStyle/>
      <a:tcStyle>
        <a:tcBdr/>
        <a:fill>
          <a:solidFill>
            <a:srgbClr val="FFF2E6"/>
          </a:solidFill>
        </a:fill>
      </a:tcStyle>
    </a:band2H>
    <a:firstCol>
      <a:tcTxStyle b="on" i="off">
        <a:font>
          <a:latin typeface="Calibri"/>
          <a:ea typeface="Calibri"/>
          <a:cs typeface="Calibri"/>
        </a:font>
        <a:srgbClr val="262626"/>
      </a:tcTxStyle>
      <a:tcStyle>
        <a:tcBdr>
          <a:left>
            <a:ln w="12700" cap="flat">
              <a:solidFill>
                <a:srgbClr val="262626"/>
              </a:solidFill>
              <a:prstDash val="solid"/>
              <a:round/>
            </a:ln>
          </a:left>
          <a:right>
            <a:ln w="12700" cap="flat">
              <a:solidFill>
                <a:srgbClr val="262626"/>
              </a:solidFill>
              <a:prstDash val="solid"/>
              <a:round/>
            </a:ln>
          </a:right>
          <a:top>
            <a:ln w="12700" cap="flat">
              <a:solidFill>
                <a:srgbClr val="262626"/>
              </a:solidFill>
              <a:prstDash val="solid"/>
              <a:round/>
            </a:ln>
          </a:top>
          <a:bottom>
            <a:ln w="12700" cap="flat">
              <a:solidFill>
                <a:srgbClr val="262626"/>
              </a:solidFill>
              <a:prstDash val="solid"/>
              <a:round/>
            </a:ln>
          </a:bottom>
          <a:insideH>
            <a:ln w="12700" cap="flat">
              <a:solidFill>
                <a:srgbClr val="262626"/>
              </a:solidFill>
              <a:prstDash val="solid"/>
              <a:round/>
            </a:ln>
          </a:insideH>
          <a:insideV>
            <a:ln w="12700" cap="flat">
              <a:solidFill>
                <a:srgbClr val="262626"/>
              </a:solidFill>
              <a:prstDash val="solid"/>
              <a:round/>
            </a:ln>
          </a:insideV>
        </a:tcBdr>
        <a:fill>
          <a:solidFill>
            <a:schemeClr val="accent3"/>
          </a:solidFill>
        </a:fill>
      </a:tcStyle>
    </a:firstCol>
    <a:lastRow>
      <a:tcTxStyle b="on" i="off">
        <a:font>
          <a:latin typeface="Calibri"/>
          <a:ea typeface="Calibri"/>
          <a:cs typeface="Calibri"/>
        </a:font>
        <a:srgbClr val="262626"/>
      </a:tcTxStyle>
      <a:tcStyle>
        <a:tcBdr>
          <a:left>
            <a:ln w="12700" cap="flat">
              <a:solidFill>
                <a:srgbClr val="262626"/>
              </a:solidFill>
              <a:prstDash val="solid"/>
              <a:round/>
            </a:ln>
          </a:left>
          <a:right>
            <a:ln w="12700" cap="flat">
              <a:solidFill>
                <a:srgbClr val="262626"/>
              </a:solidFill>
              <a:prstDash val="solid"/>
              <a:round/>
            </a:ln>
          </a:right>
          <a:top>
            <a:ln w="38100" cap="flat">
              <a:solidFill>
                <a:srgbClr val="262626"/>
              </a:solidFill>
              <a:prstDash val="solid"/>
              <a:round/>
            </a:ln>
          </a:top>
          <a:bottom>
            <a:ln w="12700" cap="flat">
              <a:solidFill>
                <a:srgbClr val="262626"/>
              </a:solidFill>
              <a:prstDash val="solid"/>
              <a:round/>
            </a:ln>
          </a:bottom>
          <a:insideH>
            <a:ln w="12700" cap="flat">
              <a:solidFill>
                <a:srgbClr val="262626"/>
              </a:solidFill>
              <a:prstDash val="solid"/>
              <a:round/>
            </a:ln>
          </a:insideH>
          <a:insideV>
            <a:ln w="12700" cap="flat">
              <a:solidFill>
                <a:srgbClr val="262626"/>
              </a:solidFill>
              <a:prstDash val="solid"/>
              <a:round/>
            </a:ln>
          </a:insideV>
        </a:tcBdr>
        <a:fill>
          <a:solidFill>
            <a:schemeClr val="accent3"/>
          </a:solidFill>
        </a:fill>
      </a:tcStyle>
    </a:lastRow>
    <a:firstRow>
      <a:tcTxStyle b="on" i="off">
        <a:font>
          <a:latin typeface="Calibri"/>
          <a:ea typeface="Calibri"/>
          <a:cs typeface="Calibri"/>
        </a:font>
        <a:srgbClr val="262626"/>
      </a:tcTxStyle>
      <a:tcStyle>
        <a:tcBdr>
          <a:left>
            <a:ln w="12700" cap="flat">
              <a:solidFill>
                <a:srgbClr val="262626"/>
              </a:solidFill>
              <a:prstDash val="solid"/>
              <a:round/>
            </a:ln>
          </a:left>
          <a:right>
            <a:ln w="12700" cap="flat">
              <a:solidFill>
                <a:srgbClr val="262626"/>
              </a:solidFill>
              <a:prstDash val="solid"/>
              <a:round/>
            </a:ln>
          </a:right>
          <a:top>
            <a:ln w="12700" cap="flat">
              <a:solidFill>
                <a:srgbClr val="262626"/>
              </a:solidFill>
              <a:prstDash val="solid"/>
              <a:round/>
            </a:ln>
          </a:top>
          <a:bottom>
            <a:ln w="38100" cap="flat">
              <a:solidFill>
                <a:srgbClr val="262626"/>
              </a:solidFill>
              <a:prstDash val="solid"/>
              <a:round/>
            </a:ln>
          </a:bottom>
          <a:insideH>
            <a:ln w="12700" cap="flat">
              <a:solidFill>
                <a:srgbClr val="262626"/>
              </a:solidFill>
              <a:prstDash val="solid"/>
              <a:round/>
            </a:ln>
          </a:insideH>
          <a:insideV>
            <a:ln w="12700" cap="flat">
              <a:solidFill>
                <a:srgbClr val="262626"/>
              </a:solidFill>
              <a:prstDash val="solid"/>
              <a:round/>
            </a:ln>
          </a:insideV>
        </a:tcBdr>
        <a:fill>
          <a:solidFill>
            <a:schemeClr val="accent3"/>
          </a:solidFill>
        </a:fill>
      </a:tcStyle>
    </a:firstRow>
  </a:tblStyle>
  <a:tblStyle styleId="{EEE7283C-3CF3-47DC-8721-378D4A62B228}" styleName="">
    <a:tblBg/>
    <a:wholeTbl>
      <a:tcTxStyle b="off" i="off">
        <a:font>
          <a:latin typeface="Calibri"/>
          <a:ea typeface="Calibri"/>
          <a:cs typeface="Calibri"/>
        </a:font>
        <a:srgbClr val="FFFFFF"/>
      </a:tcTxStyle>
      <a:tcStyle>
        <a:tcBdr>
          <a:left>
            <a:ln w="12700" cap="flat">
              <a:solidFill>
                <a:srgbClr val="262626"/>
              </a:solidFill>
              <a:prstDash val="solid"/>
              <a:round/>
            </a:ln>
          </a:left>
          <a:right>
            <a:ln w="12700" cap="flat">
              <a:solidFill>
                <a:srgbClr val="262626"/>
              </a:solidFill>
              <a:prstDash val="solid"/>
              <a:round/>
            </a:ln>
          </a:right>
          <a:top>
            <a:ln w="12700" cap="flat">
              <a:solidFill>
                <a:srgbClr val="262626"/>
              </a:solidFill>
              <a:prstDash val="solid"/>
              <a:round/>
            </a:ln>
          </a:top>
          <a:bottom>
            <a:ln w="12700" cap="flat">
              <a:solidFill>
                <a:srgbClr val="262626"/>
              </a:solidFill>
              <a:prstDash val="solid"/>
              <a:round/>
            </a:ln>
          </a:bottom>
          <a:insideH>
            <a:ln w="12700" cap="flat">
              <a:solidFill>
                <a:srgbClr val="262626"/>
              </a:solidFill>
              <a:prstDash val="solid"/>
              <a:round/>
            </a:ln>
          </a:insideH>
          <a:insideV>
            <a:ln w="12700" cap="flat">
              <a:solidFill>
                <a:srgbClr val="262626"/>
              </a:solidFill>
              <a:prstDash val="solid"/>
              <a:round/>
            </a:ln>
          </a:insideV>
        </a:tcBdr>
        <a:fill>
          <a:solidFill>
            <a:srgbClr val="CEDEDD"/>
          </a:solidFill>
        </a:fill>
      </a:tcStyle>
    </a:wholeTbl>
    <a:band2H>
      <a:tcTxStyle/>
      <a:tcStyle>
        <a:tcBdr/>
        <a:fill>
          <a:solidFill>
            <a:srgbClr val="E8EFEF"/>
          </a:solidFill>
        </a:fill>
      </a:tcStyle>
    </a:band2H>
    <a:firstCol>
      <a:tcTxStyle b="on" i="off">
        <a:font>
          <a:latin typeface="Calibri"/>
          <a:ea typeface="Calibri"/>
          <a:cs typeface="Calibri"/>
        </a:font>
        <a:srgbClr val="262626"/>
      </a:tcTxStyle>
      <a:tcStyle>
        <a:tcBdr>
          <a:left>
            <a:ln w="12700" cap="flat">
              <a:solidFill>
                <a:srgbClr val="262626"/>
              </a:solidFill>
              <a:prstDash val="solid"/>
              <a:round/>
            </a:ln>
          </a:left>
          <a:right>
            <a:ln w="12700" cap="flat">
              <a:solidFill>
                <a:srgbClr val="262626"/>
              </a:solidFill>
              <a:prstDash val="solid"/>
              <a:round/>
            </a:ln>
          </a:right>
          <a:top>
            <a:ln w="12700" cap="flat">
              <a:solidFill>
                <a:srgbClr val="262626"/>
              </a:solidFill>
              <a:prstDash val="solid"/>
              <a:round/>
            </a:ln>
          </a:top>
          <a:bottom>
            <a:ln w="12700" cap="flat">
              <a:solidFill>
                <a:srgbClr val="262626"/>
              </a:solidFill>
              <a:prstDash val="solid"/>
              <a:round/>
            </a:ln>
          </a:bottom>
          <a:insideH>
            <a:ln w="12700" cap="flat">
              <a:solidFill>
                <a:srgbClr val="262626"/>
              </a:solidFill>
              <a:prstDash val="solid"/>
              <a:round/>
            </a:ln>
          </a:insideH>
          <a:insideV>
            <a:ln w="12700" cap="flat">
              <a:solidFill>
                <a:srgbClr val="262626"/>
              </a:solidFill>
              <a:prstDash val="solid"/>
              <a:round/>
            </a:ln>
          </a:insideV>
        </a:tcBdr>
        <a:fill>
          <a:solidFill>
            <a:schemeClr val="accent6"/>
          </a:solidFill>
        </a:fill>
      </a:tcStyle>
    </a:firstCol>
    <a:lastRow>
      <a:tcTxStyle b="on" i="off">
        <a:font>
          <a:latin typeface="Calibri"/>
          <a:ea typeface="Calibri"/>
          <a:cs typeface="Calibri"/>
        </a:font>
        <a:srgbClr val="262626"/>
      </a:tcTxStyle>
      <a:tcStyle>
        <a:tcBdr>
          <a:left>
            <a:ln w="12700" cap="flat">
              <a:solidFill>
                <a:srgbClr val="262626"/>
              </a:solidFill>
              <a:prstDash val="solid"/>
              <a:round/>
            </a:ln>
          </a:left>
          <a:right>
            <a:ln w="12700" cap="flat">
              <a:solidFill>
                <a:srgbClr val="262626"/>
              </a:solidFill>
              <a:prstDash val="solid"/>
              <a:round/>
            </a:ln>
          </a:right>
          <a:top>
            <a:ln w="38100" cap="flat">
              <a:solidFill>
                <a:srgbClr val="262626"/>
              </a:solidFill>
              <a:prstDash val="solid"/>
              <a:round/>
            </a:ln>
          </a:top>
          <a:bottom>
            <a:ln w="12700" cap="flat">
              <a:solidFill>
                <a:srgbClr val="262626"/>
              </a:solidFill>
              <a:prstDash val="solid"/>
              <a:round/>
            </a:ln>
          </a:bottom>
          <a:insideH>
            <a:ln w="12700" cap="flat">
              <a:solidFill>
                <a:srgbClr val="262626"/>
              </a:solidFill>
              <a:prstDash val="solid"/>
              <a:round/>
            </a:ln>
          </a:insideH>
          <a:insideV>
            <a:ln w="12700" cap="flat">
              <a:solidFill>
                <a:srgbClr val="262626"/>
              </a:solidFill>
              <a:prstDash val="solid"/>
              <a:round/>
            </a:ln>
          </a:insideV>
        </a:tcBdr>
        <a:fill>
          <a:solidFill>
            <a:schemeClr val="accent6"/>
          </a:solidFill>
        </a:fill>
      </a:tcStyle>
    </a:lastRow>
    <a:firstRow>
      <a:tcTxStyle b="on" i="off">
        <a:font>
          <a:latin typeface="Calibri"/>
          <a:ea typeface="Calibri"/>
          <a:cs typeface="Calibri"/>
        </a:font>
        <a:srgbClr val="262626"/>
      </a:tcTxStyle>
      <a:tcStyle>
        <a:tcBdr>
          <a:left>
            <a:ln w="12700" cap="flat">
              <a:solidFill>
                <a:srgbClr val="262626"/>
              </a:solidFill>
              <a:prstDash val="solid"/>
              <a:round/>
            </a:ln>
          </a:left>
          <a:right>
            <a:ln w="12700" cap="flat">
              <a:solidFill>
                <a:srgbClr val="262626"/>
              </a:solidFill>
              <a:prstDash val="solid"/>
              <a:round/>
            </a:ln>
          </a:right>
          <a:top>
            <a:ln w="12700" cap="flat">
              <a:solidFill>
                <a:srgbClr val="262626"/>
              </a:solidFill>
              <a:prstDash val="solid"/>
              <a:round/>
            </a:ln>
          </a:top>
          <a:bottom>
            <a:ln w="38100" cap="flat">
              <a:solidFill>
                <a:srgbClr val="262626"/>
              </a:solidFill>
              <a:prstDash val="solid"/>
              <a:round/>
            </a:ln>
          </a:bottom>
          <a:insideH>
            <a:ln w="12700" cap="flat">
              <a:solidFill>
                <a:srgbClr val="262626"/>
              </a:solidFill>
              <a:prstDash val="solid"/>
              <a:round/>
            </a:ln>
          </a:insideH>
          <a:insideV>
            <a:ln w="12700" cap="flat">
              <a:solidFill>
                <a:srgbClr val="262626"/>
              </a:solidFill>
              <a:prstDash val="solid"/>
              <a:round/>
            </a:ln>
          </a:insideV>
        </a:tcBdr>
        <a:fill>
          <a:solidFill>
            <a:schemeClr val="accent6"/>
          </a:solidFill>
        </a:fill>
      </a:tcStyle>
    </a:firstRow>
  </a:tblStyle>
  <a:tblStyle styleId="{CF821DB8-F4EB-4A41-A1BA-3FCAFE7338EE}" styleName="">
    <a:tblBg/>
    <a:wholeTbl>
      <a:tcTxStyle b="off" i="off">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262626"/>
          </a:solidFill>
        </a:fill>
      </a:tcStyle>
    </a:band2H>
    <a:firstCol>
      <a:tcTxStyle b="on" i="off">
        <a:font>
          <a:latin typeface="Calibri"/>
          <a:ea typeface="Calibri"/>
          <a:cs typeface="Calibri"/>
        </a:font>
        <a:srgbClr val="262626"/>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alibri"/>
          <a:ea typeface="Calibri"/>
          <a:cs typeface="Calibri"/>
        </a:font>
        <a:srgbClr val="FFFFFF"/>
      </a:tcTxStyle>
      <a:tcStyle>
        <a:tcBdr>
          <a:left>
            <a:ln w="12700" cap="flat">
              <a:noFill/>
              <a:miter lim="400000"/>
            </a:ln>
          </a:left>
          <a:right>
            <a:ln w="12700" cap="flat">
              <a:noFill/>
              <a:miter lim="400000"/>
            </a:ln>
          </a:right>
          <a:top>
            <a:ln w="50800" cap="flat">
              <a:solidFill>
                <a:srgbClr val="FFFFFF"/>
              </a:solidFill>
              <a:prstDash val="solid"/>
              <a:round/>
            </a:ln>
          </a:top>
          <a:bottom>
            <a:ln w="25400" cap="flat">
              <a:solidFill>
                <a:srgbClr val="FFFFFF"/>
              </a:solidFill>
              <a:prstDash val="solid"/>
              <a:round/>
            </a:ln>
          </a:bottom>
          <a:insideH>
            <a:ln w="12700" cap="flat">
              <a:noFill/>
              <a:miter lim="400000"/>
            </a:ln>
          </a:insideH>
          <a:insideV>
            <a:ln w="12700" cap="flat">
              <a:noFill/>
              <a:miter lim="400000"/>
            </a:ln>
          </a:insideV>
        </a:tcBdr>
        <a:fill>
          <a:solidFill>
            <a:srgbClr val="262626"/>
          </a:solidFill>
        </a:fill>
      </a:tcStyle>
    </a:lastRow>
    <a:firstRow>
      <a:tcTxStyle b="on" i="off">
        <a:font>
          <a:latin typeface="Calibri"/>
          <a:ea typeface="Calibri"/>
          <a:cs typeface="Calibri"/>
        </a:font>
        <a:srgbClr val="262626"/>
      </a:tcTxStyle>
      <a:tcStyle>
        <a:tcBdr>
          <a:left>
            <a:ln w="12700" cap="flat">
              <a:noFill/>
              <a:miter lim="400000"/>
            </a:ln>
          </a:left>
          <a:right>
            <a:ln w="12700" cap="flat">
              <a:noFill/>
              <a:miter lim="400000"/>
            </a:ln>
          </a:right>
          <a:top>
            <a:ln w="25400" cap="flat">
              <a:solidFill>
                <a:srgbClr val="FFFFFF"/>
              </a:solidFill>
              <a:prstDash val="solid"/>
              <a:round/>
            </a:ln>
          </a:top>
          <a:bottom>
            <a:ln w="25400" cap="flat">
              <a:solidFill>
                <a:srgbClr val="FFFFFF"/>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alibri"/>
          <a:ea typeface="Calibri"/>
          <a:cs typeface="Calibri"/>
        </a:font>
        <a:srgbClr val="FFFFFF"/>
      </a:tcTxStyle>
      <a:tcStyle>
        <a:tcBdr>
          <a:left>
            <a:ln w="12700" cap="flat">
              <a:solidFill>
                <a:srgbClr val="262626"/>
              </a:solidFill>
              <a:prstDash val="solid"/>
              <a:round/>
            </a:ln>
          </a:left>
          <a:right>
            <a:ln w="12700" cap="flat">
              <a:solidFill>
                <a:srgbClr val="262626"/>
              </a:solidFill>
              <a:prstDash val="solid"/>
              <a:round/>
            </a:ln>
          </a:right>
          <a:top>
            <a:ln w="12700" cap="flat">
              <a:solidFill>
                <a:srgbClr val="262626"/>
              </a:solidFill>
              <a:prstDash val="solid"/>
              <a:round/>
            </a:ln>
          </a:top>
          <a:bottom>
            <a:ln w="12700" cap="flat">
              <a:solidFill>
                <a:srgbClr val="262626"/>
              </a:solidFill>
              <a:prstDash val="solid"/>
              <a:round/>
            </a:ln>
          </a:bottom>
          <a:insideH>
            <a:ln w="12700" cap="flat">
              <a:solidFill>
                <a:srgbClr val="262626"/>
              </a:solidFill>
              <a:prstDash val="solid"/>
              <a:round/>
            </a:ln>
          </a:insideH>
          <a:insideV>
            <a:ln w="12700" cap="flat">
              <a:solidFill>
                <a:srgbClr val="262626"/>
              </a:solidFill>
              <a:prstDash val="solid"/>
              <a:round/>
            </a:ln>
          </a:insideV>
        </a:tcBdr>
        <a:fill>
          <a:solidFill>
            <a:srgbClr val="FFFFFF"/>
          </a:solidFill>
        </a:fill>
      </a:tcStyle>
    </a:wholeTbl>
    <a:band2H>
      <a:tcTxStyle/>
      <a:tcStyle>
        <a:tcBdr/>
        <a:fill>
          <a:solidFill>
            <a:srgbClr val="FFFFFF"/>
          </a:solidFill>
        </a:fill>
      </a:tcStyle>
    </a:band2H>
    <a:firstCol>
      <a:tcTxStyle b="on" i="off">
        <a:font>
          <a:latin typeface="Calibri"/>
          <a:ea typeface="Calibri"/>
          <a:cs typeface="Calibri"/>
        </a:font>
        <a:srgbClr val="262626"/>
      </a:tcTxStyle>
      <a:tcStyle>
        <a:tcBdr>
          <a:left>
            <a:ln w="12700" cap="flat">
              <a:solidFill>
                <a:srgbClr val="262626"/>
              </a:solidFill>
              <a:prstDash val="solid"/>
              <a:round/>
            </a:ln>
          </a:left>
          <a:right>
            <a:ln w="12700" cap="flat">
              <a:solidFill>
                <a:srgbClr val="262626"/>
              </a:solidFill>
              <a:prstDash val="solid"/>
              <a:round/>
            </a:ln>
          </a:right>
          <a:top>
            <a:ln w="12700" cap="flat">
              <a:solidFill>
                <a:srgbClr val="262626"/>
              </a:solidFill>
              <a:prstDash val="solid"/>
              <a:round/>
            </a:ln>
          </a:top>
          <a:bottom>
            <a:ln w="12700" cap="flat">
              <a:solidFill>
                <a:srgbClr val="262626"/>
              </a:solidFill>
              <a:prstDash val="solid"/>
              <a:round/>
            </a:ln>
          </a:bottom>
          <a:insideH>
            <a:ln w="12700" cap="flat">
              <a:solidFill>
                <a:srgbClr val="262626"/>
              </a:solidFill>
              <a:prstDash val="solid"/>
              <a:round/>
            </a:ln>
          </a:insideH>
          <a:insideV>
            <a:ln w="12700" cap="flat">
              <a:solidFill>
                <a:srgbClr val="262626"/>
              </a:solidFill>
              <a:prstDash val="solid"/>
              <a:round/>
            </a:ln>
          </a:insideV>
        </a:tcBdr>
        <a:fill>
          <a:solidFill>
            <a:srgbClr val="FFFFFF"/>
          </a:solidFill>
        </a:fill>
      </a:tcStyle>
    </a:firstCol>
    <a:lastRow>
      <a:tcTxStyle b="on" i="off">
        <a:font>
          <a:latin typeface="Calibri"/>
          <a:ea typeface="Calibri"/>
          <a:cs typeface="Calibri"/>
        </a:font>
        <a:srgbClr val="262626"/>
      </a:tcTxStyle>
      <a:tcStyle>
        <a:tcBdr>
          <a:left>
            <a:ln w="12700" cap="flat">
              <a:solidFill>
                <a:srgbClr val="262626"/>
              </a:solidFill>
              <a:prstDash val="solid"/>
              <a:round/>
            </a:ln>
          </a:left>
          <a:right>
            <a:ln w="12700" cap="flat">
              <a:solidFill>
                <a:srgbClr val="262626"/>
              </a:solidFill>
              <a:prstDash val="solid"/>
              <a:round/>
            </a:ln>
          </a:right>
          <a:top>
            <a:ln w="38100" cap="flat">
              <a:solidFill>
                <a:srgbClr val="262626"/>
              </a:solidFill>
              <a:prstDash val="solid"/>
              <a:round/>
            </a:ln>
          </a:top>
          <a:bottom>
            <a:ln w="12700" cap="flat">
              <a:solidFill>
                <a:srgbClr val="262626"/>
              </a:solidFill>
              <a:prstDash val="solid"/>
              <a:round/>
            </a:ln>
          </a:bottom>
          <a:insideH>
            <a:ln w="12700" cap="flat">
              <a:solidFill>
                <a:srgbClr val="262626"/>
              </a:solidFill>
              <a:prstDash val="solid"/>
              <a:round/>
            </a:ln>
          </a:insideH>
          <a:insideV>
            <a:ln w="12700" cap="flat">
              <a:solidFill>
                <a:srgbClr val="262626"/>
              </a:solidFill>
              <a:prstDash val="solid"/>
              <a:round/>
            </a:ln>
          </a:insideV>
        </a:tcBdr>
        <a:fill>
          <a:solidFill>
            <a:srgbClr val="FFFFFF"/>
          </a:solidFill>
        </a:fill>
      </a:tcStyle>
    </a:lastRow>
    <a:firstRow>
      <a:tcTxStyle b="on" i="off">
        <a:font>
          <a:latin typeface="Calibri"/>
          <a:ea typeface="Calibri"/>
          <a:cs typeface="Calibri"/>
        </a:font>
        <a:srgbClr val="262626"/>
      </a:tcTxStyle>
      <a:tcStyle>
        <a:tcBdr>
          <a:left>
            <a:ln w="12700" cap="flat">
              <a:solidFill>
                <a:srgbClr val="262626"/>
              </a:solidFill>
              <a:prstDash val="solid"/>
              <a:round/>
            </a:ln>
          </a:left>
          <a:right>
            <a:ln w="12700" cap="flat">
              <a:solidFill>
                <a:srgbClr val="262626"/>
              </a:solidFill>
              <a:prstDash val="solid"/>
              <a:round/>
            </a:ln>
          </a:right>
          <a:top>
            <a:ln w="12700" cap="flat">
              <a:solidFill>
                <a:srgbClr val="262626"/>
              </a:solidFill>
              <a:prstDash val="solid"/>
              <a:round/>
            </a:ln>
          </a:top>
          <a:bottom>
            <a:ln w="38100" cap="flat">
              <a:solidFill>
                <a:srgbClr val="262626"/>
              </a:solidFill>
              <a:prstDash val="solid"/>
              <a:round/>
            </a:ln>
          </a:bottom>
          <a:insideH>
            <a:ln w="12700" cap="flat">
              <a:solidFill>
                <a:srgbClr val="262626"/>
              </a:solidFill>
              <a:prstDash val="solid"/>
              <a:round/>
            </a:ln>
          </a:insideH>
          <a:insideV>
            <a:ln w="12700" cap="flat">
              <a:solidFill>
                <a:srgbClr val="262626"/>
              </a:solidFill>
              <a:prstDash val="solid"/>
              <a:round/>
            </a:ln>
          </a:insideV>
        </a:tcBdr>
        <a:fill>
          <a:solidFill>
            <a:srgbClr val="FFFFFF"/>
          </a:solidFill>
        </a:fill>
      </a:tcStyle>
    </a:firstRow>
  </a:tblStyle>
  <a:tblStyle styleId="{2708684C-4D16-4618-839F-0558EEFCDFE6}" styleName="">
    <a:tblBg/>
    <a:wholeTbl>
      <a:tcTxStyle b="off"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wholeTbl>
    <a:band2H>
      <a:tcTxStyle/>
      <a:tcStyle>
        <a:tcBdr/>
        <a:fill>
          <a:solidFill>
            <a:srgbClr val="FFFFFF"/>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254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74"/>
  </p:normalViewPr>
  <p:slideViewPr>
    <p:cSldViewPr snapToGrid="0" snapToObjects="1">
      <p:cViewPr>
        <p:scale>
          <a:sx n="109" d="100"/>
          <a:sy n="109" d="100"/>
        </p:scale>
        <p:origin x="1224" y="5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914366" latinLnBrk="0">
      <a:lnSpc>
        <a:spcPct val="90000"/>
      </a:lnSpc>
      <a:spcBef>
        <a:spcPts val="300"/>
      </a:spcBef>
      <a:defRPr sz="800">
        <a:latin typeface="+mj-lt"/>
        <a:ea typeface="+mj-ea"/>
        <a:cs typeface="+mj-cs"/>
        <a:sym typeface="Segoe UI"/>
      </a:defRPr>
    </a:lvl1pPr>
    <a:lvl2pPr indent="228600" defTabSz="914366" latinLnBrk="0">
      <a:lnSpc>
        <a:spcPct val="90000"/>
      </a:lnSpc>
      <a:spcBef>
        <a:spcPts val="300"/>
      </a:spcBef>
      <a:defRPr sz="800">
        <a:latin typeface="+mj-lt"/>
        <a:ea typeface="+mj-ea"/>
        <a:cs typeface="+mj-cs"/>
        <a:sym typeface="Segoe UI"/>
      </a:defRPr>
    </a:lvl2pPr>
    <a:lvl3pPr indent="457200" defTabSz="914366" latinLnBrk="0">
      <a:lnSpc>
        <a:spcPct val="90000"/>
      </a:lnSpc>
      <a:spcBef>
        <a:spcPts val="300"/>
      </a:spcBef>
      <a:defRPr sz="800">
        <a:latin typeface="+mj-lt"/>
        <a:ea typeface="+mj-ea"/>
        <a:cs typeface="+mj-cs"/>
        <a:sym typeface="Segoe UI"/>
      </a:defRPr>
    </a:lvl3pPr>
    <a:lvl4pPr indent="685800" defTabSz="914366" latinLnBrk="0">
      <a:lnSpc>
        <a:spcPct val="90000"/>
      </a:lnSpc>
      <a:spcBef>
        <a:spcPts val="300"/>
      </a:spcBef>
      <a:defRPr sz="800">
        <a:latin typeface="+mj-lt"/>
        <a:ea typeface="+mj-ea"/>
        <a:cs typeface="+mj-cs"/>
        <a:sym typeface="Segoe UI"/>
      </a:defRPr>
    </a:lvl4pPr>
    <a:lvl5pPr indent="914400" defTabSz="914366" latinLnBrk="0">
      <a:lnSpc>
        <a:spcPct val="90000"/>
      </a:lnSpc>
      <a:spcBef>
        <a:spcPts val="300"/>
      </a:spcBef>
      <a:defRPr sz="800">
        <a:latin typeface="+mj-lt"/>
        <a:ea typeface="+mj-ea"/>
        <a:cs typeface="+mj-cs"/>
        <a:sym typeface="Segoe UI"/>
      </a:defRPr>
    </a:lvl5pPr>
    <a:lvl6pPr indent="1143000" defTabSz="914366" latinLnBrk="0">
      <a:lnSpc>
        <a:spcPct val="90000"/>
      </a:lnSpc>
      <a:spcBef>
        <a:spcPts val="300"/>
      </a:spcBef>
      <a:defRPr sz="800">
        <a:latin typeface="+mj-lt"/>
        <a:ea typeface="+mj-ea"/>
        <a:cs typeface="+mj-cs"/>
        <a:sym typeface="Segoe UI"/>
      </a:defRPr>
    </a:lvl6pPr>
    <a:lvl7pPr indent="1371600" defTabSz="914366" latinLnBrk="0">
      <a:lnSpc>
        <a:spcPct val="90000"/>
      </a:lnSpc>
      <a:spcBef>
        <a:spcPts val="300"/>
      </a:spcBef>
      <a:defRPr sz="800">
        <a:latin typeface="+mj-lt"/>
        <a:ea typeface="+mj-ea"/>
        <a:cs typeface="+mj-cs"/>
        <a:sym typeface="Segoe UI"/>
      </a:defRPr>
    </a:lvl7pPr>
    <a:lvl8pPr indent="1600200" defTabSz="914366" latinLnBrk="0">
      <a:lnSpc>
        <a:spcPct val="90000"/>
      </a:lnSpc>
      <a:spcBef>
        <a:spcPts val="300"/>
      </a:spcBef>
      <a:defRPr sz="800">
        <a:latin typeface="+mj-lt"/>
        <a:ea typeface="+mj-ea"/>
        <a:cs typeface="+mj-cs"/>
        <a:sym typeface="Segoe UI"/>
      </a:defRPr>
    </a:lvl8pPr>
    <a:lvl9pPr indent="1828800" defTabSz="914366" latinLnBrk="0">
      <a:lnSpc>
        <a:spcPct val="90000"/>
      </a:lnSpc>
      <a:spcBef>
        <a:spcPts val="300"/>
      </a:spcBef>
      <a:defRPr sz="800">
        <a:latin typeface="+mj-lt"/>
        <a:ea typeface="+mj-ea"/>
        <a:cs typeface="+mj-cs"/>
        <a:sym typeface="Segoe U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4DEA96-93E0-418F-882E-FB74A82701B8}" type="slidenum">
              <a:rPr lang="en-US" smtClean="0"/>
              <a:t>1</a:t>
            </a:fld>
            <a:endParaRPr lang="en-US"/>
          </a:p>
        </p:txBody>
      </p:sp>
    </p:spTree>
    <p:extLst>
      <p:ext uri="{BB962C8B-B14F-4D97-AF65-F5344CB8AC3E}">
        <p14:creationId xmlns:p14="http://schemas.microsoft.com/office/powerpoint/2010/main" val="1619783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28600" indent="-228600">
              <a:buAutoNum type="arabicPlain"/>
            </a:pPr>
            <a:r>
              <a:rPr lang="en-US" dirty="0"/>
              <a:t>Discussions with IT and Biomed to determine what is in place now and what gaps there may be. Can a discovery tool close those gaps??</a:t>
            </a:r>
          </a:p>
          <a:p>
            <a:pPr marL="228600" indent="-228600">
              <a:buAutoNum type="arabicPlain"/>
            </a:pPr>
            <a:r>
              <a:rPr lang="en-US" dirty="0"/>
              <a:t>Research, research, research and create a list of questions and gaps that you need to address. After you have done your research ask for remote demonstrations from several vendors in this space. From the demonstrations you should have a good idea on who you may want to do a proof of concept with, I suggest a minimum of 2 or 3 companies. This is in distinct relationship with your IT department as they will need to provide access to the network.</a:t>
            </a:r>
          </a:p>
          <a:p>
            <a:pPr marL="228600" indent="-228600">
              <a:buAutoNum type="arabicPlain"/>
            </a:pPr>
            <a:r>
              <a:rPr lang="en-US" dirty="0"/>
              <a:t>Identifying devices on your network, where they are and who they talk with, internally and externally. Devices that are vulnerable based on their makeup, OS for example.</a:t>
            </a:r>
          </a:p>
          <a:p>
            <a:pPr marL="228600" indent="-228600">
              <a:buAutoNum type="arabicPlain"/>
            </a:pPr>
            <a:r>
              <a:rPr lang="en-US" dirty="0"/>
              <a:t>So, you have decided on an application tool, what’s next. Again, with IT’s help, decide what facilities you are interested in gathering information at, is it all or specific places. How are you going to attach to the network, based on your IT infrastructure. </a:t>
            </a:r>
          </a:p>
        </p:txBody>
      </p:sp>
      <p:sp>
        <p:nvSpPr>
          <p:cNvPr id="4" name="Slide Number Placeholder 3"/>
          <p:cNvSpPr>
            <a:spLocks noGrp="1"/>
          </p:cNvSpPr>
          <p:nvPr>
            <p:ph type="sldNum" sz="quarter" idx="5"/>
          </p:nvPr>
        </p:nvSpPr>
        <p:spPr/>
        <p:txBody>
          <a:bodyPr/>
          <a:lstStyle/>
          <a:p>
            <a:fld id="{CF4DEA96-93E0-418F-882E-FB74A82701B8}" type="slidenum">
              <a:rPr lang="en-US" smtClean="0"/>
              <a:t>6</a:t>
            </a:fld>
            <a:endParaRPr lang="en-US"/>
          </a:p>
        </p:txBody>
      </p:sp>
    </p:spTree>
    <p:extLst>
      <p:ext uri="{BB962C8B-B14F-4D97-AF65-F5344CB8AC3E}">
        <p14:creationId xmlns:p14="http://schemas.microsoft.com/office/powerpoint/2010/main" val="2235980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24" name="Title Text"/>
          <p:cNvSpPr txBox="1">
            <a:spLocks noGrp="1"/>
          </p:cNvSpPr>
          <p:nvPr>
            <p:ph type="title"/>
          </p:nvPr>
        </p:nvSpPr>
        <p:spPr>
          <a:prstGeom prst="rect">
            <a:avLst/>
          </a:prstGeom>
        </p:spPr>
        <p:txBody>
          <a:bodyPr/>
          <a:lstStyle/>
          <a:p>
            <a:r>
              <a:t>Title Text</a:t>
            </a: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1_Section Divider_healthcare">
    <p:spTree>
      <p:nvGrpSpPr>
        <p:cNvPr id="1" name=""/>
        <p:cNvGrpSpPr/>
        <p:nvPr/>
      </p:nvGrpSpPr>
      <p:grpSpPr>
        <a:xfrm>
          <a:off x="0" y="0"/>
          <a:ext cx="0" cy="0"/>
          <a:chOff x="0" y="0"/>
          <a:chExt cx="0" cy="0"/>
        </a:xfrm>
      </p:grpSpPr>
      <p:pic>
        <p:nvPicPr>
          <p:cNvPr id="32" name="Graphic 3" descr="Graphic 3"/>
          <p:cNvPicPr>
            <a:picLocks noChangeAspect="1"/>
          </p:cNvPicPr>
          <p:nvPr/>
        </p:nvPicPr>
        <p:blipFill>
          <a:blip r:embed="rId2"/>
          <a:stretch>
            <a:fillRect/>
          </a:stretch>
        </p:blipFill>
        <p:spPr>
          <a:xfrm>
            <a:off x="5332411" y="-1599"/>
            <a:ext cx="6858001" cy="6858001"/>
          </a:xfrm>
          <a:prstGeom prst="rect">
            <a:avLst/>
          </a:prstGeom>
          <a:ln w="12700">
            <a:miter lim="400000"/>
          </a:ln>
        </p:spPr>
      </p:pic>
      <p:sp>
        <p:nvSpPr>
          <p:cNvPr id="33" name="Section divider"/>
          <p:cNvSpPr txBox="1">
            <a:spLocks noGrp="1"/>
          </p:cNvSpPr>
          <p:nvPr>
            <p:ph type="title" hasCustomPrompt="1"/>
          </p:nvPr>
        </p:nvSpPr>
        <p:spPr>
          <a:xfrm>
            <a:off x="588262" y="3152001"/>
            <a:ext cx="4158364" cy="553999"/>
          </a:xfrm>
          <a:prstGeom prst="rect">
            <a:avLst/>
          </a:prstGeom>
        </p:spPr>
        <p:txBody>
          <a:bodyPr anchor="b"/>
          <a:lstStyle>
            <a:lvl1pPr>
              <a:defRPr b="1"/>
            </a:lvl1pPr>
          </a:lstStyle>
          <a:p>
            <a:r>
              <a:t>Section divider</a:t>
            </a:r>
          </a:p>
        </p:txBody>
      </p:sp>
      <p:pic>
        <p:nvPicPr>
          <p:cNvPr id="34" name="Graphic 1" descr="Graphic 1"/>
          <p:cNvPicPr>
            <a:picLocks noChangeAspect="1"/>
          </p:cNvPicPr>
          <p:nvPr/>
        </p:nvPicPr>
        <p:blipFill>
          <a:blip r:embed="rId3"/>
          <a:stretch>
            <a:fillRect/>
          </a:stretch>
        </p:blipFill>
        <p:spPr>
          <a:xfrm>
            <a:off x="588263" y="6315373"/>
            <a:ext cx="648402" cy="248940"/>
          </a:xfrm>
          <a:prstGeom prst="rect">
            <a:avLst/>
          </a:prstGeom>
          <a:ln w="12700">
            <a:miter lim="400000"/>
          </a:ln>
        </p:spPr>
      </p:pic>
      <p:pic>
        <p:nvPicPr>
          <p:cNvPr id="35" name="Graphic 8" descr="Graphic 8"/>
          <p:cNvPicPr>
            <a:picLocks noChangeAspect="1"/>
          </p:cNvPicPr>
          <p:nvPr/>
        </p:nvPicPr>
        <p:blipFill>
          <a:blip r:embed="rId4"/>
          <a:stretch>
            <a:fillRect/>
          </a:stretch>
        </p:blipFill>
        <p:spPr>
          <a:xfrm>
            <a:off x="5333998" y="0"/>
            <a:ext cx="2111378" cy="6858000"/>
          </a:xfrm>
          <a:prstGeom prst="rect">
            <a:avLst/>
          </a:prstGeom>
          <a:ln w="12700">
            <a:miter lim="400000"/>
          </a:ln>
        </p:spPr>
      </p:pic>
      <p:sp>
        <p:nvSpPr>
          <p:cNvPr id="3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43" name="Title Text"/>
          <p:cNvSpPr txBox="1">
            <a:spLocks noGrp="1"/>
          </p:cNvSpPr>
          <p:nvPr>
            <p:ph type="title"/>
          </p:nvPr>
        </p:nvSpPr>
        <p:spPr>
          <a:prstGeom prst="rect">
            <a:avLst/>
          </a:prstGeom>
        </p:spPr>
        <p:txBody>
          <a:bodyPr/>
          <a:lstStyle/>
          <a:p>
            <a:r>
              <a:t>Title Text</a:t>
            </a:r>
          </a:p>
        </p:txBody>
      </p:sp>
      <p:pic>
        <p:nvPicPr>
          <p:cNvPr id="44" name="Graphic 5" descr="Graphic 5"/>
          <p:cNvPicPr>
            <a:picLocks noChangeAspect="1"/>
          </p:cNvPicPr>
          <p:nvPr/>
        </p:nvPicPr>
        <p:blipFill>
          <a:blip r:embed="rId2"/>
          <a:stretch>
            <a:fillRect/>
          </a:stretch>
        </p:blipFill>
        <p:spPr>
          <a:xfrm>
            <a:off x="588263" y="6315373"/>
            <a:ext cx="648402" cy="248940"/>
          </a:xfrm>
          <a:prstGeom prst="rect">
            <a:avLst/>
          </a:prstGeom>
          <a:ln w="12700">
            <a:miter lim="400000"/>
          </a:ln>
        </p:spPr>
      </p:pic>
      <p:sp>
        <p:nvSpPr>
          <p:cNvPr id="45" name="TextBox 2"/>
          <p:cNvSpPr txBox="1"/>
          <p:nvPr/>
        </p:nvSpPr>
        <p:spPr>
          <a:xfrm>
            <a:off x="5287159" y="6443931"/>
            <a:ext cx="1617682" cy="134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algn="ctr">
              <a:defRPr sz="1100">
                <a:solidFill>
                  <a:srgbClr val="808080"/>
                </a:solidFill>
              </a:defRPr>
            </a:lvl1pPr>
          </a:lstStyle>
          <a:p>
            <a:r>
              <a:t>Proprietary and Confidential</a:t>
            </a:r>
          </a:p>
        </p:txBody>
      </p:sp>
      <p:sp>
        <p:nvSpPr>
          <p:cNvPr id="4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1_Custom Layout">
    <p:spTree>
      <p:nvGrpSpPr>
        <p:cNvPr id="1" name=""/>
        <p:cNvGrpSpPr/>
        <p:nvPr/>
      </p:nvGrpSpPr>
      <p:grpSpPr>
        <a:xfrm>
          <a:off x="0" y="0"/>
          <a:ext cx="0" cy="0"/>
          <a:chOff x="0" y="0"/>
          <a:chExt cx="0" cy="0"/>
        </a:xfrm>
      </p:grpSpPr>
      <p:pic>
        <p:nvPicPr>
          <p:cNvPr id="82" name="Picture 3" descr="Picture 3"/>
          <p:cNvPicPr>
            <a:picLocks noChangeAspect="1"/>
          </p:cNvPicPr>
          <p:nvPr/>
        </p:nvPicPr>
        <p:blipFill>
          <a:blip r:embed="rId2"/>
          <a:srcRect t="15986" b="25383"/>
          <a:stretch>
            <a:fillRect/>
          </a:stretch>
        </p:blipFill>
        <p:spPr>
          <a:xfrm>
            <a:off x="-185" y="-421"/>
            <a:ext cx="12192001" cy="6858002"/>
          </a:xfrm>
          <a:prstGeom prst="rect">
            <a:avLst/>
          </a:prstGeom>
          <a:ln w="12700">
            <a:miter lim="400000"/>
          </a:ln>
        </p:spPr>
      </p:pic>
      <p:pic>
        <p:nvPicPr>
          <p:cNvPr id="83" name="Graphic 1" descr="Graphic 1"/>
          <p:cNvPicPr>
            <a:picLocks noChangeAspect="1"/>
          </p:cNvPicPr>
          <p:nvPr/>
        </p:nvPicPr>
        <p:blipFill>
          <a:blip r:embed="rId3"/>
          <a:stretch>
            <a:fillRect/>
          </a:stretch>
        </p:blipFill>
        <p:spPr>
          <a:xfrm>
            <a:off x="0" y="-3"/>
            <a:ext cx="12192000" cy="6858003"/>
          </a:xfrm>
          <a:prstGeom prst="rect">
            <a:avLst/>
          </a:prstGeom>
          <a:ln w="12700">
            <a:miter lim="400000"/>
          </a:ln>
        </p:spPr>
      </p:pic>
      <p:sp>
        <p:nvSpPr>
          <p:cNvPr id="84" name="Thank you"/>
          <p:cNvSpPr txBox="1">
            <a:spLocks noGrp="1"/>
          </p:cNvSpPr>
          <p:nvPr>
            <p:ph type="title" hasCustomPrompt="1"/>
          </p:nvPr>
        </p:nvSpPr>
        <p:spPr>
          <a:xfrm>
            <a:off x="588262" y="2879020"/>
            <a:ext cx="6315458" cy="1099960"/>
          </a:xfrm>
          <a:prstGeom prst="rect">
            <a:avLst/>
          </a:prstGeom>
        </p:spPr>
        <p:txBody>
          <a:bodyPr anchor="b"/>
          <a:lstStyle>
            <a:lvl1pPr>
              <a:defRPr sz="8000">
                <a:solidFill>
                  <a:srgbClr val="262626"/>
                </a:solidFill>
              </a:defRPr>
            </a:lvl1pPr>
          </a:lstStyle>
          <a:p>
            <a:r>
              <a:t>Thank you</a:t>
            </a:r>
          </a:p>
        </p:txBody>
      </p:sp>
      <p:sp>
        <p:nvSpPr>
          <p:cNvPr id="85" name="Slide Number"/>
          <p:cNvSpPr txBox="1">
            <a:spLocks noGrp="1"/>
          </p:cNvSpPr>
          <p:nvPr>
            <p:ph type="sldNum" sz="quarter" idx="2"/>
          </p:nvPr>
        </p:nvSpPr>
        <p:spPr>
          <a:xfrm>
            <a:off x="5892800" y="6172200"/>
            <a:ext cx="322992" cy="310491"/>
          </a:xfrm>
          <a:prstGeom prst="rect">
            <a:avLst/>
          </a:prstGeom>
        </p:spPr>
        <p:txBody>
          <a:bodyPr anchor="t"/>
          <a:lstStyle>
            <a:lvl1pPr algn="l">
              <a:defRPr sz="1700"/>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62E14-06E2-4A6B-A67D-D71114F5C0E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D5C5DFA-6F6C-43E8-B899-4AC869CCAC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5A9836-2A84-4886-B397-AEA47E779D81}"/>
              </a:ext>
            </a:extLst>
          </p:cNvPr>
          <p:cNvSpPr>
            <a:spLocks noGrp="1"/>
          </p:cNvSpPr>
          <p:nvPr>
            <p:ph type="dt" sz="half" idx="10"/>
          </p:nvPr>
        </p:nvSpPr>
        <p:spPr/>
        <p:txBody>
          <a:bodyPr/>
          <a:lstStyle/>
          <a:p>
            <a:fld id="{6EF3185D-5B0F-4EED-A555-2662647EF142}" type="datetimeFigureOut">
              <a:rPr lang="en-US" smtClean="0"/>
              <a:t>10/28/21</a:t>
            </a:fld>
            <a:endParaRPr lang="en-US"/>
          </a:p>
        </p:txBody>
      </p:sp>
      <p:sp>
        <p:nvSpPr>
          <p:cNvPr id="5" name="Footer Placeholder 4">
            <a:extLst>
              <a:ext uri="{FF2B5EF4-FFF2-40B4-BE49-F238E27FC236}">
                <a16:creationId xmlns:a16="http://schemas.microsoft.com/office/drawing/2014/main" id="{BC9733B5-3161-4499-BA6E-729D6C246C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DD3C5C-439E-47F1-A39D-873FC5213AC3}"/>
              </a:ext>
            </a:extLst>
          </p:cNvPr>
          <p:cNvSpPr>
            <a:spLocks noGrp="1"/>
          </p:cNvSpPr>
          <p:nvPr>
            <p:ph type="sldNum" sz="quarter" idx="12"/>
          </p:nvPr>
        </p:nvSpPr>
        <p:spPr/>
        <p:txBody>
          <a:bodyPr/>
          <a:lstStyle/>
          <a:p>
            <a:fld id="{A0369580-ED99-4408-8CFE-74129412A61C}" type="slidenum">
              <a:rPr lang="en-US" smtClean="0"/>
              <a:t>‹#›</a:t>
            </a:fld>
            <a:endParaRPr lang="en-US"/>
          </a:p>
        </p:txBody>
      </p:sp>
    </p:spTree>
    <p:extLst>
      <p:ext uri="{BB962C8B-B14F-4D97-AF65-F5344CB8AC3E}">
        <p14:creationId xmlns:p14="http://schemas.microsoft.com/office/powerpoint/2010/main" val="625230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53" name="Title Text"/>
          <p:cNvSpPr txBox="1">
            <a:spLocks noGrp="1"/>
          </p:cNvSpPr>
          <p:nvPr>
            <p:ph type="title"/>
          </p:nvPr>
        </p:nvSpPr>
        <p:spPr>
          <a:prstGeom prst="rect">
            <a:avLst/>
          </a:prstGeom>
        </p:spPr>
        <p:txBody>
          <a:bodyPr/>
          <a:lstStyle/>
          <a:p>
            <a:r>
              <a:t>Title Text</a:t>
            </a:r>
          </a:p>
        </p:txBody>
      </p:sp>
      <p:sp>
        <p:nvSpPr>
          <p:cNvPr id="54" name="Body Level One…"/>
          <p:cNvSpPr txBox="1">
            <a:spLocks noGrp="1"/>
          </p:cNvSpPr>
          <p:nvPr>
            <p:ph type="body" sz="half" idx="1"/>
          </p:nvPr>
        </p:nvSpPr>
        <p:spPr>
          <a:xfrm>
            <a:off x="584200" y="1435100"/>
            <a:ext cx="11018839" cy="1612750"/>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pic>
        <p:nvPicPr>
          <p:cNvPr id="55" name="Graphic 7" descr="Graphic 7"/>
          <p:cNvPicPr>
            <a:picLocks noChangeAspect="1"/>
          </p:cNvPicPr>
          <p:nvPr/>
        </p:nvPicPr>
        <p:blipFill>
          <a:blip r:embed="rId2"/>
          <a:stretch>
            <a:fillRect/>
          </a:stretch>
        </p:blipFill>
        <p:spPr>
          <a:xfrm>
            <a:off x="588263" y="6315373"/>
            <a:ext cx="648402" cy="248940"/>
          </a:xfrm>
          <a:prstGeom prst="rect">
            <a:avLst/>
          </a:prstGeom>
          <a:ln w="12700">
            <a:miter lim="400000"/>
          </a:ln>
        </p:spPr>
      </p:pic>
      <p:sp>
        <p:nvSpPr>
          <p:cNvPr id="56" name="TextBox 4"/>
          <p:cNvSpPr txBox="1"/>
          <p:nvPr/>
        </p:nvSpPr>
        <p:spPr>
          <a:xfrm>
            <a:off x="5287159" y="6443931"/>
            <a:ext cx="1617682" cy="134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algn="ctr">
              <a:defRPr sz="1100">
                <a:solidFill>
                  <a:srgbClr val="808080"/>
                </a:solidFill>
              </a:defRPr>
            </a:lvl1pPr>
          </a:lstStyle>
          <a:p>
            <a:r>
              <a:t>Proprietary and Confidential</a:t>
            </a:r>
          </a:p>
        </p:txBody>
      </p:sp>
      <p:sp>
        <p:nvSpPr>
          <p:cNvPr id="5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5693569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588262" y="457200"/>
            <a:ext cx="11018521" cy="553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r>
              <a:t>Title Text</a:t>
            </a:r>
          </a:p>
        </p:txBody>
      </p:sp>
      <p:pic>
        <p:nvPicPr>
          <p:cNvPr id="3" name="Graphic 5" descr="Graphic 5"/>
          <p:cNvPicPr>
            <a:picLocks noChangeAspect="1"/>
          </p:cNvPicPr>
          <p:nvPr/>
        </p:nvPicPr>
        <p:blipFill>
          <a:blip r:embed="rId8"/>
          <a:stretch>
            <a:fillRect/>
          </a:stretch>
        </p:blipFill>
        <p:spPr>
          <a:xfrm>
            <a:off x="588263" y="6315373"/>
            <a:ext cx="648402" cy="248940"/>
          </a:xfrm>
          <a:prstGeom prst="rect">
            <a:avLst/>
          </a:prstGeom>
          <a:ln w="12700">
            <a:miter lim="400000"/>
          </a:ln>
        </p:spPr>
      </p:pic>
      <p:sp>
        <p:nvSpPr>
          <p:cNvPr id="4" name="TextBox 2"/>
          <p:cNvSpPr txBox="1"/>
          <p:nvPr/>
        </p:nvSpPr>
        <p:spPr>
          <a:xfrm>
            <a:off x="5287159" y="6443931"/>
            <a:ext cx="1617682" cy="134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algn="ctr">
              <a:defRPr sz="1100">
                <a:solidFill>
                  <a:srgbClr val="808080"/>
                </a:solidFill>
              </a:defRPr>
            </a:lvl1pPr>
          </a:lstStyle>
          <a:p>
            <a:r>
              <a:t>Proprietary and Confidential</a:t>
            </a:r>
          </a:p>
        </p:txBody>
      </p:sp>
      <p:sp>
        <p:nvSpPr>
          <p:cNvPr id="5"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5892800" y="6172200"/>
            <a:ext cx="2844800" cy="368301"/>
          </a:xfrm>
          <a:prstGeom prst="rect">
            <a:avLst/>
          </a:prstGeom>
          <a:ln w="12700">
            <a:miter lim="400000"/>
          </a:ln>
        </p:spPr>
        <p:txBody>
          <a:bodyPr wrap="none" lIns="45719" rIns="45719" anchor="ctr">
            <a:spAutoFit/>
          </a:bodyPr>
          <a:lstStyle>
            <a:lvl1pPr algn="r">
              <a:defRPr sz="1200"/>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50" r:id="rId1"/>
    <p:sldLayoutId id="2147483651" r:id="rId2"/>
    <p:sldLayoutId id="2147483652" r:id="rId3"/>
    <p:sldLayoutId id="2147483656" r:id="rId4"/>
    <p:sldLayoutId id="2147483657" r:id="rId5"/>
    <p:sldLayoutId id="2147483658" r:id="rId6"/>
  </p:sldLayoutIdLst>
  <p:transition spd="med"/>
  <p:txStyles>
    <p:titleStyle>
      <a:lvl1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1pPr>
      <a:lvl2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2pPr>
      <a:lvl3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3pPr>
      <a:lvl4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4pPr>
      <a:lvl5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5pPr>
      <a:lvl6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6pPr>
      <a:lvl7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7pPr>
      <a:lvl8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8pPr>
      <a:lvl9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9pPr>
    </p:titleStyle>
    <p:bodyStyle>
      <a:lvl1pPr marL="228600" marR="0" indent="-228600" algn="l" defTabSz="932742" rtl="0" latinLnBrk="0">
        <a:lnSpc>
          <a:spcPct val="100000"/>
        </a:lnSpc>
        <a:spcBef>
          <a:spcPts val="600"/>
        </a:spcBef>
        <a:spcAft>
          <a:spcPts val="0"/>
        </a:spcAft>
        <a:buClrTx/>
        <a:buSzPct val="90000"/>
        <a:buFontTx/>
        <a:buChar char="·"/>
        <a:tabLst/>
        <a:defRPr sz="2800" b="0" i="0" u="none" strike="noStrike" cap="none" spc="0" baseline="0">
          <a:solidFill>
            <a:srgbClr val="FFFFFF"/>
          </a:solidFill>
          <a:uFillTx/>
          <a:latin typeface="Calibri"/>
          <a:ea typeface="Calibri"/>
          <a:cs typeface="Calibri"/>
          <a:sym typeface="Calibri"/>
        </a:defRPr>
      </a:lvl1pPr>
      <a:lvl2pPr marL="548639" marR="0" indent="-320039" algn="l" defTabSz="932742" rtl="0" latinLnBrk="0">
        <a:lnSpc>
          <a:spcPct val="100000"/>
        </a:lnSpc>
        <a:spcBef>
          <a:spcPts val="600"/>
        </a:spcBef>
        <a:spcAft>
          <a:spcPts val="0"/>
        </a:spcAft>
        <a:buClrTx/>
        <a:buSzPct val="90000"/>
        <a:buFontTx/>
        <a:buChar char="·"/>
        <a:tabLst/>
        <a:defRPr sz="2800" b="0" i="0" u="none" strike="noStrike" cap="none" spc="0" baseline="0">
          <a:solidFill>
            <a:srgbClr val="FFFFFF"/>
          </a:solidFill>
          <a:uFillTx/>
          <a:latin typeface="Calibri"/>
          <a:ea typeface="Calibri"/>
          <a:cs typeface="Calibri"/>
          <a:sym typeface="Calibri"/>
        </a:defRPr>
      </a:lvl2pPr>
      <a:lvl3pPr marL="807243" marR="0" indent="-350043" algn="l" defTabSz="932742" rtl="0" latinLnBrk="0">
        <a:lnSpc>
          <a:spcPct val="100000"/>
        </a:lnSpc>
        <a:spcBef>
          <a:spcPts val="600"/>
        </a:spcBef>
        <a:spcAft>
          <a:spcPts val="0"/>
        </a:spcAft>
        <a:buClrTx/>
        <a:buSzPct val="90000"/>
        <a:buFontTx/>
        <a:buChar char="·"/>
        <a:tabLst/>
        <a:defRPr sz="2800" b="0" i="0" u="none" strike="noStrike" cap="none" spc="0" baseline="0">
          <a:solidFill>
            <a:srgbClr val="FFFFFF"/>
          </a:solidFill>
          <a:uFillTx/>
          <a:latin typeface="Calibri"/>
          <a:ea typeface="Calibri"/>
          <a:cs typeface="Calibri"/>
          <a:sym typeface="Calibri"/>
        </a:defRPr>
      </a:lvl3pPr>
      <a:lvl4pPr marL="1023937" marR="0" indent="-361950" algn="l" defTabSz="932742" rtl="0" latinLnBrk="0">
        <a:lnSpc>
          <a:spcPct val="100000"/>
        </a:lnSpc>
        <a:spcBef>
          <a:spcPts val="600"/>
        </a:spcBef>
        <a:spcAft>
          <a:spcPts val="0"/>
        </a:spcAft>
        <a:buClrTx/>
        <a:buSzPct val="90000"/>
        <a:buFontTx/>
        <a:buChar char="·"/>
        <a:tabLst/>
        <a:defRPr sz="2800" b="0" i="0" u="none" strike="noStrike" cap="none" spc="0" baseline="0">
          <a:solidFill>
            <a:srgbClr val="FFFFFF"/>
          </a:solidFill>
          <a:uFillTx/>
          <a:latin typeface="Calibri"/>
          <a:ea typeface="Calibri"/>
          <a:cs typeface="Calibri"/>
          <a:sym typeface="Calibri"/>
        </a:defRPr>
      </a:lvl4pPr>
      <a:lvl5pPr marL="1192212" marR="0" indent="-336550" algn="l" defTabSz="932742" rtl="0" latinLnBrk="0">
        <a:lnSpc>
          <a:spcPct val="100000"/>
        </a:lnSpc>
        <a:spcBef>
          <a:spcPts val="600"/>
        </a:spcBef>
        <a:spcAft>
          <a:spcPts val="0"/>
        </a:spcAft>
        <a:buClrTx/>
        <a:buSzPct val="90000"/>
        <a:buFontTx/>
        <a:buChar char="·"/>
        <a:tabLst/>
        <a:defRPr sz="2800" b="0" i="0" u="none" strike="noStrike" cap="none" spc="0" baseline="0">
          <a:solidFill>
            <a:srgbClr val="FFFFFF"/>
          </a:solidFill>
          <a:uFillTx/>
          <a:latin typeface="Calibri"/>
          <a:ea typeface="Calibri"/>
          <a:cs typeface="Calibri"/>
          <a:sym typeface="Calibri"/>
        </a:defRPr>
      </a:lvl5pPr>
      <a:lvl6pPr marL="2658314" marR="0" indent="-326460" algn="l" defTabSz="932742" rtl="0" latinLnBrk="0">
        <a:lnSpc>
          <a:spcPct val="100000"/>
        </a:lnSpc>
        <a:spcBef>
          <a:spcPts val="600"/>
        </a:spcBef>
        <a:spcAft>
          <a:spcPts val="0"/>
        </a:spcAft>
        <a:buClrTx/>
        <a:buSzPct val="100000"/>
        <a:buFontTx/>
        <a:buChar char="•"/>
        <a:tabLst/>
        <a:defRPr sz="2800" b="0" i="0" u="none" strike="noStrike" cap="none" spc="0" baseline="0">
          <a:solidFill>
            <a:srgbClr val="FFFFFF"/>
          </a:solidFill>
          <a:uFillTx/>
          <a:latin typeface="Calibri"/>
          <a:ea typeface="Calibri"/>
          <a:cs typeface="Calibri"/>
          <a:sym typeface="Calibri"/>
        </a:defRPr>
      </a:lvl6pPr>
      <a:lvl7pPr marL="3124686" marR="0" indent="-326460" algn="l" defTabSz="932742" rtl="0" latinLnBrk="0">
        <a:lnSpc>
          <a:spcPct val="100000"/>
        </a:lnSpc>
        <a:spcBef>
          <a:spcPts val="600"/>
        </a:spcBef>
        <a:spcAft>
          <a:spcPts val="0"/>
        </a:spcAft>
        <a:buClrTx/>
        <a:buSzPct val="100000"/>
        <a:buFontTx/>
        <a:buChar char="•"/>
        <a:tabLst/>
        <a:defRPr sz="2800" b="0" i="0" u="none" strike="noStrike" cap="none" spc="0" baseline="0">
          <a:solidFill>
            <a:srgbClr val="FFFFFF"/>
          </a:solidFill>
          <a:uFillTx/>
          <a:latin typeface="Calibri"/>
          <a:ea typeface="Calibri"/>
          <a:cs typeface="Calibri"/>
          <a:sym typeface="Calibri"/>
        </a:defRPr>
      </a:lvl7pPr>
      <a:lvl8pPr marL="3591057" marR="0" indent="-326460" algn="l" defTabSz="932742" rtl="0" latinLnBrk="0">
        <a:lnSpc>
          <a:spcPct val="100000"/>
        </a:lnSpc>
        <a:spcBef>
          <a:spcPts val="600"/>
        </a:spcBef>
        <a:spcAft>
          <a:spcPts val="0"/>
        </a:spcAft>
        <a:buClrTx/>
        <a:buSzPct val="100000"/>
        <a:buFontTx/>
        <a:buChar char="•"/>
        <a:tabLst/>
        <a:defRPr sz="2800" b="0" i="0" u="none" strike="noStrike" cap="none" spc="0" baseline="0">
          <a:solidFill>
            <a:srgbClr val="FFFFFF"/>
          </a:solidFill>
          <a:uFillTx/>
          <a:latin typeface="Calibri"/>
          <a:ea typeface="Calibri"/>
          <a:cs typeface="Calibri"/>
          <a:sym typeface="Calibri"/>
        </a:defRPr>
      </a:lvl8pPr>
      <a:lvl9pPr marL="4057429" marR="0" indent="-326460" algn="l" defTabSz="932742" rtl="0" latinLnBrk="0">
        <a:lnSpc>
          <a:spcPct val="100000"/>
        </a:lnSpc>
        <a:spcBef>
          <a:spcPts val="600"/>
        </a:spcBef>
        <a:spcAft>
          <a:spcPts val="0"/>
        </a:spcAft>
        <a:buClrTx/>
        <a:buSzPct val="100000"/>
        <a:buFontTx/>
        <a:buChar char="•"/>
        <a:tabLst/>
        <a:defRPr sz="2800" b="0" i="0" u="none" strike="noStrike" cap="none" spc="0" baseline="0">
          <a:solidFill>
            <a:srgbClr val="FFFFFF"/>
          </a:solidFill>
          <a:uFillTx/>
          <a:latin typeface="Calibri"/>
          <a:ea typeface="Calibri"/>
          <a:cs typeface="Calibri"/>
          <a:sym typeface="Calibri"/>
        </a:defRPr>
      </a:lvl9pPr>
    </p:bodyStyle>
    <p:otherStyle>
      <a:lvl1pPr marL="0" marR="0" indent="0" algn="r" defTabSz="914366"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182" algn="r" defTabSz="914366"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366" algn="r" defTabSz="914366"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550" algn="r" defTabSz="914366"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733" algn="r" defTabSz="914366"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5918" algn="r" defTabSz="914366"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100" algn="r" defTabSz="914366"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283" algn="r" defTabSz="914366"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469" algn="r" defTabSz="914366"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8.emf"/></Relationships>
</file>

<file path=ppt/slides/_rels/slide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7.emf"/><Relationship Id="rId1" Type="http://schemas.openxmlformats.org/officeDocument/2006/relationships/slideLayout" Target="../slideLayouts/slideLayout1.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s>
</file>

<file path=ppt/slides/_rels/slide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6.gif"/></Relationships>
</file>

<file path=ppt/slides/_rels/slide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image" Target="../media/image20.emf"/><Relationship Id="rId4" Type="http://schemas.openxmlformats.org/officeDocument/2006/relationships/image" Target="../media/image19.emf"/></Relationships>
</file>

<file path=ppt/slides/_rels/slide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7.emf"/><Relationship Id="rId1" Type="http://schemas.openxmlformats.org/officeDocument/2006/relationships/slideLayout" Target="../slideLayouts/slideLayout1.xml"/><Relationship Id="rId4" Type="http://schemas.openxmlformats.org/officeDocument/2006/relationships/image" Target="../media/image22.emf"/></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image" Target="../media/image26.png"/><Relationship Id="rId16" Type="http://schemas.openxmlformats.org/officeDocument/2006/relationships/image" Target="../media/image7.emf"/><Relationship Id="rId1" Type="http://schemas.openxmlformats.org/officeDocument/2006/relationships/slideLayout" Target="../slideLayouts/slideLayout1.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0.png"/><Relationship Id="rId1" Type="http://schemas.openxmlformats.org/officeDocument/2006/relationships/slideLayout" Target="../slideLayouts/slideLayout1.xml"/><Relationship Id="rId5" Type="http://schemas.openxmlformats.org/officeDocument/2006/relationships/image" Target="../media/image7.emf"/><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emf"/><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png"/><Relationship Id="rId1" Type="http://schemas.openxmlformats.org/officeDocument/2006/relationships/slideLayout" Target="../slideLayouts/slideLayout1.xml"/><Relationship Id="rId5" Type="http://schemas.openxmlformats.org/officeDocument/2006/relationships/image" Target="../media/image7.emf"/><Relationship Id="rId4" Type="http://schemas.openxmlformats.org/officeDocument/2006/relationships/image" Target="../media/image49.emf"/></Relationships>
</file>

<file path=ppt/slides/_rels/slide21.xml.rels><?xml version="1.0" encoding="UTF-8" standalone="yes"?>
<Relationships xmlns="http://schemas.openxmlformats.org/package/2006/relationships"><Relationship Id="rId8" Type="http://schemas.openxmlformats.org/officeDocument/2006/relationships/image" Target="../media/image56.tiff"/><Relationship Id="rId13" Type="http://schemas.openxmlformats.org/officeDocument/2006/relationships/image" Target="../media/image61.tiff"/><Relationship Id="rId18" Type="http://schemas.openxmlformats.org/officeDocument/2006/relationships/image" Target="../media/image66.tiff"/><Relationship Id="rId26" Type="http://schemas.openxmlformats.org/officeDocument/2006/relationships/image" Target="../media/image74.jpeg"/><Relationship Id="rId3" Type="http://schemas.openxmlformats.org/officeDocument/2006/relationships/image" Target="../media/image51.jpeg"/><Relationship Id="rId21" Type="http://schemas.openxmlformats.org/officeDocument/2006/relationships/image" Target="../media/image69.tiff"/><Relationship Id="rId7" Type="http://schemas.openxmlformats.org/officeDocument/2006/relationships/image" Target="../media/image55.tiff"/><Relationship Id="rId12" Type="http://schemas.openxmlformats.org/officeDocument/2006/relationships/image" Target="../media/image60.tiff"/><Relationship Id="rId17" Type="http://schemas.openxmlformats.org/officeDocument/2006/relationships/image" Target="../media/image65.tiff"/><Relationship Id="rId25" Type="http://schemas.openxmlformats.org/officeDocument/2006/relationships/image" Target="../media/image73.png"/><Relationship Id="rId2" Type="http://schemas.openxmlformats.org/officeDocument/2006/relationships/image" Target="../media/image50.tiff"/><Relationship Id="rId16" Type="http://schemas.openxmlformats.org/officeDocument/2006/relationships/image" Target="../media/image64.tiff"/><Relationship Id="rId20" Type="http://schemas.openxmlformats.org/officeDocument/2006/relationships/image" Target="../media/image68.tiff"/><Relationship Id="rId29" Type="http://schemas.openxmlformats.org/officeDocument/2006/relationships/image" Target="../media/image77.png"/><Relationship Id="rId1" Type="http://schemas.openxmlformats.org/officeDocument/2006/relationships/slideLayout" Target="../slideLayouts/slideLayout1.xml"/><Relationship Id="rId6" Type="http://schemas.openxmlformats.org/officeDocument/2006/relationships/image" Target="../media/image54.tiff"/><Relationship Id="rId11" Type="http://schemas.openxmlformats.org/officeDocument/2006/relationships/image" Target="../media/image59.png"/><Relationship Id="rId24" Type="http://schemas.openxmlformats.org/officeDocument/2006/relationships/image" Target="../media/image72.tiff"/><Relationship Id="rId32" Type="http://schemas.openxmlformats.org/officeDocument/2006/relationships/image" Target="../media/image7.emf"/><Relationship Id="rId5" Type="http://schemas.openxmlformats.org/officeDocument/2006/relationships/image" Target="../media/image53.tiff"/><Relationship Id="rId15" Type="http://schemas.openxmlformats.org/officeDocument/2006/relationships/image" Target="../media/image63.png"/><Relationship Id="rId23" Type="http://schemas.openxmlformats.org/officeDocument/2006/relationships/image" Target="../media/image71.tiff"/><Relationship Id="rId28" Type="http://schemas.openxmlformats.org/officeDocument/2006/relationships/image" Target="../media/image76.png"/><Relationship Id="rId10" Type="http://schemas.openxmlformats.org/officeDocument/2006/relationships/image" Target="../media/image58.tiff"/><Relationship Id="rId19" Type="http://schemas.openxmlformats.org/officeDocument/2006/relationships/image" Target="../media/image67.tiff"/><Relationship Id="rId31" Type="http://schemas.openxmlformats.org/officeDocument/2006/relationships/image" Target="../media/image79.png"/><Relationship Id="rId4" Type="http://schemas.openxmlformats.org/officeDocument/2006/relationships/image" Target="../media/image52.png"/><Relationship Id="rId9" Type="http://schemas.openxmlformats.org/officeDocument/2006/relationships/image" Target="../media/image57.tiff"/><Relationship Id="rId14" Type="http://schemas.openxmlformats.org/officeDocument/2006/relationships/image" Target="../media/image62.png"/><Relationship Id="rId22" Type="http://schemas.openxmlformats.org/officeDocument/2006/relationships/image" Target="../media/image70.tiff"/><Relationship Id="rId27" Type="http://schemas.openxmlformats.org/officeDocument/2006/relationships/image" Target="../media/image75.png"/><Relationship Id="rId30" Type="http://schemas.openxmlformats.org/officeDocument/2006/relationships/image" Target="../media/image78.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8" Type="http://schemas.openxmlformats.org/officeDocument/2006/relationships/image" Target="../media/image86.emf"/><Relationship Id="rId3" Type="http://schemas.openxmlformats.org/officeDocument/2006/relationships/image" Target="../media/image81.emf"/><Relationship Id="rId7" Type="http://schemas.openxmlformats.org/officeDocument/2006/relationships/image" Target="../media/image85.emf"/><Relationship Id="rId12" Type="http://schemas.openxmlformats.org/officeDocument/2006/relationships/image" Target="../media/image7.emf"/><Relationship Id="rId2" Type="http://schemas.openxmlformats.org/officeDocument/2006/relationships/image" Target="../media/image80.emf"/><Relationship Id="rId1" Type="http://schemas.openxmlformats.org/officeDocument/2006/relationships/slideLayout" Target="../slideLayouts/slideLayout1.xml"/><Relationship Id="rId6" Type="http://schemas.openxmlformats.org/officeDocument/2006/relationships/image" Target="../media/image84.emf"/><Relationship Id="rId11" Type="http://schemas.openxmlformats.org/officeDocument/2006/relationships/image" Target="../media/image89.emf"/><Relationship Id="rId5" Type="http://schemas.openxmlformats.org/officeDocument/2006/relationships/image" Target="../media/image83.emf"/><Relationship Id="rId10" Type="http://schemas.openxmlformats.org/officeDocument/2006/relationships/image" Target="../media/image88.emf"/><Relationship Id="rId4" Type="http://schemas.openxmlformats.org/officeDocument/2006/relationships/image" Target="../media/image82.emf"/><Relationship Id="rId9" Type="http://schemas.openxmlformats.org/officeDocument/2006/relationships/image" Target="../media/image8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42556-875D-49CF-9335-3D4852C9E62F}"/>
              </a:ext>
            </a:extLst>
          </p:cNvPr>
          <p:cNvSpPr>
            <a:spLocks noGrp="1"/>
          </p:cNvSpPr>
          <p:nvPr>
            <p:ph type="ctrTitle"/>
          </p:nvPr>
        </p:nvSpPr>
        <p:spPr>
          <a:xfrm>
            <a:off x="609722" y="2791096"/>
            <a:ext cx="7914334" cy="1275808"/>
          </a:xfrm>
        </p:spPr>
        <p:txBody>
          <a:bodyPr anchor="b">
            <a:normAutofit fontScale="90000"/>
          </a:bodyPr>
          <a:lstStyle/>
          <a:p>
            <a:pPr algn="l"/>
            <a:r>
              <a:rPr lang="en-US" sz="5600" b="1" dirty="0"/>
              <a:t>Securing Connected Devices:</a:t>
            </a:r>
            <a:r>
              <a:rPr lang="en-US" sz="5600" dirty="0"/>
              <a:t> Our Journey</a:t>
            </a:r>
          </a:p>
        </p:txBody>
      </p:sp>
      <p:sp>
        <p:nvSpPr>
          <p:cNvPr id="3" name="Subtitle 2">
            <a:extLst>
              <a:ext uri="{FF2B5EF4-FFF2-40B4-BE49-F238E27FC236}">
                <a16:creationId xmlns:a16="http://schemas.microsoft.com/office/drawing/2014/main" id="{0212F2E7-6F41-4F9D-A017-9E1461333999}"/>
              </a:ext>
            </a:extLst>
          </p:cNvPr>
          <p:cNvSpPr>
            <a:spLocks noGrp="1"/>
          </p:cNvSpPr>
          <p:nvPr>
            <p:ph type="subTitle" idx="1"/>
          </p:nvPr>
        </p:nvSpPr>
        <p:spPr>
          <a:xfrm>
            <a:off x="609722" y="4841194"/>
            <a:ext cx="7321298" cy="753165"/>
          </a:xfrm>
        </p:spPr>
        <p:txBody>
          <a:bodyPr anchor="t">
            <a:normAutofit/>
          </a:bodyPr>
          <a:lstStyle/>
          <a:p>
            <a:pPr algn="l"/>
            <a:r>
              <a:rPr lang="en-US" sz="2000" b="1" i="1" dirty="0"/>
              <a:t>David Yaeger </a:t>
            </a:r>
            <a:r>
              <a:rPr lang="en-US" sz="1400" i="1" dirty="0"/>
              <a:t>– Biomed Security DBA</a:t>
            </a:r>
            <a:r>
              <a:rPr lang="ru-RU" sz="1400" i="1" dirty="0"/>
              <a:t>, </a:t>
            </a:r>
            <a:r>
              <a:rPr lang="en-US" sz="1400" i="1" dirty="0"/>
              <a:t>ProHealth </a:t>
            </a:r>
          </a:p>
          <a:p>
            <a:pPr algn="l"/>
            <a:r>
              <a:rPr lang="en-US" sz="2000" b="1" i="1" dirty="0"/>
              <a:t>Ben Stock </a:t>
            </a:r>
            <a:r>
              <a:rPr lang="en-US" sz="1400" i="1" dirty="0"/>
              <a:t>– Director Healthcare Product Management</a:t>
            </a:r>
            <a:r>
              <a:rPr lang="ru-RU" sz="1400" i="1" dirty="0"/>
              <a:t>,</a:t>
            </a:r>
            <a:r>
              <a:rPr lang="en-US" sz="1400" i="1" dirty="0"/>
              <a:t> Ordr</a:t>
            </a:r>
          </a:p>
        </p:txBody>
      </p:sp>
      <p:pic>
        <p:nvPicPr>
          <p:cNvPr id="4" name="Picture 3">
            <a:extLst>
              <a:ext uri="{FF2B5EF4-FFF2-40B4-BE49-F238E27FC236}">
                <a16:creationId xmlns:a16="http://schemas.microsoft.com/office/drawing/2014/main" id="{DC04CA8F-379E-BF40-8C52-DAF543EC160B}"/>
              </a:ext>
            </a:extLst>
          </p:cNvPr>
          <p:cNvPicPr>
            <a:picLocks noChangeAspect="1"/>
          </p:cNvPicPr>
          <p:nvPr/>
        </p:nvPicPr>
        <p:blipFill>
          <a:blip r:embed="rId3"/>
          <a:stretch>
            <a:fillRect/>
          </a:stretch>
        </p:blipFill>
        <p:spPr>
          <a:xfrm>
            <a:off x="10758931" y="6359704"/>
            <a:ext cx="1215028" cy="308224"/>
          </a:xfrm>
          <a:prstGeom prst="rect">
            <a:avLst/>
          </a:prstGeom>
        </p:spPr>
      </p:pic>
      <p:pic>
        <p:nvPicPr>
          <p:cNvPr id="6" name="Picture 5">
            <a:extLst>
              <a:ext uri="{FF2B5EF4-FFF2-40B4-BE49-F238E27FC236}">
                <a16:creationId xmlns:a16="http://schemas.microsoft.com/office/drawing/2014/main" id="{342DDD4E-A553-9C43-8BA9-EBB139F1B0A2}"/>
              </a:ext>
            </a:extLst>
          </p:cNvPr>
          <p:cNvPicPr>
            <a:picLocks noChangeAspect="1"/>
          </p:cNvPicPr>
          <p:nvPr/>
        </p:nvPicPr>
        <p:blipFill>
          <a:blip r:embed="rId4"/>
          <a:stretch>
            <a:fillRect/>
          </a:stretch>
        </p:blipFill>
        <p:spPr>
          <a:xfrm>
            <a:off x="609722" y="772803"/>
            <a:ext cx="5370345" cy="981676"/>
          </a:xfrm>
          <a:prstGeom prst="rect">
            <a:avLst/>
          </a:prstGeom>
        </p:spPr>
      </p:pic>
    </p:spTree>
    <p:extLst>
      <p:ext uri="{BB962C8B-B14F-4D97-AF65-F5344CB8AC3E}">
        <p14:creationId xmlns:p14="http://schemas.microsoft.com/office/powerpoint/2010/main" val="419165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B0446DC-A5CD-7F4F-BBEE-6CC1E02424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096000"/>
          </a:xfrm>
          <a:prstGeom prst="rect">
            <a:avLst/>
          </a:prstGeom>
        </p:spPr>
      </p:pic>
      <p:sp>
        <p:nvSpPr>
          <p:cNvPr id="101" name="Title 2"/>
          <p:cNvSpPr txBox="1">
            <a:spLocks noGrp="1"/>
          </p:cNvSpPr>
          <p:nvPr>
            <p:ph type="title"/>
          </p:nvPr>
        </p:nvSpPr>
        <p:spPr>
          <a:xfrm>
            <a:off x="588262" y="457199"/>
            <a:ext cx="11018522" cy="554000"/>
          </a:xfrm>
          <a:prstGeom prst="rect">
            <a:avLst/>
          </a:prstGeom>
        </p:spPr>
        <p:txBody>
          <a:bodyPr>
            <a:normAutofit/>
          </a:bodyPr>
          <a:lstStyle>
            <a:lvl1pPr>
              <a:defRPr b="1" spc="-100"/>
            </a:lvl1pPr>
          </a:lstStyle>
          <a:p>
            <a:r>
              <a:rPr lang="en-GB" dirty="0"/>
              <a:t>About ProHealth Care</a:t>
            </a:r>
            <a:endParaRPr dirty="0"/>
          </a:p>
        </p:txBody>
      </p:sp>
      <p:sp>
        <p:nvSpPr>
          <p:cNvPr id="102" name="Content Placeholder 2"/>
          <p:cNvSpPr txBox="1"/>
          <p:nvPr/>
        </p:nvSpPr>
        <p:spPr>
          <a:xfrm>
            <a:off x="5961098" y="1068047"/>
            <a:ext cx="5485272" cy="41703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defTabSz="932742">
              <a:spcBef>
                <a:spcPts val="500"/>
              </a:spcBef>
              <a:buClr>
                <a:schemeClr val="accent1"/>
              </a:buClr>
              <a:buSzPct val="90000"/>
              <a:defRPr sz="2400"/>
            </a:pPr>
            <a:r>
              <a:rPr lang="en-GB" dirty="0"/>
              <a:t>Community based non-profit health care system serving Waukesha County, WI and surrounding areas.</a:t>
            </a:r>
            <a:endParaRPr lang="ru-RU" dirty="0"/>
          </a:p>
          <a:p>
            <a:pPr defTabSz="932742">
              <a:spcBef>
                <a:spcPts val="500"/>
              </a:spcBef>
              <a:buClr>
                <a:schemeClr val="accent1"/>
              </a:buClr>
              <a:buSzPct val="90000"/>
              <a:defRPr sz="2400"/>
            </a:pPr>
            <a:endParaRPr lang="ru-RU" dirty="0"/>
          </a:p>
          <a:p>
            <a:pPr marL="342900" indent="-342900" defTabSz="932742">
              <a:spcBef>
                <a:spcPts val="500"/>
              </a:spcBef>
              <a:buClr>
                <a:schemeClr val="accent1"/>
              </a:buClr>
              <a:buSzPct val="100000"/>
              <a:buFont typeface="Arial" panose="020B0604020202020204" pitchFamily="34" charset="0"/>
              <a:buChar char="•"/>
              <a:defRPr sz="2400"/>
            </a:pPr>
            <a:r>
              <a:rPr lang="en-GB" dirty="0"/>
              <a:t>3 Hospitals – 360 beds</a:t>
            </a:r>
          </a:p>
          <a:p>
            <a:pPr marL="342900" indent="-342900" defTabSz="932742">
              <a:spcBef>
                <a:spcPts val="500"/>
              </a:spcBef>
              <a:buClr>
                <a:schemeClr val="accent1"/>
              </a:buClr>
              <a:buSzPct val="100000"/>
              <a:buFont typeface="Arial" panose="020B0604020202020204" pitchFamily="34" charset="0"/>
              <a:buChar char="•"/>
              <a:defRPr sz="2400"/>
            </a:pPr>
            <a:r>
              <a:rPr lang="en-GB" dirty="0"/>
              <a:t>13 clinics </a:t>
            </a:r>
          </a:p>
          <a:p>
            <a:pPr marL="342900" indent="-342900" defTabSz="932742">
              <a:spcBef>
                <a:spcPts val="500"/>
              </a:spcBef>
              <a:buClr>
                <a:schemeClr val="accent1"/>
              </a:buClr>
              <a:buSzPct val="100000"/>
              <a:buFont typeface="Arial" panose="020B0604020202020204" pitchFamily="34" charset="0"/>
              <a:buChar char="•"/>
              <a:defRPr sz="2400"/>
            </a:pPr>
            <a:r>
              <a:rPr lang="en-GB" dirty="0"/>
              <a:t>Freestanding emergency department</a:t>
            </a:r>
          </a:p>
          <a:p>
            <a:pPr marL="342900" indent="-342900" defTabSz="932742">
              <a:spcBef>
                <a:spcPts val="500"/>
              </a:spcBef>
              <a:buClr>
                <a:schemeClr val="accent1"/>
              </a:buClr>
              <a:buSzPct val="100000"/>
              <a:buFont typeface="Arial" panose="020B0604020202020204" pitchFamily="34" charset="0"/>
              <a:buChar char="•"/>
              <a:defRPr sz="2400"/>
            </a:pPr>
            <a:r>
              <a:rPr lang="en-GB" dirty="0"/>
              <a:t>Cancer </a:t>
            </a:r>
            <a:r>
              <a:rPr lang="en-GB" dirty="0" err="1"/>
              <a:t>center</a:t>
            </a:r>
            <a:endParaRPr lang="en-GB" dirty="0"/>
          </a:p>
          <a:p>
            <a:pPr marL="342900" indent="-342900" defTabSz="932742">
              <a:spcBef>
                <a:spcPts val="500"/>
              </a:spcBef>
              <a:buClr>
                <a:schemeClr val="accent1"/>
              </a:buClr>
              <a:buSzPct val="100000"/>
              <a:buFont typeface="Arial" panose="020B0604020202020204" pitchFamily="34" charset="0"/>
              <a:buChar char="•"/>
              <a:defRPr sz="2400"/>
            </a:pPr>
            <a:r>
              <a:rPr lang="en-GB" dirty="0"/>
              <a:t>Partnerships with surgery and endoscopy </a:t>
            </a:r>
            <a:r>
              <a:rPr lang="en-GB" dirty="0" err="1"/>
              <a:t>centers</a:t>
            </a:r>
            <a:endParaRPr dirty="0"/>
          </a:p>
        </p:txBody>
      </p:sp>
      <p:pic>
        <p:nvPicPr>
          <p:cNvPr id="6" name="Picture 5">
            <a:extLst>
              <a:ext uri="{FF2B5EF4-FFF2-40B4-BE49-F238E27FC236}">
                <a16:creationId xmlns:a16="http://schemas.microsoft.com/office/drawing/2014/main" id="{2C1C94EC-1DD5-6C41-BAB6-0208A38AD70C}"/>
              </a:ext>
            </a:extLst>
          </p:cNvPr>
          <p:cNvPicPr>
            <a:picLocks noChangeAspect="1"/>
          </p:cNvPicPr>
          <p:nvPr/>
        </p:nvPicPr>
        <p:blipFill>
          <a:blip r:embed="rId3"/>
          <a:stretch>
            <a:fillRect/>
          </a:stretch>
        </p:blipFill>
        <p:spPr>
          <a:xfrm>
            <a:off x="10758931" y="6359704"/>
            <a:ext cx="1215028" cy="308224"/>
          </a:xfrm>
          <a:prstGeom prst="rect">
            <a:avLst/>
          </a:prstGeom>
        </p:spPr>
      </p:pic>
    </p:spTree>
    <p:extLst>
      <p:ext uri="{BB962C8B-B14F-4D97-AF65-F5344CB8AC3E}">
        <p14:creationId xmlns:p14="http://schemas.microsoft.com/office/powerpoint/2010/main" val="1026398299"/>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4589C9B-EC01-2346-8CF7-60DFC4604C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096000"/>
          </a:xfrm>
          <a:prstGeom prst="rect">
            <a:avLst/>
          </a:prstGeom>
        </p:spPr>
      </p:pic>
      <p:sp>
        <p:nvSpPr>
          <p:cNvPr id="101" name="Title 2"/>
          <p:cNvSpPr txBox="1">
            <a:spLocks noGrp="1"/>
          </p:cNvSpPr>
          <p:nvPr>
            <p:ph type="title"/>
          </p:nvPr>
        </p:nvSpPr>
        <p:spPr>
          <a:xfrm>
            <a:off x="588262" y="457199"/>
            <a:ext cx="11018522" cy="554000"/>
          </a:xfrm>
          <a:prstGeom prst="rect">
            <a:avLst/>
          </a:prstGeom>
        </p:spPr>
        <p:txBody>
          <a:bodyPr>
            <a:normAutofit/>
          </a:bodyPr>
          <a:lstStyle>
            <a:lvl1pPr>
              <a:defRPr b="1" spc="-100"/>
            </a:lvl1pPr>
          </a:lstStyle>
          <a:p>
            <a:r>
              <a:rPr lang="en-GB" dirty="0"/>
              <a:t>The Team</a:t>
            </a:r>
            <a:endParaRPr dirty="0"/>
          </a:p>
        </p:txBody>
      </p:sp>
      <p:pic>
        <p:nvPicPr>
          <p:cNvPr id="6" name="Picture 5">
            <a:extLst>
              <a:ext uri="{FF2B5EF4-FFF2-40B4-BE49-F238E27FC236}">
                <a16:creationId xmlns:a16="http://schemas.microsoft.com/office/drawing/2014/main" id="{2C1C94EC-1DD5-6C41-BAB6-0208A38AD70C}"/>
              </a:ext>
            </a:extLst>
          </p:cNvPr>
          <p:cNvPicPr>
            <a:picLocks noChangeAspect="1"/>
          </p:cNvPicPr>
          <p:nvPr/>
        </p:nvPicPr>
        <p:blipFill>
          <a:blip r:embed="rId3"/>
          <a:stretch>
            <a:fillRect/>
          </a:stretch>
        </p:blipFill>
        <p:spPr>
          <a:xfrm>
            <a:off x="10758931" y="6359704"/>
            <a:ext cx="1215028" cy="308224"/>
          </a:xfrm>
          <a:prstGeom prst="rect">
            <a:avLst/>
          </a:prstGeom>
        </p:spPr>
      </p:pic>
      <p:graphicFrame>
        <p:nvGraphicFramePr>
          <p:cNvPr id="8" name="Table 4">
            <a:extLst>
              <a:ext uri="{FF2B5EF4-FFF2-40B4-BE49-F238E27FC236}">
                <a16:creationId xmlns:a16="http://schemas.microsoft.com/office/drawing/2014/main" id="{0B58ED74-66C0-E949-B11E-58B20424FD6F}"/>
              </a:ext>
            </a:extLst>
          </p:cNvPr>
          <p:cNvGraphicFramePr>
            <a:graphicFrameLocks/>
          </p:cNvGraphicFramePr>
          <p:nvPr>
            <p:extLst>
              <p:ext uri="{D42A27DB-BD31-4B8C-83A1-F6EECF244321}">
                <p14:modId xmlns:p14="http://schemas.microsoft.com/office/powerpoint/2010/main" val="2465905455"/>
              </p:ext>
            </p:extLst>
          </p:nvPr>
        </p:nvGraphicFramePr>
        <p:xfrm>
          <a:off x="4633784" y="1285205"/>
          <a:ext cx="7118236" cy="4400343"/>
        </p:xfrm>
        <a:graphic>
          <a:graphicData uri="http://schemas.openxmlformats.org/drawingml/2006/table">
            <a:tbl>
              <a:tblPr firstRow="1" bandRow="1">
                <a:tableStyleId>{7DF18680-E054-41AD-8BC1-D1AEF772440D}</a:tableStyleId>
              </a:tblPr>
              <a:tblGrid>
                <a:gridCol w="3559118">
                  <a:extLst>
                    <a:ext uri="{9D8B030D-6E8A-4147-A177-3AD203B41FA5}">
                      <a16:colId xmlns:a16="http://schemas.microsoft.com/office/drawing/2014/main" val="2092796383"/>
                    </a:ext>
                  </a:extLst>
                </a:gridCol>
                <a:gridCol w="3559118">
                  <a:extLst>
                    <a:ext uri="{9D8B030D-6E8A-4147-A177-3AD203B41FA5}">
                      <a16:colId xmlns:a16="http://schemas.microsoft.com/office/drawing/2014/main" val="2250125322"/>
                    </a:ext>
                  </a:extLst>
                </a:gridCol>
              </a:tblGrid>
              <a:tr h="434263">
                <a:tc>
                  <a:txBody>
                    <a:bodyPr/>
                    <a:lstStyle/>
                    <a:p>
                      <a:pPr algn="ctr">
                        <a:lnSpc>
                          <a:spcPct val="100000"/>
                        </a:lnSpc>
                      </a:pPr>
                      <a:r>
                        <a:rPr lang="en-US" sz="2000" b="1" dirty="0">
                          <a:solidFill>
                            <a:schemeClr val="accent1"/>
                          </a:solidFill>
                          <a:latin typeface="Calibri" panose="020F0502020204030204" pitchFamily="34" charset="0"/>
                          <a:cs typeface="Calibri" panose="020F0502020204030204" pitchFamily="34" charset="0"/>
                        </a:rPr>
                        <a:t>Biomedical Engineering</a:t>
                      </a:r>
                    </a:p>
                  </a:txBody>
                  <a:tcPr anchor="ctr">
                    <a:noFill/>
                  </a:tcPr>
                </a:tc>
                <a:tc>
                  <a:txBody>
                    <a:bodyPr/>
                    <a:lstStyle/>
                    <a:p>
                      <a:pPr algn="ctr">
                        <a:lnSpc>
                          <a:spcPct val="100000"/>
                        </a:lnSpc>
                      </a:pPr>
                      <a:r>
                        <a:rPr lang="en-US" sz="2000" b="1" dirty="0">
                          <a:solidFill>
                            <a:schemeClr val="accent1"/>
                          </a:solidFill>
                          <a:latin typeface="Calibri" panose="020F0502020204030204" pitchFamily="34" charset="0"/>
                          <a:cs typeface="Calibri" panose="020F0502020204030204" pitchFamily="34" charset="0"/>
                        </a:rPr>
                        <a:t>Healthcare Technology Management</a:t>
                      </a:r>
                    </a:p>
                  </a:txBody>
                  <a:tcPr anchor="ctr">
                    <a:noFill/>
                  </a:tcPr>
                </a:tc>
                <a:extLst>
                  <a:ext uri="{0D108BD9-81ED-4DB2-BD59-A6C34878D82A}">
                    <a16:rowId xmlns:a16="http://schemas.microsoft.com/office/drawing/2014/main" val="1808643329"/>
                  </a:ext>
                </a:extLst>
              </a:tr>
              <a:tr h="434263">
                <a:tc>
                  <a:txBody>
                    <a:bodyPr/>
                    <a:lstStyle/>
                    <a:p>
                      <a:pPr algn="ctr">
                        <a:lnSpc>
                          <a:spcPct val="100000"/>
                        </a:lnSpc>
                      </a:pPr>
                      <a:r>
                        <a:rPr lang="en-US" altLang="en-US" sz="1600" b="1" dirty="0">
                          <a:solidFill>
                            <a:schemeClr val="tx1"/>
                          </a:solidFill>
                          <a:latin typeface="Calibri" panose="020F0502020204030204" pitchFamily="34" charset="0"/>
                          <a:cs typeface="Calibri" panose="020F0502020204030204" pitchFamily="34" charset="0"/>
                        </a:rPr>
                        <a:t>1 Supervisor</a:t>
                      </a:r>
                      <a:endParaRPr lang="en-US" sz="1600" b="1" dirty="0">
                        <a:solidFill>
                          <a:schemeClr val="tx1"/>
                        </a:solidFill>
                        <a:latin typeface="Calibri" panose="020F0502020204030204" pitchFamily="34" charset="0"/>
                        <a:cs typeface="Calibri" panose="020F0502020204030204" pitchFamily="34" charset="0"/>
                      </a:endParaRPr>
                    </a:p>
                  </a:txBody>
                  <a:tcPr anchor="ctr">
                    <a:noFill/>
                  </a:tcPr>
                </a:tc>
                <a:tc>
                  <a:txBody>
                    <a:bodyPr/>
                    <a:lstStyle/>
                    <a:p>
                      <a:pPr algn="ctr">
                        <a:lnSpc>
                          <a:spcPct val="100000"/>
                        </a:lnSpc>
                        <a:defRPr/>
                      </a:pPr>
                      <a:r>
                        <a:rPr lang="en-US" sz="1600" b="1" dirty="0">
                          <a:solidFill>
                            <a:schemeClr val="tx1"/>
                          </a:solidFill>
                          <a:latin typeface="Calibri" panose="020F0502020204030204" pitchFamily="34" charset="0"/>
                          <a:cs typeface="Calibri" panose="020F0502020204030204" pitchFamily="34" charset="0"/>
                        </a:rPr>
                        <a:t>1 Director</a:t>
                      </a:r>
                    </a:p>
                  </a:txBody>
                  <a:tcPr anchor="ctr">
                    <a:noFill/>
                  </a:tcPr>
                </a:tc>
                <a:extLst>
                  <a:ext uri="{0D108BD9-81ED-4DB2-BD59-A6C34878D82A}">
                    <a16:rowId xmlns:a16="http://schemas.microsoft.com/office/drawing/2014/main" val="1418258019"/>
                  </a:ext>
                </a:extLst>
              </a:tr>
              <a:tr h="4342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1600" b="1" dirty="0">
                          <a:solidFill>
                            <a:schemeClr val="tx1"/>
                          </a:solidFill>
                          <a:latin typeface="Calibri" panose="020F0502020204030204" pitchFamily="34" charset="0"/>
                          <a:cs typeface="Calibri" panose="020F0502020204030204" pitchFamily="34" charset="0"/>
                        </a:rPr>
                        <a:t>1 Admin/dispatcher</a:t>
                      </a:r>
                      <a:endParaRPr lang="en-US" sz="1600" b="1" dirty="0">
                        <a:solidFill>
                          <a:schemeClr val="tx1"/>
                        </a:solidFill>
                        <a:latin typeface="Calibri" panose="020F0502020204030204" pitchFamily="34" charset="0"/>
                        <a:cs typeface="Calibri" panose="020F0502020204030204" pitchFamily="34" charset="0"/>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latin typeface="Calibri" panose="020F0502020204030204" pitchFamily="34" charset="0"/>
                          <a:cs typeface="Calibri" panose="020F0502020204030204" pitchFamily="34" charset="0"/>
                        </a:rPr>
                        <a:t>1 Cyber security analyst</a:t>
                      </a:r>
                    </a:p>
                  </a:txBody>
                  <a:tcPr anchor="ctr">
                    <a:noFill/>
                  </a:tcPr>
                </a:tc>
                <a:extLst>
                  <a:ext uri="{0D108BD9-81ED-4DB2-BD59-A6C34878D82A}">
                    <a16:rowId xmlns:a16="http://schemas.microsoft.com/office/drawing/2014/main" val="2889375436"/>
                  </a:ext>
                </a:extLst>
              </a:tr>
              <a:tr h="5870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1600" b="1" dirty="0">
                          <a:solidFill>
                            <a:schemeClr val="tx1"/>
                          </a:solidFill>
                          <a:latin typeface="Calibri" panose="020F0502020204030204" pitchFamily="34" charset="0"/>
                          <a:cs typeface="Calibri" panose="020F0502020204030204" pitchFamily="34" charset="0"/>
                        </a:rPr>
                        <a:t>7 Senior biomed techs</a:t>
                      </a:r>
                      <a:endParaRPr lang="en-US" sz="1600" b="1" dirty="0">
                        <a:solidFill>
                          <a:schemeClr val="tx1"/>
                        </a:solidFill>
                        <a:latin typeface="Calibri" panose="020F0502020204030204" pitchFamily="34" charset="0"/>
                        <a:cs typeface="Calibri" panose="020F0502020204030204" pitchFamily="34" charset="0"/>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latin typeface="Calibri" panose="020F0502020204030204" pitchFamily="34" charset="0"/>
                          <a:cs typeface="Calibri" panose="020F0502020204030204" pitchFamily="34" charset="0"/>
                        </a:rPr>
                        <a:t>1 Database analyst (CMMS)</a:t>
                      </a:r>
                    </a:p>
                  </a:txBody>
                  <a:tcPr anchor="ctr">
                    <a:noFill/>
                  </a:tcPr>
                </a:tc>
                <a:extLst>
                  <a:ext uri="{0D108BD9-81ED-4DB2-BD59-A6C34878D82A}">
                    <a16:rowId xmlns:a16="http://schemas.microsoft.com/office/drawing/2014/main" val="331709487"/>
                  </a:ext>
                </a:extLst>
              </a:tr>
              <a:tr h="45658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1600" b="1" dirty="0">
                          <a:solidFill>
                            <a:schemeClr val="tx1"/>
                          </a:solidFill>
                          <a:latin typeface="Calibri" panose="020F0502020204030204" pitchFamily="34" charset="0"/>
                          <a:cs typeface="Calibri" panose="020F0502020204030204" pitchFamily="34" charset="0"/>
                        </a:rPr>
                        <a:t>2 Imaging techs</a:t>
                      </a:r>
                      <a:endParaRPr lang="en-US" sz="1600" b="1" dirty="0">
                        <a:solidFill>
                          <a:schemeClr val="tx1"/>
                        </a:solidFill>
                        <a:latin typeface="Calibri" panose="020F0502020204030204" pitchFamily="34" charset="0"/>
                        <a:cs typeface="Calibri" panose="020F0502020204030204" pitchFamily="34" charset="0"/>
                      </a:endParaRPr>
                    </a:p>
                  </a:txBody>
                  <a:tcPr anchor="ctr">
                    <a:noFill/>
                  </a:tcPr>
                </a:tc>
                <a:tc>
                  <a:txBody>
                    <a:bodyPr/>
                    <a:lstStyle/>
                    <a:p>
                      <a:pPr algn="ctr">
                        <a:lnSpc>
                          <a:spcPct val="100000"/>
                        </a:lnSpc>
                      </a:pPr>
                      <a:r>
                        <a:rPr lang="en-US" sz="1600" b="1" dirty="0">
                          <a:solidFill>
                            <a:schemeClr val="tx1"/>
                          </a:solidFill>
                          <a:latin typeface="Calibri" panose="020F0502020204030204" pitchFamily="34" charset="0"/>
                          <a:cs typeface="Calibri" panose="020F0502020204030204" pitchFamily="34" charset="0"/>
                        </a:rPr>
                        <a:t>1 Medical device integration engineer</a:t>
                      </a:r>
                    </a:p>
                  </a:txBody>
                  <a:tcPr anchor="ctr">
                    <a:noFill/>
                  </a:tcPr>
                </a:tc>
                <a:extLst>
                  <a:ext uri="{0D108BD9-81ED-4DB2-BD59-A6C34878D82A}">
                    <a16:rowId xmlns:a16="http://schemas.microsoft.com/office/drawing/2014/main" val="1384140996"/>
                  </a:ext>
                </a:extLst>
              </a:tr>
              <a:tr h="61307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1600" b="1" dirty="0">
                          <a:solidFill>
                            <a:schemeClr val="tx1"/>
                          </a:solidFill>
                          <a:latin typeface="Calibri" panose="020F0502020204030204" pitchFamily="34" charset="0"/>
                          <a:cs typeface="Calibri" panose="020F0502020204030204" pitchFamily="34" charset="0"/>
                        </a:rPr>
                        <a:t>5 Senior imaging techs</a:t>
                      </a:r>
                      <a:endParaRPr lang="en-US" sz="1600" b="1" dirty="0">
                        <a:solidFill>
                          <a:schemeClr val="tx1"/>
                        </a:solidFill>
                        <a:latin typeface="Calibri" panose="020F0502020204030204" pitchFamily="34" charset="0"/>
                        <a:cs typeface="Calibri" panose="020F0502020204030204" pitchFamily="34" charset="0"/>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latin typeface="Calibri" panose="020F0502020204030204" pitchFamily="34" charset="0"/>
                          <a:cs typeface="Calibri" panose="020F0502020204030204" pitchFamily="34" charset="0"/>
                        </a:rPr>
                        <a:t>1 Biomedical equipment lifecycle planner</a:t>
                      </a:r>
                    </a:p>
                  </a:txBody>
                  <a:tcPr anchor="ctr">
                    <a:noFill/>
                  </a:tcPr>
                </a:tc>
                <a:extLst>
                  <a:ext uri="{0D108BD9-81ED-4DB2-BD59-A6C34878D82A}">
                    <a16:rowId xmlns:a16="http://schemas.microsoft.com/office/drawing/2014/main" val="2661415861"/>
                  </a:ext>
                </a:extLst>
              </a:tr>
              <a:tr h="5870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1600" b="1" dirty="0">
                          <a:solidFill>
                            <a:schemeClr val="tx1"/>
                          </a:solidFill>
                          <a:latin typeface="Calibri" panose="020F0502020204030204" pitchFamily="34" charset="0"/>
                          <a:cs typeface="Calibri" panose="020F0502020204030204" pitchFamily="34" charset="0"/>
                        </a:rPr>
                        <a:t>1 Imaging associate</a:t>
                      </a: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1600" b="1" dirty="0">
                          <a:solidFill>
                            <a:schemeClr val="tx1"/>
                          </a:solidFill>
                          <a:latin typeface="Calibri" panose="020F0502020204030204" pitchFamily="34" charset="0"/>
                          <a:cs typeface="Calibri" panose="020F0502020204030204" pitchFamily="34" charset="0"/>
                        </a:rPr>
                        <a:t>1 Parts procurement specialist</a:t>
                      </a:r>
                      <a:endParaRPr lang="en-US" sz="1600" b="1" dirty="0">
                        <a:solidFill>
                          <a:schemeClr val="tx1"/>
                        </a:solidFill>
                        <a:latin typeface="Calibri" panose="020F0502020204030204" pitchFamily="34" charset="0"/>
                        <a:cs typeface="Calibri" panose="020F0502020204030204" pitchFamily="34" charset="0"/>
                      </a:endParaRPr>
                    </a:p>
                  </a:txBody>
                  <a:tcPr anchor="ctr">
                    <a:noFill/>
                  </a:tcPr>
                </a:tc>
                <a:extLst>
                  <a:ext uri="{0D108BD9-81ED-4DB2-BD59-A6C34878D82A}">
                    <a16:rowId xmlns:a16="http://schemas.microsoft.com/office/drawing/2014/main" val="3934373466"/>
                  </a:ext>
                </a:extLst>
              </a:tr>
              <a:tr h="587038">
                <a:tc>
                  <a:txBody>
                    <a:bodyPr/>
                    <a:lstStyle/>
                    <a:p>
                      <a:pPr algn="ctr">
                        <a:lnSpc>
                          <a:spcPct val="100000"/>
                        </a:lnSpc>
                      </a:pPr>
                      <a:endParaRPr lang="en-US" sz="1600" b="1" dirty="0">
                        <a:solidFill>
                          <a:schemeClr val="tx1"/>
                        </a:solidFill>
                        <a:latin typeface="Calibri" panose="020F0502020204030204" pitchFamily="34" charset="0"/>
                        <a:cs typeface="Calibri" panose="020F0502020204030204" pitchFamily="34" charset="0"/>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latin typeface="Calibri" panose="020F0502020204030204" pitchFamily="34" charset="0"/>
                          <a:cs typeface="Calibri" panose="020F0502020204030204" pitchFamily="34" charset="0"/>
                        </a:rPr>
                        <a:t>1 Project manager senior – biomed</a:t>
                      </a:r>
                      <a:endParaRPr lang="en-US" altLang="en-US" sz="1600" b="1" dirty="0">
                        <a:solidFill>
                          <a:schemeClr val="tx1"/>
                        </a:solidFill>
                        <a:latin typeface="Calibri" panose="020F0502020204030204" pitchFamily="34" charset="0"/>
                        <a:cs typeface="Calibri" panose="020F0502020204030204" pitchFamily="34" charset="0"/>
                      </a:endParaRPr>
                    </a:p>
                  </a:txBody>
                  <a:tcPr anchor="ctr">
                    <a:noFill/>
                  </a:tcPr>
                </a:tc>
                <a:extLst>
                  <a:ext uri="{0D108BD9-81ED-4DB2-BD59-A6C34878D82A}">
                    <a16:rowId xmlns:a16="http://schemas.microsoft.com/office/drawing/2014/main" val="309357714"/>
                  </a:ext>
                </a:extLst>
              </a:tr>
            </a:tbl>
          </a:graphicData>
        </a:graphic>
      </p:graphicFrame>
    </p:spTree>
    <p:extLst>
      <p:ext uri="{BB962C8B-B14F-4D97-AF65-F5344CB8AC3E}">
        <p14:creationId xmlns:p14="http://schemas.microsoft.com/office/powerpoint/2010/main" val="168155839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Title 2"/>
          <p:cNvSpPr txBox="1">
            <a:spLocks noGrp="1"/>
          </p:cNvSpPr>
          <p:nvPr>
            <p:ph type="title"/>
          </p:nvPr>
        </p:nvSpPr>
        <p:spPr>
          <a:xfrm>
            <a:off x="588262" y="457199"/>
            <a:ext cx="11018522" cy="1025612"/>
          </a:xfrm>
          <a:prstGeom prst="rect">
            <a:avLst/>
          </a:prstGeom>
        </p:spPr>
        <p:txBody>
          <a:bodyPr>
            <a:normAutofit/>
          </a:bodyPr>
          <a:lstStyle>
            <a:lvl1pPr>
              <a:defRPr b="1" spc="-100"/>
            </a:lvl1pPr>
          </a:lstStyle>
          <a:p>
            <a:r>
              <a:rPr lang="en-GB" dirty="0"/>
              <a:t>Getting Started: Know what you have</a:t>
            </a:r>
            <a:br>
              <a:rPr lang="en-GB" b="0" i="1" dirty="0"/>
            </a:br>
            <a:r>
              <a:rPr lang="en-GB" sz="2400" b="0" i="1" dirty="0"/>
              <a:t>(An accurate medical device inventory is key to success)</a:t>
            </a:r>
            <a:endParaRPr sz="2400" b="0" i="1" dirty="0"/>
          </a:p>
        </p:txBody>
      </p:sp>
      <p:pic>
        <p:nvPicPr>
          <p:cNvPr id="6" name="Picture 5">
            <a:extLst>
              <a:ext uri="{FF2B5EF4-FFF2-40B4-BE49-F238E27FC236}">
                <a16:creationId xmlns:a16="http://schemas.microsoft.com/office/drawing/2014/main" id="{2C1C94EC-1DD5-6C41-BAB6-0208A38AD70C}"/>
              </a:ext>
            </a:extLst>
          </p:cNvPr>
          <p:cNvPicPr>
            <a:picLocks noChangeAspect="1"/>
          </p:cNvPicPr>
          <p:nvPr/>
        </p:nvPicPr>
        <p:blipFill>
          <a:blip r:embed="rId2"/>
          <a:stretch>
            <a:fillRect/>
          </a:stretch>
        </p:blipFill>
        <p:spPr>
          <a:xfrm>
            <a:off x="10758931" y="6359704"/>
            <a:ext cx="1215028" cy="308224"/>
          </a:xfrm>
          <a:prstGeom prst="rect">
            <a:avLst/>
          </a:prstGeom>
        </p:spPr>
      </p:pic>
      <p:pic>
        <p:nvPicPr>
          <p:cNvPr id="2" name="Picture 1">
            <a:extLst>
              <a:ext uri="{FF2B5EF4-FFF2-40B4-BE49-F238E27FC236}">
                <a16:creationId xmlns:a16="http://schemas.microsoft.com/office/drawing/2014/main" id="{52E132AC-CED8-2947-9A84-6FEDFF791A59}"/>
              </a:ext>
            </a:extLst>
          </p:cNvPr>
          <p:cNvPicPr>
            <a:picLocks noChangeAspect="1"/>
          </p:cNvPicPr>
          <p:nvPr/>
        </p:nvPicPr>
        <p:blipFill>
          <a:blip r:embed="rId3"/>
          <a:stretch>
            <a:fillRect/>
          </a:stretch>
        </p:blipFill>
        <p:spPr>
          <a:xfrm>
            <a:off x="1044858" y="2308449"/>
            <a:ext cx="1289196" cy="1444789"/>
          </a:xfrm>
          <a:prstGeom prst="rect">
            <a:avLst/>
          </a:prstGeom>
        </p:spPr>
      </p:pic>
      <p:pic>
        <p:nvPicPr>
          <p:cNvPr id="3" name="Picture 2">
            <a:extLst>
              <a:ext uri="{FF2B5EF4-FFF2-40B4-BE49-F238E27FC236}">
                <a16:creationId xmlns:a16="http://schemas.microsoft.com/office/drawing/2014/main" id="{7C9E6DFF-40D2-E24F-8083-907ED3CDADA3}"/>
              </a:ext>
            </a:extLst>
          </p:cNvPr>
          <p:cNvPicPr>
            <a:picLocks noChangeAspect="1"/>
          </p:cNvPicPr>
          <p:nvPr/>
        </p:nvPicPr>
        <p:blipFill>
          <a:blip r:embed="rId4"/>
          <a:stretch>
            <a:fillRect/>
          </a:stretch>
        </p:blipFill>
        <p:spPr>
          <a:xfrm>
            <a:off x="3706065" y="2308449"/>
            <a:ext cx="1678178" cy="1355879"/>
          </a:xfrm>
          <a:prstGeom prst="rect">
            <a:avLst/>
          </a:prstGeom>
        </p:spPr>
      </p:pic>
      <p:pic>
        <p:nvPicPr>
          <p:cNvPr id="4" name="Picture 3">
            <a:extLst>
              <a:ext uri="{FF2B5EF4-FFF2-40B4-BE49-F238E27FC236}">
                <a16:creationId xmlns:a16="http://schemas.microsoft.com/office/drawing/2014/main" id="{BC8EE253-C98A-734D-9B9C-E91C43F6ADF5}"/>
              </a:ext>
            </a:extLst>
          </p:cNvPr>
          <p:cNvPicPr>
            <a:picLocks noChangeAspect="1"/>
          </p:cNvPicPr>
          <p:nvPr/>
        </p:nvPicPr>
        <p:blipFill>
          <a:blip r:embed="rId5"/>
          <a:stretch>
            <a:fillRect/>
          </a:stretch>
        </p:blipFill>
        <p:spPr>
          <a:xfrm>
            <a:off x="6756255" y="2231042"/>
            <a:ext cx="1522585" cy="1522585"/>
          </a:xfrm>
          <a:prstGeom prst="rect">
            <a:avLst/>
          </a:prstGeom>
        </p:spPr>
      </p:pic>
      <p:pic>
        <p:nvPicPr>
          <p:cNvPr id="5" name="Picture 4">
            <a:extLst>
              <a:ext uri="{FF2B5EF4-FFF2-40B4-BE49-F238E27FC236}">
                <a16:creationId xmlns:a16="http://schemas.microsoft.com/office/drawing/2014/main" id="{BDC04F5A-1554-1A48-A85D-F0AB77F54F44}"/>
              </a:ext>
            </a:extLst>
          </p:cNvPr>
          <p:cNvPicPr>
            <a:picLocks noChangeAspect="1"/>
          </p:cNvPicPr>
          <p:nvPr/>
        </p:nvPicPr>
        <p:blipFill>
          <a:blip r:embed="rId6"/>
          <a:stretch>
            <a:fillRect/>
          </a:stretch>
        </p:blipFill>
        <p:spPr>
          <a:xfrm>
            <a:off x="9424509" y="2208425"/>
            <a:ext cx="1722633" cy="1544813"/>
          </a:xfrm>
          <a:prstGeom prst="rect">
            <a:avLst/>
          </a:prstGeom>
        </p:spPr>
      </p:pic>
      <p:sp>
        <p:nvSpPr>
          <p:cNvPr id="7" name="Rectangle 6">
            <a:extLst>
              <a:ext uri="{FF2B5EF4-FFF2-40B4-BE49-F238E27FC236}">
                <a16:creationId xmlns:a16="http://schemas.microsoft.com/office/drawing/2014/main" id="{96455495-94B1-A540-8952-552732B52BB6}"/>
              </a:ext>
            </a:extLst>
          </p:cNvPr>
          <p:cNvSpPr/>
          <p:nvPr/>
        </p:nvSpPr>
        <p:spPr>
          <a:xfrm>
            <a:off x="746964" y="4299073"/>
            <a:ext cx="1884983" cy="1015663"/>
          </a:xfrm>
          <a:prstGeom prst="rect">
            <a:avLst/>
          </a:prstGeom>
        </p:spPr>
        <p:txBody>
          <a:bodyPr wrap="square">
            <a:spAutoFit/>
          </a:bodyPr>
          <a:lstStyle/>
          <a:p>
            <a:pPr algn="ctr"/>
            <a:r>
              <a:rPr lang="en-UA" sz="2000" dirty="0">
                <a:solidFill>
                  <a:schemeClr val="accent1"/>
                </a:solidFill>
              </a:rPr>
              <a:t>What devices need to be inventoried?</a:t>
            </a:r>
          </a:p>
        </p:txBody>
      </p:sp>
      <p:sp>
        <p:nvSpPr>
          <p:cNvPr id="11" name="Rectangle 10">
            <a:extLst>
              <a:ext uri="{FF2B5EF4-FFF2-40B4-BE49-F238E27FC236}">
                <a16:creationId xmlns:a16="http://schemas.microsoft.com/office/drawing/2014/main" id="{14462C17-2F33-084D-9707-96ACFDC21145}"/>
              </a:ext>
            </a:extLst>
          </p:cNvPr>
          <p:cNvSpPr/>
          <p:nvPr/>
        </p:nvSpPr>
        <p:spPr>
          <a:xfrm>
            <a:off x="3499260" y="4299073"/>
            <a:ext cx="1884983" cy="1015663"/>
          </a:xfrm>
          <a:prstGeom prst="rect">
            <a:avLst/>
          </a:prstGeom>
        </p:spPr>
        <p:txBody>
          <a:bodyPr wrap="square">
            <a:spAutoFit/>
          </a:bodyPr>
          <a:lstStyle/>
          <a:p>
            <a:pPr algn="ctr"/>
            <a:r>
              <a:rPr lang="en-GB" sz="2000" dirty="0">
                <a:solidFill>
                  <a:schemeClr val="accent3"/>
                </a:solidFill>
              </a:rPr>
              <a:t>What data needs to be collected?</a:t>
            </a:r>
          </a:p>
        </p:txBody>
      </p:sp>
      <p:sp>
        <p:nvSpPr>
          <p:cNvPr id="8" name="Rectangle 7">
            <a:extLst>
              <a:ext uri="{FF2B5EF4-FFF2-40B4-BE49-F238E27FC236}">
                <a16:creationId xmlns:a16="http://schemas.microsoft.com/office/drawing/2014/main" id="{1F19053C-2B49-7547-8DD6-64BD8BDBE332}"/>
              </a:ext>
            </a:extLst>
          </p:cNvPr>
          <p:cNvSpPr/>
          <p:nvPr/>
        </p:nvSpPr>
        <p:spPr>
          <a:xfrm>
            <a:off x="6535185" y="4308802"/>
            <a:ext cx="1964724" cy="1015663"/>
          </a:xfrm>
          <a:prstGeom prst="rect">
            <a:avLst/>
          </a:prstGeom>
        </p:spPr>
        <p:txBody>
          <a:bodyPr wrap="square">
            <a:spAutoFit/>
          </a:bodyPr>
          <a:lstStyle/>
          <a:p>
            <a:pPr algn="ctr"/>
            <a:r>
              <a:rPr lang="en-UA" sz="2000" dirty="0">
                <a:solidFill>
                  <a:schemeClr val="accent4"/>
                </a:solidFill>
              </a:rPr>
              <a:t>What tools do </a:t>
            </a:r>
          </a:p>
          <a:p>
            <a:pPr algn="ctr"/>
            <a:r>
              <a:rPr lang="en-UA" sz="2000" dirty="0">
                <a:solidFill>
                  <a:schemeClr val="accent4"/>
                </a:solidFill>
              </a:rPr>
              <a:t>we already have?</a:t>
            </a:r>
          </a:p>
        </p:txBody>
      </p:sp>
      <p:sp>
        <p:nvSpPr>
          <p:cNvPr id="9" name="Rectangle 8">
            <a:extLst>
              <a:ext uri="{FF2B5EF4-FFF2-40B4-BE49-F238E27FC236}">
                <a16:creationId xmlns:a16="http://schemas.microsoft.com/office/drawing/2014/main" id="{503A70FC-4BB7-4D46-BBD3-7C5698F85ED3}"/>
              </a:ext>
            </a:extLst>
          </p:cNvPr>
          <p:cNvSpPr/>
          <p:nvPr/>
        </p:nvSpPr>
        <p:spPr>
          <a:xfrm>
            <a:off x="9287481" y="4299072"/>
            <a:ext cx="1964724" cy="1015663"/>
          </a:xfrm>
          <a:prstGeom prst="rect">
            <a:avLst/>
          </a:prstGeom>
        </p:spPr>
        <p:txBody>
          <a:bodyPr wrap="square">
            <a:spAutoFit/>
          </a:bodyPr>
          <a:lstStyle/>
          <a:p>
            <a:pPr algn="ctr"/>
            <a:r>
              <a:rPr lang="en-UA" sz="2000" dirty="0">
                <a:solidFill>
                  <a:schemeClr val="accent2"/>
                </a:solidFill>
              </a:rPr>
              <a:t>Do we need to</a:t>
            </a:r>
          </a:p>
          <a:p>
            <a:pPr algn="ctr"/>
            <a:r>
              <a:rPr lang="en-UA" sz="2000" dirty="0">
                <a:solidFill>
                  <a:schemeClr val="accent2"/>
                </a:solidFill>
              </a:rPr>
              <a:t> invest in new tools?</a:t>
            </a:r>
          </a:p>
        </p:txBody>
      </p:sp>
    </p:spTree>
    <p:extLst>
      <p:ext uri="{BB962C8B-B14F-4D97-AF65-F5344CB8AC3E}">
        <p14:creationId xmlns:p14="http://schemas.microsoft.com/office/powerpoint/2010/main" val="1112944722"/>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Title 2"/>
          <p:cNvSpPr txBox="1">
            <a:spLocks noGrp="1"/>
          </p:cNvSpPr>
          <p:nvPr>
            <p:ph type="title"/>
          </p:nvPr>
        </p:nvSpPr>
        <p:spPr>
          <a:xfrm>
            <a:off x="588262" y="457199"/>
            <a:ext cx="11018522" cy="728874"/>
          </a:xfrm>
          <a:prstGeom prst="rect">
            <a:avLst/>
          </a:prstGeom>
        </p:spPr>
        <p:txBody>
          <a:bodyPr>
            <a:normAutofit/>
          </a:bodyPr>
          <a:lstStyle>
            <a:lvl1pPr>
              <a:defRPr b="1" spc="-100"/>
            </a:lvl1pPr>
          </a:lstStyle>
          <a:p>
            <a:r>
              <a:rPr lang="en-GB" dirty="0"/>
              <a:t>Is your CMMS up to the task?</a:t>
            </a:r>
            <a:endParaRPr sz="2400" b="0" i="1" dirty="0"/>
          </a:p>
        </p:txBody>
      </p:sp>
      <p:pic>
        <p:nvPicPr>
          <p:cNvPr id="6" name="Picture 5">
            <a:extLst>
              <a:ext uri="{FF2B5EF4-FFF2-40B4-BE49-F238E27FC236}">
                <a16:creationId xmlns:a16="http://schemas.microsoft.com/office/drawing/2014/main" id="{2C1C94EC-1DD5-6C41-BAB6-0208A38AD70C}"/>
              </a:ext>
            </a:extLst>
          </p:cNvPr>
          <p:cNvPicPr>
            <a:picLocks noChangeAspect="1"/>
          </p:cNvPicPr>
          <p:nvPr/>
        </p:nvPicPr>
        <p:blipFill>
          <a:blip r:embed="rId2"/>
          <a:stretch>
            <a:fillRect/>
          </a:stretch>
        </p:blipFill>
        <p:spPr>
          <a:xfrm>
            <a:off x="10758931" y="6359704"/>
            <a:ext cx="1215028" cy="308224"/>
          </a:xfrm>
          <a:prstGeom prst="rect">
            <a:avLst/>
          </a:prstGeom>
        </p:spPr>
      </p:pic>
      <p:pic>
        <p:nvPicPr>
          <p:cNvPr id="18" name="Picture 17">
            <a:extLst>
              <a:ext uri="{FF2B5EF4-FFF2-40B4-BE49-F238E27FC236}">
                <a16:creationId xmlns:a16="http://schemas.microsoft.com/office/drawing/2014/main" id="{BBC3DF3D-14C0-284D-9ABA-3A78765CA9D0}"/>
              </a:ext>
            </a:extLst>
          </p:cNvPr>
          <p:cNvPicPr>
            <a:picLocks noChangeAspect="1"/>
          </p:cNvPicPr>
          <p:nvPr/>
        </p:nvPicPr>
        <p:blipFill>
          <a:blip r:embed="rId3"/>
          <a:stretch>
            <a:fillRect/>
          </a:stretch>
        </p:blipFill>
        <p:spPr>
          <a:xfrm>
            <a:off x="585216" y="1186073"/>
            <a:ext cx="10738338" cy="4908433"/>
          </a:xfrm>
          <a:prstGeom prst="rect">
            <a:avLst/>
          </a:prstGeom>
        </p:spPr>
      </p:pic>
    </p:spTree>
    <p:extLst>
      <p:ext uri="{BB962C8B-B14F-4D97-AF65-F5344CB8AC3E}">
        <p14:creationId xmlns:p14="http://schemas.microsoft.com/office/powerpoint/2010/main" val="419011783"/>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ontent Placeholder 2">
            <a:extLst>
              <a:ext uri="{FF2B5EF4-FFF2-40B4-BE49-F238E27FC236}">
                <a16:creationId xmlns:a16="http://schemas.microsoft.com/office/drawing/2014/main" id="{C7101A6C-55F7-46E7-B4CD-59C12C84C46E}"/>
              </a:ext>
            </a:extLst>
          </p:cNvPr>
          <p:cNvSpPr>
            <a:spLocks noGrp="1"/>
          </p:cNvSpPr>
          <p:nvPr>
            <p:ph idx="1"/>
          </p:nvPr>
        </p:nvSpPr>
        <p:spPr>
          <a:xfrm>
            <a:off x="6096000" y="1490335"/>
            <a:ext cx="5648435" cy="4122082"/>
          </a:xfrm>
        </p:spPr>
        <p:txBody>
          <a:bodyPr>
            <a:normAutofit/>
          </a:bodyPr>
          <a:lstStyle/>
          <a:p>
            <a:pPr marL="0" indent="0">
              <a:buNone/>
            </a:pPr>
            <a:r>
              <a:rPr lang="en-US" sz="2600" b="1" dirty="0">
                <a:solidFill>
                  <a:schemeClr val="accent2"/>
                </a:solidFill>
              </a:rPr>
              <a:t>How</a:t>
            </a:r>
            <a:r>
              <a:rPr lang="en-US" sz="2600" dirty="0"/>
              <a:t> do you determine if an IoMT discovery/security tool is right for your organization?</a:t>
            </a:r>
          </a:p>
          <a:p>
            <a:pPr marL="0" indent="0">
              <a:buNone/>
            </a:pPr>
            <a:r>
              <a:rPr lang="en-US" sz="2600" b="1" dirty="0">
                <a:solidFill>
                  <a:schemeClr val="accent2"/>
                </a:solidFill>
              </a:rPr>
              <a:t>What is the process </a:t>
            </a:r>
            <a:r>
              <a:rPr lang="en-US" sz="2600" dirty="0"/>
              <a:t>to identify the tool that meets your needs?</a:t>
            </a:r>
          </a:p>
          <a:p>
            <a:pPr marL="0" indent="0">
              <a:buNone/>
            </a:pPr>
            <a:r>
              <a:rPr lang="en-US" sz="2600" b="1" dirty="0">
                <a:solidFill>
                  <a:schemeClr val="accent2"/>
                </a:solidFill>
              </a:rPr>
              <a:t>What key problems </a:t>
            </a:r>
            <a:r>
              <a:rPr lang="en-US" sz="2600" dirty="0"/>
              <a:t>should every IoMT tool solve?</a:t>
            </a:r>
          </a:p>
          <a:p>
            <a:pPr marL="0" indent="0">
              <a:buNone/>
            </a:pPr>
            <a:r>
              <a:rPr lang="en-US" sz="2600" b="1" dirty="0">
                <a:solidFill>
                  <a:schemeClr val="accent2"/>
                </a:solidFill>
              </a:rPr>
              <a:t>What does a typical IoMT tool </a:t>
            </a:r>
            <a:r>
              <a:rPr lang="en-US" sz="2600" dirty="0"/>
              <a:t>implementation look like?</a:t>
            </a:r>
          </a:p>
        </p:txBody>
      </p:sp>
      <p:sp>
        <p:nvSpPr>
          <p:cNvPr id="5" name="Title 2">
            <a:extLst>
              <a:ext uri="{FF2B5EF4-FFF2-40B4-BE49-F238E27FC236}">
                <a16:creationId xmlns:a16="http://schemas.microsoft.com/office/drawing/2014/main" id="{0B9E8D80-59E1-A045-B607-3B2ABB2D43A6}"/>
              </a:ext>
            </a:extLst>
          </p:cNvPr>
          <p:cNvSpPr txBox="1">
            <a:spLocks/>
          </p:cNvSpPr>
          <p:nvPr/>
        </p:nvSpPr>
        <p:spPr>
          <a:xfrm>
            <a:off x="588262" y="457199"/>
            <a:ext cx="11018522" cy="7288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lvl1pPr marL="0" marR="0" indent="0" algn="l" defTabSz="932742" rtl="0" latinLnBrk="0">
              <a:lnSpc>
                <a:spcPct val="100000"/>
              </a:lnSpc>
              <a:spcBef>
                <a:spcPts val="0"/>
              </a:spcBef>
              <a:spcAft>
                <a:spcPts val="0"/>
              </a:spcAft>
              <a:buClrTx/>
              <a:buSzTx/>
              <a:buFontTx/>
              <a:buNone/>
              <a:tabLst/>
              <a:defRPr sz="3600" b="1" i="0" u="none" strike="noStrike" cap="none" spc="-100" baseline="0">
                <a:solidFill>
                  <a:srgbClr val="FFFFFF"/>
                </a:solidFill>
                <a:uFillTx/>
                <a:latin typeface="Calibri"/>
                <a:ea typeface="Calibri"/>
                <a:cs typeface="Calibri"/>
                <a:sym typeface="Calibri"/>
              </a:defRPr>
            </a:lvl1pPr>
            <a:lvl2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2pPr>
            <a:lvl3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3pPr>
            <a:lvl4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4pPr>
            <a:lvl5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5pPr>
            <a:lvl6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6pPr>
            <a:lvl7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7pPr>
            <a:lvl8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8pPr>
            <a:lvl9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9pPr>
          </a:lstStyle>
          <a:p>
            <a:pPr hangingPunct="1"/>
            <a:r>
              <a:rPr lang="en-GB" dirty="0"/>
              <a:t>Is an IoMT discovery tool needed?</a:t>
            </a:r>
            <a:endParaRPr lang="en-GB" sz="2400" b="0" i="1" dirty="0"/>
          </a:p>
        </p:txBody>
      </p:sp>
      <p:pic>
        <p:nvPicPr>
          <p:cNvPr id="6" name="Picture 5">
            <a:extLst>
              <a:ext uri="{FF2B5EF4-FFF2-40B4-BE49-F238E27FC236}">
                <a16:creationId xmlns:a16="http://schemas.microsoft.com/office/drawing/2014/main" id="{396BF42C-E637-E14F-80C3-4FA6AA253828}"/>
              </a:ext>
            </a:extLst>
          </p:cNvPr>
          <p:cNvPicPr>
            <a:picLocks noChangeAspect="1"/>
          </p:cNvPicPr>
          <p:nvPr/>
        </p:nvPicPr>
        <p:blipFill>
          <a:blip r:embed="rId3"/>
          <a:stretch>
            <a:fillRect/>
          </a:stretch>
        </p:blipFill>
        <p:spPr>
          <a:xfrm>
            <a:off x="10758931" y="6359704"/>
            <a:ext cx="1215028" cy="308224"/>
          </a:xfrm>
          <a:prstGeom prst="rect">
            <a:avLst/>
          </a:prstGeom>
        </p:spPr>
      </p:pic>
      <p:pic>
        <p:nvPicPr>
          <p:cNvPr id="5124" name="Picture 4" descr="Question GIF - Question Question Mark - Discover &amp;amp; Share GIFs">
            <a:extLst>
              <a:ext uri="{FF2B5EF4-FFF2-40B4-BE49-F238E27FC236}">
                <a16:creationId xmlns:a16="http://schemas.microsoft.com/office/drawing/2014/main" id="{FC5CFBDE-629A-6340-9121-C79B59B9FE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218" y="1482587"/>
            <a:ext cx="5127515" cy="3901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281848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46AF7887-03A0-4A46-BC9A-F780F38E0D71}"/>
              </a:ext>
            </a:extLst>
          </p:cNvPr>
          <p:cNvPicPr>
            <a:picLocks noChangeAspect="1"/>
          </p:cNvPicPr>
          <p:nvPr/>
        </p:nvPicPr>
        <p:blipFill>
          <a:blip r:embed="rId2"/>
          <a:stretch>
            <a:fillRect/>
          </a:stretch>
        </p:blipFill>
        <p:spPr>
          <a:xfrm>
            <a:off x="8838184" y="2400597"/>
            <a:ext cx="2768600" cy="1054100"/>
          </a:xfrm>
          <a:prstGeom prst="rect">
            <a:avLst/>
          </a:prstGeom>
        </p:spPr>
      </p:pic>
      <p:pic>
        <p:nvPicPr>
          <p:cNvPr id="15" name="Picture 14">
            <a:extLst>
              <a:ext uri="{FF2B5EF4-FFF2-40B4-BE49-F238E27FC236}">
                <a16:creationId xmlns:a16="http://schemas.microsoft.com/office/drawing/2014/main" id="{F2BF6692-4735-7949-8658-A375ABFED3E9}"/>
              </a:ext>
            </a:extLst>
          </p:cNvPr>
          <p:cNvPicPr>
            <a:picLocks noChangeAspect="1"/>
          </p:cNvPicPr>
          <p:nvPr/>
        </p:nvPicPr>
        <p:blipFill>
          <a:blip r:embed="rId3"/>
          <a:stretch>
            <a:fillRect/>
          </a:stretch>
        </p:blipFill>
        <p:spPr>
          <a:xfrm>
            <a:off x="6100002" y="2783645"/>
            <a:ext cx="2781300" cy="1066800"/>
          </a:xfrm>
          <a:prstGeom prst="rect">
            <a:avLst/>
          </a:prstGeom>
        </p:spPr>
      </p:pic>
      <p:pic>
        <p:nvPicPr>
          <p:cNvPr id="14" name="Picture 13">
            <a:extLst>
              <a:ext uri="{FF2B5EF4-FFF2-40B4-BE49-F238E27FC236}">
                <a16:creationId xmlns:a16="http://schemas.microsoft.com/office/drawing/2014/main" id="{DA34ACB0-FDEE-964A-884D-22F59C86081F}"/>
              </a:ext>
            </a:extLst>
          </p:cNvPr>
          <p:cNvPicPr>
            <a:picLocks noChangeAspect="1"/>
          </p:cNvPicPr>
          <p:nvPr/>
        </p:nvPicPr>
        <p:blipFill>
          <a:blip r:embed="rId4"/>
          <a:stretch>
            <a:fillRect/>
          </a:stretch>
        </p:blipFill>
        <p:spPr>
          <a:xfrm>
            <a:off x="3361820" y="3252833"/>
            <a:ext cx="2781300" cy="1041400"/>
          </a:xfrm>
          <a:prstGeom prst="rect">
            <a:avLst/>
          </a:prstGeom>
        </p:spPr>
      </p:pic>
      <p:pic>
        <p:nvPicPr>
          <p:cNvPr id="13" name="Picture 12">
            <a:extLst>
              <a:ext uri="{FF2B5EF4-FFF2-40B4-BE49-F238E27FC236}">
                <a16:creationId xmlns:a16="http://schemas.microsoft.com/office/drawing/2014/main" id="{27A6D9CE-4946-B34B-8BA3-8CD717FE1D62}"/>
              </a:ext>
            </a:extLst>
          </p:cNvPr>
          <p:cNvPicPr>
            <a:picLocks noChangeAspect="1"/>
          </p:cNvPicPr>
          <p:nvPr/>
        </p:nvPicPr>
        <p:blipFill>
          <a:blip r:embed="rId5"/>
          <a:stretch>
            <a:fillRect/>
          </a:stretch>
        </p:blipFill>
        <p:spPr>
          <a:xfrm>
            <a:off x="643403" y="3696621"/>
            <a:ext cx="2755900" cy="1066800"/>
          </a:xfrm>
          <a:prstGeom prst="rect">
            <a:avLst/>
          </a:prstGeom>
        </p:spPr>
      </p:pic>
      <p:sp>
        <p:nvSpPr>
          <p:cNvPr id="101" name="Title 2"/>
          <p:cNvSpPr txBox="1">
            <a:spLocks noGrp="1"/>
          </p:cNvSpPr>
          <p:nvPr>
            <p:ph type="title"/>
          </p:nvPr>
        </p:nvSpPr>
        <p:spPr>
          <a:xfrm>
            <a:off x="588262" y="457199"/>
            <a:ext cx="11018522" cy="1192592"/>
          </a:xfrm>
          <a:prstGeom prst="rect">
            <a:avLst/>
          </a:prstGeom>
        </p:spPr>
        <p:txBody>
          <a:bodyPr>
            <a:normAutofit fontScale="90000"/>
          </a:bodyPr>
          <a:lstStyle>
            <a:lvl1pPr>
              <a:defRPr b="1" spc="-100"/>
            </a:lvl1pPr>
          </a:lstStyle>
          <a:p>
            <a:r>
              <a:rPr lang="en-GB" dirty="0"/>
              <a:t>Is an IoMT discovery tool needed?</a:t>
            </a:r>
            <a:r>
              <a:rPr lang="ru-RU" dirty="0"/>
              <a:t> </a:t>
            </a:r>
            <a:br>
              <a:rPr lang="ru-RU" dirty="0"/>
            </a:br>
            <a:r>
              <a:rPr lang="en-GB" sz="4800" dirty="0">
                <a:solidFill>
                  <a:schemeClr val="accent2"/>
                </a:solidFill>
              </a:rPr>
              <a:t>Now what?</a:t>
            </a:r>
            <a:endParaRPr sz="4800" dirty="0">
              <a:solidFill>
                <a:schemeClr val="accent2"/>
              </a:solidFill>
            </a:endParaRPr>
          </a:p>
        </p:txBody>
      </p:sp>
      <p:pic>
        <p:nvPicPr>
          <p:cNvPr id="6" name="Picture 5">
            <a:extLst>
              <a:ext uri="{FF2B5EF4-FFF2-40B4-BE49-F238E27FC236}">
                <a16:creationId xmlns:a16="http://schemas.microsoft.com/office/drawing/2014/main" id="{2C1C94EC-1DD5-6C41-BAB6-0208A38AD70C}"/>
              </a:ext>
            </a:extLst>
          </p:cNvPr>
          <p:cNvPicPr>
            <a:picLocks noChangeAspect="1"/>
          </p:cNvPicPr>
          <p:nvPr/>
        </p:nvPicPr>
        <p:blipFill>
          <a:blip r:embed="rId6"/>
          <a:stretch>
            <a:fillRect/>
          </a:stretch>
        </p:blipFill>
        <p:spPr>
          <a:xfrm>
            <a:off x="10758931" y="6359704"/>
            <a:ext cx="1215028" cy="308224"/>
          </a:xfrm>
          <a:prstGeom prst="rect">
            <a:avLst/>
          </a:prstGeom>
        </p:spPr>
      </p:pic>
      <p:sp>
        <p:nvSpPr>
          <p:cNvPr id="3" name="Rectangle 2">
            <a:extLst>
              <a:ext uri="{FF2B5EF4-FFF2-40B4-BE49-F238E27FC236}">
                <a16:creationId xmlns:a16="http://schemas.microsoft.com/office/drawing/2014/main" id="{34CB7428-3AE0-894D-A143-F5E5D437BA7C}"/>
              </a:ext>
            </a:extLst>
          </p:cNvPr>
          <p:cNvSpPr/>
          <p:nvPr/>
        </p:nvSpPr>
        <p:spPr>
          <a:xfrm>
            <a:off x="945319" y="3991496"/>
            <a:ext cx="2394155" cy="830997"/>
          </a:xfrm>
          <a:prstGeom prst="rect">
            <a:avLst/>
          </a:prstGeom>
        </p:spPr>
        <p:txBody>
          <a:bodyPr wrap="square">
            <a:spAutoFit/>
          </a:bodyPr>
          <a:lstStyle/>
          <a:p>
            <a:r>
              <a:rPr lang="en-UA" sz="2400" b="1" dirty="0">
                <a:solidFill>
                  <a:schemeClr val="accent2"/>
                </a:solidFill>
              </a:rPr>
              <a:t>Upgrade what you can</a:t>
            </a:r>
          </a:p>
        </p:txBody>
      </p:sp>
      <p:sp>
        <p:nvSpPr>
          <p:cNvPr id="9" name="Rectangle 8">
            <a:extLst>
              <a:ext uri="{FF2B5EF4-FFF2-40B4-BE49-F238E27FC236}">
                <a16:creationId xmlns:a16="http://schemas.microsoft.com/office/drawing/2014/main" id="{01CB45D8-C535-3F46-8859-F4B7460CEBF3}"/>
              </a:ext>
            </a:extLst>
          </p:cNvPr>
          <p:cNvSpPr/>
          <p:nvPr/>
        </p:nvSpPr>
        <p:spPr>
          <a:xfrm>
            <a:off x="3676841" y="3498413"/>
            <a:ext cx="2394155" cy="830997"/>
          </a:xfrm>
          <a:prstGeom prst="rect">
            <a:avLst/>
          </a:prstGeom>
        </p:spPr>
        <p:txBody>
          <a:bodyPr wrap="square">
            <a:spAutoFit/>
          </a:bodyPr>
          <a:lstStyle/>
          <a:p>
            <a:r>
              <a:rPr lang="en-GB" sz="2400" b="1" dirty="0">
                <a:solidFill>
                  <a:schemeClr val="accent3"/>
                </a:solidFill>
              </a:rPr>
              <a:t>Protect what you </a:t>
            </a:r>
          </a:p>
          <a:p>
            <a:r>
              <a:rPr lang="en-GB" sz="2400" b="1" dirty="0">
                <a:solidFill>
                  <a:schemeClr val="accent3"/>
                </a:solidFill>
              </a:rPr>
              <a:t>can’t upgrade</a:t>
            </a:r>
          </a:p>
        </p:txBody>
      </p:sp>
      <p:sp>
        <p:nvSpPr>
          <p:cNvPr id="10" name="Rectangle 9">
            <a:extLst>
              <a:ext uri="{FF2B5EF4-FFF2-40B4-BE49-F238E27FC236}">
                <a16:creationId xmlns:a16="http://schemas.microsoft.com/office/drawing/2014/main" id="{C0973B1E-7A22-2749-B593-CC4F16612143}"/>
              </a:ext>
            </a:extLst>
          </p:cNvPr>
          <p:cNvSpPr/>
          <p:nvPr/>
        </p:nvSpPr>
        <p:spPr>
          <a:xfrm>
            <a:off x="6420658" y="3065615"/>
            <a:ext cx="2394155" cy="1569660"/>
          </a:xfrm>
          <a:prstGeom prst="rect">
            <a:avLst/>
          </a:prstGeom>
        </p:spPr>
        <p:txBody>
          <a:bodyPr wrap="square">
            <a:spAutoFit/>
          </a:bodyPr>
          <a:lstStyle/>
          <a:p>
            <a:r>
              <a:rPr lang="en-GB" sz="2400" b="1" dirty="0">
                <a:solidFill>
                  <a:schemeClr val="accent1"/>
                </a:solidFill>
              </a:rPr>
              <a:t>Recommend replacement </a:t>
            </a:r>
          </a:p>
          <a:p>
            <a:r>
              <a:rPr lang="en-GB" sz="2400" b="1" dirty="0">
                <a:solidFill>
                  <a:schemeClr val="accent1"/>
                </a:solidFill>
              </a:rPr>
              <a:t>on highest risk devices</a:t>
            </a:r>
          </a:p>
        </p:txBody>
      </p:sp>
      <p:sp>
        <p:nvSpPr>
          <p:cNvPr id="11" name="Rectangle 10">
            <a:extLst>
              <a:ext uri="{FF2B5EF4-FFF2-40B4-BE49-F238E27FC236}">
                <a16:creationId xmlns:a16="http://schemas.microsoft.com/office/drawing/2014/main" id="{3C78E025-CBF7-274A-9268-4B62F60AB9BA}"/>
              </a:ext>
            </a:extLst>
          </p:cNvPr>
          <p:cNvSpPr/>
          <p:nvPr/>
        </p:nvSpPr>
        <p:spPr>
          <a:xfrm>
            <a:off x="9141522" y="2667416"/>
            <a:ext cx="2465262" cy="830997"/>
          </a:xfrm>
          <a:prstGeom prst="rect">
            <a:avLst/>
          </a:prstGeom>
        </p:spPr>
        <p:txBody>
          <a:bodyPr wrap="square">
            <a:spAutoFit/>
          </a:bodyPr>
          <a:lstStyle/>
          <a:p>
            <a:r>
              <a:rPr lang="en-GB" sz="2400" b="1" dirty="0">
                <a:solidFill>
                  <a:schemeClr val="accent4"/>
                </a:solidFill>
              </a:rPr>
              <a:t>Regulate all new devices coming in</a:t>
            </a:r>
          </a:p>
        </p:txBody>
      </p:sp>
    </p:spTree>
    <p:extLst>
      <p:ext uri="{BB962C8B-B14F-4D97-AF65-F5344CB8AC3E}">
        <p14:creationId xmlns:p14="http://schemas.microsoft.com/office/powerpoint/2010/main" val="379840262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C43BB49-727C-2440-AD31-A67E9DB3D9B6}"/>
              </a:ext>
            </a:extLst>
          </p:cNvPr>
          <p:cNvPicPr>
            <a:picLocks noChangeAspect="1"/>
          </p:cNvPicPr>
          <p:nvPr/>
        </p:nvPicPr>
        <p:blipFill>
          <a:blip r:embed="rId2"/>
          <a:stretch>
            <a:fillRect/>
          </a:stretch>
        </p:blipFill>
        <p:spPr>
          <a:xfrm>
            <a:off x="10758931" y="6369978"/>
            <a:ext cx="1215028" cy="308224"/>
          </a:xfrm>
          <a:prstGeom prst="rect">
            <a:avLst/>
          </a:prstGeom>
        </p:spPr>
      </p:pic>
      <p:pic>
        <p:nvPicPr>
          <p:cNvPr id="10" name="Picture 9">
            <a:extLst>
              <a:ext uri="{FF2B5EF4-FFF2-40B4-BE49-F238E27FC236}">
                <a16:creationId xmlns:a16="http://schemas.microsoft.com/office/drawing/2014/main" id="{598C820A-28FC-5540-B3B1-A2E2C287B934}"/>
              </a:ext>
            </a:extLst>
          </p:cNvPr>
          <p:cNvPicPr>
            <a:picLocks noChangeAspect="1"/>
          </p:cNvPicPr>
          <p:nvPr/>
        </p:nvPicPr>
        <p:blipFill>
          <a:blip r:embed="rId3"/>
          <a:stretch>
            <a:fillRect/>
          </a:stretch>
        </p:blipFill>
        <p:spPr>
          <a:xfrm>
            <a:off x="769471" y="3429000"/>
            <a:ext cx="5905500" cy="2286000"/>
          </a:xfrm>
          <a:prstGeom prst="rect">
            <a:avLst/>
          </a:prstGeom>
        </p:spPr>
      </p:pic>
      <p:pic>
        <p:nvPicPr>
          <p:cNvPr id="13" name="Picture 12">
            <a:extLst>
              <a:ext uri="{FF2B5EF4-FFF2-40B4-BE49-F238E27FC236}">
                <a16:creationId xmlns:a16="http://schemas.microsoft.com/office/drawing/2014/main" id="{1EA5BAE1-C523-A34D-9318-2EA86A698ACD}"/>
              </a:ext>
            </a:extLst>
          </p:cNvPr>
          <p:cNvPicPr>
            <a:picLocks noChangeAspect="1"/>
          </p:cNvPicPr>
          <p:nvPr/>
        </p:nvPicPr>
        <p:blipFill>
          <a:blip r:embed="rId4"/>
          <a:stretch>
            <a:fillRect/>
          </a:stretch>
        </p:blipFill>
        <p:spPr>
          <a:xfrm>
            <a:off x="1029481" y="1283050"/>
            <a:ext cx="5491915" cy="1175177"/>
          </a:xfrm>
          <a:prstGeom prst="rect">
            <a:avLst/>
          </a:prstGeom>
        </p:spPr>
      </p:pic>
      <p:sp>
        <p:nvSpPr>
          <p:cNvPr id="14" name="Rectangle 13">
            <a:extLst>
              <a:ext uri="{FF2B5EF4-FFF2-40B4-BE49-F238E27FC236}">
                <a16:creationId xmlns:a16="http://schemas.microsoft.com/office/drawing/2014/main" id="{757B43E9-9EE9-4544-8F5C-68887ABE8B07}"/>
              </a:ext>
            </a:extLst>
          </p:cNvPr>
          <p:cNvSpPr/>
          <p:nvPr/>
        </p:nvSpPr>
        <p:spPr>
          <a:xfrm>
            <a:off x="3697507" y="4395028"/>
            <a:ext cx="1164101" cy="353943"/>
          </a:xfrm>
          <a:prstGeom prst="rect">
            <a:avLst/>
          </a:prstGeom>
        </p:spPr>
        <p:txBody>
          <a:bodyPr wrap="none">
            <a:spAutoFit/>
          </a:bodyPr>
          <a:lstStyle/>
          <a:p>
            <a:r>
              <a:rPr lang="en-UA" dirty="0"/>
              <a:t>IoT Profiler</a:t>
            </a:r>
          </a:p>
        </p:txBody>
      </p:sp>
      <p:sp>
        <p:nvSpPr>
          <p:cNvPr id="15" name="Rectangle 14">
            <a:extLst>
              <a:ext uri="{FF2B5EF4-FFF2-40B4-BE49-F238E27FC236}">
                <a16:creationId xmlns:a16="http://schemas.microsoft.com/office/drawing/2014/main" id="{759992DB-BC15-2B4C-AD49-8BA1B9050AE4}"/>
              </a:ext>
            </a:extLst>
          </p:cNvPr>
          <p:cNvSpPr/>
          <p:nvPr/>
        </p:nvSpPr>
        <p:spPr>
          <a:xfrm>
            <a:off x="4991842" y="4997421"/>
            <a:ext cx="1875835" cy="307777"/>
          </a:xfrm>
          <a:prstGeom prst="rect">
            <a:avLst/>
          </a:prstGeom>
        </p:spPr>
        <p:txBody>
          <a:bodyPr wrap="none">
            <a:spAutoFit/>
          </a:bodyPr>
          <a:lstStyle/>
          <a:p>
            <a:r>
              <a:rPr lang="en-UA" sz="1400" dirty="0"/>
              <a:t>Cisco ISE Administrator</a:t>
            </a:r>
          </a:p>
        </p:txBody>
      </p:sp>
      <p:sp>
        <p:nvSpPr>
          <p:cNvPr id="16" name="Rectangle 15">
            <a:extLst>
              <a:ext uri="{FF2B5EF4-FFF2-40B4-BE49-F238E27FC236}">
                <a16:creationId xmlns:a16="http://schemas.microsoft.com/office/drawing/2014/main" id="{1EFDF7C2-C00B-DC44-AE4C-2A5841D8F161}"/>
              </a:ext>
            </a:extLst>
          </p:cNvPr>
          <p:cNvSpPr/>
          <p:nvPr/>
        </p:nvSpPr>
        <p:spPr>
          <a:xfrm>
            <a:off x="2247341" y="5538027"/>
            <a:ext cx="3752950" cy="353943"/>
          </a:xfrm>
          <a:prstGeom prst="rect">
            <a:avLst/>
          </a:prstGeom>
        </p:spPr>
        <p:txBody>
          <a:bodyPr wrap="none">
            <a:spAutoFit/>
          </a:bodyPr>
          <a:lstStyle/>
          <a:p>
            <a:r>
              <a:rPr lang="en-UA" b="1" dirty="0">
                <a:solidFill>
                  <a:schemeClr val="accent1"/>
                </a:solidFill>
              </a:rPr>
              <a:t>Zero-touch, non-disruptive deployment</a:t>
            </a:r>
          </a:p>
        </p:txBody>
      </p:sp>
      <p:sp>
        <p:nvSpPr>
          <p:cNvPr id="7" name="Rectangle 6">
            <a:extLst>
              <a:ext uri="{FF2B5EF4-FFF2-40B4-BE49-F238E27FC236}">
                <a16:creationId xmlns:a16="http://schemas.microsoft.com/office/drawing/2014/main" id="{12BAD9E4-4AB6-8D4C-83D7-D8734BA6D21B}"/>
              </a:ext>
            </a:extLst>
          </p:cNvPr>
          <p:cNvSpPr/>
          <p:nvPr/>
        </p:nvSpPr>
        <p:spPr>
          <a:xfrm>
            <a:off x="1140734" y="2680529"/>
            <a:ext cx="1981633" cy="353943"/>
          </a:xfrm>
          <a:prstGeom prst="rect">
            <a:avLst/>
          </a:prstGeom>
        </p:spPr>
        <p:txBody>
          <a:bodyPr wrap="none">
            <a:spAutoFit/>
          </a:bodyPr>
          <a:lstStyle/>
          <a:p>
            <a:r>
              <a:rPr lang="en-UA" b="1" dirty="0"/>
              <a:t>Scattered IoT assets</a:t>
            </a:r>
          </a:p>
        </p:txBody>
      </p:sp>
      <p:sp>
        <p:nvSpPr>
          <p:cNvPr id="8" name="Rectangle 7">
            <a:extLst>
              <a:ext uri="{FF2B5EF4-FFF2-40B4-BE49-F238E27FC236}">
                <a16:creationId xmlns:a16="http://schemas.microsoft.com/office/drawing/2014/main" id="{38C0AE7A-745C-3442-AD64-995D8C85BD6C}"/>
              </a:ext>
            </a:extLst>
          </p:cNvPr>
          <p:cNvSpPr/>
          <p:nvPr/>
        </p:nvSpPr>
        <p:spPr>
          <a:xfrm>
            <a:off x="4123816" y="2688484"/>
            <a:ext cx="2706190" cy="353943"/>
          </a:xfrm>
          <a:prstGeom prst="rect">
            <a:avLst/>
          </a:prstGeom>
        </p:spPr>
        <p:txBody>
          <a:bodyPr wrap="none">
            <a:spAutoFit/>
          </a:bodyPr>
          <a:lstStyle/>
          <a:p>
            <a:r>
              <a:rPr lang="en-UA" b="1" dirty="0"/>
              <a:t>Organized micro-segmentsa</a:t>
            </a:r>
          </a:p>
        </p:txBody>
      </p:sp>
      <p:sp>
        <p:nvSpPr>
          <p:cNvPr id="19" name="Title 2">
            <a:extLst>
              <a:ext uri="{FF2B5EF4-FFF2-40B4-BE49-F238E27FC236}">
                <a16:creationId xmlns:a16="http://schemas.microsoft.com/office/drawing/2014/main" id="{2AFFD4E6-DD34-9D4A-80BF-41460B419D7E}"/>
              </a:ext>
            </a:extLst>
          </p:cNvPr>
          <p:cNvSpPr txBox="1">
            <a:spLocks/>
          </p:cNvSpPr>
          <p:nvPr/>
        </p:nvSpPr>
        <p:spPr>
          <a:xfrm>
            <a:off x="588262" y="457199"/>
            <a:ext cx="6911871" cy="554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normAutofit fontScale="70000" lnSpcReduction="20000"/>
          </a:bodyPr>
          <a:lstStyle>
            <a:lvl1pPr marL="0" marR="0" indent="0" algn="ctr" defTabSz="932742" rtl="0" latinLnBrk="0">
              <a:lnSpc>
                <a:spcPct val="100000"/>
              </a:lnSpc>
              <a:spcBef>
                <a:spcPts val="0"/>
              </a:spcBef>
              <a:spcAft>
                <a:spcPts val="0"/>
              </a:spcAft>
              <a:buClrTx/>
              <a:buSzTx/>
              <a:buFontTx/>
              <a:buNone/>
              <a:tabLst/>
              <a:defRPr sz="6000" b="1" i="0" u="none" strike="noStrike" cap="none" spc="-100" baseline="0">
                <a:solidFill>
                  <a:srgbClr val="FFFFFF"/>
                </a:solidFill>
                <a:uFillTx/>
                <a:latin typeface="Calibri"/>
                <a:ea typeface="Calibri"/>
                <a:cs typeface="Calibri"/>
                <a:sym typeface="Calibri"/>
              </a:defRPr>
            </a:lvl1pPr>
            <a:lvl2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2pPr>
            <a:lvl3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3pPr>
            <a:lvl4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4pPr>
            <a:lvl5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5pPr>
            <a:lvl6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6pPr>
            <a:lvl7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7pPr>
            <a:lvl8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8pPr>
            <a:lvl9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9pPr>
          </a:lstStyle>
          <a:p>
            <a:pPr algn="l" hangingPunct="1"/>
            <a:r>
              <a:rPr lang="en-GB" dirty="0"/>
              <a:t>IoT – </a:t>
            </a:r>
            <a:r>
              <a:rPr lang="en-US" dirty="0"/>
              <a:t>Segmentation </a:t>
            </a:r>
            <a:r>
              <a:rPr lang="en-GB" dirty="0"/>
              <a:t>&amp; Security</a:t>
            </a:r>
          </a:p>
        </p:txBody>
      </p:sp>
      <p:sp>
        <p:nvSpPr>
          <p:cNvPr id="9" name="Rectangle 8">
            <a:extLst>
              <a:ext uri="{FF2B5EF4-FFF2-40B4-BE49-F238E27FC236}">
                <a16:creationId xmlns:a16="http://schemas.microsoft.com/office/drawing/2014/main" id="{494860B8-C4F8-A64F-8C61-21652C9EE310}"/>
              </a:ext>
            </a:extLst>
          </p:cNvPr>
          <p:cNvSpPr/>
          <p:nvPr/>
        </p:nvSpPr>
        <p:spPr>
          <a:xfrm>
            <a:off x="7349068" y="1202817"/>
            <a:ext cx="4167011" cy="657523"/>
          </a:xfrm>
          <a:prstGeom prst="rect">
            <a:avLst/>
          </a:prstGeom>
        </p:spPr>
        <p:txBody>
          <a:bodyPr wrap="square">
            <a:spAutoFit/>
          </a:bodyPr>
          <a:lstStyle/>
          <a:p>
            <a:r>
              <a:rPr lang="en-UA" sz="2400" b="1" dirty="0"/>
              <a:t>IoT profiler</a:t>
            </a:r>
          </a:p>
          <a:p>
            <a:r>
              <a:rPr lang="en-UA" dirty="0"/>
              <a:t>enables IoT orchestration via Cisco ISE</a:t>
            </a:r>
          </a:p>
        </p:txBody>
      </p:sp>
      <p:sp>
        <p:nvSpPr>
          <p:cNvPr id="17" name="Rectangle 16">
            <a:extLst>
              <a:ext uri="{FF2B5EF4-FFF2-40B4-BE49-F238E27FC236}">
                <a16:creationId xmlns:a16="http://schemas.microsoft.com/office/drawing/2014/main" id="{B713CDB9-9EC7-9D41-898C-E131F519B300}"/>
              </a:ext>
            </a:extLst>
          </p:cNvPr>
          <p:cNvSpPr/>
          <p:nvPr/>
        </p:nvSpPr>
        <p:spPr>
          <a:xfrm>
            <a:off x="7349068" y="1977317"/>
            <a:ext cx="4167011" cy="1002665"/>
          </a:xfrm>
          <a:prstGeom prst="rect">
            <a:avLst/>
          </a:prstGeom>
        </p:spPr>
        <p:txBody>
          <a:bodyPr wrap="square">
            <a:spAutoFit/>
          </a:bodyPr>
          <a:lstStyle/>
          <a:p>
            <a:pPr defTabSz="950914">
              <a:spcAft>
                <a:spcPts val="624"/>
              </a:spcAft>
              <a:defRPr/>
            </a:pPr>
            <a:r>
              <a:rPr lang="en-US" sz="1800" b="1" dirty="0">
                <a:solidFill>
                  <a:schemeClr val="accent2"/>
                </a:solidFill>
              </a:rPr>
              <a:t>asset discovery &amp; tracking</a:t>
            </a:r>
          </a:p>
          <a:p>
            <a:pPr marL="285750" indent="-285750">
              <a:buFont typeface="Arial" panose="020B0604020202020204" pitchFamily="34" charset="0"/>
              <a:buChar char="•"/>
            </a:pPr>
            <a:r>
              <a:rPr lang="en-UA" sz="1400" dirty="0"/>
              <a:t>identify, classify and inventory IoT assets</a:t>
            </a:r>
          </a:p>
          <a:p>
            <a:pPr marL="285750" indent="-285750">
              <a:buFont typeface="Arial" panose="020B0604020202020204" pitchFamily="34" charset="0"/>
              <a:buChar char="•"/>
            </a:pPr>
            <a:r>
              <a:rPr lang="en-UA" sz="1400" dirty="0"/>
              <a:t>enrich asset records with contextual data</a:t>
            </a:r>
          </a:p>
          <a:p>
            <a:pPr marL="285750" indent="-285750">
              <a:buFont typeface="Arial" panose="020B0604020202020204" pitchFamily="34" charset="0"/>
              <a:buChar char="•"/>
            </a:pPr>
            <a:r>
              <a:rPr lang="en-UA" sz="1400" dirty="0"/>
              <a:t>relay IoT context to ISE</a:t>
            </a:r>
          </a:p>
        </p:txBody>
      </p:sp>
      <p:sp>
        <p:nvSpPr>
          <p:cNvPr id="22" name="Rectangle 21">
            <a:extLst>
              <a:ext uri="{FF2B5EF4-FFF2-40B4-BE49-F238E27FC236}">
                <a16:creationId xmlns:a16="http://schemas.microsoft.com/office/drawing/2014/main" id="{B623B901-DA95-B346-9ACC-9A0A7D64032C}"/>
              </a:ext>
            </a:extLst>
          </p:cNvPr>
          <p:cNvSpPr/>
          <p:nvPr/>
        </p:nvSpPr>
        <p:spPr>
          <a:xfrm>
            <a:off x="7349068" y="2999336"/>
            <a:ext cx="4842932" cy="1198522"/>
          </a:xfrm>
          <a:prstGeom prst="rect">
            <a:avLst/>
          </a:prstGeom>
        </p:spPr>
        <p:txBody>
          <a:bodyPr wrap="square">
            <a:spAutoFit/>
          </a:bodyPr>
          <a:lstStyle/>
          <a:p>
            <a:pPr defTabSz="950914">
              <a:spcAft>
                <a:spcPts val="624"/>
              </a:spcAft>
              <a:defRPr/>
            </a:pPr>
            <a:r>
              <a:rPr lang="en-US" sz="1800" b="1" dirty="0">
                <a:solidFill>
                  <a:schemeClr val="accent2"/>
                </a:solidFill>
              </a:rPr>
              <a:t>micro-segmentation</a:t>
            </a:r>
          </a:p>
          <a:p>
            <a:pPr marL="285750" indent="-285750">
              <a:buFont typeface="Arial" panose="020B0604020202020204" pitchFamily="34" charset="0"/>
              <a:buChar char="•"/>
            </a:pPr>
            <a:r>
              <a:rPr lang="en-GB" sz="1400" dirty="0"/>
              <a:t>define ‘security groups’ in ISE using IoT context</a:t>
            </a:r>
          </a:p>
          <a:p>
            <a:pPr marL="285750" indent="-285750">
              <a:buFont typeface="Arial" panose="020B0604020202020204" pitchFamily="34" charset="0"/>
              <a:buChar char="•"/>
            </a:pPr>
            <a:r>
              <a:rPr lang="en-GB" sz="1400" dirty="0"/>
              <a:t>network admission policies based on IoT ‘security groups’</a:t>
            </a:r>
          </a:p>
          <a:p>
            <a:pPr marL="285750" indent="-285750">
              <a:buFont typeface="Arial" panose="020B0604020202020204" pitchFamily="34" charset="0"/>
              <a:buChar char="•"/>
            </a:pPr>
            <a:r>
              <a:rPr lang="en-GB" sz="1400" dirty="0"/>
              <a:t>organize assets dynamically in context-aware micro-segments</a:t>
            </a:r>
            <a:endParaRPr lang="en-UA" sz="1400" dirty="0"/>
          </a:p>
        </p:txBody>
      </p:sp>
      <p:sp>
        <p:nvSpPr>
          <p:cNvPr id="23" name="Rectangle 22">
            <a:extLst>
              <a:ext uri="{FF2B5EF4-FFF2-40B4-BE49-F238E27FC236}">
                <a16:creationId xmlns:a16="http://schemas.microsoft.com/office/drawing/2014/main" id="{636E2799-C119-BA4F-A5D7-AC525E6F2701}"/>
              </a:ext>
            </a:extLst>
          </p:cNvPr>
          <p:cNvSpPr/>
          <p:nvPr/>
        </p:nvSpPr>
        <p:spPr>
          <a:xfrm>
            <a:off x="7349068" y="4239714"/>
            <a:ext cx="4842932" cy="993279"/>
          </a:xfrm>
          <a:prstGeom prst="rect">
            <a:avLst/>
          </a:prstGeom>
        </p:spPr>
        <p:txBody>
          <a:bodyPr wrap="square">
            <a:spAutoFit/>
          </a:bodyPr>
          <a:lstStyle/>
          <a:p>
            <a:pPr defTabSz="950914">
              <a:spcAft>
                <a:spcPts val="624"/>
              </a:spcAft>
              <a:defRPr/>
            </a:pPr>
            <a:r>
              <a:rPr lang="en-US" sz="1800" b="1" dirty="0">
                <a:solidFill>
                  <a:schemeClr val="accent2"/>
                </a:solidFill>
              </a:rPr>
              <a:t>policy definition</a:t>
            </a:r>
          </a:p>
          <a:p>
            <a:pPr marL="285750" indent="-285750" defTabSz="950914">
              <a:buFont typeface="Arial" panose="020B0604020202020204" pitchFamily="34" charset="0"/>
              <a:buChar char="•"/>
              <a:defRPr/>
            </a:pPr>
            <a:r>
              <a:rPr lang="en-US" sz="1400" dirty="0">
                <a:solidFill>
                  <a:schemeClr val="tx1"/>
                </a:solidFill>
              </a:rPr>
              <a:t>learn normal device behaviors</a:t>
            </a:r>
          </a:p>
          <a:p>
            <a:pPr marL="285750" indent="-285750" defTabSz="950914">
              <a:buFont typeface="Arial" panose="020B0604020202020204" pitchFamily="34" charset="0"/>
              <a:buChar char="•"/>
              <a:defRPr/>
            </a:pPr>
            <a:r>
              <a:rPr lang="en-US" sz="1400" dirty="0">
                <a:solidFill>
                  <a:schemeClr val="tx1"/>
                </a:solidFill>
              </a:rPr>
              <a:t>apply principles of least privilege to IoT assets</a:t>
            </a:r>
          </a:p>
          <a:p>
            <a:pPr marL="285750" indent="-285750" defTabSz="950914">
              <a:buFont typeface="Arial" panose="020B0604020202020204" pitchFamily="34" charset="0"/>
              <a:buChar char="•"/>
              <a:defRPr/>
            </a:pPr>
            <a:r>
              <a:rPr lang="en-US" sz="1400" dirty="0">
                <a:solidFill>
                  <a:schemeClr val="tx1"/>
                </a:solidFill>
              </a:rPr>
              <a:t>generate ACLs to only allow trusted behaviors</a:t>
            </a:r>
          </a:p>
        </p:txBody>
      </p:sp>
      <p:sp>
        <p:nvSpPr>
          <p:cNvPr id="24" name="Rectangle 23">
            <a:extLst>
              <a:ext uri="{FF2B5EF4-FFF2-40B4-BE49-F238E27FC236}">
                <a16:creationId xmlns:a16="http://schemas.microsoft.com/office/drawing/2014/main" id="{37244BCE-2A20-3546-B6E7-5E0CFA102BD4}"/>
              </a:ext>
            </a:extLst>
          </p:cNvPr>
          <p:cNvSpPr/>
          <p:nvPr/>
        </p:nvSpPr>
        <p:spPr>
          <a:xfrm>
            <a:off x="7349068" y="5248573"/>
            <a:ext cx="4842932" cy="993279"/>
          </a:xfrm>
          <a:prstGeom prst="rect">
            <a:avLst/>
          </a:prstGeom>
        </p:spPr>
        <p:txBody>
          <a:bodyPr wrap="square">
            <a:spAutoFit/>
          </a:bodyPr>
          <a:lstStyle/>
          <a:p>
            <a:pPr defTabSz="950914">
              <a:spcAft>
                <a:spcPts val="624"/>
              </a:spcAft>
              <a:defRPr/>
            </a:pPr>
            <a:r>
              <a:rPr lang="en-US" sz="1800" b="1" dirty="0">
                <a:solidFill>
                  <a:schemeClr val="accent2"/>
                </a:solidFill>
              </a:rPr>
              <a:t>security enforcement</a:t>
            </a:r>
          </a:p>
          <a:p>
            <a:pPr marL="285750" indent="-285750" defTabSz="950914">
              <a:buClr>
                <a:schemeClr val="tx1"/>
              </a:buClr>
              <a:buFont typeface="Arial" panose="020B0604020202020204" pitchFamily="34" charset="0"/>
              <a:buChar char="•"/>
              <a:defRPr/>
            </a:pPr>
            <a:r>
              <a:rPr lang="en-US" sz="1400" dirty="0">
                <a:solidFill>
                  <a:schemeClr val="tx1"/>
                </a:solidFill>
              </a:rPr>
              <a:t>detect deviations from expected baseline</a:t>
            </a:r>
          </a:p>
          <a:p>
            <a:pPr marL="285750" indent="-285750" defTabSz="950914">
              <a:buClr>
                <a:schemeClr val="tx1"/>
              </a:buClr>
              <a:buFont typeface="Arial" panose="020B0604020202020204" pitchFamily="34" charset="0"/>
              <a:buChar char="•"/>
              <a:defRPr/>
            </a:pPr>
            <a:r>
              <a:rPr lang="en-US" sz="1400" dirty="0">
                <a:solidFill>
                  <a:schemeClr val="tx1"/>
                </a:solidFill>
              </a:rPr>
              <a:t>surgically block malicious connections</a:t>
            </a:r>
          </a:p>
          <a:p>
            <a:pPr marL="285750" indent="-285750" defTabSz="950914">
              <a:buClr>
                <a:schemeClr val="tx1"/>
              </a:buClr>
              <a:buFont typeface="Arial" panose="020B0604020202020204" pitchFamily="34" charset="0"/>
              <a:buChar char="•"/>
              <a:defRPr/>
            </a:pPr>
            <a:r>
              <a:rPr lang="en-US" sz="1400" dirty="0">
                <a:solidFill>
                  <a:schemeClr val="tx1"/>
                </a:solidFill>
              </a:rPr>
              <a:t>isolate and quarantine the device</a:t>
            </a:r>
          </a:p>
        </p:txBody>
      </p:sp>
    </p:spTree>
    <p:extLst>
      <p:ext uri="{BB962C8B-B14F-4D97-AF65-F5344CB8AC3E}">
        <p14:creationId xmlns:p14="http://schemas.microsoft.com/office/powerpoint/2010/main" val="397372268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 name="Picture 5" descr="Picture 5"/>
          <p:cNvPicPr>
            <a:picLocks noChangeAspect="1"/>
          </p:cNvPicPr>
          <p:nvPr/>
        </p:nvPicPr>
        <p:blipFill>
          <a:blip r:embed="rId2"/>
          <a:stretch>
            <a:fillRect/>
          </a:stretch>
        </p:blipFill>
        <p:spPr>
          <a:xfrm>
            <a:off x="0" y="0"/>
            <a:ext cx="12192000" cy="6096000"/>
          </a:xfrm>
          <a:prstGeom prst="rect">
            <a:avLst/>
          </a:prstGeom>
          <a:ln w="12700">
            <a:miter lim="400000"/>
          </a:ln>
        </p:spPr>
      </p:pic>
      <p:sp>
        <p:nvSpPr>
          <p:cNvPr id="101" name="Title 2"/>
          <p:cNvSpPr txBox="1">
            <a:spLocks noGrp="1"/>
          </p:cNvSpPr>
          <p:nvPr>
            <p:ph type="title"/>
          </p:nvPr>
        </p:nvSpPr>
        <p:spPr>
          <a:xfrm>
            <a:off x="588262" y="457199"/>
            <a:ext cx="11018522" cy="554000"/>
          </a:xfrm>
          <a:prstGeom prst="rect">
            <a:avLst/>
          </a:prstGeom>
        </p:spPr>
        <p:txBody>
          <a:bodyPr/>
          <a:lstStyle>
            <a:lvl1pPr>
              <a:defRPr b="1" spc="-100"/>
            </a:lvl1pPr>
          </a:lstStyle>
          <a:p>
            <a:r>
              <a:rPr lang="en-GB" dirty="0"/>
              <a:t>Breaking down barriers starts with leaders</a:t>
            </a:r>
            <a:endParaRPr dirty="0"/>
          </a:p>
        </p:txBody>
      </p:sp>
      <p:sp>
        <p:nvSpPr>
          <p:cNvPr id="102" name="Content Placeholder 2"/>
          <p:cNvSpPr txBox="1"/>
          <p:nvPr/>
        </p:nvSpPr>
        <p:spPr>
          <a:xfrm>
            <a:off x="5961098" y="1649791"/>
            <a:ext cx="5485272" cy="35583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228600" indent="-228600" defTabSz="932742">
              <a:spcBef>
                <a:spcPts val="500"/>
              </a:spcBef>
              <a:buClr>
                <a:schemeClr val="accent1"/>
              </a:buClr>
              <a:buSzPct val="90000"/>
              <a:buFont typeface="Arial"/>
              <a:buChar char="•"/>
              <a:defRPr sz="2400"/>
            </a:pPr>
            <a:r>
              <a:t>IT, Security, and HTM leaders need to have open lines of communication</a:t>
            </a:r>
            <a:endParaRPr sz="2800"/>
          </a:p>
          <a:p>
            <a:pPr marL="228600" indent="-228600" defTabSz="932742">
              <a:spcBef>
                <a:spcPts val="500"/>
              </a:spcBef>
              <a:buClr>
                <a:schemeClr val="accent1"/>
              </a:buClr>
              <a:buSzPct val="90000"/>
              <a:buFont typeface="Arial"/>
              <a:buChar char="•"/>
              <a:defRPr sz="2400"/>
            </a:pPr>
            <a:r>
              <a:t>Ideally all should report up to a common leader</a:t>
            </a:r>
            <a:endParaRPr sz="2800"/>
          </a:p>
          <a:p>
            <a:pPr marL="228600" indent="-228600" defTabSz="932742">
              <a:spcBef>
                <a:spcPts val="500"/>
              </a:spcBef>
              <a:buClr>
                <a:schemeClr val="accent1"/>
              </a:buClr>
              <a:buSzPct val="90000"/>
              <a:buFont typeface="Arial"/>
              <a:buChar char="•"/>
              <a:defRPr sz="2400"/>
            </a:pPr>
            <a:r>
              <a:t>Identify an individual or group directly responsible for medical device security</a:t>
            </a:r>
            <a:endParaRPr sz="2800"/>
          </a:p>
          <a:p>
            <a:pPr marL="228600" indent="-228600" defTabSz="932742">
              <a:spcBef>
                <a:spcPts val="500"/>
              </a:spcBef>
              <a:buClr>
                <a:schemeClr val="accent1"/>
              </a:buClr>
              <a:buSzPct val="90000"/>
              <a:buFont typeface="Arial"/>
              <a:buChar char="•"/>
              <a:defRPr sz="2400"/>
            </a:pPr>
            <a:r>
              <a:t>Work as a team to create policies and procedures with roles and responsibilities clearly defined</a:t>
            </a:r>
          </a:p>
        </p:txBody>
      </p:sp>
      <p:pic>
        <p:nvPicPr>
          <p:cNvPr id="6" name="Picture 5">
            <a:extLst>
              <a:ext uri="{FF2B5EF4-FFF2-40B4-BE49-F238E27FC236}">
                <a16:creationId xmlns:a16="http://schemas.microsoft.com/office/drawing/2014/main" id="{DC43BB49-727C-2440-AD31-A67E9DB3D9B6}"/>
              </a:ext>
            </a:extLst>
          </p:cNvPr>
          <p:cNvPicPr>
            <a:picLocks noChangeAspect="1"/>
          </p:cNvPicPr>
          <p:nvPr/>
        </p:nvPicPr>
        <p:blipFill>
          <a:blip r:embed="rId3"/>
          <a:stretch>
            <a:fillRect/>
          </a:stretch>
        </p:blipFill>
        <p:spPr>
          <a:xfrm>
            <a:off x="10758931" y="6369978"/>
            <a:ext cx="1215028" cy="308224"/>
          </a:xfrm>
          <a:prstGeom prst="rect">
            <a:avLst/>
          </a:prstGeom>
        </p:spPr>
      </p:pic>
    </p:spTree>
    <p:extLst>
      <p:ext uri="{BB962C8B-B14F-4D97-AF65-F5344CB8AC3E}">
        <p14:creationId xmlns:p14="http://schemas.microsoft.com/office/powerpoint/2010/main" val="4163956671"/>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 name="Picture 8" descr="Picture 8"/>
          <p:cNvPicPr>
            <a:picLocks noChangeAspect="1"/>
          </p:cNvPicPr>
          <p:nvPr/>
        </p:nvPicPr>
        <p:blipFill>
          <a:blip r:embed="rId2"/>
          <a:stretch>
            <a:fillRect/>
          </a:stretch>
        </p:blipFill>
        <p:spPr>
          <a:xfrm>
            <a:off x="0" y="0"/>
            <a:ext cx="12192000" cy="6096000"/>
          </a:xfrm>
          <a:prstGeom prst="rect">
            <a:avLst/>
          </a:prstGeom>
          <a:ln w="12700">
            <a:miter lim="400000"/>
          </a:ln>
        </p:spPr>
      </p:pic>
      <p:sp>
        <p:nvSpPr>
          <p:cNvPr id="105" name="Title 2"/>
          <p:cNvSpPr txBox="1">
            <a:spLocks noGrp="1"/>
          </p:cNvSpPr>
          <p:nvPr>
            <p:ph type="title"/>
          </p:nvPr>
        </p:nvSpPr>
        <p:spPr>
          <a:xfrm>
            <a:off x="588262" y="457199"/>
            <a:ext cx="11018522" cy="554000"/>
          </a:xfrm>
          <a:prstGeom prst="rect">
            <a:avLst/>
          </a:prstGeom>
        </p:spPr>
        <p:txBody>
          <a:bodyPr/>
          <a:lstStyle>
            <a:lvl1pPr>
              <a:defRPr b="1" spc="-100"/>
            </a:lvl1pPr>
          </a:lstStyle>
          <a:p>
            <a:r>
              <a:rPr dirty="0"/>
              <a:t>Know what you       already have</a:t>
            </a:r>
          </a:p>
        </p:txBody>
      </p:sp>
      <p:sp>
        <p:nvSpPr>
          <p:cNvPr id="106" name="Content Placeholder 2"/>
          <p:cNvSpPr txBox="1"/>
          <p:nvPr/>
        </p:nvSpPr>
        <p:spPr>
          <a:xfrm>
            <a:off x="5882076" y="1582057"/>
            <a:ext cx="5485272" cy="37082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defTabSz="932742">
              <a:spcBef>
                <a:spcPts val="600"/>
              </a:spcBef>
              <a:defRPr sz="2800"/>
            </a:pPr>
            <a:r>
              <a:t>Identify any applications, employee resources, or contracted services that may already exist</a:t>
            </a:r>
          </a:p>
          <a:p>
            <a:pPr marL="457200" lvl="1" indent="-228600" defTabSz="932742">
              <a:spcBef>
                <a:spcPts val="400"/>
              </a:spcBef>
              <a:buSzPct val="90000"/>
              <a:buChar char="·"/>
              <a:defRPr sz="2000"/>
            </a:pPr>
            <a:r>
              <a:t>Security team members with medical device experience</a:t>
            </a:r>
          </a:p>
          <a:p>
            <a:pPr marL="457200" lvl="1" indent="-228600" defTabSz="932742">
              <a:spcBef>
                <a:spcPts val="400"/>
              </a:spcBef>
              <a:buSzPct val="90000"/>
              <a:buChar char="·"/>
              <a:defRPr sz="2000"/>
            </a:pPr>
            <a:r>
              <a:t>HTM team members with security experience</a:t>
            </a:r>
          </a:p>
          <a:p>
            <a:pPr marL="457200" lvl="1" indent="-228600" defTabSz="932742">
              <a:spcBef>
                <a:spcPts val="400"/>
              </a:spcBef>
              <a:buSzPct val="90000"/>
              <a:buChar char="·"/>
              <a:defRPr sz="2000"/>
            </a:pPr>
            <a:r>
              <a:t>Systems that can identify devices on the network</a:t>
            </a:r>
          </a:p>
          <a:p>
            <a:pPr marL="457200" lvl="1" indent="-228600" defTabSz="932742">
              <a:spcBef>
                <a:spcPts val="400"/>
              </a:spcBef>
              <a:buSzPct val="90000"/>
              <a:buChar char="·"/>
              <a:defRPr sz="2000"/>
            </a:pPr>
            <a:r>
              <a:t>Contracted services that can help identify equipment</a:t>
            </a:r>
          </a:p>
        </p:txBody>
      </p:sp>
      <p:pic>
        <p:nvPicPr>
          <p:cNvPr id="6" name="Picture 5">
            <a:extLst>
              <a:ext uri="{FF2B5EF4-FFF2-40B4-BE49-F238E27FC236}">
                <a16:creationId xmlns:a16="http://schemas.microsoft.com/office/drawing/2014/main" id="{FC55159B-DB3E-2241-8FD6-8DF47B229BFA}"/>
              </a:ext>
            </a:extLst>
          </p:cNvPr>
          <p:cNvPicPr>
            <a:picLocks noChangeAspect="1"/>
          </p:cNvPicPr>
          <p:nvPr/>
        </p:nvPicPr>
        <p:blipFill>
          <a:blip r:embed="rId3"/>
          <a:stretch>
            <a:fillRect/>
          </a:stretch>
        </p:blipFill>
        <p:spPr>
          <a:xfrm>
            <a:off x="10758931" y="6359704"/>
            <a:ext cx="1215028" cy="308224"/>
          </a:xfrm>
          <a:prstGeom prst="rect">
            <a:avLst/>
          </a:prstGeom>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Picture 3" descr="Picture 3"/>
          <p:cNvPicPr>
            <a:picLocks noChangeAspect="1"/>
          </p:cNvPicPr>
          <p:nvPr/>
        </p:nvPicPr>
        <p:blipFill>
          <a:blip r:embed="rId2"/>
          <a:stretch>
            <a:fillRect/>
          </a:stretch>
        </p:blipFill>
        <p:spPr>
          <a:xfrm>
            <a:off x="0" y="0"/>
            <a:ext cx="12192000" cy="6096000"/>
          </a:xfrm>
          <a:prstGeom prst="rect">
            <a:avLst/>
          </a:prstGeom>
          <a:ln w="12700">
            <a:miter lim="400000"/>
          </a:ln>
        </p:spPr>
      </p:pic>
      <p:sp>
        <p:nvSpPr>
          <p:cNvPr id="109" name="Title 2"/>
          <p:cNvSpPr txBox="1">
            <a:spLocks noGrp="1"/>
          </p:cNvSpPr>
          <p:nvPr>
            <p:ph type="title"/>
          </p:nvPr>
        </p:nvSpPr>
        <p:spPr>
          <a:xfrm>
            <a:off x="588262" y="457199"/>
            <a:ext cx="11018522" cy="554000"/>
          </a:xfrm>
          <a:prstGeom prst="rect">
            <a:avLst/>
          </a:prstGeom>
        </p:spPr>
        <p:txBody>
          <a:bodyPr/>
          <a:lstStyle>
            <a:lvl1pPr>
              <a:defRPr b="1" spc="-100"/>
            </a:lvl1pPr>
          </a:lstStyle>
          <a:p>
            <a:r>
              <a:t>What more do you need?</a:t>
            </a:r>
          </a:p>
        </p:txBody>
      </p:sp>
      <p:sp>
        <p:nvSpPr>
          <p:cNvPr id="110" name="Content Placeholder 2"/>
          <p:cNvSpPr txBox="1"/>
          <p:nvPr/>
        </p:nvSpPr>
        <p:spPr>
          <a:xfrm>
            <a:off x="5885122" y="1648618"/>
            <a:ext cx="5675941" cy="8765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defTabSz="932742">
              <a:spcBef>
                <a:spcPts val="600"/>
              </a:spcBef>
              <a:defRPr sz="2800">
                <a:solidFill>
                  <a:schemeClr val="accent4"/>
                </a:solidFill>
              </a:defRPr>
            </a:pPr>
            <a:r>
              <a:t>Do you need </a:t>
            </a:r>
            <a:r>
              <a:rPr>
                <a:solidFill>
                  <a:srgbClr val="FFFFFF"/>
                </a:solidFill>
              </a:rPr>
              <a:t>more FTEs (Can you justify why)?</a:t>
            </a:r>
          </a:p>
        </p:txBody>
      </p:sp>
      <p:sp>
        <p:nvSpPr>
          <p:cNvPr id="111" name="Content Placeholder 2"/>
          <p:cNvSpPr txBox="1"/>
          <p:nvPr/>
        </p:nvSpPr>
        <p:spPr>
          <a:xfrm>
            <a:off x="5885122" y="2923820"/>
            <a:ext cx="5675941" cy="8765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defTabSz="932742">
              <a:spcBef>
                <a:spcPts val="600"/>
              </a:spcBef>
              <a:defRPr sz="2800">
                <a:solidFill>
                  <a:schemeClr val="accent4"/>
                </a:solidFill>
              </a:defRPr>
            </a:pPr>
            <a:r>
              <a:t>Do you need </a:t>
            </a:r>
            <a:r>
              <a:rPr>
                <a:solidFill>
                  <a:srgbClr val="FFFFFF"/>
                </a:solidFill>
              </a:rPr>
              <a:t>a better, more accurate inventory? </a:t>
            </a:r>
          </a:p>
        </p:txBody>
      </p:sp>
      <p:sp>
        <p:nvSpPr>
          <p:cNvPr id="112" name="Content Placeholder 2"/>
          <p:cNvSpPr txBox="1"/>
          <p:nvPr/>
        </p:nvSpPr>
        <p:spPr>
          <a:xfrm>
            <a:off x="5885122" y="4114579"/>
            <a:ext cx="5213097" cy="8765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defTabSz="932742">
              <a:spcBef>
                <a:spcPts val="600"/>
              </a:spcBef>
              <a:defRPr sz="2800">
                <a:solidFill>
                  <a:schemeClr val="accent4"/>
                </a:solidFill>
              </a:defRPr>
            </a:pPr>
            <a:r>
              <a:t>Do you need </a:t>
            </a:r>
            <a:r>
              <a:rPr>
                <a:solidFill>
                  <a:srgbClr val="FFFFFF"/>
                </a:solidFill>
              </a:rPr>
              <a:t>permanent or temporary resources?</a:t>
            </a:r>
          </a:p>
        </p:txBody>
      </p:sp>
      <p:pic>
        <p:nvPicPr>
          <p:cNvPr id="8" name="Picture 7">
            <a:extLst>
              <a:ext uri="{FF2B5EF4-FFF2-40B4-BE49-F238E27FC236}">
                <a16:creationId xmlns:a16="http://schemas.microsoft.com/office/drawing/2014/main" id="{6220BD82-EBFF-EA46-A5FC-9A27AB2F4BFE}"/>
              </a:ext>
            </a:extLst>
          </p:cNvPr>
          <p:cNvPicPr>
            <a:picLocks noChangeAspect="1"/>
          </p:cNvPicPr>
          <p:nvPr/>
        </p:nvPicPr>
        <p:blipFill>
          <a:blip r:embed="rId3"/>
          <a:stretch>
            <a:fillRect/>
          </a:stretch>
        </p:blipFill>
        <p:spPr>
          <a:xfrm>
            <a:off x="10758931" y="6359704"/>
            <a:ext cx="1215028" cy="308224"/>
          </a:xfrm>
          <a:prstGeom prst="rect">
            <a:avLst/>
          </a:prstGeom>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 name="Image" descr="Image"/>
          <p:cNvPicPr>
            <a:picLocks noChangeAspect="1"/>
          </p:cNvPicPr>
          <p:nvPr/>
        </p:nvPicPr>
        <p:blipFill>
          <a:blip r:embed="rId2"/>
          <a:stretch>
            <a:fillRect/>
          </a:stretch>
        </p:blipFill>
        <p:spPr>
          <a:xfrm>
            <a:off x="3892065" y="1520899"/>
            <a:ext cx="4407871" cy="4407871"/>
          </a:xfrm>
          <a:prstGeom prst="rect">
            <a:avLst/>
          </a:prstGeom>
          <a:ln w="12700">
            <a:miter lim="400000"/>
          </a:ln>
        </p:spPr>
      </p:pic>
      <p:pic>
        <p:nvPicPr>
          <p:cNvPr id="115" name="Image" descr="Image"/>
          <p:cNvPicPr>
            <a:picLocks noChangeAspect="1"/>
          </p:cNvPicPr>
          <p:nvPr/>
        </p:nvPicPr>
        <p:blipFill>
          <a:blip r:embed="rId3"/>
          <a:stretch>
            <a:fillRect/>
          </a:stretch>
        </p:blipFill>
        <p:spPr>
          <a:xfrm>
            <a:off x="7441424" y="4478275"/>
            <a:ext cx="777979" cy="777979"/>
          </a:xfrm>
          <a:prstGeom prst="rect">
            <a:avLst/>
          </a:prstGeom>
          <a:ln w="12700">
            <a:miter lim="400000"/>
          </a:ln>
        </p:spPr>
      </p:pic>
      <p:pic>
        <p:nvPicPr>
          <p:cNvPr id="116" name="Image" descr="Image"/>
          <p:cNvPicPr>
            <a:picLocks noChangeAspect="1"/>
          </p:cNvPicPr>
          <p:nvPr/>
        </p:nvPicPr>
        <p:blipFill>
          <a:blip r:embed="rId4"/>
          <a:stretch>
            <a:fillRect/>
          </a:stretch>
        </p:blipFill>
        <p:spPr>
          <a:xfrm>
            <a:off x="5735985" y="5403758"/>
            <a:ext cx="777981" cy="777979"/>
          </a:xfrm>
          <a:prstGeom prst="rect">
            <a:avLst/>
          </a:prstGeom>
          <a:ln w="12700">
            <a:miter lim="400000"/>
          </a:ln>
        </p:spPr>
      </p:pic>
      <p:pic>
        <p:nvPicPr>
          <p:cNvPr id="117" name="Image" descr="Image"/>
          <p:cNvPicPr>
            <a:picLocks noChangeAspect="1"/>
          </p:cNvPicPr>
          <p:nvPr/>
        </p:nvPicPr>
        <p:blipFill>
          <a:blip r:embed="rId5"/>
          <a:stretch>
            <a:fillRect/>
          </a:stretch>
        </p:blipFill>
        <p:spPr>
          <a:xfrm>
            <a:off x="3994982" y="4496937"/>
            <a:ext cx="777981" cy="777980"/>
          </a:xfrm>
          <a:prstGeom prst="rect">
            <a:avLst/>
          </a:prstGeom>
          <a:ln w="12700">
            <a:miter lim="400000"/>
          </a:ln>
        </p:spPr>
      </p:pic>
      <p:pic>
        <p:nvPicPr>
          <p:cNvPr id="118" name="Image" descr="Image"/>
          <p:cNvPicPr>
            <a:picLocks noChangeAspect="1"/>
          </p:cNvPicPr>
          <p:nvPr/>
        </p:nvPicPr>
        <p:blipFill>
          <a:blip r:embed="rId6"/>
          <a:stretch>
            <a:fillRect/>
          </a:stretch>
        </p:blipFill>
        <p:spPr>
          <a:xfrm>
            <a:off x="3926552" y="2270045"/>
            <a:ext cx="777979" cy="777979"/>
          </a:xfrm>
          <a:prstGeom prst="rect">
            <a:avLst/>
          </a:prstGeom>
          <a:ln w="12700">
            <a:miter lim="400000"/>
          </a:ln>
        </p:spPr>
      </p:pic>
      <p:pic>
        <p:nvPicPr>
          <p:cNvPr id="119" name="Image" descr="Image"/>
          <p:cNvPicPr>
            <a:picLocks noChangeAspect="1"/>
          </p:cNvPicPr>
          <p:nvPr/>
        </p:nvPicPr>
        <p:blipFill>
          <a:blip r:embed="rId7"/>
          <a:stretch>
            <a:fillRect/>
          </a:stretch>
        </p:blipFill>
        <p:spPr>
          <a:xfrm>
            <a:off x="6500502" y="5100468"/>
            <a:ext cx="839069" cy="513732"/>
          </a:xfrm>
          <a:prstGeom prst="rect">
            <a:avLst/>
          </a:prstGeom>
          <a:ln w="12700">
            <a:miter lim="400000"/>
          </a:ln>
        </p:spPr>
      </p:pic>
      <p:pic>
        <p:nvPicPr>
          <p:cNvPr id="120" name="Image" descr="Image"/>
          <p:cNvPicPr>
            <a:picLocks noChangeAspect="1"/>
          </p:cNvPicPr>
          <p:nvPr/>
        </p:nvPicPr>
        <p:blipFill>
          <a:blip r:embed="rId8"/>
          <a:stretch>
            <a:fillRect/>
          </a:stretch>
        </p:blipFill>
        <p:spPr>
          <a:xfrm>
            <a:off x="4893466" y="5091014"/>
            <a:ext cx="842520" cy="477860"/>
          </a:xfrm>
          <a:prstGeom prst="rect">
            <a:avLst/>
          </a:prstGeom>
          <a:ln w="12700">
            <a:miter lim="400000"/>
          </a:ln>
        </p:spPr>
      </p:pic>
      <p:pic>
        <p:nvPicPr>
          <p:cNvPr id="121" name="Image" descr="Image"/>
          <p:cNvPicPr>
            <a:picLocks noChangeAspect="1"/>
          </p:cNvPicPr>
          <p:nvPr/>
        </p:nvPicPr>
        <p:blipFill>
          <a:blip r:embed="rId9"/>
          <a:stretch>
            <a:fillRect/>
          </a:stretch>
        </p:blipFill>
        <p:spPr>
          <a:xfrm>
            <a:off x="4155833" y="3228841"/>
            <a:ext cx="200177" cy="1040454"/>
          </a:xfrm>
          <a:prstGeom prst="rect">
            <a:avLst/>
          </a:prstGeom>
          <a:ln w="12700">
            <a:miter lim="400000"/>
          </a:ln>
        </p:spPr>
      </p:pic>
      <p:sp>
        <p:nvSpPr>
          <p:cNvPr id="122" name="Identify"/>
          <p:cNvSpPr txBox="1"/>
          <p:nvPr/>
        </p:nvSpPr>
        <p:spPr>
          <a:xfrm>
            <a:off x="5735985" y="1031591"/>
            <a:ext cx="743739"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1800" b="1"/>
            </a:lvl1pPr>
          </a:lstStyle>
          <a:p>
            <a:r>
              <a:t>Identify</a:t>
            </a:r>
          </a:p>
        </p:txBody>
      </p:sp>
      <p:sp>
        <p:nvSpPr>
          <p:cNvPr id="123" name="Protect"/>
          <p:cNvSpPr txBox="1"/>
          <p:nvPr/>
        </p:nvSpPr>
        <p:spPr>
          <a:xfrm>
            <a:off x="8334419" y="2523076"/>
            <a:ext cx="694293"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1800" b="1"/>
            </a:lvl1pPr>
          </a:lstStyle>
          <a:p>
            <a:r>
              <a:t>Protect</a:t>
            </a:r>
          </a:p>
        </p:txBody>
      </p:sp>
      <p:sp>
        <p:nvSpPr>
          <p:cNvPr id="124" name="Respond"/>
          <p:cNvSpPr txBox="1"/>
          <p:nvPr/>
        </p:nvSpPr>
        <p:spPr>
          <a:xfrm>
            <a:off x="5767266" y="6183457"/>
            <a:ext cx="951481"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1800" b="1"/>
            </a:lvl1pPr>
          </a:lstStyle>
          <a:p>
            <a:r>
              <a:t>Respond</a:t>
            </a:r>
          </a:p>
        </p:txBody>
      </p:sp>
      <p:sp>
        <p:nvSpPr>
          <p:cNvPr id="125" name="Detect"/>
          <p:cNvSpPr txBox="1"/>
          <p:nvPr/>
        </p:nvSpPr>
        <p:spPr>
          <a:xfrm>
            <a:off x="8336115" y="4747426"/>
            <a:ext cx="672080"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1800" b="1"/>
            </a:lvl1pPr>
          </a:lstStyle>
          <a:p>
            <a:r>
              <a:t>Detect</a:t>
            </a:r>
          </a:p>
        </p:txBody>
      </p:sp>
      <p:sp>
        <p:nvSpPr>
          <p:cNvPr id="126" name="Recover"/>
          <p:cNvSpPr txBox="1"/>
          <p:nvPr/>
        </p:nvSpPr>
        <p:spPr>
          <a:xfrm>
            <a:off x="3112346" y="4747426"/>
            <a:ext cx="814208"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1800" b="1"/>
            </a:lvl1pPr>
          </a:lstStyle>
          <a:p>
            <a:r>
              <a:t>Recover</a:t>
            </a:r>
          </a:p>
        </p:txBody>
      </p:sp>
      <p:sp>
        <p:nvSpPr>
          <p:cNvPr id="127" name="Analyze"/>
          <p:cNvSpPr txBox="1"/>
          <p:nvPr/>
        </p:nvSpPr>
        <p:spPr>
          <a:xfrm>
            <a:off x="3048193" y="2520533"/>
            <a:ext cx="760654" cy="2416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1800" b="1"/>
            </a:lvl1pPr>
          </a:lstStyle>
          <a:p>
            <a:r>
              <a:t>Analyze</a:t>
            </a:r>
          </a:p>
        </p:txBody>
      </p:sp>
      <p:pic>
        <p:nvPicPr>
          <p:cNvPr id="128" name="Image" descr="Image"/>
          <p:cNvPicPr>
            <a:picLocks noChangeAspect="1"/>
          </p:cNvPicPr>
          <p:nvPr/>
        </p:nvPicPr>
        <p:blipFill>
          <a:blip r:embed="rId10"/>
          <a:stretch>
            <a:fillRect/>
          </a:stretch>
        </p:blipFill>
        <p:spPr>
          <a:xfrm>
            <a:off x="4828944" y="1880796"/>
            <a:ext cx="845695" cy="522453"/>
          </a:xfrm>
          <a:prstGeom prst="rect">
            <a:avLst/>
          </a:prstGeom>
          <a:ln w="12700">
            <a:miter lim="400000"/>
          </a:ln>
        </p:spPr>
      </p:pic>
      <p:pic>
        <p:nvPicPr>
          <p:cNvPr id="129" name="Image" descr="Image"/>
          <p:cNvPicPr>
            <a:picLocks noChangeAspect="1"/>
          </p:cNvPicPr>
          <p:nvPr/>
        </p:nvPicPr>
        <p:blipFill>
          <a:blip r:embed="rId11"/>
          <a:stretch>
            <a:fillRect/>
          </a:stretch>
        </p:blipFill>
        <p:spPr>
          <a:xfrm>
            <a:off x="6528672" y="1947603"/>
            <a:ext cx="842243" cy="480876"/>
          </a:xfrm>
          <a:prstGeom prst="rect">
            <a:avLst/>
          </a:prstGeom>
          <a:ln w="12700">
            <a:miter lim="400000"/>
          </a:ln>
        </p:spPr>
      </p:pic>
      <p:pic>
        <p:nvPicPr>
          <p:cNvPr id="130" name="Image" descr="Image"/>
          <p:cNvPicPr>
            <a:picLocks noChangeAspect="1"/>
          </p:cNvPicPr>
          <p:nvPr/>
        </p:nvPicPr>
        <p:blipFill>
          <a:blip r:embed="rId12"/>
          <a:stretch>
            <a:fillRect/>
          </a:stretch>
        </p:blipFill>
        <p:spPr>
          <a:xfrm>
            <a:off x="7441424" y="2305698"/>
            <a:ext cx="777979" cy="777979"/>
          </a:xfrm>
          <a:prstGeom prst="rect">
            <a:avLst/>
          </a:prstGeom>
          <a:ln w="12700">
            <a:miter lim="400000"/>
          </a:ln>
        </p:spPr>
      </p:pic>
      <p:pic>
        <p:nvPicPr>
          <p:cNvPr id="131" name="Image" descr="Image"/>
          <p:cNvPicPr>
            <a:picLocks noChangeAspect="1"/>
          </p:cNvPicPr>
          <p:nvPr/>
        </p:nvPicPr>
        <p:blipFill>
          <a:blip r:embed="rId13"/>
          <a:stretch>
            <a:fillRect/>
          </a:stretch>
        </p:blipFill>
        <p:spPr>
          <a:xfrm>
            <a:off x="7800757" y="3266166"/>
            <a:ext cx="200627" cy="1039211"/>
          </a:xfrm>
          <a:prstGeom prst="rect">
            <a:avLst/>
          </a:prstGeom>
          <a:ln w="12700">
            <a:miter lim="400000"/>
          </a:ln>
        </p:spPr>
      </p:pic>
      <p:pic>
        <p:nvPicPr>
          <p:cNvPr id="132" name="Image" descr="Image"/>
          <p:cNvPicPr>
            <a:picLocks noChangeAspect="1"/>
          </p:cNvPicPr>
          <p:nvPr/>
        </p:nvPicPr>
        <p:blipFill>
          <a:blip r:embed="rId14"/>
          <a:stretch>
            <a:fillRect/>
          </a:stretch>
        </p:blipFill>
        <p:spPr>
          <a:xfrm>
            <a:off x="5713462" y="1328575"/>
            <a:ext cx="777981" cy="777979"/>
          </a:xfrm>
          <a:prstGeom prst="rect">
            <a:avLst/>
          </a:prstGeom>
          <a:ln w="12700">
            <a:miter lim="400000"/>
          </a:ln>
        </p:spPr>
      </p:pic>
      <p:pic>
        <p:nvPicPr>
          <p:cNvPr id="133" name="Image" descr="Image"/>
          <p:cNvPicPr>
            <a:picLocks noChangeAspect="1"/>
          </p:cNvPicPr>
          <p:nvPr/>
        </p:nvPicPr>
        <p:blipFill>
          <a:blip r:embed="rId15"/>
          <a:stretch>
            <a:fillRect/>
          </a:stretch>
        </p:blipFill>
        <p:spPr>
          <a:xfrm>
            <a:off x="5460660" y="3057207"/>
            <a:ext cx="1302733" cy="1297382"/>
          </a:xfrm>
          <a:prstGeom prst="rect">
            <a:avLst/>
          </a:prstGeom>
          <a:ln w="12700">
            <a:miter lim="400000"/>
          </a:ln>
        </p:spPr>
      </p:pic>
      <p:sp>
        <p:nvSpPr>
          <p:cNvPr id="134" name="Title 2"/>
          <p:cNvSpPr txBox="1">
            <a:spLocks noGrp="1"/>
          </p:cNvSpPr>
          <p:nvPr>
            <p:ph type="title"/>
          </p:nvPr>
        </p:nvSpPr>
        <p:spPr>
          <a:xfrm>
            <a:off x="588262" y="457199"/>
            <a:ext cx="11018522" cy="554000"/>
          </a:xfrm>
          <a:prstGeom prst="rect">
            <a:avLst/>
          </a:prstGeom>
        </p:spPr>
        <p:txBody>
          <a:bodyPr/>
          <a:lstStyle>
            <a:lvl1pPr>
              <a:defRPr b="1" spc="-100"/>
            </a:lvl1pPr>
          </a:lstStyle>
          <a:p>
            <a:r>
              <a:t>NIST CSF framework </a:t>
            </a:r>
          </a:p>
        </p:txBody>
      </p:sp>
      <p:sp>
        <p:nvSpPr>
          <p:cNvPr id="135" name="TextBox 36"/>
          <p:cNvSpPr txBox="1"/>
          <p:nvPr/>
        </p:nvSpPr>
        <p:spPr>
          <a:xfrm>
            <a:off x="7215956" y="638934"/>
            <a:ext cx="4827611" cy="370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sz="1800">
                <a:latin typeface="NewCenturySchlbk-Roman"/>
                <a:ea typeface="NewCenturySchlbk-Roman"/>
                <a:cs typeface="NewCenturySchlbk-Roman"/>
                <a:sym typeface="NewCenturySchlbk-Roman"/>
              </a:defRPr>
            </a:lvl1pPr>
          </a:lstStyle>
          <a:p>
            <a:r>
              <a:t>National Institute of Standards and Technology</a:t>
            </a:r>
          </a:p>
        </p:txBody>
      </p:sp>
      <p:pic>
        <p:nvPicPr>
          <p:cNvPr id="25" name="Picture 24">
            <a:extLst>
              <a:ext uri="{FF2B5EF4-FFF2-40B4-BE49-F238E27FC236}">
                <a16:creationId xmlns:a16="http://schemas.microsoft.com/office/drawing/2014/main" id="{D5CED23A-48E1-F846-85F3-8E3179DE4123}"/>
              </a:ext>
            </a:extLst>
          </p:cNvPr>
          <p:cNvPicPr>
            <a:picLocks noChangeAspect="1"/>
          </p:cNvPicPr>
          <p:nvPr/>
        </p:nvPicPr>
        <p:blipFill>
          <a:blip r:embed="rId16"/>
          <a:stretch>
            <a:fillRect/>
          </a:stretch>
        </p:blipFill>
        <p:spPr>
          <a:xfrm>
            <a:off x="10758931" y="6359704"/>
            <a:ext cx="1215028" cy="308224"/>
          </a:xfrm>
          <a:prstGeom prst="rect">
            <a:avLst/>
          </a:prstGeom>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26"/>
          <p:cNvSpPr/>
          <p:nvPr/>
        </p:nvSpPr>
        <p:spPr>
          <a:xfrm>
            <a:off x="1484681" y="850896"/>
            <a:ext cx="2039948" cy="340182"/>
          </a:xfrm>
          <a:prstGeom prst="rect">
            <a:avLst/>
          </a:prstGeom>
          <a:solidFill>
            <a:schemeClr val="accent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defTabSz="1066800">
              <a:lnSpc>
                <a:spcPct val="90000"/>
              </a:lnSpc>
              <a:spcBef>
                <a:spcPts val="800"/>
              </a:spcBef>
              <a:defRPr sz="2000" b="1">
                <a:solidFill>
                  <a:srgbClr val="000000"/>
                </a:solidFill>
              </a:defRPr>
            </a:lvl1pPr>
          </a:lstStyle>
          <a:p>
            <a:r>
              <a:t>Identify</a:t>
            </a:r>
          </a:p>
        </p:txBody>
      </p:sp>
      <p:pic>
        <p:nvPicPr>
          <p:cNvPr id="138" name="Image" descr="Image"/>
          <p:cNvPicPr>
            <a:picLocks noChangeAspect="1"/>
          </p:cNvPicPr>
          <p:nvPr/>
        </p:nvPicPr>
        <p:blipFill>
          <a:blip r:embed="rId2"/>
          <a:stretch>
            <a:fillRect/>
          </a:stretch>
        </p:blipFill>
        <p:spPr>
          <a:xfrm>
            <a:off x="930802" y="637696"/>
            <a:ext cx="777981" cy="777979"/>
          </a:xfrm>
          <a:prstGeom prst="rect">
            <a:avLst/>
          </a:prstGeom>
          <a:ln w="12700">
            <a:miter lim="400000"/>
          </a:ln>
        </p:spPr>
      </p:pic>
      <p:sp>
        <p:nvSpPr>
          <p:cNvPr id="139" name="Title 1"/>
          <p:cNvSpPr txBox="1">
            <a:spLocks noGrp="1"/>
          </p:cNvSpPr>
          <p:nvPr>
            <p:ph type="title"/>
          </p:nvPr>
        </p:nvSpPr>
        <p:spPr>
          <a:xfrm>
            <a:off x="930802" y="1872576"/>
            <a:ext cx="2570482" cy="751841"/>
          </a:xfrm>
          <a:prstGeom prst="rect">
            <a:avLst/>
          </a:prstGeom>
        </p:spPr>
        <p:txBody>
          <a:bodyPr/>
          <a:lstStyle>
            <a:lvl1pPr>
              <a:defRPr sz="2400" b="1" spc="-100">
                <a:solidFill>
                  <a:schemeClr val="accent1"/>
                </a:solidFill>
              </a:defRPr>
            </a:lvl1pPr>
          </a:lstStyle>
          <a:p>
            <a:r>
              <a:t>One time event or service</a:t>
            </a:r>
          </a:p>
        </p:txBody>
      </p:sp>
      <p:sp>
        <p:nvSpPr>
          <p:cNvPr id="140" name="Title 1"/>
          <p:cNvSpPr txBox="1"/>
          <p:nvPr/>
        </p:nvSpPr>
        <p:spPr>
          <a:xfrm>
            <a:off x="4456884" y="1862844"/>
            <a:ext cx="2783841" cy="7306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defTabSz="914400">
              <a:lnSpc>
                <a:spcPct val="90000"/>
              </a:lnSpc>
              <a:defRPr sz="2400" b="1">
                <a:solidFill>
                  <a:schemeClr val="accent1"/>
                </a:solidFill>
              </a:defRPr>
            </a:lvl1pPr>
          </a:lstStyle>
          <a:p>
            <a:r>
              <a:t>Automated discovery solution</a:t>
            </a:r>
          </a:p>
        </p:txBody>
      </p:sp>
      <p:sp>
        <p:nvSpPr>
          <p:cNvPr id="141" name="Title 1"/>
          <p:cNvSpPr txBox="1"/>
          <p:nvPr/>
        </p:nvSpPr>
        <p:spPr>
          <a:xfrm>
            <a:off x="8298492" y="1883163"/>
            <a:ext cx="2479041" cy="7306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defTabSz="914400">
              <a:lnSpc>
                <a:spcPct val="90000"/>
              </a:lnSpc>
              <a:defRPr sz="2400" b="1">
                <a:solidFill>
                  <a:schemeClr val="accent1"/>
                </a:solidFill>
              </a:defRPr>
            </a:lvl1pPr>
          </a:lstStyle>
          <a:p>
            <a:r>
              <a:t>Use internal resources</a:t>
            </a:r>
          </a:p>
        </p:txBody>
      </p:sp>
      <p:sp>
        <p:nvSpPr>
          <p:cNvPr id="142" name="Content Placeholder 2"/>
          <p:cNvSpPr txBox="1"/>
          <p:nvPr/>
        </p:nvSpPr>
        <p:spPr>
          <a:xfrm>
            <a:off x="976522" y="2838905"/>
            <a:ext cx="3109491" cy="35963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pPr defTabSz="923414">
              <a:spcBef>
                <a:spcPts val="400"/>
              </a:spcBef>
              <a:defRPr sz="1782" b="1">
                <a:solidFill>
                  <a:srgbClr val="00B050"/>
                </a:solidFill>
              </a:defRPr>
            </a:pPr>
            <a:r>
              <a:t>+ Pros</a:t>
            </a:r>
            <a:endParaRPr sz="2772"/>
          </a:p>
          <a:p>
            <a:pPr marL="452627" lvl="1" indent="-226313" defTabSz="923414">
              <a:spcBef>
                <a:spcPts val="400"/>
              </a:spcBef>
              <a:buSzPct val="90000"/>
              <a:buFont typeface="Arial"/>
              <a:buChar char="•"/>
              <a:defRPr sz="1782"/>
            </a:pPr>
            <a:r>
              <a:t>Relatively quick</a:t>
            </a:r>
            <a:endParaRPr sz="1979"/>
          </a:p>
          <a:p>
            <a:pPr marL="452627" lvl="1" indent="-226313" defTabSz="923414">
              <a:spcBef>
                <a:spcPts val="400"/>
              </a:spcBef>
              <a:buSzPct val="90000"/>
              <a:buFont typeface="Arial"/>
              <a:buChar char="•"/>
              <a:defRPr sz="1782"/>
            </a:pPr>
            <a:r>
              <a:t>One time expense</a:t>
            </a:r>
            <a:endParaRPr sz="1979"/>
          </a:p>
          <a:p>
            <a:pPr marL="452627" lvl="1" indent="-226313" defTabSz="923414">
              <a:spcBef>
                <a:spcPts val="400"/>
              </a:spcBef>
              <a:buSzPct val="90000"/>
              <a:buFont typeface="Arial"/>
              <a:buChar char="•"/>
              <a:defRPr sz="1782"/>
            </a:pPr>
            <a:r>
              <a:t>Inexpensive</a:t>
            </a:r>
            <a:endParaRPr sz="1979"/>
          </a:p>
          <a:p>
            <a:pPr defTabSz="923414">
              <a:spcBef>
                <a:spcPts val="400"/>
              </a:spcBef>
              <a:defRPr sz="1782" b="1">
                <a:solidFill>
                  <a:srgbClr val="FF0000"/>
                </a:solidFill>
              </a:defRPr>
            </a:pPr>
            <a:r>
              <a:t>- Cons</a:t>
            </a:r>
            <a:endParaRPr sz="2772"/>
          </a:p>
          <a:p>
            <a:pPr marL="452627" lvl="1" indent="-226313" defTabSz="923414">
              <a:spcBef>
                <a:spcPts val="400"/>
              </a:spcBef>
              <a:buSzPct val="90000"/>
              <a:buFont typeface="Arial"/>
              <a:buChar char="•"/>
              <a:defRPr sz="1782"/>
            </a:pPr>
            <a:r>
              <a:t>Inaccurate the next day</a:t>
            </a:r>
            <a:endParaRPr sz="1979"/>
          </a:p>
          <a:p>
            <a:pPr marL="452627" lvl="1" indent="-226313" defTabSz="923414">
              <a:spcBef>
                <a:spcPts val="400"/>
              </a:spcBef>
              <a:buSzPct val="90000"/>
              <a:buFont typeface="Arial"/>
              <a:buChar char="•"/>
              <a:defRPr sz="1782"/>
            </a:pPr>
            <a:r>
              <a:t>Can be intrusive</a:t>
            </a:r>
            <a:endParaRPr sz="1979"/>
          </a:p>
          <a:p>
            <a:pPr marL="735520" lvl="1" indent="-282892" defTabSz="923414">
              <a:spcBef>
                <a:spcPts val="400"/>
              </a:spcBef>
              <a:buSzPct val="90000"/>
              <a:buFont typeface="Arial"/>
              <a:buChar char="•"/>
              <a:defRPr sz="1782"/>
            </a:pPr>
            <a:endParaRPr sz="1979"/>
          </a:p>
          <a:p>
            <a:pPr marL="452627" lvl="1" indent="-226313" defTabSz="923414">
              <a:spcBef>
                <a:spcPts val="400"/>
              </a:spcBef>
              <a:buSzPct val="90000"/>
              <a:buFont typeface="Arial"/>
              <a:buChar char="•"/>
              <a:defRPr sz="1782"/>
            </a:pPr>
            <a:endParaRPr sz="1979"/>
          </a:p>
          <a:p>
            <a:pPr marL="452627" lvl="1" indent="-226313" defTabSz="923414">
              <a:spcBef>
                <a:spcPts val="400"/>
              </a:spcBef>
              <a:buSzPct val="90000"/>
              <a:buFont typeface="Arial"/>
              <a:buChar char="•"/>
              <a:defRPr sz="1782"/>
            </a:pPr>
            <a:endParaRPr sz="1979"/>
          </a:p>
        </p:txBody>
      </p:sp>
      <p:sp>
        <p:nvSpPr>
          <p:cNvPr id="143" name="Content Placeholder 2"/>
          <p:cNvSpPr txBox="1"/>
          <p:nvPr/>
        </p:nvSpPr>
        <p:spPr>
          <a:xfrm>
            <a:off x="4406084" y="2804298"/>
            <a:ext cx="3461705" cy="46417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defTabSz="914400">
              <a:lnSpc>
                <a:spcPct val="90000"/>
              </a:lnSpc>
              <a:spcBef>
                <a:spcPts val="1000"/>
              </a:spcBef>
              <a:defRPr sz="1800" b="1">
                <a:solidFill>
                  <a:srgbClr val="00B050"/>
                </a:solidFill>
              </a:defRPr>
            </a:pPr>
            <a:r>
              <a:t>+ Pros</a:t>
            </a:r>
            <a:endParaRPr sz="2800"/>
          </a:p>
          <a:p>
            <a:pPr marL="685800" lvl="1" indent="-228600" defTabSz="914400">
              <a:lnSpc>
                <a:spcPct val="90000"/>
              </a:lnSpc>
              <a:spcBef>
                <a:spcPts val="500"/>
              </a:spcBef>
              <a:buSzPct val="100000"/>
              <a:buFont typeface="Arial"/>
              <a:buChar char="•"/>
              <a:defRPr sz="1800"/>
            </a:pPr>
            <a:r>
              <a:t>Relatively quick</a:t>
            </a:r>
            <a:endParaRPr sz="2400"/>
          </a:p>
          <a:p>
            <a:pPr marL="685800" lvl="1" indent="-228600" defTabSz="914400">
              <a:lnSpc>
                <a:spcPct val="90000"/>
              </a:lnSpc>
              <a:spcBef>
                <a:spcPts val="500"/>
              </a:spcBef>
              <a:buSzPct val="100000"/>
              <a:buFont typeface="Arial"/>
              <a:buChar char="•"/>
              <a:defRPr sz="1800"/>
            </a:pPr>
            <a:r>
              <a:t>Real time updates</a:t>
            </a:r>
            <a:endParaRPr sz="2400"/>
          </a:p>
          <a:p>
            <a:pPr marL="685800" lvl="1" indent="-228600" defTabSz="914400">
              <a:lnSpc>
                <a:spcPct val="90000"/>
              </a:lnSpc>
              <a:spcBef>
                <a:spcPts val="500"/>
              </a:spcBef>
              <a:buSzPct val="100000"/>
              <a:buFont typeface="Arial"/>
              <a:buChar char="•"/>
              <a:defRPr sz="1800"/>
            </a:pPr>
            <a:r>
              <a:t>Can help in protect and detect phase</a:t>
            </a:r>
            <a:endParaRPr sz="2400"/>
          </a:p>
          <a:p>
            <a:pPr marL="685800" lvl="1" indent="-228600" defTabSz="914400">
              <a:lnSpc>
                <a:spcPct val="90000"/>
              </a:lnSpc>
              <a:spcBef>
                <a:spcPts val="500"/>
              </a:spcBef>
              <a:buSzPct val="100000"/>
              <a:buFont typeface="Arial"/>
              <a:buChar char="•"/>
              <a:defRPr sz="1800"/>
            </a:pPr>
            <a:r>
              <a:t>Identifies new devices</a:t>
            </a:r>
            <a:endParaRPr sz="2400"/>
          </a:p>
          <a:p>
            <a:pPr defTabSz="914400">
              <a:lnSpc>
                <a:spcPct val="90000"/>
              </a:lnSpc>
              <a:spcBef>
                <a:spcPts val="1000"/>
              </a:spcBef>
              <a:defRPr sz="1800" b="1">
                <a:solidFill>
                  <a:srgbClr val="FF0000"/>
                </a:solidFill>
              </a:defRPr>
            </a:pPr>
            <a:r>
              <a:t>- Cons</a:t>
            </a:r>
            <a:endParaRPr sz="2800"/>
          </a:p>
          <a:p>
            <a:pPr marL="685800" lvl="1" indent="-228600" defTabSz="914400">
              <a:lnSpc>
                <a:spcPct val="90000"/>
              </a:lnSpc>
              <a:spcBef>
                <a:spcPts val="500"/>
              </a:spcBef>
              <a:buSzPct val="100000"/>
              <a:buFont typeface="Arial"/>
              <a:buChar char="•"/>
              <a:defRPr sz="1800"/>
            </a:pPr>
            <a:r>
              <a:t>Can be expensive</a:t>
            </a:r>
            <a:endParaRPr sz="2400"/>
          </a:p>
          <a:p>
            <a:pPr marL="685800" lvl="1" indent="-228600" defTabSz="914400">
              <a:lnSpc>
                <a:spcPct val="90000"/>
              </a:lnSpc>
              <a:spcBef>
                <a:spcPts val="500"/>
              </a:spcBef>
              <a:buSzPct val="100000"/>
              <a:buFont typeface="Arial"/>
              <a:buChar char="•"/>
              <a:defRPr sz="1800"/>
            </a:pPr>
            <a:r>
              <a:t>Ongoing expense</a:t>
            </a:r>
            <a:endParaRPr sz="2400"/>
          </a:p>
          <a:p>
            <a:pPr marL="685800" lvl="1" indent="-228600" defTabSz="914400">
              <a:lnSpc>
                <a:spcPct val="90000"/>
              </a:lnSpc>
              <a:spcBef>
                <a:spcPts val="500"/>
              </a:spcBef>
              <a:buSzPct val="100000"/>
              <a:buFont typeface="Arial"/>
              <a:buChar char="•"/>
              <a:defRPr sz="1800"/>
            </a:pPr>
            <a:r>
              <a:t>Requires some maintenance</a:t>
            </a:r>
            <a:endParaRPr sz="2400"/>
          </a:p>
          <a:p>
            <a:pPr marL="685800" lvl="1" indent="-228600" defTabSz="914400">
              <a:lnSpc>
                <a:spcPct val="90000"/>
              </a:lnSpc>
              <a:spcBef>
                <a:spcPts val="500"/>
              </a:spcBef>
              <a:buSzPct val="100000"/>
              <a:buFont typeface="Arial"/>
              <a:buChar char="•"/>
              <a:defRPr sz="1800"/>
            </a:pPr>
            <a:endParaRPr sz="2400"/>
          </a:p>
          <a:p>
            <a:pPr marL="685800" lvl="1" indent="-228600" defTabSz="914400">
              <a:lnSpc>
                <a:spcPct val="90000"/>
              </a:lnSpc>
              <a:spcBef>
                <a:spcPts val="500"/>
              </a:spcBef>
              <a:buSzPct val="100000"/>
              <a:buFont typeface="Arial"/>
              <a:buChar char="•"/>
              <a:defRPr sz="1800"/>
            </a:pPr>
            <a:endParaRPr sz="2400"/>
          </a:p>
          <a:p>
            <a:pPr marL="685800" lvl="1" indent="-228600" defTabSz="914400">
              <a:lnSpc>
                <a:spcPct val="90000"/>
              </a:lnSpc>
              <a:spcBef>
                <a:spcPts val="500"/>
              </a:spcBef>
              <a:buSzPct val="100000"/>
              <a:buFont typeface="Arial"/>
              <a:buChar char="•"/>
              <a:defRPr sz="1800"/>
            </a:pPr>
            <a:endParaRPr sz="2400"/>
          </a:p>
        </p:txBody>
      </p:sp>
      <p:sp>
        <p:nvSpPr>
          <p:cNvPr id="144" name="Content Placeholder 2"/>
          <p:cNvSpPr txBox="1"/>
          <p:nvPr/>
        </p:nvSpPr>
        <p:spPr>
          <a:xfrm>
            <a:off x="8267164" y="2804298"/>
            <a:ext cx="3145334" cy="48461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defTabSz="914400">
              <a:lnSpc>
                <a:spcPct val="90000"/>
              </a:lnSpc>
              <a:spcBef>
                <a:spcPts val="1000"/>
              </a:spcBef>
              <a:defRPr sz="1800" b="1">
                <a:solidFill>
                  <a:srgbClr val="00B050"/>
                </a:solidFill>
              </a:defRPr>
            </a:pPr>
            <a:r>
              <a:t>+ Pros</a:t>
            </a:r>
            <a:endParaRPr sz="2800"/>
          </a:p>
          <a:p>
            <a:pPr marL="685800" lvl="1" indent="-228600" defTabSz="914400">
              <a:lnSpc>
                <a:spcPct val="90000"/>
              </a:lnSpc>
              <a:spcBef>
                <a:spcPts val="500"/>
              </a:spcBef>
              <a:buSzPct val="100000"/>
              <a:buFont typeface="Arial"/>
              <a:buChar char="•"/>
              <a:defRPr sz="1800"/>
            </a:pPr>
            <a:r>
              <a:t>Little to no expense</a:t>
            </a:r>
            <a:endParaRPr sz="2400"/>
          </a:p>
          <a:p>
            <a:pPr marL="685800" lvl="1" indent="-228600" defTabSz="914400">
              <a:lnSpc>
                <a:spcPct val="90000"/>
              </a:lnSpc>
              <a:spcBef>
                <a:spcPts val="500"/>
              </a:spcBef>
              <a:buSzPct val="100000"/>
              <a:buFont typeface="Arial"/>
              <a:buChar char="•"/>
              <a:defRPr sz="1800"/>
            </a:pPr>
            <a:r>
              <a:t>Can be completed during PM cycle</a:t>
            </a:r>
            <a:endParaRPr sz="2400"/>
          </a:p>
          <a:p>
            <a:pPr defTabSz="914400">
              <a:lnSpc>
                <a:spcPct val="90000"/>
              </a:lnSpc>
              <a:spcBef>
                <a:spcPts val="1000"/>
              </a:spcBef>
              <a:defRPr sz="1800" b="1">
                <a:solidFill>
                  <a:srgbClr val="FF0000"/>
                </a:solidFill>
              </a:defRPr>
            </a:pPr>
            <a:r>
              <a:t>- Cons</a:t>
            </a:r>
            <a:endParaRPr sz="2800"/>
          </a:p>
          <a:p>
            <a:pPr marL="685800" lvl="1" indent="-228600" defTabSz="914400">
              <a:lnSpc>
                <a:spcPct val="90000"/>
              </a:lnSpc>
              <a:spcBef>
                <a:spcPts val="500"/>
              </a:spcBef>
              <a:buSzPct val="100000"/>
              <a:buFont typeface="Arial"/>
              <a:buChar char="•"/>
              <a:defRPr sz="1800"/>
            </a:pPr>
            <a:r>
              <a:t>Inaccurate the next day</a:t>
            </a:r>
            <a:endParaRPr sz="2400"/>
          </a:p>
          <a:p>
            <a:pPr marL="685800" lvl="1" indent="-228600" defTabSz="914400">
              <a:lnSpc>
                <a:spcPct val="90000"/>
              </a:lnSpc>
              <a:spcBef>
                <a:spcPts val="500"/>
              </a:spcBef>
              <a:buSzPct val="100000"/>
              <a:buFont typeface="Arial"/>
              <a:buChar char="•"/>
              <a:defRPr sz="1800"/>
            </a:pPr>
            <a:r>
              <a:t>Can be intrusive</a:t>
            </a:r>
            <a:endParaRPr sz="2400"/>
          </a:p>
          <a:p>
            <a:pPr marL="685800" lvl="1" indent="-228600" defTabSz="914400">
              <a:lnSpc>
                <a:spcPct val="90000"/>
              </a:lnSpc>
              <a:spcBef>
                <a:spcPts val="500"/>
              </a:spcBef>
              <a:buSzPct val="100000"/>
              <a:buFont typeface="Arial"/>
              <a:buChar char="•"/>
              <a:defRPr sz="1800"/>
            </a:pPr>
            <a:r>
              <a:t>Takes away from daily tasks</a:t>
            </a:r>
            <a:endParaRPr sz="2400"/>
          </a:p>
          <a:p>
            <a:pPr marL="685800" lvl="1" indent="-228600" defTabSz="914400">
              <a:lnSpc>
                <a:spcPct val="90000"/>
              </a:lnSpc>
              <a:spcBef>
                <a:spcPts val="500"/>
              </a:spcBef>
              <a:buSzPct val="100000"/>
              <a:buFont typeface="Arial"/>
              <a:buChar char="•"/>
              <a:defRPr sz="1800"/>
            </a:pPr>
            <a:r>
              <a:t>Significant time to complete </a:t>
            </a:r>
            <a:endParaRPr sz="2400"/>
          </a:p>
          <a:p>
            <a:pPr marL="685800" lvl="1" indent="-228600" defTabSz="914400">
              <a:lnSpc>
                <a:spcPct val="90000"/>
              </a:lnSpc>
              <a:spcBef>
                <a:spcPts val="500"/>
              </a:spcBef>
              <a:buSzPct val="100000"/>
              <a:buFont typeface="Arial"/>
              <a:buChar char="•"/>
              <a:defRPr sz="1800"/>
            </a:pPr>
            <a:endParaRPr sz="2400"/>
          </a:p>
          <a:p>
            <a:pPr marL="685800" lvl="1" indent="-228600" defTabSz="914400">
              <a:lnSpc>
                <a:spcPct val="90000"/>
              </a:lnSpc>
              <a:spcBef>
                <a:spcPts val="500"/>
              </a:spcBef>
              <a:buSzPct val="100000"/>
              <a:buFont typeface="Arial"/>
              <a:buChar char="•"/>
              <a:defRPr sz="1800"/>
            </a:pPr>
            <a:endParaRPr sz="2400"/>
          </a:p>
          <a:p>
            <a:pPr marL="685800" lvl="1" indent="-228600" defTabSz="914400">
              <a:lnSpc>
                <a:spcPct val="90000"/>
              </a:lnSpc>
              <a:spcBef>
                <a:spcPts val="500"/>
              </a:spcBef>
              <a:buSzPct val="100000"/>
              <a:buFont typeface="Arial"/>
              <a:buChar char="•"/>
              <a:defRPr sz="1800"/>
            </a:pPr>
            <a:endParaRPr sz="2400"/>
          </a:p>
        </p:txBody>
      </p:sp>
      <p:pic>
        <p:nvPicPr>
          <p:cNvPr id="11" name="Picture 10">
            <a:extLst>
              <a:ext uri="{FF2B5EF4-FFF2-40B4-BE49-F238E27FC236}">
                <a16:creationId xmlns:a16="http://schemas.microsoft.com/office/drawing/2014/main" id="{383352BF-CA8E-3B44-8D37-B62525E94004}"/>
              </a:ext>
            </a:extLst>
          </p:cNvPr>
          <p:cNvPicPr>
            <a:picLocks noChangeAspect="1"/>
          </p:cNvPicPr>
          <p:nvPr/>
        </p:nvPicPr>
        <p:blipFill>
          <a:blip r:embed="rId3"/>
          <a:stretch>
            <a:fillRect/>
          </a:stretch>
        </p:blipFill>
        <p:spPr>
          <a:xfrm>
            <a:off x="10758931" y="6359704"/>
            <a:ext cx="1215028" cy="308224"/>
          </a:xfrm>
          <a:prstGeom prst="rect">
            <a:avLst/>
          </a:prstGeom>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Content Placeholder 2"/>
          <p:cNvSpPr txBox="1"/>
          <p:nvPr/>
        </p:nvSpPr>
        <p:spPr>
          <a:xfrm>
            <a:off x="1228235" y="2192294"/>
            <a:ext cx="4216681" cy="28725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20" rIns="45719" bIns="45720" anchor="t">
            <a:spAutoFit/>
          </a:bodyPr>
          <a:lstStyle/>
          <a:p>
            <a:pPr defTabSz="932742">
              <a:spcBef>
                <a:spcPts val="500"/>
              </a:spcBef>
              <a:defRPr sz="2400" b="1">
                <a:solidFill>
                  <a:schemeClr val="accent2"/>
                </a:solidFill>
              </a:defRPr>
            </a:pPr>
            <a:r>
              <a:rPr dirty="0"/>
              <a:t>Have a Policy</a:t>
            </a:r>
            <a:endParaRPr sz="2800" dirty="0"/>
          </a:p>
          <a:p>
            <a:pPr marL="457200" lvl="1" indent="-228600" defTabSz="932742">
              <a:spcBef>
                <a:spcPts val="400"/>
              </a:spcBef>
              <a:buSzPct val="90000"/>
              <a:buChar char="·"/>
              <a:defRPr sz="2000"/>
            </a:pPr>
            <a:r>
              <a:rPr dirty="0"/>
              <a:t>Outline responses to multiple situations</a:t>
            </a:r>
          </a:p>
          <a:p>
            <a:pPr marL="457200" lvl="1" indent="-228600" defTabSz="932742">
              <a:spcBef>
                <a:spcPts val="400"/>
              </a:spcBef>
              <a:buSzPct val="90000"/>
              <a:buChar char="·"/>
              <a:defRPr sz="2000"/>
            </a:pPr>
            <a:r>
              <a:rPr dirty="0"/>
              <a:t>Include upgrade and patching procedures</a:t>
            </a:r>
          </a:p>
          <a:p>
            <a:pPr marL="457200" lvl="1" indent="-228600" defTabSz="932742">
              <a:spcBef>
                <a:spcPts val="400"/>
              </a:spcBef>
              <a:buSzPct val="90000"/>
              <a:buChar char="·"/>
              <a:defRPr sz="2000"/>
            </a:pPr>
            <a:r>
              <a:rPr dirty="0"/>
              <a:t>Encryption strategy</a:t>
            </a:r>
          </a:p>
          <a:p>
            <a:pPr marL="457200" lvl="1" indent="-228600" defTabSz="932742">
              <a:spcBef>
                <a:spcPts val="400"/>
              </a:spcBef>
              <a:buSzPct val="90000"/>
              <a:buChar char="·"/>
              <a:defRPr sz="2000"/>
            </a:pPr>
            <a:r>
              <a:rPr dirty="0"/>
              <a:t>New equipment evaluations</a:t>
            </a:r>
            <a:r>
              <a:rPr lang="en-US" dirty="0"/>
              <a:t> </a:t>
            </a:r>
            <a:endParaRPr dirty="0"/>
          </a:p>
          <a:p>
            <a:pPr marL="457200" lvl="1" indent="-228600" defTabSz="932742">
              <a:spcBef>
                <a:spcPts val="400"/>
              </a:spcBef>
              <a:buSzPct val="90000"/>
              <a:buChar char="·"/>
              <a:defRPr sz="2000"/>
            </a:pPr>
            <a:r>
              <a:rPr lang="en-US" dirty="0"/>
              <a:t>Backup</a:t>
            </a:r>
            <a:r>
              <a:rPr dirty="0"/>
              <a:t> and restore procedures</a:t>
            </a:r>
          </a:p>
        </p:txBody>
      </p:sp>
      <p:sp>
        <p:nvSpPr>
          <p:cNvPr id="147" name="Rectangle 26"/>
          <p:cNvSpPr/>
          <p:nvPr/>
        </p:nvSpPr>
        <p:spPr>
          <a:xfrm>
            <a:off x="1484681" y="852253"/>
            <a:ext cx="2039948" cy="340183"/>
          </a:xfrm>
          <a:prstGeom prst="rect">
            <a:avLst/>
          </a:prstGeom>
          <a:solidFill>
            <a:schemeClr val="accent2"/>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defTabSz="1066800">
              <a:lnSpc>
                <a:spcPct val="90000"/>
              </a:lnSpc>
              <a:spcBef>
                <a:spcPts val="800"/>
              </a:spcBef>
              <a:defRPr sz="2000" b="1">
                <a:solidFill>
                  <a:srgbClr val="000000"/>
                </a:solidFill>
              </a:defRPr>
            </a:lvl1pPr>
          </a:lstStyle>
          <a:p>
            <a:r>
              <a:t>Protect</a:t>
            </a:r>
          </a:p>
        </p:txBody>
      </p:sp>
      <p:sp>
        <p:nvSpPr>
          <p:cNvPr id="148" name="Content Placeholder 2"/>
          <p:cNvSpPr txBox="1"/>
          <p:nvPr/>
        </p:nvSpPr>
        <p:spPr>
          <a:xfrm>
            <a:off x="6728179" y="2192294"/>
            <a:ext cx="4176888" cy="14095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defTabSz="932742">
              <a:spcBef>
                <a:spcPts val="500"/>
              </a:spcBef>
              <a:defRPr sz="2400" b="1">
                <a:solidFill>
                  <a:schemeClr val="accent2"/>
                </a:solidFill>
              </a:defRPr>
            </a:pPr>
            <a:r>
              <a:t>Segmentation (Micro/Macro)</a:t>
            </a:r>
            <a:endParaRPr sz="2800"/>
          </a:p>
          <a:p>
            <a:pPr marL="457200" lvl="1" indent="-228600" defTabSz="932742">
              <a:spcBef>
                <a:spcPts val="400"/>
              </a:spcBef>
              <a:buSzPct val="90000"/>
              <a:buChar char="·"/>
              <a:defRPr sz="2000"/>
            </a:pPr>
            <a:r>
              <a:t>Network Access Control (NAC)</a:t>
            </a:r>
          </a:p>
          <a:p>
            <a:pPr marL="457200" lvl="1" indent="-228600" defTabSz="932742">
              <a:spcBef>
                <a:spcPts val="400"/>
              </a:spcBef>
              <a:buSzPct val="90000"/>
              <a:buChar char="·"/>
              <a:defRPr sz="2000"/>
            </a:pPr>
            <a:r>
              <a:t>Firewalls</a:t>
            </a:r>
          </a:p>
          <a:p>
            <a:pPr marL="457200" lvl="1" indent="-228600" defTabSz="932742">
              <a:spcBef>
                <a:spcPts val="400"/>
              </a:spcBef>
              <a:buSzPct val="90000"/>
              <a:buChar char="·"/>
              <a:defRPr sz="2000"/>
            </a:pPr>
            <a:r>
              <a:t>VLANs</a:t>
            </a:r>
          </a:p>
        </p:txBody>
      </p:sp>
      <p:sp>
        <p:nvSpPr>
          <p:cNvPr id="149" name="Content Placeholder 2"/>
          <p:cNvSpPr txBox="1"/>
          <p:nvPr/>
        </p:nvSpPr>
        <p:spPr>
          <a:xfrm>
            <a:off x="6728180" y="4315888"/>
            <a:ext cx="4308121" cy="14095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defTabSz="932742">
              <a:spcBef>
                <a:spcPts val="500"/>
              </a:spcBef>
              <a:defRPr sz="2400" b="1">
                <a:solidFill>
                  <a:schemeClr val="accent2"/>
                </a:solidFill>
              </a:defRPr>
            </a:pPr>
            <a:r>
              <a:t>Physical Security is Cybersecurity</a:t>
            </a:r>
            <a:endParaRPr sz="2800"/>
          </a:p>
          <a:p>
            <a:pPr marL="457200" lvl="1" indent="-228600" defTabSz="932742">
              <a:spcBef>
                <a:spcPts val="400"/>
              </a:spcBef>
              <a:buSzPct val="90000"/>
              <a:buChar char="·"/>
              <a:defRPr sz="2000"/>
            </a:pPr>
            <a:r>
              <a:t>Block USB ports</a:t>
            </a:r>
          </a:p>
          <a:p>
            <a:pPr marL="457200" lvl="1" indent="-228600" defTabSz="932742">
              <a:spcBef>
                <a:spcPts val="400"/>
              </a:spcBef>
              <a:buSzPct val="90000"/>
              <a:buChar char="·"/>
              <a:defRPr sz="2000"/>
            </a:pPr>
            <a:r>
              <a:t>Isolate vulnerable devices</a:t>
            </a:r>
          </a:p>
          <a:p>
            <a:pPr marL="457200" lvl="1" indent="-228600" defTabSz="932742">
              <a:spcBef>
                <a:spcPts val="400"/>
              </a:spcBef>
              <a:buSzPct val="90000"/>
              <a:buChar char="·"/>
              <a:defRPr sz="2000"/>
            </a:pPr>
            <a:r>
              <a:t>Physically restrain portable devices</a:t>
            </a:r>
          </a:p>
        </p:txBody>
      </p:sp>
      <p:pic>
        <p:nvPicPr>
          <p:cNvPr id="150" name="Image" descr="Image"/>
          <p:cNvPicPr>
            <a:picLocks noChangeAspect="1"/>
          </p:cNvPicPr>
          <p:nvPr/>
        </p:nvPicPr>
        <p:blipFill>
          <a:blip r:embed="rId2"/>
          <a:stretch>
            <a:fillRect/>
          </a:stretch>
        </p:blipFill>
        <p:spPr>
          <a:xfrm>
            <a:off x="930805" y="637696"/>
            <a:ext cx="777979" cy="777979"/>
          </a:xfrm>
          <a:prstGeom prst="rect">
            <a:avLst/>
          </a:prstGeom>
          <a:ln w="12700">
            <a:miter lim="400000"/>
          </a:ln>
        </p:spPr>
      </p:pic>
      <p:pic>
        <p:nvPicPr>
          <p:cNvPr id="8" name="Picture 7">
            <a:extLst>
              <a:ext uri="{FF2B5EF4-FFF2-40B4-BE49-F238E27FC236}">
                <a16:creationId xmlns:a16="http://schemas.microsoft.com/office/drawing/2014/main" id="{047AD3EC-01F6-0B46-BC30-29CA21A8AC94}"/>
              </a:ext>
            </a:extLst>
          </p:cNvPr>
          <p:cNvPicPr>
            <a:picLocks noChangeAspect="1"/>
          </p:cNvPicPr>
          <p:nvPr/>
        </p:nvPicPr>
        <p:blipFill>
          <a:blip r:embed="rId3"/>
          <a:stretch>
            <a:fillRect/>
          </a:stretch>
        </p:blipFill>
        <p:spPr>
          <a:xfrm>
            <a:off x="10758931" y="6359704"/>
            <a:ext cx="1215028" cy="308224"/>
          </a:xfrm>
          <a:prstGeom prst="rect">
            <a:avLst/>
          </a:prstGeom>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Content Placeholder 2"/>
          <p:cNvSpPr txBox="1"/>
          <p:nvPr/>
        </p:nvSpPr>
        <p:spPr>
          <a:xfrm>
            <a:off x="976525" y="2062248"/>
            <a:ext cx="10238949" cy="26289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20" rIns="45719" bIns="45720" anchor="t">
            <a:spAutoFit/>
          </a:bodyPr>
          <a:lstStyle/>
          <a:p>
            <a:pPr marL="228600" indent="-228600" defTabSz="932742">
              <a:spcBef>
                <a:spcPts val="500"/>
              </a:spcBef>
              <a:buSzPct val="90000"/>
              <a:buChar char="·"/>
              <a:defRPr sz="2400"/>
            </a:pPr>
            <a:r>
              <a:rPr lang="en-US" dirty="0"/>
              <a:t>Understand typical device behavior to identify anomalies</a:t>
            </a:r>
          </a:p>
          <a:p>
            <a:pPr marL="228600" indent="-228600" defTabSz="932742">
              <a:spcBef>
                <a:spcPts val="500"/>
              </a:spcBef>
              <a:buSzPct val="90000"/>
              <a:buChar char="·"/>
              <a:defRPr sz="2400"/>
            </a:pPr>
            <a:r>
              <a:rPr dirty="0"/>
              <a:t>Work with IT Security and Networking to understand available tools</a:t>
            </a:r>
            <a:endParaRPr sz="2800" dirty="0"/>
          </a:p>
          <a:p>
            <a:pPr marL="228600" indent="-228600" defTabSz="932742">
              <a:spcBef>
                <a:spcPts val="500"/>
              </a:spcBef>
              <a:buSzPct val="90000"/>
              <a:buChar char="·"/>
              <a:defRPr sz="2400"/>
            </a:pPr>
            <a:r>
              <a:rPr dirty="0"/>
              <a:t>Outline a clear communications process if a threat is detected</a:t>
            </a:r>
            <a:endParaRPr sz="2800" dirty="0"/>
          </a:p>
          <a:p>
            <a:pPr marL="228600" indent="-228600" defTabSz="932742">
              <a:spcBef>
                <a:spcPts val="500"/>
              </a:spcBef>
              <a:buSzPct val="90000"/>
              <a:buChar char="·"/>
              <a:defRPr sz="2400"/>
            </a:pPr>
            <a:r>
              <a:rPr dirty="0"/>
              <a:t>Be part of the solution</a:t>
            </a:r>
            <a:r>
              <a:rPr lang="en-US" dirty="0"/>
              <a:t> </a:t>
            </a:r>
            <a:endParaRPr lang="en-US" sz="2800"/>
          </a:p>
          <a:p>
            <a:pPr marL="228600" indent="-228600" defTabSz="932742">
              <a:spcBef>
                <a:spcPts val="500"/>
              </a:spcBef>
              <a:buSzPct val="90000"/>
              <a:buChar char="·"/>
              <a:defRPr sz="2400"/>
            </a:pPr>
            <a:r>
              <a:rPr dirty="0"/>
              <a:t>Build a relationship with your IT department</a:t>
            </a:r>
            <a:endParaRPr sz="2800" dirty="0"/>
          </a:p>
          <a:p>
            <a:pPr marL="228600" indent="-228600" defTabSz="932742">
              <a:spcBef>
                <a:spcPts val="500"/>
              </a:spcBef>
              <a:buSzPct val="90000"/>
              <a:buChar char="·"/>
              <a:defRPr sz="2400"/>
            </a:pPr>
            <a:r>
              <a:rPr dirty="0"/>
              <a:t>Time is your biggest enemy</a:t>
            </a:r>
            <a:r>
              <a:rPr lang="en-US" dirty="0"/>
              <a:t> </a:t>
            </a:r>
            <a:endParaRPr dirty="0"/>
          </a:p>
        </p:txBody>
      </p:sp>
      <p:pic>
        <p:nvPicPr>
          <p:cNvPr id="153" name="Picture 15" descr="Picture 15"/>
          <p:cNvPicPr>
            <a:picLocks noChangeAspect="1"/>
          </p:cNvPicPr>
          <p:nvPr/>
        </p:nvPicPr>
        <p:blipFill>
          <a:blip r:embed="rId2"/>
          <a:stretch>
            <a:fillRect/>
          </a:stretch>
        </p:blipFill>
        <p:spPr>
          <a:xfrm>
            <a:off x="3821769" y="4267182"/>
            <a:ext cx="4548461" cy="1738565"/>
          </a:xfrm>
          <a:prstGeom prst="rect">
            <a:avLst/>
          </a:prstGeom>
          <a:ln w="12700">
            <a:miter lim="400000"/>
          </a:ln>
        </p:spPr>
      </p:pic>
      <p:sp>
        <p:nvSpPr>
          <p:cNvPr id="154" name="Rectangle 19"/>
          <p:cNvSpPr/>
          <p:nvPr/>
        </p:nvSpPr>
        <p:spPr>
          <a:xfrm>
            <a:off x="1484681" y="852253"/>
            <a:ext cx="2039948" cy="340183"/>
          </a:xfrm>
          <a:prstGeom prst="rect">
            <a:avLst/>
          </a:prstGeom>
          <a:solidFill>
            <a:schemeClr val="accent3"/>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defTabSz="1066800">
              <a:lnSpc>
                <a:spcPct val="90000"/>
              </a:lnSpc>
              <a:spcBef>
                <a:spcPts val="800"/>
              </a:spcBef>
              <a:defRPr sz="2000" b="1">
                <a:solidFill>
                  <a:srgbClr val="000000"/>
                </a:solidFill>
              </a:defRPr>
            </a:lvl1pPr>
          </a:lstStyle>
          <a:p>
            <a:r>
              <a:t>Detect</a:t>
            </a:r>
          </a:p>
        </p:txBody>
      </p:sp>
      <p:sp>
        <p:nvSpPr>
          <p:cNvPr id="155" name="Arrow: Right 8"/>
          <p:cNvSpPr/>
          <p:nvPr/>
        </p:nvSpPr>
        <p:spPr>
          <a:xfrm>
            <a:off x="3854403" y="690442"/>
            <a:ext cx="1476749" cy="675203"/>
          </a:xfrm>
          <a:prstGeom prst="rightArrow">
            <a:avLst>
              <a:gd name="adj1" fmla="val 50000"/>
              <a:gd name="adj2" fmla="val 50000"/>
            </a:avLst>
          </a:prstGeom>
          <a:ln w="19050">
            <a:solidFill>
              <a:schemeClr val="accent3"/>
            </a:solidFill>
          </a:ln>
        </p:spPr>
        <p:txBody>
          <a:bodyPr lIns="146304" tIns="146304" rIns="146304" bIns="146304" anchor="ctr"/>
          <a:lstStyle/>
          <a:p>
            <a:pPr algn="ctr">
              <a:defRPr>
                <a:solidFill>
                  <a:srgbClr val="262626"/>
                </a:solidFill>
              </a:defRPr>
            </a:pPr>
            <a:endParaRPr/>
          </a:p>
        </p:txBody>
      </p:sp>
      <p:sp>
        <p:nvSpPr>
          <p:cNvPr id="156" name="Rectangle 22"/>
          <p:cNvSpPr/>
          <p:nvPr/>
        </p:nvSpPr>
        <p:spPr>
          <a:xfrm>
            <a:off x="6022173" y="852253"/>
            <a:ext cx="2063472" cy="340183"/>
          </a:xfrm>
          <a:prstGeom prst="rect">
            <a:avLst/>
          </a:prstGeom>
          <a:solidFill>
            <a:srgbClr val="C8602B"/>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defTabSz="1066800">
              <a:lnSpc>
                <a:spcPct val="90000"/>
              </a:lnSpc>
              <a:spcBef>
                <a:spcPts val="800"/>
              </a:spcBef>
              <a:defRPr sz="2000" b="1"/>
            </a:lvl1pPr>
          </a:lstStyle>
          <a:p>
            <a:r>
              <a:t>Respond</a:t>
            </a:r>
          </a:p>
        </p:txBody>
      </p:sp>
      <p:pic>
        <p:nvPicPr>
          <p:cNvPr id="157" name="Image" descr="Image"/>
          <p:cNvPicPr>
            <a:picLocks noChangeAspect="1"/>
          </p:cNvPicPr>
          <p:nvPr/>
        </p:nvPicPr>
        <p:blipFill>
          <a:blip r:embed="rId3"/>
          <a:stretch>
            <a:fillRect/>
          </a:stretch>
        </p:blipFill>
        <p:spPr>
          <a:xfrm>
            <a:off x="930805" y="639054"/>
            <a:ext cx="777979" cy="777979"/>
          </a:xfrm>
          <a:prstGeom prst="rect">
            <a:avLst/>
          </a:prstGeom>
          <a:ln w="12700">
            <a:miter lim="400000"/>
          </a:ln>
        </p:spPr>
      </p:pic>
      <p:pic>
        <p:nvPicPr>
          <p:cNvPr id="158" name="Image" descr="Image"/>
          <p:cNvPicPr>
            <a:picLocks noChangeAspect="1"/>
          </p:cNvPicPr>
          <p:nvPr/>
        </p:nvPicPr>
        <p:blipFill>
          <a:blip r:embed="rId4"/>
          <a:stretch>
            <a:fillRect/>
          </a:stretch>
        </p:blipFill>
        <p:spPr>
          <a:xfrm>
            <a:off x="5633184" y="639054"/>
            <a:ext cx="777981" cy="777979"/>
          </a:xfrm>
          <a:prstGeom prst="rect">
            <a:avLst/>
          </a:prstGeom>
          <a:ln w="12700">
            <a:miter lim="400000"/>
          </a:ln>
        </p:spPr>
      </p:pic>
      <p:pic>
        <p:nvPicPr>
          <p:cNvPr id="10" name="Picture 9">
            <a:extLst>
              <a:ext uri="{FF2B5EF4-FFF2-40B4-BE49-F238E27FC236}">
                <a16:creationId xmlns:a16="http://schemas.microsoft.com/office/drawing/2014/main" id="{757AF54A-D8F5-344B-9F3B-2B495FCBBD45}"/>
              </a:ext>
            </a:extLst>
          </p:cNvPr>
          <p:cNvPicPr>
            <a:picLocks noChangeAspect="1"/>
          </p:cNvPicPr>
          <p:nvPr/>
        </p:nvPicPr>
        <p:blipFill>
          <a:blip r:embed="rId5"/>
          <a:stretch>
            <a:fillRect/>
          </a:stretch>
        </p:blipFill>
        <p:spPr>
          <a:xfrm>
            <a:off x="10758931" y="6359704"/>
            <a:ext cx="1215028" cy="308224"/>
          </a:xfrm>
          <a:prstGeom prst="rect">
            <a:avLst/>
          </a:prstGeom>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Title 1"/>
          <p:cNvSpPr txBox="1">
            <a:spLocks noGrp="1"/>
          </p:cNvSpPr>
          <p:nvPr>
            <p:ph type="title"/>
          </p:nvPr>
        </p:nvSpPr>
        <p:spPr>
          <a:xfrm>
            <a:off x="2558715" y="1810179"/>
            <a:ext cx="7074569" cy="2898976"/>
          </a:xfrm>
          <a:prstGeom prst="rect">
            <a:avLst/>
          </a:prstGeom>
        </p:spPr>
        <p:txBody>
          <a:bodyPr lIns="45719" tIns="45719" rIns="45719" bIns="45719" anchor="b"/>
          <a:lstStyle>
            <a:lvl1pPr algn="ctr">
              <a:defRPr sz="5900" b="1" spc="-100"/>
            </a:lvl1pPr>
          </a:lstStyle>
          <a:p>
            <a:r>
              <a:t>This is all great, but my organization will not pay for this</a:t>
            </a:r>
          </a:p>
        </p:txBody>
      </p:sp>
      <p:pic>
        <p:nvPicPr>
          <p:cNvPr id="3" name="Picture 2">
            <a:extLst>
              <a:ext uri="{FF2B5EF4-FFF2-40B4-BE49-F238E27FC236}">
                <a16:creationId xmlns:a16="http://schemas.microsoft.com/office/drawing/2014/main" id="{19318F2A-4324-EF4C-91D4-883C4CE3F9D4}"/>
              </a:ext>
            </a:extLst>
          </p:cNvPr>
          <p:cNvPicPr>
            <a:picLocks noChangeAspect="1"/>
          </p:cNvPicPr>
          <p:nvPr/>
        </p:nvPicPr>
        <p:blipFill>
          <a:blip r:embed="rId2"/>
          <a:stretch>
            <a:fillRect/>
          </a:stretch>
        </p:blipFill>
        <p:spPr>
          <a:xfrm>
            <a:off x="10758931" y="6359704"/>
            <a:ext cx="1215028" cy="308224"/>
          </a:xfrm>
          <a:prstGeom prst="rect">
            <a:avLst/>
          </a:prstGeom>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9318F2A-4324-EF4C-91D4-883C4CE3F9D4}"/>
              </a:ext>
            </a:extLst>
          </p:cNvPr>
          <p:cNvPicPr>
            <a:picLocks noChangeAspect="1"/>
          </p:cNvPicPr>
          <p:nvPr/>
        </p:nvPicPr>
        <p:blipFill>
          <a:blip r:embed="rId2"/>
          <a:stretch>
            <a:fillRect/>
          </a:stretch>
        </p:blipFill>
        <p:spPr>
          <a:xfrm>
            <a:off x="10758931" y="6359704"/>
            <a:ext cx="1215028" cy="308224"/>
          </a:xfrm>
          <a:prstGeom prst="rect">
            <a:avLst/>
          </a:prstGeom>
        </p:spPr>
      </p:pic>
      <p:sp>
        <p:nvSpPr>
          <p:cNvPr id="6" name="Title 1">
            <a:extLst>
              <a:ext uri="{FF2B5EF4-FFF2-40B4-BE49-F238E27FC236}">
                <a16:creationId xmlns:a16="http://schemas.microsoft.com/office/drawing/2014/main" id="{D9AB9A1B-86B8-5048-B575-3985E8C3A392}"/>
              </a:ext>
            </a:extLst>
          </p:cNvPr>
          <p:cNvSpPr txBox="1">
            <a:spLocks/>
          </p:cNvSpPr>
          <p:nvPr/>
        </p:nvSpPr>
        <p:spPr>
          <a:xfrm>
            <a:off x="634999" y="722488"/>
            <a:ext cx="3418661" cy="52493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normAutofit/>
          </a:bodyPr>
          <a:lstStyle>
            <a:lvl1pPr marL="0" marR="0" indent="0" algn="l" defTabSz="932742" rtl="0" latinLnBrk="0">
              <a:lnSpc>
                <a:spcPct val="100000"/>
              </a:lnSpc>
              <a:spcBef>
                <a:spcPts val="0"/>
              </a:spcBef>
              <a:spcAft>
                <a:spcPts val="0"/>
              </a:spcAft>
              <a:buClrTx/>
              <a:buSzTx/>
              <a:buFontTx/>
              <a:buNone/>
              <a:tabLst/>
              <a:defRPr sz="3600" b="1" i="0" u="none" strike="noStrike" cap="none" spc="-100" baseline="0">
                <a:solidFill>
                  <a:srgbClr val="FFFFFF"/>
                </a:solidFill>
                <a:uFillTx/>
                <a:latin typeface="NewCenturySchlbk-Roman"/>
                <a:ea typeface="NewCenturySchlbk-Roman"/>
                <a:cs typeface="NewCenturySchlbk-Roman"/>
                <a:sym typeface="NewCenturySchlbk-Roman"/>
              </a:defRPr>
            </a:lvl1pPr>
            <a:lvl2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2pPr>
            <a:lvl3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3pPr>
            <a:lvl4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4pPr>
            <a:lvl5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5pPr>
            <a:lvl6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6pPr>
            <a:lvl7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7pPr>
            <a:lvl8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8pPr>
            <a:lvl9pPr marL="0" marR="0" indent="0" algn="l" defTabSz="932742" rtl="0" latinLnBrk="0">
              <a:lnSpc>
                <a:spcPct val="100000"/>
              </a:lnSpc>
              <a:spcBef>
                <a:spcPts val="0"/>
              </a:spcBef>
              <a:spcAft>
                <a:spcPts val="0"/>
              </a:spcAft>
              <a:buClrTx/>
              <a:buSzTx/>
              <a:buFontTx/>
              <a:buNone/>
              <a:tabLst/>
              <a:defRPr sz="3600" b="0" i="0" u="none" strike="noStrike" cap="none" spc="-50" baseline="0">
                <a:solidFill>
                  <a:srgbClr val="FFFFFF"/>
                </a:solidFill>
                <a:uFillTx/>
                <a:latin typeface="Calibri"/>
                <a:ea typeface="Calibri"/>
                <a:cs typeface="Calibri"/>
                <a:sym typeface="Calibri"/>
              </a:defRPr>
            </a:lvl9pPr>
          </a:lstStyle>
          <a:p>
            <a:pPr hangingPunct="1"/>
            <a:r>
              <a:rPr lang="en-GB"/>
              <a:t>Health Information Technology for Economic and Clinical Health (HITECH) Act</a:t>
            </a:r>
          </a:p>
        </p:txBody>
      </p:sp>
      <p:grpSp>
        <p:nvGrpSpPr>
          <p:cNvPr id="7" name="Content Placeholder 2">
            <a:extLst>
              <a:ext uri="{FF2B5EF4-FFF2-40B4-BE49-F238E27FC236}">
                <a16:creationId xmlns:a16="http://schemas.microsoft.com/office/drawing/2014/main" id="{C764EE2D-B9F5-A942-87F9-A4DE1A1D8894}"/>
              </a:ext>
            </a:extLst>
          </p:cNvPr>
          <p:cNvGrpSpPr/>
          <p:nvPr/>
        </p:nvGrpSpPr>
        <p:grpSpPr>
          <a:xfrm>
            <a:off x="4648017" y="640821"/>
            <a:ext cx="6900513" cy="5397332"/>
            <a:chOff x="0" y="0"/>
            <a:chExt cx="6900512" cy="5397330"/>
          </a:xfrm>
        </p:grpSpPr>
        <p:sp>
          <p:nvSpPr>
            <p:cNvPr id="8" name="Line">
              <a:extLst>
                <a:ext uri="{FF2B5EF4-FFF2-40B4-BE49-F238E27FC236}">
                  <a16:creationId xmlns:a16="http://schemas.microsoft.com/office/drawing/2014/main" id="{BB95A334-8784-8D4B-B33A-F6A22ABBB882}"/>
                </a:ext>
              </a:extLst>
            </p:cNvPr>
            <p:cNvSpPr/>
            <p:nvPr/>
          </p:nvSpPr>
          <p:spPr>
            <a:xfrm>
              <a:off x="0" y="0"/>
              <a:ext cx="6900513" cy="0"/>
            </a:xfrm>
            <a:prstGeom prst="line">
              <a:avLst/>
            </a:prstGeom>
            <a:solidFill>
              <a:schemeClr val="accent2"/>
            </a:solidFill>
            <a:ln w="10795" cap="flat">
              <a:solidFill>
                <a:schemeClr val="accent2"/>
              </a:solidFill>
              <a:prstDash val="solid"/>
              <a:round/>
            </a:ln>
            <a:effectLst/>
          </p:spPr>
          <p:txBody>
            <a:bodyPr wrap="square" lIns="45719" tIns="45719" rIns="45719" bIns="45719" numCol="1" anchor="t">
              <a:noAutofit/>
            </a:bodyPr>
            <a:lstStyle/>
            <a:p>
              <a:endParaRPr/>
            </a:p>
          </p:txBody>
        </p:sp>
        <p:sp>
          <p:nvSpPr>
            <p:cNvPr id="9" name="Signed February 18, 2009">
              <a:extLst>
                <a:ext uri="{FF2B5EF4-FFF2-40B4-BE49-F238E27FC236}">
                  <a16:creationId xmlns:a16="http://schemas.microsoft.com/office/drawing/2014/main" id="{085EF22A-13CF-B148-9F42-A50AE56BA5D5}"/>
                </a:ext>
              </a:extLst>
            </p:cNvPr>
            <p:cNvSpPr txBox="1"/>
            <p:nvPr/>
          </p:nvSpPr>
          <p:spPr>
            <a:xfrm>
              <a:off x="0" y="0"/>
              <a:ext cx="6900513" cy="73221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37160" tIns="137160" rIns="137160" bIns="137160" numCol="1" anchor="t">
              <a:spAutoFit/>
            </a:bodyPr>
            <a:lstStyle>
              <a:lvl1pPr defTabSz="1600200">
                <a:lnSpc>
                  <a:spcPct val="90000"/>
                </a:lnSpc>
                <a:spcBef>
                  <a:spcPts val="1500"/>
                </a:spcBef>
                <a:defRPr sz="3600"/>
              </a:lvl1pPr>
            </a:lstStyle>
            <a:p>
              <a:r>
                <a:t>Signed February 18, 2009</a:t>
              </a:r>
            </a:p>
          </p:txBody>
        </p:sp>
        <p:sp>
          <p:nvSpPr>
            <p:cNvPr id="10" name="Line">
              <a:extLst>
                <a:ext uri="{FF2B5EF4-FFF2-40B4-BE49-F238E27FC236}">
                  <a16:creationId xmlns:a16="http://schemas.microsoft.com/office/drawing/2014/main" id="{D640FBD9-DE9C-3149-AF2B-65348E026B20}"/>
                </a:ext>
              </a:extLst>
            </p:cNvPr>
            <p:cNvSpPr/>
            <p:nvPr/>
          </p:nvSpPr>
          <p:spPr>
            <a:xfrm>
              <a:off x="0" y="1384034"/>
              <a:ext cx="6900513" cy="1"/>
            </a:xfrm>
            <a:prstGeom prst="line">
              <a:avLst/>
            </a:prstGeom>
            <a:solidFill>
              <a:srgbClr val="D4C510"/>
            </a:solidFill>
            <a:ln w="10795" cap="flat">
              <a:solidFill>
                <a:srgbClr val="D4C510"/>
              </a:solidFill>
              <a:prstDash val="solid"/>
              <a:round/>
            </a:ln>
            <a:effectLst/>
          </p:spPr>
          <p:txBody>
            <a:bodyPr wrap="square" lIns="45719" tIns="45719" rIns="45719" bIns="45719" numCol="1" anchor="t">
              <a:noAutofit/>
            </a:bodyPr>
            <a:lstStyle/>
            <a:p>
              <a:endParaRPr/>
            </a:p>
          </p:txBody>
        </p:sp>
        <p:sp>
          <p:nvSpPr>
            <p:cNvPr id="11" name="Addressed privacy and security concerns with EPHI">
              <a:extLst>
                <a:ext uri="{FF2B5EF4-FFF2-40B4-BE49-F238E27FC236}">
                  <a16:creationId xmlns:a16="http://schemas.microsoft.com/office/drawing/2014/main" id="{227F0216-8B5C-6146-82C3-A966C42418B2}"/>
                </a:ext>
              </a:extLst>
            </p:cNvPr>
            <p:cNvSpPr txBox="1"/>
            <p:nvPr/>
          </p:nvSpPr>
          <p:spPr>
            <a:xfrm>
              <a:off x="0" y="1384034"/>
              <a:ext cx="6900513" cy="124522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37160" tIns="137160" rIns="137160" bIns="137160" numCol="1" anchor="t">
              <a:spAutoFit/>
            </a:bodyPr>
            <a:lstStyle>
              <a:lvl1pPr defTabSz="1600200">
                <a:lnSpc>
                  <a:spcPct val="90000"/>
                </a:lnSpc>
                <a:spcBef>
                  <a:spcPts val="1500"/>
                </a:spcBef>
                <a:defRPr sz="3600"/>
              </a:lvl1pPr>
            </a:lstStyle>
            <a:p>
              <a:r>
                <a:t>Addressed privacy and security concerns with EPHI</a:t>
              </a:r>
            </a:p>
          </p:txBody>
        </p:sp>
        <p:sp>
          <p:nvSpPr>
            <p:cNvPr id="12" name="Line">
              <a:extLst>
                <a:ext uri="{FF2B5EF4-FFF2-40B4-BE49-F238E27FC236}">
                  <a16:creationId xmlns:a16="http://schemas.microsoft.com/office/drawing/2014/main" id="{BE229126-5781-C241-9E37-C051D19716DA}"/>
                </a:ext>
              </a:extLst>
            </p:cNvPr>
            <p:cNvSpPr/>
            <p:nvPr/>
          </p:nvSpPr>
          <p:spPr>
            <a:xfrm>
              <a:off x="0" y="2768069"/>
              <a:ext cx="6900513" cy="1"/>
            </a:xfrm>
            <a:prstGeom prst="line">
              <a:avLst/>
            </a:prstGeom>
            <a:solidFill>
              <a:srgbClr val="E9BF09"/>
            </a:solidFill>
            <a:ln w="10795" cap="flat">
              <a:solidFill>
                <a:srgbClr val="E9BF09"/>
              </a:solidFill>
              <a:prstDash val="solid"/>
              <a:round/>
            </a:ln>
            <a:effectLst/>
          </p:spPr>
          <p:txBody>
            <a:bodyPr wrap="square" lIns="45719" tIns="45719" rIns="45719" bIns="45719" numCol="1" anchor="t">
              <a:noAutofit/>
            </a:bodyPr>
            <a:lstStyle/>
            <a:p>
              <a:endParaRPr/>
            </a:p>
          </p:txBody>
        </p:sp>
        <p:sp>
          <p:nvSpPr>
            <p:cNvPr id="13" name="Outlined categories of violations and levels of culpability">
              <a:extLst>
                <a:ext uri="{FF2B5EF4-FFF2-40B4-BE49-F238E27FC236}">
                  <a16:creationId xmlns:a16="http://schemas.microsoft.com/office/drawing/2014/main" id="{E565ECD2-FCC9-AB4F-A59C-B0A7B7B43B41}"/>
                </a:ext>
              </a:extLst>
            </p:cNvPr>
            <p:cNvSpPr txBox="1"/>
            <p:nvPr/>
          </p:nvSpPr>
          <p:spPr>
            <a:xfrm>
              <a:off x="0" y="2768069"/>
              <a:ext cx="6900513" cy="124522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37160" tIns="137160" rIns="137160" bIns="137160" numCol="1" anchor="t">
              <a:spAutoFit/>
            </a:bodyPr>
            <a:lstStyle>
              <a:lvl1pPr defTabSz="1600200">
                <a:lnSpc>
                  <a:spcPct val="90000"/>
                </a:lnSpc>
                <a:spcBef>
                  <a:spcPts val="1500"/>
                </a:spcBef>
                <a:defRPr sz="3600"/>
              </a:lvl1pPr>
            </a:lstStyle>
            <a:p>
              <a:r>
                <a:t>Outlined categories of violations and levels of culpability</a:t>
              </a:r>
            </a:p>
          </p:txBody>
        </p:sp>
        <p:sp>
          <p:nvSpPr>
            <p:cNvPr id="14" name="Line">
              <a:extLst>
                <a:ext uri="{FF2B5EF4-FFF2-40B4-BE49-F238E27FC236}">
                  <a16:creationId xmlns:a16="http://schemas.microsoft.com/office/drawing/2014/main" id="{1FF34AE8-07F9-454A-90AC-BABCB7E3F229}"/>
                </a:ext>
              </a:extLst>
            </p:cNvPr>
            <p:cNvSpPr/>
            <p:nvPr/>
          </p:nvSpPr>
          <p:spPr>
            <a:xfrm>
              <a:off x="0" y="4152105"/>
              <a:ext cx="6900513" cy="1"/>
            </a:xfrm>
            <a:prstGeom prst="line">
              <a:avLst/>
            </a:prstGeom>
            <a:solidFill>
              <a:schemeClr val="accent3"/>
            </a:solidFill>
            <a:ln w="10795" cap="flat">
              <a:solidFill>
                <a:schemeClr val="accent3"/>
              </a:solidFill>
              <a:prstDash val="solid"/>
              <a:round/>
            </a:ln>
            <a:effectLst/>
          </p:spPr>
          <p:txBody>
            <a:bodyPr wrap="square" lIns="45719" tIns="45719" rIns="45719" bIns="45719" numCol="1" anchor="t">
              <a:noAutofit/>
            </a:bodyPr>
            <a:lstStyle/>
            <a:p>
              <a:endParaRPr/>
            </a:p>
          </p:txBody>
        </p:sp>
        <p:sp>
          <p:nvSpPr>
            <p:cNvPr id="15" name="Determined penalty system for violations">
              <a:extLst>
                <a:ext uri="{FF2B5EF4-FFF2-40B4-BE49-F238E27FC236}">
                  <a16:creationId xmlns:a16="http://schemas.microsoft.com/office/drawing/2014/main" id="{BB542EF4-E746-2E49-88E1-1CB6AB24A402}"/>
                </a:ext>
              </a:extLst>
            </p:cNvPr>
            <p:cNvSpPr txBox="1"/>
            <p:nvPr/>
          </p:nvSpPr>
          <p:spPr>
            <a:xfrm>
              <a:off x="0" y="4152105"/>
              <a:ext cx="6900513" cy="124522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37160" tIns="137160" rIns="137160" bIns="137160" numCol="1" anchor="t">
              <a:spAutoFit/>
            </a:bodyPr>
            <a:lstStyle>
              <a:lvl1pPr defTabSz="1600200">
                <a:lnSpc>
                  <a:spcPct val="90000"/>
                </a:lnSpc>
                <a:spcBef>
                  <a:spcPts val="1500"/>
                </a:spcBef>
                <a:defRPr sz="3600"/>
              </a:lvl1pPr>
            </a:lstStyle>
            <a:p>
              <a:r>
                <a:t>Determined penalty system for violations</a:t>
              </a:r>
            </a:p>
          </p:txBody>
        </p:sp>
      </p:grpSp>
    </p:spTree>
    <p:extLst>
      <p:ext uri="{BB962C8B-B14F-4D97-AF65-F5344CB8AC3E}">
        <p14:creationId xmlns:p14="http://schemas.microsoft.com/office/powerpoint/2010/main" val="304764936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Title 1"/>
          <p:cNvSpPr txBox="1"/>
          <p:nvPr/>
        </p:nvSpPr>
        <p:spPr>
          <a:xfrm>
            <a:off x="585218" y="457200"/>
            <a:ext cx="10515601" cy="20224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t">
            <a:normAutofit/>
          </a:bodyPr>
          <a:lstStyle/>
          <a:p>
            <a:pPr defTabSz="932742">
              <a:defRPr sz="1800" spc="-100">
                <a:solidFill>
                  <a:schemeClr val="accent2"/>
                </a:solidFill>
                <a:latin typeface="NewCenturySchlbk-Roman"/>
                <a:ea typeface="NewCenturySchlbk-Roman"/>
                <a:cs typeface="NewCenturySchlbk-Roman"/>
                <a:sym typeface="NewCenturySchlbk-Roman"/>
              </a:defRPr>
            </a:pPr>
            <a:r>
              <a:rPr dirty="0"/>
              <a:t>PUBLIC LAW 116–321: Jan. 5, 2021</a:t>
            </a:r>
            <a:br>
              <a:rPr dirty="0"/>
            </a:br>
            <a:r>
              <a:rPr dirty="0">
                <a:solidFill>
                  <a:srgbClr val="FFFFFF"/>
                </a:solidFill>
              </a:rPr>
              <a:t>Amendment to the Health Information Technology for Economic and Clinical Health Act</a:t>
            </a:r>
            <a:br>
              <a:rPr dirty="0"/>
            </a:br>
            <a:br>
              <a:rPr dirty="0"/>
            </a:br>
            <a:r>
              <a:rPr b="1" dirty="0">
                <a:solidFill>
                  <a:srgbClr val="FFFFFF"/>
                </a:solidFill>
                <a:latin typeface="NewCenturySchlbk-Bold"/>
                <a:ea typeface="NewCenturySchlbk-Bold"/>
                <a:cs typeface="NewCenturySchlbk-Bold"/>
                <a:sym typeface="NewCenturySchlbk-Bold"/>
              </a:rPr>
              <a:t>SEC. 13412. RECOGNITION OF SECURITY PRACTICES.</a:t>
            </a:r>
            <a:br>
              <a:rPr b="1" dirty="0">
                <a:latin typeface="NewCenturySchlbk-Bold"/>
                <a:ea typeface="NewCenturySchlbk-Bold"/>
                <a:cs typeface="NewCenturySchlbk-Bold"/>
              </a:rPr>
            </a:br>
            <a:br>
              <a:rPr b="1" dirty="0">
                <a:latin typeface="NewCenturySchlbk-Bold"/>
                <a:ea typeface="NewCenturySchlbk-Bold"/>
                <a:cs typeface="NewCenturySchlbk-Bold"/>
              </a:rPr>
            </a:br>
            <a:r>
              <a:rPr dirty="0">
                <a:solidFill>
                  <a:srgbClr val="FFFFFF"/>
                </a:solidFill>
              </a:rPr>
              <a:t>“the Secretary shall consider whether the covered entity or business associate has adequately demonstrated that it had, for not less than the previous 12 months, </a:t>
            </a:r>
            <a:r>
              <a:rPr b="1" dirty="0">
                <a:solidFill>
                  <a:schemeClr val="accent2">
                    <a:lumMod val="60000"/>
                    <a:lumOff val="40000"/>
                  </a:schemeClr>
                </a:solidFill>
              </a:rPr>
              <a:t>recognized security practices</a:t>
            </a:r>
            <a:r>
              <a:rPr b="1" dirty="0">
                <a:solidFill>
                  <a:srgbClr val="FFFFFF"/>
                </a:solidFill>
              </a:rPr>
              <a:t> </a:t>
            </a:r>
            <a:r>
              <a:rPr dirty="0">
                <a:solidFill>
                  <a:srgbClr val="FFFFFF"/>
                </a:solidFill>
              </a:rPr>
              <a:t>in place that may”</a:t>
            </a:r>
          </a:p>
        </p:txBody>
      </p:sp>
      <p:sp>
        <p:nvSpPr>
          <p:cNvPr id="174" name="TextBox 22"/>
          <p:cNvSpPr txBox="1"/>
          <p:nvPr/>
        </p:nvSpPr>
        <p:spPr>
          <a:xfrm>
            <a:off x="2525778" y="2784901"/>
            <a:ext cx="4795520" cy="5771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285750" indent="-285750">
              <a:buSzPct val="100000"/>
              <a:buFont typeface="Arial"/>
              <a:buChar char="•"/>
            </a:pPr>
            <a:r>
              <a:t>Mitigate Fines</a:t>
            </a:r>
          </a:p>
          <a:p>
            <a:pPr marL="285750" indent="-285750">
              <a:buSzPct val="100000"/>
              <a:buFont typeface="Arial"/>
              <a:buChar char="•"/>
            </a:pPr>
            <a:r>
              <a:t>Early Favorable Termination of Audits</a:t>
            </a:r>
          </a:p>
        </p:txBody>
      </p:sp>
      <p:sp>
        <p:nvSpPr>
          <p:cNvPr id="175" name="TextBox 23"/>
          <p:cNvSpPr txBox="1"/>
          <p:nvPr/>
        </p:nvSpPr>
        <p:spPr>
          <a:xfrm>
            <a:off x="630937" y="3755318"/>
            <a:ext cx="10424161" cy="2326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800">
                <a:latin typeface="NewCenturySchlbk-Roman"/>
                <a:ea typeface="NewCenturySchlbk-Roman"/>
                <a:cs typeface="NewCenturySchlbk-Roman"/>
                <a:sym typeface="NewCenturySchlbk-Roman"/>
              </a:defRPr>
            </a:pPr>
            <a:r>
              <a:t>‘‘(1) RECOGNIZED SECURITY PRACTICES.—The term ‘recognized security practices’ means the standards, guidelines, best practices, methodologies, procedures, and processes developed under section 2(c)(15) of the </a:t>
            </a:r>
            <a:r>
              <a:rPr b="1"/>
              <a:t>National Institute of Standards and Technology </a:t>
            </a:r>
            <a:r>
              <a:t>Act, the approaches promulgated under section 405(d) of the Cybersecurity Act of 2015, and other programs and processes that address cybersecurity and that are developed, recognized, or promulgated through regulations under other statutory authorities. Such practices shall be determined by the covered entity or business associate, consistent with the HIPAA Security rule (part 160 of title 45 Code of Federal Regulations and subparts A and C of part 164 of such title).</a:t>
            </a:r>
          </a:p>
        </p:txBody>
      </p:sp>
      <p:pic>
        <p:nvPicPr>
          <p:cNvPr id="6" name="Picture 5">
            <a:extLst>
              <a:ext uri="{FF2B5EF4-FFF2-40B4-BE49-F238E27FC236}">
                <a16:creationId xmlns:a16="http://schemas.microsoft.com/office/drawing/2014/main" id="{65FD3825-5E78-E046-BC34-58C59E6127D4}"/>
              </a:ext>
            </a:extLst>
          </p:cNvPr>
          <p:cNvPicPr>
            <a:picLocks noChangeAspect="1"/>
          </p:cNvPicPr>
          <p:nvPr/>
        </p:nvPicPr>
        <p:blipFill>
          <a:blip r:embed="rId2"/>
          <a:stretch>
            <a:fillRect/>
          </a:stretch>
        </p:blipFill>
        <p:spPr>
          <a:xfrm>
            <a:off x="10758931" y="6359704"/>
            <a:ext cx="1215028" cy="308224"/>
          </a:xfrm>
          <a:prstGeom prst="rect">
            <a:avLst/>
          </a:prstGeom>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Title 13"/>
          <p:cNvSpPr txBox="1">
            <a:spLocks noGrp="1"/>
          </p:cNvSpPr>
          <p:nvPr>
            <p:ph type="title"/>
          </p:nvPr>
        </p:nvSpPr>
        <p:spPr>
          <a:xfrm>
            <a:off x="588262" y="457199"/>
            <a:ext cx="10862211" cy="1107998"/>
          </a:xfrm>
          <a:prstGeom prst="rect">
            <a:avLst/>
          </a:prstGeom>
        </p:spPr>
        <p:txBody>
          <a:bodyPr/>
          <a:lstStyle/>
          <a:p>
            <a:pPr>
              <a:defRPr b="1" spc="-100"/>
            </a:pPr>
            <a:r>
              <a:rPr dirty="0"/>
              <a:t>Takeaways</a:t>
            </a:r>
            <a:br>
              <a:rPr dirty="0"/>
            </a:br>
            <a:r>
              <a:rPr sz="2800" b="0" i="1" dirty="0"/>
              <a:t>Building a Successful Medical Device Security Program</a:t>
            </a:r>
          </a:p>
        </p:txBody>
      </p:sp>
      <p:sp>
        <p:nvSpPr>
          <p:cNvPr id="11" name="Content Placeholder 2">
            <a:extLst>
              <a:ext uri="{FF2B5EF4-FFF2-40B4-BE49-F238E27FC236}">
                <a16:creationId xmlns:a16="http://schemas.microsoft.com/office/drawing/2014/main" id="{B3471AA7-0735-C645-B4FE-56F10F954E26}"/>
              </a:ext>
            </a:extLst>
          </p:cNvPr>
          <p:cNvSpPr txBox="1">
            <a:spLocks/>
          </p:cNvSpPr>
          <p:nvPr/>
        </p:nvSpPr>
        <p:spPr>
          <a:xfrm>
            <a:off x="1774209" y="2348512"/>
            <a:ext cx="4094328" cy="3096943"/>
          </a:xfrm>
          <a:prstGeom prst="rect">
            <a:avLst/>
          </a:prstGeom>
        </p:spPr>
        <p:txBody>
          <a:bodyPr numCol="1"/>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b="0" i="0" kern="1200" spc="0" baseline="0">
                <a:solidFill>
                  <a:schemeClr val="tx1"/>
                </a:solidFill>
                <a:latin typeface="+mn-lt"/>
                <a:ea typeface="+mn-ea"/>
                <a:cs typeface="Calibri" panose="020F0502020204030204"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a:latin typeface="Calibri" panose="020F0502020204030204" pitchFamily="34" charset="0"/>
              </a:rPr>
              <a:t>Break down communication barriers</a:t>
            </a:r>
          </a:p>
          <a:p>
            <a:pPr marL="0" indent="0">
              <a:buNone/>
            </a:pPr>
            <a:endParaRPr lang="en-US" sz="2400" dirty="0">
              <a:latin typeface="Calibri" panose="020F0502020204030204" pitchFamily="34" charset="0"/>
            </a:endParaRPr>
          </a:p>
          <a:p>
            <a:pPr marL="0" indent="0">
              <a:buNone/>
            </a:pPr>
            <a:r>
              <a:rPr lang="en-US" sz="2400" dirty="0">
                <a:latin typeface="Calibri" panose="020F0502020204030204" pitchFamily="34" charset="0"/>
              </a:rPr>
              <a:t>Identify key roles and responsibilities</a:t>
            </a:r>
          </a:p>
          <a:p>
            <a:pPr marL="0" indent="0">
              <a:buNone/>
            </a:pPr>
            <a:endParaRPr lang="en-US" sz="2400" dirty="0">
              <a:latin typeface="Calibri" panose="020F0502020204030204" pitchFamily="34" charset="0"/>
            </a:endParaRPr>
          </a:p>
          <a:p>
            <a:pPr marL="0" indent="0">
              <a:buNone/>
            </a:pPr>
            <a:r>
              <a:rPr lang="en-US" sz="2400" dirty="0">
                <a:latin typeface="Calibri" panose="020F0502020204030204" pitchFamily="34" charset="0"/>
              </a:rPr>
              <a:t>Analyze current resources</a:t>
            </a:r>
          </a:p>
        </p:txBody>
      </p:sp>
      <p:sp>
        <p:nvSpPr>
          <p:cNvPr id="12" name="Content Placeholder 2">
            <a:extLst>
              <a:ext uri="{FF2B5EF4-FFF2-40B4-BE49-F238E27FC236}">
                <a16:creationId xmlns:a16="http://schemas.microsoft.com/office/drawing/2014/main" id="{47A78E0A-B763-CA4A-A614-03955DBF2661}"/>
              </a:ext>
            </a:extLst>
          </p:cNvPr>
          <p:cNvSpPr txBox="1">
            <a:spLocks/>
          </p:cNvSpPr>
          <p:nvPr/>
        </p:nvSpPr>
        <p:spPr>
          <a:xfrm>
            <a:off x="7367433" y="2348512"/>
            <a:ext cx="4094328" cy="2986662"/>
          </a:xfrm>
          <a:prstGeom prst="rect">
            <a:avLst/>
          </a:prstGeom>
        </p:spPr>
        <p:txBody>
          <a:bodyPr numCol="1"/>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b="0" i="0" kern="1200" spc="0" baseline="0">
                <a:solidFill>
                  <a:schemeClr val="tx1"/>
                </a:solidFill>
                <a:latin typeface="+mn-lt"/>
                <a:ea typeface="+mn-ea"/>
                <a:cs typeface="Calibri" panose="020F0502020204030204"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a:latin typeface="Calibri" panose="020F0502020204030204" pitchFamily="34" charset="0"/>
              </a:rPr>
              <a:t>Determine if new resources are needed</a:t>
            </a:r>
          </a:p>
          <a:p>
            <a:pPr marL="0" indent="0">
              <a:buNone/>
            </a:pPr>
            <a:endParaRPr lang="en-US" sz="2400" dirty="0">
              <a:latin typeface="Calibri" panose="020F0502020204030204" pitchFamily="34" charset="0"/>
            </a:endParaRPr>
          </a:p>
          <a:p>
            <a:pPr marL="0" indent="0">
              <a:buNone/>
            </a:pPr>
            <a:r>
              <a:rPr lang="en-US" sz="2400" dirty="0">
                <a:latin typeface="Calibri" panose="020F0502020204030204" pitchFamily="34" charset="0"/>
              </a:rPr>
              <a:t>Leverage economies of scale</a:t>
            </a:r>
          </a:p>
          <a:p>
            <a:pPr marL="0" indent="0">
              <a:buNone/>
            </a:pPr>
            <a:endParaRPr lang="en-US" sz="2400" dirty="0">
              <a:latin typeface="Calibri" panose="020F0502020204030204" pitchFamily="34" charset="0"/>
            </a:endParaRPr>
          </a:p>
          <a:p>
            <a:pPr marL="0" indent="0">
              <a:buNone/>
            </a:pPr>
            <a:r>
              <a:rPr lang="en-US" sz="2400" dirty="0">
                <a:latin typeface="Calibri" panose="020F0502020204030204" pitchFamily="34" charset="0"/>
              </a:rPr>
              <a:t>Develop a plan to meet the needs of the organization</a:t>
            </a:r>
          </a:p>
        </p:txBody>
      </p:sp>
      <p:pic>
        <p:nvPicPr>
          <p:cNvPr id="13" name="Picture 12">
            <a:extLst>
              <a:ext uri="{FF2B5EF4-FFF2-40B4-BE49-F238E27FC236}">
                <a16:creationId xmlns:a16="http://schemas.microsoft.com/office/drawing/2014/main" id="{CC601613-8A13-C544-9772-A032F4CDF0AF}"/>
              </a:ext>
            </a:extLst>
          </p:cNvPr>
          <p:cNvPicPr>
            <a:picLocks noChangeAspect="1"/>
          </p:cNvPicPr>
          <p:nvPr/>
        </p:nvPicPr>
        <p:blipFill>
          <a:blip r:embed="rId2"/>
          <a:stretch>
            <a:fillRect/>
          </a:stretch>
        </p:blipFill>
        <p:spPr>
          <a:xfrm>
            <a:off x="664089" y="2341683"/>
            <a:ext cx="861207" cy="865034"/>
          </a:xfrm>
          <a:prstGeom prst="rect">
            <a:avLst/>
          </a:prstGeom>
        </p:spPr>
      </p:pic>
      <p:pic>
        <p:nvPicPr>
          <p:cNvPr id="14" name="Picture 13">
            <a:extLst>
              <a:ext uri="{FF2B5EF4-FFF2-40B4-BE49-F238E27FC236}">
                <a16:creationId xmlns:a16="http://schemas.microsoft.com/office/drawing/2014/main" id="{86080939-0CC3-A049-8615-484323BD2ED4}"/>
              </a:ext>
            </a:extLst>
          </p:cNvPr>
          <p:cNvPicPr>
            <a:picLocks noChangeAspect="1"/>
          </p:cNvPicPr>
          <p:nvPr/>
        </p:nvPicPr>
        <p:blipFill>
          <a:blip r:embed="rId3"/>
          <a:stretch>
            <a:fillRect/>
          </a:stretch>
        </p:blipFill>
        <p:spPr>
          <a:xfrm>
            <a:off x="699539" y="3590671"/>
            <a:ext cx="778189" cy="778189"/>
          </a:xfrm>
          <a:prstGeom prst="rect">
            <a:avLst/>
          </a:prstGeom>
        </p:spPr>
      </p:pic>
      <p:pic>
        <p:nvPicPr>
          <p:cNvPr id="15" name="Picture 14">
            <a:extLst>
              <a:ext uri="{FF2B5EF4-FFF2-40B4-BE49-F238E27FC236}">
                <a16:creationId xmlns:a16="http://schemas.microsoft.com/office/drawing/2014/main" id="{20A214B7-B13F-B649-987C-E3B300EF9188}"/>
              </a:ext>
            </a:extLst>
          </p:cNvPr>
          <p:cNvPicPr>
            <a:picLocks noChangeAspect="1"/>
          </p:cNvPicPr>
          <p:nvPr/>
        </p:nvPicPr>
        <p:blipFill>
          <a:blip r:embed="rId4"/>
          <a:stretch>
            <a:fillRect/>
          </a:stretch>
        </p:blipFill>
        <p:spPr>
          <a:xfrm>
            <a:off x="732333" y="4763911"/>
            <a:ext cx="755708" cy="755708"/>
          </a:xfrm>
          <a:prstGeom prst="rect">
            <a:avLst/>
          </a:prstGeom>
        </p:spPr>
      </p:pic>
      <p:pic>
        <p:nvPicPr>
          <p:cNvPr id="16" name="Picture 15">
            <a:extLst>
              <a:ext uri="{FF2B5EF4-FFF2-40B4-BE49-F238E27FC236}">
                <a16:creationId xmlns:a16="http://schemas.microsoft.com/office/drawing/2014/main" id="{FBFBA74A-2CBE-B147-A1EA-8DD68000B22F}"/>
              </a:ext>
            </a:extLst>
          </p:cNvPr>
          <p:cNvPicPr>
            <a:picLocks noChangeAspect="1"/>
          </p:cNvPicPr>
          <p:nvPr/>
        </p:nvPicPr>
        <p:blipFill>
          <a:blip r:embed="rId5"/>
          <a:stretch>
            <a:fillRect/>
          </a:stretch>
        </p:blipFill>
        <p:spPr>
          <a:xfrm>
            <a:off x="6323465" y="2330394"/>
            <a:ext cx="865034" cy="865034"/>
          </a:xfrm>
          <a:prstGeom prst="rect">
            <a:avLst/>
          </a:prstGeom>
        </p:spPr>
      </p:pic>
      <p:pic>
        <p:nvPicPr>
          <p:cNvPr id="17" name="Picture 16">
            <a:extLst>
              <a:ext uri="{FF2B5EF4-FFF2-40B4-BE49-F238E27FC236}">
                <a16:creationId xmlns:a16="http://schemas.microsoft.com/office/drawing/2014/main" id="{2E452C28-110B-8B4A-941C-4D5FB4D4CCD2}"/>
              </a:ext>
            </a:extLst>
          </p:cNvPr>
          <p:cNvPicPr>
            <a:picLocks noChangeAspect="1"/>
          </p:cNvPicPr>
          <p:nvPr/>
        </p:nvPicPr>
        <p:blipFill>
          <a:blip r:embed="rId6"/>
          <a:stretch>
            <a:fillRect/>
          </a:stretch>
        </p:blipFill>
        <p:spPr>
          <a:xfrm>
            <a:off x="6425048" y="3590671"/>
            <a:ext cx="684428" cy="684428"/>
          </a:xfrm>
          <a:prstGeom prst="rect">
            <a:avLst/>
          </a:prstGeom>
        </p:spPr>
      </p:pic>
      <p:pic>
        <p:nvPicPr>
          <p:cNvPr id="18" name="Picture 17">
            <a:extLst>
              <a:ext uri="{FF2B5EF4-FFF2-40B4-BE49-F238E27FC236}">
                <a16:creationId xmlns:a16="http://schemas.microsoft.com/office/drawing/2014/main" id="{2AE42BB7-C0EB-7B4C-A966-67CB11CBB8AF}"/>
              </a:ext>
            </a:extLst>
          </p:cNvPr>
          <p:cNvPicPr>
            <a:picLocks noChangeAspect="1"/>
          </p:cNvPicPr>
          <p:nvPr/>
        </p:nvPicPr>
        <p:blipFill>
          <a:blip r:embed="rId7"/>
          <a:stretch>
            <a:fillRect/>
          </a:stretch>
        </p:blipFill>
        <p:spPr>
          <a:xfrm>
            <a:off x="6460169" y="4579466"/>
            <a:ext cx="755708" cy="755708"/>
          </a:xfrm>
          <a:prstGeom prst="rect">
            <a:avLst/>
          </a:prstGeom>
        </p:spPr>
      </p:pic>
      <p:pic>
        <p:nvPicPr>
          <p:cNvPr id="20" name="Picture 19">
            <a:extLst>
              <a:ext uri="{FF2B5EF4-FFF2-40B4-BE49-F238E27FC236}">
                <a16:creationId xmlns:a16="http://schemas.microsoft.com/office/drawing/2014/main" id="{CCAB360B-1EBF-7B47-A677-7E44FB32DE76}"/>
              </a:ext>
            </a:extLst>
          </p:cNvPr>
          <p:cNvPicPr>
            <a:picLocks noChangeAspect="1"/>
          </p:cNvPicPr>
          <p:nvPr/>
        </p:nvPicPr>
        <p:blipFill>
          <a:blip r:embed="rId8"/>
          <a:stretch>
            <a:fillRect/>
          </a:stretch>
        </p:blipFill>
        <p:spPr>
          <a:xfrm>
            <a:off x="10758931" y="6359704"/>
            <a:ext cx="1215028" cy="308224"/>
          </a:xfrm>
          <a:prstGeom prst="rect">
            <a:avLst/>
          </a:prstGeom>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Title 13"/>
          <p:cNvSpPr txBox="1">
            <a:spLocks noGrp="1"/>
          </p:cNvSpPr>
          <p:nvPr>
            <p:ph type="title"/>
          </p:nvPr>
        </p:nvSpPr>
        <p:spPr>
          <a:xfrm>
            <a:off x="588262" y="457199"/>
            <a:ext cx="10862211" cy="554000"/>
          </a:xfrm>
          <a:prstGeom prst="rect">
            <a:avLst/>
          </a:prstGeom>
        </p:spPr>
        <p:txBody>
          <a:bodyPr/>
          <a:lstStyle>
            <a:lvl1pPr>
              <a:defRPr b="1" spc="-100"/>
            </a:lvl1pPr>
          </a:lstStyle>
          <a:p>
            <a:r>
              <a:rPr dirty="0"/>
              <a:t>Introducing </a:t>
            </a:r>
            <a:r>
              <a:rPr dirty="0" err="1"/>
              <a:t>Ordr</a:t>
            </a:r>
            <a:endParaRPr dirty="0"/>
          </a:p>
        </p:txBody>
      </p:sp>
      <p:pic>
        <p:nvPicPr>
          <p:cNvPr id="30" name="Picture 29">
            <a:extLst>
              <a:ext uri="{FF2B5EF4-FFF2-40B4-BE49-F238E27FC236}">
                <a16:creationId xmlns:a16="http://schemas.microsoft.com/office/drawing/2014/main" id="{8934314E-ED8E-B64F-BC44-7B2201638EFC}"/>
              </a:ext>
            </a:extLst>
          </p:cNvPr>
          <p:cNvPicPr>
            <a:picLocks noChangeAspect="1"/>
          </p:cNvPicPr>
          <p:nvPr/>
        </p:nvPicPr>
        <p:blipFill>
          <a:blip r:embed="rId2">
            <a:alphaModFix amt="49000"/>
          </a:blip>
          <a:stretch>
            <a:fillRect/>
          </a:stretch>
        </p:blipFill>
        <p:spPr>
          <a:xfrm>
            <a:off x="2808555" y="1604348"/>
            <a:ext cx="6166753" cy="3529351"/>
          </a:xfrm>
          <a:prstGeom prst="rect">
            <a:avLst/>
          </a:prstGeom>
        </p:spPr>
      </p:pic>
      <p:grpSp>
        <p:nvGrpSpPr>
          <p:cNvPr id="31" name="Group 30">
            <a:extLst>
              <a:ext uri="{FF2B5EF4-FFF2-40B4-BE49-F238E27FC236}">
                <a16:creationId xmlns:a16="http://schemas.microsoft.com/office/drawing/2014/main" id="{D345F2E6-4C29-084C-9623-B5DEAEE8DD04}"/>
              </a:ext>
            </a:extLst>
          </p:cNvPr>
          <p:cNvGrpSpPr/>
          <p:nvPr/>
        </p:nvGrpSpPr>
        <p:grpSpPr>
          <a:xfrm>
            <a:off x="1347215" y="4111016"/>
            <a:ext cx="3116740" cy="1906998"/>
            <a:chOff x="385918" y="3452022"/>
            <a:chExt cx="2122170" cy="1997772"/>
          </a:xfrm>
        </p:grpSpPr>
        <p:sp>
          <p:nvSpPr>
            <p:cNvPr id="32" name="Shape 1604">
              <a:extLst>
                <a:ext uri="{FF2B5EF4-FFF2-40B4-BE49-F238E27FC236}">
                  <a16:creationId xmlns:a16="http://schemas.microsoft.com/office/drawing/2014/main" id="{6D570B8B-0337-E947-8B6A-595B0C78AD80}"/>
                </a:ext>
              </a:extLst>
            </p:cNvPr>
            <p:cNvSpPr/>
            <p:nvPr/>
          </p:nvSpPr>
          <p:spPr>
            <a:xfrm>
              <a:off x="385918" y="4140411"/>
              <a:ext cx="2122170" cy="1309383"/>
            </a:xfrm>
            <a:prstGeom prst="rect">
              <a:avLst/>
            </a:prstGeom>
            <a:solidFill>
              <a:srgbClr val="FDFBFB"/>
            </a:solidFill>
            <a:ln w="12700">
              <a:noFill/>
              <a:miter lim="400000"/>
            </a:ln>
            <a:effectLst/>
          </p:spPr>
          <p:txBody>
            <a:bodyPr lIns="137160" tIns="137160" rIns="137160" bIns="0" anchor="t"/>
            <a:lstStyle/>
            <a:p>
              <a:pPr algn="ctr" defTabSz="914400">
                <a:defRPr/>
              </a:pPr>
              <a:r>
                <a:rPr lang="en-US" sz="1600" b="1" dirty="0">
                  <a:solidFill>
                    <a:schemeClr val="bg1"/>
                  </a:solidFill>
                  <a:latin typeface="+mj-lt"/>
                  <a:ea typeface="Roboto"/>
                </a:rPr>
                <a:t>Comprehensive visibility</a:t>
              </a:r>
              <a:endParaRPr lang="en-US" dirty="0">
                <a:solidFill>
                  <a:schemeClr val="bg1"/>
                </a:solidFill>
              </a:endParaRPr>
            </a:p>
            <a:p>
              <a:pPr marL="171450" indent="-171450">
                <a:buFont typeface="Arial" panose="020B0604020202020204" pitchFamily="34" charset="0"/>
                <a:buChar char="•"/>
                <a:defRPr/>
              </a:pPr>
              <a:r>
                <a:rPr lang="en-US" sz="1200" dirty="0">
                  <a:solidFill>
                    <a:schemeClr val="bg1"/>
                  </a:solidFill>
                  <a:ea typeface="Roboto"/>
                  <a:cs typeface="Calibri"/>
                </a:rPr>
                <a:t>Profile every asset in the network</a:t>
              </a:r>
            </a:p>
            <a:p>
              <a:pPr marL="171450" indent="-171450" defTabSz="914400">
                <a:buFont typeface="Arial" panose="020B0604020202020204" pitchFamily="34" charset="0"/>
                <a:buChar char="•"/>
                <a:defRPr/>
              </a:pPr>
              <a:r>
                <a:rPr lang="en-US" sz="1200" dirty="0">
                  <a:solidFill>
                    <a:schemeClr val="bg1"/>
                  </a:solidFill>
                  <a:ea typeface="Roboto"/>
                  <a:cs typeface="Calibri"/>
                </a:rPr>
                <a:t>Map every connection for every asset </a:t>
              </a:r>
              <a:endParaRPr lang="en-US" sz="1200" dirty="0">
                <a:solidFill>
                  <a:schemeClr val="bg1"/>
                </a:solidFill>
                <a:ea typeface="Roboto" panose="02000000000000000000" pitchFamily="2" charset="0"/>
                <a:cs typeface="Calibri"/>
              </a:endParaRPr>
            </a:p>
            <a:p>
              <a:pPr marL="171450" indent="-171450" defTabSz="914400">
                <a:buFont typeface="Arial" panose="020B0604020202020204" pitchFamily="34" charset="0"/>
                <a:buChar char="•"/>
                <a:defRPr/>
              </a:pPr>
              <a:r>
                <a:rPr lang="en-US" sz="1200" dirty="0">
                  <a:solidFill>
                    <a:schemeClr val="bg1"/>
                  </a:solidFill>
                  <a:latin typeface="Calibri"/>
                  <a:ea typeface="Roboto"/>
                  <a:cs typeface="Calibri"/>
                </a:rPr>
                <a:t>Physical context: make, model, serial #</a:t>
              </a:r>
            </a:p>
            <a:p>
              <a:pPr marL="171450" indent="-171450" defTabSz="914400">
                <a:buFont typeface="Arial" panose="020B0604020202020204" pitchFamily="34" charset="0"/>
                <a:buChar char="•"/>
                <a:defRPr/>
              </a:pPr>
              <a:r>
                <a:rPr lang="en-US" sz="1200" dirty="0">
                  <a:solidFill>
                    <a:schemeClr val="bg1"/>
                  </a:solidFill>
                  <a:latin typeface="Calibri"/>
                  <a:ea typeface="Roboto"/>
                  <a:cs typeface="Calibri"/>
                </a:rPr>
                <a:t>Network context: MAC,IP, VLAN, subnet</a:t>
              </a:r>
            </a:p>
            <a:p>
              <a:pPr marL="171450" indent="-171450" defTabSz="914400">
                <a:buFont typeface="Arial" panose="020B0604020202020204" pitchFamily="34" charset="0"/>
                <a:buChar char="•"/>
                <a:defRPr/>
              </a:pPr>
              <a:endParaRPr lang="en-US" sz="1200" dirty="0">
                <a:solidFill>
                  <a:schemeClr val="bg1"/>
                </a:solidFill>
                <a:latin typeface="Calibri"/>
                <a:ea typeface="Roboto" panose="02000000000000000000" pitchFamily="2" charset="0"/>
                <a:cs typeface="Calibri"/>
              </a:endParaRPr>
            </a:p>
            <a:p>
              <a:pPr marL="285750" indent="-160020" defTabSz="914400">
                <a:buFont typeface="Arial" panose="020B0604020202020204" pitchFamily="34" charset="0"/>
                <a:buChar char="•"/>
                <a:defRPr/>
              </a:pPr>
              <a:endParaRPr lang="en-US" sz="1050" dirty="0">
                <a:latin typeface="Roboto" panose="02000000000000000000" pitchFamily="2" charset="0"/>
                <a:ea typeface="Roboto" panose="02000000000000000000" pitchFamily="2" charset="0"/>
                <a:cs typeface="Roboto" panose="02000000000000000000" pitchFamily="2" charset="0"/>
              </a:endParaRPr>
            </a:p>
          </p:txBody>
        </p:sp>
        <p:sp>
          <p:nvSpPr>
            <p:cNvPr id="33" name="Shape 1604">
              <a:extLst>
                <a:ext uri="{FF2B5EF4-FFF2-40B4-BE49-F238E27FC236}">
                  <a16:creationId xmlns:a16="http://schemas.microsoft.com/office/drawing/2014/main" id="{D42B8501-2D77-B24A-8723-6E7F2E8B4AFD}"/>
                </a:ext>
              </a:extLst>
            </p:cNvPr>
            <p:cNvSpPr/>
            <p:nvPr/>
          </p:nvSpPr>
          <p:spPr>
            <a:xfrm>
              <a:off x="385918" y="3452022"/>
              <a:ext cx="2122170" cy="617387"/>
            </a:xfrm>
            <a:prstGeom prst="rect">
              <a:avLst/>
            </a:prstGeom>
            <a:solidFill>
              <a:schemeClr val="accent3"/>
            </a:solidFill>
            <a:ln w="12700">
              <a:noFill/>
              <a:miter lim="400000"/>
            </a:ln>
            <a:effectLst/>
          </p:spPr>
          <p:txBody>
            <a:bodyPr lIns="137160" tIns="91440" rIns="137160" bIns="91440" anchor="t"/>
            <a:lstStyle/>
            <a:p>
              <a:pPr algn="ctr" defTabSz="914400">
                <a:lnSpc>
                  <a:spcPct val="80000"/>
                </a:lnSpc>
                <a:defRPr/>
              </a:pPr>
              <a:r>
                <a:rPr lang="en-US" sz="2000" b="1" dirty="0">
                  <a:latin typeface="Calibri" panose="020F0502020204030204" pitchFamily="34" charset="0"/>
                  <a:ea typeface="Roboto"/>
                  <a:cs typeface="Calibri" panose="020F0502020204030204" pitchFamily="34" charset="0"/>
                </a:rPr>
                <a:t>See every asset and connection</a:t>
              </a:r>
              <a:endParaRPr lang="en-US" sz="1750" dirty="0">
                <a:latin typeface="Calibri" panose="020F0502020204030204" pitchFamily="34" charset="0"/>
                <a:cs typeface="Calibri" panose="020F0502020204030204" pitchFamily="34" charset="0"/>
              </a:endParaRPr>
            </a:p>
          </p:txBody>
        </p:sp>
      </p:grpSp>
      <p:grpSp>
        <p:nvGrpSpPr>
          <p:cNvPr id="34" name="Group 33">
            <a:extLst>
              <a:ext uri="{FF2B5EF4-FFF2-40B4-BE49-F238E27FC236}">
                <a16:creationId xmlns:a16="http://schemas.microsoft.com/office/drawing/2014/main" id="{20C2BB14-E402-FB44-8569-6EE73C16606F}"/>
              </a:ext>
            </a:extLst>
          </p:cNvPr>
          <p:cNvGrpSpPr/>
          <p:nvPr/>
        </p:nvGrpSpPr>
        <p:grpSpPr>
          <a:xfrm>
            <a:off x="4511042" y="4103760"/>
            <a:ext cx="3099780" cy="1912992"/>
            <a:chOff x="2745591" y="3454588"/>
            <a:chExt cx="2221050" cy="2004050"/>
          </a:xfrm>
        </p:grpSpPr>
        <p:sp>
          <p:nvSpPr>
            <p:cNvPr id="35" name="Shape 1604">
              <a:extLst>
                <a:ext uri="{FF2B5EF4-FFF2-40B4-BE49-F238E27FC236}">
                  <a16:creationId xmlns:a16="http://schemas.microsoft.com/office/drawing/2014/main" id="{95CCF462-79AC-CE49-90B5-481DFADE3DF9}"/>
                </a:ext>
              </a:extLst>
            </p:cNvPr>
            <p:cNvSpPr/>
            <p:nvPr/>
          </p:nvSpPr>
          <p:spPr>
            <a:xfrm>
              <a:off x="2745591" y="4149255"/>
              <a:ext cx="2221050" cy="1309383"/>
            </a:xfrm>
            <a:prstGeom prst="rect">
              <a:avLst/>
            </a:prstGeom>
            <a:solidFill>
              <a:srgbClr val="FBFBFB"/>
            </a:solidFill>
            <a:ln w="12700">
              <a:noFill/>
              <a:miter lim="400000"/>
            </a:ln>
            <a:effectLst/>
          </p:spPr>
          <p:txBody>
            <a:bodyPr lIns="137160" tIns="137160" rIns="137160" bIns="0" anchor="t"/>
            <a:lstStyle/>
            <a:p>
              <a:pPr algn="ctr" defTabSz="914400">
                <a:defRPr/>
              </a:pPr>
              <a:r>
                <a:rPr lang="en-US" sz="1600" b="1" dirty="0">
                  <a:solidFill>
                    <a:schemeClr val="bg1"/>
                  </a:solidFill>
                  <a:latin typeface="+mj-lt"/>
                  <a:ea typeface="Roboto"/>
                </a:rPr>
                <a:t>Actionable risk insights</a:t>
              </a:r>
              <a:endParaRPr lang="en-US" dirty="0">
                <a:solidFill>
                  <a:schemeClr val="bg1"/>
                </a:solidFill>
              </a:endParaRPr>
            </a:p>
            <a:p>
              <a:pPr marL="171450" indent="-171450" defTabSz="914400">
                <a:buFont typeface="Arial,Sans-Serif" panose="020B0604020202020204" pitchFamily="34" charset="0"/>
                <a:buChar char="•"/>
                <a:defRPr/>
              </a:pPr>
              <a:r>
                <a:rPr lang="en-US" sz="1200" dirty="0">
                  <a:solidFill>
                    <a:schemeClr val="bg1"/>
                  </a:solidFill>
                  <a:latin typeface="Calibri" panose="020F0502020204030204" pitchFamily="34" charset="0"/>
                  <a:ea typeface="+mn-lt"/>
                  <a:cs typeface="Calibri" panose="020F0502020204030204" pitchFamily="34" charset="0"/>
                </a:rPr>
                <a:t>Known threats via threat detection engine</a:t>
              </a:r>
            </a:p>
            <a:p>
              <a:pPr marL="171450" indent="-171450" defTabSz="914400">
                <a:buFont typeface="Arial" panose="020B0604020202020204" pitchFamily="34" charset="0"/>
                <a:buChar char="•"/>
                <a:defRPr/>
              </a:pPr>
              <a:r>
                <a:rPr lang="en-US" sz="1200" dirty="0">
                  <a:solidFill>
                    <a:schemeClr val="bg1"/>
                  </a:solidFill>
                  <a:latin typeface="Calibri" panose="020F0502020204030204" pitchFamily="34" charset="0"/>
                  <a:ea typeface="Roboto"/>
                  <a:cs typeface="Calibri" panose="020F0502020204030204" pitchFamily="34" charset="0"/>
                </a:rPr>
                <a:t>Unknown threats via baselining behavior</a:t>
              </a:r>
              <a:endParaRPr lang="en-US" dirty="0">
                <a:solidFill>
                  <a:schemeClr val="bg1"/>
                </a:solidFill>
                <a:latin typeface="Calibri" panose="020F0502020204030204" pitchFamily="34" charset="0"/>
                <a:ea typeface="Roboto"/>
                <a:cs typeface="Calibri" panose="020F0502020204030204" pitchFamily="34" charset="0"/>
              </a:endParaRPr>
            </a:p>
            <a:p>
              <a:pPr marL="171450" indent="-171450" defTabSz="914400">
                <a:buFont typeface="Arial" panose="020B0604020202020204" pitchFamily="34" charset="0"/>
                <a:buChar char="•"/>
                <a:defRPr/>
              </a:pPr>
              <a:r>
                <a:rPr lang="en-US" sz="1200" dirty="0">
                  <a:solidFill>
                    <a:schemeClr val="bg1"/>
                  </a:solidFill>
                  <a:latin typeface="Calibri" panose="020F0502020204030204" pitchFamily="34" charset="0"/>
                  <a:ea typeface="+mn-lt"/>
                  <a:cs typeface="Calibri" panose="020F0502020204030204" pitchFamily="34" charset="0"/>
                </a:rPr>
                <a:t>Vulnerabilities, weak passwords, recalls </a:t>
              </a:r>
              <a:endParaRPr lang="en-US" sz="1200" dirty="0">
                <a:solidFill>
                  <a:schemeClr val="bg1"/>
                </a:solidFill>
                <a:latin typeface="Calibri" panose="020F0502020204030204" pitchFamily="34" charset="0"/>
                <a:ea typeface="Roboto"/>
                <a:cs typeface="Calibri" panose="020F0502020204030204" pitchFamily="34" charset="0"/>
              </a:endParaRPr>
            </a:p>
            <a:p>
              <a:pPr marL="171450" indent="-171450" defTabSz="914400">
                <a:buFont typeface="Arial" panose="020B0604020202020204" pitchFamily="34" charset="0"/>
                <a:buChar char="•"/>
                <a:defRPr/>
              </a:pPr>
              <a:r>
                <a:rPr lang="en-US" sz="1200" dirty="0">
                  <a:solidFill>
                    <a:schemeClr val="bg1"/>
                  </a:solidFill>
                  <a:latin typeface="Calibri" panose="020F0502020204030204" pitchFamily="34" charset="0"/>
                  <a:ea typeface="Roboto"/>
                  <a:cs typeface="Calibri" panose="020F0502020204030204" pitchFamily="34" charset="0"/>
                </a:rPr>
                <a:t>Anomalous behavior – C2, app anomalies</a:t>
              </a:r>
              <a:endParaRPr lang="en-US" dirty="0">
                <a:solidFill>
                  <a:schemeClr val="bg1"/>
                </a:solidFill>
                <a:latin typeface="Calibri" panose="020F0502020204030204" pitchFamily="34" charset="0"/>
                <a:cs typeface="Calibri" panose="020F0502020204030204" pitchFamily="34" charset="0"/>
              </a:endParaRPr>
            </a:p>
            <a:p>
              <a:pPr marL="171450" indent="-171450" defTabSz="914400">
                <a:buFont typeface="Arial" panose="020B0604020202020204" pitchFamily="34" charset="0"/>
                <a:buChar char="•"/>
                <a:defRPr/>
              </a:pPr>
              <a:endParaRPr lang="en-US" sz="1200" dirty="0">
                <a:solidFill>
                  <a:schemeClr val="bg1"/>
                </a:solidFill>
                <a:ea typeface="Roboto"/>
                <a:cs typeface="Calibri"/>
              </a:endParaRPr>
            </a:p>
            <a:p>
              <a:pPr marR="0" lvl="0" defTabSz="914400" rtl="0" eaLnBrk="1" fontAlgn="auto" latinLnBrk="0" hangingPunct="1">
                <a:lnSpc>
                  <a:spcPct val="100000"/>
                </a:lnSpc>
                <a:spcBef>
                  <a:spcPts val="0"/>
                </a:spcBef>
                <a:spcAft>
                  <a:spcPts val="0"/>
                </a:spcAft>
                <a:buClrTx/>
                <a:buSzTx/>
                <a:tabLst/>
                <a:defRPr/>
              </a:pPr>
              <a:endParaRPr kumimoji="0" lang="en-US" sz="1200" b="0" i="0" u="none" strike="noStrike" kern="1200" cap="none" spc="0" normalizeH="0" baseline="0" noProof="0" dirty="0">
                <a:ln>
                  <a:noFill/>
                </a:ln>
                <a:effectLst/>
                <a:uLnTx/>
                <a:uFillTx/>
                <a:latin typeface="+mj-lt"/>
                <a:ea typeface="Roboto" panose="02000000000000000000" pitchFamily="2" charset="0"/>
                <a:cs typeface="Roboto" panose="02000000000000000000" pitchFamily="2" charset="0"/>
              </a:endParaRP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6" name="Shape 1604">
              <a:extLst>
                <a:ext uri="{FF2B5EF4-FFF2-40B4-BE49-F238E27FC236}">
                  <a16:creationId xmlns:a16="http://schemas.microsoft.com/office/drawing/2014/main" id="{3DF2E537-1C7D-F843-AE35-920F313A0A21}"/>
                </a:ext>
              </a:extLst>
            </p:cNvPr>
            <p:cNvSpPr/>
            <p:nvPr/>
          </p:nvSpPr>
          <p:spPr>
            <a:xfrm>
              <a:off x="2745591" y="3454588"/>
              <a:ext cx="2221050" cy="617387"/>
            </a:xfrm>
            <a:prstGeom prst="rect">
              <a:avLst/>
            </a:prstGeom>
            <a:solidFill>
              <a:schemeClr val="accent4"/>
            </a:solidFill>
            <a:ln w="12700">
              <a:noFill/>
              <a:miter lim="400000"/>
            </a:ln>
            <a:effectLst/>
          </p:spPr>
          <p:txBody>
            <a:bodyPr lIns="137160" tIns="91440" rIns="137160" bIns="91440" anchor="t"/>
            <a:lstStyle/>
            <a:p>
              <a:pPr algn="ctr" defTabSz="914400">
                <a:lnSpc>
                  <a:spcPct val="80000"/>
                </a:lnSpc>
                <a:defRPr/>
              </a:pPr>
              <a:r>
                <a:rPr lang="en-US" sz="2000" b="1" dirty="0">
                  <a:latin typeface="Calibri" panose="020F0502020204030204" pitchFamily="34" charset="0"/>
                  <a:ea typeface="Roboto"/>
                  <a:cs typeface="Calibri" panose="020F0502020204030204" pitchFamily="34" charset="0"/>
                </a:rPr>
                <a:t>Know all risks and behaviors</a:t>
              </a:r>
              <a:endParaRPr lang="en-US" dirty="0">
                <a:latin typeface="Calibri" panose="020F0502020204030204" pitchFamily="34" charset="0"/>
                <a:cs typeface="Calibri" panose="020F0502020204030204" pitchFamily="34" charset="0"/>
              </a:endParaRPr>
            </a:p>
          </p:txBody>
        </p:sp>
      </p:grpSp>
      <p:grpSp>
        <p:nvGrpSpPr>
          <p:cNvPr id="37" name="Group 36">
            <a:extLst>
              <a:ext uri="{FF2B5EF4-FFF2-40B4-BE49-F238E27FC236}">
                <a16:creationId xmlns:a16="http://schemas.microsoft.com/office/drawing/2014/main" id="{F94430E6-3047-AA4E-8D89-1492CC03717B}"/>
              </a:ext>
            </a:extLst>
          </p:cNvPr>
          <p:cNvGrpSpPr/>
          <p:nvPr/>
        </p:nvGrpSpPr>
        <p:grpSpPr>
          <a:xfrm>
            <a:off x="7665056" y="4103760"/>
            <a:ext cx="2922616" cy="1912993"/>
            <a:chOff x="7558692" y="3297043"/>
            <a:chExt cx="2922616" cy="2004051"/>
          </a:xfrm>
        </p:grpSpPr>
        <p:sp>
          <p:nvSpPr>
            <p:cNvPr id="38" name="Shape 1604">
              <a:extLst>
                <a:ext uri="{FF2B5EF4-FFF2-40B4-BE49-F238E27FC236}">
                  <a16:creationId xmlns:a16="http://schemas.microsoft.com/office/drawing/2014/main" id="{85A6ADC3-0DB6-6944-8E65-1F27859D01E1}"/>
                </a:ext>
              </a:extLst>
            </p:cNvPr>
            <p:cNvSpPr/>
            <p:nvPr/>
          </p:nvSpPr>
          <p:spPr>
            <a:xfrm>
              <a:off x="7558692" y="3978400"/>
              <a:ext cx="2922616" cy="1322694"/>
            </a:xfrm>
            <a:prstGeom prst="rect">
              <a:avLst/>
            </a:prstGeom>
            <a:solidFill>
              <a:srgbClr val="FBFBFB"/>
            </a:solidFill>
            <a:ln w="12700">
              <a:noFill/>
              <a:miter lim="400000"/>
            </a:ln>
            <a:effectLst/>
          </p:spPr>
          <p:txBody>
            <a:bodyPr lIns="137160" tIns="137160" rIns="137160" bIns="0" anchor="t"/>
            <a:lstStyle/>
            <a:p>
              <a:pPr algn="ctr" defTabSz="914400">
                <a:defRPr/>
              </a:pPr>
              <a:r>
                <a:rPr lang="en-US" sz="1600" b="1" dirty="0">
                  <a:solidFill>
                    <a:schemeClr val="bg1"/>
                  </a:solidFill>
                  <a:latin typeface="+mj-lt"/>
                  <a:ea typeface="Roboto"/>
                </a:rPr>
                <a:t>Cyber resilient response</a:t>
              </a:r>
              <a:endParaRPr lang="en-US" dirty="0">
                <a:solidFill>
                  <a:schemeClr val="bg1"/>
                </a:solidFill>
              </a:endParaRPr>
            </a:p>
            <a:p>
              <a:pPr marL="171450" indent="-171450">
                <a:buFont typeface="Arial" panose="020B0604020202020204" pitchFamily="34" charset="0"/>
                <a:buChar char="•"/>
                <a:defRPr/>
              </a:pPr>
              <a:r>
                <a:rPr lang="en-US" sz="1200" dirty="0">
                  <a:solidFill>
                    <a:schemeClr val="bg1"/>
                  </a:solidFill>
                  <a:latin typeface="Calibri" panose="020F0502020204030204" pitchFamily="34" charset="0"/>
                  <a:ea typeface="Roboto"/>
                  <a:cs typeface="Calibri" panose="020F0502020204030204" pitchFamily="34" charset="0"/>
                </a:rPr>
                <a:t>Proactive Zero Trust policies </a:t>
              </a:r>
              <a:br>
                <a:rPr lang="en-US" sz="1200" dirty="0">
                  <a:solidFill>
                    <a:schemeClr val="bg1"/>
                  </a:solidFill>
                  <a:latin typeface="Calibri" panose="020F0502020204030204" pitchFamily="34" charset="0"/>
                  <a:ea typeface="Roboto" panose="02000000000000000000" pitchFamily="2" charset="0"/>
                  <a:cs typeface="Calibri" panose="020F0502020204030204" pitchFamily="34" charset="0"/>
                </a:rPr>
              </a:br>
              <a:r>
                <a:rPr lang="en-US" sz="1200" dirty="0">
                  <a:solidFill>
                    <a:schemeClr val="bg1"/>
                  </a:solidFill>
                  <a:latin typeface="Calibri" panose="020F0502020204030204" pitchFamily="34" charset="0"/>
                  <a:ea typeface="Roboto"/>
                  <a:cs typeface="Calibri" panose="020F0502020204030204" pitchFamily="34" charset="0"/>
                </a:rPr>
                <a:t>on NAC, FW, switches</a:t>
              </a:r>
            </a:p>
            <a:p>
              <a:pPr marL="171450" indent="-171450" defTabSz="914400">
                <a:buFont typeface="Arial" panose="020B0604020202020204" pitchFamily="34" charset="0"/>
                <a:buChar char="•"/>
                <a:defRPr/>
              </a:pPr>
              <a:r>
                <a:rPr lang="en-US" sz="1200" dirty="0">
                  <a:solidFill>
                    <a:schemeClr val="bg1"/>
                  </a:solidFill>
                  <a:latin typeface="Calibri" panose="020F0502020204030204" pitchFamily="34" charset="0"/>
                  <a:ea typeface="Roboto"/>
                  <a:cs typeface="Calibri" panose="020F0502020204030204" pitchFamily="34" charset="0"/>
                </a:rPr>
                <a:t>Reactive policies for incident response</a:t>
              </a:r>
              <a:endParaRPr lang="en-US" dirty="0">
                <a:solidFill>
                  <a:schemeClr val="bg1"/>
                </a:solidFill>
                <a:latin typeface="Calibri" panose="020F0502020204030204" pitchFamily="34" charset="0"/>
                <a:cs typeface="Calibri" panose="020F0502020204030204" pitchFamily="34" charset="0"/>
              </a:endParaRPr>
            </a:p>
            <a:p>
              <a:pPr marL="171450" indent="-171450" defTabSz="914400">
                <a:buFont typeface="Arial" panose="020B0604020202020204" pitchFamily="34" charset="0"/>
                <a:buChar char="•"/>
                <a:defRPr/>
              </a:pPr>
              <a:r>
                <a:rPr lang="en-US" sz="1200" dirty="0">
                  <a:solidFill>
                    <a:schemeClr val="bg1"/>
                  </a:solidFill>
                  <a:latin typeface="Calibri" panose="020F0502020204030204" pitchFamily="34" charset="0"/>
                  <a:ea typeface="Roboto"/>
                  <a:cs typeface="Calibri" panose="020F0502020204030204" pitchFamily="34" charset="0"/>
                </a:rPr>
                <a:t>Retrospective analysis for new </a:t>
              </a:r>
              <a:r>
                <a:rPr lang="en-US" sz="1200" dirty="0" err="1">
                  <a:solidFill>
                    <a:schemeClr val="bg1"/>
                  </a:solidFill>
                  <a:latin typeface="Calibri" panose="020F0502020204030204" pitchFamily="34" charset="0"/>
                  <a:ea typeface="Roboto"/>
                  <a:cs typeface="Calibri" panose="020F0502020204030204" pitchFamily="34" charset="0"/>
                </a:rPr>
                <a:t>IoCs</a:t>
              </a:r>
              <a:endParaRPr lang="en-US" sz="1200" i="0" u="none" strike="noStrike" kern="1200" cap="none" spc="0" normalizeH="0" baseline="0" noProof="0" dirty="0">
                <a:ln>
                  <a:noFill/>
                </a:ln>
                <a:solidFill>
                  <a:schemeClr val="bg1"/>
                </a:solidFill>
                <a:effectLst/>
                <a:uLnTx/>
                <a:uFillTx/>
                <a:latin typeface="Calibri" panose="020F0502020204030204" pitchFamily="34" charset="0"/>
                <a:ea typeface="Roboto" panose="02000000000000000000" pitchFamily="2" charset="0"/>
                <a:cs typeface="Calibri" panose="020F0502020204030204" pitchFamily="34" charset="0"/>
              </a:endParaRPr>
            </a:p>
          </p:txBody>
        </p:sp>
        <p:sp>
          <p:nvSpPr>
            <p:cNvPr id="39" name="Shape 1604">
              <a:extLst>
                <a:ext uri="{FF2B5EF4-FFF2-40B4-BE49-F238E27FC236}">
                  <a16:creationId xmlns:a16="http://schemas.microsoft.com/office/drawing/2014/main" id="{D447988C-6233-754D-8298-F02A9859E633}"/>
                </a:ext>
              </a:extLst>
            </p:cNvPr>
            <p:cNvSpPr/>
            <p:nvPr/>
          </p:nvSpPr>
          <p:spPr>
            <a:xfrm>
              <a:off x="7558692" y="3297043"/>
              <a:ext cx="2922616" cy="623478"/>
            </a:xfrm>
            <a:prstGeom prst="rect">
              <a:avLst/>
            </a:prstGeom>
            <a:solidFill>
              <a:schemeClr val="accent2"/>
            </a:solidFill>
            <a:ln w="12700">
              <a:noFill/>
              <a:miter lim="400000"/>
            </a:ln>
            <a:effectLst/>
          </p:spPr>
          <p:txBody>
            <a:bodyPr lIns="137160" tIns="91440" rIns="137160" bIns="91440" anchor="t"/>
            <a:lstStyle/>
            <a:p>
              <a:pPr algn="ctr" defTabSz="914400">
                <a:lnSpc>
                  <a:spcPct val="80000"/>
                </a:lnSpc>
                <a:defRPr/>
              </a:pPr>
              <a:r>
                <a:rPr lang="en-US" sz="2000" b="1" dirty="0">
                  <a:latin typeface="Calibri" panose="020F0502020204030204" pitchFamily="34" charset="0"/>
                  <a:ea typeface="Roboto"/>
                  <a:cs typeface="Calibri" panose="020F0502020204030204" pitchFamily="34" charset="0"/>
                </a:rPr>
                <a:t>Secure</a:t>
              </a:r>
            </a:p>
            <a:p>
              <a:pPr algn="ctr" defTabSz="914400">
                <a:lnSpc>
                  <a:spcPct val="80000"/>
                </a:lnSpc>
                <a:defRPr/>
              </a:pPr>
              <a:r>
                <a:rPr lang="en-US" sz="2000" b="1" dirty="0">
                  <a:latin typeface="Calibri" panose="020F0502020204030204" pitchFamily="34" charset="0"/>
                  <a:ea typeface="Roboto"/>
                  <a:cs typeface="Calibri" panose="020F0502020204030204" pitchFamily="34" charset="0"/>
                </a:rPr>
                <a:t>every thing </a:t>
              </a:r>
            </a:p>
          </p:txBody>
        </p:sp>
      </p:grpSp>
      <p:sp>
        <p:nvSpPr>
          <p:cNvPr id="40" name="TextBox 39">
            <a:extLst>
              <a:ext uri="{FF2B5EF4-FFF2-40B4-BE49-F238E27FC236}">
                <a16:creationId xmlns:a16="http://schemas.microsoft.com/office/drawing/2014/main" id="{94BFDBCE-03DA-2D42-9847-57370A4482A2}"/>
              </a:ext>
            </a:extLst>
          </p:cNvPr>
          <p:cNvSpPr txBox="1"/>
          <p:nvPr/>
        </p:nvSpPr>
        <p:spPr>
          <a:xfrm>
            <a:off x="2135994" y="1247699"/>
            <a:ext cx="7383862" cy="338554"/>
          </a:xfrm>
          <a:prstGeom prst="rect">
            <a:avLst/>
          </a:prstGeom>
          <a:noFill/>
        </p:spPr>
        <p:txBody>
          <a:bodyPr wrap="square" rtlCol="0">
            <a:spAutoFit/>
          </a:bodyPr>
          <a:lstStyle/>
          <a:p>
            <a:pPr algn="ctr"/>
            <a:r>
              <a:rPr lang="en-US" sz="1600" dirty="0">
                <a:latin typeface="+mj-lt"/>
                <a:ea typeface="Roboto" panose="02000000000000000000" pitchFamily="2" charset="0"/>
                <a:cs typeface="Roboto" panose="02000000000000000000" pitchFamily="2" charset="0"/>
              </a:rPr>
              <a:t>AI-powered SaaS platform for visibility and security of all connected devices</a:t>
            </a:r>
          </a:p>
        </p:txBody>
      </p:sp>
      <p:sp>
        <p:nvSpPr>
          <p:cNvPr id="41" name="Shape 1604">
            <a:extLst>
              <a:ext uri="{FF2B5EF4-FFF2-40B4-BE49-F238E27FC236}">
                <a16:creationId xmlns:a16="http://schemas.microsoft.com/office/drawing/2014/main" id="{E2E802D5-B62B-C149-A3A5-E645BE8DE1FB}"/>
              </a:ext>
            </a:extLst>
          </p:cNvPr>
          <p:cNvSpPr/>
          <p:nvPr/>
        </p:nvSpPr>
        <p:spPr>
          <a:xfrm>
            <a:off x="1347215" y="6075384"/>
            <a:ext cx="9242070" cy="251142"/>
          </a:xfrm>
          <a:prstGeom prst="rect">
            <a:avLst/>
          </a:prstGeom>
          <a:solidFill>
            <a:srgbClr val="FBFBFB"/>
          </a:solidFill>
          <a:ln w="12700">
            <a:solidFill>
              <a:schemeClr val="accent1"/>
            </a:solidFill>
            <a:miter lim="400000"/>
          </a:ln>
          <a:effectLst/>
        </p:spPr>
        <p:txBody>
          <a:bodyPr lIns="137160" tIns="137160" rIns="137160" bIns="0" anchor="t"/>
          <a:lstStyle/>
          <a:p>
            <a:pPr algn="ctr" defTabSz="914400">
              <a:defRPr/>
            </a:pPr>
            <a:endParaRPr kumimoji="0" lang="en-US" sz="1400" i="0" u="none" strike="noStrike" kern="1200" cap="none" spc="0" normalizeH="0" baseline="0" noProof="0" dirty="0">
              <a:ln>
                <a:noFill/>
              </a:ln>
              <a:solidFill>
                <a:srgbClr val="262626"/>
              </a:solidFill>
              <a:effectLst/>
              <a:uLnTx/>
              <a:uFillTx/>
              <a:latin typeface="+mj-lt"/>
              <a:ea typeface="Roboto"/>
              <a:cs typeface="Roboto" panose="02000000000000000000" pitchFamily="2" charset="0"/>
            </a:endParaRPr>
          </a:p>
        </p:txBody>
      </p:sp>
      <p:sp>
        <p:nvSpPr>
          <p:cNvPr id="42" name="Rectangle 41">
            <a:extLst>
              <a:ext uri="{FF2B5EF4-FFF2-40B4-BE49-F238E27FC236}">
                <a16:creationId xmlns:a16="http://schemas.microsoft.com/office/drawing/2014/main" id="{26B36041-1441-554D-A6BC-300B79778284}"/>
              </a:ext>
            </a:extLst>
          </p:cNvPr>
          <p:cNvSpPr/>
          <p:nvPr/>
        </p:nvSpPr>
        <p:spPr>
          <a:xfrm>
            <a:off x="3012635" y="6049754"/>
            <a:ext cx="6166753" cy="307777"/>
          </a:xfrm>
          <a:prstGeom prst="rect">
            <a:avLst/>
          </a:prstGeom>
        </p:spPr>
        <p:txBody>
          <a:bodyPr wrap="none">
            <a:spAutoFit/>
          </a:bodyPr>
          <a:lstStyle/>
          <a:p>
            <a:pPr algn="ctr" defTabSz="914400">
              <a:defRPr/>
            </a:pPr>
            <a:r>
              <a:rPr lang="en-US" sz="1400" b="1" dirty="0">
                <a:solidFill>
                  <a:srgbClr val="262626"/>
                </a:solidFill>
                <a:ea typeface="Roboto"/>
                <a:cs typeface="Roboto" panose="02000000000000000000" pitchFamily="2" charset="0"/>
              </a:rPr>
              <a:t>Unify network and security infrastructure via enrichment and automated policies</a:t>
            </a:r>
          </a:p>
        </p:txBody>
      </p:sp>
      <p:pic>
        <p:nvPicPr>
          <p:cNvPr id="43" name="Picture 42">
            <a:extLst>
              <a:ext uri="{FF2B5EF4-FFF2-40B4-BE49-F238E27FC236}">
                <a16:creationId xmlns:a16="http://schemas.microsoft.com/office/drawing/2014/main" id="{F90440BB-9A9B-1745-BA2D-7805339FB83B}"/>
              </a:ext>
            </a:extLst>
          </p:cNvPr>
          <p:cNvPicPr>
            <a:picLocks noChangeAspect="1"/>
          </p:cNvPicPr>
          <p:nvPr/>
        </p:nvPicPr>
        <p:blipFill>
          <a:blip r:embed="rId3"/>
          <a:stretch>
            <a:fillRect/>
          </a:stretch>
        </p:blipFill>
        <p:spPr>
          <a:xfrm>
            <a:off x="4658884" y="1717218"/>
            <a:ext cx="2338082" cy="2294784"/>
          </a:xfrm>
          <a:prstGeom prst="rect">
            <a:avLst/>
          </a:prstGeom>
        </p:spPr>
      </p:pic>
      <p:pic>
        <p:nvPicPr>
          <p:cNvPr id="44" name="Picture 43">
            <a:extLst>
              <a:ext uri="{FF2B5EF4-FFF2-40B4-BE49-F238E27FC236}">
                <a16:creationId xmlns:a16="http://schemas.microsoft.com/office/drawing/2014/main" id="{542E872E-7A0A-FF4F-8D2C-FFF84A4CBF12}"/>
              </a:ext>
            </a:extLst>
          </p:cNvPr>
          <p:cNvPicPr>
            <a:picLocks noChangeAspect="1"/>
          </p:cNvPicPr>
          <p:nvPr/>
        </p:nvPicPr>
        <p:blipFill>
          <a:blip r:embed="rId4"/>
          <a:stretch>
            <a:fillRect/>
          </a:stretch>
        </p:blipFill>
        <p:spPr>
          <a:xfrm>
            <a:off x="5517281" y="601204"/>
            <a:ext cx="578719" cy="578719"/>
          </a:xfrm>
          <a:prstGeom prst="rect">
            <a:avLst/>
          </a:prstGeom>
        </p:spPr>
      </p:pic>
      <p:pic>
        <p:nvPicPr>
          <p:cNvPr id="18" name="Picture 17">
            <a:extLst>
              <a:ext uri="{FF2B5EF4-FFF2-40B4-BE49-F238E27FC236}">
                <a16:creationId xmlns:a16="http://schemas.microsoft.com/office/drawing/2014/main" id="{BECBD1D7-83EF-1649-A70C-4619E98D4DEF}"/>
              </a:ext>
            </a:extLst>
          </p:cNvPr>
          <p:cNvPicPr>
            <a:picLocks noChangeAspect="1"/>
          </p:cNvPicPr>
          <p:nvPr/>
        </p:nvPicPr>
        <p:blipFill>
          <a:blip r:embed="rId5"/>
          <a:stretch>
            <a:fillRect/>
          </a:stretch>
        </p:blipFill>
        <p:spPr>
          <a:xfrm>
            <a:off x="10758931" y="6359704"/>
            <a:ext cx="1215028" cy="308224"/>
          </a:xfrm>
          <a:prstGeom prst="rect">
            <a:avLst/>
          </a:prstGeom>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16EF4-DCC3-9843-B674-9343B3F3B1C8}"/>
              </a:ext>
            </a:extLst>
          </p:cNvPr>
          <p:cNvSpPr>
            <a:spLocks noGrp="1"/>
          </p:cNvSpPr>
          <p:nvPr>
            <p:ph type="title"/>
          </p:nvPr>
        </p:nvSpPr>
        <p:spPr>
          <a:xfrm>
            <a:off x="588263" y="457200"/>
            <a:ext cx="11021125" cy="553998"/>
          </a:xfrm>
        </p:spPr>
        <p:txBody>
          <a:bodyPr/>
          <a:lstStyle/>
          <a:p>
            <a:r>
              <a:rPr lang="en-US" b="1" dirty="0">
                <a:latin typeface="Calibri" panose="020F0502020204030204" pitchFamily="34" charset="0"/>
                <a:cs typeface="Calibri" panose="020F0502020204030204" pitchFamily="34" charset="0"/>
              </a:rPr>
              <a:t>The market leader in healthcare security</a:t>
            </a:r>
            <a:endParaRPr lang="en-US" b="1" i="1" dirty="0">
              <a:latin typeface="Calibri" panose="020F0502020204030204" pitchFamily="34" charset="0"/>
              <a:cs typeface="Calibri" panose="020F0502020204030204" pitchFamily="34" charset="0"/>
            </a:endParaRPr>
          </a:p>
        </p:txBody>
      </p:sp>
      <p:grpSp>
        <p:nvGrpSpPr>
          <p:cNvPr id="25" name="Group 24">
            <a:extLst>
              <a:ext uri="{FF2B5EF4-FFF2-40B4-BE49-F238E27FC236}">
                <a16:creationId xmlns:a16="http://schemas.microsoft.com/office/drawing/2014/main" id="{E2DC620A-DE3C-2348-8BEC-B17821BB0AC9}"/>
              </a:ext>
            </a:extLst>
          </p:cNvPr>
          <p:cNvGrpSpPr/>
          <p:nvPr/>
        </p:nvGrpSpPr>
        <p:grpSpPr>
          <a:xfrm>
            <a:off x="5654988" y="1200004"/>
            <a:ext cx="1098515" cy="848322"/>
            <a:chOff x="2913853" y="1298014"/>
            <a:chExt cx="1489618" cy="1143929"/>
          </a:xfrm>
        </p:grpSpPr>
        <p:sp>
          <p:nvSpPr>
            <p:cNvPr id="95" name="Rectangle 94">
              <a:extLst>
                <a:ext uri="{FF2B5EF4-FFF2-40B4-BE49-F238E27FC236}">
                  <a16:creationId xmlns:a16="http://schemas.microsoft.com/office/drawing/2014/main" id="{EBA2FBD6-76AC-9D45-98E7-B81FC2725B66}"/>
                </a:ext>
              </a:extLst>
            </p:cNvPr>
            <p:cNvSpPr/>
            <p:nvPr/>
          </p:nvSpPr>
          <p:spPr>
            <a:xfrm>
              <a:off x="2913853" y="1298014"/>
              <a:ext cx="1489618" cy="1143929"/>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Mayo Clinic</a:t>
              </a:r>
            </a:p>
          </p:txBody>
        </p:sp>
        <p:pic>
          <p:nvPicPr>
            <p:cNvPr id="96" name="Picture 95">
              <a:extLst>
                <a:ext uri="{FF2B5EF4-FFF2-40B4-BE49-F238E27FC236}">
                  <a16:creationId xmlns:a16="http://schemas.microsoft.com/office/drawing/2014/main" id="{24F62DBE-4CE6-614A-BE22-B82C4ACF67D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98618" y="1535074"/>
              <a:ext cx="720087" cy="574124"/>
            </a:xfrm>
            <a:prstGeom prst="rect">
              <a:avLst/>
            </a:prstGeom>
          </p:spPr>
        </p:pic>
      </p:grpSp>
      <p:grpSp>
        <p:nvGrpSpPr>
          <p:cNvPr id="26" name="Group 25">
            <a:extLst>
              <a:ext uri="{FF2B5EF4-FFF2-40B4-BE49-F238E27FC236}">
                <a16:creationId xmlns:a16="http://schemas.microsoft.com/office/drawing/2014/main" id="{578297D1-6AD6-D543-A27C-B1E98B105A61}"/>
              </a:ext>
            </a:extLst>
          </p:cNvPr>
          <p:cNvGrpSpPr/>
          <p:nvPr/>
        </p:nvGrpSpPr>
        <p:grpSpPr>
          <a:xfrm>
            <a:off x="4457222" y="1200470"/>
            <a:ext cx="1098515" cy="848322"/>
            <a:chOff x="1279246" y="1295400"/>
            <a:chExt cx="1489618" cy="1143929"/>
          </a:xfrm>
        </p:grpSpPr>
        <p:sp>
          <p:nvSpPr>
            <p:cNvPr id="93" name="Rectangle 92">
              <a:extLst>
                <a:ext uri="{FF2B5EF4-FFF2-40B4-BE49-F238E27FC236}">
                  <a16:creationId xmlns:a16="http://schemas.microsoft.com/office/drawing/2014/main" id="{5AFFA392-EEEB-AB49-867B-4F99AEF229F2}"/>
                </a:ext>
              </a:extLst>
            </p:cNvPr>
            <p:cNvSpPr/>
            <p:nvPr/>
          </p:nvSpPr>
          <p:spPr>
            <a:xfrm>
              <a:off x="1279246" y="1295400"/>
              <a:ext cx="1489618" cy="1143929"/>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Cleveland Clinic</a:t>
              </a:r>
            </a:p>
          </p:txBody>
        </p:sp>
        <p:pic>
          <p:nvPicPr>
            <p:cNvPr id="94" name="Picture 93" descr="A picture containing drawing&#10;&#10;Description automatically generated">
              <a:extLst>
                <a:ext uri="{FF2B5EF4-FFF2-40B4-BE49-F238E27FC236}">
                  <a16:creationId xmlns:a16="http://schemas.microsoft.com/office/drawing/2014/main" id="{141D1698-A910-514D-991F-3E186E690E5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84028" y="1458874"/>
              <a:ext cx="680054" cy="695557"/>
            </a:xfrm>
            <a:prstGeom prst="rect">
              <a:avLst/>
            </a:prstGeom>
          </p:spPr>
        </p:pic>
      </p:grpSp>
      <p:sp>
        <p:nvSpPr>
          <p:cNvPr id="27" name="Rectangle 26">
            <a:extLst>
              <a:ext uri="{FF2B5EF4-FFF2-40B4-BE49-F238E27FC236}">
                <a16:creationId xmlns:a16="http://schemas.microsoft.com/office/drawing/2014/main" id="{C01D0F92-D770-9C44-B2C2-6E826EEAF3F4}"/>
              </a:ext>
            </a:extLst>
          </p:cNvPr>
          <p:cNvSpPr/>
          <p:nvPr/>
        </p:nvSpPr>
        <p:spPr>
          <a:xfrm>
            <a:off x="10438411" y="2200349"/>
            <a:ext cx="1098515" cy="848322"/>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defRPr sz="1800">
                <a:solidFill>
                  <a:srgbClr val="53585F"/>
                </a:solidFill>
                <a:latin typeface="San Francisco Display Bold"/>
                <a:ea typeface="San Francisco Display Bold"/>
                <a:cs typeface="San Francisco Display Bold"/>
                <a:sym typeface="San Francisco Display Bold"/>
              </a:defRPr>
            </a:pPr>
            <a:r>
              <a:rPr lang="en-US" sz="900" b="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Memorial Hermann</a:t>
            </a:r>
          </a:p>
        </p:txBody>
      </p:sp>
      <p:grpSp>
        <p:nvGrpSpPr>
          <p:cNvPr id="28" name="Group 27">
            <a:extLst>
              <a:ext uri="{FF2B5EF4-FFF2-40B4-BE49-F238E27FC236}">
                <a16:creationId xmlns:a16="http://schemas.microsoft.com/office/drawing/2014/main" id="{E6E1283F-697B-2242-87E2-2BAC9D11FEB0}"/>
              </a:ext>
            </a:extLst>
          </p:cNvPr>
          <p:cNvGrpSpPr/>
          <p:nvPr/>
        </p:nvGrpSpPr>
        <p:grpSpPr>
          <a:xfrm>
            <a:off x="8050520" y="1198065"/>
            <a:ext cx="1098515" cy="848322"/>
            <a:chOff x="6151864" y="1295400"/>
            <a:chExt cx="1489618" cy="1143929"/>
          </a:xfrm>
        </p:grpSpPr>
        <p:sp>
          <p:nvSpPr>
            <p:cNvPr id="91" name="Rectangle 90">
              <a:extLst>
                <a:ext uri="{FF2B5EF4-FFF2-40B4-BE49-F238E27FC236}">
                  <a16:creationId xmlns:a16="http://schemas.microsoft.com/office/drawing/2014/main" id="{D65342E9-55B2-A948-8926-E88E483C87B2}"/>
                </a:ext>
              </a:extLst>
            </p:cNvPr>
            <p:cNvSpPr/>
            <p:nvPr/>
          </p:nvSpPr>
          <p:spPr>
            <a:xfrm>
              <a:off x="6151864" y="1295400"/>
              <a:ext cx="1489618" cy="1143929"/>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Fairview Health</a:t>
              </a:r>
            </a:p>
          </p:txBody>
        </p:sp>
        <p:pic>
          <p:nvPicPr>
            <p:cNvPr id="92" name="Picture 91" descr="A picture containing object&#10;&#10;Description automatically generated">
              <a:extLst>
                <a:ext uri="{FF2B5EF4-FFF2-40B4-BE49-F238E27FC236}">
                  <a16:creationId xmlns:a16="http://schemas.microsoft.com/office/drawing/2014/main" id="{9CDD97F7-4A2E-214E-B6B4-79B914CF51A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581807" y="1495167"/>
              <a:ext cx="623466" cy="639431"/>
            </a:xfrm>
            <a:prstGeom prst="rect">
              <a:avLst/>
            </a:prstGeom>
          </p:spPr>
        </p:pic>
      </p:grpSp>
      <p:grpSp>
        <p:nvGrpSpPr>
          <p:cNvPr id="29" name="Group 28">
            <a:extLst>
              <a:ext uri="{FF2B5EF4-FFF2-40B4-BE49-F238E27FC236}">
                <a16:creationId xmlns:a16="http://schemas.microsoft.com/office/drawing/2014/main" id="{828F1FC1-E215-9A4D-B55C-1BF22AFA4CC8}"/>
              </a:ext>
            </a:extLst>
          </p:cNvPr>
          <p:cNvGrpSpPr/>
          <p:nvPr/>
        </p:nvGrpSpPr>
        <p:grpSpPr>
          <a:xfrm>
            <a:off x="9248286" y="1198065"/>
            <a:ext cx="1098515" cy="848322"/>
            <a:chOff x="7776070" y="1295400"/>
            <a:chExt cx="1489618" cy="1143929"/>
          </a:xfrm>
        </p:grpSpPr>
        <p:sp>
          <p:nvSpPr>
            <p:cNvPr id="89" name="Rectangle 88">
              <a:extLst>
                <a:ext uri="{FF2B5EF4-FFF2-40B4-BE49-F238E27FC236}">
                  <a16:creationId xmlns:a16="http://schemas.microsoft.com/office/drawing/2014/main" id="{D1F21681-46D2-5E47-B843-49A2F4A965AA}"/>
                </a:ext>
              </a:extLst>
            </p:cNvPr>
            <p:cNvSpPr/>
            <p:nvPr/>
          </p:nvSpPr>
          <p:spPr>
            <a:xfrm>
              <a:off x="7776070" y="1295400"/>
              <a:ext cx="1489618" cy="1143929"/>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Nat’l Institute of Health</a:t>
              </a:r>
            </a:p>
          </p:txBody>
        </p:sp>
        <p:pic>
          <p:nvPicPr>
            <p:cNvPr id="90" name="Picture 89">
              <a:extLst>
                <a:ext uri="{FF2B5EF4-FFF2-40B4-BE49-F238E27FC236}">
                  <a16:creationId xmlns:a16="http://schemas.microsoft.com/office/drawing/2014/main" id="{F9EAD168-BE3C-AD46-A812-64D21DBF870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09038" y="1496496"/>
              <a:ext cx="749295" cy="473240"/>
            </a:xfrm>
            <a:prstGeom prst="rect">
              <a:avLst/>
            </a:prstGeom>
          </p:spPr>
        </p:pic>
      </p:grpSp>
      <p:grpSp>
        <p:nvGrpSpPr>
          <p:cNvPr id="30" name="Group 29">
            <a:extLst>
              <a:ext uri="{FF2B5EF4-FFF2-40B4-BE49-F238E27FC236}">
                <a16:creationId xmlns:a16="http://schemas.microsoft.com/office/drawing/2014/main" id="{8F9D1472-7BF0-984D-B29A-2735DF268895}"/>
              </a:ext>
            </a:extLst>
          </p:cNvPr>
          <p:cNvGrpSpPr/>
          <p:nvPr/>
        </p:nvGrpSpPr>
        <p:grpSpPr>
          <a:xfrm>
            <a:off x="10446051" y="1198065"/>
            <a:ext cx="1098515" cy="848322"/>
            <a:chOff x="9400275" y="1295400"/>
            <a:chExt cx="1489618" cy="1143929"/>
          </a:xfrm>
        </p:grpSpPr>
        <p:sp>
          <p:nvSpPr>
            <p:cNvPr id="85" name="Rectangle 84">
              <a:extLst>
                <a:ext uri="{FF2B5EF4-FFF2-40B4-BE49-F238E27FC236}">
                  <a16:creationId xmlns:a16="http://schemas.microsoft.com/office/drawing/2014/main" id="{6DA36164-AFBA-CA42-BDEF-E91F5A34D078}"/>
                </a:ext>
              </a:extLst>
            </p:cNvPr>
            <p:cNvSpPr/>
            <p:nvPr/>
          </p:nvSpPr>
          <p:spPr>
            <a:xfrm>
              <a:off x="9400275" y="1295400"/>
              <a:ext cx="1489618" cy="1143929"/>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Unity Point Health</a:t>
              </a:r>
            </a:p>
          </p:txBody>
        </p:sp>
        <p:pic>
          <p:nvPicPr>
            <p:cNvPr id="86" name="Picture 85">
              <a:extLst>
                <a:ext uri="{FF2B5EF4-FFF2-40B4-BE49-F238E27FC236}">
                  <a16:creationId xmlns:a16="http://schemas.microsoft.com/office/drawing/2014/main" id="{0336A0A2-795F-D44C-A47E-5D86F4418BE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842530" y="1477961"/>
              <a:ext cx="645717" cy="578151"/>
            </a:xfrm>
            <a:prstGeom prst="rect">
              <a:avLst/>
            </a:prstGeom>
          </p:spPr>
        </p:pic>
      </p:grpSp>
      <p:grpSp>
        <p:nvGrpSpPr>
          <p:cNvPr id="31" name="Group 30">
            <a:extLst>
              <a:ext uri="{FF2B5EF4-FFF2-40B4-BE49-F238E27FC236}">
                <a16:creationId xmlns:a16="http://schemas.microsoft.com/office/drawing/2014/main" id="{F2997D44-BAE8-CE4B-B568-9517F5AF6D54}"/>
              </a:ext>
            </a:extLst>
          </p:cNvPr>
          <p:cNvGrpSpPr/>
          <p:nvPr/>
        </p:nvGrpSpPr>
        <p:grpSpPr>
          <a:xfrm>
            <a:off x="6852754" y="1198065"/>
            <a:ext cx="1098515" cy="848322"/>
            <a:chOff x="4544776" y="1295400"/>
            <a:chExt cx="1489618" cy="1143929"/>
          </a:xfrm>
        </p:grpSpPr>
        <p:sp>
          <p:nvSpPr>
            <p:cNvPr id="83" name="Rectangle 82">
              <a:extLst>
                <a:ext uri="{FF2B5EF4-FFF2-40B4-BE49-F238E27FC236}">
                  <a16:creationId xmlns:a16="http://schemas.microsoft.com/office/drawing/2014/main" id="{8B548163-2CCA-AE4C-9500-2F7DBF1666D9}"/>
                </a:ext>
              </a:extLst>
            </p:cNvPr>
            <p:cNvSpPr/>
            <p:nvPr/>
          </p:nvSpPr>
          <p:spPr>
            <a:xfrm>
              <a:off x="4544776" y="1295400"/>
              <a:ext cx="1489618" cy="1143929"/>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Honor Health</a:t>
              </a:r>
            </a:p>
          </p:txBody>
        </p:sp>
        <p:pic>
          <p:nvPicPr>
            <p:cNvPr id="84" name="Picture 83">
              <a:extLst>
                <a:ext uri="{FF2B5EF4-FFF2-40B4-BE49-F238E27FC236}">
                  <a16:creationId xmlns:a16="http://schemas.microsoft.com/office/drawing/2014/main" id="{88328E3D-0592-544E-BB85-5009629C1E4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034945" y="1477961"/>
              <a:ext cx="592600" cy="592600"/>
            </a:xfrm>
            <a:prstGeom prst="rect">
              <a:avLst/>
            </a:prstGeom>
          </p:spPr>
        </p:pic>
      </p:grpSp>
      <p:grpSp>
        <p:nvGrpSpPr>
          <p:cNvPr id="32" name="Group 31">
            <a:extLst>
              <a:ext uri="{FF2B5EF4-FFF2-40B4-BE49-F238E27FC236}">
                <a16:creationId xmlns:a16="http://schemas.microsoft.com/office/drawing/2014/main" id="{DAC22854-BA07-614D-A00C-5876AE65BCA0}"/>
              </a:ext>
            </a:extLst>
          </p:cNvPr>
          <p:cNvGrpSpPr/>
          <p:nvPr/>
        </p:nvGrpSpPr>
        <p:grpSpPr>
          <a:xfrm>
            <a:off x="5647348" y="2199858"/>
            <a:ext cx="1098515" cy="848322"/>
            <a:chOff x="2903452" y="2565090"/>
            <a:chExt cx="1489618" cy="1143929"/>
          </a:xfrm>
        </p:grpSpPr>
        <p:sp>
          <p:nvSpPr>
            <p:cNvPr id="81" name="Rectangle 80">
              <a:extLst>
                <a:ext uri="{FF2B5EF4-FFF2-40B4-BE49-F238E27FC236}">
                  <a16:creationId xmlns:a16="http://schemas.microsoft.com/office/drawing/2014/main" id="{667DE32D-9CFD-894B-B78F-04E4DD515A08}"/>
                </a:ext>
              </a:extLst>
            </p:cNvPr>
            <p:cNvSpPr/>
            <p:nvPr/>
          </p:nvSpPr>
          <p:spPr>
            <a:xfrm>
              <a:off x="2903452" y="2565090"/>
              <a:ext cx="1489618" cy="1143929"/>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ProHealth</a:t>
              </a:r>
            </a:p>
          </p:txBody>
        </p:sp>
        <p:pic>
          <p:nvPicPr>
            <p:cNvPr id="82" name="Picture 81">
              <a:extLst>
                <a:ext uri="{FF2B5EF4-FFF2-40B4-BE49-F238E27FC236}">
                  <a16:creationId xmlns:a16="http://schemas.microsoft.com/office/drawing/2014/main" id="{E6601E1A-91B5-1449-BFC1-77A3BF156AA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15168" y="2704510"/>
              <a:ext cx="674795" cy="674795"/>
            </a:xfrm>
            <a:prstGeom prst="rect">
              <a:avLst/>
            </a:prstGeom>
          </p:spPr>
        </p:pic>
      </p:grpSp>
      <p:grpSp>
        <p:nvGrpSpPr>
          <p:cNvPr id="33" name="Group 32">
            <a:extLst>
              <a:ext uri="{FF2B5EF4-FFF2-40B4-BE49-F238E27FC236}">
                <a16:creationId xmlns:a16="http://schemas.microsoft.com/office/drawing/2014/main" id="{46150996-1878-7B45-9615-9C26D55D3B17}"/>
              </a:ext>
            </a:extLst>
          </p:cNvPr>
          <p:cNvGrpSpPr/>
          <p:nvPr/>
        </p:nvGrpSpPr>
        <p:grpSpPr>
          <a:xfrm>
            <a:off x="6845114" y="2199858"/>
            <a:ext cx="1098515" cy="848322"/>
            <a:chOff x="4527658" y="2565090"/>
            <a:chExt cx="1489618" cy="1143929"/>
          </a:xfrm>
        </p:grpSpPr>
        <p:sp>
          <p:nvSpPr>
            <p:cNvPr id="79" name="Rectangle 78">
              <a:extLst>
                <a:ext uri="{FF2B5EF4-FFF2-40B4-BE49-F238E27FC236}">
                  <a16:creationId xmlns:a16="http://schemas.microsoft.com/office/drawing/2014/main" id="{A88A97CD-2644-C840-A37F-D911C799EEFA}"/>
                </a:ext>
              </a:extLst>
            </p:cNvPr>
            <p:cNvSpPr/>
            <p:nvPr/>
          </p:nvSpPr>
          <p:spPr>
            <a:xfrm>
              <a:off x="4527658" y="2565090"/>
              <a:ext cx="1489618" cy="1143929"/>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defRPr sz="1800">
                  <a:solidFill>
                    <a:srgbClr val="53585F"/>
                  </a:solidFill>
                  <a:latin typeface="San Francisco Display Bold"/>
                  <a:ea typeface="San Francisco Display Bold"/>
                  <a:cs typeface="San Francisco Display Bold"/>
                  <a:sym typeface="San Francisco Display Bold"/>
                </a:defRPr>
              </a:pPr>
              <a:r>
                <a:rPr lang="en-US" sz="900" b="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Children’s Colorado</a:t>
              </a:r>
            </a:p>
          </p:txBody>
        </p:sp>
        <p:pic>
          <p:nvPicPr>
            <p:cNvPr id="80" name="Picture 79">
              <a:extLst>
                <a:ext uri="{FF2B5EF4-FFF2-40B4-BE49-F238E27FC236}">
                  <a16:creationId xmlns:a16="http://schemas.microsoft.com/office/drawing/2014/main" id="{CB181C90-0F82-6946-BECC-D24E637079C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034945" y="2698061"/>
              <a:ext cx="441589" cy="691183"/>
            </a:xfrm>
            <a:prstGeom prst="rect">
              <a:avLst/>
            </a:prstGeom>
          </p:spPr>
        </p:pic>
      </p:grpSp>
      <p:grpSp>
        <p:nvGrpSpPr>
          <p:cNvPr id="34" name="Group 33">
            <a:extLst>
              <a:ext uri="{FF2B5EF4-FFF2-40B4-BE49-F238E27FC236}">
                <a16:creationId xmlns:a16="http://schemas.microsoft.com/office/drawing/2014/main" id="{24BDEC6E-64F6-C943-8BDE-F50D2F3CD342}"/>
              </a:ext>
            </a:extLst>
          </p:cNvPr>
          <p:cNvGrpSpPr/>
          <p:nvPr/>
        </p:nvGrpSpPr>
        <p:grpSpPr>
          <a:xfrm>
            <a:off x="8042880" y="2199858"/>
            <a:ext cx="1098515" cy="848322"/>
            <a:chOff x="6151864" y="2565090"/>
            <a:chExt cx="1489618" cy="1143929"/>
          </a:xfrm>
        </p:grpSpPr>
        <p:sp>
          <p:nvSpPr>
            <p:cNvPr id="77" name="Rectangle 76">
              <a:extLst>
                <a:ext uri="{FF2B5EF4-FFF2-40B4-BE49-F238E27FC236}">
                  <a16:creationId xmlns:a16="http://schemas.microsoft.com/office/drawing/2014/main" id="{137B5D92-13DA-404D-A74C-8AEF500763DA}"/>
                </a:ext>
              </a:extLst>
            </p:cNvPr>
            <p:cNvSpPr/>
            <p:nvPr/>
          </p:nvSpPr>
          <p:spPr>
            <a:xfrm>
              <a:off x="6151864" y="2565090"/>
              <a:ext cx="1489618" cy="1143929"/>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Christus Health</a:t>
              </a:r>
            </a:p>
          </p:txBody>
        </p:sp>
        <p:pic>
          <p:nvPicPr>
            <p:cNvPr id="78" name="Picture 77">
              <a:extLst>
                <a:ext uri="{FF2B5EF4-FFF2-40B4-BE49-F238E27FC236}">
                  <a16:creationId xmlns:a16="http://schemas.microsoft.com/office/drawing/2014/main" id="{477F9F6A-208A-D046-80A6-DE313ED1B91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344143" y="2698061"/>
              <a:ext cx="1098794" cy="737876"/>
            </a:xfrm>
            <a:prstGeom prst="rect">
              <a:avLst/>
            </a:prstGeom>
          </p:spPr>
        </p:pic>
      </p:grpSp>
      <p:grpSp>
        <p:nvGrpSpPr>
          <p:cNvPr id="35" name="Group 34">
            <a:extLst>
              <a:ext uri="{FF2B5EF4-FFF2-40B4-BE49-F238E27FC236}">
                <a16:creationId xmlns:a16="http://schemas.microsoft.com/office/drawing/2014/main" id="{2BF61879-A476-714A-B93B-AA6B8673495C}"/>
              </a:ext>
            </a:extLst>
          </p:cNvPr>
          <p:cNvGrpSpPr/>
          <p:nvPr/>
        </p:nvGrpSpPr>
        <p:grpSpPr>
          <a:xfrm>
            <a:off x="9240646" y="2199858"/>
            <a:ext cx="1098515" cy="848322"/>
            <a:chOff x="7776070" y="2565090"/>
            <a:chExt cx="1489618" cy="1143929"/>
          </a:xfrm>
        </p:grpSpPr>
        <p:sp>
          <p:nvSpPr>
            <p:cNvPr id="75" name="Rectangle 74">
              <a:extLst>
                <a:ext uri="{FF2B5EF4-FFF2-40B4-BE49-F238E27FC236}">
                  <a16:creationId xmlns:a16="http://schemas.microsoft.com/office/drawing/2014/main" id="{A72EA4A1-ADC9-7848-A841-0A778E448B35}"/>
                </a:ext>
              </a:extLst>
            </p:cNvPr>
            <p:cNvSpPr/>
            <p:nvPr/>
          </p:nvSpPr>
          <p:spPr>
            <a:xfrm>
              <a:off x="7776070" y="2565090"/>
              <a:ext cx="1489618" cy="1143929"/>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defRPr sz="1800">
                  <a:solidFill>
                    <a:srgbClr val="53585F"/>
                  </a:solidFill>
                  <a:latin typeface="San Francisco Display Bold"/>
                  <a:ea typeface="San Francisco Display Bold"/>
                  <a:cs typeface="San Francisco Display Bold"/>
                  <a:sym typeface="San Francisco Display Bold"/>
                </a:defRPr>
              </a:pPr>
              <a:r>
                <a:rPr lang="en-US" sz="900" b="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Hartford Healthcare</a:t>
              </a:r>
            </a:p>
          </p:txBody>
        </p:sp>
        <p:pic>
          <p:nvPicPr>
            <p:cNvPr id="76" name="Picture 75">
              <a:extLst>
                <a:ext uri="{FF2B5EF4-FFF2-40B4-BE49-F238E27FC236}">
                  <a16:creationId xmlns:a16="http://schemas.microsoft.com/office/drawing/2014/main" id="{7BA11BF5-E4C1-FE4B-BCCF-53CB33DB4D7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995119" y="2741250"/>
              <a:ext cx="1113691" cy="517917"/>
            </a:xfrm>
            <a:prstGeom prst="rect">
              <a:avLst/>
            </a:prstGeom>
          </p:spPr>
        </p:pic>
      </p:grpSp>
      <p:grpSp>
        <p:nvGrpSpPr>
          <p:cNvPr id="36" name="Group 35">
            <a:extLst>
              <a:ext uri="{FF2B5EF4-FFF2-40B4-BE49-F238E27FC236}">
                <a16:creationId xmlns:a16="http://schemas.microsoft.com/office/drawing/2014/main" id="{2DA5F8FB-8B00-1B4F-BE29-03E79C3F55E4}"/>
              </a:ext>
            </a:extLst>
          </p:cNvPr>
          <p:cNvGrpSpPr/>
          <p:nvPr/>
        </p:nvGrpSpPr>
        <p:grpSpPr>
          <a:xfrm>
            <a:off x="4457222" y="3175935"/>
            <a:ext cx="1098515" cy="848322"/>
            <a:chOff x="1279246" y="3834780"/>
            <a:chExt cx="1489618" cy="1143929"/>
          </a:xfrm>
        </p:grpSpPr>
        <p:sp>
          <p:nvSpPr>
            <p:cNvPr id="73" name="Rectangle 72">
              <a:extLst>
                <a:ext uri="{FF2B5EF4-FFF2-40B4-BE49-F238E27FC236}">
                  <a16:creationId xmlns:a16="http://schemas.microsoft.com/office/drawing/2014/main" id="{7C6DDCB2-1B75-5042-B43D-EA9034046C01}"/>
                </a:ext>
              </a:extLst>
            </p:cNvPr>
            <p:cNvSpPr/>
            <p:nvPr/>
          </p:nvSpPr>
          <p:spPr>
            <a:xfrm>
              <a:off x="1279246" y="3834780"/>
              <a:ext cx="1489618" cy="1143929"/>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Tower Health</a:t>
              </a:r>
            </a:p>
          </p:txBody>
        </p:sp>
        <p:pic>
          <p:nvPicPr>
            <p:cNvPr id="74" name="Picture 73">
              <a:extLst>
                <a:ext uri="{FF2B5EF4-FFF2-40B4-BE49-F238E27FC236}">
                  <a16:creationId xmlns:a16="http://schemas.microsoft.com/office/drawing/2014/main" id="{D74BDB99-F1CE-9C4F-A980-DC409D847F82}"/>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832681" y="3938752"/>
              <a:ext cx="382749" cy="775570"/>
            </a:xfrm>
            <a:prstGeom prst="rect">
              <a:avLst/>
            </a:prstGeom>
          </p:spPr>
        </p:pic>
      </p:grpSp>
      <p:grpSp>
        <p:nvGrpSpPr>
          <p:cNvPr id="37" name="Group 36">
            <a:extLst>
              <a:ext uri="{FF2B5EF4-FFF2-40B4-BE49-F238E27FC236}">
                <a16:creationId xmlns:a16="http://schemas.microsoft.com/office/drawing/2014/main" id="{053FBDC6-AE66-6349-874F-F2CAB6DCF875}"/>
              </a:ext>
            </a:extLst>
          </p:cNvPr>
          <p:cNvGrpSpPr/>
          <p:nvPr/>
        </p:nvGrpSpPr>
        <p:grpSpPr>
          <a:xfrm>
            <a:off x="5654988" y="3175935"/>
            <a:ext cx="1098515" cy="848322"/>
            <a:chOff x="2903452" y="3834780"/>
            <a:chExt cx="1489618" cy="1143929"/>
          </a:xfrm>
        </p:grpSpPr>
        <p:sp>
          <p:nvSpPr>
            <p:cNvPr id="71" name="Rectangle 70">
              <a:extLst>
                <a:ext uri="{FF2B5EF4-FFF2-40B4-BE49-F238E27FC236}">
                  <a16:creationId xmlns:a16="http://schemas.microsoft.com/office/drawing/2014/main" id="{5DA1A0C3-FE7C-F948-A221-2E2CBDA640F8}"/>
                </a:ext>
              </a:extLst>
            </p:cNvPr>
            <p:cNvSpPr/>
            <p:nvPr/>
          </p:nvSpPr>
          <p:spPr>
            <a:xfrm>
              <a:off x="2903452" y="3834780"/>
              <a:ext cx="1489618" cy="1143929"/>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Halifax Health</a:t>
              </a:r>
            </a:p>
          </p:txBody>
        </p:sp>
        <p:pic>
          <p:nvPicPr>
            <p:cNvPr id="72" name="Picture 71">
              <a:extLst>
                <a:ext uri="{FF2B5EF4-FFF2-40B4-BE49-F238E27FC236}">
                  <a16:creationId xmlns:a16="http://schemas.microsoft.com/office/drawing/2014/main" id="{08527814-30AB-BE4E-A601-F98B8210CD04}"/>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352116" y="4025957"/>
              <a:ext cx="546275" cy="624314"/>
            </a:xfrm>
            <a:prstGeom prst="rect">
              <a:avLst/>
            </a:prstGeom>
          </p:spPr>
        </p:pic>
      </p:grpSp>
      <p:grpSp>
        <p:nvGrpSpPr>
          <p:cNvPr id="38" name="Group 37">
            <a:extLst>
              <a:ext uri="{FF2B5EF4-FFF2-40B4-BE49-F238E27FC236}">
                <a16:creationId xmlns:a16="http://schemas.microsoft.com/office/drawing/2014/main" id="{85FA7FBA-98F3-694D-AE57-111E1AD841ED}"/>
              </a:ext>
            </a:extLst>
          </p:cNvPr>
          <p:cNvGrpSpPr/>
          <p:nvPr/>
        </p:nvGrpSpPr>
        <p:grpSpPr>
          <a:xfrm>
            <a:off x="6852754" y="3175935"/>
            <a:ext cx="1098515" cy="848322"/>
            <a:chOff x="4527658" y="3834780"/>
            <a:chExt cx="1489618" cy="1143929"/>
          </a:xfrm>
        </p:grpSpPr>
        <p:sp>
          <p:nvSpPr>
            <p:cNvPr id="69" name="Rectangle 68">
              <a:extLst>
                <a:ext uri="{FF2B5EF4-FFF2-40B4-BE49-F238E27FC236}">
                  <a16:creationId xmlns:a16="http://schemas.microsoft.com/office/drawing/2014/main" id="{A3D5EC1F-76DD-4E48-95D0-FF0CB0F9D7AF}"/>
                </a:ext>
              </a:extLst>
            </p:cNvPr>
            <p:cNvSpPr/>
            <p:nvPr/>
          </p:nvSpPr>
          <p:spPr>
            <a:xfrm>
              <a:off x="4527658" y="3834780"/>
              <a:ext cx="1489618" cy="1143929"/>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Univ Mississippi Med</a:t>
              </a:r>
            </a:p>
          </p:txBody>
        </p:sp>
        <p:pic>
          <p:nvPicPr>
            <p:cNvPr id="70" name="Picture 69" descr="A picture containing drawing&#10;&#10;Description automatically generated">
              <a:extLst>
                <a:ext uri="{FF2B5EF4-FFF2-40B4-BE49-F238E27FC236}">
                  <a16:creationId xmlns:a16="http://schemas.microsoft.com/office/drawing/2014/main" id="{F9F59235-14F3-294F-8BD8-15BC246A3379}"/>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5034946" y="3938752"/>
              <a:ext cx="441589" cy="613002"/>
            </a:xfrm>
            <a:prstGeom prst="rect">
              <a:avLst/>
            </a:prstGeom>
          </p:spPr>
        </p:pic>
      </p:grpSp>
      <p:grpSp>
        <p:nvGrpSpPr>
          <p:cNvPr id="39" name="Group 38">
            <a:extLst>
              <a:ext uri="{FF2B5EF4-FFF2-40B4-BE49-F238E27FC236}">
                <a16:creationId xmlns:a16="http://schemas.microsoft.com/office/drawing/2014/main" id="{DE351A79-E0D7-4745-9F72-8D6AC1155606}"/>
              </a:ext>
            </a:extLst>
          </p:cNvPr>
          <p:cNvGrpSpPr/>
          <p:nvPr/>
        </p:nvGrpSpPr>
        <p:grpSpPr>
          <a:xfrm>
            <a:off x="8050520" y="3175935"/>
            <a:ext cx="1098515" cy="848322"/>
            <a:chOff x="6151864" y="3834780"/>
            <a:chExt cx="1489618" cy="1143929"/>
          </a:xfrm>
        </p:grpSpPr>
        <p:sp>
          <p:nvSpPr>
            <p:cNvPr id="67" name="Rectangle 66">
              <a:extLst>
                <a:ext uri="{FF2B5EF4-FFF2-40B4-BE49-F238E27FC236}">
                  <a16:creationId xmlns:a16="http://schemas.microsoft.com/office/drawing/2014/main" id="{6D499594-2062-3548-AECD-8AEF2415908F}"/>
                </a:ext>
              </a:extLst>
            </p:cNvPr>
            <p:cNvSpPr/>
            <p:nvPr/>
          </p:nvSpPr>
          <p:spPr>
            <a:xfrm>
              <a:off x="6151864" y="3834780"/>
              <a:ext cx="1489618" cy="1143929"/>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Mercy Healthcare</a:t>
              </a:r>
            </a:p>
          </p:txBody>
        </p:sp>
        <p:pic>
          <p:nvPicPr>
            <p:cNvPr id="68" name="Picture 67">
              <a:extLst>
                <a:ext uri="{FF2B5EF4-FFF2-40B4-BE49-F238E27FC236}">
                  <a16:creationId xmlns:a16="http://schemas.microsoft.com/office/drawing/2014/main" id="{B90CFBB0-4AAB-424F-A92D-61C55F406F8F}"/>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6655733" y="4005441"/>
              <a:ext cx="475614" cy="674687"/>
            </a:xfrm>
            <a:prstGeom prst="rect">
              <a:avLst/>
            </a:prstGeom>
          </p:spPr>
        </p:pic>
      </p:grpSp>
      <p:grpSp>
        <p:nvGrpSpPr>
          <p:cNvPr id="40" name="Group 39">
            <a:extLst>
              <a:ext uri="{FF2B5EF4-FFF2-40B4-BE49-F238E27FC236}">
                <a16:creationId xmlns:a16="http://schemas.microsoft.com/office/drawing/2014/main" id="{01913C02-E5EE-594C-BF94-4E3EE6F1068F}"/>
              </a:ext>
            </a:extLst>
          </p:cNvPr>
          <p:cNvGrpSpPr/>
          <p:nvPr/>
        </p:nvGrpSpPr>
        <p:grpSpPr>
          <a:xfrm>
            <a:off x="9248286" y="3175935"/>
            <a:ext cx="1098515" cy="848322"/>
            <a:chOff x="7776070" y="3834780"/>
            <a:chExt cx="1489618" cy="1143929"/>
          </a:xfrm>
        </p:grpSpPr>
        <p:sp>
          <p:nvSpPr>
            <p:cNvPr id="65" name="Rectangle 64">
              <a:extLst>
                <a:ext uri="{FF2B5EF4-FFF2-40B4-BE49-F238E27FC236}">
                  <a16:creationId xmlns:a16="http://schemas.microsoft.com/office/drawing/2014/main" id="{184F080F-51C7-7F44-A463-1535F01252D3}"/>
                </a:ext>
              </a:extLst>
            </p:cNvPr>
            <p:cNvSpPr/>
            <p:nvPr/>
          </p:nvSpPr>
          <p:spPr>
            <a:xfrm>
              <a:off x="7776070" y="3834780"/>
              <a:ext cx="1489618" cy="1143929"/>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Univ. MD Medical</a:t>
              </a:r>
            </a:p>
          </p:txBody>
        </p:sp>
        <p:pic>
          <p:nvPicPr>
            <p:cNvPr id="66" name="Picture 65">
              <a:extLst>
                <a:ext uri="{FF2B5EF4-FFF2-40B4-BE49-F238E27FC236}">
                  <a16:creationId xmlns:a16="http://schemas.microsoft.com/office/drawing/2014/main" id="{C9BAA88F-7C25-4A49-88C1-BD55B757BD16}"/>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8387115" y="3984359"/>
              <a:ext cx="267528" cy="665912"/>
            </a:xfrm>
            <a:prstGeom prst="rect">
              <a:avLst/>
            </a:prstGeom>
          </p:spPr>
        </p:pic>
      </p:grpSp>
      <p:grpSp>
        <p:nvGrpSpPr>
          <p:cNvPr id="41" name="Group 40">
            <a:extLst>
              <a:ext uri="{FF2B5EF4-FFF2-40B4-BE49-F238E27FC236}">
                <a16:creationId xmlns:a16="http://schemas.microsoft.com/office/drawing/2014/main" id="{8D9B61D5-D2EF-3A4D-9E0E-1A8C1743CB4A}"/>
              </a:ext>
            </a:extLst>
          </p:cNvPr>
          <p:cNvGrpSpPr/>
          <p:nvPr/>
        </p:nvGrpSpPr>
        <p:grpSpPr>
          <a:xfrm>
            <a:off x="10446051" y="3175935"/>
            <a:ext cx="1098515" cy="848322"/>
            <a:chOff x="9400275" y="3834780"/>
            <a:chExt cx="1489618" cy="1143929"/>
          </a:xfrm>
        </p:grpSpPr>
        <p:sp>
          <p:nvSpPr>
            <p:cNvPr id="63" name="Rectangle 62">
              <a:extLst>
                <a:ext uri="{FF2B5EF4-FFF2-40B4-BE49-F238E27FC236}">
                  <a16:creationId xmlns:a16="http://schemas.microsoft.com/office/drawing/2014/main" id="{385CD638-CB9C-9C4E-B9F6-9CEE4504576E}"/>
                </a:ext>
              </a:extLst>
            </p:cNvPr>
            <p:cNvSpPr/>
            <p:nvPr/>
          </p:nvSpPr>
          <p:spPr>
            <a:xfrm>
              <a:off x="9400275" y="3834780"/>
              <a:ext cx="1489618" cy="1143929"/>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Aspirus</a:t>
              </a:r>
            </a:p>
          </p:txBody>
        </p:sp>
        <p:pic>
          <p:nvPicPr>
            <p:cNvPr id="64" name="Picture 63">
              <a:extLst>
                <a:ext uri="{FF2B5EF4-FFF2-40B4-BE49-F238E27FC236}">
                  <a16:creationId xmlns:a16="http://schemas.microsoft.com/office/drawing/2014/main" id="{359E9BD2-B4E1-2F4D-A082-16F61BA82B33}"/>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9529529" y="3992180"/>
              <a:ext cx="1223571" cy="741376"/>
            </a:xfrm>
            <a:prstGeom prst="rect">
              <a:avLst/>
            </a:prstGeom>
          </p:spPr>
        </p:pic>
      </p:grpSp>
      <p:grpSp>
        <p:nvGrpSpPr>
          <p:cNvPr id="42" name="Group 41">
            <a:extLst>
              <a:ext uri="{FF2B5EF4-FFF2-40B4-BE49-F238E27FC236}">
                <a16:creationId xmlns:a16="http://schemas.microsoft.com/office/drawing/2014/main" id="{06EF3A5E-4C8D-BB40-9FC5-F63A1CB8A995}"/>
              </a:ext>
            </a:extLst>
          </p:cNvPr>
          <p:cNvGrpSpPr/>
          <p:nvPr/>
        </p:nvGrpSpPr>
        <p:grpSpPr>
          <a:xfrm>
            <a:off x="4457222" y="4152013"/>
            <a:ext cx="1098515" cy="848322"/>
            <a:chOff x="1279246" y="5104471"/>
            <a:chExt cx="1489618" cy="1143929"/>
          </a:xfrm>
        </p:grpSpPr>
        <p:sp>
          <p:nvSpPr>
            <p:cNvPr id="61" name="Rectangle 60">
              <a:extLst>
                <a:ext uri="{FF2B5EF4-FFF2-40B4-BE49-F238E27FC236}">
                  <a16:creationId xmlns:a16="http://schemas.microsoft.com/office/drawing/2014/main" id="{11A5F435-B7A0-8F47-B967-E47080C341E5}"/>
                </a:ext>
              </a:extLst>
            </p:cNvPr>
            <p:cNvSpPr/>
            <p:nvPr/>
          </p:nvSpPr>
          <p:spPr>
            <a:xfrm>
              <a:off x="1279246" y="5104471"/>
              <a:ext cx="1489618" cy="1143929"/>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Harris Health</a:t>
              </a:r>
            </a:p>
          </p:txBody>
        </p:sp>
        <p:pic>
          <p:nvPicPr>
            <p:cNvPr id="62" name="Picture 61">
              <a:extLst>
                <a:ext uri="{FF2B5EF4-FFF2-40B4-BE49-F238E27FC236}">
                  <a16:creationId xmlns:a16="http://schemas.microsoft.com/office/drawing/2014/main" id="{558B408B-566A-FD4D-87C0-10298AD6CD63}"/>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1764064" y="5273054"/>
              <a:ext cx="551966" cy="579092"/>
            </a:xfrm>
            <a:prstGeom prst="rect">
              <a:avLst/>
            </a:prstGeom>
          </p:spPr>
        </p:pic>
      </p:grpSp>
      <p:grpSp>
        <p:nvGrpSpPr>
          <p:cNvPr id="43" name="Group 42">
            <a:extLst>
              <a:ext uri="{FF2B5EF4-FFF2-40B4-BE49-F238E27FC236}">
                <a16:creationId xmlns:a16="http://schemas.microsoft.com/office/drawing/2014/main" id="{C97EBC20-4092-E34B-8D93-BC460366A1DC}"/>
              </a:ext>
            </a:extLst>
          </p:cNvPr>
          <p:cNvGrpSpPr/>
          <p:nvPr/>
        </p:nvGrpSpPr>
        <p:grpSpPr>
          <a:xfrm>
            <a:off x="5654988" y="4152013"/>
            <a:ext cx="1098515" cy="848322"/>
            <a:chOff x="2903452" y="5104471"/>
            <a:chExt cx="1489618" cy="1143929"/>
          </a:xfrm>
        </p:grpSpPr>
        <p:sp>
          <p:nvSpPr>
            <p:cNvPr id="59" name="Rectangle 58">
              <a:extLst>
                <a:ext uri="{FF2B5EF4-FFF2-40B4-BE49-F238E27FC236}">
                  <a16:creationId xmlns:a16="http://schemas.microsoft.com/office/drawing/2014/main" id="{94FB88FD-1130-1543-A06D-3E719E97B2C7}"/>
                </a:ext>
              </a:extLst>
            </p:cNvPr>
            <p:cNvSpPr/>
            <p:nvPr/>
          </p:nvSpPr>
          <p:spPr>
            <a:xfrm>
              <a:off x="2903452" y="5104471"/>
              <a:ext cx="1489618" cy="1143929"/>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Beebe Health</a:t>
              </a:r>
            </a:p>
          </p:txBody>
        </p:sp>
        <p:pic>
          <p:nvPicPr>
            <p:cNvPr id="60" name="Picture 59">
              <a:extLst>
                <a:ext uri="{FF2B5EF4-FFF2-40B4-BE49-F238E27FC236}">
                  <a16:creationId xmlns:a16="http://schemas.microsoft.com/office/drawing/2014/main" id="{0D3D1397-7029-834E-9613-7AD5896501F0}"/>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3427937" y="5237020"/>
              <a:ext cx="440647" cy="656074"/>
            </a:xfrm>
            <a:prstGeom prst="rect">
              <a:avLst/>
            </a:prstGeom>
          </p:spPr>
        </p:pic>
      </p:grpSp>
      <p:grpSp>
        <p:nvGrpSpPr>
          <p:cNvPr id="44" name="Group 43">
            <a:extLst>
              <a:ext uri="{FF2B5EF4-FFF2-40B4-BE49-F238E27FC236}">
                <a16:creationId xmlns:a16="http://schemas.microsoft.com/office/drawing/2014/main" id="{D6DFEBDF-A3AE-7C4D-91F3-979B15300CDF}"/>
              </a:ext>
            </a:extLst>
          </p:cNvPr>
          <p:cNvGrpSpPr/>
          <p:nvPr/>
        </p:nvGrpSpPr>
        <p:grpSpPr>
          <a:xfrm>
            <a:off x="6852754" y="4152013"/>
            <a:ext cx="1098515" cy="848322"/>
            <a:chOff x="4527658" y="5104471"/>
            <a:chExt cx="1489618" cy="1143929"/>
          </a:xfrm>
        </p:grpSpPr>
        <p:sp>
          <p:nvSpPr>
            <p:cNvPr id="57" name="Rectangle 56">
              <a:extLst>
                <a:ext uri="{FF2B5EF4-FFF2-40B4-BE49-F238E27FC236}">
                  <a16:creationId xmlns:a16="http://schemas.microsoft.com/office/drawing/2014/main" id="{7A151D66-0D0A-9B4B-8601-6B2B615D9AAC}"/>
                </a:ext>
              </a:extLst>
            </p:cNvPr>
            <p:cNvSpPr/>
            <p:nvPr/>
          </p:nvSpPr>
          <p:spPr>
            <a:xfrm>
              <a:off x="4527658" y="5104471"/>
              <a:ext cx="1489618" cy="1143929"/>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Avera</a:t>
              </a:r>
            </a:p>
          </p:txBody>
        </p:sp>
        <p:pic>
          <p:nvPicPr>
            <p:cNvPr id="58" name="Picture 57">
              <a:extLst>
                <a:ext uri="{FF2B5EF4-FFF2-40B4-BE49-F238E27FC236}">
                  <a16:creationId xmlns:a16="http://schemas.microsoft.com/office/drawing/2014/main" id="{9D7DDB64-218A-8B4F-95D0-DB69E6BF0DF1}"/>
                </a:ext>
              </a:extLst>
            </p:cNvPr>
            <p:cNvPicPr>
              <a:picLocks noChangeAspect="1"/>
            </p:cNvPicPr>
            <p:nvPr/>
          </p:nvPicPr>
          <p:blipFill rotWithShape="1">
            <a:blip r:embed="rId20" cstate="hqprint">
              <a:extLst>
                <a:ext uri="{28A0092B-C50C-407E-A947-70E740481C1C}">
                  <a14:useLocalDpi xmlns:a14="http://schemas.microsoft.com/office/drawing/2010/main"/>
                </a:ext>
              </a:extLst>
            </a:blip>
            <a:srcRect/>
            <a:stretch/>
          </p:blipFill>
          <p:spPr>
            <a:xfrm>
              <a:off x="4941546" y="5273054"/>
              <a:ext cx="588815" cy="683355"/>
            </a:xfrm>
            <a:prstGeom prst="rect">
              <a:avLst/>
            </a:prstGeom>
          </p:spPr>
        </p:pic>
      </p:grpSp>
      <p:grpSp>
        <p:nvGrpSpPr>
          <p:cNvPr id="45" name="Group 44">
            <a:extLst>
              <a:ext uri="{FF2B5EF4-FFF2-40B4-BE49-F238E27FC236}">
                <a16:creationId xmlns:a16="http://schemas.microsoft.com/office/drawing/2014/main" id="{F8A10E7B-FD23-C849-9C42-F91972BCCFEE}"/>
              </a:ext>
            </a:extLst>
          </p:cNvPr>
          <p:cNvGrpSpPr/>
          <p:nvPr/>
        </p:nvGrpSpPr>
        <p:grpSpPr>
          <a:xfrm>
            <a:off x="8050520" y="4152013"/>
            <a:ext cx="1098515" cy="848322"/>
            <a:chOff x="6151864" y="5104470"/>
            <a:chExt cx="1489618" cy="1473888"/>
          </a:xfrm>
        </p:grpSpPr>
        <p:sp>
          <p:nvSpPr>
            <p:cNvPr id="55" name="Rectangle 54">
              <a:extLst>
                <a:ext uri="{FF2B5EF4-FFF2-40B4-BE49-F238E27FC236}">
                  <a16:creationId xmlns:a16="http://schemas.microsoft.com/office/drawing/2014/main" id="{D1850E23-70F3-4E4A-A429-A2A9D4201D0C}"/>
                </a:ext>
              </a:extLst>
            </p:cNvPr>
            <p:cNvSpPr/>
            <p:nvPr/>
          </p:nvSpPr>
          <p:spPr>
            <a:xfrm>
              <a:off x="6151864" y="5104470"/>
              <a:ext cx="1489618" cy="1473888"/>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dirty="0" err="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Driscoil</a:t>
              </a:r>
              <a:r>
                <a:rPr lang="en-US" sz="900" b="1" dirty="0">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 Children’s</a:t>
              </a:r>
            </a:p>
          </p:txBody>
        </p:sp>
        <p:pic>
          <p:nvPicPr>
            <p:cNvPr id="56" name="Picture 55">
              <a:extLst>
                <a:ext uri="{FF2B5EF4-FFF2-40B4-BE49-F238E27FC236}">
                  <a16:creationId xmlns:a16="http://schemas.microsoft.com/office/drawing/2014/main" id="{F833977E-D221-9847-A8C7-FD897B06E3AE}"/>
                </a:ext>
              </a:extLst>
            </p:cNvPr>
            <p:cNvPicPr>
              <a:picLocks noChangeAspect="1"/>
            </p:cNvPicPr>
            <p:nvPr/>
          </p:nvPicPr>
          <p:blipFill rotWithShape="1">
            <a:blip r:embed="rId21" cstate="screen">
              <a:extLst>
                <a:ext uri="{28A0092B-C50C-407E-A947-70E740481C1C}">
                  <a14:useLocalDpi xmlns:a14="http://schemas.microsoft.com/office/drawing/2010/main"/>
                </a:ext>
              </a:extLst>
            </a:blip>
            <a:srcRect/>
            <a:stretch/>
          </p:blipFill>
          <p:spPr>
            <a:xfrm>
              <a:off x="6503124" y="5321680"/>
              <a:ext cx="738759" cy="549383"/>
            </a:xfrm>
            <a:prstGeom prst="rect">
              <a:avLst/>
            </a:prstGeom>
          </p:spPr>
        </p:pic>
      </p:grpSp>
      <p:grpSp>
        <p:nvGrpSpPr>
          <p:cNvPr id="46" name="Group 45">
            <a:extLst>
              <a:ext uri="{FF2B5EF4-FFF2-40B4-BE49-F238E27FC236}">
                <a16:creationId xmlns:a16="http://schemas.microsoft.com/office/drawing/2014/main" id="{5393DAE1-2793-CE42-A636-E82C7679F560}"/>
              </a:ext>
            </a:extLst>
          </p:cNvPr>
          <p:cNvGrpSpPr/>
          <p:nvPr/>
        </p:nvGrpSpPr>
        <p:grpSpPr>
          <a:xfrm>
            <a:off x="9248286" y="4152013"/>
            <a:ext cx="1098515" cy="848322"/>
            <a:chOff x="7776070" y="5104471"/>
            <a:chExt cx="1489618" cy="1143929"/>
          </a:xfrm>
        </p:grpSpPr>
        <p:sp>
          <p:nvSpPr>
            <p:cNvPr id="53" name="Rectangle 52">
              <a:extLst>
                <a:ext uri="{FF2B5EF4-FFF2-40B4-BE49-F238E27FC236}">
                  <a16:creationId xmlns:a16="http://schemas.microsoft.com/office/drawing/2014/main" id="{7257496D-6E72-E945-84A9-0A497E0B8217}"/>
                </a:ext>
              </a:extLst>
            </p:cNvPr>
            <p:cNvSpPr/>
            <p:nvPr/>
          </p:nvSpPr>
          <p:spPr>
            <a:xfrm>
              <a:off x="7776070" y="5104471"/>
              <a:ext cx="1489618" cy="1143929"/>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Dayton Children’s</a:t>
              </a:r>
            </a:p>
          </p:txBody>
        </p:sp>
        <p:pic>
          <p:nvPicPr>
            <p:cNvPr id="54" name="Picture 53">
              <a:extLst>
                <a:ext uri="{FF2B5EF4-FFF2-40B4-BE49-F238E27FC236}">
                  <a16:creationId xmlns:a16="http://schemas.microsoft.com/office/drawing/2014/main" id="{AD1F0236-94BE-1D48-9D8B-AAE2393D7D44}"/>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8129202" y="5205151"/>
              <a:ext cx="666983" cy="620985"/>
            </a:xfrm>
            <a:prstGeom prst="rect">
              <a:avLst/>
            </a:prstGeom>
          </p:spPr>
        </p:pic>
      </p:grpSp>
      <p:grpSp>
        <p:nvGrpSpPr>
          <p:cNvPr id="47" name="Group 46">
            <a:extLst>
              <a:ext uri="{FF2B5EF4-FFF2-40B4-BE49-F238E27FC236}">
                <a16:creationId xmlns:a16="http://schemas.microsoft.com/office/drawing/2014/main" id="{3F49E9B3-C278-3747-BBA0-FBE292B61DD6}"/>
              </a:ext>
            </a:extLst>
          </p:cNvPr>
          <p:cNvGrpSpPr/>
          <p:nvPr/>
        </p:nvGrpSpPr>
        <p:grpSpPr>
          <a:xfrm>
            <a:off x="10446051" y="4152013"/>
            <a:ext cx="1098515" cy="848322"/>
            <a:chOff x="9400275" y="5104471"/>
            <a:chExt cx="1489618" cy="1143929"/>
          </a:xfrm>
        </p:grpSpPr>
        <p:sp>
          <p:nvSpPr>
            <p:cNvPr id="51" name="Rectangle 50">
              <a:extLst>
                <a:ext uri="{FF2B5EF4-FFF2-40B4-BE49-F238E27FC236}">
                  <a16:creationId xmlns:a16="http://schemas.microsoft.com/office/drawing/2014/main" id="{A7B125FB-1609-DA41-8655-0077950B1C26}"/>
                </a:ext>
              </a:extLst>
            </p:cNvPr>
            <p:cNvSpPr/>
            <p:nvPr/>
          </p:nvSpPr>
          <p:spPr>
            <a:xfrm>
              <a:off x="9400275" y="5104471"/>
              <a:ext cx="1489618" cy="1143929"/>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dirty="0">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Cook Children’s</a:t>
              </a:r>
            </a:p>
          </p:txBody>
        </p:sp>
        <p:pic>
          <p:nvPicPr>
            <p:cNvPr id="52" name="Picture 51">
              <a:extLst>
                <a:ext uri="{FF2B5EF4-FFF2-40B4-BE49-F238E27FC236}">
                  <a16:creationId xmlns:a16="http://schemas.microsoft.com/office/drawing/2014/main" id="{54EB10C7-6466-AB45-87CE-63EE8751B76C}"/>
                </a:ext>
              </a:extLst>
            </p:cNvPr>
            <p:cNvPicPr>
              <a:picLocks noChangeAspect="1"/>
            </p:cNvPicPr>
            <p:nvPr/>
          </p:nvPicPr>
          <p:blipFill rotWithShape="1">
            <a:blip r:embed="rId23" cstate="screen">
              <a:extLst>
                <a:ext uri="{28A0092B-C50C-407E-A947-70E740481C1C}">
                  <a14:useLocalDpi xmlns:a14="http://schemas.microsoft.com/office/drawing/2010/main"/>
                </a:ext>
              </a:extLst>
            </a:blip>
            <a:srcRect/>
            <a:stretch/>
          </p:blipFill>
          <p:spPr>
            <a:xfrm>
              <a:off x="9434040" y="5431964"/>
              <a:ext cx="1422400" cy="365533"/>
            </a:xfrm>
            <a:prstGeom prst="rect">
              <a:avLst/>
            </a:prstGeom>
          </p:spPr>
        </p:pic>
      </p:grpSp>
      <p:sp>
        <p:nvSpPr>
          <p:cNvPr id="48" name="Rectangle 47">
            <a:extLst>
              <a:ext uri="{FF2B5EF4-FFF2-40B4-BE49-F238E27FC236}">
                <a16:creationId xmlns:a16="http://schemas.microsoft.com/office/drawing/2014/main" id="{67E51556-7ABE-2B4A-861F-9BB268E828F9}"/>
              </a:ext>
            </a:extLst>
          </p:cNvPr>
          <p:cNvSpPr/>
          <p:nvPr/>
        </p:nvSpPr>
        <p:spPr>
          <a:xfrm>
            <a:off x="4449582" y="2199858"/>
            <a:ext cx="1098515" cy="848322"/>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Dartmouth Hitchcock</a:t>
            </a:r>
          </a:p>
        </p:txBody>
      </p:sp>
      <p:pic>
        <p:nvPicPr>
          <p:cNvPr id="49" name="Picture 48">
            <a:extLst>
              <a:ext uri="{FF2B5EF4-FFF2-40B4-BE49-F238E27FC236}">
                <a16:creationId xmlns:a16="http://schemas.microsoft.com/office/drawing/2014/main" id="{F0DF261E-68EF-3142-9A37-59AE3168456A}"/>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4739354" y="2321198"/>
            <a:ext cx="482442" cy="428901"/>
          </a:xfrm>
          <a:prstGeom prst="rect">
            <a:avLst/>
          </a:prstGeom>
        </p:spPr>
      </p:pic>
      <p:pic>
        <p:nvPicPr>
          <p:cNvPr id="50" name="Picture 49" descr="A close up of a sign&#10;&#10;Description automatically generated">
            <a:extLst>
              <a:ext uri="{FF2B5EF4-FFF2-40B4-BE49-F238E27FC236}">
                <a16:creationId xmlns:a16="http://schemas.microsoft.com/office/drawing/2014/main" id="{A497DDA2-907E-5845-803E-7C2D162F0C86}"/>
              </a:ext>
            </a:extLst>
          </p:cNvPr>
          <p:cNvPicPr>
            <a:picLocks noChangeAspect="1"/>
          </p:cNvPicPr>
          <p:nvPr/>
        </p:nvPicPr>
        <p:blipFill rotWithShape="1">
          <a:blip r:embed="rId25" cstate="screen">
            <a:extLst>
              <a:ext uri="{28A0092B-C50C-407E-A947-70E740481C1C}">
                <a14:useLocalDpi xmlns:a14="http://schemas.microsoft.com/office/drawing/2010/main"/>
              </a:ext>
            </a:extLst>
          </a:blip>
          <a:srcRect/>
          <a:stretch/>
        </p:blipFill>
        <p:spPr>
          <a:xfrm>
            <a:off x="10569757" y="2476999"/>
            <a:ext cx="845544" cy="282415"/>
          </a:xfrm>
          <a:prstGeom prst="rect">
            <a:avLst/>
          </a:prstGeom>
        </p:spPr>
      </p:pic>
      <p:sp>
        <p:nvSpPr>
          <p:cNvPr id="19" name="Rectangle 18">
            <a:extLst>
              <a:ext uri="{FF2B5EF4-FFF2-40B4-BE49-F238E27FC236}">
                <a16:creationId xmlns:a16="http://schemas.microsoft.com/office/drawing/2014/main" id="{3E0C4756-F289-CA44-810F-391436C666BA}"/>
              </a:ext>
            </a:extLst>
          </p:cNvPr>
          <p:cNvSpPr/>
          <p:nvPr/>
        </p:nvSpPr>
        <p:spPr>
          <a:xfrm>
            <a:off x="4447690" y="5093598"/>
            <a:ext cx="1098514" cy="848322"/>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Southampton NHS Trust</a:t>
            </a:r>
          </a:p>
        </p:txBody>
      </p:sp>
      <p:sp>
        <p:nvSpPr>
          <p:cNvPr id="20" name="Rectangle 19">
            <a:extLst>
              <a:ext uri="{FF2B5EF4-FFF2-40B4-BE49-F238E27FC236}">
                <a16:creationId xmlns:a16="http://schemas.microsoft.com/office/drawing/2014/main" id="{0DCD8A30-CF29-2242-B8AD-26C513E6592A}"/>
              </a:ext>
            </a:extLst>
          </p:cNvPr>
          <p:cNvSpPr/>
          <p:nvPr/>
        </p:nvSpPr>
        <p:spPr>
          <a:xfrm>
            <a:off x="5654988" y="5093598"/>
            <a:ext cx="1098514" cy="848322"/>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Plymouth NHS Trust</a:t>
            </a:r>
          </a:p>
        </p:txBody>
      </p:sp>
      <p:sp>
        <p:nvSpPr>
          <p:cNvPr id="21" name="Rectangle 20">
            <a:extLst>
              <a:ext uri="{FF2B5EF4-FFF2-40B4-BE49-F238E27FC236}">
                <a16:creationId xmlns:a16="http://schemas.microsoft.com/office/drawing/2014/main" id="{CCF80E74-BB77-1F4F-AA25-6F01949DD8AA}"/>
              </a:ext>
            </a:extLst>
          </p:cNvPr>
          <p:cNvSpPr/>
          <p:nvPr/>
        </p:nvSpPr>
        <p:spPr>
          <a:xfrm>
            <a:off x="6862285" y="5079635"/>
            <a:ext cx="1098514" cy="848322"/>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dirty="0">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El Camino Hospital</a:t>
            </a:r>
          </a:p>
        </p:txBody>
      </p:sp>
      <p:sp>
        <p:nvSpPr>
          <p:cNvPr id="22" name="Rectangle 21">
            <a:extLst>
              <a:ext uri="{FF2B5EF4-FFF2-40B4-BE49-F238E27FC236}">
                <a16:creationId xmlns:a16="http://schemas.microsoft.com/office/drawing/2014/main" id="{E1E8B8D3-BDF9-0742-89EA-A28A392DD0B7}"/>
              </a:ext>
            </a:extLst>
          </p:cNvPr>
          <p:cNvSpPr/>
          <p:nvPr/>
        </p:nvSpPr>
        <p:spPr>
          <a:xfrm>
            <a:off x="8069583" y="5075681"/>
            <a:ext cx="1098514" cy="848322"/>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dirty="0">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St. Luke’s Duluth</a:t>
            </a:r>
          </a:p>
        </p:txBody>
      </p:sp>
      <p:sp>
        <p:nvSpPr>
          <p:cNvPr id="23" name="Rectangle 22">
            <a:extLst>
              <a:ext uri="{FF2B5EF4-FFF2-40B4-BE49-F238E27FC236}">
                <a16:creationId xmlns:a16="http://schemas.microsoft.com/office/drawing/2014/main" id="{88E2983B-3610-9E46-B0CB-57841BD79A11}"/>
              </a:ext>
            </a:extLst>
          </p:cNvPr>
          <p:cNvSpPr/>
          <p:nvPr/>
        </p:nvSpPr>
        <p:spPr>
          <a:xfrm>
            <a:off x="9248286" y="5075681"/>
            <a:ext cx="1098514" cy="848322"/>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Children’s Omaha</a:t>
            </a:r>
          </a:p>
        </p:txBody>
      </p:sp>
      <p:sp>
        <p:nvSpPr>
          <p:cNvPr id="24" name="Rectangle 23">
            <a:extLst>
              <a:ext uri="{FF2B5EF4-FFF2-40B4-BE49-F238E27FC236}">
                <a16:creationId xmlns:a16="http://schemas.microsoft.com/office/drawing/2014/main" id="{576B2BE5-2352-5642-A7EA-515342527E9C}"/>
              </a:ext>
            </a:extLst>
          </p:cNvPr>
          <p:cNvSpPr/>
          <p:nvPr/>
        </p:nvSpPr>
        <p:spPr>
          <a:xfrm>
            <a:off x="10470952" y="5075681"/>
            <a:ext cx="1098514" cy="848322"/>
          </a:xfrm>
          <a:prstGeom prst="rect">
            <a:avLst/>
          </a:prstGeom>
          <a:solidFill>
            <a:schemeClr val="tx1"/>
          </a:solidFill>
          <a:ln>
            <a:solidFill>
              <a:srgbClr val="8AB7C8"/>
            </a:solid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b"/>
          <a:lstStyle/>
          <a:p>
            <a:pPr lvl="0" algn="ctr">
              <a:spcAft>
                <a:spcPts val="1200"/>
              </a:spcAft>
              <a:defRPr sz="1800">
                <a:solidFill>
                  <a:srgbClr val="53585F"/>
                </a:solidFill>
                <a:latin typeface="San Francisco Display Bold"/>
                <a:ea typeface="San Francisco Display Bold"/>
                <a:cs typeface="San Francisco Display Bold"/>
                <a:sym typeface="San Francisco Display Bold"/>
              </a:defRPr>
            </a:pPr>
            <a:r>
              <a:rPr lang="en-US" sz="900" b="1" dirty="0">
                <a:solidFill>
                  <a:srgbClr val="53585F"/>
                </a:solidFill>
                <a:latin typeface="Arial" panose="020B0604020202020204" pitchFamily="34" charset="0"/>
                <a:ea typeface="Lato Light" panose="020F0502020204030203" pitchFamily="34" charset="0"/>
                <a:cs typeface="Arial" panose="020B0604020202020204" pitchFamily="34" charset="0"/>
                <a:sym typeface="San Francisco Display Bold"/>
              </a:rPr>
              <a:t>Cooper Healthcare</a:t>
            </a:r>
          </a:p>
        </p:txBody>
      </p:sp>
      <p:pic>
        <p:nvPicPr>
          <p:cNvPr id="2050" name="Picture 2" descr="Image result for university of southampton nhs trust">
            <a:extLst>
              <a:ext uri="{FF2B5EF4-FFF2-40B4-BE49-F238E27FC236}">
                <a16:creationId xmlns:a16="http://schemas.microsoft.com/office/drawing/2014/main" id="{68073F77-3D5F-A043-831F-F9EB22C4C95A}"/>
              </a:ext>
            </a:extLst>
          </p:cNvPr>
          <p:cNvPicPr>
            <a:picLocks noChangeAspect="1" noChangeArrowheads="1"/>
          </p:cNvPicPr>
          <p:nvPr/>
        </p:nvPicPr>
        <p:blipFill rotWithShape="1">
          <a:blip r:embed="rId26" cstate="print">
            <a:extLst>
              <a:ext uri="{28A0092B-C50C-407E-A947-70E740481C1C}">
                <a14:useLocalDpi xmlns:a14="http://schemas.microsoft.com/office/drawing/2010/main" val="0"/>
              </a:ext>
            </a:extLst>
          </a:blip>
          <a:srcRect l="5162" t="24698" r="4551" b="23098"/>
          <a:stretch/>
        </p:blipFill>
        <p:spPr bwMode="auto">
          <a:xfrm>
            <a:off x="4637259" y="5197967"/>
            <a:ext cx="731728" cy="42308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plymouth nhs trust">
            <a:extLst>
              <a:ext uri="{FF2B5EF4-FFF2-40B4-BE49-F238E27FC236}">
                <a16:creationId xmlns:a16="http://schemas.microsoft.com/office/drawing/2014/main" id="{F22D10E4-4292-E04C-B214-0B2FA754D14B}"/>
              </a:ext>
            </a:extLst>
          </p:cNvPr>
          <p:cNvPicPr>
            <a:picLocks noChangeAspect="1" noChangeArrowheads="1"/>
          </p:cNvPicPr>
          <p:nvPr/>
        </p:nvPicPr>
        <p:blipFill rotWithShape="1">
          <a:blip r:embed="rId27">
            <a:extLst>
              <a:ext uri="{28A0092B-C50C-407E-A947-70E740481C1C}">
                <a14:useLocalDpi xmlns:a14="http://schemas.microsoft.com/office/drawing/2010/main" val="0"/>
              </a:ext>
            </a:extLst>
          </a:blip>
          <a:srcRect l="30616" t="12046" r="4897" b="28891"/>
          <a:stretch/>
        </p:blipFill>
        <p:spPr bwMode="auto">
          <a:xfrm>
            <a:off x="5690155" y="5197967"/>
            <a:ext cx="1031645" cy="42308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el camino hospital">
            <a:extLst>
              <a:ext uri="{FF2B5EF4-FFF2-40B4-BE49-F238E27FC236}">
                <a16:creationId xmlns:a16="http://schemas.microsoft.com/office/drawing/2014/main" id="{84809084-E531-D143-BC69-1934FFC6DACE}"/>
              </a:ext>
            </a:extLst>
          </p:cNvPr>
          <p:cNvPicPr>
            <a:picLocks noChangeAspect="1" noChangeArrowheads="1"/>
          </p:cNvPicPr>
          <p:nvPr/>
        </p:nvPicPr>
        <p:blipFill rotWithShape="1">
          <a:blip r:embed="rId28" cstate="print">
            <a:extLst>
              <a:ext uri="{28A0092B-C50C-407E-A947-70E740481C1C}">
                <a14:useLocalDpi xmlns:a14="http://schemas.microsoft.com/office/drawing/2010/main" val="0"/>
              </a:ext>
            </a:extLst>
          </a:blip>
          <a:srcRect t="29784" b="26670"/>
          <a:stretch/>
        </p:blipFill>
        <p:spPr bwMode="auto">
          <a:xfrm>
            <a:off x="6939932" y="5290972"/>
            <a:ext cx="929993" cy="22678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mage result for st. lukes duluth">
            <a:extLst>
              <a:ext uri="{FF2B5EF4-FFF2-40B4-BE49-F238E27FC236}">
                <a16:creationId xmlns:a16="http://schemas.microsoft.com/office/drawing/2014/main" id="{54B917DE-0BFB-F945-80D6-C278BFB4E587}"/>
              </a:ext>
            </a:extLst>
          </p:cNvPr>
          <p:cNvPicPr>
            <a:picLocks noChangeAspect="1" noChangeArrowheads="1"/>
          </p:cNvPicPr>
          <p:nvPr/>
        </p:nvPicPr>
        <p:blipFill rotWithShape="1">
          <a:blip r:embed="rId29" cstate="print">
            <a:extLst>
              <a:ext uri="{28A0092B-C50C-407E-A947-70E740481C1C}">
                <a14:useLocalDpi xmlns:a14="http://schemas.microsoft.com/office/drawing/2010/main" val="0"/>
              </a:ext>
            </a:extLst>
          </a:blip>
          <a:srcRect t="17665" b="11973"/>
          <a:stretch/>
        </p:blipFill>
        <p:spPr bwMode="auto">
          <a:xfrm>
            <a:off x="8246251" y="5182300"/>
            <a:ext cx="608101" cy="42787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Image result for children's omaha">
            <a:extLst>
              <a:ext uri="{FF2B5EF4-FFF2-40B4-BE49-F238E27FC236}">
                <a16:creationId xmlns:a16="http://schemas.microsoft.com/office/drawing/2014/main" id="{E7D6AB77-E9D1-3948-AAC8-7FB12EA9B365}"/>
              </a:ext>
            </a:extLst>
          </p:cNvPr>
          <p:cNvPicPr>
            <a:picLocks noChangeAspect="1" noChangeArrowheads="1"/>
          </p:cNvPicPr>
          <p:nvPr/>
        </p:nvPicPr>
        <p:blipFill rotWithShape="1">
          <a:blip r:embed="rId30" cstate="print">
            <a:extLst>
              <a:ext uri="{28A0092B-C50C-407E-A947-70E740481C1C}">
                <a14:useLocalDpi xmlns:a14="http://schemas.microsoft.com/office/drawing/2010/main" val="0"/>
              </a:ext>
            </a:extLst>
          </a:blip>
          <a:srcRect t="18274" b="20322"/>
          <a:stretch/>
        </p:blipFill>
        <p:spPr bwMode="auto">
          <a:xfrm>
            <a:off x="9438598" y="5119537"/>
            <a:ext cx="744620" cy="457225"/>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Image result for Cooper healthcare">
            <a:extLst>
              <a:ext uri="{FF2B5EF4-FFF2-40B4-BE49-F238E27FC236}">
                <a16:creationId xmlns:a16="http://schemas.microsoft.com/office/drawing/2014/main" id="{7BEDCF80-403B-A546-82B9-5E3E84014223}"/>
              </a:ext>
            </a:extLst>
          </p:cNvPr>
          <p:cNvPicPr>
            <a:picLocks noChangeAspect="1" noChangeArrowheads="1"/>
          </p:cNvPicPr>
          <p:nvPr/>
        </p:nvPicPr>
        <p:blipFill rotWithShape="1">
          <a:blip r:embed="rId31">
            <a:extLst>
              <a:ext uri="{28A0092B-C50C-407E-A947-70E740481C1C}">
                <a14:useLocalDpi xmlns:a14="http://schemas.microsoft.com/office/drawing/2010/main" val="0"/>
              </a:ext>
            </a:extLst>
          </a:blip>
          <a:srcRect t="12141" b="42490"/>
          <a:stretch/>
        </p:blipFill>
        <p:spPr bwMode="auto">
          <a:xfrm>
            <a:off x="10478187" y="5152039"/>
            <a:ext cx="1066379" cy="375659"/>
          </a:xfrm>
          <a:prstGeom prst="rect">
            <a:avLst/>
          </a:prstGeom>
          <a:solidFill>
            <a:schemeClr val="tx1"/>
          </a:solidFill>
        </p:spPr>
      </p:pic>
      <p:sp>
        <p:nvSpPr>
          <p:cNvPr id="4" name="Rectangle 3">
            <a:extLst>
              <a:ext uri="{FF2B5EF4-FFF2-40B4-BE49-F238E27FC236}">
                <a16:creationId xmlns:a16="http://schemas.microsoft.com/office/drawing/2014/main" id="{31F08AB1-D884-0647-AECE-CA2C6510C46E}"/>
              </a:ext>
            </a:extLst>
          </p:cNvPr>
          <p:cNvSpPr/>
          <p:nvPr/>
        </p:nvSpPr>
        <p:spPr bwMode="auto">
          <a:xfrm>
            <a:off x="546124" y="1194318"/>
            <a:ext cx="3642302" cy="848323"/>
          </a:xfrm>
          <a:prstGeom prst="rect">
            <a:avLst/>
          </a:prstGeom>
          <a:solidFill>
            <a:schemeClr val="bg1"/>
          </a:solidFill>
          <a:ln>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r>
              <a:rPr lang="en-US" sz="1600" b="1">
                <a:solidFill>
                  <a:schemeClr val="tx1"/>
                </a:solidFill>
              </a:rPr>
              <a:t>KLAS Healthcare IoT Security Leader</a:t>
            </a:r>
            <a:r>
              <a:rPr lang="en-US" sz="1600">
                <a:solidFill>
                  <a:schemeClr val="tx1"/>
                </a:solidFill>
              </a:rPr>
              <a:t> for 2 years in a row</a:t>
            </a:r>
          </a:p>
          <a:p>
            <a:pPr algn="l" defTabSz="932472" fontAlgn="base">
              <a:spcBef>
                <a:spcPct val="0"/>
              </a:spcBef>
              <a:spcAft>
                <a:spcPct val="0"/>
              </a:spcAft>
            </a:pPr>
            <a:endParaRPr lang="en-US" sz="1600" err="1">
              <a:solidFill>
                <a:srgbClr val="000000"/>
              </a:solidFill>
              <a:ea typeface="Segoe UI" pitchFamily="34" charset="0"/>
              <a:cs typeface="Segoe UI" pitchFamily="34" charset="0"/>
            </a:endParaRPr>
          </a:p>
        </p:txBody>
      </p:sp>
      <p:sp>
        <p:nvSpPr>
          <p:cNvPr id="100" name="Rectangle 99">
            <a:extLst>
              <a:ext uri="{FF2B5EF4-FFF2-40B4-BE49-F238E27FC236}">
                <a16:creationId xmlns:a16="http://schemas.microsoft.com/office/drawing/2014/main" id="{F61A255C-D142-9448-BDCF-BE342FA06A14}"/>
              </a:ext>
            </a:extLst>
          </p:cNvPr>
          <p:cNvSpPr/>
          <p:nvPr/>
        </p:nvSpPr>
        <p:spPr bwMode="auto">
          <a:xfrm>
            <a:off x="544992" y="5119537"/>
            <a:ext cx="3642302" cy="848323"/>
          </a:xfrm>
          <a:prstGeom prst="rect">
            <a:avLst/>
          </a:prstGeom>
          <a:solidFill>
            <a:schemeClr val="bg1"/>
          </a:solidFill>
          <a:ln>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spcAft>
                <a:spcPts val="600"/>
              </a:spcAft>
            </a:pPr>
            <a:r>
              <a:rPr lang="en-US" sz="1600" dirty="0">
                <a:solidFill>
                  <a:schemeClr val="tx1"/>
                </a:solidFill>
              </a:rPr>
              <a:t>Investments by </a:t>
            </a:r>
            <a:r>
              <a:rPr lang="en-US" sz="1600" b="1" dirty="0">
                <a:solidFill>
                  <a:schemeClr val="tx1"/>
                </a:solidFill>
              </a:rPr>
              <a:t>Mayo Clinic Ventures, KP Ventures</a:t>
            </a:r>
          </a:p>
          <a:p>
            <a:pPr algn="l" defTabSz="932472" fontAlgn="base">
              <a:spcBef>
                <a:spcPct val="0"/>
              </a:spcBef>
              <a:spcAft>
                <a:spcPct val="0"/>
              </a:spcAft>
            </a:pPr>
            <a:endParaRPr lang="en-US" sz="1600" dirty="0">
              <a:solidFill>
                <a:srgbClr val="000000"/>
              </a:solidFill>
              <a:ea typeface="Segoe UI" pitchFamily="34" charset="0"/>
              <a:cs typeface="Segoe UI" pitchFamily="34" charset="0"/>
            </a:endParaRPr>
          </a:p>
        </p:txBody>
      </p:sp>
      <p:sp>
        <p:nvSpPr>
          <p:cNvPr id="101" name="Rectangle 100">
            <a:extLst>
              <a:ext uri="{FF2B5EF4-FFF2-40B4-BE49-F238E27FC236}">
                <a16:creationId xmlns:a16="http://schemas.microsoft.com/office/drawing/2014/main" id="{FBC4C5A1-E632-7B48-AB85-45AFBC7944E1}"/>
              </a:ext>
            </a:extLst>
          </p:cNvPr>
          <p:cNvSpPr/>
          <p:nvPr/>
        </p:nvSpPr>
        <p:spPr bwMode="auto">
          <a:xfrm>
            <a:off x="546124" y="3172776"/>
            <a:ext cx="3642302" cy="848323"/>
          </a:xfrm>
          <a:prstGeom prst="rect">
            <a:avLst/>
          </a:prstGeom>
          <a:solidFill>
            <a:schemeClr val="bg1"/>
          </a:solidFill>
          <a:ln>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r>
              <a:rPr lang="en-US" sz="1600">
                <a:solidFill>
                  <a:schemeClr val="tx1"/>
                </a:solidFill>
              </a:rPr>
              <a:t>Deployed in over </a:t>
            </a:r>
            <a:r>
              <a:rPr lang="en-US" sz="1600" b="1">
                <a:solidFill>
                  <a:schemeClr val="tx1"/>
                </a:solidFill>
              </a:rPr>
              <a:t>500 hospitals </a:t>
            </a:r>
            <a:r>
              <a:rPr lang="en-US" sz="1600">
                <a:solidFill>
                  <a:schemeClr val="tx1"/>
                </a:solidFill>
              </a:rPr>
              <a:t>protecting more than </a:t>
            </a:r>
            <a:r>
              <a:rPr lang="en-US" sz="1600" b="1">
                <a:solidFill>
                  <a:schemeClr val="tx1"/>
                </a:solidFill>
              </a:rPr>
              <a:t>60,000 beds</a:t>
            </a:r>
            <a:endParaRPr lang="en-US" sz="1600" b="1">
              <a:solidFill>
                <a:schemeClr val="tx1"/>
              </a:solidFill>
              <a:ea typeface="Segoe UI" pitchFamily="34" charset="0"/>
              <a:cs typeface="Segoe UI" pitchFamily="34" charset="0"/>
            </a:endParaRPr>
          </a:p>
          <a:p>
            <a:pPr algn="l" defTabSz="932472" fontAlgn="base">
              <a:spcBef>
                <a:spcPct val="0"/>
              </a:spcBef>
              <a:spcAft>
                <a:spcPct val="0"/>
              </a:spcAft>
            </a:pPr>
            <a:endParaRPr lang="en-US" sz="1600" err="1">
              <a:solidFill>
                <a:srgbClr val="000000"/>
              </a:solidFill>
              <a:ea typeface="Segoe UI" pitchFamily="34" charset="0"/>
              <a:cs typeface="Segoe UI" pitchFamily="34" charset="0"/>
            </a:endParaRPr>
          </a:p>
        </p:txBody>
      </p:sp>
      <p:sp>
        <p:nvSpPr>
          <p:cNvPr id="102" name="Rectangle 101">
            <a:extLst>
              <a:ext uri="{FF2B5EF4-FFF2-40B4-BE49-F238E27FC236}">
                <a16:creationId xmlns:a16="http://schemas.microsoft.com/office/drawing/2014/main" id="{BBAB8FE4-7F0F-4F45-B31E-1B0ADF6234C7}"/>
              </a:ext>
            </a:extLst>
          </p:cNvPr>
          <p:cNvSpPr/>
          <p:nvPr/>
        </p:nvSpPr>
        <p:spPr bwMode="auto">
          <a:xfrm>
            <a:off x="546124" y="2199858"/>
            <a:ext cx="3642302" cy="848323"/>
          </a:xfrm>
          <a:prstGeom prst="rect">
            <a:avLst/>
          </a:prstGeom>
          <a:solidFill>
            <a:schemeClr val="bg1"/>
          </a:solidFill>
          <a:ln>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spcAft>
                <a:spcPts val="600"/>
              </a:spcAft>
            </a:pPr>
            <a:r>
              <a:rPr lang="en-US" sz="1600" b="1" dirty="0">
                <a:solidFill>
                  <a:schemeClr val="tx1"/>
                </a:solidFill>
                <a:ea typeface="+mn-lt"/>
                <a:cs typeface="+mn-lt"/>
              </a:rPr>
              <a:t>Representative</a:t>
            </a:r>
            <a:r>
              <a:rPr lang="en-US" sz="1600" b="1" dirty="0">
                <a:solidFill>
                  <a:schemeClr val="tx1"/>
                </a:solidFill>
              </a:rPr>
              <a:t> vendor in Gartner </a:t>
            </a:r>
            <a:r>
              <a:rPr lang="en-US" sz="1600" dirty="0">
                <a:solidFill>
                  <a:schemeClr val="tx1"/>
                </a:solidFill>
              </a:rPr>
              <a:t>Med Device Security Market Guide</a:t>
            </a:r>
            <a:endParaRPr lang="en-US" dirty="0">
              <a:solidFill>
                <a:schemeClr val="tx1"/>
              </a:solidFill>
            </a:endParaRPr>
          </a:p>
          <a:p>
            <a:pPr algn="l" defTabSz="932472" fontAlgn="base">
              <a:spcBef>
                <a:spcPct val="0"/>
              </a:spcBef>
              <a:spcAft>
                <a:spcPct val="0"/>
              </a:spcAft>
            </a:pPr>
            <a:endParaRPr lang="en-US" sz="1600" dirty="0">
              <a:solidFill>
                <a:srgbClr val="000000"/>
              </a:solidFill>
              <a:ea typeface="Segoe UI" pitchFamily="34" charset="0"/>
              <a:cs typeface="Segoe UI" pitchFamily="34" charset="0"/>
            </a:endParaRPr>
          </a:p>
        </p:txBody>
      </p:sp>
      <p:sp>
        <p:nvSpPr>
          <p:cNvPr id="103" name="Rectangle 102">
            <a:extLst>
              <a:ext uri="{FF2B5EF4-FFF2-40B4-BE49-F238E27FC236}">
                <a16:creationId xmlns:a16="http://schemas.microsoft.com/office/drawing/2014/main" id="{761DD186-7840-2B45-A590-707037A6BB71}"/>
              </a:ext>
            </a:extLst>
          </p:cNvPr>
          <p:cNvSpPr/>
          <p:nvPr/>
        </p:nvSpPr>
        <p:spPr bwMode="auto">
          <a:xfrm>
            <a:off x="544992" y="4169077"/>
            <a:ext cx="3642302" cy="848323"/>
          </a:xfrm>
          <a:prstGeom prst="rect">
            <a:avLst/>
          </a:prstGeom>
          <a:solidFill>
            <a:schemeClr val="bg1"/>
          </a:solidFill>
          <a:ln>
            <a:solidFill>
              <a:schemeClr val="accent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spcAft>
                <a:spcPts val="600"/>
              </a:spcAft>
            </a:pPr>
            <a:r>
              <a:rPr lang="en-US" sz="1600" dirty="0">
                <a:solidFill>
                  <a:schemeClr val="tx1"/>
                </a:solidFill>
              </a:rPr>
              <a:t>Largest device database:</a:t>
            </a:r>
            <a:r>
              <a:rPr lang="en-US" sz="1600" dirty="0">
                <a:solidFill>
                  <a:schemeClr val="tx1"/>
                </a:solidFill>
                <a:cs typeface="Calibri"/>
              </a:rPr>
              <a:t> </a:t>
            </a:r>
            <a:r>
              <a:rPr lang="en-US" sz="1600" b="1" dirty="0">
                <a:solidFill>
                  <a:schemeClr val="tx1"/>
                </a:solidFill>
              </a:rPr>
              <a:t>12 million+ profiles, 1 billion flows</a:t>
            </a:r>
            <a:endParaRPr lang="en-US" sz="1600" b="1" dirty="0">
              <a:solidFill>
                <a:schemeClr val="tx1"/>
              </a:solidFill>
              <a:cs typeface="Calibri"/>
            </a:endParaRPr>
          </a:p>
          <a:p>
            <a:pPr algn="l" defTabSz="932472" fontAlgn="base">
              <a:spcBef>
                <a:spcPct val="0"/>
              </a:spcBef>
              <a:spcAft>
                <a:spcPct val="0"/>
              </a:spcAft>
            </a:pPr>
            <a:endParaRPr lang="en-US" sz="1600" dirty="0">
              <a:solidFill>
                <a:srgbClr val="000000"/>
              </a:solidFill>
              <a:ea typeface="Segoe UI" pitchFamily="34" charset="0"/>
              <a:cs typeface="Segoe UI" pitchFamily="34" charset="0"/>
            </a:endParaRPr>
          </a:p>
        </p:txBody>
      </p:sp>
      <p:pic>
        <p:nvPicPr>
          <p:cNvPr id="97" name="Picture 96">
            <a:extLst>
              <a:ext uri="{FF2B5EF4-FFF2-40B4-BE49-F238E27FC236}">
                <a16:creationId xmlns:a16="http://schemas.microsoft.com/office/drawing/2014/main" id="{F2072383-97E5-6649-8060-E5E5E542DCFA}"/>
              </a:ext>
            </a:extLst>
          </p:cNvPr>
          <p:cNvPicPr>
            <a:picLocks noChangeAspect="1"/>
          </p:cNvPicPr>
          <p:nvPr/>
        </p:nvPicPr>
        <p:blipFill>
          <a:blip r:embed="rId32"/>
          <a:stretch>
            <a:fillRect/>
          </a:stretch>
        </p:blipFill>
        <p:spPr>
          <a:xfrm>
            <a:off x="10758931" y="6359704"/>
            <a:ext cx="1215028" cy="308224"/>
          </a:xfrm>
          <a:prstGeom prst="rect">
            <a:avLst/>
          </a:prstGeom>
        </p:spPr>
      </p:pic>
    </p:spTree>
    <p:extLst>
      <p:ext uri="{BB962C8B-B14F-4D97-AF65-F5344CB8AC3E}">
        <p14:creationId xmlns:p14="http://schemas.microsoft.com/office/powerpoint/2010/main" val="1730791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Rectangle"/>
          <p:cNvSpPr/>
          <p:nvPr/>
        </p:nvSpPr>
        <p:spPr>
          <a:xfrm>
            <a:off x="-7076" y="-18602"/>
            <a:ext cx="12206152" cy="6895204"/>
          </a:xfrm>
          <a:prstGeom prst="rect">
            <a:avLst/>
          </a:prstGeom>
          <a:solidFill>
            <a:srgbClr val="000000">
              <a:alpha val="82227"/>
            </a:srgbClr>
          </a:solidFill>
          <a:ln w="12700">
            <a:solidFill>
              <a:schemeClr val="accent1">
                <a:alpha val="82227"/>
              </a:schemeClr>
            </a:solidFill>
            <a:miter/>
          </a:ln>
        </p:spPr>
        <p:txBody>
          <a:bodyPr lIns="146304" tIns="146304" rIns="146304" bIns="146304" anchor="ctr"/>
          <a:lstStyle/>
          <a:p>
            <a:endParaRPr/>
          </a:p>
        </p:txBody>
      </p:sp>
      <p:sp>
        <p:nvSpPr>
          <p:cNvPr id="188" name="Title 2"/>
          <p:cNvSpPr txBox="1">
            <a:spLocks noGrp="1"/>
          </p:cNvSpPr>
          <p:nvPr>
            <p:ph type="title"/>
          </p:nvPr>
        </p:nvSpPr>
        <p:spPr>
          <a:xfrm>
            <a:off x="3520731" y="2249478"/>
            <a:ext cx="4969916" cy="1015664"/>
          </a:xfrm>
          <a:prstGeom prst="rect">
            <a:avLst/>
          </a:prstGeom>
        </p:spPr>
        <p:txBody>
          <a:bodyPr anchor="ctr"/>
          <a:lstStyle>
            <a:lvl1pPr algn="ctr">
              <a:defRPr sz="6600" b="1" spc="-100">
                <a:solidFill>
                  <a:srgbClr val="FFFFFF"/>
                </a:solidFill>
                <a:latin typeface="Roboto"/>
                <a:ea typeface="Roboto"/>
                <a:cs typeface="Roboto"/>
                <a:sym typeface="Roboto"/>
              </a:defRPr>
            </a:lvl1pPr>
          </a:lstStyle>
          <a:p>
            <a:r>
              <a:rPr dirty="0"/>
              <a:t>Questions?</a:t>
            </a:r>
          </a:p>
        </p:txBody>
      </p:sp>
      <p:sp>
        <p:nvSpPr>
          <p:cNvPr id="189" name="TextBox 4"/>
          <p:cNvSpPr txBox="1"/>
          <p:nvPr/>
        </p:nvSpPr>
        <p:spPr>
          <a:xfrm>
            <a:off x="3092099" y="3592859"/>
            <a:ext cx="6007802" cy="27971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ctr" defTabSz="932742">
              <a:lnSpc>
                <a:spcPct val="120000"/>
              </a:lnSpc>
              <a:defRPr sz="2400" b="1">
                <a:latin typeface="Roboto Bold"/>
                <a:ea typeface="Roboto Bold"/>
                <a:cs typeface="Roboto Bold"/>
                <a:sym typeface="Roboto Bold"/>
              </a:defRPr>
            </a:pPr>
            <a:r>
              <a:rPr lang="en-US" sz="2400" dirty="0"/>
              <a:t>David Yaeger </a:t>
            </a:r>
          </a:p>
          <a:p>
            <a:pPr algn="ctr" defTabSz="932742">
              <a:lnSpc>
                <a:spcPct val="120000"/>
              </a:lnSpc>
              <a:defRPr sz="2400" b="1">
                <a:latin typeface="Roboto Bold"/>
                <a:ea typeface="Roboto Bold"/>
                <a:cs typeface="Roboto Bold"/>
                <a:sym typeface="Roboto Bold"/>
              </a:defRPr>
            </a:pPr>
            <a:r>
              <a:rPr lang="en-US" sz="1800" dirty="0">
                <a:latin typeface="Roboto" panose="02000000000000000000" pitchFamily="2" charset="0"/>
                <a:ea typeface="Roboto" panose="02000000000000000000" pitchFamily="2" charset="0"/>
              </a:rPr>
              <a:t>Biomed Security DBA; ProHealth </a:t>
            </a:r>
          </a:p>
          <a:p>
            <a:pPr algn="ctr" defTabSz="932742">
              <a:lnSpc>
                <a:spcPct val="120000"/>
              </a:lnSpc>
              <a:defRPr sz="2400" b="1">
                <a:latin typeface="Roboto Bold"/>
                <a:ea typeface="Roboto Bold"/>
                <a:cs typeface="Roboto Bold"/>
                <a:sym typeface="Roboto Bold"/>
              </a:defRPr>
            </a:pPr>
            <a:endParaRPr lang="en-US" dirty="0"/>
          </a:p>
          <a:p>
            <a:pPr algn="ctr" defTabSz="932742">
              <a:lnSpc>
                <a:spcPct val="120000"/>
              </a:lnSpc>
              <a:defRPr sz="2400" b="1">
                <a:latin typeface="Roboto Bold"/>
                <a:ea typeface="Roboto Bold"/>
                <a:cs typeface="Roboto Bold"/>
                <a:sym typeface="Roboto Bold"/>
              </a:defRPr>
            </a:pPr>
            <a:r>
              <a:rPr dirty="0"/>
              <a:t>Ben Stock </a:t>
            </a:r>
            <a:br>
              <a:rPr dirty="0"/>
            </a:br>
            <a:r>
              <a:rPr sz="1800" dirty="0">
                <a:latin typeface="Roboto"/>
                <a:ea typeface="Roboto"/>
                <a:cs typeface="Roboto"/>
                <a:sym typeface="Roboto"/>
              </a:rPr>
              <a:t>Director Healthcare Product Management, Ordr  </a:t>
            </a:r>
            <a:r>
              <a:rPr sz="2000" dirty="0">
                <a:solidFill>
                  <a:srgbClr val="00B0F0"/>
                </a:solidFill>
                <a:latin typeface="Roboto"/>
                <a:ea typeface="Roboto"/>
                <a:cs typeface="Roboto"/>
                <a:sym typeface="Roboto"/>
              </a:rPr>
              <a:t>bstock@ordr.net</a:t>
            </a:r>
            <a:br>
              <a:rPr sz="2000" dirty="0">
                <a:solidFill>
                  <a:srgbClr val="00B0F0"/>
                </a:solidFill>
                <a:latin typeface="Roboto"/>
                <a:ea typeface="Roboto"/>
                <a:cs typeface="Roboto"/>
                <a:sym typeface="Roboto"/>
              </a:rPr>
            </a:br>
            <a:endParaRPr sz="2000" dirty="0">
              <a:solidFill>
                <a:srgbClr val="00B0F0"/>
              </a:solidFill>
              <a:latin typeface="Roboto"/>
              <a:ea typeface="Roboto"/>
              <a:cs typeface="Roboto"/>
              <a:sym typeface="Roboto"/>
            </a:endParaRP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Title 13"/>
          <p:cNvSpPr txBox="1">
            <a:spLocks noGrp="1"/>
          </p:cNvSpPr>
          <p:nvPr>
            <p:ph type="title"/>
          </p:nvPr>
        </p:nvSpPr>
        <p:spPr>
          <a:xfrm>
            <a:off x="588262" y="457199"/>
            <a:ext cx="10862211" cy="554000"/>
          </a:xfrm>
          <a:prstGeom prst="rect">
            <a:avLst/>
          </a:prstGeom>
        </p:spPr>
        <p:txBody>
          <a:bodyPr/>
          <a:lstStyle>
            <a:lvl1pPr>
              <a:defRPr b="1" spc="-100"/>
            </a:lvl1pPr>
          </a:lstStyle>
          <a:p>
            <a:r>
              <a:rPr dirty="0" err="1"/>
              <a:t>Ordr</a:t>
            </a:r>
            <a:r>
              <a:rPr dirty="0"/>
              <a:t> Connected Device Cybersecurity Framework</a:t>
            </a:r>
          </a:p>
        </p:txBody>
      </p:sp>
      <p:pic>
        <p:nvPicPr>
          <p:cNvPr id="20" name="Picture 19">
            <a:extLst>
              <a:ext uri="{FF2B5EF4-FFF2-40B4-BE49-F238E27FC236}">
                <a16:creationId xmlns:a16="http://schemas.microsoft.com/office/drawing/2014/main" id="{6CB14158-E70B-1441-B022-70A3C6EA2B3F}"/>
              </a:ext>
            </a:extLst>
          </p:cNvPr>
          <p:cNvPicPr>
            <a:picLocks noChangeAspect="1"/>
          </p:cNvPicPr>
          <p:nvPr/>
        </p:nvPicPr>
        <p:blipFill>
          <a:blip r:embed="rId2"/>
          <a:stretch>
            <a:fillRect/>
          </a:stretch>
        </p:blipFill>
        <p:spPr>
          <a:xfrm>
            <a:off x="6123086" y="2710880"/>
            <a:ext cx="3042874" cy="921390"/>
          </a:xfrm>
          <a:prstGeom prst="rect">
            <a:avLst/>
          </a:prstGeom>
        </p:spPr>
      </p:pic>
      <p:pic>
        <p:nvPicPr>
          <p:cNvPr id="21" name="Picture 20">
            <a:extLst>
              <a:ext uri="{FF2B5EF4-FFF2-40B4-BE49-F238E27FC236}">
                <a16:creationId xmlns:a16="http://schemas.microsoft.com/office/drawing/2014/main" id="{02D16CF5-7533-8C44-83BF-E114AA6F4366}"/>
              </a:ext>
            </a:extLst>
          </p:cNvPr>
          <p:cNvPicPr>
            <a:picLocks noChangeAspect="1"/>
          </p:cNvPicPr>
          <p:nvPr/>
        </p:nvPicPr>
        <p:blipFill>
          <a:blip r:embed="rId3"/>
          <a:stretch>
            <a:fillRect/>
          </a:stretch>
        </p:blipFill>
        <p:spPr>
          <a:xfrm>
            <a:off x="3319262" y="2710880"/>
            <a:ext cx="2680517" cy="914400"/>
          </a:xfrm>
          <a:prstGeom prst="rect">
            <a:avLst/>
          </a:prstGeom>
        </p:spPr>
      </p:pic>
      <p:pic>
        <p:nvPicPr>
          <p:cNvPr id="22" name="Picture 21">
            <a:extLst>
              <a:ext uri="{FF2B5EF4-FFF2-40B4-BE49-F238E27FC236}">
                <a16:creationId xmlns:a16="http://schemas.microsoft.com/office/drawing/2014/main" id="{EF1FCEE7-C4BE-0544-8B3F-441FB8EE9FAE}"/>
              </a:ext>
            </a:extLst>
          </p:cNvPr>
          <p:cNvPicPr>
            <a:picLocks noChangeAspect="1"/>
          </p:cNvPicPr>
          <p:nvPr/>
        </p:nvPicPr>
        <p:blipFill>
          <a:blip r:embed="rId4"/>
          <a:stretch>
            <a:fillRect/>
          </a:stretch>
        </p:blipFill>
        <p:spPr>
          <a:xfrm>
            <a:off x="588685" y="2710880"/>
            <a:ext cx="2680515" cy="914400"/>
          </a:xfrm>
          <a:prstGeom prst="rect">
            <a:avLst/>
          </a:prstGeom>
        </p:spPr>
      </p:pic>
      <p:sp>
        <p:nvSpPr>
          <p:cNvPr id="23" name="Rectangle 22">
            <a:extLst>
              <a:ext uri="{FF2B5EF4-FFF2-40B4-BE49-F238E27FC236}">
                <a16:creationId xmlns:a16="http://schemas.microsoft.com/office/drawing/2014/main" id="{FC2DD54F-8C39-6F43-AEA8-6251066D811C}"/>
              </a:ext>
            </a:extLst>
          </p:cNvPr>
          <p:cNvSpPr/>
          <p:nvPr/>
        </p:nvSpPr>
        <p:spPr>
          <a:xfrm>
            <a:off x="672574" y="2825930"/>
            <a:ext cx="2330746" cy="646331"/>
          </a:xfrm>
          <a:prstGeom prst="rect">
            <a:avLst/>
          </a:prstGeom>
        </p:spPr>
        <p:txBody>
          <a:bodyPr wrap="square">
            <a:spAutoFit/>
          </a:bodyPr>
          <a:lstStyle/>
          <a:p>
            <a:pPr algn="ctr"/>
            <a:r>
              <a:rPr lang="en-UA" sz="3600" b="1" dirty="0">
                <a:solidFill>
                  <a:srgbClr val="000000"/>
                </a:solidFill>
              </a:rPr>
              <a:t>See</a:t>
            </a:r>
          </a:p>
        </p:txBody>
      </p:sp>
      <p:sp>
        <p:nvSpPr>
          <p:cNvPr id="24" name="Rectangle 23">
            <a:extLst>
              <a:ext uri="{FF2B5EF4-FFF2-40B4-BE49-F238E27FC236}">
                <a16:creationId xmlns:a16="http://schemas.microsoft.com/office/drawing/2014/main" id="{937465E2-B999-CA4F-B66C-AF43636D7DE0}"/>
              </a:ext>
            </a:extLst>
          </p:cNvPr>
          <p:cNvSpPr/>
          <p:nvPr/>
        </p:nvSpPr>
        <p:spPr>
          <a:xfrm>
            <a:off x="3322542" y="2825930"/>
            <a:ext cx="2446540" cy="646331"/>
          </a:xfrm>
          <a:prstGeom prst="rect">
            <a:avLst/>
          </a:prstGeom>
        </p:spPr>
        <p:txBody>
          <a:bodyPr wrap="square">
            <a:spAutoFit/>
          </a:bodyPr>
          <a:lstStyle/>
          <a:p>
            <a:pPr algn="ctr"/>
            <a:r>
              <a:rPr lang="en-GB" sz="3600" b="1" dirty="0">
                <a:solidFill>
                  <a:srgbClr val="000000"/>
                </a:solidFill>
              </a:rPr>
              <a:t>Know</a:t>
            </a:r>
            <a:endParaRPr lang="en-UA" sz="3600" b="1" dirty="0">
              <a:solidFill>
                <a:srgbClr val="000000"/>
              </a:solidFill>
            </a:endParaRPr>
          </a:p>
        </p:txBody>
      </p:sp>
      <p:sp>
        <p:nvSpPr>
          <p:cNvPr id="25" name="Rectangle 24">
            <a:extLst>
              <a:ext uri="{FF2B5EF4-FFF2-40B4-BE49-F238E27FC236}">
                <a16:creationId xmlns:a16="http://schemas.microsoft.com/office/drawing/2014/main" id="{C2228E9D-B094-E14E-A584-87C4E4110407}"/>
              </a:ext>
            </a:extLst>
          </p:cNvPr>
          <p:cNvSpPr/>
          <p:nvPr/>
        </p:nvSpPr>
        <p:spPr>
          <a:xfrm>
            <a:off x="6115516" y="2825930"/>
            <a:ext cx="2842043" cy="646331"/>
          </a:xfrm>
          <a:prstGeom prst="rect">
            <a:avLst/>
          </a:prstGeom>
        </p:spPr>
        <p:txBody>
          <a:bodyPr wrap="square">
            <a:spAutoFit/>
          </a:bodyPr>
          <a:lstStyle/>
          <a:p>
            <a:pPr algn="ctr"/>
            <a:r>
              <a:rPr lang="en-GB" sz="3600" b="1" dirty="0">
                <a:solidFill>
                  <a:srgbClr val="000000"/>
                </a:solidFill>
              </a:rPr>
              <a:t>Secure</a:t>
            </a:r>
            <a:endParaRPr lang="en-UA" sz="3600" b="1" dirty="0">
              <a:solidFill>
                <a:srgbClr val="000000"/>
              </a:solidFill>
            </a:endParaRPr>
          </a:p>
        </p:txBody>
      </p:sp>
      <p:pic>
        <p:nvPicPr>
          <p:cNvPr id="26" name="Picture 25">
            <a:extLst>
              <a:ext uri="{FF2B5EF4-FFF2-40B4-BE49-F238E27FC236}">
                <a16:creationId xmlns:a16="http://schemas.microsoft.com/office/drawing/2014/main" id="{BEB55B82-129D-1C42-A9FF-ACB17D56F616}"/>
              </a:ext>
            </a:extLst>
          </p:cNvPr>
          <p:cNvPicPr>
            <a:picLocks noChangeAspect="1"/>
          </p:cNvPicPr>
          <p:nvPr/>
        </p:nvPicPr>
        <p:blipFill>
          <a:blip r:embed="rId5"/>
          <a:stretch>
            <a:fillRect/>
          </a:stretch>
        </p:blipFill>
        <p:spPr>
          <a:xfrm>
            <a:off x="591406" y="3557753"/>
            <a:ext cx="2612119" cy="1950090"/>
          </a:xfrm>
          <a:prstGeom prst="rect">
            <a:avLst/>
          </a:prstGeom>
        </p:spPr>
      </p:pic>
      <p:pic>
        <p:nvPicPr>
          <p:cNvPr id="27" name="Picture 26">
            <a:extLst>
              <a:ext uri="{FF2B5EF4-FFF2-40B4-BE49-F238E27FC236}">
                <a16:creationId xmlns:a16="http://schemas.microsoft.com/office/drawing/2014/main" id="{C01DF329-22CD-3643-B061-F1B43090941F}"/>
              </a:ext>
            </a:extLst>
          </p:cNvPr>
          <p:cNvPicPr>
            <a:picLocks noChangeAspect="1"/>
          </p:cNvPicPr>
          <p:nvPr/>
        </p:nvPicPr>
        <p:blipFill>
          <a:blip r:embed="rId6"/>
          <a:stretch>
            <a:fillRect/>
          </a:stretch>
        </p:blipFill>
        <p:spPr>
          <a:xfrm>
            <a:off x="3322542" y="3557753"/>
            <a:ext cx="2600700" cy="1950090"/>
          </a:xfrm>
          <a:prstGeom prst="rect">
            <a:avLst/>
          </a:prstGeom>
        </p:spPr>
      </p:pic>
      <p:pic>
        <p:nvPicPr>
          <p:cNvPr id="28" name="Picture 27">
            <a:extLst>
              <a:ext uri="{FF2B5EF4-FFF2-40B4-BE49-F238E27FC236}">
                <a16:creationId xmlns:a16="http://schemas.microsoft.com/office/drawing/2014/main" id="{3C8F05CF-E2BC-3C4E-ACD2-400EEE89E67D}"/>
              </a:ext>
            </a:extLst>
          </p:cNvPr>
          <p:cNvPicPr>
            <a:picLocks noChangeAspect="1"/>
          </p:cNvPicPr>
          <p:nvPr/>
        </p:nvPicPr>
        <p:blipFill>
          <a:blip r:embed="rId7"/>
          <a:stretch>
            <a:fillRect/>
          </a:stretch>
        </p:blipFill>
        <p:spPr>
          <a:xfrm>
            <a:off x="6124859" y="3557753"/>
            <a:ext cx="2904640" cy="1956015"/>
          </a:xfrm>
          <a:prstGeom prst="rect">
            <a:avLst/>
          </a:prstGeom>
        </p:spPr>
      </p:pic>
      <p:sp>
        <p:nvSpPr>
          <p:cNvPr id="29" name="Rectangle 28">
            <a:extLst>
              <a:ext uri="{FF2B5EF4-FFF2-40B4-BE49-F238E27FC236}">
                <a16:creationId xmlns:a16="http://schemas.microsoft.com/office/drawing/2014/main" id="{E23606DA-56D4-CF42-AF51-0F5BA8F1D46D}"/>
              </a:ext>
            </a:extLst>
          </p:cNvPr>
          <p:cNvSpPr/>
          <p:nvPr/>
        </p:nvSpPr>
        <p:spPr>
          <a:xfrm>
            <a:off x="606972" y="4179265"/>
            <a:ext cx="2542946" cy="830997"/>
          </a:xfrm>
          <a:prstGeom prst="rect">
            <a:avLst/>
          </a:prstGeom>
        </p:spPr>
        <p:txBody>
          <a:bodyPr wrap="square">
            <a:spAutoFit/>
          </a:bodyPr>
          <a:lstStyle/>
          <a:p>
            <a:pPr marL="342900" indent="-342900">
              <a:buClr>
                <a:schemeClr val="accent3"/>
              </a:buClr>
              <a:buSzPct val="100000"/>
              <a:buFont typeface="Arial" panose="020B0604020202020204" pitchFamily="34" charset="0"/>
              <a:buChar char="•"/>
            </a:pPr>
            <a:r>
              <a:rPr lang="en-US" sz="1600" dirty="0">
                <a:solidFill>
                  <a:srgbClr val="262626"/>
                </a:solidFill>
              </a:rPr>
              <a:t>Every connected asset</a:t>
            </a:r>
          </a:p>
          <a:p>
            <a:pPr marL="342900" indent="-342900">
              <a:buClr>
                <a:schemeClr val="accent3"/>
              </a:buClr>
              <a:buSzPct val="100000"/>
              <a:buFont typeface="Arial" panose="020B0604020202020204" pitchFamily="34" charset="0"/>
              <a:buChar char="•"/>
            </a:pPr>
            <a:r>
              <a:rPr lang="en-US" sz="1600" dirty="0">
                <a:solidFill>
                  <a:srgbClr val="262626"/>
                </a:solidFill>
              </a:rPr>
              <a:t>Every network connection</a:t>
            </a:r>
            <a:endParaRPr lang="en-US" sz="1600" dirty="0">
              <a:solidFill>
                <a:srgbClr val="262626"/>
              </a:solidFill>
              <a:cs typeface="Calibri"/>
            </a:endParaRPr>
          </a:p>
        </p:txBody>
      </p:sp>
      <p:sp>
        <p:nvSpPr>
          <p:cNvPr id="30" name="Rectangle 29">
            <a:extLst>
              <a:ext uri="{FF2B5EF4-FFF2-40B4-BE49-F238E27FC236}">
                <a16:creationId xmlns:a16="http://schemas.microsoft.com/office/drawing/2014/main" id="{D131DDE6-60C6-304E-A1F6-B8B7D45E92DB}"/>
              </a:ext>
            </a:extLst>
          </p:cNvPr>
          <p:cNvSpPr/>
          <p:nvPr/>
        </p:nvSpPr>
        <p:spPr>
          <a:xfrm>
            <a:off x="3347935" y="4158573"/>
            <a:ext cx="2544791" cy="1077218"/>
          </a:xfrm>
          <a:prstGeom prst="rect">
            <a:avLst/>
          </a:prstGeom>
        </p:spPr>
        <p:txBody>
          <a:bodyPr wrap="square">
            <a:spAutoFit/>
          </a:bodyPr>
          <a:lstStyle/>
          <a:p>
            <a:pPr marL="342900" indent="-342900">
              <a:buClr>
                <a:schemeClr val="accent4"/>
              </a:buClr>
              <a:buFont typeface="Arial" panose="020B0604020202020204" pitchFamily="34" charset="0"/>
              <a:buChar char="•"/>
            </a:pPr>
            <a:r>
              <a:rPr lang="en-US" sz="1600" dirty="0">
                <a:solidFill>
                  <a:srgbClr val="262626"/>
                </a:solidFill>
              </a:rPr>
              <a:t>Every vulnerability</a:t>
            </a:r>
          </a:p>
          <a:p>
            <a:pPr marL="342900" indent="-342900">
              <a:buClr>
                <a:schemeClr val="accent4"/>
              </a:buClr>
              <a:buFont typeface="Arial" panose="020B0604020202020204" pitchFamily="34" charset="0"/>
              <a:buChar char="•"/>
            </a:pPr>
            <a:r>
              <a:rPr lang="en-US" sz="1600" dirty="0">
                <a:solidFill>
                  <a:srgbClr val="262626"/>
                </a:solidFill>
              </a:rPr>
              <a:t>Every risk and exploit</a:t>
            </a:r>
          </a:p>
          <a:p>
            <a:pPr marL="342900" indent="-342900">
              <a:buClr>
                <a:schemeClr val="accent4"/>
              </a:buClr>
              <a:buFont typeface="Arial" panose="020B0604020202020204" pitchFamily="34" charset="0"/>
              <a:buChar char="•"/>
            </a:pPr>
            <a:r>
              <a:rPr lang="en-US" sz="1600" dirty="0">
                <a:solidFill>
                  <a:srgbClr val="262626"/>
                </a:solidFill>
              </a:rPr>
              <a:t>Every anomalous behavior</a:t>
            </a:r>
            <a:endParaRPr lang="en-US" sz="1600" dirty="0">
              <a:solidFill>
                <a:srgbClr val="262626"/>
              </a:solidFill>
              <a:cs typeface="Calibri"/>
            </a:endParaRPr>
          </a:p>
        </p:txBody>
      </p:sp>
      <p:sp>
        <p:nvSpPr>
          <p:cNvPr id="31" name="Rectangle 30">
            <a:extLst>
              <a:ext uri="{FF2B5EF4-FFF2-40B4-BE49-F238E27FC236}">
                <a16:creationId xmlns:a16="http://schemas.microsoft.com/office/drawing/2014/main" id="{4C366960-EABD-7341-8A6F-3C4402C02D93}"/>
              </a:ext>
            </a:extLst>
          </p:cNvPr>
          <p:cNvSpPr/>
          <p:nvPr/>
        </p:nvSpPr>
        <p:spPr>
          <a:xfrm>
            <a:off x="6171809" y="4127750"/>
            <a:ext cx="2785750" cy="1077218"/>
          </a:xfrm>
          <a:prstGeom prst="rect">
            <a:avLst/>
          </a:prstGeom>
        </p:spPr>
        <p:txBody>
          <a:bodyPr wrap="square" lIns="91440" tIns="45720" rIns="91440" bIns="45720" anchor="t">
            <a:spAutoFit/>
          </a:bodyPr>
          <a:lstStyle/>
          <a:p>
            <a:pPr marL="342900" indent="-342900">
              <a:buClr>
                <a:schemeClr val="accent2"/>
              </a:buClr>
              <a:buFont typeface="Arial" panose="020B0604020202020204" pitchFamily="34" charset="0"/>
              <a:buChar char="•"/>
            </a:pPr>
            <a:r>
              <a:rPr lang="en-US" sz="1600" dirty="0">
                <a:solidFill>
                  <a:srgbClr val="262626"/>
                </a:solidFill>
              </a:rPr>
              <a:t>With proactive, reactive, retrospective response</a:t>
            </a:r>
          </a:p>
          <a:p>
            <a:pPr marL="342900" indent="-342900">
              <a:buClr>
                <a:schemeClr val="accent2"/>
              </a:buClr>
              <a:buFont typeface="Arial" panose="020B0604020202020204" pitchFamily="34" charset="0"/>
              <a:buChar char="•"/>
            </a:pPr>
            <a:r>
              <a:rPr lang="en-US" sz="1600" dirty="0">
                <a:solidFill>
                  <a:srgbClr val="262626"/>
                </a:solidFill>
              </a:rPr>
              <a:t>Unify existing security and networking infrastructure</a:t>
            </a:r>
            <a:endParaRPr lang="en-US" sz="1600" dirty="0">
              <a:solidFill>
                <a:srgbClr val="262626"/>
              </a:solidFill>
              <a:cs typeface="Calibri"/>
            </a:endParaRPr>
          </a:p>
        </p:txBody>
      </p:sp>
      <p:sp>
        <p:nvSpPr>
          <p:cNvPr id="32" name="Rectangle 31">
            <a:extLst>
              <a:ext uri="{FF2B5EF4-FFF2-40B4-BE49-F238E27FC236}">
                <a16:creationId xmlns:a16="http://schemas.microsoft.com/office/drawing/2014/main" id="{459C86E9-89CE-2E47-ACC0-00AC4FEDF702}"/>
              </a:ext>
            </a:extLst>
          </p:cNvPr>
          <p:cNvSpPr/>
          <p:nvPr/>
        </p:nvSpPr>
        <p:spPr>
          <a:xfrm>
            <a:off x="6123086" y="3748277"/>
            <a:ext cx="2906413" cy="461665"/>
          </a:xfrm>
          <a:prstGeom prst="rect">
            <a:avLst/>
          </a:prstGeom>
        </p:spPr>
        <p:txBody>
          <a:bodyPr wrap="square">
            <a:spAutoFit/>
          </a:bodyPr>
          <a:lstStyle/>
          <a:p>
            <a:pPr algn="ctr"/>
            <a:r>
              <a:rPr lang="en-US" sz="2400" b="1" dirty="0">
                <a:solidFill>
                  <a:srgbClr val="262626"/>
                </a:solidFill>
              </a:rPr>
              <a:t>Every </a:t>
            </a:r>
            <a:r>
              <a:rPr lang="en-US" sz="2400" b="1" i="1" dirty="0">
                <a:solidFill>
                  <a:srgbClr val="262626"/>
                </a:solidFill>
              </a:rPr>
              <a:t>thing</a:t>
            </a:r>
          </a:p>
        </p:txBody>
      </p:sp>
      <p:pic>
        <p:nvPicPr>
          <p:cNvPr id="33" name="Picture 32">
            <a:extLst>
              <a:ext uri="{FF2B5EF4-FFF2-40B4-BE49-F238E27FC236}">
                <a16:creationId xmlns:a16="http://schemas.microsoft.com/office/drawing/2014/main" id="{CE985646-1540-F242-A635-E1E021B3F425}"/>
              </a:ext>
            </a:extLst>
          </p:cNvPr>
          <p:cNvPicPr>
            <a:picLocks noChangeAspect="1"/>
          </p:cNvPicPr>
          <p:nvPr/>
        </p:nvPicPr>
        <p:blipFill>
          <a:blip r:embed="rId8"/>
          <a:stretch>
            <a:fillRect/>
          </a:stretch>
        </p:blipFill>
        <p:spPr>
          <a:xfrm>
            <a:off x="1411348" y="1825032"/>
            <a:ext cx="901700" cy="638704"/>
          </a:xfrm>
          <a:prstGeom prst="rect">
            <a:avLst/>
          </a:prstGeom>
        </p:spPr>
      </p:pic>
      <p:pic>
        <p:nvPicPr>
          <p:cNvPr id="34" name="Picture 33">
            <a:extLst>
              <a:ext uri="{FF2B5EF4-FFF2-40B4-BE49-F238E27FC236}">
                <a16:creationId xmlns:a16="http://schemas.microsoft.com/office/drawing/2014/main" id="{81C344ED-C10E-C74A-80EB-55591F8144FD}"/>
              </a:ext>
            </a:extLst>
          </p:cNvPr>
          <p:cNvPicPr>
            <a:picLocks noChangeAspect="1"/>
          </p:cNvPicPr>
          <p:nvPr/>
        </p:nvPicPr>
        <p:blipFill>
          <a:blip r:embed="rId9"/>
          <a:stretch>
            <a:fillRect/>
          </a:stretch>
        </p:blipFill>
        <p:spPr>
          <a:xfrm>
            <a:off x="4105236" y="1687126"/>
            <a:ext cx="901700" cy="838200"/>
          </a:xfrm>
          <a:prstGeom prst="rect">
            <a:avLst/>
          </a:prstGeom>
        </p:spPr>
      </p:pic>
      <p:pic>
        <p:nvPicPr>
          <p:cNvPr id="35" name="Picture 34">
            <a:extLst>
              <a:ext uri="{FF2B5EF4-FFF2-40B4-BE49-F238E27FC236}">
                <a16:creationId xmlns:a16="http://schemas.microsoft.com/office/drawing/2014/main" id="{36EC6126-5DAD-2148-9742-92B739744A9B}"/>
              </a:ext>
            </a:extLst>
          </p:cNvPr>
          <p:cNvPicPr>
            <a:picLocks noChangeAspect="1"/>
          </p:cNvPicPr>
          <p:nvPr/>
        </p:nvPicPr>
        <p:blipFill>
          <a:blip r:embed="rId10"/>
          <a:stretch>
            <a:fillRect/>
          </a:stretch>
        </p:blipFill>
        <p:spPr>
          <a:xfrm>
            <a:off x="7177038" y="1781844"/>
            <a:ext cx="622300" cy="749300"/>
          </a:xfrm>
          <a:prstGeom prst="rect">
            <a:avLst/>
          </a:prstGeom>
        </p:spPr>
      </p:pic>
      <p:pic>
        <p:nvPicPr>
          <p:cNvPr id="36" name="Picture 35">
            <a:extLst>
              <a:ext uri="{FF2B5EF4-FFF2-40B4-BE49-F238E27FC236}">
                <a16:creationId xmlns:a16="http://schemas.microsoft.com/office/drawing/2014/main" id="{F814DBDF-2C30-F741-B830-CD622B80E468}"/>
              </a:ext>
            </a:extLst>
          </p:cNvPr>
          <p:cNvPicPr>
            <a:picLocks noChangeAspect="1"/>
          </p:cNvPicPr>
          <p:nvPr/>
        </p:nvPicPr>
        <p:blipFill>
          <a:blip r:embed="rId11"/>
          <a:stretch>
            <a:fillRect/>
          </a:stretch>
        </p:blipFill>
        <p:spPr>
          <a:xfrm>
            <a:off x="9403874" y="2713227"/>
            <a:ext cx="2160255" cy="2794616"/>
          </a:xfrm>
          <a:prstGeom prst="rect">
            <a:avLst/>
          </a:prstGeom>
        </p:spPr>
      </p:pic>
      <p:pic>
        <p:nvPicPr>
          <p:cNvPr id="37" name="Picture 36">
            <a:extLst>
              <a:ext uri="{FF2B5EF4-FFF2-40B4-BE49-F238E27FC236}">
                <a16:creationId xmlns:a16="http://schemas.microsoft.com/office/drawing/2014/main" id="{57184021-F051-4E42-AB78-83410DE3266E}"/>
              </a:ext>
            </a:extLst>
          </p:cNvPr>
          <p:cNvPicPr>
            <a:picLocks noChangeAspect="1"/>
          </p:cNvPicPr>
          <p:nvPr/>
        </p:nvPicPr>
        <p:blipFill>
          <a:blip r:embed="rId12"/>
          <a:stretch>
            <a:fillRect/>
          </a:stretch>
        </p:blipFill>
        <p:spPr>
          <a:xfrm>
            <a:off x="10758931" y="6359704"/>
            <a:ext cx="1215028" cy="308224"/>
          </a:xfrm>
          <a:prstGeom prst="rect">
            <a:avLst/>
          </a:prstGeom>
        </p:spPr>
      </p:pic>
    </p:spTree>
  </p:cSld>
  <p:clrMapOvr>
    <a:masterClrMapping/>
  </p:clrMapOvr>
  <p:transition spd="med"/>
</p:sld>
</file>

<file path=ppt/theme/theme1.xml><?xml version="1.0" encoding="utf-8"?>
<a:theme xmlns:a="http://schemas.openxmlformats.org/drawingml/2006/main" name="4-60683_Ordr_Template_dark">
  <a:themeElements>
    <a:clrScheme name="4-60683_Ordr_Template_dark">
      <a:dk1>
        <a:srgbClr val="000000"/>
      </a:dk1>
      <a:lt1>
        <a:srgbClr val="FFFFFF"/>
      </a:lt1>
      <a:dk2>
        <a:srgbClr val="A7A7A7"/>
      </a:dk2>
      <a:lt2>
        <a:srgbClr val="535353"/>
      </a:lt2>
      <a:accent1>
        <a:srgbClr val="8FB9CA"/>
      </a:accent1>
      <a:accent2>
        <a:srgbClr val="BAC017"/>
      </a:accent2>
      <a:accent3>
        <a:srgbClr val="FFB200"/>
      </a:accent3>
      <a:accent4>
        <a:srgbClr val="CB622F"/>
      </a:accent4>
      <a:accent5>
        <a:srgbClr val="79797C"/>
      </a:accent5>
      <a:accent6>
        <a:srgbClr val="4B9E98"/>
      </a:accent6>
      <a:hlink>
        <a:srgbClr val="0000FF"/>
      </a:hlink>
      <a:folHlink>
        <a:srgbClr val="FF00FF"/>
      </a:folHlink>
    </a:clrScheme>
    <a:fontScheme name="4-60683_Ordr_Template_dark">
      <a:majorFont>
        <a:latin typeface="Segoe UI"/>
        <a:ea typeface="Segoe UI"/>
        <a:cs typeface="Segoe UI"/>
      </a:majorFont>
      <a:minorFont>
        <a:latin typeface="Helvetica"/>
        <a:ea typeface="Helvetica"/>
        <a:cs typeface="Helvetica"/>
      </a:minorFont>
    </a:fontScheme>
    <a:fmtScheme name="4-60683_Ordr_Template_dar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262626"/>
        </a:solidFill>
        <a:ln w="10795" cap="flat">
          <a:solidFill>
            <a:schemeClr val="accent1"/>
          </a:solidFill>
          <a:prstDash val="solid"/>
          <a:round/>
        </a:ln>
        <a:effectLst/>
        <a:sp3d/>
      </a:spPr>
      <a:bodyPr rot="0" spcFirstLastPara="1" vertOverflow="overflow" horzOverflow="overflow" vert="horz" wrap="square" lIns="146304" tIns="146304" rIns="146304" bIns="146304" numCol="1" spcCol="38100" rtlCol="0" anchor="t">
        <a:spAutoFit/>
      </a:bodyPr>
      <a:lstStyle>
        <a:defPPr marL="0" marR="0" indent="0" algn="l" defTabSz="914366" rtl="0" fontAlgn="auto" latinLnBrk="0" hangingPunct="0">
          <a:lnSpc>
            <a:spcPct val="100000"/>
          </a:lnSpc>
          <a:spcBef>
            <a:spcPts val="0"/>
          </a:spcBef>
          <a:spcAft>
            <a:spcPts val="0"/>
          </a:spcAft>
          <a:buClrTx/>
          <a:buSzTx/>
          <a:buFontTx/>
          <a:buNone/>
          <a:tabLst/>
          <a:defRPr kumimoji="0" sz="1700" b="0" i="0" u="none" strike="noStrike" cap="none" spc="0" normalizeH="0" baseline="0">
            <a:ln>
              <a:noFill/>
            </a:ln>
            <a:solidFill>
              <a:srgbClr val="FFFFFF"/>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0795"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366" rtl="0" fontAlgn="auto" latinLnBrk="0" hangingPunct="0">
          <a:lnSpc>
            <a:spcPct val="100000"/>
          </a:lnSpc>
          <a:spcBef>
            <a:spcPts val="0"/>
          </a:spcBef>
          <a:spcAft>
            <a:spcPts val="0"/>
          </a:spcAft>
          <a:buClrTx/>
          <a:buSzTx/>
          <a:buFontTx/>
          <a:buNone/>
          <a:tabLst/>
          <a:defRPr kumimoji="0" sz="1700" b="0" i="0" u="none" strike="noStrike" cap="none" spc="0" normalizeH="0" baseline="0">
            <a:ln>
              <a:noFill/>
            </a:ln>
            <a:solidFill>
              <a:srgbClr val="FFFFFF"/>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4-60683_Ordr_Template_dark">
  <a:themeElements>
    <a:clrScheme name="4-60683_Ordr_Template_dark">
      <a:dk1>
        <a:srgbClr val="000000"/>
      </a:dk1>
      <a:lt1>
        <a:srgbClr val="FFFFFF"/>
      </a:lt1>
      <a:dk2>
        <a:srgbClr val="A7A7A7"/>
      </a:dk2>
      <a:lt2>
        <a:srgbClr val="535353"/>
      </a:lt2>
      <a:accent1>
        <a:srgbClr val="8FB9CA"/>
      </a:accent1>
      <a:accent2>
        <a:srgbClr val="BAC017"/>
      </a:accent2>
      <a:accent3>
        <a:srgbClr val="FFB200"/>
      </a:accent3>
      <a:accent4>
        <a:srgbClr val="CB622F"/>
      </a:accent4>
      <a:accent5>
        <a:srgbClr val="79797C"/>
      </a:accent5>
      <a:accent6>
        <a:srgbClr val="4B9E98"/>
      </a:accent6>
      <a:hlink>
        <a:srgbClr val="0000FF"/>
      </a:hlink>
      <a:folHlink>
        <a:srgbClr val="FF00FF"/>
      </a:folHlink>
    </a:clrScheme>
    <a:fontScheme name="4-60683_Ordr_Template_dark">
      <a:majorFont>
        <a:latin typeface="Segoe UI"/>
        <a:ea typeface="Segoe UI"/>
        <a:cs typeface="Segoe UI"/>
      </a:majorFont>
      <a:minorFont>
        <a:latin typeface="Helvetica"/>
        <a:ea typeface="Helvetica"/>
        <a:cs typeface="Helvetica"/>
      </a:minorFont>
    </a:fontScheme>
    <a:fmtScheme name="4-60683_Ordr_Template_dar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262626"/>
        </a:solidFill>
        <a:ln w="10795" cap="flat">
          <a:solidFill>
            <a:schemeClr val="accent1"/>
          </a:solidFill>
          <a:prstDash val="solid"/>
          <a:round/>
        </a:ln>
        <a:effectLst/>
        <a:sp3d/>
      </a:spPr>
      <a:bodyPr rot="0" spcFirstLastPara="1" vertOverflow="overflow" horzOverflow="overflow" vert="horz" wrap="square" lIns="146304" tIns="146304" rIns="146304" bIns="146304" numCol="1" spcCol="38100" rtlCol="0" anchor="t">
        <a:spAutoFit/>
      </a:bodyPr>
      <a:lstStyle>
        <a:defPPr marL="0" marR="0" indent="0" algn="l" defTabSz="914366" rtl="0" fontAlgn="auto" latinLnBrk="0" hangingPunct="0">
          <a:lnSpc>
            <a:spcPct val="100000"/>
          </a:lnSpc>
          <a:spcBef>
            <a:spcPts val="0"/>
          </a:spcBef>
          <a:spcAft>
            <a:spcPts val="0"/>
          </a:spcAft>
          <a:buClrTx/>
          <a:buSzTx/>
          <a:buFontTx/>
          <a:buNone/>
          <a:tabLst/>
          <a:defRPr kumimoji="0" sz="1700" b="0" i="0" u="none" strike="noStrike" cap="none" spc="0" normalizeH="0" baseline="0">
            <a:ln>
              <a:noFill/>
            </a:ln>
            <a:solidFill>
              <a:srgbClr val="FFFFFF"/>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0795"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366" rtl="0" fontAlgn="auto" latinLnBrk="0" hangingPunct="0">
          <a:lnSpc>
            <a:spcPct val="100000"/>
          </a:lnSpc>
          <a:spcBef>
            <a:spcPts val="0"/>
          </a:spcBef>
          <a:spcAft>
            <a:spcPts val="0"/>
          </a:spcAft>
          <a:buClrTx/>
          <a:buSzTx/>
          <a:buFontTx/>
          <a:buNone/>
          <a:tabLst/>
          <a:defRPr kumimoji="0" sz="1700" b="0" i="0" u="none" strike="noStrike" cap="none" spc="0" normalizeH="0" baseline="0">
            <a:ln>
              <a:noFill/>
            </a:ln>
            <a:solidFill>
              <a:srgbClr val="FFFFFF"/>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148</TotalTime>
  <Words>1518</Words>
  <Application>Microsoft Macintosh PowerPoint</Application>
  <PresentationFormat>Widescreen</PresentationFormat>
  <Paragraphs>250</Paragraphs>
  <Slides>23</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23</vt:i4>
      </vt:variant>
    </vt:vector>
  </HeadingPairs>
  <TitlesOfParts>
    <vt:vector size="34" baseType="lpstr">
      <vt:lpstr>Arial</vt:lpstr>
      <vt:lpstr>Arial,Sans-Serif</vt:lpstr>
      <vt:lpstr>Calibri</vt:lpstr>
      <vt:lpstr>Helvetica</vt:lpstr>
      <vt:lpstr>NewCenturySchlbk-Bold</vt:lpstr>
      <vt:lpstr>NewCenturySchlbk-Roman</vt:lpstr>
      <vt:lpstr>Roboto</vt:lpstr>
      <vt:lpstr>Roboto Bold</vt:lpstr>
      <vt:lpstr>Segoe UI</vt:lpstr>
      <vt:lpstr>Wingdings</vt:lpstr>
      <vt:lpstr>4-60683_Ordr_Template_dark</vt:lpstr>
      <vt:lpstr>Securing Connected Devices: Our Journey</vt:lpstr>
      <vt:lpstr>About ProHealth Care</vt:lpstr>
      <vt:lpstr>The Team</vt:lpstr>
      <vt:lpstr>Getting Started: Know what you have (An accurate medical device inventory is key to success)</vt:lpstr>
      <vt:lpstr>Is your CMMS up to the task?</vt:lpstr>
      <vt:lpstr>PowerPoint Presentation</vt:lpstr>
      <vt:lpstr>Is an IoMT discovery tool needed?  Now what?</vt:lpstr>
      <vt:lpstr>PowerPoint Presentation</vt:lpstr>
      <vt:lpstr>Breaking down barriers starts with leaders</vt:lpstr>
      <vt:lpstr>Know what you       already have</vt:lpstr>
      <vt:lpstr>What more do you need?</vt:lpstr>
      <vt:lpstr>NIST CSF framework </vt:lpstr>
      <vt:lpstr>One time event or service</vt:lpstr>
      <vt:lpstr>PowerPoint Presentation</vt:lpstr>
      <vt:lpstr>PowerPoint Presentation</vt:lpstr>
      <vt:lpstr>This is all great, but my organization will not pay for this</vt:lpstr>
      <vt:lpstr>PowerPoint Presentation</vt:lpstr>
      <vt:lpstr>PowerPoint Presentation</vt:lpstr>
      <vt:lpstr>Takeaways Building a Successful Medical Device Security Program</vt:lpstr>
      <vt:lpstr>Introducing Ordr</vt:lpstr>
      <vt:lpstr>The market leader in healthcare security</vt:lpstr>
      <vt:lpstr>Questions?</vt:lpstr>
      <vt:lpstr>Ordr Connected Device Cybersecurity Framework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Office User</cp:lastModifiedBy>
  <cp:revision>60</cp:revision>
  <dcterms:modified xsi:type="dcterms:W3CDTF">2021-10-28T12:31:31Z</dcterms:modified>
</cp:coreProperties>
</file>