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57" r:id="rId5"/>
    <p:sldId id="260" r:id="rId6"/>
    <p:sldId id="1155" r:id="rId7"/>
    <p:sldId id="1123" r:id="rId8"/>
    <p:sldId id="262" r:id="rId9"/>
    <p:sldId id="1156" r:id="rId10"/>
    <p:sldId id="1167" r:id="rId11"/>
    <p:sldId id="1170" r:id="rId12"/>
    <p:sldId id="1171" r:id="rId13"/>
    <p:sldId id="1172" r:id="rId14"/>
    <p:sldId id="1173" r:id="rId15"/>
    <p:sldId id="295" r:id="rId16"/>
    <p:sldId id="1157" r:id="rId17"/>
    <p:sldId id="1158" r:id="rId18"/>
    <p:sldId id="291" r:id="rId19"/>
    <p:sldId id="271" r:id="rId20"/>
    <p:sldId id="1160" r:id="rId21"/>
    <p:sldId id="1174" r:id="rId22"/>
    <p:sldId id="1168" r:id="rId23"/>
    <p:sldId id="1175" r:id="rId24"/>
    <p:sldId id="1176" r:id="rId25"/>
    <p:sldId id="1169" r:id="rId26"/>
    <p:sldId id="1177" r:id="rId27"/>
    <p:sldId id="1179" r:id="rId28"/>
    <p:sldId id="1178" r:id="rId29"/>
    <p:sldId id="298" r:id="rId3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 Options" id="{812F436A-F6FE-4C44-8D89-C2969547E703}">
          <p14:sldIdLst>
            <p14:sldId id="257"/>
            <p14:sldId id="260"/>
            <p14:sldId id="1155"/>
            <p14:sldId id="1123"/>
            <p14:sldId id="262"/>
            <p14:sldId id="1156"/>
            <p14:sldId id="1167"/>
            <p14:sldId id="1170"/>
            <p14:sldId id="1171"/>
            <p14:sldId id="1172"/>
            <p14:sldId id="1173"/>
            <p14:sldId id="295"/>
            <p14:sldId id="1157"/>
            <p14:sldId id="1158"/>
            <p14:sldId id="291"/>
            <p14:sldId id="271"/>
            <p14:sldId id="1160"/>
            <p14:sldId id="1174"/>
            <p14:sldId id="1168"/>
            <p14:sldId id="1175"/>
            <p14:sldId id="1176"/>
            <p14:sldId id="1169"/>
            <p14:sldId id="1177"/>
            <p14:sldId id="1179"/>
            <p14:sldId id="1178"/>
          </p14:sldIdLst>
        </p14:section>
        <p14:section name="Section Heading Options" id="{FC50073A-C7B2-47AD-A12F-8E6C10139A81}">
          <p14:sldIdLst>
            <p14:sldId id="298"/>
          </p14:sldIdLst>
        </p14:section>
        <p14:section name="Content Slide Options" id="{82B61598-9B8D-40B9-9F49-727167549BDD}">
          <p14:sldIdLst/>
        </p14:section>
        <p14:section name="Graphs" id="{C3E52A8B-53AE-4BC0-A56E-B869CD8C5A2C}">
          <p14:sldIdLst/>
        </p14:section>
        <p14:section name="Examples" id="{C981B0AD-665E-400A-940C-949D04B7CFC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san Gagnier" initials="SG" lastIdx="1" clrIdx="0">
    <p:extLst>
      <p:ext uri="{19B8F6BF-5375-455C-9EA6-DF929625EA0E}">
        <p15:presenceInfo xmlns:p15="http://schemas.microsoft.com/office/powerpoint/2012/main" userId="S::susan.gagnier@imail.org::0c39bcfd-8a95-45e7-b3eb-82d6fdb54c4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4E84C4"/>
    <a:srgbClr val="07387C"/>
    <a:srgbClr val="CDDCF1"/>
    <a:srgbClr val="D5E3EE"/>
    <a:srgbClr val="24446C"/>
    <a:srgbClr val="4A7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9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Relationship Id="rId14" Type="http://schemas.openxmlformats.org/officeDocument/2006/relationships/image" Target="../media/image51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Relationship Id="rId14" Type="http://schemas.openxmlformats.org/officeDocument/2006/relationships/image" Target="../media/image5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6D512D-BD6A-4B3E-92A3-23DD2E3875CE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373B73-BF90-4269-869F-A17E5102214F}">
      <dgm:prSet phldrT="[Text]"/>
      <dgm:spPr/>
      <dgm:t>
        <a:bodyPr/>
        <a:lstStyle/>
        <a:p>
          <a:r>
            <a:rPr lang="en-US" b="1" dirty="0"/>
            <a:t>HTM</a:t>
          </a:r>
        </a:p>
      </dgm:t>
    </dgm:pt>
    <dgm:pt modelId="{77D04A2D-5D49-4F51-B20B-A4E563D2FAB0}" type="parTrans" cxnId="{EE07684A-1B14-40A6-B55C-84DD74A14BA3}">
      <dgm:prSet/>
      <dgm:spPr/>
      <dgm:t>
        <a:bodyPr/>
        <a:lstStyle/>
        <a:p>
          <a:endParaRPr lang="en-US"/>
        </a:p>
      </dgm:t>
    </dgm:pt>
    <dgm:pt modelId="{741AA46B-53DE-43A8-9189-35D3AE41B850}" type="sibTrans" cxnId="{EE07684A-1B14-40A6-B55C-84DD74A14BA3}">
      <dgm:prSet/>
      <dgm:spPr/>
      <dgm:t>
        <a:bodyPr/>
        <a:lstStyle/>
        <a:p>
          <a:endParaRPr lang="en-US"/>
        </a:p>
      </dgm:t>
    </dgm:pt>
    <dgm:pt modelId="{AD050FFD-DC85-4390-929D-776B6202C3E7}">
      <dgm:prSet phldrT="[Text]"/>
      <dgm:spPr/>
      <dgm:t>
        <a:bodyPr/>
        <a:lstStyle/>
        <a:p>
          <a:r>
            <a:rPr lang="en-US" dirty="0"/>
            <a:t>Medical device Management and Improvement. </a:t>
          </a:r>
        </a:p>
      </dgm:t>
    </dgm:pt>
    <dgm:pt modelId="{8B4DAC0A-E561-440B-9D30-244A6AFAFE1A}" type="parTrans" cxnId="{56E982F4-5E52-4B6D-AAC2-DC072ACA03E6}">
      <dgm:prSet/>
      <dgm:spPr/>
      <dgm:t>
        <a:bodyPr/>
        <a:lstStyle/>
        <a:p>
          <a:endParaRPr lang="en-US"/>
        </a:p>
      </dgm:t>
    </dgm:pt>
    <dgm:pt modelId="{B9D69C4F-A3E3-4CD5-8D00-A39EBE3B9C7E}" type="sibTrans" cxnId="{56E982F4-5E52-4B6D-AAC2-DC072ACA03E6}">
      <dgm:prSet/>
      <dgm:spPr/>
      <dgm:t>
        <a:bodyPr/>
        <a:lstStyle/>
        <a:p>
          <a:endParaRPr lang="en-US"/>
        </a:p>
      </dgm:t>
    </dgm:pt>
    <dgm:pt modelId="{1E267FD2-93C3-407D-B814-9516FF7CD50C}">
      <dgm:prSet phldrT="[Text]"/>
      <dgm:spPr/>
      <dgm:t>
        <a:bodyPr/>
        <a:lstStyle/>
        <a:p>
          <a:r>
            <a:rPr lang="en-US" dirty="0"/>
            <a:t>Inventory Best Practices</a:t>
          </a:r>
        </a:p>
      </dgm:t>
    </dgm:pt>
    <dgm:pt modelId="{E73AAF6E-DD52-4775-998F-DD8807B7CDD1}" type="parTrans" cxnId="{92C67B0C-5D82-40FA-A1B9-E48221D1510C}">
      <dgm:prSet/>
      <dgm:spPr/>
      <dgm:t>
        <a:bodyPr/>
        <a:lstStyle/>
        <a:p>
          <a:endParaRPr lang="en-US"/>
        </a:p>
      </dgm:t>
    </dgm:pt>
    <dgm:pt modelId="{3F05C1C7-C07F-4516-B048-32CF7E13B035}" type="sibTrans" cxnId="{92C67B0C-5D82-40FA-A1B9-E48221D1510C}">
      <dgm:prSet/>
      <dgm:spPr/>
      <dgm:t>
        <a:bodyPr/>
        <a:lstStyle/>
        <a:p>
          <a:endParaRPr lang="en-US"/>
        </a:p>
      </dgm:t>
    </dgm:pt>
    <dgm:pt modelId="{1F3D7EE7-8E62-4218-A5B6-44AB49B179FF}">
      <dgm:prSet phldrT="[Text]"/>
      <dgm:spPr/>
      <dgm:t>
        <a:bodyPr/>
        <a:lstStyle/>
        <a:p>
          <a:r>
            <a:rPr lang="en-US" dirty="0"/>
            <a:t>Record keeping</a:t>
          </a:r>
        </a:p>
      </dgm:t>
    </dgm:pt>
    <dgm:pt modelId="{98043495-D514-4118-A76D-F5A22D119C8E}" type="parTrans" cxnId="{0B35C9E8-B61D-4721-917E-0558462ACC83}">
      <dgm:prSet/>
      <dgm:spPr/>
      <dgm:t>
        <a:bodyPr/>
        <a:lstStyle/>
        <a:p>
          <a:endParaRPr lang="en-US"/>
        </a:p>
      </dgm:t>
    </dgm:pt>
    <dgm:pt modelId="{12AA4F11-8C42-446B-BFAF-2872F98DE6A5}" type="sibTrans" cxnId="{0B35C9E8-B61D-4721-917E-0558462ACC83}">
      <dgm:prSet/>
      <dgm:spPr/>
      <dgm:t>
        <a:bodyPr/>
        <a:lstStyle/>
        <a:p>
          <a:endParaRPr lang="en-US"/>
        </a:p>
      </dgm:t>
    </dgm:pt>
    <dgm:pt modelId="{559F3BB9-9091-41F9-8635-E3E477AC21EF}">
      <dgm:prSet phldrT="[Text]"/>
      <dgm:spPr/>
      <dgm:t>
        <a:bodyPr/>
        <a:lstStyle/>
        <a:p>
          <a:r>
            <a:rPr lang="en-US" dirty="0"/>
            <a:t>User Training</a:t>
          </a:r>
        </a:p>
      </dgm:t>
    </dgm:pt>
    <dgm:pt modelId="{5D410EEE-4F04-4B4A-B7B0-B170224DC268}" type="parTrans" cxnId="{F9A546A8-7123-43A3-83EB-D04318036BB8}">
      <dgm:prSet/>
      <dgm:spPr/>
      <dgm:t>
        <a:bodyPr/>
        <a:lstStyle/>
        <a:p>
          <a:endParaRPr lang="en-US"/>
        </a:p>
      </dgm:t>
    </dgm:pt>
    <dgm:pt modelId="{C95EF78B-1028-466B-9A73-0B8936657FCD}" type="sibTrans" cxnId="{F9A546A8-7123-43A3-83EB-D04318036BB8}">
      <dgm:prSet/>
      <dgm:spPr/>
      <dgm:t>
        <a:bodyPr/>
        <a:lstStyle/>
        <a:p>
          <a:endParaRPr lang="en-US"/>
        </a:p>
      </dgm:t>
    </dgm:pt>
    <dgm:pt modelId="{D723B470-A006-4596-8289-B34673C75F28}">
      <dgm:prSet phldrT="[Text]"/>
      <dgm:spPr/>
      <dgm:t>
        <a:bodyPr/>
        <a:lstStyle/>
        <a:p>
          <a:r>
            <a:rPr lang="en-US" dirty="0"/>
            <a:t>Recalls and Alerts </a:t>
          </a:r>
        </a:p>
      </dgm:t>
    </dgm:pt>
    <dgm:pt modelId="{F1C2E553-301F-4CCE-912F-F53659DEBFFF}" type="parTrans" cxnId="{D7EA91F8-613E-45C1-BD3A-842379AA57C9}">
      <dgm:prSet/>
      <dgm:spPr/>
      <dgm:t>
        <a:bodyPr/>
        <a:lstStyle/>
        <a:p>
          <a:endParaRPr lang="en-US"/>
        </a:p>
      </dgm:t>
    </dgm:pt>
    <dgm:pt modelId="{F485DB30-7EEF-428D-9AF0-568048C4FA92}" type="sibTrans" cxnId="{D7EA91F8-613E-45C1-BD3A-842379AA57C9}">
      <dgm:prSet/>
      <dgm:spPr/>
      <dgm:t>
        <a:bodyPr/>
        <a:lstStyle/>
        <a:p>
          <a:endParaRPr lang="en-US"/>
        </a:p>
      </dgm:t>
    </dgm:pt>
    <dgm:pt modelId="{FC85CE00-1975-48FE-9BC5-845B0D471B22}">
      <dgm:prSet phldrT="[Text]"/>
      <dgm:spPr/>
      <dgm:t>
        <a:bodyPr/>
        <a:lstStyle/>
        <a:p>
          <a:r>
            <a:rPr lang="en-US" dirty="0"/>
            <a:t>Incidents Response</a:t>
          </a:r>
        </a:p>
      </dgm:t>
    </dgm:pt>
    <dgm:pt modelId="{657E39F1-A8D6-4C2F-AB31-0C616F12B623}" type="parTrans" cxnId="{1E0737A2-6411-4577-9D66-B9D388C042EA}">
      <dgm:prSet/>
      <dgm:spPr/>
      <dgm:t>
        <a:bodyPr/>
        <a:lstStyle/>
        <a:p>
          <a:endParaRPr lang="en-US"/>
        </a:p>
      </dgm:t>
    </dgm:pt>
    <dgm:pt modelId="{0B6ABF34-F004-46D0-B51B-F952F6B69370}" type="sibTrans" cxnId="{1E0737A2-6411-4577-9D66-B9D388C042EA}">
      <dgm:prSet/>
      <dgm:spPr/>
      <dgm:t>
        <a:bodyPr/>
        <a:lstStyle/>
        <a:p>
          <a:endParaRPr lang="en-US"/>
        </a:p>
      </dgm:t>
    </dgm:pt>
    <dgm:pt modelId="{9BD6D692-B5D4-4ADA-BC46-752BB499D790}">
      <dgm:prSet phldrT="[Text]"/>
      <dgm:spPr/>
      <dgm:t>
        <a:bodyPr/>
        <a:lstStyle/>
        <a:p>
          <a:r>
            <a:rPr lang="en-US" dirty="0"/>
            <a:t>Policies and Procedures</a:t>
          </a:r>
        </a:p>
      </dgm:t>
    </dgm:pt>
    <dgm:pt modelId="{F68B7FB3-8AD6-4C5D-91D2-EA0AB0AD4331}" type="parTrans" cxnId="{10D34789-D1B5-4D5D-B116-0BFC06348B63}">
      <dgm:prSet/>
      <dgm:spPr/>
      <dgm:t>
        <a:bodyPr/>
        <a:lstStyle/>
        <a:p>
          <a:endParaRPr lang="en-US"/>
        </a:p>
      </dgm:t>
    </dgm:pt>
    <dgm:pt modelId="{0B236A5E-4F9C-4382-AA9F-DD537B114EBE}" type="sibTrans" cxnId="{10D34789-D1B5-4D5D-B116-0BFC06348B63}">
      <dgm:prSet/>
      <dgm:spPr/>
      <dgm:t>
        <a:bodyPr/>
        <a:lstStyle/>
        <a:p>
          <a:endParaRPr lang="en-US"/>
        </a:p>
      </dgm:t>
    </dgm:pt>
    <dgm:pt modelId="{CD1C259C-5B44-4679-AB64-8D0E27B903B1}">
      <dgm:prSet phldrT="[Text]"/>
      <dgm:spPr/>
      <dgm:t>
        <a:bodyPr/>
        <a:lstStyle/>
        <a:p>
          <a:r>
            <a:rPr lang="en-US" dirty="0"/>
            <a:t>Service Contract Management</a:t>
          </a:r>
        </a:p>
      </dgm:t>
    </dgm:pt>
    <dgm:pt modelId="{5F7A3B7A-755E-4407-9FB8-425000AE5F00}" type="parTrans" cxnId="{633C209A-1834-4D2F-BC39-08A317BE6724}">
      <dgm:prSet/>
      <dgm:spPr/>
      <dgm:t>
        <a:bodyPr/>
        <a:lstStyle/>
        <a:p>
          <a:endParaRPr lang="en-US"/>
        </a:p>
      </dgm:t>
    </dgm:pt>
    <dgm:pt modelId="{EDE9CDCC-4837-4A21-A9D8-382C84B6D5F2}" type="sibTrans" cxnId="{633C209A-1834-4D2F-BC39-08A317BE6724}">
      <dgm:prSet/>
      <dgm:spPr/>
      <dgm:t>
        <a:bodyPr/>
        <a:lstStyle/>
        <a:p>
          <a:endParaRPr lang="en-US"/>
        </a:p>
      </dgm:t>
    </dgm:pt>
    <dgm:pt modelId="{0D426638-5CC9-480A-A0D7-62398BA06CA1}">
      <dgm:prSet phldrT="[Text]"/>
      <dgm:spPr/>
      <dgm:t>
        <a:bodyPr/>
        <a:lstStyle/>
        <a:p>
          <a:r>
            <a:rPr lang="en-US" dirty="0"/>
            <a:t>Equipment Retirement </a:t>
          </a:r>
        </a:p>
      </dgm:t>
    </dgm:pt>
    <dgm:pt modelId="{AB1EED12-9984-4332-AC86-0FF28A2FC3BB}" type="parTrans" cxnId="{6CC69085-EB39-4B53-9EC4-63024929E063}">
      <dgm:prSet/>
      <dgm:spPr/>
      <dgm:t>
        <a:bodyPr/>
        <a:lstStyle/>
        <a:p>
          <a:endParaRPr lang="en-US"/>
        </a:p>
      </dgm:t>
    </dgm:pt>
    <dgm:pt modelId="{0CE60BDC-5CA7-4C7D-A4FE-74038382D88C}" type="sibTrans" cxnId="{6CC69085-EB39-4B53-9EC4-63024929E063}">
      <dgm:prSet/>
      <dgm:spPr/>
      <dgm:t>
        <a:bodyPr/>
        <a:lstStyle/>
        <a:p>
          <a:endParaRPr lang="en-US"/>
        </a:p>
      </dgm:t>
    </dgm:pt>
    <dgm:pt modelId="{D3348F6A-A38A-49F9-8679-41BD36944348}" type="pres">
      <dgm:prSet presAssocID="{9F6D512D-BD6A-4B3E-92A3-23DD2E3875CE}" presName="composite" presStyleCnt="0">
        <dgm:presLayoutVars>
          <dgm:chMax val="1"/>
          <dgm:dir/>
          <dgm:resizeHandles val="exact"/>
        </dgm:presLayoutVars>
      </dgm:prSet>
      <dgm:spPr/>
    </dgm:pt>
    <dgm:pt modelId="{FE4EB2DF-5AA3-42B4-AB26-A7C375E83EAC}" type="pres">
      <dgm:prSet presAssocID="{9F6D512D-BD6A-4B3E-92A3-23DD2E3875CE}" presName="radial" presStyleCnt="0">
        <dgm:presLayoutVars>
          <dgm:animLvl val="ctr"/>
        </dgm:presLayoutVars>
      </dgm:prSet>
      <dgm:spPr/>
    </dgm:pt>
    <dgm:pt modelId="{F9B62D68-6D7A-46E1-9620-D2BE10856950}" type="pres">
      <dgm:prSet presAssocID="{70373B73-BF90-4269-869F-A17E5102214F}" presName="centerShape" presStyleLbl="vennNode1" presStyleIdx="0" presStyleCnt="10"/>
      <dgm:spPr/>
    </dgm:pt>
    <dgm:pt modelId="{FE425EA5-E3AF-49E3-8A87-17C48DA9125B}" type="pres">
      <dgm:prSet presAssocID="{AD050FFD-DC85-4390-929D-776B6202C3E7}" presName="node" presStyleLbl="vennNode1" presStyleIdx="1" presStyleCnt="10">
        <dgm:presLayoutVars>
          <dgm:bulletEnabled val="1"/>
        </dgm:presLayoutVars>
      </dgm:prSet>
      <dgm:spPr/>
    </dgm:pt>
    <dgm:pt modelId="{AFA00481-CEE1-45CA-AFDE-2D5B4FFB6B49}" type="pres">
      <dgm:prSet presAssocID="{1E267FD2-93C3-407D-B814-9516FF7CD50C}" presName="node" presStyleLbl="vennNode1" presStyleIdx="2" presStyleCnt="10">
        <dgm:presLayoutVars>
          <dgm:bulletEnabled val="1"/>
        </dgm:presLayoutVars>
      </dgm:prSet>
      <dgm:spPr/>
    </dgm:pt>
    <dgm:pt modelId="{D1CDEC82-AE16-4207-8CB8-F6D983BE7F15}" type="pres">
      <dgm:prSet presAssocID="{1F3D7EE7-8E62-4218-A5B6-44AB49B179FF}" presName="node" presStyleLbl="vennNode1" presStyleIdx="3" presStyleCnt="10">
        <dgm:presLayoutVars>
          <dgm:bulletEnabled val="1"/>
        </dgm:presLayoutVars>
      </dgm:prSet>
      <dgm:spPr/>
    </dgm:pt>
    <dgm:pt modelId="{BA7A9265-51A0-42C3-80E7-D483C28229AB}" type="pres">
      <dgm:prSet presAssocID="{559F3BB9-9091-41F9-8635-E3E477AC21EF}" presName="node" presStyleLbl="vennNode1" presStyleIdx="4" presStyleCnt="10">
        <dgm:presLayoutVars>
          <dgm:bulletEnabled val="1"/>
        </dgm:presLayoutVars>
      </dgm:prSet>
      <dgm:spPr/>
    </dgm:pt>
    <dgm:pt modelId="{CBD6A24A-2AB4-432B-892C-5CE93F9473F4}" type="pres">
      <dgm:prSet presAssocID="{D723B470-A006-4596-8289-B34673C75F28}" presName="node" presStyleLbl="vennNode1" presStyleIdx="5" presStyleCnt="10">
        <dgm:presLayoutVars>
          <dgm:bulletEnabled val="1"/>
        </dgm:presLayoutVars>
      </dgm:prSet>
      <dgm:spPr/>
    </dgm:pt>
    <dgm:pt modelId="{E587B7DD-1AC3-4A34-AFE7-A84FBA313625}" type="pres">
      <dgm:prSet presAssocID="{FC85CE00-1975-48FE-9BC5-845B0D471B22}" presName="node" presStyleLbl="vennNode1" presStyleIdx="6" presStyleCnt="10">
        <dgm:presLayoutVars>
          <dgm:bulletEnabled val="1"/>
        </dgm:presLayoutVars>
      </dgm:prSet>
      <dgm:spPr/>
    </dgm:pt>
    <dgm:pt modelId="{16B02DA7-FCCA-44FB-8058-831C803F795C}" type="pres">
      <dgm:prSet presAssocID="{9BD6D692-B5D4-4ADA-BC46-752BB499D790}" presName="node" presStyleLbl="vennNode1" presStyleIdx="7" presStyleCnt="10">
        <dgm:presLayoutVars>
          <dgm:bulletEnabled val="1"/>
        </dgm:presLayoutVars>
      </dgm:prSet>
      <dgm:spPr/>
    </dgm:pt>
    <dgm:pt modelId="{0A7AE6D3-344C-45D0-B28F-F95425DF41DF}" type="pres">
      <dgm:prSet presAssocID="{CD1C259C-5B44-4679-AB64-8D0E27B903B1}" presName="node" presStyleLbl="vennNode1" presStyleIdx="8" presStyleCnt="10">
        <dgm:presLayoutVars>
          <dgm:bulletEnabled val="1"/>
        </dgm:presLayoutVars>
      </dgm:prSet>
      <dgm:spPr/>
    </dgm:pt>
    <dgm:pt modelId="{7E47ECDF-2DE0-41A5-BE7F-932D5C83E263}" type="pres">
      <dgm:prSet presAssocID="{0D426638-5CC9-480A-A0D7-62398BA06CA1}" presName="node" presStyleLbl="vennNode1" presStyleIdx="9" presStyleCnt="10">
        <dgm:presLayoutVars>
          <dgm:bulletEnabled val="1"/>
        </dgm:presLayoutVars>
      </dgm:prSet>
      <dgm:spPr/>
    </dgm:pt>
  </dgm:ptLst>
  <dgm:cxnLst>
    <dgm:cxn modelId="{92C67B0C-5D82-40FA-A1B9-E48221D1510C}" srcId="{70373B73-BF90-4269-869F-A17E5102214F}" destId="{1E267FD2-93C3-407D-B814-9516FF7CD50C}" srcOrd="1" destOrd="0" parTransId="{E73AAF6E-DD52-4775-998F-DD8807B7CDD1}" sibTransId="{3F05C1C7-C07F-4516-B048-32CF7E13B035}"/>
    <dgm:cxn modelId="{F23BE717-DB32-46C2-9A2A-1F88C0C35AC1}" type="presOf" srcId="{FC85CE00-1975-48FE-9BC5-845B0D471B22}" destId="{E587B7DD-1AC3-4A34-AFE7-A84FBA313625}" srcOrd="0" destOrd="0" presId="urn:microsoft.com/office/officeart/2005/8/layout/radial3"/>
    <dgm:cxn modelId="{6FB5273E-A166-4166-B0B2-065E85603D21}" type="presOf" srcId="{AD050FFD-DC85-4390-929D-776B6202C3E7}" destId="{FE425EA5-E3AF-49E3-8A87-17C48DA9125B}" srcOrd="0" destOrd="0" presId="urn:microsoft.com/office/officeart/2005/8/layout/radial3"/>
    <dgm:cxn modelId="{39FA4D5F-D33E-46B9-A48D-C5215498F7DC}" type="presOf" srcId="{0D426638-5CC9-480A-A0D7-62398BA06CA1}" destId="{7E47ECDF-2DE0-41A5-BE7F-932D5C83E263}" srcOrd="0" destOrd="0" presId="urn:microsoft.com/office/officeart/2005/8/layout/radial3"/>
    <dgm:cxn modelId="{B37C1D60-5949-42FD-AA47-BDC48A43031A}" type="presOf" srcId="{70373B73-BF90-4269-869F-A17E5102214F}" destId="{F9B62D68-6D7A-46E1-9620-D2BE10856950}" srcOrd="0" destOrd="0" presId="urn:microsoft.com/office/officeart/2005/8/layout/radial3"/>
    <dgm:cxn modelId="{EE07684A-1B14-40A6-B55C-84DD74A14BA3}" srcId="{9F6D512D-BD6A-4B3E-92A3-23DD2E3875CE}" destId="{70373B73-BF90-4269-869F-A17E5102214F}" srcOrd="0" destOrd="0" parTransId="{77D04A2D-5D49-4F51-B20B-A4E563D2FAB0}" sibTransId="{741AA46B-53DE-43A8-9189-35D3AE41B850}"/>
    <dgm:cxn modelId="{E4F8E057-1994-4E95-8761-FD549FE51E5F}" type="presOf" srcId="{CD1C259C-5B44-4679-AB64-8D0E27B903B1}" destId="{0A7AE6D3-344C-45D0-B28F-F95425DF41DF}" srcOrd="0" destOrd="0" presId="urn:microsoft.com/office/officeart/2005/8/layout/radial3"/>
    <dgm:cxn modelId="{6CC69085-EB39-4B53-9EC4-63024929E063}" srcId="{70373B73-BF90-4269-869F-A17E5102214F}" destId="{0D426638-5CC9-480A-A0D7-62398BA06CA1}" srcOrd="8" destOrd="0" parTransId="{AB1EED12-9984-4332-AC86-0FF28A2FC3BB}" sibTransId="{0CE60BDC-5CA7-4C7D-A4FE-74038382D88C}"/>
    <dgm:cxn modelId="{10D34789-D1B5-4D5D-B116-0BFC06348B63}" srcId="{70373B73-BF90-4269-869F-A17E5102214F}" destId="{9BD6D692-B5D4-4ADA-BC46-752BB499D790}" srcOrd="6" destOrd="0" parTransId="{F68B7FB3-8AD6-4C5D-91D2-EA0AB0AD4331}" sibTransId="{0B236A5E-4F9C-4382-AA9F-DD537B114EBE}"/>
    <dgm:cxn modelId="{633C209A-1834-4D2F-BC39-08A317BE6724}" srcId="{70373B73-BF90-4269-869F-A17E5102214F}" destId="{CD1C259C-5B44-4679-AB64-8D0E27B903B1}" srcOrd="7" destOrd="0" parTransId="{5F7A3B7A-755E-4407-9FB8-425000AE5F00}" sibTransId="{EDE9CDCC-4837-4A21-A9D8-382C84B6D5F2}"/>
    <dgm:cxn modelId="{971C029B-6366-40E2-B090-2D4E947726CF}" type="presOf" srcId="{559F3BB9-9091-41F9-8635-E3E477AC21EF}" destId="{BA7A9265-51A0-42C3-80E7-D483C28229AB}" srcOrd="0" destOrd="0" presId="urn:microsoft.com/office/officeart/2005/8/layout/radial3"/>
    <dgm:cxn modelId="{1E0737A2-6411-4577-9D66-B9D388C042EA}" srcId="{70373B73-BF90-4269-869F-A17E5102214F}" destId="{FC85CE00-1975-48FE-9BC5-845B0D471B22}" srcOrd="5" destOrd="0" parTransId="{657E39F1-A8D6-4C2F-AB31-0C616F12B623}" sibTransId="{0B6ABF34-F004-46D0-B51B-F952F6B69370}"/>
    <dgm:cxn modelId="{E43AE7A3-4E80-4E02-8090-A9A4E0094DE7}" type="presOf" srcId="{D723B470-A006-4596-8289-B34673C75F28}" destId="{CBD6A24A-2AB4-432B-892C-5CE93F9473F4}" srcOrd="0" destOrd="0" presId="urn:microsoft.com/office/officeart/2005/8/layout/radial3"/>
    <dgm:cxn modelId="{D7EAF0A4-E2D7-45AC-8E8E-370A6AB6244B}" type="presOf" srcId="{9BD6D692-B5D4-4ADA-BC46-752BB499D790}" destId="{16B02DA7-FCCA-44FB-8058-831C803F795C}" srcOrd="0" destOrd="0" presId="urn:microsoft.com/office/officeart/2005/8/layout/radial3"/>
    <dgm:cxn modelId="{F9A546A8-7123-43A3-83EB-D04318036BB8}" srcId="{70373B73-BF90-4269-869F-A17E5102214F}" destId="{559F3BB9-9091-41F9-8635-E3E477AC21EF}" srcOrd="3" destOrd="0" parTransId="{5D410EEE-4F04-4B4A-B7B0-B170224DC268}" sibTransId="{C95EF78B-1028-466B-9A73-0B8936657FCD}"/>
    <dgm:cxn modelId="{5019CDA9-A39D-4F91-8DB7-92A8820C9989}" type="presOf" srcId="{9F6D512D-BD6A-4B3E-92A3-23DD2E3875CE}" destId="{D3348F6A-A38A-49F9-8679-41BD36944348}" srcOrd="0" destOrd="0" presId="urn:microsoft.com/office/officeart/2005/8/layout/radial3"/>
    <dgm:cxn modelId="{FA92DABC-8D32-42DC-ADA3-68358159D9BA}" type="presOf" srcId="{1F3D7EE7-8E62-4218-A5B6-44AB49B179FF}" destId="{D1CDEC82-AE16-4207-8CB8-F6D983BE7F15}" srcOrd="0" destOrd="0" presId="urn:microsoft.com/office/officeart/2005/8/layout/radial3"/>
    <dgm:cxn modelId="{0B35C9E8-B61D-4721-917E-0558462ACC83}" srcId="{70373B73-BF90-4269-869F-A17E5102214F}" destId="{1F3D7EE7-8E62-4218-A5B6-44AB49B179FF}" srcOrd="2" destOrd="0" parTransId="{98043495-D514-4118-A76D-F5A22D119C8E}" sibTransId="{12AA4F11-8C42-446B-BFAF-2872F98DE6A5}"/>
    <dgm:cxn modelId="{53A97CF2-92F8-46D6-BD1A-C4E03F096201}" type="presOf" srcId="{1E267FD2-93C3-407D-B814-9516FF7CD50C}" destId="{AFA00481-CEE1-45CA-AFDE-2D5B4FFB6B49}" srcOrd="0" destOrd="0" presId="urn:microsoft.com/office/officeart/2005/8/layout/radial3"/>
    <dgm:cxn modelId="{56E982F4-5E52-4B6D-AAC2-DC072ACA03E6}" srcId="{70373B73-BF90-4269-869F-A17E5102214F}" destId="{AD050FFD-DC85-4390-929D-776B6202C3E7}" srcOrd="0" destOrd="0" parTransId="{8B4DAC0A-E561-440B-9D30-244A6AFAFE1A}" sibTransId="{B9D69C4F-A3E3-4CD5-8D00-A39EBE3B9C7E}"/>
    <dgm:cxn modelId="{D7EA91F8-613E-45C1-BD3A-842379AA57C9}" srcId="{70373B73-BF90-4269-869F-A17E5102214F}" destId="{D723B470-A006-4596-8289-B34673C75F28}" srcOrd="4" destOrd="0" parTransId="{F1C2E553-301F-4CCE-912F-F53659DEBFFF}" sibTransId="{F485DB30-7EEF-428D-9AF0-568048C4FA92}"/>
    <dgm:cxn modelId="{FD847048-8EE1-4DA3-BBF7-F7483829E741}" type="presParOf" srcId="{D3348F6A-A38A-49F9-8679-41BD36944348}" destId="{FE4EB2DF-5AA3-42B4-AB26-A7C375E83EAC}" srcOrd="0" destOrd="0" presId="urn:microsoft.com/office/officeart/2005/8/layout/radial3"/>
    <dgm:cxn modelId="{71129407-167E-4369-A8D1-235AEE8D156F}" type="presParOf" srcId="{FE4EB2DF-5AA3-42B4-AB26-A7C375E83EAC}" destId="{F9B62D68-6D7A-46E1-9620-D2BE10856950}" srcOrd="0" destOrd="0" presId="urn:microsoft.com/office/officeart/2005/8/layout/radial3"/>
    <dgm:cxn modelId="{2112EBC2-4D84-434C-96DE-303E287E23B7}" type="presParOf" srcId="{FE4EB2DF-5AA3-42B4-AB26-A7C375E83EAC}" destId="{FE425EA5-E3AF-49E3-8A87-17C48DA9125B}" srcOrd="1" destOrd="0" presId="urn:microsoft.com/office/officeart/2005/8/layout/radial3"/>
    <dgm:cxn modelId="{B945467D-A561-4CEC-9810-D3C3C889109F}" type="presParOf" srcId="{FE4EB2DF-5AA3-42B4-AB26-A7C375E83EAC}" destId="{AFA00481-CEE1-45CA-AFDE-2D5B4FFB6B49}" srcOrd="2" destOrd="0" presId="urn:microsoft.com/office/officeart/2005/8/layout/radial3"/>
    <dgm:cxn modelId="{8B7C2A0B-745D-4A51-B505-4AEE0A26087F}" type="presParOf" srcId="{FE4EB2DF-5AA3-42B4-AB26-A7C375E83EAC}" destId="{D1CDEC82-AE16-4207-8CB8-F6D983BE7F15}" srcOrd="3" destOrd="0" presId="urn:microsoft.com/office/officeart/2005/8/layout/radial3"/>
    <dgm:cxn modelId="{B0F36279-90F7-4FAC-B991-D6EF2E0A4F5D}" type="presParOf" srcId="{FE4EB2DF-5AA3-42B4-AB26-A7C375E83EAC}" destId="{BA7A9265-51A0-42C3-80E7-D483C28229AB}" srcOrd="4" destOrd="0" presId="urn:microsoft.com/office/officeart/2005/8/layout/radial3"/>
    <dgm:cxn modelId="{31F2CE56-8BFC-4F2A-A714-D9383821816B}" type="presParOf" srcId="{FE4EB2DF-5AA3-42B4-AB26-A7C375E83EAC}" destId="{CBD6A24A-2AB4-432B-892C-5CE93F9473F4}" srcOrd="5" destOrd="0" presId="urn:microsoft.com/office/officeart/2005/8/layout/radial3"/>
    <dgm:cxn modelId="{BD06D3D9-4036-48C0-9E06-24C493CFD43F}" type="presParOf" srcId="{FE4EB2DF-5AA3-42B4-AB26-A7C375E83EAC}" destId="{E587B7DD-1AC3-4A34-AFE7-A84FBA313625}" srcOrd="6" destOrd="0" presId="urn:microsoft.com/office/officeart/2005/8/layout/radial3"/>
    <dgm:cxn modelId="{25C070AE-4356-42F4-99BF-5ED0EE1CF4FE}" type="presParOf" srcId="{FE4EB2DF-5AA3-42B4-AB26-A7C375E83EAC}" destId="{16B02DA7-FCCA-44FB-8058-831C803F795C}" srcOrd="7" destOrd="0" presId="urn:microsoft.com/office/officeart/2005/8/layout/radial3"/>
    <dgm:cxn modelId="{6DCD98DF-5394-4824-827E-3C3E6401D162}" type="presParOf" srcId="{FE4EB2DF-5AA3-42B4-AB26-A7C375E83EAC}" destId="{0A7AE6D3-344C-45D0-B28F-F95425DF41DF}" srcOrd="8" destOrd="0" presId="urn:microsoft.com/office/officeart/2005/8/layout/radial3"/>
    <dgm:cxn modelId="{78991C1D-05FE-4A0C-A61B-E1706443A88D}" type="presParOf" srcId="{FE4EB2DF-5AA3-42B4-AB26-A7C375E83EAC}" destId="{7E47ECDF-2DE0-41A5-BE7F-932D5C83E263}" srcOrd="9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AEDA53-7BF7-4934-8829-67BD7DFED3BE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31C1F1-7758-400D-8EE9-C6B07A4CEDB7}">
      <dgm:prSet phldrT="[Text]" custT="1"/>
      <dgm:spPr/>
      <dgm:t>
        <a:bodyPr/>
        <a:lstStyle/>
        <a:p>
          <a:r>
            <a:rPr lang="en-US" sz="2000" b="1" dirty="0"/>
            <a:t>HTM Department </a:t>
          </a:r>
        </a:p>
      </dgm:t>
    </dgm:pt>
    <dgm:pt modelId="{2D647C1B-BCE7-408F-8245-CA7F086EE17A}" type="parTrans" cxnId="{DE655EED-89B9-4A4F-9B9D-047845C18BB9}">
      <dgm:prSet/>
      <dgm:spPr/>
      <dgm:t>
        <a:bodyPr/>
        <a:lstStyle/>
        <a:p>
          <a:endParaRPr lang="en-US"/>
        </a:p>
      </dgm:t>
    </dgm:pt>
    <dgm:pt modelId="{856194D3-2DEB-4B6F-81CF-741955AE1B1F}" type="sibTrans" cxnId="{DE655EED-89B9-4A4F-9B9D-047845C18BB9}">
      <dgm:prSet/>
      <dgm:spPr/>
      <dgm:t>
        <a:bodyPr/>
        <a:lstStyle/>
        <a:p>
          <a:endParaRPr lang="en-US"/>
        </a:p>
      </dgm:t>
    </dgm:pt>
    <dgm:pt modelId="{AE78DA21-CC93-4911-9E3F-82ADAD83CD63}">
      <dgm:prSet phldrT="[Text]"/>
      <dgm:spPr>
        <a:solidFill>
          <a:srgbClr val="4E84C4"/>
        </a:solidFill>
      </dgm:spPr>
      <dgm:t>
        <a:bodyPr/>
        <a:lstStyle/>
        <a:p>
          <a:r>
            <a:rPr lang="en-US" dirty="0"/>
            <a:t>Data Analysis</a:t>
          </a:r>
        </a:p>
      </dgm:t>
    </dgm:pt>
    <dgm:pt modelId="{6DB02715-4EC2-4901-A287-E72EE3909CED}" type="parTrans" cxnId="{0D2CA9D4-E099-4105-B8CB-5C59F50821DD}">
      <dgm:prSet/>
      <dgm:spPr/>
      <dgm:t>
        <a:bodyPr/>
        <a:lstStyle/>
        <a:p>
          <a:endParaRPr lang="en-US"/>
        </a:p>
      </dgm:t>
    </dgm:pt>
    <dgm:pt modelId="{47BD90D4-B597-40ED-9DA2-C381B45B54C4}" type="sibTrans" cxnId="{0D2CA9D4-E099-4105-B8CB-5C59F50821DD}">
      <dgm:prSet/>
      <dgm:spPr/>
      <dgm:t>
        <a:bodyPr/>
        <a:lstStyle/>
        <a:p>
          <a:endParaRPr lang="en-US"/>
        </a:p>
      </dgm:t>
    </dgm:pt>
    <dgm:pt modelId="{B32F5B24-8ECF-449C-B098-A6F6153F6305}">
      <dgm:prSet phldrT="[Text]"/>
      <dgm:spPr>
        <a:solidFill>
          <a:srgbClr val="4E84C4"/>
        </a:solidFill>
      </dgm:spPr>
      <dgm:t>
        <a:bodyPr/>
        <a:lstStyle/>
        <a:p>
          <a:r>
            <a:rPr lang="en-US" dirty="0"/>
            <a:t>Clinical Engineering Shared Services </a:t>
          </a:r>
        </a:p>
      </dgm:t>
    </dgm:pt>
    <dgm:pt modelId="{FD859EEC-061E-4717-9912-5E7FF36DAC16}" type="parTrans" cxnId="{51050A1A-6E1C-46A5-ABD1-633DE5322C4A}">
      <dgm:prSet/>
      <dgm:spPr/>
      <dgm:t>
        <a:bodyPr/>
        <a:lstStyle/>
        <a:p>
          <a:endParaRPr lang="en-US"/>
        </a:p>
      </dgm:t>
    </dgm:pt>
    <dgm:pt modelId="{A998108C-0F97-424E-B88E-BC2B37DD09ED}" type="sibTrans" cxnId="{51050A1A-6E1C-46A5-ABD1-633DE5322C4A}">
      <dgm:prSet/>
      <dgm:spPr/>
      <dgm:t>
        <a:bodyPr/>
        <a:lstStyle/>
        <a:p>
          <a:endParaRPr lang="en-US"/>
        </a:p>
      </dgm:t>
    </dgm:pt>
    <dgm:pt modelId="{96579376-3139-451A-AC6E-7EEDD1639FDB}">
      <dgm:prSet phldrT="[Text]"/>
      <dgm:spPr>
        <a:solidFill>
          <a:srgbClr val="4E84C4"/>
        </a:solidFill>
      </dgm:spPr>
      <dgm:t>
        <a:bodyPr/>
        <a:lstStyle/>
        <a:p>
          <a:r>
            <a:rPr lang="en-US" dirty="0"/>
            <a:t>Equipment Management and Service</a:t>
          </a:r>
        </a:p>
      </dgm:t>
    </dgm:pt>
    <dgm:pt modelId="{3E978E6F-3AAF-4875-A2D3-7633FE54FB8C}" type="parTrans" cxnId="{1844E5EB-3127-4C7F-85F6-9FD7EB2BFF20}">
      <dgm:prSet/>
      <dgm:spPr/>
      <dgm:t>
        <a:bodyPr/>
        <a:lstStyle/>
        <a:p>
          <a:endParaRPr lang="en-US"/>
        </a:p>
      </dgm:t>
    </dgm:pt>
    <dgm:pt modelId="{9AEE31ED-7242-4BBB-98E1-48339AEAA682}" type="sibTrans" cxnId="{1844E5EB-3127-4C7F-85F6-9FD7EB2BFF20}">
      <dgm:prSet/>
      <dgm:spPr/>
      <dgm:t>
        <a:bodyPr/>
        <a:lstStyle/>
        <a:p>
          <a:endParaRPr lang="en-US"/>
        </a:p>
      </dgm:t>
    </dgm:pt>
    <dgm:pt modelId="{00465B03-1A27-465A-8C9A-E050FD426745}">
      <dgm:prSet phldrT="[Text]"/>
      <dgm:spPr/>
      <dgm:t>
        <a:bodyPr/>
        <a:lstStyle/>
        <a:p>
          <a:r>
            <a:rPr lang="en-US" dirty="0"/>
            <a:t>Leadership</a:t>
          </a:r>
        </a:p>
      </dgm:t>
    </dgm:pt>
    <dgm:pt modelId="{A835A283-F803-48A9-8BE1-9AAF1B2CCF49}" type="parTrans" cxnId="{827503FF-D40F-45C7-87B2-B9A5654F6CBF}">
      <dgm:prSet/>
      <dgm:spPr/>
      <dgm:t>
        <a:bodyPr/>
        <a:lstStyle/>
        <a:p>
          <a:endParaRPr lang="en-US"/>
        </a:p>
      </dgm:t>
    </dgm:pt>
    <dgm:pt modelId="{B3C57EFD-0E93-4E23-8875-33D7BBACAAF8}" type="sibTrans" cxnId="{827503FF-D40F-45C7-87B2-B9A5654F6CBF}">
      <dgm:prSet/>
      <dgm:spPr/>
      <dgm:t>
        <a:bodyPr/>
        <a:lstStyle/>
        <a:p>
          <a:endParaRPr lang="en-US"/>
        </a:p>
      </dgm:t>
    </dgm:pt>
    <dgm:pt modelId="{4C2BF416-A1C3-452D-9AF1-A889BE26A397}">
      <dgm:prSet phldrT="[Text]"/>
      <dgm:spPr/>
      <dgm:t>
        <a:bodyPr/>
        <a:lstStyle/>
        <a:p>
          <a:r>
            <a:rPr lang="en-US" dirty="0"/>
            <a:t>Medical Device Cybersecurity </a:t>
          </a:r>
        </a:p>
      </dgm:t>
    </dgm:pt>
    <dgm:pt modelId="{87E563CC-A25F-4EC9-8A14-9637DB24F0BA}" type="parTrans" cxnId="{9034F005-D778-41B8-B7BC-0E2CE0AD384D}">
      <dgm:prSet/>
      <dgm:spPr/>
      <dgm:t>
        <a:bodyPr/>
        <a:lstStyle/>
        <a:p>
          <a:endParaRPr lang="en-US"/>
        </a:p>
      </dgm:t>
    </dgm:pt>
    <dgm:pt modelId="{8846897B-5626-414B-A5AF-E4F8C67F5160}" type="sibTrans" cxnId="{9034F005-D778-41B8-B7BC-0E2CE0AD384D}">
      <dgm:prSet/>
      <dgm:spPr/>
      <dgm:t>
        <a:bodyPr/>
        <a:lstStyle/>
        <a:p>
          <a:endParaRPr lang="en-US"/>
        </a:p>
      </dgm:t>
    </dgm:pt>
    <dgm:pt modelId="{64D60D25-3682-47A8-95D4-B48CB3D0626B}">
      <dgm:prSet phldrT="[Text]"/>
      <dgm:spPr>
        <a:solidFill>
          <a:srgbClr val="4E84C4"/>
        </a:solidFill>
      </dgm:spPr>
      <dgm:t>
        <a:bodyPr/>
        <a:lstStyle/>
        <a:p>
          <a:r>
            <a:rPr lang="en-US" dirty="0"/>
            <a:t>Service Contracts  </a:t>
          </a:r>
        </a:p>
      </dgm:t>
    </dgm:pt>
    <dgm:pt modelId="{D90F8878-C541-4706-A582-702259814BAD}" type="parTrans" cxnId="{4844C51B-9E90-4F76-AB9C-C110CF292978}">
      <dgm:prSet/>
      <dgm:spPr/>
      <dgm:t>
        <a:bodyPr/>
        <a:lstStyle/>
        <a:p>
          <a:endParaRPr lang="en-US"/>
        </a:p>
      </dgm:t>
    </dgm:pt>
    <dgm:pt modelId="{860D6F6A-208E-4F7C-909C-2413ACD4412D}" type="sibTrans" cxnId="{4844C51B-9E90-4F76-AB9C-C110CF292978}">
      <dgm:prSet/>
      <dgm:spPr/>
      <dgm:t>
        <a:bodyPr/>
        <a:lstStyle/>
        <a:p>
          <a:endParaRPr lang="en-US"/>
        </a:p>
      </dgm:t>
    </dgm:pt>
    <dgm:pt modelId="{60EB8A27-6468-4EE5-BE7B-443A960A7134}" type="pres">
      <dgm:prSet presAssocID="{5FAEDA53-7BF7-4934-8829-67BD7DFED3B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0150E6CD-1C07-4C15-978F-882772D1136C}" type="pres">
      <dgm:prSet presAssocID="{9C31C1F1-7758-400D-8EE9-C6B07A4CEDB7}" presName="Parent" presStyleLbl="node0" presStyleIdx="0" presStyleCnt="1">
        <dgm:presLayoutVars>
          <dgm:chMax val="6"/>
          <dgm:chPref val="6"/>
        </dgm:presLayoutVars>
      </dgm:prSet>
      <dgm:spPr/>
    </dgm:pt>
    <dgm:pt modelId="{06A24E2C-CEA3-40AE-9E9A-9FA91D6897AB}" type="pres">
      <dgm:prSet presAssocID="{AE78DA21-CC93-4911-9E3F-82ADAD83CD63}" presName="Accent1" presStyleCnt="0"/>
      <dgm:spPr/>
    </dgm:pt>
    <dgm:pt modelId="{E27377E6-A6BE-4418-9F61-0E0B1E41DD2E}" type="pres">
      <dgm:prSet presAssocID="{AE78DA21-CC93-4911-9E3F-82ADAD83CD63}" presName="Accent" presStyleLbl="bgShp" presStyleIdx="0" presStyleCnt="6"/>
      <dgm:spPr/>
    </dgm:pt>
    <dgm:pt modelId="{AE2E9806-3337-4B3A-BBBF-325E899B4640}" type="pres">
      <dgm:prSet presAssocID="{AE78DA21-CC93-4911-9E3F-82ADAD83CD63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CDD90071-8659-4594-AF9A-15CA3319CBAC}" type="pres">
      <dgm:prSet presAssocID="{64D60D25-3682-47A8-95D4-B48CB3D0626B}" presName="Accent2" presStyleCnt="0"/>
      <dgm:spPr/>
    </dgm:pt>
    <dgm:pt modelId="{D2F8B5A3-54B2-4463-A04E-124050B2E77E}" type="pres">
      <dgm:prSet presAssocID="{64D60D25-3682-47A8-95D4-B48CB3D0626B}" presName="Accent" presStyleLbl="bgShp" presStyleIdx="1" presStyleCnt="6"/>
      <dgm:spPr/>
    </dgm:pt>
    <dgm:pt modelId="{21F95B1C-D8AF-492D-ADE2-F11929A75E00}" type="pres">
      <dgm:prSet presAssocID="{64D60D25-3682-47A8-95D4-B48CB3D0626B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1548896E-21A1-4137-8142-2E1A29693734}" type="pres">
      <dgm:prSet presAssocID="{B32F5B24-8ECF-449C-B098-A6F6153F6305}" presName="Accent3" presStyleCnt="0"/>
      <dgm:spPr/>
    </dgm:pt>
    <dgm:pt modelId="{F4D03DA8-B5E6-4097-955A-D178AC50B6D7}" type="pres">
      <dgm:prSet presAssocID="{B32F5B24-8ECF-449C-B098-A6F6153F6305}" presName="Accent" presStyleLbl="bgShp" presStyleIdx="2" presStyleCnt="6"/>
      <dgm:spPr/>
    </dgm:pt>
    <dgm:pt modelId="{4026BCDB-65BD-4ADA-BB25-F71D57A92004}" type="pres">
      <dgm:prSet presAssocID="{B32F5B24-8ECF-449C-B098-A6F6153F6305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319D29F4-38D3-4148-99F1-39DC342CF1D0}" type="pres">
      <dgm:prSet presAssocID="{96579376-3139-451A-AC6E-7EEDD1639FDB}" presName="Accent4" presStyleCnt="0"/>
      <dgm:spPr/>
    </dgm:pt>
    <dgm:pt modelId="{DB20BA61-6B34-4CE9-93FD-EDB62FF5D01B}" type="pres">
      <dgm:prSet presAssocID="{96579376-3139-451A-AC6E-7EEDD1639FDB}" presName="Accent" presStyleLbl="bgShp" presStyleIdx="3" presStyleCnt="6"/>
      <dgm:spPr/>
    </dgm:pt>
    <dgm:pt modelId="{86EA3286-D63C-4F25-B541-1470EF96E7F1}" type="pres">
      <dgm:prSet presAssocID="{96579376-3139-451A-AC6E-7EEDD1639FDB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600038A0-86FC-404B-9DB2-D300BBB8C26F}" type="pres">
      <dgm:prSet presAssocID="{00465B03-1A27-465A-8C9A-E050FD426745}" presName="Accent5" presStyleCnt="0"/>
      <dgm:spPr/>
    </dgm:pt>
    <dgm:pt modelId="{D885D8B6-D395-4ECE-994F-3328D4FCBE4D}" type="pres">
      <dgm:prSet presAssocID="{00465B03-1A27-465A-8C9A-E050FD426745}" presName="Accent" presStyleLbl="bgShp" presStyleIdx="4" presStyleCnt="6"/>
      <dgm:spPr/>
    </dgm:pt>
    <dgm:pt modelId="{13FAE537-0D40-467E-98C9-8E6EA52FA661}" type="pres">
      <dgm:prSet presAssocID="{00465B03-1A27-465A-8C9A-E050FD426745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7B70D137-3C70-403C-8B9F-E36D9C2A9811}" type="pres">
      <dgm:prSet presAssocID="{4C2BF416-A1C3-452D-9AF1-A889BE26A397}" presName="Accent6" presStyleCnt="0"/>
      <dgm:spPr/>
    </dgm:pt>
    <dgm:pt modelId="{F3DB2279-F998-4E91-B8EB-6D770A19D5CD}" type="pres">
      <dgm:prSet presAssocID="{4C2BF416-A1C3-452D-9AF1-A889BE26A397}" presName="Accent" presStyleLbl="bgShp" presStyleIdx="5" presStyleCnt="6"/>
      <dgm:spPr/>
    </dgm:pt>
    <dgm:pt modelId="{8AFD079F-9751-46EC-A1F0-CD56AA880011}" type="pres">
      <dgm:prSet presAssocID="{4C2BF416-A1C3-452D-9AF1-A889BE26A397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F4D55E04-3FC6-4DE9-842C-E931FA0E6A3C}" type="presOf" srcId="{AE78DA21-CC93-4911-9E3F-82ADAD83CD63}" destId="{AE2E9806-3337-4B3A-BBBF-325E899B4640}" srcOrd="0" destOrd="0" presId="urn:microsoft.com/office/officeart/2011/layout/HexagonRadial"/>
    <dgm:cxn modelId="{9034F005-D778-41B8-B7BC-0E2CE0AD384D}" srcId="{9C31C1F1-7758-400D-8EE9-C6B07A4CEDB7}" destId="{4C2BF416-A1C3-452D-9AF1-A889BE26A397}" srcOrd="5" destOrd="0" parTransId="{87E563CC-A25F-4EC9-8A14-9637DB24F0BA}" sibTransId="{8846897B-5626-414B-A5AF-E4F8C67F5160}"/>
    <dgm:cxn modelId="{51050A1A-6E1C-46A5-ABD1-633DE5322C4A}" srcId="{9C31C1F1-7758-400D-8EE9-C6B07A4CEDB7}" destId="{B32F5B24-8ECF-449C-B098-A6F6153F6305}" srcOrd="2" destOrd="0" parTransId="{FD859EEC-061E-4717-9912-5E7FF36DAC16}" sibTransId="{A998108C-0F97-424E-B88E-BC2B37DD09ED}"/>
    <dgm:cxn modelId="{4844C51B-9E90-4F76-AB9C-C110CF292978}" srcId="{9C31C1F1-7758-400D-8EE9-C6B07A4CEDB7}" destId="{64D60D25-3682-47A8-95D4-B48CB3D0626B}" srcOrd="1" destOrd="0" parTransId="{D90F8878-C541-4706-A582-702259814BAD}" sibTransId="{860D6F6A-208E-4F7C-909C-2413ACD4412D}"/>
    <dgm:cxn modelId="{E259085C-0B74-47EE-A583-9785376BB857}" type="presOf" srcId="{B32F5B24-8ECF-449C-B098-A6F6153F6305}" destId="{4026BCDB-65BD-4ADA-BB25-F71D57A92004}" srcOrd="0" destOrd="0" presId="urn:microsoft.com/office/officeart/2011/layout/HexagonRadial"/>
    <dgm:cxn modelId="{BCC3B369-A05A-419B-A234-0388FC9C13CA}" type="presOf" srcId="{96579376-3139-451A-AC6E-7EEDD1639FDB}" destId="{86EA3286-D63C-4F25-B541-1470EF96E7F1}" srcOrd="0" destOrd="0" presId="urn:microsoft.com/office/officeart/2011/layout/HexagonRadial"/>
    <dgm:cxn modelId="{1BBE1456-3EEF-489C-AC37-BCAC90598F1E}" type="presOf" srcId="{64D60D25-3682-47A8-95D4-B48CB3D0626B}" destId="{21F95B1C-D8AF-492D-ADE2-F11929A75E00}" srcOrd="0" destOrd="0" presId="urn:microsoft.com/office/officeart/2011/layout/HexagonRadial"/>
    <dgm:cxn modelId="{7472B9A1-4107-492C-BF98-C87CADC3F3FE}" type="presOf" srcId="{5FAEDA53-7BF7-4934-8829-67BD7DFED3BE}" destId="{60EB8A27-6468-4EE5-BE7B-443A960A7134}" srcOrd="0" destOrd="0" presId="urn:microsoft.com/office/officeart/2011/layout/HexagonRadial"/>
    <dgm:cxn modelId="{B522EEB2-5E82-4E26-8E4E-517FD9CE4609}" type="presOf" srcId="{9C31C1F1-7758-400D-8EE9-C6B07A4CEDB7}" destId="{0150E6CD-1C07-4C15-978F-882772D1136C}" srcOrd="0" destOrd="0" presId="urn:microsoft.com/office/officeart/2011/layout/HexagonRadial"/>
    <dgm:cxn modelId="{22AEF3C8-C03F-42D8-B31D-9F2C7CA233CC}" type="presOf" srcId="{00465B03-1A27-465A-8C9A-E050FD426745}" destId="{13FAE537-0D40-467E-98C9-8E6EA52FA661}" srcOrd="0" destOrd="0" presId="urn:microsoft.com/office/officeart/2011/layout/HexagonRadial"/>
    <dgm:cxn modelId="{6F17C2CD-1AA0-43F3-AA75-5E516BCB375E}" type="presOf" srcId="{4C2BF416-A1C3-452D-9AF1-A889BE26A397}" destId="{8AFD079F-9751-46EC-A1F0-CD56AA880011}" srcOrd="0" destOrd="0" presId="urn:microsoft.com/office/officeart/2011/layout/HexagonRadial"/>
    <dgm:cxn modelId="{0D2CA9D4-E099-4105-B8CB-5C59F50821DD}" srcId="{9C31C1F1-7758-400D-8EE9-C6B07A4CEDB7}" destId="{AE78DA21-CC93-4911-9E3F-82ADAD83CD63}" srcOrd="0" destOrd="0" parTransId="{6DB02715-4EC2-4901-A287-E72EE3909CED}" sibTransId="{47BD90D4-B597-40ED-9DA2-C381B45B54C4}"/>
    <dgm:cxn modelId="{1844E5EB-3127-4C7F-85F6-9FD7EB2BFF20}" srcId="{9C31C1F1-7758-400D-8EE9-C6B07A4CEDB7}" destId="{96579376-3139-451A-AC6E-7EEDD1639FDB}" srcOrd="3" destOrd="0" parTransId="{3E978E6F-3AAF-4875-A2D3-7633FE54FB8C}" sibTransId="{9AEE31ED-7242-4BBB-98E1-48339AEAA682}"/>
    <dgm:cxn modelId="{DE655EED-89B9-4A4F-9B9D-047845C18BB9}" srcId="{5FAEDA53-7BF7-4934-8829-67BD7DFED3BE}" destId="{9C31C1F1-7758-400D-8EE9-C6B07A4CEDB7}" srcOrd="0" destOrd="0" parTransId="{2D647C1B-BCE7-408F-8245-CA7F086EE17A}" sibTransId="{856194D3-2DEB-4B6F-81CF-741955AE1B1F}"/>
    <dgm:cxn modelId="{827503FF-D40F-45C7-87B2-B9A5654F6CBF}" srcId="{9C31C1F1-7758-400D-8EE9-C6B07A4CEDB7}" destId="{00465B03-1A27-465A-8C9A-E050FD426745}" srcOrd="4" destOrd="0" parTransId="{A835A283-F803-48A9-8BE1-9AAF1B2CCF49}" sibTransId="{B3C57EFD-0E93-4E23-8875-33D7BBACAAF8}"/>
    <dgm:cxn modelId="{68F9E863-2153-4674-88D5-402D7CC1EFB7}" type="presParOf" srcId="{60EB8A27-6468-4EE5-BE7B-443A960A7134}" destId="{0150E6CD-1C07-4C15-978F-882772D1136C}" srcOrd="0" destOrd="0" presId="urn:microsoft.com/office/officeart/2011/layout/HexagonRadial"/>
    <dgm:cxn modelId="{497AAA12-315E-4139-8762-5C84E4186C3C}" type="presParOf" srcId="{60EB8A27-6468-4EE5-BE7B-443A960A7134}" destId="{06A24E2C-CEA3-40AE-9E9A-9FA91D6897AB}" srcOrd="1" destOrd="0" presId="urn:microsoft.com/office/officeart/2011/layout/HexagonRadial"/>
    <dgm:cxn modelId="{0B6ACC86-FDB5-4043-BD12-AEA72FB33F99}" type="presParOf" srcId="{06A24E2C-CEA3-40AE-9E9A-9FA91D6897AB}" destId="{E27377E6-A6BE-4418-9F61-0E0B1E41DD2E}" srcOrd="0" destOrd="0" presId="urn:microsoft.com/office/officeart/2011/layout/HexagonRadial"/>
    <dgm:cxn modelId="{72CE93A8-E8B2-4C8B-AD1C-BDF953C085BA}" type="presParOf" srcId="{60EB8A27-6468-4EE5-BE7B-443A960A7134}" destId="{AE2E9806-3337-4B3A-BBBF-325E899B4640}" srcOrd="2" destOrd="0" presId="urn:microsoft.com/office/officeart/2011/layout/HexagonRadial"/>
    <dgm:cxn modelId="{BCADCB74-D433-48DE-9DFF-C9243BEA366D}" type="presParOf" srcId="{60EB8A27-6468-4EE5-BE7B-443A960A7134}" destId="{CDD90071-8659-4594-AF9A-15CA3319CBAC}" srcOrd="3" destOrd="0" presId="urn:microsoft.com/office/officeart/2011/layout/HexagonRadial"/>
    <dgm:cxn modelId="{CC196EF2-860B-4001-99E1-6FEDAF76CBA3}" type="presParOf" srcId="{CDD90071-8659-4594-AF9A-15CA3319CBAC}" destId="{D2F8B5A3-54B2-4463-A04E-124050B2E77E}" srcOrd="0" destOrd="0" presId="urn:microsoft.com/office/officeart/2011/layout/HexagonRadial"/>
    <dgm:cxn modelId="{6E0B9373-EF68-4E92-8475-27E640308F4C}" type="presParOf" srcId="{60EB8A27-6468-4EE5-BE7B-443A960A7134}" destId="{21F95B1C-D8AF-492D-ADE2-F11929A75E00}" srcOrd="4" destOrd="0" presId="urn:microsoft.com/office/officeart/2011/layout/HexagonRadial"/>
    <dgm:cxn modelId="{5FBB432B-6DF1-4E28-93B9-BF2D24461749}" type="presParOf" srcId="{60EB8A27-6468-4EE5-BE7B-443A960A7134}" destId="{1548896E-21A1-4137-8142-2E1A29693734}" srcOrd="5" destOrd="0" presId="urn:microsoft.com/office/officeart/2011/layout/HexagonRadial"/>
    <dgm:cxn modelId="{BD1567A7-3671-4BF9-821C-09332A49D714}" type="presParOf" srcId="{1548896E-21A1-4137-8142-2E1A29693734}" destId="{F4D03DA8-B5E6-4097-955A-D178AC50B6D7}" srcOrd="0" destOrd="0" presId="urn:microsoft.com/office/officeart/2011/layout/HexagonRadial"/>
    <dgm:cxn modelId="{69820D32-1FDA-4F53-BEA5-D422EE8443CC}" type="presParOf" srcId="{60EB8A27-6468-4EE5-BE7B-443A960A7134}" destId="{4026BCDB-65BD-4ADA-BB25-F71D57A92004}" srcOrd="6" destOrd="0" presId="urn:microsoft.com/office/officeart/2011/layout/HexagonRadial"/>
    <dgm:cxn modelId="{95360175-929F-4C22-89AC-FE7D899C6AA6}" type="presParOf" srcId="{60EB8A27-6468-4EE5-BE7B-443A960A7134}" destId="{319D29F4-38D3-4148-99F1-39DC342CF1D0}" srcOrd="7" destOrd="0" presId="urn:microsoft.com/office/officeart/2011/layout/HexagonRadial"/>
    <dgm:cxn modelId="{3FC5B12C-ABE7-418D-BF35-F75D967FB622}" type="presParOf" srcId="{319D29F4-38D3-4148-99F1-39DC342CF1D0}" destId="{DB20BA61-6B34-4CE9-93FD-EDB62FF5D01B}" srcOrd="0" destOrd="0" presId="urn:microsoft.com/office/officeart/2011/layout/HexagonRadial"/>
    <dgm:cxn modelId="{A0C5580E-E98C-438C-9864-C112B0508781}" type="presParOf" srcId="{60EB8A27-6468-4EE5-BE7B-443A960A7134}" destId="{86EA3286-D63C-4F25-B541-1470EF96E7F1}" srcOrd="8" destOrd="0" presId="urn:microsoft.com/office/officeart/2011/layout/HexagonRadial"/>
    <dgm:cxn modelId="{A6ED76FB-7AAE-4047-BC92-00D94A43805C}" type="presParOf" srcId="{60EB8A27-6468-4EE5-BE7B-443A960A7134}" destId="{600038A0-86FC-404B-9DB2-D300BBB8C26F}" srcOrd="9" destOrd="0" presId="urn:microsoft.com/office/officeart/2011/layout/HexagonRadial"/>
    <dgm:cxn modelId="{69D8B4E4-3B86-46EF-9CB6-7172441A69AA}" type="presParOf" srcId="{600038A0-86FC-404B-9DB2-D300BBB8C26F}" destId="{D885D8B6-D395-4ECE-994F-3328D4FCBE4D}" srcOrd="0" destOrd="0" presId="urn:microsoft.com/office/officeart/2011/layout/HexagonRadial"/>
    <dgm:cxn modelId="{0094A5ED-1B37-46F9-898D-DEEAAE54BCD2}" type="presParOf" srcId="{60EB8A27-6468-4EE5-BE7B-443A960A7134}" destId="{13FAE537-0D40-467E-98C9-8E6EA52FA661}" srcOrd="10" destOrd="0" presId="urn:microsoft.com/office/officeart/2011/layout/HexagonRadial"/>
    <dgm:cxn modelId="{5F10C9AE-4255-4765-A678-10FCB30AB4D4}" type="presParOf" srcId="{60EB8A27-6468-4EE5-BE7B-443A960A7134}" destId="{7B70D137-3C70-403C-8B9F-E36D9C2A9811}" srcOrd="11" destOrd="0" presId="urn:microsoft.com/office/officeart/2011/layout/HexagonRadial"/>
    <dgm:cxn modelId="{0C383A9D-7570-4213-825C-31510341E72B}" type="presParOf" srcId="{7B70D137-3C70-403C-8B9F-E36D9C2A9811}" destId="{F3DB2279-F998-4E91-B8EB-6D770A19D5CD}" srcOrd="0" destOrd="0" presId="urn:microsoft.com/office/officeart/2011/layout/HexagonRadial"/>
    <dgm:cxn modelId="{644383C2-3916-447E-B0D1-1539A12AC57B}" type="presParOf" srcId="{60EB8A27-6468-4EE5-BE7B-443A960A7134}" destId="{8AFD079F-9751-46EC-A1F0-CD56AA880011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0F8DE6-E6D3-4719-972C-8AFFC9DB562C}" type="doc">
      <dgm:prSet loTypeId="urn:microsoft.com/office/officeart/2011/layout/CircleProcess" loCatId="officeonline" qsTypeId="urn:microsoft.com/office/officeart/2005/8/quickstyle/simple4" qsCatId="simple" csTypeId="urn:microsoft.com/office/officeart/2005/8/colors/accent1_2" csCatId="accent1" phldr="1"/>
      <dgm:spPr/>
    </dgm:pt>
    <dgm:pt modelId="{2684F564-44FF-4775-96CD-B58454A44E87}">
      <dgm:prSet phldrT="[Text]"/>
      <dgm:spPr/>
      <dgm:t>
        <a:bodyPr/>
        <a:lstStyle/>
        <a:p>
          <a:r>
            <a:rPr lang="en-US" b="1" dirty="0"/>
            <a:t>Intermountain mission vision and values </a:t>
          </a:r>
        </a:p>
        <a:p>
          <a:r>
            <a:rPr lang="en-US" b="1" dirty="0"/>
            <a:t>+</a:t>
          </a:r>
        </a:p>
        <a:p>
          <a:r>
            <a:rPr lang="en-US" b="1" dirty="0"/>
            <a:t>Standards and Regulations </a:t>
          </a:r>
        </a:p>
        <a:p>
          <a:r>
            <a:rPr lang="en-US" b="1" dirty="0"/>
            <a:t>+ </a:t>
          </a:r>
        </a:p>
        <a:p>
          <a:r>
            <a:rPr lang="en-US" b="1" dirty="0"/>
            <a:t>HTM high level objectives </a:t>
          </a:r>
        </a:p>
      </dgm:t>
    </dgm:pt>
    <dgm:pt modelId="{0F4157E5-5148-4A5A-997B-BCC6C4C7A4DD}" type="parTrans" cxnId="{CC79CA81-4E62-4575-AD01-53DFED15E99B}">
      <dgm:prSet/>
      <dgm:spPr/>
      <dgm:t>
        <a:bodyPr/>
        <a:lstStyle/>
        <a:p>
          <a:endParaRPr lang="en-US"/>
        </a:p>
      </dgm:t>
    </dgm:pt>
    <dgm:pt modelId="{7003751C-8155-4F32-AF66-88A94B76D754}" type="sibTrans" cxnId="{CC79CA81-4E62-4575-AD01-53DFED15E99B}">
      <dgm:prSet/>
      <dgm:spPr/>
      <dgm:t>
        <a:bodyPr/>
        <a:lstStyle/>
        <a:p>
          <a:endParaRPr lang="en-US"/>
        </a:p>
      </dgm:t>
    </dgm:pt>
    <dgm:pt modelId="{2B65A589-4659-4F35-B46C-6F4D1D48844A}">
      <dgm:prSet phldrT="[Text]" custT="1"/>
      <dgm:spPr/>
      <dgm:t>
        <a:bodyPr/>
        <a:lstStyle/>
        <a:p>
          <a:r>
            <a:rPr lang="en-US" sz="1400" dirty="0"/>
            <a:t> </a:t>
          </a:r>
          <a:r>
            <a:rPr lang="en-US" sz="1400" dirty="0">
              <a:solidFill>
                <a:srgbClr val="07387C"/>
              </a:solidFill>
            </a:rPr>
            <a:t>Inventory Accuracy</a:t>
          </a:r>
        </a:p>
        <a:p>
          <a:r>
            <a:rPr lang="en-US" sz="1400" dirty="0">
              <a:solidFill>
                <a:srgbClr val="07387C"/>
              </a:solidFill>
            </a:rPr>
            <a:t>Service Contracts </a:t>
          </a:r>
        </a:p>
        <a:p>
          <a:r>
            <a:rPr lang="en-US" sz="1400" dirty="0">
              <a:solidFill>
                <a:srgbClr val="07387C"/>
              </a:solidFill>
            </a:rPr>
            <a:t>Documentation</a:t>
          </a:r>
        </a:p>
        <a:p>
          <a:r>
            <a:rPr lang="en-US" sz="1400" dirty="0">
              <a:solidFill>
                <a:srgbClr val="07387C"/>
              </a:solidFill>
            </a:rPr>
            <a:t>Standardization Initiatives</a:t>
          </a:r>
        </a:p>
        <a:p>
          <a:r>
            <a:rPr lang="en-US" sz="1400" dirty="0">
              <a:solidFill>
                <a:srgbClr val="07387C"/>
              </a:solidFill>
            </a:rPr>
            <a:t>Recall Management</a:t>
          </a:r>
        </a:p>
        <a:p>
          <a:r>
            <a:rPr lang="en-US" sz="1400" dirty="0">
              <a:solidFill>
                <a:srgbClr val="07387C"/>
              </a:solidFill>
            </a:rPr>
            <a:t>Cybersecurity Program</a:t>
          </a:r>
        </a:p>
        <a:p>
          <a:r>
            <a:rPr lang="en-US" sz="1400" dirty="0">
              <a:solidFill>
                <a:srgbClr val="07387C"/>
              </a:solidFill>
            </a:rPr>
            <a:t>Medical Device Visibility </a:t>
          </a:r>
        </a:p>
        <a:p>
          <a:r>
            <a:rPr lang="en-US" sz="1400" dirty="0">
              <a:solidFill>
                <a:srgbClr val="07387C"/>
              </a:solidFill>
            </a:rPr>
            <a:t>Regulatory Compliance</a:t>
          </a:r>
        </a:p>
        <a:p>
          <a:r>
            <a:rPr lang="en-US" sz="1400" dirty="0">
              <a:solidFill>
                <a:srgbClr val="07387C"/>
              </a:solidFill>
            </a:rPr>
            <a:t>Staff Management</a:t>
          </a:r>
        </a:p>
      </dgm:t>
    </dgm:pt>
    <dgm:pt modelId="{7FE6BBB5-841A-4680-A59D-CDDFEBC4D80D}" type="parTrans" cxnId="{E0247089-13AB-4C73-9431-DD111BE7CD45}">
      <dgm:prSet/>
      <dgm:spPr/>
      <dgm:t>
        <a:bodyPr/>
        <a:lstStyle/>
        <a:p>
          <a:endParaRPr lang="en-US"/>
        </a:p>
      </dgm:t>
    </dgm:pt>
    <dgm:pt modelId="{911D50AA-3363-41E7-A9E6-BEA34FE1E3A5}" type="sibTrans" cxnId="{E0247089-13AB-4C73-9431-DD111BE7CD45}">
      <dgm:prSet/>
      <dgm:spPr/>
      <dgm:t>
        <a:bodyPr/>
        <a:lstStyle/>
        <a:p>
          <a:endParaRPr lang="en-US"/>
        </a:p>
      </dgm:t>
    </dgm:pt>
    <dgm:pt modelId="{C29A325C-3E0A-4AC0-84C7-37EBF488BB8C}" type="pres">
      <dgm:prSet presAssocID="{200F8DE6-E6D3-4719-972C-8AFFC9DB562C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8E4AE26D-1075-43FD-84D6-E43F06866B83}" type="pres">
      <dgm:prSet presAssocID="{2B65A589-4659-4F35-B46C-6F4D1D48844A}" presName="Accent2" presStyleCnt="0"/>
      <dgm:spPr/>
    </dgm:pt>
    <dgm:pt modelId="{2FF1A200-9282-444C-91C9-BCC9ADDD02AD}" type="pres">
      <dgm:prSet presAssocID="{2B65A589-4659-4F35-B46C-6F4D1D48844A}" presName="Accent" presStyleLbl="node1" presStyleIdx="0" presStyleCnt="2"/>
      <dgm:spPr/>
    </dgm:pt>
    <dgm:pt modelId="{6CF29053-6C73-459E-9065-6283B89635BA}" type="pres">
      <dgm:prSet presAssocID="{2B65A589-4659-4F35-B46C-6F4D1D48844A}" presName="ParentBackground2" presStyleCnt="0"/>
      <dgm:spPr/>
    </dgm:pt>
    <dgm:pt modelId="{083678F9-E756-48C2-AEE9-3433AD490E58}" type="pres">
      <dgm:prSet presAssocID="{2B65A589-4659-4F35-B46C-6F4D1D48844A}" presName="ParentBackground" presStyleLbl="fgAcc1" presStyleIdx="0" presStyleCnt="2"/>
      <dgm:spPr/>
    </dgm:pt>
    <dgm:pt modelId="{CF8C0CAD-D604-44D0-A4CB-9C94BAAA1261}" type="pres">
      <dgm:prSet presAssocID="{2B65A589-4659-4F35-B46C-6F4D1D48844A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4EC9C463-8296-4E5D-A0E0-976D3E2D7724}" type="pres">
      <dgm:prSet presAssocID="{2684F564-44FF-4775-96CD-B58454A44E87}" presName="Accent1" presStyleCnt="0"/>
      <dgm:spPr/>
    </dgm:pt>
    <dgm:pt modelId="{49F9B2D9-F0E9-49FA-A9B9-C86CA3FF8F51}" type="pres">
      <dgm:prSet presAssocID="{2684F564-44FF-4775-96CD-B58454A44E87}" presName="Accent" presStyleLbl="node1" presStyleIdx="1" presStyleCnt="2"/>
      <dgm:spPr/>
    </dgm:pt>
    <dgm:pt modelId="{BF8670A9-2E5D-41CB-AE06-6526AB716C41}" type="pres">
      <dgm:prSet presAssocID="{2684F564-44FF-4775-96CD-B58454A44E87}" presName="ParentBackground1" presStyleCnt="0"/>
      <dgm:spPr/>
    </dgm:pt>
    <dgm:pt modelId="{DF38F9C5-F6BA-4D72-99D6-E7F233E9DDD1}" type="pres">
      <dgm:prSet presAssocID="{2684F564-44FF-4775-96CD-B58454A44E87}" presName="ParentBackground" presStyleLbl="fgAcc1" presStyleIdx="1" presStyleCnt="2"/>
      <dgm:spPr/>
    </dgm:pt>
    <dgm:pt modelId="{21CF56AB-5EB1-465A-881E-2F89A7025FB8}" type="pres">
      <dgm:prSet presAssocID="{2684F564-44FF-4775-96CD-B58454A44E87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EA9DE318-F8DC-4DF5-9F81-513758338FB9}" type="presOf" srcId="{2B65A589-4659-4F35-B46C-6F4D1D48844A}" destId="{CF8C0CAD-D604-44D0-A4CB-9C94BAAA1261}" srcOrd="1" destOrd="0" presId="urn:microsoft.com/office/officeart/2011/layout/CircleProcess"/>
    <dgm:cxn modelId="{F33D0745-012B-4DCF-A016-05B07E9C0C88}" type="presOf" srcId="{2684F564-44FF-4775-96CD-B58454A44E87}" destId="{DF38F9C5-F6BA-4D72-99D6-E7F233E9DDD1}" srcOrd="0" destOrd="0" presId="urn:microsoft.com/office/officeart/2011/layout/CircleProcess"/>
    <dgm:cxn modelId="{AC758645-2BB1-43CC-A25A-474FD0FD0E80}" type="presOf" srcId="{200F8DE6-E6D3-4719-972C-8AFFC9DB562C}" destId="{C29A325C-3E0A-4AC0-84C7-37EBF488BB8C}" srcOrd="0" destOrd="0" presId="urn:microsoft.com/office/officeart/2011/layout/CircleProcess"/>
    <dgm:cxn modelId="{8E49DA56-D314-4E65-816F-939972879AA6}" type="presOf" srcId="{2684F564-44FF-4775-96CD-B58454A44E87}" destId="{21CF56AB-5EB1-465A-881E-2F89A7025FB8}" srcOrd="1" destOrd="0" presId="urn:microsoft.com/office/officeart/2011/layout/CircleProcess"/>
    <dgm:cxn modelId="{CC79CA81-4E62-4575-AD01-53DFED15E99B}" srcId="{200F8DE6-E6D3-4719-972C-8AFFC9DB562C}" destId="{2684F564-44FF-4775-96CD-B58454A44E87}" srcOrd="0" destOrd="0" parTransId="{0F4157E5-5148-4A5A-997B-BCC6C4C7A4DD}" sibTransId="{7003751C-8155-4F32-AF66-88A94B76D754}"/>
    <dgm:cxn modelId="{801CA886-D7BE-46B1-AB53-0ABFA18D04F5}" type="presOf" srcId="{2B65A589-4659-4F35-B46C-6F4D1D48844A}" destId="{083678F9-E756-48C2-AEE9-3433AD490E58}" srcOrd="0" destOrd="0" presId="urn:microsoft.com/office/officeart/2011/layout/CircleProcess"/>
    <dgm:cxn modelId="{E0247089-13AB-4C73-9431-DD111BE7CD45}" srcId="{200F8DE6-E6D3-4719-972C-8AFFC9DB562C}" destId="{2B65A589-4659-4F35-B46C-6F4D1D48844A}" srcOrd="1" destOrd="0" parTransId="{7FE6BBB5-841A-4680-A59D-CDDFEBC4D80D}" sibTransId="{911D50AA-3363-41E7-A9E6-BEA34FE1E3A5}"/>
    <dgm:cxn modelId="{4C8DF563-5029-44EE-B027-DD6F857739FB}" type="presParOf" srcId="{C29A325C-3E0A-4AC0-84C7-37EBF488BB8C}" destId="{8E4AE26D-1075-43FD-84D6-E43F06866B83}" srcOrd="0" destOrd="0" presId="urn:microsoft.com/office/officeart/2011/layout/CircleProcess"/>
    <dgm:cxn modelId="{681C474C-7399-4809-8158-D5C4D890705D}" type="presParOf" srcId="{8E4AE26D-1075-43FD-84D6-E43F06866B83}" destId="{2FF1A200-9282-444C-91C9-BCC9ADDD02AD}" srcOrd="0" destOrd="0" presId="urn:microsoft.com/office/officeart/2011/layout/CircleProcess"/>
    <dgm:cxn modelId="{E66D50CA-5F79-4041-B57E-679A4FCF0B25}" type="presParOf" srcId="{C29A325C-3E0A-4AC0-84C7-37EBF488BB8C}" destId="{6CF29053-6C73-459E-9065-6283B89635BA}" srcOrd="1" destOrd="0" presId="urn:microsoft.com/office/officeart/2011/layout/CircleProcess"/>
    <dgm:cxn modelId="{39B1ADFC-A46F-41F6-AA04-9B78A5FFDD2D}" type="presParOf" srcId="{6CF29053-6C73-459E-9065-6283B89635BA}" destId="{083678F9-E756-48C2-AEE9-3433AD490E58}" srcOrd="0" destOrd="0" presId="urn:microsoft.com/office/officeart/2011/layout/CircleProcess"/>
    <dgm:cxn modelId="{5B4C4489-1F0D-4FA2-BEC9-6AE624A8CD48}" type="presParOf" srcId="{C29A325C-3E0A-4AC0-84C7-37EBF488BB8C}" destId="{CF8C0CAD-D604-44D0-A4CB-9C94BAAA1261}" srcOrd="2" destOrd="0" presId="urn:microsoft.com/office/officeart/2011/layout/CircleProcess"/>
    <dgm:cxn modelId="{C713693A-0827-451C-9025-FA62F3B996A7}" type="presParOf" srcId="{C29A325C-3E0A-4AC0-84C7-37EBF488BB8C}" destId="{4EC9C463-8296-4E5D-A0E0-976D3E2D7724}" srcOrd="3" destOrd="0" presId="urn:microsoft.com/office/officeart/2011/layout/CircleProcess"/>
    <dgm:cxn modelId="{DE7F2353-60F2-488C-B843-B6CE946ED602}" type="presParOf" srcId="{4EC9C463-8296-4E5D-A0E0-976D3E2D7724}" destId="{49F9B2D9-F0E9-49FA-A9B9-C86CA3FF8F51}" srcOrd="0" destOrd="0" presId="urn:microsoft.com/office/officeart/2011/layout/CircleProcess"/>
    <dgm:cxn modelId="{249024C4-D251-409E-A90F-C628409C48E9}" type="presParOf" srcId="{C29A325C-3E0A-4AC0-84C7-37EBF488BB8C}" destId="{BF8670A9-2E5D-41CB-AE06-6526AB716C41}" srcOrd="4" destOrd="0" presId="urn:microsoft.com/office/officeart/2011/layout/CircleProcess"/>
    <dgm:cxn modelId="{36D1B388-22CC-4310-A827-D2E00EFC08A7}" type="presParOf" srcId="{BF8670A9-2E5D-41CB-AE06-6526AB716C41}" destId="{DF38F9C5-F6BA-4D72-99D6-E7F233E9DDD1}" srcOrd="0" destOrd="0" presId="urn:microsoft.com/office/officeart/2011/layout/CircleProcess"/>
    <dgm:cxn modelId="{DBE01CB2-34C1-46EC-B535-7C894743BE3B}" type="presParOf" srcId="{C29A325C-3E0A-4AC0-84C7-37EBF488BB8C}" destId="{21CF56AB-5EB1-465A-881E-2F89A7025FB8}" srcOrd="5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9F8944-7680-4CD6-9CDB-F116AA24F10C}" type="doc">
      <dgm:prSet loTypeId="urn:microsoft.com/office/officeart/2018/2/layout/IconLabelList" loCatId="icon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9CED12A-C8DF-471F-A1D2-FFEC17DE518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Preventive Maintenance Compliance </a:t>
          </a:r>
        </a:p>
      </dgm:t>
    </dgm:pt>
    <dgm:pt modelId="{5254ED63-98DA-4F7A-A786-AFC8D7696379}" type="parTrans" cxnId="{D1AB766B-F693-401A-808A-2980900BD74E}">
      <dgm:prSet/>
      <dgm:spPr/>
      <dgm:t>
        <a:bodyPr/>
        <a:lstStyle/>
        <a:p>
          <a:endParaRPr lang="en-US"/>
        </a:p>
      </dgm:t>
    </dgm:pt>
    <dgm:pt modelId="{3AAB653E-4837-4901-ACF5-CC2EA969A8DC}" type="sibTrans" cxnId="{D1AB766B-F693-401A-808A-2980900BD74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80779AB-7114-4145-86EE-1F5ED704420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Documentation and Recording </a:t>
          </a:r>
        </a:p>
      </dgm:t>
    </dgm:pt>
    <dgm:pt modelId="{BE3554CF-7B48-4CCD-AD34-2BD345741DC0}" type="parTrans" cxnId="{01B5063C-447C-43CC-B861-F3D77F09FF61}">
      <dgm:prSet/>
      <dgm:spPr/>
      <dgm:t>
        <a:bodyPr/>
        <a:lstStyle/>
        <a:p>
          <a:endParaRPr lang="en-US"/>
        </a:p>
      </dgm:t>
    </dgm:pt>
    <dgm:pt modelId="{0419795A-93CB-4083-9375-9804D82DCD57}" type="sibTrans" cxnId="{01B5063C-447C-43CC-B861-F3D77F09FF6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CA7F2B3-B9C8-4C32-AD64-83B124BEE95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Inventory Accuracy </a:t>
          </a:r>
        </a:p>
      </dgm:t>
    </dgm:pt>
    <dgm:pt modelId="{CFA0B739-F840-4519-BAE5-DF2F2D18DB53}" type="parTrans" cxnId="{B67CCB3F-32DF-4175-A174-11DEC3479BB3}">
      <dgm:prSet/>
      <dgm:spPr/>
      <dgm:t>
        <a:bodyPr/>
        <a:lstStyle/>
        <a:p>
          <a:endParaRPr lang="en-US"/>
        </a:p>
      </dgm:t>
    </dgm:pt>
    <dgm:pt modelId="{8BCC7110-2FFE-4C4D-9086-9C9E8A6EA150}" type="sibTrans" cxnId="{B67CCB3F-32DF-4175-A174-11DEC3479BB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4550970-3C3D-4396-B854-1FEA7DECD5A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Medical Device</a:t>
          </a:r>
        </a:p>
        <a:p>
          <a:pPr>
            <a:lnSpc>
              <a:spcPct val="100000"/>
            </a:lnSpc>
          </a:pPr>
          <a:r>
            <a:rPr lang="en-US" dirty="0"/>
            <a:t>Service Contracts</a:t>
          </a:r>
        </a:p>
      </dgm:t>
    </dgm:pt>
    <dgm:pt modelId="{340C2BCC-2987-423E-9C61-13C1BB5C946C}" type="parTrans" cxnId="{06FC287D-3BCE-46EC-8595-C38BBE346680}">
      <dgm:prSet/>
      <dgm:spPr/>
      <dgm:t>
        <a:bodyPr/>
        <a:lstStyle/>
        <a:p>
          <a:endParaRPr lang="en-US"/>
        </a:p>
      </dgm:t>
    </dgm:pt>
    <dgm:pt modelId="{F158C9C6-80BE-4EA5-BE48-BA00BB0F14DD}" type="sibTrans" cxnId="{06FC287D-3BCE-46EC-8595-C38BBE34668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D75C46A-C48C-48B6-B727-908E23D0F74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Recalls and Alerts </a:t>
          </a:r>
        </a:p>
      </dgm:t>
    </dgm:pt>
    <dgm:pt modelId="{2D47F551-B557-413E-9F83-50A9AD893E34}" type="parTrans" cxnId="{46FE0097-CA9C-4731-959F-1E54A5202B0C}">
      <dgm:prSet/>
      <dgm:spPr/>
      <dgm:t>
        <a:bodyPr/>
        <a:lstStyle/>
        <a:p>
          <a:endParaRPr lang="en-US"/>
        </a:p>
      </dgm:t>
    </dgm:pt>
    <dgm:pt modelId="{1C1A1062-207F-4914-B612-5E0BAE563912}" type="sibTrans" cxnId="{46FE0097-CA9C-4731-959F-1E54A5202B0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790898F-CFA5-4603-92D9-9FBEC60DEA5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Medical Device Visibility</a:t>
          </a:r>
        </a:p>
      </dgm:t>
    </dgm:pt>
    <dgm:pt modelId="{D2CE6CB2-3FC3-4B96-B19C-C4BECE9E4258}" type="parTrans" cxnId="{70E3D9B4-DD95-4231-AB23-63F2009407D0}">
      <dgm:prSet/>
      <dgm:spPr/>
      <dgm:t>
        <a:bodyPr/>
        <a:lstStyle/>
        <a:p>
          <a:endParaRPr lang="en-US"/>
        </a:p>
      </dgm:t>
    </dgm:pt>
    <dgm:pt modelId="{B99CA860-5201-4FD5-925E-F3CD320FCDA9}" type="sibTrans" cxnId="{70E3D9B4-DD95-4231-AB23-63F2009407D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2A9187C-415D-4993-80C4-2961A7DF8BB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Standardization Initiatives</a:t>
          </a:r>
        </a:p>
      </dgm:t>
    </dgm:pt>
    <dgm:pt modelId="{204E4B0D-B63E-4A6C-8C51-05B89A4E6FF6}" type="parTrans" cxnId="{72B7077F-6D6B-4FBB-8FD4-84A938BAD9BA}">
      <dgm:prSet/>
      <dgm:spPr/>
      <dgm:t>
        <a:bodyPr/>
        <a:lstStyle/>
        <a:p>
          <a:endParaRPr lang="en-US"/>
        </a:p>
      </dgm:t>
    </dgm:pt>
    <dgm:pt modelId="{201C2E62-97EC-44BC-9100-307DFEE1C725}" type="sibTrans" cxnId="{72B7077F-6D6B-4FBB-8FD4-84A938BAD9BA}">
      <dgm:prSet/>
      <dgm:spPr/>
      <dgm:t>
        <a:bodyPr/>
        <a:lstStyle/>
        <a:p>
          <a:endParaRPr lang="en-US"/>
        </a:p>
      </dgm:t>
    </dgm:pt>
    <dgm:pt modelId="{54C4411C-F118-40C5-BA5F-226682175584}" type="pres">
      <dgm:prSet presAssocID="{1E9F8944-7680-4CD6-9CDB-F116AA24F10C}" presName="root" presStyleCnt="0">
        <dgm:presLayoutVars>
          <dgm:dir/>
          <dgm:resizeHandles val="exact"/>
        </dgm:presLayoutVars>
      </dgm:prSet>
      <dgm:spPr/>
    </dgm:pt>
    <dgm:pt modelId="{C92BE026-46BE-4C55-8221-82C2E7BD89E3}" type="pres">
      <dgm:prSet presAssocID="{89CED12A-C8DF-471F-A1D2-FFEC17DE518C}" presName="compNode" presStyleCnt="0"/>
      <dgm:spPr/>
    </dgm:pt>
    <dgm:pt modelId="{62E681F8-BE02-4256-B226-C6DD39DAF35D}" type="pres">
      <dgm:prSet presAssocID="{89CED12A-C8DF-471F-A1D2-FFEC17DE518C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498DA148-A357-4632-B1DF-E5684E129EE7}" type="pres">
      <dgm:prSet presAssocID="{89CED12A-C8DF-471F-A1D2-FFEC17DE518C}" presName="spaceRect" presStyleCnt="0"/>
      <dgm:spPr/>
    </dgm:pt>
    <dgm:pt modelId="{2940145D-520E-4956-9DC2-442795178BA4}" type="pres">
      <dgm:prSet presAssocID="{89CED12A-C8DF-471F-A1D2-FFEC17DE518C}" presName="textRect" presStyleLbl="revTx" presStyleIdx="0" presStyleCnt="7">
        <dgm:presLayoutVars>
          <dgm:chMax val="1"/>
          <dgm:chPref val="1"/>
        </dgm:presLayoutVars>
      </dgm:prSet>
      <dgm:spPr/>
    </dgm:pt>
    <dgm:pt modelId="{F0219079-7B6D-40A0-AD62-8D19BC40C1B9}" type="pres">
      <dgm:prSet presAssocID="{3AAB653E-4837-4901-ACF5-CC2EA969A8DC}" presName="sibTrans" presStyleCnt="0"/>
      <dgm:spPr/>
    </dgm:pt>
    <dgm:pt modelId="{94D0751C-3324-4B93-A731-09A9D2CBFD30}" type="pres">
      <dgm:prSet presAssocID="{580779AB-7114-4145-86EE-1F5ED704420D}" presName="compNode" presStyleCnt="0"/>
      <dgm:spPr/>
    </dgm:pt>
    <dgm:pt modelId="{7CD3F70E-C2B5-4232-96F8-39F787B23E2F}" type="pres">
      <dgm:prSet presAssocID="{580779AB-7114-4145-86EE-1F5ED704420D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12A0D95C-3021-4275-BEA6-6B4B455B4C33}" type="pres">
      <dgm:prSet presAssocID="{580779AB-7114-4145-86EE-1F5ED704420D}" presName="spaceRect" presStyleCnt="0"/>
      <dgm:spPr/>
    </dgm:pt>
    <dgm:pt modelId="{781B0734-DA88-4197-BCFD-11B5BA43FC98}" type="pres">
      <dgm:prSet presAssocID="{580779AB-7114-4145-86EE-1F5ED704420D}" presName="textRect" presStyleLbl="revTx" presStyleIdx="1" presStyleCnt="7">
        <dgm:presLayoutVars>
          <dgm:chMax val="1"/>
          <dgm:chPref val="1"/>
        </dgm:presLayoutVars>
      </dgm:prSet>
      <dgm:spPr/>
    </dgm:pt>
    <dgm:pt modelId="{4D77D4C7-3749-4003-91C8-38A3E572F00C}" type="pres">
      <dgm:prSet presAssocID="{0419795A-93CB-4083-9375-9804D82DCD57}" presName="sibTrans" presStyleCnt="0"/>
      <dgm:spPr/>
    </dgm:pt>
    <dgm:pt modelId="{0A1F31A6-F15D-4570-B187-B83E90B023CB}" type="pres">
      <dgm:prSet presAssocID="{1CA7F2B3-B9C8-4C32-AD64-83B124BEE95F}" presName="compNode" presStyleCnt="0"/>
      <dgm:spPr/>
    </dgm:pt>
    <dgm:pt modelId="{3E9009CB-7750-4A3B-B8F1-63E6CD392463}" type="pres">
      <dgm:prSet presAssocID="{1CA7F2B3-B9C8-4C32-AD64-83B124BEE95F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0EEC23F6-4BC0-4BDF-917D-07160D36796F}" type="pres">
      <dgm:prSet presAssocID="{1CA7F2B3-B9C8-4C32-AD64-83B124BEE95F}" presName="spaceRect" presStyleCnt="0"/>
      <dgm:spPr/>
    </dgm:pt>
    <dgm:pt modelId="{79023227-5B77-45A6-BCA2-03F74B01D313}" type="pres">
      <dgm:prSet presAssocID="{1CA7F2B3-B9C8-4C32-AD64-83B124BEE95F}" presName="textRect" presStyleLbl="revTx" presStyleIdx="2" presStyleCnt="7">
        <dgm:presLayoutVars>
          <dgm:chMax val="1"/>
          <dgm:chPref val="1"/>
        </dgm:presLayoutVars>
      </dgm:prSet>
      <dgm:spPr/>
    </dgm:pt>
    <dgm:pt modelId="{9AB897A2-3981-432B-A24A-087505D3DB8F}" type="pres">
      <dgm:prSet presAssocID="{8BCC7110-2FFE-4C4D-9086-9C9E8A6EA150}" presName="sibTrans" presStyleCnt="0"/>
      <dgm:spPr/>
    </dgm:pt>
    <dgm:pt modelId="{DC7B6259-1AE1-40E1-B8F4-274AFBA6F5F6}" type="pres">
      <dgm:prSet presAssocID="{34550970-3C3D-4396-B854-1FEA7DECD5A7}" presName="compNode" presStyleCnt="0"/>
      <dgm:spPr/>
    </dgm:pt>
    <dgm:pt modelId="{BFD87552-D02E-4009-A313-E349158DCF16}" type="pres">
      <dgm:prSet presAssocID="{34550970-3C3D-4396-B854-1FEA7DECD5A7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62A0D4B3-54F9-441C-956D-F8427CE0A734}" type="pres">
      <dgm:prSet presAssocID="{34550970-3C3D-4396-B854-1FEA7DECD5A7}" presName="spaceRect" presStyleCnt="0"/>
      <dgm:spPr/>
    </dgm:pt>
    <dgm:pt modelId="{C80FCCEA-8B6A-43AB-867F-C11A0ACBCF6A}" type="pres">
      <dgm:prSet presAssocID="{34550970-3C3D-4396-B854-1FEA7DECD5A7}" presName="textRect" presStyleLbl="revTx" presStyleIdx="3" presStyleCnt="7">
        <dgm:presLayoutVars>
          <dgm:chMax val="1"/>
          <dgm:chPref val="1"/>
        </dgm:presLayoutVars>
      </dgm:prSet>
      <dgm:spPr/>
    </dgm:pt>
    <dgm:pt modelId="{1800126E-2E13-41F8-B452-28205BD80734}" type="pres">
      <dgm:prSet presAssocID="{F158C9C6-80BE-4EA5-BE48-BA00BB0F14DD}" presName="sibTrans" presStyleCnt="0"/>
      <dgm:spPr/>
    </dgm:pt>
    <dgm:pt modelId="{E7716C60-D2DC-423C-9C15-4C0E36D05B47}" type="pres">
      <dgm:prSet presAssocID="{ED75C46A-C48C-48B6-B727-908E23D0F744}" presName="compNode" presStyleCnt="0"/>
      <dgm:spPr/>
    </dgm:pt>
    <dgm:pt modelId="{65816CA5-BC36-4DB3-B772-CA263BB0385A}" type="pres">
      <dgm:prSet presAssocID="{ED75C46A-C48C-48B6-B727-908E23D0F744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D5C15BBF-887A-4DF7-BCF2-92663568252C}" type="pres">
      <dgm:prSet presAssocID="{ED75C46A-C48C-48B6-B727-908E23D0F744}" presName="spaceRect" presStyleCnt="0"/>
      <dgm:spPr/>
    </dgm:pt>
    <dgm:pt modelId="{B0439E00-4443-4675-8FAB-E281D62F7E0F}" type="pres">
      <dgm:prSet presAssocID="{ED75C46A-C48C-48B6-B727-908E23D0F744}" presName="textRect" presStyleLbl="revTx" presStyleIdx="4" presStyleCnt="7">
        <dgm:presLayoutVars>
          <dgm:chMax val="1"/>
          <dgm:chPref val="1"/>
        </dgm:presLayoutVars>
      </dgm:prSet>
      <dgm:spPr/>
    </dgm:pt>
    <dgm:pt modelId="{D6C5452C-E971-4CC8-8C3B-8122FDC5A2BC}" type="pres">
      <dgm:prSet presAssocID="{1C1A1062-207F-4914-B612-5E0BAE563912}" presName="sibTrans" presStyleCnt="0"/>
      <dgm:spPr/>
    </dgm:pt>
    <dgm:pt modelId="{451EBE94-C7C7-40F2-A35C-348F01D9F566}" type="pres">
      <dgm:prSet presAssocID="{5790898F-CFA5-4603-92D9-9FBEC60DEA58}" presName="compNode" presStyleCnt="0"/>
      <dgm:spPr/>
    </dgm:pt>
    <dgm:pt modelId="{01EBA2A3-CC7F-4A70-A41E-452944F94496}" type="pres">
      <dgm:prSet presAssocID="{5790898F-CFA5-4603-92D9-9FBEC60DEA58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26F95270-1016-4CDE-A8C2-ECBD524186AE}" type="pres">
      <dgm:prSet presAssocID="{5790898F-CFA5-4603-92D9-9FBEC60DEA58}" presName="spaceRect" presStyleCnt="0"/>
      <dgm:spPr/>
    </dgm:pt>
    <dgm:pt modelId="{E2127670-8F51-4ADF-992B-638413977162}" type="pres">
      <dgm:prSet presAssocID="{5790898F-CFA5-4603-92D9-9FBEC60DEA58}" presName="textRect" presStyleLbl="revTx" presStyleIdx="5" presStyleCnt="7">
        <dgm:presLayoutVars>
          <dgm:chMax val="1"/>
          <dgm:chPref val="1"/>
        </dgm:presLayoutVars>
      </dgm:prSet>
      <dgm:spPr/>
    </dgm:pt>
    <dgm:pt modelId="{49D63180-F455-4511-BFB1-561C1A9C5C19}" type="pres">
      <dgm:prSet presAssocID="{B99CA860-5201-4FD5-925E-F3CD320FCDA9}" presName="sibTrans" presStyleCnt="0"/>
      <dgm:spPr/>
    </dgm:pt>
    <dgm:pt modelId="{C2EE1E06-689B-45CA-9F40-98C8D9E2DDD0}" type="pres">
      <dgm:prSet presAssocID="{92A9187C-415D-4993-80C4-2961A7DF8BBC}" presName="compNode" presStyleCnt="0"/>
      <dgm:spPr/>
    </dgm:pt>
    <dgm:pt modelId="{0F7C0F92-6323-4233-BDAE-BBBD842AD704}" type="pres">
      <dgm:prSet presAssocID="{92A9187C-415D-4993-80C4-2961A7DF8BBC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47217A21-7F87-4FF1-ABD3-B61BEC404999}" type="pres">
      <dgm:prSet presAssocID="{92A9187C-415D-4993-80C4-2961A7DF8BBC}" presName="spaceRect" presStyleCnt="0"/>
      <dgm:spPr/>
    </dgm:pt>
    <dgm:pt modelId="{CF7971E8-2E88-42F7-BCE1-B6C703201072}" type="pres">
      <dgm:prSet presAssocID="{92A9187C-415D-4993-80C4-2961A7DF8BBC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828F6C39-48C3-439C-AFAC-960F1D0FDB2E}" type="presOf" srcId="{92A9187C-415D-4993-80C4-2961A7DF8BBC}" destId="{CF7971E8-2E88-42F7-BCE1-B6C703201072}" srcOrd="0" destOrd="0" presId="urn:microsoft.com/office/officeart/2018/2/layout/IconLabelList"/>
    <dgm:cxn modelId="{01B5063C-447C-43CC-B861-F3D77F09FF61}" srcId="{1E9F8944-7680-4CD6-9CDB-F116AA24F10C}" destId="{580779AB-7114-4145-86EE-1F5ED704420D}" srcOrd="1" destOrd="0" parTransId="{BE3554CF-7B48-4CCD-AD34-2BD345741DC0}" sibTransId="{0419795A-93CB-4083-9375-9804D82DCD57}"/>
    <dgm:cxn modelId="{B67CCB3F-32DF-4175-A174-11DEC3479BB3}" srcId="{1E9F8944-7680-4CD6-9CDB-F116AA24F10C}" destId="{1CA7F2B3-B9C8-4C32-AD64-83B124BEE95F}" srcOrd="2" destOrd="0" parTransId="{CFA0B739-F840-4519-BAE5-DF2F2D18DB53}" sibTransId="{8BCC7110-2FFE-4C4D-9086-9C9E8A6EA150}"/>
    <dgm:cxn modelId="{5845C169-11B8-4CA6-B106-300B36EA0408}" type="presOf" srcId="{89CED12A-C8DF-471F-A1D2-FFEC17DE518C}" destId="{2940145D-520E-4956-9DC2-442795178BA4}" srcOrd="0" destOrd="0" presId="urn:microsoft.com/office/officeart/2018/2/layout/IconLabelList"/>
    <dgm:cxn modelId="{D1AB766B-F693-401A-808A-2980900BD74E}" srcId="{1E9F8944-7680-4CD6-9CDB-F116AA24F10C}" destId="{89CED12A-C8DF-471F-A1D2-FFEC17DE518C}" srcOrd="0" destOrd="0" parTransId="{5254ED63-98DA-4F7A-A786-AFC8D7696379}" sibTransId="{3AAB653E-4837-4901-ACF5-CC2EA969A8DC}"/>
    <dgm:cxn modelId="{CECC0C4C-7D99-42D3-B262-445797381EB7}" type="presOf" srcId="{1E9F8944-7680-4CD6-9CDB-F116AA24F10C}" destId="{54C4411C-F118-40C5-BA5F-226682175584}" srcOrd="0" destOrd="0" presId="urn:microsoft.com/office/officeart/2018/2/layout/IconLabelList"/>
    <dgm:cxn modelId="{06FC287D-3BCE-46EC-8595-C38BBE346680}" srcId="{1E9F8944-7680-4CD6-9CDB-F116AA24F10C}" destId="{34550970-3C3D-4396-B854-1FEA7DECD5A7}" srcOrd="3" destOrd="0" parTransId="{340C2BCC-2987-423E-9C61-13C1BB5C946C}" sibTransId="{F158C9C6-80BE-4EA5-BE48-BA00BB0F14DD}"/>
    <dgm:cxn modelId="{72B7077F-6D6B-4FBB-8FD4-84A938BAD9BA}" srcId="{1E9F8944-7680-4CD6-9CDB-F116AA24F10C}" destId="{92A9187C-415D-4993-80C4-2961A7DF8BBC}" srcOrd="6" destOrd="0" parTransId="{204E4B0D-B63E-4A6C-8C51-05B89A4E6FF6}" sibTransId="{201C2E62-97EC-44BC-9100-307DFEE1C725}"/>
    <dgm:cxn modelId="{DC0B768A-0AD1-4BB9-B8D0-8736B490AE2C}" type="presOf" srcId="{1CA7F2B3-B9C8-4C32-AD64-83B124BEE95F}" destId="{79023227-5B77-45A6-BCA2-03F74B01D313}" srcOrd="0" destOrd="0" presId="urn:microsoft.com/office/officeart/2018/2/layout/IconLabelList"/>
    <dgm:cxn modelId="{46FE0097-CA9C-4731-959F-1E54A5202B0C}" srcId="{1E9F8944-7680-4CD6-9CDB-F116AA24F10C}" destId="{ED75C46A-C48C-48B6-B727-908E23D0F744}" srcOrd="4" destOrd="0" parTransId="{2D47F551-B557-413E-9F83-50A9AD893E34}" sibTransId="{1C1A1062-207F-4914-B612-5E0BAE563912}"/>
    <dgm:cxn modelId="{B2119CB2-9654-446C-AECD-6BCC5CDBAA4A}" type="presOf" srcId="{ED75C46A-C48C-48B6-B727-908E23D0F744}" destId="{B0439E00-4443-4675-8FAB-E281D62F7E0F}" srcOrd="0" destOrd="0" presId="urn:microsoft.com/office/officeart/2018/2/layout/IconLabelList"/>
    <dgm:cxn modelId="{70E3D9B4-DD95-4231-AB23-63F2009407D0}" srcId="{1E9F8944-7680-4CD6-9CDB-F116AA24F10C}" destId="{5790898F-CFA5-4603-92D9-9FBEC60DEA58}" srcOrd="5" destOrd="0" parTransId="{D2CE6CB2-3FC3-4B96-B19C-C4BECE9E4258}" sibTransId="{B99CA860-5201-4FD5-925E-F3CD320FCDA9}"/>
    <dgm:cxn modelId="{7586A2C4-6197-4E89-95CD-05A069C2209C}" type="presOf" srcId="{34550970-3C3D-4396-B854-1FEA7DECD5A7}" destId="{C80FCCEA-8B6A-43AB-867F-C11A0ACBCF6A}" srcOrd="0" destOrd="0" presId="urn:microsoft.com/office/officeart/2018/2/layout/IconLabelList"/>
    <dgm:cxn modelId="{12B69BCF-DB42-47F8-999B-531A3BF01158}" type="presOf" srcId="{580779AB-7114-4145-86EE-1F5ED704420D}" destId="{781B0734-DA88-4197-BCFD-11B5BA43FC98}" srcOrd="0" destOrd="0" presId="urn:microsoft.com/office/officeart/2018/2/layout/IconLabelList"/>
    <dgm:cxn modelId="{156E25D7-203F-4907-BA40-EFA97991E34A}" type="presOf" srcId="{5790898F-CFA5-4603-92D9-9FBEC60DEA58}" destId="{E2127670-8F51-4ADF-992B-638413977162}" srcOrd="0" destOrd="0" presId="urn:microsoft.com/office/officeart/2018/2/layout/IconLabelList"/>
    <dgm:cxn modelId="{B379834D-F2F9-400E-A249-84CADC487DB3}" type="presParOf" srcId="{54C4411C-F118-40C5-BA5F-226682175584}" destId="{C92BE026-46BE-4C55-8221-82C2E7BD89E3}" srcOrd="0" destOrd="0" presId="urn:microsoft.com/office/officeart/2018/2/layout/IconLabelList"/>
    <dgm:cxn modelId="{348731D4-A942-4D9D-ABC6-D331FDFF07BF}" type="presParOf" srcId="{C92BE026-46BE-4C55-8221-82C2E7BD89E3}" destId="{62E681F8-BE02-4256-B226-C6DD39DAF35D}" srcOrd="0" destOrd="0" presId="urn:microsoft.com/office/officeart/2018/2/layout/IconLabelList"/>
    <dgm:cxn modelId="{98AEF4DE-EC4B-4933-9287-FEFB6A6E9ABD}" type="presParOf" srcId="{C92BE026-46BE-4C55-8221-82C2E7BD89E3}" destId="{498DA148-A357-4632-B1DF-E5684E129EE7}" srcOrd="1" destOrd="0" presId="urn:microsoft.com/office/officeart/2018/2/layout/IconLabelList"/>
    <dgm:cxn modelId="{46F40F11-0594-42B8-96FB-D04CEA533F4D}" type="presParOf" srcId="{C92BE026-46BE-4C55-8221-82C2E7BD89E3}" destId="{2940145D-520E-4956-9DC2-442795178BA4}" srcOrd="2" destOrd="0" presId="urn:microsoft.com/office/officeart/2018/2/layout/IconLabelList"/>
    <dgm:cxn modelId="{F7C0C365-C595-4A44-9823-E051EA2CBF56}" type="presParOf" srcId="{54C4411C-F118-40C5-BA5F-226682175584}" destId="{F0219079-7B6D-40A0-AD62-8D19BC40C1B9}" srcOrd="1" destOrd="0" presId="urn:microsoft.com/office/officeart/2018/2/layout/IconLabelList"/>
    <dgm:cxn modelId="{FD43EDBB-3BCB-44E4-BF14-78DBE2582057}" type="presParOf" srcId="{54C4411C-F118-40C5-BA5F-226682175584}" destId="{94D0751C-3324-4B93-A731-09A9D2CBFD30}" srcOrd="2" destOrd="0" presId="urn:microsoft.com/office/officeart/2018/2/layout/IconLabelList"/>
    <dgm:cxn modelId="{B3791902-D1E4-4564-B260-D99DA3E9CFC1}" type="presParOf" srcId="{94D0751C-3324-4B93-A731-09A9D2CBFD30}" destId="{7CD3F70E-C2B5-4232-96F8-39F787B23E2F}" srcOrd="0" destOrd="0" presId="urn:microsoft.com/office/officeart/2018/2/layout/IconLabelList"/>
    <dgm:cxn modelId="{72C234AF-53A3-4A66-9BF9-D94FF5A67BFD}" type="presParOf" srcId="{94D0751C-3324-4B93-A731-09A9D2CBFD30}" destId="{12A0D95C-3021-4275-BEA6-6B4B455B4C33}" srcOrd="1" destOrd="0" presId="urn:microsoft.com/office/officeart/2018/2/layout/IconLabelList"/>
    <dgm:cxn modelId="{43163FA4-B1B0-41A9-9418-4C99C9FD2364}" type="presParOf" srcId="{94D0751C-3324-4B93-A731-09A9D2CBFD30}" destId="{781B0734-DA88-4197-BCFD-11B5BA43FC98}" srcOrd="2" destOrd="0" presId="urn:microsoft.com/office/officeart/2018/2/layout/IconLabelList"/>
    <dgm:cxn modelId="{7DBF087F-9A2A-43AB-92E8-A01DD5507569}" type="presParOf" srcId="{54C4411C-F118-40C5-BA5F-226682175584}" destId="{4D77D4C7-3749-4003-91C8-38A3E572F00C}" srcOrd="3" destOrd="0" presId="urn:microsoft.com/office/officeart/2018/2/layout/IconLabelList"/>
    <dgm:cxn modelId="{C6B71D7B-2884-4DDE-AB81-9DE5BE21BB2F}" type="presParOf" srcId="{54C4411C-F118-40C5-BA5F-226682175584}" destId="{0A1F31A6-F15D-4570-B187-B83E90B023CB}" srcOrd="4" destOrd="0" presId="urn:microsoft.com/office/officeart/2018/2/layout/IconLabelList"/>
    <dgm:cxn modelId="{A70BF9D6-E573-4DDB-AB47-8A6D48BF4240}" type="presParOf" srcId="{0A1F31A6-F15D-4570-B187-B83E90B023CB}" destId="{3E9009CB-7750-4A3B-B8F1-63E6CD392463}" srcOrd="0" destOrd="0" presId="urn:microsoft.com/office/officeart/2018/2/layout/IconLabelList"/>
    <dgm:cxn modelId="{515C9861-5CE9-40CD-93A3-A419F8DE10EE}" type="presParOf" srcId="{0A1F31A6-F15D-4570-B187-B83E90B023CB}" destId="{0EEC23F6-4BC0-4BDF-917D-07160D36796F}" srcOrd="1" destOrd="0" presId="urn:microsoft.com/office/officeart/2018/2/layout/IconLabelList"/>
    <dgm:cxn modelId="{F6D7C4B4-C742-4AC5-825C-451DD322D9CC}" type="presParOf" srcId="{0A1F31A6-F15D-4570-B187-B83E90B023CB}" destId="{79023227-5B77-45A6-BCA2-03F74B01D313}" srcOrd="2" destOrd="0" presId="urn:microsoft.com/office/officeart/2018/2/layout/IconLabelList"/>
    <dgm:cxn modelId="{F8FB2ADA-1AEF-453E-9FA1-D2BFC44AB049}" type="presParOf" srcId="{54C4411C-F118-40C5-BA5F-226682175584}" destId="{9AB897A2-3981-432B-A24A-087505D3DB8F}" srcOrd="5" destOrd="0" presId="urn:microsoft.com/office/officeart/2018/2/layout/IconLabelList"/>
    <dgm:cxn modelId="{E7F6BDED-E77D-40DF-8E81-EA5FEA3425C1}" type="presParOf" srcId="{54C4411C-F118-40C5-BA5F-226682175584}" destId="{DC7B6259-1AE1-40E1-B8F4-274AFBA6F5F6}" srcOrd="6" destOrd="0" presId="urn:microsoft.com/office/officeart/2018/2/layout/IconLabelList"/>
    <dgm:cxn modelId="{36DB5284-6753-4FD9-94BB-3D4D680A57AF}" type="presParOf" srcId="{DC7B6259-1AE1-40E1-B8F4-274AFBA6F5F6}" destId="{BFD87552-D02E-4009-A313-E349158DCF16}" srcOrd="0" destOrd="0" presId="urn:microsoft.com/office/officeart/2018/2/layout/IconLabelList"/>
    <dgm:cxn modelId="{0EE58AC6-5D3B-4441-B81E-CDC620A74AE4}" type="presParOf" srcId="{DC7B6259-1AE1-40E1-B8F4-274AFBA6F5F6}" destId="{62A0D4B3-54F9-441C-956D-F8427CE0A734}" srcOrd="1" destOrd="0" presId="urn:microsoft.com/office/officeart/2018/2/layout/IconLabelList"/>
    <dgm:cxn modelId="{610A1F17-1F4A-4D36-AB9B-5475A10E2150}" type="presParOf" srcId="{DC7B6259-1AE1-40E1-B8F4-274AFBA6F5F6}" destId="{C80FCCEA-8B6A-43AB-867F-C11A0ACBCF6A}" srcOrd="2" destOrd="0" presId="urn:microsoft.com/office/officeart/2018/2/layout/IconLabelList"/>
    <dgm:cxn modelId="{A9EAD707-9B2E-4E69-929C-8E29CECB3487}" type="presParOf" srcId="{54C4411C-F118-40C5-BA5F-226682175584}" destId="{1800126E-2E13-41F8-B452-28205BD80734}" srcOrd="7" destOrd="0" presId="urn:microsoft.com/office/officeart/2018/2/layout/IconLabelList"/>
    <dgm:cxn modelId="{07C1C500-6884-4011-8F18-9B097E61904C}" type="presParOf" srcId="{54C4411C-F118-40C5-BA5F-226682175584}" destId="{E7716C60-D2DC-423C-9C15-4C0E36D05B47}" srcOrd="8" destOrd="0" presId="urn:microsoft.com/office/officeart/2018/2/layout/IconLabelList"/>
    <dgm:cxn modelId="{626D64CA-1816-4BD9-9F6D-605DE13B3B60}" type="presParOf" srcId="{E7716C60-D2DC-423C-9C15-4C0E36D05B47}" destId="{65816CA5-BC36-4DB3-B772-CA263BB0385A}" srcOrd="0" destOrd="0" presId="urn:microsoft.com/office/officeart/2018/2/layout/IconLabelList"/>
    <dgm:cxn modelId="{67026A5E-F7FD-431C-8165-E3F32DD98E2E}" type="presParOf" srcId="{E7716C60-D2DC-423C-9C15-4C0E36D05B47}" destId="{D5C15BBF-887A-4DF7-BCF2-92663568252C}" srcOrd="1" destOrd="0" presId="urn:microsoft.com/office/officeart/2018/2/layout/IconLabelList"/>
    <dgm:cxn modelId="{F33DB0EB-5DCB-4781-B15D-8DA581DB30DE}" type="presParOf" srcId="{E7716C60-D2DC-423C-9C15-4C0E36D05B47}" destId="{B0439E00-4443-4675-8FAB-E281D62F7E0F}" srcOrd="2" destOrd="0" presId="urn:microsoft.com/office/officeart/2018/2/layout/IconLabelList"/>
    <dgm:cxn modelId="{1BFFFFE8-764A-4F79-8877-8C6A4E674B7F}" type="presParOf" srcId="{54C4411C-F118-40C5-BA5F-226682175584}" destId="{D6C5452C-E971-4CC8-8C3B-8122FDC5A2BC}" srcOrd="9" destOrd="0" presId="urn:microsoft.com/office/officeart/2018/2/layout/IconLabelList"/>
    <dgm:cxn modelId="{44B9EFE5-4F39-4E3F-9BAD-89A546BA60D9}" type="presParOf" srcId="{54C4411C-F118-40C5-BA5F-226682175584}" destId="{451EBE94-C7C7-40F2-A35C-348F01D9F566}" srcOrd="10" destOrd="0" presId="urn:microsoft.com/office/officeart/2018/2/layout/IconLabelList"/>
    <dgm:cxn modelId="{062FA073-2E7C-420F-837B-18E00FE5EDD7}" type="presParOf" srcId="{451EBE94-C7C7-40F2-A35C-348F01D9F566}" destId="{01EBA2A3-CC7F-4A70-A41E-452944F94496}" srcOrd="0" destOrd="0" presId="urn:microsoft.com/office/officeart/2018/2/layout/IconLabelList"/>
    <dgm:cxn modelId="{6E63BA3D-9CF0-481A-B7DF-4C4667462672}" type="presParOf" srcId="{451EBE94-C7C7-40F2-A35C-348F01D9F566}" destId="{26F95270-1016-4CDE-A8C2-ECBD524186AE}" srcOrd="1" destOrd="0" presId="urn:microsoft.com/office/officeart/2018/2/layout/IconLabelList"/>
    <dgm:cxn modelId="{25CD36B1-357E-4C49-96DE-D3C978472B09}" type="presParOf" srcId="{451EBE94-C7C7-40F2-A35C-348F01D9F566}" destId="{E2127670-8F51-4ADF-992B-638413977162}" srcOrd="2" destOrd="0" presId="urn:microsoft.com/office/officeart/2018/2/layout/IconLabelList"/>
    <dgm:cxn modelId="{4E66196C-C172-4241-A5B6-F76C556F7E00}" type="presParOf" srcId="{54C4411C-F118-40C5-BA5F-226682175584}" destId="{49D63180-F455-4511-BFB1-561C1A9C5C19}" srcOrd="11" destOrd="0" presId="urn:microsoft.com/office/officeart/2018/2/layout/IconLabelList"/>
    <dgm:cxn modelId="{DF5F1071-0137-401A-A5A8-A29E80103EBE}" type="presParOf" srcId="{54C4411C-F118-40C5-BA5F-226682175584}" destId="{C2EE1E06-689B-45CA-9F40-98C8D9E2DDD0}" srcOrd="12" destOrd="0" presId="urn:microsoft.com/office/officeart/2018/2/layout/IconLabelList"/>
    <dgm:cxn modelId="{E6F1261E-AC28-4F1A-A615-31CAAAD6F68E}" type="presParOf" srcId="{C2EE1E06-689B-45CA-9F40-98C8D9E2DDD0}" destId="{0F7C0F92-6323-4233-BDAE-BBBD842AD704}" srcOrd="0" destOrd="0" presId="urn:microsoft.com/office/officeart/2018/2/layout/IconLabelList"/>
    <dgm:cxn modelId="{5A9CA7E4-410C-45C1-A782-56139C21953D}" type="presParOf" srcId="{C2EE1E06-689B-45CA-9F40-98C8D9E2DDD0}" destId="{47217A21-7F87-4FF1-ABD3-B61BEC404999}" srcOrd="1" destOrd="0" presId="urn:microsoft.com/office/officeart/2018/2/layout/IconLabelList"/>
    <dgm:cxn modelId="{106504A8-703F-4B4A-B380-38F1E4162EAA}" type="presParOf" srcId="{C2EE1E06-689B-45CA-9F40-98C8D9E2DDD0}" destId="{CF7971E8-2E88-42F7-BCE1-B6C70320107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E9F8944-7680-4CD6-9CDB-F116AA24F10C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CED12A-C8DF-471F-A1D2-FFEC17DE518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Communicate vision, mission, and values</a:t>
          </a:r>
        </a:p>
      </dgm:t>
    </dgm:pt>
    <dgm:pt modelId="{5254ED63-98DA-4F7A-A786-AFC8D7696379}" type="parTrans" cxnId="{D1AB766B-F693-401A-808A-2980900BD74E}">
      <dgm:prSet/>
      <dgm:spPr/>
      <dgm:t>
        <a:bodyPr/>
        <a:lstStyle/>
        <a:p>
          <a:endParaRPr lang="en-US"/>
        </a:p>
      </dgm:t>
    </dgm:pt>
    <dgm:pt modelId="{3AAB653E-4837-4901-ACF5-CC2EA969A8DC}" type="sibTrans" cxnId="{D1AB766B-F693-401A-808A-2980900BD74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80779AB-7114-4145-86EE-1F5ED704420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Provide Organizational Chart </a:t>
          </a:r>
        </a:p>
      </dgm:t>
    </dgm:pt>
    <dgm:pt modelId="{BE3554CF-7B48-4CCD-AD34-2BD345741DC0}" type="parTrans" cxnId="{01B5063C-447C-43CC-B861-F3D77F09FF61}">
      <dgm:prSet/>
      <dgm:spPr/>
      <dgm:t>
        <a:bodyPr/>
        <a:lstStyle/>
        <a:p>
          <a:endParaRPr lang="en-US"/>
        </a:p>
      </dgm:t>
    </dgm:pt>
    <dgm:pt modelId="{0419795A-93CB-4083-9375-9804D82DCD57}" type="sibTrans" cxnId="{01B5063C-447C-43CC-B861-F3D77F09FF6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CA7F2B3-B9C8-4C32-AD64-83B124BEE95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Invest in Education </a:t>
          </a:r>
        </a:p>
      </dgm:t>
    </dgm:pt>
    <dgm:pt modelId="{CFA0B739-F840-4519-BAE5-DF2F2D18DB53}" type="parTrans" cxnId="{B67CCB3F-32DF-4175-A174-11DEC3479BB3}">
      <dgm:prSet/>
      <dgm:spPr/>
      <dgm:t>
        <a:bodyPr/>
        <a:lstStyle/>
        <a:p>
          <a:endParaRPr lang="en-US"/>
        </a:p>
      </dgm:t>
    </dgm:pt>
    <dgm:pt modelId="{8BCC7110-2FFE-4C4D-9086-9C9E8A6EA150}" type="sibTrans" cxnId="{B67CCB3F-32DF-4175-A174-11DEC3479BB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4550970-3C3D-4396-B854-1FEA7DECD5A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Listen to Ideas </a:t>
          </a:r>
        </a:p>
      </dgm:t>
    </dgm:pt>
    <dgm:pt modelId="{340C2BCC-2987-423E-9C61-13C1BB5C946C}" type="parTrans" cxnId="{06FC287D-3BCE-46EC-8595-C38BBE346680}">
      <dgm:prSet/>
      <dgm:spPr/>
      <dgm:t>
        <a:bodyPr/>
        <a:lstStyle/>
        <a:p>
          <a:endParaRPr lang="en-US"/>
        </a:p>
      </dgm:t>
    </dgm:pt>
    <dgm:pt modelId="{F158C9C6-80BE-4EA5-BE48-BA00BB0F14DD}" type="sibTrans" cxnId="{06FC287D-3BCE-46EC-8595-C38BBE34668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D75C46A-C48C-48B6-B727-908E23D0F74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Provide opportunities </a:t>
          </a:r>
        </a:p>
      </dgm:t>
    </dgm:pt>
    <dgm:pt modelId="{2D47F551-B557-413E-9F83-50A9AD893E34}" type="parTrans" cxnId="{46FE0097-CA9C-4731-959F-1E54A5202B0C}">
      <dgm:prSet/>
      <dgm:spPr/>
      <dgm:t>
        <a:bodyPr/>
        <a:lstStyle/>
        <a:p>
          <a:endParaRPr lang="en-US"/>
        </a:p>
      </dgm:t>
    </dgm:pt>
    <dgm:pt modelId="{1C1A1062-207F-4914-B612-5E0BAE563912}" type="sibTrans" cxnId="{46FE0097-CA9C-4731-959F-1E54A5202B0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790898F-CFA5-4603-92D9-9FBEC60DEA5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Take Tough Assignment</a:t>
          </a:r>
        </a:p>
      </dgm:t>
    </dgm:pt>
    <dgm:pt modelId="{D2CE6CB2-3FC3-4B96-B19C-C4BECE9E4258}" type="parTrans" cxnId="{70E3D9B4-DD95-4231-AB23-63F2009407D0}">
      <dgm:prSet/>
      <dgm:spPr/>
      <dgm:t>
        <a:bodyPr/>
        <a:lstStyle/>
        <a:p>
          <a:endParaRPr lang="en-US"/>
        </a:p>
      </dgm:t>
    </dgm:pt>
    <dgm:pt modelId="{B99CA860-5201-4FD5-925E-F3CD320FCDA9}" type="sibTrans" cxnId="{70E3D9B4-DD95-4231-AB23-63F2009407D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2A9187C-415D-4993-80C4-2961A7DF8BB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Succession Plan </a:t>
          </a:r>
        </a:p>
      </dgm:t>
    </dgm:pt>
    <dgm:pt modelId="{204E4B0D-B63E-4A6C-8C51-05B89A4E6FF6}" type="parTrans" cxnId="{72B7077F-6D6B-4FBB-8FD4-84A938BAD9BA}">
      <dgm:prSet/>
      <dgm:spPr/>
      <dgm:t>
        <a:bodyPr/>
        <a:lstStyle/>
        <a:p>
          <a:endParaRPr lang="en-US"/>
        </a:p>
      </dgm:t>
    </dgm:pt>
    <dgm:pt modelId="{201C2E62-97EC-44BC-9100-307DFEE1C725}" type="sibTrans" cxnId="{72B7077F-6D6B-4FBB-8FD4-84A938BAD9BA}">
      <dgm:prSet/>
      <dgm:spPr/>
      <dgm:t>
        <a:bodyPr/>
        <a:lstStyle/>
        <a:p>
          <a:endParaRPr lang="en-US"/>
        </a:p>
      </dgm:t>
    </dgm:pt>
    <dgm:pt modelId="{1E429814-1969-463F-9178-037CF5132970}" type="pres">
      <dgm:prSet presAssocID="{1E9F8944-7680-4CD6-9CDB-F116AA24F10C}" presName="root" presStyleCnt="0">
        <dgm:presLayoutVars>
          <dgm:dir/>
          <dgm:resizeHandles val="exact"/>
        </dgm:presLayoutVars>
      </dgm:prSet>
      <dgm:spPr/>
    </dgm:pt>
    <dgm:pt modelId="{34C18DE2-778F-4463-9156-88FD63392C2E}" type="pres">
      <dgm:prSet presAssocID="{89CED12A-C8DF-471F-A1D2-FFEC17DE518C}" presName="compNode" presStyleCnt="0"/>
      <dgm:spPr/>
    </dgm:pt>
    <dgm:pt modelId="{7AFCBDB3-87C2-41F0-B102-0437D72B757C}" type="pres">
      <dgm:prSet presAssocID="{89CED12A-C8DF-471F-A1D2-FFEC17DE518C}" presName="iconBgRect" presStyleLbl="bgShp" presStyleIdx="0" presStyleCnt="7"/>
      <dgm:spPr/>
    </dgm:pt>
    <dgm:pt modelId="{2D1EE30B-D380-4A57-8278-C12C893FAE70}" type="pres">
      <dgm:prSet presAssocID="{89CED12A-C8DF-471F-A1D2-FFEC17DE518C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yes"/>
        </a:ext>
      </dgm:extLst>
    </dgm:pt>
    <dgm:pt modelId="{3E570C7C-3F02-48A9-BDFD-18172A2359EB}" type="pres">
      <dgm:prSet presAssocID="{89CED12A-C8DF-471F-A1D2-FFEC17DE518C}" presName="spaceRect" presStyleCnt="0"/>
      <dgm:spPr/>
    </dgm:pt>
    <dgm:pt modelId="{26CF3FDC-763A-4B83-B81D-14722667DFB6}" type="pres">
      <dgm:prSet presAssocID="{89CED12A-C8DF-471F-A1D2-FFEC17DE518C}" presName="textRect" presStyleLbl="revTx" presStyleIdx="0" presStyleCnt="7">
        <dgm:presLayoutVars>
          <dgm:chMax val="1"/>
          <dgm:chPref val="1"/>
        </dgm:presLayoutVars>
      </dgm:prSet>
      <dgm:spPr/>
    </dgm:pt>
    <dgm:pt modelId="{2E4FDF2C-D963-4B53-87AA-77BFEA0FC1B5}" type="pres">
      <dgm:prSet presAssocID="{3AAB653E-4837-4901-ACF5-CC2EA969A8DC}" presName="sibTrans" presStyleCnt="0"/>
      <dgm:spPr/>
    </dgm:pt>
    <dgm:pt modelId="{050526EA-F7C7-441D-AB47-4FF2E23E234B}" type="pres">
      <dgm:prSet presAssocID="{580779AB-7114-4145-86EE-1F5ED704420D}" presName="compNode" presStyleCnt="0"/>
      <dgm:spPr/>
    </dgm:pt>
    <dgm:pt modelId="{54E1CBEA-FF10-42D9-A748-5F428CA820BA}" type="pres">
      <dgm:prSet presAssocID="{580779AB-7114-4145-86EE-1F5ED704420D}" presName="iconBgRect" presStyleLbl="bgShp" presStyleIdx="1" presStyleCnt="7"/>
      <dgm:spPr/>
    </dgm:pt>
    <dgm:pt modelId="{A27F5AC5-8157-4209-9362-11C1E49C8D9F}" type="pres">
      <dgm:prSet presAssocID="{580779AB-7114-4145-86EE-1F5ED704420D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CA2DA5BC-DE49-4253-A38C-A2C375393BF1}" type="pres">
      <dgm:prSet presAssocID="{580779AB-7114-4145-86EE-1F5ED704420D}" presName="spaceRect" presStyleCnt="0"/>
      <dgm:spPr/>
    </dgm:pt>
    <dgm:pt modelId="{50F2EB9B-B8F7-451B-AADA-A9ED9E632995}" type="pres">
      <dgm:prSet presAssocID="{580779AB-7114-4145-86EE-1F5ED704420D}" presName="textRect" presStyleLbl="revTx" presStyleIdx="1" presStyleCnt="7">
        <dgm:presLayoutVars>
          <dgm:chMax val="1"/>
          <dgm:chPref val="1"/>
        </dgm:presLayoutVars>
      </dgm:prSet>
      <dgm:spPr/>
    </dgm:pt>
    <dgm:pt modelId="{87AE9F19-2804-4CD2-A4A5-85D3D221FD77}" type="pres">
      <dgm:prSet presAssocID="{0419795A-93CB-4083-9375-9804D82DCD57}" presName="sibTrans" presStyleCnt="0"/>
      <dgm:spPr/>
    </dgm:pt>
    <dgm:pt modelId="{3A6AA62C-15EB-45EA-AB0F-23EAD56AC2FD}" type="pres">
      <dgm:prSet presAssocID="{1CA7F2B3-B9C8-4C32-AD64-83B124BEE95F}" presName="compNode" presStyleCnt="0"/>
      <dgm:spPr/>
    </dgm:pt>
    <dgm:pt modelId="{F45E49DE-DBE7-43EE-90C6-A8594ADA1FBE}" type="pres">
      <dgm:prSet presAssocID="{1CA7F2B3-B9C8-4C32-AD64-83B124BEE95F}" presName="iconBgRect" presStyleLbl="bgShp" presStyleIdx="2" presStyleCnt="7"/>
      <dgm:spPr/>
    </dgm:pt>
    <dgm:pt modelId="{E25395C9-0469-48BE-8A75-08D3A21946BA}" type="pres">
      <dgm:prSet presAssocID="{1CA7F2B3-B9C8-4C32-AD64-83B124BEE95F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1BA1A56E-D885-4FF3-AC23-6F45106A1063}" type="pres">
      <dgm:prSet presAssocID="{1CA7F2B3-B9C8-4C32-AD64-83B124BEE95F}" presName="spaceRect" presStyleCnt="0"/>
      <dgm:spPr/>
    </dgm:pt>
    <dgm:pt modelId="{CB5CC7F0-9FB6-4C93-9E14-A4E2AA537257}" type="pres">
      <dgm:prSet presAssocID="{1CA7F2B3-B9C8-4C32-AD64-83B124BEE95F}" presName="textRect" presStyleLbl="revTx" presStyleIdx="2" presStyleCnt="7">
        <dgm:presLayoutVars>
          <dgm:chMax val="1"/>
          <dgm:chPref val="1"/>
        </dgm:presLayoutVars>
      </dgm:prSet>
      <dgm:spPr/>
    </dgm:pt>
    <dgm:pt modelId="{8B46858A-283A-4E5E-8E09-9B7F6BC8EB56}" type="pres">
      <dgm:prSet presAssocID="{8BCC7110-2FFE-4C4D-9086-9C9E8A6EA150}" presName="sibTrans" presStyleCnt="0"/>
      <dgm:spPr/>
    </dgm:pt>
    <dgm:pt modelId="{61020DF9-30F7-4DC0-9B34-86698C114DAC}" type="pres">
      <dgm:prSet presAssocID="{34550970-3C3D-4396-B854-1FEA7DECD5A7}" presName="compNode" presStyleCnt="0"/>
      <dgm:spPr/>
    </dgm:pt>
    <dgm:pt modelId="{9C40F52B-393C-4674-818D-2B5B435BB8DD}" type="pres">
      <dgm:prSet presAssocID="{34550970-3C3D-4396-B854-1FEA7DECD5A7}" presName="iconBgRect" presStyleLbl="bgShp" presStyleIdx="3" presStyleCnt="7"/>
      <dgm:spPr/>
    </dgm:pt>
    <dgm:pt modelId="{3A16DBA9-D35B-442C-8A6A-20CEC7A4BBFA}" type="pres">
      <dgm:prSet presAssocID="{34550970-3C3D-4396-B854-1FEA7DECD5A7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"/>
        </a:ext>
      </dgm:extLst>
    </dgm:pt>
    <dgm:pt modelId="{1BE52DFD-1871-4B27-A4DD-862F03F13771}" type="pres">
      <dgm:prSet presAssocID="{34550970-3C3D-4396-B854-1FEA7DECD5A7}" presName="spaceRect" presStyleCnt="0"/>
      <dgm:spPr/>
    </dgm:pt>
    <dgm:pt modelId="{13CBCD34-8620-4875-8D38-C3DAF4574220}" type="pres">
      <dgm:prSet presAssocID="{34550970-3C3D-4396-B854-1FEA7DECD5A7}" presName="textRect" presStyleLbl="revTx" presStyleIdx="3" presStyleCnt="7">
        <dgm:presLayoutVars>
          <dgm:chMax val="1"/>
          <dgm:chPref val="1"/>
        </dgm:presLayoutVars>
      </dgm:prSet>
      <dgm:spPr/>
    </dgm:pt>
    <dgm:pt modelId="{D256B56D-D5EB-4038-A67C-45D674891D43}" type="pres">
      <dgm:prSet presAssocID="{F158C9C6-80BE-4EA5-BE48-BA00BB0F14DD}" presName="sibTrans" presStyleCnt="0"/>
      <dgm:spPr/>
    </dgm:pt>
    <dgm:pt modelId="{BAC1B05C-0D42-42D5-BEAF-D0F9AF59E83D}" type="pres">
      <dgm:prSet presAssocID="{ED75C46A-C48C-48B6-B727-908E23D0F744}" presName="compNode" presStyleCnt="0"/>
      <dgm:spPr/>
    </dgm:pt>
    <dgm:pt modelId="{7219077F-124C-4466-B9BD-9BA570BD8F37}" type="pres">
      <dgm:prSet presAssocID="{ED75C46A-C48C-48B6-B727-908E23D0F744}" presName="iconBgRect" presStyleLbl="bgShp" presStyleIdx="4" presStyleCnt="7"/>
      <dgm:spPr/>
    </dgm:pt>
    <dgm:pt modelId="{C0366AD1-9CD6-4936-B5BF-24DDC7E3723A}" type="pres">
      <dgm:prSet presAssocID="{ED75C46A-C48C-48B6-B727-908E23D0F744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30C5FDB3-056A-43B1-B1E7-81CE03BF8947}" type="pres">
      <dgm:prSet presAssocID="{ED75C46A-C48C-48B6-B727-908E23D0F744}" presName="spaceRect" presStyleCnt="0"/>
      <dgm:spPr/>
    </dgm:pt>
    <dgm:pt modelId="{82E26444-4804-411B-90FA-DC921A430C6D}" type="pres">
      <dgm:prSet presAssocID="{ED75C46A-C48C-48B6-B727-908E23D0F744}" presName="textRect" presStyleLbl="revTx" presStyleIdx="4" presStyleCnt="7">
        <dgm:presLayoutVars>
          <dgm:chMax val="1"/>
          <dgm:chPref val="1"/>
        </dgm:presLayoutVars>
      </dgm:prSet>
      <dgm:spPr/>
    </dgm:pt>
    <dgm:pt modelId="{DE661E36-EFB3-4A26-8DFB-7D6F358AF8B5}" type="pres">
      <dgm:prSet presAssocID="{1C1A1062-207F-4914-B612-5E0BAE563912}" presName="sibTrans" presStyleCnt="0"/>
      <dgm:spPr/>
    </dgm:pt>
    <dgm:pt modelId="{8D8E179E-1EBC-46BD-8FA3-DF8AF2D35404}" type="pres">
      <dgm:prSet presAssocID="{5790898F-CFA5-4603-92D9-9FBEC60DEA58}" presName="compNode" presStyleCnt="0"/>
      <dgm:spPr/>
    </dgm:pt>
    <dgm:pt modelId="{A6382D39-2318-4E1A-830D-452F99461671}" type="pres">
      <dgm:prSet presAssocID="{5790898F-CFA5-4603-92D9-9FBEC60DEA58}" presName="iconBgRect" presStyleLbl="bgShp" presStyleIdx="5" presStyleCnt="7"/>
      <dgm:spPr/>
    </dgm:pt>
    <dgm:pt modelId="{B0FCBE3E-3AF1-41AB-B02B-FBDA7DFF9659}" type="pres">
      <dgm:prSet presAssocID="{5790898F-CFA5-4603-92D9-9FBEC60DEA58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F504EC4B-EEC2-4990-9904-47657B34227E}" type="pres">
      <dgm:prSet presAssocID="{5790898F-CFA5-4603-92D9-9FBEC60DEA58}" presName="spaceRect" presStyleCnt="0"/>
      <dgm:spPr/>
    </dgm:pt>
    <dgm:pt modelId="{F67DCF85-CB6D-4EB2-9866-2EFD6A9FF01E}" type="pres">
      <dgm:prSet presAssocID="{5790898F-CFA5-4603-92D9-9FBEC60DEA58}" presName="textRect" presStyleLbl="revTx" presStyleIdx="5" presStyleCnt="7">
        <dgm:presLayoutVars>
          <dgm:chMax val="1"/>
          <dgm:chPref val="1"/>
        </dgm:presLayoutVars>
      </dgm:prSet>
      <dgm:spPr/>
    </dgm:pt>
    <dgm:pt modelId="{A00536BE-3AFA-43FC-9A45-215BCF13373D}" type="pres">
      <dgm:prSet presAssocID="{B99CA860-5201-4FD5-925E-F3CD320FCDA9}" presName="sibTrans" presStyleCnt="0"/>
      <dgm:spPr/>
    </dgm:pt>
    <dgm:pt modelId="{25DFD441-5B31-4416-83FB-8C796BC0BE25}" type="pres">
      <dgm:prSet presAssocID="{92A9187C-415D-4993-80C4-2961A7DF8BBC}" presName="compNode" presStyleCnt="0"/>
      <dgm:spPr/>
    </dgm:pt>
    <dgm:pt modelId="{BAB34857-1699-4046-A099-BBAE277FF736}" type="pres">
      <dgm:prSet presAssocID="{92A9187C-415D-4993-80C4-2961A7DF8BBC}" presName="iconBgRect" presStyleLbl="bgShp" presStyleIdx="6" presStyleCnt="7"/>
      <dgm:spPr/>
    </dgm:pt>
    <dgm:pt modelId="{264DCCF7-1AE5-4FC9-B349-44351C6F506E}" type="pres">
      <dgm:prSet presAssocID="{92A9187C-415D-4993-80C4-2961A7DF8BBC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8478460-5A97-44BF-B20D-9A5C950E49E8}" type="pres">
      <dgm:prSet presAssocID="{92A9187C-415D-4993-80C4-2961A7DF8BBC}" presName="spaceRect" presStyleCnt="0"/>
      <dgm:spPr/>
    </dgm:pt>
    <dgm:pt modelId="{9303A997-A96A-436E-AFEB-659E9CBC15A3}" type="pres">
      <dgm:prSet presAssocID="{92A9187C-415D-4993-80C4-2961A7DF8BBC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6BF7160F-4C67-4B13-B94E-F77F5B34E376}" type="presOf" srcId="{580779AB-7114-4145-86EE-1F5ED704420D}" destId="{50F2EB9B-B8F7-451B-AADA-A9ED9E632995}" srcOrd="0" destOrd="0" presId="urn:microsoft.com/office/officeart/2018/5/layout/IconCircleLabelList"/>
    <dgm:cxn modelId="{01B5063C-447C-43CC-B861-F3D77F09FF61}" srcId="{1E9F8944-7680-4CD6-9CDB-F116AA24F10C}" destId="{580779AB-7114-4145-86EE-1F5ED704420D}" srcOrd="1" destOrd="0" parTransId="{BE3554CF-7B48-4CCD-AD34-2BD345741DC0}" sibTransId="{0419795A-93CB-4083-9375-9804D82DCD57}"/>
    <dgm:cxn modelId="{B67CCB3F-32DF-4175-A174-11DEC3479BB3}" srcId="{1E9F8944-7680-4CD6-9CDB-F116AA24F10C}" destId="{1CA7F2B3-B9C8-4C32-AD64-83B124BEE95F}" srcOrd="2" destOrd="0" parTransId="{CFA0B739-F840-4519-BAE5-DF2F2D18DB53}" sibTransId="{8BCC7110-2FFE-4C4D-9086-9C9E8A6EA150}"/>
    <dgm:cxn modelId="{C80D0F60-25B6-40A5-94BA-0D6E99D5D979}" type="presOf" srcId="{1CA7F2B3-B9C8-4C32-AD64-83B124BEE95F}" destId="{CB5CC7F0-9FB6-4C93-9E14-A4E2AA537257}" srcOrd="0" destOrd="0" presId="urn:microsoft.com/office/officeart/2018/5/layout/IconCircleLabelList"/>
    <dgm:cxn modelId="{4E747F4A-A12F-43F8-8C27-AF715907EAA3}" type="presOf" srcId="{1E9F8944-7680-4CD6-9CDB-F116AA24F10C}" destId="{1E429814-1969-463F-9178-037CF5132970}" srcOrd="0" destOrd="0" presId="urn:microsoft.com/office/officeart/2018/5/layout/IconCircleLabelList"/>
    <dgm:cxn modelId="{D1AB766B-F693-401A-808A-2980900BD74E}" srcId="{1E9F8944-7680-4CD6-9CDB-F116AA24F10C}" destId="{89CED12A-C8DF-471F-A1D2-FFEC17DE518C}" srcOrd="0" destOrd="0" parTransId="{5254ED63-98DA-4F7A-A786-AFC8D7696379}" sibTransId="{3AAB653E-4837-4901-ACF5-CC2EA969A8DC}"/>
    <dgm:cxn modelId="{06FC287D-3BCE-46EC-8595-C38BBE346680}" srcId="{1E9F8944-7680-4CD6-9CDB-F116AA24F10C}" destId="{34550970-3C3D-4396-B854-1FEA7DECD5A7}" srcOrd="3" destOrd="0" parTransId="{340C2BCC-2987-423E-9C61-13C1BB5C946C}" sibTransId="{F158C9C6-80BE-4EA5-BE48-BA00BB0F14DD}"/>
    <dgm:cxn modelId="{72B7077F-6D6B-4FBB-8FD4-84A938BAD9BA}" srcId="{1E9F8944-7680-4CD6-9CDB-F116AA24F10C}" destId="{92A9187C-415D-4993-80C4-2961A7DF8BBC}" srcOrd="6" destOrd="0" parTransId="{204E4B0D-B63E-4A6C-8C51-05B89A4E6FF6}" sibTransId="{201C2E62-97EC-44BC-9100-307DFEE1C725}"/>
    <dgm:cxn modelId="{A5A9518D-0433-4D08-9FCF-3092E1BC15D4}" type="presOf" srcId="{ED75C46A-C48C-48B6-B727-908E23D0F744}" destId="{82E26444-4804-411B-90FA-DC921A430C6D}" srcOrd="0" destOrd="0" presId="urn:microsoft.com/office/officeart/2018/5/layout/IconCircleLabelList"/>
    <dgm:cxn modelId="{46FE0097-CA9C-4731-959F-1E54A5202B0C}" srcId="{1E9F8944-7680-4CD6-9CDB-F116AA24F10C}" destId="{ED75C46A-C48C-48B6-B727-908E23D0F744}" srcOrd="4" destOrd="0" parTransId="{2D47F551-B557-413E-9F83-50A9AD893E34}" sibTransId="{1C1A1062-207F-4914-B612-5E0BAE563912}"/>
    <dgm:cxn modelId="{0C20DDAE-4A7B-4FC0-ABC6-B295FDDBABEE}" type="presOf" srcId="{92A9187C-415D-4993-80C4-2961A7DF8BBC}" destId="{9303A997-A96A-436E-AFEB-659E9CBC15A3}" srcOrd="0" destOrd="0" presId="urn:microsoft.com/office/officeart/2018/5/layout/IconCircleLabelList"/>
    <dgm:cxn modelId="{70E3D9B4-DD95-4231-AB23-63F2009407D0}" srcId="{1E9F8944-7680-4CD6-9CDB-F116AA24F10C}" destId="{5790898F-CFA5-4603-92D9-9FBEC60DEA58}" srcOrd="5" destOrd="0" parTransId="{D2CE6CB2-3FC3-4B96-B19C-C4BECE9E4258}" sibTransId="{B99CA860-5201-4FD5-925E-F3CD320FCDA9}"/>
    <dgm:cxn modelId="{E2FFF7B8-5A49-41AA-9350-E969EFB53CBA}" type="presOf" srcId="{5790898F-CFA5-4603-92D9-9FBEC60DEA58}" destId="{F67DCF85-CB6D-4EB2-9866-2EFD6A9FF01E}" srcOrd="0" destOrd="0" presId="urn:microsoft.com/office/officeart/2018/5/layout/IconCircleLabelList"/>
    <dgm:cxn modelId="{D34922DE-F431-4216-98B0-922906598291}" type="presOf" srcId="{34550970-3C3D-4396-B854-1FEA7DECD5A7}" destId="{13CBCD34-8620-4875-8D38-C3DAF4574220}" srcOrd="0" destOrd="0" presId="urn:microsoft.com/office/officeart/2018/5/layout/IconCircleLabelList"/>
    <dgm:cxn modelId="{BBBF47FC-FF0B-4BD4-8201-844A85354510}" type="presOf" srcId="{89CED12A-C8DF-471F-A1D2-FFEC17DE518C}" destId="{26CF3FDC-763A-4B83-B81D-14722667DFB6}" srcOrd="0" destOrd="0" presId="urn:microsoft.com/office/officeart/2018/5/layout/IconCircleLabelList"/>
    <dgm:cxn modelId="{E7D1A183-B893-47A7-A3B2-290A58A98C39}" type="presParOf" srcId="{1E429814-1969-463F-9178-037CF5132970}" destId="{34C18DE2-778F-4463-9156-88FD63392C2E}" srcOrd="0" destOrd="0" presId="urn:microsoft.com/office/officeart/2018/5/layout/IconCircleLabelList"/>
    <dgm:cxn modelId="{D40D4799-1E5C-4AA0-9B0D-C10F7DAF9E66}" type="presParOf" srcId="{34C18DE2-778F-4463-9156-88FD63392C2E}" destId="{7AFCBDB3-87C2-41F0-B102-0437D72B757C}" srcOrd="0" destOrd="0" presId="urn:microsoft.com/office/officeart/2018/5/layout/IconCircleLabelList"/>
    <dgm:cxn modelId="{D1F50885-E4B5-4E0A-AEFE-434A9CEA93D7}" type="presParOf" srcId="{34C18DE2-778F-4463-9156-88FD63392C2E}" destId="{2D1EE30B-D380-4A57-8278-C12C893FAE70}" srcOrd="1" destOrd="0" presId="urn:microsoft.com/office/officeart/2018/5/layout/IconCircleLabelList"/>
    <dgm:cxn modelId="{037946A7-D094-4251-AC3A-AD8355332C7F}" type="presParOf" srcId="{34C18DE2-778F-4463-9156-88FD63392C2E}" destId="{3E570C7C-3F02-48A9-BDFD-18172A2359EB}" srcOrd="2" destOrd="0" presId="urn:microsoft.com/office/officeart/2018/5/layout/IconCircleLabelList"/>
    <dgm:cxn modelId="{503F569D-3F86-4E19-B4D4-0BB14EA61AA0}" type="presParOf" srcId="{34C18DE2-778F-4463-9156-88FD63392C2E}" destId="{26CF3FDC-763A-4B83-B81D-14722667DFB6}" srcOrd="3" destOrd="0" presId="urn:microsoft.com/office/officeart/2018/5/layout/IconCircleLabelList"/>
    <dgm:cxn modelId="{38E33A9B-7160-45D7-8FD8-9BA1DF544913}" type="presParOf" srcId="{1E429814-1969-463F-9178-037CF5132970}" destId="{2E4FDF2C-D963-4B53-87AA-77BFEA0FC1B5}" srcOrd="1" destOrd="0" presId="urn:microsoft.com/office/officeart/2018/5/layout/IconCircleLabelList"/>
    <dgm:cxn modelId="{957F8915-F157-4857-A142-DDC2907BAE60}" type="presParOf" srcId="{1E429814-1969-463F-9178-037CF5132970}" destId="{050526EA-F7C7-441D-AB47-4FF2E23E234B}" srcOrd="2" destOrd="0" presId="urn:microsoft.com/office/officeart/2018/5/layout/IconCircleLabelList"/>
    <dgm:cxn modelId="{C622E6BF-4637-46C1-914C-09EDE8F94D88}" type="presParOf" srcId="{050526EA-F7C7-441D-AB47-4FF2E23E234B}" destId="{54E1CBEA-FF10-42D9-A748-5F428CA820BA}" srcOrd="0" destOrd="0" presId="urn:microsoft.com/office/officeart/2018/5/layout/IconCircleLabelList"/>
    <dgm:cxn modelId="{E45F3936-98A2-4AC9-8140-F2F9AAAD9207}" type="presParOf" srcId="{050526EA-F7C7-441D-AB47-4FF2E23E234B}" destId="{A27F5AC5-8157-4209-9362-11C1E49C8D9F}" srcOrd="1" destOrd="0" presId="urn:microsoft.com/office/officeart/2018/5/layout/IconCircleLabelList"/>
    <dgm:cxn modelId="{3A206474-112B-4EEA-B286-C7F347C01DAA}" type="presParOf" srcId="{050526EA-F7C7-441D-AB47-4FF2E23E234B}" destId="{CA2DA5BC-DE49-4253-A38C-A2C375393BF1}" srcOrd="2" destOrd="0" presId="urn:microsoft.com/office/officeart/2018/5/layout/IconCircleLabelList"/>
    <dgm:cxn modelId="{D2E8A25B-2D21-4C91-B985-8C6391BE4A3F}" type="presParOf" srcId="{050526EA-F7C7-441D-AB47-4FF2E23E234B}" destId="{50F2EB9B-B8F7-451B-AADA-A9ED9E632995}" srcOrd="3" destOrd="0" presId="urn:microsoft.com/office/officeart/2018/5/layout/IconCircleLabelList"/>
    <dgm:cxn modelId="{974C3ED0-8115-4B70-9D98-02F3DD13A153}" type="presParOf" srcId="{1E429814-1969-463F-9178-037CF5132970}" destId="{87AE9F19-2804-4CD2-A4A5-85D3D221FD77}" srcOrd="3" destOrd="0" presId="urn:microsoft.com/office/officeart/2018/5/layout/IconCircleLabelList"/>
    <dgm:cxn modelId="{A00F2A12-1781-46BB-B6DA-C34519557C05}" type="presParOf" srcId="{1E429814-1969-463F-9178-037CF5132970}" destId="{3A6AA62C-15EB-45EA-AB0F-23EAD56AC2FD}" srcOrd="4" destOrd="0" presId="urn:microsoft.com/office/officeart/2018/5/layout/IconCircleLabelList"/>
    <dgm:cxn modelId="{757B73E6-D24A-486A-8112-404D1379063A}" type="presParOf" srcId="{3A6AA62C-15EB-45EA-AB0F-23EAD56AC2FD}" destId="{F45E49DE-DBE7-43EE-90C6-A8594ADA1FBE}" srcOrd="0" destOrd="0" presId="urn:microsoft.com/office/officeart/2018/5/layout/IconCircleLabelList"/>
    <dgm:cxn modelId="{FAB49245-DAF2-4936-B547-1D35094D4FFD}" type="presParOf" srcId="{3A6AA62C-15EB-45EA-AB0F-23EAD56AC2FD}" destId="{E25395C9-0469-48BE-8A75-08D3A21946BA}" srcOrd="1" destOrd="0" presId="urn:microsoft.com/office/officeart/2018/5/layout/IconCircleLabelList"/>
    <dgm:cxn modelId="{E3AF0AA0-F6E1-46C5-9EE7-7B36C6DF6B35}" type="presParOf" srcId="{3A6AA62C-15EB-45EA-AB0F-23EAD56AC2FD}" destId="{1BA1A56E-D885-4FF3-AC23-6F45106A1063}" srcOrd="2" destOrd="0" presId="urn:microsoft.com/office/officeart/2018/5/layout/IconCircleLabelList"/>
    <dgm:cxn modelId="{7E0FB802-43C7-4F14-A2E5-BE3C8A09F429}" type="presParOf" srcId="{3A6AA62C-15EB-45EA-AB0F-23EAD56AC2FD}" destId="{CB5CC7F0-9FB6-4C93-9E14-A4E2AA537257}" srcOrd="3" destOrd="0" presId="urn:microsoft.com/office/officeart/2018/5/layout/IconCircleLabelList"/>
    <dgm:cxn modelId="{2F8BC395-8C2C-466B-8102-4D5BCB413CCE}" type="presParOf" srcId="{1E429814-1969-463F-9178-037CF5132970}" destId="{8B46858A-283A-4E5E-8E09-9B7F6BC8EB56}" srcOrd="5" destOrd="0" presId="urn:microsoft.com/office/officeart/2018/5/layout/IconCircleLabelList"/>
    <dgm:cxn modelId="{3F623B5F-58FB-4551-8271-E7DB81FD7D6F}" type="presParOf" srcId="{1E429814-1969-463F-9178-037CF5132970}" destId="{61020DF9-30F7-4DC0-9B34-86698C114DAC}" srcOrd="6" destOrd="0" presId="urn:microsoft.com/office/officeart/2018/5/layout/IconCircleLabelList"/>
    <dgm:cxn modelId="{EA21B7F4-A489-4179-B54A-F620DA76A07C}" type="presParOf" srcId="{61020DF9-30F7-4DC0-9B34-86698C114DAC}" destId="{9C40F52B-393C-4674-818D-2B5B435BB8DD}" srcOrd="0" destOrd="0" presId="urn:microsoft.com/office/officeart/2018/5/layout/IconCircleLabelList"/>
    <dgm:cxn modelId="{43E7E339-0109-4AC1-9C0A-878561F6D6C0}" type="presParOf" srcId="{61020DF9-30F7-4DC0-9B34-86698C114DAC}" destId="{3A16DBA9-D35B-442C-8A6A-20CEC7A4BBFA}" srcOrd="1" destOrd="0" presId="urn:microsoft.com/office/officeart/2018/5/layout/IconCircleLabelList"/>
    <dgm:cxn modelId="{199C995C-581E-4D0D-AAFB-547CCC4CD138}" type="presParOf" srcId="{61020DF9-30F7-4DC0-9B34-86698C114DAC}" destId="{1BE52DFD-1871-4B27-A4DD-862F03F13771}" srcOrd="2" destOrd="0" presId="urn:microsoft.com/office/officeart/2018/5/layout/IconCircleLabelList"/>
    <dgm:cxn modelId="{BD985D34-DCFD-4F07-A213-396EC225E538}" type="presParOf" srcId="{61020DF9-30F7-4DC0-9B34-86698C114DAC}" destId="{13CBCD34-8620-4875-8D38-C3DAF4574220}" srcOrd="3" destOrd="0" presId="urn:microsoft.com/office/officeart/2018/5/layout/IconCircleLabelList"/>
    <dgm:cxn modelId="{1AFFE837-1005-4F42-8523-A440BF02B211}" type="presParOf" srcId="{1E429814-1969-463F-9178-037CF5132970}" destId="{D256B56D-D5EB-4038-A67C-45D674891D43}" srcOrd="7" destOrd="0" presId="urn:microsoft.com/office/officeart/2018/5/layout/IconCircleLabelList"/>
    <dgm:cxn modelId="{2ED6C8EA-BE96-4E2C-BB1F-B43B8CA721F2}" type="presParOf" srcId="{1E429814-1969-463F-9178-037CF5132970}" destId="{BAC1B05C-0D42-42D5-BEAF-D0F9AF59E83D}" srcOrd="8" destOrd="0" presId="urn:microsoft.com/office/officeart/2018/5/layout/IconCircleLabelList"/>
    <dgm:cxn modelId="{337A2F14-81CC-48B8-894A-2E1E0E6FEDCE}" type="presParOf" srcId="{BAC1B05C-0D42-42D5-BEAF-D0F9AF59E83D}" destId="{7219077F-124C-4466-B9BD-9BA570BD8F37}" srcOrd="0" destOrd="0" presId="urn:microsoft.com/office/officeart/2018/5/layout/IconCircleLabelList"/>
    <dgm:cxn modelId="{DB07AF7B-1B74-46AD-823A-009EE909EB5D}" type="presParOf" srcId="{BAC1B05C-0D42-42D5-BEAF-D0F9AF59E83D}" destId="{C0366AD1-9CD6-4936-B5BF-24DDC7E3723A}" srcOrd="1" destOrd="0" presId="urn:microsoft.com/office/officeart/2018/5/layout/IconCircleLabelList"/>
    <dgm:cxn modelId="{D7C63A6E-2F6D-4D27-B24F-F566A3AFB7DE}" type="presParOf" srcId="{BAC1B05C-0D42-42D5-BEAF-D0F9AF59E83D}" destId="{30C5FDB3-056A-43B1-B1E7-81CE03BF8947}" srcOrd="2" destOrd="0" presId="urn:microsoft.com/office/officeart/2018/5/layout/IconCircleLabelList"/>
    <dgm:cxn modelId="{CB00AA8E-2650-40B7-A516-9175A42C158B}" type="presParOf" srcId="{BAC1B05C-0D42-42D5-BEAF-D0F9AF59E83D}" destId="{82E26444-4804-411B-90FA-DC921A430C6D}" srcOrd="3" destOrd="0" presId="urn:microsoft.com/office/officeart/2018/5/layout/IconCircleLabelList"/>
    <dgm:cxn modelId="{6F0C7952-5B50-4C49-B623-50756CE2A01A}" type="presParOf" srcId="{1E429814-1969-463F-9178-037CF5132970}" destId="{DE661E36-EFB3-4A26-8DFB-7D6F358AF8B5}" srcOrd="9" destOrd="0" presId="urn:microsoft.com/office/officeart/2018/5/layout/IconCircleLabelList"/>
    <dgm:cxn modelId="{52FF3AF0-6392-44E5-ACAB-310EF2033B7A}" type="presParOf" srcId="{1E429814-1969-463F-9178-037CF5132970}" destId="{8D8E179E-1EBC-46BD-8FA3-DF8AF2D35404}" srcOrd="10" destOrd="0" presId="urn:microsoft.com/office/officeart/2018/5/layout/IconCircleLabelList"/>
    <dgm:cxn modelId="{B2BCF9BF-490F-4AD6-BB35-A203BE7F3847}" type="presParOf" srcId="{8D8E179E-1EBC-46BD-8FA3-DF8AF2D35404}" destId="{A6382D39-2318-4E1A-830D-452F99461671}" srcOrd="0" destOrd="0" presId="urn:microsoft.com/office/officeart/2018/5/layout/IconCircleLabelList"/>
    <dgm:cxn modelId="{65CE629F-7E24-4BAD-ADBC-B595540B77F9}" type="presParOf" srcId="{8D8E179E-1EBC-46BD-8FA3-DF8AF2D35404}" destId="{B0FCBE3E-3AF1-41AB-B02B-FBDA7DFF9659}" srcOrd="1" destOrd="0" presId="urn:microsoft.com/office/officeart/2018/5/layout/IconCircleLabelList"/>
    <dgm:cxn modelId="{50665751-2880-47A5-8786-3066523B5A54}" type="presParOf" srcId="{8D8E179E-1EBC-46BD-8FA3-DF8AF2D35404}" destId="{F504EC4B-EEC2-4990-9904-47657B34227E}" srcOrd="2" destOrd="0" presId="urn:microsoft.com/office/officeart/2018/5/layout/IconCircleLabelList"/>
    <dgm:cxn modelId="{93B1D823-FA79-4988-9F2E-7FE3B740F195}" type="presParOf" srcId="{8D8E179E-1EBC-46BD-8FA3-DF8AF2D35404}" destId="{F67DCF85-CB6D-4EB2-9866-2EFD6A9FF01E}" srcOrd="3" destOrd="0" presId="urn:microsoft.com/office/officeart/2018/5/layout/IconCircleLabelList"/>
    <dgm:cxn modelId="{D5DC1103-8B95-481F-AB25-54638AB83E04}" type="presParOf" srcId="{1E429814-1969-463F-9178-037CF5132970}" destId="{A00536BE-3AFA-43FC-9A45-215BCF13373D}" srcOrd="11" destOrd="0" presId="urn:microsoft.com/office/officeart/2018/5/layout/IconCircleLabelList"/>
    <dgm:cxn modelId="{4CE2B9AE-7701-4023-8365-4984B1B7FEE3}" type="presParOf" srcId="{1E429814-1969-463F-9178-037CF5132970}" destId="{25DFD441-5B31-4416-83FB-8C796BC0BE25}" srcOrd="12" destOrd="0" presId="urn:microsoft.com/office/officeart/2018/5/layout/IconCircleLabelList"/>
    <dgm:cxn modelId="{350A38BD-6BB5-4F51-9B50-81AD7DF35BC4}" type="presParOf" srcId="{25DFD441-5B31-4416-83FB-8C796BC0BE25}" destId="{BAB34857-1699-4046-A099-BBAE277FF736}" srcOrd="0" destOrd="0" presId="urn:microsoft.com/office/officeart/2018/5/layout/IconCircleLabelList"/>
    <dgm:cxn modelId="{4C5C2612-5FA6-48E6-B475-621C0A8E56E8}" type="presParOf" srcId="{25DFD441-5B31-4416-83FB-8C796BC0BE25}" destId="{264DCCF7-1AE5-4FC9-B349-44351C6F506E}" srcOrd="1" destOrd="0" presId="urn:microsoft.com/office/officeart/2018/5/layout/IconCircleLabelList"/>
    <dgm:cxn modelId="{1B89EBA3-8EA3-4678-B83E-0FB26054B7F1}" type="presParOf" srcId="{25DFD441-5B31-4416-83FB-8C796BC0BE25}" destId="{38478460-5A97-44BF-B20D-9A5C950E49E8}" srcOrd="2" destOrd="0" presId="urn:microsoft.com/office/officeart/2018/5/layout/IconCircleLabelList"/>
    <dgm:cxn modelId="{B9733563-C157-41BE-8063-76FD67AF9251}" type="presParOf" srcId="{25DFD441-5B31-4416-83FB-8C796BC0BE25}" destId="{9303A997-A96A-436E-AFEB-659E9CBC15A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B62D68-6D7A-46E1-9620-D2BE10856950}">
      <dsp:nvSpPr>
        <dsp:cNvPr id="0" name=""/>
        <dsp:cNvSpPr/>
      </dsp:nvSpPr>
      <dsp:spPr>
        <a:xfrm>
          <a:off x="2545291" y="1250318"/>
          <a:ext cx="3037416" cy="303741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/>
            <a:t>HTM</a:t>
          </a:r>
        </a:p>
      </dsp:txBody>
      <dsp:txXfrm>
        <a:off x="2990110" y="1695137"/>
        <a:ext cx="2147778" cy="2147778"/>
      </dsp:txXfrm>
    </dsp:sp>
    <dsp:sp modelId="{FE425EA5-E3AF-49E3-8A87-17C48DA9125B}">
      <dsp:nvSpPr>
        <dsp:cNvPr id="0" name=""/>
        <dsp:cNvSpPr/>
      </dsp:nvSpPr>
      <dsp:spPr>
        <a:xfrm>
          <a:off x="3304645" y="30033"/>
          <a:ext cx="1518708" cy="15187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Medical device Management and Improvement. </a:t>
          </a:r>
        </a:p>
      </dsp:txBody>
      <dsp:txXfrm>
        <a:off x="3527055" y="252443"/>
        <a:ext cx="1073888" cy="1073888"/>
      </dsp:txXfrm>
    </dsp:sp>
    <dsp:sp modelId="{AFA00481-CEE1-45CA-AFDE-2D5B4FFB6B49}">
      <dsp:nvSpPr>
        <dsp:cNvPr id="0" name=""/>
        <dsp:cNvSpPr/>
      </dsp:nvSpPr>
      <dsp:spPr>
        <a:xfrm>
          <a:off x="4577133" y="493180"/>
          <a:ext cx="1518708" cy="15187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Inventory Best Practices</a:t>
          </a:r>
        </a:p>
      </dsp:txBody>
      <dsp:txXfrm>
        <a:off x="4799543" y="715590"/>
        <a:ext cx="1073888" cy="1073888"/>
      </dsp:txXfrm>
    </dsp:sp>
    <dsp:sp modelId="{D1CDEC82-AE16-4207-8CB8-F6D983BE7F15}">
      <dsp:nvSpPr>
        <dsp:cNvPr id="0" name=""/>
        <dsp:cNvSpPr/>
      </dsp:nvSpPr>
      <dsp:spPr>
        <a:xfrm>
          <a:off x="5254210" y="1665911"/>
          <a:ext cx="1518708" cy="15187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Record keeping</a:t>
          </a:r>
        </a:p>
      </dsp:txBody>
      <dsp:txXfrm>
        <a:off x="5476620" y="1888321"/>
        <a:ext cx="1073888" cy="1073888"/>
      </dsp:txXfrm>
    </dsp:sp>
    <dsp:sp modelId="{BA7A9265-51A0-42C3-80E7-D483C28229AB}">
      <dsp:nvSpPr>
        <dsp:cNvPr id="0" name=""/>
        <dsp:cNvSpPr/>
      </dsp:nvSpPr>
      <dsp:spPr>
        <a:xfrm>
          <a:off x="5019063" y="2999492"/>
          <a:ext cx="1518708" cy="15187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User Training</a:t>
          </a:r>
        </a:p>
      </dsp:txBody>
      <dsp:txXfrm>
        <a:off x="5241473" y="3221902"/>
        <a:ext cx="1073888" cy="1073888"/>
      </dsp:txXfrm>
    </dsp:sp>
    <dsp:sp modelId="{CBD6A24A-2AB4-432B-892C-5CE93F9473F4}">
      <dsp:nvSpPr>
        <dsp:cNvPr id="0" name=""/>
        <dsp:cNvSpPr/>
      </dsp:nvSpPr>
      <dsp:spPr>
        <a:xfrm>
          <a:off x="3981722" y="3869925"/>
          <a:ext cx="1518708" cy="15187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Recalls and Alerts </a:t>
          </a:r>
        </a:p>
      </dsp:txBody>
      <dsp:txXfrm>
        <a:off x="4204132" y="4092335"/>
        <a:ext cx="1073888" cy="1073888"/>
      </dsp:txXfrm>
    </dsp:sp>
    <dsp:sp modelId="{E587B7DD-1AC3-4A34-AFE7-A84FBA313625}">
      <dsp:nvSpPr>
        <dsp:cNvPr id="0" name=""/>
        <dsp:cNvSpPr/>
      </dsp:nvSpPr>
      <dsp:spPr>
        <a:xfrm>
          <a:off x="2627569" y="3869925"/>
          <a:ext cx="1518708" cy="15187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Incidents Response</a:t>
          </a:r>
        </a:p>
      </dsp:txBody>
      <dsp:txXfrm>
        <a:off x="2849979" y="4092335"/>
        <a:ext cx="1073888" cy="1073888"/>
      </dsp:txXfrm>
    </dsp:sp>
    <dsp:sp modelId="{16B02DA7-FCCA-44FB-8058-831C803F795C}">
      <dsp:nvSpPr>
        <dsp:cNvPr id="0" name=""/>
        <dsp:cNvSpPr/>
      </dsp:nvSpPr>
      <dsp:spPr>
        <a:xfrm>
          <a:off x="1590227" y="2999492"/>
          <a:ext cx="1518708" cy="15187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Policies and Procedures</a:t>
          </a:r>
        </a:p>
      </dsp:txBody>
      <dsp:txXfrm>
        <a:off x="1812637" y="3221902"/>
        <a:ext cx="1073888" cy="1073888"/>
      </dsp:txXfrm>
    </dsp:sp>
    <dsp:sp modelId="{0A7AE6D3-344C-45D0-B28F-F95425DF41DF}">
      <dsp:nvSpPr>
        <dsp:cNvPr id="0" name=""/>
        <dsp:cNvSpPr/>
      </dsp:nvSpPr>
      <dsp:spPr>
        <a:xfrm>
          <a:off x="1355081" y="1665911"/>
          <a:ext cx="1518708" cy="15187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Service Contract Management</a:t>
          </a:r>
        </a:p>
      </dsp:txBody>
      <dsp:txXfrm>
        <a:off x="1577491" y="1888321"/>
        <a:ext cx="1073888" cy="1073888"/>
      </dsp:txXfrm>
    </dsp:sp>
    <dsp:sp modelId="{7E47ECDF-2DE0-41A5-BE7F-932D5C83E263}">
      <dsp:nvSpPr>
        <dsp:cNvPr id="0" name=""/>
        <dsp:cNvSpPr/>
      </dsp:nvSpPr>
      <dsp:spPr>
        <a:xfrm>
          <a:off x="2032158" y="493180"/>
          <a:ext cx="1518708" cy="151870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Equipment Retirement </a:t>
          </a:r>
        </a:p>
      </dsp:txBody>
      <dsp:txXfrm>
        <a:off x="2254568" y="715590"/>
        <a:ext cx="1073888" cy="10738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50E6CD-1C07-4C15-978F-882772D1136C}">
      <dsp:nvSpPr>
        <dsp:cNvPr id="0" name=""/>
        <dsp:cNvSpPr/>
      </dsp:nvSpPr>
      <dsp:spPr>
        <a:xfrm>
          <a:off x="2678644" y="1593812"/>
          <a:ext cx="2025805" cy="1752403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HTM Department </a:t>
          </a:r>
        </a:p>
      </dsp:txBody>
      <dsp:txXfrm>
        <a:off x="3014348" y="1884210"/>
        <a:ext cx="1354397" cy="1171607"/>
      </dsp:txXfrm>
    </dsp:sp>
    <dsp:sp modelId="{D2F8B5A3-54B2-4463-A04E-124050B2E77E}">
      <dsp:nvSpPr>
        <dsp:cNvPr id="0" name=""/>
        <dsp:cNvSpPr/>
      </dsp:nvSpPr>
      <dsp:spPr>
        <a:xfrm>
          <a:off x="3947188" y="755405"/>
          <a:ext cx="764330" cy="65857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2E9806-3337-4B3A-BBBF-325E899B4640}">
      <dsp:nvSpPr>
        <dsp:cNvPr id="0" name=""/>
        <dsp:cNvSpPr/>
      </dsp:nvSpPr>
      <dsp:spPr>
        <a:xfrm>
          <a:off x="2865250" y="0"/>
          <a:ext cx="1660133" cy="1436210"/>
        </a:xfrm>
        <a:prstGeom prst="hexagon">
          <a:avLst>
            <a:gd name="adj" fmla="val 28570"/>
            <a:gd name="vf" fmla="val 115470"/>
          </a:avLst>
        </a:prstGeom>
        <a:solidFill>
          <a:srgbClr val="4E84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Data Analysis</a:t>
          </a:r>
        </a:p>
      </dsp:txBody>
      <dsp:txXfrm>
        <a:off x="3140369" y="238011"/>
        <a:ext cx="1109895" cy="960188"/>
      </dsp:txXfrm>
    </dsp:sp>
    <dsp:sp modelId="{F4D03DA8-B5E6-4097-955A-D178AC50B6D7}">
      <dsp:nvSpPr>
        <dsp:cNvPr id="0" name=""/>
        <dsp:cNvSpPr/>
      </dsp:nvSpPr>
      <dsp:spPr>
        <a:xfrm>
          <a:off x="4839220" y="1986584"/>
          <a:ext cx="764330" cy="65857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F95B1C-D8AF-492D-ADE2-F11929A75E00}">
      <dsp:nvSpPr>
        <dsp:cNvPr id="0" name=""/>
        <dsp:cNvSpPr/>
      </dsp:nvSpPr>
      <dsp:spPr>
        <a:xfrm>
          <a:off x="4387785" y="883365"/>
          <a:ext cx="1660133" cy="1436210"/>
        </a:xfrm>
        <a:prstGeom prst="hexagon">
          <a:avLst>
            <a:gd name="adj" fmla="val 28570"/>
            <a:gd name="vf" fmla="val 115470"/>
          </a:avLst>
        </a:prstGeom>
        <a:solidFill>
          <a:srgbClr val="4E84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Service Contracts  </a:t>
          </a:r>
        </a:p>
      </dsp:txBody>
      <dsp:txXfrm>
        <a:off x="4662904" y="1121376"/>
        <a:ext cx="1109895" cy="960188"/>
      </dsp:txXfrm>
    </dsp:sp>
    <dsp:sp modelId="{DB20BA61-6B34-4CE9-93FD-EDB62FF5D01B}">
      <dsp:nvSpPr>
        <dsp:cNvPr id="0" name=""/>
        <dsp:cNvSpPr/>
      </dsp:nvSpPr>
      <dsp:spPr>
        <a:xfrm>
          <a:off x="4219557" y="3376353"/>
          <a:ext cx="764330" cy="65857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26BCDB-65BD-4ADA-BB25-F71D57A92004}">
      <dsp:nvSpPr>
        <dsp:cNvPr id="0" name=""/>
        <dsp:cNvSpPr/>
      </dsp:nvSpPr>
      <dsp:spPr>
        <a:xfrm>
          <a:off x="4387785" y="2619959"/>
          <a:ext cx="1660133" cy="1436210"/>
        </a:xfrm>
        <a:prstGeom prst="hexagon">
          <a:avLst>
            <a:gd name="adj" fmla="val 28570"/>
            <a:gd name="vf" fmla="val 115470"/>
          </a:avLst>
        </a:prstGeom>
        <a:solidFill>
          <a:srgbClr val="4E84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Clinical Engineering Shared Services </a:t>
          </a:r>
        </a:p>
      </dsp:txBody>
      <dsp:txXfrm>
        <a:off x="4662904" y="2857970"/>
        <a:ext cx="1109895" cy="960188"/>
      </dsp:txXfrm>
    </dsp:sp>
    <dsp:sp modelId="{D885D8B6-D395-4ECE-994F-3328D4FCBE4D}">
      <dsp:nvSpPr>
        <dsp:cNvPr id="0" name=""/>
        <dsp:cNvSpPr/>
      </dsp:nvSpPr>
      <dsp:spPr>
        <a:xfrm>
          <a:off x="2682414" y="3520616"/>
          <a:ext cx="764330" cy="65857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EA3286-D63C-4F25-B541-1470EF96E7F1}">
      <dsp:nvSpPr>
        <dsp:cNvPr id="0" name=""/>
        <dsp:cNvSpPr/>
      </dsp:nvSpPr>
      <dsp:spPr>
        <a:xfrm>
          <a:off x="2865250" y="3504312"/>
          <a:ext cx="1660133" cy="1436210"/>
        </a:xfrm>
        <a:prstGeom prst="hexagon">
          <a:avLst>
            <a:gd name="adj" fmla="val 28570"/>
            <a:gd name="vf" fmla="val 115470"/>
          </a:avLst>
        </a:prstGeom>
        <a:solidFill>
          <a:srgbClr val="4E84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Equipment Management and Service</a:t>
          </a:r>
        </a:p>
      </dsp:txBody>
      <dsp:txXfrm>
        <a:off x="3140369" y="3742323"/>
        <a:ext cx="1109895" cy="960188"/>
      </dsp:txXfrm>
    </dsp:sp>
    <dsp:sp modelId="{F3DB2279-F998-4E91-B8EB-6D770A19D5CD}">
      <dsp:nvSpPr>
        <dsp:cNvPr id="0" name=""/>
        <dsp:cNvSpPr/>
      </dsp:nvSpPr>
      <dsp:spPr>
        <a:xfrm>
          <a:off x="1775773" y="2289932"/>
          <a:ext cx="764330" cy="65857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FAE537-0D40-467E-98C9-8E6EA52FA661}">
      <dsp:nvSpPr>
        <dsp:cNvPr id="0" name=""/>
        <dsp:cNvSpPr/>
      </dsp:nvSpPr>
      <dsp:spPr>
        <a:xfrm>
          <a:off x="1335647" y="2620947"/>
          <a:ext cx="1660133" cy="143621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Leadership</a:t>
          </a:r>
        </a:p>
      </dsp:txBody>
      <dsp:txXfrm>
        <a:off x="1610766" y="2858958"/>
        <a:ext cx="1109895" cy="960188"/>
      </dsp:txXfrm>
    </dsp:sp>
    <dsp:sp modelId="{8AFD079F-9751-46EC-A1F0-CD56AA880011}">
      <dsp:nvSpPr>
        <dsp:cNvPr id="0" name=""/>
        <dsp:cNvSpPr/>
      </dsp:nvSpPr>
      <dsp:spPr>
        <a:xfrm>
          <a:off x="1335647" y="881389"/>
          <a:ext cx="1660133" cy="143621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Medical Device Cybersecurity </a:t>
          </a:r>
        </a:p>
      </dsp:txBody>
      <dsp:txXfrm>
        <a:off x="1610766" y="1119400"/>
        <a:ext cx="1109895" cy="9601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F1A200-9282-444C-91C9-BCC9ADDD02AD}">
      <dsp:nvSpPr>
        <dsp:cNvPr id="0" name=""/>
        <dsp:cNvSpPr/>
      </dsp:nvSpPr>
      <dsp:spPr>
        <a:xfrm>
          <a:off x="6148243" y="1265398"/>
          <a:ext cx="3286967" cy="32869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3678F9-E756-48C2-AEE9-3433AD490E58}">
      <dsp:nvSpPr>
        <dsp:cNvPr id="0" name=""/>
        <dsp:cNvSpPr/>
      </dsp:nvSpPr>
      <dsp:spPr>
        <a:xfrm>
          <a:off x="6257760" y="1374981"/>
          <a:ext cx="3067203" cy="30677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 </a:t>
          </a:r>
          <a:r>
            <a:rPr lang="en-US" sz="1400" kern="1200" dirty="0">
              <a:solidFill>
                <a:srgbClr val="07387C"/>
              </a:solidFill>
            </a:rPr>
            <a:t>Inventory Accuracy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7387C"/>
              </a:solidFill>
            </a:rPr>
            <a:t>Service Contracts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7387C"/>
              </a:solidFill>
            </a:rPr>
            <a:t>Documentation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7387C"/>
              </a:solidFill>
            </a:rPr>
            <a:t>Standardization Initiatives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7387C"/>
              </a:solidFill>
            </a:rPr>
            <a:t>Recall Management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7387C"/>
              </a:solidFill>
            </a:rPr>
            <a:t>Cybersecurity Program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7387C"/>
              </a:solidFill>
            </a:rPr>
            <a:t>Medical Device Visibility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7387C"/>
              </a:solidFill>
            </a:rPr>
            <a:t>Regulatory Compliance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7387C"/>
              </a:solidFill>
            </a:rPr>
            <a:t>Staff Management</a:t>
          </a:r>
        </a:p>
      </dsp:txBody>
      <dsp:txXfrm>
        <a:off x="6696558" y="1813314"/>
        <a:ext cx="2191068" cy="2191088"/>
      </dsp:txXfrm>
    </dsp:sp>
    <dsp:sp modelId="{49F9B2D9-F0E9-49FA-A9B9-C86CA3FF8F51}">
      <dsp:nvSpPr>
        <dsp:cNvPr id="0" name=""/>
        <dsp:cNvSpPr/>
      </dsp:nvSpPr>
      <dsp:spPr>
        <a:xfrm rot="2700000">
          <a:off x="2752069" y="1265031"/>
          <a:ext cx="3287076" cy="3287076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38F9C5-F6BA-4D72-99D6-E7F233E9DDD1}">
      <dsp:nvSpPr>
        <dsp:cNvPr id="0" name=""/>
        <dsp:cNvSpPr/>
      </dsp:nvSpPr>
      <dsp:spPr>
        <a:xfrm>
          <a:off x="2862005" y="1374981"/>
          <a:ext cx="3067203" cy="306775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Intermountain mission vision and values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+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Standards and Regulations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+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HTM high level objectives </a:t>
          </a:r>
        </a:p>
      </dsp:txBody>
      <dsp:txXfrm>
        <a:off x="3300073" y="1813314"/>
        <a:ext cx="2191068" cy="21910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E681F8-BE02-4256-B226-C6DD39DAF35D}">
      <dsp:nvSpPr>
        <dsp:cNvPr id="0" name=""/>
        <dsp:cNvSpPr/>
      </dsp:nvSpPr>
      <dsp:spPr>
        <a:xfrm>
          <a:off x="677593" y="254828"/>
          <a:ext cx="581396" cy="58139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40145D-520E-4956-9DC2-442795178BA4}">
      <dsp:nvSpPr>
        <dsp:cNvPr id="0" name=""/>
        <dsp:cNvSpPr/>
      </dsp:nvSpPr>
      <dsp:spPr>
        <a:xfrm>
          <a:off x="322295" y="1042750"/>
          <a:ext cx="1291992" cy="51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Preventive Maintenance Compliance </a:t>
          </a:r>
        </a:p>
      </dsp:txBody>
      <dsp:txXfrm>
        <a:off x="322295" y="1042750"/>
        <a:ext cx="1291992" cy="516796"/>
      </dsp:txXfrm>
    </dsp:sp>
    <dsp:sp modelId="{7CD3F70E-C2B5-4232-96F8-39F787B23E2F}">
      <dsp:nvSpPr>
        <dsp:cNvPr id="0" name=""/>
        <dsp:cNvSpPr/>
      </dsp:nvSpPr>
      <dsp:spPr>
        <a:xfrm>
          <a:off x="2195683" y="254828"/>
          <a:ext cx="581396" cy="5813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1B0734-DA88-4197-BCFD-11B5BA43FC98}">
      <dsp:nvSpPr>
        <dsp:cNvPr id="0" name=""/>
        <dsp:cNvSpPr/>
      </dsp:nvSpPr>
      <dsp:spPr>
        <a:xfrm>
          <a:off x="1840385" y="1042750"/>
          <a:ext cx="1291992" cy="51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Documentation and Recording </a:t>
          </a:r>
        </a:p>
      </dsp:txBody>
      <dsp:txXfrm>
        <a:off x="1840385" y="1042750"/>
        <a:ext cx="1291992" cy="516796"/>
      </dsp:txXfrm>
    </dsp:sp>
    <dsp:sp modelId="{3E9009CB-7750-4A3B-B8F1-63E6CD392463}">
      <dsp:nvSpPr>
        <dsp:cNvPr id="0" name=""/>
        <dsp:cNvSpPr/>
      </dsp:nvSpPr>
      <dsp:spPr>
        <a:xfrm>
          <a:off x="3713774" y="254828"/>
          <a:ext cx="581396" cy="58139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023227-5B77-45A6-BCA2-03F74B01D313}">
      <dsp:nvSpPr>
        <dsp:cNvPr id="0" name=""/>
        <dsp:cNvSpPr/>
      </dsp:nvSpPr>
      <dsp:spPr>
        <a:xfrm>
          <a:off x="3358476" y="1042750"/>
          <a:ext cx="1291992" cy="51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Inventory Accuracy </a:t>
          </a:r>
        </a:p>
      </dsp:txBody>
      <dsp:txXfrm>
        <a:off x="3358476" y="1042750"/>
        <a:ext cx="1291992" cy="516796"/>
      </dsp:txXfrm>
    </dsp:sp>
    <dsp:sp modelId="{BFD87552-D02E-4009-A313-E349158DCF16}">
      <dsp:nvSpPr>
        <dsp:cNvPr id="0" name=""/>
        <dsp:cNvSpPr/>
      </dsp:nvSpPr>
      <dsp:spPr>
        <a:xfrm>
          <a:off x="5231865" y="254828"/>
          <a:ext cx="581396" cy="58139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0FCCEA-8B6A-43AB-867F-C11A0ACBCF6A}">
      <dsp:nvSpPr>
        <dsp:cNvPr id="0" name=""/>
        <dsp:cNvSpPr/>
      </dsp:nvSpPr>
      <dsp:spPr>
        <a:xfrm>
          <a:off x="4876567" y="1042750"/>
          <a:ext cx="1291992" cy="51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Medical Device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Service Contracts</a:t>
          </a:r>
        </a:p>
      </dsp:txBody>
      <dsp:txXfrm>
        <a:off x="4876567" y="1042750"/>
        <a:ext cx="1291992" cy="516796"/>
      </dsp:txXfrm>
    </dsp:sp>
    <dsp:sp modelId="{65816CA5-BC36-4DB3-B772-CA263BB0385A}">
      <dsp:nvSpPr>
        <dsp:cNvPr id="0" name=""/>
        <dsp:cNvSpPr/>
      </dsp:nvSpPr>
      <dsp:spPr>
        <a:xfrm>
          <a:off x="1436638" y="1882545"/>
          <a:ext cx="581396" cy="58139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439E00-4443-4675-8FAB-E281D62F7E0F}">
      <dsp:nvSpPr>
        <dsp:cNvPr id="0" name=""/>
        <dsp:cNvSpPr/>
      </dsp:nvSpPr>
      <dsp:spPr>
        <a:xfrm>
          <a:off x="1081340" y="2670467"/>
          <a:ext cx="1291992" cy="51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Recalls and Alerts </a:t>
          </a:r>
        </a:p>
      </dsp:txBody>
      <dsp:txXfrm>
        <a:off x="1081340" y="2670467"/>
        <a:ext cx="1291992" cy="516796"/>
      </dsp:txXfrm>
    </dsp:sp>
    <dsp:sp modelId="{01EBA2A3-CC7F-4A70-A41E-452944F94496}">
      <dsp:nvSpPr>
        <dsp:cNvPr id="0" name=""/>
        <dsp:cNvSpPr/>
      </dsp:nvSpPr>
      <dsp:spPr>
        <a:xfrm>
          <a:off x="2954729" y="1882545"/>
          <a:ext cx="581396" cy="58139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127670-8F51-4ADF-992B-638413977162}">
      <dsp:nvSpPr>
        <dsp:cNvPr id="0" name=""/>
        <dsp:cNvSpPr/>
      </dsp:nvSpPr>
      <dsp:spPr>
        <a:xfrm>
          <a:off x="2599431" y="2670467"/>
          <a:ext cx="1291992" cy="51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Medical Device Visibility</a:t>
          </a:r>
        </a:p>
      </dsp:txBody>
      <dsp:txXfrm>
        <a:off x="2599431" y="2670467"/>
        <a:ext cx="1291992" cy="516796"/>
      </dsp:txXfrm>
    </dsp:sp>
    <dsp:sp modelId="{0F7C0F92-6323-4233-BDAE-BBBD842AD704}">
      <dsp:nvSpPr>
        <dsp:cNvPr id="0" name=""/>
        <dsp:cNvSpPr/>
      </dsp:nvSpPr>
      <dsp:spPr>
        <a:xfrm>
          <a:off x="4472820" y="1882545"/>
          <a:ext cx="581396" cy="581396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7971E8-2E88-42F7-BCE1-B6C703201072}">
      <dsp:nvSpPr>
        <dsp:cNvPr id="0" name=""/>
        <dsp:cNvSpPr/>
      </dsp:nvSpPr>
      <dsp:spPr>
        <a:xfrm>
          <a:off x="4117522" y="2670467"/>
          <a:ext cx="1291992" cy="51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Standardization Initiatives</a:t>
          </a:r>
        </a:p>
      </dsp:txBody>
      <dsp:txXfrm>
        <a:off x="4117522" y="2670467"/>
        <a:ext cx="1291992" cy="5167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FCBDB3-87C2-41F0-B102-0437D72B757C}">
      <dsp:nvSpPr>
        <dsp:cNvPr id="0" name=""/>
        <dsp:cNvSpPr/>
      </dsp:nvSpPr>
      <dsp:spPr>
        <a:xfrm>
          <a:off x="563330" y="2169"/>
          <a:ext cx="791332" cy="79133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1EE30B-D380-4A57-8278-C12C893FAE70}">
      <dsp:nvSpPr>
        <dsp:cNvPr id="0" name=""/>
        <dsp:cNvSpPr/>
      </dsp:nvSpPr>
      <dsp:spPr>
        <a:xfrm>
          <a:off x="731975" y="170814"/>
          <a:ext cx="454042" cy="4540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CF3FDC-763A-4B83-B81D-14722667DFB6}">
      <dsp:nvSpPr>
        <dsp:cNvPr id="0" name=""/>
        <dsp:cNvSpPr/>
      </dsp:nvSpPr>
      <dsp:spPr>
        <a:xfrm>
          <a:off x="310364" y="1039982"/>
          <a:ext cx="1297265" cy="51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/>
            <a:t>Communicate vision, mission, and values</a:t>
          </a:r>
        </a:p>
      </dsp:txBody>
      <dsp:txXfrm>
        <a:off x="310364" y="1039982"/>
        <a:ext cx="1297265" cy="518906"/>
      </dsp:txXfrm>
    </dsp:sp>
    <dsp:sp modelId="{54E1CBEA-FF10-42D9-A748-5F428CA820BA}">
      <dsp:nvSpPr>
        <dsp:cNvPr id="0" name=""/>
        <dsp:cNvSpPr/>
      </dsp:nvSpPr>
      <dsp:spPr>
        <a:xfrm>
          <a:off x="2087617" y="2169"/>
          <a:ext cx="791332" cy="79133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7F5AC5-8157-4209-9362-11C1E49C8D9F}">
      <dsp:nvSpPr>
        <dsp:cNvPr id="0" name=""/>
        <dsp:cNvSpPr/>
      </dsp:nvSpPr>
      <dsp:spPr>
        <a:xfrm>
          <a:off x="2256262" y="170814"/>
          <a:ext cx="454042" cy="45404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F2EB9B-B8F7-451B-AADA-A9ED9E632995}">
      <dsp:nvSpPr>
        <dsp:cNvPr id="0" name=""/>
        <dsp:cNvSpPr/>
      </dsp:nvSpPr>
      <dsp:spPr>
        <a:xfrm>
          <a:off x="1834651" y="1039982"/>
          <a:ext cx="1297265" cy="51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/>
            <a:t>Provide Organizational Chart </a:t>
          </a:r>
        </a:p>
      </dsp:txBody>
      <dsp:txXfrm>
        <a:off x="1834651" y="1039982"/>
        <a:ext cx="1297265" cy="518906"/>
      </dsp:txXfrm>
    </dsp:sp>
    <dsp:sp modelId="{F45E49DE-DBE7-43EE-90C6-A8594ADA1FBE}">
      <dsp:nvSpPr>
        <dsp:cNvPr id="0" name=""/>
        <dsp:cNvSpPr/>
      </dsp:nvSpPr>
      <dsp:spPr>
        <a:xfrm>
          <a:off x="3611905" y="2169"/>
          <a:ext cx="791332" cy="79133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5395C9-0469-48BE-8A75-08D3A21946BA}">
      <dsp:nvSpPr>
        <dsp:cNvPr id="0" name=""/>
        <dsp:cNvSpPr/>
      </dsp:nvSpPr>
      <dsp:spPr>
        <a:xfrm>
          <a:off x="3780549" y="170814"/>
          <a:ext cx="454042" cy="45404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CC7F0-9FB6-4C93-9E14-A4E2AA537257}">
      <dsp:nvSpPr>
        <dsp:cNvPr id="0" name=""/>
        <dsp:cNvSpPr/>
      </dsp:nvSpPr>
      <dsp:spPr>
        <a:xfrm>
          <a:off x="3358938" y="1039982"/>
          <a:ext cx="1297265" cy="51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/>
            <a:t>Invest in Education </a:t>
          </a:r>
        </a:p>
      </dsp:txBody>
      <dsp:txXfrm>
        <a:off x="3358938" y="1039982"/>
        <a:ext cx="1297265" cy="518906"/>
      </dsp:txXfrm>
    </dsp:sp>
    <dsp:sp modelId="{9C40F52B-393C-4674-818D-2B5B435BB8DD}">
      <dsp:nvSpPr>
        <dsp:cNvPr id="0" name=""/>
        <dsp:cNvSpPr/>
      </dsp:nvSpPr>
      <dsp:spPr>
        <a:xfrm>
          <a:off x="5136192" y="2169"/>
          <a:ext cx="791332" cy="79133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16DBA9-D35B-442C-8A6A-20CEC7A4BBFA}">
      <dsp:nvSpPr>
        <dsp:cNvPr id="0" name=""/>
        <dsp:cNvSpPr/>
      </dsp:nvSpPr>
      <dsp:spPr>
        <a:xfrm>
          <a:off x="5304836" y="170814"/>
          <a:ext cx="454042" cy="45404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CBCD34-8620-4875-8D38-C3DAF4574220}">
      <dsp:nvSpPr>
        <dsp:cNvPr id="0" name=""/>
        <dsp:cNvSpPr/>
      </dsp:nvSpPr>
      <dsp:spPr>
        <a:xfrm>
          <a:off x="4883225" y="1039982"/>
          <a:ext cx="1297265" cy="51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/>
            <a:t>Listen to Ideas </a:t>
          </a:r>
        </a:p>
      </dsp:txBody>
      <dsp:txXfrm>
        <a:off x="4883225" y="1039982"/>
        <a:ext cx="1297265" cy="518906"/>
      </dsp:txXfrm>
    </dsp:sp>
    <dsp:sp modelId="{7219077F-124C-4466-B9BD-9BA570BD8F37}">
      <dsp:nvSpPr>
        <dsp:cNvPr id="0" name=""/>
        <dsp:cNvSpPr/>
      </dsp:nvSpPr>
      <dsp:spPr>
        <a:xfrm>
          <a:off x="1325474" y="1883204"/>
          <a:ext cx="791332" cy="79133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366AD1-9CD6-4936-B5BF-24DDC7E3723A}">
      <dsp:nvSpPr>
        <dsp:cNvPr id="0" name=""/>
        <dsp:cNvSpPr/>
      </dsp:nvSpPr>
      <dsp:spPr>
        <a:xfrm>
          <a:off x="1494118" y="2051849"/>
          <a:ext cx="454042" cy="45404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E26444-4804-411B-90FA-DC921A430C6D}">
      <dsp:nvSpPr>
        <dsp:cNvPr id="0" name=""/>
        <dsp:cNvSpPr/>
      </dsp:nvSpPr>
      <dsp:spPr>
        <a:xfrm>
          <a:off x="1072507" y="2921017"/>
          <a:ext cx="1297265" cy="51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/>
            <a:t>Provide opportunities </a:t>
          </a:r>
        </a:p>
      </dsp:txBody>
      <dsp:txXfrm>
        <a:off x="1072507" y="2921017"/>
        <a:ext cx="1297265" cy="518906"/>
      </dsp:txXfrm>
    </dsp:sp>
    <dsp:sp modelId="{A6382D39-2318-4E1A-830D-452F99461671}">
      <dsp:nvSpPr>
        <dsp:cNvPr id="0" name=""/>
        <dsp:cNvSpPr/>
      </dsp:nvSpPr>
      <dsp:spPr>
        <a:xfrm>
          <a:off x="2849761" y="1883204"/>
          <a:ext cx="791332" cy="79133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FCBE3E-3AF1-41AB-B02B-FBDA7DFF9659}">
      <dsp:nvSpPr>
        <dsp:cNvPr id="0" name=""/>
        <dsp:cNvSpPr/>
      </dsp:nvSpPr>
      <dsp:spPr>
        <a:xfrm>
          <a:off x="3018406" y="2051849"/>
          <a:ext cx="454042" cy="45404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7DCF85-CB6D-4EB2-9866-2EFD6A9FF01E}">
      <dsp:nvSpPr>
        <dsp:cNvPr id="0" name=""/>
        <dsp:cNvSpPr/>
      </dsp:nvSpPr>
      <dsp:spPr>
        <a:xfrm>
          <a:off x="2596794" y="2921017"/>
          <a:ext cx="1297265" cy="51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/>
            <a:t>Take Tough Assignment</a:t>
          </a:r>
        </a:p>
      </dsp:txBody>
      <dsp:txXfrm>
        <a:off x="2596794" y="2921017"/>
        <a:ext cx="1297265" cy="518906"/>
      </dsp:txXfrm>
    </dsp:sp>
    <dsp:sp modelId="{BAB34857-1699-4046-A099-BBAE277FF736}">
      <dsp:nvSpPr>
        <dsp:cNvPr id="0" name=""/>
        <dsp:cNvSpPr/>
      </dsp:nvSpPr>
      <dsp:spPr>
        <a:xfrm>
          <a:off x="4374048" y="1883204"/>
          <a:ext cx="791332" cy="79133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4DCCF7-1AE5-4FC9-B349-44351C6F506E}">
      <dsp:nvSpPr>
        <dsp:cNvPr id="0" name=""/>
        <dsp:cNvSpPr/>
      </dsp:nvSpPr>
      <dsp:spPr>
        <a:xfrm>
          <a:off x="4542693" y="2051849"/>
          <a:ext cx="454042" cy="454042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03A997-A96A-436E-AFEB-659E9CBC15A3}">
      <dsp:nvSpPr>
        <dsp:cNvPr id="0" name=""/>
        <dsp:cNvSpPr/>
      </dsp:nvSpPr>
      <dsp:spPr>
        <a:xfrm>
          <a:off x="4121081" y="2921017"/>
          <a:ext cx="1297265" cy="51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Succession Plan </a:t>
          </a:r>
        </a:p>
      </dsp:txBody>
      <dsp:txXfrm>
        <a:off x="4121081" y="2921017"/>
        <a:ext cx="1297265" cy="5189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30334D7-923B-4DC7-BBD8-FFB01630FE9B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E4C8350-5A0B-4543-AFB5-3DD66C49C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5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CC250AF-F5BC-4D7D-8930-77CEF1ED360C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21D2C34-33D7-4D10-81B5-5D9337991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18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Steve to find capital investment $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D2C34-33D7-4D10-81B5-5D93379917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5659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D2C34-33D7-4D10-81B5-5D93379917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896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D2C34-33D7-4D10-81B5-5D93379917E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24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D2C34-33D7-4D10-81B5-5D93379917E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89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D2C34-33D7-4D10-81B5-5D93379917E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08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D2C34-33D7-4D10-81B5-5D93379917E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57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944862" y="1822563"/>
            <a:ext cx="6261618" cy="1181849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000" b="1" spc="0" baseline="0">
                <a:solidFill>
                  <a:srgbClr val="24446C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(Calibri Bold 40 Pt.)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44862" y="3152886"/>
            <a:ext cx="6261618" cy="901567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600" b="0">
                <a:solidFill>
                  <a:srgbClr val="4E84C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Event Title</a:t>
            </a:r>
            <a:br>
              <a:rPr lang="en-US" dirty="0"/>
            </a:br>
            <a:r>
              <a:rPr lang="en-US" dirty="0"/>
              <a:t>Date (Calibri Body 26 pt.)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4388" y="2620325"/>
            <a:ext cx="2887109" cy="1154843"/>
          </a:xfrm>
          <a:prstGeom prst="rect">
            <a:avLst/>
          </a:prstGeom>
        </p:spPr>
      </p:pic>
      <p:cxnSp>
        <p:nvCxnSpPr>
          <p:cNvPr id="11" name="Straight Connector 10"/>
          <p:cNvCxnSpPr>
            <a:cxnSpLocks/>
          </p:cNvCxnSpPr>
          <p:nvPr userDrawn="1"/>
        </p:nvCxnSpPr>
        <p:spPr>
          <a:xfrm>
            <a:off x="4509858" y="1593368"/>
            <a:ext cx="0" cy="3756991"/>
          </a:xfrm>
          <a:prstGeom prst="line">
            <a:avLst/>
          </a:prstGeom>
          <a:ln w="15875">
            <a:solidFill>
              <a:srgbClr val="4E84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944862" y="4186388"/>
            <a:ext cx="6261618" cy="72551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i="1">
                <a:solidFill>
                  <a:srgbClr val="4E84C4"/>
                </a:solidFill>
                <a:latin typeface="+mn-lt"/>
              </a:defRPr>
            </a:lvl1pPr>
            <a:lvl2pPr marL="457200" indent="0"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Presenter’s name and credentials</a:t>
            </a:r>
          </a:p>
          <a:p>
            <a:pPr lvl="0"/>
            <a:r>
              <a:rPr lang="en-US" dirty="0"/>
              <a:t>Presenter’s title</a:t>
            </a:r>
          </a:p>
          <a:p>
            <a:pPr lvl="0"/>
            <a:r>
              <a:rPr lang="en-US" dirty="0"/>
              <a:t>@twitter (Calibri Body 20 pt. italics)</a:t>
            </a:r>
          </a:p>
        </p:txBody>
      </p:sp>
    </p:spTree>
    <p:extLst>
      <p:ext uri="{BB962C8B-B14F-4D97-AF65-F5344CB8AC3E}">
        <p14:creationId xmlns:p14="http://schemas.microsoft.com/office/powerpoint/2010/main" val="3862933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85261" y="2364897"/>
            <a:ext cx="5368032" cy="90156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600" b="0" baseline="0">
                <a:solidFill>
                  <a:srgbClr val="4E84C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Event Title</a:t>
            </a:r>
            <a:br>
              <a:rPr lang="en-US" dirty="0"/>
            </a:br>
            <a:r>
              <a:rPr lang="en-US" dirty="0"/>
              <a:t>Date (Calibri Body 26 pt.)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0136" y="5576569"/>
            <a:ext cx="1936198" cy="774479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80077" y="3429747"/>
            <a:ext cx="5368032" cy="110249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i="1" baseline="0">
                <a:solidFill>
                  <a:srgbClr val="4E84C4"/>
                </a:solidFill>
                <a:latin typeface="+mn-lt"/>
              </a:defRPr>
            </a:lvl1pPr>
            <a:lvl2pPr marL="457200" indent="0"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Presenter’s name and credentials</a:t>
            </a:r>
          </a:p>
          <a:p>
            <a:pPr lvl="0"/>
            <a:r>
              <a:rPr lang="en-US" dirty="0"/>
              <a:t>Presenter’s title</a:t>
            </a:r>
          </a:p>
          <a:p>
            <a:pPr lvl="0"/>
            <a:r>
              <a:rPr lang="en-US" dirty="0"/>
              <a:t>@twitter (Calibri Body 20 pt. italics)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311726" y="894191"/>
            <a:ext cx="6380019" cy="1325563"/>
          </a:xfrm>
        </p:spPr>
        <p:txBody>
          <a:bodyPr anchor="b" anchorCtr="0">
            <a:noAutofit/>
          </a:bodyPr>
          <a:lstStyle>
            <a:lvl1pPr algn="ctr">
              <a:lnSpc>
                <a:spcPct val="100000"/>
              </a:lnSpc>
              <a:defRPr sz="4000" spc="0" baseline="0"/>
            </a:lvl1pPr>
          </a:lstStyle>
          <a:p>
            <a:r>
              <a:rPr lang="en-US" dirty="0"/>
              <a:t>Presentation Title </a:t>
            </a:r>
            <a:br>
              <a:rPr lang="en-US" dirty="0"/>
            </a:br>
            <a:r>
              <a:rPr lang="en-US" dirty="0"/>
              <a:t>Calibri Bold 40 Pt. 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7040563" y="0"/>
            <a:ext cx="5151437" cy="6858000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r>
              <a:rPr lang="en-US" dirty="0"/>
              <a:t>Choose a vertical-oriented photo</a:t>
            </a:r>
          </a:p>
        </p:txBody>
      </p:sp>
    </p:spTree>
    <p:extLst>
      <p:ext uri="{BB962C8B-B14F-4D97-AF65-F5344CB8AC3E}">
        <p14:creationId xmlns:p14="http://schemas.microsoft.com/office/powerpoint/2010/main" val="227225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_photo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7033835" y="0"/>
            <a:ext cx="5158154" cy="6862440"/>
          </a:xfrm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Choose a vertical-oriented photo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603" y="6460867"/>
            <a:ext cx="1473757" cy="241775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98489" y="1778000"/>
            <a:ext cx="5854622" cy="1178559"/>
          </a:xfrm>
        </p:spPr>
        <p:txBody>
          <a:bodyPr anchor="b" anchorCtr="0">
            <a:noAutofit/>
          </a:bodyPr>
          <a:lstStyle>
            <a:lvl1pPr algn="ctr">
              <a:defRPr sz="4000" b="1" baseline="0"/>
            </a:lvl1pPr>
          </a:lstStyle>
          <a:p>
            <a:r>
              <a:rPr lang="en-US" dirty="0"/>
              <a:t>Section Heading, </a:t>
            </a:r>
            <a:br>
              <a:rPr lang="en-US" dirty="0"/>
            </a:br>
            <a:r>
              <a:rPr lang="en-US" dirty="0"/>
              <a:t>(Calibri Bold 40 Pt.)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98487" y="3068321"/>
            <a:ext cx="5951399" cy="565352"/>
          </a:xfrm>
        </p:spPr>
        <p:txBody>
          <a:bodyPr>
            <a:noAutofit/>
          </a:bodyPr>
          <a:lstStyle>
            <a:lvl1pPr algn="ctr">
              <a:defRPr sz="3000" baseline="0"/>
            </a:lvl1pPr>
          </a:lstStyle>
          <a:p>
            <a:pPr lvl="0"/>
            <a:r>
              <a:rPr lang="en-US" dirty="0"/>
              <a:t>Section subhead (Calibri Body 30 pt.)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76CA7C-D096-4842-846A-810AF162B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6697" y="6162128"/>
            <a:ext cx="1038204" cy="41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89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_no photo-Drk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12531" y="3079063"/>
            <a:ext cx="10972946" cy="565352"/>
          </a:xfrm>
          <a:noFill/>
        </p:spPr>
        <p:txBody>
          <a:bodyPr>
            <a:noAutofit/>
          </a:bodyPr>
          <a:lstStyle>
            <a:lvl1pPr algn="ctr">
              <a:defRPr sz="3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Section subhead (Calibri Body 38 pt.)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12559" y="1838961"/>
            <a:ext cx="10972800" cy="1108478"/>
          </a:xfrm>
        </p:spPr>
        <p:txBody>
          <a:bodyPr anchor="b" anchorCtr="0">
            <a:noAutofit/>
          </a:bodyPr>
          <a:lstStyle>
            <a:lvl1pPr algn="ctr">
              <a:defRPr sz="4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Heading, (Calibri Bold 46 Pt.)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423497-4E23-424C-8CC6-9F3DF83195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1779" y="6453932"/>
            <a:ext cx="1560777" cy="25564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01815-9DED-F541-BF83-5D8F655C4A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530" y="5989854"/>
            <a:ext cx="4200101" cy="719722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NOTE: Please use only one section heading style throughout your slide presentation. For example, do not mix the dark blue  background with the light blue or white section heading style.</a:t>
            </a:r>
          </a:p>
        </p:txBody>
      </p:sp>
    </p:spTree>
    <p:extLst>
      <p:ext uri="{BB962C8B-B14F-4D97-AF65-F5344CB8AC3E}">
        <p14:creationId xmlns:p14="http://schemas.microsoft.com/office/powerpoint/2010/main" val="4086232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jor_Section_no photo-Drk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12559" y="2262716"/>
            <a:ext cx="10972800" cy="1643800"/>
          </a:xfrm>
        </p:spPr>
        <p:txBody>
          <a:bodyPr anchor="ctr" anchorCtr="1">
            <a:noAutofit/>
          </a:bodyPr>
          <a:lstStyle>
            <a:lvl1pPr algn="ctr">
              <a:defRPr sz="6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MAJOR SECTION HEADING,</a:t>
            </a:r>
            <a:br>
              <a:rPr lang="en-US" dirty="0"/>
            </a:br>
            <a:r>
              <a:rPr lang="en-US" dirty="0"/>
              <a:t>ALL CAPS CALIBRI BOLD 66 PT.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8E95FD5-63B4-5B4A-B472-A3288D7EB2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99687" y="4344376"/>
            <a:ext cx="792625" cy="548258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30C40E5-81EA-0448-8B7D-C569689541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531" y="5989854"/>
            <a:ext cx="4025900" cy="719722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NOTE: Please use only one major section heading style throughout your slide presentation. For example, do not mix the dark blue background with the light blue or white major section  style.</a:t>
            </a:r>
          </a:p>
        </p:txBody>
      </p:sp>
    </p:spTree>
    <p:extLst>
      <p:ext uri="{BB962C8B-B14F-4D97-AF65-F5344CB8AC3E}">
        <p14:creationId xmlns:p14="http://schemas.microsoft.com/office/powerpoint/2010/main" val="384754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Section_no photo-medblue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3423497-4E23-424C-8CC6-9F3DF83195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1779" y="6453932"/>
            <a:ext cx="1560777" cy="255644"/>
          </a:xfrm>
          <a:prstGeom prst="rect">
            <a:avLst/>
          </a:prstGeom>
        </p:spPr>
      </p:pic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64F66CB-A8A3-7F46-833D-7BA1AE5FD4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2531" y="3079063"/>
            <a:ext cx="10972946" cy="565352"/>
          </a:xfrm>
          <a:noFill/>
        </p:spPr>
        <p:txBody>
          <a:bodyPr>
            <a:noAutofit/>
          </a:bodyPr>
          <a:lstStyle>
            <a:lvl1pPr algn="ctr">
              <a:defRPr sz="38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Section subhead (Calibri Body 38 pt.)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7FDF55-AFAE-A642-8916-8ACB59DD0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559" y="1838961"/>
            <a:ext cx="10972800" cy="1108478"/>
          </a:xfrm>
        </p:spPr>
        <p:txBody>
          <a:bodyPr anchor="b" anchorCtr="0">
            <a:noAutofit/>
          </a:bodyPr>
          <a:lstStyle>
            <a:lvl1pPr algn="ctr">
              <a:defRPr sz="4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Heading, (Calibri Bold 46 Pt.)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23902DD-F162-C649-9356-9C941640F8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530" y="5989854"/>
            <a:ext cx="4200101" cy="719722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NOTE: Please use only one section heading style throughout your slide presentation. For example, do not mix the dark blue  background with the light blue or white section heading style.</a:t>
            </a:r>
          </a:p>
        </p:txBody>
      </p:sp>
    </p:spTree>
    <p:extLst>
      <p:ext uri="{BB962C8B-B14F-4D97-AF65-F5344CB8AC3E}">
        <p14:creationId xmlns:p14="http://schemas.microsoft.com/office/powerpoint/2010/main" val="427972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jor_Section_no photo-medblue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CB7BA3B-7515-6249-8D0D-F0FEEF02B4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559" y="2262716"/>
            <a:ext cx="10972800" cy="1643800"/>
          </a:xfrm>
        </p:spPr>
        <p:txBody>
          <a:bodyPr anchor="ctr" anchorCtr="1">
            <a:noAutofit/>
          </a:bodyPr>
          <a:lstStyle>
            <a:lvl1pPr algn="ctr">
              <a:defRPr sz="6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MAJOR SECTION HEADING,</a:t>
            </a:r>
            <a:br>
              <a:rPr lang="en-US" dirty="0"/>
            </a:br>
            <a:r>
              <a:rPr lang="en-US" dirty="0"/>
              <a:t>ALL CAPS CALIBRI 66 PT.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0C6700E-FD2B-F241-A271-14DD9D61CC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99687" y="4344376"/>
            <a:ext cx="792625" cy="548258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ACC53C0-5DA2-3D40-B4EA-AE9BE5DFED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531" y="5989854"/>
            <a:ext cx="4025900" cy="719722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NOTE: Please use only one major section heading style throughout your slide presentation. For example, do not mix the dark blue background with the light blue or white major section  style.</a:t>
            </a:r>
          </a:p>
        </p:txBody>
      </p:sp>
    </p:spTree>
    <p:extLst>
      <p:ext uri="{BB962C8B-B14F-4D97-AF65-F5344CB8AC3E}">
        <p14:creationId xmlns:p14="http://schemas.microsoft.com/office/powerpoint/2010/main" val="1372547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_no photo-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3423497-4E23-424C-8CC6-9F3DF83195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1779" y="6453932"/>
            <a:ext cx="1560777" cy="2556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A76191-4336-9B4D-A724-79CB8B4D88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7490" y="6453932"/>
            <a:ext cx="1549357" cy="255644"/>
          </a:xfrm>
          <a:prstGeom prst="rect">
            <a:avLst/>
          </a:prstGeo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6DE2963-9B40-3F48-87DD-2338348D33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2531" y="3079063"/>
            <a:ext cx="10972946" cy="565352"/>
          </a:xfrm>
          <a:noFill/>
        </p:spPr>
        <p:txBody>
          <a:bodyPr>
            <a:noAutofit/>
          </a:bodyPr>
          <a:lstStyle>
            <a:lvl1pPr algn="ctr">
              <a:defRPr sz="38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Section subhead (Calibri Body 38 pt.)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D31C993-3479-2F45-9897-920BFCA6E7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559" y="1838961"/>
            <a:ext cx="10972800" cy="1108478"/>
          </a:xfrm>
        </p:spPr>
        <p:txBody>
          <a:bodyPr anchor="b" anchorCtr="0">
            <a:noAutofit/>
          </a:bodyPr>
          <a:lstStyle>
            <a:lvl1pPr algn="ctr">
              <a:defRPr sz="46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Section Heading, (Calibri Bold 46 Pt.)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D3E8155-2446-CF48-AF9C-BF9B83D199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530" y="5989854"/>
            <a:ext cx="4200101" cy="719722"/>
          </a:xfrm>
        </p:spPr>
        <p:txBody>
          <a:bodyPr/>
          <a:lstStyle>
            <a:lvl1pPr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NOTE: Please use only one section heading style throughout your slide presentation. For example, do not mix the dark blue  background with the light blue or white section heading style.</a:t>
            </a:r>
          </a:p>
        </p:txBody>
      </p:sp>
    </p:spTree>
    <p:extLst>
      <p:ext uri="{BB962C8B-B14F-4D97-AF65-F5344CB8AC3E}">
        <p14:creationId xmlns:p14="http://schemas.microsoft.com/office/powerpoint/2010/main" val="2508530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jor_Section_no photo-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3423497-4E23-424C-8CC6-9F3DF83195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1779" y="6453932"/>
            <a:ext cx="1560777" cy="2556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A76191-4336-9B4D-A724-79CB8B4D88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835"/>
          <a:stretch/>
        </p:blipFill>
        <p:spPr>
          <a:xfrm>
            <a:off x="5672847" y="4320407"/>
            <a:ext cx="869493" cy="61934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931FBF8-CA44-5A40-A55D-A962B0CCE1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559" y="2262716"/>
            <a:ext cx="10972800" cy="1643800"/>
          </a:xfrm>
        </p:spPr>
        <p:txBody>
          <a:bodyPr anchor="ctr" anchorCtr="1">
            <a:noAutofit/>
          </a:bodyPr>
          <a:lstStyle>
            <a:lvl1pPr algn="ctr">
              <a:defRPr sz="66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MAJOR SECTION HEADING,</a:t>
            </a:r>
            <a:br>
              <a:rPr lang="en-US" dirty="0"/>
            </a:br>
            <a:r>
              <a:rPr lang="en-US" dirty="0"/>
              <a:t>ALL CAPS CALIBRI BOLD 66 PT.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84B2E15-AA36-3A46-A80F-DEFE0AA3045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531" y="5989854"/>
            <a:ext cx="4025900" cy="719722"/>
          </a:xfr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NOTE: Please use only one major section heading style throughout your slide presentation. For example, do not mix the dark blue background with the light blue or white major section  style.</a:t>
            </a:r>
          </a:p>
        </p:txBody>
      </p:sp>
    </p:spTree>
    <p:extLst>
      <p:ext uri="{BB962C8B-B14F-4D97-AF65-F5344CB8AC3E}">
        <p14:creationId xmlns:p14="http://schemas.microsoft.com/office/powerpoint/2010/main" val="3335786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with text and image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603" y="6460867"/>
            <a:ext cx="1473757" cy="241775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0" y="5413664"/>
            <a:ext cx="12192000" cy="1454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19545" y="562622"/>
            <a:ext cx="11076710" cy="568460"/>
          </a:xfrm>
        </p:spPr>
        <p:txBody>
          <a:bodyPr anchor="t" anchorCtr="0">
            <a:noAutofit/>
          </a:bodyPr>
          <a:lstStyle>
            <a:lvl1pPr>
              <a:defRPr sz="4000" baseline="0"/>
            </a:lvl1pPr>
          </a:lstStyle>
          <a:p>
            <a:r>
              <a:rPr lang="en-US" dirty="0"/>
              <a:t>Slide Heading Calibri Bold 40 Pt.</a:t>
            </a:r>
            <a:br>
              <a:rPr lang="en-US" dirty="0"/>
            </a:b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763EC8-9831-F242-9C78-9FCECAD28E7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9112" y="1500704"/>
            <a:ext cx="11077575" cy="4878862"/>
          </a:xfrm>
        </p:spPr>
        <p:txBody>
          <a:bodyPr/>
          <a:lstStyle>
            <a:lvl1pPr>
              <a:defRPr sz="3600"/>
            </a:lvl1pPr>
            <a:lvl4pPr>
              <a:buSzPct val="80000"/>
              <a:defRPr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BD9F22-C6C5-6F4B-B334-BB9CBA9AFE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7490" y="6453932"/>
            <a:ext cx="1549357" cy="25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9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603" y="6460867"/>
            <a:ext cx="1473757" cy="241775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0" y="5413664"/>
            <a:ext cx="12192000" cy="1454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19545" y="562622"/>
            <a:ext cx="11076710" cy="568460"/>
          </a:xfrm>
        </p:spPr>
        <p:txBody>
          <a:bodyPr anchor="t" anchorCtr="0">
            <a:noAutofit/>
          </a:bodyPr>
          <a:lstStyle>
            <a:lvl1pPr>
              <a:defRPr sz="4000" baseline="0"/>
            </a:lvl1pPr>
          </a:lstStyle>
          <a:p>
            <a:r>
              <a:rPr lang="en-US" dirty="0"/>
              <a:t>Slide Heading Calibri Bold 40 Pt.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BD9F22-C6C5-6F4B-B334-BB9CBA9AFE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7490" y="6453932"/>
            <a:ext cx="1549357" cy="25564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32F396-C0B9-A54B-B29F-1A6FBE65B4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9113" y="1200655"/>
            <a:ext cx="11077142" cy="508000"/>
          </a:xfrm>
        </p:spPr>
        <p:txBody>
          <a:bodyPr>
            <a:noAutofit/>
          </a:bodyPr>
          <a:lstStyle>
            <a:lvl1pPr>
              <a:defRPr sz="3600" b="0"/>
            </a:lvl1pPr>
          </a:lstStyle>
          <a:p>
            <a:pPr lvl="0"/>
            <a:r>
              <a:rPr lang="en-US" dirty="0"/>
              <a:t>Subtitle Calibri 36 pt.</a:t>
            </a:r>
          </a:p>
        </p:txBody>
      </p:sp>
    </p:spTree>
    <p:extLst>
      <p:ext uri="{BB962C8B-B14F-4D97-AF65-F5344CB8AC3E}">
        <p14:creationId xmlns:p14="http://schemas.microsoft.com/office/powerpoint/2010/main" val="1590914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603" y="6460867"/>
            <a:ext cx="1473757" cy="24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63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603" y="6460867"/>
            <a:ext cx="1473757" cy="241775"/>
          </a:xfrm>
          <a:prstGeom prst="rect">
            <a:avLst/>
          </a:prstGeom>
        </p:spPr>
      </p:pic>
      <p:sp useBgFill="1">
        <p:nvSpPr>
          <p:cNvPr id="3" name="Picture Placeholder 2">
            <a:extLst>
              <a:ext uri="{FF2B5EF4-FFF2-40B4-BE49-F238E27FC236}">
                <a16:creationId xmlns:a16="http://schemas.microsoft.com/office/drawing/2014/main" id="{71456F83-A3A3-2146-8CA4-021D050D870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dirty="0"/>
              <a:t>Add image here</a:t>
            </a:r>
          </a:p>
        </p:txBody>
      </p:sp>
    </p:spTree>
    <p:extLst>
      <p:ext uri="{BB962C8B-B14F-4D97-AF65-F5344CB8AC3E}">
        <p14:creationId xmlns:p14="http://schemas.microsoft.com/office/powerpoint/2010/main" val="1944893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text left_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9545" y="605499"/>
            <a:ext cx="6490855" cy="1034011"/>
          </a:xfrm>
        </p:spPr>
        <p:txBody>
          <a:bodyPr anchor="t" anchorCtr="0"/>
          <a:lstStyle>
            <a:lvl1pPr>
              <a:defRPr b="1"/>
            </a:lvl1pPr>
          </a:lstStyle>
          <a:p>
            <a:r>
              <a:rPr lang="en-US" dirty="0"/>
              <a:t>Slide Heading </a:t>
            </a:r>
            <a:br>
              <a:rPr lang="en-US" dirty="0"/>
            </a:br>
            <a:r>
              <a:rPr lang="en-US" dirty="0"/>
              <a:t>Calibri Bold 40 Pt., All Caps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519545" y="2299284"/>
            <a:ext cx="6490855" cy="3442093"/>
          </a:xfrm>
        </p:spPr>
        <p:txBody>
          <a:bodyPr/>
          <a:lstStyle>
            <a:lvl3pPr marL="461963" indent="-231775"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 dirty="0"/>
              <a:t>Subhead Calibri Body 36 pt.</a:t>
            </a:r>
          </a:p>
          <a:p>
            <a:pPr lvl="1"/>
            <a:r>
              <a:rPr lang="en-US" dirty="0"/>
              <a:t>Calibri Body 34 pt.</a:t>
            </a:r>
          </a:p>
          <a:p>
            <a:pPr lvl="2"/>
            <a:r>
              <a:rPr lang="en-US" dirty="0"/>
              <a:t>Calibri Body 32 pt.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92" y="6453932"/>
            <a:ext cx="1560777" cy="2556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8B9884-0051-3349-87FC-1634F2BA2D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7490" y="6453932"/>
            <a:ext cx="1549357" cy="255644"/>
          </a:xfrm>
          <a:prstGeom prst="rect">
            <a:avLst/>
          </a:prstGeom>
        </p:spPr>
      </p:pic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FEEB8233-0D58-3E49-AAB9-842C91F4920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53795" y="588952"/>
            <a:ext cx="4318660" cy="515242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dirty="0"/>
              <a:t>Choose a vertical-oriented photo</a:t>
            </a:r>
          </a:p>
        </p:txBody>
      </p:sp>
    </p:spTree>
    <p:extLst>
      <p:ext uri="{BB962C8B-B14F-4D97-AF65-F5344CB8AC3E}">
        <p14:creationId xmlns:p14="http://schemas.microsoft.com/office/powerpoint/2010/main" val="1558325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photo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64265" y="614377"/>
            <a:ext cx="6490855" cy="1034011"/>
          </a:xfrm>
        </p:spPr>
        <p:txBody>
          <a:bodyPr anchor="t" anchorCtr="0"/>
          <a:lstStyle>
            <a:lvl1pPr>
              <a:defRPr b="1"/>
            </a:lvl1pPr>
          </a:lstStyle>
          <a:p>
            <a:r>
              <a:rPr lang="en-US" dirty="0"/>
              <a:t>Slide Heading </a:t>
            </a:r>
            <a:br>
              <a:rPr lang="en-US" dirty="0"/>
            </a:br>
            <a:r>
              <a:rPr lang="en-US" dirty="0"/>
              <a:t>Calibri Bold 40 Pt.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92" y="6453932"/>
            <a:ext cx="1560777" cy="2556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714520-9F09-C541-9CD2-B55940CC32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7490" y="6453932"/>
            <a:ext cx="1549357" cy="255644"/>
          </a:xfrm>
          <a:prstGeom prst="rect">
            <a:avLst/>
          </a:prstGeom>
        </p:spPr>
      </p:pic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34560499-F502-E74E-B7DB-64C74CBEA39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6880" y="588952"/>
            <a:ext cx="4318660" cy="515242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dirty="0"/>
              <a:t>Choose a vertical-oriented photo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CA6FEDF-6312-7C40-B7E3-FCF3038994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64264" y="2299284"/>
            <a:ext cx="6490855" cy="3442093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en-US" dirty="0"/>
              <a:t>Subhead Calibri Body 36 pt.</a:t>
            </a:r>
          </a:p>
          <a:p>
            <a:pPr lvl="1"/>
            <a:r>
              <a:rPr lang="en-US" dirty="0"/>
              <a:t>Calibri Body 34 pt.</a:t>
            </a:r>
          </a:p>
          <a:p>
            <a:pPr lvl="2"/>
            <a:r>
              <a:rPr lang="en-US" dirty="0"/>
              <a:t>Calibri Body 32 pt.</a:t>
            </a:r>
          </a:p>
        </p:txBody>
      </p:sp>
    </p:spTree>
    <p:extLst>
      <p:ext uri="{BB962C8B-B14F-4D97-AF65-F5344CB8AC3E}">
        <p14:creationId xmlns:p14="http://schemas.microsoft.com/office/powerpoint/2010/main" val="870607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56404"/>
            <a:ext cx="10515600" cy="12081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677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713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71" r:id="rId3"/>
    <p:sldLayoutId id="2147483669" r:id="rId4"/>
    <p:sldLayoutId id="2147483681" r:id="rId5"/>
    <p:sldLayoutId id="2147483673" r:id="rId6"/>
    <p:sldLayoutId id="2147483683" r:id="rId7"/>
    <p:sldLayoutId id="2147483679" r:id="rId8"/>
    <p:sldLayoutId id="2147483684" r:id="rId9"/>
    <p:sldLayoutId id="2147483660" r:id="rId10"/>
    <p:sldLayoutId id="2147483672" r:id="rId11"/>
    <p:sldLayoutId id="2147483661" r:id="rId12"/>
    <p:sldLayoutId id="2147483678" r:id="rId13"/>
    <p:sldLayoutId id="2147483675" r:id="rId14"/>
    <p:sldLayoutId id="214748367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0">
          <a:solidFill>
            <a:srgbClr val="24446C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230188" indent="-23018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461963" indent="-231775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Courier New" panose="02070309020205020404" pitchFamily="49" charset="0"/>
        <a:buChar char="o"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684213" indent="-2222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801688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3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HTM Department Data Analytics, Huddle Boards and Standardization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MD Expo </a:t>
            </a:r>
            <a:br>
              <a:rPr lang="en-US" dirty="0"/>
            </a:br>
            <a:r>
              <a:rPr lang="en-US" dirty="0"/>
              <a:t>November 2</a:t>
            </a:r>
            <a:r>
              <a:rPr lang="en-US" baseline="30000" dirty="0"/>
              <a:t>nd</a:t>
            </a:r>
            <a:r>
              <a:rPr lang="en-US" dirty="0"/>
              <a:t> , 2021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944862" y="4202927"/>
            <a:ext cx="6261618" cy="116086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/>
              <a:t>Mike Busdicker CHTM, FACHE, System Director, Clinical Engineering, Intermountain Healthcare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Samar Al Ibrahim M.S., Medical Device Security Specialist, Intermountain Healthcare</a:t>
            </a:r>
          </a:p>
          <a:p>
            <a:pPr lvl="0"/>
            <a:r>
              <a:rPr lang="en-US" dirty="0"/>
              <a:t> </a:t>
            </a:r>
          </a:p>
          <a:p>
            <a:pPr lvl="0"/>
            <a:r>
              <a:rPr lang="en-US" dirty="0"/>
              <a:t>BJ Rousey Medical Device Security Manager BSIT ITIL v3, Intermountain Healthcare</a:t>
            </a:r>
          </a:p>
        </p:txBody>
      </p:sp>
    </p:spTree>
    <p:extLst>
      <p:ext uri="{BB962C8B-B14F-4D97-AF65-F5344CB8AC3E}">
        <p14:creationId xmlns:p14="http://schemas.microsoft.com/office/powerpoint/2010/main" val="3271967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z="3200" dirty="0"/>
              <a:t>Introduction to Intermountain Healthcare</a:t>
            </a:r>
          </a:p>
          <a:p>
            <a:r>
              <a:rPr lang="en-US" sz="3200" dirty="0"/>
              <a:t>Defining HTM mission, vision, values, and high-level objectives</a:t>
            </a:r>
            <a:r>
              <a:rPr lang="en-US" dirty="0"/>
              <a:t>. </a:t>
            </a:r>
          </a:p>
          <a:p>
            <a:pPr lvl="1"/>
            <a:r>
              <a:rPr lang="en-US" sz="2400" dirty="0"/>
              <a:t>Understanding the organization’s vision and values. </a:t>
            </a:r>
          </a:p>
          <a:p>
            <a:pPr lvl="1"/>
            <a:r>
              <a:rPr lang="en-US" sz="2400" dirty="0"/>
              <a:t>Meeting the standards and regulations as the baseline. </a:t>
            </a:r>
          </a:p>
          <a:p>
            <a:pPr lvl="1"/>
            <a:r>
              <a:rPr lang="en-US" sz="2400" dirty="0"/>
              <a:t>What have we accomplished? </a:t>
            </a:r>
          </a:p>
          <a:p>
            <a:r>
              <a:rPr lang="en-US" sz="3200" dirty="0"/>
              <a:t>What’s next? </a:t>
            </a:r>
          </a:p>
          <a:p>
            <a:pPr lvl="1"/>
            <a:r>
              <a:rPr lang="en-US" sz="2800" dirty="0"/>
              <a:t>Finding gaps and opportunities to grow your HTM department. </a:t>
            </a:r>
          </a:p>
          <a:p>
            <a:pPr lvl="1"/>
            <a:r>
              <a:rPr lang="en-US" sz="2800" dirty="0"/>
              <a:t>Step back review. </a:t>
            </a:r>
          </a:p>
        </p:txBody>
      </p:sp>
    </p:spTree>
    <p:extLst>
      <p:ext uri="{BB962C8B-B14F-4D97-AF65-F5344CB8AC3E}">
        <p14:creationId xmlns:p14="http://schemas.microsoft.com/office/powerpoint/2010/main" val="2230800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F102F96-4A19-4760-9AF8-24818766ACD7}"/>
              </a:ext>
            </a:extLst>
          </p:cNvPr>
          <p:cNvSpPr/>
          <p:nvPr/>
        </p:nvSpPr>
        <p:spPr>
          <a:xfrm>
            <a:off x="0" y="3144254"/>
            <a:ext cx="12192000" cy="371374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5DB4902-B752-4AB7-8F58-E80322B636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8056" y="6415589"/>
            <a:ext cx="1560777" cy="255644"/>
          </a:xfrm>
          <a:prstGeom prst="rect">
            <a:avLst/>
          </a:prstGeom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A8192FB4-B9AA-7B43-B275-380464FA97A3}"/>
              </a:ext>
            </a:extLst>
          </p:cNvPr>
          <p:cNvSpPr/>
          <p:nvPr/>
        </p:nvSpPr>
        <p:spPr>
          <a:xfrm>
            <a:off x="289467" y="2123421"/>
            <a:ext cx="1855305" cy="1855305"/>
          </a:xfrm>
          <a:prstGeom prst="ellipse">
            <a:avLst/>
          </a:prstGeom>
          <a:solidFill>
            <a:schemeClr val="bg1"/>
          </a:solidFill>
          <a:ln w="76200">
            <a:solidFill>
              <a:srgbClr val="4E84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4446C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27204A8E-AD6D-4404-88B2-908A6DFE4689}"/>
              </a:ext>
            </a:extLst>
          </p:cNvPr>
          <p:cNvSpPr/>
          <p:nvPr/>
        </p:nvSpPr>
        <p:spPr>
          <a:xfrm>
            <a:off x="2654947" y="2154634"/>
            <a:ext cx="1855305" cy="1855305"/>
          </a:xfrm>
          <a:prstGeom prst="ellipse">
            <a:avLst/>
          </a:prstGeom>
          <a:solidFill>
            <a:schemeClr val="bg1"/>
          </a:solidFill>
          <a:ln w="76200">
            <a:solidFill>
              <a:srgbClr val="4E84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4446C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877A513-08FA-488A-BDE0-EEFA6329C9D4}"/>
              </a:ext>
            </a:extLst>
          </p:cNvPr>
          <p:cNvSpPr/>
          <p:nvPr/>
        </p:nvSpPr>
        <p:spPr>
          <a:xfrm>
            <a:off x="7289900" y="2151915"/>
            <a:ext cx="1855305" cy="1855305"/>
          </a:xfrm>
          <a:prstGeom prst="ellipse">
            <a:avLst/>
          </a:prstGeom>
          <a:solidFill>
            <a:schemeClr val="bg1"/>
          </a:solidFill>
          <a:ln w="76200">
            <a:solidFill>
              <a:srgbClr val="4E84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4446C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F4929D03-9265-469B-898A-3BBBA2A51DD0}"/>
              </a:ext>
            </a:extLst>
          </p:cNvPr>
          <p:cNvSpPr/>
          <p:nvPr/>
        </p:nvSpPr>
        <p:spPr>
          <a:xfrm>
            <a:off x="9740950" y="2115368"/>
            <a:ext cx="1855305" cy="1855305"/>
          </a:xfrm>
          <a:prstGeom prst="ellipse">
            <a:avLst/>
          </a:prstGeom>
          <a:solidFill>
            <a:schemeClr val="bg1"/>
          </a:solidFill>
          <a:ln w="76200">
            <a:solidFill>
              <a:srgbClr val="4E84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4446C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7ED2833-5E46-49E1-A52B-BBC69EF60FAC}"/>
              </a:ext>
            </a:extLst>
          </p:cNvPr>
          <p:cNvSpPr txBox="1"/>
          <p:nvPr/>
        </p:nvSpPr>
        <p:spPr>
          <a:xfrm>
            <a:off x="8837500" y="4048609"/>
            <a:ext cx="36648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Intermountain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Medical Group employed physicians and 3,800 affiliated physicians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E88E73-9D82-4DA4-82D2-305BB805B065}"/>
              </a:ext>
            </a:extLst>
          </p:cNvPr>
          <p:cNvSpPr txBox="1"/>
          <p:nvPr/>
        </p:nvSpPr>
        <p:spPr>
          <a:xfrm>
            <a:off x="7122581" y="4058343"/>
            <a:ext cx="2189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Caregivers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D86D1A-42BE-4384-BD77-90AB1A3F8B0F}"/>
              </a:ext>
            </a:extLst>
          </p:cNvPr>
          <p:cNvSpPr txBox="1"/>
          <p:nvPr/>
        </p:nvSpPr>
        <p:spPr>
          <a:xfrm>
            <a:off x="2511590" y="4079881"/>
            <a:ext cx="21420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Clinics serving six state area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7431A88-616D-4D7A-BD11-D50B6D824871}"/>
              </a:ext>
            </a:extLst>
          </p:cNvPr>
          <p:cNvSpPr txBox="1"/>
          <p:nvPr/>
        </p:nvSpPr>
        <p:spPr>
          <a:xfrm>
            <a:off x="52476" y="4036536"/>
            <a:ext cx="24048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FFFFFF"/>
                </a:solidFill>
                <a:latin typeface="Calibri" panose="020F0502020204030204"/>
              </a:rPr>
              <a:t>Hospitals including virtual hospitals and telehealth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284FFA4-741B-428B-BC84-7508CE55CECF}"/>
              </a:ext>
            </a:extLst>
          </p:cNvPr>
          <p:cNvSpPr txBox="1"/>
          <p:nvPr/>
        </p:nvSpPr>
        <p:spPr>
          <a:xfrm>
            <a:off x="357889" y="2697130"/>
            <a:ext cx="1718459" cy="707886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4446C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774B94B-0437-462C-99EF-DB2F5C8F3AF0}"/>
              </a:ext>
            </a:extLst>
          </p:cNvPr>
          <p:cNvSpPr txBox="1"/>
          <p:nvPr/>
        </p:nvSpPr>
        <p:spPr>
          <a:xfrm>
            <a:off x="2723369" y="2699891"/>
            <a:ext cx="1718459" cy="707886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4446C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300+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A206FEB-9311-467F-896C-125BA6176976}"/>
              </a:ext>
            </a:extLst>
          </p:cNvPr>
          <p:cNvSpPr txBox="1"/>
          <p:nvPr/>
        </p:nvSpPr>
        <p:spPr>
          <a:xfrm>
            <a:off x="7358322" y="2689076"/>
            <a:ext cx="1718459" cy="707886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4446C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41,700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791753-D1B8-4BA5-B999-45EE3055C9DD}"/>
              </a:ext>
            </a:extLst>
          </p:cNvPr>
          <p:cNvSpPr txBox="1"/>
          <p:nvPr/>
        </p:nvSpPr>
        <p:spPr>
          <a:xfrm>
            <a:off x="9809372" y="2689076"/>
            <a:ext cx="1718459" cy="707886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rgbClr val="24446C">
                    <a:lumMod val="75000"/>
                  </a:srgbClr>
                </a:solidFill>
                <a:latin typeface="Calibri" panose="020F0502020204030204"/>
              </a:rPr>
              <a:t>2400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24446C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5B7619-8562-0E41-A4D6-3D53D2578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Intermountain Healthcare </a:t>
            </a:r>
            <a:br>
              <a:rPr lang="en-US" dirty="0"/>
            </a:br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895CC32-2E42-4943-BC32-31E96B657BFA}"/>
              </a:ext>
            </a:extLst>
          </p:cNvPr>
          <p:cNvSpPr/>
          <p:nvPr/>
        </p:nvSpPr>
        <p:spPr>
          <a:xfrm>
            <a:off x="4963908" y="2221263"/>
            <a:ext cx="1855305" cy="1855305"/>
          </a:xfrm>
          <a:prstGeom prst="ellipse">
            <a:avLst/>
          </a:prstGeom>
          <a:solidFill>
            <a:schemeClr val="bg1"/>
          </a:solidFill>
          <a:ln w="76200">
            <a:solidFill>
              <a:srgbClr val="4E84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4446C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A6A26F-55E4-48C6-AEDA-BD333405E162}"/>
              </a:ext>
            </a:extLst>
          </p:cNvPr>
          <p:cNvSpPr txBox="1"/>
          <p:nvPr/>
        </p:nvSpPr>
        <p:spPr>
          <a:xfrm>
            <a:off x="5032330" y="2719854"/>
            <a:ext cx="1718459" cy="646331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4446C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1.0M+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46018E-C38C-4F78-9106-959F7054CA96}"/>
              </a:ext>
            </a:extLst>
          </p:cNvPr>
          <p:cNvSpPr txBox="1"/>
          <p:nvPr/>
        </p:nvSpPr>
        <p:spPr>
          <a:xfrm>
            <a:off x="4796589" y="4076568"/>
            <a:ext cx="21899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FFFFFF"/>
                </a:solidFill>
              </a:rPr>
              <a:t>Select Health insurance plans cover people in three states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Map with pin">
            <a:extLst>
              <a:ext uri="{FF2B5EF4-FFF2-40B4-BE49-F238E27FC236}">
                <a16:creationId xmlns:a16="http://schemas.microsoft.com/office/drawing/2014/main" id="{748ADE0C-0649-43B7-93AB-5463D66B4C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9918" y="996821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60B22D-A828-4409-AF29-C3E0811699D2}"/>
              </a:ext>
            </a:extLst>
          </p:cNvPr>
          <p:cNvSpPr txBox="1"/>
          <p:nvPr/>
        </p:nvSpPr>
        <p:spPr>
          <a:xfrm>
            <a:off x="1674318" y="1320035"/>
            <a:ext cx="2727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24446C"/>
                </a:solidFill>
              </a:rPr>
              <a:t>Salt Lake City, Utah </a:t>
            </a:r>
          </a:p>
        </p:txBody>
      </p:sp>
    </p:spTree>
    <p:extLst>
      <p:ext uri="{BB962C8B-B14F-4D97-AF65-F5344CB8AC3E}">
        <p14:creationId xmlns:p14="http://schemas.microsoft.com/office/powerpoint/2010/main" val="3145611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375CA2B-6E6C-4A18-9861-32CD14933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449" y="0"/>
            <a:ext cx="4275552" cy="428155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5E9C4C-E8B8-4A3E-B7B4-FBE9CA0C3256}"/>
              </a:ext>
            </a:extLst>
          </p:cNvPr>
          <p:cNvSpPr/>
          <p:nvPr/>
        </p:nvSpPr>
        <p:spPr>
          <a:xfrm>
            <a:off x="-2381" y="4291319"/>
            <a:ext cx="12203874" cy="257854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85C1EF-2687-4C39-AC11-FA4AEB05414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11874" y="4300501"/>
            <a:ext cx="12192000" cy="5810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Better Access For Growing Communities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2E55AD7-E574-4469-B9B7-165981BA1C67}"/>
              </a:ext>
            </a:extLst>
          </p:cNvPr>
          <p:cNvSpPr txBox="1">
            <a:spLocks/>
          </p:cNvSpPr>
          <p:nvPr/>
        </p:nvSpPr>
        <p:spPr>
          <a:xfrm>
            <a:off x="519545" y="965982"/>
            <a:ext cx="11076710" cy="56846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spc="0" baseline="0">
                <a:solidFill>
                  <a:srgbClr val="24446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24446C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3D7C98-BBC5-437E-BB33-DA00CC50BB48}"/>
              </a:ext>
            </a:extLst>
          </p:cNvPr>
          <p:cNvSpPr/>
          <p:nvPr/>
        </p:nvSpPr>
        <p:spPr>
          <a:xfrm>
            <a:off x="3808952" y="4853755"/>
            <a:ext cx="51082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 George Regional Medical Center Expansion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11211" y="4847429"/>
            <a:ext cx="7967845" cy="675686"/>
            <a:chOff x="-258066" y="4631405"/>
            <a:chExt cx="7967845" cy="67568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84B787D-FFA2-484D-B957-266BD01345E9}"/>
                </a:ext>
              </a:extLst>
            </p:cNvPr>
            <p:cNvSpPr/>
            <p:nvPr/>
          </p:nvSpPr>
          <p:spPr>
            <a:xfrm>
              <a:off x="4277842" y="4906981"/>
              <a:ext cx="343193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Opened in Phases in 2018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906D44F-EC7E-497F-911E-40FEBBF7BEF9}"/>
                </a:ext>
              </a:extLst>
            </p:cNvPr>
            <p:cNvSpPr/>
            <p:nvPr/>
          </p:nvSpPr>
          <p:spPr>
            <a:xfrm>
              <a:off x="-258066" y="4631405"/>
              <a:ext cx="275071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Layton Hospital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B9DC193F-25DB-4E4C-8805-E6F052B51D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874" y="0"/>
            <a:ext cx="4279460" cy="4279459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8898727" y="4847429"/>
            <a:ext cx="3431937" cy="699939"/>
            <a:chOff x="8495408" y="4613820"/>
            <a:chExt cx="3431937" cy="69993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418AB86-971C-422C-93BE-6AB55576AAD7}"/>
                </a:ext>
              </a:extLst>
            </p:cNvPr>
            <p:cNvSpPr/>
            <p:nvPr/>
          </p:nvSpPr>
          <p:spPr>
            <a:xfrm>
              <a:off x="8495408" y="4913649"/>
              <a:ext cx="343193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Opened April 2021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DAEAEB4-AD6C-4CEF-A0E4-A9D8F0BE5FF2}"/>
                </a:ext>
              </a:extLst>
            </p:cNvPr>
            <p:cNvSpPr/>
            <p:nvPr/>
          </p:nvSpPr>
          <p:spPr>
            <a:xfrm>
              <a:off x="8527240" y="4613820"/>
              <a:ext cx="324956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Spanish Fork Hospital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FD9E5324-AD1C-4ACF-9509-EDCE057F449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0832" y="-11860"/>
            <a:ext cx="4298754" cy="429132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FD261E0-920B-4B07-B6B9-8481EF267C61}"/>
              </a:ext>
            </a:extLst>
          </p:cNvPr>
          <p:cNvSpPr/>
          <p:nvPr/>
        </p:nvSpPr>
        <p:spPr>
          <a:xfrm>
            <a:off x="120701" y="5697243"/>
            <a:ext cx="38201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FFFFFF"/>
                </a:solidFill>
                <a:latin typeface="Calibri" panose="020F0502020204030204"/>
              </a:rPr>
              <a:t>Primary Children’s Hospital - Lehi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B9E3FF-D43D-4361-97D4-4728916B00F9}"/>
              </a:ext>
            </a:extLst>
          </p:cNvPr>
          <p:cNvSpPr/>
          <p:nvPr/>
        </p:nvSpPr>
        <p:spPr>
          <a:xfrm>
            <a:off x="371668" y="5993659"/>
            <a:ext cx="30325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Construction started 2021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CAEE61-2344-4011-AF14-9A664527697E}"/>
              </a:ext>
            </a:extLst>
          </p:cNvPr>
          <p:cNvSpPr/>
          <p:nvPr/>
        </p:nvSpPr>
        <p:spPr>
          <a:xfrm>
            <a:off x="111211" y="5144897"/>
            <a:ext cx="2907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FFFFFF"/>
                </a:solidFill>
                <a:latin typeface="Calibri" panose="020F0502020204030204"/>
              </a:rPr>
              <a:t>Opened October 2018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797116-D1CF-42EA-A060-801E66A1D3DC}"/>
              </a:ext>
            </a:extLst>
          </p:cNvPr>
          <p:cNvSpPr/>
          <p:nvPr/>
        </p:nvSpPr>
        <p:spPr>
          <a:xfrm>
            <a:off x="4621912" y="5653519"/>
            <a:ext cx="40143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Saltzer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Health</a:t>
            </a:r>
            <a:r>
              <a:rPr lang="en-US" sz="2000" dirty="0">
                <a:solidFill>
                  <a:srgbClr val="FFFFFF"/>
                </a:solidFill>
                <a:latin typeface="Calibri" panose="020F0502020204030204"/>
              </a:rPr>
              <a:t> - Idaho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F4D53B5-84FC-4F08-8B3F-F8B029EFB90A}"/>
              </a:ext>
            </a:extLst>
          </p:cNvPr>
          <p:cNvSpPr/>
          <p:nvPr/>
        </p:nvSpPr>
        <p:spPr>
          <a:xfrm>
            <a:off x="4614849" y="5957695"/>
            <a:ext cx="40143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FFFFFF"/>
                </a:solidFill>
                <a:latin typeface="Calibri" panose="020F0502020204030204"/>
              </a:rPr>
              <a:t>Acquired in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1CDF377-71FF-4B21-AF96-345119562DEB}"/>
              </a:ext>
            </a:extLst>
          </p:cNvPr>
          <p:cNvSpPr/>
          <p:nvPr/>
        </p:nvSpPr>
        <p:spPr>
          <a:xfrm>
            <a:off x="8870113" y="5691963"/>
            <a:ext cx="32011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Nevada Healthcare Partners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4FAB6B3-756A-4CFC-9819-9CFF2756C10A}"/>
              </a:ext>
            </a:extLst>
          </p:cNvPr>
          <p:cNvSpPr/>
          <p:nvPr/>
        </p:nvSpPr>
        <p:spPr>
          <a:xfrm>
            <a:off x="9263682" y="5972728"/>
            <a:ext cx="25566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Acquired in 2020</a:t>
            </a:r>
          </a:p>
        </p:txBody>
      </p:sp>
    </p:spTree>
    <p:extLst>
      <p:ext uri="{BB962C8B-B14F-4D97-AF65-F5344CB8AC3E}">
        <p14:creationId xmlns:p14="http://schemas.microsoft.com/office/powerpoint/2010/main" val="2419664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7255" y="211044"/>
            <a:ext cx="8809013" cy="552601"/>
          </a:xfrm>
        </p:spPr>
        <p:txBody>
          <a:bodyPr/>
          <a:lstStyle/>
          <a:p>
            <a:r>
              <a:rPr lang="en-US" sz="3200" dirty="0"/>
              <a:t>Clinical Engineering Shared Services</a:t>
            </a:r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3CE9A120-2656-433F-BC61-A811E7905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2213" y="1004835"/>
            <a:ext cx="4405919" cy="5242494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7CDF368-D9C9-4545-8E9F-9B5326C20699}"/>
              </a:ext>
            </a:extLst>
          </p:cNvPr>
          <p:cNvSpPr txBox="1">
            <a:spLocks/>
          </p:cNvSpPr>
          <p:nvPr/>
        </p:nvSpPr>
        <p:spPr>
          <a:xfrm>
            <a:off x="6082603" y="1004835"/>
            <a:ext cx="5134706" cy="53658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800" b="1" dirty="0">
                <a:cs typeface="Times New Roman" panose="02020603050405020304" pitchFamily="18" charset="0"/>
              </a:rPr>
              <a:t>Central Support Services and Management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System Director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CE Medical Equipment Security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Central Support Manager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Service Contract Specialist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Service Coordination Center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Office Coordinator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Inventory and Parts Coordinator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Data Analysts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1800" b="1" dirty="0">
                <a:cs typeface="Times New Roman" panose="02020603050405020304" pitchFamily="18" charset="0"/>
              </a:rPr>
              <a:t>CE Area and Hospital Operations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Four Area CE Directors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Local CE Managers and Technicians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Local Parts and Supply Stock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1800" b="1" dirty="0">
                <a:cs typeface="Times New Roman" panose="02020603050405020304" pitchFamily="18" charset="0"/>
              </a:rPr>
              <a:t>Central Depot, Homecare, and Field Services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Program Manager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Depot CE Technicians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Hospital Bed Field Service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Dialysis Equipment Field Service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Sterilizer Field Service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DME and Power Chair Services</a:t>
            </a:r>
          </a:p>
          <a:p>
            <a:pPr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1377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85A210B-F34F-6842-8281-1870AB50EAD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pic>
        <p:nvPicPr>
          <p:cNvPr id="3" name="Picture 2" descr="A picture containing indoor, wall, ceiling, floor&#10;&#10;Description automatically generated">
            <a:extLst>
              <a:ext uri="{FF2B5EF4-FFF2-40B4-BE49-F238E27FC236}">
                <a16:creationId xmlns:a16="http://schemas.microsoft.com/office/drawing/2014/main" id="{7C6EA366-BBB1-4841-988A-0FEACCAEC3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270D0CC-17BF-DD4C-B714-A4D72FFF4889}"/>
              </a:ext>
            </a:extLst>
          </p:cNvPr>
          <p:cNvSpPr/>
          <p:nvPr/>
        </p:nvSpPr>
        <p:spPr>
          <a:xfrm>
            <a:off x="0" y="4886036"/>
            <a:ext cx="12192000" cy="1145407"/>
          </a:xfrm>
          <a:prstGeom prst="rect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Mission, Vision, Values, and High-Level Objectives. </a:t>
            </a:r>
          </a:p>
        </p:txBody>
      </p:sp>
    </p:spTree>
    <p:extLst>
      <p:ext uri="{BB962C8B-B14F-4D97-AF65-F5344CB8AC3E}">
        <p14:creationId xmlns:p14="http://schemas.microsoft.com/office/powerpoint/2010/main" val="1135651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2FD646D-6172-4CA0-A86B-B483072BF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51" y="838504"/>
            <a:ext cx="11076710" cy="568460"/>
          </a:xfrm>
        </p:spPr>
        <p:txBody>
          <a:bodyPr/>
          <a:lstStyle/>
          <a:p>
            <a:r>
              <a:rPr lang="en-US" sz="3200" dirty="0"/>
              <a:t>Helping people live the healthiest lives possible</a:t>
            </a:r>
            <a:r>
              <a:rPr lang="en-US" sz="3200" baseline="30000" dirty="0"/>
              <a:t>®</a:t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2054" name="Picture 6" descr="Word Cloud">
            <a:extLst>
              <a:ext uri="{FF2B5EF4-FFF2-40B4-BE49-F238E27FC236}">
                <a16:creationId xmlns:a16="http://schemas.microsoft.com/office/drawing/2014/main" id="{BC5AFFCC-F4F7-44ED-8AA4-35B3BC2A15D7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32878"/>
            <a:ext cx="9525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4221C5F-8C03-4907-A0D8-9D81B4C45D07}"/>
              </a:ext>
            </a:extLst>
          </p:cNvPr>
          <p:cNvSpPr txBox="1">
            <a:spLocks/>
          </p:cNvSpPr>
          <p:nvPr/>
        </p:nvSpPr>
        <p:spPr>
          <a:xfrm>
            <a:off x="451451" y="278392"/>
            <a:ext cx="2895756" cy="56846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spc="0" baseline="0">
                <a:solidFill>
                  <a:srgbClr val="24446C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4E84C4"/>
                </a:solidFill>
              </a:rPr>
              <a:t>The Mission</a:t>
            </a:r>
          </a:p>
        </p:txBody>
      </p:sp>
    </p:spTree>
    <p:extLst>
      <p:ext uri="{BB962C8B-B14F-4D97-AF65-F5344CB8AC3E}">
        <p14:creationId xmlns:p14="http://schemas.microsoft.com/office/powerpoint/2010/main" val="1701331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9545" y="393373"/>
            <a:ext cx="8809013" cy="572852"/>
          </a:xfrm>
        </p:spPr>
        <p:txBody>
          <a:bodyPr/>
          <a:lstStyle/>
          <a:p>
            <a:r>
              <a:rPr lang="en-US" sz="2800" dirty="0"/>
              <a:t>Intermountain Healthcare’s Mission, Vision, and Values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499241" y="1247253"/>
            <a:ext cx="11193518" cy="4964361"/>
          </a:xfrm>
        </p:spPr>
        <p:txBody>
          <a:bodyPr/>
          <a:lstStyle/>
          <a:p>
            <a:r>
              <a:rPr lang="en-US" sz="1600" b="1" dirty="0"/>
              <a:t>Our Mission</a:t>
            </a:r>
          </a:p>
          <a:p>
            <a:r>
              <a:rPr lang="en-US" sz="2400" b="1" dirty="0">
                <a:solidFill>
                  <a:srgbClr val="24446C"/>
                </a:solidFill>
              </a:rPr>
              <a:t>Helping people live the healthiest lives possible</a:t>
            </a:r>
            <a:r>
              <a:rPr lang="en-US" sz="2400" b="1" baseline="30000" dirty="0">
                <a:solidFill>
                  <a:srgbClr val="24446C"/>
                </a:solidFill>
              </a:rPr>
              <a:t>®</a:t>
            </a:r>
            <a:endParaRPr lang="en-US" sz="2400" b="1" dirty="0">
              <a:solidFill>
                <a:srgbClr val="24446C"/>
              </a:solidFill>
            </a:endParaRPr>
          </a:p>
          <a:p>
            <a:r>
              <a:rPr lang="en-US" sz="1600" b="1" dirty="0"/>
              <a:t>Our Vision</a:t>
            </a:r>
          </a:p>
          <a:p>
            <a:r>
              <a:rPr lang="en-US" sz="1400" b="1" dirty="0">
                <a:solidFill>
                  <a:srgbClr val="24446C"/>
                </a:solidFill>
              </a:rPr>
              <a:t>Be a model health system by providing extraordinary care and superior service at an affordable cost</a:t>
            </a:r>
            <a:r>
              <a:rPr lang="en-US" sz="1400" b="1" dirty="0"/>
              <a:t>.</a:t>
            </a:r>
          </a:p>
          <a:p>
            <a:r>
              <a:rPr lang="en-US" sz="1600" b="1" dirty="0"/>
              <a:t>Our Fundamentals of Extraordinary Care</a:t>
            </a:r>
          </a:p>
          <a:p>
            <a:r>
              <a:rPr lang="en-US" sz="2000" b="1" dirty="0">
                <a:solidFill>
                  <a:srgbClr val="24446C"/>
                </a:solidFill>
              </a:rPr>
              <a:t>Safety</a:t>
            </a:r>
            <a:r>
              <a:rPr lang="en-US" sz="1200" dirty="0">
                <a:solidFill>
                  <a:srgbClr val="24446C"/>
                </a:solidFill>
              </a:rPr>
              <a:t>: Ensure patients and caregivers </a:t>
            </a:r>
            <a:r>
              <a:rPr lang="en-US" sz="1800" dirty="0">
                <a:solidFill>
                  <a:srgbClr val="24446C"/>
                </a:solidFill>
              </a:rPr>
              <a:t>are </a:t>
            </a:r>
            <a:r>
              <a:rPr lang="en-US" sz="1800" b="1" dirty="0">
                <a:solidFill>
                  <a:srgbClr val="24446C"/>
                </a:solidFill>
              </a:rPr>
              <a:t>safe</a:t>
            </a:r>
            <a:r>
              <a:rPr lang="en-US" sz="1800" dirty="0">
                <a:solidFill>
                  <a:srgbClr val="24446C"/>
                </a:solidFill>
              </a:rPr>
              <a:t>.</a:t>
            </a:r>
          </a:p>
          <a:p>
            <a:r>
              <a:rPr lang="en-US" sz="2000" b="1" dirty="0">
                <a:solidFill>
                  <a:srgbClr val="24446C"/>
                </a:solidFill>
              </a:rPr>
              <a:t>Quality</a:t>
            </a:r>
            <a:r>
              <a:rPr lang="en-US" sz="1200" dirty="0">
                <a:solidFill>
                  <a:srgbClr val="24446C"/>
                </a:solidFill>
              </a:rPr>
              <a:t>: Deliver evidence-based care that meets each individual’s health goals and leads to </a:t>
            </a:r>
            <a:r>
              <a:rPr lang="en-US" sz="1800" b="1" dirty="0">
                <a:solidFill>
                  <a:srgbClr val="24446C"/>
                </a:solidFill>
              </a:rPr>
              <a:t>top performance</a:t>
            </a:r>
            <a:r>
              <a:rPr lang="en-US" sz="2000" b="1" dirty="0">
                <a:solidFill>
                  <a:srgbClr val="24446C"/>
                </a:solidFill>
              </a:rPr>
              <a:t>.</a:t>
            </a:r>
          </a:p>
          <a:p>
            <a:r>
              <a:rPr lang="en-US" sz="2000" b="1" dirty="0">
                <a:solidFill>
                  <a:srgbClr val="24446C"/>
                </a:solidFill>
              </a:rPr>
              <a:t>Equity</a:t>
            </a:r>
            <a:r>
              <a:rPr lang="en-US" sz="1200" dirty="0">
                <a:solidFill>
                  <a:srgbClr val="24446C"/>
                </a:solidFill>
              </a:rPr>
              <a:t>: Eliminate disparities and create </a:t>
            </a:r>
            <a:r>
              <a:rPr lang="en-US" sz="1800" b="1" dirty="0">
                <a:solidFill>
                  <a:srgbClr val="24446C"/>
                </a:solidFill>
              </a:rPr>
              <a:t>opportunities</a:t>
            </a:r>
            <a:r>
              <a:rPr lang="en-US" sz="1200" dirty="0">
                <a:solidFill>
                  <a:srgbClr val="24446C"/>
                </a:solidFill>
              </a:rPr>
              <a:t> for caregivers, patients, members, and communities to thrive.</a:t>
            </a:r>
          </a:p>
          <a:p>
            <a:r>
              <a:rPr lang="en-US" sz="2000" b="1" dirty="0">
                <a:solidFill>
                  <a:srgbClr val="24446C"/>
                </a:solidFill>
              </a:rPr>
              <a:t>Experience</a:t>
            </a:r>
            <a:r>
              <a:rPr lang="en-US" sz="1200" b="1" dirty="0">
                <a:solidFill>
                  <a:srgbClr val="24446C"/>
                </a:solidFill>
              </a:rPr>
              <a:t>: </a:t>
            </a:r>
            <a:r>
              <a:rPr lang="en-US" sz="1200" dirty="0">
                <a:solidFill>
                  <a:srgbClr val="24446C"/>
                </a:solidFill>
              </a:rPr>
              <a:t>Ensure each Intermountain experience is </a:t>
            </a:r>
            <a:r>
              <a:rPr lang="en-US" sz="1800" b="1" dirty="0">
                <a:solidFill>
                  <a:srgbClr val="24446C"/>
                </a:solidFill>
              </a:rPr>
              <a:t>personalized and caring</a:t>
            </a:r>
            <a:r>
              <a:rPr lang="en-US" sz="2000" b="1" dirty="0">
                <a:solidFill>
                  <a:srgbClr val="24446C"/>
                </a:solidFill>
              </a:rPr>
              <a:t>.</a:t>
            </a:r>
          </a:p>
          <a:p>
            <a:r>
              <a:rPr lang="en-US" sz="2000" b="1" dirty="0">
                <a:solidFill>
                  <a:srgbClr val="24446C"/>
                </a:solidFill>
              </a:rPr>
              <a:t>Access</a:t>
            </a:r>
            <a:r>
              <a:rPr lang="en-US" sz="1200" dirty="0">
                <a:solidFill>
                  <a:srgbClr val="24446C"/>
                </a:solidFill>
              </a:rPr>
              <a:t>: Provide </a:t>
            </a:r>
            <a:r>
              <a:rPr lang="en-US" sz="1800" b="1" dirty="0">
                <a:solidFill>
                  <a:srgbClr val="24446C"/>
                </a:solidFill>
              </a:rPr>
              <a:t>care</a:t>
            </a:r>
            <a:r>
              <a:rPr lang="en-US" sz="1200" dirty="0">
                <a:solidFill>
                  <a:srgbClr val="24446C"/>
                </a:solidFill>
              </a:rPr>
              <a:t> and information where, when, and how our consumers prefer, with seamless coordination across the system.</a:t>
            </a:r>
          </a:p>
          <a:p>
            <a:r>
              <a:rPr lang="en-US" sz="2000" b="1" dirty="0">
                <a:solidFill>
                  <a:srgbClr val="24446C"/>
                </a:solidFill>
              </a:rPr>
              <a:t>Stewardship</a:t>
            </a:r>
            <a:r>
              <a:rPr lang="en-US" sz="1200" dirty="0">
                <a:solidFill>
                  <a:srgbClr val="24446C"/>
                </a:solidFill>
              </a:rPr>
              <a:t>: Be an indispensable </a:t>
            </a:r>
            <a:r>
              <a:rPr lang="en-US" sz="1800" b="1" dirty="0">
                <a:solidFill>
                  <a:srgbClr val="24446C"/>
                </a:solidFill>
              </a:rPr>
              <a:t>community partner</a:t>
            </a:r>
            <a:r>
              <a:rPr lang="en-US" sz="1200" dirty="0">
                <a:solidFill>
                  <a:srgbClr val="24446C"/>
                </a:solidFill>
              </a:rPr>
              <a:t>, achieving the </a:t>
            </a:r>
            <a:r>
              <a:rPr lang="en-US" sz="1800" b="1" dirty="0">
                <a:solidFill>
                  <a:srgbClr val="24446C"/>
                </a:solidFill>
              </a:rPr>
              <a:t>healthiest communities </a:t>
            </a:r>
            <a:r>
              <a:rPr lang="en-US" sz="1200" dirty="0">
                <a:solidFill>
                  <a:srgbClr val="24446C"/>
                </a:solidFill>
              </a:rPr>
              <a:t>with the </a:t>
            </a:r>
            <a:r>
              <a:rPr lang="en-US" sz="1800" b="1" dirty="0">
                <a:solidFill>
                  <a:srgbClr val="24446C"/>
                </a:solidFill>
              </a:rPr>
              <a:t>lowest cost </a:t>
            </a:r>
            <a:r>
              <a:rPr lang="en-US" sz="1200" dirty="0">
                <a:solidFill>
                  <a:srgbClr val="24446C"/>
                </a:solidFill>
              </a:rPr>
              <a:t>per person in the nation. Be a </a:t>
            </a:r>
            <a:r>
              <a:rPr lang="en-US" sz="1200" b="1" dirty="0">
                <a:solidFill>
                  <a:srgbClr val="24446C"/>
                </a:solidFill>
              </a:rPr>
              <a:t>financially sound</a:t>
            </a:r>
            <a:r>
              <a:rPr lang="en-US" sz="1200" dirty="0">
                <a:solidFill>
                  <a:srgbClr val="24446C"/>
                </a:solidFill>
              </a:rPr>
              <a:t>, forever organization.</a:t>
            </a:r>
          </a:p>
          <a:p>
            <a:r>
              <a:rPr lang="en-US" sz="2000" b="1" dirty="0">
                <a:solidFill>
                  <a:srgbClr val="24446C"/>
                </a:solidFill>
              </a:rPr>
              <a:t>Engaged Caregivers</a:t>
            </a:r>
            <a:r>
              <a:rPr lang="en-US" sz="1200" b="1" dirty="0">
                <a:solidFill>
                  <a:srgbClr val="24446C"/>
                </a:solidFill>
              </a:rPr>
              <a:t>: </a:t>
            </a:r>
            <a:r>
              <a:rPr lang="en-US" sz="1200" dirty="0">
                <a:solidFill>
                  <a:srgbClr val="24446C"/>
                </a:solidFill>
              </a:rPr>
              <a:t>Create an unparalleled caregiver experience that supports us in delivering on the fundamentals of </a:t>
            </a:r>
            <a:r>
              <a:rPr lang="en-US" sz="1800" b="1" dirty="0">
                <a:solidFill>
                  <a:srgbClr val="24446C"/>
                </a:solidFill>
              </a:rPr>
              <a:t>extraordinary</a:t>
            </a:r>
            <a:r>
              <a:rPr lang="en-US" sz="1800" dirty="0">
                <a:solidFill>
                  <a:srgbClr val="24446C"/>
                </a:solidFill>
              </a:rPr>
              <a:t> </a:t>
            </a:r>
            <a:r>
              <a:rPr lang="en-US" sz="1800" b="1" dirty="0">
                <a:solidFill>
                  <a:srgbClr val="24446C"/>
                </a:solidFill>
              </a:rPr>
              <a:t>care</a:t>
            </a:r>
            <a:r>
              <a:rPr lang="en-US" sz="1800" dirty="0">
                <a:solidFill>
                  <a:srgbClr val="24446C"/>
                </a:solidFill>
              </a:rPr>
              <a:t> </a:t>
            </a:r>
            <a:r>
              <a:rPr lang="en-US" sz="1200" dirty="0">
                <a:solidFill>
                  <a:srgbClr val="24446C"/>
                </a:solidFill>
              </a:rPr>
              <a:t>and </a:t>
            </a:r>
            <a:r>
              <a:rPr lang="en-US" sz="1800" b="1" dirty="0">
                <a:solidFill>
                  <a:srgbClr val="24446C"/>
                </a:solidFill>
              </a:rPr>
              <a:t>service</a:t>
            </a:r>
            <a:r>
              <a:rPr lang="en-US" sz="1200" dirty="0">
                <a:solidFill>
                  <a:srgbClr val="24446C"/>
                </a:solidFill>
              </a:rPr>
              <a:t>.</a:t>
            </a:r>
          </a:p>
          <a:p>
            <a:pPr marL="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510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9556" y="206191"/>
            <a:ext cx="8809013" cy="760341"/>
          </a:xfrm>
        </p:spPr>
        <p:txBody>
          <a:bodyPr/>
          <a:lstStyle/>
          <a:p>
            <a:r>
              <a:rPr lang="en-US" sz="2800" dirty="0"/>
              <a:t>Intermountain Healthcare Clinical Engineering</a:t>
            </a:r>
            <a:br>
              <a:rPr lang="en-US" sz="2800" dirty="0"/>
            </a:br>
            <a:r>
              <a:rPr lang="en-US" sz="2800" dirty="0"/>
              <a:t>Connecting the Mission, Vision, and Values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649556" y="1121159"/>
            <a:ext cx="10474246" cy="5204140"/>
          </a:xfrm>
        </p:spPr>
        <p:txBody>
          <a:bodyPr/>
          <a:lstStyle/>
          <a:p>
            <a:r>
              <a:rPr lang="en-US" sz="2000" b="1" dirty="0"/>
              <a:t>Our Mission</a:t>
            </a:r>
          </a:p>
          <a:p>
            <a:r>
              <a:rPr lang="en-US" sz="2000" b="1" dirty="0">
                <a:solidFill>
                  <a:srgbClr val="24446C"/>
                </a:solidFill>
              </a:rPr>
              <a:t>Helping people live the healthiest lives possible</a:t>
            </a:r>
            <a:r>
              <a:rPr lang="en-US" sz="2000" b="1" baseline="30000" dirty="0">
                <a:solidFill>
                  <a:srgbClr val="24446C"/>
                </a:solidFill>
              </a:rPr>
              <a:t>®</a:t>
            </a:r>
          </a:p>
          <a:p>
            <a:pPr marL="515938" lvl="1" indent="-285750">
              <a:buFont typeface="Wingdings" panose="05000000000000000000" pitchFamily="2" charset="2"/>
              <a:buChar char="Ø"/>
            </a:pPr>
            <a:r>
              <a:rPr lang="en-US" sz="1200" dirty="0"/>
              <a:t>No need for a separate mission statement</a:t>
            </a:r>
          </a:p>
          <a:p>
            <a:pPr marL="515938" lvl="1" indent="-285750">
              <a:buFont typeface="Wingdings" panose="05000000000000000000" pitchFamily="2" charset="2"/>
              <a:buChar char="Ø"/>
            </a:pPr>
            <a:r>
              <a:rPr lang="en-US" sz="1200" dirty="0"/>
              <a:t>Leaders must connect the dots for all caregivers</a:t>
            </a:r>
          </a:p>
          <a:p>
            <a:r>
              <a:rPr lang="en-US" sz="2000" b="1" dirty="0"/>
              <a:t>Our Vision</a:t>
            </a:r>
          </a:p>
          <a:p>
            <a:r>
              <a:rPr lang="en-US" sz="1800" b="1" dirty="0">
                <a:solidFill>
                  <a:srgbClr val="24446C"/>
                </a:solidFill>
              </a:rPr>
              <a:t>Be a model health system by providing extraordinary care and superior service at an affordable cost</a:t>
            </a:r>
            <a:r>
              <a:rPr lang="en-US" sz="1800" b="1" dirty="0"/>
              <a:t>.</a:t>
            </a:r>
          </a:p>
          <a:p>
            <a:r>
              <a:rPr lang="en-US" sz="1800" b="1" dirty="0">
                <a:solidFill>
                  <a:srgbClr val="7030A0"/>
                </a:solidFill>
              </a:rPr>
              <a:t>Be a model department by providing extraordinary service and superior quality at the lowest possible cost.</a:t>
            </a:r>
          </a:p>
          <a:p>
            <a:pPr marL="515938" lvl="1" indent="-285750">
              <a:buFont typeface="Wingdings" panose="05000000000000000000" pitchFamily="2" charset="2"/>
              <a:buChar char="Ø"/>
            </a:pPr>
            <a:r>
              <a:rPr lang="en-US" sz="1200" dirty="0"/>
              <a:t>Slight variation – still supporting the organization</a:t>
            </a:r>
          </a:p>
          <a:p>
            <a:pPr lvl="1" indent="0">
              <a:buNone/>
            </a:pPr>
            <a:endParaRPr lang="en-US" sz="1400" dirty="0"/>
          </a:p>
          <a:p>
            <a:r>
              <a:rPr lang="en-US" sz="2000" b="1" dirty="0"/>
              <a:t>Our Fundamentals of Extraordinary Service and Quality</a:t>
            </a:r>
          </a:p>
          <a:p>
            <a:r>
              <a:rPr lang="en-US" sz="1400" b="1" dirty="0">
                <a:solidFill>
                  <a:srgbClr val="24446C"/>
                </a:solidFill>
              </a:rPr>
              <a:t>Safety</a:t>
            </a:r>
            <a:r>
              <a:rPr lang="en-US" sz="1400" dirty="0">
                <a:solidFill>
                  <a:srgbClr val="24446C"/>
                </a:solidFill>
              </a:rPr>
              <a:t>: Ensure patients and caregivers are </a:t>
            </a:r>
            <a:r>
              <a:rPr lang="en-US" sz="1400" b="1" dirty="0">
                <a:solidFill>
                  <a:srgbClr val="24446C"/>
                </a:solidFill>
              </a:rPr>
              <a:t>safe</a:t>
            </a:r>
            <a:r>
              <a:rPr lang="en-US" sz="1400" dirty="0">
                <a:solidFill>
                  <a:srgbClr val="24446C"/>
                </a:solidFill>
              </a:rPr>
              <a:t>.</a:t>
            </a:r>
          </a:p>
          <a:p>
            <a:r>
              <a:rPr lang="en-US" sz="1400" b="1" dirty="0">
                <a:solidFill>
                  <a:srgbClr val="7030A0"/>
                </a:solidFill>
              </a:rPr>
              <a:t>Safety</a:t>
            </a:r>
            <a:r>
              <a:rPr lang="en-US" sz="1400" dirty="0">
                <a:solidFill>
                  <a:srgbClr val="7030A0"/>
                </a:solidFill>
              </a:rPr>
              <a:t>: Ensure patients and caregivers are </a:t>
            </a:r>
            <a:r>
              <a:rPr lang="en-US" sz="1400" b="1" dirty="0">
                <a:solidFill>
                  <a:srgbClr val="7030A0"/>
                </a:solidFill>
              </a:rPr>
              <a:t>safe </a:t>
            </a:r>
            <a:r>
              <a:rPr lang="en-US" sz="1400" dirty="0">
                <a:solidFill>
                  <a:srgbClr val="7030A0"/>
                </a:solidFill>
              </a:rPr>
              <a:t>by providing an outstanding medical equipment management program.</a:t>
            </a:r>
          </a:p>
          <a:p>
            <a:endParaRPr lang="en-US" sz="1400" dirty="0">
              <a:solidFill>
                <a:srgbClr val="7030A0"/>
              </a:solidFill>
            </a:endParaRPr>
          </a:p>
          <a:p>
            <a:r>
              <a:rPr lang="en-US" sz="1400" b="1" dirty="0">
                <a:solidFill>
                  <a:srgbClr val="24446C"/>
                </a:solidFill>
              </a:rPr>
              <a:t>Quality</a:t>
            </a:r>
            <a:r>
              <a:rPr lang="en-US" sz="1400" dirty="0">
                <a:solidFill>
                  <a:srgbClr val="24446C"/>
                </a:solidFill>
              </a:rPr>
              <a:t>: Deliver evidence-based care that meets each individual’s health goals and leads to </a:t>
            </a:r>
            <a:r>
              <a:rPr lang="en-US" sz="1400" b="1" dirty="0">
                <a:solidFill>
                  <a:srgbClr val="24446C"/>
                </a:solidFill>
              </a:rPr>
              <a:t>top performance.</a:t>
            </a:r>
          </a:p>
          <a:p>
            <a:r>
              <a:rPr lang="en-US" sz="1400" b="1" dirty="0">
                <a:solidFill>
                  <a:srgbClr val="7030A0"/>
                </a:solidFill>
              </a:rPr>
              <a:t>Quality</a:t>
            </a:r>
            <a:r>
              <a:rPr lang="en-US" sz="1400" dirty="0">
                <a:solidFill>
                  <a:srgbClr val="7030A0"/>
                </a:solidFill>
              </a:rPr>
              <a:t>: Deliver evidence-based medical equipment service and management that leads to </a:t>
            </a:r>
            <a:r>
              <a:rPr lang="en-US" sz="1400" b="1" dirty="0">
                <a:solidFill>
                  <a:srgbClr val="7030A0"/>
                </a:solidFill>
              </a:rPr>
              <a:t>top performance.</a:t>
            </a:r>
          </a:p>
          <a:p>
            <a:pPr marL="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363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6015" y="127363"/>
            <a:ext cx="8809013" cy="760341"/>
          </a:xfrm>
        </p:spPr>
        <p:txBody>
          <a:bodyPr/>
          <a:lstStyle/>
          <a:p>
            <a:r>
              <a:rPr lang="en-US" sz="2400" dirty="0"/>
              <a:t>Intermountain Healthcare Clinical Engineering</a:t>
            </a:r>
            <a:br>
              <a:rPr lang="en-US" sz="2400" dirty="0"/>
            </a:br>
            <a:r>
              <a:rPr lang="en-US" sz="2400" dirty="0"/>
              <a:t>Connecting the Mission, Vision, and Values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446015" y="1062075"/>
            <a:ext cx="11299970" cy="5087055"/>
          </a:xfrm>
        </p:spPr>
        <p:txBody>
          <a:bodyPr/>
          <a:lstStyle/>
          <a:p>
            <a:r>
              <a:rPr lang="en-US" sz="2000" b="1" dirty="0"/>
              <a:t>Our Fundamentals of Extraordinary Service and Quality </a:t>
            </a:r>
            <a:r>
              <a:rPr lang="en-US" sz="1200" b="1" dirty="0"/>
              <a:t>(Cont.)</a:t>
            </a:r>
            <a:endParaRPr lang="en-US" sz="2000" b="1" dirty="0"/>
          </a:p>
          <a:p>
            <a:r>
              <a:rPr lang="en-US" sz="1400" b="1" dirty="0">
                <a:solidFill>
                  <a:srgbClr val="24446C"/>
                </a:solidFill>
              </a:rPr>
              <a:t>Equity</a:t>
            </a:r>
            <a:r>
              <a:rPr lang="en-US" sz="1400" dirty="0">
                <a:solidFill>
                  <a:srgbClr val="24446C"/>
                </a:solidFill>
              </a:rPr>
              <a:t>: Eliminate disparities and create </a:t>
            </a:r>
            <a:r>
              <a:rPr lang="en-US" sz="1400" b="1" dirty="0">
                <a:solidFill>
                  <a:srgbClr val="24446C"/>
                </a:solidFill>
              </a:rPr>
              <a:t>opportunities</a:t>
            </a:r>
            <a:r>
              <a:rPr lang="en-US" sz="1400" dirty="0">
                <a:solidFill>
                  <a:srgbClr val="24446C"/>
                </a:solidFill>
              </a:rPr>
              <a:t> for caregivers, patients, members, and communities to thrive.</a:t>
            </a:r>
          </a:p>
          <a:p>
            <a:r>
              <a:rPr lang="en-US" sz="1400" b="1" dirty="0">
                <a:solidFill>
                  <a:srgbClr val="7030A0"/>
                </a:solidFill>
              </a:rPr>
              <a:t>Equity</a:t>
            </a:r>
            <a:r>
              <a:rPr lang="en-US" sz="1400" dirty="0">
                <a:solidFill>
                  <a:srgbClr val="7030A0"/>
                </a:solidFill>
              </a:rPr>
              <a:t>: Eliminate department disparities and create </a:t>
            </a:r>
            <a:r>
              <a:rPr lang="en-US" sz="1400" b="1" dirty="0">
                <a:solidFill>
                  <a:srgbClr val="7030A0"/>
                </a:solidFill>
              </a:rPr>
              <a:t>opportunities</a:t>
            </a:r>
            <a:r>
              <a:rPr lang="en-US" sz="1400" dirty="0">
                <a:solidFill>
                  <a:srgbClr val="7030A0"/>
                </a:solidFill>
              </a:rPr>
              <a:t> for caregivers, patients, members, and communities to thrive.</a:t>
            </a:r>
          </a:p>
          <a:p>
            <a:endParaRPr lang="en-US" sz="1400" dirty="0">
              <a:solidFill>
                <a:srgbClr val="7030A0"/>
              </a:solidFill>
            </a:endParaRPr>
          </a:p>
          <a:p>
            <a:r>
              <a:rPr lang="en-US" sz="1400" b="1" dirty="0">
                <a:solidFill>
                  <a:srgbClr val="24446C"/>
                </a:solidFill>
              </a:rPr>
              <a:t>Experience: </a:t>
            </a:r>
            <a:r>
              <a:rPr lang="en-US" sz="1400" dirty="0">
                <a:solidFill>
                  <a:srgbClr val="24446C"/>
                </a:solidFill>
              </a:rPr>
              <a:t>Ensure each Intermountain experience is </a:t>
            </a:r>
            <a:r>
              <a:rPr lang="en-US" sz="1400" b="1" dirty="0">
                <a:solidFill>
                  <a:srgbClr val="24446C"/>
                </a:solidFill>
              </a:rPr>
              <a:t>personalized and caring.</a:t>
            </a:r>
          </a:p>
          <a:p>
            <a:r>
              <a:rPr lang="en-US" sz="1400" b="1" dirty="0">
                <a:solidFill>
                  <a:srgbClr val="7030A0"/>
                </a:solidFill>
              </a:rPr>
              <a:t>Experience: </a:t>
            </a:r>
            <a:r>
              <a:rPr lang="en-US" sz="1400" dirty="0">
                <a:solidFill>
                  <a:srgbClr val="7030A0"/>
                </a:solidFill>
              </a:rPr>
              <a:t>Ensure each CE service event and equipment management experience is </a:t>
            </a:r>
            <a:r>
              <a:rPr lang="en-US" sz="1400" b="1" dirty="0">
                <a:solidFill>
                  <a:srgbClr val="7030A0"/>
                </a:solidFill>
              </a:rPr>
              <a:t>personalized and caring.</a:t>
            </a:r>
          </a:p>
          <a:p>
            <a:endParaRPr lang="en-US" sz="1400" b="1" dirty="0">
              <a:solidFill>
                <a:srgbClr val="7030A0"/>
              </a:solidFill>
            </a:endParaRPr>
          </a:p>
          <a:p>
            <a:r>
              <a:rPr lang="en-US" sz="1400" b="1" dirty="0">
                <a:solidFill>
                  <a:srgbClr val="24446C"/>
                </a:solidFill>
              </a:rPr>
              <a:t>Access</a:t>
            </a:r>
            <a:r>
              <a:rPr lang="en-US" sz="1400" dirty="0">
                <a:solidFill>
                  <a:srgbClr val="24446C"/>
                </a:solidFill>
              </a:rPr>
              <a:t>: Provide </a:t>
            </a:r>
            <a:r>
              <a:rPr lang="en-US" sz="1400" b="1" dirty="0">
                <a:solidFill>
                  <a:srgbClr val="24446C"/>
                </a:solidFill>
              </a:rPr>
              <a:t>care</a:t>
            </a:r>
            <a:r>
              <a:rPr lang="en-US" sz="1400" dirty="0">
                <a:solidFill>
                  <a:srgbClr val="24446C"/>
                </a:solidFill>
              </a:rPr>
              <a:t> and information where, when, and how our consumers prefer, with seamless coordination across the system.</a:t>
            </a:r>
          </a:p>
          <a:p>
            <a:r>
              <a:rPr lang="en-US" sz="1400" b="1" dirty="0">
                <a:solidFill>
                  <a:srgbClr val="7030A0"/>
                </a:solidFill>
              </a:rPr>
              <a:t>Access</a:t>
            </a:r>
            <a:r>
              <a:rPr lang="en-US" sz="1400" dirty="0">
                <a:solidFill>
                  <a:srgbClr val="7030A0"/>
                </a:solidFill>
              </a:rPr>
              <a:t>: Provide </a:t>
            </a:r>
            <a:r>
              <a:rPr lang="en-US" sz="1400" b="1" dirty="0">
                <a:solidFill>
                  <a:srgbClr val="7030A0"/>
                </a:solidFill>
              </a:rPr>
              <a:t>care</a:t>
            </a:r>
            <a:r>
              <a:rPr lang="en-US" sz="1400" dirty="0">
                <a:solidFill>
                  <a:srgbClr val="7030A0"/>
                </a:solidFill>
              </a:rPr>
              <a:t> and information where, when, and how our stakeholders prefer, with seamless coordination across the system.</a:t>
            </a:r>
          </a:p>
          <a:p>
            <a:endParaRPr lang="en-US" sz="1400" dirty="0">
              <a:solidFill>
                <a:srgbClr val="7030A0"/>
              </a:solidFill>
            </a:endParaRPr>
          </a:p>
          <a:p>
            <a:r>
              <a:rPr lang="en-US" sz="1400" b="1" dirty="0">
                <a:solidFill>
                  <a:srgbClr val="24446C"/>
                </a:solidFill>
              </a:rPr>
              <a:t>Stewardship</a:t>
            </a:r>
            <a:r>
              <a:rPr lang="en-US" sz="1400" dirty="0">
                <a:solidFill>
                  <a:srgbClr val="24446C"/>
                </a:solidFill>
              </a:rPr>
              <a:t>: Be an indispensable </a:t>
            </a:r>
            <a:r>
              <a:rPr lang="en-US" sz="1400" b="1" dirty="0">
                <a:solidFill>
                  <a:srgbClr val="24446C"/>
                </a:solidFill>
              </a:rPr>
              <a:t>community partner</a:t>
            </a:r>
            <a:r>
              <a:rPr lang="en-US" sz="1400" dirty="0">
                <a:solidFill>
                  <a:srgbClr val="24446C"/>
                </a:solidFill>
              </a:rPr>
              <a:t>, achieving the </a:t>
            </a:r>
            <a:r>
              <a:rPr lang="en-US" sz="1400" b="1" dirty="0">
                <a:solidFill>
                  <a:srgbClr val="24446C"/>
                </a:solidFill>
              </a:rPr>
              <a:t>healthiest communities </a:t>
            </a:r>
            <a:r>
              <a:rPr lang="en-US" sz="1400" dirty="0">
                <a:solidFill>
                  <a:srgbClr val="24446C"/>
                </a:solidFill>
              </a:rPr>
              <a:t>with the </a:t>
            </a:r>
            <a:r>
              <a:rPr lang="en-US" sz="1400" b="1" dirty="0">
                <a:solidFill>
                  <a:srgbClr val="24446C"/>
                </a:solidFill>
              </a:rPr>
              <a:t>lowest cost </a:t>
            </a:r>
            <a:r>
              <a:rPr lang="en-US" sz="1400" dirty="0">
                <a:solidFill>
                  <a:srgbClr val="24446C"/>
                </a:solidFill>
              </a:rPr>
              <a:t>per person in the nation. Be a </a:t>
            </a:r>
            <a:r>
              <a:rPr lang="en-US" sz="1400" b="1" dirty="0">
                <a:solidFill>
                  <a:srgbClr val="24446C"/>
                </a:solidFill>
              </a:rPr>
              <a:t>financially sound</a:t>
            </a:r>
            <a:r>
              <a:rPr lang="en-US" sz="1400" dirty="0">
                <a:solidFill>
                  <a:srgbClr val="24446C"/>
                </a:solidFill>
              </a:rPr>
              <a:t>, forever organization</a:t>
            </a:r>
            <a:endParaRPr lang="en-US" sz="1400" b="1" dirty="0">
              <a:solidFill>
                <a:srgbClr val="24446C"/>
              </a:solidFill>
            </a:endParaRPr>
          </a:p>
          <a:p>
            <a:r>
              <a:rPr lang="en-US" sz="1400" b="1" dirty="0">
                <a:solidFill>
                  <a:srgbClr val="7030A0"/>
                </a:solidFill>
              </a:rPr>
              <a:t>Stewardship</a:t>
            </a:r>
            <a:r>
              <a:rPr lang="en-US" sz="1400" dirty="0">
                <a:solidFill>
                  <a:srgbClr val="7030A0"/>
                </a:solidFill>
              </a:rPr>
              <a:t>: Be an indispensable </a:t>
            </a:r>
            <a:r>
              <a:rPr lang="en-US" sz="1400" b="1" dirty="0">
                <a:solidFill>
                  <a:srgbClr val="7030A0"/>
                </a:solidFill>
              </a:rPr>
              <a:t>department</a:t>
            </a:r>
            <a:r>
              <a:rPr lang="en-US" sz="1400" dirty="0">
                <a:solidFill>
                  <a:srgbClr val="7030A0"/>
                </a:solidFill>
              </a:rPr>
              <a:t>, achieving the </a:t>
            </a:r>
            <a:r>
              <a:rPr lang="en-US" sz="1400" b="1" dirty="0">
                <a:solidFill>
                  <a:srgbClr val="7030A0"/>
                </a:solidFill>
              </a:rPr>
              <a:t>highest quality service </a:t>
            </a:r>
            <a:r>
              <a:rPr lang="en-US" sz="1400" dirty="0">
                <a:solidFill>
                  <a:srgbClr val="7030A0"/>
                </a:solidFill>
              </a:rPr>
              <a:t>with the </a:t>
            </a:r>
            <a:r>
              <a:rPr lang="en-US" sz="1400" b="1" dirty="0">
                <a:solidFill>
                  <a:srgbClr val="7030A0"/>
                </a:solidFill>
              </a:rPr>
              <a:t>lowest possible cost</a:t>
            </a:r>
            <a:r>
              <a:rPr lang="en-US" sz="1400" dirty="0">
                <a:solidFill>
                  <a:srgbClr val="7030A0"/>
                </a:solidFill>
              </a:rPr>
              <a:t>.</a:t>
            </a:r>
          </a:p>
          <a:p>
            <a:endParaRPr lang="en-US" sz="1400" dirty="0">
              <a:solidFill>
                <a:srgbClr val="7030A0"/>
              </a:solidFill>
            </a:endParaRPr>
          </a:p>
          <a:p>
            <a:r>
              <a:rPr lang="en-US" sz="1400" b="1" dirty="0">
                <a:solidFill>
                  <a:srgbClr val="24446C"/>
                </a:solidFill>
              </a:rPr>
              <a:t>Engaged Caregivers: </a:t>
            </a:r>
            <a:r>
              <a:rPr lang="en-US" sz="1400" dirty="0">
                <a:solidFill>
                  <a:srgbClr val="24446C"/>
                </a:solidFill>
              </a:rPr>
              <a:t>Create an unparalleled caregiver experience that supports us in delivering on the fundamentals of </a:t>
            </a:r>
            <a:r>
              <a:rPr lang="en-US" sz="1400" b="1" dirty="0">
                <a:solidFill>
                  <a:srgbClr val="24446C"/>
                </a:solidFill>
              </a:rPr>
              <a:t>extraordinary</a:t>
            </a:r>
            <a:r>
              <a:rPr lang="en-US" sz="1400" dirty="0">
                <a:solidFill>
                  <a:srgbClr val="24446C"/>
                </a:solidFill>
              </a:rPr>
              <a:t> </a:t>
            </a:r>
            <a:r>
              <a:rPr lang="en-US" sz="1400" b="1" dirty="0">
                <a:solidFill>
                  <a:srgbClr val="24446C"/>
                </a:solidFill>
              </a:rPr>
              <a:t>care</a:t>
            </a:r>
            <a:r>
              <a:rPr lang="en-US" sz="1400" dirty="0">
                <a:solidFill>
                  <a:srgbClr val="24446C"/>
                </a:solidFill>
              </a:rPr>
              <a:t> and </a:t>
            </a:r>
            <a:r>
              <a:rPr lang="en-US" sz="1400" b="1" dirty="0">
                <a:solidFill>
                  <a:srgbClr val="24446C"/>
                </a:solidFill>
              </a:rPr>
              <a:t>service</a:t>
            </a:r>
            <a:r>
              <a:rPr lang="en-US" sz="1400" dirty="0">
                <a:solidFill>
                  <a:srgbClr val="24446C"/>
                </a:solidFill>
              </a:rPr>
              <a:t>.</a:t>
            </a:r>
          </a:p>
          <a:p>
            <a:r>
              <a:rPr lang="en-US" sz="1400" b="1" dirty="0">
                <a:solidFill>
                  <a:srgbClr val="7030A0"/>
                </a:solidFill>
              </a:rPr>
              <a:t>Engaged Caregivers: </a:t>
            </a:r>
            <a:r>
              <a:rPr lang="en-US" sz="1400" dirty="0">
                <a:solidFill>
                  <a:srgbClr val="7030A0"/>
                </a:solidFill>
              </a:rPr>
              <a:t>Create a caregiver experience that supports delivering on the fundamentals of </a:t>
            </a:r>
            <a:r>
              <a:rPr lang="en-US" sz="1400" b="1" dirty="0">
                <a:solidFill>
                  <a:srgbClr val="7030A0"/>
                </a:solidFill>
              </a:rPr>
              <a:t>extraordinary</a:t>
            </a:r>
            <a:r>
              <a:rPr lang="en-US" sz="1400" dirty="0">
                <a:solidFill>
                  <a:srgbClr val="7030A0"/>
                </a:solidFill>
              </a:rPr>
              <a:t> </a:t>
            </a:r>
            <a:r>
              <a:rPr lang="en-US" sz="1400" b="1" dirty="0">
                <a:solidFill>
                  <a:srgbClr val="7030A0"/>
                </a:solidFill>
              </a:rPr>
              <a:t>quality</a:t>
            </a:r>
            <a:r>
              <a:rPr lang="en-US" sz="1400" dirty="0">
                <a:solidFill>
                  <a:srgbClr val="7030A0"/>
                </a:solidFill>
              </a:rPr>
              <a:t> and </a:t>
            </a:r>
            <a:r>
              <a:rPr lang="en-US" sz="1400" b="1" dirty="0">
                <a:solidFill>
                  <a:srgbClr val="7030A0"/>
                </a:solidFill>
              </a:rPr>
              <a:t>service</a:t>
            </a:r>
            <a:r>
              <a:rPr lang="en-US" sz="1400" dirty="0">
                <a:solidFill>
                  <a:srgbClr val="7030A0"/>
                </a:solidFill>
              </a:rPr>
              <a:t>.</a:t>
            </a:r>
          </a:p>
          <a:p>
            <a:pPr marL="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760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F0E27-92A2-6F45-A4AF-2C15532B9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24" y="1838960"/>
            <a:ext cx="11643919" cy="1978031"/>
          </a:xfrm>
        </p:spPr>
        <p:txBody>
          <a:bodyPr/>
          <a:lstStyle/>
          <a:p>
            <a:r>
              <a:rPr lang="en-US" sz="5400" dirty="0"/>
              <a:t>Current State of HTM Operations</a:t>
            </a:r>
          </a:p>
        </p:txBody>
      </p:sp>
    </p:spTree>
    <p:extLst>
      <p:ext uri="{BB962C8B-B14F-4D97-AF65-F5344CB8AC3E}">
        <p14:creationId xmlns:p14="http://schemas.microsoft.com/office/powerpoint/2010/main" val="446907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ACE6290-5DBB-D742-BFE5-C3BB0C439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424295"/>
            <a:ext cx="11076710" cy="568460"/>
          </a:xfrm>
        </p:spPr>
        <p:txBody>
          <a:bodyPr/>
          <a:lstStyle/>
          <a:p>
            <a:r>
              <a:rPr lang="en-US" sz="3600" dirty="0"/>
              <a:t>Meeting the Standards, and Regulations as Baseline.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06402E-C7A8-604F-90C5-767E0F92B0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9113" y="992755"/>
            <a:ext cx="11077142" cy="1057803"/>
          </a:xfrm>
        </p:spPr>
        <p:txBody>
          <a:bodyPr/>
          <a:lstStyle/>
          <a:p>
            <a:r>
              <a:rPr lang="en-US" sz="2000" dirty="0"/>
              <a:t>Providing compliance with the applicable standards and regulations is the most fundamental requirement of any HTM department. </a:t>
            </a:r>
          </a:p>
          <a:p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30284D4-B268-4DC8-B439-4E09DBB10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5559484"/>
              </p:ext>
            </p:extLst>
          </p:nvPr>
        </p:nvGraphicFramePr>
        <p:xfrm>
          <a:off x="1993684" y="135331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3414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9594" y="262002"/>
            <a:ext cx="6490855" cy="741418"/>
          </a:xfrm>
        </p:spPr>
        <p:txBody>
          <a:bodyPr/>
          <a:lstStyle/>
          <a:p>
            <a:r>
              <a:rPr lang="en-US" dirty="0"/>
              <a:t>What We Have Accomplished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3787627" y="5112633"/>
            <a:ext cx="4974671" cy="1507815"/>
          </a:xfrm>
        </p:spPr>
        <p:txBody>
          <a:bodyPr/>
          <a:lstStyle/>
          <a:p>
            <a:r>
              <a:rPr lang="en-US" sz="1800" dirty="0"/>
              <a:t>Medical Equipment Savings and Cost Avoidance</a:t>
            </a:r>
          </a:p>
          <a:p>
            <a:pPr lvl="1"/>
            <a:r>
              <a:rPr lang="en-US" sz="1200" dirty="0"/>
              <a:t>Centralized budget tracking and parts procurement </a:t>
            </a:r>
          </a:p>
          <a:p>
            <a:pPr lvl="1"/>
            <a:r>
              <a:rPr lang="en-US" sz="1200" dirty="0"/>
              <a:t>Central service call dispatching</a:t>
            </a:r>
          </a:p>
          <a:p>
            <a:pPr lvl="1"/>
            <a:r>
              <a:rPr lang="en-US" sz="1200" dirty="0"/>
              <a:t>Centralized Master Service Agreements</a:t>
            </a:r>
          </a:p>
          <a:p>
            <a:pPr lvl="1"/>
            <a:r>
              <a:rPr lang="en-US" sz="1200" dirty="0"/>
              <a:t>Central service strategies and training</a:t>
            </a:r>
          </a:p>
          <a:p>
            <a:pPr lvl="1"/>
            <a:r>
              <a:rPr lang="en-US" sz="1200" dirty="0"/>
              <a:t>Annual cost savings provided by Clinical Engineering - $600k+ </a:t>
            </a: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1FAE4A-252A-4211-BA53-642974F9C1BE}"/>
              </a:ext>
            </a:extLst>
          </p:cNvPr>
          <p:cNvSpPr/>
          <p:nvPr/>
        </p:nvSpPr>
        <p:spPr>
          <a:xfrm>
            <a:off x="6274965" y="1103739"/>
            <a:ext cx="5209563" cy="805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b="1" dirty="0"/>
              <a:t>Intermountain Healthcare Mission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Helping people live the healthiest lives possible</a:t>
            </a:r>
            <a:r>
              <a:rPr lang="en-US" b="1" baseline="30000" dirty="0">
                <a:solidFill>
                  <a:schemeClr val="bg1"/>
                </a:solidFill>
              </a:rPr>
              <a:t>®</a:t>
            </a:r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92630E-6A59-42DF-9D30-A351B27548BF}"/>
              </a:ext>
            </a:extLst>
          </p:cNvPr>
          <p:cNvSpPr/>
          <p:nvPr/>
        </p:nvSpPr>
        <p:spPr>
          <a:xfrm>
            <a:off x="6274963" y="1915375"/>
            <a:ext cx="624389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07387C"/>
                </a:solidFill>
              </a:rPr>
              <a:t>Safety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E03DC1-70E4-4BD9-9945-0D0899926174}"/>
              </a:ext>
            </a:extLst>
          </p:cNvPr>
          <p:cNvSpPr/>
          <p:nvPr/>
        </p:nvSpPr>
        <p:spPr>
          <a:xfrm>
            <a:off x="6897658" y="1915375"/>
            <a:ext cx="711372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24446C"/>
                </a:solidFill>
              </a:rPr>
              <a:t>Quality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6FF247-4F48-42E5-9AB8-6B9F6FFE3CFB}"/>
              </a:ext>
            </a:extLst>
          </p:cNvPr>
          <p:cNvSpPr/>
          <p:nvPr/>
        </p:nvSpPr>
        <p:spPr>
          <a:xfrm>
            <a:off x="7604174" y="1915375"/>
            <a:ext cx="656513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24446C"/>
                </a:solidFill>
              </a:rPr>
              <a:t>Equity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37D8A7-7544-4A33-9BAE-9C4E3027A929}"/>
              </a:ext>
            </a:extLst>
          </p:cNvPr>
          <p:cNvSpPr/>
          <p:nvPr/>
        </p:nvSpPr>
        <p:spPr>
          <a:xfrm>
            <a:off x="8275165" y="1915375"/>
            <a:ext cx="868681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07387C"/>
                </a:solidFill>
              </a:rPr>
              <a:t>Experience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8C3276-3983-436E-9277-4D982ACDB7D1}"/>
              </a:ext>
            </a:extLst>
          </p:cNvPr>
          <p:cNvSpPr/>
          <p:nvPr/>
        </p:nvSpPr>
        <p:spPr>
          <a:xfrm>
            <a:off x="9138153" y="1915375"/>
            <a:ext cx="722552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24446C"/>
                </a:solidFill>
              </a:rPr>
              <a:t>Access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9F8B0E-B290-4E4C-A3A4-6BDB62AD8539}"/>
              </a:ext>
            </a:extLst>
          </p:cNvPr>
          <p:cNvSpPr/>
          <p:nvPr/>
        </p:nvSpPr>
        <p:spPr>
          <a:xfrm>
            <a:off x="9865956" y="1915375"/>
            <a:ext cx="877908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07387C"/>
                </a:solidFill>
              </a:rPr>
              <a:t>Stewardship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BAC2BC-878E-4944-9275-A5F73E11505E}"/>
              </a:ext>
            </a:extLst>
          </p:cNvPr>
          <p:cNvSpPr/>
          <p:nvPr/>
        </p:nvSpPr>
        <p:spPr>
          <a:xfrm>
            <a:off x="10743864" y="1908814"/>
            <a:ext cx="740664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07387C"/>
                </a:solidFill>
              </a:rPr>
              <a:t>Engaged Caregivers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3BD4334-3DE1-484D-BCFF-882AD6A6F87E}"/>
              </a:ext>
            </a:extLst>
          </p:cNvPr>
          <p:cNvSpPr/>
          <p:nvPr/>
        </p:nvSpPr>
        <p:spPr>
          <a:xfrm>
            <a:off x="499533" y="1103740"/>
            <a:ext cx="5209563" cy="796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b="1" dirty="0"/>
              <a:t>Joint Commission, FDA standards, CMS Health and Safety standards, State standards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054CAB2-6E7F-4344-ABF8-786C73377B22}"/>
              </a:ext>
            </a:extLst>
          </p:cNvPr>
          <p:cNvSpPr/>
          <p:nvPr/>
        </p:nvSpPr>
        <p:spPr>
          <a:xfrm>
            <a:off x="496347" y="1908814"/>
            <a:ext cx="951148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2">
                    <a:lumMod val="50000"/>
                  </a:schemeClr>
                </a:solidFill>
              </a:rPr>
              <a:t>Equipment</a:t>
            </a:r>
          </a:p>
          <a:p>
            <a:pPr algn="ctr"/>
            <a:r>
              <a:rPr lang="en-US" sz="1000" b="1" dirty="0">
                <a:solidFill>
                  <a:schemeClr val="bg2">
                    <a:lumMod val="50000"/>
                  </a:schemeClr>
                </a:solidFill>
              </a:rPr>
              <a:t>Management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038104-4292-499D-9C71-38954B212AC8}"/>
              </a:ext>
            </a:extLst>
          </p:cNvPr>
          <p:cNvSpPr/>
          <p:nvPr/>
        </p:nvSpPr>
        <p:spPr>
          <a:xfrm>
            <a:off x="1444179" y="1913597"/>
            <a:ext cx="769558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2">
                    <a:lumMod val="50000"/>
                  </a:schemeClr>
                </a:solidFill>
              </a:rPr>
              <a:t>Recalls and Alerts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027D02-8539-4538-9965-16C30CFE0E59}"/>
              </a:ext>
            </a:extLst>
          </p:cNvPr>
          <p:cNvSpPr/>
          <p:nvPr/>
        </p:nvSpPr>
        <p:spPr>
          <a:xfrm>
            <a:off x="2215086" y="1908814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rgbClr val="24446C"/>
                </a:solidFill>
              </a:rPr>
              <a:t>I</a:t>
            </a:r>
          </a:p>
          <a:p>
            <a:pPr algn="ctr"/>
            <a:r>
              <a:rPr lang="en-US" sz="1000" b="1" dirty="0">
                <a:solidFill>
                  <a:schemeClr val="bg2">
                    <a:lumMod val="50000"/>
                  </a:schemeClr>
                </a:solidFill>
              </a:rPr>
              <a:t>Inventory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</a:rPr>
              <a:t> Best Practices</a:t>
            </a:r>
          </a:p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9CA8B6-6047-463C-81BB-EB994B52AE35}"/>
              </a:ext>
            </a:extLst>
          </p:cNvPr>
          <p:cNvSpPr/>
          <p:nvPr/>
        </p:nvSpPr>
        <p:spPr>
          <a:xfrm>
            <a:off x="3085207" y="1908814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tx1"/>
              </a:solidFill>
            </a:endParaRPr>
          </a:p>
          <a:p>
            <a:pPr algn="ctr"/>
            <a:r>
              <a:rPr lang="en-US" sz="1000" b="1" dirty="0">
                <a:solidFill>
                  <a:schemeClr val="bg2">
                    <a:lumMod val="50000"/>
                  </a:schemeClr>
                </a:solidFill>
              </a:rPr>
              <a:t>Policies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</a:rPr>
              <a:t> and Procedures</a:t>
            </a:r>
          </a:p>
          <a:p>
            <a:pPr algn="ctr"/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4ED4D8-8D46-49F9-B782-2A2FC1BD5FED}"/>
              </a:ext>
            </a:extLst>
          </p:cNvPr>
          <p:cNvSpPr/>
          <p:nvPr/>
        </p:nvSpPr>
        <p:spPr>
          <a:xfrm>
            <a:off x="3953887" y="1908814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tx1"/>
              </a:solidFill>
            </a:endParaRPr>
          </a:p>
          <a:p>
            <a:pPr algn="ctr"/>
            <a:r>
              <a:rPr lang="en-US" sz="900" b="1" dirty="0">
                <a:solidFill>
                  <a:schemeClr val="bg2">
                    <a:lumMod val="50000"/>
                  </a:schemeClr>
                </a:solidFill>
              </a:rPr>
              <a:t>Contract </a:t>
            </a:r>
          </a:p>
          <a:p>
            <a:pPr algn="ctr"/>
            <a:r>
              <a:rPr lang="en-US" sz="900" b="1" dirty="0">
                <a:solidFill>
                  <a:schemeClr val="bg2">
                    <a:lumMod val="50000"/>
                  </a:schemeClr>
                </a:solidFill>
              </a:rPr>
              <a:t>Management</a:t>
            </a:r>
          </a:p>
          <a:p>
            <a:pPr algn="ctr"/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C965EAB-1B3F-4ECC-AAE3-ECD8458C533A}"/>
              </a:ext>
            </a:extLst>
          </p:cNvPr>
          <p:cNvSpPr/>
          <p:nvPr/>
        </p:nvSpPr>
        <p:spPr>
          <a:xfrm>
            <a:off x="4831795" y="1908814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2">
                    <a:lumMod val="50000"/>
                  </a:schemeClr>
                </a:solidFill>
              </a:rPr>
              <a:t>Record</a:t>
            </a:r>
            <a:r>
              <a:rPr lang="en-US" sz="900" b="1" dirty="0">
                <a:solidFill>
                  <a:schemeClr val="bg2">
                    <a:lumMod val="50000"/>
                  </a:schemeClr>
                </a:solidFill>
              </a:rPr>
              <a:t> Keeping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F6A5519-F674-4D20-AC4D-84A5E49F5445}"/>
              </a:ext>
            </a:extLst>
          </p:cNvPr>
          <p:cNvSpPr/>
          <p:nvPr/>
        </p:nvSpPr>
        <p:spPr>
          <a:xfrm>
            <a:off x="3491218" y="2441553"/>
            <a:ext cx="5209563" cy="796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Healthcare Technology Management</a:t>
            </a:r>
          </a:p>
          <a:p>
            <a:pPr algn="ctr"/>
            <a:r>
              <a:rPr lang="en-US" sz="1050" b="1" dirty="0"/>
              <a:t>Optimize Medical Equipment Maintenance and management strategies to assure clinical quality, patients' safety and best cost/ value proposition </a:t>
            </a:r>
            <a:endParaRPr lang="en-US" sz="105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DC36963-25E2-4AD3-92FF-E3D4CD7D0BFA}"/>
              </a:ext>
            </a:extLst>
          </p:cNvPr>
          <p:cNvSpPr/>
          <p:nvPr/>
        </p:nvSpPr>
        <p:spPr>
          <a:xfrm>
            <a:off x="3491218" y="3237843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2">
                    <a:lumMod val="50000"/>
                  </a:schemeClr>
                </a:solidFill>
              </a:rPr>
              <a:t>Outstanding Technology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EC9BB2-99C7-450B-B146-C2F0D0C00E38}"/>
              </a:ext>
            </a:extLst>
          </p:cNvPr>
          <p:cNvSpPr/>
          <p:nvPr/>
        </p:nvSpPr>
        <p:spPr>
          <a:xfrm>
            <a:off x="4359898" y="3234666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rgbClr val="24446C"/>
                </a:solidFill>
              </a:rPr>
              <a:t>Equipment Availability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956A2AB-46DC-44E4-8122-9E263E3A1818}"/>
              </a:ext>
            </a:extLst>
          </p:cNvPr>
          <p:cNvSpPr/>
          <p:nvPr/>
        </p:nvSpPr>
        <p:spPr>
          <a:xfrm>
            <a:off x="5228578" y="3234182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rgbClr val="24446C"/>
              </a:solidFill>
            </a:endParaRPr>
          </a:p>
          <a:p>
            <a:pPr algn="ctr"/>
            <a:r>
              <a:rPr lang="en-US" sz="900" b="1" dirty="0">
                <a:solidFill>
                  <a:srgbClr val="24446C"/>
                </a:solidFill>
              </a:rPr>
              <a:t>Reducing Cost </a:t>
            </a:r>
          </a:p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049DEEB-A082-4452-BFE5-55415F9128FE}"/>
              </a:ext>
            </a:extLst>
          </p:cNvPr>
          <p:cNvSpPr/>
          <p:nvPr/>
        </p:nvSpPr>
        <p:spPr>
          <a:xfrm>
            <a:off x="6095999" y="3234182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tx1"/>
              </a:solidFill>
            </a:endParaRPr>
          </a:p>
          <a:p>
            <a:pPr algn="ctr"/>
            <a:r>
              <a:rPr lang="en-US" sz="900" b="1" dirty="0">
                <a:solidFill>
                  <a:schemeClr val="bg2">
                    <a:lumMod val="50000"/>
                  </a:schemeClr>
                </a:solidFill>
              </a:rPr>
              <a:t>Efficiency Driven </a:t>
            </a:r>
          </a:p>
          <a:p>
            <a:pPr algn="ctr"/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8C41B77-9F1C-4505-9079-371EB4164CCF}"/>
              </a:ext>
            </a:extLst>
          </p:cNvPr>
          <p:cNvSpPr/>
          <p:nvPr/>
        </p:nvSpPr>
        <p:spPr>
          <a:xfrm>
            <a:off x="6964050" y="3237843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tx1"/>
              </a:solidFill>
            </a:endParaRPr>
          </a:p>
          <a:p>
            <a:pPr algn="ctr"/>
            <a:r>
              <a:rPr lang="en-US" sz="900" b="1" dirty="0">
                <a:solidFill>
                  <a:schemeClr val="bg2">
                    <a:lumMod val="50000"/>
                  </a:schemeClr>
                </a:solidFill>
              </a:rPr>
              <a:t>Leverage Talent</a:t>
            </a:r>
          </a:p>
          <a:p>
            <a:pPr algn="ctr"/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2F06BAC-5B64-469A-9399-45914E87FB87}"/>
              </a:ext>
            </a:extLst>
          </p:cNvPr>
          <p:cNvSpPr/>
          <p:nvPr/>
        </p:nvSpPr>
        <p:spPr>
          <a:xfrm>
            <a:off x="7831471" y="3237843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rgbClr val="24446C"/>
                </a:solidFill>
              </a:rPr>
              <a:t>Respond to physicians Need 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235BFB0A-4EB5-42A6-A0D1-5D8C9828F85E}"/>
              </a:ext>
            </a:extLst>
          </p:cNvPr>
          <p:cNvSpPr txBox="1">
            <a:spLocks/>
          </p:cNvSpPr>
          <p:nvPr/>
        </p:nvSpPr>
        <p:spPr>
          <a:xfrm>
            <a:off x="496800" y="3779366"/>
            <a:ext cx="4769335" cy="11576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16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Clinical Engineering Program Quality</a:t>
            </a:r>
          </a:p>
          <a:p>
            <a:pPr lvl="1"/>
            <a:r>
              <a:rPr lang="en-US" sz="1200" dirty="0"/>
              <a:t>Complete parts inventory and centralized procurement process</a:t>
            </a:r>
          </a:p>
          <a:p>
            <a:pPr lvl="1"/>
            <a:r>
              <a:rPr lang="en-US" sz="1200" dirty="0"/>
              <a:t>Centralized recall and equipment hazard alerts process</a:t>
            </a:r>
          </a:p>
          <a:p>
            <a:pPr lvl="1"/>
            <a:r>
              <a:rPr lang="en-US" sz="1200" dirty="0"/>
              <a:t>Centralized mobile medical device service, savings of $250K/ yr. </a:t>
            </a:r>
          </a:p>
          <a:p>
            <a:pPr marL="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18CEEF5A-C0E1-495E-B4DE-AE7CD6740CA8}"/>
              </a:ext>
            </a:extLst>
          </p:cNvPr>
          <p:cNvSpPr txBox="1">
            <a:spLocks/>
          </p:cNvSpPr>
          <p:nvPr/>
        </p:nvSpPr>
        <p:spPr>
          <a:xfrm>
            <a:off x="7197584" y="3771247"/>
            <a:ext cx="4286944" cy="11576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16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Clinical Engineering Support Services</a:t>
            </a:r>
          </a:p>
          <a:p>
            <a:pPr lvl="1"/>
            <a:r>
              <a:rPr lang="en-US" sz="1200" dirty="0"/>
              <a:t>Standardization CE policies, procedures and regulatory items </a:t>
            </a:r>
          </a:p>
          <a:p>
            <a:pPr lvl="1"/>
            <a:r>
              <a:rPr lang="en-US" sz="1200" dirty="0"/>
              <a:t>System level CE meetings</a:t>
            </a:r>
          </a:p>
          <a:p>
            <a:pPr lvl="1"/>
            <a:r>
              <a:rPr lang="en-US" sz="1200" dirty="0"/>
              <a:t>CE corporate representation on system level committees</a:t>
            </a:r>
          </a:p>
          <a:p>
            <a:pPr marL="0" lvl="1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870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exagon 4">
            <a:extLst>
              <a:ext uri="{FF2B5EF4-FFF2-40B4-BE49-F238E27FC236}">
                <a16:creationId xmlns:a16="http://schemas.microsoft.com/office/drawing/2014/main" id="{B86FE23A-1B3A-4E5D-8CFA-B1BC94F2E973}"/>
              </a:ext>
            </a:extLst>
          </p:cNvPr>
          <p:cNvSpPr/>
          <p:nvPr/>
        </p:nvSpPr>
        <p:spPr>
          <a:xfrm>
            <a:off x="2480721" y="1887523"/>
            <a:ext cx="961750" cy="671120"/>
          </a:xfrm>
          <a:prstGeom prst="hexagon">
            <a:avLst>
              <a:gd name="adj" fmla="val 28691"/>
              <a:gd name="vf" fmla="val 11547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6" name="Picture Placeholder 5" descr="A picture containing sky, mountain, outdoor, nature&#10;&#10;Description automatically generated">
            <a:extLst>
              <a:ext uri="{FF2B5EF4-FFF2-40B4-BE49-F238E27FC236}">
                <a16:creationId xmlns:a16="http://schemas.microsoft.com/office/drawing/2014/main" id="{309E0EC4-D7E7-4C5C-BD4A-6ED6DA48420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" r="1" b="1"/>
          <a:stretch/>
        </p:blipFill>
        <p:spPr>
          <a:xfrm>
            <a:off x="7033835" y="10"/>
            <a:ext cx="5158154" cy="6862430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2A106F-B681-4338-A4CF-995BF778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578" y="-34574"/>
            <a:ext cx="5854622" cy="1178559"/>
          </a:xfrm>
        </p:spPr>
        <p:txBody>
          <a:bodyPr anchor="b">
            <a:normAutofit/>
          </a:bodyPr>
          <a:lstStyle/>
          <a:p>
            <a:r>
              <a:rPr lang="en-US" sz="3200" dirty="0"/>
              <a:t>Elevate from CE Repair Shop to an HTM Department 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64896271-783E-4D05-BF31-D3E08598EA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5303610"/>
              </p:ext>
            </p:extLst>
          </p:nvPr>
        </p:nvGraphicFramePr>
        <p:xfrm>
          <a:off x="-148894" y="1143985"/>
          <a:ext cx="7383566" cy="4940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94728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F0E27-92A2-6F45-A4AF-2C15532B9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24" y="1838960"/>
            <a:ext cx="11643919" cy="1978031"/>
          </a:xfrm>
        </p:spPr>
        <p:txBody>
          <a:bodyPr/>
          <a:lstStyle/>
          <a:p>
            <a:r>
              <a:rPr lang="en-US" sz="5400" dirty="0"/>
              <a:t>What’s Next? </a:t>
            </a:r>
          </a:p>
        </p:txBody>
      </p:sp>
    </p:spTree>
    <p:extLst>
      <p:ext uri="{BB962C8B-B14F-4D97-AF65-F5344CB8AC3E}">
        <p14:creationId xmlns:p14="http://schemas.microsoft.com/office/powerpoint/2010/main" val="1092129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4A760-EFD4-DF43-9A98-39D37DB54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772" y="609044"/>
            <a:ext cx="9161350" cy="568460"/>
          </a:xfrm>
        </p:spPr>
        <p:txBody>
          <a:bodyPr/>
          <a:lstStyle/>
          <a:p>
            <a:r>
              <a:rPr lang="en-US" dirty="0"/>
              <a:t>Finding Gaps and Opportunities to Grow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676990-7AD2-4F59-A239-6EC707B45F07}"/>
              </a:ext>
            </a:extLst>
          </p:cNvPr>
          <p:cNvSpPr/>
          <p:nvPr/>
        </p:nvSpPr>
        <p:spPr>
          <a:xfrm>
            <a:off x="6249798" y="2007734"/>
            <a:ext cx="5209563" cy="796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Intermountain Healthcare Mission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Helping people live the healthiest lives possible</a:t>
            </a:r>
            <a:r>
              <a:rPr lang="en-US" b="1" baseline="30000" dirty="0">
                <a:solidFill>
                  <a:schemeClr val="bg1"/>
                </a:solidFill>
              </a:rPr>
              <a:t>®</a:t>
            </a:r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36FE7C-05A8-43FA-9DE0-E2E472589459}"/>
              </a:ext>
            </a:extLst>
          </p:cNvPr>
          <p:cNvSpPr/>
          <p:nvPr/>
        </p:nvSpPr>
        <p:spPr>
          <a:xfrm>
            <a:off x="6249798" y="2804690"/>
            <a:ext cx="637563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07387C"/>
                </a:solidFill>
              </a:rPr>
              <a:t>Safety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F6E7EB-2066-427B-8B37-2232021212E2}"/>
              </a:ext>
            </a:extLst>
          </p:cNvPr>
          <p:cNvSpPr/>
          <p:nvPr/>
        </p:nvSpPr>
        <p:spPr>
          <a:xfrm>
            <a:off x="6887361" y="2804689"/>
            <a:ext cx="740664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24446C"/>
                </a:solidFill>
              </a:rPr>
              <a:t>Quality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4FD837-1ECF-4326-9C4E-D79FFC1B6B04}"/>
              </a:ext>
            </a:extLst>
          </p:cNvPr>
          <p:cNvSpPr/>
          <p:nvPr/>
        </p:nvSpPr>
        <p:spPr>
          <a:xfrm>
            <a:off x="7628024" y="2804689"/>
            <a:ext cx="740663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24446C"/>
                </a:solidFill>
              </a:rPr>
              <a:t>Equity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18E033-D1EA-4B89-8992-85B8D76110CE}"/>
              </a:ext>
            </a:extLst>
          </p:cNvPr>
          <p:cNvSpPr/>
          <p:nvPr/>
        </p:nvSpPr>
        <p:spPr>
          <a:xfrm>
            <a:off x="8368687" y="2804689"/>
            <a:ext cx="8004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07387C"/>
                </a:solidFill>
              </a:rPr>
              <a:t>Experience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FD337F-7002-41E3-93C0-6921A3F9CBB2}"/>
              </a:ext>
            </a:extLst>
          </p:cNvPr>
          <p:cNvSpPr/>
          <p:nvPr/>
        </p:nvSpPr>
        <p:spPr>
          <a:xfrm>
            <a:off x="9169165" y="2804689"/>
            <a:ext cx="699627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24446C"/>
                </a:solidFill>
              </a:rPr>
              <a:t>Access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F5CC40-51E9-4D71-A140-52958B7BBAFE}"/>
              </a:ext>
            </a:extLst>
          </p:cNvPr>
          <p:cNvSpPr/>
          <p:nvPr/>
        </p:nvSpPr>
        <p:spPr>
          <a:xfrm>
            <a:off x="9868792" y="2804690"/>
            <a:ext cx="849905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07387C"/>
                </a:solidFill>
              </a:rPr>
              <a:t>Stewardship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758FDC-95EE-4568-A788-E94D1D5316AB}"/>
              </a:ext>
            </a:extLst>
          </p:cNvPr>
          <p:cNvSpPr/>
          <p:nvPr/>
        </p:nvSpPr>
        <p:spPr>
          <a:xfrm>
            <a:off x="10718697" y="2804691"/>
            <a:ext cx="740664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rgbClr val="07387C"/>
                </a:solidFill>
              </a:rPr>
              <a:t>Engaged Caregivers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20B6E5-7C4F-405B-BCDD-53D5D3851D31}"/>
              </a:ext>
            </a:extLst>
          </p:cNvPr>
          <p:cNvSpPr/>
          <p:nvPr/>
        </p:nvSpPr>
        <p:spPr>
          <a:xfrm>
            <a:off x="605735" y="2007734"/>
            <a:ext cx="5209563" cy="796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b="1" dirty="0"/>
              <a:t>Joint Commission, FDA standards, CMS Health and Safety standards, State standards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D543AE-7582-4167-B884-44B7089EB8B2}"/>
              </a:ext>
            </a:extLst>
          </p:cNvPr>
          <p:cNvSpPr/>
          <p:nvPr/>
        </p:nvSpPr>
        <p:spPr>
          <a:xfrm>
            <a:off x="605735" y="2804690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</a:rPr>
              <a:t>Equipment</a:t>
            </a:r>
          </a:p>
          <a:p>
            <a:pPr algn="ctr"/>
            <a:r>
              <a:rPr lang="en-US" sz="900" b="1" dirty="0">
                <a:solidFill>
                  <a:schemeClr val="tx1"/>
                </a:solidFill>
              </a:rPr>
              <a:t>Management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1ED725-C24A-43DD-976D-274BE10F746F}"/>
              </a:ext>
            </a:extLst>
          </p:cNvPr>
          <p:cNvSpPr/>
          <p:nvPr/>
        </p:nvSpPr>
        <p:spPr>
          <a:xfrm>
            <a:off x="1474415" y="2804689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rgbClr val="24446C"/>
                </a:solidFill>
              </a:rPr>
              <a:t>Recalls and Alerts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846427-7CB3-4459-859D-B8E557C5E8AD}"/>
              </a:ext>
            </a:extLst>
          </p:cNvPr>
          <p:cNvSpPr/>
          <p:nvPr/>
        </p:nvSpPr>
        <p:spPr>
          <a:xfrm>
            <a:off x="2341836" y="2804689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rgbClr val="24446C"/>
              </a:solidFill>
            </a:endParaRPr>
          </a:p>
          <a:p>
            <a:pPr algn="ctr"/>
            <a:r>
              <a:rPr lang="en-US" sz="900" b="1" dirty="0">
                <a:solidFill>
                  <a:srgbClr val="24446C"/>
                </a:solidFill>
              </a:rPr>
              <a:t> Best Practices</a:t>
            </a:r>
          </a:p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F0DC04-2FFF-4540-90CA-0B46900323FE}"/>
              </a:ext>
            </a:extLst>
          </p:cNvPr>
          <p:cNvSpPr/>
          <p:nvPr/>
        </p:nvSpPr>
        <p:spPr>
          <a:xfrm>
            <a:off x="3222469" y="2804689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tx1"/>
              </a:solidFill>
            </a:endParaRPr>
          </a:p>
          <a:p>
            <a:pPr algn="ctr"/>
            <a:r>
              <a:rPr lang="en-US" sz="900" b="1" dirty="0">
                <a:solidFill>
                  <a:schemeClr val="tx1"/>
                </a:solidFill>
              </a:rPr>
              <a:t>Policies and Procedures</a:t>
            </a:r>
          </a:p>
          <a:p>
            <a:pPr algn="ctr"/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5DBDA7-2259-40CF-B467-2C24B44E08F6}"/>
              </a:ext>
            </a:extLst>
          </p:cNvPr>
          <p:cNvSpPr/>
          <p:nvPr/>
        </p:nvSpPr>
        <p:spPr>
          <a:xfrm>
            <a:off x="4098710" y="2804689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tx1"/>
              </a:solidFill>
            </a:endParaRPr>
          </a:p>
          <a:p>
            <a:pPr algn="ctr"/>
            <a:r>
              <a:rPr lang="en-US" sz="900" b="1" dirty="0">
                <a:solidFill>
                  <a:schemeClr val="tx1"/>
                </a:solidFill>
              </a:rPr>
              <a:t>Contract </a:t>
            </a:r>
          </a:p>
          <a:p>
            <a:pPr algn="ctr"/>
            <a:r>
              <a:rPr lang="en-US" sz="900" b="1" dirty="0">
                <a:solidFill>
                  <a:schemeClr val="tx1"/>
                </a:solidFill>
              </a:rPr>
              <a:t>Management</a:t>
            </a:r>
          </a:p>
          <a:p>
            <a:pPr algn="ctr"/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82B145-C200-4A68-8309-5A985BCEC55A}"/>
              </a:ext>
            </a:extLst>
          </p:cNvPr>
          <p:cNvSpPr/>
          <p:nvPr/>
        </p:nvSpPr>
        <p:spPr>
          <a:xfrm>
            <a:off x="4948615" y="2804689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rgbClr val="24446C"/>
                </a:solidFill>
              </a:rPr>
              <a:t>Record keeping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FBAC91-7D9D-4961-B418-2A1F6443CA5C}"/>
              </a:ext>
            </a:extLst>
          </p:cNvPr>
          <p:cNvSpPr/>
          <p:nvPr/>
        </p:nvSpPr>
        <p:spPr>
          <a:xfrm>
            <a:off x="3482665" y="3468848"/>
            <a:ext cx="5209563" cy="796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HTM Mission, Vision, and Values </a:t>
            </a:r>
          </a:p>
          <a:p>
            <a:pPr algn="ctr"/>
            <a:r>
              <a:rPr lang="en-US" sz="1050" b="1" dirty="0"/>
              <a:t>Optimize Medical Equipment Maintenance and management strategies to assure clinical quality, patients' safety and best cost/ value proposition </a:t>
            </a:r>
            <a:endParaRPr lang="en-US" sz="105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F8D7D4-F2C0-46D9-AEFC-A6197399E75A}"/>
              </a:ext>
            </a:extLst>
          </p:cNvPr>
          <p:cNvSpPr/>
          <p:nvPr/>
        </p:nvSpPr>
        <p:spPr>
          <a:xfrm>
            <a:off x="3482666" y="4265805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</a:rPr>
              <a:t>Outstanding Technology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9B6E00-EED1-4FF0-B4CC-4FF570FCED92}"/>
              </a:ext>
            </a:extLst>
          </p:cNvPr>
          <p:cNvSpPr/>
          <p:nvPr/>
        </p:nvSpPr>
        <p:spPr>
          <a:xfrm>
            <a:off x="4351346" y="4265804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rgbClr val="24446C"/>
                </a:solidFill>
              </a:rPr>
              <a:t>Equipment Availability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29624A-3B7E-4ECA-BFB9-3DFC13270289}"/>
              </a:ext>
            </a:extLst>
          </p:cNvPr>
          <p:cNvSpPr/>
          <p:nvPr/>
        </p:nvSpPr>
        <p:spPr>
          <a:xfrm>
            <a:off x="5218767" y="4265804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 dirty="0">
              <a:solidFill>
                <a:srgbClr val="24446C"/>
              </a:solidFill>
            </a:endParaRPr>
          </a:p>
          <a:p>
            <a:pPr algn="ctr"/>
            <a:r>
              <a:rPr lang="en-US" sz="900" b="1" dirty="0">
                <a:solidFill>
                  <a:srgbClr val="24446C"/>
                </a:solidFill>
              </a:rPr>
              <a:t>Reducing Cost </a:t>
            </a:r>
          </a:p>
          <a:p>
            <a:pPr algn="ctr"/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F13201-80B2-4C7F-ADA0-76C3D0E9DCE6}"/>
              </a:ext>
            </a:extLst>
          </p:cNvPr>
          <p:cNvSpPr/>
          <p:nvPr/>
        </p:nvSpPr>
        <p:spPr>
          <a:xfrm>
            <a:off x="6099400" y="4265804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tx1"/>
              </a:solidFill>
            </a:endParaRPr>
          </a:p>
          <a:p>
            <a:pPr algn="ctr"/>
            <a:r>
              <a:rPr lang="en-US" sz="900" b="1" dirty="0">
                <a:solidFill>
                  <a:schemeClr val="tx1"/>
                </a:solidFill>
              </a:rPr>
              <a:t>Efficiency Driven </a:t>
            </a:r>
          </a:p>
          <a:p>
            <a:pPr algn="ctr"/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7F57998-0C2A-47F9-8C8F-6D33C382672F}"/>
              </a:ext>
            </a:extLst>
          </p:cNvPr>
          <p:cNvSpPr/>
          <p:nvPr/>
        </p:nvSpPr>
        <p:spPr>
          <a:xfrm>
            <a:off x="6975641" y="4265804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tx1"/>
              </a:solidFill>
            </a:endParaRPr>
          </a:p>
          <a:p>
            <a:pPr algn="ctr"/>
            <a:r>
              <a:rPr lang="en-US" sz="900" b="1" dirty="0">
                <a:solidFill>
                  <a:schemeClr val="tx1"/>
                </a:solidFill>
              </a:rPr>
              <a:t>Leverage Talent</a:t>
            </a:r>
          </a:p>
          <a:p>
            <a:pPr algn="ctr"/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0F3165-9F59-4FE5-866C-8D065E3B00C8}"/>
              </a:ext>
            </a:extLst>
          </p:cNvPr>
          <p:cNvSpPr/>
          <p:nvPr/>
        </p:nvSpPr>
        <p:spPr>
          <a:xfrm>
            <a:off x="7825546" y="4265804"/>
            <a:ext cx="868680" cy="369114"/>
          </a:xfrm>
          <a:prstGeom prst="rect">
            <a:avLst/>
          </a:prstGeom>
          <a:solidFill>
            <a:srgbClr val="D5E3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rgbClr val="24446C"/>
                </a:solidFill>
              </a:rPr>
              <a:t>Respond to physicians Need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D827DFB-C909-4CB4-98C8-ADD658243B01}"/>
              </a:ext>
            </a:extLst>
          </p:cNvPr>
          <p:cNvSpPr/>
          <p:nvPr/>
        </p:nvSpPr>
        <p:spPr>
          <a:xfrm>
            <a:off x="2509543" y="5062758"/>
            <a:ext cx="7155808" cy="796955"/>
          </a:xfrm>
          <a:prstGeom prst="rect">
            <a:avLst/>
          </a:prstGeom>
          <a:solidFill>
            <a:srgbClr val="4E84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Annual Goals, KPIs, and Standardization Initiatives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38775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>
            <a:extLst>
              <a:ext uri="{FF2B5EF4-FFF2-40B4-BE49-F238E27FC236}">
                <a16:creationId xmlns:a16="http://schemas.microsoft.com/office/drawing/2014/main" id="{E64A26CD-2F62-4247-AA6D-F215D81E17A3}"/>
              </a:ext>
            </a:extLst>
          </p:cNvPr>
          <p:cNvSpPr txBox="1"/>
          <p:nvPr/>
        </p:nvSpPr>
        <p:spPr>
          <a:xfrm>
            <a:off x="557645" y="190298"/>
            <a:ext cx="11076710" cy="8408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47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700" b="1" kern="1200" spc="0" baseline="0" dirty="0">
                <a:solidFill>
                  <a:srgbClr val="24446C"/>
                </a:solidFill>
                <a:latin typeface="Calibri" panose="020F0502020204030204" pitchFamily="34" charset="0"/>
                <a:ea typeface="+mj-ea"/>
                <a:cs typeface="+mj-cs"/>
              </a:rPr>
              <a:t>Finding Gaps and Opportunities to Grow Your HTM Department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900" b="1" kern="1200" spc="0" baseline="0" dirty="0">
                <a:solidFill>
                  <a:srgbClr val="4E84C4"/>
                </a:solidFill>
                <a:latin typeface="Calibri" panose="020F0502020204030204" pitchFamily="34" charset="0"/>
                <a:ea typeface="+mj-ea"/>
                <a:cs typeface="+mj-cs"/>
              </a:rPr>
              <a:t>SMART Goals</a:t>
            </a:r>
          </a:p>
        </p:txBody>
      </p:sp>
      <p:graphicFrame>
        <p:nvGraphicFramePr>
          <p:cNvPr id="45" name="Diagram 44">
            <a:extLst>
              <a:ext uri="{FF2B5EF4-FFF2-40B4-BE49-F238E27FC236}">
                <a16:creationId xmlns:a16="http://schemas.microsoft.com/office/drawing/2014/main" id="{EBD3CD81-12DC-4988-80DA-9A566148A4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2534309"/>
              </p:ext>
            </p:extLst>
          </p:nvPr>
        </p:nvGraphicFramePr>
        <p:xfrm>
          <a:off x="342747" y="520430"/>
          <a:ext cx="11506505" cy="5817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8964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>
            <a:extLst>
              <a:ext uri="{FF2B5EF4-FFF2-40B4-BE49-F238E27FC236}">
                <a16:creationId xmlns:a16="http://schemas.microsoft.com/office/drawing/2014/main" id="{E64A26CD-2F62-4247-AA6D-F215D81E17A3}"/>
              </a:ext>
            </a:extLst>
          </p:cNvPr>
          <p:cNvSpPr txBox="1"/>
          <p:nvPr/>
        </p:nvSpPr>
        <p:spPr>
          <a:xfrm>
            <a:off x="557645" y="190298"/>
            <a:ext cx="11076710" cy="8408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47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700" b="1" kern="1200" spc="0" baseline="0" dirty="0">
                <a:solidFill>
                  <a:srgbClr val="24446C"/>
                </a:solidFill>
                <a:latin typeface="Calibri" panose="020F0502020204030204" pitchFamily="34" charset="0"/>
                <a:ea typeface="+mj-ea"/>
                <a:cs typeface="+mj-cs"/>
              </a:rPr>
              <a:t>Finding Gaps and Opportunities to Grow Your HTM Department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4B385D8-BAAA-48D3-BE87-062E634A44C9}"/>
              </a:ext>
            </a:extLst>
          </p:cNvPr>
          <p:cNvSpPr txBox="1">
            <a:spLocks/>
          </p:cNvSpPr>
          <p:nvPr/>
        </p:nvSpPr>
        <p:spPr>
          <a:xfrm>
            <a:off x="1393370" y="984109"/>
            <a:ext cx="9143999" cy="53244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2000" u="sng" dirty="0"/>
              <a:t>In the Past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sz="1400" dirty="0"/>
              <a:t>Variation of equipment tracking, inventory, and service scheduling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1400" dirty="0"/>
              <a:t>No standardization of workflows, service tracking or data capture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1400" dirty="0"/>
              <a:t>Significant opportunity for process improvements in tracking service and data integrity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1400" dirty="0"/>
              <a:t>Department managers/clinical staff managing service information instead of taking care of patients</a:t>
            </a:r>
          </a:p>
          <a:p>
            <a:pPr>
              <a:buFont typeface="Arial" panose="020B0604020202020204" pitchFamily="34" charset="0"/>
              <a:buNone/>
            </a:pPr>
            <a:endParaRPr lang="en-US" sz="2400" dirty="0"/>
          </a:p>
          <a:p>
            <a:pPr>
              <a:buFont typeface="Arial" panose="020B0604020202020204" pitchFamily="34" charset="0"/>
              <a:buNone/>
            </a:pPr>
            <a:endParaRPr lang="en-US" sz="2400" dirty="0"/>
          </a:p>
          <a:p>
            <a:pPr>
              <a:buFont typeface="Arial" panose="020B0604020202020204" pitchFamily="34" charset="0"/>
              <a:buNone/>
            </a:pPr>
            <a:endParaRPr lang="en-US" sz="2400" u="sng" dirty="0"/>
          </a:p>
        </p:txBody>
      </p:sp>
      <p:pic>
        <p:nvPicPr>
          <p:cNvPr id="5" name="Picture 4" descr="Airline out the window.JPG">
            <a:extLst>
              <a:ext uri="{FF2B5EF4-FFF2-40B4-BE49-F238E27FC236}">
                <a16:creationId xmlns:a16="http://schemas.microsoft.com/office/drawing/2014/main" id="{1E5EE705-BBB0-482B-AB11-A74B42F809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10000" contrast="20000"/>
          </a:blip>
          <a:srcRect r="26047" b="31499"/>
          <a:stretch>
            <a:fillRect/>
          </a:stretch>
        </p:blipFill>
        <p:spPr>
          <a:xfrm>
            <a:off x="1393370" y="2769075"/>
            <a:ext cx="8577943" cy="344793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DA45A1-EDEA-4FE7-83A0-EFA84ECBB60B}"/>
              </a:ext>
            </a:extLst>
          </p:cNvPr>
          <p:cNvSpPr/>
          <p:nvPr/>
        </p:nvSpPr>
        <p:spPr>
          <a:xfrm>
            <a:off x="1393370" y="2959997"/>
            <a:ext cx="734008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u="sng" dirty="0"/>
              <a:t>The Present Operation</a:t>
            </a:r>
            <a:endParaRPr lang="en-US" u="sng" dirty="0"/>
          </a:p>
          <a:p>
            <a:pPr>
              <a:buNone/>
            </a:pPr>
            <a:r>
              <a:rPr lang="en-US" dirty="0"/>
              <a:t>Integrated service tracking, data entry, and reporting for the </a:t>
            </a:r>
            <a:r>
              <a:rPr lang="en-US" u="sng" dirty="0"/>
              <a:t>entire system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4826EC-9628-40C8-B777-C9F81985675F}"/>
              </a:ext>
            </a:extLst>
          </p:cNvPr>
          <p:cNvSpPr/>
          <p:nvPr/>
        </p:nvSpPr>
        <p:spPr>
          <a:xfrm>
            <a:off x="2054289" y="3899137"/>
            <a:ext cx="725610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i="1" dirty="0"/>
              <a:t>Standardized processes and staffed for:</a:t>
            </a:r>
            <a:endParaRPr lang="en-US" dirty="0">
              <a:solidFill>
                <a:schemeClr val="bg1"/>
              </a:solidFill>
            </a:endParaRPr>
          </a:p>
          <a:p>
            <a:pPr lvl="4">
              <a:buClrTx/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</a:rPr>
              <a:t>Complete Oversight of Authorized Service Providers</a:t>
            </a:r>
          </a:p>
          <a:p>
            <a:pPr lvl="4">
              <a:buClrTx/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</a:rPr>
              <a:t>Oversight of Service Request for In-house Staff</a:t>
            </a:r>
          </a:p>
          <a:p>
            <a:pPr lvl="4">
              <a:buClrTx/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</a:rPr>
              <a:t>Data Management for Medical Equipment Service</a:t>
            </a:r>
          </a:p>
          <a:p>
            <a:pPr lvl="4">
              <a:buClrTx/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</a:rPr>
              <a:t>Data Tracking, Metrics, and Reporting</a:t>
            </a:r>
          </a:p>
          <a:p>
            <a:pPr lvl="4">
              <a:buClrTx/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</a:rPr>
              <a:t>Field Service Report Matching and Uploading</a:t>
            </a:r>
          </a:p>
          <a:p>
            <a:pPr lvl="4">
              <a:buClrTx/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</a:rPr>
              <a:t>Authorized Service Provider PM Tracking</a:t>
            </a:r>
          </a:p>
        </p:txBody>
      </p:sp>
    </p:spTree>
    <p:extLst>
      <p:ext uri="{BB962C8B-B14F-4D97-AF65-F5344CB8AC3E}">
        <p14:creationId xmlns:p14="http://schemas.microsoft.com/office/powerpoint/2010/main" val="1018096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FBFB-7BCC-4AD4-A5B8-D11EFE4B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937" y="1116623"/>
            <a:ext cx="6238265" cy="1334550"/>
          </a:xfrm>
        </p:spPr>
        <p:txBody>
          <a:bodyPr anchor="t">
            <a:normAutofit/>
          </a:bodyPr>
          <a:lstStyle/>
          <a:p>
            <a:r>
              <a:rPr lang="en-US" sz="3600" dirty="0"/>
              <a:t>Areas of HTM Focus</a:t>
            </a:r>
            <a:br>
              <a:rPr lang="en-US" sz="3600" dirty="0"/>
            </a:br>
            <a:r>
              <a:rPr lang="en-US" sz="3600" dirty="0"/>
              <a:t>Operational and Financial</a:t>
            </a:r>
            <a:endParaRPr lang="en-US" sz="3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823D99-EE7B-4039-812F-9CE323A85D2A}"/>
              </a:ext>
            </a:extLst>
          </p:cNvPr>
          <p:cNvSpPr txBox="1"/>
          <p:nvPr/>
        </p:nvSpPr>
        <p:spPr>
          <a:xfrm>
            <a:off x="3978613" y="3106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21" name="Content Placeholder 9">
            <a:extLst>
              <a:ext uri="{FF2B5EF4-FFF2-40B4-BE49-F238E27FC236}">
                <a16:creationId xmlns:a16="http://schemas.microsoft.com/office/drawing/2014/main" id="{93103DAB-EA5D-4322-A62B-FA492FC287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0380823"/>
              </p:ext>
            </p:extLst>
          </p:nvPr>
        </p:nvGraphicFramePr>
        <p:xfrm>
          <a:off x="5264264" y="2299284"/>
          <a:ext cx="6490855" cy="3442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637C2C5-0729-42A8-884B-4A1C3B4BAAC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9"/>
          <a:stretch/>
        </p:blipFill>
        <p:spPr>
          <a:xfrm>
            <a:off x="436881" y="1229824"/>
            <a:ext cx="5197590" cy="439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908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FBFB-7BCC-4AD4-A5B8-D11EFE4B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542" y="311280"/>
            <a:ext cx="9853921" cy="1098071"/>
          </a:xfrm>
        </p:spPr>
        <p:txBody>
          <a:bodyPr anchor="t">
            <a:normAutofit fontScale="90000"/>
          </a:bodyPr>
          <a:lstStyle/>
          <a:p>
            <a:r>
              <a:rPr lang="en-US" sz="3600" dirty="0"/>
              <a:t>Data Analytics</a:t>
            </a:r>
            <a:br>
              <a:rPr lang="en-US" sz="3600" dirty="0"/>
            </a:br>
            <a:r>
              <a:rPr lang="en-US" sz="3600" dirty="0"/>
              <a:t>Performance Dashboards</a:t>
            </a:r>
            <a:r>
              <a:rPr lang="en-US" sz="3200" dirty="0"/>
              <a:t> and Continuous Improvement</a:t>
            </a:r>
            <a:endParaRPr lang="en-US" sz="3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823D99-EE7B-4039-812F-9CE323A85D2A}"/>
              </a:ext>
            </a:extLst>
          </p:cNvPr>
          <p:cNvSpPr txBox="1"/>
          <p:nvPr/>
        </p:nvSpPr>
        <p:spPr>
          <a:xfrm>
            <a:off x="3978613" y="3106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1A029C-58F4-4ECA-AE55-66DA18AED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2239169"/>
            <a:ext cx="4189369" cy="204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5D3DDA-8083-4D4D-9536-F35012CF7B5D}"/>
              </a:ext>
            </a:extLst>
          </p:cNvPr>
          <p:cNvSpPr txBox="1"/>
          <p:nvPr/>
        </p:nvSpPr>
        <p:spPr>
          <a:xfrm>
            <a:off x="1026019" y="1629286"/>
            <a:ext cx="3722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Average Age of Open Work Orders</a:t>
            </a:r>
          </a:p>
          <a:p>
            <a:endParaRPr lang="en-US" sz="1100" dirty="0"/>
          </a:p>
          <a:p>
            <a:r>
              <a:rPr lang="en-US" sz="1100" dirty="0"/>
              <a:t>Entry 30 Days	     Target 25 Days           Stretch 20 Days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8F4842-980C-4608-8C64-69C3D07AF963}"/>
              </a:ext>
            </a:extLst>
          </p:cNvPr>
          <p:cNvSpPr txBox="1"/>
          <p:nvPr/>
        </p:nvSpPr>
        <p:spPr>
          <a:xfrm>
            <a:off x="6663231" y="1589585"/>
            <a:ext cx="3722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Caregiver Documented Time</a:t>
            </a:r>
          </a:p>
          <a:p>
            <a:endParaRPr lang="en-US" sz="1100" dirty="0"/>
          </a:p>
          <a:p>
            <a:r>
              <a:rPr lang="en-US" sz="1100" dirty="0"/>
              <a:t>Entry 30 Days	     Target 25 Days           Stretch 20 Days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02349D92-71E1-4E48-8DF5-C28BEAC1C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299" y="2337173"/>
            <a:ext cx="4908780" cy="194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24B1F889-2C88-47BF-9B7F-5F9B04420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501" y="5082553"/>
            <a:ext cx="5333216" cy="147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925A8A1-B31B-4DAF-B10B-EB042AFD2C41}"/>
              </a:ext>
            </a:extLst>
          </p:cNvPr>
          <p:cNvSpPr txBox="1"/>
          <p:nvPr/>
        </p:nvSpPr>
        <p:spPr>
          <a:xfrm>
            <a:off x="3907809" y="4386069"/>
            <a:ext cx="3624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Percent of Could Not Locate</a:t>
            </a:r>
          </a:p>
          <a:p>
            <a:endParaRPr lang="en-US" sz="1100" dirty="0"/>
          </a:p>
          <a:p>
            <a:r>
              <a:rPr lang="en-US" sz="1100" dirty="0"/>
              <a:t>Entry 2%	     Target 1.8%           Stretch 1.5%</a:t>
            </a:r>
          </a:p>
        </p:txBody>
      </p:sp>
    </p:spTree>
    <p:extLst>
      <p:ext uri="{BB962C8B-B14F-4D97-AF65-F5344CB8AC3E}">
        <p14:creationId xmlns:p14="http://schemas.microsoft.com/office/powerpoint/2010/main" val="3419136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FBFB-7BCC-4AD4-A5B8-D11EFE4B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343" y="487450"/>
            <a:ext cx="9558622" cy="649730"/>
          </a:xfrm>
        </p:spPr>
        <p:txBody>
          <a:bodyPr anchor="t">
            <a:normAutofit/>
          </a:bodyPr>
          <a:lstStyle/>
          <a:p>
            <a:r>
              <a:rPr lang="en-US" sz="3600" dirty="0"/>
              <a:t>Continuous Improvement - Standardization</a:t>
            </a:r>
            <a:endParaRPr lang="en-US" sz="3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823D99-EE7B-4039-812F-9CE323A85D2A}"/>
              </a:ext>
            </a:extLst>
          </p:cNvPr>
          <p:cNvSpPr txBox="1"/>
          <p:nvPr/>
        </p:nvSpPr>
        <p:spPr>
          <a:xfrm>
            <a:off x="3978613" y="3106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BDED68B-4506-4CA1-8318-B8CD7EE2D2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558730"/>
              </p:ext>
            </p:extLst>
          </p:nvPr>
        </p:nvGraphicFramePr>
        <p:xfrm>
          <a:off x="805343" y="1241572"/>
          <a:ext cx="10016455" cy="46618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4180">
                  <a:extLst>
                    <a:ext uri="{9D8B030D-6E8A-4147-A177-3AD203B41FA5}">
                      <a16:colId xmlns:a16="http://schemas.microsoft.com/office/drawing/2014/main" val="3467344474"/>
                    </a:ext>
                  </a:extLst>
                </a:gridCol>
                <a:gridCol w="1781985">
                  <a:extLst>
                    <a:ext uri="{9D8B030D-6E8A-4147-A177-3AD203B41FA5}">
                      <a16:colId xmlns:a16="http://schemas.microsoft.com/office/drawing/2014/main" val="1539376536"/>
                    </a:ext>
                  </a:extLst>
                </a:gridCol>
                <a:gridCol w="3703135">
                  <a:extLst>
                    <a:ext uri="{9D8B030D-6E8A-4147-A177-3AD203B41FA5}">
                      <a16:colId xmlns:a16="http://schemas.microsoft.com/office/drawing/2014/main" val="4159313199"/>
                    </a:ext>
                  </a:extLst>
                </a:gridCol>
                <a:gridCol w="2627155">
                  <a:extLst>
                    <a:ext uri="{9D8B030D-6E8A-4147-A177-3AD203B41FA5}">
                      <a16:colId xmlns:a16="http://schemas.microsoft.com/office/drawing/2014/main" val="2650221396"/>
                    </a:ext>
                  </a:extLst>
                </a:gridCol>
              </a:tblGrid>
              <a:tr h="256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Initiative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Significance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Deliverables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Success Criteria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extLst>
                  <a:ext uri="{0D108BD9-81ED-4DB2-BD59-A6C34878D82A}">
                    <a16:rowId xmlns:a16="http://schemas.microsoft.com/office/drawing/2014/main" val="1987837957"/>
                  </a:ext>
                </a:extLst>
              </a:tr>
              <a:tr h="1387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Initiative Name: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CE Shared Services contribution “Likely to Recommend”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System Leader: 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Fundamental(s) of Care: 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Patient Satisfaction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The organization is placing an emphasis on all departments providing a contribution in patient satisfaction through “Likely to Recommend”. This includes CE Shared Services across the system.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dirty="0">
                          <a:effectLst/>
                        </a:rPr>
                        <a:t>Create a script for CE caregivers to utilize when entering a patient room for the service of medical equipment</a:t>
                      </a:r>
                      <a:endParaRPr lang="en-US" sz="11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dirty="0">
                          <a:effectLst/>
                        </a:rPr>
                        <a:t>Train all CE caregivers in the script and document this in their IDP and in </a:t>
                      </a:r>
                      <a:r>
                        <a:rPr lang="en-US" sz="1000" dirty="0" err="1">
                          <a:effectLst/>
                        </a:rPr>
                        <a:t>WorkDay</a:t>
                      </a:r>
                      <a:endParaRPr lang="en-US" sz="11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dirty="0">
                          <a:effectLst/>
                        </a:rPr>
                        <a:t>Retrain all CE caregivers in AIDET and the 10/5 rule for interaction with patients in our facilities.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>
                          <a:effectLst/>
                        </a:rPr>
                        <a:t>Refine the CE caregivers’ script and document interactions with results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>
                          <a:effectLst/>
                        </a:rPr>
                        <a:t>Ensure AIDET and the 10/5 rule can be explained by all CE caregivers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>
                          <a:effectLst/>
                        </a:rPr>
                        <a:t>100% of the training and success stories will be documented.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extLst>
                  <a:ext uri="{0D108BD9-81ED-4DB2-BD59-A6C34878D82A}">
                    <a16:rowId xmlns:a16="http://schemas.microsoft.com/office/drawing/2014/main" val="1336547626"/>
                  </a:ext>
                </a:extLst>
              </a:tr>
              <a:tr h="13757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Initiative Name: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Acquisition value range and establishing COSR by site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System Leader: 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Fundamental(s) of Care: 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Stewardship, Quality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Acquisition value of medical equipment in the system varies based on site and other variables. This creates and issue with benchmarks and metrics for internal and external comparison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>
                          <a:effectLst/>
                        </a:rPr>
                        <a:t>Implement a standard report to show acquisition values by medical equipment sub-type, manufacturer, and model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>
                          <a:effectLst/>
                        </a:rPr>
                        <a:t>Correct existing issues and validate data integrity in relation to capital acquisition value of equipment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>
                          <a:effectLst/>
                        </a:rPr>
                        <a:t>Create Cost of Service Ratio for each site and the imaging multi-vendor service program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dirty="0">
                          <a:effectLst/>
                        </a:rPr>
                        <a:t>Medical equipment acquisition values standardized within a range based on manufacturer, model, and sub-type</a:t>
                      </a:r>
                      <a:endParaRPr lang="en-US" sz="11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dirty="0">
                          <a:effectLst/>
                        </a:rPr>
                        <a:t>Ability to quickly calculate cost of service ratio and do an internal and external metric comparison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extLst>
                  <a:ext uri="{0D108BD9-81ED-4DB2-BD59-A6C34878D82A}">
                    <a16:rowId xmlns:a16="http://schemas.microsoft.com/office/drawing/2014/main" val="4265360523"/>
                  </a:ext>
                </a:extLst>
              </a:tr>
              <a:tr h="16417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Initiative Name: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Implement HTM apprenticeship program across the system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System Leader: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Fundamental(s) of Care: 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Access, Stewardship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 healthcare technology management (HTM) industry has created labor practices and knowledge-based items for caregivers. This has been recognized by the National Department of Labor and Intermountain is an approved participant.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>
                          <a:effectLst/>
                        </a:rPr>
                        <a:t>Implement the proper practices and documents for Intermountain Healthcare to ensure program compliance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>
                          <a:effectLst/>
                        </a:rPr>
                        <a:t>Enroll qualified candidates currently employed by Clinical Engineering Shared Services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>
                          <a:effectLst/>
                        </a:rPr>
                        <a:t>Develop an internal list of qualified candidates interested in the apprentice program for future hire into the department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dirty="0">
                          <a:effectLst/>
                        </a:rPr>
                        <a:t>Successful implementation of all program requirements</a:t>
                      </a:r>
                      <a:endParaRPr lang="en-US" sz="11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dirty="0">
                          <a:effectLst/>
                        </a:rPr>
                        <a:t>All qualified and interested current CE caregivers enrolled in the program</a:t>
                      </a:r>
                      <a:endParaRPr lang="en-US" sz="11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dirty="0">
                          <a:effectLst/>
                        </a:rPr>
                        <a:t>Create a list of at least 10 local candidates interested in enrolling in the HTM apprenticeship program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527" marR="65527" marT="0" marB="0"/>
                </a:tc>
                <a:extLst>
                  <a:ext uri="{0D108BD9-81ED-4DB2-BD59-A6C34878D82A}">
                    <a16:rowId xmlns:a16="http://schemas.microsoft.com/office/drawing/2014/main" val="23754104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4098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FBFB-7BCC-4AD4-A5B8-D11EFE4B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263" y="852787"/>
            <a:ext cx="6490855" cy="1034011"/>
          </a:xfrm>
        </p:spPr>
        <p:txBody>
          <a:bodyPr anchor="t">
            <a:normAutofit/>
          </a:bodyPr>
          <a:lstStyle/>
          <a:p>
            <a:r>
              <a:rPr lang="en-US" sz="3400" dirty="0"/>
              <a:t>Caregiver Engagement</a:t>
            </a:r>
            <a:br>
              <a:rPr lang="en-US" sz="3400" dirty="0"/>
            </a:br>
            <a:r>
              <a:rPr lang="en-US" sz="3400" dirty="0"/>
              <a:t>Connecting the Data </a:t>
            </a:r>
          </a:p>
        </p:txBody>
      </p:sp>
      <p:pic>
        <p:nvPicPr>
          <p:cNvPr id="19" name="Picture 18" descr="A picture containing indoor, person, wall, floor&#10;&#10;Description automatically generated">
            <a:extLst>
              <a:ext uri="{FF2B5EF4-FFF2-40B4-BE49-F238E27FC236}">
                <a16:creationId xmlns:a16="http://schemas.microsoft.com/office/drawing/2014/main" id="{8147A33F-F40B-4493-83D7-AE65E0711F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5" t="-2" r="17366"/>
          <a:stretch/>
        </p:blipFill>
        <p:spPr>
          <a:xfrm>
            <a:off x="436880" y="852787"/>
            <a:ext cx="4318660" cy="5152425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9823D99-EE7B-4039-812F-9CE323A85D2A}"/>
              </a:ext>
            </a:extLst>
          </p:cNvPr>
          <p:cNvSpPr txBox="1"/>
          <p:nvPr/>
        </p:nvSpPr>
        <p:spPr>
          <a:xfrm>
            <a:off x="3978613" y="3106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21" name="Content Placeholder 9">
            <a:extLst>
              <a:ext uri="{FF2B5EF4-FFF2-40B4-BE49-F238E27FC236}">
                <a16:creationId xmlns:a16="http://schemas.microsoft.com/office/drawing/2014/main" id="{93103DAB-EA5D-4322-A62B-FA492FC287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4205786"/>
              </p:ext>
            </p:extLst>
          </p:nvPr>
        </p:nvGraphicFramePr>
        <p:xfrm>
          <a:off x="5264264" y="2299284"/>
          <a:ext cx="6490855" cy="3442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53503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FBFB-7BCC-4AD4-A5B8-D11EFE4B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636" y="256927"/>
            <a:ext cx="9558622" cy="649730"/>
          </a:xfrm>
        </p:spPr>
        <p:txBody>
          <a:bodyPr anchor="t">
            <a:normAutofit/>
          </a:bodyPr>
          <a:lstStyle/>
          <a:p>
            <a:r>
              <a:rPr lang="en-US" sz="3600" dirty="0"/>
              <a:t>Caregiver Engagement - Daily Huddles</a:t>
            </a:r>
            <a:endParaRPr lang="en-US" sz="3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823D99-EE7B-4039-812F-9CE323A85D2A}"/>
              </a:ext>
            </a:extLst>
          </p:cNvPr>
          <p:cNvSpPr txBox="1"/>
          <p:nvPr/>
        </p:nvSpPr>
        <p:spPr>
          <a:xfrm>
            <a:off x="3978613" y="3106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FB288BB-8C04-499A-B162-11AD836F643F}"/>
              </a:ext>
            </a:extLst>
          </p:cNvPr>
          <p:cNvSpPr txBox="1">
            <a:spLocks/>
          </p:cNvSpPr>
          <p:nvPr/>
        </p:nvSpPr>
        <p:spPr>
          <a:xfrm>
            <a:off x="8764551" y="1031846"/>
            <a:ext cx="2719977" cy="2149631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16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900" dirty="0"/>
              <a:t>Solicit team for ideas</a:t>
            </a:r>
          </a:p>
          <a:p>
            <a:pPr lvl="1">
              <a:lnSpc>
                <a:spcPct val="120000"/>
              </a:lnSpc>
              <a:buSzPct val="80000"/>
            </a:pPr>
            <a:r>
              <a:rPr lang="en-US" sz="2000" dirty="0"/>
              <a:t>Keep track of submissions</a:t>
            </a:r>
          </a:p>
          <a:p>
            <a:pPr lvl="1">
              <a:lnSpc>
                <a:spcPct val="120000"/>
              </a:lnSpc>
              <a:buSzPct val="80000"/>
            </a:pPr>
            <a:r>
              <a:rPr lang="en-US" sz="2000" dirty="0"/>
              <a:t>Establish goals and/or metrics</a:t>
            </a:r>
          </a:p>
          <a:p>
            <a:r>
              <a:rPr lang="en-US" sz="2900" dirty="0"/>
              <a:t>Categorize ideas</a:t>
            </a:r>
          </a:p>
          <a:p>
            <a:pPr lvl="1">
              <a:lnSpc>
                <a:spcPct val="120000"/>
              </a:lnSpc>
              <a:buSzPct val="80000"/>
            </a:pPr>
            <a:r>
              <a:rPr lang="en-US" sz="2000" dirty="0"/>
              <a:t>To Do – In Progress – Complete</a:t>
            </a:r>
          </a:p>
          <a:p>
            <a:pPr lvl="1">
              <a:lnSpc>
                <a:spcPct val="120000"/>
              </a:lnSpc>
              <a:buSzPct val="80000"/>
            </a:pPr>
            <a:r>
              <a:rPr lang="en-US" sz="2000" dirty="0"/>
              <a:t>Safety Related, Stewardship, Quality, Patient Experience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106321-D2BB-494E-A896-01C41EDA6A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86" b="12789"/>
          <a:stretch/>
        </p:blipFill>
        <p:spPr>
          <a:xfrm>
            <a:off x="3851966" y="1307278"/>
            <a:ext cx="3949736" cy="1974868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D31AB3-43A0-49BB-BF27-EFF860AE17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58" t="40382" r="20221" b="26879"/>
          <a:stretch/>
        </p:blipFill>
        <p:spPr>
          <a:xfrm>
            <a:off x="3851966" y="4274091"/>
            <a:ext cx="4187958" cy="17062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FBC9FD-C39E-4FC4-8289-C162ED9F62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0433"/>
          <a:stretch/>
        </p:blipFill>
        <p:spPr>
          <a:xfrm>
            <a:off x="8764551" y="3396947"/>
            <a:ext cx="2719976" cy="2468625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DF8EBC7-4A0A-4BB0-84CA-B7805CC67F92}"/>
              </a:ext>
            </a:extLst>
          </p:cNvPr>
          <p:cNvSpPr txBox="1">
            <a:spLocks/>
          </p:cNvSpPr>
          <p:nvPr/>
        </p:nvSpPr>
        <p:spPr>
          <a:xfrm>
            <a:off x="306775" y="1099604"/>
            <a:ext cx="3216602" cy="232939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16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80000"/>
            </a:pPr>
            <a:r>
              <a:rPr lang="en-US" sz="2000" dirty="0"/>
              <a:t>Same time(s), same place</a:t>
            </a:r>
          </a:p>
          <a:p>
            <a:pPr>
              <a:buSzPct val="80000"/>
            </a:pPr>
            <a:r>
              <a:rPr lang="en-US" sz="2000" dirty="0"/>
              <a:t>Duration: 10-15 minutes</a:t>
            </a:r>
          </a:p>
          <a:p>
            <a:pPr>
              <a:buSzPct val="80000"/>
            </a:pPr>
            <a:r>
              <a:rPr lang="en-US" sz="2000" dirty="0"/>
              <a:t>Leadership Responsibility</a:t>
            </a:r>
          </a:p>
          <a:p>
            <a:pPr lvl="1">
              <a:buSzPct val="80000"/>
            </a:pPr>
            <a:r>
              <a:rPr lang="en-US" sz="1400" dirty="0"/>
              <a:t>Ensure huddles occur</a:t>
            </a:r>
          </a:p>
          <a:p>
            <a:pPr lvl="1">
              <a:buSzPct val="80000"/>
            </a:pPr>
            <a:r>
              <a:rPr lang="en-US" sz="1400" dirty="0"/>
              <a:t>Attend huddles regularly</a:t>
            </a:r>
          </a:p>
          <a:p>
            <a:pPr>
              <a:buSzPct val="80000"/>
            </a:pPr>
            <a:r>
              <a:rPr lang="en-US" sz="2000" dirty="0"/>
              <a:t>Choose a huddle facilitator</a:t>
            </a:r>
          </a:p>
          <a:p>
            <a:pPr lvl="1">
              <a:buSzPct val="80000"/>
            </a:pPr>
            <a:r>
              <a:rPr lang="en-US" sz="1400" dirty="0"/>
              <a:t>Can change for huddles</a:t>
            </a:r>
          </a:p>
          <a:p>
            <a:pPr>
              <a:buSzPct val="80000"/>
            </a:pPr>
            <a:endParaRPr lang="en-US" sz="2400" dirty="0"/>
          </a:p>
          <a:p>
            <a:endParaRPr lang="en-US" sz="16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6E54C1A-D513-4B58-90A2-366FD50473A0}"/>
              </a:ext>
            </a:extLst>
          </p:cNvPr>
          <p:cNvSpPr txBox="1">
            <a:spLocks/>
          </p:cNvSpPr>
          <p:nvPr/>
        </p:nvSpPr>
        <p:spPr>
          <a:xfrm>
            <a:off x="303389" y="4446813"/>
            <a:ext cx="3216602" cy="16100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16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Review KPIs, metrics, goals</a:t>
            </a:r>
          </a:p>
          <a:p>
            <a:pPr lvl="1">
              <a:lnSpc>
                <a:spcPct val="110000"/>
              </a:lnSpc>
              <a:buSzPct val="80000"/>
            </a:pPr>
            <a:r>
              <a:rPr lang="en-US" sz="1400" dirty="0"/>
              <a:t>Meaningful data and reports</a:t>
            </a:r>
          </a:p>
          <a:p>
            <a:r>
              <a:rPr lang="en-US" sz="2000" dirty="0"/>
              <a:t>Identify gaps (visual)</a:t>
            </a:r>
          </a:p>
          <a:p>
            <a:pPr lvl="1">
              <a:lnSpc>
                <a:spcPct val="110000"/>
              </a:lnSpc>
              <a:buSzPct val="80000"/>
            </a:pPr>
            <a:r>
              <a:rPr lang="en-US" sz="1400" dirty="0"/>
              <a:t>Not for problem solving</a:t>
            </a:r>
          </a:p>
          <a:p>
            <a:pPr lvl="1">
              <a:lnSpc>
                <a:spcPct val="110000"/>
              </a:lnSpc>
              <a:buSzPct val="80000"/>
            </a:pPr>
            <a:r>
              <a:rPr lang="en-US" sz="1400" dirty="0"/>
              <a:t>Develop return to green</a:t>
            </a:r>
          </a:p>
        </p:txBody>
      </p:sp>
    </p:spTree>
    <p:extLst>
      <p:ext uri="{BB962C8B-B14F-4D97-AF65-F5344CB8AC3E}">
        <p14:creationId xmlns:p14="http://schemas.microsoft.com/office/powerpoint/2010/main" val="1024851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FBFB-7BCC-4AD4-A5B8-D11EFE4B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689" y="36832"/>
            <a:ext cx="9558622" cy="480417"/>
          </a:xfrm>
        </p:spPr>
        <p:txBody>
          <a:bodyPr anchor="t">
            <a:normAutofit fontScale="90000"/>
          </a:bodyPr>
          <a:lstStyle/>
          <a:p>
            <a:r>
              <a:rPr lang="en-US" sz="3200" dirty="0"/>
              <a:t>HTM Caregiver Engagement – Huddle Board Data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823D99-EE7B-4039-812F-9CE323A85D2A}"/>
              </a:ext>
            </a:extLst>
          </p:cNvPr>
          <p:cNvSpPr txBox="1"/>
          <p:nvPr/>
        </p:nvSpPr>
        <p:spPr>
          <a:xfrm>
            <a:off x="3978613" y="3106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DF8EBC7-4A0A-4BB0-84CA-B7805CC67F92}"/>
              </a:ext>
            </a:extLst>
          </p:cNvPr>
          <p:cNvSpPr txBox="1">
            <a:spLocks/>
          </p:cNvSpPr>
          <p:nvPr/>
        </p:nvSpPr>
        <p:spPr>
          <a:xfrm>
            <a:off x="306775" y="1099604"/>
            <a:ext cx="3216602" cy="23293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16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80000"/>
            </a:pPr>
            <a:endParaRPr lang="en-US" sz="2400" dirty="0"/>
          </a:p>
          <a:p>
            <a:endParaRPr lang="en-US" sz="16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E30A9BA-1600-445B-A1B5-C001AEF565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858941"/>
              </p:ext>
            </p:extLst>
          </p:nvPr>
        </p:nvGraphicFramePr>
        <p:xfrm>
          <a:off x="306775" y="5070018"/>
          <a:ext cx="5570292" cy="1120109"/>
        </p:xfrm>
        <a:graphic>
          <a:graphicData uri="http://schemas.openxmlformats.org/drawingml/2006/table">
            <a:tbl>
              <a:tblPr/>
              <a:tblGrid>
                <a:gridCol w="721453">
                  <a:extLst>
                    <a:ext uri="{9D8B030D-6E8A-4147-A177-3AD203B41FA5}">
                      <a16:colId xmlns:a16="http://schemas.microsoft.com/office/drawing/2014/main" val="1707485542"/>
                    </a:ext>
                  </a:extLst>
                </a:gridCol>
                <a:gridCol w="696287">
                  <a:extLst>
                    <a:ext uri="{9D8B030D-6E8A-4147-A177-3AD203B41FA5}">
                      <a16:colId xmlns:a16="http://schemas.microsoft.com/office/drawing/2014/main" val="1109923659"/>
                    </a:ext>
                  </a:extLst>
                </a:gridCol>
                <a:gridCol w="671119">
                  <a:extLst>
                    <a:ext uri="{9D8B030D-6E8A-4147-A177-3AD203B41FA5}">
                      <a16:colId xmlns:a16="http://schemas.microsoft.com/office/drawing/2014/main" val="2526519989"/>
                    </a:ext>
                  </a:extLst>
                </a:gridCol>
                <a:gridCol w="436228">
                  <a:extLst>
                    <a:ext uri="{9D8B030D-6E8A-4147-A177-3AD203B41FA5}">
                      <a16:colId xmlns:a16="http://schemas.microsoft.com/office/drawing/2014/main" val="2028367773"/>
                    </a:ext>
                  </a:extLst>
                </a:gridCol>
                <a:gridCol w="604007">
                  <a:extLst>
                    <a:ext uri="{9D8B030D-6E8A-4147-A177-3AD203B41FA5}">
                      <a16:colId xmlns:a16="http://schemas.microsoft.com/office/drawing/2014/main" val="346205265"/>
                    </a:ext>
                  </a:extLst>
                </a:gridCol>
                <a:gridCol w="604007">
                  <a:extLst>
                    <a:ext uri="{9D8B030D-6E8A-4147-A177-3AD203B41FA5}">
                      <a16:colId xmlns:a16="http://schemas.microsoft.com/office/drawing/2014/main" val="1531102064"/>
                    </a:ext>
                  </a:extLst>
                </a:gridCol>
                <a:gridCol w="497727">
                  <a:extLst>
                    <a:ext uri="{9D8B030D-6E8A-4147-A177-3AD203B41FA5}">
                      <a16:colId xmlns:a16="http://schemas.microsoft.com/office/drawing/2014/main" val="2752284533"/>
                    </a:ext>
                  </a:extLst>
                </a:gridCol>
                <a:gridCol w="571034">
                  <a:extLst>
                    <a:ext uri="{9D8B030D-6E8A-4147-A177-3AD203B41FA5}">
                      <a16:colId xmlns:a16="http://schemas.microsoft.com/office/drawing/2014/main" val="1224278389"/>
                    </a:ext>
                  </a:extLst>
                </a:gridCol>
                <a:gridCol w="359541">
                  <a:extLst>
                    <a:ext uri="{9D8B030D-6E8A-4147-A177-3AD203B41FA5}">
                      <a16:colId xmlns:a16="http://schemas.microsoft.com/office/drawing/2014/main" val="3212993870"/>
                    </a:ext>
                  </a:extLst>
                </a:gridCol>
                <a:gridCol w="408889">
                  <a:extLst>
                    <a:ext uri="{9D8B030D-6E8A-4147-A177-3AD203B41FA5}">
                      <a16:colId xmlns:a16="http://schemas.microsoft.com/office/drawing/2014/main" val="1547967910"/>
                    </a:ext>
                  </a:extLst>
                </a:gridCol>
              </a:tblGrid>
              <a:tr h="347619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Compliance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Due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Completed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Incomplete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Valid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Not Found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Valid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461578"/>
                  </a:ext>
                </a:extLst>
              </a:tr>
              <a:tr h="154498">
                <a:tc rowSpan="5"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/ 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Caregiver 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NOT MET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27.0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0898"/>
                  </a:ext>
                </a:extLst>
              </a:tr>
              <a:tr h="1544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Caregiver B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NOT MET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6500"/>
                          </a:solidFill>
                          <a:effectLst/>
                          <a:latin typeface="Calibri" panose="020F0502020204030204" pitchFamily="34" charset="0"/>
                        </a:rPr>
                        <a:t>92.7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509314"/>
                  </a:ext>
                </a:extLst>
              </a:tr>
              <a:tr h="1544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Caregiver C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NOT MET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6500"/>
                          </a:solidFill>
                          <a:effectLst/>
                          <a:latin typeface="Calibri" panose="020F0502020204030204" pitchFamily="34" charset="0"/>
                        </a:rPr>
                        <a:t>93.9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182622"/>
                  </a:ext>
                </a:extLst>
              </a:tr>
              <a:tr h="1544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Caregiver D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952012"/>
                  </a:ext>
                </a:extLst>
              </a:tr>
              <a:tr h="1544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Caregiver 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34616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3A8B4AF-F03B-4B59-A48F-3D0A33EC5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290993"/>
              </p:ext>
            </p:extLst>
          </p:nvPr>
        </p:nvGraphicFramePr>
        <p:xfrm>
          <a:off x="7078568" y="667873"/>
          <a:ext cx="3874852" cy="4148205"/>
        </p:xfrm>
        <a:graphic>
          <a:graphicData uri="http://schemas.openxmlformats.org/drawingml/2006/table">
            <a:tbl>
              <a:tblPr/>
              <a:tblGrid>
                <a:gridCol w="713766">
                  <a:extLst>
                    <a:ext uri="{9D8B030D-6E8A-4147-A177-3AD203B41FA5}">
                      <a16:colId xmlns:a16="http://schemas.microsoft.com/office/drawing/2014/main" val="3189892868"/>
                    </a:ext>
                  </a:extLst>
                </a:gridCol>
                <a:gridCol w="589921">
                  <a:extLst>
                    <a:ext uri="{9D8B030D-6E8A-4147-A177-3AD203B41FA5}">
                      <a16:colId xmlns:a16="http://schemas.microsoft.com/office/drawing/2014/main" val="2603722072"/>
                    </a:ext>
                  </a:extLst>
                </a:gridCol>
                <a:gridCol w="367309">
                  <a:extLst>
                    <a:ext uri="{9D8B030D-6E8A-4147-A177-3AD203B41FA5}">
                      <a16:colId xmlns:a16="http://schemas.microsoft.com/office/drawing/2014/main" val="1285414716"/>
                    </a:ext>
                  </a:extLst>
                </a:gridCol>
                <a:gridCol w="489746">
                  <a:extLst>
                    <a:ext uri="{9D8B030D-6E8A-4147-A177-3AD203B41FA5}">
                      <a16:colId xmlns:a16="http://schemas.microsoft.com/office/drawing/2014/main" val="2957059593"/>
                    </a:ext>
                  </a:extLst>
                </a:gridCol>
                <a:gridCol w="456354">
                  <a:extLst>
                    <a:ext uri="{9D8B030D-6E8A-4147-A177-3AD203B41FA5}">
                      <a16:colId xmlns:a16="http://schemas.microsoft.com/office/drawing/2014/main" val="2953740272"/>
                    </a:ext>
                  </a:extLst>
                </a:gridCol>
                <a:gridCol w="601051">
                  <a:extLst>
                    <a:ext uri="{9D8B030D-6E8A-4147-A177-3AD203B41FA5}">
                      <a16:colId xmlns:a16="http://schemas.microsoft.com/office/drawing/2014/main" val="2523336603"/>
                    </a:ext>
                  </a:extLst>
                </a:gridCol>
                <a:gridCol w="656705">
                  <a:extLst>
                    <a:ext uri="{9D8B030D-6E8A-4147-A177-3AD203B41FA5}">
                      <a16:colId xmlns:a16="http://schemas.microsoft.com/office/drawing/2014/main" val="4254612018"/>
                    </a:ext>
                  </a:extLst>
                </a:gridCol>
              </a:tblGrid>
              <a:tr h="16946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Facility</a:t>
                      </a:r>
                    </a:p>
                  </a:txBody>
                  <a:tcPr marL="8473" marR="8473" marT="8473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WOs Completed</a:t>
                      </a:r>
                    </a:p>
                  </a:txBody>
                  <a:tcPr marL="8473" marR="8473" marT="8473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CNL YTD</a:t>
                      </a:r>
                    </a:p>
                  </a:txBody>
                  <a:tcPr marL="8473" marR="8473" marT="8473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CNL % YTD</a:t>
                      </a:r>
                    </a:p>
                  </a:txBody>
                  <a:tcPr marL="8473" marR="8473" marT="8473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CNL Prior Year</a:t>
                      </a:r>
                    </a:p>
                  </a:txBody>
                  <a:tcPr marL="8473" marR="8473" marT="8473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CNL %</a:t>
                      </a:r>
                    </a:p>
                  </a:txBody>
                  <a:tcPr marL="8473" marR="8473" marT="8473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4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CNL Projected Current Year</a:t>
                      </a:r>
                    </a:p>
                  </a:txBody>
                  <a:tcPr marL="8473" marR="8473" marT="8473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322694"/>
                  </a:ext>
                </a:extLst>
              </a:tr>
              <a:tr h="1694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Prior Year</a:t>
                      </a:r>
                    </a:p>
                  </a:txBody>
                  <a:tcPr marL="8473" marR="8473" marT="8473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062815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1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2864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496877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2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2351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2.2%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171689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3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451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769207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4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1016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65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752765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5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1002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4.0%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462103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6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1163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3.4%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656985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7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112836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8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11128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353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3.2%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196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417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333648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9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837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2.0%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856584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10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1992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2.9%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56867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11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3752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2.0%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21317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12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2896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65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364842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13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7030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1.5%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647327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14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6605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0.9%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825431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15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1900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1.6%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931167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16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2605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181137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17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699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0.1%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573746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18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6218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2.9%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212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5049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19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899947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20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2397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3.7%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237178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 21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8516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181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367884"/>
                  </a:ext>
                </a:extLst>
              </a:tr>
              <a:tr h="169466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 Total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65792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1401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1195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1656</a:t>
                      </a:r>
                    </a:p>
                  </a:txBody>
                  <a:tcPr marL="8473" marR="8473" marT="8473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046405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2679560-3F83-4CD4-8D20-F638644AD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282990"/>
              </p:ext>
            </p:extLst>
          </p:nvPr>
        </p:nvGraphicFramePr>
        <p:xfrm>
          <a:off x="527582" y="667873"/>
          <a:ext cx="5128678" cy="4067173"/>
        </p:xfrm>
        <a:graphic>
          <a:graphicData uri="http://schemas.openxmlformats.org/drawingml/2006/table">
            <a:tbl>
              <a:tblPr/>
              <a:tblGrid>
                <a:gridCol w="663066">
                  <a:extLst>
                    <a:ext uri="{9D8B030D-6E8A-4147-A177-3AD203B41FA5}">
                      <a16:colId xmlns:a16="http://schemas.microsoft.com/office/drawing/2014/main" val="3245663319"/>
                    </a:ext>
                  </a:extLst>
                </a:gridCol>
                <a:gridCol w="595619">
                  <a:extLst>
                    <a:ext uri="{9D8B030D-6E8A-4147-A177-3AD203B41FA5}">
                      <a16:colId xmlns:a16="http://schemas.microsoft.com/office/drawing/2014/main" val="2949943137"/>
                    </a:ext>
                  </a:extLst>
                </a:gridCol>
                <a:gridCol w="360726">
                  <a:extLst>
                    <a:ext uri="{9D8B030D-6E8A-4147-A177-3AD203B41FA5}">
                      <a16:colId xmlns:a16="http://schemas.microsoft.com/office/drawing/2014/main" val="2455814920"/>
                    </a:ext>
                  </a:extLst>
                </a:gridCol>
                <a:gridCol w="629174">
                  <a:extLst>
                    <a:ext uri="{9D8B030D-6E8A-4147-A177-3AD203B41FA5}">
                      <a16:colId xmlns:a16="http://schemas.microsoft.com/office/drawing/2014/main" val="925657941"/>
                    </a:ext>
                  </a:extLst>
                </a:gridCol>
                <a:gridCol w="629175">
                  <a:extLst>
                    <a:ext uri="{9D8B030D-6E8A-4147-A177-3AD203B41FA5}">
                      <a16:colId xmlns:a16="http://schemas.microsoft.com/office/drawing/2014/main" val="4120211100"/>
                    </a:ext>
                  </a:extLst>
                </a:gridCol>
                <a:gridCol w="661848">
                  <a:extLst>
                    <a:ext uri="{9D8B030D-6E8A-4147-A177-3AD203B41FA5}">
                      <a16:colId xmlns:a16="http://schemas.microsoft.com/office/drawing/2014/main" val="2003287127"/>
                    </a:ext>
                  </a:extLst>
                </a:gridCol>
                <a:gridCol w="515279">
                  <a:extLst>
                    <a:ext uri="{9D8B030D-6E8A-4147-A177-3AD203B41FA5}">
                      <a16:colId xmlns:a16="http://schemas.microsoft.com/office/drawing/2014/main" val="2409840195"/>
                    </a:ext>
                  </a:extLst>
                </a:gridCol>
                <a:gridCol w="1073791">
                  <a:extLst>
                    <a:ext uri="{9D8B030D-6E8A-4147-A177-3AD203B41FA5}">
                      <a16:colId xmlns:a16="http://schemas.microsoft.com/office/drawing/2014/main" val="2401661002"/>
                    </a:ext>
                  </a:extLst>
                </a:gridCol>
              </a:tblGrid>
              <a:tr h="15240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Compliance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Due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Completed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Incomplete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Could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4F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Late/Early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PMs On Time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462020"/>
                  </a:ext>
                </a:extLst>
              </a:tr>
              <a:tr h="1524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 Locate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Completion 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692823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1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833853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2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97.23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786095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3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5969610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4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948177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5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967173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6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916782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7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080796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8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826956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9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98.06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124311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10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98.53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103077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11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775753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12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99.73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91775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13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623391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14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34365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15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99.11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7937482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16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NOT 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9C6500"/>
                          </a:solidFill>
                          <a:effectLst/>
                          <a:latin typeface="Calibri" panose="020F0502020204030204" pitchFamily="34" charset="0"/>
                        </a:rPr>
                        <a:t>80.75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98060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17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559024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18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146135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19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451775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20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NOT 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9C6500"/>
                          </a:solidFill>
                          <a:effectLst/>
                          <a:latin typeface="Calibri" panose="020F0502020204030204" pitchFamily="34" charset="0"/>
                        </a:rPr>
                        <a:t>90.63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476879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21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NOT 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65.64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679284"/>
                  </a:ext>
                </a:extLst>
              </a:tr>
              <a:tr h="164089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Hospital 22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917792"/>
                  </a:ext>
                </a:extLst>
              </a:tr>
              <a:tr h="152405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 Total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97.33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20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6A4E2DE-F0CB-4363-BA95-AFC50EE4D4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830407"/>
              </p:ext>
            </p:extLst>
          </p:nvPr>
        </p:nvGraphicFramePr>
        <p:xfrm>
          <a:off x="7560504" y="5005278"/>
          <a:ext cx="2910980" cy="1238250"/>
        </p:xfrm>
        <a:graphic>
          <a:graphicData uri="http://schemas.openxmlformats.org/drawingml/2006/table">
            <a:tbl>
              <a:tblPr/>
              <a:tblGrid>
                <a:gridCol w="1036593">
                  <a:extLst>
                    <a:ext uri="{9D8B030D-6E8A-4147-A177-3AD203B41FA5}">
                      <a16:colId xmlns:a16="http://schemas.microsoft.com/office/drawing/2014/main" val="1784344892"/>
                    </a:ext>
                  </a:extLst>
                </a:gridCol>
                <a:gridCol w="809395">
                  <a:extLst>
                    <a:ext uri="{9D8B030D-6E8A-4147-A177-3AD203B41FA5}">
                      <a16:colId xmlns:a16="http://schemas.microsoft.com/office/drawing/2014/main" val="9244693"/>
                    </a:ext>
                  </a:extLst>
                </a:gridCol>
                <a:gridCol w="553796">
                  <a:extLst>
                    <a:ext uri="{9D8B030D-6E8A-4147-A177-3AD203B41FA5}">
                      <a16:colId xmlns:a16="http://schemas.microsoft.com/office/drawing/2014/main" val="2704613140"/>
                    </a:ext>
                  </a:extLst>
                </a:gridCol>
                <a:gridCol w="511196">
                  <a:extLst>
                    <a:ext uri="{9D8B030D-6E8A-4147-A177-3AD203B41FA5}">
                      <a16:colId xmlns:a16="http://schemas.microsoft.com/office/drawing/2014/main" val="3468259056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of WOs Completed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of CNL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CNL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1579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Caregiver A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9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9890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Caregiver B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9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658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Caregiver C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9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3258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Caregiver D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89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8839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 Total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799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218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8005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FBFB-7BCC-4AD4-A5B8-D11EFE4B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913" y="226359"/>
            <a:ext cx="9558622" cy="649730"/>
          </a:xfrm>
        </p:spPr>
        <p:txBody>
          <a:bodyPr anchor="t">
            <a:normAutofit/>
          </a:bodyPr>
          <a:lstStyle/>
          <a:p>
            <a:r>
              <a:rPr lang="en-US" sz="3600" dirty="0"/>
              <a:t>HTM Caregiver Engagement – Huddle Boards</a:t>
            </a:r>
            <a:endParaRPr lang="en-US" sz="3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823D99-EE7B-4039-812F-9CE323A85D2A}"/>
              </a:ext>
            </a:extLst>
          </p:cNvPr>
          <p:cNvSpPr txBox="1"/>
          <p:nvPr/>
        </p:nvSpPr>
        <p:spPr>
          <a:xfrm>
            <a:off x="3978613" y="3106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DF8EBC7-4A0A-4BB0-84CA-B7805CC67F92}"/>
              </a:ext>
            </a:extLst>
          </p:cNvPr>
          <p:cNvSpPr txBox="1">
            <a:spLocks/>
          </p:cNvSpPr>
          <p:nvPr/>
        </p:nvSpPr>
        <p:spPr>
          <a:xfrm>
            <a:off x="306775" y="1099604"/>
            <a:ext cx="3216602" cy="23293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16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80000"/>
            </a:pPr>
            <a:endParaRPr lang="en-US" sz="2400" dirty="0"/>
          </a:p>
          <a:p>
            <a:endParaRPr lang="en-US" sz="16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5074C9D-B9C2-461A-9310-727B7103CC64}"/>
              </a:ext>
            </a:extLst>
          </p:cNvPr>
          <p:cNvSpPr txBox="1">
            <a:spLocks/>
          </p:cNvSpPr>
          <p:nvPr/>
        </p:nvSpPr>
        <p:spPr>
          <a:xfrm>
            <a:off x="343654" y="1142565"/>
            <a:ext cx="5013324" cy="4117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16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002060"/>
                </a:solidFill>
                <a:latin typeface="Baskerville Old Face" pitchFamily="18" charset="0"/>
              </a:rPr>
              <a:t>Department and System Huddle Boards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2060"/>
                </a:solidFill>
                <a:latin typeface="Baskerville Old Face" pitchFamily="18" charset="0"/>
              </a:rPr>
              <a:t>Visual display board and electronic</a:t>
            </a:r>
          </a:p>
          <a:p>
            <a:endParaRPr lang="en-US" sz="1800" b="1" dirty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en-US" sz="1800" b="1" dirty="0">
                <a:solidFill>
                  <a:srgbClr val="002060"/>
                </a:solidFill>
                <a:latin typeface="Baskerville Old Face" pitchFamily="18" charset="0"/>
              </a:rPr>
              <a:t>Action Register – Issue, Action, Results, Follow-up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2060"/>
                </a:solidFill>
                <a:latin typeface="Baskerville Old Face" pitchFamily="18" charset="0"/>
              </a:rPr>
              <a:t>Involve HTM Caregivers at all levels</a:t>
            </a:r>
          </a:p>
          <a:p>
            <a:endParaRPr lang="en-US" sz="1800" b="1" dirty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en-US" sz="1800" b="1" dirty="0">
                <a:solidFill>
                  <a:srgbClr val="002060"/>
                </a:solidFill>
                <a:latin typeface="Baskerville Old Face" pitchFamily="18" charset="0"/>
              </a:rPr>
              <a:t>RCA Process – The 5 Whys, Reports of Success</a:t>
            </a:r>
          </a:p>
          <a:p>
            <a:endParaRPr lang="en-US" sz="1800" b="1" dirty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en-US" sz="1800" b="1" dirty="0">
                <a:solidFill>
                  <a:srgbClr val="002060"/>
                </a:solidFill>
                <a:latin typeface="Baskerville Old Face" pitchFamily="18" charset="0"/>
              </a:rPr>
              <a:t>KPIs, Metrics, and Dashboards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2060"/>
                </a:solidFill>
                <a:latin typeface="Baskerville Old Face" pitchFamily="18" charset="0"/>
              </a:rPr>
              <a:t>This is the scoreboard – quick visual understanding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2060"/>
                </a:solidFill>
                <a:latin typeface="Baskerville Old Face" pitchFamily="18" charset="0"/>
              </a:rPr>
              <a:t>Where do we stand – System, local, technician</a:t>
            </a:r>
          </a:p>
          <a:p>
            <a:pPr algn="ctr"/>
            <a:endParaRPr lang="en-US" sz="1800" b="1" dirty="0">
              <a:solidFill>
                <a:schemeClr val="tx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50725CB-58D5-4282-908B-DC5A171220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216" y="4780062"/>
            <a:ext cx="3432511" cy="18707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6AC52C-41C8-4D7A-A726-9BBC1CE727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00905" y="1177079"/>
            <a:ext cx="2626265" cy="2979730"/>
          </a:xfrm>
          <a:prstGeom prst="rect">
            <a:avLst/>
          </a:prstGeom>
        </p:spPr>
      </p:pic>
      <p:pic>
        <p:nvPicPr>
          <p:cNvPr id="8" name="Picture 7" descr="Calendar&#10;&#10;Description automatically generated">
            <a:extLst>
              <a:ext uri="{FF2B5EF4-FFF2-40B4-BE49-F238E27FC236}">
                <a16:creationId xmlns:a16="http://schemas.microsoft.com/office/drawing/2014/main" id="{75B15485-F517-4095-8C85-04D23022A6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639" y="876089"/>
            <a:ext cx="3108238" cy="2107273"/>
          </a:xfrm>
          <a:prstGeom prst="rect">
            <a:avLst/>
          </a:prstGeom>
        </p:spPr>
      </p:pic>
      <p:pic>
        <p:nvPicPr>
          <p:cNvPr id="17" name="Picture 16" descr="A group of people in a room&#10;&#10;Description automatically generated">
            <a:extLst>
              <a:ext uri="{FF2B5EF4-FFF2-40B4-BE49-F238E27FC236}">
                <a16:creationId xmlns:a16="http://schemas.microsoft.com/office/drawing/2014/main" id="{D83ADE3E-43C9-4E74-BC1D-2A69386420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546" y="3980077"/>
            <a:ext cx="2712424" cy="203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195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2847CB5-E3D8-F94F-B90B-8153C5D7A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4070252542"/>
      </p:ext>
    </p:extLst>
  </p:cSld>
  <p:clrMapOvr>
    <a:masterClrMapping/>
  </p:clrMapOvr>
</p:sld>
</file>

<file path=ppt/theme/theme1.xml><?xml version="1.0" encoding="utf-8"?>
<a:theme xmlns:a="http://schemas.openxmlformats.org/drawingml/2006/main" name="Intermountain DkBlue">
  <a:themeElements>
    <a:clrScheme name="Intermountain ELT 2018">
      <a:dk1>
        <a:srgbClr val="3A3838"/>
      </a:dk1>
      <a:lt1>
        <a:srgbClr val="FFFFFF"/>
      </a:lt1>
      <a:dk2>
        <a:srgbClr val="24446C"/>
      </a:dk2>
      <a:lt2>
        <a:srgbClr val="9BB9E3"/>
      </a:lt2>
      <a:accent1>
        <a:srgbClr val="24446C"/>
      </a:accent1>
      <a:accent2>
        <a:srgbClr val="9BB9E3"/>
      </a:accent2>
      <a:accent3>
        <a:srgbClr val="A5A5A5"/>
      </a:accent3>
      <a:accent4>
        <a:srgbClr val="F2A21D"/>
      </a:accent4>
      <a:accent5>
        <a:srgbClr val="B65518"/>
      </a:accent5>
      <a:accent6>
        <a:srgbClr val="4A7235"/>
      </a:accent6>
      <a:hlink>
        <a:srgbClr val="0070C0"/>
      </a:hlink>
      <a:folHlink>
        <a:srgbClr val="7A242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mplified-Intermountain-template-FEB2019" id="{59FEE30B-4F93-FA4C-AEBD-A88D15B508E3}" vid="{B989C872-F48E-5446-9D88-63C556F764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9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D5C33E2-91C7-4ECB-8C2D-DE6697178DD7}">
  <we:reference id="wa104038830" version="1.0.0.3" store="en-US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fbf3204a4ce47b79f69ef7da5192b92 xmlns="11029eb4-b4aa-40f5-b8cc-6f66efabe975">
      <Terms xmlns="http://schemas.microsoft.com/office/infopath/2007/PartnerControls"/>
    </mfbf3204a4ce47b79f69ef7da5192b92>
    <m661f8832dad4d6087577929c7d65b80 xmlns="11029eb4-b4aa-40f5-b8cc-6f66efabe975">
      <Terms xmlns="http://schemas.microsoft.com/office/infopath/2007/PartnerControls"/>
    </m661f8832dad4d6087577929c7d65b80>
    <IHBusinessClinical xmlns="11029eb4-b4aa-40f5-b8cc-6f66efabe975">
      <Value>Business</Value>
    </IHBusinessClinical>
    <TaxCatchAll xmlns="11029eb4-b4aa-40f5-b8cc-6f66efabe975">
      <Value>1138</Value>
      <Value>1101</Value>
      <Value>932</Value>
      <Value>897</Value>
      <Value>3089</Value>
      <Value>3088</Value>
      <Value>3087</Value>
      <Value>3091</Value>
      <Value>1141</Value>
      <Value>3093</Value>
      <Value>1140</Value>
      <Value>1139</Value>
    </TaxCatchAll>
    <c88baec1e5b5482ab04d4a2fb5fa08e8 xmlns="11029eb4-b4aa-40f5-b8cc-6f66efabe975">
      <Terms xmlns="http://schemas.microsoft.com/office/infopath/2007/PartnerControls"/>
    </c88baec1e5b5482ab04d4a2fb5fa08e8>
    <TaxKeywordTaxHTField xmlns="11029eb4-b4aa-40f5-b8cc-6f66efabe975">
      <Terms xmlns="http://schemas.microsoft.com/office/infopath/2007/PartnerControls"/>
    </TaxKeywordTaxHTField>
    <n6bab0b84f0048dfb18512af5415f746 xmlns="11029eb4-b4aa-40f5-b8cc-6f66efabe975">
      <Terms xmlns="http://schemas.microsoft.com/office/infopath/2007/PartnerControls"/>
    </n6bab0b84f0048dfb18512af5415f746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s - General" ma:contentTypeID="0x0101008527F828F18AB2488E5E506920C0EFC30101008D20F4DAAEFFA6469BD5019D9790E7E7" ma:contentTypeVersion="1" ma:contentTypeDescription="" ma:contentTypeScope="" ma:versionID="fce540a60f8bb8a751bf6120548a4c87">
  <xsd:schema xmlns:xsd="http://www.w3.org/2001/XMLSchema" xmlns:xs="http://www.w3.org/2001/XMLSchema" xmlns:p="http://schemas.microsoft.com/office/2006/metadata/properties" xmlns:ns2="11029eb4-b4aa-40f5-b8cc-6f66efabe975" targetNamespace="http://schemas.microsoft.com/office/2006/metadata/properties" ma:root="true" ma:fieldsID="eee13a028e5267f6e21827323234947c" ns2:_="">
    <xsd:import namespace="11029eb4-b4aa-40f5-b8cc-6f66efabe975"/>
    <xsd:element name="properties">
      <xsd:complexType>
        <xsd:sequence>
          <xsd:element name="documentManagement">
            <xsd:complexType>
              <xsd:all>
                <xsd:element ref="ns2:IHBusinessClinical" minOccurs="0"/>
                <xsd:element ref="ns2:mfbf3204a4ce47b79f69ef7da5192b92" minOccurs="0"/>
                <xsd:element ref="ns2:TaxCatchAll" minOccurs="0"/>
                <xsd:element ref="ns2:TaxCatchAllLabel" minOccurs="0"/>
                <xsd:element ref="ns2:m661f8832dad4d6087577929c7d65b80" minOccurs="0"/>
                <xsd:element ref="ns2:c88baec1e5b5482ab04d4a2fb5fa08e8" minOccurs="0"/>
                <xsd:element ref="ns2:n6bab0b84f0048dfb18512af5415f746" minOccurs="0"/>
                <xsd:element ref="ns2:TaxKeyword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029eb4-b4aa-40f5-b8cc-6f66efabe975" elementFormDefault="qualified">
    <xsd:import namespace="http://schemas.microsoft.com/office/2006/documentManagement/types"/>
    <xsd:import namespace="http://schemas.microsoft.com/office/infopath/2007/PartnerControls"/>
    <xsd:element name="IHBusinessClinical" ma:index="7" nillable="true" ma:displayName="Business/Clinical" ma:internalName="IHBusinessClinical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Business"/>
                    <xsd:enumeration value="Clinical"/>
                  </xsd:restriction>
                </xsd:simpleType>
              </xsd:element>
            </xsd:sequence>
          </xsd:extension>
        </xsd:complexContent>
      </xsd:complexType>
    </xsd:element>
    <xsd:element name="mfbf3204a4ce47b79f69ef7da5192b92" ma:index="9" nillable="true" ma:taxonomy="true" ma:internalName="mfbf3204a4ce47b79f69ef7da5192b92" ma:taxonomyFieldName="IHCategory" ma:displayName="Category" ma:default="" ma:fieldId="{6fbf3204-a4ce-47b7-9f69-ef7da5192b92}" ma:taxonomyMulti="true" ma:sspId="93bcccac-9386-4e9c-8156-47996da43f53" ma:termSetId="f9749fd3-ccdb-416e-8d73-b979cf9a5e6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65c431a6-41a4-4c1d-a4d0-87657e1af092}" ma:internalName="TaxCatchAll" ma:showField="CatchAllData" ma:web="11029eb4-b4aa-40f5-b8cc-6f66efabe9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65c431a6-41a4-4c1d-a4d0-87657e1af092}" ma:internalName="TaxCatchAllLabel" ma:readOnly="true" ma:showField="CatchAllDataLabel" ma:web="11029eb4-b4aa-40f5-b8cc-6f66efabe9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661f8832dad4d6087577929c7d65b80" ma:index="13" nillable="true" ma:taxonomy="true" ma:internalName="m661f8832dad4d6087577929c7d65b80" ma:taxonomyFieldName="IHDocumentCategory" ma:displayName="Document Category" ma:default="" ma:fieldId="{6661f883-2dad-4d60-8757-7929c7d65b80}" ma:taxonomyMulti="true" ma:sspId="93bcccac-9386-4e9c-8156-47996da43f53" ma:termSetId="53d6764a-e8db-4c30-85c4-9d1fd892b0f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88baec1e5b5482ab04d4a2fb5fa08e8" ma:index="15" nillable="true" ma:taxonomy="true" ma:internalName="c88baec1e5b5482ab04d4a2fb5fa08e8" ma:taxonomyFieldName="IHFacilities" ma:displayName="Facilities" ma:default="" ma:fieldId="{c88baec1-e5b5-482a-b04d-4a2fb5fa08e8}" ma:taxonomyMulti="true" ma:sspId="93bcccac-9386-4e9c-8156-47996da43f53" ma:termSetId="e28143b0-fc7f-4fac-ad3c-1e0cee07097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6bab0b84f0048dfb18512af5415f746" ma:index="17" nillable="true" ma:taxonomy="true" ma:internalName="n6bab0b84f0048dfb18512af5415f746" ma:taxonomyFieldName="IHSubcategory" ma:displayName="Subcategory" ma:default="" ma:fieldId="{76bab0b8-4f00-48df-b185-12af5415f746}" ma:taxonomyMulti="true" ma:sspId="93bcccac-9386-4e9c-8156-47996da43f53" ma:termSetId="54b84b0d-bb26-4226-83d0-57018bff163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9" nillable="true" ma:taxonomy="true" ma:internalName="TaxKeywordTaxHTField" ma:taxonomyFieldName="TaxKeyword" ma:displayName="Enterprise Keywords" ma:fieldId="{23f27201-bee3-471e-b2e7-b64fd8b7ca38}" ma:taxonomyMulti="true" ma:sspId="bf2b6a4f-1e92-48dc-891c-ae0a7ae515f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1" ma:displayName="Content Type"/>
        <xsd:element ref="dc:title" maxOccurs="1" ma:index="1" ma:displayName="Title"/>
        <xsd:element ref="dc:subject" minOccurs="0" maxOccurs="1"/>
        <xsd:element ref="dc:description" minOccurs="0" maxOccurs="1" ma:index="2" ma:displayName="Resource Synonym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02F1C1-E94A-4854-8168-B9F384B2385E}">
  <ds:schemaRefs>
    <ds:schemaRef ds:uri="http://schemas.microsoft.com/office/2006/metadata/properties"/>
    <ds:schemaRef ds:uri="http://schemas.microsoft.com/office/infopath/2007/PartnerControls"/>
    <ds:schemaRef ds:uri="11029eb4-b4aa-40f5-b8cc-6f66efabe975"/>
  </ds:schemaRefs>
</ds:datastoreItem>
</file>

<file path=customXml/itemProps2.xml><?xml version="1.0" encoding="utf-8"?>
<ds:datastoreItem xmlns:ds="http://schemas.openxmlformats.org/officeDocument/2006/customXml" ds:itemID="{1028BF9D-1138-43AD-BA60-0CC418EA35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403769-DDD0-4A7A-944E-C343F6ECD4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029eb4-b4aa-40f5-b8cc-6f66efabe9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2671</Words>
  <Application>Microsoft Office PowerPoint</Application>
  <PresentationFormat>Widescreen</PresentationFormat>
  <Paragraphs>798</Paragraphs>
  <Slides>26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Baskerville Old Face</vt:lpstr>
      <vt:lpstr>Calibri</vt:lpstr>
      <vt:lpstr>Courier New</vt:lpstr>
      <vt:lpstr>Symbol</vt:lpstr>
      <vt:lpstr>Wingdings</vt:lpstr>
      <vt:lpstr>Intermountain DkBlue</vt:lpstr>
      <vt:lpstr>HTM Department Data Analytics, Huddle Boards and Standardization</vt:lpstr>
      <vt:lpstr>Agenda </vt:lpstr>
      <vt:lpstr>Introduction to Intermountain Healthcare  </vt:lpstr>
      <vt:lpstr>Better Access For Growing Communities</vt:lpstr>
      <vt:lpstr>Clinical Engineering Shared Services</vt:lpstr>
      <vt:lpstr>PowerPoint Presentation</vt:lpstr>
      <vt:lpstr>Helping people live the healthiest lives possible® </vt:lpstr>
      <vt:lpstr>Intermountain Healthcare’s Mission, Vision, and Values</vt:lpstr>
      <vt:lpstr>Intermountain Healthcare Clinical Engineering Connecting the Mission, Vision, and Values</vt:lpstr>
      <vt:lpstr>Intermountain Healthcare Clinical Engineering Connecting the Mission, Vision, and Values</vt:lpstr>
      <vt:lpstr>Current State of HTM Operations</vt:lpstr>
      <vt:lpstr>Meeting the Standards, and Regulations as Baseline. </vt:lpstr>
      <vt:lpstr>What We Have Accomplished</vt:lpstr>
      <vt:lpstr>Elevate from CE Repair Shop to an HTM Department </vt:lpstr>
      <vt:lpstr>What’s Next? </vt:lpstr>
      <vt:lpstr>Finding Gaps and Opportunities to Grow</vt:lpstr>
      <vt:lpstr>PowerPoint Presentation</vt:lpstr>
      <vt:lpstr>PowerPoint Presentation</vt:lpstr>
      <vt:lpstr>Areas of HTM Focus Operational and Financial</vt:lpstr>
      <vt:lpstr>Data Analytics Performance Dashboards and Continuous Improvement</vt:lpstr>
      <vt:lpstr>Continuous Improvement - Standardization</vt:lpstr>
      <vt:lpstr>Caregiver Engagement Connecting the Data </vt:lpstr>
      <vt:lpstr>Caregiver Engagement - Daily Huddles</vt:lpstr>
      <vt:lpstr>HTM Caregiver Engagement – Huddle Board Data</vt:lpstr>
      <vt:lpstr>HTM Caregiver Engagement – Huddle Boards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 Department Data Analytics, Huddle Boards and Standardization</dc:title>
  <dc:creator>Samar Al Ibrahim</dc:creator>
  <cp:lastModifiedBy>Mike Busdicker</cp:lastModifiedBy>
  <cp:revision>47</cp:revision>
  <dcterms:created xsi:type="dcterms:W3CDTF">2021-10-26T01:07:30Z</dcterms:created>
  <dcterms:modified xsi:type="dcterms:W3CDTF">2021-10-30T00:44:07Z</dcterms:modified>
</cp:coreProperties>
</file>