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1" r:id="rId4"/>
    <p:sldId id="262" r:id="rId5"/>
    <p:sldId id="263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164A"/>
    <a:srgbClr val="FA8F00"/>
    <a:srgbClr val="5DF0FF"/>
    <a:srgbClr val="FF4747"/>
    <a:srgbClr val="A2023F"/>
    <a:srgbClr val="C23E47"/>
    <a:srgbClr val="5EEC3C"/>
    <a:srgbClr val="5B4101"/>
    <a:srgbClr val="956B01"/>
    <a:srgbClr val="FE7A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846" y="7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8EF0C2-253D-4D5A-A578-DBB4FB856EB3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35DAD4-4D67-43F8-A914-F76383939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380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1502815"/>
            <a:ext cx="8246070" cy="1221639"/>
          </a:xfrm>
          <a:noFill/>
          <a:effectLst/>
        </p:spPr>
        <p:txBody>
          <a:bodyPr>
            <a:normAutofit/>
          </a:bodyPr>
          <a:lstStyle>
            <a:lvl1pPr algn="r">
              <a:defRPr sz="3600">
                <a:solidFill>
                  <a:srgbClr val="FF0000"/>
                </a:solidFill>
                <a:effectLst>
                  <a:outerShdw blurRad="76200" dist="38100" dir="3000000" algn="ctr" rotWithShape="0">
                    <a:schemeClr val="tx1">
                      <a:alpha val="41000"/>
                    </a:schemeClr>
                  </a:outerShdw>
                </a:effectLst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2877159"/>
            <a:ext cx="8246070" cy="1068935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281175"/>
            <a:ext cx="8246070" cy="739290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197405"/>
            <a:ext cx="8246070" cy="3512211"/>
          </a:xfrm>
        </p:spPr>
        <p:txBody>
          <a:bodyPr/>
          <a:lstStyle>
            <a:lvl1pPr algn="l">
              <a:defRPr sz="2800">
                <a:solidFill>
                  <a:srgbClr val="002060"/>
                </a:solidFill>
              </a:defRPr>
            </a:lvl1pPr>
            <a:lvl2pPr algn="l">
              <a:defRPr>
                <a:solidFill>
                  <a:srgbClr val="002060"/>
                </a:solidFill>
              </a:defRPr>
            </a:lvl2pPr>
            <a:lvl3pPr algn="l">
              <a:defRPr>
                <a:solidFill>
                  <a:srgbClr val="002060"/>
                </a:solidFill>
              </a:defRPr>
            </a:lvl3pPr>
            <a:lvl4pPr algn="l">
              <a:defRPr>
                <a:solidFill>
                  <a:srgbClr val="002060"/>
                </a:solidFill>
              </a:defRPr>
            </a:lvl4pPr>
            <a:lvl5pPr algn="l"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8720" y="433880"/>
            <a:ext cx="6566315" cy="57264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8720" y="1198559"/>
            <a:ext cx="6566315" cy="3511061"/>
          </a:xfrm>
        </p:spPr>
        <p:txBody>
          <a:bodyPr/>
          <a:lstStyle>
            <a:lvl1pPr>
              <a:defRPr sz="2800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4" y="281175"/>
            <a:ext cx="8246071" cy="763525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502815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1934335"/>
            <a:ext cx="4040188" cy="2137871"/>
          </a:xfrm>
        </p:spPr>
        <p:txBody>
          <a:bodyPr/>
          <a:lstStyle>
            <a:lvl1pPr algn="ctr">
              <a:defRPr sz="2400">
                <a:solidFill>
                  <a:srgbClr val="002060"/>
                </a:solidFill>
              </a:defRPr>
            </a:lvl1pPr>
            <a:lvl2pPr algn="ctr">
              <a:defRPr sz="2000">
                <a:solidFill>
                  <a:srgbClr val="002060"/>
                </a:solidFill>
              </a:defRPr>
            </a:lvl2pPr>
            <a:lvl3pPr algn="ctr">
              <a:defRPr sz="1800">
                <a:solidFill>
                  <a:srgbClr val="002060"/>
                </a:solidFill>
              </a:defRPr>
            </a:lvl3pPr>
            <a:lvl4pPr algn="ctr">
              <a:defRPr sz="1600">
                <a:solidFill>
                  <a:srgbClr val="002060"/>
                </a:solidFill>
              </a:defRPr>
            </a:lvl4pPr>
            <a:lvl5pPr algn="ctr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502815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934335"/>
            <a:ext cx="4041775" cy="2137871"/>
          </a:xfrm>
        </p:spPr>
        <p:txBody>
          <a:bodyPr/>
          <a:lstStyle>
            <a:lvl1pPr algn="ctr">
              <a:defRPr sz="2400">
                <a:solidFill>
                  <a:srgbClr val="002060"/>
                </a:solidFill>
              </a:defRPr>
            </a:lvl1pPr>
            <a:lvl2pPr algn="ctr">
              <a:defRPr sz="2000">
                <a:solidFill>
                  <a:srgbClr val="002060"/>
                </a:solidFill>
              </a:defRPr>
            </a:lvl2pPr>
            <a:lvl3pPr algn="ctr">
              <a:defRPr sz="1800">
                <a:solidFill>
                  <a:srgbClr val="002060"/>
                </a:solidFill>
              </a:defRPr>
            </a:lvl3pPr>
            <a:lvl4pPr algn="ctr">
              <a:defRPr sz="1600">
                <a:solidFill>
                  <a:srgbClr val="002060"/>
                </a:solidFill>
              </a:defRPr>
            </a:lvl4pPr>
            <a:lvl5pPr algn="ctr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linkedin.com/groups/12529335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75" y="128470"/>
            <a:ext cx="8246070" cy="1221639"/>
          </a:xfrm>
        </p:spPr>
        <p:txBody>
          <a:bodyPr>
            <a:normAutofit/>
          </a:bodyPr>
          <a:lstStyle/>
          <a:p>
            <a:r>
              <a:rPr lang="en-US" dirty="0"/>
              <a:t>The Laurel and Hardy Show: Making HTM Fun is Serious Business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4375" y="3182570"/>
            <a:ext cx="8246070" cy="1068935"/>
          </a:xfrm>
        </p:spPr>
        <p:txBody>
          <a:bodyPr/>
          <a:lstStyle/>
          <a:p>
            <a:r>
              <a:rPr lang="en-US" dirty="0"/>
              <a:t>Dave Francoeur, Sr. VP Marketing and Sales, TKA</a:t>
            </a:r>
          </a:p>
          <a:p>
            <a:r>
              <a:rPr lang="en-US" dirty="0"/>
              <a:t>Chris Nowak, CBET, CHP, CSCS – Sr. Director HTM UHS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C5284D-E9FA-4480-91F1-0971B3A52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460" y="4362778"/>
            <a:ext cx="2424980" cy="65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 Fun is Serious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Non-traditional Responsibilities, what value are you providing your employer and the customers you serve?</a:t>
            </a:r>
          </a:p>
          <a:p>
            <a:pPr lvl="1"/>
            <a:r>
              <a:rPr lang="en-US" dirty="0"/>
              <a:t>Cybersecurity</a:t>
            </a:r>
          </a:p>
          <a:p>
            <a:pPr lvl="1"/>
            <a:r>
              <a:rPr lang="en-US" dirty="0"/>
              <a:t>Beds: acute and surgical</a:t>
            </a:r>
          </a:p>
          <a:p>
            <a:pPr lvl="1"/>
            <a:r>
              <a:rPr lang="en-US" dirty="0"/>
              <a:t>Nurse Call Systems</a:t>
            </a:r>
          </a:p>
          <a:p>
            <a:pPr lvl="1"/>
            <a:r>
              <a:rPr lang="en-US" dirty="0"/>
              <a:t>RTLS/Temperature Monitoring</a:t>
            </a:r>
          </a:p>
          <a:p>
            <a:pPr lvl="1"/>
            <a:r>
              <a:rPr lang="en-US" dirty="0"/>
              <a:t>CMMS integration w/EMR and other tools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00B518-1104-4968-BDF9-1A672C065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460" y="4362778"/>
            <a:ext cx="2424980" cy="65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 Fun is Serious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350114"/>
            <a:ext cx="8246070" cy="351221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Doing More with Less</a:t>
            </a:r>
          </a:p>
          <a:p>
            <a:pPr lvl="1"/>
            <a:r>
              <a:rPr lang="en-US" dirty="0"/>
              <a:t>Targeting your resources for maximum impact for your HTM Program</a:t>
            </a:r>
          </a:p>
          <a:p>
            <a:pPr lvl="1"/>
            <a:r>
              <a:rPr lang="en-US" dirty="0"/>
              <a:t>AEM, are you actively managing an alternative equipment management program?  Why or Why not? And has that program provided quality and fiscal benefits?</a:t>
            </a:r>
          </a:p>
          <a:p>
            <a:pPr lvl="1"/>
            <a:r>
              <a:rPr lang="en-US" dirty="0"/>
              <a:t>Human Capital/People Management</a:t>
            </a:r>
          </a:p>
          <a:p>
            <a:pPr lvl="2"/>
            <a:r>
              <a:rPr lang="en-US" dirty="0"/>
              <a:t>Where are you finding people?  HTMjobs.com?</a:t>
            </a:r>
          </a:p>
          <a:p>
            <a:pPr lvl="2"/>
            <a:r>
              <a:rPr lang="en-US" dirty="0"/>
              <a:t>How are you keeping your teammates?</a:t>
            </a:r>
          </a:p>
          <a:p>
            <a:pPr lvl="2"/>
            <a:r>
              <a:rPr lang="en-US" dirty="0"/>
              <a:t>Staff education/training – successes and challenges and what impact has that had for retention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FDC1C8-71D8-48F3-B80A-FD7997A81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460" y="4362778"/>
            <a:ext cx="2424980" cy="65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3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 Fun is Serious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350114"/>
            <a:ext cx="8246070" cy="35122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Right-to-Repair</a:t>
            </a:r>
          </a:p>
          <a:p>
            <a:pPr lvl="1"/>
            <a:r>
              <a:rPr lang="en-US" dirty="0"/>
              <a:t>Update</a:t>
            </a:r>
          </a:p>
          <a:p>
            <a:pPr lvl="1"/>
            <a:r>
              <a:rPr lang="en-US" dirty="0"/>
              <a:t>Are you involved?</a:t>
            </a:r>
          </a:p>
          <a:p>
            <a:pPr lvl="1"/>
            <a:r>
              <a:rPr lang="en-US" dirty="0"/>
              <a:t>Collaborative Communities</a:t>
            </a:r>
          </a:p>
          <a:p>
            <a:r>
              <a:rPr lang="en-US" dirty="0">
                <a:hlinkClick r:id="rId2"/>
              </a:rPr>
              <a:t>Medical Device Servicing Community | Groups | LinkedIn</a:t>
            </a:r>
            <a:endParaRPr lang="en-US" dirty="0"/>
          </a:p>
          <a:p>
            <a:pPr lvl="1"/>
            <a:r>
              <a:rPr lang="en-US" dirty="0">
                <a:hlinkClick r:id="rId2"/>
              </a:rPr>
              <a:t>https://www.linkedin.com/groups/12529335/</a:t>
            </a:r>
            <a:endParaRPr lang="en-US" dirty="0"/>
          </a:p>
          <a:p>
            <a:r>
              <a:rPr lang="en-US" dirty="0"/>
              <a:t>Technologist Education/Training White Paper Comment Period (AORN site)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72D0F4-1F64-496D-A9FD-0EF7257E6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4460" y="4362778"/>
            <a:ext cx="2424980" cy="65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7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 Fun is Serious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350114"/>
            <a:ext cx="8246070" cy="35122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dirty="0"/>
          </a:p>
          <a:p>
            <a:pPr marL="0" indent="0" algn="ctr">
              <a:buNone/>
            </a:pPr>
            <a:r>
              <a:rPr lang="en-US" sz="5400" dirty="0"/>
              <a:t>Enjoy Las Vegas!</a:t>
            </a:r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5400" dirty="0">
                <a:latin typeface="Algerian" panose="04020705040A02060702" pitchFamily="82" charset="0"/>
              </a:rPr>
              <a:t>The End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CD742C-8097-477C-AD33-88C5BE6BA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460" y="4362778"/>
            <a:ext cx="2424980" cy="65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093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1293</TotalTime>
  <Words>219</Words>
  <Application>Microsoft Office PowerPoint</Application>
  <PresentationFormat>On-screen Show (16:9)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Algerian</vt:lpstr>
      <vt:lpstr>Arial</vt:lpstr>
      <vt:lpstr>Calibri</vt:lpstr>
      <vt:lpstr>Office Theme</vt:lpstr>
      <vt:lpstr>The Laurel and Hardy Show: Making HTM Fun is Serious Business</vt:lpstr>
      <vt:lpstr>HTM Fun is Serious Business</vt:lpstr>
      <vt:lpstr>HTM Fun is Serious Business</vt:lpstr>
      <vt:lpstr>HTM Fun is Serious Business</vt:lpstr>
      <vt:lpstr>HTM Fun is Serious Business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Nowak, Christopher</cp:lastModifiedBy>
  <cp:revision>177</cp:revision>
  <dcterms:created xsi:type="dcterms:W3CDTF">2013-08-21T19:17:07Z</dcterms:created>
  <dcterms:modified xsi:type="dcterms:W3CDTF">2021-10-25T16:02:01Z</dcterms:modified>
</cp:coreProperties>
</file>